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media1.gif" ContentType="video/unknown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24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32.xml" ContentType="application/vnd.openxmlformats-officedocument.presentationml.notesSlide+xml"/>
  <Override PartName="/ppt/tags/tag30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tags/tag31.xml" ContentType="application/vnd.openxmlformats-officedocument.presentationml.tags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notesMasterIdLst>
    <p:notesMasterId r:id="rId101"/>
  </p:notesMasterIdLst>
  <p:handoutMasterIdLst>
    <p:handoutMasterId r:id="rId102"/>
  </p:handoutMasterIdLst>
  <p:sldIdLst>
    <p:sldId id="1152" r:id="rId2"/>
    <p:sldId id="1310" r:id="rId3"/>
    <p:sldId id="1253" r:id="rId4"/>
    <p:sldId id="1377" r:id="rId5"/>
    <p:sldId id="1389" r:id="rId6"/>
    <p:sldId id="1390" r:id="rId7"/>
    <p:sldId id="1391" r:id="rId8"/>
    <p:sldId id="1386" r:id="rId9"/>
    <p:sldId id="1387" r:id="rId10"/>
    <p:sldId id="1388" r:id="rId11"/>
    <p:sldId id="1376" r:id="rId12"/>
    <p:sldId id="1328" r:id="rId13"/>
    <p:sldId id="1254" r:id="rId14"/>
    <p:sldId id="1345" r:id="rId15"/>
    <p:sldId id="1366" r:id="rId16"/>
    <p:sldId id="1367" r:id="rId17"/>
    <p:sldId id="1363" r:id="rId18"/>
    <p:sldId id="1365" r:id="rId19"/>
    <p:sldId id="1374" r:id="rId20"/>
    <p:sldId id="1364" r:id="rId21"/>
    <p:sldId id="1375" r:id="rId22"/>
    <p:sldId id="1329" r:id="rId23"/>
    <p:sldId id="1320" r:id="rId24"/>
    <p:sldId id="1319" r:id="rId25"/>
    <p:sldId id="1348" r:id="rId26"/>
    <p:sldId id="1245" r:id="rId27"/>
    <p:sldId id="1369" r:id="rId28"/>
    <p:sldId id="1370" r:id="rId29"/>
    <p:sldId id="1247" r:id="rId30"/>
    <p:sldId id="1248" r:id="rId31"/>
    <p:sldId id="1373" r:id="rId32"/>
    <p:sldId id="1219" r:id="rId33"/>
    <p:sldId id="1307" r:id="rId34"/>
    <p:sldId id="1256" r:id="rId35"/>
    <p:sldId id="1354" r:id="rId36"/>
    <p:sldId id="1355" r:id="rId37"/>
    <p:sldId id="1301" r:id="rId38"/>
    <p:sldId id="1306" r:id="rId39"/>
    <p:sldId id="1261" r:id="rId40"/>
    <p:sldId id="1249" r:id="rId41"/>
    <p:sldId id="1368" r:id="rId42"/>
    <p:sldId id="1222" r:id="rId43"/>
    <p:sldId id="1243" r:id="rId44"/>
    <p:sldId id="1353" r:id="rId45"/>
    <p:sldId id="1216" r:id="rId46"/>
    <p:sldId id="1257" r:id="rId47"/>
    <p:sldId id="1104" r:id="rId48"/>
    <p:sldId id="1384" r:id="rId49"/>
    <p:sldId id="1239" r:id="rId50"/>
    <p:sldId id="1300" r:id="rId51"/>
    <p:sldId id="1268" r:id="rId52"/>
    <p:sldId id="1267" r:id="rId53"/>
    <p:sldId id="1269" r:id="rId54"/>
    <p:sldId id="1272" r:id="rId55"/>
    <p:sldId id="1270" r:id="rId56"/>
    <p:sldId id="1275" r:id="rId57"/>
    <p:sldId id="1276" r:id="rId58"/>
    <p:sldId id="1294" r:id="rId59"/>
    <p:sldId id="1295" r:id="rId60"/>
    <p:sldId id="1297" r:id="rId61"/>
    <p:sldId id="1284" r:id="rId62"/>
    <p:sldId id="1290" r:id="rId63"/>
    <p:sldId id="1289" r:id="rId64"/>
    <p:sldId id="1286" r:id="rId65"/>
    <p:sldId id="1372" r:id="rId66"/>
    <p:sldId id="1343" r:id="rId67"/>
    <p:sldId id="1352" r:id="rId68"/>
    <p:sldId id="1350" r:id="rId69"/>
    <p:sldId id="1349" r:id="rId70"/>
    <p:sldId id="1311" r:id="rId71"/>
    <p:sldId id="1351" r:id="rId72"/>
    <p:sldId id="1312" r:id="rId73"/>
    <p:sldId id="1313" r:id="rId74"/>
    <p:sldId id="1385" r:id="rId75"/>
    <p:sldId id="1314" r:id="rId76"/>
    <p:sldId id="1383" r:id="rId77"/>
    <p:sldId id="1378" r:id="rId78"/>
    <p:sldId id="1382" r:id="rId79"/>
    <p:sldId id="1379" r:id="rId80"/>
    <p:sldId id="1380" r:id="rId81"/>
    <p:sldId id="1381" r:id="rId82"/>
    <p:sldId id="1315" r:id="rId83"/>
    <p:sldId id="1331" r:id="rId84"/>
    <p:sldId id="1342" r:id="rId85"/>
    <p:sldId id="1347" r:id="rId86"/>
    <p:sldId id="1321" r:id="rId87"/>
    <p:sldId id="1322" r:id="rId88"/>
    <p:sldId id="1323" r:id="rId89"/>
    <p:sldId id="1330" r:id="rId90"/>
    <p:sldId id="1344" r:id="rId91"/>
    <p:sldId id="1316" r:id="rId92"/>
    <p:sldId id="1333" r:id="rId93"/>
    <p:sldId id="1260" r:id="rId94"/>
    <p:sldId id="1251" r:id="rId95"/>
    <p:sldId id="1357" r:id="rId96"/>
    <p:sldId id="1324" r:id="rId97"/>
    <p:sldId id="1146" r:id="rId98"/>
    <p:sldId id="1358" r:id="rId99"/>
    <p:sldId id="1259" r:id="rId100"/>
  </p:sldIdLst>
  <p:sldSz cx="9144000" cy="6858000" type="screen4x3"/>
  <p:notesSz cx="6731000" cy="9856788"/>
  <p:custDataLst>
    <p:tags r:id="rId103"/>
  </p:custDataLst>
  <p:defaultTextStyle>
    <a:defPPr>
      <a:defRPr lang="ja-JP"/>
    </a:defPPr>
    <a:lvl1pPr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366FF"/>
    <a:srgbClr val="99CCFF"/>
    <a:srgbClr val="B2B2B2"/>
    <a:srgbClr val="99FF99"/>
    <a:srgbClr val="FF7C80"/>
    <a:srgbClr val="000000"/>
    <a:srgbClr val="66FF66"/>
    <a:srgbClr val="6699FF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52" autoAdjust="0"/>
    <p:restoredTop sz="96920" autoAdjust="0"/>
  </p:normalViewPr>
  <p:slideViewPr>
    <p:cSldViewPr>
      <p:cViewPr varScale="1">
        <p:scale>
          <a:sx n="65" d="100"/>
          <a:sy n="65" d="100"/>
        </p:scale>
        <p:origin x="-78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-2064" y="-96"/>
      </p:cViewPr>
      <p:guideLst>
        <p:guide orient="horz" pos="3104"/>
        <p:guide pos="212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48.xml"/><Relationship Id="rId1" Type="http://schemas.openxmlformats.org/officeDocument/2006/relationships/slide" Target="slides/slide3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wmf"/><Relationship Id="rId1" Type="http://schemas.openxmlformats.org/officeDocument/2006/relationships/image" Target="../media/image5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wmf"/><Relationship Id="rId1" Type="http://schemas.openxmlformats.org/officeDocument/2006/relationships/image" Target="../media/image56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73.emf"/><Relationship Id="rId1" Type="http://schemas.openxmlformats.org/officeDocument/2006/relationships/image" Target="../media/image58.png"/><Relationship Id="rId5" Type="http://schemas.openxmlformats.org/officeDocument/2006/relationships/image" Target="../media/image74.wmf"/><Relationship Id="rId4" Type="http://schemas.openxmlformats.org/officeDocument/2006/relationships/image" Target="../media/image5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3175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3175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BE96BC14-1615-4251-8D4B-8C86F65DDFD9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8402908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FontTx/>
              <a:buNone/>
              <a:defRPr sz="1200" smtClean="0"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3175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200" smtClean="0"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003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buFontTx/>
              <a:buNone/>
              <a:defRPr sz="1200" smtClean="0"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3175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200" smtClean="0"/>
            </a:lvl1pPr>
          </a:lstStyle>
          <a:p>
            <a:pPr>
              <a:defRPr/>
            </a:pPr>
            <a:fld id="{CB493AE6-ACB0-48C0-A300-869348BAECAB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749523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BA698F-90DC-49F4-8B1B-3214C2C09362}" type="slidenum">
              <a:rPr lang="en-US" altLang="ja-JP"/>
              <a:pPr/>
              <a:t>1</a:t>
            </a:fld>
            <a:endParaRPr lang="en-US" altLang="ja-JP" dirty="0"/>
          </a:p>
        </p:txBody>
      </p:sp>
      <p:sp>
        <p:nvSpPr>
          <p:cNvPr id="79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0F9CB4-14DE-4149-A113-19D77DB994D2}" type="slidenum">
              <a:rPr lang="en-US" altLang="ja-JP"/>
              <a:pPr/>
              <a:t>11</a:t>
            </a:fld>
            <a:endParaRPr lang="en-US" altLang="ja-JP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678203E4-3AB0-408E-8458-738849760DAA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12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35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35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B19097-B6B7-4A10-9142-F09D85CEEDA9}" type="slidenum">
              <a:rPr lang="en-US" altLang="ja-JP"/>
              <a:pPr/>
              <a:t>15</a:t>
            </a:fld>
            <a:endParaRPr lang="en-US" altLang="ja-JP"/>
          </a:p>
        </p:txBody>
      </p:sp>
      <p:sp>
        <p:nvSpPr>
          <p:cNvPr id="82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03576CE5-F633-4E3B-9168-A7F7D3281830}" type="slidenum">
              <a:rPr kumimoji="1" lang="en-US" altLang="ja-JP" sz="120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22</a:t>
            </a:fld>
            <a:endParaRPr kumimoji="1" lang="en-US" altLang="ja-JP" sz="1200" kern="1200" dirty="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38188"/>
            <a:ext cx="4927600" cy="3695700"/>
          </a:xfrm>
          <a:ln/>
        </p:spPr>
      </p:sp>
      <p:sp>
        <p:nvSpPr>
          <p:cNvPr id="1071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7062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340C8E-F62C-4D01-9ACA-3C5CD72426BA}" type="slidenum">
              <a:rPr lang="en-US" altLang="ja-JP"/>
              <a:pPr/>
              <a:t>23</a:t>
            </a:fld>
            <a:endParaRPr lang="en-US" altLang="ja-JP" dirty="0"/>
          </a:p>
        </p:txBody>
      </p:sp>
      <p:sp>
        <p:nvSpPr>
          <p:cNvPr id="107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71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DFDAF0-E953-41C2-9906-60B1EEF8062D}" type="slidenum">
              <a:rPr lang="en-US" altLang="ja-JP"/>
              <a:pPr/>
              <a:t>24</a:t>
            </a:fld>
            <a:endParaRPr lang="en-US" altLang="ja-JP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38188"/>
            <a:ext cx="4927600" cy="3695700"/>
          </a:xfrm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7062"/>
          </a:xfrm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25</a:t>
            </a:fld>
            <a:endParaRPr kumimoji="1" lang="en-US" altLang="ja-JP" sz="1200" kern="1200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770ADCBD-3A02-46D5-A743-7AEF531CF0C1}" type="slidenum">
              <a:rPr kumimoji="1" lang="en-US" altLang="ja-JP" sz="120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27</a:t>
            </a:fld>
            <a:endParaRPr kumimoji="1" lang="en-US" altLang="ja-JP" sz="1200" kern="120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44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44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D6F8D1BE-F39C-4826-A95D-F51B936980A7}" type="slidenum">
              <a:rPr kumimoji="1" lang="en-US" altLang="ja-JP" sz="1200" b="1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28</a:t>
            </a:fld>
            <a:endParaRPr kumimoji="1" lang="en-US" altLang="ja-JP" sz="1200" b="1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649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649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52389-A331-4F45-BF39-DB79C93794C4}" type="slidenum">
              <a:rPr lang="en-US" altLang="ja-JP" smtClean="0"/>
              <a:pPr/>
              <a:t>32</a:t>
            </a:fld>
            <a:endParaRPr lang="en-US" altLang="ja-JP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</a:t>
            </a:fld>
            <a:endParaRPr kumimoji="1" lang="en-US" altLang="ja-JP" sz="1200" kern="1200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52389-A331-4F45-BF39-DB79C93794C4}" type="slidenum">
              <a:rPr lang="en-US" altLang="ja-JP" smtClean="0"/>
              <a:pPr/>
              <a:t>34</a:t>
            </a:fld>
            <a:endParaRPr lang="en-US" altLang="ja-JP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F5011585-F435-40DD-B79F-961B51227E0D}" type="slidenum">
              <a:rPr kumimoji="1" lang="en-US" altLang="ja-JP" sz="120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35</a:t>
            </a:fld>
            <a:endParaRPr kumimoji="1" lang="en-US" altLang="ja-JP" sz="1200" kern="120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5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F5011585-F435-40DD-B79F-961B51227E0D}" type="slidenum">
              <a:rPr kumimoji="1" lang="en-US" altLang="ja-JP" sz="120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36</a:t>
            </a:fld>
            <a:endParaRPr kumimoji="1" lang="en-US" altLang="ja-JP" sz="1200" kern="120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5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52389-A331-4F45-BF39-DB79C93794C4}" type="slidenum">
              <a:rPr lang="en-US" altLang="ja-JP" smtClean="0"/>
              <a:pPr/>
              <a:t>37</a:t>
            </a:fld>
            <a:endParaRPr lang="en-US" altLang="ja-JP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52389-A331-4F45-BF39-DB79C93794C4}" type="slidenum">
              <a:rPr lang="en-US" altLang="ja-JP" smtClean="0"/>
              <a:pPr/>
              <a:t>38</a:t>
            </a:fld>
            <a:endParaRPr lang="en-US" altLang="ja-JP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EF8D30-A5B0-4486-93E4-51737E6717AB}" type="slidenum">
              <a:rPr lang="en-US" altLang="ja-JP"/>
              <a:pPr/>
              <a:t>42</a:t>
            </a:fld>
            <a:endParaRPr lang="en-US" altLang="ja-JP"/>
          </a:p>
        </p:txBody>
      </p:sp>
      <p:sp>
        <p:nvSpPr>
          <p:cNvPr id="1633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633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D481DD7F-C437-416B-BA29-6E2ECE261BDB}" type="slidenum">
              <a:rPr kumimoji="1" lang="en-US" altLang="ja-JP" sz="120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45</a:t>
            </a:fld>
            <a:endParaRPr kumimoji="1" lang="en-US" altLang="ja-JP" sz="1200" kern="120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58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8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52389-A331-4F45-BF39-DB79C93794C4}" type="slidenum">
              <a:rPr lang="en-US" altLang="ja-JP" smtClean="0"/>
              <a:pPr/>
              <a:t>47</a:t>
            </a:fld>
            <a:endParaRPr lang="en-US" altLang="ja-JP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52389-A331-4F45-BF39-DB79C93794C4}" type="slidenum">
              <a:rPr lang="en-US" altLang="ja-JP" smtClean="0"/>
              <a:pPr/>
              <a:t>48</a:t>
            </a:fld>
            <a:endParaRPr lang="en-US" altLang="ja-JP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52389-A331-4F45-BF39-DB79C93794C4}" type="slidenum">
              <a:rPr lang="en-US" altLang="ja-JP" smtClean="0"/>
              <a:pPr/>
              <a:t>51</a:t>
            </a:fld>
            <a:endParaRPr lang="en-US" altLang="ja-JP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53E221-2ED7-4B04-8EB6-B681FD1B6539}" type="slidenum">
              <a:rPr lang="en-US" altLang="ja-JP"/>
              <a:pPr/>
              <a:t>4</a:t>
            </a:fld>
            <a:endParaRPr lang="en-US" altLang="ja-JP"/>
          </a:p>
        </p:txBody>
      </p:sp>
      <p:sp>
        <p:nvSpPr>
          <p:cNvPr id="144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44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52389-A331-4F45-BF39-DB79C93794C4}" type="slidenum">
              <a:rPr lang="en-US" altLang="ja-JP" smtClean="0"/>
              <a:pPr/>
              <a:t>52</a:t>
            </a:fld>
            <a:endParaRPr lang="en-US" altLang="ja-JP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53</a:t>
            </a:fld>
            <a:endParaRPr kumimoji="1" lang="en-US" altLang="ja-JP" sz="1200" kern="1200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 smtClean="0"/>
              <a:t>The primary target of LCGT is to detect GWs, and the most confident source is a BNS</a:t>
            </a:r>
            <a:r>
              <a:rPr lang="en-US" altLang="ja-JP" baseline="0" dirty="0" smtClean="0"/>
              <a:t> inspirals.</a:t>
            </a:r>
          </a:p>
          <a:p>
            <a:r>
              <a:rPr lang="en-US" altLang="ja-JP" baseline="0" dirty="0" smtClean="0"/>
              <a:t>So we compare the candidate configurations for this source first.</a:t>
            </a:r>
          </a:p>
          <a:p>
            <a:endParaRPr lang="en-US" altLang="ja-JP" baseline="0" dirty="0" smtClean="0"/>
          </a:p>
          <a:p>
            <a:r>
              <a:rPr lang="en-US" altLang="ja-JP" baseline="0" dirty="0" smtClean="0"/>
              <a:t>…</a:t>
            </a:r>
          </a:p>
          <a:p>
            <a:r>
              <a:rPr lang="en-US" altLang="ja-JP" baseline="0" dirty="0" smtClean="0"/>
              <a:t>…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66</a:t>
            </a:fld>
            <a:endParaRPr kumimoji="1" lang="en-US" altLang="ja-JP" sz="1200" kern="1200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CFFF85-EC95-49F1-876D-9FD7D5EF6A0F}" type="slidenum">
              <a:rPr lang="en-US" altLang="ja-JP"/>
              <a:pPr/>
              <a:t>67</a:t>
            </a:fld>
            <a:endParaRPr lang="en-US" altLang="ja-JP" dirty="0"/>
          </a:p>
        </p:txBody>
      </p:sp>
      <p:sp>
        <p:nvSpPr>
          <p:cNvPr id="1107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ja-JP" dirty="0" smtClean="0"/>
              <a:t>DPF has almost the same observation band with that of DECIGO. But the floor level is worse</a:t>
            </a:r>
            <a:r>
              <a:rPr lang="en-US" altLang="ja-JP" baseline="0" dirty="0" smtClean="0"/>
              <a:t> </a:t>
            </a:r>
            <a:r>
              <a:rPr lang="en-US" altLang="ja-JP" dirty="0" smtClean="0"/>
              <a:t>by 8 orders.</a:t>
            </a:r>
            <a:endParaRPr lang="ja-JP" altLang="ja-JP" dirty="0" smtClean="0"/>
          </a:p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6436A3-CEA0-4B7D-8398-FA2AAEE2965F}" type="slidenum">
              <a:rPr lang="en-US" altLang="ja-JP"/>
              <a:pPr/>
              <a:t>70</a:t>
            </a:fld>
            <a:endParaRPr lang="en-US" altLang="ja-JP"/>
          </a:p>
        </p:txBody>
      </p:sp>
      <p:sp>
        <p:nvSpPr>
          <p:cNvPr id="1132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2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4F20EA-5C20-4F5F-943F-9263FEBDC2F2}" type="slidenum">
              <a:rPr lang="en-US" altLang="ja-JP"/>
              <a:pPr/>
              <a:t>71</a:t>
            </a:fld>
            <a:endParaRPr lang="en-US" altLang="ja-JP" dirty="0"/>
          </a:p>
        </p:txBody>
      </p:sp>
      <p:sp>
        <p:nvSpPr>
          <p:cNvPr id="1145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145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r>
              <a:rPr lang="en-US" altLang="ja-JP" dirty="0" smtClean="0"/>
              <a:t>With this configuration, DECIGO will have this sensitivity curve.</a:t>
            </a:r>
          </a:p>
          <a:p>
            <a:r>
              <a:rPr lang="en-US" altLang="ja-JP" dirty="0" smtClean="0"/>
              <a:t>The horizontal axis is frequency, and the vertical axis is sensitivity to GWs</a:t>
            </a:r>
            <a:r>
              <a:rPr lang="en-US" altLang="ja-JP" baseline="0" dirty="0" smtClean="0"/>
              <a:t> </a:t>
            </a:r>
            <a:r>
              <a:rPr lang="en-US" altLang="ja-JP" dirty="0" smtClean="0"/>
              <a:t>in unit of per-root-hertz.</a:t>
            </a:r>
          </a:p>
          <a:p>
            <a:r>
              <a:rPr lang="en-US" altLang="ja-JP" dirty="0" smtClean="0"/>
              <a:t>DECIGO has three main targets.</a:t>
            </a:r>
          </a:p>
          <a:p>
            <a:r>
              <a:rPr lang="en-US" altLang="ja-JP" dirty="0" smtClean="0"/>
              <a:t>The first one is inspiral of intermediate-mass BHs. </a:t>
            </a:r>
          </a:p>
          <a:p>
            <a:r>
              <a:rPr lang="en-US" altLang="ja-JP" dirty="0" smtClean="0"/>
              <a:t>This line represents the amplitude of signal from 1000 solar mass blackhole </a:t>
            </a:r>
          </a:p>
          <a:p>
            <a:r>
              <a:rPr lang="en-US" altLang="ja-JP" dirty="0" smtClean="0"/>
              <a:t>binaries at the distance of redshift of one. The  binary will merge at the center of the DECIGO band. </a:t>
            </a:r>
          </a:p>
          <a:p>
            <a:r>
              <a:rPr lang="en-US" altLang="ja-JP" dirty="0" smtClean="0"/>
              <a:t>This observation may bring us information on the formation of supermassive BHs at the center of galaxies.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The second target is inspiral of neutron star binaries. This yellow line shows</a:t>
            </a:r>
          </a:p>
          <a:p>
            <a:r>
              <a:rPr lang="en-US" altLang="ja-JP" dirty="0" smtClean="0"/>
              <a:t>the GW signal amplitude for NS binary at distance of redshift one. The signal is </a:t>
            </a:r>
          </a:p>
          <a:p>
            <a:r>
              <a:rPr lang="en-US" altLang="ja-JP" dirty="0" smtClean="0"/>
              <a:t>in the DECIGO band about several years before the merger. The signal moves to higher</a:t>
            </a:r>
          </a:p>
          <a:p>
            <a:r>
              <a:rPr lang="en-US" altLang="ja-JP" dirty="0" smtClean="0"/>
              <a:t>frequency in time, and the merger signal will radiated in the band of ground-based </a:t>
            </a:r>
          </a:p>
          <a:p>
            <a:r>
              <a:rPr lang="en-US" altLang="ja-JP" dirty="0" smtClean="0"/>
              <a:t>detectors. So DECIGO will work as a predictor for ground based detectors.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The third target is stochastic background GWs from the early universe.</a:t>
            </a:r>
          </a:p>
          <a:p>
            <a:r>
              <a:rPr lang="en-US" altLang="ja-JP" dirty="0" smtClean="0"/>
              <a:t>For this target,  we need multiple detectors, in order to distinguish the signal </a:t>
            </a:r>
          </a:p>
          <a:p>
            <a:r>
              <a:rPr lang="en-US" altLang="ja-JP" dirty="0" smtClean="0"/>
              <a:t>from detectors noise, This green curve represents the noise level by  one-year</a:t>
            </a:r>
          </a:p>
          <a:p>
            <a:r>
              <a:rPr lang="en-US" altLang="ja-JP" dirty="0" smtClean="0"/>
              <a:t>cross-correlation observation with two interferometer units.</a:t>
            </a:r>
          </a:p>
          <a:p>
            <a:r>
              <a:rPr lang="en-US" altLang="ja-JP" dirty="0" smtClean="0"/>
              <a:t>This level reaches to gravitational-wave energy density ratio of 2 times 10^-16.</a:t>
            </a:r>
          </a:p>
          <a:p>
            <a:endParaRPr lang="en-US" altLang="ja-JP" dirty="0" smtClean="0"/>
          </a:p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01C5D18-DD59-49D5-B6D7-2C0590DEBE7F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72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7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38188"/>
            <a:ext cx="4927600" cy="3695700"/>
          </a:xfrm>
          <a:ln/>
        </p:spPr>
      </p:sp>
      <p:sp>
        <p:nvSpPr>
          <p:cNvPr id="1077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7062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358A5-DC14-4C71-8B77-672B5F322A02}" type="slidenum">
              <a:rPr lang="en-US" altLang="ja-JP"/>
              <a:pPr/>
              <a:t>73</a:t>
            </a:fld>
            <a:endParaRPr lang="en-US" altLang="ja-JP"/>
          </a:p>
        </p:txBody>
      </p:sp>
      <p:sp>
        <p:nvSpPr>
          <p:cNvPr id="103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0A044F-389B-46FA-BE6E-0AF7F8895D71}" type="slidenum">
              <a:rPr lang="en-US" altLang="ja-JP"/>
              <a:pPr/>
              <a:t>74</a:t>
            </a:fld>
            <a:endParaRPr lang="en-US" altLang="ja-JP"/>
          </a:p>
        </p:txBody>
      </p:sp>
      <p:sp>
        <p:nvSpPr>
          <p:cNvPr id="104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40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358A5-DC14-4C71-8B77-672B5F322A02}" type="slidenum">
              <a:rPr lang="en-US" altLang="ja-JP"/>
              <a:pPr/>
              <a:t>75</a:t>
            </a:fld>
            <a:endParaRPr lang="en-US" altLang="ja-JP"/>
          </a:p>
        </p:txBody>
      </p:sp>
      <p:sp>
        <p:nvSpPr>
          <p:cNvPr id="103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F13CD4-7B40-438B-AC59-E697EDE4B904}" type="slidenum">
              <a:rPr lang="en-US" altLang="ja-JP"/>
              <a:pPr/>
              <a:t>5</a:t>
            </a:fld>
            <a:endParaRPr lang="en-US" altLang="ja-JP"/>
          </a:p>
        </p:txBody>
      </p:sp>
      <p:sp>
        <p:nvSpPr>
          <p:cNvPr id="136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36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21871D1-5B4F-4A5C-B9CF-AD1562D7327B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76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10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0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D474088-0FD1-4281-A716-4183184B3029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77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3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8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ja-JP" dirty="0" smtClean="0"/>
          </a:p>
          <a:p>
            <a:r>
              <a:rPr lang="en-US" altLang="ja-JP" dirty="0" smtClean="0"/>
              <a:t>The prototype of the test mass mirror and the housing for it are shown in this picture.</a:t>
            </a:r>
          </a:p>
          <a:p>
            <a:r>
              <a:rPr lang="en-US" altLang="ja-JP" dirty="0" smtClean="0"/>
              <a:t>The details of this part will be presented by S.Sato san in this afternoon in the parallel session</a:t>
            </a:r>
          </a:p>
          <a:p>
            <a:r>
              <a:rPr lang="en-US" altLang="ja-JP" dirty="0" smtClean="0"/>
              <a:t>number two and also was presented by Yuka Wakabayashi san in a poster session.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D474088-0FD1-4281-A716-4183184B3029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79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3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8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ja-JP" dirty="0" smtClean="0"/>
          </a:p>
          <a:p>
            <a:r>
              <a:rPr lang="en-US" altLang="ja-JP" dirty="0" smtClean="0"/>
              <a:t>The laser stabilization system using iodine absorption line is being developed as BBM in</a:t>
            </a:r>
          </a:p>
          <a:p>
            <a:r>
              <a:rPr lang="en-US" altLang="ja-JP" dirty="0" smtClean="0"/>
              <a:t>the same size as flight model. This system is working well, and evaluation of the stability</a:t>
            </a:r>
          </a:p>
          <a:p>
            <a:r>
              <a:rPr lang="en-US" altLang="ja-JP" dirty="0" smtClean="0"/>
              <a:t>and development of automatic control system are going on.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D474088-0FD1-4281-A716-4183184B3029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80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3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8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ja-JP" dirty="0" smtClean="0"/>
              <a:t>The attitude and drag-free control system is being designed as shown in this figure.</a:t>
            </a:r>
          </a:p>
          <a:p>
            <a:r>
              <a:rPr lang="en-US" altLang="ja-JP" dirty="0" smtClean="0"/>
              <a:t>DOF will have a hybrid drag-free control configuration with passive stabilization with </a:t>
            </a:r>
          </a:p>
          <a:p>
            <a:r>
              <a:rPr lang="en-US" altLang="ja-JP" dirty="0" smtClean="0"/>
              <a:t>gravity gradient, and active control using mission thrusters.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As for the low-noise thruster, we are designing the system with existing technologies,</a:t>
            </a:r>
          </a:p>
          <a:p>
            <a:r>
              <a:rPr lang="en-US" altLang="ja-JP" dirty="0" smtClean="0"/>
              <a:t>and developing a thruster stand used for the evaluation of thrust noises.</a:t>
            </a:r>
          </a:p>
          <a:p>
            <a:r>
              <a:rPr lang="en-US" altLang="ja-JP" dirty="0" smtClean="0"/>
              <a:t>In addition, as a R&amp;D for future missions, we are developing a new slit-type FEEP thruster.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D474088-0FD1-4281-A716-4183184B3029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81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3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8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ja-JP" dirty="0" smtClean="0"/>
              <a:t>As one of R&amp;D for DPF and also DECIGO, we have made a significant step recently.</a:t>
            </a:r>
          </a:p>
          <a:p>
            <a:r>
              <a:rPr lang="en-US" altLang="ja-JP" dirty="0" smtClean="0"/>
              <a:t>We developed a small test-mass and signal-processing module, named SWIM.</a:t>
            </a:r>
          </a:p>
          <a:p>
            <a:r>
              <a:rPr lang="en-US" altLang="ja-JP" dirty="0" smtClean="0"/>
              <a:t>This module was loaded on a small technology demonstration satellite, and launched </a:t>
            </a:r>
          </a:p>
          <a:p>
            <a:r>
              <a:rPr lang="en-US" altLang="ja-JP" dirty="0" smtClean="0"/>
              <a:t>in this January. We had several in-orbit operation after that, and we are obtaining</a:t>
            </a:r>
          </a:p>
          <a:p>
            <a:r>
              <a:rPr lang="en-US" altLang="ja-JP" dirty="0" smtClean="0"/>
              <a:t>good results. In short, it is working well. Details will be presented by W.Kokuyama</a:t>
            </a:r>
          </a:p>
          <a:p>
            <a:r>
              <a:rPr lang="en-US" altLang="ja-JP" dirty="0" smtClean="0"/>
              <a:t>in this afternoon in the parallel session number 2. I believe that this will be an </a:t>
            </a:r>
          </a:p>
          <a:p>
            <a:r>
              <a:rPr lang="en-US" altLang="ja-JP" dirty="0" smtClean="0"/>
              <a:t>exciting talk for most of you.</a:t>
            </a:r>
            <a:endParaRPr lang="ja-JP" altLang="ja-JP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522D8E-F19A-457A-954F-D9C17C0E1AEA}" type="slidenum">
              <a:rPr lang="en-US" altLang="ja-JP"/>
              <a:pPr/>
              <a:t>82</a:t>
            </a:fld>
            <a:endParaRPr lang="en-US" altLang="ja-JP"/>
          </a:p>
        </p:txBody>
      </p:sp>
      <p:sp>
        <p:nvSpPr>
          <p:cNvPr id="1050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50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B19097-B6B7-4A10-9142-F09D85CEEDA9}" type="slidenum">
              <a:rPr lang="en-US" altLang="ja-JP"/>
              <a:pPr/>
              <a:t>83</a:t>
            </a:fld>
            <a:endParaRPr lang="en-US" altLang="ja-JP"/>
          </a:p>
        </p:txBody>
      </p:sp>
      <p:sp>
        <p:nvSpPr>
          <p:cNvPr id="82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84</a:t>
            </a:fld>
            <a:endParaRPr kumimoji="1" lang="en-US" altLang="ja-JP" sz="1200" kern="1200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85</a:t>
            </a:fld>
            <a:endParaRPr lang="en-US" altLang="ja-JP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86</a:t>
            </a:fld>
            <a:endParaRPr lang="en-US" altLang="ja-JP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07EBED-B075-469E-80EC-802FDAA3C0E1}" type="slidenum">
              <a:rPr lang="en-US" altLang="ja-JP" smtClean="0"/>
              <a:pPr/>
              <a:t>6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87</a:t>
            </a:fld>
            <a:endParaRPr lang="en-US" altLang="ja-JP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88</a:t>
            </a:fld>
            <a:endParaRPr lang="en-US" altLang="ja-JP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89</a:t>
            </a:fld>
            <a:endParaRPr lang="en-US" altLang="ja-JP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90</a:t>
            </a:fld>
            <a:endParaRPr lang="en-US" altLang="ja-JP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FF8F524-C2B8-471D-A79B-0E1D422C93F6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91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FF8F524-C2B8-471D-A79B-0E1D422C93F6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92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93</a:t>
            </a:fld>
            <a:endParaRPr kumimoji="1" lang="en-US" altLang="ja-JP" sz="1200" kern="1200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DFDAF0-E953-41C2-9906-60B1EEF8062D}" type="slidenum">
              <a:rPr lang="en-US" altLang="ja-JP"/>
              <a:pPr/>
              <a:t>95</a:t>
            </a:fld>
            <a:endParaRPr lang="en-US" altLang="ja-JP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38188"/>
            <a:ext cx="4927600" cy="3695700"/>
          </a:xfrm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7062"/>
          </a:xfrm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340C8E-F62C-4D01-9ACA-3C5CD72426BA}" type="slidenum">
              <a:rPr lang="en-US" altLang="ja-JP"/>
              <a:pPr/>
              <a:t>96</a:t>
            </a:fld>
            <a:endParaRPr lang="en-US" altLang="ja-JP" dirty="0"/>
          </a:p>
        </p:txBody>
      </p:sp>
      <p:sp>
        <p:nvSpPr>
          <p:cNvPr id="107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71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7FA319ED-3E06-4BB5-A18A-3FFD12C6B6E1}" type="slidenum">
              <a:rPr kumimoji="1" lang="en-US" altLang="ja-JP" sz="120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97</a:t>
            </a:fld>
            <a:endParaRPr kumimoji="1" lang="en-US" altLang="ja-JP" sz="1200" kern="1200" dirty="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5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 smtClean="0"/>
          </a:p>
          <a:p>
            <a:r>
              <a:rPr lang="en-US" altLang="ja-JP" dirty="0" smtClean="0"/>
              <a:t>Now, I will summarize my talk.</a:t>
            </a:r>
          </a:p>
          <a:p>
            <a:r>
              <a:rPr lang="en-US" altLang="ja-JP" dirty="0" smtClean="0"/>
              <a:t>DECIGO will provide us fruitful knowledge on the beginning of the universe, dark energy,</a:t>
            </a:r>
          </a:p>
          <a:p>
            <a:r>
              <a:rPr lang="en-US" altLang="ja-JP" dirty="0" smtClean="0"/>
              <a:t>and formation of galaxies.</a:t>
            </a:r>
          </a:p>
          <a:p>
            <a:r>
              <a:rPr lang="en-US" altLang="ja-JP" dirty="0" smtClean="0"/>
              <a:t>DECIGO pathfinder is a first milestone mission for DECIGO, and being a</a:t>
            </a:r>
          </a:p>
          <a:p>
            <a:r>
              <a:rPr lang="en-US" altLang="ja-JP" dirty="0" smtClean="0"/>
              <a:t>strong candidates of JAXA's small satellite series.</a:t>
            </a:r>
          </a:p>
          <a:p>
            <a:r>
              <a:rPr lang="en-US" altLang="ja-JP" dirty="0" smtClean="0"/>
              <a:t>In addition, we have developed a SWIM module, which is under operation in orbit.</a:t>
            </a:r>
          </a:p>
          <a:p>
            <a:r>
              <a:rPr lang="en-US" altLang="ja-JP" dirty="0" smtClean="0"/>
              <a:t>This is our first precursor to space. Though this is only a small module, we have made </a:t>
            </a:r>
          </a:p>
          <a:p>
            <a:r>
              <a:rPr lang="en-US" altLang="ja-JP" dirty="0" smtClean="0"/>
              <a:t>a significant step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07EBED-B075-469E-80EC-802FDAA3C0E1}" type="slidenum">
              <a:rPr lang="en-US" altLang="ja-JP" smtClean="0"/>
              <a:pPr/>
              <a:t>7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99</a:t>
            </a:fld>
            <a:endParaRPr kumimoji="1" lang="en-US" altLang="ja-JP" sz="1200" kern="1200" dirty="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07EBED-B075-469E-80EC-802FDAA3C0E1}" type="slidenum">
              <a:rPr lang="en-US" altLang="ja-JP" smtClean="0"/>
              <a:pPr/>
              <a:t>8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07EBED-B075-469E-80EC-802FDAA3C0E1}" type="slidenum">
              <a:rPr lang="en-US" altLang="ja-JP" smtClean="0"/>
              <a:pPr/>
              <a:t>9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F13CD4-7B40-438B-AC59-E697EDE4B904}" type="slidenum">
              <a:rPr lang="en-US" altLang="ja-JP"/>
              <a:pPr/>
              <a:t>10</a:t>
            </a:fld>
            <a:endParaRPr lang="en-US" altLang="ja-JP"/>
          </a:p>
        </p:txBody>
      </p:sp>
      <p:sp>
        <p:nvSpPr>
          <p:cNvPr id="136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36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0"/>
            <a:ext cx="8352928" cy="764704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 smtClean="0"/>
              <a:t>国立天文台 </a:t>
            </a:r>
            <a:r>
              <a:rPr lang="en-US" altLang="ja-JP" smtClean="0"/>
              <a:t>ATC</a:t>
            </a:r>
            <a:r>
              <a:rPr lang="ja-JP" altLang="en-US" smtClean="0"/>
              <a:t>セミナー　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11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国立天文台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75637-E8AC-4181-927C-9D85E9A3AAC1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529632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0"/>
            <a:ext cx="8352928" cy="764704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 smtClean="0"/>
              <a:t>国立天文台 </a:t>
            </a:r>
            <a:r>
              <a:rPr lang="en-US" altLang="ja-JP" smtClean="0"/>
              <a:t>ATC</a:t>
            </a:r>
            <a:r>
              <a:rPr lang="ja-JP" altLang="en-US" smtClean="0"/>
              <a:t>セミナー　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11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国立天文台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75637-E8AC-4181-927C-9D85E9A3AAC1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pic>
        <p:nvPicPr>
          <p:cNvPr id="5" name="Picture 1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99CC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858148" y="233340"/>
            <a:ext cx="928674" cy="383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08184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 smtClean="0"/>
              <a:t>国立天文台 </a:t>
            </a:r>
            <a:r>
              <a:rPr lang="en-US" altLang="ja-JP" smtClean="0"/>
              <a:t>ATC</a:t>
            </a:r>
            <a:r>
              <a:rPr lang="ja-JP" altLang="en-US" smtClean="0"/>
              <a:t>セミナー　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11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国立天文台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F0A227-DAEA-464B-B549-974AF7486E55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662639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9906" name="Picture 2"/>
          <p:cNvPicPr preferRelativeResize="0">
            <a:picLocks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65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01990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01713" y="523875"/>
            <a:ext cx="7380287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1019909" name="Rectangle 5" descr="デニム"/>
          <p:cNvSpPr>
            <a:spLocks noChangeArrowheads="1"/>
          </p:cNvSpPr>
          <p:nvPr/>
        </p:nvSpPr>
        <p:spPr bwMode="auto">
          <a:xfrm>
            <a:off x="2667000" y="1190625"/>
            <a:ext cx="5662613" cy="77788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</a:pPr>
            <a:endParaRPr lang="ja-JP" altLang="ja-JP" dirty="0">
              <a:solidFill>
                <a:srgbClr val="003366"/>
              </a:solidFill>
            </a:endParaRPr>
          </a:p>
        </p:txBody>
      </p:sp>
      <p:sp>
        <p:nvSpPr>
          <p:cNvPr id="1019910" name="Rectangle 6" descr="デニム"/>
          <p:cNvSpPr>
            <a:spLocks noChangeArrowheads="1"/>
          </p:cNvSpPr>
          <p:nvPr/>
        </p:nvSpPr>
        <p:spPr bwMode="auto">
          <a:xfrm>
            <a:off x="914400" y="327025"/>
            <a:ext cx="5662613" cy="77788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</a:pPr>
            <a:endParaRPr lang="ja-JP" altLang="ja-JP" dirty="0">
              <a:solidFill>
                <a:srgbClr val="003366"/>
              </a:solidFill>
            </a:endParaRPr>
          </a:p>
        </p:txBody>
      </p:sp>
      <p:sp>
        <p:nvSpPr>
          <p:cNvPr id="1019911" name="Rectangle 7" descr="デニム"/>
          <p:cNvSpPr>
            <a:spLocks noChangeArrowheads="1"/>
          </p:cNvSpPr>
          <p:nvPr userDrawn="1"/>
        </p:nvSpPr>
        <p:spPr bwMode="auto">
          <a:xfrm>
            <a:off x="685800" y="6400800"/>
            <a:ext cx="8077200" cy="76200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>
              <a:solidFill>
                <a:srgbClr val="003366"/>
              </a:solidFill>
            </a:endParaRPr>
          </a:p>
        </p:txBody>
      </p:sp>
      <p:sp>
        <p:nvSpPr>
          <p:cNvPr id="1019912" name="Rectangle 8"/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" y="6577013"/>
            <a:ext cx="8382000" cy="204787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国立天文台 </a:t>
            </a:r>
            <a:r>
              <a:rPr lang="en-US" altLang="ja-JP" smtClean="0"/>
              <a:t>ATC</a:t>
            </a:r>
            <a:r>
              <a:rPr lang="ja-JP" altLang="en-US" smtClean="0"/>
              <a:t>セミナー　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11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国立天文台</a:t>
            </a:r>
            <a:r>
              <a:rPr lang="en-US" altLang="ja-JP" smtClean="0"/>
              <a:t>)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14946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019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1019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9909" grpId="0" animBg="1" autoUpdateAnimBg="0"/>
      <p:bldP spid="1019910" grpId="0" animBg="1" autoUpdateAnimBg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6"/>
            <a:ext cx="9144000" cy="6905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46563" name="Rectangle 3" descr="デニム"/>
          <p:cNvSpPr>
            <a:spLocks noChangeArrowheads="1"/>
          </p:cNvSpPr>
          <p:nvPr/>
        </p:nvSpPr>
        <p:spPr bwMode="auto">
          <a:xfrm>
            <a:off x="395536" y="6477000"/>
            <a:ext cx="8367464" cy="76200"/>
          </a:xfrm>
          <a:prstGeom prst="rect">
            <a:avLst/>
          </a:prstGeom>
          <a:blipFill dpi="0" rotWithShape="0">
            <a:blip r:embed="rId8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endParaRPr lang="ja-JP" altLang="en-US" dirty="0">
              <a:solidFill>
                <a:srgbClr val="003366"/>
              </a:solidFill>
            </a:endParaRPr>
          </a:p>
        </p:txBody>
      </p:sp>
      <p:sp>
        <p:nvSpPr>
          <p:cNvPr id="1346564" name="Rectangle 4" descr="デニム"/>
          <p:cNvSpPr>
            <a:spLocks noChangeArrowheads="1"/>
          </p:cNvSpPr>
          <p:nvPr/>
        </p:nvSpPr>
        <p:spPr bwMode="auto">
          <a:xfrm>
            <a:off x="395536" y="615950"/>
            <a:ext cx="8367464" cy="76200"/>
          </a:xfrm>
          <a:prstGeom prst="rect">
            <a:avLst/>
          </a:prstGeom>
          <a:blipFill dpi="0" rotWithShape="0">
            <a:blip r:embed="rId8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endParaRPr lang="ja-JP" altLang="en-US" dirty="0">
              <a:solidFill>
                <a:srgbClr val="003366"/>
              </a:solidFill>
            </a:endParaRPr>
          </a:p>
        </p:txBody>
      </p:sp>
      <p:sp>
        <p:nvSpPr>
          <p:cNvPr id="134656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629400"/>
            <a:ext cx="8382000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buFontTx/>
              <a:buNone/>
              <a:defRPr kumimoji="0" sz="1200" b="0" smtClean="0">
                <a:solidFill>
                  <a:srgbClr val="C0C0C0"/>
                </a:solidFill>
                <a:effectLst/>
              </a:defRPr>
            </a:lvl1pPr>
          </a:lstStyle>
          <a:p>
            <a:pPr>
              <a:defRPr/>
            </a:pPr>
            <a:r>
              <a:rPr lang="ja-JP" altLang="en-US" smtClean="0"/>
              <a:t>国立天文台 </a:t>
            </a:r>
            <a:r>
              <a:rPr lang="en-US" altLang="ja-JP" smtClean="0"/>
              <a:t>ATC</a:t>
            </a:r>
            <a:r>
              <a:rPr lang="ja-JP" altLang="en-US" smtClean="0"/>
              <a:t>セミナー　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11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国立天文台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sp>
        <p:nvSpPr>
          <p:cNvPr id="134656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59765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kumimoji="0" sz="1400" b="0" smtClean="0">
                <a:solidFill>
                  <a:srgbClr val="C0C0C0"/>
                </a:solidFill>
                <a:effectLst/>
              </a:defRPr>
            </a:lvl1pPr>
          </a:lstStyle>
          <a:p>
            <a:pPr>
              <a:defRPr/>
            </a:pPr>
            <a:fld id="{715F68F9-44F6-4E6F-8F84-EB7A3601EA43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34656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395536" y="0"/>
            <a:ext cx="8367464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642187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C0C0C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2pPr>
      <a:lvl3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3pPr>
      <a:lvl4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4pPr>
      <a:lvl5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5pPr>
      <a:lvl6pPr marL="4572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6pPr>
      <a:lvl7pPr marL="9144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7pPr>
      <a:lvl8pPr marL="13716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8pPr>
      <a:lvl9pPr marL="18288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9pPr>
    </p:titleStyle>
    <p:bodyStyle>
      <a:lvl1pPr marL="193675" indent="-193675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  <a:cs typeface="+mn-cs"/>
        </a:defRPr>
      </a:lvl1pPr>
      <a:lvl2pPr marL="566738" indent="-1825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2pPr>
      <a:lvl3pPr marL="952500" indent="-1952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3pPr>
      <a:lvl4pPr marL="1338263" indent="-1952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4pPr>
      <a:lvl5pPr marL="1711325" indent="-1825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5pPr>
      <a:lvl6pPr marL="21685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6pPr>
      <a:lvl7pPr marL="26257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7pPr>
      <a:lvl8pPr marL="30829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8pPr>
      <a:lvl9pPr marL="35401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55.png"/><Relationship Id="rId5" Type="http://schemas.openxmlformats.org/officeDocument/2006/relationships/image" Target="../media/image54.wmf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7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6.wmf"/><Relationship Id="rId9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62.png"/><Relationship Id="rId5" Type="http://schemas.openxmlformats.org/officeDocument/2006/relationships/image" Target="../media/image61.emf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7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56.wmf"/><Relationship Id="rId9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nature08278.pdf" TargetMode="Externa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1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notesSlide" Target="../notesSlides/notesSlide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56.wmf"/><Relationship Id="rId3" Type="http://schemas.openxmlformats.org/officeDocument/2006/relationships/image" Target="../media/image75.jpeg"/><Relationship Id="rId7" Type="http://schemas.openxmlformats.org/officeDocument/2006/relationships/image" Target="../media/image6.wmf"/><Relationship Id="rId12" Type="http://schemas.openxmlformats.org/officeDocument/2006/relationships/oleObject" Target="../embeddings/oleObject10.bin"/><Relationship Id="rId17" Type="http://schemas.openxmlformats.org/officeDocument/2006/relationships/image" Target="../media/image77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74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58.png"/><Relationship Id="rId11" Type="http://schemas.openxmlformats.org/officeDocument/2006/relationships/image" Target="../media/image57.wmf"/><Relationship Id="rId5" Type="http://schemas.openxmlformats.org/officeDocument/2006/relationships/oleObject" Target="../embeddings/oleObject7.bin"/><Relationship Id="rId15" Type="http://schemas.openxmlformats.org/officeDocument/2006/relationships/oleObject" Target="../embeddings/oleObject11.bin"/><Relationship Id="rId10" Type="http://schemas.openxmlformats.org/officeDocument/2006/relationships/oleObject" Target="../embeddings/oleObject9.bin"/><Relationship Id="rId4" Type="http://schemas.microsoft.com/office/2007/relationships/hdphoto" Target="../media/hdphoto2.wdp"/><Relationship Id="rId9" Type="http://schemas.openxmlformats.org/officeDocument/2006/relationships/image" Target="../media/image73.emf"/><Relationship Id="rId14" Type="http://schemas.openxmlformats.org/officeDocument/2006/relationships/image" Target="../media/image7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w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11" Type="http://schemas.openxmlformats.org/officeDocument/2006/relationships/image" Target="../media/image87.jpeg"/><Relationship Id="rId5" Type="http://schemas.openxmlformats.org/officeDocument/2006/relationships/image" Target="../media/image81.jpeg"/><Relationship Id="rId10" Type="http://schemas.openxmlformats.org/officeDocument/2006/relationships/image" Target="../media/image86.wmf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microsoft.com/office/2007/relationships/hdphoto" Target="../media/hdphoto2.wdp"/><Relationship Id="rId4" Type="http://schemas.openxmlformats.org/officeDocument/2006/relationships/image" Target="../media/image7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notesSlide" Target="../notesSlides/notesSlide2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7.png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tags" Target="../tags/tag18.xml"/><Relationship Id="rId7" Type="http://schemas.openxmlformats.org/officeDocument/2006/relationships/image" Target="../media/image97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w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7" Type="http://schemas.openxmlformats.org/officeDocument/2006/relationships/image" Target="../media/image117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0.xml"/><Relationship Id="rId13" Type="http://schemas.openxmlformats.org/officeDocument/2006/relationships/image" Target="../media/image122.png"/><Relationship Id="rId3" Type="http://schemas.openxmlformats.org/officeDocument/2006/relationships/tags" Target="../tags/tag21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21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image" Target="../media/image120.png"/><Relationship Id="rId5" Type="http://schemas.openxmlformats.org/officeDocument/2006/relationships/tags" Target="../tags/tag23.xml"/><Relationship Id="rId10" Type="http://schemas.openxmlformats.org/officeDocument/2006/relationships/image" Target="../media/image119.png"/><Relationship Id="rId4" Type="http://schemas.openxmlformats.org/officeDocument/2006/relationships/tags" Target="../tags/tag22.xml"/><Relationship Id="rId9" Type="http://schemas.openxmlformats.org/officeDocument/2006/relationships/image" Target="../media/image118.png"/><Relationship Id="rId14" Type="http://schemas.openxmlformats.org/officeDocument/2006/relationships/image" Target="../media/image12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7.w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1.jpeg"/><Relationship Id="rId4" Type="http://schemas.openxmlformats.org/officeDocument/2006/relationships/image" Target="../media/image13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7" Type="http://schemas.openxmlformats.org/officeDocument/2006/relationships/image" Target="../media/image134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wmf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4.png"/><Relationship Id="rId4" Type="http://schemas.openxmlformats.org/officeDocument/2006/relationships/image" Target="../media/image113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7.jpeg"/><Relationship Id="rId5" Type="http://schemas.openxmlformats.org/officeDocument/2006/relationships/image" Target="../media/image114.png"/><Relationship Id="rId4" Type="http://schemas.openxmlformats.org/officeDocument/2006/relationships/image" Target="../media/image11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0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Relationship Id="rId5" Type="http://schemas.openxmlformats.org/officeDocument/2006/relationships/image" Target="../media/image62.png"/><Relationship Id="rId4" Type="http://schemas.openxmlformats.org/officeDocument/2006/relationships/image" Target="../media/image61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3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jpeg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3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image" Target="../media/image164.emf"/><Relationship Id="rId7" Type="http://schemas.openxmlformats.org/officeDocument/2006/relationships/image" Target="../media/image16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jpeg"/><Relationship Id="rId5" Type="http://schemas.openxmlformats.org/officeDocument/2006/relationships/image" Target="../media/image166.jpeg"/><Relationship Id="rId4" Type="http://schemas.openxmlformats.org/officeDocument/2006/relationships/image" Target="../media/image165.e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7" Type="http://schemas.openxmlformats.org/officeDocument/2006/relationships/image" Target="../media/image17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9.png"/><Relationship Id="rId4" Type="http://schemas.openxmlformats.org/officeDocument/2006/relationships/image" Target="../media/image17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tags" Target="../tags/tag4.xml"/><Relationship Id="rId7" Type="http://schemas.openxmlformats.org/officeDocument/2006/relationships/notesSlide" Target="../notesSlides/notesSlide7.xml"/><Relationship Id="rId12" Type="http://schemas.openxmlformats.org/officeDocument/2006/relationships/image" Target="../media/image2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23.png"/><Relationship Id="rId5" Type="http://schemas.openxmlformats.org/officeDocument/2006/relationships/tags" Target="../tags/tag6.xml"/><Relationship Id="rId10" Type="http://schemas.openxmlformats.org/officeDocument/2006/relationships/image" Target="../media/image22.png"/><Relationship Id="rId4" Type="http://schemas.openxmlformats.org/officeDocument/2006/relationships/tags" Target="../tags/tag5.xml"/><Relationship Id="rId9" Type="http://schemas.openxmlformats.org/officeDocument/2006/relationships/image" Target="../media/image21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69.png"/><Relationship Id="rId7" Type="http://schemas.openxmlformats.org/officeDocument/2006/relationships/image" Target="../media/image17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.jpeg"/><Relationship Id="rId5" Type="http://schemas.openxmlformats.org/officeDocument/2006/relationships/image" Target="../media/image176.png"/><Relationship Id="rId4" Type="http://schemas.openxmlformats.org/officeDocument/2006/relationships/image" Target="../media/image175.jpe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jpeg"/><Relationship Id="rId3" Type="http://schemas.openxmlformats.org/officeDocument/2006/relationships/image" Target="../media/image169.png"/><Relationship Id="rId7" Type="http://schemas.openxmlformats.org/officeDocument/2006/relationships/image" Target="../media/image18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jpeg"/><Relationship Id="rId5" Type="http://schemas.openxmlformats.org/officeDocument/2006/relationships/image" Target="../media/image179.jpeg"/><Relationship Id="rId4" Type="http://schemas.openxmlformats.org/officeDocument/2006/relationships/image" Target="../media/image157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7.jpeg"/><Relationship Id="rId4" Type="http://schemas.openxmlformats.org/officeDocument/2006/relationships/image" Target="../media/image180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://jda.jaxa.jp/jda/p4_download_j.php?mode=level&amp;f_id=14317&amp;time=N&amp;genre=1&amp;category=9034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4.jpeg"/><Relationship Id="rId4" Type="http://schemas.openxmlformats.org/officeDocument/2006/relationships/image" Target="../media/image183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Relationship Id="rId5" Type="http://schemas.openxmlformats.org/officeDocument/2006/relationships/image" Target="../media/image188.emf"/><Relationship Id="rId4" Type="http://schemas.openxmlformats.org/officeDocument/2006/relationships/image" Target="../media/image187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9.xml"/><Relationship Id="rId7" Type="http://schemas.openxmlformats.org/officeDocument/2006/relationships/image" Target="../media/image15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28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7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3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3" Type="http://schemas.openxmlformats.org/officeDocument/2006/relationships/image" Target="../media/image194.jpeg"/><Relationship Id="rId7" Type="http://schemas.openxmlformats.org/officeDocument/2006/relationships/image" Target="../media/image15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7.png"/><Relationship Id="rId5" Type="http://schemas.openxmlformats.org/officeDocument/2006/relationships/image" Target="../media/image196.png"/><Relationship Id="rId4" Type="http://schemas.openxmlformats.org/officeDocument/2006/relationships/image" Target="../media/image195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0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7.jpeg"/><Relationship Id="rId4" Type="http://schemas.openxmlformats.org/officeDocument/2006/relationships/image" Target="../media/image67.jpe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png"/><Relationship Id="rId3" Type="http://schemas.openxmlformats.org/officeDocument/2006/relationships/image" Target="../media/image6.wmf"/><Relationship Id="rId7" Type="http://schemas.openxmlformats.org/officeDocument/2006/relationships/image" Target="../media/image167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7.jpeg"/><Relationship Id="rId5" Type="http://schemas.openxmlformats.org/officeDocument/2006/relationships/image" Target="../media/image163.png"/><Relationship Id="rId4" Type="http://schemas.openxmlformats.org/officeDocument/2006/relationships/image" Target="../media/image63.jpeg"/><Relationship Id="rId9" Type="http://schemas.openxmlformats.org/officeDocument/2006/relationships/image" Target="../media/image202.jpe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hyperlink" Target="http://blog.iandi-store.com/wp-content/uploads/2011/02/historical-photograph-of-the-gold-rush-in-australia-in-18511_11423315_tcm11-17854.jpg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4855" y="1857364"/>
            <a:ext cx="5523095" cy="440137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79257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41425" y="543971"/>
            <a:ext cx="7380287" cy="45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3200" b="0" dirty="0">
                <a:solidFill>
                  <a:srgbClr val="FFFFFF"/>
                </a:solidFill>
              </a:rPr>
              <a:t>重力波望遠鏡による天文学とその技術</a:t>
            </a:r>
            <a:endParaRPr lang="en-US" altLang="ja-JP" sz="3200" b="0" dirty="0">
              <a:solidFill>
                <a:srgbClr val="FFFFFF"/>
              </a:solidFill>
              <a:ea typeface="HGS創英角ｺﾞｼｯｸUB" pitchFamily="50" charset="-128"/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ja-JP" altLang="en-US" smtClean="0"/>
              <a:t>国立天文台 </a:t>
            </a:r>
            <a:r>
              <a:rPr lang="en-US" altLang="ja-JP" smtClean="0"/>
              <a:t>ATC</a:t>
            </a:r>
            <a:r>
              <a:rPr lang="ja-JP" altLang="en-US" smtClean="0"/>
              <a:t>セミナー　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11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国立天文台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516216" y="5445224"/>
            <a:ext cx="2500330" cy="67710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l">
              <a:buFontTx/>
              <a:buNone/>
            </a:pPr>
            <a:r>
              <a:rPr lang="ja-JP" altLang="en-US" dirty="0" smtClean="0">
                <a:solidFill>
                  <a:srgbClr val="CCFFCC"/>
                </a:solidFill>
              </a:rPr>
              <a:t>安東 正樹</a:t>
            </a:r>
            <a:endParaRPr lang="en-US" altLang="ja-JP" dirty="0">
              <a:solidFill>
                <a:srgbClr val="CCFFCC"/>
              </a:solidFill>
            </a:endParaRPr>
          </a:p>
          <a:p>
            <a:pPr algn="l">
              <a:buFontTx/>
              <a:buNone/>
            </a:pPr>
            <a:r>
              <a:rPr lang="en-US" altLang="ja-JP" sz="1400" dirty="0" smtClean="0">
                <a:solidFill>
                  <a:srgbClr val="CCFFCC"/>
                </a:solidFill>
              </a:rPr>
              <a:t> (</a:t>
            </a:r>
            <a:r>
              <a:rPr lang="ja-JP" altLang="en-US" sz="1400" dirty="0" smtClean="0">
                <a:solidFill>
                  <a:srgbClr val="CCFFCC"/>
                </a:solidFill>
              </a:rPr>
              <a:t>京都大学　</a:t>
            </a:r>
            <a:r>
              <a:rPr lang="ja-JP" altLang="en-US" sz="1400" dirty="0">
                <a:solidFill>
                  <a:srgbClr val="CCFFCC"/>
                </a:solidFill>
              </a:rPr>
              <a:t>理学</a:t>
            </a:r>
            <a:r>
              <a:rPr lang="ja-JP" altLang="en-US" sz="1400" dirty="0" smtClean="0">
                <a:solidFill>
                  <a:srgbClr val="CCFFCC"/>
                </a:solidFill>
              </a:rPr>
              <a:t>系研究科</a:t>
            </a:r>
            <a:r>
              <a:rPr lang="en-US" altLang="ja-JP" sz="1400" dirty="0" smtClean="0">
                <a:solidFill>
                  <a:srgbClr val="CCFFCC"/>
                </a:solidFill>
              </a:rPr>
              <a:t>)</a:t>
            </a:r>
            <a:endParaRPr lang="en-US" altLang="ja-JP" sz="1400" dirty="0">
              <a:solidFill>
                <a:srgbClr val="CCFFCC"/>
              </a:solidFill>
            </a:endParaRPr>
          </a:p>
        </p:txBody>
      </p:sp>
    </p:spTree>
  </p:cSld>
  <p:clrMapOvr>
    <a:masterClrMapping/>
  </p:clrMapOvr>
  <p:transition advTm="696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 bwMode="auto">
          <a:xfrm>
            <a:off x="4889443" y="1880223"/>
            <a:ext cx="4075045" cy="3565001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3660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重力波の存在証明</a:t>
            </a:r>
            <a:endParaRPr lang="ja-JP" altLang="en-US" dirty="0"/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19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0CCCFE-9C10-4AA9-97A5-619993231111}" type="slidenum">
              <a:rPr lang="en-US" altLang="ja-JP"/>
              <a:pPr/>
              <a:t>10</a:t>
            </a:fld>
            <a:endParaRPr lang="en-US" altLang="ja-JP"/>
          </a:p>
        </p:txBody>
      </p:sp>
      <p:sp>
        <p:nvSpPr>
          <p:cNvPr id="1366039" name="AutoShape 23"/>
          <p:cNvSpPr>
            <a:spLocks noChangeArrowheads="1"/>
          </p:cNvSpPr>
          <p:nvPr/>
        </p:nvSpPr>
        <p:spPr bwMode="auto">
          <a:xfrm>
            <a:off x="640402" y="2576847"/>
            <a:ext cx="3929089" cy="714380"/>
          </a:xfrm>
          <a:prstGeom prst="roundRect">
            <a:avLst>
              <a:gd name="adj" fmla="val 10296"/>
            </a:avLst>
          </a:prstGeom>
          <a:solidFill>
            <a:srgbClr val="CCFFCC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1366044" name="Text Box 28"/>
          <p:cNvSpPr txBox="1">
            <a:spLocks noChangeArrowheads="1"/>
          </p:cNvSpPr>
          <p:nvPr/>
        </p:nvSpPr>
        <p:spPr bwMode="auto">
          <a:xfrm>
            <a:off x="251520" y="3862731"/>
            <a:ext cx="4752975" cy="100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FontTx/>
              <a:buNone/>
            </a:pPr>
            <a:r>
              <a:rPr lang="ja-JP" altLang="en-US" sz="1800" dirty="0" smtClean="0">
                <a:solidFill>
                  <a:srgbClr val="DDDDDD"/>
                </a:solidFill>
              </a:rPr>
              <a:t> </a:t>
            </a:r>
            <a:r>
              <a:rPr lang="en-US" altLang="ja-JP" sz="1800" dirty="0" smtClean="0">
                <a:solidFill>
                  <a:srgbClr val="DDDDDD"/>
                </a:solidFill>
              </a:rPr>
              <a:t>1993</a:t>
            </a:r>
            <a:r>
              <a:rPr lang="ja-JP" altLang="en-US" sz="1800" dirty="0" smtClean="0">
                <a:solidFill>
                  <a:srgbClr val="DDDDDD"/>
                </a:solidFill>
              </a:rPr>
              <a:t>年ノーベル物理学賞　テイラー</a:t>
            </a:r>
            <a:r>
              <a:rPr lang="en-US" altLang="ja-JP" sz="1800" dirty="0" smtClean="0">
                <a:solidFill>
                  <a:srgbClr val="DDDDDD"/>
                </a:solidFill>
              </a:rPr>
              <a:t>, </a:t>
            </a:r>
            <a:r>
              <a:rPr lang="ja-JP" altLang="en-US" sz="1800" dirty="0" smtClean="0">
                <a:solidFill>
                  <a:srgbClr val="DDDDDD"/>
                </a:solidFill>
              </a:rPr>
              <a:t>ハルス</a:t>
            </a:r>
            <a:endParaRPr lang="en-US" altLang="ja-JP" sz="1800" dirty="0" smtClean="0">
              <a:solidFill>
                <a:srgbClr val="DDDDDD"/>
              </a:solidFill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dirty="0" smtClean="0">
                <a:solidFill>
                  <a:srgbClr val="DDDDDD"/>
                </a:solidFill>
              </a:rPr>
              <a:t>　　　</a:t>
            </a:r>
            <a:r>
              <a:rPr lang="ja-JP" altLang="en-US" sz="1800" dirty="0" smtClean="0">
                <a:solidFill>
                  <a:schemeClr val="bg1"/>
                </a:solidFill>
              </a:rPr>
              <a:t>「重力研究の新しい可能性を開いた</a:t>
            </a:r>
            <a:endParaRPr lang="en-US" altLang="ja-JP" sz="1800" dirty="0" smtClean="0">
              <a:solidFill>
                <a:schemeClr val="bg1"/>
              </a:solidFill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dirty="0" smtClean="0">
                <a:solidFill>
                  <a:schemeClr val="bg1"/>
                </a:solidFill>
              </a:rPr>
              <a:t>　　　　　　　　　　新型連星パルサーの発見」</a:t>
            </a:r>
            <a:endParaRPr lang="en-US" altLang="ja-JP" sz="1800" dirty="0" smtClean="0">
              <a:solidFill>
                <a:schemeClr val="bg1"/>
              </a:solidFill>
            </a:endParaRPr>
          </a:p>
        </p:txBody>
      </p:sp>
      <p:sp>
        <p:nvSpPr>
          <p:cNvPr id="1366045" name="Text Box 29"/>
          <p:cNvSpPr txBox="1">
            <a:spLocks noChangeArrowheads="1"/>
          </p:cNvSpPr>
          <p:nvPr/>
        </p:nvSpPr>
        <p:spPr bwMode="auto">
          <a:xfrm>
            <a:off x="684709" y="2564915"/>
            <a:ext cx="4031307" cy="720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800" dirty="0" smtClean="0">
                <a:solidFill>
                  <a:srgbClr val="FFFFFF"/>
                </a:solidFill>
              </a:rPr>
              <a:t>相対性理論の正しさ</a:t>
            </a:r>
            <a:r>
              <a:rPr lang="en-US" altLang="ja-JP" sz="1800" dirty="0" smtClean="0">
                <a:solidFill>
                  <a:srgbClr val="FFFFFF"/>
                </a:solidFill>
              </a:rPr>
              <a:t>, </a:t>
            </a:r>
            <a:r>
              <a:rPr lang="ja-JP" altLang="en-US" sz="1800" dirty="0" smtClean="0">
                <a:solidFill>
                  <a:srgbClr val="CCFFCC"/>
                </a:solidFill>
              </a:rPr>
              <a:t>重力波の存在</a:t>
            </a:r>
            <a:endParaRPr lang="en-US" altLang="ja-JP" sz="1800" dirty="0" smtClean="0">
              <a:solidFill>
                <a:srgbClr val="CCFFCC"/>
              </a:solidFill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1800" dirty="0" smtClean="0">
                <a:solidFill>
                  <a:srgbClr val="CCFFCC"/>
                </a:solidFill>
              </a:rPr>
              <a:t>  </a:t>
            </a:r>
            <a:r>
              <a:rPr lang="ja-JP" altLang="en-US" sz="1800" dirty="0" smtClean="0">
                <a:solidFill>
                  <a:srgbClr val="CCFFCC"/>
                </a:solidFill>
              </a:rPr>
              <a:t>　　　　　　　　　　　　</a:t>
            </a:r>
            <a:r>
              <a:rPr lang="ja-JP" altLang="en-US" sz="1800" dirty="0" smtClean="0">
                <a:solidFill>
                  <a:srgbClr val="FFFFFF"/>
                </a:solidFill>
              </a:rPr>
              <a:t>を高い精度で証明</a:t>
            </a:r>
            <a:endParaRPr lang="ja-JP" altLang="en-US" sz="1800" dirty="0">
              <a:solidFill>
                <a:srgbClr val="FFFFFF"/>
              </a:solidFill>
            </a:endParaRPr>
          </a:p>
        </p:txBody>
      </p:sp>
      <p:sp>
        <p:nvSpPr>
          <p:cNvPr id="1366046" name="AutoShape 30"/>
          <p:cNvSpPr>
            <a:spLocks noChangeArrowheads="1"/>
          </p:cNvSpPr>
          <p:nvPr/>
        </p:nvSpPr>
        <p:spPr bwMode="auto">
          <a:xfrm rot="5400000">
            <a:off x="1746948" y="3376953"/>
            <a:ext cx="317500" cy="431800"/>
          </a:xfrm>
          <a:custGeom>
            <a:avLst/>
            <a:gdLst>
              <a:gd name="G0" fmla="+- 11232 0 0"/>
              <a:gd name="G1" fmla="+- 3255 0 0"/>
              <a:gd name="G2" fmla="+- 21600 0 3255"/>
              <a:gd name="G3" fmla="+- 10800 0 3255"/>
              <a:gd name="G4" fmla="+- 21600 0 11232"/>
              <a:gd name="G5" fmla="*/ G4 G3 10800"/>
              <a:gd name="G6" fmla="+- 21600 0 G5"/>
              <a:gd name="T0" fmla="*/ 11232 w 21600"/>
              <a:gd name="T1" fmla="*/ 0 h 21600"/>
              <a:gd name="T2" fmla="*/ 0 w 21600"/>
              <a:gd name="T3" fmla="*/ 10800 h 21600"/>
              <a:gd name="T4" fmla="*/ 11232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32" y="0"/>
                </a:moveTo>
                <a:lnTo>
                  <a:pt x="11232" y="3255"/>
                </a:lnTo>
                <a:lnTo>
                  <a:pt x="3375" y="3255"/>
                </a:lnTo>
                <a:lnTo>
                  <a:pt x="3375" y="18345"/>
                </a:lnTo>
                <a:lnTo>
                  <a:pt x="11232" y="18345"/>
                </a:lnTo>
                <a:lnTo>
                  <a:pt x="11232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255"/>
                </a:moveTo>
                <a:lnTo>
                  <a:pt x="1350" y="18345"/>
                </a:lnTo>
                <a:lnTo>
                  <a:pt x="2700" y="18345"/>
                </a:lnTo>
                <a:lnTo>
                  <a:pt x="2700" y="3255"/>
                </a:lnTo>
                <a:close/>
              </a:path>
              <a:path w="21600" h="21600">
                <a:moveTo>
                  <a:pt x="0" y="3255"/>
                </a:moveTo>
                <a:lnTo>
                  <a:pt x="0" y="18345"/>
                </a:lnTo>
                <a:lnTo>
                  <a:pt x="675" y="18345"/>
                </a:lnTo>
                <a:lnTo>
                  <a:pt x="675" y="3255"/>
                </a:lnTo>
                <a:close/>
              </a:path>
            </a:pathLst>
          </a:custGeom>
          <a:solidFill>
            <a:srgbClr val="FFFFFF">
              <a:alpha val="10000"/>
            </a:srgbClr>
          </a:solidFill>
          <a:ln w="6350">
            <a:solidFill>
              <a:schemeClr val="bg1">
                <a:alpha val="50000"/>
              </a:schemeClr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1366037" name="Rectangle 21"/>
          <p:cNvSpPr>
            <a:spLocks noChangeArrowheads="1"/>
          </p:cNvSpPr>
          <p:nvPr/>
        </p:nvSpPr>
        <p:spPr bwMode="auto">
          <a:xfrm>
            <a:off x="394396" y="2067076"/>
            <a:ext cx="3246402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pPr algn="l">
              <a:lnSpc>
                <a:spcPct val="110000"/>
              </a:lnSpc>
              <a:buFontTx/>
              <a:buNone/>
            </a:pPr>
            <a:r>
              <a:rPr lang="ja-JP" altLang="en-US" sz="1800" dirty="0">
                <a:solidFill>
                  <a:srgbClr val="DDDDDD"/>
                </a:solidFill>
              </a:rPr>
              <a:t>連星パルサー</a:t>
            </a:r>
            <a:r>
              <a:rPr lang="en-US" altLang="ja-JP" sz="1800" dirty="0">
                <a:solidFill>
                  <a:srgbClr val="DDDDDD"/>
                </a:solidFill>
              </a:rPr>
              <a:t>PSR </a:t>
            </a:r>
            <a:r>
              <a:rPr lang="en-US" altLang="ja-JP" sz="1800" dirty="0" smtClean="0">
                <a:solidFill>
                  <a:srgbClr val="DDDDDD"/>
                </a:solidFill>
              </a:rPr>
              <a:t>B1913+16</a:t>
            </a:r>
            <a:endParaRPr lang="en-US" altLang="ja-JP" sz="1800" dirty="0">
              <a:solidFill>
                <a:srgbClr val="DDDDDD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1916833"/>
            <a:ext cx="3312369" cy="544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533021"/>
            <a:ext cx="3871793" cy="2831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756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2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ja-JP" altLang="en-US" smtClean="0"/>
              <a:t>重力波による天文学</a:t>
            </a:r>
          </a:p>
        </p:txBody>
      </p:sp>
      <p:sp>
        <p:nvSpPr>
          <p:cNvPr id="23554" name="フッター プレースホルダ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ja-JP" altLang="en-US" smtClean="0"/>
              <a:t>国立天文台 </a:t>
            </a:r>
            <a:r>
              <a:rPr lang="en-US" altLang="ja-JP" smtClean="0"/>
              <a:t>ATC</a:t>
            </a:r>
            <a:r>
              <a:rPr lang="ja-JP" altLang="en-US" smtClean="0"/>
              <a:t>セミナー　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11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国立天文台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23555" name="AutoShape 77"/>
          <p:cNvSpPr>
            <a:spLocks noChangeArrowheads="1"/>
          </p:cNvSpPr>
          <p:nvPr/>
        </p:nvSpPr>
        <p:spPr bwMode="auto">
          <a:xfrm>
            <a:off x="395288" y="1125538"/>
            <a:ext cx="4248150" cy="1366837"/>
          </a:xfrm>
          <a:prstGeom prst="roundRect">
            <a:avLst>
              <a:gd name="adj" fmla="val 5130"/>
            </a:avLst>
          </a:prstGeom>
          <a:solidFill>
            <a:srgbClr val="CCFFCC">
              <a:alpha val="10000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23558" name="Rectangle 8"/>
          <p:cNvSpPr>
            <a:spLocks noChangeArrowheads="1"/>
          </p:cNvSpPr>
          <p:nvPr/>
        </p:nvSpPr>
        <p:spPr bwMode="auto">
          <a:xfrm>
            <a:off x="539750" y="1414463"/>
            <a:ext cx="4103688" cy="10826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>
                <a:solidFill>
                  <a:srgbClr val="CCFFCC"/>
                </a:solidFill>
              </a:rPr>
              <a:t>質量</a:t>
            </a:r>
            <a:r>
              <a:rPr lang="ja-JP" altLang="en-US" sz="1800" dirty="0">
                <a:solidFill>
                  <a:srgbClr val="F8F8F8"/>
                </a:solidFill>
              </a:rPr>
              <a:t>の加速度運動により生成 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>
                <a:solidFill>
                  <a:srgbClr val="F8F8F8"/>
                </a:solidFill>
              </a:rPr>
              <a:t>物質に対して </a:t>
            </a:r>
            <a:r>
              <a:rPr lang="ja-JP" altLang="en-US" sz="1800" dirty="0">
                <a:solidFill>
                  <a:srgbClr val="CCFFCC"/>
                </a:solidFill>
              </a:rPr>
              <a:t>強い透過力</a:t>
            </a:r>
            <a:r>
              <a:rPr lang="ja-JP" altLang="en-US" sz="1800" dirty="0">
                <a:solidFill>
                  <a:srgbClr val="F8F8F8"/>
                </a:solidFill>
              </a:rPr>
              <a:t> 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800" dirty="0">
                <a:solidFill>
                  <a:srgbClr val="F8F8F8"/>
                </a:solidFill>
              </a:rPr>
              <a:t>波源のスケール </a:t>
            </a:r>
            <a:r>
              <a:rPr kumimoji="0" lang="en-US" altLang="ja-JP" sz="1800" dirty="0">
                <a:solidFill>
                  <a:srgbClr val="F8F8F8"/>
                </a:solidFill>
              </a:rPr>
              <a:t>&lt; </a:t>
            </a:r>
            <a:r>
              <a:rPr kumimoji="0" lang="ja-JP" altLang="en-US" sz="1800" dirty="0">
                <a:solidFill>
                  <a:srgbClr val="F8F8F8"/>
                </a:solidFill>
              </a:rPr>
              <a:t>波長 </a:t>
            </a:r>
            <a:r>
              <a:rPr kumimoji="0" lang="ja-JP" altLang="en-US" sz="1800" dirty="0">
                <a:solidFill>
                  <a:srgbClr val="F8F8F8"/>
                </a:solidFill>
                <a:sym typeface="Wingdings" pitchFamily="2" charset="2"/>
              </a:rPr>
              <a:t> </a:t>
            </a:r>
            <a:r>
              <a:rPr kumimoji="0" lang="ja-JP" altLang="en-US" sz="1800" dirty="0">
                <a:solidFill>
                  <a:srgbClr val="CCFFCC"/>
                </a:solidFill>
                <a:sym typeface="Wingdings" pitchFamily="2" charset="2"/>
              </a:rPr>
              <a:t>バルクな情報</a:t>
            </a:r>
          </a:p>
        </p:txBody>
      </p:sp>
      <p:sp>
        <p:nvSpPr>
          <p:cNvPr id="23559" name="Rectangle 9"/>
          <p:cNvSpPr>
            <a:spLocks noChangeArrowheads="1"/>
          </p:cNvSpPr>
          <p:nvPr/>
        </p:nvSpPr>
        <p:spPr bwMode="auto">
          <a:xfrm>
            <a:off x="396875" y="1054100"/>
            <a:ext cx="1655763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>
                <a:solidFill>
                  <a:srgbClr val="F8F8F8"/>
                </a:solidFill>
              </a:rPr>
              <a:t>重力波の特徴</a:t>
            </a:r>
          </a:p>
        </p:txBody>
      </p:sp>
      <p:sp>
        <p:nvSpPr>
          <p:cNvPr id="23562" name="Text Box 55"/>
          <p:cNvSpPr txBox="1">
            <a:spLocks noChangeArrowheads="1"/>
          </p:cNvSpPr>
          <p:nvPr/>
        </p:nvSpPr>
        <p:spPr bwMode="auto">
          <a:xfrm>
            <a:off x="4498975" y="6059488"/>
            <a:ext cx="603250" cy="244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buFontTx/>
              <a:buNone/>
            </a:pPr>
            <a:r>
              <a:rPr kumimoji="0" lang="en-US" altLang="ja-JP" sz="1600" b="1">
                <a:solidFill>
                  <a:srgbClr val="CCECFF"/>
                </a:solidFill>
              </a:rPr>
              <a:t> GRBs</a:t>
            </a:r>
          </a:p>
        </p:txBody>
      </p:sp>
      <p:pic>
        <p:nvPicPr>
          <p:cNvPr id="23563" name="Picture 57" descr="wmap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200"/>
              </a:clrFrom>
              <a:clrTo>
                <a:srgbClr val="0002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4425" y="3328988"/>
            <a:ext cx="1733550" cy="8636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23564" name="Text Box 58"/>
          <p:cNvSpPr txBox="1">
            <a:spLocks noChangeArrowheads="1"/>
          </p:cNvSpPr>
          <p:nvPr/>
        </p:nvSpPr>
        <p:spPr bwMode="auto">
          <a:xfrm>
            <a:off x="827088" y="4116388"/>
            <a:ext cx="515937" cy="244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buFontTx/>
              <a:buNone/>
            </a:pPr>
            <a:r>
              <a:rPr kumimoji="0" lang="en-US" altLang="ja-JP" sz="1600" b="1">
                <a:solidFill>
                  <a:srgbClr val="CCECFF"/>
                </a:solidFill>
              </a:rPr>
              <a:t> CMB</a:t>
            </a:r>
          </a:p>
        </p:txBody>
      </p:sp>
      <p:pic>
        <p:nvPicPr>
          <p:cNvPr id="23565" name="Picture 63" descr="radio_sk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71775" y="3257550"/>
            <a:ext cx="2022475" cy="10080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23566" name="Text Box 64"/>
          <p:cNvSpPr txBox="1">
            <a:spLocks noChangeArrowheads="1"/>
          </p:cNvSpPr>
          <p:nvPr/>
        </p:nvSpPr>
        <p:spPr bwMode="auto">
          <a:xfrm>
            <a:off x="4427538" y="4116388"/>
            <a:ext cx="658812" cy="2571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buFontTx/>
              <a:buNone/>
            </a:pPr>
            <a:r>
              <a:rPr kumimoji="0" lang="en-US" altLang="ja-JP" sz="1600" b="1">
                <a:solidFill>
                  <a:srgbClr val="CCECFF"/>
                </a:solidFill>
              </a:rPr>
              <a:t> Radio</a:t>
            </a:r>
          </a:p>
        </p:txBody>
      </p:sp>
      <p:sp>
        <p:nvSpPr>
          <p:cNvPr id="23567" name="Text Box 70"/>
          <p:cNvSpPr txBox="1">
            <a:spLocks noChangeArrowheads="1"/>
          </p:cNvSpPr>
          <p:nvPr/>
        </p:nvSpPr>
        <p:spPr bwMode="auto">
          <a:xfrm>
            <a:off x="4498975" y="4979988"/>
            <a:ext cx="598488" cy="244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buFontTx/>
              <a:buNone/>
            </a:pPr>
            <a:r>
              <a:rPr kumimoji="0" lang="en-US" altLang="ja-JP" sz="1600" b="1">
                <a:solidFill>
                  <a:srgbClr val="CCECFF"/>
                </a:solidFill>
              </a:rPr>
              <a:t> x-ray</a:t>
            </a:r>
          </a:p>
        </p:txBody>
      </p:sp>
      <p:pic>
        <p:nvPicPr>
          <p:cNvPr id="23569" name="Picture 60" descr="infrared_sky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20202"/>
              </a:clrFrom>
              <a:clrTo>
                <a:srgbClr val="02020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1550" y="4264025"/>
            <a:ext cx="2016125" cy="10080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23570" name="Picture 69" descr="xray_sky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71775" y="4265613"/>
            <a:ext cx="2016125" cy="100806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23571" name="Picture 66" descr="gamma_sky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1550" y="5272088"/>
            <a:ext cx="2016125" cy="9366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23572" name="Picture 54" descr="grb3map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43213" y="5273675"/>
            <a:ext cx="1866900" cy="95408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23573" name="Text Box 61"/>
          <p:cNvSpPr txBox="1">
            <a:spLocks noChangeArrowheads="1"/>
          </p:cNvSpPr>
          <p:nvPr/>
        </p:nvSpPr>
        <p:spPr bwMode="auto">
          <a:xfrm>
            <a:off x="898525" y="4979988"/>
            <a:ext cx="306388" cy="244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buFontTx/>
              <a:buNone/>
            </a:pPr>
            <a:r>
              <a:rPr kumimoji="0" lang="en-US" altLang="ja-JP" sz="1600" b="1">
                <a:solidFill>
                  <a:srgbClr val="CCECFF"/>
                </a:solidFill>
              </a:rPr>
              <a:t> IR</a:t>
            </a:r>
          </a:p>
        </p:txBody>
      </p:sp>
      <p:sp>
        <p:nvSpPr>
          <p:cNvPr id="23574" name="Text Box 74"/>
          <p:cNvSpPr txBox="1">
            <a:spLocks noChangeArrowheads="1"/>
          </p:cNvSpPr>
          <p:nvPr/>
        </p:nvSpPr>
        <p:spPr bwMode="auto">
          <a:xfrm>
            <a:off x="827088" y="6037263"/>
            <a:ext cx="550862" cy="244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0" tIns="0" rIns="0" bIns="0">
            <a:spAutoFit/>
          </a:bodyPr>
          <a:lstStyle/>
          <a:p>
            <a:pPr algn="l" eaLnBrk="0" hangingPunct="0">
              <a:buFontTx/>
              <a:buNone/>
            </a:pPr>
            <a:r>
              <a:rPr kumimoji="0" lang="en-US" altLang="ja-JP" sz="1600" b="1">
                <a:solidFill>
                  <a:srgbClr val="CCECFF"/>
                </a:solidFill>
                <a:latin typeface="Symbol" pitchFamily="18" charset="2"/>
              </a:rPr>
              <a:t> g</a:t>
            </a:r>
            <a:r>
              <a:rPr kumimoji="0" lang="en-US" altLang="ja-JP" sz="1600" b="1">
                <a:solidFill>
                  <a:srgbClr val="CCECFF"/>
                </a:solidFill>
              </a:rPr>
              <a:t>-ray</a:t>
            </a:r>
          </a:p>
        </p:txBody>
      </p:sp>
      <p:grpSp>
        <p:nvGrpSpPr>
          <p:cNvPr id="2" name="グループ化 26"/>
          <p:cNvGrpSpPr/>
          <p:nvPr/>
        </p:nvGrpSpPr>
        <p:grpSpPr>
          <a:xfrm>
            <a:off x="4759325" y="1046163"/>
            <a:ext cx="4133850" cy="4283075"/>
            <a:chOff x="4759325" y="1046163"/>
            <a:chExt cx="4133850" cy="4283075"/>
          </a:xfrm>
        </p:grpSpPr>
        <p:sp>
          <p:nvSpPr>
            <p:cNvPr id="23568" name="Text Box 73"/>
            <p:cNvSpPr txBox="1">
              <a:spLocks noChangeArrowheads="1"/>
            </p:cNvSpPr>
            <p:nvPr/>
          </p:nvSpPr>
          <p:spPr bwMode="auto">
            <a:xfrm>
              <a:off x="7564438" y="5084763"/>
              <a:ext cx="536575" cy="24447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lIns="0" tIns="0" rIns="0" bIns="0">
              <a:noAutofit/>
            </a:bodyPr>
            <a:lstStyle/>
            <a:p>
              <a:pPr eaLnBrk="0" hangingPunct="0">
                <a:buFontTx/>
                <a:buNone/>
              </a:pPr>
              <a:r>
                <a:rPr kumimoji="0" lang="en-US" altLang="ja-JP" sz="1600">
                  <a:solidFill>
                    <a:srgbClr val="CCECFF"/>
                  </a:solidFill>
                </a:rPr>
                <a:t>GW ?</a:t>
              </a:r>
            </a:p>
          </p:txBody>
        </p:sp>
        <p:sp>
          <p:nvSpPr>
            <p:cNvPr id="23575" name="Rectangle 75"/>
            <p:cNvSpPr>
              <a:spLocks noChangeArrowheads="1"/>
            </p:cNvSpPr>
            <p:nvPr/>
          </p:nvSpPr>
          <p:spPr bwMode="auto">
            <a:xfrm>
              <a:off x="5508625" y="4292600"/>
              <a:ext cx="647700" cy="67627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noAutofit/>
            </a:bodyPr>
            <a:lstStyle/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3200">
                  <a:solidFill>
                    <a:srgbClr val="F8F8F8"/>
                  </a:solidFill>
                </a:rPr>
                <a:t>+</a:t>
              </a:r>
            </a:p>
          </p:txBody>
        </p:sp>
        <p:grpSp>
          <p:nvGrpSpPr>
            <p:cNvPr id="3" name="グループ化 25"/>
            <p:cNvGrpSpPr/>
            <p:nvPr/>
          </p:nvGrpSpPr>
          <p:grpSpPr>
            <a:xfrm>
              <a:off x="4759325" y="1046163"/>
              <a:ext cx="4133850" cy="1735137"/>
              <a:chOff x="4759325" y="1046163"/>
              <a:chExt cx="4133850" cy="1735137"/>
            </a:xfrm>
          </p:grpSpPr>
          <p:sp>
            <p:nvSpPr>
              <p:cNvPr id="23556" name="AutoShape 2"/>
              <p:cNvSpPr>
                <a:spLocks noChangeArrowheads="1"/>
              </p:cNvSpPr>
              <p:nvPr/>
            </p:nvSpPr>
            <p:spPr bwMode="auto">
              <a:xfrm>
                <a:off x="5184775" y="1085850"/>
                <a:ext cx="3492500" cy="1687513"/>
              </a:xfrm>
              <a:prstGeom prst="roundRect">
                <a:avLst>
                  <a:gd name="adj" fmla="val 5130"/>
                </a:avLst>
              </a:prstGeom>
              <a:solidFill>
                <a:srgbClr val="CCFFCC">
                  <a:alpha val="10000"/>
                </a:srgbClr>
              </a:solidFill>
              <a:ln w="15875">
                <a:noFill/>
                <a:round/>
                <a:headEnd/>
                <a:tailEnd/>
              </a:ln>
            </p:spPr>
            <p:txBody>
              <a:bodyPr anchor="ctr">
                <a:noAutofit/>
              </a:bodyPr>
              <a:lstStyle/>
              <a:p>
                <a:endParaRPr lang="ja-JP" altLang="en-US"/>
              </a:p>
            </p:txBody>
          </p:sp>
          <p:sp>
            <p:nvSpPr>
              <p:cNvPr id="23560" name="AutoShape 30"/>
              <p:cNvSpPr>
                <a:spLocks noChangeArrowheads="1"/>
              </p:cNvSpPr>
              <p:nvPr/>
            </p:nvSpPr>
            <p:spPr bwMode="auto">
              <a:xfrm>
                <a:off x="4759325" y="1716088"/>
                <a:ext cx="317500" cy="346075"/>
              </a:xfrm>
              <a:custGeom>
                <a:avLst/>
                <a:gdLst>
                  <a:gd name="T0" fmla="*/ 165100 w 21600"/>
                  <a:gd name="T1" fmla="*/ 0 h 21600"/>
                  <a:gd name="T2" fmla="*/ 0 w 21600"/>
                  <a:gd name="T3" fmla="*/ 173038 h 21600"/>
                  <a:gd name="T4" fmla="*/ 165100 w 21600"/>
                  <a:gd name="T5" fmla="*/ 346075 h 21600"/>
                  <a:gd name="T6" fmla="*/ 317500 w 21600"/>
                  <a:gd name="T7" fmla="*/ 173038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3255 h 21600"/>
                  <a:gd name="T14" fmla="*/ 14357 w 21600"/>
                  <a:gd name="T15" fmla="*/ 1834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1232" y="0"/>
                    </a:moveTo>
                    <a:lnTo>
                      <a:pt x="11232" y="3255"/>
                    </a:lnTo>
                    <a:lnTo>
                      <a:pt x="3375" y="3255"/>
                    </a:lnTo>
                    <a:lnTo>
                      <a:pt x="3375" y="18345"/>
                    </a:lnTo>
                    <a:lnTo>
                      <a:pt x="11232" y="18345"/>
                    </a:lnTo>
                    <a:lnTo>
                      <a:pt x="11232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3255"/>
                    </a:moveTo>
                    <a:lnTo>
                      <a:pt x="1350" y="18345"/>
                    </a:lnTo>
                    <a:lnTo>
                      <a:pt x="2700" y="18345"/>
                    </a:lnTo>
                    <a:lnTo>
                      <a:pt x="2700" y="3255"/>
                    </a:lnTo>
                    <a:close/>
                  </a:path>
                  <a:path w="21600" h="21600">
                    <a:moveTo>
                      <a:pt x="0" y="3255"/>
                    </a:moveTo>
                    <a:lnTo>
                      <a:pt x="0" y="18345"/>
                    </a:lnTo>
                    <a:lnTo>
                      <a:pt x="675" y="18345"/>
                    </a:lnTo>
                    <a:lnTo>
                      <a:pt x="675" y="3255"/>
                    </a:lnTo>
                    <a:close/>
                  </a:path>
                </a:pathLst>
              </a:custGeom>
              <a:solidFill>
                <a:srgbClr val="CCFFCC">
                  <a:alpha val="50195"/>
                </a:srgbClr>
              </a:solidFill>
              <a:ln w="3175">
                <a:solidFill>
                  <a:srgbClr val="CCFFCC"/>
                </a:solidFill>
                <a:miter lim="800000"/>
                <a:headEnd/>
                <a:tailEnd/>
              </a:ln>
            </p:spPr>
            <p:txBody>
              <a:bodyPr anchor="ctr">
                <a:noAutofit/>
              </a:bodyPr>
              <a:lstStyle/>
              <a:p>
                <a:endParaRPr lang="ja-JP" altLang="en-US"/>
              </a:p>
            </p:txBody>
          </p:sp>
          <p:sp>
            <p:nvSpPr>
              <p:cNvPr id="23561" name="Rectangle 31"/>
              <p:cNvSpPr>
                <a:spLocks noChangeArrowheads="1"/>
              </p:cNvSpPr>
              <p:nvPr/>
            </p:nvSpPr>
            <p:spPr bwMode="auto">
              <a:xfrm>
                <a:off x="5184775" y="1046163"/>
                <a:ext cx="3384550" cy="422275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>
                <a:noAutofit/>
              </a:bodyPr>
              <a:lstStyle/>
              <a:p>
                <a:pPr algn="l">
                  <a:lnSpc>
                    <a:spcPct val="12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ja-JP" altLang="en-US" sz="1800">
                    <a:solidFill>
                      <a:srgbClr val="F8F8F8"/>
                    </a:solidFill>
                  </a:rPr>
                  <a:t>宇宙を観測する新しい手段</a:t>
                </a:r>
              </a:p>
            </p:txBody>
          </p:sp>
          <p:sp>
            <p:nvSpPr>
              <p:cNvPr id="23576" name="Rectangle 76"/>
              <p:cNvSpPr>
                <a:spLocks noChangeArrowheads="1"/>
              </p:cNvSpPr>
              <p:nvPr/>
            </p:nvSpPr>
            <p:spPr bwMode="auto">
              <a:xfrm>
                <a:off x="5473700" y="1404938"/>
                <a:ext cx="3419475" cy="1376362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>
                <a:noAutofit/>
              </a:bodyPr>
              <a:lstStyle/>
              <a:p>
                <a:pPr algn="l">
                  <a:lnSpc>
                    <a:spcPct val="12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ja-JP" altLang="en-US" sz="1800" dirty="0">
                    <a:solidFill>
                      <a:srgbClr val="F8F8F8"/>
                    </a:solidFill>
                  </a:rPr>
                  <a:t>電磁波と相補的・独立な観測</a:t>
                </a:r>
              </a:p>
              <a:p>
                <a:pPr algn="l">
                  <a:lnSpc>
                    <a:spcPct val="12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ja-JP" altLang="en-US" sz="1800" dirty="0">
                    <a:solidFill>
                      <a:srgbClr val="F8F8F8"/>
                    </a:solidFill>
                  </a:rPr>
                  <a:t>他では見ることの出来ない現象</a:t>
                </a:r>
              </a:p>
              <a:p>
                <a:pPr algn="l">
                  <a:lnSpc>
                    <a:spcPct val="12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ja-JP" altLang="en-US" sz="1800" dirty="0">
                    <a:solidFill>
                      <a:srgbClr val="F8F8F8"/>
                    </a:solidFill>
                  </a:rPr>
                  <a:t>       </a:t>
                </a:r>
                <a:r>
                  <a:rPr lang="ja-JP" altLang="en-US" sz="1600" dirty="0">
                    <a:solidFill>
                      <a:srgbClr val="CCFFCC"/>
                    </a:solidFill>
                  </a:rPr>
                  <a:t>‘晴れ上がり’前の初期宇宙</a:t>
                </a:r>
              </a:p>
              <a:p>
                <a:pPr algn="l">
                  <a:lnSpc>
                    <a:spcPct val="12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ja-JP" altLang="en-US" sz="1600" dirty="0">
                    <a:solidFill>
                      <a:srgbClr val="CCFFCC"/>
                    </a:solidFill>
                  </a:rPr>
                  <a:t>        激しい天体現象の内部</a:t>
                </a:r>
              </a:p>
            </p:txBody>
          </p:sp>
        </p:grpSp>
        <p:pic>
          <p:nvPicPr>
            <p:cNvPr id="23577" name="Picture 78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contrast="-20000"/>
            </a:blip>
            <a:srcRect/>
            <a:stretch>
              <a:fillRect/>
            </a:stretch>
          </p:blipFill>
          <p:spPr bwMode="auto">
            <a:xfrm>
              <a:off x="6156325" y="4176713"/>
              <a:ext cx="1944688" cy="96202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26680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7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重力波で宇宙を探る</a:t>
            </a:r>
            <a:endParaRPr lang="ja-JP" altLang="en-US" dirty="0"/>
          </a:p>
        </p:txBody>
      </p:sp>
      <p:sp>
        <p:nvSpPr>
          <p:cNvPr id="5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国立天文台 </a:t>
            </a:r>
            <a:r>
              <a:rPr lang="en-US" altLang="ja-JP" sz="1200" kern="120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ATC</a:t>
            </a:r>
            <a:r>
              <a:rPr lang="ja-JP" altLang="en-US" sz="1200" kern="120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セミナー　</a:t>
            </a:r>
            <a:r>
              <a:rPr lang="en-US" altLang="ja-JP" sz="1200" kern="120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ja-JP" altLang="en-US" sz="1200" kern="120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kern="120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ja-JP" altLang="en-US" sz="1200" kern="120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kern="120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21</a:t>
            </a:r>
            <a:r>
              <a:rPr lang="ja-JP" altLang="en-US" sz="1200" kern="120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kern="120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kern="120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国立天文台</a:t>
            </a:r>
            <a:r>
              <a:rPr lang="en-US" altLang="ja-JP" sz="1200" kern="120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54" name="Picture 1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-29000" contrast="-49000"/>
          </a:blip>
          <a:srcRect/>
          <a:stretch>
            <a:fillRect/>
          </a:stretch>
        </p:blipFill>
        <p:spPr bwMode="auto">
          <a:xfrm>
            <a:off x="1906588" y="806450"/>
            <a:ext cx="5329237" cy="56467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55" name="AutoShape 17"/>
          <p:cNvSpPr>
            <a:spLocks noChangeArrowheads="1"/>
          </p:cNvSpPr>
          <p:nvPr/>
        </p:nvSpPr>
        <p:spPr bwMode="auto">
          <a:xfrm>
            <a:off x="3635375" y="4929198"/>
            <a:ext cx="1655763" cy="1163627"/>
          </a:xfrm>
          <a:prstGeom prst="roundRect">
            <a:avLst>
              <a:gd name="adj" fmla="val 9560"/>
            </a:avLst>
          </a:prstGeom>
          <a:solidFill>
            <a:srgbClr val="FFFFFF">
              <a:alpha val="30000"/>
            </a:srgbClr>
          </a:solidFill>
          <a:ln w="3175">
            <a:solidFill>
              <a:srgbClr val="FFFFFF">
                <a:alpha val="50000"/>
              </a:srgbClr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AutoShape 18"/>
          <p:cNvSpPr>
            <a:spLocks noChangeArrowheads="1"/>
          </p:cNvSpPr>
          <p:nvPr/>
        </p:nvSpPr>
        <p:spPr bwMode="auto">
          <a:xfrm>
            <a:off x="3419475" y="2636838"/>
            <a:ext cx="2881313" cy="1584325"/>
          </a:xfrm>
          <a:prstGeom prst="roundRect">
            <a:avLst>
              <a:gd name="adj" fmla="val 9560"/>
            </a:avLst>
          </a:prstGeom>
          <a:solidFill>
            <a:srgbClr val="FFFFFF">
              <a:alpha val="30000"/>
            </a:srgbClr>
          </a:solidFill>
          <a:ln w="3175">
            <a:solidFill>
              <a:srgbClr val="FFFFFF">
                <a:alpha val="50000"/>
              </a:srgbClr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" name="AutoShape 19"/>
          <p:cNvSpPr>
            <a:spLocks noChangeArrowheads="1"/>
          </p:cNvSpPr>
          <p:nvPr/>
        </p:nvSpPr>
        <p:spPr bwMode="auto">
          <a:xfrm>
            <a:off x="1189038" y="4222750"/>
            <a:ext cx="1079500" cy="1582738"/>
          </a:xfrm>
          <a:prstGeom prst="roundRect">
            <a:avLst>
              <a:gd name="adj" fmla="val 9560"/>
            </a:avLst>
          </a:prstGeom>
          <a:solidFill>
            <a:srgbClr val="FFFFFF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AutoShape 20"/>
          <p:cNvSpPr>
            <a:spLocks noChangeArrowheads="1"/>
          </p:cNvSpPr>
          <p:nvPr/>
        </p:nvSpPr>
        <p:spPr bwMode="auto">
          <a:xfrm>
            <a:off x="423863" y="3286124"/>
            <a:ext cx="1871662" cy="712792"/>
          </a:xfrm>
          <a:prstGeom prst="roundRect">
            <a:avLst>
              <a:gd name="adj" fmla="val 9560"/>
            </a:avLst>
          </a:prstGeom>
          <a:solidFill>
            <a:srgbClr val="CCECFF">
              <a:alpha val="8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Text Box 21"/>
          <p:cNvSpPr txBox="1">
            <a:spLocks noChangeArrowheads="1"/>
          </p:cNvSpPr>
          <p:nvPr/>
        </p:nvSpPr>
        <p:spPr bwMode="auto">
          <a:xfrm>
            <a:off x="3995738" y="2598738"/>
            <a:ext cx="946150" cy="3968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>
              <a:buFontTx/>
              <a:buNone/>
            </a:pPr>
            <a:r>
              <a:rPr lang="ja-JP" alt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天文学</a:t>
            </a:r>
          </a:p>
        </p:txBody>
      </p:sp>
      <p:sp>
        <p:nvSpPr>
          <p:cNvPr id="60" name="Text Box 22"/>
          <p:cNvSpPr txBox="1">
            <a:spLocks noChangeArrowheads="1"/>
          </p:cNvSpPr>
          <p:nvPr/>
        </p:nvSpPr>
        <p:spPr bwMode="auto">
          <a:xfrm>
            <a:off x="3419475" y="2990850"/>
            <a:ext cx="996950" cy="8255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>
              <a:buFontTx/>
              <a:buNone/>
            </a:pPr>
            <a:r>
              <a:rPr lang="ja-JP" altLang="en-US" sz="16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星形成 </a:t>
            </a:r>
          </a:p>
          <a:p>
            <a:pPr>
              <a:buFontTx/>
              <a:buNone/>
            </a:pPr>
            <a:r>
              <a:rPr lang="ja-JP" altLang="en-US" sz="16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恒星進化</a:t>
            </a:r>
          </a:p>
          <a:p>
            <a:pPr>
              <a:buFontTx/>
              <a:buNone/>
            </a:pPr>
            <a:r>
              <a:rPr lang="ja-JP" altLang="en-US" sz="16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銀河</a:t>
            </a:r>
          </a:p>
        </p:txBody>
      </p:sp>
      <p:sp>
        <p:nvSpPr>
          <p:cNvPr id="61" name="Text Box 23"/>
          <p:cNvSpPr txBox="1">
            <a:spLocks noChangeArrowheads="1"/>
          </p:cNvSpPr>
          <p:nvPr/>
        </p:nvSpPr>
        <p:spPr bwMode="auto">
          <a:xfrm>
            <a:off x="4484688" y="3644900"/>
            <a:ext cx="1816100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>
              <a:buFontTx/>
              <a:buNone/>
            </a:pPr>
            <a:r>
              <a:rPr lang="ja-JP" altLang="en-US" sz="160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ブラックホール</a:t>
            </a:r>
          </a:p>
          <a:p>
            <a:pPr>
              <a:buFontTx/>
              <a:buNone/>
            </a:pPr>
            <a:r>
              <a:rPr lang="ja-JP" altLang="en-US" sz="160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巨大ブラックホール</a:t>
            </a:r>
          </a:p>
        </p:txBody>
      </p:sp>
      <p:sp>
        <p:nvSpPr>
          <p:cNvPr id="62" name="Text Box 24"/>
          <p:cNvSpPr txBox="1">
            <a:spLocks noChangeArrowheads="1"/>
          </p:cNvSpPr>
          <p:nvPr/>
        </p:nvSpPr>
        <p:spPr bwMode="auto">
          <a:xfrm>
            <a:off x="3621088" y="3884613"/>
            <a:ext cx="59055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>
              <a:buFontTx/>
              <a:buNone/>
            </a:pPr>
            <a:r>
              <a:rPr lang="ja-JP" altLang="en-US" sz="160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惑星</a:t>
            </a:r>
          </a:p>
        </p:txBody>
      </p:sp>
      <p:sp>
        <p:nvSpPr>
          <p:cNvPr id="63" name="Text Box 25"/>
          <p:cNvSpPr txBox="1">
            <a:spLocks noChangeArrowheads="1"/>
          </p:cNvSpPr>
          <p:nvPr/>
        </p:nvSpPr>
        <p:spPr bwMode="auto">
          <a:xfrm>
            <a:off x="4506913" y="2997200"/>
            <a:ext cx="1577975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>
              <a:buFontTx/>
              <a:buNone/>
            </a:pPr>
            <a:r>
              <a:rPr lang="ja-JP" altLang="en-US" sz="160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ガンマ線バースト</a:t>
            </a:r>
          </a:p>
          <a:p>
            <a:pPr>
              <a:buFontTx/>
              <a:buNone/>
            </a:pPr>
            <a:r>
              <a:rPr lang="ja-JP" altLang="en-US" sz="160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超新星爆発</a:t>
            </a:r>
          </a:p>
        </p:txBody>
      </p:sp>
      <p:sp>
        <p:nvSpPr>
          <p:cNvPr id="64" name="Text Box 26"/>
          <p:cNvSpPr txBox="1">
            <a:spLocks noChangeArrowheads="1"/>
          </p:cNvSpPr>
          <p:nvPr/>
        </p:nvSpPr>
        <p:spPr bwMode="auto">
          <a:xfrm>
            <a:off x="2411413" y="3279775"/>
            <a:ext cx="1050925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>
              <a:buFontTx/>
              <a:buNone/>
            </a:pPr>
            <a:r>
              <a:rPr lang="ja-JP" altLang="en-US" sz="160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さまざまな</a:t>
            </a:r>
          </a:p>
          <a:p>
            <a:pPr>
              <a:buFontTx/>
              <a:buNone/>
            </a:pPr>
            <a:r>
              <a:rPr lang="ja-JP" altLang="en-US" sz="160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天体現象</a:t>
            </a:r>
          </a:p>
        </p:txBody>
      </p:sp>
      <p:sp>
        <p:nvSpPr>
          <p:cNvPr id="65" name="Text Box 27"/>
          <p:cNvSpPr txBox="1">
            <a:spLocks noChangeArrowheads="1"/>
          </p:cNvSpPr>
          <p:nvPr/>
        </p:nvSpPr>
        <p:spPr bwMode="auto">
          <a:xfrm>
            <a:off x="1260475" y="4198938"/>
            <a:ext cx="998538" cy="16002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>
              <a:lnSpc>
                <a:spcPct val="110000"/>
              </a:lnSpc>
              <a:buFontTx/>
              <a:buNone/>
            </a:pPr>
            <a:r>
              <a:rPr lang="ja-JP" altLang="en-US" sz="1800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ガンマ線</a:t>
            </a:r>
          </a:p>
          <a:p>
            <a:pPr>
              <a:lnSpc>
                <a:spcPct val="110000"/>
              </a:lnSpc>
              <a:buFontTx/>
              <a:buNone/>
            </a:pPr>
            <a:r>
              <a:rPr lang="en-US" altLang="ja-JP" sz="1800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ja-JP" altLang="en-US" sz="1800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線</a:t>
            </a:r>
          </a:p>
          <a:p>
            <a:pPr>
              <a:lnSpc>
                <a:spcPct val="110000"/>
              </a:lnSpc>
              <a:buFontTx/>
              <a:buNone/>
            </a:pPr>
            <a:r>
              <a:rPr lang="ja-JP" altLang="en-US" sz="1800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可視光</a:t>
            </a:r>
          </a:p>
          <a:p>
            <a:pPr>
              <a:lnSpc>
                <a:spcPct val="110000"/>
              </a:lnSpc>
              <a:buFontTx/>
              <a:buNone/>
            </a:pPr>
            <a:r>
              <a:rPr lang="ja-JP" altLang="en-US" sz="1800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赤外線</a:t>
            </a:r>
          </a:p>
          <a:p>
            <a:pPr>
              <a:lnSpc>
                <a:spcPct val="110000"/>
              </a:lnSpc>
              <a:buFontTx/>
              <a:buNone/>
            </a:pPr>
            <a:r>
              <a:rPr lang="ja-JP" altLang="en-US" sz="1800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電波</a:t>
            </a:r>
          </a:p>
        </p:txBody>
      </p:sp>
      <p:sp>
        <p:nvSpPr>
          <p:cNvPr id="66" name="Text Box 28"/>
          <p:cNvSpPr txBox="1">
            <a:spLocks noChangeArrowheads="1"/>
          </p:cNvSpPr>
          <p:nvPr/>
        </p:nvSpPr>
        <p:spPr bwMode="auto">
          <a:xfrm>
            <a:off x="530920" y="3298825"/>
            <a:ext cx="1628972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>
              <a:buFontTx/>
              <a:buNone/>
            </a:pPr>
            <a:r>
              <a:rPr lang="ja-JP" altLang="en-US" sz="2000" dirty="0">
                <a:solidFill>
                  <a:srgbClr val="2929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電磁波による</a:t>
            </a:r>
          </a:p>
          <a:p>
            <a:pPr>
              <a:buFontTx/>
              <a:buNone/>
            </a:pPr>
            <a:r>
              <a:rPr lang="ja-JP" altLang="en-US" sz="2000" dirty="0">
                <a:solidFill>
                  <a:srgbClr val="2929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観測</a:t>
            </a:r>
          </a:p>
        </p:txBody>
      </p:sp>
      <p:sp>
        <p:nvSpPr>
          <p:cNvPr id="67" name="Text Box 29"/>
          <p:cNvSpPr txBox="1">
            <a:spLocks noChangeArrowheads="1"/>
          </p:cNvSpPr>
          <p:nvPr/>
        </p:nvSpPr>
        <p:spPr bwMode="auto">
          <a:xfrm>
            <a:off x="3635375" y="4929198"/>
            <a:ext cx="946150" cy="3968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>
              <a:buFontTx/>
              <a:buNone/>
            </a:pPr>
            <a:r>
              <a:rPr lang="ja-JP" alt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宇宙論</a:t>
            </a:r>
          </a:p>
        </p:txBody>
      </p:sp>
      <p:sp>
        <p:nvSpPr>
          <p:cNvPr id="68" name="Text Box 30"/>
          <p:cNvSpPr txBox="1">
            <a:spLocks noChangeArrowheads="1"/>
          </p:cNvSpPr>
          <p:nvPr/>
        </p:nvSpPr>
        <p:spPr bwMode="auto">
          <a:xfrm>
            <a:off x="3706813" y="5267325"/>
            <a:ext cx="1597025" cy="8255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>
              <a:buFontTx/>
              <a:buNone/>
            </a:pPr>
            <a:r>
              <a:rPr lang="ja-JP" altLang="en-US" sz="160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インフレーション</a:t>
            </a:r>
          </a:p>
          <a:p>
            <a:pPr>
              <a:buFontTx/>
              <a:buNone/>
            </a:pPr>
            <a:r>
              <a:rPr lang="ja-JP" altLang="en-US" sz="160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ダークマター</a:t>
            </a:r>
          </a:p>
          <a:p>
            <a:pPr>
              <a:buFontTx/>
              <a:buNone/>
            </a:pPr>
            <a:r>
              <a:rPr lang="ja-JP" altLang="en-US" sz="160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ダークエネルギー</a:t>
            </a:r>
          </a:p>
        </p:txBody>
      </p:sp>
      <p:sp>
        <p:nvSpPr>
          <p:cNvPr id="69" name="Line 31"/>
          <p:cNvSpPr>
            <a:spLocks noChangeShapeType="1"/>
          </p:cNvSpPr>
          <p:nvPr/>
        </p:nvSpPr>
        <p:spPr bwMode="auto">
          <a:xfrm flipV="1">
            <a:off x="2268538" y="3860800"/>
            <a:ext cx="1150937" cy="576263"/>
          </a:xfrm>
          <a:prstGeom prst="line">
            <a:avLst/>
          </a:prstGeom>
          <a:noFill/>
          <a:ln w="88900">
            <a:solidFill>
              <a:srgbClr val="3399FF"/>
            </a:solidFill>
            <a:round/>
            <a:headEnd/>
            <a:tailEnd type="stealth" w="med" len="med"/>
          </a:ln>
          <a:effectLst/>
        </p:spPr>
        <p:txBody>
          <a:bodyPr anchor="ctr">
            <a:noAutofit/>
          </a:bodyPr>
          <a:lstStyle/>
          <a:p>
            <a:endParaRPr lang="ja-JP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0" name="Line 32"/>
          <p:cNvSpPr>
            <a:spLocks noChangeShapeType="1"/>
          </p:cNvSpPr>
          <p:nvPr/>
        </p:nvSpPr>
        <p:spPr bwMode="auto">
          <a:xfrm>
            <a:off x="2268538" y="5300663"/>
            <a:ext cx="1366837" cy="142875"/>
          </a:xfrm>
          <a:prstGeom prst="line">
            <a:avLst/>
          </a:prstGeom>
          <a:noFill/>
          <a:ln w="88900">
            <a:solidFill>
              <a:srgbClr val="3399FF"/>
            </a:solidFill>
            <a:round/>
            <a:headEnd/>
            <a:tailEnd type="stealth" w="med" len="med"/>
          </a:ln>
          <a:effectLst/>
        </p:spPr>
        <p:txBody>
          <a:bodyPr anchor="ctr">
            <a:noAutofit/>
          </a:bodyPr>
          <a:lstStyle/>
          <a:p>
            <a:endParaRPr lang="ja-JP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" name="Text Box 33"/>
          <p:cNvSpPr txBox="1">
            <a:spLocks noChangeArrowheads="1"/>
          </p:cNvSpPr>
          <p:nvPr/>
        </p:nvSpPr>
        <p:spPr bwMode="auto">
          <a:xfrm>
            <a:off x="2638425" y="4792663"/>
            <a:ext cx="996950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>
              <a:buFontTx/>
              <a:buNone/>
            </a:pPr>
            <a:r>
              <a:rPr lang="ja-JP" altLang="en-US" sz="160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宇宙背景</a:t>
            </a:r>
          </a:p>
          <a:p>
            <a:pPr>
              <a:buFontTx/>
              <a:buNone/>
            </a:pPr>
            <a:r>
              <a:rPr lang="ja-JP" altLang="en-US" sz="160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放射</a:t>
            </a:r>
          </a:p>
        </p:txBody>
      </p:sp>
      <p:grpSp>
        <p:nvGrpSpPr>
          <p:cNvPr id="53" name="グループ化 52"/>
          <p:cNvGrpSpPr/>
          <p:nvPr/>
        </p:nvGrpSpPr>
        <p:grpSpPr>
          <a:xfrm>
            <a:off x="439738" y="1204913"/>
            <a:ext cx="4421187" cy="1792287"/>
            <a:chOff x="439738" y="1204913"/>
            <a:chExt cx="4421187" cy="1792287"/>
          </a:xfrm>
        </p:grpSpPr>
        <p:sp>
          <p:nvSpPr>
            <p:cNvPr id="73" name="AutoShape 35"/>
            <p:cNvSpPr>
              <a:spLocks noChangeArrowheads="1"/>
            </p:cNvSpPr>
            <p:nvPr/>
          </p:nvSpPr>
          <p:spPr bwMode="auto">
            <a:xfrm>
              <a:off x="2916238" y="1428736"/>
              <a:ext cx="1944687" cy="703277"/>
            </a:xfrm>
            <a:prstGeom prst="roundRect">
              <a:avLst>
                <a:gd name="adj" fmla="val 9560"/>
              </a:avLst>
            </a:prstGeom>
            <a:solidFill>
              <a:srgbClr val="FFFFFF">
                <a:alpha val="30000"/>
              </a:srgbClr>
            </a:solidFill>
            <a:ln w="3175">
              <a:solidFill>
                <a:srgbClr val="FFFFFF">
                  <a:alpha val="50000"/>
                </a:srgbClr>
              </a:solidFill>
              <a:round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4" name="Text Box 36"/>
            <p:cNvSpPr txBox="1">
              <a:spLocks noChangeArrowheads="1"/>
            </p:cNvSpPr>
            <p:nvPr/>
          </p:nvSpPr>
          <p:spPr bwMode="auto">
            <a:xfrm>
              <a:off x="2916238" y="1414448"/>
              <a:ext cx="1454150" cy="39687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>
                <a:buFontTx/>
                <a:buNone/>
              </a:pPr>
              <a:r>
                <a:rPr lang="ja-JP" altLang="en-US" sz="20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原子核理論</a:t>
              </a:r>
            </a:p>
          </p:txBody>
        </p:sp>
        <p:sp>
          <p:nvSpPr>
            <p:cNvPr id="75" name="Text Box 37"/>
            <p:cNvSpPr txBox="1">
              <a:spLocks noChangeArrowheads="1"/>
            </p:cNvSpPr>
            <p:nvPr/>
          </p:nvSpPr>
          <p:spPr bwMode="auto">
            <a:xfrm>
              <a:off x="3065463" y="1771650"/>
              <a:ext cx="1795462" cy="3365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>
                <a:buFontTx/>
                <a:buNone/>
              </a:pPr>
              <a:r>
                <a:rPr lang="ja-JP" altLang="en-US" sz="1600" dirty="0">
                  <a:solidFill>
                    <a:srgbClr val="FF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高密度物体の物理</a:t>
              </a:r>
            </a:p>
          </p:txBody>
        </p:sp>
        <p:sp>
          <p:nvSpPr>
            <p:cNvPr id="77" name="AutoShape 39"/>
            <p:cNvSpPr>
              <a:spLocks noChangeArrowheads="1"/>
            </p:cNvSpPr>
            <p:nvPr/>
          </p:nvSpPr>
          <p:spPr bwMode="auto">
            <a:xfrm>
              <a:off x="769938" y="2060575"/>
              <a:ext cx="1296987" cy="792162"/>
            </a:xfrm>
            <a:prstGeom prst="roundRect">
              <a:avLst>
                <a:gd name="adj" fmla="val 9560"/>
              </a:avLst>
            </a:prstGeom>
            <a:solidFill>
              <a:srgbClr val="FFFFFF">
                <a:alpha val="20000"/>
              </a:srgbClr>
            </a:solidFill>
            <a:ln w="15875">
              <a:noFill/>
              <a:round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8" name="AutoShape 40"/>
            <p:cNvSpPr>
              <a:spLocks noChangeArrowheads="1"/>
            </p:cNvSpPr>
            <p:nvPr/>
          </p:nvSpPr>
          <p:spPr bwMode="auto">
            <a:xfrm>
              <a:off x="439738" y="1235075"/>
              <a:ext cx="1871662" cy="693727"/>
            </a:xfrm>
            <a:prstGeom prst="roundRect">
              <a:avLst>
                <a:gd name="adj" fmla="val 9560"/>
              </a:avLst>
            </a:prstGeom>
            <a:solidFill>
              <a:srgbClr val="CCCCFF"/>
            </a:solidFill>
            <a:ln w="15875">
              <a:noFill/>
              <a:round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9" name="Text Box 41"/>
            <p:cNvSpPr txBox="1">
              <a:spLocks noChangeArrowheads="1"/>
            </p:cNvSpPr>
            <p:nvPr/>
          </p:nvSpPr>
          <p:spPr bwMode="auto">
            <a:xfrm>
              <a:off x="575370" y="1204913"/>
              <a:ext cx="1628972" cy="707886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>
                <a:buFontTx/>
                <a:buNone/>
              </a:pPr>
              <a:r>
                <a:rPr lang="ja-JP" altLang="en-US" sz="2000" dirty="0">
                  <a:solidFill>
                    <a:srgbClr val="29292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宇宙線による</a:t>
              </a:r>
            </a:p>
            <a:p>
              <a:pPr>
                <a:buFontTx/>
                <a:buNone/>
              </a:pPr>
              <a:r>
                <a:rPr lang="ja-JP" altLang="en-US" sz="2000" dirty="0">
                  <a:solidFill>
                    <a:srgbClr val="29292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観測</a:t>
              </a:r>
            </a:p>
          </p:txBody>
        </p:sp>
        <p:sp>
          <p:nvSpPr>
            <p:cNvPr id="80" name="Text Box 42"/>
            <p:cNvSpPr txBox="1">
              <a:spLocks noChangeArrowheads="1"/>
            </p:cNvSpPr>
            <p:nvPr/>
          </p:nvSpPr>
          <p:spPr bwMode="auto">
            <a:xfrm>
              <a:off x="627063" y="2031996"/>
              <a:ext cx="1468437" cy="82550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>
                <a:buFontTx/>
                <a:buNone/>
              </a:pPr>
              <a:r>
                <a:rPr lang="ja-JP" altLang="en-US" sz="1600" dirty="0">
                  <a:solidFill>
                    <a:srgbClr val="CC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ニュートリノ</a:t>
              </a:r>
            </a:p>
            <a:p>
              <a:pPr>
                <a:buFontTx/>
                <a:buNone/>
              </a:pPr>
              <a:r>
                <a:rPr lang="ja-JP" altLang="en-US" sz="1600" dirty="0">
                  <a:solidFill>
                    <a:srgbClr val="CC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高エネルギー</a:t>
              </a:r>
            </a:p>
            <a:p>
              <a:pPr>
                <a:buFontTx/>
                <a:buNone/>
              </a:pPr>
              <a:r>
                <a:rPr lang="ja-JP" altLang="en-US" sz="1600" dirty="0">
                  <a:solidFill>
                    <a:srgbClr val="CC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　　　　　宇宙線</a:t>
              </a:r>
            </a:p>
          </p:txBody>
        </p:sp>
        <p:sp>
          <p:nvSpPr>
            <p:cNvPr id="81" name="Line 43"/>
            <p:cNvSpPr>
              <a:spLocks noChangeShapeType="1"/>
            </p:cNvSpPr>
            <p:nvPr/>
          </p:nvSpPr>
          <p:spPr bwMode="auto">
            <a:xfrm flipV="1">
              <a:off x="2124075" y="2060575"/>
              <a:ext cx="863600" cy="215900"/>
            </a:xfrm>
            <a:prstGeom prst="line">
              <a:avLst/>
            </a:prstGeom>
            <a:noFill/>
            <a:ln w="88900">
              <a:solidFill>
                <a:srgbClr val="3399FF"/>
              </a:solidFill>
              <a:round/>
              <a:headEnd/>
              <a:tailEnd type="stealth" w="med" len="med"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2" name="Line 44"/>
            <p:cNvSpPr>
              <a:spLocks noChangeShapeType="1"/>
            </p:cNvSpPr>
            <p:nvPr/>
          </p:nvSpPr>
          <p:spPr bwMode="auto">
            <a:xfrm>
              <a:off x="2124075" y="2492375"/>
              <a:ext cx="1295400" cy="504825"/>
            </a:xfrm>
            <a:prstGeom prst="line">
              <a:avLst/>
            </a:prstGeom>
            <a:noFill/>
            <a:ln w="88900">
              <a:solidFill>
                <a:srgbClr val="3399FF"/>
              </a:solidFill>
              <a:round/>
              <a:headEnd/>
              <a:tailEnd type="stealth" w="med" len="med"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83" name="Text Box 45"/>
          <p:cNvSpPr txBox="1">
            <a:spLocks noChangeArrowheads="1"/>
          </p:cNvSpPr>
          <p:nvPr/>
        </p:nvSpPr>
        <p:spPr bwMode="auto">
          <a:xfrm>
            <a:off x="6516688" y="6165850"/>
            <a:ext cx="2582862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>
              <a:buFontTx/>
              <a:buNone/>
            </a:pPr>
            <a:r>
              <a:rPr lang="ja-JP" altLang="en-US" sz="1000" b="1">
                <a:solidFill>
                  <a:srgbClr val="B2B2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背景画</a:t>
            </a:r>
            <a:r>
              <a:rPr lang="en-US" altLang="ja-JP" sz="1000" b="1">
                <a:solidFill>
                  <a:srgbClr val="B2B2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NASA/WMAP Science Team</a:t>
            </a:r>
          </a:p>
        </p:txBody>
      </p:sp>
      <p:grpSp>
        <p:nvGrpSpPr>
          <p:cNvPr id="72" name="グループ化 71"/>
          <p:cNvGrpSpPr/>
          <p:nvPr/>
        </p:nvGrpSpPr>
        <p:grpSpPr>
          <a:xfrm>
            <a:off x="4859338" y="857232"/>
            <a:ext cx="4032251" cy="4659331"/>
            <a:chOff x="4859338" y="857232"/>
            <a:chExt cx="4032251" cy="4659331"/>
          </a:xfrm>
        </p:grpSpPr>
        <p:sp>
          <p:nvSpPr>
            <p:cNvPr id="85" name="AutoShape 47"/>
            <p:cNvSpPr>
              <a:spLocks noChangeArrowheads="1"/>
            </p:cNvSpPr>
            <p:nvPr/>
          </p:nvSpPr>
          <p:spPr bwMode="auto">
            <a:xfrm>
              <a:off x="5292726" y="857232"/>
              <a:ext cx="2087563" cy="987443"/>
            </a:xfrm>
            <a:prstGeom prst="roundRect">
              <a:avLst>
                <a:gd name="adj" fmla="val 9560"/>
              </a:avLst>
            </a:prstGeom>
            <a:solidFill>
              <a:srgbClr val="FFFFFF">
                <a:alpha val="30000"/>
              </a:srgbClr>
            </a:solidFill>
            <a:ln w="3175">
              <a:solidFill>
                <a:srgbClr val="FFFFFF">
                  <a:alpha val="50000"/>
                </a:srgbClr>
              </a:solidFill>
              <a:round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6" name="Text Box 48"/>
            <p:cNvSpPr txBox="1">
              <a:spLocks noChangeArrowheads="1"/>
            </p:cNvSpPr>
            <p:nvPr/>
          </p:nvSpPr>
          <p:spPr bwMode="auto">
            <a:xfrm>
              <a:off x="5292726" y="857232"/>
              <a:ext cx="1962150" cy="39687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>
                <a:buFontTx/>
                <a:buNone/>
              </a:pPr>
              <a:r>
                <a:rPr lang="ja-JP" altLang="en-US" sz="20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一般相対性理論</a:t>
              </a:r>
            </a:p>
          </p:txBody>
        </p:sp>
        <p:sp>
          <p:nvSpPr>
            <p:cNvPr id="87" name="Text Box 49"/>
            <p:cNvSpPr txBox="1">
              <a:spLocks noChangeArrowheads="1"/>
            </p:cNvSpPr>
            <p:nvPr/>
          </p:nvSpPr>
          <p:spPr bwMode="auto">
            <a:xfrm>
              <a:off x="5543551" y="1263650"/>
              <a:ext cx="1909763" cy="58102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>
                <a:buFontTx/>
                <a:buNone/>
              </a:pPr>
              <a:r>
                <a:rPr lang="ja-JP" altLang="en-US" sz="1600" dirty="0">
                  <a:solidFill>
                    <a:srgbClr val="FF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強い重力場における</a:t>
              </a:r>
            </a:p>
            <a:p>
              <a:pPr>
                <a:buFontTx/>
                <a:buNone/>
              </a:pPr>
              <a:r>
                <a:rPr lang="ja-JP" altLang="en-US" sz="1600" dirty="0">
                  <a:solidFill>
                    <a:srgbClr val="FF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相対性理論</a:t>
              </a:r>
            </a:p>
          </p:txBody>
        </p:sp>
        <p:sp>
          <p:nvSpPr>
            <p:cNvPr id="89" name="AutoShape 51"/>
            <p:cNvSpPr>
              <a:spLocks noChangeArrowheads="1"/>
            </p:cNvSpPr>
            <p:nvPr/>
          </p:nvSpPr>
          <p:spPr bwMode="auto">
            <a:xfrm>
              <a:off x="7669213" y="3141663"/>
              <a:ext cx="1152525" cy="1368425"/>
            </a:xfrm>
            <a:prstGeom prst="roundRect">
              <a:avLst>
                <a:gd name="adj" fmla="val 9560"/>
              </a:avLst>
            </a:prstGeom>
            <a:solidFill>
              <a:srgbClr val="FFFFFF">
                <a:alpha val="20000"/>
              </a:srgbClr>
            </a:solidFill>
            <a:ln w="15875">
              <a:noFill/>
              <a:round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0" name="AutoShape 52"/>
            <p:cNvSpPr>
              <a:spLocks noChangeArrowheads="1"/>
            </p:cNvSpPr>
            <p:nvPr/>
          </p:nvSpPr>
          <p:spPr bwMode="auto">
            <a:xfrm>
              <a:off x="7019926" y="2214554"/>
              <a:ext cx="1871663" cy="723897"/>
            </a:xfrm>
            <a:prstGeom prst="roundRect">
              <a:avLst>
                <a:gd name="adj" fmla="val 9560"/>
              </a:avLst>
            </a:prstGeom>
            <a:solidFill>
              <a:srgbClr val="99FF99">
                <a:alpha val="70000"/>
              </a:srgbClr>
            </a:solidFill>
            <a:ln w="15875">
              <a:noFill/>
              <a:round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1" name="Text Box 53"/>
            <p:cNvSpPr txBox="1">
              <a:spLocks noChangeArrowheads="1"/>
            </p:cNvSpPr>
            <p:nvPr/>
          </p:nvSpPr>
          <p:spPr bwMode="auto">
            <a:xfrm>
              <a:off x="7155559" y="2222500"/>
              <a:ext cx="1628972" cy="707886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>
                <a:buFontTx/>
                <a:buNone/>
              </a:pPr>
              <a:r>
                <a:rPr lang="ja-JP" altLang="en-US" sz="2000" dirty="0">
                  <a:solidFill>
                    <a:srgbClr val="29292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重力波による</a:t>
              </a:r>
            </a:p>
            <a:p>
              <a:pPr>
                <a:buFontTx/>
                <a:buNone/>
              </a:pPr>
              <a:r>
                <a:rPr lang="ja-JP" altLang="en-US" sz="2000" dirty="0">
                  <a:solidFill>
                    <a:srgbClr val="29292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観測</a:t>
              </a:r>
            </a:p>
          </p:txBody>
        </p:sp>
        <p:sp>
          <p:nvSpPr>
            <p:cNvPr id="101" name="Text Box 55"/>
            <p:cNvSpPr txBox="1">
              <a:spLocks noChangeArrowheads="1"/>
            </p:cNvSpPr>
            <p:nvPr/>
          </p:nvSpPr>
          <p:spPr bwMode="auto">
            <a:xfrm>
              <a:off x="7524751" y="3789363"/>
              <a:ext cx="1327150" cy="6413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noAutofit/>
            </a:bodyPr>
            <a:lstStyle/>
            <a:p>
              <a:pPr>
                <a:buFontTx/>
                <a:buNone/>
              </a:pPr>
              <a:r>
                <a:rPr lang="ja-JP" altLang="en-US" sz="1800">
                  <a:solidFill>
                    <a:srgbClr val="CC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低周波数</a:t>
              </a:r>
            </a:p>
            <a:p>
              <a:pPr>
                <a:buFontTx/>
                <a:buNone/>
              </a:pPr>
              <a:r>
                <a:rPr lang="ja-JP" altLang="en-US" sz="1800">
                  <a:solidFill>
                    <a:srgbClr val="CC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　　　重力波</a:t>
              </a:r>
            </a:p>
          </p:txBody>
        </p:sp>
        <p:sp>
          <p:nvSpPr>
            <p:cNvPr id="102" name="Text Box 56"/>
            <p:cNvSpPr txBox="1">
              <a:spLocks noChangeArrowheads="1"/>
            </p:cNvSpPr>
            <p:nvPr/>
          </p:nvSpPr>
          <p:spPr bwMode="auto">
            <a:xfrm>
              <a:off x="7524751" y="3141663"/>
              <a:ext cx="1327150" cy="6413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>
                <a:buFontTx/>
                <a:buNone/>
              </a:pPr>
              <a:r>
                <a:rPr lang="ja-JP" altLang="en-US" sz="1800" dirty="0">
                  <a:solidFill>
                    <a:srgbClr val="CC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高周波数</a:t>
              </a:r>
            </a:p>
            <a:p>
              <a:pPr>
                <a:buFontTx/>
                <a:buNone/>
              </a:pPr>
              <a:r>
                <a:rPr lang="ja-JP" altLang="en-US" sz="1800" dirty="0">
                  <a:solidFill>
                    <a:srgbClr val="CC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　　　重力波</a:t>
              </a:r>
            </a:p>
          </p:txBody>
        </p:sp>
        <p:sp>
          <p:nvSpPr>
            <p:cNvPr id="93" name="Line 57"/>
            <p:cNvSpPr>
              <a:spLocks noChangeShapeType="1"/>
            </p:cNvSpPr>
            <p:nvPr/>
          </p:nvSpPr>
          <p:spPr bwMode="auto">
            <a:xfrm flipH="1" flipV="1">
              <a:off x="6300788" y="3284538"/>
              <a:ext cx="1366838" cy="288925"/>
            </a:xfrm>
            <a:prstGeom prst="line">
              <a:avLst/>
            </a:prstGeom>
            <a:noFill/>
            <a:ln w="88900">
              <a:solidFill>
                <a:srgbClr val="66FF66"/>
              </a:solidFill>
              <a:round/>
              <a:headEnd/>
              <a:tailEnd type="stealth" w="med" len="med"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4" name="Text Box 58"/>
            <p:cNvSpPr txBox="1">
              <a:spLocks noChangeArrowheads="1"/>
            </p:cNvSpPr>
            <p:nvPr/>
          </p:nvSpPr>
          <p:spPr bwMode="auto">
            <a:xfrm>
              <a:off x="6343651" y="3549650"/>
              <a:ext cx="1403350" cy="3365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>
                <a:buFontTx/>
                <a:buNone/>
              </a:pPr>
              <a:r>
                <a:rPr lang="ja-JP" altLang="en-US" sz="1600">
                  <a:solidFill>
                    <a:srgbClr val="66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連星合体現象</a:t>
              </a:r>
            </a:p>
          </p:txBody>
        </p:sp>
        <p:sp>
          <p:nvSpPr>
            <p:cNvPr id="95" name="Text Box 59"/>
            <p:cNvSpPr txBox="1">
              <a:spLocks noChangeArrowheads="1"/>
            </p:cNvSpPr>
            <p:nvPr/>
          </p:nvSpPr>
          <p:spPr bwMode="auto">
            <a:xfrm>
              <a:off x="6343651" y="3779838"/>
              <a:ext cx="1200150" cy="3365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>
                <a:buFontTx/>
                <a:buNone/>
              </a:pPr>
              <a:r>
                <a:rPr lang="ja-JP" altLang="en-US" sz="1600">
                  <a:solidFill>
                    <a:srgbClr val="66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超新星爆発</a:t>
              </a:r>
            </a:p>
          </p:txBody>
        </p:sp>
        <p:sp>
          <p:nvSpPr>
            <p:cNvPr id="96" name="Line 60"/>
            <p:cNvSpPr>
              <a:spLocks noChangeShapeType="1"/>
            </p:cNvSpPr>
            <p:nvPr/>
          </p:nvSpPr>
          <p:spPr bwMode="auto">
            <a:xfrm flipH="1">
              <a:off x="5219701" y="4292600"/>
              <a:ext cx="2376488" cy="1223963"/>
            </a:xfrm>
            <a:prstGeom prst="line">
              <a:avLst/>
            </a:prstGeom>
            <a:noFill/>
            <a:ln w="88900">
              <a:solidFill>
                <a:srgbClr val="66FF66"/>
              </a:solidFill>
              <a:round/>
              <a:headEnd/>
              <a:tailEnd type="stealth" w="med" len="med"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7" name="Text Box 61"/>
            <p:cNvSpPr txBox="1">
              <a:spLocks noChangeArrowheads="1"/>
            </p:cNvSpPr>
            <p:nvPr/>
          </p:nvSpPr>
          <p:spPr bwMode="auto">
            <a:xfrm>
              <a:off x="6372226" y="5008563"/>
              <a:ext cx="1211263" cy="33813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>
                <a:buFontTx/>
                <a:buNone/>
              </a:pPr>
              <a:r>
                <a:rPr lang="ja-JP" altLang="en-US" sz="1600" dirty="0" smtClean="0">
                  <a:solidFill>
                    <a:srgbClr val="66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背景重力波</a:t>
              </a:r>
              <a:endParaRPr lang="ja-JP" altLang="en-US" sz="1600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8" name="Line 62"/>
            <p:cNvSpPr>
              <a:spLocks noChangeShapeType="1"/>
            </p:cNvSpPr>
            <p:nvPr/>
          </p:nvSpPr>
          <p:spPr bwMode="auto">
            <a:xfrm flipH="1" flipV="1">
              <a:off x="6443663" y="1844675"/>
              <a:ext cx="576263" cy="1584325"/>
            </a:xfrm>
            <a:prstGeom prst="line">
              <a:avLst/>
            </a:prstGeom>
            <a:noFill/>
            <a:ln w="88900">
              <a:solidFill>
                <a:srgbClr val="66FF66"/>
              </a:solidFill>
              <a:round/>
              <a:headEnd/>
              <a:tailEnd type="stealth" w="med" len="med"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9" name="Line 63"/>
            <p:cNvSpPr>
              <a:spLocks noChangeShapeType="1"/>
            </p:cNvSpPr>
            <p:nvPr/>
          </p:nvSpPr>
          <p:spPr bwMode="auto">
            <a:xfrm flipH="1" flipV="1">
              <a:off x="4859338" y="1989138"/>
              <a:ext cx="1728788" cy="360363"/>
            </a:xfrm>
            <a:prstGeom prst="line">
              <a:avLst/>
            </a:prstGeom>
            <a:noFill/>
            <a:ln w="88900">
              <a:solidFill>
                <a:srgbClr val="66FF66"/>
              </a:solidFill>
              <a:round/>
              <a:headEnd/>
              <a:tailEnd type="stealth" w="med" len="med"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0" name="Text Box 64"/>
            <p:cNvSpPr txBox="1">
              <a:spLocks noChangeArrowheads="1"/>
            </p:cNvSpPr>
            <p:nvPr/>
          </p:nvSpPr>
          <p:spPr bwMode="auto">
            <a:xfrm>
              <a:off x="6353176" y="4010025"/>
              <a:ext cx="912813" cy="3365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>
                <a:buFontTx/>
                <a:buNone/>
              </a:pPr>
              <a:r>
                <a:rPr lang="ja-JP" altLang="en-US" sz="1600">
                  <a:solidFill>
                    <a:srgbClr val="66FF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パルサー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1081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角丸四角形 52"/>
          <p:cNvSpPr/>
          <p:nvPr/>
        </p:nvSpPr>
        <p:spPr>
          <a:xfrm>
            <a:off x="7750228" y="2236310"/>
            <a:ext cx="942678" cy="318634"/>
          </a:xfrm>
          <a:prstGeom prst="roundRect">
            <a:avLst>
              <a:gd name="adj" fmla="val 10814"/>
            </a:avLst>
          </a:prstGeom>
          <a:solidFill>
            <a:srgbClr val="CCECFF">
              <a:alpha val="9804"/>
            </a:srgbClr>
          </a:solidFill>
          <a:ln w="6350">
            <a:solidFill>
              <a:srgbClr val="CCECFF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2" name="角丸四角形 51"/>
          <p:cNvSpPr/>
          <p:nvPr/>
        </p:nvSpPr>
        <p:spPr>
          <a:xfrm>
            <a:off x="5942928" y="2236310"/>
            <a:ext cx="1321444" cy="318634"/>
          </a:xfrm>
          <a:prstGeom prst="roundRect">
            <a:avLst>
              <a:gd name="adj" fmla="val 10814"/>
            </a:avLst>
          </a:prstGeom>
          <a:solidFill>
            <a:srgbClr val="CCECFF">
              <a:alpha val="9804"/>
            </a:srgbClr>
          </a:solidFill>
          <a:ln w="6350">
            <a:solidFill>
              <a:srgbClr val="CCECFF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" name="角丸四角形 1"/>
          <p:cNvSpPr/>
          <p:nvPr/>
        </p:nvSpPr>
        <p:spPr>
          <a:xfrm>
            <a:off x="2001409" y="1546110"/>
            <a:ext cx="4210976" cy="356867"/>
          </a:xfrm>
          <a:prstGeom prst="roundRect">
            <a:avLst>
              <a:gd name="adj" fmla="val 10210"/>
            </a:avLst>
          </a:prstGeom>
          <a:solidFill>
            <a:srgbClr val="FFCCCC">
              <a:alpha val="10000"/>
            </a:srgbClr>
          </a:solidFill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地上</a:t>
            </a:r>
            <a:r>
              <a:rPr kumimoji="1" lang="ja-JP" altLang="en-US" dirty="0" smtClean="0"/>
              <a:t>重力波望遠鏡のターゲット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国立天文台 </a:t>
            </a:r>
            <a:r>
              <a:rPr lang="en-US" altLang="ja-JP" smtClean="0"/>
              <a:t>ATC</a:t>
            </a:r>
            <a:r>
              <a:rPr lang="ja-JP" altLang="en-US" smtClean="0"/>
              <a:t>セミナー　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11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国立天文台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sp>
        <p:nvSpPr>
          <p:cNvPr id="22" name="Rectangle 11"/>
          <p:cNvSpPr>
            <a:spLocks noChangeArrowheads="1"/>
          </p:cNvSpPr>
          <p:nvPr/>
        </p:nvSpPr>
        <p:spPr bwMode="auto">
          <a:xfrm>
            <a:off x="1023512" y="1067751"/>
            <a:ext cx="5939446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地上重力波望遠鏡  </a:t>
            </a:r>
            <a:r>
              <a:rPr lang="en-US" altLang="ja-JP" sz="2000" dirty="0" smtClean="0">
                <a:solidFill>
                  <a:srgbClr val="FFFFFF"/>
                </a:solidFill>
              </a:rPr>
              <a:t>-- 10Hz – 1kHz </a:t>
            </a:r>
            <a:r>
              <a:rPr lang="ja-JP" altLang="en-US" sz="2000" dirty="0" smtClean="0">
                <a:solidFill>
                  <a:srgbClr val="FFFFFF"/>
                </a:solidFill>
              </a:rPr>
              <a:t>の観測周波数帯</a:t>
            </a:r>
            <a:endParaRPr lang="ja-JP" altLang="en-US" sz="2000" dirty="0">
              <a:solidFill>
                <a:srgbClr val="FFFFFF"/>
              </a:solidFill>
            </a:endParaRPr>
          </a:p>
        </p:txBody>
      </p:sp>
      <p:sp>
        <p:nvSpPr>
          <p:cNvPr id="26" name="右矢印 25"/>
          <p:cNvSpPr/>
          <p:nvPr/>
        </p:nvSpPr>
        <p:spPr bwMode="auto">
          <a:xfrm>
            <a:off x="1740208" y="1542149"/>
            <a:ext cx="214314" cy="285752"/>
          </a:xfrm>
          <a:prstGeom prst="rightArrow">
            <a:avLst/>
          </a:prstGeom>
          <a:noFill/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7" name="Rectangle 11"/>
          <p:cNvSpPr>
            <a:spLocks noChangeArrowheads="1"/>
          </p:cNvSpPr>
          <p:nvPr/>
        </p:nvSpPr>
        <p:spPr bwMode="auto">
          <a:xfrm>
            <a:off x="1973698" y="1516722"/>
            <a:ext cx="4307589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2000" dirty="0" smtClean="0">
                <a:solidFill>
                  <a:srgbClr val="FF9999"/>
                </a:solidFill>
              </a:rPr>
              <a:t>コンパクト天体</a:t>
            </a:r>
            <a:r>
              <a:rPr lang="en-US" altLang="ja-JP" sz="2000" dirty="0" smtClean="0">
                <a:solidFill>
                  <a:srgbClr val="FF9999"/>
                </a:solidFill>
              </a:rPr>
              <a:t>, </a:t>
            </a:r>
            <a:r>
              <a:rPr lang="ja-JP" altLang="en-US" sz="2000" dirty="0" smtClean="0">
                <a:solidFill>
                  <a:srgbClr val="FF9999"/>
                </a:solidFill>
              </a:rPr>
              <a:t>高エネルギー天体現象</a:t>
            </a:r>
            <a:endParaRPr lang="ja-JP" altLang="en-US" sz="2000" dirty="0">
              <a:solidFill>
                <a:srgbClr val="FF9999"/>
              </a:solidFill>
            </a:endParaRPr>
          </a:p>
        </p:txBody>
      </p:sp>
      <p:sp>
        <p:nvSpPr>
          <p:cNvPr id="54" name="角丸四角形 53"/>
          <p:cNvSpPr/>
          <p:nvPr/>
        </p:nvSpPr>
        <p:spPr>
          <a:xfrm>
            <a:off x="2048298" y="2433518"/>
            <a:ext cx="3920326" cy="2877738"/>
          </a:xfrm>
          <a:prstGeom prst="roundRect">
            <a:avLst>
              <a:gd name="adj" fmla="val 4274"/>
            </a:avLst>
          </a:prstGeom>
          <a:solidFill>
            <a:srgbClr val="FFFFFF">
              <a:alpha val="9804"/>
            </a:srgbClr>
          </a:solidFill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1" name="角丸四角形 50"/>
          <p:cNvSpPr/>
          <p:nvPr/>
        </p:nvSpPr>
        <p:spPr>
          <a:xfrm>
            <a:off x="3213240" y="2249162"/>
            <a:ext cx="913196" cy="318634"/>
          </a:xfrm>
          <a:prstGeom prst="roundRect">
            <a:avLst>
              <a:gd name="adj" fmla="val 10814"/>
            </a:avLst>
          </a:prstGeom>
          <a:solidFill>
            <a:srgbClr val="CCECFF">
              <a:alpha val="9804"/>
            </a:srgbClr>
          </a:solidFill>
          <a:ln w="6350">
            <a:solidFill>
              <a:srgbClr val="CCECFF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grpSp>
        <p:nvGrpSpPr>
          <p:cNvPr id="982017" name="グループ化 982016"/>
          <p:cNvGrpSpPr/>
          <p:nvPr/>
        </p:nvGrpSpPr>
        <p:grpSpPr>
          <a:xfrm>
            <a:off x="1370159" y="5471167"/>
            <a:ext cx="7489117" cy="666427"/>
            <a:chOff x="1370159" y="5681534"/>
            <a:chExt cx="7489117" cy="666427"/>
          </a:xfrm>
        </p:grpSpPr>
        <p:sp>
          <p:nvSpPr>
            <p:cNvPr id="48" name="角丸四角形 47"/>
            <p:cNvSpPr/>
            <p:nvPr/>
          </p:nvSpPr>
          <p:spPr>
            <a:xfrm>
              <a:off x="1370159" y="5698211"/>
              <a:ext cx="2110883" cy="637268"/>
            </a:xfrm>
            <a:prstGeom prst="roundRect">
              <a:avLst>
                <a:gd name="adj" fmla="val 10814"/>
              </a:avLst>
            </a:prstGeom>
            <a:solidFill>
              <a:srgbClr val="FFCCCC">
                <a:alpha val="10000"/>
              </a:srgbClr>
            </a:solidFill>
            <a:ln w="6350">
              <a:solidFill>
                <a:srgbClr val="FFCCCC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角丸四角形 48"/>
            <p:cNvSpPr/>
            <p:nvPr/>
          </p:nvSpPr>
          <p:spPr>
            <a:xfrm>
              <a:off x="3539565" y="5695783"/>
              <a:ext cx="2614939" cy="637268"/>
            </a:xfrm>
            <a:prstGeom prst="roundRect">
              <a:avLst>
                <a:gd name="adj" fmla="val 10814"/>
              </a:avLst>
            </a:prstGeom>
            <a:solidFill>
              <a:srgbClr val="FFCCCC">
                <a:alpha val="10000"/>
              </a:srgbClr>
            </a:solidFill>
            <a:ln w="6350">
              <a:solidFill>
                <a:srgbClr val="FFCCCC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角丸四角形 49"/>
            <p:cNvSpPr/>
            <p:nvPr/>
          </p:nvSpPr>
          <p:spPr>
            <a:xfrm>
              <a:off x="6212384" y="5695783"/>
              <a:ext cx="2614939" cy="637268"/>
            </a:xfrm>
            <a:prstGeom prst="roundRect">
              <a:avLst>
                <a:gd name="adj" fmla="val 10814"/>
              </a:avLst>
            </a:prstGeom>
            <a:solidFill>
              <a:srgbClr val="FFCCCC">
                <a:alpha val="10000"/>
              </a:srgbClr>
            </a:solidFill>
            <a:ln w="6350">
              <a:solidFill>
                <a:srgbClr val="FFCCCC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3490208" y="5690597"/>
              <a:ext cx="2706190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800" dirty="0" smtClean="0">
                  <a:solidFill>
                    <a:srgbClr val="FFCCCC"/>
                  </a:solidFill>
                </a:rPr>
                <a:t>高密度天体の状態方程式</a:t>
              </a:r>
              <a:endParaRPr lang="ja-JP" altLang="en-US" sz="1800" dirty="0">
                <a:solidFill>
                  <a:srgbClr val="FFCCCC"/>
                </a:solidFill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4060483" y="5978629"/>
              <a:ext cx="1338828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800" dirty="0" smtClean="0">
                  <a:solidFill>
                    <a:srgbClr val="FFCCCC"/>
                  </a:solidFill>
                </a:rPr>
                <a:t>原子核物理</a:t>
              </a:r>
              <a:endParaRPr lang="ja-JP" altLang="en-US" sz="1800" dirty="0">
                <a:solidFill>
                  <a:srgbClr val="FFCCCC"/>
                </a:solidFill>
              </a:endParaRPr>
            </a:p>
          </p:txBody>
        </p:sp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6374824" y="5688925"/>
              <a:ext cx="2013693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800" dirty="0" smtClean="0">
                  <a:solidFill>
                    <a:srgbClr val="FFCCCC"/>
                  </a:solidFill>
                </a:rPr>
                <a:t>相対性理論の検証</a:t>
              </a:r>
              <a:endParaRPr lang="ja-JP" altLang="en-US" sz="1800" dirty="0">
                <a:solidFill>
                  <a:srgbClr val="FFCCCC"/>
                </a:solidFill>
              </a:endParaRPr>
            </a:p>
          </p:txBody>
        </p:sp>
        <p:sp>
          <p:nvSpPr>
            <p:cNvPr id="16" name="Rectangle 11"/>
            <p:cNvSpPr>
              <a:spLocks noChangeArrowheads="1"/>
            </p:cNvSpPr>
            <p:nvPr/>
          </p:nvSpPr>
          <p:spPr bwMode="auto">
            <a:xfrm>
              <a:off x="6196368" y="5978629"/>
              <a:ext cx="2662908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800" dirty="0" smtClean="0">
                  <a:solidFill>
                    <a:srgbClr val="FFCCCC"/>
                  </a:solidFill>
                </a:rPr>
                <a:t>強い重力場での物理法則</a:t>
              </a:r>
              <a:endParaRPr lang="ja-JP" altLang="en-US" sz="1800" dirty="0">
                <a:solidFill>
                  <a:srgbClr val="FFCCCC"/>
                </a:solidFill>
              </a:endParaRPr>
            </a:p>
          </p:txBody>
        </p:sp>
        <p:sp>
          <p:nvSpPr>
            <p:cNvPr id="17" name="Rectangle 11"/>
            <p:cNvSpPr>
              <a:spLocks noChangeArrowheads="1"/>
            </p:cNvSpPr>
            <p:nvPr/>
          </p:nvSpPr>
          <p:spPr bwMode="auto">
            <a:xfrm>
              <a:off x="1370160" y="5681534"/>
              <a:ext cx="2157963" cy="64633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800" dirty="0" smtClean="0">
                  <a:solidFill>
                    <a:srgbClr val="FFCCCC"/>
                  </a:solidFill>
                </a:rPr>
                <a:t>高エネルギー天体</a:t>
              </a:r>
              <a:endParaRPr lang="en-US" altLang="ja-JP" sz="1800" dirty="0" smtClean="0">
                <a:solidFill>
                  <a:srgbClr val="FFCCCC"/>
                </a:solidFill>
              </a:endParaRPr>
            </a:p>
            <a:p>
              <a:pPr algn="l">
                <a:buFontTx/>
                <a:buNone/>
              </a:pPr>
              <a:r>
                <a:rPr lang="en-US" altLang="ja-JP" sz="1800" dirty="0">
                  <a:solidFill>
                    <a:srgbClr val="FFCCCC"/>
                  </a:solidFill>
                </a:rPr>
                <a:t> </a:t>
              </a:r>
              <a:r>
                <a:rPr lang="ja-JP" altLang="en-US" sz="1800" dirty="0" smtClean="0">
                  <a:solidFill>
                    <a:srgbClr val="FFCCCC"/>
                  </a:solidFill>
                </a:rPr>
                <a:t>現象の総合的理解</a:t>
              </a:r>
              <a:endParaRPr lang="ja-JP" altLang="en-US" sz="1800" dirty="0">
                <a:solidFill>
                  <a:srgbClr val="FFCCCC"/>
                </a:solidFill>
              </a:endParaRPr>
            </a:p>
          </p:txBody>
        </p:sp>
      </p:grpSp>
      <p:grpSp>
        <p:nvGrpSpPr>
          <p:cNvPr id="982016" name="グループ化 982015"/>
          <p:cNvGrpSpPr/>
          <p:nvPr/>
        </p:nvGrpSpPr>
        <p:grpSpPr>
          <a:xfrm>
            <a:off x="258224" y="4018919"/>
            <a:ext cx="1696298" cy="1956481"/>
            <a:chOff x="258224" y="4195176"/>
            <a:chExt cx="1696298" cy="1956481"/>
          </a:xfrm>
        </p:grpSpPr>
        <p:sp>
          <p:nvSpPr>
            <p:cNvPr id="59" name="角丸四角形 58"/>
            <p:cNvSpPr/>
            <p:nvPr/>
          </p:nvSpPr>
          <p:spPr>
            <a:xfrm>
              <a:off x="294928" y="4195176"/>
              <a:ext cx="1659594" cy="776805"/>
            </a:xfrm>
            <a:prstGeom prst="roundRect">
              <a:avLst>
                <a:gd name="adj" fmla="val 10814"/>
              </a:avLst>
            </a:prstGeom>
            <a:solidFill>
              <a:srgbClr val="CCECFF">
                <a:alpha val="9804"/>
              </a:srgbClr>
            </a:solidFill>
            <a:ln w="6350">
              <a:solidFill>
                <a:srgbClr val="CCECFF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Rectangle 11"/>
            <p:cNvSpPr>
              <a:spLocks noChangeArrowheads="1"/>
            </p:cNvSpPr>
            <p:nvPr/>
          </p:nvSpPr>
          <p:spPr bwMode="auto">
            <a:xfrm>
              <a:off x="258224" y="4444107"/>
              <a:ext cx="1696298" cy="52322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400" dirty="0" smtClean="0">
                  <a:solidFill>
                    <a:srgbClr val="CCECFF"/>
                  </a:solidFill>
                </a:rPr>
                <a:t>ニュートリノ</a:t>
              </a:r>
              <a:endParaRPr lang="en-US" altLang="ja-JP" sz="1400" dirty="0" smtClean="0">
                <a:solidFill>
                  <a:srgbClr val="CCECFF"/>
                </a:solidFill>
              </a:endParaRPr>
            </a:p>
            <a:p>
              <a:pPr algn="l">
                <a:buFontTx/>
                <a:buNone/>
              </a:pPr>
              <a:r>
                <a:rPr lang="ja-JP" altLang="en-US" sz="1400" dirty="0" smtClean="0">
                  <a:solidFill>
                    <a:srgbClr val="CCECFF"/>
                  </a:solidFill>
                </a:rPr>
                <a:t>高エネルギー宇宙線</a:t>
              </a:r>
              <a:endParaRPr lang="ja-JP" altLang="en-US" sz="1400" dirty="0">
                <a:solidFill>
                  <a:srgbClr val="CCECFF"/>
                </a:solidFill>
              </a:endParaRPr>
            </a:p>
          </p:txBody>
        </p:sp>
        <p:sp>
          <p:nvSpPr>
            <p:cNvPr id="21" name="Rectangle 11"/>
            <p:cNvSpPr>
              <a:spLocks noChangeArrowheads="1"/>
            </p:cNvSpPr>
            <p:nvPr/>
          </p:nvSpPr>
          <p:spPr bwMode="auto">
            <a:xfrm>
              <a:off x="262628" y="4195276"/>
              <a:ext cx="657523" cy="30777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400" dirty="0">
                  <a:solidFill>
                    <a:srgbClr val="CCECFF"/>
                  </a:solidFill>
                </a:rPr>
                <a:t>電磁波</a:t>
              </a:r>
            </a:p>
          </p:txBody>
        </p:sp>
        <p:sp>
          <p:nvSpPr>
            <p:cNvPr id="45" name="Rectangle 11"/>
            <p:cNvSpPr>
              <a:spLocks noChangeArrowheads="1"/>
            </p:cNvSpPr>
            <p:nvPr/>
          </p:nvSpPr>
          <p:spPr bwMode="auto">
            <a:xfrm>
              <a:off x="436149" y="5377607"/>
              <a:ext cx="954107" cy="276999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200" dirty="0" smtClean="0">
                  <a:solidFill>
                    <a:srgbClr val="CCE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数値相対論</a:t>
              </a:r>
              <a:endParaRPr lang="ja-JP" altLang="en-US" sz="12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7" name="曲折矢印 56"/>
            <p:cNvSpPr/>
            <p:nvPr/>
          </p:nvSpPr>
          <p:spPr>
            <a:xfrm flipV="1">
              <a:off x="745020" y="4976147"/>
              <a:ext cx="573228" cy="1175510"/>
            </a:xfrm>
            <a:prstGeom prst="bentArrow">
              <a:avLst>
                <a:gd name="adj1" fmla="val 33765"/>
                <a:gd name="adj2" fmla="val 29382"/>
                <a:gd name="adj3" fmla="val 25000"/>
                <a:gd name="adj4" fmla="val 43750"/>
              </a:avLst>
            </a:prstGeom>
            <a:solidFill>
              <a:srgbClr val="FFFFFF">
                <a:alpha val="10000"/>
              </a:srgbClr>
            </a:solidFill>
            <a:ln w="6350">
              <a:solidFill>
                <a:srgbClr val="FFFFFF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Rectangle 11"/>
            <p:cNvSpPr>
              <a:spLocks noChangeArrowheads="1"/>
            </p:cNvSpPr>
            <p:nvPr/>
          </p:nvSpPr>
          <p:spPr bwMode="auto">
            <a:xfrm>
              <a:off x="500026" y="5161583"/>
              <a:ext cx="800219" cy="276999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200" dirty="0" smtClean="0">
                  <a:solidFill>
                    <a:srgbClr val="CCE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同時観測</a:t>
              </a:r>
              <a:endParaRPr lang="ja-JP" altLang="en-US" sz="1200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55" name="角丸四角形 54"/>
          <p:cNvSpPr/>
          <p:nvPr/>
        </p:nvSpPr>
        <p:spPr>
          <a:xfrm>
            <a:off x="5278688" y="2430936"/>
            <a:ext cx="2185540" cy="2877738"/>
          </a:xfrm>
          <a:prstGeom prst="roundRect">
            <a:avLst>
              <a:gd name="adj" fmla="val 4274"/>
            </a:avLst>
          </a:prstGeom>
          <a:solidFill>
            <a:srgbClr val="FFFFFF">
              <a:alpha val="9804"/>
            </a:srgbClr>
          </a:solidFill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6" name="角丸四角形 55"/>
          <p:cNvSpPr/>
          <p:nvPr/>
        </p:nvSpPr>
        <p:spPr>
          <a:xfrm>
            <a:off x="7510936" y="2430936"/>
            <a:ext cx="1368152" cy="2877738"/>
          </a:xfrm>
          <a:prstGeom prst="roundRect">
            <a:avLst>
              <a:gd name="adj" fmla="val 4274"/>
            </a:avLst>
          </a:prstGeom>
          <a:solidFill>
            <a:srgbClr val="FFFFFF">
              <a:alpha val="9804"/>
            </a:srgbClr>
          </a:solidFill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2692" y="4154737"/>
            <a:ext cx="1509268" cy="102731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40607"/>
              </a:clrFrom>
              <a:clrTo>
                <a:srgbClr val="04060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49915" y="3505821"/>
            <a:ext cx="1271587" cy="12969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pic>
        <p:nvPicPr>
          <p:cNvPr id="32" name="Picture 5" descr="supernova_zoom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D010F"/>
              </a:clrFrom>
              <a:clrTo>
                <a:srgbClr val="0D010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36404" y="2969072"/>
            <a:ext cx="1506538" cy="1060450"/>
          </a:xfrm>
          <a:prstGeom prst="rect">
            <a:avLst/>
          </a:prstGeom>
          <a:noFill/>
        </p:spPr>
      </p:pic>
      <p:pic>
        <p:nvPicPr>
          <p:cNvPr id="33" name="Picture 6" descr="crabpurplemedrez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10336" y="2821120"/>
            <a:ext cx="1166645" cy="1165420"/>
          </a:xfrm>
          <a:prstGeom prst="rect">
            <a:avLst/>
          </a:prstGeom>
          <a:noFill/>
        </p:spPr>
      </p:pic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3153882" y="2261272"/>
            <a:ext cx="1005403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600" dirty="0" smtClean="0">
                <a:solidFill>
                  <a:srgbClr val="FFFFFF"/>
                </a:solidFill>
              </a:rPr>
              <a:t>中性子星</a:t>
            </a:r>
            <a:endParaRPr lang="ja-JP" altLang="en-US" sz="1600" dirty="0">
              <a:solidFill>
                <a:srgbClr val="FFFFFF"/>
              </a:solidFill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5926760" y="2235307"/>
            <a:ext cx="1422184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600" dirty="0">
                <a:solidFill>
                  <a:srgbClr val="FFFFFF"/>
                </a:solidFill>
              </a:rPr>
              <a:t>ブラックホール</a:t>
            </a: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3481043" y="2856966"/>
            <a:ext cx="1082348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超新星爆発</a:t>
            </a:r>
            <a:endParaRPr lang="ja-JP" altLang="en-US" sz="140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2184899" y="2856966"/>
            <a:ext cx="827471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パルサー</a:t>
            </a:r>
          </a:p>
        </p:txBody>
      </p:sp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2403011" y="3912802"/>
            <a:ext cx="1723549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軟ガンマ線リピーター</a:t>
            </a:r>
            <a:endParaRPr lang="ja-JP" altLang="en-US" sz="140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Rectangle 11"/>
          <p:cNvSpPr>
            <a:spLocks noChangeArrowheads="1"/>
          </p:cNvSpPr>
          <p:nvPr/>
        </p:nvSpPr>
        <p:spPr bwMode="auto">
          <a:xfrm>
            <a:off x="7580414" y="3196914"/>
            <a:ext cx="1082348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背景重力波</a:t>
            </a:r>
            <a:endParaRPr lang="ja-JP" altLang="en-US" sz="140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Rectangle 11"/>
          <p:cNvSpPr>
            <a:spLocks noChangeArrowheads="1"/>
          </p:cNvSpPr>
          <p:nvPr/>
        </p:nvSpPr>
        <p:spPr bwMode="auto">
          <a:xfrm>
            <a:off x="7739828" y="2235307"/>
            <a:ext cx="1005403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600" dirty="0" smtClean="0">
                <a:solidFill>
                  <a:srgbClr val="FFFFFF"/>
                </a:solidFill>
              </a:rPr>
              <a:t>初期宇宙</a:t>
            </a:r>
            <a:endParaRPr lang="ja-JP" altLang="en-US" sz="1600" dirty="0">
              <a:solidFill>
                <a:srgbClr val="FFFFFF"/>
              </a:solidFill>
            </a:endParaRPr>
          </a:p>
        </p:txBody>
      </p:sp>
      <p:sp>
        <p:nvSpPr>
          <p:cNvPr id="46" name="Rectangle 11"/>
          <p:cNvSpPr>
            <a:spLocks noChangeArrowheads="1"/>
          </p:cNvSpPr>
          <p:nvPr/>
        </p:nvSpPr>
        <p:spPr bwMode="auto">
          <a:xfrm>
            <a:off x="6777262" y="3630936"/>
            <a:ext cx="603050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EMRI</a:t>
            </a:r>
            <a:endParaRPr lang="ja-JP" altLang="en-US" sz="140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Rectangle 11"/>
          <p:cNvSpPr>
            <a:spLocks noChangeArrowheads="1"/>
          </p:cNvSpPr>
          <p:nvPr/>
        </p:nvSpPr>
        <p:spPr bwMode="auto">
          <a:xfrm>
            <a:off x="4126560" y="4226745"/>
            <a:ext cx="1003801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長ガンマ線</a:t>
            </a:r>
            <a:endParaRPr lang="en-US" altLang="ja-JP" sz="1400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buFontTx/>
              <a:buNone/>
            </a:pPr>
            <a:r>
              <a:rPr lang="en-US" altLang="ja-JP" sz="14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バースト</a:t>
            </a:r>
            <a:endParaRPr lang="ja-JP" altLang="en-US" sz="140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82018" name="Picture 2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808" y="3938713"/>
            <a:ext cx="1066216" cy="79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28696" y="3017866"/>
            <a:ext cx="1484123" cy="106139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5278688" y="4259493"/>
            <a:ext cx="1003801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短ガンマ線</a:t>
            </a:r>
            <a:endParaRPr lang="en-US" altLang="ja-JP" sz="1400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buFontTx/>
              <a:buNone/>
            </a:pPr>
            <a:r>
              <a:rPr lang="ja-JP" altLang="en-US" sz="14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</a:t>
            </a: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バースト</a:t>
            </a:r>
            <a:endParaRPr lang="ja-JP" altLang="en-US" sz="140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5186584" y="2856966"/>
            <a:ext cx="902811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連星合体</a:t>
            </a:r>
            <a:endParaRPr lang="ja-JP" altLang="en-US" sz="140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" name="角丸四角形 60"/>
          <p:cNvSpPr/>
          <p:nvPr/>
        </p:nvSpPr>
        <p:spPr>
          <a:xfrm>
            <a:off x="177840" y="2060848"/>
            <a:ext cx="8784976" cy="4248471"/>
          </a:xfrm>
          <a:prstGeom prst="roundRect">
            <a:avLst>
              <a:gd name="adj" fmla="val 4274"/>
            </a:avLst>
          </a:prstGeom>
          <a:noFill/>
          <a:ln w="63500">
            <a:solidFill>
              <a:srgbClr val="FFFFFF">
                <a:alpha val="29804"/>
              </a:srgb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2" name="Rectangle 11"/>
          <p:cNvSpPr>
            <a:spLocks noChangeArrowheads="1"/>
          </p:cNvSpPr>
          <p:nvPr/>
        </p:nvSpPr>
        <p:spPr bwMode="auto">
          <a:xfrm>
            <a:off x="6729045" y="4730801"/>
            <a:ext cx="723275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準固有</a:t>
            </a:r>
            <a:endParaRPr lang="en-US" altLang="ja-JP" sz="1400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振動</a:t>
            </a:r>
            <a:endParaRPr lang="ja-JP" altLang="en-US" sz="140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3" name="Rectangle 11"/>
          <p:cNvSpPr>
            <a:spLocks noChangeArrowheads="1"/>
          </p:cNvSpPr>
          <p:nvPr/>
        </p:nvSpPr>
        <p:spPr bwMode="auto">
          <a:xfrm>
            <a:off x="2096954" y="4424185"/>
            <a:ext cx="674846" cy="73866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ja-JP" altLang="en-US" sz="14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星の</a:t>
            </a:r>
            <a:endParaRPr lang="en-US" altLang="ja-JP" sz="1400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buNone/>
            </a:pP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振動</a:t>
            </a:r>
            <a:endParaRPr lang="en-US" altLang="ja-JP" sz="1400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buNone/>
            </a:pP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モード</a:t>
            </a:r>
            <a:endParaRPr lang="en-US" altLang="ja-JP" sz="1400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5115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角丸四角形 52"/>
          <p:cNvSpPr/>
          <p:nvPr/>
        </p:nvSpPr>
        <p:spPr>
          <a:xfrm>
            <a:off x="7524328" y="2276872"/>
            <a:ext cx="1080120" cy="360040"/>
          </a:xfrm>
          <a:prstGeom prst="roundRect">
            <a:avLst>
              <a:gd name="adj" fmla="val 10814"/>
            </a:avLst>
          </a:prstGeom>
          <a:solidFill>
            <a:srgbClr val="CCECFF">
              <a:alpha val="9804"/>
            </a:srgbClr>
          </a:solidFill>
          <a:ln w="6350">
            <a:solidFill>
              <a:srgbClr val="CCECFF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2" name="角丸四角形 51"/>
          <p:cNvSpPr/>
          <p:nvPr/>
        </p:nvSpPr>
        <p:spPr>
          <a:xfrm>
            <a:off x="4303558" y="2261272"/>
            <a:ext cx="1321444" cy="338554"/>
          </a:xfrm>
          <a:prstGeom prst="roundRect">
            <a:avLst>
              <a:gd name="adj" fmla="val 10814"/>
            </a:avLst>
          </a:prstGeom>
          <a:solidFill>
            <a:srgbClr val="CCECFF">
              <a:alpha val="9804"/>
            </a:srgbClr>
          </a:solidFill>
          <a:ln w="6350">
            <a:solidFill>
              <a:srgbClr val="CCECFF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" name="角丸四角形 1"/>
          <p:cNvSpPr/>
          <p:nvPr/>
        </p:nvSpPr>
        <p:spPr>
          <a:xfrm>
            <a:off x="2001409" y="1546110"/>
            <a:ext cx="4210976" cy="356867"/>
          </a:xfrm>
          <a:prstGeom prst="roundRect">
            <a:avLst>
              <a:gd name="adj" fmla="val 10210"/>
            </a:avLst>
          </a:prstGeom>
          <a:solidFill>
            <a:srgbClr val="99FF99">
              <a:alpha val="10000"/>
            </a:srgbClr>
          </a:solidFill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宇宙重力波望遠鏡のターゲット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国立天文台 </a:t>
            </a:r>
            <a:r>
              <a:rPr lang="en-US" altLang="ja-JP" smtClean="0"/>
              <a:t>ATC</a:t>
            </a:r>
            <a:r>
              <a:rPr lang="ja-JP" altLang="en-US" smtClean="0"/>
              <a:t>セミナー　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11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国立天文台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sp>
        <p:nvSpPr>
          <p:cNvPr id="22" name="Rectangle 11"/>
          <p:cNvSpPr>
            <a:spLocks noChangeArrowheads="1"/>
          </p:cNvSpPr>
          <p:nvPr/>
        </p:nvSpPr>
        <p:spPr bwMode="auto">
          <a:xfrm>
            <a:off x="1023512" y="1067751"/>
            <a:ext cx="6231193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2000" dirty="0">
                <a:solidFill>
                  <a:srgbClr val="FFFFFF"/>
                </a:solidFill>
              </a:rPr>
              <a:t>宇宙</a:t>
            </a:r>
            <a:r>
              <a:rPr lang="ja-JP" altLang="en-US" sz="2000" dirty="0" smtClean="0">
                <a:solidFill>
                  <a:srgbClr val="FFFFFF"/>
                </a:solidFill>
              </a:rPr>
              <a:t>重力波望遠鏡  </a:t>
            </a:r>
            <a:r>
              <a:rPr lang="en-US" altLang="ja-JP" sz="2000" dirty="0" smtClean="0">
                <a:solidFill>
                  <a:srgbClr val="FFFFFF"/>
                </a:solidFill>
              </a:rPr>
              <a:t>-- 0.1mHz – 1 Hz </a:t>
            </a:r>
            <a:r>
              <a:rPr lang="ja-JP" altLang="en-US" sz="2000" dirty="0" smtClean="0">
                <a:solidFill>
                  <a:srgbClr val="FFFFFF"/>
                </a:solidFill>
              </a:rPr>
              <a:t>の観測周波数帯</a:t>
            </a:r>
            <a:endParaRPr lang="ja-JP" altLang="en-US" sz="2000" dirty="0">
              <a:solidFill>
                <a:srgbClr val="FFFFFF"/>
              </a:solidFill>
            </a:endParaRPr>
          </a:p>
        </p:txBody>
      </p:sp>
      <p:sp>
        <p:nvSpPr>
          <p:cNvPr id="26" name="右矢印 25"/>
          <p:cNvSpPr/>
          <p:nvPr/>
        </p:nvSpPr>
        <p:spPr bwMode="auto">
          <a:xfrm>
            <a:off x="1740208" y="1542149"/>
            <a:ext cx="214314" cy="285752"/>
          </a:xfrm>
          <a:prstGeom prst="rightArrow">
            <a:avLst/>
          </a:prstGeom>
          <a:noFill/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7" name="Rectangle 11"/>
          <p:cNvSpPr>
            <a:spLocks noChangeArrowheads="1"/>
          </p:cNvSpPr>
          <p:nvPr/>
        </p:nvSpPr>
        <p:spPr bwMode="auto">
          <a:xfrm>
            <a:off x="1973698" y="1516722"/>
            <a:ext cx="4035079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2000" dirty="0" smtClean="0">
                <a:solidFill>
                  <a:srgbClr val="99FF99"/>
                </a:solidFill>
              </a:rPr>
              <a:t>中間</a:t>
            </a:r>
            <a:r>
              <a:rPr lang="en-US" altLang="ja-JP" sz="2000" dirty="0" smtClean="0">
                <a:solidFill>
                  <a:srgbClr val="99FF99"/>
                </a:solidFill>
              </a:rPr>
              <a:t>/</a:t>
            </a:r>
            <a:r>
              <a:rPr lang="ja-JP" altLang="en-US" sz="2000" dirty="0" smtClean="0">
                <a:solidFill>
                  <a:srgbClr val="99FF99"/>
                </a:solidFill>
              </a:rPr>
              <a:t>巨大ブラックホール</a:t>
            </a:r>
            <a:r>
              <a:rPr lang="en-US" altLang="ja-JP" sz="2000" dirty="0" smtClean="0">
                <a:solidFill>
                  <a:srgbClr val="99FF99"/>
                </a:solidFill>
              </a:rPr>
              <a:t>, </a:t>
            </a:r>
            <a:r>
              <a:rPr lang="ja-JP" altLang="en-US" sz="2000" dirty="0" smtClean="0">
                <a:solidFill>
                  <a:srgbClr val="99FF99"/>
                </a:solidFill>
              </a:rPr>
              <a:t>初期宇宙</a:t>
            </a:r>
            <a:endParaRPr lang="ja-JP" altLang="en-US" sz="2000" dirty="0">
              <a:solidFill>
                <a:srgbClr val="99FF99"/>
              </a:solidFill>
            </a:endParaRPr>
          </a:p>
        </p:txBody>
      </p:sp>
      <p:sp>
        <p:nvSpPr>
          <p:cNvPr id="54" name="角丸四角形 53"/>
          <p:cNvSpPr/>
          <p:nvPr/>
        </p:nvSpPr>
        <p:spPr>
          <a:xfrm>
            <a:off x="1466500" y="2433518"/>
            <a:ext cx="2515581" cy="2877738"/>
          </a:xfrm>
          <a:prstGeom prst="roundRect">
            <a:avLst>
              <a:gd name="adj" fmla="val 4274"/>
            </a:avLst>
          </a:prstGeom>
          <a:solidFill>
            <a:srgbClr val="FFFFFF">
              <a:alpha val="9804"/>
            </a:srgbClr>
          </a:solidFill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1" name="角丸四角形 50"/>
          <p:cNvSpPr/>
          <p:nvPr/>
        </p:nvSpPr>
        <p:spPr>
          <a:xfrm>
            <a:off x="1646635" y="2249162"/>
            <a:ext cx="1906835" cy="350664"/>
          </a:xfrm>
          <a:prstGeom prst="roundRect">
            <a:avLst>
              <a:gd name="adj" fmla="val 10814"/>
            </a:avLst>
          </a:prstGeom>
          <a:solidFill>
            <a:srgbClr val="CCECFF">
              <a:alpha val="9804"/>
            </a:srgbClr>
          </a:solidFill>
          <a:ln w="6350">
            <a:solidFill>
              <a:srgbClr val="CCECFF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grpSp>
        <p:nvGrpSpPr>
          <p:cNvPr id="8" name="グループ化 7"/>
          <p:cNvGrpSpPr/>
          <p:nvPr/>
        </p:nvGrpSpPr>
        <p:grpSpPr>
          <a:xfrm>
            <a:off x="294928" y="4154315"/>
            <a:ext cx="8532395" cy="1983279"/>
            <a:chOff x="294928" y="4154315"/>
            <a:chExt cx="8532395" cy="1983279"/>
          </a:xfrm>
        </p:grpSpPr>
        <p:sp>
          <p:nvSpPr>
            <p:cNvPr id="48" name="角丸四角形 47"/>
            <p:cNvSpPr/>
            <p:nvPr/>
          </p:nvSpPr>
          <p:spPr>
            <a:xfrm>
              <a:off x="1370159" y="5487844"/>
              <a:ext cx="1782861" cy="637268"/>
            </a:xfrm>
            <a:prstGeom prst="roundRect">
              <a:avLst>
                <a:gd name="adj" fmla="val 10814"/>
              </a:avLst>
            </a:prstGeom>
            <a:solidFill>
              <a:srgbClr val="99FF99">
                <a:alpha val="10000"/>
              </a:srgbClr>
            </a:solidFill>
            <a:ln w="6350">
              <a:solidFill>
                <a:srgbClr val="99FF99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角丸四角形 48"/>
            <p:cNvSpPr/>
            <p:nvPr/>
          </p:nvSpPr>
          <p:spPr>
            <a:xfrm>
              <a:off x="3275857" y="5485416"/>
              <a:ext cx="2349145" cy="637268"/>
            </a:xfrm>
            <a:prstGeom prst="roundRect">
              <a:avLst>
                <a:gd name="adj" fmla="val 10814"/>
              </a:avLst>
            </a:prstGeom>
            <a:solidFill>
              <a:srgbClr val="99FF99">
                <a:alpha val="10000"/>
              </a:srgbClr>
            </a:solidFill>
            <a:ln w="6350">
              <a:solidFill>
                <a:srgbClr val="99FF99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角丸四角形 49"/>
            <p:cNvSpPr/>
            <p:nvPr/>
          </p:nvSpPr>
          <p:spPr>
            <a:xfrm>
              <a:off x="5709574" y="5485416"/>
              <a:ext cx="3117749" cy="637268"/>
            </a:xfrm>
            <a:prstGeom prst="roundRect">
              <a:avLst>
                <a:gd name="adj" fmla="val 10814"/>
              </a:avLst>
            </a:prstGeom>
            <a:solidFill>
              <a:srgbClr val="99FF99">
                <a:alpha val="10000"/>
              </a:srgbClr>
            </a:solidFill>
            <a:ln w="6350">
              <a:solidFill>
                <a:srgbClr val="99FF99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3323349" y="5480230"/>
              <a:ext cx="2305439" cy="64633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800" dirty="0" smtClean="0">
                  <a:solidFill>
                    <a:srgbClr val="99FF99"/>
                  </a:solidFill>
                </a:rPr>
                <a:t>超巨大</a:t>
              </a:r>
              <a:r>
                <a:rPr lang="en-US" altLang="ja-JP" sz="1800" dirty="0" smtClean="0">
                  <a:solidFill>
                    <a:srgbClr val="99FF99"/>
                  </a:solidFill>
                </a:rPr>
                <a:t>BH</a:t>
              </a:r>
              <a:r>
                <a:rPr lang="ja-JP" altLang="en-US" sz="1800" dirty="0" smtClean="0">
                  <a:solidFill>
                    <a:srgbClr val="99FF99"/>
                  </a:solidFill>
                </a:rPr>
                <a:t>の形成過程</a:t>
              </a:r>
              <a:endParaRPr lang="en-US" altLang="ja-JP" sz="1800" dirty="0" smtClean="0">
                <a:solidFill>
                  <a:srgbClr val="99FF99"/>
                </a:solidFill>
              </a:endParaRPr>
            </a:p>
            <a:p>
              <a:pPr algn="l">
                <a:buFontTx/>
                <a:buNone/>
              </a:pPr>
              <a:endParaRPr lang="ja-JP" altLang="en-US" sz="1800" dirty="0">
                <a:solidFill>
                  <a:srgbClr val="99FF99"/>
                </a:solidFill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3893624" y="5768262"/>
              <a:ext cx="1338828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800" dirty="0">
                  <a:solidFill>
                    <a:srgbClr val="99FF99"/>
                  </a:solidFill>
                </a:rPr>
                <a:t>銀河</a:t>
              </a:r>
              <a:r>
                <a:rPr lang="ja-JP" altLang="en-US" sz="1800" dirty="0" smtClean="0">
                  <a:solidFill>
                    <a:srgbClr val="99FF99"/>
                  </a:solidFill>
                </a:rPr>
                <a:t>形成史</a:t>
              </a:r>
              <a:endParaRPr lang="ja-JP" altLang="en-US" sz="1800" dirty="0">
                <a:solidFill>
                  <a:srgbClr val="99FF99"/>
                </a:solidFill>
              </a:endParaRPr>
            </a:p>
          </p:txBody>
        </p:sp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5724128" y="5478558"/>
              <a:ext cx="2802370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800" dirty="0" smtClean="0">
                  <a:solidFill>
                    <a:srgbClr val="99FF99"/>
                  </a:solidFill>
                </a:rPr>
                <a:t>宇宙論</a:t>
              </a:r>
              <a:r>
                <a:rPr lang="en-US" altLang="ja-JP" sz="1800" dirty="0" smtClean="0">
                  <a:solidFill>
                    <a:srgbClr val="99FF99"/>
                  </a:solidFill>
                </a:rPr>
                <a:t>,</a:t>
              </a:r>
              <a:r>
                <a:rPr lang="ja-JP" altLang="en-US" sz="1800" dirty="0">
                  <a:solidFill>
                    <a:srgbClr val="99FF99"/>
                  </a:solidFill>
                </a:rPr>
                <a:t> </a:t>
              </a:r>
              <a:r>
                <a:rPr lang="ja-JP" altLang="en-US" sz="1800" dirty="0" smtClean="0">
                  <a:solidFill>
                    <a:srgbClr val="99FF99"/>
                  </a:solidFill>
                </a:rPr>
                <a:t>宇宙の誕生と発展</a:t>
              </a:r>
              <a:endParaRPr lang="ja-JP" altLang="en-US" sz="1800" dirty="0">
                <a:solidFill>
                  <a:srgbClr val="99FF99"/>
                </a:solidFill>
              </a:endParaRPr>
            </a:p>
          </p:txBody>
        </p:sp>
        <p:sp>
          <p:nvSpPr>
            <p:cNvPr id="16" name="Rectangle 11"/>
            <p:cNvSpPr>
              <a:spLocks noChangeArrowheads="1"/>
            </p:cNvSpPr>
            <p:nvPr/>
          </p:nvSpPr>
          <p:spPr bwMode="auto">
            <a:xfrm>
              <a:off x="5724128" y="5768262"/>
              <a:ext cx="3060453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800" dirty="0" smtClean="0">
                  <a:solidFill>
                    <a:srgbClr val="99FF99"/>
                  </a:solidFill>
                </a:rPr>
                <a:t>ダークエネルギー・ダークマター</a:t>
              </a:r>
              <a:endParaRPr lang="ja-JP" altLang="en-US" sz="1800" dirty="0">
                <a:solidFill>
                  <a:srgbClr val="99FF99"/>
                </a:solidFill>
              </a:endParaRPr>
            </a:p>
          </p:txBody>
        </p:sp>
        <p:sp>
          <p:nvSpPr>
            <p:cNvPr id="17" name="Rectangle 11"/>
            <p:cNvSpPr>
              <a:spLocks noChangeArrowheads="1"/>
            </p:cNvSpPr>
            <p:nvPr/>
          </p:nvSpPr>
          <p:spPr bwMode="auto">
            <a:xfrm>
              <a:off x="1370160" y="5561530"/>
              <a:ext cx="1782860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800" dirty="0" smtClean="0">
                  <a:solidFill>
                    <a:srgbClr val="99FF99"/>
                  </a:solidFill>
                </a:rPr>
                <a:t>重力理論の検証</a:t>
              </a:r>
              <a:endParaRPr lang="en-US" altLang="ja-JP" sz="1800" dirty="0" smtClean="0">
                <a:solidFill>
                  <a:srgbClr val="99FF99"/>
                </a:solidFill>
              </a:endParaRPr>
            </a:p>
          </p:txBody>
        </p:sp>
        <p:grpSp>
          <p:nvGrpSpPr>
            <p:cNvPr id="982016" name="グループ化 982015"/>
            <p:cNvGrpSpPr/>
            <p:nvPr/>
          </p:nvGrpSpPr>
          <p:grpSpPr>
            <a:xfrm>
              <a:off x="294928" y="4154315"/>
              <a:ext cx="1095328" cy="1821085"/>
              <a:chOff x="294928" y="4330572"/>
              <a:chExt cx="1095328" cy="1821085"/>
            </a:xfrm>
          </p:grpSpPr>
          <p:sp>
            <p:nvSpPr>
              <p:cNvPr id="59" name="角丸四角形 58"/>
              <p:cNvSpPr/>
              <p:nvPr/>
            </p:nvSpPr>
            <p:spPr>
              <a:xfrm>
                <a:off x="294928" y="4330572"/>
                <a:ext cx="1095328" cy="641409"/>
              </a:xfrm>
              <a:prstGeom prst="roundRect">
                <a:avLst>
                  <a:gd name="adj" fmla="val 10814"/>
                </a:avLst>
              </a:prstGeom>
              <a:solidFill>
                <a:srgbClr val="CCECFF">
                  <a:alpha val="9804"/>
                </a:srgbClr>
              </a:solidFill>
              <a:ln w="6350">
                <a:solidFill>
                  <a:srgbClr val="CCECFF"/>
                </a:solidFill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0" name="Rectangle 11"/>
              <p:cNvSpPr>
                <a:spLocks noChangeArrowheads="1"/>
              </p:cNvSpPr>
              <p:nvPr/>
            </p:nvSpPr>
            <p:spPr bwMode="auto">
              <a:xfrm>
                <a:off x="395536" y="4665632"/>
                <a:ext cx="984565" cy="30777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>
                  <a:buFontTx/>
                  <a:buNone/>
                </a:pPr>
                <a:r>
                  <a:rPr lang="ja-JP" altLang="en-US" sz="1400" dirty="0" smtClean="0">
                    <a:solidFill>
                      <a:srgbClr val="CCECFF"/>
                    </a:solidFill>
                  </a:rPr>
                  <a:t>ニュートリノ</a:t>
                </a:r>
                <a:endParaRPr lang="en-US" altLang="ja-JP" sz="1400" dirty="0" smtClean="0">
                  <a:solidFill>
                    <a:srgbClr val="CCECFF"/>
                  </a:solidFill>
                </a:endParaRPr>
              </a:p>
            </p:txBody>
          </p:sp>
          <p:sp>
            <p:nvSpPr>
              <p:cNvPr id="21" name="Rectangle 11"/>
              <p:cNvSpPr>
                <a:spLocks noChangeArrowheads="1"/>
              </p:cNvSpPr>
              <p:nvPr/>
            </p:nvSpPr>
            <p:spPr bwMode="auto">
              <a:xfrm>
                <a:off x="386085" y="4397345"/>
                <a:ext cx="657523" cy="307777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>
                  <a:buFontTx/>
                  <a:buNone/>
                </a:pPr>
                <a:r>
                  <a:rPr lang="ja-JP" altLang="en-US" sz="1400" dirty="0">
                    <a:solidFill>
                      <a:srgbClr val="CCECFF"/>
                    </a:solidFill>
                  </a:rPr>
                  <a:t>電磁波</a:t>
                </a:r>
              </a:p>
            </p:txBody>
          </p:sp>
          <p:sp>
            <p:nvSpPr>
              <p:cNvPr id="45" name="Rectangle 11"/>
              <p:cNvSpPr>
                <a:spLocks noChangeArrowheads="1"/>
              </p:cNvSpPr>
              <p:nvPr/>
            </p:nvSpPr>
            <p:spPr bwMode="auto">
              <a:xfrm>
                <a:off x="436149" y="5377607"/>
                <a:ext cx="954107" cy="276999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>
                  <a:buFontTx/>
                  <a:buNone/>
                </a:pPr>
                <a:r>
                  <a:rPr lang="ja-JP" altLang="en-US" sz="1200" dirty="0" smtClean="0">
                    <a:solidFill>
                      <a:srgbClr val="CCEC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数値相対論</a:t>
                </a:r>
                <a:endParaRPr lang="ja-JP" altLang="en-US" sz="1200" dirty="0">
                  <a:solidFill>
                    <a:srgbClr val="CCE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7" name="曲折矢印 56"/>
              <p:cNvSpPr/>
              <p:nvPr/>
            </p:nvSpPr>
            <p:spPr>
              <a:xfrm flipV="1">
                <a:off x="745020" y="4976147"/>
                <a:ext cx="573228" cy="1175510"/>
              </a:xfrm>
              <a:prstGeom prst="bentArrow">
                <a:avLst>
                  <a:gd name="adj1" fmla="val 33765"/>
                  <a:gd name="adj2" fmla="val 29382"/>
                  <a:gd name="adj3" fmla="val 25000"/>
                  <a:gd name="adj4" fmla="val 43750"/>
                </a:avLst>
              </a:prstGeom>
              <a:solidFill>
                <a:srgbClr val="FFFFFF">
                  <a:alpha val="10000"/>
                </a:srgbClr>
              </a:solidFill>
              <a:ln w="6350">
                <a:solidFill>
                  <a:srgbClr val="FFFFFF"/>
                </a:solidFill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0" name="Rectangle 11"/>
              <p:cNvSpPr>
                <a:spLocks noChangeArrowheads="1"/>
              </p:cNvSpPr>
              <p:nvPr/>
            </p:nvSpPr>
            <p:spPr bwMode="auto">
              <a:xfrm>
                <a:off x="500026" y="5161583"/>
                <a:ext cx="800219" cy="276999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>
                  <a:buFontTx/>
                  <a:buNone/>
                </a:pPr>
                <a:r>
                  <a:rPr lang="ja-JP" altLang="en-US" sz="1200" dirty="0" smtClean="0">
                    <a:solidFill>
                      <a:srgbClr val="CCEC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同時観測</a:t>
                </a:r>
                <a:endParaRPr lang="ja-JP" altLang="en-US" sz="1200" dirty="0">
                  <a:solidFill>
                    <a:srgbClr val="CCE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55" name="角丸四角形 54"/>
          <p:cNvSpPr/>
          <p:nvPr/>
        </p:nvSpPr>
        <p:spPr>
          <a:xfrm>
            <a:off x="3534255" y="2430936"/>
            <a:ext cx="2984189" cy="2877738"/>
          </a:xfrm>
          <a:prstGeom prst="roundRect">
            <a:avLst>
              <a:gd name="adj" fmla="val 4274"/>
            </a:avLst>
          </a:prstGeom>
          <a:solidFill>
            <a:srgbClr val="FFFFFF">
              <a:alpha val="9804"/>
            </a:srgbClr>
          </a:solidFill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6" name="角丸四角形 55"/>
          <p:cNvSpPr/>
          <p:nvPr/>
        </p:nvSpPr>
        <p:spPr>
          <a:xfrm>
            <a:off x="6588224" y="2430936"/>
            <a:ext cx="2290864" cy="2877738"/>
          </a:xfrm>
          <a:prstGeom prst="roundRect">
            <a:avLst>
              <a:gd name="adj" fmla="val 4274"/>
            </a:avLst>
          </a:prstGeom>
          <a:solidFill>
            <a:srgbClr val="FFFFFF">
              <a:alpha val="9804"/>
            </a:srgbClr>
          </a:solidFill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40607"/>
              </a:clrFrom>
              <a:clrTo>
                <a:srgbClr val="04060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08304" y="3932212"/>
            <a:ext cx="1271587" cy="12969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pic>
        <p:nvPicPr>
          <p:cNvPr id="33" name="Picture 6" descr="crabpurplemedre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7694" y="4063780"/>
            <a:ext cx="1166645" cy="1165420"/>
          </a:xfrm>
          <a:prstGeom prst="rect">
            <a:avLst/>
          </a:prstGeom>
          <a:noFill/>
        </p:spPr>
      </p:pic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1623094" y="2261272"/>
            <a:ext cx="2144728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ja-JP" altLang="en-US" sz="1600" dirty="0" smtClean="0">
                <a:solidFill>
                  <a:srgbClr val="FFFFFF"/>
                </a:solidFill>
              </a:rPr>
              <a:t>中性子星・白色矮星</a:t>
            </a:r>
            <a:endParaRPr lang="ja-JP" altLang="en-US" sz="1600" dirty="0">
              <a:solidFill>
                <a:srgbClr val="FFFFFF"/>
              </a:solidFill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4287390" y="2276872"/>
            <a:ext cx="1422184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600" dirty="0">
                <a:solidFill>
                  <a:srgbClr val="FFFFFF"/>
                </a:solidFill>
              </a:rPr>
              <a:t>ブラックホール</a:t>
            </a: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1612257" y="4099626"/>
            <a:ext cx="827471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パルサー</a:t>
            </a:r>
          </a:p>
        </p:txBody>
      </p:sp>
      <p:sp>
        <p:nvSpPr>
          <p:cNvPr id="29" name="Rectangle 11"/>
          <p:cNvSpPr>
            <a:spLocks noChangeArrowheads="1"/>
          </p:cNvSpPr>
          <p:nvPr/>
        </p:nvSpPr>
        <p:spPr bwMode="auto">
          <a:xfrm>
            <a:off x="7338803" y="3623305"/>
            <a:ext cx="1082348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背景重力波</a:t>
            </a:r>
            <a:endParaRPr lang="ja-JP" altLang="en-US" sz="140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Rectangle 11"/>
          <p:cNvSpPr>
            <a:spLocks noChangeArrowheads="1"/>
          </p:cNvSpPr>
          <p:nvPr/>
        </p:nvSpPr>
        <p:spPr bwMode="auto">
          <a:xfrm>
            <a:off x="7588111" y="2298358"/>
            <a:ext cx="1016337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ja-JP" altLang="en-US" sz="1600" dirty="0" smtClean="0">
                <a:solidFill>
                  <a:srgbClr val="FFFFFF"/>
                </a:solidFill>
              </a:rPr>
              <a:t>初期宇宙</a:t>
            </a:r>
            <a:endParaRPr lang="ja-JP" altLang="en-US" sz="1600" dirty="0">
              <a:solidFill>
                <a:srgbClr val="FFFFFF"/>
              </a:solidFill>
            </a:endParaRPr>
          </a:p>
        </p:txBody>
      </p:sp>
      <p:sp>
        <p:nvSpPr>
          <p:cNvPr id="46" name="Rectangle 11"/>
          <p:cNvSpPr>
            <a:spLocks noChangeArrowheads="1"/>
          </p:cNvSpPr>
          <p:nvPr/>
        </p:nvSpPr>
        <p:spPr bwMode="auto">
          <a:xfrm>
            <a:off x="5782542" y="3894147"/>
            <a:ext cx="603050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EMRI</a:t>
            </a:r>
            <a:endParaRPr lang="ja-JP" altLang="en-US" sz="140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Rectangle 11"/>
          <p:cNvSpPr>
            <a:spLocks noChangeArrowheads="1"/>
          </p:cNvSpPr>
          <p:nvPr/>
        </p:nvSpPr>
        <p:spPr bwMode="auto">
          <a:xfrm>
            <a:off x="2699792" y="4221088"/>
            <a:ext cx="902811" cy="95410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定常的・</a:t>
            </a:r>
            <a:endParaRPr lang="en-US" altLang="ja-JP" sz="1400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準静的</a:t>
            </a:r>
            <a:endParaRPr lang="en-US" altLang="ja-JP" sz="1400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な自転・</a:t>
            </a:r>
            <a:endParaRPr lang="en-US" altLang="ja-JP" sz="1400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公転運動</a:t>
            </a:r>
            <a:endParaRPr lang="en-US" altLang="ja-JP" sz="1400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82018" name="Picture 2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992" y="4213514"/>
            <a:ext cx="1066216" cy="79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7744" y="2898847"/>
            <a:ext cx="1546794" cy="11062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4060483" y="4221088"/>
            <a:ext cx="1249060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巨大ブラック</a:t>
            </a:r>
            <a:endParaRPr lang="en-US" altLang="ja-JP" sz="1400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buFontTx/>
              <a:buNone/>
            </a:pPr>
            <a:r>
              <a:rPr lang="en-US" altLang="ja-JP" sz="14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ホールの合体</a:t>
            </a:r>
            <a:endParaRPr lang="ja-JP" altLang="en-US" sz="140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2876133" y="2708920"/>
            <a:ext cx="543739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連星</a:t>
            </a:r>
            <a:endParaRPr lang="ja-JP" altLang="en-US" sz="140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" name="角丸四角形 60"/>
          <p:cNvSpPr/>
          <p:nvPr/>
        </p:nvSpPr>
        <p:spPr>
          <a:xfrm>
            <a:off x="177840" y="2060848"/>
            <a:ext cx="8784976" cy="4248471"/>
          </a:xfrm>
          <a:prstGeom prst="roundRect">
            <a:avLst>
              <a:gd name="adj" fmla="val 4274"/>
            </a:avLst>
          </a:prstGeom>
          <a:noFill/>
          <a:ln w="63500">
            <a:solidFill>
              <a:srgbClr val="FFFFFF">
                <a:alpha val="29804"/>
              </a:srgb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2" name="Rectangle 11"/>
          <p:cNvSpPr>
            <a:spLocks noChangeArrowheads="1"/>
          </p:cNvSpPr>
          <p:nvPr/>
        </p:nvSpPr>
        <p:spPr bwMode="auto">
          <a:xfrm>
            <a:off x="5436096" y="4996179"/>
            <a:ext cx="1082348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準固有振動</a:t>
            </a:r>
            <a:endParaRPr lang="ja-JP" altLang="en-US" sz="140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738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780928"/>
            <a:ext cx="1400859" cy="1393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" name="角丸四角形 57"/>
          <p:cNvSpPr/>
          <p:nvPr/>
        </p:nvSpPr>
        <p:spPr>
          <a:xfrm>
            <a:off x="6588224" y="2894747"/>
            <a:ext cx="1297502" cy="580094"/>
          </a:xfrm>
          <a:prstGeom prst="roundRect">
            <a:avLst>
              <a:gd name="adj" fmla="val 10814"/>
            </a:avLst>
          </a:prstGeom>
          <a:solidFill>
            <a:srgbClr val="CCECFF">
              <a:alpha val="9804"/>
            </a:srgbClr>
          </a:solidFill>
          <a:ln w="6350">
            <a:solidFill>
              <a:srgbClr val="CCECFF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4" name="Rectangle 11"/>
          <p:cNvSpPr>
            <a:spLocks noChangeArrowheads="1"/>
          </p:cNvSpPr>
          <p:nvPr/>
        </p:nvSpPr>
        <p:spPr bwMode="auto">
          <a:xfrm>
            <a:off x="6652007" y="2916233"/>
            <a:ext cx="1233719" cy="5847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ja-JP" altLang="en-US" sz="1600" dirty="0">
                <a:solidFill>
                  <a:srgbClr val="FFFFFF"/>
                </a:solidFill>
              </a:rPr>
              <a:t>多数天体</a:t>
            </a:r>
            <a:r>
              <a:rPr lang="ja-JP" altLang="en-US" sz="1600" dirty="0" smtClean="0">
                <a:solidFill>
                  <a:srgbClr val="FFFFFF"/>
                </a:solidFill>
              </a:rPr>
              <a:t>の</a:t>
            </a:r>
            <a:endParaRPr lang="en-US" altLang="ja-JP" sz="1600" dirty="0" smtClean="0">
              <a:solidFill>
                <a:srgbClr val="FFFFFF"/>
              </a:solidFill>
            </a:endParaRPr>
          </a:p>
          <a:p>
            <a:pPr algn="l">
              <a:buFontTx/>
              <a:buNone/>
            </a:pPr>
            <a:r>
              <a:rPr lang="ja-JP" altLang="en-US" sz="1600" dirty="0" smtClean="0">
                <a:solidFill>
                  <a:srgbClr val="FFFFFF"/>
                </a:solidFill>
              </a:rPr>
              <a:t>重ね合わせ</a:t>
            </a:r>
            <a:endParaRPr lang="ja-JP" alt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51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285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5075" y="768542"/>
            <a:ext cx="8513205" cy="570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6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0" dirty="0" smtClean="0"/>
              <a:t>初期宇宙の観測</a:t>
            </a:r>
            <a:endParaRPr lang="ja-JP" altLang="en-US" b="0" dirty="0"/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b="0" smtClean="0"/>
              <a:t>国立天文台 </a:t>
            </a:r>
            <a:r>
              <a:rPr lang="en-US" altLang="ja-JP" b="0" smtClean="0"/>
              <a:t>ATC</a:t>
            </a:r>
            <a:r>
              <a:rPr lang="ja-JP" altLang="en-US" b="0" smtClean="0"/>
              <a:t>セミナー　</a:t>
            </a:r>
            <a:r>
              <a:rPr lang="en-US" altLang="ja-JP" b="0" smtClean="0"/>
              <a:t>(2011</a:t>
            </a:r>
            <a:r>
              <a:rPr lang="ja-JP" altLang="en-US" b="0" smtClean="0"/>
              <a:t>年</a:t>
            </a:r>
            <a:r>
              <a:rPr lang="en-US" altLang="ja-JP" b="0" smtClean="0"/>
              <a:t>11</a:t>
            </a:r>
            <a:r>
              <a:rPr lang="ja-JP" altLang="en-US" b="0" smtClean="0"/>
              <a:t>月</a:t>
            </a:r>
            <a:r>
              <a:rPr lang="en-US" altLang="ja-JP" b="0" smtClean="0"/>
              <a:t>21</a:t>
            </a:r>
            <a:r>
              <a:rPr lang="ja-JP" altLang="en-US" b="0" smtClean="0"/>
              <a:t>日</a:t>
            </a:r>
            <a:r>
              <a:rPr lang="en-US" altLang="ja-JP" b="0" smtClean="0"/>
              <a:t>, </a:t>
            </a:r>
            <a:r>
              <a:rPr lang="ja-JP" altLang="en-US" b="0" smtClean="0"/>
              <a:t>国立天文台</a:t>
            </a:r>
            <a:r>
              <a:rPr lang="en-US" altLang="ja-JP" b="0" smtClean="0"/>
              <a:t>)</a:t>
            </a:r>
            <a:endParaRPr lang="en-US" altLang="ja-JP" b="0"/>
          </a:p>
        </p:txBody>
      </p:sp>
      <p:sp>
        <p:nvSpPr>
          <p:cNvPr id="6" name="正方形/長方形 5"/>
          <p:cNvSpPr/>
          <p:nvPr/>
        </p:nvSpPr>
        <p:spPr>
          <a:xfrm>
            <a:off x="142844" y="5929330"/>
            <a:ext cx="278603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ja-JP" sz="900" dirty="0" smtClean="0">
                <a:solidFill>
                  <a:srgbClr val="F8F8F8"/>
                </a:solidFill>
                <a:latin typeface="+mn-lt"/>
              </a:rPr>
              <a:t>Background:</a:t>
            </a:r>
          </a:p>
          <a:p>
            <a:pPr algn="l">
              <a:buNone/>
            </a:pPr>
            <a:r>
              <a:rPr lang="en-US" altLang="ja-JP" sz="900" dirty="0" smtClean="0">
                <a:solidFill>
                  <a:srgbClr val="F8F8F8"/>
                </a:solidFill>
                <a:latin typeface="+mn-lt"/>
              </a:rPr>
              <a:t>original figure by </a:t>
            </a:r>
          </a:p>
          <a:p>
            <a:pPr algn="l">
              <a:buNone/>
            </a:pPr>
            <a:r>
              <a:rPr lang="en-US" altLang="ja-JP" sz="900" dirty="0" smtClean="0">
                <a:solidFill>
                  <a:srgbClr val="F8F8F8"/>
                </a:solidFill>
                <a:latin typeface="+mn-lt"/>
              </a:rPr>
              <a:t>NASA/WMAP Science Team</a:t>
            </a:r>
            <a:endParaRPr lang="ja-JP" altLang="en-US" sz="900" dirty="0">
              <a:solidFill>
                <a:srgbClr val="F8F8F8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56317552"/>
      </p:ext>
    </p:extLst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連星合体</a:t>
            </a:r>
            <a:r>
              <a:rPr lang="ja-JP" altLang="en-US" dirty="0"/>
              <a:t>現象</a:t>
            </a:r>
            <a:r>
              <a:rPr lang="ja-JP" altLang="en-US" dirty="0" smtClean="0"/>
              <a:t>からの重力波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国立天文台 </a:t>
            </a:r>
            <a:r>
              <a:rPr lang="en-US" altLang="ja-JP" smtClean="0"/>
              <a:t>ATC</a:t>
            </a:r>
            <a:r>
              <a:rPr lang="ja-JP" altLang="en-US" smtClean="0"/>
              <a:t>セミナー　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11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国立天文台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115616" y="836712"/>
            <a:ext cx="3720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ja-JP" altLang="en-US" sz="2000" b="0" dirty="0" smtClean="0">
                <a:solidFill>
                  <a:srgbClr val="FFFFFF"/>
                </a:solidFill>
              </a:rPr>
              <a:t>・連星合体からの重力波の波形　</a:t>
            </a:r>
            <a:endParaRPr kumimoji="1" lang="ja-JP" altLang="en-US" sz="2000" b="0" dirty="0" smtClean="0">
              <a:solidFill>
                <a:srgbClr val="FFFFFF"/>
              </a:solidFill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1291" y="1916832"/>
            <a:ext cx="6751069" cy="4594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テキスト ボックス 21"/>
          <p:cNvSpPr txBox="1"/>
          <p:nvPr/>
        </p:nvSpPr>
        <p:spPr>
          <a:xfrm>
            <a:off x="1691680" y="1412776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kumimoji="1" lang="ja-JP" altLang="en-US" sz="2000" b="0" dirty="0" smtClean="0">
                <a:solidFill>
                  <a:srgbClr val="6699FF"/>
                </a:solidFill>
              </a:rPr>
              <a:t>インスパイラル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306421" y="1412776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ja-JP" altLang="en-US" sz="2000" b="0" dirty="0">
                <a:solidFill>
                  <a:srgbClr val="6699FF"/>
                </a:solidFill>
              </a:rPr>
              <a:t>合体</a:t>
            </a:r>
            <a:endParaRPr kumimoji="1" lang="ja-JP" altLang="en-US" sz="2000" b="0" dirty="0" smtClean="0">
              <a:solidFill>
                <a:srgbClr val="6699FF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890597" y="1444714"/>
            <a:ext cx="1462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ja-JP" altLang="en-US" sz="2000" b="0" dirty="0" smtClean="0">
                <a:solidFill>
                  <a:srgbClr val="6699FF"/>
                </a:solidFill>
              </a:rPr>
              <a:t>リングダウン</a:t>
            </a:r>
            <a:endParaRPr kumimoji="1" lang="ja-JP" altLang="en-US" sz="2000" b="0" dirty="0" smtClean="0">
              <a:solidFill>
                <a:srgbClr val="66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03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国立天文台 </a:t>
            </a:r>
            <a:r>
              <a:rPr lang="en-US" altLang="ja-JP" smtClean="0"/>
              <a:t>ATC</a:t>
            </a:r>
            <a:r>
              <a:rPr lang="ja-JP" altLang="en-US" smtClean="0"/>
              <a:t>セミナー　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11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国立天文台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pic>
        <p:nvPicPr>
          <p:cNvPr id="6" name="BNS_density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  <p:sp>
        <p:nvSpPr>
          <p:cNvPr id="7" name="Rectangle 69"/>
          <p:cNvSpPr>
            <a:spLocks noChangeArrowheads="1"/>
          </p:cNvSpPr>
          <p:nvPr/>
        </p:nvSpPr>
        <p:spPr bwMode="auto">
          <a:xfrm>
            <a:off x="1475656" y="6091184"/>
            <a:ext cx="3744416" cy="3139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200" dirty="0">
                <a:solidFill>
                  <a:srgbClr val="B2B2B2"/>
                </a:solidFill>
                <a:sym typeface="Wingdings" pitchFamily="2" charset="2"/>
              </a:rPr>
              <a:t>連星中性子</a:t>
            </a:r>
            <a:r>
              <a:rPr lang="ja-JP" altLang="en-US" sz="1200" dirty="0" smtClean="0">
                <a:solidFill>
                  <a:srgbClr val="B2B2B2"/>
                </a:solidFill>
                <a:sym typeface="Wingdings" pitchFamily="2" charset="2"/>
              </a:rPr>
              <a:t>星の合体数値シミュレーション </a:t>
            </a:r>
            <a:r>
              <a:rPr lang="en-US" altLang="ja-JP" sz="1200" dirty="0" smtClean="0">
                <a:solidFill>
                  <a:srgbClr val="B2B2B2"/>
                </a:solidFill>
                <a:sym typeface="Wingdings" pitchFamily="2" charset="2"/>
              </a:rPr>
              <a:t>by </a:t>
            </a:r>
            <a:r>
              <a:rPr lang="ja-JP" altLang="en-US" sz="1200" dirty="0">
                <a:solidFill>
                  <a:srgbClr val="B2B2B2"/>
                </a:solidFill>
                <a:sym typeface="Wingdings" pitchFamily="2" charset="2"/>
              </a:rPr>
              <a:t>関口</a:t>
            </a:r>
            <a:r>
              <a:rPr lang="ja-JP" altLang="en-US" sz="1200" dirty="0" smtClean="0">
                <a:solidFill>
                  <a:srgbClr val="B2B2B2"/>
                </a:solidFill>
                <a:sym typeface="Wingdings" pitchFamily="2" charset="2"/>
              </a:rPr>
              <a:t>氏</a:t>
            </a:r>
            <a:endParaRPr lang="en-US" altLang="ja-JP" sz="1200" dirty="0" smtClean="0">
              <a:solidFill>
                <a:srgbClr val="B2B2B2"/>
              </a:solidFill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45757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solidFill>
                  <a:srgbClr val="FFFFFF"/>
                </a:solidFill>
                <a:latin typeface="HGP創英角ｺﾞｼｯｸUB" pitchFamily="50" charset="-128"/>
                <a:ea typeface="HGP創英角ｺﾞｼｯｸUB" pitchFamily="50" charset="-128"/>
              </a:rPr>
              <a:t>「</a:t>
            </a:r>
            <a:r>
              <a:rPr lang="ja-JP" altLang="en-US" dirty="0">
                <a:solidFill>
                  <a:srgbClr val="FFFFFF"/>
                </a:solidFill>
                <a:latin typeface="HGP創英角ｺﾞｼｯｸUB" pitchFamily="50" charset="-128"/>
                <a:ea typeface="HGP創英角ｺﾞｼｯｸUB" pitchFamily="50" charset="-128"/>
              </a:rPr>
              <a:t>耳をすます</a:t>
            </a:r>
            <a:r>
              <a:rPr lang="ja-JP" altLang="en-US" dirty="0" smtClean="0">
                <a:solidFill>
                  <a:srgbClr val="FFFFFF"/>
                </a:solidFill>
                <a:latin typeface="HGP創英角ｺﾞｼｯｸUB" pitchFamily="50" charset="-128"/>
                <a:ea typeface="HGP創英角ｺﾞｼｯｸUB" pitchFamily="50" charset="-128"/>
              </a:rPr>
              <a:t>」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国立天文台 </a:t>
            </a:r>
            <a:r>
              <a:rPr lang="en-US" altLang="ja-JP" smtClean="0"/>
              <a:t>ATC</a:t>
            </a:r>
            <a:r>
              <a:rPr lang="ja-JP" altLang="en-US" smtClean="0"/>
              <a:t>セミナー　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11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国立天文台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pic>
        <p:nvPicPr>
          <p:cNvPr id="5" name="NS-N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2439364"/>
            <a:ext cx="6806048" cy="3365900"/>
          </a:xfrm>
          <a:prstGeom prst="rect">
            <a:avLst/>
          </a:prstGeom>
        </p:spPr>
      </p:pic>
      <p:sp>
        <p:nvSpPr>
          <p:cNvPr id="8" name="Rectangle 69"/>
          <p:cNvSpPr>
            <a:spLocks noChangeArrowheads="1"/>
          </p:cNvSpPr>
          <p:nvPr/>
        </p:nvSpPr>
        <p:spPr bwMode="auto">
          <a:xfrm>
            <a:off x="1259632" y="6091184"/>
            <a:ext cx="1872208" cy="3139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200" dirty="0" smtClean="0">
                <a:solidFill>
                  <a:srgbClr val="B2B2B2"/>
                </a:solidFill>
                <a:sym typeface="Wingdings" pitchFamily="2" charset="2"/>
              </a:rPr>
              <a:t>重力波の音 </a:t>
            </a:r>
            <a:r>
              <a:rPr lang="en-US" altLang="ja-JP" sz="1200" dirty="0" smtClean="0">
                <a:solidFill>
                  <a:srgbClr val="B2B2B2"/>
                </a:solidFill>
                <a:sym typeface="Wingdings" pitchFamily="2" charset="2"/>
              </a:rPr>
              <a:t>by </a:t>
            </a:r>
            <a:r>
              <a:rPr lang="ja-JP" altLang="en-US" sz="1200" dirty="0" smtClean="0">
                <a:solidFill>
                  <a:srgbClr val="B2B2B2"/>
                </a:solidFill>
                <a:sym typeface="Wingdings" pitchFamily="2" charset="2"/>
              </a:rPr>
              <a:t>神田氏</a:t>
            </a:r>
            <a:endParaRPr lang="en-US" altLang="ja-JP" sz="1200" dirty="0" smtClean="0">
              <a:solidFill>
                <a:srgbClr val="B2B2B2"/>
              </a:solidFill>
              <a:sym typeface="Wingdings" pitchFamily="2" charset="2"/>
            </a:endParaRPr>
          </a:p>
        </p:txBody>
      </p:sp>
      <p:pic>
        <p:nvPicPr>
          <p:cNvPr id="1720324" name="Picture 4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752" y="971790"/>
            <a:ext cx="1834912" cy="275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755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連星合体観測による知見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国立天文台 </a:t>
            </a:r>
            <a:r>
              <a:rPr lang="en-US" altLang="ja-JP" smtClean="0"/>
              <a:t>ATC</a:t>
            </a:r>
            <a:r>
              <a:rPr lang="ja-JP" altLang="en-US" smtClean="0"/>
              <a:t>セミナー　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11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国立天文台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sp>
        <p:nvSpPr>
          <p:cNvPr id="5" name="Rectangle 24"/>
          <p:cNvSpPr>
            <a:spLocks noChangeArrowheads="1"/>
          </p:cNvSpPr>
          <p:nvPr/>
        </p:nvSpPr>
        <p:spPr bwMode="auto">
          <a:xfrm>
            <a:off x="592562" y="908720"/>
            <a:ext cx="6643734" cy="42043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・</a:t>
            </a:r>
            <a:r>
              <a:rPr lang="ja-JP" altLang="en-US" sz="2000" dirty="0">
                <a:solidFill>
                  <a:srgbClr val="99CCFF"/>
                </a:solidFill>
              </a:rPr>
              <a:t>重力</a:t>
            </a:r>
            <a:r>
              <a:rPr lang="ja-JP" altLang="en-US" sz="2000" dirty="0" smtClean="0">
                <a:solidFill>
                  <a:srgbClr val="99CCFF"/>
                </a:solidFill>
              </a:rPr>
              <a:t>波の</a:t>
            </a:r>
            <a:r>
              <a:rPr lang="ja-JP" altLang="en-US" sz="2000" dirty="0">
                <a:solidFill>
                  <a:srgbClr val="99CCFF"/>
                </a:solidFill>
              </a:rPr>
              <a:t>初検出</a:t>
            </a:r>
            <a:endParaRPr lang="en-US" altLang="ja-JP" sz="2000" dirty="0" smtClean="0">
              <a:solidFill>
                <a:srgbClr val="99CCFF"/>
              </a:solidFill>
            </a:endParaRPr>
          </a:p>
        </p:txBody>
      </p:sp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952602" y="1292567"/>
            <a:ext cx="6643734" cy="156966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- </a:t>
            </a:r>
            <a:r>
              <a:rPr lang="ja-JP" altLang="en-US" sz="2000" dirty="0" smtClean="0">
                <a:solidFill>
                  <a:srgbClr val="FFFFFF"/>
                </a:solidFill>
              </a:rPr>
              <a:t>連星中性子星 </a:t>
            </a:r>
            <a:r>
              <a:rPr lang="en-US" altLang="ja-JP" sz="2000" dirty="0" smtClean="0">
                <a:solidFill>
                  <a:srgbClr val="FFFFFF"/>
                </a:solidFill>
              </a:rPr>
              <a:t>: </a:t>
            </a:r>
            <a:r>
              <a:rPr lang="ja-JP" altLang="en-US" sz="2000" dirty="0" smtClean="0">
                <a:solidFill>
                  <a:srgbClr val="FFFFFF"/>
                </a:solidFill>
              </a:rPr>
              <a:t>存在が確実</a:t>
            </a:r>
            <a:r>
              <a:rPr lang="en-US" altLang="ja-JP" sz="2000" dirty="0" smtClean="0">
                <a:solidFill>
                  <a:srgbClr val="FFFFFF"/>
                </a:solidFill>
              </a:rPr>
              <a:t>, </a:t>
            </a:r>
            <a:r>
              <a:rPr lang="ja-JP" altLang="en-US" sz="2000" dirty="0" smtClean="0">
                <a:solidFill>
                  <a:srgbClr val="FFFFFF"/>
                </a:solidFill>
              </a:rPr>
              <a:t>波形が予測できる</a:t>
            </a:r>
            <a:r>
              <a:rPr lang="en-US" altLang="ja-JP" sz="2000" dirty="0" smtClean="0">
                <a:solidFill>
                  <a:srgbClr val="FFFFFF"/>
                </a:solidFill>
              </a:rPr>
              <a:t>.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- </a:t>
            </a:r>
            <a:r>
              <a:rPr lang="ja-JP" altLang="en-US" sz="2000" dirty="0" smtClean="0">
                <a:solidFill>
                  <a:srgbClr val="FFFFFF"/>
                </a:solidFill>
              </a:rPr>
              <a:t>相対性理論</a:t>
            </a:r>
            <a:r>
              <a:rPr lang="en-US" altLang="ja-JP" sz="2000" dirty="0" smtClean="0">
                <a:solidFill>
                  <a:srgbClr val="FFFFFF"/>
                </a:solidFill>
              </a:rPr>
              <a:t>/</a:t>
            </a:r>
            <a:r>
              <a:rPr lang="ja-JP" altLang="en-US" sz="2000" dirty="0" smtClean="0">
                <a:solidFill>
                  <a:srgbClr val="FFFFFF"/>
                </a:solidFill>
              </a:rPr>
              <a:t>重力法則の検証</a:t>
            </a:r>
            <a:r>
              <a:rPr lang="en-US" altLang="ja-JP" sz="2000" dirty="0" smtClean="0">
                <a:solidFill>
                  <a:srgbClr val="FFFFFF"/>
                </a:solidFill>
              </a:rPr>
              <a:t>. 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- </a:t>
            </a:r>
            <a:r>
              <a:rPr lang="ja-JP" altLang="en-US" sz="2000" dirty="0" smtClean="0">
                <a:solidFill>
                  <a:srgbClr val="FFFFFF"/>
                </a:solidFill>
              </a:rPr>
              <a:t>新しい天文学の創生</a:t>
            </a:r>
            <a:r>
              <a:rPr lang="en-US" altLang="ja-JP" sz="2000" dirty="0" smtClean="0">
                <a:solidFill>
                  <a:srgbClr val="FFFFFF"/>
                </a:solidFill>
              </a:rPr>
              <a:t>, 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- </a:t>
            </a:r>
            <a:r>
              <a:rPr lang="ja-JP" altLang="en-US" sz="2000" dirty="0" smtClean="0">
                <a:solidFill>
                  <a:srgbClr val="FFFFFF"/>
                </a:solidFill>
              </a:rPr>
              <a:t>ガンマ線バーストの起源</a:t>
            </a:r>
            <a:r>
              <a:rPr lang="en-US" altLang="ja-JP" sz="2000" dirty="0" smtClean="0">
                <a:solidFill>
                  <a:srgbClr val="FFFFFF"/>
                </a:solidFill>
              </a:rPr>
              <a:t>, </a:t>
            </a:r>
            <a:r>
              <a:rPr lang="ja-JP" altLang="en-US" sz="2000" dirty="0" smtClean="0">
                <a:solidFill>
                  <a:srgbClr val="FFFFFF"/>
                </a:solidFill>
              </a:rPr>
              <a:t>未知の発見</a:t>
            </a:r>
            <a:r>
              <a:rPr lang="en-US" altLang="ja-JP" sz="2000" dirty="0" smtClean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auto">
          <a:xfrm>
            <a:off x="611560" y="2936556"/>
            <a:ext cx="6643734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・</a:t>
            </a:r>
            <a:r>
              <a:rPr lang="ja-JP" altLang="en-US" sz="2000" dirty="0" smtClean="0">
                <a:solidFill>
                  <a:srgbClr val="99CCFF"/>
                </a:solidFill>
              </a:rPr>
              <a:t>高密度核物質</a:t>
            </a:r>
            <a:r>
              <a:rPr lang="ja-JP" altLang="en-US" sz="2000" dirty="0" smtClean="0">
                <a:solidFill>
                  <a:srgbClr val="FFFFFF"/>
                </a:solidFill>
              </a:rPr>
              <a:t>の直接探査</a:t>
            </a:r>
            <a:endParaRPr lang="en-US" altLang="ja-JP" sz="2000" dirty="0" smtClean="0">
              <a:solidFill>
                <a:srgbClr val="FFFFFF"/>
              </a:solidFill>
            </a:endParaRPr>
          </a:p>
        </p:txBody>
      </p:sp>
      <p:sp>
        <p:nvSpPr>
          <p:cNvPr id="8" name="Rectangle 24"/>
          <p:cNvSpPr>
            <a:spLocks noChangeArrowheads="1"/>
          </p:cNvSpPr>
          <p:nvPr/>
        </p:nvSpPr>
        <p:spPr bwMode="auto">
          <a:xfrm>
            <a:off x="971600" y="3308791"/>
            <a:ext cx="6643734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- </a:t>
            </a:r>
            <a:r>
              <a:rPr lang="ja-JP" altLang="en-US" sz="2000" dirty="0" smtClean="0">
                <a:solidFill>
                  <a:srgbClr val="FFFFFF"/>
                </a:solidFill>
              </a:rPr>
              <a:t>中性子星の状態方程式の情報</a:t>
            </a:r>
            <a:r>
              <a:rPr lang="en-US" altLang="ja-JP" sz="2000" dirty="0" smtClean="0">
                <a:solidFill>
                  <a:srgbClr val="FFFFFF"/>
                </a:solidFill>
              </a:rPr>
              <a:t>.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- </a:t>
            </a:r>
            <a:r>
              <a:rPr lang="ja-JP" altLang="en-US" sz="2000" dirty="0" smtClean="0">
                <a:solidFill>
                  <a:srgbClr val="FFFFFF"/>
                </a:solidFill>
              </a:rPr>
              <a:t>潮汐変形</a:t>
            </a:r>
            <a:r>
              <a:rPr lang="en-US" altLang="ja-JP" sz="2000" dirty="0">
                <a:solidFill>
                  <a:srgbClr val="FFFFFF"/>
                </a:solidFill>
              </a:rPr>
              <a:t>/</a:t>
            </a:r>
            <a:r>
              <a:rPr lang="ja-JP" altLang="en-US" sz="2000" dirty="0" smtClean="0">
                <a:solidFill>
                  <a:srgbClr val="FFFFFF"/>
                </a:solidFill>
              </a:rPr>
              <a:t>破壊</a:t>
            </a:r>
            <a:r>
              <a:rPr lang="en-US" altLang="ja-JP" sz="2000" dirty="0" smtClean="0">
                <a:solidFill>
                  <a:srgbClr val="FFFFFF"/>
                </a:solidFill>
              </a:rPr>
              <a:t>, HMNS</a:t>
            </a:r>
            <a:r>
              <a:rPr lang="ja-JP" altLang="en-US" sz="2000" dirty="0" smtClean="0">
                <a:solidFill>
                  <a:srgbClr val="FFFFFF"/>
                </a:solidFill>
              </a:rPr>
              <a:t>の形成など</a:t>
            </a:r>
            <a:r>
              <a:rPr lang="en-US" altLang="ja-JP" sz="2000" dirty="0" smtClean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9" name="Rectangle 24"/>
          <p:cNvSpPr>
            <a:spLocks noChangeArrowheads="1"/>
          </p:cNvSpPr>
          <p:nvPr/>
        </p:nvSpPr>
        <p:spPr bwMode="auto">
          <a:xfrm>
            <a:off x="611560" y="4509120"/>
            <a:ext cx="6643734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・</a:t>
            </a:r>
            <a:r>
              <a:rPr lang="ja-JP" altLang="en-US" sz="2000" dirty="0" smtClean="0">
                <a:solidFill>
                  <a:srgbClr val="99CCFF"/>
                </a:solidFill>
              </a:rPr>
              <a:t>宇宙論・銀河形成史</a:t>
            </a:r>
            <a:r>
              <a:rPr lang="ja-JP" altLang="en-US" sz="2000" dirty="0" smtClean="0">
                <a:solidFill>
                  <a:srgbClr val="FFFFFF"/>
                </a:solidFill>
              </a:rPr>
              <a:t>に対する知見</a:t>
            </a:r>
            <a:endParaRPr lang="en-US" altLang="ja-JP" sz="2000" dirty="0" smtClean="0">
              <a:solidFill>
                <a:srgbClr val="FFFFFF"/>
              </a:solidFill>
            </a:endParaRPr>
          </a:p>
        </p:txBody>
      </p:sp>
      <p:sp>
        <p:nvSpPr>
          <p:cNvPr id="10" name="Rectangle 24"/>
          <p:cNvSpPr>
            <a:spLocks noChangeArrowheads="1"/>
          </p:cNvSpPr>
          <p:nvPr/>
        </p:nvSpPr>
        <p:spPr bwMode="auto">
          <a:xfrm>
            <a:off x="899592" y="4937196"/>
            <a:ext cx="6643734" cy="12003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- </a:t>
            </a:r>
            <a:r>
              <a:rPr lang="ja-JP" altLang="en-US" sz="2000" dirty="0" smtClean="0">
                <a:solidFill>
                  <a:srgbClr val="FFFFFF"/>
                </a:solidFill>
              </a:rPr>
              <a:t>宇宙論パラメータへの制限</a:t>
            </a:r>
            <a:r>
              <a:rPr lang="en-US" altLang="ja-JP" sz="2000" dirty="0" smtClean="0">
                <a:solidFill>
                  <a:srgbClr val="FFFFFF"/>
                </a:solidFill>
              </a:rPr>
              <a:t>.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- </a:t>
            </a:r>
            <a:r>
              <a:rPr lang="ja-JP" altLang="en-US" sz="2000" dirty="0" smtClean="0">
                <a:solidFill>
                  <a:srgbClr val="FFFFFF"/>
                </a:solidFill>
              </a:rPr>
              <a:t>超巨大ブラックホールの形成過程</a:t>
            </a:r>
            <a:endParaRPr lang="en-US" altLang="ja-JP" sz="2000" dirty="0" smtClean="0">
              <a:solidFill>
                <a:srgbClr val="FFFFFF"/>
              </a:solidFill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- </a:t>
            </a:r>
            <a:r>
              <a:rPr lang="ja-JP" altLang="en-US" sz="2000" dirty="0" smtClean="0">
                <a:solidFill>
                  <a:srgbClr val="FFFFFF"/>
                </a:solidFill>
              </a:rPr>
              <a:t>連星の進化や分布の情報</a:t>
            </a:r>
            <a:r>
              <a:rPr lang="en-US" altLang="ja-JP" sz="2000" dirty="0" smtClean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772816"/>
            <a:ext cx="3528392" cy="4454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正方形/長方形 10"/>
          <p:cNvSpPr/>
          <p:nvPr/>
        </p:nvSpPr>
        <p:spPr>
          <a:xfrm>
            <a:off x="5697623" y="6237312"/>
            <a:ext cx="290682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ja-JP" sz="1100" dirty="0" smtClean="0">
                <a:solidFill>
                  <a:srgbClr val="FFFFFF"/>
                </a:solidFill>
              </a:rPr>
              <a:t>From </a:t>
            </a:r>
            <a:r>
              <a:rPr lang="en-US" altLang="ja-JP" sz="1100" dirty="0">
                <a:solidFill>
                  <a:srgbClr val="FFFFFF"/>
                </a:solidFill>
              </a:rPr>
              <a:t>encyclopedia of science </a:t>
            </a:r>
            <a:endParaRPr lang="ja-JP" altLang="en-US" sz="11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7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国立天文台 </a:t>
            </a:r>
            <a:r>
              <a:rPr lang="en-US" altLang="ja-JP" smtClean="0"/>
              <a:t>ATC</a:t>
            </a:r>
            <a:r>
              <a:rPr lang="ja-JP" altLang="en-US" smtClean="0"/>
              <a:t>セミナー　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11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国立天文台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83568" y="1074738"/>
            <a:ext cx="7858125" cy="5211762"/>
          </a:xfrm>
          <a:prstGeom prst="rect">
            <a:avLst/>
          </a:prstGeom>
        </p:spPr>
        <p:txBody>
          <a:bodyPr/>
          <a:lstStyle>
            <a:lvl1pPr marL="193675" indent="-1936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4000" dirty="0" smtClean="0"/>
              <a:t>  </a:t>
            </a:r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600" dirty="0" smtClean="0"/>
              <a:t>           </a:t>
            </a:r>
            <a:r>
              <a:rPr lang="ja-JP" altLang="en-US" sz="3600" dirty="0" smtClean="0"/>
              <a:t>・ イントロダクション</a:t>
            </a:r>
            <a:endParaRPr lang="en-US" altLang="ja-JP" sz="3600" dirty="0" smtClean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3600" dirty="0"/>
              <a:t> </a:t>
            </a:r>
            <a:r>
              <a:rPr lang="ja-JP" altLang="en-US" sz="3600" dirty="0" smtClean="0"/>
              <a:t>          ・ 地上重力波望遠鏡</a:t>
            </a:r>
            <a:endParaRPr lang="en-US" altLang="ja-JP" sz="3600" dirty="0" smtClean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None/>
            </a:pPr>
            <a:r>
              <a:rPr lang="ja-JP" altLang="en-US" sz="3600" dirty="0"/>
              <a:t> </a:t>
            </a:r>
            <a:r>
              <a:rPr lang="ja-JP" altLang="en-US" sz="3600" dirty="0" smtClean="0"/>
              <a:t>          ・ 宇宙重力波望遠鏡</a:t>
            </a:r>
            <a:endParaRPr lang="ja-JP" altLang="en-US" sz="3600" dirty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None/>
            </a:pPr>
            <a:r>
              <a:rPr lang="ja-JP" altLang="en-US" sz="3600" dirty="0"/>
              <a:t> </a:t>
            </a:r>
            <a:r>
              <a:rPr lang="ja-JP" altLang="en-US" sz="3600" dirty="0" smtClean="0"/>
              <a:t>          ・ </a:t>
            </a:r>
            <a:r>
              <a:rPr lang="en-US" altLang="ja-JP" sz="3600" dirty="0" smtClean="0"/>
              <a:t>TOBA</a:t>
            </a:r>
          </a:p>
          <a:p>
            <a:pPr>
              <a:lnSpc>
                <a:spcPct val="130000"/>
              </a:lnSpc>
              <a:spcBef>
                <a:spcPct val="0"/>
              </a:spcBef>
              <a:buClrTx/>
              <a:buNone/>
            </a:pPr>
            <a:r>
              <a:rPr lang="ja-JP" altLang="en-US" sz="3600" dirty="0" smtClean="0"/>
              <a:t>           ・ まとめ</a:t>
            </a:r>
            <a:endParaRPr lang="ja-JP" altLang="en-US" sz="3600" dirty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None/>
            </a:pPr>
            <a:endParaRPr lang="ja-JP" altLang="en-US" sz="1800" dirty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endParaRPr lang="ja-JP" altLang="en-US" sz="2800" dirty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8091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中性子星連星合体の数値シミュレーション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国立天文台 </a:t>
            </a:r>
            <a:r>
              <a:rPr lang="en-US" altLang="ja-JP" smtClean="0"/>
              <a:t>ATC</a:t>
            </a:r>
            <a:r>
              <a:rPr lang="ja-JP" altLang="en-US" smtClean="0"/>
              <a:t>セミナー　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11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国立天文台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251" y="3720679"/>
            <a:ext cx="2916237" cy="263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526" y="3720679"/>
            <a:ext cx="2806700" cy="265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677947"/>
            <a:ext cx="2809007" cy="2703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3946997" y="6062700"/>
            <a:ext cx="1064715" cy="277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時間　</a:t>
            </a:r>
            <a:r>
              <a:rPr kumimoji="0" lang="en-US" altLang="ja-JP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(</a:t>
            </a:r>
            <a:r>
              <a:rPr kumimoji="0" lang="en-US" altLang="ja-JP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msec</a:t>
            </a:r>
            <a:r>
              <a:rPr kumimoji="0" lang="en-US" altLang="ja-JP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)</a:t>
            </a:r>
          </a:p>
        </p:txBody>
      </p:sp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1245196" y="6062700"/>
            <a:ext cx="1064715" cy="277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時間　</a:t>
            </a:r>
            <a:r>
              <a:rPr kumimoji="0" lang="en-US" altLang="ja-JP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(</a:t>
            </a:r>
            <a:r>
              <a:rPr kumimoji="0" lang="en-US" altLang="ja-JP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msec</a:t>
            </a:r>
            <a:r>
              <a:rPr kumimoji="0" lang="en-US" altLang="ja-JP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)</a:t>
            </a: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6971184" y="6062700"/>
            <a:ext cx="1064715" cy="277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時間　</a:t>
            </a:r>
            <a:r>
              <a:rPr kumimoji="0" lang="en-US" altLang="ja-JP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(msec)</a:t>
            </a: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3946997" y="4077072"/>
            <a:ext cx="103425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Type II</a:t>
            </a:r>
          </a:p>
        </p:txBody>
      </p:sp>
      <p:sp>
        <p:nvSpPr>
          <p:cNvPr id="49" name="Text Box 3"/>
          <p:cNvSpPr txBox="1">
            <a:spLocks noChangeArrowheads="1"/>
          </p:cNvSpPr>
          <p:nvPr/>
        </p:nvSpPr>
        <p:spPr bwMode="auto">
          <a:xfrm>
            <a:off x="3276600" y="796045"/>
            <a:ext cx="1569660" cy="646331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等質量連星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中性子星合体</a:t>
            </a:r>
          </a:p>
        </p:txBody>
      </p:sp>
      <p:sp>
        <p:nvSpPr>
          <p:cNvPr id="50" name="Line 4"/>
          <p:cNvSpPr>
            <a:spLocks noChangeShapeType="1"/>
          </p:cNvSpPr>
          <p:nvPr/>
        </p:nvSpPr>
        <p:spPr bwMode="auto">
          <a:xfrm flipH="1">
            <a:off x="1908175" y="1462980"/>
            <a:ext cx="1150938" cy="95517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51" name="Line 5"/>
          <p:cNvSpPr>
            <a:spLocks noChangeShapeType="1"/>
          </p:cNvSpPr>
          <p:nvPr/>
        </p:nvSpPr>
        <p:spPr bwMode="auto">
          <a:xfrm>
            <a:off x="4884061" y="1368305"/>
            <a:ext cx="358775" cy="28613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52" name="Text Box 6"/>
          <p:cNvSpPr txBox="1">
            <a:spLocks noChangeArrowheads="1"/>
          </p:cNvSpPr>
          <p:nvPr/>
        </p:nvSpPr>
        <p:spPr bwMode="auto">
          <a:xfrm>
            <a:off x="971550" y="2483604"/>
            <a:ext cx="1197764" cy="369332"/>
          </a:xfrm>
          <a:prstGeom prst="rect">
            <a:avLst/>
          </a:prstGeom>
          <a:noFill/>
          <a:ln w="38100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BH</a:t>
            </a:r>
            <a:r>
              <a: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へ崩壊</a:t>
            </a:r>
          </a:p>
        </p:txBody>
      </p:sp>
      <p:sp>
        <p:nvSpPr>
          <p:cNvPr id="53" name="Text Box 8"/>
          <p:cNvSpPr txBox="1">
            <a:spLocks noChangeArrowheads="1"/>
          </p:cNvSpPr>
          <p:nvPr/>
        </p:nvSpPr>
        <p:spPr bwMode="auto">
          <a:xfrm>
            <a:off x="328916" y="2083630"/>
            <a:ext cx="94769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0" cap="none" spc="0" normalizeH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Type Ⅰ</a:t>
            </a:r>
          </a:p>
        </p:txBody>
      </p:sp>
      <p:sp>
        <p:nvSpPr>
          <p:cNvPr id="54" name="Text Box 9"/>
          <p:cNvSpPr txBox="1">
            <a:spLocks noChangeArrowheads="1"/>
          </p:cNvSpPr>
          <p:nvPr/>
        </p:nvSpPr>
        <p:spPr bwMode="auto">
          <a:xfrm>
            <a:off x="7178014" y="1844824"/>
            <a:ext cx="124906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Type Ⅲ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寿命 </a:t>
            </a:r>
            <a:r>
              <a:rPr kumimoji="0" lang="en-US" altLang="ja-JP" sz="16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&gt; 5ms</a:t>
            </a:r>
          </a:p>
        </p:txBody>
      </p:sp>
      <p:sp>
        <p:nvSpPr>
          <p:cNvPr id="55" name="Text Box 10"/>
          <p:cNvSpPr txBox="1">
            <a:spLocks noChangeArrowheads="1"/>
          </p:cNvSpPr>
          <p:nvPr/>
        </p:nvSpPr>
        <p:spPr bwMode="auto">
          <a:xfrm>
            <a:off x="4891398" y="1701773"/>
            <a:ext cx="1261884" cy="369332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HMNS</a:t>
            </a:r>
            <a:r>
              <a: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形成</a:t>
            </a:r>
          </a:p>
        </p:txBody>
      </p:sp>
      <p:sp>
        <p:nvSpPr>
          <p:cNvPr id="56" name="Line 11"/>
          <p:cNvSpPr>
            <a:spLocks noChangeShapeType="1"/>
          </p:cNvSpPr>
          <p:nvPr/>
        </p:nvSpPr>
        <p:spPr bwMode="auto">
          <a:xfrm flipH="1">
            <a:off x="4787900" y="2130969"/>
            <a:ext cx="287338" cy="287182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57" name="Line 12"/>
          <p:cNvSpPr>
            <a:spLocks noChangeShapeType="1"/>
          </p:cNvSpPr>
          <p:nvPr/>
        </p:nvSpPr>
        <p:spPr bwMode="auto">
          <a:xfrm>
            <a:off x="6120259" y="2132856"/>
            <a:ext cx="287337" cy="285294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58" name="Text Box 13"/>
          <p:cNvSpPr txBox="1">
            <a:spLocks noChangeArrowheads="1"/>
          </p:cNvSpPr>
          <p:nvPr/>
        </p:nvSpPr>
        <p:spPr bwMode="auto">
          <a:xfrm>
            <a:off x="3563938" y="2483604"/>
            <a:ext cx="1274708" cy="369332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Short lived</a:t>
            </a:r>
          </a:p>
        </p:txBody>
      </p:sp>
      <p:sp>
        <p:nvSpPr>
          <p:cNvPr id="59" name="Text Box 14"/>
          <p:cNvSpPr txBox="1">
            <a:spLocks noChangeArrowheads="1"/>
          </p:cNvSpPr>
          <p:nvPr/>
        </p:nvSpPr>
        <p:spPr bwMode="auto">
          <a:xfrm>
            <a:off x="6413500" y="2450746"/>
            <a:ext cx="1236236" cy="369332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Long lived</a:t>
            </a:r>
          </a:p>
        </p:txBody>
      </p:sp>
      <p:sp>
        <p:nvSpPr>
          <p:cNvPr id="60" name="Line 15"/>
          <p:cNvSpPr>
            <a:spLocks noChangeShapeType="1"/>
          </p:cNvSpPr>
          <p:nvPr/>
        </p:nvSpPr>
        <p:spPr bwMode="auto">
          <a:xfrm flipH="1">
            <a:off x="4283968" y="2878456"/>
            <a:ext cx="0" cy="33452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61" name="Line 16"/>
          <p:cNvSpPr>
            <a:spLocks noChangeShapeType="1"/>
          </p:cNvSpPr>
          <p:nvPr/>
        </p:nvSpPr>
        <p:spPr bwMode="auto">
          <a:xfrm>
            <a:off x="7020272" y="2878456"/>
            <a:ext cx="11346" cy="33452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62" name="Text Box 17"/>
          <p:cNvSpPr txBox="1">
            <a:spLocks noChangeArrowheads="1"/>
          </p:cNvSpPr>
          <p:nvPr/>
        </p:nvSpPr>
        <p:spPr bwMode="auto">
          <a:xfrm>
            <a:off x="3635375" y="3212976"/>
            <a:ext cx="1197764" cy="369332"/>
          </a:xfrm>
          <a:prstGeom prst="rect">
            <a:avLst/>
          </a:prstGeom>
          <a:noFill/>
          <a:ln w="38100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BH</a:t>
            </a:r>
            <a:r>
              <a: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へ崩壊</a:t>
            </a:r>
          </a:p>
        </p:txBody>
      </p:sp>
      <p:sp>
        <p:nvSpPr>
          <p:cNvPr id="63" name="Text Box 18"/>
          <p:cNvSpPr txBox="1">
            <a:spLocks noChangeArrowheads="1"/>
          </p:cNvSpPr>
          <p:nvPr/>
        </p:nvSpPr>
        <p:spPr bwMode="auto">
          <a:xfrm>
            <a:off x="6467475" y="3212976"/>
            <a:ext cx="1197764" cy="369332"/>
          </a:xfrm>
          <a:prstGeom prst="rect">
            <a:avLst/>
          </a:prstGeom>
          <a:noFill/>
          <a:ln w="38100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BH</a:t>
            </a:r>
            <a:r>
              <a: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へ崩壊</a:t>
            </a:r>
          </a:p>
        </p:txBody>
      </p:sp>
      <p:sp>
        <p:nvSpPr>
          <p:cNvPr id="64" name="Text Box 19"/>
          <p:cNvSpPr txBox="1">
            <a:spLocks noChangeArrowheads="1"/>
          </p:cNvSpPr>
          <p:nvPr/>
        </p:nvSpPr>
        <p:spPr bwMode="auto">
          <a:xfrm>
            <a:off x="3072739" y="1877682"/>
            <a:ext cx="124906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Type Ⅱ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寿命 </a:t>
            </a:r>
            <a:r>
              <a:rPr kumimoji="0" lang="en-US" altLang="ja-JP" sz="16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&lt; 5ms</a:t>
            </a:r>
          </a:p>
        </p:txBody>
      </p:sp>
      <p:sp>
        <p:nvSpPr>
          <p:cNvPr id="65" name="AutoShape 29"/>
          <p:cNvSpPr>
            <a:spLocks noChangeArrowheads="1"/>
          </p:cNvSpPr>
          <p:nvPr/>
        </p:nvSpPr>
        <p:spPr bwMode="auto">
          <a:xfrm>
            <a:off x="6228184" y="841366"/>
            <a:ext cx="1800201" cy="859442"/>
          </a:xfrm>
          <a:prstGeom prst="wedgeRoundRectCallout">
            <a:avLst>
              <a:gd name="adj1" fmla="val -45199"/>
              <a:gd name="adj2" fmla="val 69972"/>
              <a:gd name="adj3" fmla="val 16667"/>
            </a:avLst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遠心力によって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を支える中性子星</a:t>
            </a:r>
          </a:p>
        </p:txBody>
      </p:sp>
      <p:pic>
        <p:nvPicPr>
          <p:cNvPr id="69" name="図 6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609" y="1232902"/>
            <a:ext cx="1066030" cy="16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70" name="Text Box 4"/>
          <p:cNvSpPr txBox="1">
            <a:spLocks noChangeArrowheads="1"/>
          </p:cNvSpPr>
          <p:nvPr/>
        </p:nvSpPr>
        <p:spPr bwMode="auto">
          <a:xfrm>
            <a:off x="221486" y="796045"/>
            <a:ext cx="226215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ja-JP" sz="1400" dirty="0" err="1" smtClean="0">
                <a:solidFill>
                  <a:srgbClr val="FFFFFF"/>
                </a:solidFill>
              </a:rPr>
              <a:t>Hotokezaka</a:t>
            </a:r>
            <a:r>
              <a:rPr lang="en-US" altLang="ja-JP" sz="1400" dirty="0" smtClean="0">
                <a:solidFill>
                  <a:srgbClr val="FFFFFF"/>
                </a:solidFill>
              </a:rPr>
              <a:t>+, PRD (</a:t>
            </a:r>
            <a:r>
              <a:rPr lang="en-US" altLang="ja-JP" sz="1400" dirty="0">
                <a:solidFill>
                  <a:srgbClr val="FFFFFF"/>
                </a:solidFill>
              </a:rPr>
              <a:t>2011)</a:t>
            </a:r>
          </a:p>
        </p:txBody>
      </p:sp>
    </p:spTree>
    <p:extLst>
      <p:ext uri="{BB962C8B-B14F-4D97-AF65-F5344CB8AC3E}">
        <p14:creationId xmlns:p14="http://schemas.microsoft.com/office/powerpoint/2010/main" val="386062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solidFill>
                  <a:srgbClr val="DDDDDD"/>
                </a:solidFill>
              </a:rPr>
              <a:t>第</a:t>
            </a:r>
            <a:r>
              <a:rPr lang="en-US" altLang="ja-JP" dirty="0" smtClean="0">
                <a:solidFill>
                  <a:srgbClr val="DDDDDD"/>
                </a:solidFill>
              </a:rPr>
              <a:t>1</a:t>
            </a:r>
            <a:r>
              <a:rPr lang="ja-JP" altLang="en-US" dirty="0" smtClean="0">
                <a:solidFill>
                  <a:srgbClr val="DDDDDD"/>
                </a:solidFill>
              </a:rPr>
              <a:t>世代 </a:t>
            </a:r>
            <a:r>
              <a:rPr lang="ja-JP" altLang="ja-JP" dirty="0">
                <a:solidFill>
                  <a:srgbClr val="DDDDDD"/>
                </a:solidFill>
              </a:rPr>
              <a:t>重力波</a:t>
            </a:r>
            <a:r>
              <a:rPr lang="ja-JP" altLang="en-US" dirty="0">
                <a:solidFill>
                  <a:srgbClr val="DDDDDD"/>
                </a:solidFill>
              </a:rPr>
              <a:t>検出器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国立天文台 </a:t>
            </a:r>
            <a:r>
              <a:rPr lang="en-US" altLang="ja-JP" smtClean="0"/>
              <a:t>ATC</a:t>
            </a:r>
            <a:r>
              <a:rPr lang="ja-JP" altLang="en-US" smtClean="0"/>
              <a:t>セミナー　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11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国立天文台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21568" y="5445224"/>
            <a:ext cx="7162800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ja-JP" altLang="en-US" sz="20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連星中性子星合体イベント </a:t>
            </a:r>
            <a:r>
              <a:rPr kumimoji="1" lang="en-US" altLang="ja-JP" sz="20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</a:t>
            </a:r>
            <a:r>
              <a:rPr kumimoji="1" lang="en-US" altLang="ja-JP" sz="20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50kpc~20Mpc</a:t>
            </a:r>
            <a:r>
              <a:rPr kumimoji="1" lang="ja-JP" altLang="en-US" sz="20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の観測レンジ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　　　</a:t>
            </a:r>
            <a:r>
              <a:rPr kumimoji="1" lang="ja-JP" altLang="en-US" sz="20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</a:t>
            </a:r>
            <a:r>
              <a:rPr kumimoji="1" lang="ja-JP" altLang="en-US" sz="20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r>
              <a:rPr kumimoji="1" lang="ja-JP" altLang="en-US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我々の銀河</a:t>
            </a:r>
            <a:r>
              <a:rPr kumimoji="1" lang="en-US" altLang="ja-JP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, </a:t>
            </a:r>
            <a:r>
              <a:rPr kumimoji="1" lang="ja-JP" altLang="en-US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近傍銀河でイベントがあれば検出可能</a:t>
            </a:r>
          </a:p>
        </p:txBody>
      </p:sp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509215" y="908720"/>
            <a:ext cx="8023225" cy="12003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検出の試み </a:t>
            </a:r>
            <a:r>
              <a:rPr kumimoji="1" lang="en-US" altLang="ja-JP" sz="20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1960</a:t>
            </a:r>
            <a:r>
              <a:rPr kumimoji="1" lang="ja-JP" altLang="en-US" sz="20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年代より行われる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DDDDDD"/>
                </a:solidFill>
              </a:rPr>
              <a:t>2000</a:t>
            </a:r>
            <a:r>
              <a:rPr lang="ja-JP" altLang="en-US" sz="2000" dirty="0" smtClean="0">
                <a:solidFill>
                  <a:srgbClr val="DDDDDD"/>
                </a:solidFill>
              </a:rPr>
              <a:t>年前後より、</a:t>
            </a:r>
            <a:r>
              <a:rPr kumimoji="1" lang="ja-JP" altLang="en-US" sz="2000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大型干渉計型検出器が観測を開始</a:t>
            </a:r>
            <a:endParaRPr kumimoji="1" lang="ja-JP" altLang="en-US" sz="2000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　</a:t>
            </a:r>
            <a:r>
              <a:rPr kumimoji="1" lang="ja-JP" altLang="en-US" sz="2000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レーザー干渉計型 </a:t>
            </a:r>
            <a:r>
              <a:rPr kumimoji="1" lang="en-US" altLang="ja-JP" sz="2000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</a:t>
            </a:r>
            <a:r>
              <a:rPr kumimoji="1" lang="en-US" altLang="ja-JP" sz="2000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6</a:t>
            </a:r>
            <a:r>
              <a:rPr kumimoji="1" lang="ja-JP" altLang="en-US" sz="2000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台</a:t>
            </a:r>
            <a:r>
              <a:rPr kumimoji="1" lang="en-US" altLang="ja-JP" sz="2000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2000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共振型検出器 </a:t>
            </a:r>
            <a:r>
              <a:rPr kumimoji="1" lang="en-US" altLang="ja-JP" sz="2000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3</a:t>
            </a:r>
            <a:r>
              <a:rPr kumimoji="1" lang="ja-JP" altLang="en-US" sz="2000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台</a:t>
            </a:r>
          </a:p>
        </p:txBody>
      </p:sp>
      <p:grpSp>
        <p:nvGrpSpPr>
          <p:cNvPr id="7" name="グループ化 6"/>
          <p:cNvGrpSpPr/>
          <p:nvPr/>
        </p:nvGrpSpPr>
        <p:grpSpPr>
          <a:xfrm>
            <a:off x="1016335" y="4326195"/>
            <a:ext cx="7444097" cy="830997"/>
            <a:chOff x="944254" y="4224320"/>
            <a:chExt cx="7444097" cy="830997"/>
          </a:xfrm>
        </p:grpSpPr>
        <p:sp>
          <p:nvSpPr>
            <p:cNvPr id="8" name="Rectangle 1029"/>
            <p:cNvSpPr>
              <a:spLocks noChangeArrowheads="1"/>
            </p:cNvSpPr>
            <p:nvPr/>
          </p:nvSpPr>
          <p:spPr bwMode="auto">
            <a:xfrm>
              <a:off x="1300163" y="4224320"/>
              <a:ext cx="7088188" cy="83099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2000" kern="1200" dirty="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国際的観測ネットワーク　</a:t>
              </a:r>
              <a:r>
                <a:rPr kumimoji="1" lang="en-US" altLang="ja-JP" sz="2000" kern="1200" dirty="0" smtClean="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:  1</a:t>
              </a:r>
              <a:r>
                <a:rPr kumimoji="1" lang="ja-JP" altLang="en-US" sz="2000" kern="1200" dirty="0" smtClean="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年を超える観測データ</a:t>
              </a:r>
            </a:p>
            <a:p>
              <a:pPr algn="l" rtl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2000" kern="1200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</a:t>
              </a:r>
              <a:r>
                <a:rPr kumimoji="1" lang="ja-JP" altLang="en-US" sz="2000" kern="1200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 科学的成果  </a:t>
              </a:r>
              <a:r>
                <a:rPr kumimoji="1" lang="en-US" altLang="ja-JP" sz="2000" kern="1200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(</a:t>
              </a:r>
              <a:r>
                <a:rPr lang="ja-JP" altLang="en-US" sz="2000" dirty="0" smtClean="0">
                  <a:solidFill>
                    <a:srgbClr val="FFFFFF"/>
                  </a:solidFill>
                  <a:sym typeface="Wingdings" pitchFamily="2" charset="2"/>
                </a:rPr>
                <a:t>上限値</a:t>
              </a:r>
              <a:r>
                <a:rPr lang="en-US" altLang="ja-JP" sz="2000" dirty="0" smtClean="0">
                  <a:solidFill>
                    <a:srgbClr val="FFFFFF"/>
                  </a:solidFill>
                  <a:sym typeface="Wingdings" pitchFamily="2" charset="2"/>
                </a:rPr>
                <a:t>, </a:t>
              </a:r>
              <a:r>
                <a:rPr lang="ja-JP" altLang="en-US" sz="2000" dirty="0" smtClean="0">
                  <a:solidFill>
                    <a:srgbClr val="FFFFFF"/>
                  </a:solidFill>
                  <a:sym typeface="Wingdings" pitchFamily="2" charset="2"/>
                </a:rPr>
                <a:t>理論モデルへの制約など</a:t>
              </a:r>
              <a:r>
                <a:rPr lang="en-US" altLang="ja-JP" sz="2000" dirty="0" smtClean="0">
                  <a:solidFill>
                    <a:srgbClr val="FFFFFF"/>
                  </a:solidFill>
                  <a:sym typeface="Wingdings" pitchFamily="2" charset="2"/>
                </a:rPr>
                <a:t>)</a:t>
              </a:r>
              <a:endParaRPr kumimoji="1" lang="ja-JP" altLang="en-US" sz="20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9" name="AutoShape 1031"/>
            <p:cNvSpPr>
              <a:spLocks noChangeArrowheads="1"/>
            </p:cNvSpPr>
            <p:nvPr/>
          </p:nvSpPr>
          <p:spPr bwMode="auto">
            <a:xfrm>
              <a:off x="944254" y="4270075"/>
              <a:ext cx="317500" cy="346075"/>
            </a:xfrm>
            <a:custGeom>
              <a:avLst/>
              <a:gdLst>
                <a:gd name="G0" fmla="+- 11232 0 0"/>
                <a:gd name="G1" fmla="+- 3255 0 0"/>
                <a:gd name="G2" fmla="+- 21600 0 3255"/>
                <a:gd name="G3" fmla="+- 10800 0 3255"/>
                <a:gd name="G4" fmla="+- 21600 0 11232"/>
                <a:gd name="G5" fmla="*/ G4 G3 10800"/>
                <a:gd name="G6" fmla="+- 21600 0 G5"/>
                <a:gd name="T0" fmla="*/ 11232 w 21600"/>
                <a:gd name="T1" fmla="*/ 0 h 21600"/>
                <a:gd name="T2" fmla="*/ 0 w 21600"/>
                <a:gd name="T3" fmla="*/ 10800 h 21600"/>
                <a:gd name="T4" fmla="*/ 11232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1232" y="0"/>
                  </a:moveTo>
                  <a:lnTo>
                    <a:pt x="11232" y="3255"/>
                  </a:lnTo>
                  <a:lnTo>
                    <a:pt x="3375" y="3255"/>
                  </a:lnTo>
                  <a:lnTo>
                    <a:pt x="3375" y="18345"/>
                  </a:lnTo>
                  <a:lnTo>
                    <a:pt x="11232" y="18345"/>
                  </a:lnTo>
                  <a:lnTo>
                    <a:pt x="11232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3255"/>
                  </a:moveTo>
                  <a:lnTo>
                    <a:pt x="1350" y="18345"/>
                  </a:lnTo>
                  <a:lnTo>
                    <a:pt x="2700" y="18345"/>
                  </a:lnTo>
                  <a:lnTo>
                    <a:pt x="2700" y="3255"/>
                  </a:lnTo>
                  <a:close/>
                </a:path>
                <a:path w="21600" h="21600">
                  <a:moveTo>
                    <a:pt x="0" y="3255"/>
                  </a:moveTo>
                  <a:lnTo>
                    <a:pt x="0" y="18345"/>
                  </a:lnTo>
                  <a:lnTo>
                    <a:pt x="675" y="18345"/>
                  </a:lnTo>
                  <a:lnTo>
                    <a:pt x="675" y="3255"/>
                  </a:lnTo>
                  <a:close/>
                </a:path>
              </a:pathLst>
            </a:custGeom>
            <a:solidFill>
              <a:srgbClr val="CCFFCC">
                <a:alpha val="20000"/>
              </a:srgbClr>
            </a:solidFill>
            <a:ln w="3175">
              <a:solidFill>
                <a:srgbClr val="CCFFCC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sz="240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</p:grpSp>
      <p:grpSp>
        <p:nvGrpSpPr>
          <p:cNvPr id="10" name="Group 1033"/>
          <p:cNvGrpSpPr>
            <a:grpSpLocks/>
          </p:cNvGrpSpPr>
          <p:nvPr/>
        </p:nvGrpSpPr>
        <p:grpSpPr bwMode="auto">
          <a:xfrm>
            <a:off x="250825" y="2276872"/>
            <a:ext cx="8642350" cy="1733550"/>
            <a:chOff x="158" y="2111"/>
            <a:chExt cx="5444" cy="1092"/>
          </a:xfrm>
        </p:grpSpPr>
        <p:graphicFrame>
          <p:nvGraphicFramePr>
            <p:cNvPr id="11" name="Object 10"/>
            <p:cNvGraphicFramePr>
              <a:graphicFrameLocks noChangeAspect="1"/>
            </p:cNvGraphicFramePr>
            <p:nvPr/>
          </p:nvGraphicFramePr>
          <p:xfrm>
            <a:off x="158" y="2123"/>
            <a:ext cx="1614" cy="10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75934" name="Drawing" r:id="rId3" imgW="2590560" imgH="1733400" progId="">
                    <p:embed/>
                  </p:oleObj>
                </mc:Choice>
                <mc:Fallback>
                  <p:oleObj name="Drawing" r:id="rId3" imgW="2590560" imgH="17334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8" y="2123"/>
                          <a:ext cx="1614" cy="10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AFFC9">
                                  <a:alpha val="50000"/>
                                </a:srgbClr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5875">
                              <a:solidFill>
                                <a:srgbClr val="9696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1"/>
            <p:cNvGraphicFramePr>
              <a:graphicFrameLocks noChangeAspect="1"/>
            </p:cNvGraphicFramePr>
            <p:nvPr/>
          </p:nvGraphicFramePr>
          <p:xfrm>
            <a:off x="1791" y="2142"/>
            <a:ext cx="1543" cy="10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75935" name="Drawing" r:id="rId5" imgW="2581200" imgH="1761840" progId="">
                    <p:embed/>
                  </p:oleObj>
                </mc:Choice>
                <mc:Fallback>
                  <p:oleObj name="Drawing" r:id="rId5" imgW="2581200" imgH="176184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91" y="2142"/>
                          <a:ext cx="1543" cy="10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AFFC9">
                                  <a:alpha val="50000"/>
                                </a:srgbClr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5875">
                              <a:solidFill>
                                <a:srgbClr val="9696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12"/>
            <p:cNvGraphicFramePr>
              <a:graphicFrameLocks noChangeAspect="1"/>
            </p:cNvGraphicFramePr>
            <p:nvPr/>
          </p:nvGraphicFramePr>
          <p:xfrm>
            <a:off x="3354" y="2141"/>
            <a:ext cx="1452" cy="10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75936" r:id="rId7" imgW="5248147" imgH="3812213" progId="">
                    <p:embed/>
                  </p:oleObj>
                </mc:Choice>
                <mc:Fallback>
                  <p:oleObj r:id="rId7" imgW="5248147" imgH="3812213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54" y="2141"/>
                          <a:ext cx="1452" cy="10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AFFC9">
                                  <a:alpha val="50000"/>
                                </a:srgbClr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5875">
                              <a:solidFill>
                                <a:srgbClr val="9696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Rectangle 15"/>
            <p:cNvSpPr>
              <a:spLocks noChangeArrowheads="1"/>
            </p:cNvSpPr>
            <p:nvPr/>
          </p:nvSpPr>
          <p:spPr bwMode="auto">
            <a:xfrm>
              <a:off x="899" y="3008"/>
              <a:ext cx="892" cy="19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400" b="1" kern="1200">
                  <a:solidFill>
                    <a:srgbClr val="33CC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rPr>
                <a:t>LIGO Hanford</a:t>
              </a:r>
            </a:p>
          </p:txBody>
        </p:sp>
        <p:sp>
          <p:nvSpPr>
            <p:cNvPr id="15" name="Rectangle 16"/>
            <p:cNvSpPr>
              <a:spLocks noChangeArrowheads="1"/>
            </p:cNvSpPr>
            <p:nvPr/>
          </p:nvSpPr>
          <p:spPr bwMode="auto">
            <a:xfrm>
              <a:off x="2238" y="2990"/>
              <a:ext cx="1088" cy="19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400" b="1" kern="1200">
                  <a:solidFill>
                    <a:srgbClr val="33CC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rPr>
                <a:t>LIGO Livingstone</a:t>
              </a:r>
            </a:p>
          </p:txBody>
        </p:sp>
        <p:sp>
          <p:nvSpPr>
            <p:cNvPr id="16" name="Rectangle 17"/>
            <p:cNvSpPr>
              <a:spLocks noChangeArrowheads="1"/>
            </p:cNvSpPr>
            <p:nvPr/>
          </p:nvSpPr>
          <p:spPr bwMode="auto">
            <a:xfrm>
              <a:off x="4391" y="2111"/>
              <a:ext cx="439" cy="19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400" b="1" kern="1200">
                  <a:solidFill>
                    <a:srgbClr val="33CC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rPr>
                <a:t>TAMA</a:t>
              </a:r>
            </a:p>
          </p:txBody>
        </p:sp>
        <p:pic>
          <p:nvPicPr>
            <p:cNvPr id="17" name="Picture 102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826" y="2139"/>
              <a:ext cx="730" cy="1061"/>
            </a:xfrm>
            <a:prstGeom prst="rect">
              <a:avLst/>
            </a:prstGeom>
            <a:noFill/>
          </p:spPr>
        </p:pic>
        <p:sp>
          <p:nvSpPr>
            <p:cNvPr id="18" name="Rectangle 18"/>
            <p:cNvSpPr>
              <a:spLocks noChangeArrowheads="1"/>
            </p:cNvSpPr>
            <p:nvPr/>
          </p:nvSpPr>
          <p:spPr bwMode="auto">
            <a:xfrm>
              <a:off x="5117" y="2111"/>
              <a:ext cx="485" cy="19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400" b="1" kern="1200" dirty="0" err="1">
                  <a:solidFill>
                    <a:srgbClr val="33CC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rPr>
                <a:t>Auriga</a:t>
              </a:r>
              <a:endParaRPr kumimoji="1" lang="en-US" altLang="ja-JP" sz="1400" b="1" kern="12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437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0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本格的な天文学</a:t>
            </a:r>
            <a:endParaRPr lang="ja-JP" altLang="en-US" dirty="0"/>
          </a:p>
        </p:txBody>
      </p:sp>
      <p:sp>
        <p:nvSpPr>
          <p:cNvPr id="3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国立天文台 </a:t>
            </a:r>
            <a:r>
              <a:rPr lang="en-US" altLang="ja-JP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ATC</a:t>
            </a:r>
            <a:r>
              <a:rPr lang="ja-JP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セミナー　</a:t>
            </a:r>
            <a:r>
              <a:rPr lang="en-US" altLang="ja-JP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ja-JP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ja-JP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21</a:t>
            </a:r>
            <a:r>
              <a:rPr lang="ja-JP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国立天文台</a:t>
            </a:r>
            <a:r>
              <a:rPr lang="en-US" altLang="ja-JP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0086" name="Rectangle 6"/>
          <p:cNvSpPr>
            <a:spLocks noChangeArrowheads="1"/>
          </p:cNvSpPr>
          <p:nvPr/>
        </p:nvSpPr>
        <p:spPr bwMode="auto">
          <a:xfrm>
            <a:off x="766786" y="1055629"/>
            <a:ext cx="7162800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現在の検出器 </a:t>
            </a:r>
            <a:r>
              <a:rPr kumimoji="1" lang="en-US" altLang="ja-JP" sz="20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--- </a:t>
            </a:r>
            <a:r>
              <a:rPr kumimoji="1" lang="ja-JP" altLang="en-US" sz="20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近傍銀河までの観測範囲を持つ</a:t>
            </a:r>
            <a:endParaRPr kumimoji="1" lang="ja-JP" altLang="en-US" sz="20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</p:txBody>
      </p:sp>
      <p:sp>
        <p:nvSpPr>
          <p:cNvPr id="1070087" name="Rectangle 7"/>
          <p:cNvSpPr>
            <a:spLocks noChangeArrowheads="1"/>
          </p:cNvSpPr>
          <p:nvPr/>
        </p:nvSpPr>
        <p:spPr bwMode="auto">
          <a:xfrm>
            <a:off x="1071539" y="1481079"/>
            <a:ext cx="7429551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CCFFCC"/>
                </a:solidFill>
              </a:rPr>
              <a:t>ただ</a:t>
            </a:r>
            <a:r>
              <a:rPr kumimoji="1" lang="en-US" altLang="ja-JP" sz="2000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…</a:t>
            </a:r>
            <a:r>
              <a:rPr lang="ja-JP" altLang="en-US" sz="2000" dirty="0" smtClean="0">
                <a:solidFill>
                  <a:srgbClr val="CCFFCC"/>
                </a:solidFill>
              </a:rPr>
              <a:t> そのような重力波イベントは稀　</a:t>
            </a:r>
            <a:r>
              <a:rPr lang="en-US" altLang="ja-JP" sz="2000" dirty="0" smtClean="0">
                <a:solidFill>
                  <a:srgbClr val="CCFFCC"/>
                </a:solidFill>
              </a:rPr>
              <a:t> (10</a:t>
            </a:r>
            <a:r>
              <a:rPr lang="en-US" altLang="ja-JP" sz="2000" baseline="30000" dirty="0" smtClean="0">
                <a:solidFill>
                  <a:srgbClr val="CCFFCC"/>
                </a:solidFill>
              </a:rPr>
              <a:t>-5</a:t>
            </a:r>
            <a:r>
              <a:rPr kumimoji="1" lang="en-US" altLang="ja-JP" sz="2000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-10</a:t>
            </a:r>
            <a:r>
              <a:rPr kumimoji="1" lang="en-US" altLang="ja-JP" sz="2000" kern="1200" baseline="300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-3</a:t>
            </a:r>
            <a:r>
              <a:rPr kumimoji="1" lang="en-US" altLang="ja-JP" sz="2000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event/yr)</a:t>
            </a:r>
            <a:endParaRPr kumimoji="1" lang="en-US" altLang="ja-JP" sz="2000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</p:txBody>
      </p:sp>
      <p:sp>
        <p:nvSpPr>
          <p:cNvPr id="1070089" name="Rectangle 9"/>
          <p:cNvSpPr>
            <a:spLocks noChangeArrowheads="1"/>
          </p:cNvSpPr>
          <p:nvPr/>
        </p:nvSpPr>
        <p:spPr bwMode="auto">
          <a:xfrm>
            <a:off x="2035190" y="1957320"/>
            <a:ext cx="4608512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EAEAEA"/>
                </a:solidFill>
              </a:rPr>
              <a:t>次世代の重力波望遠鏡</a:t>
            </a:r>
            <a:endParaRPr kumimoji="1" lang="ja-JP" altLang="en-US" sz="20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grpSp>
        <p:nvGrpSpPr>
          <p:cNvPr id="2" name="グループ化 41"/>
          <p:cNvGrpSpPr/>
          <p:nvPr/>
        </p:nvGrpSpPr>
        <p:grpSpPr>
          <a:xfrm>
            <a:off x="539750" y="2541608"/>
            <a:ext cx="8424863" cy="3744912"/>
            <a:chOff x="539750" y="2636838"/>
            <a:chExt cx="8424863" cy="3744912"/>
          </a:xfrm>
        </p:grpSpPr>
        <p:sp>
          <p:nvSpPr>
            <p:cNvPr id="1070082" name="AutoShape 2"/>
            <p:cNvSpPr>
              <a:spLocks noChangeAspect="1" noChangeArrowheads="1"/>
            </p:cNvSpPr>
            <p:nvPr/>
          </p:nvSpPr>
          <p:spPr bwMode="auto">
            <a:xfrm>
              <a:off x="539750" y="2636838"/>
              <a:ext cx="3527425" cy="3744912"/>
            </a:xfrm>
            <a:prstGeom prst="roundRect">
              <a:avLst>
                <a:gd name="adj" fmla="val 3796"/>
              </a:avLst>
            </a:prstGeom>
            <a:noFill/>
            <a:ln w="1270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pic>
          <p:nvPicPr>
            <p:cNvPr id="1070088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55650" y="3429000"/>
              <a:ext cx="3095625" cy="28225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1070090" name="Rectangle 10"/>
            <p:cNvSpPr>
              <a:spLocks noChangeArrowheads="1"/>
            </p:cNvSpPr>
            <p:nvPr/>
          </p:nvSpPr>
          <p:spPr bwMode="auto">
            <a:xfrm>
              <a:off x="684213" y="2636838"/>
              <a:ext cx="3527425" cy="76944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lang="ja-JP" altLang="en-US" sz="2000" dirty="0" smtClean="0">
                  <a:solidFill>
                    <a:srgbClr val="DDDDDD"/>
                  </a:solidFill>
                </a:rPr>
                <a:t>高感度化</a:t>
              </a:r>
              <a:endParaRPr kumimoji="1" lang="ja-JP" altLang="en-US" sz="20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2000" kern="1200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</a:t>
              </a:r>
              <a:r>
                <a:rPr kumimoji="1" lang="en-US" altLang="ja-JP" sz="2000" kern="1200" dirty="0" smtClean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</a:t>
              </a:r>
              <a:r>
                <a:rPr kumimoji="1" lang="ja-JP" altLang="en-US" sz="2000" kern="1200" dirty="0" smtClean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より多くの銀河をカバーする</a:t>
              </a:r>
              <a:endParaRPr kumimoji="1" lang="ja-JP" altLang="en-US" sz="20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endParaRPr>
            </a:p>
          </p:txBody>
        </p:sp>
        <p:sp>
          <p:nvSpPr>
            <p:cNvPr id="1070091" name="Rectangle 11"/>
            <p:cNvSpPr>
              <a:spLocks noChangeArrowheads="1"/>
            </p:cNvSpPr>
            <p:nvPr/>
          </p:nvSpPr>
          <p:spPr bwMode="auto">
            <a:xfrm>
              <a:off x="4857752" y="2738438"/>
              <a:ext cx="3673475" cy="76944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lang="ja-JP" altLang="en-US" sz="2000" dirty="0" smtClean="0">
                  <a:solidFill>
                    <a:srgbClr val="DDDDDD"/>
                  </a:solidFill>
                </a:rPr>
                <a:t>観測帯域を広げる</a:t>
              </a:r>
              <a:endParaRPr lang="en-US" altLang="ja-JP" sz="2000" dirty="0" smtClean="0">
                <a:solidFill>
                  <a:srgbClr val="DDDDDD"/>
                </a:solidFill>
              </a:endParaRPr>
            </a:p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2000" kern="1200" dirty="0" smtClean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 </a:t>
              </a:r>
              <a:r>
                <a:rPr kumimoji="1" lang="en-US" altLang="ja-JP" sz="2000" kern="1200" dirty="0" smtClean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 </a:t>
              </a:r>
              <a:r>
                <a:rPr kumimoji="1" lang="ja-JP" altLang="en-US" sz="2000" kern="1200" dirty="0" smtClean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定常的・大振幅の重力波</a:t>
              </a:r>
              <a:endParaRPr kumimoji="1" lang="ja-JP" altLang="en-US" sz="2000" kern="1200" dirty="0">
                <a:solidFill>
                  <a:srgbClr val="33CC33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endParaRPr>
            </a:p>
          </p:txBody>
        </p:sp>
        <p:sp>
          <p:nvSpPr>
            <p:cNvPr id="1070118" name="AutoShape 38"/>
            <p:cNvSpPr>
              <a:spLocks noChangeAspect="1" noChangeArrowheads="1"/>
            </p:cNvSpPr>
            <p:nvPr/>
          </p:nvSpPr>
          <p:spPr bwMode="auto">
            <a:xfrm>
              <a:off x="4427538" y="2708275"/>
              <a:ext cx="4537075" cy="3673475"/>
            </a:xfrm>
            <a:prstGeom prst="roundRect">
              <a:avLst>
                <a:gd name="adj" fmla="val 3796"/>
              </a:avLst>
            </a:prstGeom>
            <a:noFill/>
            <a:ln w="1270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3" name="グループ化 91"/>
            <p:cNvGrpSpPr/>
            <p:nvPr/>
          </p:nvGrpSpPr>
          <p:grpSpPr>
            <a:xfrm>
              <a:off x="4429124" y="3286124"/>
              <a:ext cx="4500594" cy="3071834"/>
              <a:chOff x="900113" y="1857364"/>
              <a:chExt cx="7743853" cy="4595824"/>
            </a:xfrm>
          </p:grpSpPr>
          <p:sp>
            <p:nvSpPr>
              <p:cNvPr id="65" name="AutoShape 3"/>
              <p:cNvSpPr>
                <a:spLocks noChangeAspect="1" noChangeArrowheads="1"/>
              </p:cNvSpPr>
              <p:nvPr/>
            </p:nvSpPr>
            <p:spPr bwMode="auto">
              <a:xfrm>
                <a:off x="900113" y="2205038"/>
                <a:ext cx="7632701" cy="4222751"/>
              </a:xfrm>
              <a:prstGeom prst="roundRect">
                <a:avLst>
                  <a:gd name="adj" fmla="val 1917"/>
                </a:avLst>
              </a:prstGeom>
              <a:solidFill>
                <a:srgbClr val="FFFFFF">
                  <a:alpha val="10001"/>
                </a:srgb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anchor="ctr">
                <a:noAutofit/>
              </a:bodyPr>
              <a:lstStyle/>
              <a:p>
                <a:endParaRPr lang="ja-JP" altLang="en-US" sz="800" dirty="0">
                  <a:latin typeface="+mn-ea"/>
                  <a:ea typeface="+mn-ea"/>
                </a:endParaRPr>
              </a:p>
            </p:txBody>
          </p:sp>
          <p:pic>
            <p:nvPicPr>
              <p:cNvPr id="66" name="Picture 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993775" y="2181225"/>
                <a:ext cx="7343775" cy="4271963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67" name="Freeform 5"/>
              <p:cNvSpPr>
                <a:spLocks noChangeAspect="1"/>
              </p:cNvSpPr>
              <p:nvPr/>
            </p:nvSpPr>
            <p:spPr bwMode="auto">
              <a:xfrm>
                <a:off x="4859338" y="2420939"/>
                <a:ext cx="1438275" cy="3330575"/>
              </a:xfrm>
              <a:custGeom>
                <a:avLst/>
                <a:gdLst/>
                <a:ahLst/>
                <a:cxnLst>
                  <a:cxn ang="0">
                    <a:pos x="768" y="1776"/>
                  </a:cxn>
                  <a:cxn ang="0">
                    <a:pos x="384" y="0"/>
                  </a:cxn>
                  <a:cxn ang="0">
                    <a:pos x="0" y="0"/>
                  </a:cxn>
                  <a:cxn ang="0">
                    <a:pos x="432" y="1776"/>
                  </a:cxn>
                  <a:cxn ang="0">
                    <a:pos x="768" y="1776"/>
                  </a:cxn>
                </a:cxnLst>
                <a:rect l="0" t="0" r="r" b="b"/>
                <a:pathLst>
                  <a:path w="768" h="1776">
                    <a:moveTo>
                      <a:pt x="768" y="1776"/>
                    </a:moveTo>
                    <a:lnTo>
                      <a:pt x="384" y="0"/>
                    </a:lnTo>
                    <a:lnTo>
                      <a:pt x="0" y="0"/>
                    </a:lnTo>
                    <a:lnTo>
                      <a:pt x="432" y="1776"/>
                    </a:lnTo>
                    <a:lnTo>
                      <a:pt x="768" y="1776"/>
                    </a:lnTo>
                    <a:close/>
                  </a:path>
                </a:pathLst>
              </a:custGeom>
              <a:solidFill>
                <a:srgbClr val="C0C0C0">
                  <a:alpha val="20000"/>
                </a:srgbClr>
              </a:solidFill>
              <a:ln w="1587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>
                <a:noAutofit/>
              </a:bodyPr>
              <a:lstStyle/>
              <a:p>
                <a:endParaRPr lang="ja-JP" altLang="en-US" sz="800" dirty="0">
                  <a:latin typeface="+mn-ea"/>
                  <a:ea typeface="+mn-ea"/>
                </a:endParaRPr>
              </a:p>
            </p:txBody>
          </p:sp>
          <p:sp>
            <p:nvSpPr>
              <p:cNvPr id="68" name="Rectangle 6"/>
              <p:cNvSpPr>
                <a:spLocks noChangeAspect="1" noChangeArrowheads="1"/>
              </p:cNvSpPr>
              <p:nvPr/>
            </p:nvSpPr>
            <p:spPr bwMode="auto">
              <a:xfrm>
                <a:off x="4643439" y="4143380"/>
                <a:ext cx="1444626" cy="3693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noAutofit/>
              </a:bodyPr>
              <a:lstStyle/>
              <a:p>
                <a:pPr algn="l">
                  <a:lnSpc>
                    <a:spcPct val="90000"/>
                  </a:lnSpc>
                  <a:buFontTx/>
                  <a:buNone/>
                </a:pPr>
                <a:r>
                  <a:rPr lang="en-US" altLang="ja-JP" sz="800" b="1" dirty="0">
                    <a:solidFill>
                      <a:srgbClr val="CC99FF"/>
                    </a:solidFill>
                    <a:latin typeface="+mn-ea"/>
                    <a:ea typeface="+mn-ea"/>
                  </a:rPr>
                  <a:t>  DECIGO </a:t>
                </a:r>
              </a:p>
            </p:txBody>
          </p:sp>
          <p:sp>
            <p:nvSpPr>
              <p:cNvPr id="69" name="Freeform 8"/>
              <p:cNvSpPr>
                <a:spLocks noChangeAspect="1"/>
              </p:cNvSpPr>
              <p:nvPr/>
            </p:nvSpPr>
            <p:spPr bwMode="auto">
              <a:xfrm>
                <a:off x="6786563" y="3354387"/>
                <a:ext cx="719137" cy="71913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84" y="48"/>
                  </a:cxn>
                  <a:cxn ang="0">
                    <a:pos x="384" y="384"/>
                  </a:cxn>
                  <a:cxn ang="0">
                    <a:pos x="0" y="384"/>
                  </a:cxn>
                  <a:cxn ang="0">
                    <a:pos x="0" y="0"/>
                  </a:cxn>
                </a:cxnLst>
                <a:rect l="0" t="0" r="r" b="b"/>
                <a:pathLst>
                  <a:path w="384" h="384">
                    <a:moveTo>
                      <a:pt x="0" y="0"/>
                    </a:moveTo>
                    <a:lnTo>
                      <a:pt x="384" y="48"/>
                    </a:lnTo>
                    <a:lnTo>
                      <a:pt x="384" y="384"/>
                    </a:lnTo>
                    <a:lnTo>
                      <a:pt x="0" y="3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99">
                  <a:alpha val="50000"/>
                </a:srgbClr>
              </a:solidFill>
              <a:ln w="317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>
                <a:noAutofit/>
              </a:bodyPr>
              <a:lstStyle/>
              <a:p>
                <a:endParaRPr lang="ja-JP" altLang="en-US" sz="800" dirty="0">
                  <a:latin typeface="+mn-ea"/>
                  <a:ea typeface="+mn-ea"/>
                </a:endParaRPr>
              </a:p>
            </p:txBody>
          </p:sp>
          <p:sp>
            <p:nvSpPr>
              <p:cNvPr id="70" name="Freeform 9"/>
              <p:cNvSpPr>
                <a:spLocks noChangeAspect="1"/>
              </p:cNvSpPr>
              <p:nvPr/>
            </p:nvSpPr>
            <p:spPr bwMode="auto">
              <a:xfrm>
                <a:off x="6065838" y="3119439"/>
                <a:ext cx="1530349" cy="987425"/>
              </a:xfrm>
              <a:custGeom>
                <a:avLst/>
                <a:gdLst/>
                <a:ahLst/>
                <a:cxnLst>
                  <a:cxn ang="0">
                    <a:pos x="816" y="336"/>
                  </a:cxn>
                  <a:cxn ang="0">
                    <a:pos x="0" y="0"/>
                  </a:cxn>
                  <a:cxn ang="0">
                    <a:pos x="0" y="192"/>
                  </a:cxn>
                  <a:cxn ang="0">
                    <a:pos x="816" y="528"/>
                  </a:cxn>
                  <a:cxn ang="0">
                    <a:pos x="816" y="336"/>
                  </a:cxn>
                </a:cxnLst>
                <a:rect l="0" t="0" r="r" b="b"/>
                <a:pathLst>
                  <a:path w="816" h="528">
                    <a:moveTo>
                      <a:pt x="816" y="336"/>
                    </a:moveTo>
                    <a:lnTo>
                      <a:pt x="0" y="0"/>
                    </a:lnTo>
                    <a:lnTo>
                      <a:pt x="0" y="192"/>
                    </a:lnTo>
                    <a:lnTo>
                      <a:pt x="816" y="528"/>
                    </a:lnTo>
                    <a:lnTo>
                      <a:pt x="816" y="336"/>
                    </a:lnTo>
                    <a:close/>
                  </a:path>
                </a:pathLst>
              </a:custGeom>
              <a:solidFill>
                <a:srgbClr val="CCFFCC">
                  <a:alpha val="50000"/>
                </a:srgbClr>
              </a:solidFill>
              <a:ln w="1587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>
                <a:noAutofit/>
              </a:bodyPr>
              <a:lstStyle/>
              <a:p>
                <a:endParaRPr lang="ja-JP" altLang="en-US" sz="800" dirty="0">
                  <a:latin typeface="+mn-ea"/>
                  <a:ea typeface="+mn-ea"/>
                </a:endParaRPr>
              </a:p>
            </p:txBody>
          </p:sp>
          <p:sp>
            <p:nvSpPr>
              <p:cNvPr id="71" name="Oval 10"/>
              <p:cNvSpPr>
                <a:spLocks noChangeAspect="1" noChangeArrowheads="1"/>
              </p:cNvSpPr>
              <p:nvPr/>
            </p:nvSpPr>
            <p:spPr bwMode="auto">
              <a:xfrm>
                <a:off x="7146924" y="4106862"/>
                <a:ext cx="179388" cy="180976"/>
              </a:xfrm>
              <a:prstGeom prst="ellipse">
                <a:avLst/>
              </a:prstGeom>
              <a:solidFill>
                <a:srgbClr val="FF9900"/>
              </a:solidFill>
              <a:ln w="1587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noAutofit/>
              </a:bodyPr>
              <a:lstStyle/>
              <a:p>
                <a:endParaRPr lang="ja-JP" altLang="en-US" sz="800" dirty="0">
                  <a:latin typeface="+mn-ea"/>
                  <a:ea typeface="+mn-ea"/>
                </a:endParaRPr>
              </a:p>
            </p:txBody>
          </p:sp>
          <p:sp>
            <p:nvSpPr>
              <p:cNvPr id="72" name="Freeform 11"/>
              <p:cNvSpPr>
                <a:spLocks noChangeAspect="1"/>
              </p:cNvSpPr>
              <p:nvPr/>
            </p:nvSpPr>
            <p:spPr bwMode="auto">
              <a:xfrm>
                <a:off x="6065838" y="3836989"/>
                <a:ext cx="539751" cy="900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8" y="96"/>
                  </a:cxn>
                  <a:cxn ang="0">
                    <a:pos x="288" y="480"/>
                  </a:cxn>
                  <a:cxn ang="0">
                    <a:pos x="48" y="432"/>
                  </a:cxn>
                  <a:cxn ang="0">
                    <a:pos x="0" y="0"/>
                  </a:cxn>
                </a:cxnLst>
                <a:rect l="0" t="0" r="r" b="b"/>
                <a:pathLst>
                  <a:path w="288" h="480">
                    <a:moveTo>
                      <a:pt x="0" y="0"/>
                    </a:moveTo>
                    <a:lnTo>
                      <a:pt x="288" y="96"/>
                    </a:lnTo>
                    <a:lnTo>
                      <a:pt x="288" y="480"/>
                    </a:lnTo>
                    <a:lnTo>
                      <a:pt x="48" y="4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C99">
                  <a:alpha val="50000"/>
                </a:srgbClr>
              </a:solidFill>
              <a:ln w="1587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>
                <a:noAutofit/>
              </a:bodyPr>
              <a:lstStyle/>
              <a:p>
                <a:endParaRPr lang="ja-JP" altLang="en-US" sz="800" dirty="0">
                  <a:latin typeface="+mn-ea"/>
                  <a:ea typeface="+mn-ea"/>
                </a:endParaRPr>
              </a:p>
            </p:txBody>
          </p:sp>
          <p:sp>
            <p:nvSpPr>
              <p:cNvPr id="73" name="Rectangle 12"/>
              <p:cNvSpPr>
                <a:spLocks noChangeAspect="1" noChangeArrowheads="1"/>
              </p:cNvSpPr>
              <p:nvPr/>
            </p:nvSpPr>
            <p:spPr bwMode="auto">
              <a:xfrm>
                <a:off x="7246939" y="4600527"/>
                <a:ext cx="851516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noAutofit/>
              </a:bodyPr>
              <a:lstStyle/>
              <a:p>
                <a:pPr>
                  <a:buFontTx/>
                  <a:buNone/>
                </a:pPr>
                <a:r>
                  <a:rPr lang="en-US" altLang="ja-JP" sz="800" b="1" dirty="0">
                    <a:solidFill>
                      <a:srgbClr val="FFCC99"/>
                    </a:solidFill>
                    <a:latin typeface="+mn-ea"/>
                    <a:ea typeface="+mn-ea"/>
                  </a:rPr>
                  <a:t>LCGT</a:t>
                </a:r>
              </a:p>
            </p:txBody>
          </p:sp>
          <p:sp>
            <p:nvSpPr>
              <p:cNvPr id="74" name="Rectangle 13"/>
              <p:cNvSpPr>
                <a:spLocks noChangeAspect="1" noChangeArrowheads="1"/>
              </p:cNvSpPr>
              <p:nvPr/>
            </p:nvSpPr>
            <p:spPr bwMode="auto">
              <a:xfrm>
                <a:off x="6982308" y="3253087"/>
                <a:ext cx="1233030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noAutofit/>
              </a:bodyPr>
              <a:lstStyle/>
              <a:p>
                <a:pPr algn="l">
                  <a:buFontTx/>
                  <a:buNone/>
                </a:pPr>
                <a:r>
                  <a:rPr lang="en-US" altLang="ja-JP" sz="800" b="1" dirty="0" smtClean="0">
                    <a:solidFill>
                      <a:srgbClr val="FFFF66"/>
                    </a:solidFill>
                    <a:latin typeface="+mn-ea"/>
                    <a:ea typeface="+mn-ea"/>
                  </a:rPr>
                  <a:t>Core-collapse</a:t>
                </a:r>
              </a:p>
              <a:p>
                <a:pPr algn="l">
                  <a:buFontTx/>
                  <a:buNone/>
                </a:pPr>
                <a:r>
                  <a:rPr lang="en-US" altLang="ja-JP" sz="800" b="1" dirty="0" smtClean="0">
                    <a:solidFill>
                      <a:srgbClr val="FFFF66"/>
                    </a:solidFill>
                    <a:latin typeface="+mn-ea"/>
                    <a:ea typeface="+mn-ea"/>
                  </a:rPr>
                  <a:t>Supernovae</a:t>
                </a:r>
              </a:p>
            </p:txBody>
          </p:sp>
          <p:sp>
            <p:nvSpPr>
              <p:cNvPr id="75" name="Rectangle 14"/>
              <p:cNvSpPr>
                <a:spLocks noChangeAspect="1" noChangeArrowheads="1"/>
              </p:cNvSpPr>
              <p:nvPr/>
            </p:nvSpPr>
            <p:spPr bwMode="auto">
              <a:xfrm>
                <a:off x="6000761" y="2967335"/>
                <a:ext cx="934871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noAutofit/>
              </a:bodyPr>
              <a:lstStyle/>
              <a:p>
                <a:pPr algn="l">
                  <a:buFontTx/>
                  <a:buNone/>
                </a:pPr>
                <a:r>
                  <a:rPr lang="en-US" altLang="ja-JP" sz="800" b="1" dirty="0" smtClean="0">
                    <a:solidFill>
                      <a:srgbClr val="CCFFCC"/>
                    </a:solidFill>
                    <a:latin typeface="+mn-ea"/>
                    <a:ea typeface="+mn-ea"/>
                  </a:rPr>
                  <a:t>NS binary</a:t>
                </a:r>
              </a:p>
              <a:p>
                <a:pPr algn="l">
                  <a:buFontTx/>
                  <a:buNone/>
                </a:pPr>
                <a:r>
                  <a:rPr lang="en-US" altLang="ja-JP" sz="800" b="1" dirty="0" smtClean="0">
                    <a:solidFill>
                      <a:srgbClr val="CCFFCC"/>
                    </a:solidFill>
                    <a:latin typeface="+mn-ea"/>
                    <a:ea typeface="+mn-ea"/>
                  </a:rPr>
                  <a:t>   inspiral</a:t>
                </a:r>
                <a:endParaRPr lang="ja-JP" altLang="en-US" sz="800" b="1" dirty="0">
                  <a:solidFill>
                    <a:srgbClr val="CCFFCC"/>
                  </a:solidFill>
                  <a:latin typeface="+mn-ea"/>
                  <a:ea typeface="+mn-ea"/>
                </a:endParaRPr>
              </a:p>
            </p:txBody>
          </p:sp>
          <p:sp>
            <p:nvSpPr>
              <p:cNvPr id="76" name="Rectangle 15"/>
              <p:cNvSpPr>
                <a:spLocks noChangeAspect="1" noChangeArrowheads="1"/>
              </p:cNvSpPr>
              <p:nvPr/>
            </p:nvSpPr>
            <p:spPr bwMode="auto">
              <a:xfrm>
                <a:off x="7297761" y="3960820"/>
                <a:ext cx="631825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noAutofit/>
              </a:bodyPr>
              <a:lstStyle/>
              <a:p>
                <a:pPr algn="l">
                  <a:buFontTx/>
                  <a:buNone/>
                </a:pPr>
                <a:r>
                  <a:rPr lang="en-US" altLang="ja-JP" sz="800" b="1" dirty="0">
                    <a:solidFill>
                      <a:srgbClr val="FF9900"/>
                    </a:solidFill>
                    <a:latin typeface="+mn-ea"/>
                    <a:ea typeface="+mn-ea"/>
                  </a:rPr>
                  <a:t>ScoX-1</a:t>
                </a:r>
              </a:p>
              <a:p>
                <a:pPr algn="l">
                  <a:buFontTx/>
                  <a:buNone/>
                </a:pPr>
                <a:r>
                  <a:rPr lang="en-US" altLang="ja-JP" sz="800" b="1" dirty="0">
                    <a:solidFill>
                      <a:srgbClr val="FF9900"/>
                    </a:solidFill>
                    <a:latin typeface="+mn-ea"/>
                    <a:ea typeface="+mn-ea"/>
                  </a:rPr>
                  <a:t>  (1yr)</a:t>
                </a:r>
              </a:p>
            </p:txBody>
          </p:sp>
          <p:sp>
            <p:nvSpPr>
              <p:cNvPr id="77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6113464" y="3900487"/>
                <a:ext cx="755334" cy="430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noAutofit/>
              </a:bodyPr>
              <a:lstStyle/>
              <a:p>
                <a:pPr algn="l">
                  <a:buFontTx/>
                  <a:buNone/>
                </a:pPr>
                <a:r>
                  <a:rPr lang="en-US" altLang="ja-JP" sz="800" b="1" dirty="0" smtClean="0">
                    <a:solidFill>
                      <a:srgbClr val="FF9900"/>
                    </a:solidFill>
                    <a:latin typeface="+mn-ea"/>
                    <a:ea typeface="+mn-ea"/>
                  </a:rPr>
                  <a:t>Pulsar</a:t>
                </a:r>
                <a:endParaRPr lang="ja-JP" altLang="en-US" sz="800" b="1" dirty="0">
                  <a:solidFill>
                    <a:srgbClr val="FF9900"/>
                  </a:solidFill>
                  <a:latin typeface="+mn-ea"/>
                  <a:ea typeface="+mn-ea"/>
                </a:endParaRPr>
              </a:p>
              <a:p>
                <a:pPr algn="l">
                  <a:buFontTx/>
                  <a:buNone/>
                </a:pPr>
                <a:r>
                  <a:rPr lang="ja-JP" altLang="en-US" sz="800" b="1" dirty="0">
                    <a:solidFill>
                      <a:srgbClr val="FF9900"/>
                    </a:solidFill>
                    <a:latin typeface="+mn-ea"/>
                    <a:ea typeface="+mn-ea"/>
                  </a:rPr>
                  <a:t>　　  </a:t>
                </a:r>
                <a:r>
                  <a:rPr lang="en-US" altLang="ja-JP" sz="800" b="1" dirty="0">
                    <a:solidFill>
                      <a:srgbClr val="FF9900"/>
                    </a:solidFill>
                    <a:latin typeface="+mn-ea"/>
                    <a:ea typeface="+mn-ea"/>
                  </a:rPr>
                  <a:t>(1yr)</a:t>
                </a:r>
              </a:p>
            </p:txBody>
          </p:sp>
          <p:sp>
            <p:nvSpPr>
              <p:cNvPr id="78" name="Freeform 18"/>
              <p:cNvSpPr>
                <a:spLocks noChangeAspect="1"/>
              </p:cNvSpPr>
              <p:nvPr/>
            </p:nvSpPr>
            <p:spPr bwMode="auto">
              <a:xfrm>
                <a:off x="2339976" y="2757487"/>
                <a:ext cx="2146299" cy="15367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68" y="24"/>
                  </a:cxn>
                  <a:cxn ang="0">
                    <a:pos x="432" y="108"/>
                  </a:cxn>
                  <a:cxn ang="0">
                    <a:pos x="528" y="138"/>
                  </a:cxn>
                  <a:cxn ang="0">
                    <a:pos x="564" y="162"/>
                  </a:cxn>
                  <a:cxn ang="0">
                    <a:pos x="624" y="216"/>
                  </a:cxn>
                  <a:cxn ang="0">
                    <a:pos x="654" y="240"/>
                  </a:cxn>
                  <a:cxn ang="0">
                    <a:pos x="666" y="258"/>
                  </a:cxn>
                  <a:cxn ang="0">
                    <a:pos x="684" y="270"/>
                  </a:cxn>
                  <a:cxn ang="0">
                    <a:pos x="756" y="348"/>
                  </a:cxn>
                  <a:cxn ang="0">
                    <a:pos x="780" y="378"/>
                  </a:cxn>
                  <a:cxn ang="0">
                    <a:pos x="816" y="426"/>
                  </a:cxn>
                  <a:cxn ang="0">
                    <a:pos x="840" y="456"/>
                  </a:cxn>
                  <a:cxn ang="0">
                    <a:pos x="864" y="492"/>
                  </a:cxn>
                  <a:cxn ang="0">
                    <a:pos x="918" y="534"/>
                  </a:cxn>
                  <a:cxn ang="0">
                    <a:pos x="930" y="552"/>
                  </a:cxn>
                  <a:cxn ang="0">
                    <a:pos x="948" y="564"/>
                  </a:cxn>
                  <a:cxn ang="0">
                    <a:pos x="1050" y="678"/>
                  </a:cxn>
                  <a:cxn ang="0">
                    <a:pos x="1098" y="726"/>
                  </a:cxn>
                  <a:cxn ang="0">
                    <a:pos x="1134" y="750"/>
                  </a:cxn>
                  <a:cxn ang="0">
                    <a:pos x="1152" y="762"/>
                  </a:cxn>
                  <a:cxn ang="0">
                    <a:pos x="1164" y="780"/>
                  </a:cxn>
                  <a:cxn ang="0">
                    <a:pos x="1182" y="792"/>
                  </a:cxn>
                  <a:cxn ang="0">
                    <a:pos x="1224" y="840"/>
                  </a:cxn>
                  <a:cxn ang="0">
                    <a:pos x="1242" y="870"/>
                  </a:cxn>
                </a:cxnLst>
                <a:rect l="0" t="0" r="r" b="b"/>
                <a:pathLst>
                  <a:path w="1242" h="870">
                    <a:moveTo>
                      <a:pt x="0" y="0"/>
                    </a:moveTo>
                    <a:cubicBezTo>
                      <a:pt x="58" y="5"/>
                      <a:pt x="110" y="18"/>
                      <a:pt x="168" y="24"/>
                    </a:cubicBezTo>
                    <a:cubicBezTo>
                      <a:pt x="256" y="53"/>
                      <a:pt x="344" y="79"/>
                      <a:pt x="432" y="108"/>
                    </a:cubicBezTo>
                    <a:cubicBezTo>
                      <a:pt x="461" y="118"/>
                      <a:pt x="502" y="123"/>
                      <a:pt x="528" y="138"/>
                    </a:cubicBezTo>
                    <a:cubicBezTo>
                      <a:pt x="541" y="145"/>
                      <a:pt x="564" y="162"/>
                      <a:pt x="564" y="162"/>
                    </a:cubicBezTo>
                    <a:cubicBezTo>
                      <a:pt x="578" y="183"/>
                      <a:pt x="600" y="208"/>
                      <a:pt x="624" y="216"/>
                    </a:cubicBezTo>
                    <a:cubicBezTo>
                      <a:pt x="658" y="268"/>
                      <a:pt x="613" y="207"/>
                      <a:pt x="654" y="240"/>
                    </a:cubicBezTo>
                    <a:cubicBezTo>
                      <a:pt x="660" y="245"/>
                      <a:pt x="661" y="253"/>
                      <a:pt x="666" y="258"/>
                    </a:cubicBezTo>
                    <a:cubicBezTo>
                      <a:pt x="671" y="263"/>
                      <a:pt x="678" y="266"/>
                      <a:pt x="684" y="270"/>
                    </a:cubicBezTo>
                    <a:cubicBezTo>
                      <a:pt x="702" y="297"/>
                      <a:pt x="724" y="337"/>
                      <a:pt x="756" y="348"/>
                    </a:cubicBezTo>
                    <a:cubicBezTo>
                      <a:pt x="768" y="383"/>
                      <a:pt x="753" y="351"/>
                      <a:pt x="780" y="378"/>
                    </a:cubicBezTo>
                    <a:cubicBezTo>
                      <a:pt x="801" y="399"/>
                      <a:pt x="788" y="407"/>
                      <a:pt x="816" y="426"/>
                    </a:cubicBezTo>
                    <a:cubicBezTo>
                      <a:pt x="830" y="467"/>
                      <a:pt x="811" y="423"/>
                      <a:pt x="840" y="456"/>
                    </a:cubicBezTo>
                    <a:cubicBezTo>
                      <a:pt x="849" y="467"/>
                      <a:pt x="852" y="484"/>
                      <a:pt x="864" y="492"/>
                    </a:cubicBezTo>
                    <a:cubicBezTo>
                      <a:pt x="883" y="505"/>
                      <a:pt x="899" y="521"/>
                      <a:pt x="918" y="534"/>
                    </a:cubicBezTo>
                    <a:cubicBezTo>
                      <a:pt x="922" y="540"/>
                      <a:pt x="925" y="547"/>
                      <a:pt x="930" y="552"/>
                    </a:cubicBezTo>
                    <a:cubicBezTo>
                      <a:pt x="935" y="557"/>
                      <a:pt x="943" y="559"/>
                      <a:pt x="948" y="564"/>
                    </a:cubicBezTo>
                    <a:cubicBezTo>
                      <a:pt x="978" y="599"/>
                      <a:pt x="1005" y="663"/>
                      <a:pt x="1050" y="678"/>
                    </a:cubicBezTo>
                    <a:cubicBezTo>
                      <a:pt x="1062" y="697"/>
                      <a:pt x="1080" y="712"/>
                      <a:pt x="1098" y="726"/>
                    </a:cubicBezTo>
                    <a:cubicBezTo>
                      <a:pt x="1109" y="735"/>
                      <a:pt x="1122" y="742"/>
                      <a:pt x="1134" y="750"/>
                    </a:cubicBezTo>
                    <a:cubicBezTo>
                      <a:pt x="1140" y="754"/>
                      <a:pt x="1152" y="762"/>
                      <a:pt x="1152" y="762"/>
                    </a:cubicBezTo>
                    <a:cubicBezTo>
                      <a:pt x="1156" y="768"/>
                      <a:pt x="1159" y="775"/>
                      <a:pt x="1164" y="780"/>
                    </a:cubicBezTo>
                    <a:cubicBezTo>
                      <a:pt x="1169" y="785"/>
                      <a:pt x="1177" y="787"/>
                      <a:pt x="1182" y="792"/>
                    </a:cubicBezTo>
                    <a:cubicBezTo>
                      <a:pt x="1231" y="848"/>
                      <a:pt x="1184" y="813"/>
                      <a:pt x="1224" y="840"/>
                    </a:cubicBezTo>
                    <a:cubicBezTo>
                      <a:pt x="1232" y="863"/>
                      <a:pt x="1226" y="854"/>
                      <a:pt x="1242" y="870"/>
                    </a:cubicBezTo>
                  </a:path>
                </a:pathLst>
              </a:custGeom>
              <a:noFill/>
              <a:ln w="63500" cap="flat" cmpd="sng">
                <a:solidFill>
                  <a:srgbClr val="C0C0C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>
                <a:noAutofit/>
              </a:bodyPr>
              <a:lstStyle/>
              <a:p>
                <a:endParaRPr lang="ja-JP" altLang="en-US" sz="800" dirty="0">
                  <a:latin typeface="+mn-ea"/>
                  <a:ea typeface="+mn-ea"/>
                </a:endParaRPr>
              </a:p>
            </p:txBody>
          </p:sp>
          <p:sp>
            <p:nvSpPr>
              <p:cNvPr id="79" name="Freeform 19"/>
              <p:cNvSpPr>
                <a:spLocks noChangeAspect="1"/>
              </p:cNvSpPr>
              <p:nvPr/>
            </p:nvSpPr>
            <p:spPr bwMode="auto">
              <a:xfrm>
                <a:off x="3186112" y="2397124"/>
                <a:ext cx="1890712" cy="1081088"/>
              </a:xfrm>
              <a:custGeom>
                <a:avLst/>
                <a:gdLst/>
                <a:ahLst/>
                <a:cxnLst>
                  <a:cxn ang="0">
                    <a:pos x="1008" y="432"/>
                  </a:cxn>
                  <a:cxn ang="0">
                    <a:pos x="48" y="0"/>
                  </a:cxn>
                  <a:cxn ang="0">
                    <a:pos x="0" y="240"/>
                  </a:cxn>
                  <a:cxn ang="0">
                    <a:pos x="1008" y="576"/>
                  </a:cxn>
                  <a:cxn ang="0">
                    <a:pos x="1008" y="432"/>
                  </a:cxn>
                </a:cxnLst>
                <a:rect l="0" t="0" r="r" b="b"/>
                <a:pathLst>
                  <a:path w="1008" h="576">
                    <a:moveTo>
                      <a:pt x="1008" y="432"/>
                    </a:moveTo>
                    <a:lnTo>
                      <a:pt x="48" y="0"/>
                    </a:lnTo>
                    <a:lnTo>
                      <a:pt x="0" y="240"/>
                    </a:lnTo>
                    <a:lnTo>
                      <a:pt x="1008" y="576"/>
                    </a:lnTo>
                    <a:lnTo>
                      <a:pt x="1008" y="432"/>
                    </a:lnTo>
                    <a:close/>
                  </a:path>
                </a:pathLst>
              </a:custGeom>
              <a:solidFill>
                <a:srgbClr val="CCFFFF">
                  <a:alpha val="50000"/>
                </a:srgbClr>
              </a:solidFill>
              <a:ln w="1587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>
                <a:noAutofit/>
              </a:bodyPr>
              <a:lstStyle/>
              <a:p>
                <a:endParaRPr lang="ja-JP" altLang="en-US" sz="800" dirty="0">
                  <a:latin typeface="+mn-ea"/>
                  <a:ea typeface="+mn-ea"/>
                </a:endParaRPr>
              </a:p>
            </p:txBody>
          </p:sp>
          <p:sp>
            <p:nvSpPr>
              <p:cNvPr id="80" name="Freeform 20"/>
              <p:cNvSpPr>
                <a:spLocks noChangeAspect="1"/>
              </p:cNvSpPr>
              <p:nvPr/>
            </p:nvSpPr>
            <p:spPr bwMode="auto">
              <a:xfrm>
                <a:off x="2916238" y="2882900"/>
                <a:ext cx="1371600" cy="89852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70" y="30"/>
                  </a:cxn>
                  <a:cxn ang="0">
                    <a:pos x="492" y="96"/>
                  </a:cxn>
                  <a:cxn ang="0">
                    <a:pos x="672" y="162"/>
                  </a:cxn>
                  <a:cxn ang="0">
                    <a:pos x="732" y="198"/>
                  </a:cxn>
                  <a:cxn ang="0">
                    <a:pos x="732" y="240"/>
                  </a:cxn>
                  <a:cxn ang="0">
                    <a:pos x="714" y="300"/>
                  </a:cxn>
                  <a:cxn ang="0">
                    <a:pos x="618" y="480"/>
                  </a:cxn>
                  <a:cxn ang="0">
                    <a:pos x="576" y="480"/>
                  </a:cxn>
                  <a:cxn ang="0">
                    <a:pos x="492" y="384"/>
                  </a:cxn>
                  <a:cxn ang="0">
                    <a:pos x="444" y="330"/>
                  </a:cxn>
                  <a:cxn ang="0">
                    <a:pos x="372" y="240"/>
                  </a:cxn>
                  <a:cxn ang="0">
                    <a:pos x="276" y="144"/>
                  </a:cxn>
                  <a:cxn ang="0">
                    <a:pos x="204" y="84"/>
                  </a:cxn>
                  <a:cxn ang="0">
                    <a:pos x="78" y="18"/>
                  </a:cxn>
                  <a:cxn ang="0">
                    <a:pos x="0" y="0"/>
                  </a:cxn>
                </a:cxnLst>
                <a:rect l="0" t="0" r="r" b="b"/>
                <a:pathLst>
                  <a:path w="732" h="480">
                    <a:moveTo>
                      <a:pt x="0" y="0"/>
                    </a:moveTo>
                    <a:lnTo>
                      <a:pt x="270" y="30"/>
                    </a:lnTo>
                    <a:lnTo>
                      <a:pt x="492" y="96"/>
                    </a:lnTo>
                    <a:lnTo>
                      <a:pt x="672" y="162"/>
                    </a:lnTo>
                    <a:lnTo>
                      <a:pt x="732" y="198"/>
                    </a:lnTo>
                    <a:lnTo>
                      <a:pt x="732" y="240"/>
                    </a:lnTo>
                    <a:lnTo>
                      <a:pt x="714" y="300"/>
                    </a:lnTo>
                    <a:lnTo>
                      <a:pt x="618" y="480"/>
                    </a:lnTo>
                    <a:lnTo>
                      <a:pt x="576" y="480"/>
                    </a:lnTo>
                    <a:lnTo>
                      <a:pt x="492" y="384"/>
                    </a:lnTo>
                    <a:lnTo>
                      <a:pt x="444" y="330"/>
                    </a:lnTo>
                    <a:lnTo>
                      <a:pt x="372" y="240"/>
                    </a:lnTo>
                    <a:lnTo>
                      <a:pt x="276" y="144"/>
                    </a:lnTo>
                    <a:lnTo>
                      <a:pt x="204" y="84"/>
                    </a:lnTo>
                    <a:lnTo>
                      <a:pt x="78" y="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CFF">
                  <a:alpha val="50000"/>
                </a:srgbClr>
              </a:solidFill>
              <a:ln w="1587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>
                <a:noAutofit/>
              </a:bodyPr>
              <a:lstStyle/>
              <a:p>
                <a:endParaRPr lang="ja-JP" altLang="en-US" sz="800" dirty="0">
                  <a:latin typeface="+mn-ea"/>
                  <a:ea typeface="+mn-ea"/>
                </a:endParaRPr>
              </a:p>
            </p:txBody>
          </p:sp>
          <p:sp>
            <p:nvSpPr>
              <p:cNvPr id="81" name="Rectangle 22"/>
              <p:cNvSpPr>
                <a:spLocks noChangeAspect="1" noChangeArrowheads="1"/>
              </p:cNvSpPr>
              <p:nvPr/>
            </p:nvSpPr>
            <p:spPr bwMode="auto">
              <a:xfrm>
                <a:off x="3714744" y="2571744"/>
                <a:ext cx="1066318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noAutofit/>
              </a:bodyPr>
              <a:lstStyle/>
              <a:p>
                <a:pPr algn="l">
                  <a:buFontTx/>
                  <a:buNone/>
                </a:pPr>
                <a:r>
                  <a:rPr lang="en-US" altLang="ja-JP" sz="800" b="1" dirty="0" smtClean="0">
                    <a:solidFill>
                      <a:srgbClr val="99CCFF"/>
                    </a:solidFill>
                    <a:latin typeface="+mn-ea"/>
                    <a:ea typeface="+mn-ea"/>
                  </a:rPr>
                  <a:t>Massive BH</a:t>
                </a:r>
              </a:p>
              <a:p>
                <a:pPr algn="l">
                  <a:buFontTx/>
                  <a:buNone/>
                </a:pPr>
                <a:r>
                  <a:rPr lang="en-US" altLang="ja-JP" sz="800" b="1" dirty="0" smtClean="0">
                    <a:solidFill>
                      <a:srgbClr val="99CCFF"/>
                    </a:solidFill>
                    <a:latin typeface="+mn-ea"/>
                    <a:ea typeface="+mn-ea"/>
                  </a:rPr>
                  <a:t>     inspirals</a:t>
                </a:r>
                <a:endParaRPr lang="ja-JP" altLang="en-US" sz="800" b="1" dirty="0" smtClean="0">
                  <a:solidFill>
                    <a:srgbClr val="99CCFF"/>
                  </a:solidFill>
                  <a:latin typeface="+mn-ea"/>
                  <a:ea typeface="+mn-ea"/>
                </a:endParaRPr>
              </a:p>
            </p:txBody>
          </p:sp>
          <p:sp>
            <p:nvSpPr>
              <p:cNvPr id="82" name="Rectangle 23"/>
              <p:cNvSpPr>
                <a:spLocks noChangeAspect="1" noChangeArrowheads="1"/>
              </p:cNvSpPr>
              <p:nvPr/>
            </p:nvSpPr>
            <p:spPr bwMode="auto">
              <a:xfrm>
                <a:off x="3770177" y="3038773"/>
                <a:ext cx="801822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noAutofit/>
              </a:bodyPr>
              <a:lstStyle/>
              <a:p>
                <a:pPr algn="l">
                  <a:buFontTx/>
                  <a:buNone/>
                </a:pPr>
                <a:r>
                  <a:rPr lang="en-US" altLang="ja-JP" sz="800" b="1" dirty="0" smtClean="0">
                    <a:solidFill>
                      <a:srgbClr val="CC99FF"/>
                    </a:solidFill>
                    <a:latin typeface="+mn-ea"/>
                    <a:ea typeface="+mn-ea"/>
                  </a:rPr>
                  <a:t>Galaxy</a:t>
                </a:r>
              </a:p>
              <a:p>
                <a:pPr algn="l">
                  <a:buFontTx/>
                  <a:buNone/>
                </a:pPr>
                <a:r>
                  <a:rPr lang="en-US" altLang="ja-JP" sz="800" b="1" dirty="0" smtClean="0">
                    <a:solidFill>
                      <a:srgbClr val="CC99FF"/>
                    </a:solidFill>
                    <a:latin typeface="+mn-ea"/>
                    <a:ea typeface="+mn-ea"/>
                  </a:rPr>
                  <a:t>binaries</a:t>
                </a:r>
                <a:endParaRPr lang="ja-JP" altLang="en-US" sz="800" b="1" dirty="0">
                  <a:solidFill>
                    <a:srgbClr val="CC99FF"/>
                  </a:solidFill>
                  <a:latin typeface="+mn-ea"/>
                  <a:ea typeface="+mn-ea"/>
                </a:endParaRPr>
              </a:p>
            </p:txBody>
          </p:sp>
          <p:sp>
            <p:nvSpPr>
              <p:cNvPr id="83" name="Rectangle 25"/>
              <p:cNvSpPr>
                <a:spLocks noChangeAspect="1" noChangeArrowheads="1"/>
              </p:cNvSpPr>
              <p:nvPr/>
            </p:nvSpPr>
            <p:spPr bwMode="auto">
              <a:xfrm>
                <a:off x="5580064" y="5214950"/>
                <a:ext cx="1996059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noAutofit/>
              </a:bodyPr>
              <a:lstStyle/>
              <a:p>
                <a:pPr algn="l">
                  <a:buFontTx/>
                  <a:buNone/>
                </a:pPr>
                <a:r>
                  <a:rPr lang="en-US" altLang="ja-JP" sz="800" b="1" dirty="0" smtClean="0">
                    <a:solidFill>
                      <a:srgbClr val="DDDDDD"/>
                    </a:solidFill>
                    <a:latin typeface="+mn-ea"/>
                    <a:ea typeface="+mn-ea"/>
                  </a:rPr>
                  <a:t>Gravity-gradient noise</a:t>
                </a:r>
                <a:endParaRPr lang="ja-JP" altLang="en-US" sz="800" b="1" dirty="0">
                  <a:solidFill>
                    <a:srgbClr val="DDDDDD"/>
                  </a:solidFill>
                  <a:latin typeface="+mn-ea"/>
                  <a:ea typeface="+mn-ea"/>
                </a:endParaRPr>
              </a:p>
              <a:p>
                <a:pPr algn="l">
                  <a:buFontTx/>
                  <a:buNone/>
                </a:pPr>
                <a:r>
                  <a:rPr lang="ja-JP" altLang="en-US" sz="800" b="1" dirty="0">
                    <a:solidFill>
                      <a:srgbClr val="DDDDDD"/>
                    </a:solidFill>
                    <a:latin typeface="+mn-ea"/>
                    <a:ea typeface="+mn-ea"/>
                  </a:rPr>
                  <a:t> </a:t>
                </a:r>
                <a:r>
                  <a:rPr lang="en-US" altLang="ja-JP" sz="800" b="1" dirty="0" smtClean="0">
                    <a:solidFill>
                      <a:srgbClr val="DDDDDD"/>
                    </a:solidFill>
                    <a:latin typeface="+mn-ea"/>
                    <a:ea typeface="+mn-ea"/>
                  </a:rPr>
                  <a:t>(Terrestrial detectors)</a:t>
                </a:r>
                <a:endParaRPr lang="en-US" altLang="ja-JP" sz="800" b="1" dirty="0">
                  <a:solidFill>
                    <a:srgbClr val="DDDDDD"/>
                  </a:solidFill>
                  <a:latin typeface="+mn-ea"/>
                  <a:ea typeface="+mn-ea"/>
                </a:endParaRPr>
              </a:p>
            </p:txBody>
          </p:sp>
          <p:sp>
            <p:nvSpPr>
              <p:cNvPr id="84" name="Line 26"/>
              <p:cNvSpPr>
                <a:spLocks noChangeShapeType="1"/>
              </p:cNvSpPr>
              <p:nvPr/>
            </p:nvSpPr>
            <p:spPr bwMode="auto">
              <a:xfrm>
                <a:off x="5435600" y="2541588"/>
                <a:ext cx="720725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anchor="ctr">
                <a:noAutofit/>
              </a:bodyPr>
              <a:lstStyle/>
              <a:p>
                <a:endParaRPr lang="ja-JP" altLang="en-US" sz="800" dirty="0">
                  <a:latin typeface="+mn-ea"/>
                  <a:ea typeface="+mn-ea"/>
                </a:endParaRPr>
              </a:p>
            </p:txBody>
          </p:sp>
          <p:sp>
            <p:nvSpPr>
              <p:cNvPr id="85" name="Line 27"/>
              <p:cNvSpPr>
                <a:spLocks noChangeShapeType="1"/>
              </p:cNvSpPr>
              <p:nvPr/>
            </p:nvSpPr>
            <p:spPr bwMode="auto">
              <a:xfrm>
                <a:off x="5321300" y="2397125"/>
                <a:ext cx="142875" cy="142875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anchor="ctr">
                <a:noAutofit/>
              </a:bodyPr>
              <a:lstStyle/>
              <a:p>
                <a:endParaRPr lang="ja-JP" altLang="en-US" sz="800" dirty="0">
                  <a:latin typeface="+mn-ea"/>
                  <a:ea typeface="+mn-ea"/>
                </a:endParaRPr>
              </a:p>
            </p:txBody>
          </p:sp>
          <p:sp>
            <p:nvSpPr>
              <p:cNvPr id="86" name="Rectangle 28"/>
              <p:cNvSpPr>
                <a:spLocks noChangeAspect="1" noChangeArrowheads="1"/>
              </p:cNvSpPr>
              <p:nvPr/>
            </p:nvSpPr>
            <p:spPr bwMode="auto">
              <a:xfrm>
                <a:off x="5724526" y="2565400"/>
                <a:ext cx="1112838" cy="336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noAutofit/>
              </a:bodyPr>
              <a:lstStyle/>
              <a:p>
                <a:pPr>
                  <a:buFontTx/>
                  <a:buNone/>
                </a:pPr>
                <a:r>
                  <a:rPr lang="en-US" altLang="ja-JP" sz="800" b="1" dirty="0">
                    <a:solidFill>
                      <a:srgbClr val="FF9999"/>
                    </a:solidFill>
                    <a:latin typeface="+mn-ea"/>
                    <a:ea typeface="+mn-ea"/>
                  </a:rPr>
                  <a:t>DPF limit</a:t>
                </a:r>
              </a:p>
            </p:txBody>
          </p:sp>
          <p:sp>
            <p:nvSpPr>
              <p:cNvPr id="87" name="Line 3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339975" y="3062288"/>
                <a:ext cx="3455988" cy="2071687"/>
              </a:xfrm>
              <a:prstGeom prst="line">
                <a:avLst/>
              </a:prstGeom>
              <a:noFill/>
              <a:ln w="50800">
                <a:solidFill>
                  <a:srgbClr val="FF99CC"/>
                </a:solidFill>
                <a:round/>
                <a:headEnd/>
                <a:tailEnd/>
              </a:ln>
              <a:effectLst/>
            </p:spPr>
            <p:txBody>
              <a:bodyPr anchor="ctr">
                <a:noAutofit/>
              </a:bodyPr>
              <a:lstStyle/>
              <a:p>
                <a:endParaRPr lang="ja-JP" altLang="en-US" sz="800" dirty="0">
                  <a:latin typeface="+mn-ea"/>
                  <a:ea typeface="+mn-ea"/>
                </a:endParaRPr>
              </a:p>
            </p:txBody>
          </p:sp>
          <p:sp>
            <p:nvSpPr>
              <p:cNvPr id="88" name="Rectangle 31"/>
              <p:cNvSpPr>
                <a:spLocks noChangeAspect="1" noChangeArrowheads="1"/>
              </p:cNvSpPr>
              <p:nvPr/>
            </p:nvSpPr>
            <p:spPr bwMode="auto">
              <a:xfrm>
                <a:off x="2955155" y="4317372"/>
                <a:ext cx="1688284" cy="6832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noAutofit/>
              </a:bodyPr>
              <a:lstStyle/>
              <a:p>
                <a:pPr algn="l">
                  <a:buFontTx/>
                  <a:buNone/>
                </a:pPr>
                <a:r>
                  <a:rPr lang="en-US" altLang="ja-JP" sz="800" b="1" dirty="0" smtClean="0">
                    <a:solidFill>
                      <a:srgbClr val="FFCCCC"/>
                    </a:solidFill>
                    <a:latin typeface="+mn-ea"/>
                    <a:ea typeface="+mn-ea"/>
                  </a:rPr>
                  <a:t>Background GWs</a:t>
                </a:r>
              </a:p>
              <a:p>
                <a:pPr algn="l">
                  <a:buFontTx/>
                  <a:buNone/>
                </a:pPr>
                <a:r>
                  <a:rPr lang="en-US" altLang="ja-JP" sz="800" b="1" dirty="0" smtClean="0">
                    <a:solidFill>
                      <a:srgbClr val="FFCCCC"/>
                    </a:solidFill>
                    <a:latin typeface="+mn-ea"/>
                    <a:ea typeface="+mn-ea"/>
                  </a:rPr>
                  <a:t>from early universe</a:t>
                </a:r>
                <a:endParaRPr lang="ja-JP" altLang="en-US" sz="800" b="1" dirty="0">
                  <a:solidFill>
                    <a:srgbClr val="FFCCCC"/>
                  </a:solidFill>
                  <a:latin typeface="+mn-ea"/>
                  <a:ea typeface="+mn-ea"/>
                </a:endParaRPr>
              </a:p>
              <a:p>
                <a:pPr algn="l">
                  <a:lnSpc>
                    <a:spcPct val="120000"/>
                  </a:lnSpc>
                  <a:buFontTx/>
                  <a:buNone/>
                </a:pPr>
                <a:r>
                  <a:rPr lang="ja-JP" altLang="en-US" sz="800" b="1" dirty="0">
                    <a:solidFill>
                      <a:srgbClr val="FFCCCC"/>
                    </a:solidFill>
                    <a:latin typeface="+mn-ea"/>
                    <a:ea typeface="+mn-ea"/>
                  </a:rPr>
                  <a:t>    </a:t>
                </a:r>
                <a:r>
                  <a:rPr lang="en-US" altLang="ja-JP" sz="800" b="1" dirty="0">
                    <a:solidFill>
                      <a:srgbClr val="FFCCCC"/>
                    </a:solidFill>
                    <a:latin typeface="+mn-ea"/>
                    <a:ea typeface="+mn-ea"/>
                  </a:rPr>
                  <a:t>(W</a:t>
                </a:r>
                <a:r>
                  <a:rPr lang="en-US" altLang="ja-JP" sz="800" b="1" baseline="-10000" dirty="0">
                    <a:solidFill>
                      <a:srgbClr val="FFCCCC"/>
                    </a:solidFill>
                    <a:latin typeface="+mn-ea"/>
                    <a:ea typeface="+mn-ea"/>
                  </a:rPr>
                  <a:t>gw</a:t>
                </a:r>
                <a:r>
                  <a:rPr lang="en-US" altLang="ja-JP" sz="800" b="1" dirty="0">
                    <a:solidFill>
                      <a:srgbClr val="FFCCCC"/>
                    </a:solidFill>
                    <a:latin typeface="+mn-ea"/>
                    <a:ea typeface="+mn-ea"/>
                  </a:rPr>
                  <a:t>=10</a:t>
                </a:r>
                <a:r>
                  <a:rPr lang="en-US" altLang="ja-JP" sz="800" b="1" baseline="30000" dirty="0">
                    <a:solidFill>
                      <a:srgbClr val="FFCCCC"/>
                    </a:solidFill>
                    <a:latin typeface="+mn-ea"/>
                    <a:ea typeface="+mn-ea"/>
                  </a:rPr>
                  <a:t>-14</a:t>
                </a:r>
                <a:r>
                  <a:rPr lang="en-US" altLang="ja-JP" sz="800" b="1" dirty="0">
                    <a:solidFill>
                      <a:srgbClr val="FFCCCC"/>
                    </a:solidFill>
                    <a:latin typeface="+mn-ea"/>
                    <a:ea typeface="+mn-ea"/>
                  </a:rPr>
                  <a:t>)</a:t>
                </a:r>
              </a:p>
            </p:txBody>
          </p:sp>
          <p:pic>
            <p:nvPicPr>
              <p:cNvPr id="89" name="図 88" descr="txp_fig.bmp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90000"/>
              </a:blip>
              <a:stretch>
                <a:fillRect/>
              </a:stretch>
            </p:blipFill>
            <p:spPr>
              <a:xfrm>
                <a:off x="7000892" y="1857364"/>
                <a:ext cx="1643074" cy="438970"/>
              </a:xfrm>
              <a:prstGeom prst="rect">
                <a:avLst/>
              </a:prstGeom>
            </p:spPr>
          </p:pic>
          <p:sp>
            <p:nvSpPr>
              <p:cNvPr id="90" name="Rectangle 21"/>
              <p:cNvSpPr>
                <a:spLocks noChangeAspect="1" noChangeArrowheads="1"/>
              </p:cNvSpPr>
              <p:nvPr/>
            </p:nvSpPr>
            <p:spPr bwMode="auto">
              <a:xfrm>
                <a:off x="2668287" y="3723504"/>
                <a:ext cx="1475085" cy="2769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noAutofit/>
              </a:bodyPr>
              <a:lstStyle/>
              <a:p>
                <a:pPr algn="l">
                  <a:buFontTx/>
                  <a:buNone/>
                </a:pPr>
                <a:r>
                  <a:rPr lang="en-US" altLang="ja-JP" sz="800" b="1" dirty="0" smtClean="0">
                    <a:solidFill>
                      <a:srgbClr val="DDDDDD"/>
                    </a:solidFill>
                    <a:latin typeface="+mn-ea"/>
                    <a:ea typeface="+mn-ea"/>
                  </a:rPr>
                  <a:t>Foreground GWs</a:t>
                </a:r>
                <a:endParaRPr lang="ja-JP" altLang="en-US" sz="800" b="1" dirty="0">
                  <a:solidFill>
                    <a:srgbClr val="DDDDDD"/>
                  </a:solidFill>
                  <a:latin typeface="+mn-ea"/>
                  <a:ea typeface="+mn-ea"/>
                </a:endParaRPr>
              </a:p>
            </p:txBody>
          </p:sp>
          <p:sp>
            <p:nvSpPr>
              <p:cNvPr id="91" name="Rectangle 24"/>
              <p:cNvSpPr>
                <a:spLocks noChangeAspect="1" noChangeArrowheads="1"/>
              </p:cNvSpPr>
              <p:nvPr/>
            </p:nvSpPr>
            <p:spPr bwMode="auto">
              <a:xfrm>
                <a:off x="2320924" y="2925763"/>
                <a:ext cx="793807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noAutofit/>
              </a:bodyPr>
              <a:lstStyle/>
              <a:p>
                <a:pPr>
                  <a:buFontTx/>
                  <a:buNone/>
                </a:pPr>
                <a:r>
                  <a:rPr lang="en-US" altLang="ja-JP" sz="800" b="1" dirty="0">
                    <a:solidFill>
                      <a:srgbClr val="99CCFF"/>
                    </a:solidFill>
                    <a:latin typeface="+mn-ea"/>
                    <a:ea typeface="+mn-ea"/>
                  </a:rPr>
                  <a:t>LISA</a:t>
                </a:r>
              </a:p>
            </p:txBody>
          </p:sp>
        </p:grpSp>
      </p:grpSp>
      <p:sp>
        <p:nvSpPr>
          <p:cNvPr id="41" name="右矢印 40"/>
          <p:cNvSpPr/>
          <p:nvPr/>
        </p:nvSpPr>
        <p:spPr bwMode="auto">
          <a:xfrm>
            <a:off x="1714480" y="2028758"/>
            <a:ext cx="285752" cy="285752"/>
          </a:xfrm>
          <a:prstGeom prst="rightArrow">
            <a:avLst/>
          </a:prstGeom>
          <a:solidFill>
            <a:srgbClr val="FFFFFF">
              <a:alpha val="1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39564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 descr="universe_mod_cut_crop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r="35242"/>
          <a:stretch>
            <a:fillRect/>
          </a:stretch>
        </p:blipFill>
        <p:spPr>
          <a:xfrm>
            <a:off x="4786314" y="3375033"/>
            <a:ext cx="3500462" cy="3215497"/>
          </a:xfrm>
          <a:prstGeom prst="rect">
            <a:avLst/>
          </a:prstGeom>
        </p:spPr>
      </p:pic>
      <p:sp>
        <p:nvSpPr>
          <p:cNvPr id="1070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LCGT </a:t>
            </a:r>
            <a:r>
              <a:rPr lang="ja-JP" altLang="en-US" dirty="0" smtClean="0"/>
              <a:t>と</a:t>
            </a:r>
            <a:r>
              <a:rPr lang="en-US" altLang="ja-JP" dirty="0" smtClean="0"/>
              <a:t> DECIGO</a:t>
            </a:r>
            <a:endParaRPr lang="ja-JP" altLang="en-US" dirty="0"/>
          </a:p>
        </p:txBody>
      </p:sp>
      <p:sp>
        <p:nvSpPr>
          <p:cNvPr id="1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国立天文台 </a:t>
            </a:r>
            <a:r>
              <a:rPr lang="en-US" altLang="ja-JP" smtClean="0"/>
              <a:t>ATC</a:t>
            </a:r>
            <a:r>
              <a:rPr lang="ja-JP" altLang="en-US" smtClean="0"/>
              <a:t>セミナー　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11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国立天文台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sp>
        <p:nvSpPr>
          <p:cNvPr id="1070086" name="Rectangle 6"/>
          <p:cNvSpPr>
            <a:spLocks noChangeArrowheads="1"/>
          </p:cNvSpPr>
          <p:nvPr/>
        </p:nvSpPr>
        <p:spPr bwMode="auto">
          <a:xfrm>
            <a:off x="642910" y="888517"/>
            <a:ext cx="4279904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99FF99"/>
                </a:solidFill>
                <a:latin typeface="Tahoma" pitchFamily="34" charset="0"/>
              </a:rPr>
              <a:t>LCGT</a:t>
            </a: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</a:rPr>
              <a:t>  (~2017)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EAEAEA"/>
                </a:solidFill>
                <a:latin typeface="Tahoma" pitchFamily="34" charset="0"/>
              </a:rPr>
              <a:t>   Ground-based Detector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EAEAEA"/>
                </a:solidFill>
              </a:rPr>
              <a:t>      </a:t>
            </a:r>
            <a:r>
              <a:rPr lang="en-US" altLang="ja-JP" sz="2000" dirty="0" smtClean="0">
                <a:solidFill>
                  <a:srgbClr val="EAEAEA"/>
                </a:solidFill>
                <a:sym typeface="Wingdings" pitchFamily="2" charset="2"/>
              </a:rPr>
              <a:t> </a:t>
            </a:r>
            <a:r>
              <a:rPr lang="ja-JP" altLang="en-US" sz="2000" dirty="0" smtClean="0">
                <a:solidFill>
                  <a:srgbClr val="CCFFCC"/>
                </a:solidFill>
                <a:sym typeface="Wingdings" pitchFamily="2" charset="2"/>
              </a:rPr>
              <a:t>高周波数</a:t>
            </a:r>
            <a:r>
              <a:rPr lang="en-US" altLang="ja-JP" sz="2000" dirty="0" smtClean="0">
                <a:solidFill>
                  <a:srgbClr val="EAEAEA"/>
                </a:solidFill>
                <a:sym typeface="Wingdings" pitchFamily="2" charset="2"/>
              </a:rPr>
              <a:t> </a:t>
            </a:r>
            <a:r>
              <a:rPr lang="ja-JP" altLang="en-US" sz="2000" dirty="0" smtClean="0">
                <a:solidFill>
                  <a:srgbClr val="EAEAEA"/>
                </a:solidFill>
                <a:sym typeface="Wingdings" pitchFamily="2" charset="2"/>
              </a:rPr>
              <a:t>の重力波イベント</a:t>
            </a:r>
            <a:endParaRPr lang="ja-JP" altLang="en-US" sz="2000" dirty="0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1070088" name="Rectangle 8"/>
          <p:cNvSpPr>
            <a:spLocks noChangeArrowheads="1"/>
          </p:cNvSpPr>
          <p:nvPr/>
        </p:nvSpPr>
        <p:spPr bwMode="auto">
          <a:xfrm>
            <a:off x="1071538" y="2069419"/>
            <a:ext cx="3643338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CCFFCC"/>
                </a:solidFill>
              </a:rPr>
              <a:t>目標</a:t>
            </a:r>
            <a:r>
              <a:rPr lang="en-US" altLang="ja-JP" sz="2000" dirty="0" smtClean="0">
                <a:solidFill>
                  <a:srgbClr val="CCFFCC"/>
                </a:solidFill>
                <a:latin typeface="Tahoma" pitchFamily="34" charset="0"/>
              </a:rPr>
              <a:t>: </a:t>
            </a:r>
            <a:r>
              <a:rPr lang="ja-JP" altLang="en-US" sz="2000" dirty="0" smtClean="0">
                <a:solidFill>
                  <a:srgbClr val="CCFFCC"/>
                </a:solidFill>
                <a:latin typeface="Tahoma" pitchFamily="34" charset="0"/>
              </a:rPr>
              <a:t>重力波の検出</a:t>
            </a:r>
            <a:r>
              <a:rPr lang="en-US" altLang="ja-JP" sz="2000" dirty="0" smtClean="0">
                <a:solidFill>
                  <a:srgbClr val="CCFFCC"/>
                </a:solidFill>
                <a:latin typeface="Tahoma" pitchFamily="34" charset="0"/>
              </a:rPr>
              <a:t>, </a:t>
            </a:r>
            <a:r>
              <a:rPr lang="ja-JP" altLang="en-US" sz="2000" dirty="0" smtClean="0">
                <a:solidFill>
                  <a:srgbClr val="CCFFCC"/>
                </a:solidFill>
                <a:latin typeface="Tahoma" pitchFamily="34" charset="0"/>
              </a:rPr>
              <a:t>天文学</a:t>
            </a:r>
            <a:endParaRPr lang="ja-JP" altLang="en-US" sz="2000" dirty="0">
              <a:solidFill>
                <a:srgbClr val="CCFFCC"/>
              </a:solidFill>
              <a:latin typeface="Tahoma" pitchFamily="34" charset="0"/>
            </a:endParaRPr>
          </a:p>
        </p:txBody>
      </p:sp>
      <p:pic>
        <p:nvPicPr>
          <p:cNvPr id="1070089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724916"/>
            <a:ext cx="4357718" cy="347268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grpSp>
        <p:nvGrpSpPr>
          <p:cNvPr id="2" name="グループ化 12"/>
          <p:cNvGrpSpPr/>
          <p:nvPr/>
        </p:nvGrpSpPr>
        <p:grpSpPr>
          <a:xfrm rot="15785392">
            <a:off x="6398017" y="2647809"/>
            <a:ext cx="2234040" cy="2348200"/>
            <a:chOff x="9501222" y="714356"/>
            <a:chExt cx="5338763" cy="4864101"/>
          </a:xfrm>
        </p:grpSpPr>
        <p:sp>
          <p:nvSpPr>
            <p:cNvPr id="15" name="Oval 137"/>
            <p:cNvSpPr>
              <a:spLocks noChangeArrowheads="1"/>
            </p:cNvSpPr>
            <p:nvPr/>
          </p:nvSpPr>
          <p:spPr bwMode="auto">
            <a:xfrm>
              <a:off x="9501222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" name="Oval 209"/>
            <p:cNvSpPr>
              <a:spLocks noChangeArrowheads="1"/>
            </p:cNvSpPr>
            <p:nvPr/>
          </p:nvSpPr>
          <p:spPr bwMode="auto">
            <a:xfrm>
              <a:off x="11264935" y="714356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" name="Oval 210"/>
            <p:cNvSpPr>
              <a:spLocks noChangeArrowheads="1"/>
            </p:cNvSpPr>
            <p:nvPr/>
          </p:nvSpPr>
          <p:spPr bwMode="auto">
            <a:xfrm>
              <a:off x="13034997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1" name="Freeform 5"/>
            <p:cNvSpPr>
              <a:spLocks/>
            </p:cNvSpPr>
            <p:nvPr/>
          </p:nvSpPr>
          <p:spPr bwMode="auto">
            <a:xfrm rot="14397729">
              <a:off x="11963435" y="3244831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2" name="Freeform 6"/>
            <p:cNvSpPr>
              <a:spLocks/>
            </p:cNvSpPr>
            <p:nvPr/>
          </p:nvSpPr>
          <p:spPr bwMode="auto">
            <a:xfrm rot="14397729" flipV="1">
              <a:off x="12095197" y="3171806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3" name="Freeform 7"/>
            <p:cNvSpPr>
              <a:spLocks/>
            </p:cNvSpPr>
            <p:nvPr/>
          </p:nvSpPr>
          <p:spPr bwMode="auto">
            <a:xfrm rot="14397729">
              <a:off x="12047572" y="3024168"/>
              <a:ext cx="2006600" cy="190500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4" name="Rectangle 8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" name="Rectangle 9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" name="Rectangle 10"/>
            <p:cNvSpPr>
              <a:spLocks noChangeArrowheads="1"/>
            </p:cNvSpPr>
            <p:nvPr/>
          </p:nvSpPr>
          <p:spPr bwMode="auto">
            <a:xfrm rot="10780961">
              <a:off x="12138060" y="14192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" name="Line 11"/>
            <p:cNvSpPr>
              <a:spLocks noChangeShapeType="1"/>
            </p:cNvSpPr>
            <p:nvPr/>
          </p:nvSpPr>
          <p:spPr bwMode="auto">
            <a:xfrm rot="7209001" flipV="1">
              <a:off x="11468135" y="1622406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" name="Rectangle 12"/>
            <p:cNvSpPr>
              <a:spLocks noChangeArrowheads="1"/>
            </p:cNvSpPr>
            <p:nvPr/>
          </p:nvSpPr>
          <p:spPr bwMode="auto">
            <a:xfrm rot="7209001">
              <a:off x="12274585" y="1050906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" name="Freeform 13"/>
            <p:cNvSpPr>
              <a:spLocks/>
            </p:cNvSpPr>
            <p:nvPr/>
          </p:nvSpPr>
          <p:spPr bwMode="auto">
            <a:xfrm rot="7209001">
              <a:off x="11934860" y="188593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" name="Line 14"/>
            <p:cNvSpPr>
              <a:spLocks noChangeShapeType="1"/>
            </p:cNvSpPr>
            <p:nvPr/>
          </p:nvSpPr>
          <p:spPr bwMode="auto">
            <a:xfrm rot="7209001">
              <a:off x="11993597" y="19891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" name="Line 15"/>
            <p:cNvSpPr>
              <a:spLocks noChangeShapeType="1"/>
            </p:cNvSpPr>
            <p:nvPr/>
          </p:nvSpPr>
          <p:spPr bwMode="auto">
            <a:xfrm rot="7209001">
              <a:off x="11880885" y="1928794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" name="Group 16"/>
            <p:cNvGrpSpPr>
              <a:grpSpLocks/>
            </p:cNvGrpSpPr>
            <p:nvPr/>
          </p:nvGrpSpPr>
          <p:grpSpPr bwMode="auto">
            <a:xfrm rot="7209001">
              <a:off x="11449039" y="2208261"/>
              <a:ext cx="600087" cy="495300"/>
              <a:chOff x="4785" y="11039"/>
              <a:chExt cx="829" cy="688"/>
            </a:xfrm>
          </p:grpSpPr>
          <p:sp>
            <p:nvSpPr>
              <p:cNvPr id="219" name="Freeform 1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0" name="Line 1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1" name="Line 1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2" name="Line 2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3" name="Arc 2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3" name="Freeform 22"/>
            <p:cNvSpPr>
              <a:spLocks/>
            </p:cNvSpPr>
            <p:nvPr/>
          </p:nvSpPr>
          <p:spPr bwMode="auto">
            <a:xfrm rot="9872463">
              <a:off x="11779285" y="19891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" name="Freeform 23"/>
            <p:cNvSpPr>
              <a:spLocks/>
            </p:cNvSpPr>
            <p:nvPr/>
          </p:nvSpPr>
          <p:spPr bwMode="auto">
            <a:xfrm rot="7209001">
              <a:off x="11658635" y="1998643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" name="Arc 24"/>
            <p:cNvSpPr>
              <a:spLocks/>
            </p:cNvSpPr>
            <p:nvPr/>
          </p:nvSpPr>
          <p:spPr bwMode="auto">
            <a:xfrm rot="14146499">
              <a:off x="11965022" y="18779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" name="Arc 25"/>
            <p:cNvSpPr>
              <a:spLocks/>
            </p:cNvSpPr>
            <p:nvPr/>
          </p:nvSpPr>
          <p:spPr bwMode="auto">
            <a:xfrm rot="271502" flipV="1">
              <a:off x="11680860" y="1716069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4" name="Group 26"/>
            <p:cNvGrpSpPr>
              <a:grpSpLocks/>
            </p:cNvGrpSpPr>
            <p:nvPr/>
          </p:nvGrpSpPr>
          <p:grpSpPr bwMode="auto">
            <a:xfrm rot="7209001">
              <a:off x="11403003" y="2178095"/>
              <a:ext cx="600087" cy="500063"/>
              <a:chOff x="4785" y="11039"/>
              <a:chExt cx="829" cy="688"/>
            </a:xfrm>
          </p:grpSpPr>
          <p:sp>
            <p:nvSpPr>
              <p:cNvPr id="214" name="Freeform 2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5" name="Line 2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6" name="Line 2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7" name="Line 3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8" name="Arc 3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8" name="Arc 32"/>
            <p:cNvSpPr>
              <a:spLocks/>
            </p:cNvSpPr>
            <p:nvPr/>
          </p:nvSpPr>
          <p:spPr bwMode="auto">
            <a:xfrm rot="9872463" flipH="1" flipV="1">
              <a:off x="11677685" y="198594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" name="Arc 33"/>
            <p:cNvSpPr>
              <a:spLocks/>
            </p:cNvSpPr>
            <p:nvPr/>
          </p:nvSpPr>
          <p:spPr bwMode="auto">
            <a:xfrm rot="9872463">
              <a:off x="11750710" y="18478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" name="Arc 34"/>
            <p:cNvSpPr>
              <a:spLocks/>
            </p:cNvSpPr>
            <p:nvPr/>
          </p:nvSpPr>
          <p:spPr bwMode="auto">
            <a:xfrm rot="9872463">
              <a:off x="11934860" y="1828781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" name="Arc 35"/>
            <p:cNvSpPr>
              <a:spLocks/>
            </p:cNvSpPr>
            <p:nvPr/>
          </p:nvSpPr>
          <p:spPr bwMode="auto">
            <a:xfrm rot="9872463" flipH="1" flipV="1">
              <a:off x="11868185" y="19462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2" name="Line 36"/>
            <p:cNvSpPr>
              <a:spLocks noChangeShapeType="1"/>
            </p:cNvSpPr>
            <p:nvPr/>
          </p:nvSpPr>
          <p:spPr bwMode="auto">
            <a:xfrm rot="9016332" flipV="1">
              <a:off x="12363485" y="1552556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3" name="Freeform 37"/>
            <p:cNvSpPr>
              <a:spLocks/>
            </p:cNvSpPr>
            <p:nvPr/>
          </p:nvSpPr>
          <p:spPr bwMode="auto">
            <a:xfrm rot="3616332">
              <a:off x="12339672" y="1885931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4" name="Line 38"/>
            <p:cNvSpPr>
              <a:spLocks noChangeShapeType="1"/>
            </p:cNvSpPr>
            <p:nvPr/>
          </p:nvSpPr>
          <p:spPr bwMode="auto">
            <a:xfrm rot="3616332">
              <a:off x="12401585" y="19256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5" name="Line 39"/>
            <p:cNvSpPr>
              <a:spLocks noChangeShapeType="1"/>
            </p:cNvSpPr>
            <p:nvPr/>
          </p:nvSpPr>
          <p:spPr bwMode="auto">
            <a:xfrm rot="3616332">
              <a:off x="12290460" y="1993881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6" name="Freeform 40"/>
            <p:cNvSpPr>
              <a:spLocks/>
            </p:cNvSpPr>
            <p:nvPr/>
          </p:nvSpPr>
          <p:spPr bwMode="auto">
            <a:xfrm rot="3616332">
              <a:off x="12463497" y="2066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7" name="Line 41"/>
            <p:cNvSpPr>
              <a:spLocks noChangeShapeType="1"/>
            </p:cNvSpPr>
            <p:nvPr/>
          </p:nvSpPr>
          <p:spPr bwMode="auto">
            <a:xfrm rot="3616332">
              <a:off x="12504772" y="1979593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8" name="Line 42"/>
            <p:cNvSpPr>
              <a:spLocks noChangeShapeType="1"/>
            </p:cNvSpPr>
            <p:nvPr/>
          </p:nvSpPr>
          <p:spPr bwMode="auto">
            <a:xfrm rot="3616332">
              <a:off x="12617485" y="2155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9" name="Line 43"/>
            <p:cNvSpPr>
              <a:spLocks noChangeShapeType="1"/>
            </p:cNvSpPr>
            <p:nvPr/>
          </p:nvSpPr>
          <p:spPr bwMode="auto">
            <a:xfrm rot="3616332">
              <a:off x="12290460" y="2343131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0" name="Arc 44"/>
            <p:cNvSpPr>
              <a:spLocks/>
            </p:cNvSpPr>
            <p:nvPr/>
          </p:nvSpPr>
          <p:spPr bwMode="auto">
            <a:xfrm rot="17144832">
              <a:off x="12422222" y="221295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1" name="Freeform 45"/>
            <p:cNvSpPr>
              <a:spLocks/>
            </p:cNvSpPr>
            <p:nvPr/>
          </p:nvSpPr>
          <p:spPr bwMode="auto">
            <a:xfrm rot="6279794">
              <a:off x="12350785" y="1995468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2" name="Freeform 46"/>
            <p:cNvSpPr>
              <a:spLocks/>
            </p:cNvSpPr>
            <p:nvPr/>
          </p:nvSpPr>
          <p:spPr bwMode="auto">
            <a:xfrm rot="3616332">
              <a:off x="12242835" y="2000231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3" name="Arc 47"/>
            <p:cNvSpPr>
              <a:spLocks/>
            </p:cNvSpPr>
            <p:nvPr/>
          </p:nvSpPr>
          <p:spPr bwMode="auto">
            <a:xfrm rot="10553830">
              <a:off x="12380947" y="1716069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4" name="Arc 48"/>
            <p:cNvSpPr>
              <a:spLocks/>
            </p:cNvSpPr>
            <p:nvPr/>
          </p:nvSpPr>
          <p:spPr bwMode="auto">
            <a:xfrm rot="18278834" flipV="1">
              <a:off x="12096785" y="188275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5" name="Group 49"/>
            <p:cNvGrpSpPr>
              <a:grpSpLocks/>
            </p:cNvGrpSpPr>
            <p:nvPr/>
          </p:nvGrpSpPr>
          <p:grpSpPr bwMode="auto">
            <a:xfrm rot="3616332">
              <a:off x="12330179" y="2190798"/>
              <a:ext cx="600087" cy="503238"/>
              <a:chOff x="4785" y="11039"/>
              <a:chExt cx="829" cy="688"/>
            </a:xfrm>
          </p:grpSpPr>
          <p:sp>
            <p:nvSpPr>
              <p:cNvPr id="209" name="Freeform 5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0" name="Line 5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1" name="Line 5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2" name="Line 5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3" name="Arc 5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56" name="Arc 55"/>
            <p:cNvSpPr>
              <a:spLocks/>
            </p:cNvSpPr>
            <p:nvPr/>
          </p:nvSpPr>
          <p:spPr bwMode="auto">
            <a:xfrm rot="6279794" flipH="1" flipV="1">
              <a:off x="12323797" y="1989118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7" name="Arc 56"/>
            <p:cNvSpPr>
              <a:spLocks/>
            </p:cNvSpPr>
            <p:nvPr/>
          </p:nvSpPr>
          <p:spPr bwMode="auto">
            <a:xfrm rot="6279794">
              <a:off x="12241247" y="185735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8" name="Arc 57"/>
            <p:cNvSpPr>
              <a:spLocks/>
            </p:cNvSpPr>
            <p:nvPr/>
          </p:nvSpPr>
          <p:spPr bwMode="auto">
            <a:xfrm rot="6279794">
              <a:off x="12279347" y="1831956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9" name="Arc 58"/>
            <p:cNvSpPr>
              <a:spLocks/>
            </p:cNvSpPr>
            <p:nvPr/>
          </p:nvSpPr>
          <p:spPr bwMode="auto">
            <a:xfrm rot="6279794" flipH="1" flipV="1">
              <a:off x="12344435" y="194625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0" name="Line 59"/>
            <p:cNvSpPr>
              <a:spLocks noChangeShapeType="1"/>
            </p:cNvSpPr>
            <p:nvPr/>
          </p:nvSpPr>
          <p:spPr bwMode="auto">
            <a:xfrm rot="7209001">
              <a:off x="11844372" y="1441431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1" name="Line 60"/>
            <p:cNvSpPr>
              <a:spLocks noChangeShapeType="1"/>
            </p:cNvSpPr>
            <p:nvPr/>
          </p:nvSpPr>
          <p:spPr bwMode="auto">
            <a:xfrm rot="14429284">
              <a:off x="12515885" y="1449368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6" name="Group 61"/>
            <p:cNvGrpSpPr>
              <a:grpSpLocks/>
            </p:cNvGrpSpPr>
            <p:nvPr/>
          </p:nvGrpSpPr>
          <p:grpSpPr bwMode="auto">
            <a:xfrm rot="14462297">
              <a:off x="12703220" y="1458910"/>
              <a:ext cx="223837" cy="180975"/>
              <a:chOff x="5504" y="8144"/>
              <a:chExt cx="291" cy="236"/>
            </a:xfrm>
          </p:grpSpPr>
          <p:sp>
            <p:nvSpPr>
              <p:cNvPr id="207" name="Rectangle 6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8" name="Rectangle 6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7" name="Group 64"/>
            <p:cNvGrpSpPr>
              <a:grpSpLocks/>
            </p:cNvGrpSpPr>
            <p:nvPr/>
          </p:nvGrpSpPr>
          <p:grpSpPr bwMode="auto">
            <a:xfrm rot="7209001">
              <a:off x="11436374" y="1468435"/>
              <a:ext cx="227014" cy="180975"/>
              <a:chOff x="5504" y="8144"/>
              <a:chExt cx="291" cy="236"/>
            </a:xfrm>
          </p:grpSpPr>
          <p:sp>
            <p:nvSpPr>
              <p:cNvPr id="205" name="Rectangle 6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6" name="Rectangle 6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64" name="Rectangle 67"/>
            <p:cNvSpPr>
              <a:spLocks noChangeArrowheads="1"/>
            </p:cNvSpPr>
            <p:nvPr/>
          </p:nvSpPr>
          <p:spPr bwMode="auto">
            <a:xfrm rot="10780961">
              <a:off x="12134885" y="1417619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5" name="Rectangle 68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" name="Rectangle 69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7" name="Rectangle 70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" name="Rectangle 71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" name="Rectangle 72"/>
            <p:cNvSpPr>
              <a:spLocks noChangeArrowheads="1"/>
            </p:cNvSpPr>
            <p:nvPr/>
          </p:nvSpPr>
          <p:spPr bwMode="auto">
            <a:xfrm rot="18028040" flipH="1">
              <a:off x="13933522" y="45180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0" name="Line 73"/>
            <p:cNvSpPr>
              <a:spLocks noChangeShapeType="1"/>
            </p:cNvSpPr>
            <p:nvPr/>
          </p:nvSpPr>
          <p:spPr bwMode="auto">
            <a:xfrm flipH="1" flipV="1">
              <a:off x="13233435" y="4671994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" name="Rectangle 74"/>
            <p:cNvSpPr>
              <a:spLocks noChangeArrowheads="1"/>
            </p:cNvSpPr>
            <p:nvPr/>
          </p:nvSpPr>
          <p:spPr bwMode="auto">
            <a:xfrm flipH="1">
              <a:off x="14316110" y="4576744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" name="Freeform 75"/>
            <p:cNvSpPr>
              <a:spLocks/>
            </p:cNvSpPr>
            <p:nvPr/>
          </p:nvSpPr>
          <p:spPr bwMode="auto">
            <a:xfrm flipH="1">
              <a:off x="13508072" y="460055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" name="Line 76"/>
            <p:cNvSpPr>
              <a:spLocks noChangeShapeType="1"/>
            </p:cNvSpPr>
            <p:nvPr/>
          </p:nvSpPr>
          <p:spPr bwMode="auto">
            <a:xfrm flipH="1">
              <a:off x="13511247" y="460849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4" name="Line 77"/>
            <p:cNvSpPr>
              <a:spLocks noChangeShapeType="1"/>
            </p:cNvSpPr>
            <p:nvPr/>
          </p:nvSpPr>
          <p:spPr bwMode="auto">
            <a:xfrm flipH="1">
              <a:off x="13509660" y="4737081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8" name="Group 78"/>
            <p:cNvGrpSpPr>
              <a:grpSpLocks/>
            </p:cNvGrpSpPr>
            <p:nvPr/>
          </p:nvGrpSpPr>
          <p:grpSpPr bwMode="auto">
            <a:xfrm flipH="1">
              <a:off x="12703129" y="4371956"/>
              <a:ext cx="600087" cy="495300"/>
              <a:chOff x="4785" y="11039"/>
              <a:chExt cx="829" cy="688"/>
            </a:xfrm>
          </p:grpSpPr>
          <p:sp>
            <p:nvSpPr>
              <p:cNvPr id="200" name="Freeform 7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1" name="Line 8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2" name="Line 8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3" name="Line 8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4" name="Arc 8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76" name="Freeform 84"/>
            <p:cNvSpPr>
              <a:spLocks/>
            </p:cNvSpPr>
            <p:nvPr/>
          </p:nvSpPr>
          <p:spPr bwMode="auto">
            <a:xfrm rot="18936538" flipH="1">
              <a:off x="13274710" y="45672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" name="Freeform 85"/>
            <p:cNvSpPr>
              <a:spLocks/>
            </p:cNvSpPr>
            <p:nvPr/>
          </p:nvSpPr>
          <p:spPr bwMode="auto">
            <a:xfrm flipH="1">
              <a:off x="13141360" y="455769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8" name="Arc 86"/>
            <p:cNvSpPr>
              <a:spLocks/>
            </p:cNvSpPr>
            <p:nvPr/>
          </p:nvSpPr>
          <p:spPr bwMode="auto">
            <a:xfrm rot="14662502" flipH="1">
              <a:off x="13393772" y="43417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9" name="Arc 87"/>
            <p:cNvSpPr>
              <a:spLocks/>
            </p:cNvSpPr>
            <p:nvPr/>
          </p:nvSpPr>
          <p:spPr bwMode="auto">
            <a:xfrm rot="6937498" flipH="1" flipV="1">
              <a:off x="13392185" y="4667231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9" name="Group 88"/>
            <p:cNvGrpSpPr>
              <a:grpSpLocks/>
            </p:cNvGrpSpPr>
            <p:nvPr/>
          </p:nvGrpSpPr>
          <p:grpSpPr bwMode="auto">
            <a:xfrm flipH="1">
              <a:off x="12703129" y="4416406"/>
              <a:ext cx="600087" cy="500063"/>
              <a:chOff x="4785" y="11039"/>
              <a:chExt cx="829" cy="688"/>
            </a:xfrm>
          </p:grpSpPr>
          <p:sp>
            <p:nvSpPr>
              <p:cNvPr id="195" name="Freeform 8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6" name="Line 9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7" name="Line 9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8" name="Line 9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9" name="Arc 9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81" name="Arc 94"/>
            <p:cNvSpPr>
              <a:spLocks/>
            </p:cNvSpPr>
            <p:nvPr/>
          </p:nvSpPr>
          <p:spPr bwMode="auto">
            <a:xfrm rot="18936538" flipV="1">
              <a:off x="13131835" y="449419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2" name="Arc 95"/>
            <p:cNvSpPr>
              <a:spLocks/>
            </p:cNvSpPr>
            <p:nvPr/>
          </p:nvSpPr>
          <p:spPr bwMode="auto">
            <a:xfrm rot="18936538" flipH="1">
              <a:off x="13288997" y="45021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3" name="Arc 96"/>
            <p:cNvSpPr>
              <a:spLocks/>
            </p:cNvSpPr>
            <p:nvPr/>
          </p:nvSpPr>
          <p:spPr bwMode="auto">
            <a:xfrm rot="18936538" flipH="1">
              <a:off x="13541410" y="46021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4" name="Arc 97"/>
            <p:cNvSpPr>
              <a:spLocks/>
            </p:cNvSpPr>
            <p:nvPr/>
          </p:nvSpPr>
          <p:spPr bwMode="auto">
            <a:xfrm rot="18936538" flipV="1">
              <a:off x="13408060" y="46005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5" name="Line 98"/>
            <p:cNvSpPr>
              <a:spLocks noChangeShapeType="1"/>
            </p:cNvSpPr>
            <p:nvPr/>
          </p:nvSpPr>
          <p:spPr bwMode="auto">
            <a:xfrm rot="19792668" flipH="1" flipV="1">
              <a:off x="13774772" y="3987781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6" name="Freeform 99"/>
            <p:cNvSpPr>
              <a:spLocks/>
            </p:cNvSpPr>
            <p:nvPr/>
          </p:nvSpPr>
          <p:spPr bwMode="auto">
            <a:xfrm rot="3592668" flipH="1">
              <a:off x="13712860" y="4249718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7" name="Line 100"/>
            <p:cNvSpPr>
              <a:spLocks noChangeShapeType="1"/>
            </p:cNvSpPr>
            <p:nvPr/>
          </p:nvSpPr>
          <p:spPr bwMode="auto">
            <a:xfrm rot="3592668" flipH="1">
              <a:off x="13771597" y="42878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8" name="Line 101"/>
            <p:cNvSpPr>
              <a:spLocks noChangeShapeType="1"/>
            </p:cNvSpPr>
            <p:nvPr/>
          </p:nvSpPr>
          <p:spPr bwMode="auto">
            <a:xfrm rot="3592668" flipH="1">
              <a:off x="13657297" y="4348143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9" name="Freeform 102"/>
            <p:cNvSpPr>
              <a:spLocks/>
            </p:cNvSpPr>
            <p:nvPr/>
          </p:nvSpPr>
          <p:spPr bwMode="auto">
            <a:xfrm rot="3592668" flipH="1">
              <a:off x="13495372" y="3840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0" name="Line 103"/>
            <p:cNvSpPr>
              <a:spLocks noChangeShapeType="1"/>
            </p:cNvSpPr>
            <p:nvPr/>
          </p:nvSpPr>
          <p:spPr bwMode="auto">
            <a:xfrm rot="3592668" flipH="1">
              <a:off x="13622372" y="3900468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1" name="Line 104"/>
            <p:cNvSpPr>
              <a:spLocks noChangeShapeType="1"/>
            </p:cNvSpPr>
            <p:nvPr/>
          </p:nvSpPr>
          <p:spPr bwMode="auto">
            <a:xfrm rot="3592668" flipH="1">
              <a:off x="13652535" y="3933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2" name="Line 105"/>
            <p:cNvSpPr>
              <a:spLocks noChangeShapeType="1"/>
            </p:cNvSpPr>
            <p:nvPr/>
          </p:nvSpPr>
          <p:spPr bwMode="auto">
            <a:xfrm rot="3592668" flipH="1">
              <a:off x="13323922" y="4119543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3" name="Arc 106"/>
            <p:cNvSpPr>
              <a:spLocks/>
            </p:cNvSpPr>
            <p:nvPr/>
          </p:nvSpPr>
          <p:spPr bwMode="auto">
            <a:xfrm rot="11664170" flipH="1">
              <a:off x="13204860" y="35528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4" name="Freeform 107"/>
            <p:cNvSpPr>
              <a:spLocks/>
            </p:cNvSpPr>
            <p:nvPr/>
          </p:nvSpPr>
          <p:spPr bwMode="auto">
            <a:xfrm rot="929206" flipH="1">
              <a:off x="13557285" y="407033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5" name="Freeform 108"/>
            <p:cNvSpPr>
              <a:spLocks/>
            </p:cNvSpPr>
            <p:nvPr/>
          </p:nvSpPr>
          <p:spPr bwMode="auto">
            <a:xfrm rot="3592668" flipH="1">
              <a:off x="13433460" y="4049693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6" name="Arc 109"/>
            <p:cNvSpPr>
              <a:spLocks/>
            </p:cNvSpPr>
            <p:nvPr/>
          </p:nvSpPr>
          <p:spPr bwMode="auto">
            <a:xfrm rot="18255170" flipH="1">
              <a:off x="13741435" y="406239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7" name="Arc 110"/>
            <p:cNvSpPr>
              <a:spLocks/>
            </p:cNvSpPr>
            <p:nvPr/>
          </p:nvSpPr>
          <p:spPr bwMode="auto">
            <a:xfrm rot="10530167" flipH="1" flipV="1">
              <a:off x="13457272" y="422590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0" name="Group 111"/>
            <p:cNvGrpSpPr>
              <a:grpSpLocks/>
            </p:cNvGrpSpPr>
            <p:nvPr/>
          </p:nvGrpSpPr>
          <p:grpSpPr bwMode="auto">
            <a:xfrm rot="3592668" flipH="1">
              <a:off x="13154018" y="3611479"/>
              <a:ext cx="600087" cy="503238"/>
              <a:chOff x="4785" y="11039"/>
              <a:chExt cx="829" cy="688"/>
            </a:xfrm>
          </p:grpSpPr>
          <p:sp>
            <p:nvSpPr>
              <p:cNvPr id="190" name="Freeform 11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1" name="Line 11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2" name="Line 11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3" name="Line 11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4" name="Arc 11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99" name="Arc 117"/>
            <p:cNvSpPr>
              <a:spLocks/>
            </p:cNvSpPr>
            <p:nvPr/>
          </p:nvSpPr>
          <p:spPr bwMode="auto">
            <a:xfrm rot="929206" flipV="1">
              <a:off x="13455685" y="3933806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0" name="Arc 118"/>
            <p:cNvSpPr>
              <a:spLocks/>
            </p:cNvSpPr>
            <p:nvPr/>
          </p:nvSpPr>
          <p:spPr bwMode="auto">
            <a:xfrm rot="929206" flipH="1">
              <a:off x="13527122" y="407350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1" name="Arc 119"/>
            <p:cNvSpPr>
              <a:spLocks/>
            </p:cNvSpPr>
            <p:nvPr/>
          </p:nvSpPr>
          <p:spPr bwMode="auto">
            <a:xfrm rot="929206" flipH="1">
              <a:off x="13711272" y="43036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2" name="Arc 120"/>
            <p:cNvSpPr>
              <a:spLocks/>
            </p:cNvSpPr>
            <p:nvPr/>
          </p:nvSpPr>
          <p:spPr bwMode="auto">
            <a:xfrm rot="929206" flipV="1">
              <a:off x="13646185" y="418780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3" name="Line 121"/>
            <p:cNvSpPr>
              <a:spLocks noChangeShapeType="1"/>
            </p:cNvSpPr>
            <p:nvPr/>
          </p:nvSpPr>
          <p:spPr bwMode="auto">
            <a:xfrm flipH="1">
              <a:off x="13703335" y="4651356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4" name="Line 122"/>
            <p:cNvSpPr>
              <a:spLocks noChangeShapeType="1"/>
            </p:cNvSpPr>
            <p:nvPr/>
          </p:nvSpPr>
          <p:spPr bwMode="auto">
            <a:xfrm rot="14379716" flipH="1">
              <a:off x="14035122" y="4067156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1" name="Group 123"/>
            <p:cNvGrpSpPr>
              <a:grpSpLocks/>
            </p:cNvGrpSpPr>
            <p:nvPr/>
          </p:nvGrpSpPr>
          <p:grpSpPr bwMode="auto">
            <a:xfrm rot="14346703" flipH="1">
              <a:off x="14209737" y="4059201"/>
              <a:ext cx="223837" cy="180975"/>
              <a:chOff x="5504" y="8144"/>
              <a:chExt cx="291" cy="236"/>
            </a:xfrm>
          </p:grpSpPr>
          <p:sp>
            <p:nvSpPr>
              <p:cNvPr id="188" name="Rectangle 12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9" name="Rectangle 12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3" name="Group 126"/>
            <p:cNvGrpSpPr>
              <a:grpSpLocks/>
            </p:cNvGrpSpPr>
            <p:nvPr/>
          </p:nvGrpSpPr>
          <p:grpSpPr bwMode="auto">
            <a:xfrm flipH="1">
              <a:off x="13565203" y="5149831"/>
              <a:ext cx="227014" cy="180975"/>
              <a:chOff x="5504" y="8144"/>
              <a:chExt cx="291" cy="236"/>
            </a:xfrm>
          </p:grpSpPr>
          <p:sp>
            <p:nvSpPr>
              <p:cNvPr id="186" name="Rectangle 127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7" name="Rectangle 128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07" name="Rectangle 129"/>
            <p:cNvSpPr>
              <a:spLocks noChangeArrowheads="1"/>
            </p:cNvSpPr>
            <p:nvPr/>
          </p:nvSpPr>
          <p:spPr bwMode="auto">
            <a:xfrm rot="18028040" flipH="1">
              <a:off x="13931935" y="4519593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8" name="Rectangle 130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9" name="Rectangle 131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0" name="Rectangle 132"/>
            <p:cNvSpPr>
              <a:spLocks noChangeArrowheads="1"/>
            </p:cNvSpPr>
            <p:nvPr/>
          </p:nvSpPr>
          <p:spPr bwMode="auto">
            <a:xfrm rot="4535559">
              <a:off x="10494997" y="4379893"/>
              <a:ext cx="38100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1" name="Rectangle 133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2" name="Rectangle 134"/>
            <p:cNvSpPr>
              <a:spLocks noChangeArrowheads="1"/>
            </p:cNvSpPr>
            <p:nvPr/>
          </p:nvSpPr>
          <p:spPr bwMode="auto">
            <a:xfrm rot="3571960">
              <a:off x="10382285" y="4524356"/>
              <a:ext cx="41275" cy="350838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3" name="Line 135"/>
            <p:cNvSpPr>
              <a:spLocks noChangeShapeType="1"/>
            </p:cNvSpPr>
            <p:nvPr/>
          </p:nvSpPr>
          <p:spPr bwMode="auto">
            <a:xfrm flipV="1">
              <a:off x="9781535" y="4671085"/>
              <a:ext cx="1500198" cy="45719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4" name="Rectangle 136"/>
            <p:cNvSpPr>
              <a:spLocks noChangeArrowheads="1"/>
            </p:cNvSpPr>
            <p:nvPr/>
          </p:nvSpPr>
          <p:spPr bwMode="auto">
            <a:xfrm>
              <a:off x="9688547" y="4624038"/>
              <a:ext cx="350838" cy="18415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5" name="Freeform 138"/>
            <p:cNvSpPr>
              <a:spLocks/>
            </p:cNvSpPr>
            <p:nvPr/>
          </p:nvSpPr>
          <p:spPr bwMode="auto">
            <a:xfrm>
              <a:off x="10768047" y="460690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6" name="Line 139"/>
            <p:cNvSpPr>
              <a:spLocks noChangeShapeType="1"/>
            </p:cNvSpPr>
            <p:nvPr/>
          </p:nvSpPr>
          <p:spPr bwMode="auto">
            <a:xfrm>
              <a:off x="10774397" y="461325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7" name="Line 140"/>
            <p:cNvSpPr>
              <a:spLocks noChangeShapeType="1"/>
            </p:cNvSpPr>
            <p:nvPr/>
          </p:nvSpPr>
          <p:spPr bwMode="auto">
            <a:xfrm>
              <a:off x="10777572" y="474343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7" name="Group 141"/>
            <p:cNvGrpSpPr>
              <a:grpSpLocks/>
            </p:cNvGrpSpPr>
            <p:nvPr/>
          </p:nvGrpSpPr>
          <p:grpSpPr bwMode="auto">
            <a:xfrm>
              <a:off x="11052279" y="4424344"/>
              <a:ext cx="600087" cy="500063"/>
              <a:chOff x="4785" y="11039"/>
              <a:chExt cx="829" cy="688"/>
            </a:xfrm>
          </p:grpSpPr>
          <p:sp>
            <p:nvSpPr>
              <p:cNvPr id="181" name="Freeform 14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2" name="Line 14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3" name="Line 14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4" name="Line 14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5" name="Arc 14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19" name="Freeform 147"/>
            <p:cNvSpPr>
              <a:spLocks/>
            </p:cNvSpPr>
            <p:nvPr/>
          </p:nvSpPr>
          <p:spPr bwMode="auto">
            <a:xfrm>
              <a:off x="10969660" y="4583094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0" name="Freeform 148"/>
            <p:cNvSpPr>
              <a:spLocks/>
            </p:cNvSpPr>
            <p:nvPr/>
          </p:nvSpPr>
          <p:spPr bwMode="auto">
            <a:xfrm flipV="1">
              <a:off x="10968072" y="4737081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1" name="Freeform 149"/>
            <p:cNvSpPr>
              <a:spLocks/>
            </p:cNvSpPr>
            <p:nvPr/>
          </p:nvSpPr>
          <p:spPr bwMode="auto">
            <a:xfrm rot="2663462">
              <a:off x="10863297" y="4573569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2" name="Freeform 150"/>
            <p:cNvSpPr>
              <a:spLocks/>
            </p:cNvSpPr>
            <p:nvPr/>
          </p:nvSpPr>
          <p:spPr bwMode="auto">
            <a:xfrm>
              <a:off x="11161747" y="4583094"/>
              <a:ext cx="2008188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3" name="Freeform 151"/>
            <p:cNvSpPr>
              <a:spLocks/>
            </p:cNvSpPr>
            <p:nvPr/>
          </p:nvSpPr>
          <p:spPr bwMode="auto">
            <a:xfrm>
              <a:off x="10763285" y="456404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4" name="Arc 152"/>
            <p:cNvSpPr>
              <a:spLocks/>
            </p:cNvSpPr>
            <p:nvPr/>
          </p:nvSpPr>
          <p:spPr bwMode="auto">
            <a:xfrm rot="6937498">
              <a:off x="10671210" y="434814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5" name="Arc 153"/>
            <p:cNvSpPr>
              <a:spLocks/>
            </p:cNvSpPr>
            <p:nvPr/>
          </p:nvSpPr>
          <p:spPr bwMode="auto">
            <a:xfrm rot="14662502" flipV="1">
              <a:off x="10671210" y="46735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6" name="Freeform 154"/>
            <p:cNvSpPr>
              <a:spLocks/>
            </p:cNvSpPr>
            <p:nvPr/>
          </p:nvSpPr>
          <p:spPr bwMode="auto">
            <a:xfrm flipH="1">
              <a:off x="13123897" y="448784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7" name="Line 155"/>
            <p:cNvSpPr>
              <a:spLocks noChangeShapeType="1"/>
            </p:cNvSpPr>
            <p:nvPr/>
          </p:nvSpPr>
          <p:spPr bwMode="auto">
            <a:xfrm flipH="1">
              <a:off x="13293760" y="447355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8" name="Line 156"/>
            <p:cNvSpPr>
              <a:spLocks noChangeShapeType="1"/>
            </p:cNvSpPr>
            <p:nvPr/>
          </p:nvSpPr>
          <p:spPr bwMode="auto">
            <a:xfrm flipH="1">
              <a:off x="13120722" y="4484669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9" name="Line 157"/>
            <p:cNvSpPr>
              <a:spLocks noChangeShapeType="1"/>
            </p:cNvSpPr>
            <p:nvPr/>
          </p:nvSpPr>
          <p:spPr bwMode="auto">
            <a:xfrm flipH="1">
              <a:off x="13115960" y="485931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0" name="Arc 158"/>
            <p:cNvSpPr>
              <a:spLocks/>
            </p:cNvSpPr>
            <p:nvPr/>
          </p:nvSpPr>
          <p:spPr bwMode="auto">
            <a:xfrm rot="8071501" flipH="1">
              <a:off x="12707972" y="441481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1" name="Freeform 159"/>
            <p:cNvSpPr>
              <a:spLocks/>
            </p:cNvSpPr>
            <p:nvPr/>
          </p:nvSpPr>
          <p:spPr bwMode="auto">
            <a:xfrm>
              <a:off x="11063322" y="449419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2" name="Line 160"/>
            <p:cNvSpPr>
              <a:spLocks noChangeShapeType="1"/>
            </p:cNvSpPr>
            <p:nvPr/>
          </p:nvSpPr>
          <p:spPr bwMode="auto">
            <a:xfrm>
              <a:off x="11061735" y="447990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3" name="Line 161"/>
            <p:cNvSpPr>
              <a:spLocks noChangeShapeType="1"/>
            </p:cNvSpPr>
            <p:nvPr/>
          </p:nvSpPr>
          <p:spPr bwMode="auto">
            <a:xfrm>
              <a:off x="11052210" y="486566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4" name="Arc 162"/>
            <p:cNvSpPr>
              <a:spLocks/>
            </p:cNvSpPr>
            <p:nvPr/>
          </p:nvSpPr>
          <p:spPr bwMode="auto">
            <a:xfrm rot="13528499">
              <a:off x="11145872" y="442116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5" name="Arc 163"/>
            <p:cNvSpPr>
              <a:spLocks/>
            </p:cNvSpPr>
            <p:nvPr/>
          </p:nvSpPr>
          <p:spPr bwMode="auto">
            <a:xfrm rot="2663462" flipH="1" flipV="1">
              <a:off x="10871235" y="4498956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6" name="Arc 164"/>
            <p:cNvSpPr>
              <a:spLocks/>
            </p:cNvSpPr>
            <p:nvPr/>
          </p:nvSpPr>
          <p:spPr bwMode="auto">
            <a:xfrm rot="2663462">
              <a:off x="10715660" y="4508481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7" name="Arc 165"/>
            <p:cNvSpPr>
              <a:spLocks/>
            </p:cNvSpPr>
            <p:nvPr/>
          </p:nvSpPr>
          <p:spPr bwMode="auto">
            <a:xfrm rot="2663462">
              <a:off x="10674385" y="46084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8" name="Arc 166"/>
            <p:cNvSpPr>
              <a:spLocks/>
            </p:cNvSpPr>
            <p:nvPr/>
          </p:nvSpPr>
          <p:spPr bwMode="auto">
            <a:xfrm rot="2663462" flipH="1" flipV="1">
              <a:off x="10806147" y="460690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9" name="Line 167"/>
            <p:cNvSpPr>
              <a:spLocks noChangeShapeType="1"/>
            </p:cNvSpPr>
            <p:nvPr/>
          </p:nvSpPr>
          <p:spPr bwMode="auto">
            <a:xfrm rot="1807332" flipH="1" flipV="1">
              <a:off x="10533402" y="4226865"/>
              <a:ext cx="45720" cy="48041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0" name="Freeform 168"/>
            <p:cNvSpPr>
              <a:spLocks/>
            </p:cNvSpPr>
            <p:nvPr/>
          </p:nvSpPr>
          <p:spPr bwMode="auto">
            <a:xfrm rot="18007332">
              <a:off x="10564847" y="425448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1" name="Line 169"/>
            <p:cNvSpPr>
              <a:spLocks noChangeShapeType="1"/>
            </p:cNvSpPr>
            <p:nvPr/>
          </p:nvSpPr>
          <p:spPr bwMode="auto">
            <a:xfrm rot="18007332">
              <a:off x="10515635" y="4290993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2" name="Line 170"/>
            <p:cNvSpPr>
              <a:spLocks noChangeShapeType="1"/>
            </p:cNvSpPr>
            <p:nvPr/>
          </p:nvSpPr>
          <p:spPr bwMode="auto">
            <a:xfrm rot="18007332">
              <a:off x="10629935" y="435290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8" name="Group 171"/>
            <p:cNvGrpSpPr>
              <a:grpSpLocks/>
            </p:cNvGrpSpPr>
            <p:nvPr/>
          </p:nvGrpSpPr>
          <p:grpSpPr bwMode="auto">
            <a:xfrm rot="18007332">
              <a:off x="10577577" y="3603541"/>
              <a:ext cx="600087" cy="500063"/>
              <a:chOff x="4785" y="11039"/>
              <a:chExt cx="829" cy="688"/>
            </a:xfrm>
          </p:grpSpPr>
          <p:sp>
            <p:nvSpPr>
              <p:cNvPr id="176" name="Freeform 17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7" name="Line 17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8" name="Line 17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9" name="Line 17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0" name="Arc 17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44" name="Freeform 177"/>
            <p:cNvSpPr>
              <a:spLocks/>
            </p:cNvSpPr>
            <p:nvPr/>
          </p:nvSpPr>
          <p:spPr bwMode="auto">
            <a:xfrm rot="18007332">
              <a:off x="10082247" y="3190856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5" name="Freeform 178"/>
            <p:cNvSpPr>
              <a:spLocks/>
            </p:cNvSpPr>
            <p:nvPr/>
          </p:nvSpPr>
          <p:spPr bwMode="auto">
            <a:xfrm rot="18007332" flipV="1">
              <a:off x="10212422" y="3268643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6" name="Freeform 179"/>
            <p:cNvSpPr>
              <a:spLocks/>
            </p:cNvSpPr>
            <p:nvPr/>
          </p:nvSpPr>
          <p:spPr bwMode="auto">
            <a:xfrm rot="20670794">
              <a:off x="10580722" y="407668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7" name="Freeform 180"/>
            <p:cNvSpPr>
              <a:spLocks/>
            </p:cNvSpPr>
            <p:nvPr/>
          </p:nvSpPr>
          <p:spPr bwMode="auto">
            <a:xfrm rot="18007332">
              <a:off x="10290210" y="3036868"/>
              <a:ext cx="2006600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8" name="Freeform 181"/>
            <p:cNvSpPr>
              <a:spLocks/>
            </p:cNvSpPr>
            <p:nvPr/>
          </p:nvSpPr>
          <p:spPr bwMode="auto">
            <a:xfrm rot="18007332">
              <a:off x="10469597" y="4054456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9" name="Arc 182"/>
            <p:cNvSpPr>
              <a:spLocks/>
            </p:cNvSpPr>
            <p:nvPr/>
          </p:nvSpPr>
          <p:spPr bwMode="auto">
            <a:xfrm rot="3344830">
              <a:off x="10323547" y="4067156"/>
              <a:ext cx="290513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0" name="Arc 183"/>
            <p:cNvSpPr>
              <a:spLocks/>
            </p:cNvSpPr>
            <p:nvPr/>
          </p:nvSpPr>
          <p:spPr bwMode="auto">
            <a:xfrm rot="11069833" flipV="1">
              <a:off x="10604535" y="42290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1" name="Freeform 184"/>
            <p:cNvSpPr>
              <a:spLocks/>
            </p:cNvSpPr>
            <p:nvPr/>
          </p:nvSpPr>
          <p:spPr bwMode="auto">
            <a:xfrm rot="18007332" flipH="1">
              <a:off x="11720547" y="2062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2" name="Line 185"/>
            <p:cNvSpPr>
              <a:spLocks noChangeShapeType="1"/>
            </p:cNvSpPr>
            <p:nvPr/>
          </p:nvSpPr>
          <p:spPr bwMode="auto">
            <a:xfrm rot="18007332" flipH="1">
              <a:off x="11847547" y="1973243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3" name="Line 186"/>
            <p:cNvSpPr>
              <a:spLocks noChangeShapeType="1"/>
            </p:cNvSpPr>
            <p:nvPr/>
          </p:nvSpPr>
          <p:spPr bwMode="auto">
            <a:xfrm rot="18007332" flipH="1">
              <a:off x="11553860" y="2149456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4" name="Line 187"/>
            <p:cNvSpPr>
              <a:spLocks noChangeShapeType="1"/>
            </p:cNvSpPr>
            <p:nvPr/>
          </p:nvSpPr>
          <p:spPr bwMode="auto">
            <a:xfrm rot="18007332" flipH="1">
              <a:off x="11874535" y="2338368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5" name="Arc 188"/>
            <p:cNvSpPr>
              <a:spLocks/>
            </p:cNvSpPr>
            <p:nvPr/>
          </p:nvSpPr>
          <p:spPr bwMode="auto">
            <a:xfrm rot="4478833" flipH="1">
              <a:off x="11425272" y="22066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6" name="Freeform 189"/>
            <p:cNvSpPr>
              <a:spLocks/>
            </p:cNvSpPr>
            <p:nvPr/>
          </p:nvSpPr>
          <p:spPr bwMode="auto">
            <a:xfrm rot="18007332">
              <a:off x="10691847" y="3844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7" name="Line 190"/>
            <p:cNvSpPr>
              <a:spLocks noChangeShapeType="1"/>
            </p:cNvSpPr>
            <p:nvPr/>
          </p:nvSpPr>
          <p:spPr bwMode="auto">
            <a:xfrm rot="18007332">
              <a:off x="10733122" y="390523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8" name="Line 191"/>
            <p:cNvSpPr>
              <a:spLocks noChangeShapeType="1"/>
            </p:cNvSpPr>
            <p:nvPr/>
          </p:nvSpPr>
          <p:spPr bwMode="auto">
            <a:xfrm rot="18007332">
              <a:off x="10450547" y="4152818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9" name="Line 192"/>
            <p:cNvSpPr>
              <a:spLocks noChangeShapeType="1"/>
            </p:cNvSpPr>
            <p:nvPr/>
          </p:nvSpPr>
          <p:spPr bwMode="auto">
            <a:xfrm rot="18007332">
              <a:off x="10844247" y="4124306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0" name="Arc 193"/>
            <p:cNvSpPr>
              <a:spLocks/>
            </p:cNvSpPr>
            <p:nvPr/>
          </p:nvSpPr>
          <p:spPr bwMode="auto">
            <a:xfrm rot="9935830">
              <a:off x="10648985" y="3557569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1" name="Arc 194"/>
            <p:cNvSpPr>
              <a:spLocks/>
            </p:cNvSpPr>
            <p:nvPr/>
          </p:nvSpPr>
          <p:spPr bwMode="auto">
            <a:xfrm rot="20670794" flipH="1" flipV="1">
              <a:off x="10548972" y="3938569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2" name="Arc 195"/>
            <p:cNvSpPr>
              <a:spLocks/>
            </p:cNvSpPr>
            <p:nvPr/>
          </p:nvSpPr>
          <p:spPr bwMode="auto">
            <a:xfrm rot="20670794">
              <a:off x="10477535" y="4078269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3" name="Arc 196"/>
            <p:cNvSpPr>
              <a:spLocks/>
            </p:cNvSpPr>
            <p:nvPr/>
          </p:nvSpPr>
          <p:spPr bwMode="auto">
            <a:xfrm rot="20670794">
              <a:off x="10504522" y="43100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" name="Arc 197"/>
            <p:cNvSpPr>
              <a:spLocks/>
            </p:cNvSpPr>
            <p:nvPr/>
          </p:nvSpPr>
          <p:spPr bwMode="auto">
            <a:xfrm rot="20670794" flipH="1" flipV="1">
              <a:off x="10568022" y="41941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5" name="Line 198"/>
            <p:cNvSpPr>
              <a:spLocks noChangeShapeType="1"/>
            </p:cNvSpPr>
            <p:nvPr/>
          </p:nvSpPr>
          <p:spPr bwMode="auto">
            <a:xfrm>
              <a:off x="10650572" y="4657706"/>
              <a:ext cx="1588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6" name="Line 199"/>
            <p:cNvSpPr>
              <a:spLocks noChangeShapeType="1"/>
            </p:cNvSpPr>
            <p:nvPr/>
          </p:nvSpPr>
          <p:spPr bwMode="auto">
            <a:xfrm rot="7220284">
              <a:off x="10321960" y="4073506"/>
              <a:ext cx="0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9" name="Group 200"/>
            <p:cNvGrpSpPr>
              <a:grpSpLocks/>
            </p:cNvGrpSpPr>
            <p:nvPr/>
          </p:nvGrpSpPr>
          <p:grpSpPr bwMode="auto">
            <a:xfrm rot="7253297">
              <a:off x="9904436" y="4089397"/>
              <a:ext cx="227014" cy="180975"/>
              <a:chOff x="5504" y="8144"/>
              <a:chExt cx="291" cy="236"/>
            </a:xfrm>
          </p:grpSpPr>
          <p:sp>
            <p:nvSpPr>
              <p:cNvPr id="174" name="Rectangle 201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5" name="Rectangle 202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227" name="Group 203"/>
            <p:cNvGrpSpPr>
              <a:grpSpLocks/>
            </p:cNvGrpSpPr>
            <p:nvPr/>
          </p:nvGrpSpPr>
          <p:grpSpPr bwMode="auto">
            <a:xfrm>
              <a:off x="10534666" y="5156181"/>
              <a:ext cx="223837" cy="180975"/>
              <a:chOff x="5504" y="8144"/>
              <a:chExt cx="291" cy="236"/>
            </a:xfrm>
          </p:grpSpPr>
          <p:sp>
            <p:nvSpPr>
              <p:cNvPr id="172" name="Rectangle 20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3" name="Rectangle 20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69" name="Rectangle 206"/>
            <p:cNvSpPr>
              <a:spLocks noChangeArrowheads="1"/>
            </p:cNvSpPr>
            <p:nvPr/>
          </p:nvSpPr>
          <p:spPr bwMode="auto">
            <a:xfrm rot="3571960">
              <a:off x="10380697" y="4524356"/>
              <a:ext cx="42863" cy="35083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0" name="Rectangle 207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1" name="Rectangle 208"/>
            <p:cNvSpPr>
              <a:spLocks noChangeArrowheads="1"/>
            </p:cNvSpPr>
            <p:nvPr/>
          </p:nvSpPr>
          <p:spPr bwMode="auto">
            <a:xfrm rot="4535559">
              <a:off x="10494997" y="4378306"/>
              <a:ext cx="38100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</p:grpSp>
      <p:sp>
        <p:nvSpPr>
          <p:cNvPr id="224" name="Rectangle 6"/>
          <p:cNvSpPr>
            <a:spLocks noChangeArrowheads="1"/>
          </p:cNvSpPr>
          <p:nvPr/>
        </p:nvSpPr>
        <p:spPr bwMode="auto">
          <a:xfrm>
            <a:off x="4786314" y="857232"/>
            <a:ext cx="4279904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99CCFF"/>
                </a:solidFill>
              </a:rPr>
              <a:t>DECIGO</a:t>
            </a: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</a:rPr>
              <a:t>  (~2027)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EAEAEA"/>
                </a:solidFill>
                <a:latin typeface="Tahoma" pitchFamily="34" charset="0"/>
              </a:rPr>
              <a:t>   Space observatory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EAEAEA"/>
                </a:solidFill>
              </a:rPr>
              <a:t>      </a:t>
            </a:r>
            <a:r>
              <a:rPr lang="en-US" altLang="ja-JP" sz="2000" dirty="0" smtClean="0">
                <a:solidFill>
                  <a:srgbClr val="EAEAEA"/>
                </a:solidFill>
                <a:sym typeface="Wingdings" pitchFamily="2" charset="2"/>
              </a:rPr>
              <a:t> </a:t>
            </a:r>
            <a:r>
              <a:rPr lang="ja-JP" altLang="en-US" sz="2000" dirty="0" smtClean="0">
                <a:solidFill>
                  <a:srgbClr val="CCECFF"/>
                </a:solidFill>
                <a:sym typeface="Wingdings" pitchFamily="2" charset="2"/>
              </a:rPr>
              <a:t>低周波数</a:t>
            </a:r>
            <a:r>
              <a:rPr lang="en-US" altLang="ja-JP" sz="2000" dirty="0" smtClean="0">
                <a:solidFill>
                  <a:srgbClr val="EAEAEA"/>
                </a:solidFill>
                <a:sym typeface="Wingdings" pitchFamily="2" charset="2"/>
              </a:rPr>
              <a:t> </a:t>
            </a:r>
            <a:r>
              <a:rPr lang="ja-JP" altLang="en-US" sz="2000" dirty="0" smtClean="0">
                <a:solidFill>
                  <a:srgbClr val="EAEAEA"/>
                </a:solidFill>
                <a:sym typeface="Wingdings" pitchFamily="2" charset="2"/>
              </a:rPr>
              <a:t>の重力波</a:t>
            </a:r>
            <a:endParaRPr lang="ja-JP" altLang="en-US" sz="2000" dirty="0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225" name="Rectangle 8"/>
          <p:cNvSpPr>
            <a:spLocks noChangeArrowheads="1"/>
          </p:cNvSpPr>
          <p:nvPr/>
        </p:nvSpPr>
        <p:spPr bwMode="auto">
          <a:xfrm>
            <a:off x="5228590" y="2042123"/>
            <a:ext cx="3643338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CCECFF"/>
                </a:solidFill>
                <a:latin typeface="Tahoma" pitchFamily="34" charset="0"/>
              </a:rPr>
              <a:t>目標</a:t>
            </a:r>
            <a:r>
              <a:rPr lang="en-US" altLang="ja-JP" sz="2000" dirty="0" smtClean="0">
                <a:solidFill>
                  <a:srgbClr val="CCECFF"/>
                </a:solidFill>
                <a:latin typeface="Tahoma" pitchFamily="34" charset="0"/>
              </a:rPr>
              <a:t>: </a:t>
            </a:r>
            <a:r>
              <a:rPr lang="ja-JP" altLang="en-US" sz="2000" dirty="0" smtClean="0">
                <a:solidFill>
                  <a:srgbClr val="CCECFF"/>
                </a:solidFill>
                <a:latin typeface="Tahoma" pitchFamily="34" charset="0"/>
              </a:rPr>
              <a:t>重力波天文学の展開</a:t>
            </a:r>
            <a:endParaRPr lang="ja-JP" altLang="en-US" sz="2000" dirty="0">
              <a:solidFill>
                <a:srgbClr val="CCECFF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06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3" name="AutoShape 4"/>
          <p:cNvSpPr>
            <a:spLocks noChangeAspect="1" noChangeArrowheads="1"/>
          </p:cNvSpPr>
          <p:nvPr/>
        </p:nvSpPr>
        <p:spPr bwMode="auto">
          <a:xfrm>
            <a:off x="1076296" y="1571612"/>
            <a:ext cx="3887787" cy="4857784"/>
          </a:xfrm>
          <a:prstGeom prst="roundRect">
            <a:avLst>
              <a:gd name="adj" fmla="val 3796"/>
            </a:avLst>
          </a:prstGeom>
          <a:solidFill>
            <a:srgbClr val="CCFFCC">
              <a:alpha val="10000"/>
            </a:srgbClr>
          </a:solidFill>
          <a:ln w="9525">
            <a:noFill/>
            <a:round/>
            <a:headEnd/>
            <a:tailEnd/>
          </a:ln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pic>
        <p:nvPicPr>
          <p:cNvPr id="57" name="Picture 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17706" y="3571876"/>
            <a:ext cx="1414222" cy="11271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1330183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ja-JP" altLang="en-US" dirty="0" smtClean="0">
                <a:solidFill>
                  <a:srgbClr val="F8F8F8"/>
                </a:solidFill>
              </a:rPr>
              <a:t>重力波天文学のロードマップ </a:t>
            </a:r>
          </a:p>
        </p:txBody>
      </p:sp>
      <p:sp>
        <p:nvSpPr>
          <p:cNvPr id="37890" name="フッター プレースホルダ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ja-JP" altLang="en-US" smtClean="0"/>
              <a:t>国立天文台 </a:t>
            </a:r>
            <a:r>
              <a:rPr lang="en-US" altLang="ja-JP" smtClean="0"/>
              <a:t>ATC</a:t>
            </a:r>
            <a:r>
              <a:rPr lang="ja-JP" altLang="en-US" smtClean="0"/>
              <a:t>セミナー　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11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国立天文台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37894" name="AutoShape 5"/>
          <p:cNvSpPr>
            <a:spLocks noChangeArrowheads="1"/>
          </p:cNvSpPr>
          <p:nvPr/>
        </p:nvSpPr>
        <p:spPr bwMode="auto">
          <a:xfrm rot="5400000">
            <a:off x="2624902" y="2743994"/>
            <a:ext cx="1223963" cy="288925"/>
          </a:xfrm>
          <a:custGeom>
            <a:avLst/>
            <a:gdLst>
              <a:gd name="T0" fmla="*/ 1017533 w 21600"/>
              <a:gd name="T1" fmla="*/ 0 h 21600"/>
              <a:gd name="T2" fmla="*/ 0 w 21600"/>
              <a:gd name="T3" fmla="*/ 144463 h 21600"/>
              <a:gd name="T4" fmla="*/ 1017533 w 21600"/>
              <a:gd name="T5" fmla="*/ 288925 h 21600"/>
              <a:gd name="T6" fmla="*/ 1223963 w 21600"/>
              <a:gd name="T7" fmla="*/ 1444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4628 h 21600"/>
              <a:gd name="T14" fmla="*/ 19518 w 21600"/>
              <a:gd name="T15" fmla="*/ 1697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7957" y="0"/>
                </a:moveTo>
                <a:lnTo>
                  <a:pt x="17957" y="4628"/>
                </a:lnTo>
                <a:lnTo>
                  <a:pt x="3375" y="4628"/>
                </a:lnTo>
                <a:lnTo>
                  <a:pt x="3375" y="16972"/>
                </a:lnTo>
                <a:lnTo>
                  <a:pt x="17957" y="16972"/>
                </a:lnTo>
                <a:lnTo>
                  <a:pt x="17957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628"/>
                </a:moveTo>
                <a:lnTo>
                  <a:pt x="1350" y="16972"/>
                </a:lnTo>
                <a:lnTo>
                  <a:pt x="2700" y="16972"/>
                </a:lnTo>
                <a:lnTo>
                  <a:pt x="2700" y="4628"/>
                </a:lnTo>
                <a:close/>
              </a:path>
              <a:path w="21600" h="21600">
                <a:moveTo>
                  <a:pt x="0" y="4628"/>
                </a:moveTo>
                <a:lnTo>
                  <a:pt x="0" y="16972"/>
                </a:lnTo>
                <a:lnTo>
                  <a:pt x="675" y="16972"/>
                </a:lnTo>
                <a:lnTo>
                  <a:pt x="675" y="4628"/>
                </a:lnTo>
                <a:close/>
              </a:path>
            </a:pathLst>
          </a:custGeom>
          <a:solidFill>
            <a:srgbClr val="CCECFF">
              <a:alpha val="30000"/>
            </a:srgbClr>
          </a:solidFill>
          <a:ln w="12700">
            <a:solidFill>
              <a:srgbClr val="CCFF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37895" name="AutoShape 6"/>
          <p:cNvSpPr>
            <a:spLocks noChangeArrowheads="1"/>
          </p:cNvSpPr>
          <p:nvPr/>
        </p:nvSpPr>
        <p:spPr bwMode="auto">
          <a:xfrm rot="5400000">
            <a:off x="3777427" y="2743994"/>
            <a:ext cx="1223963" cy="288925"/>
          </a:xfrm>
          <a:custGeom>
            <a:avLst/>
            <a:gdLst>
              <a:gd name="T0" fmla="*/ 1017533 w 21600"/>
              <a:gd name="T1" fmla="*/ 0 h 21600"/>
              <a:gd name="T2" fmla="*/ 0 w 21600"/>
              <a:gd name="T3" fmla="*/ 144463 h 21600"/>
              <a:gd name="T4" fmla="*/ 1017533 w 21600"/>
              <a:gd name="T5" fmla="*/ 288925 h 21600"/>
              <a:gd name="T6" fmla="*/ 1223963 w 21600"/>
              <a:gd name="T7" fmla="*/ 1444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4628 h 21600"/>
              <a:gd name="T14" fmla="*/ 19518 w 21600"/>
              <a:gd name="T15" fmla="*/ 1697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7957" y="0"/>
                </a:moveTo>
                <a:lnTo>
                  <a:pt x="17957" y="4628"/>
                </a:lnTo>
                <a:lnTo>
                  <a:pt x="3375" y="4628"/>
                </a:lnTo>
                <a:lnTo>
                  <a:pt x="3375" y="16972"/>
                </a:lnTo>
                <a:lnTo>
                  <a:pt x="17957" y="16972"/>
                </a:lnTo>
                <a:lnTo>
                  <a:pt x="17957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628"/>
                </a:moveTo>
                <a:lnTo>
                  <a:pt x="1350" y="16972"/>
                </a:lnTo>
                <a:lnTo>
                  <a:pt x="2700" y="16972"/>
                </a:lnTo>
                <a:lnTo>
                  <a:pt x="2700" y="4628"/>
                </a:lnTo>
                <a:close/>
              </a:path>
              <a:path w="21600" h="21600">
                <a:moveTo>
                  <a:pt x="0" y="4628"/>
                </a:moveTo>
                <a:lnTo>
                  <a:pt x="0" y="16972"/>
                </a:lnTo>
                <a:lnTo>
                  <a:pt x="675" y="16972"/>
                </a:lnTo>
                <a:lnTo>
                  <a:pt x="675" y="4628"/>
                </a:lnTo>
                <a:close/>
              </a:path>
            </a:pathLst>
          </a:custGeom>
          <a:solidFill>
            <a:srgbClr val="CCECFF">
              <a:alpha val="30000"/>
            </a:srgbClr>
          </a:solidFill>
          <a:ln w="12700">
            <a:solidFill>
              <a:srgbClr val="CCECFF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357158" y="2371725"/>
            <a:ext cx="838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  <a:sym typeface="Wingdings" pitchFamily="2" charset="2"/>
              </a:rPr>
              <a:t>2010</a:t>
            </a:r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357158" y="3429000"/>
            <a:ext cx="838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F8F8F8"/>
                </a:solidFill>
                <a:sym typeface="Wingdings" pitchFamily="2" charset="2"/>
              </a:rPr>
              <a:t>2015</a:t>
            </a:r>
          </a:p>
        </p:txBody>
      </p:sp>
      <p:sp>
        <p:nvSpPr>
          <p:cNvPr id="37899" name="Rectangle 11"/>
          <p:cNvSpPr>
            <a:spLocks noChangeArrowheads="1"/>
          </p:cNvSpPr>
          <p:nvPr/>
        </p:nvSpPr>
        <p:spPr bwMode="auto">
          <a:xfrm>
            <a:off x="357158" y="4460875"/>
            <a:ext cx="838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F8F8F8"/>
                </a:solidFill>
                <a:sym typeface="Wingdings" pitchFamily="2" charset="2"/>
              </a:rPr>
              <a:t>2020</a:t>
            </a:r>
          </a:p>
        </p:txBody>
      </p:sp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403196" y="5540375"/>
            <a:ext cx="838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F8F8F8"/>
                </a:solidFill>
                <a:sym typeface="Wingdings" pitchFamily="2" charset="2"/>
              </a:rPr>
              <a:t>2025</a:t>
            </a:r>
          </a:p>
        </p:txBody>
      </p:sp>
      <p:sp>
        <p:nvSpPr>
          <p:cNvPr id="37901" name="Rectangle 13"/>
          <p:cNvSpPr>
            <a:spLocks noChangeArrowheads="1"/>
          </p:cNvSpPr>
          <p:nvPr/>
        </p:nvSpPr>
        <p:spPr bwMode="auto">
          <a:xfrm>
            <a:off x="1674764" y="4700588"/>
            <a:ext cx="1676400" cy="4572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dirty="0">
                <a:solidFill>
                  <a:srgbClr val="CCFFCC"/>
                </a:solidFill>
              </a:rPr>
              <a:t>~10 event/yr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dirty="0">
                <a:solidFill>
                  <a:srgbClr val="CCFFCC"/>
                </a:solidFill>
              </a:rPr>
              <a:t>　のイベントレート</a:t>
            </a:r>
            <a:endParaRPr lang="ja-JP" altLang="en-US" sz="1200" dirty="0">
              <a:solidFill>
                <a:srgbClr val="CCFFCC"/>
              </a:solidFill>
              <a:sym typeface="Wingdings" pitchFamily="2" charset="2"/>
            </a:endParaRPr>
          </a:p>
        </p:txBody>
      </p:sp>
      <p:sp>
        <p:nvSpPr>
          <p:cNvPr id="37902" name="Rectangle 1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1296955" y="857232"/>
            <a:ext cx="2663825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000000"/>
                </a:solidFill>
              </a:rPr>
              <a:t>　</a:t>
            </a:r>
            <a:r>
              <a:rPr lang="ja-JP" altLang="en-US" sz="1600" b="1" dirty="0">
                <a:solidFill>
                  <a:srgbClr val="CCECFF"/>
                </a:solidFill>
              </a:rPr>
              <a:t>　</a:t>
            </a:r>
            <a:r>
              <a:rPr lang="ja-JP" altLang="en-US" sz="2000" b="1" dirty="0" smtClean="0">
                <a:solidFill>
                  <a:srgbClr val="99FF99"/>
                </a:solidFill>
              </a:rPr>
              <a:t>地上望遠鏡</a:t>
            </a:r>
          </a:p>
        </p:txBody>
      </p:sp>
      <p:pic>
        <p:nvPicPr>
          <p:cNvPr id="37909" name="Picture 21" descr="Advanced LI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9321" y="3573463"/>
            <a:ext cx="1014412" cy="113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0199" name="Rectangle 23"/>
          <p:cNvSpPr>
            <a:spLocks noChangeArrowheads="1"/>
          </p:cNvSpPr>
          <p:nvPr/>
        </p:nvSpPr>
        <p:spPr bwMode="auto">
          <a:xfrm>
            <a:off x="3095596" y="3544888"/>
            <a:ext cx="717550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  <a:defRPr/>
            </a:pPr>
            <a:r>
              <a:rPr lang="ja-JP" altLang="en-US" sz="10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ＬＣＧＴ</a:t>
            </a:r>
          </a:p>
        </p:txBody>
      </p:sp>
      <p:sp>
        <p:nvSpPr>
          <p:cNvPr id="1330200" name="Rectangle 24"/>
          <p:cNvSpPr>
            <a:spLocks noChangeArrowheads="1"/>
          </p:cNvSpPr>
          <p:nvPr/>
        </p:nvSpPr>
        <p:spPr bwMode="auto">
          <a:xfrm>
            <a:off x="1220758" y="3573463"/>
            <a:ext cx="1004888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  <a:defRPr/>
            </a:pPr>
            <a:r>
              <a:rPr lang="ja-JP" altLang="en-US" sz="1000" b="1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Ａｄ</a:t>
            </a:r>
            <a:r>
              <a:rPr lang="en-US" altLang="ja-JP" sz="1000" b="1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ja-JP" altLang="en-US" sz="1000" b="1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ＬＩＧＯ</a:t>
            </a:r>
          </a:p>
        </p:txBody>
      </p:sp>
      <p:sp>
        <p:nvSpPr>
          <p:cNvPr id="37915" name="AutoShape 27"/>
          <p:cNvSpPr>
            <a:spLocks noChangeArrowheads="1"/>
          </p:cNvSpPr>
          <p:nvPr/>
        </p:nvSpPr>
        <p:spPr bwMode="auto">
          <a:xfrm>
            <a:off x="1293783" y="1989138"/>
            <a:ext cx="309563" cy="504825"/>
          </a:xfrm>
          <a:prstGeom prst="downArrow">
            <a:avLst>
              <a:gd name="adj1" fmla="val 55898"/>
              <a:gd name="adj2" fmla="val 32872"/>
            </a:avLst>
          </a:prstGeom>
          <a:solidFill>
            <a:srgbClr val="FFCCCC">
              <a:alpha val="20000"/>
            </a:srgbClr>
          </a:solidFill>
          <a:ln w="6350">
            <a:solidFill>
              <a:srgbClr val="FFCC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37916" name="AutoShape 28"/>
          <p:cNvSpPr>
            <a:spLocks noChangeArrowheads="1"/>
          </p:cNvSpPr>
          <p:nvPr/>
        </p:nvSpPr>
        <p:spPr bwMode="auto">
          <a:xfrm rot="5400000">
            <a:off x="1113602" y="2817019"/>
            <a:ext cx="1223963" cy="288925"/>
          </a:xfrm>
          <a:custGeom>
            <a:avLst/>
            <a:gdLst>
              <a:gd name="T0" fmla="*/ 1017533 w 21600"/>
              <a:gd name="T1" fmla="*/ 0 h 21600"/>
              <a:gd name="T2" fmla="*/ 0 w 21600"/>
              <a:gd name="T3" fmla="*/ 144463 h 21600"/>
              <a:gd name="T4" fmla="*/ 1017533 w 21600"/>
              <a:gd name="T5" fmla="*/ 288925 h 21600"/>
              <a:gd name="T6" fmla="*/ 1223963 w 21600"/>
              <a:gd name="T7" fmla="*/ 1444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4628 h 21600"/>
              <a:gd name="T14" fmla="*/ 19518 w 21600"/>
              <a:gd name="T15" fmla="*/ 1697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7957" y="0"/>
                </a:moveTo>
                <a:lnTo>
                  <a:pt x="17957" y="4628"/>
                </a:lnTo>
                <a:lnTo>
                  <a:pt x="3375" y="4628"/>
                </a:lnTo>
                <a:lnTo>
                  <a:pt x="3375" y="16972"/>
                </a:lnTo>
                <a:lnTo>
                  <a:pt x="17957" y="16972"/>
                </a:lnTo>
                <a:lnTo>
                  <a:pt x="17957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628"/>
                </a:moveTo>
                <a:lnTo>
                  <a:pt x="1350" y="16972"/>
                </a:lnTo>
                <a:lnTo>
                  <a:pt x="2700" y="16972"/>
                </a:lnTo>
                <a:lnTo>
                  <a:pt x="2700" y="4628"/>
                </a:lnTo>
                <a:close/>
              </a:path>
              <a:path w="21600" h="21600">
                <a:moveTo>
                  <a:pt x="0" y="4628"/>
                </a:moveTo>
                <a:lnTo>
                  <a:pt x="0" y="16972"/>
                </a:lnTo>
                <a:lnTo>
                  <a:pt x="675" y="16972"/>
                </a:lnTo>
                <a:lnTo>
                  <a:pt x="675" y="4628"/>
                </a:lnTo>
                <a:close/>
              </a:path>
            </a:pathLst>
          </a:custGeom>
          <a:solidFill>
            <a:srgbClr val="CCECFF">
              <a:alpha val="30000"/>
            </a:srgbClr>
          </a:solidFill>
          <a:ln w="12700">
            <a:solidFill>
              <a:srgbClr val="FFCC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37917" name="AutoShape 29"/>
          <p:cNvSpPr>
            <a:spLocks noChangeArrowheads="1"/>
          </p:cNvSpPr>
          <p:nvPr/>
        </p:nvSpPr>
        <p:spPr bwMode="auto">
          <a:xfrm>
            <a:off x="2876521" y="1916113"/>
            <a:ext cx="309562" cy="360362"/>
          </a:xfrm>
          <a:prstGeom prst="downArrow">
            <a:avLst>
              <a:gd name="adj1" fmla="val 49741"/>
              <a:gd name="adj2" fmla="val 42053"/>
            </a:avLst>
          </a:prstGeom>
          <a:solidFill>
            <a:srgbClr val="CCFFCC">
              <a:alpha val="20000"/>
            </a:srgbClr>
          </a:solidFill>
          <a:ln w="6350">
            <a:solidFill>
              <a:srgbClr val="CCFF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37918" name="AutoShape 30"/>
          <p:cNvSpPr>
            <a:spLocks noChangeArrowheads="1"/>
          </p:cNvSpPr>
          <p:nvPr/>
        </p:nvSpPr>
        <p:spPr bwMode="auto">
          <a:xfrm rot="5400000">
            <a:off x="3273396" y="3968750"/>
            <a:ext cx="1511300" cy="288925"/>
          </a:xfrm>
          <a:custGeom>
            <a:avLst/>
            <a:gdLst>
              <a:gd name="T0" fmla="*/ 1261096 w 21600"/>
              <a:gd name="T1" fmla="*/ 0 h 21600"/>
              <a:gd name="T2" fmla="*/ 0 w 21600"/>
              <a:gd name="T3" fmla="*/ 144463 h 21600"/>
              <a:gd name="T4" fmla="*/ 1261096 w 21600"/>
              <a:gd name="T5" fmla="*/ 288925 h 21600"/>
              <a:gd name="T6" fmla="*/ 1511300 w 21600"/>
              <a:gd name="T7" fmla="*/ 1444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3916 h 21600"/>
              <a:gd name="T14" fmla="*/ 19321 w 21600"/>
              <a:gd name="T15" fmla="*/ 1768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8024" y="0"/>
                </a:moveTo>
                <a:lnTo>
                  <a:pt x="18024" y="3916"/>
                </a:lnTo>
                <a:lnTo>
                  <a:pt x="3375" y="3916"/>
                </a:lnTo>
                <a:lnTo>
                  <a:pt x="3375" y="17684"/>
                </a:lnTo>
                <a:lnTo>
                  <a:pt x="18024" y="17684"/>
                </a:lnTo>
                <a:lnTo>
                  <a:pt x="18024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916"/>
                </a:moveTo>
                <a:lnTo>
                  <a:pt x="1350" y="17684"/>
                </a:lnTo>
                <a:lnTo>
                  <a:pt x="2700" y="17684"/>
                </a:lnTo>
                <a:lnTo>
                  <a:pt x="2700" y="3916"/>
                </a:lnTo>
                <a:close/>
              </a:path>
              <a:path w="21600" h="21600">
                <a:moveTo>
                  <a:pt x="0" y="3916"/>
                </a:moveTo>
                <a:lnTo>
                  <a:pt x="0" y="17684"/>
                </a:lnTo>
                <a:lnTo>
                  <a:pt x="675" y="17684"/>
                </a:lnTo>
                <a:lnTo>
                  <a:pt x="675" y="3916"/>
                </a:lnTo>
                <a:close/>
              </a:path>
            </a:pathLst>
          </a:custGeom>
          <a:solidFill>
            <a:srgbClr val="CCECFF">
              <a:alpha val="50000"/>
            </a:srgbClr>
          </a:solidFill>
          <a:ln w="12700">
            <a:solidFill>
              <a:srgbClr val="CCECFF">
                <a:alpha val="7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37919" name="AutoShape 31"/>
          <p:cNvSpPr>
            <a:spLocks noChangeArrowheads="1"/>
          </p:cNvSpPr>
          <p:nvPr/>
        </p:nvSpPr>
        <p:spPr bwMode="auto">
          <a:xfrm>
            <a:off x="4222721" y="1916113"/>
            <a:ext cx="309562" cy="360362"/>
          </a:xfrm>
          <a:prstGeom prst="downArrow">
            <a:avLst>
              <a:gd name="adj1" fmla="val 49741"/>
              <a:gd name="adj2" fmla="val 42053"/>
            </a:avLst>
          </a:prstGeom>
          <a:solidFill>
            <a:srgbClr val="CCECFF">
              <a:alpha val="20000"/>
            </a:srgbClr>
          </a:solidFill>
          <a:ln w="6350">
            <a:solidFill>
              <a:srgbClr val="CCECFF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37929" name="Rectangle 41"/>
          <p:cNvSpPr>
            <a:spLocks noChangeArrowheads="1"/>
          </p:cNvSpPr>
          <p:nvPr/>
        </p:nvSpPr>
        <p:spPr bwMode="auto">
          <a:xfrm>
            <a:off x="1149321" y="1628775"/>
            <a:ext cx="8636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LIGO</a:t>
            </a:r>
            <a:endParaRPr lang="en-US" altLang="ja-JP" sz="16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7930" name="Rectangle 42"/>
          <p:cNvSpPr>
            <a:spLocks noChangeArrowheads="1"/>
          </p:cNvSpPr>
          <p:nvPr/>
        </p:nvSpPr>
        <p:spPr bwMode="auto">
          <a:xfrm>
            <a:off x="2589183" y="1628775"/>
            <a:ext cx="8636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F8F8F8"/>
                </a:solidFill>
              </a:rPr>
              <a:t>TAMA</a:t>
            </a:r>
            <a:endParaRPr lang="en-US" altLang="ja-JP" sz="1600" b="1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7931" name="Rectangle 43"/>
          <p:cNvSpPr>
            <a:spLocks noChangeArrowheads="1"/>
          </p:cNvSpPr>
          <p:nvPr/>
        </p:nvSpPr>
        <p:spPr bwMode="auto">
          <a:xfrm>
            <a:off x="1581121" y="1974850"/>
            <a:ext cx="1368425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</a:rPr>
              <a:t>Enhanced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</a:rPr>
              <a:t>   LIGO </a:t>
            </a:r>
            <a:endParaRPr lang="en-US" altLang="ja-JP" sz="14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7932" name="Rectangle 44"/>
          <p:cNvSpPr>
            <a:spLocks noChangeArrowheads="1"/>
          </p:cNvSpPr>
          <p:nvPr/>
        </p:nvSpPr>
        <p:spPr bwMode="auto">
          <a:xfrm>
            <a:off x="3236883" y="1628775"/>
            <a:ext cx="8636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CLIO</a:t>
            </a:r>
            <a:endParaRPr lang="en-US" altLang="ja-JP" sz="16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7933" name="Rectangle 45"/>
          <p:cNvSpPr>
            <a:spLocks noChangeArrowheads="1"/>
          </p:cNvSpPr>
          <p:nvPr/>
        </p:nvSpPr>
        <p:spPr bwMode="auto">
          <a:xfrm>
            <a:off x="1220758" y="2636838"/>
            <a:ext cx="1223963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F8F8F8"/>
                </a:solidFill>
              </a:rPr>
              <a:t>Advanced      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F8F8F8"/>
                </a:solidFill>
              </a:rPr>
              <a:t>   LIGO</a:t>
            </a:r>
            <a:endParaRPr lang="en-US" altLang="ja-JP" sz="1600" b="1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7934" name="Rectangle 46"/>
          <p:cNvSpPr>
            <a:spLocks noChangeArrowheads="1"/>
          </p:cNvSpPr>
          <p:nvPr/>
        </p:nvSpPr>
        <p:spPr bwMode="auto">
          <a:xfrm>
            <a:off x="2949546" y="2516188"/>
            <a:ext cx="8636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F8F8F8"/>
                </a:solidFill>
              </a:rPr>
              <a:t>LCGT</a:t>
            </a:r>
            <a:endParaRPr lang="en-US" altLang="ja-JP" sz="1600" b="1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7935" name="Rectangle 47"/>
          <p:cNvSpPr>
            <a:spLocks noChangeArrowheads="1"/>
          </p:cNvSpPr>
          <p:nvPr/>
        </p:nvSpPr>
        <p:spPr bwMode="auto">
          <a:xfrm>
            <a:off x="3813146" y="2492375"/>
            <a:ext cx="1296987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F8F8F8"/>
                </a:solidFill>
              </a:rPr>
              <a:t>Advanced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F8F8F8"/>
                </a:solidFill>
              </a:rPr>
              <a:t>   Virgo</a:t>
            </a:r>
            <a:endParaRPr lang="en-US" altLang="ja-JP" sz="1600" b="1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7936" name="Rectangle 48"/>
          <p:cNvSpPr>
            <a:spLocks noChangeArrowheads="1"/>
          </p:cNvSpPr>
          <p:nvPr/>
        </p:nvSpPr>
        <p:spPr bwMode="auto">
          <a:xfrm>
            <a:off x="4100482" y="1628775"/>
            <a:ext cx="1074743" cy="5847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</a:rPr>
              <a:t>VIRGO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</a:rPr>
              <a:t>   GEO</a:t>
            </a:r>
            <a:endParaRPr lang="en-US" altLang="ja-JP" sz="16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7937" name="Rectangle 49"/>
          <p:cNvSpPr>
            <a:spLocks noChangeArrowheads="1"/>
          </p:cNvSpPr>
          <p:nvPr/>
        </p:nvSpPr>
        <p:spPr bwMode="auto">
          <a:xfrm>
            <a:off x="3814733" y="3860800"/>
            <a:ext cx="719138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F8F8F8"/>
                </a:solidFill>
              </a:rPr>
              <a:t>ET</a:t>
            </a:r>
            <a:endParaRPr lang="en-US" altLang="ja-JP" sz="1600" b="1">
              <a:solidFill>
                <a:srgbClr val="F8F8F8"/>
              </a:solidFill>
              <a:sym typeface="Wingdings" pitchFamily="2" charset="2"/>
            </a:endParaRPr>
          </a:p>
        </p:txBody>
      </p:sp>
      <p:pic>
        <p:nvPicPr>
          <p:cNvPr id="56" name="Picture 11" descr="ET-fp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03524" y="4929198"/>
            <a:ext cx="1857388" cy="1312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6" name="グループ化 265"/>
          <p:cNvGrpSpPr/>
          <p:nvPr/>
        </p:nvGrpSpPr>
        <p:grpSpPr>
          <a:xfrm>
            <a:off x="5187980" y="857232"/>
            <a:ext cx="3598862" cy="5602325"/>
            <a:chOff x="5221288" y="857232"/>
            <a:chExt cx="3598862" cy="5602325"/>
          </a:xfrm>
        </p:grpSpPr>
        <p:sp>
          <p:nvSpPr>
            <p:cNvPr id="37891" name="AutoShape 2"/>
            <p:cNvSpPr>
              <a:spLocks noChangeAspect="1" noChangeArrowheads="1"/>
            </p:cNvSpPr>
            <p:nvPr/>
          </p:nvSpPr>
          <p:spPr bwMode="auto">
            <a:xfrm>
              <a:off x="5291138" y="1571611"/>
              <a:ext cx="3529012" cy="4881577"/>
            </a:xfrm>
            <a:prstGeom prst="roundRect">
              <a:avLst>
                <a:gd name="adj" fmla="val 3796"/>
              </a:avLst>
            </a:prstGeom>
            <a:solidFill>
              <a:srgbClr val="99CCFF">
                <a:alpha val="10000"/>
              </a:srgbClr>
            </a:solidFill>
            <a:ln w="9525">
              <a:noFill/>
              <a:round/>
              <a:headEnd/>
              <a:tailEnd/>
            </a:ln>
          </p:spPr>
          <p:txBody>
            <a:bodyPr anchor="ctr">
              <a:noAutofit/>
            </a:bodyPr>
            <a:lstStyle/>
            <a:p>
              <a:endParaRPr lang="ja-JP" altLang="en-US"/>
            </a:p>
          </p:txBody>
        </p:sp>
        <p:sp>
          <p:nvSpPr>
            <p:cNvPr id="37922" name="AutoShape 34"/>
            <p:cNvSpPr>
              <a:spLocks noChangeArrowheads="1"/>
            </p:cNvSpPr>
            <p:nvPr/>
          </p:nvSpPr>
          <p:spPr bwMode="auto">
            <a:xfrm rot="5400000">
              <a:off x="7343776" y="4903787"/>
              <a:ext cx="1511300" cy="288925"/>
            </a:xfrm>
            <a:custGeom>
              <a:avLst/>
              <a:gdLst>
                <a:gd name="T0" fmla="*/ 1261096 w 21600"/>
                <a:gd name="T1" fmla="*/ 0 h 21600"/>
                <a:gd name="T2" fmla="*/ 0 w 21600"/>
                <a:gd name="T3" fmla="*/ 144463 h 21600"/>
                <a:gd name="T4" fmla="*/ 1261096 w 21600"/>
                <a:gd name="T5" fmla="*/ 288925 h 21600"/>
                <a:gd name="T6" fmla="*/ 1511300 w 21600"/>
                <a:gd name="T7" fmla="*/ 144463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3916 h 21600"/>
                <a:gd name="T14" fmla="*/ 19321 w 21600"/>
                <a:gd name="T15" fmla="*/ 1768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8024" y="0"/>
                  </a:moveTo>
                  <a:lnTo>
                    <a:pt x="18024" y="3916"/>
                  </a:lnTo>
                  <a:lnTo>
                    <a:pt x="3375" y="3916"/>
                  </a:lnTo>
                  <a:lnTo>
                    <a:pt x="3375" y="17684"/>
                  </a:lnTo>
                  <a:lnTo>
                    <a:pt x="18024" y="17684"/>
                  </a:lnTo>
                  <a:lnTo>
                    <a:pt x="18024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3916"/>
                  </a:moveTo>
                  <a:lnTo>
                    <a:pt x="1350" y="17684"/>
                  </a:lnTo>
                  <a:lnTo>
                    <a:pt x="2700" y="17684"/>
                  </a:lnTo>
                  <a:lnTo>
                    <a:pt x="2700" y="3916"/>
                  </a:lnTo>
                  <a:close/>
                </a:path>
                <a:path w="21600" h="21600">
                  <a:moveTo>
                    <a:pt x="0" y="3916"/>
                  </a:moveTo>
                  <a:lnTo>
                    <a:pt x="0" y="17684"/>
                  </a:lnTo>
                  <a:lnTo>
                    <a:pt x="675" y="17684"/>
                  </a:lnTo>
                  <a:lnTo>
                    <a:pt x="675" y="3916"/>
                  </a:lnTo>
                  <a:close/>
                </a:path>
              </a:pathLst>
            </a:custGeom>
            <a:solidFill>
              <a:srgbClr val="CCECFF">
                <a:alpha val="50000"/>
              </a:srgbClr>
            </a:solidFill>
            <a:ln w="12700">
              <a:solidFill>
                <a:srgbClr val="CCFFCC">
                  <a:alpha val="70000"/>
                </a:srgbClr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pic>
          <p:nvPicPr>
            <p:cNvPr id="37892" name="Picture 3" descr="LISA-waves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364163" y="3465513"/>
              <a:ext cx="1438275" cy="1079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903" name="Rectangle 15"/>
            <p:cNvSpPr>
              <a:spLocks noChangeArrowheads="1"/>
            </p:cNvSpPr>
            <p:nvPr/>
          </p:nvSpPr>
          <p:spPr bwMode="auto">
            <a:xfrm>
              <a:off x="5800721" y="857232"/>
              <a:ext cx="2628931" cy="4001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2000" b="1" dirty="0" smtClean="0">
                  <a:solidFill>
                    <a:srgbClr val="99CCFF"/>
                  </a:solidFill>
                </a:rPr>
                <a:t>宇宙望遠鏡</a:t>
              </a:r>
              <a:endParaRPr lang="ja-JP" altLang="en-US" sz="2000" b="1" dirty="0">
                <a:solidFill>
                  <a:srgbClr val="99CCFF"/>
                </a:solidFill>
                <a:sym typeface="Wingdings" pitchFamily="2" charset="2"/>
              </a:endParaRPr>
            </a:p>
          </p:txBody>
        </p:sp>
        <p:sp>
          <p:nvSpPr>
            <p:cNvPr id="37904" name="Rectangle 16"/>
            <p:cNvSpPr>
              <a:spLocks noChangeArrowheads="1"/>
            </p:cNvSpPr>
            <p:nvPr/>
          </p:nvSpPr>
          <p:spPr bwMode="auto">
            <a:xfrm>
              <a:off x="5221288" y="4508500"/>
              <a:ext cx="1511300" cy="45720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200" dirty="0">
                  <a:solidFill>
                    <a:srgbClr val="CCECFF"/>
                  </a:solidFill>
                </a:rPr>
                <a:t>0.1mHz-10mHz</a:t>
              </a:r>
              <a:endParaRPr lang="en-US" altLang="ja-JP" sz="1200" dirty="0">
                <a:solidFill>
                  <a:srgbClr val="CCECFF"/>
                </a:solidFill>
                <a:sym typeface="Wingdings" pitchFamily="2" charset="2"/>
              </a:endParaRPr>
            </a:p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200" dirty="0">
                  <a:solidFill>
                    <a:srgbClr val="CCECFF"/>
                  </a:solidFill>
                  <a:sym typeface="Wingdings" pitchFamily="2" charset="2"/>
                </a:rPr>
                <a:t>確実な重力波源</a:t>
              </a:r>
            </a:p>
          </p:txBody>
        </p:sp>
        <p:sp>
          <p:nvSpPr>
            <p:cNvPr id="37905" name="Rectangle 17"/>
            <p:cNvSpPr>
              <a:spLocks noChangeArrowheads="1"/>
            </p:cNvSpPr>
            <p:nvPr/>
          </p:nvSpPr>
          <p:spPr bwMode="auto">
            <a:xfrm>
              <a:off x="6275411" y="5900758"/>
              <a:ext cx="1582737" cy="45720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200" dirty="0">
                  <a:solidFill>
                    <a:srgbClr val="CCECFF"/>
                  </a:solidFill>
                </a:rPr>
                <a:t>0.1Hz</a:t>
              </a:r>
              <a:r>
                <a:rPr lang="ja-JP" altLang="en-US" sz="1200" dirty="0">
                  <a:solidFill>
                    <a:srgbClr val="CCECFF"/>
                  </a:solidFill>
                </a:rPr>
                <a:t>帯</a:t>
              </a:r>
              <a:endParaRPr lang="ja-JP" altLang="en-US" sz="1200" dirty="0">
                <a:solidFill>
                  <a:srgbClr val="CCECFF"/>
                </a:solidFill>
                <a:sym typeface="Wingdings" pitchFamily="2" charset="2"/>
              </a:endParaRPr>
            </a:p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200" dirty="0">
                  <a:solidFill>
                    <a:srgbClr val="CCECFF"/>
                  </a:solidFill>
                  <a:sym typeface="Wingdings" pitchFamily="2" charset="2"/>
                </a:rPr>
                <a:t>宇宙論的な重力波</a:t>
              </a:r>
            </a:p>
          </p:txBody>
        </p:sp>
        <p:sp>
          <p:nvSpPr>
            <p:cNvPr id="37906" name="Rectangle 18"/>
            <p:cNvSpPr>
              <a:spLocks noChangeArrowheads="1"/>
            </p:cNvSpPr>
            <p:nvPr/>
          </p:nvSpPr>
          <p:spPr bwMode="auto">
            <a:xfrm>
              <a:off x="6143636" y="1236076"/>
              <a:ext cx="1941536" cy="30777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400" dirty="0" smtClean="0">
                  <a:solidFill>
                    <a:srgbClr val="DDDDDD"/>
                  </a:solidFill>
                </a:rPr>
                <a:t>低周波数帯の観測</a:t>
              </a:r>
              <a:endParaRPr lang="ja-JP" altLang="en-US" sz="1400" dirty="0">
                <a:solidFill>
                  <a:srgbClr val="DDDDDD"/>
                </a:solidFill>
              </a:endParaRPr>
            </a:p>
          </p:txBody>
        </p:sp>
        <p:pic>
          <p:nvPicPr>
            <p:cNvPr id="37908" name="Picture 20" descr="Fact Sheet: 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435600" y="2276475"/>
              <a:ext cx="1296988" cy="1050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0201" name="Rectangle 25"/>
            <p:cNvSpPr>
              <a:spLocks noChangeArrowheads="1"/>
            </p:cNvSpPr>
            <p:nvPr/>
          </p:nvSpPr>
          <p:spPr bwMode="auto">
            <a:xfrm>
              <a:off x="5435600" y="2276475"/>
              <a:ext cx="414338" cy="24447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  <a:defRPr/>
              </a:pPr>
              <a:r>
                <a:rPr lang="en-US" altLang="ja-JP" sz="1000" b="1" dirty="0">
                  <a:solidFill>
                    <a:srgbClr val="99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LPF</a:t>
              </a:r>
            </a:p>
          </p:txBody>
        </p:sp>
        <p:sp>
          <p:nvSpPr>
            <p:cNvPr id="1330202" name="Rectangle 26"/>
            <p:cNvSpPr>
              <a:spLocks noChangeArrowheads="1"/>
            </p:cNvSpPr>
            <p:nvPr/>
          </p:nvSpPr>
          <p:spPr bwMode="auto">
            <a:xfrm>
              <a:off x="7945466" y="6215082"/>
              <a:ext cx="698500" cy="24447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  <a:defRPr/>
              </a:pPr>
              <a:r>
                <a:rPr lang="en-US" altLang="ja-JP" sz="1000" b="1" dirty="0">
                  <a:solidFill>
                    <a:srgbClr val="99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DECIGO</a:t>
              </a:r>
            </a:p>
          </p:txBody>
        </p:sp>
        <p:sp>
          <p:nvSpPr>
            <p:cNvPr id="37920" name="AutoShape 32"/>
            <p:cNvSpPr>
              <a:spLocks noChangeArrowheads="1"/>
            </p:cNvSpPr>
            <p:nvPr/>
          </p:nvSpPr>
          <p:spPr bwMode="auto">
            <a:xfrm rot="5400000">
              <a:off x="6192838" y="3968750"/>
              <a:ext cx="1511300" cy="288925"/>
            </a:xfrm>
            <a:custGeom>
              <a:avLst/>
              <a:gdLst>
                <a:gd name="T0" fmla="*/ 1261096 w 21600"/>
                <a:gd name="T1" fmla="*/ 0 h 21600"/>
                <a:gd name="T2" fmla="*/ 0 w 21600"/>
                <a:gd name="T3" fmla="*/ 144463 h 21600"/>
                <a:gd name="T4" fmla="*/ 1261096 w 21600"/>
                <a:gd name="T5" fmla="*/ 288925 h 21600"/>
                <a:gd name="T6" fmla="*/ 1511300 w 21600"/>
                <a:gd name="T7" fmla="*/ 144463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3916 h 21600"/>
                <a:gd name="T14" fmla="*/ 19321 w 21600"/>
                <a:gd name="T15" fmla="*/ 1768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8024" y="0"/>
                  </a:moveTo>
                  <a:lnTo>
                    <a:pt x="18024" y="3916"/>
                  </a:lnTo>
                  <a:lnTo>
                    <a:pt x="3375" y="3916"/>
                  </a:lnTo>
                  <a:lnTo>
                    <a:pt x="3375" y="17684"/>
                  </a:lnTo>
                  <a:lnTo>
                    <a:pt x="18024" y="17684"/>
                  </a:lnTo>
                  <a:lnTo>
                    <a:pt x="18024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3916"/>
                  </a:moveTo>
                  <a:lnTo>
                    <a:pt x="1350" y="17684"/>
                  </a:lnTo>
                  <a:lnTo>
                    <a:pt x="2700" y="17684"/>
                  </a:lnTo>
                  <a:lnTo>
                    <a:pt x="2700" y="3916"/>
                  </a:lnTo>
                  <a:close/>
                </a:path>
                <a:path w="21600" h="21600">
                  <a:moveTo>
                    <a:pt x="0" y="3916"/>
                  </a:moveTo>
                  <a:lnTo>
                    <a:pt x="0" y="17684"/>
                  </a:lnTo>
                  <a:lnTo>
                    <a:pt x="675" y="17684"/>
                  </a:lnTo>
                  <a:lnTo>
                    <a:pt x="675" y="3916"/>
                  </a:lnTo>
                  <a:close/>
                </a:path>
              </a:pathLst>
            </a:custGeom>
            <a:solidFill>
              <a:srgbClr val="CCECFF">
                <a:alpha val="30000"/>
              </a:srgbClr>
            </a:solidFill>
            <a:ln w="12700">
              <a:solidFill>
                <a:srgbClr val="CCFFCC">
                  <a:alpha val="50000"/>
                </a:srgbClr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37921" name="AutoShape 33"/>
            <p:cNvSpPr>
              <a:spLocks noChangeArrowheads="1"/>
            </p:cNvSpPr>
            <p:nvPr/>
          </p:nvSpPr>
          <p:spPr bwMode="auto">
            <a:xfrm>
              <a:off x="6781800" y="2060575"/>
              <a:ext cx="309563" cy="1223963"/>
            </a:xfrm>
            <a:prstGeom prst="downArrow">
              <a:avLst>
                <a:gd name="adj1" fmla="val 49741"/>
                <a:gd name="adj2" fmla="val 83086"/>
              </a:avLst>
            </a:prstGeom>
            <a:solidFill>
              <a:srgbClr val="CCECFF">
                <a:alpha val="20000"/>
              </a:srgbClr>
            </a:solidFill>
            <a:ln w="12700">
              <a:solidFill>
                <a:srgbClr val="CCFFCC">
                  <a:alpha val="50000"/>
                </a:srgbClr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37923" name="AutoShape 35"/>
            <p:cNvSpPr>
              <a:spLocks noChangeArrowheads="1"/>
            </p:cNvSpPr>
            <p:nvPr/>
          </p:nvSpPr>
          <p:spPr bwMode="auto">
            <a:xfrm>
              <a:off x="7862888" y="2133600"/>
              <a:ext cx="309562" cy="935038"/>
            </a:xfrm>
            <a:prstGeom prst="downArrow">
              <a:avLst>
                <a:gd name="adj1" fmla="val 49741"/>
                <a:gd name="adj2" fmla="val 84616"/>
              </a:avLst>
            </a:prstGeom>
            <a:solidFill>
              <a:srgbClr val="CCECFF">
                <a:alpha val="20000"/>
              </a:srgbClr>
            </a:solidFill>
            <a:ln w="12700">
              <a:solidFill>
                <a:srgbClr val="CCFFCC">
                  <a:alpha val="50000"/>
                </a:srgbClr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37924" name="AutoShape 36"/>
            <p:cNvSpPr>
              <a:spLocks noChangeArrowheads="1"/>
            </p:cNvSpPr>
            <p:nvPr/>
          </p:nvSpPr>
          <p:spPr bwMode="auto">
            <a:xfrm>
              <a:off x="7934325" y="3286125"/>
              <a:ext cx="309563" cy="935038"/>
            </a:xfrm>
            <a:prstGeom prst="downArrow">
              <a:avLst>
                <a:gd name="adj1" fmla="val 49741"/>
                <a:gd name="adj2" fmla="val 84616"/>
              </a:avLst>
            </a:prstGeom>
            <a:solidFill>
              <a:srgbClr val="CCECFF">
                <a:alpha val="30000"/>
              </a:srgbClr>
            </a:solidFill>
            <a:ln w="12700">
              <a:solidFill>
                <a:srgbClr val="CCFFCC">
                  <a:alpha val="50000"/>
                </a:srgbClr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37925" name="Rectangle 37"/>
            <p:cNvSpPr>
              <a:spLocks noChangeArrowheads="1"/>
            </p:cNvSpPr>
            <p:nvPr/>
          </p:nvSpPr>
          <p:spPr bwMode="auto">
            <a:xfrm>
              <a:off x="7669213" y="4581525"/>
              <a:ext cx="1079500" cy="3365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 b="1" dirty="0">
                  <a:solidFill>
                    <a:srgbClr val="F8F8F8"/>
                  </a:solidFill>
                </a:rPr>
                <a:t>DECIGO</a:t>
              </a:r>
              <a:endParaRPr lang="en-US" altLang="ja-JP" sz="1600" b="1" dirty="0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sp>
          <p:nvSpPr>
            <p:cNvPr id="37926" name="AutoShape 38"/>
            <p:cNvSpPr>
              <a:spLocks noChangeArrowheads="1"/>
            </p:cNvSpPr>
            <p:nvPr/>
          </p:nvSpPr>
          <p:spPr bwMode="auto">
            <a:xfrm rot="5400000">
              <a:off x="6047582" y="5120481"/>
              <a:ext cx="1081088" cy="288925"/>
            </a:xfrm>
            <a:custGeom>
              <a:avLst/>
              <a:gdLst>
                <a:gd name="T0" fmla="*/ 902108 w 21600"/>
                <a:gd name="T1" fmla="*/ 0 h 21600"/>
                <a:gd name="T2" fmla="*/ 0 w 21600"/>
                <a:gd name="T3" fmla="*/ 144463 h 21600"/>
                <a:gd name="T4" fmla="*/ 902108 w 21600"/>
                <a:gd name="T5" fmla="*/ 288925 h 21600"/>
                <a:gd name="T6" fmla="*/ 1081088 w 21600"/>
                <a:gd name="T7" fmla="*/ 144463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3916 h 21600"/>
                <a:gd name="T14" fmla="*/ 19321 w 21600"/>
                <a:gd name="T15" fmla="*/ 1768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8024" y="0"/>
                  </a:moveTo>
                  <a:lnTo>
                    <a:pt x="18024" y="3916"/>
                  </a:lnTo>
                  <a:lnTo>
                    <a:pt x="3375" y="3916"/>
                  </a:lnTo>
                  <a:lnTo>
                    <a:pt x="3375" y="17684"/>
                  </a:lnTo>
                  <a:lnTo>
                    <a:pt x="18024" y="17684"/>
                  </a:lnTo>
                  <a:lnTo>
                    <a:pt x="18024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3916"/>
                  </a:moveTo>
                  <a:lnTo>
                    <a:pt x="1350" y="17684"/>
                  </a:lnTo>
                  <a:lnTo>
                    <a:pt x="2700" y="17684"/>
                  </a:lnTo>
                  <a:lnTo>
                    <a:pt x="2700" y="3916"/>
                  </a:lnTo>
                  <a:close/>
                </a:path>
                <a:path w="21600" h="21600">
                  <a:moveTo>
                    <a:pt x="0" y="3916"/>
                  </a:moveTo>
                  <a:lnTo>
                    <a:pt x="0" y="17684"/>
                  </a:lnTo>
                  <a:lnTo>
                    <a:pt x="675" y="17684"/>
                  </a:lnTo>
                  <a:lnTo>
                    <a:pt x="675" y="3916"/>
                  </a:lnTo>
                  <a:close/>
                </a:path>
              </a:pathLst>
            </a:custGeom>
            <a:solidFill>
              <a:srgbClr val="CCECFF">
                <a:alpha val="50000"/>
              </a:srgbClr>
            </a:solidFill>
            <a:ln w="12700">
              <a:solidFill>
                <a:srgbClr val="CCFFCC">
                  <a:alpha val="70000"/>
                </a:srgbClr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330215" name="Rectangle 39"/>
            <p:cNvSpPr>
              <a:spLocks noChangeArrowheads="1"/>
            </p:cNvSpPr>
            <p:nvPr/>
          </p:nvSpPr>
          <p:spPr bwMode="auto">
            <a:xfrm>
              <a:off x="5329238" y="3500438"/>
              <a:ext cx="487362" cy="24447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  <a:defRPr/>
              </a:pPr>
              <a:r>
                <a:rPr lang="en-US" altLang="ja-JP" sz="1000" b="1" dirty="0">
                  <a:solidFill>
                    <a:srgbClr val="99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LISA</a:t>
              </a:r>
            </a:p>
          </p:txBody>
        </p:sp>
        <p:sp>
          <p:nvSpPr>
            <p:cNvPr id="37928" name="Rectangle 40"/>
            <p:cNvSpPr>
              <a:spLocks noChangeArrowheads="1"/>
            </p:cNvSpPr>
            <p:nvPr/>
          </p:nvSpPr>
          <p:spPr bwMode="auto">
            <a:xfrm>
              <a:off x="5929322" y="5214950"/>
              <a:ext cx="990600" cy="3365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 b="1" dirty="0">
                  <a:solidFill>
                    <a:srgbClr val="F8F8F8"/>
                  </a:solidFill>
                </a:rPr>
                <a:t>BBO</a:t>
              </a:r>
              <a:endParaRPr lang="en-US" altLang="ja-JP" sz="1600" b="1" dirty="0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sp>
          <p:nvSpPr>
            <p:cNvPr id="37938" name="Rectangle 50"/>
            <p:cNvSpPr>
              <a:spLocks noChangeArrowheads="1"/>
            </p:cNvSpPr>
            <p:nvPr/>
          </p:nvSpPr>
          <p:spPr bwMode="auto">
            <a:xfrm>
              <a:off x="6591300" y="2420938"/>
              <a:ext cx="931863" cy="3365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 b="1">
                  <a:solidFill>
                    <a:srgbClr val="F8F8F8"/>
                  </a:solidFill>
                </a:rPr>
                <a:t>LPF</a:t>
              </a:r>
              <a:endParaRPr lang="en-US" altLang="ja-JP" sz="1600" b="1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sp>
          <p:nvSpPr>
            <p:cNvPr id="37939" name="Rectangle 51"/>
            <p:cNvSpPr>
              <a:spLocks noChangeArrowheads="1"/>
            </p:cNvSpPr>
            <p:nvPr/>
          </p:nvSpPr>
          <p:spPr bwMode="auto">
            <a:xfrm>
              <a:off x="8099425" y="2371725"/>
              <a:ext cx="642938" cy="3365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 b="1">
                  <a:solidFill>
                    <a:srgbClr val="F8F8F8"/>
                  </a:solidFill>
                </a:rPr>
                <a:t>DPF</a:t>
              </a:r>
              <a:endParaRPr lang="en-US" altLang="ja-JP" sz="1600" b="1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sp>
          <p:nvSpPr>
            <p:cNvPr id="37940" name="Rectangle 52"/>
            <p:cNvSpPr>
              <a:spLocks noChangeArrowheads="1"/>
            </p:cNvSpPr>
            <p:nvPr/>
          </p:nvSpPr>
          <p:spPr bwMode="auto">
            <a:xfrm>
              <a:off x="7740650" y="3429000"/>
              <a:ext cx="1008063" cy="58102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 b="1">
                  <a:solidFill>
                    <a:srgbClr val="F8F8F8"/>
                  </a:solidFill>
                </a:rPr>
                <a:t>Pre-DECIGO</a:t>
              </a:r>
              <a:endParaRPr lang="en-US" altLang="ja-JP" sz="1600" b="1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sp>
          <p:nvSpPr>
            <p:cNvPr id="37941" name="Rectangle 53"/>
            <p:cNvSpPr>
              <a:spLocks noChangeArrowheads="1"/>
            </p:cNvSpPr>
            <p:nvPr/>
          </p:nvSpPr>
          <p:spPr bwMode="auto">
            <a:xfrm>
              <a:off x="6664325" y="4005263"/>
              <a:ext cx="931863" cy="3365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 b="1">
                  <a:solidFill>
                    <a:srgbClr val="F8F8F8"/>
                  </a:solidFill>
                </a:rPr>
                <a:t>LISA</a:t>
              </a:r>
              <a:endParaRPr lang="en-US" altLang="ja-JP" sz="1600" b="1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grpSp>
          <p:nvGrpSpPr>
            <p:cNvPr id="2" name="グループ化 57"/>
            <p:cNvGrpSpPr/>
            <p:nvPr/>
          </p:nvGrpSpPr>
          <p:grpSpPr>
            <a:xfrm rot="15785392">
              <a:off x="7443909" y="4982870"/>
              <a:ext cx="1293092" cy="1174827"/>
              <a:chOff x="9501222" y="714356"/>
              <a:chExt cx="5338763" cy="4864101"/>
            </a:xfrm>
          </p:grpSpPr>
          <p:sp>
            <p:nvSpPr>
              <p:cNvPr id="59" name="Oval 137"/>
              <p:cNvSpPr>
                <a:spLocks noChangeArrowheads="1"/>
              </p:cNvSpPr>
              <p:nvPr/>
            </p:nvSpPr>
            <p:spPr bwMode="auto">
              <a:xfrm>
                <a:off x="9501222" y="3776644"/>
                <a:ext cx="1804988" cy="1801813"/>
              </a:xfrm>
              <a:prstGeom prst="ellipse">
                <a:avLst/>
              </a:prstGeom>
              <a:solidFill>
                <a:srgbClr val="DDDDDD">
                  <a:alpha val="50000"/>
                </a:srgbClr>
              </a:solidFill>
              <a:ln w="285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60" name="Oval 209"/>
              <p:cNvSpPr>
                <a:spLocks noChangeArrowheads="1"/>
              </p:cNvSpPr>
              <p:nvPr/>
            </p:nvSpPr>
            <p:spPr bwMode="auto">
              <a:xfrm>
                <a:off x="11264935" y="714356"/>
                <a:ext cx="1804988" cy="1801813"/>
              </a:xfrm>
              <a:prstGeom prst="ellipse">
                <a:avLst/>
              </a:prstGeom>
              <a:solidFill>
                <a:srgbClr val="DDDDDD">
                  <a:alpha val="50000"/>
                </a:srgbClr>
              </a:solidFill>
              <a:ln w="285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61" name="Oval 210"/>
              <p:cNvSpPr>
                <a:spLocks noChangeArrowheads="1"/>
              </p:cNvSpPr>
              <p:nvPr/>
            </p:nvSpPr>
            <p:spPr bwMode="auto">
              <a:xfrm>
                <a:off x="13034997" y="3776644"/>
                <a:ext cx="1804988" cy="1801813"/>
              </a:xfrm>
              <a:prstGeom prst="ellipse">
                <a:avLst/>
              </a:prstGeom>
              <a:solidFill>
                <a:srgbClr val="DDDDDD">
                  <a:alpha val="50000"/>
                </a:srgbClr>
              </a:solidFill>
              <a:ln w="285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62" name="Freeform 5"/>
              <p:cNvSpPr>
                <a:spLocks/>
              </p:cNvSpPr>
              <p:nvPr/>
            </p:nvSpPr>
            <p:spPr bwMode="auto">
              <a:xfrm rot="14397729">
                <a:off x="11963435" y="3244831"/>
                <a:ext cx="2165350" cy="381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28575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63" name="Freeform 6"/>
              <p:cNvSpPr>
                <a:spLocks/>
              </p:cNvSpPr>
              <p:nvPr/>
            </p:nvSpPr>
            <p:spPr bwMode="auto">
              <a:xfrm rot="14397729" flipV="1">
                <a:off x="12095197" y="3171806"/>
                <a:ext cx="2165350" cy="381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28575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64" name="Freeform 7"/>
              <p:cNvSpPr>
                <a:spLocks/>
              </p:cNvSpPr>
              <p:nvPr/>
            </p:nvSpPr>
            <p:spPr bwMode="auto">
              <a:xfrm rot="14397729">
                <a:off x="12047572" y="3024168"/>
                <a:ext cx="2006600" cy="190500"/>
              </a:xfrm>
              <a:custGeom>
                <a:avLst/>
                <a:gdLst/>
                <a:ahLst/>
                <a:cxnLst>
                  <a:cxn ang="0">
                    <a:pos x="45" y="30"/>
                  </a:cxn>
                  <a:cxn ang="0">
                    <a:pos x="30" y="171"/>
                  </a:cxn>
                  <a:cxn ang="0">
                    <a:pos x="45" y="327"/>
                  </a:cxn>
                  <a:cxn ang="0">
                    <a:pos x="126" y="315"/>
                  </a:cxn>
                  <a:cxn ang="0">
                    <a:pos x="735" y="303"/>
                  </a:cxn>
                  <a:cxn ang="0">
                    <a:pos x="1605" y="279"/>
                  </a:cxn>
                  <a:cxn ang="0">
                    <a:pos x="2607" y="300"/>
                  </a:cxn>
                  <a:cxn ang="0">
                    <a:pos x="3330" y="333"/>
                  </a:cxn>
                  <a:cxn ang="0">
                    <a:pos x="3648" y="351"/>
                  </a:cxn>
                  <a:cxn ang="0">
                    <a:pos x="3672" y="249"/>
                  </a:cxn>
                  <a:cxn ang="0">
                    <a:pos x="3672" y="171"/>
                  </a:cxn>
                  <a:cxn ang="0">
                    <a:pos x="3690" y="36"/>
                  </a:cxn>
                  <a:cxn ang="0">
                    <a:pos x="3660" y="12"/>
                  </a:cxn>
                  <a:cxn ang="0">
                    <a:pos x="3594" y="6"/>
                  </a:cxn>
                  <a:cxn ang="0">
                    <a:pos x="2991" y="51"/>
                  </a:cxn>
                  <a:cxn ang="0">
                    <a:pos x="1911" y="75"/>
                  </a:cxn>
                  <a:cxn ang="0">
                    <a:pos x="1065" y="78"/>
                  </a:cxn>
                  <a:cxn ang="0">
                    <a:pos x="303" y="51"/>
                  </a:cxn>
                  <a:cxn ang="0">
                    <a:pos x="45" y="30"/>
                  </a:cxn>
                </a:cxnLst>
                <a:rect l="0" t="0" r="r" b="b"/>
                <a:pathLst>
                  <a:path w="3705" h="365">
                    <a:moveTo>
                      <a:pt x="45" y="30"/>
                    </a:moveTo>
                    <a:cubicBezTo>
                      <a:pt x="0" y="50"/>
                      <a:pt x="30" y="122"/>
                      <a:pt x="30" y="171"/>
                    </a:cubicBezTo>
                    <a:cubicBezTo>
                      <a:pt x="30" y="220"/>
                      <a:pt x="29" y="303"/>
                      <a:pt x="45" y="327"/>
                    </a:cubicBezTo>
                    <a:cubicBezTo>
                      <a:pt x="61" y="351"/>
                      <a:pt x="11" y="319"/>
                      <a:pt x="126" y="315"/>
                    </a:cubicBezTo>
                    <a:cubicBezTo>
                      <a:pt x="241" y="311"/>
                      <a:pt x="489" y="309"/>
                      <a:pt x="735" y="303"/>
                    </a:cubicBezTo>
                    <a:cubicBezTo>
                      <a:pt x="981" y="297"/>
                      <a:pt x="1293" y="279"/>
                      <a:pt x="1605" y="279"/>
                    </a:cubicBezTo>
                    <a:cubicBezTo>
                      <a:pt x="1917" y="279"/>
                      <a:pt x="2320" y="291"/>
                      <a:pt x="2607" y="300"/>
                    </a:cubicBezTo>
                    <a:cubicBezTo>
                      <a:pt x="2894" y="309"/>
                      <a:pt x="3157" y="325"/>
                      <a:pt x="3330" y="333"/>
                    </a:cubicBezTo>
                    <a:cubicBezTo>
                      <a:pt x="3503" y="341"/>
                      <a:pt x="3591" y="365"/>
                      <a:pt x="3648" y="351"/>
                    </a:cubicBezTo>
                    <a:cubicBezTo>
                      <a:pt x="3705" y="337"/>
                      <a:pt x="3668" y="279"/>
                      <a:pt x="3672" y="249"/>
                    </a:cubicBezTo>
                    <a:cubicBezTo>
                      <a:pt x="3676" y="219"/>
                      <a:pt x="3669" y="207"/>
                      <a:pt x="3672" y="171"/>
                    </a:cubicBezTo>
                    <a:cubicBezTo>
                      <a:pt x="3675" y="135"/>
                      <a:pt x="3692" y="62"/>
                      <a:pt x="3690" y="36"/>
                    </a:cubicBezTo>
                    <a:cubicBezTo>
                      <a:pt x="3688" y="10"/>
                      <a:pt x="3676" y="17"/>
                      <a:pt x="3660" y="12"/>
                    </a:cubicBezTo>
                    <a:cubicBezTo>
                      <a:pt x="3644" y="7"/>
                      <a:pt x="3705" y="0"/>
                      <a:pt x="3594" y="6"/>
                    </a:cubicBezTo>
                    <a:cubicBezTo>
                      <a:pt x="3483" y="12"/>
                      <a:pt x="3271" y="40"/>
                      <a:pt x="2991" y="51"/>
                    </a:cubicBezTo>
                    <a:cubicBezTo>
                      <a:pt x="2711" y="62"/>
                      <a:pt x="2232" y="71"/>
                      <a:pt x="1911" y="75"/>
                    </a:cubicBezTo>
                    <a:cubicBezTo>
                      <a:pt x="1590" y="79"/>
                      <a:pt x="1333" y="82"/>
                      <a:pt x="1065" y="78"/>
                    </a:cubicBezTo>
                    <a:cubicBezTo>
                      <a:pt x="797" y="74"/>
                      <a:pt x="473" y="59"/>
                      <a:pt x="303" y="51"/>
                    </a:cubicBezTo>
                    <a:cubicBezTo>
                      <a:pt x="133" y="43"/>
                      <a:pt x="90" y="10"/>
                      <a:pt x="45" y="30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  <a:alpha val="50000"/>
                </a:schemeClr>
              </a:solidFill>
              <a:ln w="3175" cmpd="sng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65" name="Rectangle 8"/>
              <p:cNvSpPr>
                <a:spLocks noChangeArrowheads="1"/>
              </p:cNvSpPr>
              <p:nvPr/>
            </p:nvSpPr>
            <p:spPr bwMode="auto">
              <a:xfrm rot="11744560">
                <a:off x="12284110" y="1719244"/>
                <a:ext cx="38100" cy="177800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66" name="Rectangle 9"/>
              <p:cNvSpPr>
                <a:spLocks noChangeArrowheads="1"/>
              </p:cNvSpPr>
              <p:nvPr/>
            </p:nvSpPr>
            <p:spPr bwMode="auto">
              <a:xfrm rot="9888311">
                <a:off x="12041222" y="1711306"/>
                <a:ext cx="39688" cy="177800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67" name="Rectangle 10"/>
              <p:cNvSpPr>
                <a:spLocks noChangeArrowheads="1"/>
              </p:cNvSpPr>
              <p:nvPr/>
            </p:nvSpPr>
            <p:spPr bwMode="auto">
              <a:xfrm rot="10780961">
                <a:off x="12138060" y="1419206"/>
                <a:ext cx="41275" cy="350838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68" name="Line 11"/>
              <p:cNvSpPr>
                <a:spLocks noChangeShapeType="1"/>
              </p:cNvSpPr>
              <p:nvPr/>
            </p:nvSpPr>
            <p:spPr bwMode="auto">
              <a:xfrm rot="7209001" flipV="1">
                <a:off x="11468135" y="1622406"/>
                <a:ext cx="1397000" cy="1588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69" name="Rectangle 12"/>
              <p:cNvSpPr>
                <a:spLocks noChangeArrowheads="1"/>
              </p:cNvSpPr>
              <p:nvPr/>
            </p:nvSpPr>
            <p:spPr bwMode="auto">
              <a:xfrm rot="7209001">
                <a:off x="12274585" y="1050906"/>
                <a:ext cx="350838" cy="184150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70" name="Freeform 13"/>
              <p:cNvSpPr>
                <a:spLocks/>
              </p:cNvSpPr>
              <p:nvPr/>
            </p:nvSpPr>
            <p:spPr bwMode="auto">
              <a:xfrm rot="7209001">
                <a:off x="11934860" y="1885931"/>
                <a:ext cx="79375" cy="141288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71" name="Line 14"/>
              <p:cNvSpPr>
                <a:spLocks noChangeShapeType="1"/>
              </p:cNvSpPr>
              <p:nvPr/>
            </p:nvSpPr>
            <p:spPr bwMode="auto">
              <a:xfrm rot="7209001">
                <a:off x="11993597" y="1989119"/>
                <a:ext cx="69850" cy="0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72" name="Line 15"/>
              <p:cNvSpPr>
                <a:spLocks noChangeShapeType="1"/>
              </p:cNvSpPr>
              <p:nvPr/>
            </p:nvSpPr>
            <p:spPr bwMode="auto">
              <a:xfrm rot="7209001">
                <a:off x="11880885" y="1928794"/>
                <a:ext cx="68263" cy="0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3" name="Group 16"/>
              <p:cNvGrpSpPr>
                <a:grpSpLocks/>
              </p:cNvGrpSpPr>
              <p:nvPr/>
            </p:nvGrpSpPr>
            <p:grpSpPr bwMode="auto">
              <a:xfrm rot="7209001">
                <a:off x="11449039" y="2208261"/>
                <a:ext cx="600087" cy="495300"/>
                <a:chOff x="4785" y="11039"/>
                <a:chExt cx="829" cy="688"/>
              </a:xfrm>
            </p:grpSpPr>
            <p:sp>
              <p:nvSpPr>
                <p:cNvPr id="260" name="Freeform 17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61" name="Line 18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62" name="Line 19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63" name="Line 20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64" name="Arc 21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74" name="Freeform 22"/>
              <p:cNvSpPr>
                <a:spLocks/>
              </p:cNvSpPr>
              <p:nvPr/>
            </p:nvSpPr>
            <p:spPr bwMode="auto">
              <a:xfrm rot="9872463">
                <a:off x="11779285" y="1989119"/>
                <a:ext cx="217488" cy="214313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75" name="Freeform 23"/>
              <p:cNvSpPr>
                <a:spLocks/>
              </p:cNvSpPr>
              <p:nvPr/>
            </p:nvSpPr>
            <p:spPr bwMode="auto">
              <a:xfrm rot="7209001">
                <a:off x="11658635" y="1998643"/>
                <a:ext cx="450850" cy="227013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C0C0C0"/>
              </a:solidFill>
              <a:ln w="3175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76" name="Arc 24"/>
              <p:cNvSpPr>
                <a:spLocks/>
              </p:cNvSpPr>
              <p:nvPr/>
            </p:nvSpPr>
            <p:spPr bwMode="auto">
              <a:xfrm rot="14146499">
                <a:off x="11965022" y="1877993"/>
                <a:ext cx="288925" cy="3365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77" name="Arc 25"/>
              <p:cNvSpPr>
                <a:spLocks/>
              </p:cNvSpPr>
              <p:nvPr/>
            </p:nvSpPr>
            <p:spPr bwMode="auto">
              <a:xfrm rot="271502" flipV="1">
                <a:off x="11680860" y="1716069"/>
                <a:ext cx="292100" cy="334963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4" name="Group 26"/>
              <p:cNvGrpSpPr>
                <a:grpSpLocks/>
              </p:cNvGrpSpPr>
              <p:nvPr/>
            </p:nvGrpSpPr>
            <p:grpSpPr bwMode="auto">
              <a:xfrm rot="7209001">
                <a:off x="11403003" y="2178095"/>
                <a:ext cx="600087" cy="500063"/>
                <a:chOff x="4785" y="11039"/>
                <a:chExt cx="829" cy="688"/>
              </a:xfrm>
            </p:grpSpPr>
            <p:sp>
              <p:nvSpPr>
                <p:cNvPr id="255" name="Freeform 27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56" name="Line 28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57" name="Line 29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58" name="Line 30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59" name="Arc 31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79" name="Arc 32"/>
              <p:cNvSpPr>
                <a:spLocks/>
              </p:cNvSpPr>
              <p:nvPr/>
            </p:nvSpPr>
            <p:spPr bwMode="auto">
              <a:xfrm rot="9872463" flipH="1" flipV="1">
                <a:off x="11677685" y="1985944"/>
                <a:ext cx="352425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0" name="Arc 33"/>
              <p:cNvSpPr>
                <a:spLocks/>
              </p:cNvSpPr>
              <p:nvPr/>
            </p:nvSpPr>
            <p:spPr bwMode="auto">
              <a:xfrm rot="9872463">
                <a:off x="11750710" y="1847831"/>
                <a:ext cx="349250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1" name="Arc 34"/>
              <p:cNvSpPr>
                <a:spLocks/>
              </p:cNvSpPr>
              <p:nvPr/>
            </p:nvSpPr>
            <p:spPr bwMode="auto">
              <a:xfrm rot="9872463">
                <a:off x="11934860" y="1828781"/>
                <a:ext cx="139700" cy="14287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2" name="Arc 35"/>
              <p:cNvSpPr>
                <a:spLocks/>
              </p:cNvSpPr>
              <p:nvPr/>
            </p:nvSpPr>
            <p:spPr bwMode="auto">
              <a:xfrm rot="9872463" flipH="1" flipV="1">
                <a:off x="11868185" y="1946256"/>
                <a:ext cx="141288" cy="141288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3" name="Line 36"/>
              <p:cNvSpPr>
                <a:spLocks noChangeShapeType="1"/>
              </p:cNvSpPr>
              <p:nvPr/>
            </p:nvSpPr>
            <p:spPr bwMode="auto">
              <a:xfrm rot="9016332" flipV="1">
                <a:off x="12363485" y="1552556"/>
                <a:ext cx="0" cy="733425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4" name="Freeform 37"/>
              <p:cNvSpPr>
                <a:spLocks/>
              </p:cNvSpPr>
              <p:nvPr/>
            </p:nvSpPr>
            <p:spPr bwMode="auto">
              <a:xfrm rot="3616332">
                <a:off x="12339672" y="1885931"/>
                <a:ext cx="77788" cy="141288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5" name="Line 38"/>
              <p:cNvSpPr>
                <a:spLocks noChangeShapeType="1"/>
              </p:cNvSpPr>
              <p:nvPr/>
            </p:nvSpPr>
            <p:spPr bwMode="auto">
              <a:xfrm rot="3616332">
                <a:off x="12401585" y="1925619"/>
                <a:ext cx="69850" cy="0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6" name="Line 39"/>
              <p:cNvSpPr>
                <a:spLocks noChangeShapeType="1"/>
              </p:cNvSpPr>
              <p:nvPr/>
            </p:nvSpPr>
            <p:spPr bwMode="auto">
              <a:xfrm rot="3616332">
                <a:off x="12290460" y="1993881"/>
                <a:ext cx="69850" cy="1588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7" name="Freeform 40"/>
              <p:cNvSpPr>
                <a:spLocks/>
              </p:cNvSpPr>
              <p:nvPr/>
            </p:nvSpPr>
            <p:spPr bwMode="auto">
              <a:xfrm rot="3616332">
                <a:off x="12463497" y="2066906"/>
                <a:ext cx="168275" cy="3714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8" name="Line 41"/>
              <p:cNvSpPr>
                <a:spLocks noChangeShapeType="1"/>
              </p:cNvSpPr>
              <p:nvPr/>
            </p:nvSpPr>
            <p:spPr bwMode="auto">
              <a:xfrm rot="3616332">
                <a:off x="12504772" y="1979593"/>
                <a:ext cx="0" cy="398463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9" name="Line 42"/>
              <p:cNvSpPr>
                <a:spLocks noChangeShapeType="1"/>
              </p:cNvSpPr>
              <p:nvPr/>
            </p:nvSpPr>
            <p:spPr bwMode="auto">
              <a:xfrm rot="3616332">
                <a:off x="12617485" y="2155806"/>
                <a:ext cx="180975" cy="1588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90" name="Line 43"/>
              <p:cNvSpPr>
                <a:spLocks noChangeShapeType="1"/>
              </p:cNvSpPr>
              <p:nvPr/>
            </p:nvSpPr>
            <p:spPr bwMode="auto">
              <a:xfrm rot="3616332">
                <a:off x="12290460" y="2343131"/>
                <a:ext cx="187325" cy="1588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91" name="Arc 44"/>
              <p:cNvSpPr>
                <a:spLocks/>
              </p:cNvSpPr>
              <p:nvPr/>
            </p:nvSpPr>
            <p:spPr bwMode="auto">
              <a:xfrm rot="17144832">
                <a:off x="12422222" y="2212956"/>
                <a:ext cx="500063" cy="511175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92" name="Freeform 45"/>
              <p:cNvSpPr>
                <a:spLocks/>
              </p:cNvSpPr>
              <p:nvPr/>
            </p:nvSpPr>
            <p:spPr bwMode="auto">
              <a:xfrm rot="6279794">
                <a:off x="12350785" y="1995468"/>
                <a:ext cx="217488" cy="215900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93" name="Freeform 46"/>
              <p:cNvSpPr>
                <a:spLocks/>
              </p:cNvSpPr>
              <p:nvPr/>
            </p:nvSpPr>
            <p:spPr bwMode="auto">
              <a:xfrm rot="3616332">
                <a:off x="12242835" y="2000231"/>
                <a:ext cx="452438" cy="228600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C0C0C0"/>
              </a:solidFill>
              <a:ln w="3175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94" name="Arc 47"/>
              <p:cNvSpPr>
                <a:spLocks/>
              </p:cNvSpPr>
              <p:nvPr/>
            </p:nvSpPr>
            <p:spPr bwMode="auto">
              <a:xfrm rot="10553830">
                <a:off x="12380947" y="1716069"/>
                <a:ext cx="290513" cy="3365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95" name="Arc 48"/>
              <p:cNvSpPr>
                <a:spLocks/>
              </p:cNvSpPr>
              <p:nvPr/>
            </p:nvSpPr>
            <p:spPr bwMode="auto">
              <a:xfrm rot="18278834" flipV="1">
                <a:off x="12096785" y="1882756"/>
                <a:ext cx="293688" cy="333375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5" name="Group 49"/>
              <p:cNvGrpSpPr>
                <a:grpSpLocks/>
              </p:cNvGrpSpPr>
              <p:nvPr/>
            </p:nvGrpSpPr>
            <p:grpSpPr bwMode="auto">
              <a:xfrm rot="3616332">
                <a:off x="12330179" y="2190798"/>
                <a:ext cx="600087" cy="503238"/>
                <a:chOff x="4785" y="11039"/>
                <a:chExt cx="829" cy="688"/>
              </a:xfrm>
            </p:grpSpPr>
            <p:sp>
              <p:nvSpPr>
                <p:cNvPr id="250" name="Freeform 50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51" name="Line 51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52" name="Line 52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53" name="Line 53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54" name="Arc 54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97" name="Arc 55"/>
              <p:cNvSpPr>
                <a:spLocks/>
              </p:cNvSpPr>
              <p:nvPr/>
            </p:nvSpPr>
            <p:spPr bwMode="auto">
              <a:xfrm rot="6279794" flipH="1" flipV="1">
                <a:off x="12323797" y="1989118"/>
                <a:ext cx="350838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98" name="Arc 56"/>
              <p:cNvSpPr>
                <a:spLocks/>
              </p:cNvSpPr>
              <p:nvPr/>
            </p:nvSpPr>
            <p:spPr bwMode="auto">
              <a:xfrm rot="6279794">
                <a:off x="12241247" y="1857356"/>
                <a:ext cx="349250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99" name="Arc 57"/>
              <p:cNvSpPr>
                <a:spLocks/>
              </p:cNvSpPr>
              <p:nvPr/>
            </p:nvSpPr>
            <p:spPr bwMode="auto">
              <a:xfrm rot="6279794">
                <a:off x="12279347" y="1831956"/>
                <a:ext cx="139700" cy="14287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0" name="Arc 58"/>
              <p:cNvSpPr>
                <a:spLocks/>
              </p:cNvSpPr>
              <p:nvPr/>
            </p:nvSpPr>
            <p:spPr bwMode="auto">
              <a:xfrm rot="6279794" flipH="1" flipV="1">
                <a:off x="12344435" y="1946256"/>
                <a:ext cx="141288" cy="14287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1" name="Line 59"/>
              <p:cNvSpPr>
                <a:spLocks noChangeShapeType="1"/>
              </p:cNvSpPr>
              <p:nvPr/>
            </p:nvSpPr>
            <p:spPr bwMode="auto">
              <a:xfrm rot="7209001">
                <a:off x="11844372" y="1441431"/>
                <a:ext cx="1588" cy="520700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2" name="Line 60"/>
              <p:cNvSpPr>
                <a:spLocks noChangeShapeType="1"/>
              </p:cNvSpPr>
              <p:nvPr/>
            </p:nvSpPr>
            <p:spPr bwMode="auto">
              <a:xfrm rot="14429284">
                <a:off x="12515885" y="1449368"/>
                <a:ext cx="0" cy="519113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6" name="Group 61"/>
              <p:cNvGrpSpPr>
                <a:grpSpLocks/>
              </p:cNvGrpSpPr>
              <p:nvPr/>
            </p:nvGrpSpPr>
            <p:grpSpPr bwMode="auto">
              <a:xfrm rot="14462297">
                <a:off x="12703220" y="1458910"/>
                <a:ext cx="223837" cy="180975"/>
                <a:chOff x="5504" y="8144"/>
                <a:chExt cx="291" cy="236"/>
              </a:xfrm>
            </p:grpSpPr>
            <p:sp>
              <p:nvSpPr>
                <p:cNvPr id="248" name="Rectangle 62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49" name="Rectangle 63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grpSp>
            <p:nvGrpSpPr>
              <p:cNvPr id="7" name="Group 64"/>
              <p:cNvGrpSpPr>
                <a:grpSpLocks/>
              </p:cNvGrpSpPr>
              <p:nvPr/>
            </p:nvGrpSpPr>
            <p:grpSpPr bwMode="auto">
              <a:xfrm rot="7209001">
                <a:off x="11436374" y="1468435"/>
                <a:ext cx="227014" cy="180975"/>
                <a:chOff x="5504" y="8144"/>
                <a:chExt cx="291" cy="236"/>
              </a:xfrm>
            </p:grpSpPr>
            <p:sp>
              <p:nvSpPr>
                <p:cNvPr id="246" name="Rectangle 65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47" name="Rectangle 66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105" name="Rectangle 67"/>
              <p:cNvSpPr>
                <a:spLocks noChangeArrowheads="1"/>
              </p:cNvSpPr>
              <p:nvPr/>
            </p:nvSpPr>
            <p:spPr bwMode="auto">
              <a:xfrm rot="10780961">
                <a:off x="12134885" y="1417619"/>
                <a:ext cx="42863" cy="350838"/>
              </a:xfrm>
              <a:prstGeom prst="rect">
                <a:avLst/>
              </a:prstGeom>
              <a:noFill/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6" name="Rectangle 68"/>
              <p:cNvSpPr>
                <a:spLocks noChangeArrowheads="1"/>
              </p:cNvSpPr>
              <p:nvPr/>
            </p:nvSpPr>
            <p:spPr bwMode="auto">
              <a:xfrm rot="9888311">
                <a:off x="12041222" y="1711306"/>
                <a:ext cx="39688" cy="177800"/>
              </a:xfrm>
              <a:prstGeom prst="rect">
                <a:avLst/>
              </a:prstGeom>
              <a:noFill/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7" name="Rectangle 69"/>
              <p:cNvSpPr>
                <a:spLocks noChangeArrowheads="1"/>
              </p:cNvSpPr>
              <p:nvPr/>
            </p:nvSpPr>
            <p:spPr bwMode="auto">
              <a:xfrm rot="11744560">
                <a:off x="12284110" y="1719244"/>
                <a:ext cx="38100" cy="177800"/>
              </a:xfrm>
              <a:prstGeom prst="rect">
                <a:avLst/>
              </a:prstGeom>
              <a:noFill/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8" name="Rectangle 70"/>
              <p:cNvSpPr>
                <a:spLocks noChangeArrowheads="1"/>
              </p:cNvSpPr>
              <p:nvPr/>
            </p:nvSpPr>
            <p:spPr bwMode="auto">
              <a:xfrm rot="17064441" flipH="1">
                <a:off x="13822397" y="4373543"/>
                <a:ext cx="38100" cy="177800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9" name="Rectangle 71"/>
              <p:cNvSpPr>
                <a:spLocks noChangeArrowheads="1"/>
              </p:cNvSpPr>
              <p:nvPr/>
            </p:nvSpPr>
            <p:spPr bwMode="auto">
              <a:xfrm rot="18920690" flipH="1">
                <a:off x="13708097" y="4586269"/>
                <a:ext cx="39688" cy="177800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0" name="Rectangle 72"/>
              <p:cNvSpPr>
                <a:spLocks noChangeArrowheads="1"/>
              </p:cNvSpPr>
              <p:nvPr/>
            </p:nvSpPr>
            <p:spPr bwMode="auto">
              <a:xfrm rot="18028040" flipH="1">
                <a:off x="13933522" y="4518006"/>
                <a:ext cx="41275" cy="350838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1" name="Line 73"/>
              <p:cNvSpPr>
                <a:spLocks noChangeShapeType="1"/>
              </p:cNvSpPr>
              <p:nvPr/>
            </p:nvSpPr>
            <p:spPr bwMode="auto">
              <a:xfrm flipH="1" flipV="1">
                <a:off x="13233435" y="4671994"/>
                <a:ext cx="1397000" cy="1588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2" name="Rectangle 74"/>
              <p:cNvSpPr>
                <a:spLocks noChangeArrowheads="1"/>
              </p:cNvSpPr>
              <p:nvPr/>
            </p:nvSpPr>
            <p:spPr bwMode="auto">
              <a:xfrm flipH="1">
                <a:off x="14316110" y="4576744"/>
                <a:ext cx="350838" cy="184150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3" name="Freeform 75"/>
              <p:cNvSpPr>
                <a:spLocks/>
              </p:cNvSpPr>
              <p:nvPr/>
            </p:nvSpPr>
            <p:spPr bwMode="auto">
              <a:xfrm flipH="1">
                <a:off x="13508072" y="4600556"/>
                <a:ext cx="79375" cy="141288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4" name="Line 76"/>
              <p:cNvSpPr>
                <a:spLocks noChangeShapeType="1"/>
              </p:cNvSpPr>
              <p:nvPr/>
            </p:nvSpPr>
            <p:spPr bwMode="auto">
              <a:xfrm flipH="1">
                <a:off x="13511247" y="4608494"/>
                <a:ext cx="69850" cy="0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5" name="Line 77"/>
              <p:cNvSpPr>
                <a:spLocks noChangeShapeType="1"/>
              </p:cNvSpPr>
              <p:nvPr/>
            </p:nvSpPr>
            <p:spPr bwMode="auto">
              <a:xfrm flipH="1">
                <a:off x="13509660" y="4737081"/>
                <a:ext cx="68263" cy="0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8" name="Group 78"/>
              <p:cNvGrpSpPr>
                <a:grpSpLocks/>
              </p:cNvGrpSpPr>
              <p:nvPr/>
            </p:nvGrpSpPr>
            <p:grpSpPr bwMode="auto">
              <a:xfrm flipH="1">
                <a:off x="12703129" y="4371956"/>
                <a:ext cx="600087" cy="495300"/>
                <a:chOff x="4785" y="11039"/>
                <a:chExt cx="829" cy="688"/>
              </a:xfrm>
            </p:grpSpPr>
            <p:sp>
              <p:nvSpPr>
                <p:cNvPr id="241" name="Freeform 79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42" name="Line 80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43" name="Line 81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44" name="Line 82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45" name="Arc 83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117" name="Freeform 84"/>
              <p:cNvSpPr>
                <a:spLocks/>
              </p:cNvSpPr>
              <p:nvPr/>
            </p:nvSpPr>
            <p:spPr bwMode="auto">
              <a:xfrm rot="18936538" flipH="1">
                <a:off x="13274710" y="4567219"/>
                <a:ext cx="217488" cy="214313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8" name="Freeform 85"/>
              <p:cNvSpPr>
                <a:spLocks/>
              </p:cNvSpPr>
              <p:nvPr/>
            </p:nvSpPr>
            <p:spPr bwMode="auto">
              <a:xfrm flipH="1">
                <a:off x="13141360" y="4557694"/>
                <a:ext cx="450850" cy="227013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C0C0C0"/>
              </a:solidFill>
              <a:ln w="3175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9" name="Arc 86"/>
              <p:cNvSpPr>
                <a:spLocks/>
              </p:cNvSpPr>
              <p:nvPr/>
            </p:nvSpPr>
            <p:spPr bwMode="auto">
              <a:xfrm rot="14662502" flipH="1">
                <a:off x="13393772" y="4341793"/>
                <a:ext cx="288925" cy="3365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0" name="Arc 87"/>
              <p:cNvSpPr>
                <a:spLocks/>
              </p:cNvSpPr>
              <p:nvPr/>
            </p:nvSpPr>
            <p:spPr bwMode="auto">
              <a:xfrm rot="6937498" flipH="1" flipV="1">
                <a:off x="13392185" y="4667231"/>
                <a:ext cx="292100" cy="334963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9" name="Group 88"/>
              <p:cNvGrpSpPr>
                <a:grpSpLocks/>
              </p:cNvGrpSpPr>
              <p:nvPr/>
            </p:nvGrpSpPr>
            <p:grpSpPr bwMode="auto">
              <a:xfrm flipH="1">
                <a:off x="12703129" y="4416406"/>
                <a:ext cx="600087" cy="500063"/>
                <a:chOff x="4785" y="11039"/>
                <a:chExt cx="829" cy="688"/>
              </a:xfrm>
            </p:grpSpPr>
            <p:sp>
              <p:nvSpPr>
                <p:cNvPr id="236" name="Freeform 89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37" name="Line 90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38" name="Line 91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39" name="Line 92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40" name="Arc 93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122" name="Arc 94"/>
              <p:cNvSpPr>
                <a:spLocks/>
              </p:cNvSpPr>
              <p:nvPr/>
            </p:nvSpPr>
            <p:spPr bwMode="auto">
              <a:xfrm rot="18936538" flipV="1">
                <a:off x="13131835" y="4494194"/>
                <a:ext cx="352425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3" name="Arc 95"/>
              <p:cNvSpPr>
                <a:spLocks/>
              </p:cNvSpPr>
              <p:nvPr/>
            </p:nvSpPr>
            <p:spPr bwMode="auto">
              <a:xfrm rot="18936538" flipH="1">
                <a:off x="13288997" y="4502131"/>
                <a:ext cx="349250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4" name="Arc 96"/>
              <p:cNvSpPr>
                <a:spLocks/>
              </p:cNvSpPr>
              <p:nvPr/>
            </p:nvSpPr>
            <p:spPr bwMode="auto">
              <a:xfrm rot="18936538" flipH="1">
                <a:off x="13541410" y="4602144"/>
                <a:ext cx="139700" cy="14287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5" name="Arc 97"/>
              <p:cNvSpPr>
                <a:spLocks/>
              </p:cNvSpPr>
              <p:nvPr/>
            </p:nvSpPr>
            <p:spPr bwMode="auto">
              <a:xfrm rot="18936538" flipV="1">
                <a:off x="13408060" y="4600556"/>
                <a:ext cx="141288" cy="141288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6" name="Line 98"/>
              <p:cNvSpPr>
                <a:spLocks noChangeShapeType="1"/>
              </p:cNvSpPr>
              <p:nvPr/>
            </p:nvSpPr>
            <p:spPr bwMode="auto">
              <a:xfrm rot="19792668" flipH="1" flipV="1">
                <a:off x="13774772" y="3987781"/>
                <a:ext cx="0" cy="733425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7" name="Freeform 99"/>
              <p:cNvSpPr>
                <a:spLocks/>
              </p:cNvSpPr>
              <p:nvPr/>
            </p:nvSpPr>
            <p:spPr bwMode="auto">
              <a:xfrm rot="3592668" flipH="1">
                <a:off x="13712860" y="4249718"/>
                <a:ext cx="77788" cy="141288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8" name="Line 100"/>
              <p:cNvSpPr>
                <a:spLocks noChangeShapeType="1"/>
              </p:cNvSpPr>
              <p:nvPr/>
            </p:nvSpPr>
            <p:spPr bwMode="auto">
              <a:xfrm rot="3592668" flipH="1">
                <a:off x="13771597" y="4287819"/>
                <a:ext cx="69850" cy="0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9" name="Line 101"/>
              <p:cNvSpPr>
                <a:spLocks noChangeShapeType="1"/>
              </p:cNvSpPr>
              <p:nvPr/>
            </p:nvSpPr>
            <p:spPr bwMode="auto">
              <a:xfrm rot="3592668" flipH="1">
                <a:off x="13657297" y="4348143"/>
                <a:ext cx="69850" cy="1588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0" name="Freeform 102"/>
              <p:cNvSpPr>
                <a:spLocks/>
              </p:cNvSpPr>
              <p:nvPr/>
            </p:nvSpPr>
            <p:spPr bwMode="auto">
              <a:xfrm rot="3592668" flipH="1">
                <a:off x="13495372" y="3840143"/>
                <a:ext cx="168275" cy="3714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1" name="Line 103"/>
              <p:cNvSpPr>
                <a:spLocks noChangeShapeType="1"/>
              </p:cNvSpPr>
              <p:nvPr/>
            </p:nvSpPr>
            <p:spPr bwMode="auto">
              <a:xfrm rot="3592668" flipH="1">
                <a:off x="13622372" y="3900468"/>
                <a:ext cx="0" cy="398463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2" name="Line 104"/>
              <p:cNvSpPr>
                <a:spLocks noChangeShapeType="1"/>
              </p:cNvSpPr>
              <p:nvPr/>
            </p:nvSpPr>
            <p:spPr bwMode="auto">
              <a:xfrm rot="3592668" flipH="1">
                <a:off x="13652535" y="3933806"/>
                <a:ext cx="180975" cy="1588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3" name="Line 105"/>
              <p:cNvSpPr>
                <a:spLocks noChangeShapeType="1"/>
              </p:cNvSpPr>
              <p:nvPr/>
            </p:nvSpPr>
            <p:spPr bwMode="auto">
              <a:xfrm rot="3592668" flipH="1">
                <a:off x="13323922" y="4119543"/>
                <a:ext cx="187325" cy="1588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4" name="Arc 106"/>
              <p:cNvSpPr>
                <a:spLocks/>
              </p:cNvSpPr>
              <p:nvPr/>
            </p:nvSpPr>
            <p:spPr bwMode="auto">
              <a:xfrm rot="11664170" flipH="1">
                <a:off x="13204860" y="3552806"/>
                <a:ext cx="500063" cy="511175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5" name="Freeform 107"/>
              <p:cNvSpPr>
                <a:spLocks/>
              </p:cNvSpPr>
              <p:nvPr/>
            </p:nvSpPr>
            <p:spPr bwMode="auto">
              <a:xfrm rot="929206" flipH="1">
                <a:off x="13557285" y="4070331"/>
                <a:ext cx="217488" cy="215900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6" name="Freeform 108"/>
              <p:cNvSpPr>
                <a:spLocks/>
              </p:cNvSpPr>
              <p:nvPr/>
            </p:nvSpPr>
            <p:spPr bwMode="auto">
              <a:xfrm rot="3592668" flipH="1">
                <a:off x="13433460" y="4049693"/>
                <a:ext cx="452438" cy="228600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C0C0C0"/>
              </a:solidFill>
              <a:ln w="3175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7" name="Arc 109"/>
              <p:cNvSpPr>
                <a:spLocks/>
              </p:cNvSpPr>
              <p:nvPr/>
            </p:nvSpPr>
            <p:spPr bwMode="auto">
              <a:xfrm rot="18255170" flipH="1">
                <a:off x="13741435" y="4062393"/>
                <a:ext cx="290513" cy="3365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8" name="Arc 110"/>
              <p:cNvSpPr>
                <a:spLocks/>
              </p:cNvSpPr>
              <p:nvPr/>
            </p:nvSpPr>
            <p:spPr bwMode="auto">
              <a:xfrm rot="10530167" flipH="1" flipV="1">
                <a:off x="13457272" y="4225906"/>
                <a:ext cx="293688" cy="333375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10" name="Group 111"/>
              <p:cNvGrpSpPr>
                <a:grpSpLocks/>
              </p:cNvGrpSpPr>
              <p:nvPr/>
            </p:nvGrpSpPr>
            <p:grpSpPr bwMode="auto">
              <a:xfrm rot="3592668" flipH="1">
                <a:off x="13154018" y="3611479"/>
                <a:ext cx="600087" cy="503238"/>
                <a:chOff x="4785" y="11039"/>
                <a:chExt cx="829" cy="688"/>
              </a:xfrm>
            </p:grpSpPr>
            <p:sp>
              <p:nvSpPr>
                <p:cNvPr id="231" name="Freeform 112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32" name="Line 113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33" name="Line 114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34" name="Line 115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35" name="Arc 116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140" name="Arc 117"/>
              <p:cNvSpPr>
                <a:spLocks/>
              </p:cNvSpPr>
              <p:nvPr/>
            </p:nvSpPr>
            <p:spPr bwMode="auto">
              <a:xfrm rot="929206" flipV="1">
                <a:off x="13455685" y="3933806"/>
                <a:ext cx="350838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41" name="Arc 118"/>
              <p:cNvSpPr>
                <a:spLocks/>
              </p:cNvSpPr>
              <p:nvPr/>
            </p:nvSpPr>
            <p:spPr bwMode="auto">
              <a:xfrm rot="929206" flipH="1">
                <a:off x="13527122" y="4073506"/>
                <a:ext cx="349250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42" name="Arc 119"/>
              <p:cNvSpPr>
                <a:spLocks/>
              </p:cNvSpPr>
              <p:nvPr/>
            </p:nvSpPr>
            <p:spPr bwMode="auto">
              <a:xfrm rot="929206" flipH="1">
                <a:off x="13711272" y="4303694"/>
                <a:ext cx="139700" cy="14287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43" name="Arc 120"/>
              <p:cNvSpPr>
                <a:spLocks/>
              </p:cNvSpPr>
              <p:nvPr/>
            </p:nvSpPr>
            <p:spPr bwMode="auto">
              <a:xfrm rot="929206" flipV="1">
                <a:off x="13646185" y="4187806"/>
                <a:ext cx="141288" cy="14287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44" name="Line 121"/>
              <p:cNvSpPr>
                <a:spLocks noChangeShapeType="1"/>
              </p:cNvSpPr>
              <p:nvPr/>
            </p:nvSpPr>
            <p:spPr bwMode="auto">
              <a:xfrm flipH="1">
                <a:off x="13703335" y="4651356"/>
                <a:ext cx="1588" cy="520700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45" name="Line 122"/>
              <p:cNvSpPr>
                <a:spLocks noChangeShapeType="1"/>
              </p:cNvSpPr>
              <p:nvPr/>
            </p:nvSpPr>
            <p:spPr bwMode="auto">
              <a:xfrm rot="14379716" flipH="1">
                <a:off x="14035122" y="4067156"/>
                <a:ext cx="0" cy="519113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11" name="Group 123"/>
              <p:cNvGrpSpPr>
                <a:grpSpLocks/>
              </p:cNvGrpSpPr>
              <p:nvPr/>
            </p:nvGrpSpPr>
            <p:grpSpPr bwMode="auto">
              <a:xfrm rot="14346703" flipH="1">
                <a:off x="14209737" y="4059201"/>
                <a:ext cx="223837" cy="180975"/>
                <a:chOff x="5504" y="8144"/>
                <a:chExt cx="291" cy="236"/>
              </a:xfrm>
            </p:grpSpPr>
            <p:sp>
              <p:nvSpPr>
                <p:cNvPr id="229" name="Rectangle 124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30" name="Rectangle 125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grpSp>
            <p:nvGrpSpPr>
              <p:cNvPr id="12" name="Group 126"/>
              <p:cNvGrpSpPr>
                <a:grpSpLocks/>
              </p:cNvGrpSpPr>
              <p:nvPr/>
            </p:nvGrpSpPr>
            <p:grpSpPr bwMode="auto">
              <a:xfrm flipH="1">
                <a:off x="13565203" y="5149831"/>
                <a:ext cx="227014" cy="180975"/>
                <a:chOff x="5504" y="8144"/>
                <a:chExt cx="291" cy="236"/>
              </a:xfrm>
            </p:grpSpPr>
            <p:sp>
              <p:nvSpPr>
                <p:cNvPr id="227" name="Rectangle 127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28" name="Rectangle 128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148" name="Rectangle 129"/>
              <p:cNvSpPr>
                <a:spLocks noChangeArrowheads="1"/>
              </p:cNvSpPr>
              <p:nvPr/>
            </p:nvSpPr>
            <p:spPr bwMode="auto">
              <a:xfrm rot="18028040" flipH="1">
                <a:off x="13931935" y="4519593"/>
                <a:ext cx="42863" cy="350838"/>
              </a:xfrm>
              <a:prstGeom prst="rect">
                <a:avLst/>
              </a:prstGeom>
              <a:noFill/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49" name="Rectangle 130"/>
              <p:cNvSpPr>
                <a:spLocks noChangeArrowheads="1"/>
              </p:cNvSpPr>
              <p:nvPr/>
            </p:nvSpPr>
            <p:spPr bwMode="auto">
              <a:xfrm rot="18920690" flipH="1">
                <a:off x="13708097" y="4586269"/>
                <a:ext cx="39688" cy="177800"/>
              </a:xfrm>
              <a:prstGeom prst="rect">
                <a:avLst/>
              </a:prstGeom>
              <a:noFill/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0" name="Rectangle 131"/>
              <p:cNvSpPr>
                <a:spLocks noChangeArrowheads="1"/>
              </p:cNvSpPr>
              <p:nvPr/>
            </p:nvSpPr>
            <p:spPr bwMode="auto">
              <a:xfrm rot="17064441" flipH="1">
                <a:off x="13822397" y="4373543"/>
                <a:ext cx="38100" cy="177800"/>
              </a:xfrm>
              <a:prstGeom prst="rect">
                <a:avLst/>
              </a:prstGeom>
              <a:noFill/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1" name="Rectangle 132"/>
              <p:cNvSpPr>
                <a:spLocks noChangeArrowheads="1"/>
              </p:cNvSpPr>
              <p:nvPr/>
            </p:nvSpPr>
            <p:spPr bwMode="auto">
              <a:xfrm rot="4535559">
                <a:off x="10494997" y="4379893"/>
                <a:ext cx="38100" cy="177800"/>
              </a:xfrm>
              <a:prstGeom prst="rect">
                <a:avLst/>
              </a:prstGeom>
              <a:solidFill>
                <a:srgbClr val="00CC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2" name="Rectangle 133"/>
              <p:cNvSpPr>
                <a:spLocks noChangeArrowheads="1"/>
              </p:cNvSpPr>
              <p:nvPr/>
            </p:nvSpPr>
            <p:spPr bwMode="auto">
              <a:xfrm rot="2679310">
                <a:off x="10607710" y="4591031"/>
                <a:ext cx="39688" cy="177800"/>
              </a:xfrm>
              <a:prstGeom prst="rect">
                <a:avLst/>
              </a:prstGeom>
              <a:solidFill>
                <a:srgbClr val="00CC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3" name="Rectangle 134"/>
              <p:cNvSpPr>
                <a:spLocks noChangeArrowheads="1"/>
              </p:cNvSpPr>
              <p:nvPr/>
            </p:nvSpPr>
            <p:spPr bwMode="auto">
              <a:xfrm rot="3571960">
                <a:off x="10382285" y="4524356"/>
                <a:ext cx="41275" cy="350838"/>
              </a:xfrm>
              <a:prstGeom prst="rect">
                <a:avLst/>
              </a:prstGeom>
              <a:solidFill>
                <a:srgbClr val="00CC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4" name="Line 135"/>
              <p:cNvSpPr>
                <a:spLocks noChangeShapeType="1"/>
              </p:cNvSpPr>
              <p:nvPr/>
            </p:nvSpPr>
            <p:spPr bwMode="auto">
              <a:xfrm flipV="1">
                <a:off x="9781535" y="4671085"/>
                <a:ext cx="1500198" cy="45719"/>
              </a:xfrm>
              <a:prstGeom prst="line">
                <a:avLst/>
              </a:prstGeom>
              <a:noFill/>
              <a:ln w="571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5" name="Rectangle 136"/>
              <p:cNvSpPr>
                <a:spLocks noChangeArrowheads="1"/>
              </p:cNvSpPr>
              <p:nvPr/>
            </p:nvSpPr>
            <p:spPr bwMode="auto">
              <a:xfrm>
                <a:off x="9688547" y="4624038"/>
                <a:ext cx="350838" cy="184150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6" name="Freeform 138"/>
              <p:cNvSpPr>
                <a:spLocks/>
              </p:cNvSpPr>
              <p:nvPr/>
            </p:nvSpPr>
            <p:spPr bwMode="auto">
              <a:xfrm>
                <a:off x="10768047" y="4606906"/>
                <a:ext cx="79375" cy="141288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7" name="Line 139"/>
              <p:cNvSpPr>
                <a:spLocks noChangeShapeType="1"/>
              </p:cNvSpPr>
              <p:nvPr/>
            </p:nvSpPr>
            <p:spPr bwMode="auto">
              <a:xfrm>
                <a:off x="10774397" y="4613256"/>
                <a:ext cx="68263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8" name="Line 140"/>
              <p:cNvSpPr>
                <a:spLocks noChangeShapeType="1"/>
              </p:cNvSpPr>
              <p:nvPr/>
            </p:nvSpPr>
            <p:spPr bwMode="auto">
              <a:xfrm>
                <a:off x="10777572" y="4743431"/>
                <a:ext cx="68263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13" name="Group 141"/>
              <p:cNvGrpSpPr>
                <a:grpSpLocks/>
              </p:cNvGrpSpPr>
              <p:nvPr/>
            </p:nvGrpSpPr>
            <p:grpSpPr bwMode="auto">
              <a:xfrm>
                <a:off x="11052279" y="4424344"/>
                <a:ext cx="600087" cy="500063"/>
                <a:chOff x="4785" y="11039"/>
                <a:chExt cx="829" cy="688"/>
              </a:xfrm>
            </p:grpSpPr>
            <p:sp>
              <p:nvSpPr>
                <p:cNvPr id="222" name="Freeform 142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23" name="Line 143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24" name="Line 144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25" name="Line 145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26" name="Arc 146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160" name="Freeform 147"/>
              <p:cNvSpPr>
                <a:spLocks/>
              </p:cNvSpPr>
              <p:nvPr/>
            </p:nvSpPr>
            <p:spPr bwMode="auto">
              <a:xfrm>
                <a:off x="10969660" y="4583094"/>
                <a:ext cx="2165350" cy="396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28575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1" name="Freeform 148"/>
              <p:cNvSpPr>
                <a:spLocks/>
              </p:cNvSpPr>
              <p:nvPr/>
            </p:nvSpPr>
            <p:spPr bwMode="auto">
              <a:xfrm flipV="1">
                <a:off x="10968072" y="4737081"/>
                <a:ext cx="2166938" cy="396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28575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2" name="Freeform 149"/>
              <p:cNvSpPr>
                <a:spLocks/>
              </p:cNvSpPr>
              <p:nvPr/>
            </p:nvSpPr>
            <p:spPr bwMode="auto">
              <a:xfrm rot="2663462">
                <a:off x="10863297" y="4573569"/>
                <a:ext cx="217488" cy="215900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3" name="Freeform 150"/>
              <p:cNvSpPr>
                <a:spLocks/>
              </p:cNvSpPr>
              <p:nvPr/>
            </p:nvSpPr>
            <p:spPr bwMode="auto">
              <a:xfrm>
                <a:off x="11161747" y="4583094"/>
                <a:ext cx="2008188" cy="198438"/>
              </a:xfrm>
              <a:custGeom>
                <a:avLst/>
                <a:gdLst/>
                <a:ahLst/>
                <a:cxnLst>
                  <a:cxn ang="0">
                    <a:pos x="45" y="30"/>
                  </a:cxn>
                  <a:cxn ang="0">
                    <a:pos x="30" y="171"/>
                  </a:cxn>
                  <a:cxn ang="0">
                    <a:pos x="45" y="327"/>
                  </a:cxn>
                  <a:cxn ang="0">
                    <a:pos x="126" y="315"/>
                  </a:cxn>
                  <a:cxn ang="0">
                    <a:pos x="735" y="303"/>
                  </a:cxn>
                  <a:cxn ang="0">
                    <a:pos x="1605" y="279"/>
                  </a:cxn>
                  <a:cxn ang="0">
                    <a:pos x="2607" y="300"/>
                  </a:cxn>
                  <a:cxn ang="0">
                    <a:pos x="3330" y="333"/>
                  </a:cxn>
                  <a:cxn ang="0">
                    <a:pos x="3648" y="351"/>
                  </a:cxn>
                  <a:cxn ang="0">
                    <a:pos x="3672" y="249"/>
                  </a:cxn>
                  <a:cxn ang="0">
                    <a:pos x="3672" y="171"/>
                  </a:cxn>
                  <a:cxn ang="0">
                    <a:pos x="3690" y="36"/>
                  </a:cxn>
                  <a:cxn ang="0">
                    <a:pos x="3660" y="12"/>
                  </a:cxn>
                  <a:cxn ang="0">
                    <a:pos x="3594" y="6"/>
                  </a:cxn>
                  <a:cxn ang="0">
                    <a:pos x="2991" y="51"/>
                  </a:cxn>
                  <a:cxn ang="0">
                    <a:pos x="1911" y="75"/>
                  </a:cxn>
                  <a:cxn ang="0">
                    <a:pos x="1065" y="78"/>
                  </a:cxn>
                  <a:cxn ang="0">
                    <a:pos x="303" y="51"/>
                  </a:cxn>
                  <a:cxn ang="0">
                    <a:pos x="45" y="30"/>
                  </a:cxn>
                </a:cxnLst>
                <a:rect l="0" t="0" r="r" b="b"/>
                <a:pathLst>
                  <a:path w="3705" h="365">
                    <a:moveTo>
                      <a:pt x="45" y="30"/>
                    </a:moveTo>
                    <a:cubicBezTo>
                      <a:pt x="0" y="50"/>
                      <a:pt x="30" y="122"/>
                      <a:pt x="30" y="171"/>
                    </a:cubicBezTo>
                    <a:cubicBezTo>
                      <a:pt x="30" y="220"/>
                      <a:pt x="29" y="303"/>
                      <a:pt x="45" y="327"/>
                    </a:cubicBezTo>
                    <a:cubicBezTo>
                      <a:pt x="61" y="351"/>
                      <a:pt x="11" y="319"/>
                      <a:pt x="126" y="315"/>
                    </a:cubicBezTo>
                    <a:cubicBezTo>
                      <a:pt x="241" y="311"/>
                      <a:pt x="489" y="309"/>
                      <a:pt x="735" y="303"/>
                    </a:cubicBezTo>
                    <a:cubicBezTo>
                      <a:pt x="981" y="297"/>
                      <a:pt x="1293" y="279"/>
                      <a:pt x="1605" y="279"/>
                    </a:cubicBezTo>
                    <a:cubicBezTo>
                      <a:pt x="1917" y="279"/>
                      <a:pt x="2320" y="291"/>
                      <a:pt x="2607" y="300"/>
                    </a:cubicBezTo>
                    <a:cubicBezTo>
                      <a:pt x="2894" y="309"/>
                      <a:pt x="3157" y="325"/>
                      <a:pt x="3330" y="333"/>
                    </a:cubicBezTo>
                    <a:cubicBezTo>
                      <a:pt x="3503" y="341"/>
                      <a:pt x="3591" y="365"/>
                      <a:pt x="3648" y="351"/>
                    </a:cubicBezTo>
                    <a:cubicBezTo>
                      <a:pt x="3705" y="337"/>
                      <a:pt x="3668" y="279"/>
                      <a:pt x="3672" y="249"/>
                    </a:cubicBezTo>
                    <a:cubicBezTo>
                      <a:pt x="3676" y="219"/>
                      <a:pt x="3669" y="207"/>
                      <a:pt x="3672" y="171"/>
                    </a:cubicBezTo>
                    <a:cubicBezTo>
                      <a:pt x="3675" y="135"/>
                      <a:pt x="3692" y="62"/>
                      <a:pt x="3690" y="36"/>
                    </a:cubicBezTo>
                    <a:cubicBezTo>
                      <a:pt x="3688" y="10"/>
                      <a:pt x="3676" y="17"/>
                      <a:pt x="3660" y="12"/>
                    </a:cubicBezTo>
                    <a:cubicBezTo>
                      <a:pt x="3644" y="7"/>
                      <a:pt x="3705" y="0"/>
                      <a:pt x="3594" y="6"/>
                    </a:cubicBezTo>
                    <a:cubicBezTo>
                      <a:pt x="3483" y="12"/>
                      <a:pt x="3271" y="40"/>
                      <a:pt x="2991" y="51"/>
                    </a:cubicBezTo>
                    <a:cubicBezTo>
                      <a:pt x="2711" y="62"/>
                      <a:pt x="2232" y="71"/>
                      <a:pt x="1911" y="75"/>
                    </a:cubicBezTo>
                    <a:cubicBezTo>
                      <a:pt x="1590" y="79"/>
                      <a:pt x="1333" y="82"/>
                      <a:pt x="1065" y="78"/>
                    </a:cubicBezTo>
                    <a:cubicBezTo>
                      <a:pt x="797" y="74"/>
                      <a:pt x="473" y="59"/>
                      <a:pt x="303" y="51"/>
                    </a:cubicBezTo>
                    <a:cubicBezTo>
                      <a:pt x="133" y="43"/>
                      <a:pt x="90" y="10"/>
                      <a:pt x="45" y="3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  <a:alpha val="80000"/>
                </a:schemeClr>
              </a:solidFill>
              <a:ln w="3175" cmpd="sng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" name="Freeform 151"/>
              <p:cNvSpPr>
                <a:spLocks/>
              </p:cNvSpPr>
              <p:nvPr/>
            </p:nvSpPr>
            <p:spPr bwMode="auto">
              <a:xfrm>
                <a:off x="10763285" y="4564044"/>
                <a:ext cx="450850" cy="227013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00FF00"/>
              </a:solidFill>
              <a:ln w="3175" cmpd="sng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5" name="Arc 152"/>
              <p:cNvSpPr>
                <a:spLocks/>
              </p:cNvSpPr>
              <p:nvPr/>
            </p:nvSpPr>
            <p:spPr bwMode="auto">
              <a:xfrm rot="6937498">
                <a:off x="10671210" y="4348143"/>
                <a:ext cx="290513" cy="3365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6" name="Arc 153"/>
              <p:cNvSpPr>
                <a:spLocks/>
              </p:cNvSpPr>
              <p:nvPr/>
            </p:nvSpPr>
            <p:spPr bwMode="auto">
              <a:xfrm rot="14662502" flipV="1">
                <a:off x="10671210" y="4673581"/>
                <a:ext cx="293688" cy="334963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7" name="Freeform 154"/>
              <p:cNvSpPr>
                <a:spLocks/>
              </p:cNvSpPr>
              <p:nvPr/>
            </p:nvSpPr>
            <p:spPr bwMode="auto">
              <a:xfrm flipH="1">
                <a:off x="13123897" y="4487844"/>
                <a:ext cx="168275" cy="3714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8" name="Line 155"/>
              <p:cNvSpPr>
                <a:spLocks noChangeShapeType="1"/>
              </p:cNvSpPr>
              <p:nvPr/>
            </p:nvSpPr>
            <p:spPr bwMode="auto">
              <a:xfrm flipH="1">
                <a:off x="13293760" y="4473556"/>
                <a:ext cx="0" cy="39846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9" name="Line 156"/>
              <p:cNvSpPr>
                <a:spLocks noChangeShapeType="1"/>
              </p:cNvSpPr>
              <p:nvPr/>
            </p:nvSpPr>
            <p:spPr bwMode="auto">
              <a:xfrm flipH="1">
                <a:off x="13120722" y="4484669"/>
                <a:ext cx="180975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0" name="Line 157"/>
              <p:cNvSpPr>
                <a:spLocks noChangeShapeType="1"/>
              </p:cNvSpPr>
              <p:nvPr/>
            </p:nvSpPr>
            <p:spPr bwMode="auto">
              <a:xfrm flipH="1">
                <a:off x="13115960" y="4859319"/>
                <a:ext cx="187325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1" name="Arc 158"/>
              <p:cNvSpPr>
                <a:spLocks/>
              </p:cNvSpPr>
              <p:nvPr/>
            </p:nvSpPr>
            <p:spPr bwMode="auto">
              <a:xfrm rot="8071501" flipH="1">
                <a:off x="12707972" y="4414818"/>
                <a:ext cx="500063" cy="511175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2" name="Freeform 159"/>
              <p:cNvSpPr>
                <a:spLocks/>
              </p:cNvSpPr>
              <p:nvPr/>
            </p:nvSpPr>
            <p:spPr bwMode="auto">
              <a:xfrm>
                <a:off x="11063322" y="4494194"/>
                <a:ext cx="168275" cy="3714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3" name="Line 160"/>
              <p:cNvSpPr>
                <a:spLocks noChangeShapeType="1"/>
              </p:cNvSpPr>
              <p:nvPr/>
            </p:nvSpPr>
            <p:spPr bwMode="auto">
              <a:xfrm>
                <a:off x="11061735" y="4479906"/>
                <a:ext cx="0" cy="39846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4" name="Line 161"/>
              <p:cNvSpPr>
                <a:spLocks noChangeShapeType="1"/>
              </p:cNvSpPr>
              <p:nvPr/>
            </p:nvSpPr>
            <p:spPr bwMode="auto">
              <a:xfrm>
                <a:off x="11052210" y="4865669"/>
                <a:ext cx="187325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5" name="Arc 162"/>
              <p:cNvSpPr>
                <a:spLocks/>
              </p:cNvSpPr>
              <p:nvPr/>
            </p:nvSpPr>
            <p:spPr bwMode="auto">
              <a:xfrm rot="13528499">
                <a:off x="11145872" y="4421168"/>
                <a:ext cx="500063" cy="511175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6" name="Arc 163"/>
              <p:cNvSpPr>
                <a:spLocks/>
              </p:cNvSpPr>
              <p:nvPr/>
            </p:nvSpPr>
            <p:spPr bwMode="auto">
              <a:xfrm rot="2663462" flipH="1" flipV="1">
                <a:off x="10871235" y="4498956"/>
                <a:ext cx="352425" cy="357188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7" name="Arc 164"/>
              <p:cNvSpPr>
                <a:spLocks/>
              </p:cNvSpPr>
              <p:nvPr/>
            </p:nvSpPr>
            <p:spPr bwMode="auto">
              <a:xfrm rot="2663462">
                <a:off x="10715660" y="4508481"/>
                <a:ext cx="350838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8" name="Arc 165"/>
              <p:cNvSpPr>
                <a:spLocks/>
              </p:cNvSpPr>
              <p:nvPr/>
            </p:nvSpPr>
            <p:spPr bwMode="auto">
              <a:xfrm rot="2663462">
                <a:off x="10674385" y="4608494"/>
                <a:ext cx="139700" cy="14287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9" name="Arc 166"/>
              <p:cNvSpPr>
                <a:spLocks/>
              </p:cNvSpPr>
              <p:nvPr/>
            </p:nvSpPr>
            <p:spPr bwMode="auto">
              <a:xfrm rot="2663462" flipH="1" flipV="1">
                <a:off x="10806147" y="4606906"/>
                <a:ext cx="141288" cy="141288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0" name="Line 167"/>
              <p:cNvSpPr>
                <a:spLocks noChangeShapeType="1"/>
              </p:cNvSpPr>
              <p:nvPr/>
            </p:nvSpPr>
            <p:spPr bwMode="auto">
              <a:xfrm rot="1807332" flipH="1" flipV="1">
                <a:off x="10533402" y="4226865"/>
                <a:ext cx="45720" cy="480410"/>
              </a:xfrm>
              <a:prstGeom prst="line">
                <a:avLst/>
              </a:prstGeom>
              <a:noFill/>
              <a:ln w="571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1" name="Freeform 168"/>
              <p:cNvSpPr>
                <a:spLocks/>
              </p:cNvSpPr>
              <p:nvPr/>
            </p:nvSpPr>
            <p:spPr bwMode="auto">
              <a:xfrm rot="18007332">
                <a:off x="10564847" y="4254481"/>
                <a:ext cx="79375" cy="141288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2" name="Line 169"/>
              <p:cNvSpPr>
                <a:spLocks noChangeShapeType="1"/>
              </p:cNvSpPr>
              <p:nvPr/>
            </p:nvSpPr>
            <p:spPr bwMode="auto">
              <a:xfrm rot="18007332">
                <a:off x="10515635" y="4290993"/>
                <a:ext cx="68263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3" name="Line 170"/>
              <p:cNvSpPr>
                <a:spLocks noChangeShapeType="1"/>
              </p:cNvSpPr>
              <p:nvPr/>
            </p:nvSpPr>
            <p:spPr bwMode="auto">
              <a:xfrm rot="18007332">
                <a:off x="10629935" y="4352906"/>
                <a:ext cx="68263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14" name="Group 171"/>
              <p:cNvGrpSpPr>
                <a:grpSpLocks/>
              </p:cNvGrpSpPr>
              <p:nvPr/>
            </p:nvGrpSpPr>
            <p:grpSpPr bwMode="auto">
              <a:xfrm rot="18007332">
                <a:off x="10577577" y="3603541"/>
                <a:ext cx="600087" cy="500063"/>
                <a:chOff x="4785" y="11039"/>
                <a:chExt cx="829" cy="688"/>
              </a:xfrm>
            </p:grpSpPr>
            <p:sp>
              <p:nvSpPr>
                <p:cNvPr id="217" name="Freeform 172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18" name="Line 173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19" name="Line 174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20" name="Line 175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21" name="Arc 176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185" name="Freeform 177"/>
              <p:cNvSpPr>
                <a:spLocks/>
              </p:cNvSpPr>
              <p:nvPr/>
            </p:nvSpPr>
            <p:spPr bwMode="auto">
              <a:xfrm rot="18007332">
                <a:off x="10082247" y="3190856"/>
                <a:ext cx="2165350" cy="396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28575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6" name="Freeform 178"/>
              <p:cNvSpPr>
                <a:spLocks/>
              </p:cNvSpPr>
              <p:nvPr/>
            </p:nvSpPr>
            <p:spPr bwMode="auto">
              <a:xfrm rot="18007332" flipV="1">
                <a:off x="10212422" y="3268643"/>
                <a:ext cx="2166938" cy="396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28575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7" name="Freeform 179"/>
              <p:cNvSpPr>
                <a:spLocks/>
              </p:cNvSpPr>
              <p:nvPr/>
            </p:nvSpPr>
            <p:spPr bwMode="auto">
              <a:xfrm rot="20670794">
                <a:off x="10580722" y="4076681"/>
                <a:ext cx="217488" cy="215900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8" name="Freeform 180"/>
              <p:cNvSpPr>
                <a:spLocks/>
              </p:cNvSpPr>
              <p:nvPr/>
            </p:nvSpPr>
            <p:spPr bwMode="auto">
              <a:xfrm rot="18007332">
                <a:off x="10290210" y="3036868"/>
                <a:ext cx="2006600" cy="198438"/>
              </a:xfrm>
              <a:custGeom>
                <a:avLst/>
                <a:gdLst/>
                <a:ahLst/>
                <a:cxnLst>
                  <a:cxn ang="0">
                    <a:pos x="45" y="30"/>
                  </a:cxn>
                  <a:cxn ang="0">
                    <a:pos x="30" y="171"/>
                  </a:cxn>
                  <a:cxn ang="0">
                    <a:pos x="45" y="327"/>
                  </a:cxn>
                  <a:cxn ang="0">
                    <a:pos x="126" y="315"/>
                  </a:cxn>
                  <a:cxn ang="0">
                    <a:pos x="735" y="303"/>
                  </a:cxn>
                  <a:cxn ang="0">
                    <a:pos x="1605" y="279"/>
                  </a:cxn>
                  <a:cxn ang="0">
                    <a:pos x="2607" y="300"/>
                  </a:cxn>
                  <a:cxn ang="0">
                    <a:pos x="3330" y="333"/>
                  </a:cxn>
                  <a:cxn ang="0">
                    <a:pos x="3648" y="351"/>
                  </a:cxn>
                  <a:cxn ang="0">
                    <a:pos x="3672" y="249"/>
                  </a:cxn>
                  <a:cxn ang="0">
                    <a:pos x="3672" y="171"/>
                  </a:cxn>
                  <a:cxn ang="0">
                    <a:pos x="3690" y="36"/>
                  </a:cxn>
                  <a:cxn ang="0">
                    <a:pos x="3660" y="12"/>
                  </a:cxn>
                  <a:cxn ang="0">
                    <a:pos x="3594" y="6"/>
                  </a:cxn>
                  <a:cxn ang="0">
                    <a:pos x="2991" y="51"/>
                  </a:cxn>
                  <a:cxn ang="0">
                    <a:pos x="1911" y="75"/>
                  </a:cxn>
                  <a:cxn ang="0">
                    <a:pos x="1065" y="78"/>
                  </a:cxn>
                  <a:cxn ang="0">
                    <a:pos x="303" y="51"/>
                  </a:cxn>
                  <a:cxn ang="0">
                    <a:pos x="45" y="30"/>
                  </a:cxn>
                </a:cxnLst>
                <a:rect l="0" t="0" r="r" b="b"/>
                <a:pathLst>
                  <a:path w="3705" h="365">
                    <a:moveTo>
                      <a:pt x="45" y="30"/>
                    </a:moveTo>
                    <a:cubicBezTo>
                      <a:pt x="0" y="50"/>
                      <a:pt x="30" y="122"/>
                      <a:pt x="30" y="171"/>
                    </a:cubicBezTo>
                    <a:cubicBezTo>
                      <a:pt x="30" y="220"/>
                      <a:pt x="29" y="303"/>
                      <a:pt x="45" y="327"/>
                    </a:cubicBezTo>
                    <a:cubicBezTo>
                      <a:pt x="61" y="351"/>
                      <a:pt x="11" y="319"/>
                      <a:pt x="126" y="315"/>
                    </a:cubicBezTo>
                    <a:cubicBezTo>
                      <a:pt x="241" y="311"/>
                      <a:pt x="489" y="309"/>
                      <a:pt x="735" y="303"/>
                    </a:cubicBezTo>
                    <a:cubicBezTo>
                      <a:pt x="981" y="297"/>
                      <a:pt x="1293" y="279"/>
                      <a:pt x="1605" y="279"/>
                    </a:cubicBezTo>
                    <a:cubicBezTo>
                      <a:pt x="1917" y="279"/>
                      <a:pt x="2320" y="291"/>
                      <a:pt x="2607" y="300"/>
                    </a:cubicBezTo>
                    <a:cubicBezTo>
                      <a:pt x="2894" y="309"/>
                      <a:pt x="3157" y="325"/>
                      <a:pt x="3330" y="333"/>
                    </a:cubicBezTo>
                    <a:cubicBezTo>
                      <a:pt x="3503" y="341"/>
                      <a:pt x="3591" y="365"/>
                      <a:pt x="3648" y="351"/>
                    </a:cubicBezTo>
                    <a:cubicBezTo>
                      <a:pt x="3705" y="337"/>
                      <a:pt x="3668" y="279"/>
                      <a:pt x="3672" y="249"/>
                    </a:cubicBezTo>
                    <a:cubicBezTo>
                      <a:pt x="3676" y="219"/>
                      <a:pt x="3669" y="207"/>
                      <a:pt x="3672" y="171"/>
                    </a:cubicBezTo>
                    <a:cubicBezTo>
                      <a:pt x="3675" y="135"/>
                      <a:pt x="3692" y="62"/>
                      <a:pt x="3690" y="36"/>
                    </a:cubicBezTo>
                    <a:cubicBezTo>
                      <a:pt x="3688" y="10"/>
                      <a:pt x="3676" y="17"/>
                      <a:pt x="3660" y="12"/>
                    </a:cubicBezTo>
                    <a:cubicBezTo>
                      <a:pt x="3644" y="7"/>
                      <a:pt x="3705" y="0"/>
                      <a:pt x="3594" y="6"/>
                    </a:cubicBezTo>
                    <a:cubicBezTo>
                      <a:pt x="3483" y="12"/>
                      <a:pt x="3271" y="40"/>
                      <a:pt x="2991" y="51"/>
                    </a:cubicBezTo>
                    <a:cubicBezTo>
                      <a:pt x="2711" y="62"/>
                      <a:pt x="2232" y="71"/>
                      <a:pt x="1911" y="75"/>
                    </a:cubicBezTo>
                    <a:cubicBezTo>
                      <a:pt x="1590" y="79"/>
                      <a:pt x="1333" y="82"/>
                      <a:pt x="1065" y="78"/>
                    </a:cubicBezTo>
                    <a:cubicBezTo>
                      <a:pt x="797" y="74"/>
                      <a:pt x="473" y="59"/>
                      <a:pt x="303" y="51"/>
                    </a:cubicBezTo>
                    <a:cubicBezTo>
                      <a:pt x="133" y="43"/>
                      <a:pt x="90" y="10"/>
                      <a:pt x="45" y="3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  <a:alpha val="80000"/>
                </a:schemeClr>
              </a:solidFill>
              <a:ln w="3175" cmpd="sng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9" name="Freeform 181"/>
              <p:cNvSpPr>
                <a:spLocks/>
              </p:cNvSpPr>
              <p:nvPr/>
            </p:nvSpPr>
            <p:spPr bwMode="auto">
              <a:xfrm rot="18007332">
                <a:off x="10469597" y="4054456"/>
                <a:ext cx="450850" cy="227013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00FF00"/>
              </a:solidFill>
              <a:ln w="3175" cmpd="sng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0" name="Arc 182"/>
              <p:cNvSpPr>
                <a:spLocks/>
              </p:cNvSpPr>
              <p:nvPr/>
            </p:nvSpPr>
            <p:spPr bwMode="auto">
              <a:xfrm rot="3344830">
                <a:off x="10323547" y="4067156"/>
                <a:ext cx="290513" cy="334963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1" name="Arc 183"/>
              <p:cNvSpPr>
                <a:spLocks/>
              </p:cNvSpPr>
              <p:nvPr/>
            </p:nvSpPr>
            <p:spPr bwMode="auto">
              <a:xfrm rot="11069833" flipV="1">
                <a:off x="10604535" y="4229081"/>
                <a:ext cx="293688" cy="334963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2" name="Freeform 184"/>
              <p:cNvSpPr>
                <a:spLocks/>
              </p:cNvSpPr>
              <p:nvPr/>
            </p:nvSpPr>
            <p:spPr bwMode="auto">
              <a:xfrm rot="18007332" flipH="1">
                <a:off x="11720547" y="2062143"/>
                <a:ext cx="168275" cy="3714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3" name="Line 185"/>
              <p:cNvSpPr>
                <a:spLocks noChangeShapeType="1"/>
              </p:cNvSpPr>
              <p:nvPr/>
            </p:nvSpPr>
            <p:spPr bwMode="auto">
              <a:xfrm rot="18007332" flipH="1">
                <a:off x="11847547" y="1973243"/>
                <a:ext cx="0" cy="39846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4" name="Line 186"/>
              <p:cNvSpPr>
                <a:spLocks noChangeShapeType="1"/>
              </p:cNvSpPr>
              <p:nvPr/>
            </p:nvSpPr>
            <p:spPr bwMode="auto">
              <a:xfrm rot="18007332" flipH="1">
                <a:off x="11553860" y="2149456"/>
                <a:ext cx="180975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5" name="Line 187"/>
              <p:cNvSpPr>
                <a:spLocks noChangeShapeType="1"/>
              </p:cNvSpPr>
              <p:nvPr/>
            </p:nvSpPr>
            <p:spPr bwMode="auto">
              <a:xfrm rot="18007332" flipH="1">
                <a:off x="11874535" y="2338368"/>
                <a:ext cx="187325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6" name="Arc 188"/>
              <p:cNvSpPr>
                <a:spLocks/>
              </p:cNvSpPr>
              <p:nvPr/>
            </p:nvSpPr>
            <p:spPr bwMode="auto">
              <a:xfrm rot="4478833" flipH="1">
                <a:off x="11425272" y="2206606"/>
                <a:ext cx="500063" cy="511175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7" name="Freeform 189"/>
              <p:cNvSpPr>
                <a:spLocks/>
              </p:cNvSpPr>
              <p:nvPr/>
            </p:nvSpPr>
            <p:spPr bwMode="auto">
              <a:xfrm rot="18007332">
                <a:off x="10691847" y="3844906"/>
                <a:ext cx="168275" cy="3714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8" name="Line 190"/>
              <p:cNvSpPr>
                <a:spLocks noChangeShapeType="1"/>
              </p:cNvSpPr>
              <p:nvPr/>
            </p:nvSpPr>
            <p:spPr bwMode="auto">
              <a:xfrm rot="18007332">
                <a:off x="10733122" y="3905231"/>
                <a:ext cx="0" cy="39846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9" name="Line 191"/>
              <p:cNvSpPr>
                <a:spLocks noChangeShapeType="1"/>
              </p:cNvSpPr>
              <p:nvPr/>
            </p:nvSpPr>
            <p:spPr bwMode="auto">
              <a:xfrm rot="18007332">
                <a:off x="10450547" y="4152818"/>
                <a:ext cx="180975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0" name="Line 192"/>
              <p:cNvSpPr>
                <a:spLocks noChangeShapeType="1"/>
              </p:cNvSpPr>
              <p:nvPr/>
            </p:nvSpPr>
            <p:spPr bwMode="auto">
              <a:xfrm rot="18007332">
                <a:off x="10844247" y="4124306"/>
                <a:ext cx="187325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1" name="Arc 193"/>
              <p:cNvSpPr>
                <a:spLocks/>
              </p:cNvSpPr>
              <p:nvPr/>
            </p:nvSpPr>
            <p:spPr bwMode="auto">
              <a:xfrm rot="9935830">
                <a:off x="10648985" y="3557569"/>
                <a:ext cx="500063" cy="511175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2" name="Arc 194"/>
              <p:cNvSpPr>
                <a:spLocks/>
              </p:cNvSpPr>
              <p:nvPr/>
            </p:nvSpPr>
            <p:spPr bwMode="auto">
              <a:xfrm rot="20670794" flipH="1" flipV="1">
                <a:off x="10548972" y="3938569"/>
                <a:ext cx="352425" cy="357188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3" name="Arc 195"/>
              <p:cNvSpPr>
                <a:spLocks/>
              </p:cNvSpPr>
              <p:nvPr/>
            </p:nvSpPr>
            <p:spPr bwMode="auto">
              <a:xfrm rot="20670794">
                <a:off x="10477535" y="4078269"/>
                <a:ext cx="350838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4" name="Arc 196"/>
              <p:cNvSpPr>
                <a:spLocks/>
              </p:cNvSpPr>
              <p:nvPr/>
            </p:nvSpPr>
            <p:spPr bwMode="auto">
              <a:xfrm rot="20670794">
                <a:off x="10504522" y="4310044"/>
                <a:ext cx="139700" cy="14287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5" name="Arc 197"/>
              <p:cNvSpPr>
                <a:spLocks/>
              </p:cNvSpPr>
              <p:nvPr/>
            </p:nvSpPr>
            <p:spPr bwMode="auto">
              <a:xfrm rot="20670794" flipH="1" flipV="1">
                <a:off x="10568022" y="4194156"/>
                <a:ext cx="141288" cy="141288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6" name="Line 198"/>
              <p:cNvSpPr>
                <a:spLocks noChangeShapeType="1"/>
              </p:cNvSpPr>
              <p:nvPr/>
            </p:nvSpPr>
            <p:spPr bwMode="auto">
              <a:xfrm>
                <a:off x="10650572" y="4657706"/>
                <a:ext cx="1588" cy="520700"/>
              </a:xfrm>
              <a:prstGeom prst="line">
                <a:avLst/>
              </a:prstGeom>
              <a:noFill/>
              <a:ln w="5715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7" name="Line 199"/>
              <p:cNvSpPr>
                <a:spLocks noChangeShapeType="1"/>
              </p:cNvSpPr>
              <p:nvPr/>
            </p:nvSpPr>
            <p:spPr bwMode="auto">
              <a:xfrm rot="7220284">
                <a:off x="10321960" y="4073506"/>
                <a:ext cx="0" cy="520700"/>
              </a:xfrm>
              <a:prstGeom prst="line">
                <a:avLst/>
              </a:prstGeom>
              <a:noFill/>
              <a:ln w="5715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15" name="Group 200"/>
              <p:cNvGrpSpPr>
                <a:grpSpLocks/>
              </p:cNvGrpSpPr>
              <p:nvPr/>
            </p:nvGrpSpPr>
            <p:grpSpPr bwMode="auto">
              <a:xfrm rot="7253297">
                <a:off x="9904436" y="4089397"/>
                <a:ext cx="227014" cy="180975"/>
                <a:chOff x="5504" y="8144"/>
                <a:chExt cx="291" cy="236"/>
              </a:xfrm>
            </p:grpSpPr>
            <p:sp>
              <p:nvSpPr>
                <p:cNvPr id="215" name="Rectangle 201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16" name="Rectangle 202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grpSp>
            <p:nvGrpSpPr>
              <p:cNvPr id="16" name="Group 203"/>
              <p:cNvGrpSpPr>
                <a:grpSpLocks/>
              </p:cNvGrpSpPr>
              <p:nvPr/>
            </p:nvGrpSpPr>
            <p:grpSpPr bwMode="auto">
              <a:xfrm>
                <a:off x="10534666" y="5156181"/>
                <a:ext cx="223837" cy="180975"/>
                <a:chOff x="5504" y="8144"/>
                <a:chExt cx="291" cy="236"/>
              </a:xfrm>
            </p:grpSpPr>
            <p:sp>
              <p:nvSpPr>
                <p:cNvPr id="213" name="Rectangle 204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14" name="Rectangle 205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210" name="Rectangle 206"/>
              <p:cNvSpPr>
                <a:spLocks noChangeArrowheads="1"/>
              </p:cNvSpPr>
              <p:nvPr/>
            </p:nvSpPr>
            <p:spPr bwMode="auto">
              <a:xfrm rot="3571960">
                <a:off x="10380697" y="4524356"/>
                <a:ext cx="42863" cy="350838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1" name="Rectangle 207"/>
              <p:cNvSpPr>
                <a:spLocks noChangeArrowheads="1"/>
              </p:cNvSpPr>
              <p:nvPr/>
            </p:nvSpPr>
            <p:spPr bwMode="auto">
              <a:xfrm rot="2679310">
                <a:off x="10607710" y="4591031"/>
                <a:ext cx="39688" cy="177800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2" name="Rectangle 208"/>
              <p:cNvSpPr>
                <a:spLocks noChangeArrowheads="1"/>
              </p:cNvSpPr>
              <p:nvPr/>
            </p:nvSpPr>
            <p:spPr bwMode="auto">
              <a:xfrm rot="4535559">
                <a:off x="10494997" y="4378306"/>
                <a:ext cx="38100" cy="177800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</p:grpSp>
      <p:sp>
        <p:nvSpPr>
          <p:cNvPr id="265" name="Rectangle 1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011335" y="1263835"/>
            <a:ext cx="2663825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dirty="0" smtClean="0">
                <a:solidFill>
                  <a:srgbClr val="DDDDDD"/>
                </a:solidFill>
              </a:rPr>
              <a:t>より</a:t>
            </a:r>
            <a:r>
              <a:rPr lang="ja-JP" altLang="en-US" sz="1400" dirty="0">
                <a:solidFill>
                  <a:srgbClr val="DDDDDD"/>
                </a:solidFill>
              </a:rPr>
              <a:t>遠くを観測 </a:t>
            </a:r>
            <a:r>
              <a:rPr lang="en-US" altLang="ja-JP" sz="1400" dirty="0">
                <a:solidFill>
                  <a:srgbClr val="DDDDDD"/>
                </a:solidFill>
              </a:rPr>
              <a:t>(</a:t>
            </a:r>
            <a:r>
              <a:rPr lang="en-US" altLang="ja-JP" sz="1400" dirty="0" smtClean="0">
                <a:solidFill>
                  <a:srgbClr val="DDDDDD"/>
                </a:solidFill>
              </a:rPr>
              <a:t>10Hz-1kHz</a:t>
            </a:r>
            <a:r>
              <a:rPr lang="en-US" altLang="ja-JP" sz="1400" dirty="0">
                <a:solidFill>
                  <a:srgbClr val="DDDDDD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0300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国立天文台 </a:t>
            </a:r>
            <a:r>
              <a:rPr lang="en-US" altLang="ja-JP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ATC</a:t>
            </a:r>
            <a:r>
              <a:rPr lang="ja-JP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セミナー　</a:t>
            </a:r>
            <a:r>
              <a:rPr lang="en-US" altLang="ja-JP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ja-JP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ja-JP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21</a:t>
            </a:r>
            <a:r>
              <a:rPr lang="ja-JP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国立天文台</a:t>
            </a:r>
            <a:r>
              <a:rPr lang="en-US" altLang="ja-JP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3568" y="1074738"/>
            <a:ext cx="7858125" cy="5211762"/>
          </a:xfrm>
          <a:prstGeom prst="rect">
            <a:avLst/>
          </a:prstGeom>
        </p:spPr>
        <p:txBody>
          <a:bodyPr/>
          <a:lstStyle/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/>
              <a:t>  </a:t>
            </a:r>
            <a:endParaRPr lang="en-US" altLang="ja-JP" sz="2800" b="1" dirty="0" smtClean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 smtClean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 smtClean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/>
              <a:t>              </a:t>
            </a:r>
            <a:r>
              <a:rPr lang="ja-JP" altLang="en-US" sz="4000" b="1" dirty="0" smtClean="0"/>
              <a:t>地上重力波望遠鏡</a:t>
            </a:r>
            <a:endParaRPr lang="en-US" altLang="ja-JP" sz="4000" b="1" dirty="0" smtClean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3200" b="1" dirty="0" smtClean="0"/>
              <a:t>              </a:t>
            </a:r>
            <a:r>
              <a:rPr lang="en-US" altLang="ja-JP" sz="3200" b="1" dirty="0" smtClean="0"/>
              <a:t>-  </a:t>
            </a:r>
            <a:r>
              <a:rPr lang="en-US" altLang="ja-JP" sz="3200" b="1" dirty="0" smtClean="0">
                <a:solidFill>
                  <a:srgbClr val="99FF99"/>
                </a:solidFill>
              </a:rPr>
              <a:t>LCGT</a:t>
            </a:r>
            <a:r>
              <a:rPr lang="en-US" altLang="ja-JP" sz="3200" b="1" dirty="0" smtClean="0"/>
              <a:t>, aLIGO,</a:t>
            </a:r>
            <a:r>
              <a:rPr lang="ja-JP" altLang="en-US" sz="3200" b="1" dirty="0"/>
              <a:t> </a:t>
            </a:r>
            <a:r>
              <a:rPr lang="ja-JP" altLang="en-US" sz="3200" b="1" dirty="0" smtClean="0"/>
              <a:t>など </a:t>
            </a:r>
            <a:r>
              <a:rPr lang="en-US" altLang="ja-JP" sz="3200" b="1" dirty="0" smtClean="0"/>
              <a:t> -</a:t>
            </a:r>
            <a:endParaRPr lang="ja-JP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690321851"/>
      </p:ext>
    </p:extLst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solidFill>
                  <a:srgbClr val="DDDDDD"/>
                </a:solidFill>
              </a:rPr>
              <a:t>第</a:t>
            </a:r>
            <a:r>
              <a:rPr lang="en-US" altLang="ja-JP" dirty="0" smtClean="0">
                <a:solidFill>
                  <a:srgbClr val="DDDDDD"/>
                </a:solidFill>
              </a:rPr>
              <a:t>1</a:t>
            </a:r>
            <a:r>
              <a:rPr lang="ja-JP" altLang="en-US" dirty="0" smtClean="0">
                <a:solidFill>
                  <a:srgbClr val="DDDDDD"/>
                </a:solidFill>
              </a:rPr>
              <a:t>世代 </a:t>
            </a:r>
            <a:r>
              <a:rPr lang="ja-JP" altLang="ja-JP" dirty="0">
                <a:solidFill>
                  <a:srgbClr val="DDDDDD"/>
                </a:solidFill>
              </a:rPr>
              <a:t>重力波</a:t>
            </a:r>
            <a:r>
              <a:rPr lang="ja-JP" altLang="en-US" dirty="0">
                <a:solidFill>
                  <a:srgbClr val="DDDDDD"/>
                </a:solidFill>
              </a:rPr>
              <a:t>検出器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国立天文台 </a:t>
            </a:r>
            <a:r>
              <a:rPr lang="en-US" altLang="ja-JP" smtClean="0"/>
              <a:t>ATC</a:t>
            </a:r>
            <a:r>
              <a:rPr lang="ja-JP" altLang="en-US" smtClean="0"/>
              <a:t>セミナー　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11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国立天文台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21568" y="5445224"/>
            <a:ext cx="7162800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ja-JP" altLang="en-US" sz="20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連星中性子星合体イベント </a:t>
            </a:r>
            <a:r>
              <a:rPr kumimoji="1" lang="en-US" altLang="ja-JP" sz="20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</a:t>
            </a:r>
            <a:r>
              <a:rPr kumimoji="1" lang="en-US" altLang="ja-JP" sz="20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50kpc~20Mpc</a:t>
            </a:r>
            <a:r>
              <a:rPr kumimoji="1" lang="ja-JP" altLang="en-US" sz="20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の観測レンジ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　　　</a:t>
            </a:r>
            <a:r>
              <a:rPr kumimoji="1" lang="ja-JP" altLang="en-US" sz="20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</a:t>
            </a:r>
            <a:r>
              <a:rPr kumimoji="1" lang="ja-JP" altLang="en-US" sz="20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r>
              <a:rPr kumimoji="1" lang="ja-JP" altLang="en-US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我々の銀河</a:t>
            </a:r>
            <a:r>
              <a:rPr kumimoji="1" lang="en-US" altLang="ja-JP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, </a:t>
            </a:r>
            <a:r>
              <a:rPr kumimoji="1" lang="ja-JP" altLang="en-US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近傍銀河でイベントがあれば検出可能</a:t>
            </a:r>
          </a:p>
        </p:txBody>
      </p:sp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509215" y="908720"/>
            <a:ext cx="8023225" cy="12003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検出の試み </a:t>
            </a:r>
            <a:r>
              <a:rPr kumimoji="1" lang="en-US" altLang="ja-JP" sz="20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1960</a:t>
            </a:r>
            <a:r>
              <a:rPr kumimoji="1" lang="ja-JP" altLang="en-US" sz="20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年代より行われる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DDDDDD"/>
                </a:solidFill>
              </a:rPr>
              <a:t>2000</a:t>
            </a:r>
            <a:r>
              <a:rPr lang="ja-JP" altLang="en-US" sz="2000" dirty="0" smtClean="0">
                <a:solidFill>
                  <a:srgbClr val="DDDDDD"/>
                </a:solidFill>
              </a:rPr>
              <a:t>年前後より、</a:t>
            </a:r>
            <a:r>
              <a:rPr kumimoji="1" lang="ja-JP" altLang="en-US" sz="2000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大型干渉計型検出器が観測を開始</a:t>
            </a:r>
            <a:endParaRPr kumimoji="1" lang="ja-JP" altLang="en-US" sz="2000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　</a:t>
            </a:r>
            <a:r>
              <a:rPr kumimoji="1" lang="ja-JP" altLang="en-US" sz="2000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レーザー干渉計型 </a:t>
            </a:r>
            <a:r>
              <a:rPr kumimoji="1" lang="en-US" altLang="ja-JP" sz="2000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</a:t>
            </a:r>
            <a:r>
              <a:rPr kumimoji="1" lang="en-US" altLang="ja-JP" sz="2000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6</a:t>
            </a:r>
            <a:r>
              <a:rPr kumimoji="1" lang="ja-JP" altLang="en-US" sz="2000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台</a:t>
            </a:r>
            <a:r>
              <a:rPr kumimoji="1" lang="en-US" altLang="ja-JP" sz="2000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2000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共振型検出器 </a:t>
            </a:r>
            <a:r>
              <a:rPr kumimoji="1" lang="en-US" altLang="ja-JP" sz="2000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3</a:t>
            </a:r>
            <a:r>
              <a:rPr kumimoji="1" lang="ja-JP" altLang="en-US" sz="2000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台</a:t>
            </a:r>
          </a:p>
        </p:txBody>
      </p:sp>
      <p:grpSp>
        <p:nvGrpSpPr>
          <p:cNvPr id="7" name="グループ化 6"/>
          <p:cNvGrpSpPr/>
          <p:nvPr/>
        </p:nvGrpSpPr>
        <p:grpSpPr>
          <a:xfrm>
            <a:off x="1016335" y="4326195"/>
            <a:ext cx="7444097" cy="830997"/>
            <a:chOff x="944254" y="4224320"/>
            <a:chExt cx="7444097" cy="830997"/>
          </a:xfrm>
        </p:grpSpPr>
        <p:sp>
          <p:nvSpPr>
            <p:cNvPr id="8" name="Rectangle 1029"/>
            <p:cNvSpPr>
              <a:spLocks noChangeArrowheads="1"/>
            </p:cNvSpPr>
            <p:nvPr/>
          </p:nvSpPr>
          <p:spPr bwMode="auto">
            <a:xfrm>
              <a:off x="1300163" y="4224320"/>
              <a:ext cx="7088188" cy="83099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2000" kern="1200" dirty="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国際的観測ネットワーク　</a:t>
              </a:r>
              <a:r>
                <a:rPr kumimoji="1" lang="en-US" altLang="ja-JP" sz="2000" kern="1200" dirty="0" smtClean="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:  1</a:t>
              </a:r>
              <a:r>
                <a:rPr kumimoji="1" lang="ja-JP" altLang="en-US" sz="2000" kern="1200" dirty="0" smtClean="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年を超える観測データ</a:t>
              </a:r>
            </a:p>
            <a:p>
              <a:pPr algn="l" rtl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2000" kern="1200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</a:t>
              </a:r>
              <a:r>
                <a:rPr kumimoji="1" lang="ja-JP" altLang="en-US" sz="2000" kern="1200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 科学的成果  </a:t>
              </a:r>
              <a:r>
                <a:rPr kumimoji="1" lang="en-US" altLang="ja-JP" sz="2000" kern="1200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(</a:t>
              </a:r>
              <a:r>
                <a:rPr lang="ja-JP" altLang="en-US" sz="2000" dirty="0" smtClean="0">
                  <a:solidFill>
                    <a:srgbClr val="FFFFFF"/>
                  </a:solidFill>
                  <a:sym typeface="Wingdings" pitchFamily="2" charset="2"/>
                </a:rPr>
                <a:t>上限値</a:t>
              </a:r>
              <a:r>
                <a:rPr lang="en-US" altLang="ja-JP" sz="2000" dirty="0" smtClean="0">
                  <a:solidFill>
                    <a:srgbClr val="FFFFFF"/>
                  </a:solidFill>
                  <a:sym typeface="Wingdings" pitchFamily="2" charset="2"/>
                </a:rPr>
                <a:t>, </a:t>
              </a:r>
              <a:r>
                <a:rPr lang="ja-JP" altLang="en-US" sz="2000" dirty="0" smtClean="0">
                  <a:solidFill>
                    <a:srgbClr val="FFFFFF"/>
                  </a:solidFill>
                  <a:sym typeface="Wingdings" pitchFamily="2" charset="2"/>
                </a:rPr>
                <a:t>理論モデルへの制約など</a:t>
              </a:r>
              <a:r>
                <a:rPr lang="en-US" altLang="ja-JP" sz="2000" dirty="0" smtClean="0">
                  <a:solidFill>
                    <a:srgbClr val="FFFFFF"/>
                  </a:solidFill>
                  <a:sym typeface="Wingdings" pitchFamily="2" charset="2"/>
                </a:rPr>
                <a:t>)</a:t>
              </a:r>
              <a:endParaRPr kumimoji="1" lang="ja-JP" altLang="en-US" sz="20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9" name="AutoShape 1031"/>
            <p:cNvSpPr>
              <a:spLocks noChangeArrowheads="1"/>
            </p:cNvSpPr>
            <p:nvPr/>
          </p:nvSpPr>
          <p:spPr bwMode="auto">
            <a:xfrm>
              <a:off x="944254" y="4270075"/>
              <a:ext cx="317500" cy="346075"/>
            </a:xfrm>
            <a:custGeom>
              <a:avLst/>
              <a:gdLst>
                <a:gd name="G0" fmla="+- 11232 0 0"/>
                <a:gd name="G1" fmla="+- 3255 0 0"/>
                <a:gd name="G2" fmla="+- 21600 0 3255"/>
                <a:gd name="G3" fmla="+- 10800 0 3255"/>
                <a:gd name="G4" fmla="+- 21600 0 11232"/>
                <a:gd name="G5" fmla="*/ G4 G3 10800"/>
                <a:gd name="G6" fmla="+- 21600 0 G5"/>
                <a:gd name="T0" fmla="*/ 11232 w 21600"/>
                <a:gd name="T1" fmla="*/ 0 h 21600"/>
                <a:gd name="T2" fmla="*/ 0 w 21600"/>
                <a:gd name="T3" fmla="*/ 10800 h 21600"/>
                <a:gd name="T4" fmla="*/ 11232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1232" y="0"/>
                  </a:moveTo>
                  <a:lnTo>
                    <a:pt x="11232" y="3255"/>
                  </a:lnTo>
                  <a:lnTo>
                    <a:pt x="3375" y="3255"/>
                  </a:lnTo>
                  <a:lnTo>
                    <a:pt x="3375" y="18345"/>
                  </a:lnTo>
                  <a:lnTo>
                    <a:pt x="11232" y="18345"/>
                  </a:lnTo>
                  <a:lnTo>
                    <a:pt x="11232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3255"/>
                  </a:moveTo>
                  <a:lnTo>
                    <a:pt x="1350" y="18345"/>
                  </a:lnTo>
                  <a:lnTo>
                    <a:pt x="2700" y="18345"/>
                  </a:lnTo>
                  <a:lnTo>
                    <a:pt x="2700" y="3255"/>
                  </a:lnTo>
                  <a:close/>
                </a:path>
                <a:path w="21600" h="21600">
                  <a:moveTo>
                    <a:pt x="0" y="3255"/>
                  </a:moveTo>
                  <a:lnTo>
                    <a:pt x="0" y="18345"/>
                  </a:lnTo>
                  <a:lnTo>
                    <a:pt x="675" y="18345"/>
                  </a:lnTo>
                  <a:lnTo>
                    <a:pt x="675" y="3255"/>
                  </a:lnTo>
                  <a:close/>
                </a:path>
              </a:pathLst>
            </a:custGeom>
            <a:solidFill>
              <a:srgbClr val="CCFFCC">
                <a:alpha val="20000"/>
              </a:srgbClr>
            </a:solidFill>
            <a:ln w="3175">
              <a:solidFill>
                <a:srgbClr val="CCFFCC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sz="240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</p:grpSp>
      <p:grpSp>
        <p:nvGrpSpPr>
          <p:cNvPr id="10" name="Group 1033"/>
          <p:cNvGrpSpPr>
            <a:grpSpLocks/>
          </p:cNvGrpSpPr>
          <p:nvPr/>
        </p:nvGrpSpPr>
        <p:grpSpPr bwMode="auto">
          <a:xfrm>
            <a:off x="250825" y="2276872"/>
            <a:ext cx="8642350" cy="1733550"/>
            <a:chOff x="158" y="2111"/>
            <a:chExt cx="5444" cy="1092"/>
          </a:xfrm>
        </p:grpSpPr>
        <p:graphicFrame>
          <p:nvGraphicFramePr>
            <p:cNvPr id="11" name="Object 10"/>
            <p:cNvGraphicFramePr>
              <a:graphicFrameLocks noChangeAspect="1"/>
            </p:cNvGraphicFramePr>
            <p:nvPr/>
          </p:nvGraphicFramePr>
          <p:xfrm>
            <a:off x="158" y="2123"/>
            <a:ext cx="1614" cy="10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75029" name="Drawing" r:id="rId3" imgW="2590560" imgH="1733400" progId="">
                    <p:embed/>
                  </p:oleObj>
                </mc:Choice>
                <mc:Fallback>
                  <p:oleObj name="Drawing" r:id="rId3" imgW="2590560" imgH="17334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8" y="2123"/>
                          <a:ext cx="1614" cy="10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AFFC9">
                                  <a:alpha val="50000"/>
                                </a:srgbClr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5875">
                              <a:solidFill>
                                <a:srgbClr val="9696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1"/>
            <p:cNvGraphicFramePr>
              <a:graphicFrameLocks noChangeAspect="1"/>
            </p:cNvGraphicFramePr>
            <p:nvPr/>
          </p:nvGraphicFramePr>
          <p:xfrm>
            <a:off x="1791" y="2142"/>
            <a:ext cx="1543" cy="10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75030" name="Drawing" r:id="rId5" imgW="2581200" imgH="1761840" progId="">
                    <p:embed/>
                  </p:oleObj>
                </mc:Choice>
                <mc:Fallback>
                  <p:oleObj name="Drawing" r:id="rId5" imgW="2581200" imgH="176184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91" y="2142"/>
                          <a:ext cx="1543" cy="10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AFFC9">
                                  <a:alpha val="50000"/>
                                </a:srgbClr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5875">
                              <a:solidFill>
                                <a:srgbClr val="9696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12"/>
            <p:cNvGraphicFramePr>
              <a:graphicFrameLocks noChangeAspect="1"/>
            </p:cNvGraphicFramePr>
            <p:nvPr/>
          </p:nvGraphicFramePr>
          <p:xfrm>
            <a:off x="3354" y="2141"/>
            <a:ext cx="1452" cy="10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75031" r:id="rId7" imgW="5248147" imgH="3812213" progId="">
                    <p:embed/>
                  </p:oleObj>
                </mc:Choice>
                <mc:Fallback>
                  <p:oleObj r:id="rId7" imgW="5248147" imgH="3812213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54" y="2141"/>
                          <a:ext cx="1452" cy="10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AFFC9">
                                  <a:alpha val="50000"/>
                                </a:srgbClr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5875">
                              <a:solidFill>
                                <a:srgbClr val="9696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Rectangle 15"/>
            <p:cNvSpPr>
              <a:spLocks noChangeArrowheads="1"/>
            </p:cNvSpPr>
            <p:nvPr/>
          </p:nvSpPr>
          <p:spPr bwMode="auto">
            <a:xfrm>
              <a:off x="899" y="3008"/>
              <a:ext cx="892" cy="19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400" b="1" kern="1200">
                  <a:solidFill>
                    <a:srgbClr val="33CC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rPr>
                <a:t>LIGO Hanford</a:t>
              </a:r>
            </a:p>
          </p:txBody>
        </p:sp>
        <p:sp>
          <p:nvSpPr>
            <p:cNvPr id="15" name="Rectangle 16"/>
            <p:cNvSpPr>
              <a:spLocks noChangeArrowheads="1"/>
            </p:cNvSpPr>
            <p:nvPr/>
          </p:nvSpPr>
          <p:spPr bwMode="auto">
            <a:xfrm>
              <a:off x="2238" y="2990"/>
              <a:ext cx="1088" cy="19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400" b="1" kern="1200">
                  <a:solidFill>
                    <a:srgbClr val="33CC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rPr>
                <a:t>LIGO Livingstone</a:t>
              </a:r>
            </a:p>
          </p:txBody>
        </p:sp>
        <p:sp>
          <p:nvSpPr>
            <p:cNvPr id="16" name="Rectangle 17"/>
            <p:cNvSpPr>
              <a:spLocks noChangeArrowheads="1"/>
            </p:cNvSpPr>
            <p:nvPr/>
          </p:nvSpPr>
          <p:spPr bwMode="auto">
            <a:xfrm>
              <a:off x="4391" y="2111"/>
              <a:ext cx="439" cy="19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400" b="1" kern="1200">
                  <a:solidFill>
                    <a:srgbClr val="33CC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rPr>
                <a:t>TAMA</a:t>
              </a:r>
            </a:p>
          </p:txBody>
        </p:sp>
        <p:pic>
          <p:nvPicPr>
            <p:cNvPr id="17" name="Picture 102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826" y="2139"/>
              <a:ext cx="730" cy="1061"/>
            </a:xfrm>
            <a:prstGeom prst="rect">
              <a:avLst/>
            </a:prstGeom>
            <a:noFill/>
          </p:spPr>
        </p:pic>
        <p:sp>
          <p:nvSpPr>
            <p:cNvPr id="18" name="Rectangle 18"/>
            <p:cNvSpPr>
              <a:spLocks noChangeArrowheads="1"/>
            </p:cNvSpPr>
            <p:nvPr/>
          </p:nvSpPr>
          <p:spPr bwMode="auto">
            <a:xfrm>
              <a:off x="5117" y="2111"/>
              <a:ext cx="485" cy="19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400" b="1" kern="1200" dirty="0" err="1">
                  <a:solidFill>
                    <a:srgbClr val="33CC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rPr>
                <a:t>Auriga</a:t>
              </a:r>
              <a:endParaRPr kumimoji="1" lang="en-US" altLang="ja-JP" sz="1400" b="1" kern="12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214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4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重力波観測による成果の例</a:t>
            </a:r>
          </a:p>
        </p:txBody>
      </p:sp>
      <p:sp>
        <p:nvSpPr>
          <p:cNvPr id="11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国立天文台 </a:t>
            </a:r>
            <a:r>
              <a:rPr lang="en-US" altLang="ja-JP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ATC</a:t>
            </a:r>
            <a:r>
              <a:rPr lang="ja-JP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セミナー　</a:t>
            </a:r>
            <a:r>
              <a:rPr lang="en-US" altLang="ja-JP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ja-JP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ja-JP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21</a:t>
            </a:r>
            <a:r>
              <a:rPr lang="ja-JP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国立天文台</a:t>
            </a:r>
            <a:r>
              <a:rPr lang="en-US" altLang="ja-JP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43461" name="Rectangle 5"/>
          <p:cNvSpPr>
            <a:spLocks noChangeArrowheads="1"/>
          </p:cNvSpPr>
          <p:nvPr/>
        </p:nvSpPr>
        <p:spPr bwMode="auto">
          <a:xfrm>
            <a:off x="827088" y="1484313"/>
            <a:ext cx="4319587" cy="14319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2007</a:t>
            </a:r>
            <a:r>
              <a:rPr kumimoji="1" lang="ja-JP" altLang="en-US" sz="2000" b="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年に観測された</a:t>
            </a:r>
            <a:r>
              <a:rPr kumimoji="1" lang="en-US" altLang="ja-JP" sz="2000" b="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GRB070201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0" kern="1200">
                <a:solidFill>
                  <a:srgbClr val="FF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(</a:t>
            </a:r>
            <a:r>
              <a:rPr kumimoji="1" lang="en-US" altLang="ja-JP" sz="1400" b="0" kern="1200">
                <a:solidFill>
                  <a:srgbClr val="FF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Konus-Wind, INTEGRAL, MESSENGER)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2000" b="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en-US" altLang="ja-JP" sz="2000" b="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M31 (</a:t>
            </a:r>
            <a:r>
              <a:rPr kumimoji="1" lang="ja-JP" altLang="en-US" sz="2000" b="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アンドロメダ</a:t>
            </a:r>
            <a:r>
              <a:rPr kumimoji="1" lang="en-US" altLang="ja-JP" sz="2000" b="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ja-JP" altLang="en-US" sz="2000" b="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銀河方向で発生</a:t>
            </a:r>
          </a:p>
        </p:txBody>
      </p:sp>
      <p:sp>
        <p:nvSpPr>
          <p:cNvPr id="1043464" name="Rectangle 8"/>
          <p:cNvSpPr>
            <a:spLocks noChangeArrowheads="1"/>
          </p:cNvSpPr>
          <p:nvPr/>
        </p:nvSpPr>
        <p:spPr bwMode="auto">
          <a:xfrm>
            <a:off x="827088" y="1052513"/>
            <a:ext cx="2376487" cy="4270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0" kern="120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ガンマ線バースト</a:t>
            </a:r>
          </a:p>
        </p:txBody>
      </p:sp>
      <p:sp>
        <p:nvSpPr>
          <p:cNvPr id="1043466" name="AutoShape 10"/>
          <p:cNvSpPr>
            <a:spLocks noChangeArrowheads="1"/>
          </p:cNvSpPr>
          <p:nvPr/>
        </p:nvSpPr>
        <p:spPr bwMode="auto">
          <a:xfrm>
            <a:off x="755650" y="1052513"/>
            <a:ext cx="6911975" cy="3024187"/>
          </a:xfrm>
          <a:prstGeom prst="roundRect">
            <a:avLst>
              <a:gd name="adj" fmla="val 4060"/>
            </a:avLst>
          </a:prstGeom>
          <a:noFill/>
          <a:ln w="6350">
            <a:solidFill>
              <a:srgbClr val="CCCCFF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b="0" kern="120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043470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02250" y="1204913"/>
            <a:ext cx="2195513" cy="28003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043471" name="Rectangle 15"/>
          <p:cNvSpPr>
            <a:spLocks noChangeArrowheads="1"/>
          </p:cNvSpPr>
          <p:nvPr/>
        </p:nvSpPr>
        <p:spPr bwMode="auto">
          <a:xfrm>
            <a:off x="1116013" y="2924175"/>
            <a:ext cx="4319587" cy="10969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継続時間の短いガンマ線バーストは</a:t>
            </a:r>
            <a:r>
              <a:rPr kumimoji="1" lang="en-US" altLang="ja-JP" sz="2000" b="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2000" b="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連星中性子星の合体に起因している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可能性がある．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827088" y="4221163"/>
            <a:ext cx="7561262" cy="2160587"/>
            <a:chOff x="521" y="2659"/>
            <a:chExt cx="4763" cy="1361"/>
          </a:xfrm>
        </p:grpSpPr>
        <p:sp>
          <p:nvSpPr>
            <p:cNvPr id="1043465" name="Rectangle 9"/>
            <p:cNvSpPr>
              <a:spLocks noChangeArrowheads="1"/>
            </p:cNvSpPr>
            <p:nvPr/>
          </p:nvSpPr>
          <p:spPr bwMode="auto">
            <a:xfrm>
              <a:off x="521" y="2907"/>
              <a:ext cx="4763" cy="1113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noAutofit/>
            </a:bodyPr>
            <a:lstStyle/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2000" b="0" kern="1200" dirty="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米国の地上重力波検出器</a:t>
              </a:r>
              <a:r>
                <a:rPr kumimoji="1" lang="en-US" altLang="ja-JP" sz="2000" b="0" kern="1200" dirty="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LIGO</a:t>
              </a:r>
              <a:r>
                <a:rPr kumimoji="1" lang="ja-JP" altLang="en-US" sz="2000" b="0" kern="1200" dirty="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が、十分な感度で観測を行っていた．</a:t>
              </a:r>
            </a:p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2000" b="0" kern="1200" dirty="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</a:t>
              </a:r>
              <a:r>
                <a:rPr kumimoji="1" lang="ja-JP" altLang="en-US" sz="2000" b="0" kern="1200" dirty="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 </a:t>
              </a:r>
              <a:r>
                <a:rPr kumimoji="1" lang="ja-JP" altLang="en-US" sz="2000" b="0" kern="1200" dirty="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データ解析の結果，信号はなかった</a:t>
              </a:r>
              <a:r>
                <a:rPr kumimoji="1" lang="en-US" altLang="ja-JP" sz="2000" b="0" kern="1200" dirty="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.</a:t>
              </a:r>
            </a:p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2000" b="0" kern="1200" dirty="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  </a:t>
              </a:r>
              <a:r>
                <a:rPr kumimoji="1" lang="ja-JP" altLang="en-US" sz="2000" b="0" kern="1200" dirty="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この</a:t>
              </a:r>
              <a:r>
                <a:rPr kumimoji="1" lang="en-US" altLang="ja-JP" sz="2000" b="0" kern="1200" dirty="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Short GRB</a:t>
              </a:r>
              <a:r>
                <a:rPr kumimoji="1" lang="ja-JP" altLang="en-US" sz="2000" b="0" kern="1200" dirty="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は</a:t>
              </a:r>
              <a:r>
                <a:rPr kumimoji="1" lang="en-US" altLang="ja-JP" sz="2000" b="0" kern="12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M31</a:t>
              </a:r>
              <a:r>
                <a:rPr kumimoji="1" lang="ja-JP" altLang="en-US" sz="2000" b="0" kern="12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で発生した 連星中性子星合体</a:t>
              </a:r>
            </a:p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2000" b="0" kern="12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　　に起因するものでは ない</a:t>
              </a:r>
              <a:r>
                <a:rPr kumimoji="1" lang="ja-JP" altLang="en-US" sz="2000" b="0" kern="1200" dirty="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，と結論付けられた</a:t>
              </a:r>
              <a:r>
                <a:rPr kumimoji="1" lang="en-US" altLang="ja-JP" sz="2000" b="0" kern="1200" dirty="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.</a:t>
              </a:r>
            </a:p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2000" b="0" kern="1200" dirty="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                                        </a:t>
              </a:r>
              <a:r>
                <a:rPr kumimoji="1" lang="en-US" altLang="ja-JP" sz="1400" b="0" kern="1200" dirty="0">
                  <a:solidFill>
                    <a:srgbClr val="80808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Abbott et al, </a:t>
              </a:r>
              <a:r>
                <a:rPr kumimoji="1" lang="en-US" altLang="ja-JP" sz="1400" b="0" kern="1200" dirty="0" smtClean="0">
                  <a:solidFill>
                    <a:srgbClr val="80808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axiv:0711.1163.</a:t>
              </a:r>
              <a:endParaRPr kumimoji="1" lang="ja-JP" altLang="en-US" sz="2000" b="0" kern="1200" dirty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43472" name="AutoShape 16"/>
            <p:cNvSpPr>
              <a:spLocks noChangeArrowheads="1"/>
            </p:cNvSpPr>
            <p:nvPr/>
          </p:nvSpPr>
          <p:spPr bwMode="auto">
            <a:xfrm rot="5400000">
              <a:off x="1846" y="2650"/>
              <a:ext cx="200" cy="218"/>
            </a:xfrm>
            <a:custGeom>
              <a:avLst/>
              <a:gdLst>
                <a:gd name="G0" fmla="+- 11232 0 0"/>
                <a:gd name="G1" fmla="+- 3255 0 0"/>
                <a:gd name="G2" fmla="+- 21600 0 3255"/>
                <a:gd name="G3" fmla="+- 10800 0 3255"/>
                <a:gd name="G4" fmla="+- 21600 0 11232"/>
                <a:gd name="G5" fmla="*/ G4 G3 10800"/>
                <a:gd name="G6" fmla="+- 21600 0 G5"/>
                <a:gd name="T0" fmla="*/ 11232 w 21600"/>
                <a:gd name="T1" fmla="*/ 0 h 21600"/>
                <a:gd name="T2" fmla="*/ 0 w 21600"/>
                <a:gd name="T3" fmla="*/ 10800 h 21600"/>
                <a:gd name="T4" fmla="*/ 11232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1232" y="0"/>
                  </a:moveTo>
                  <a:lnTo>
                    <a:pt x="11232" y="3255"/>
                  </a:lnTo>
                  <a:lnTo>
                    <a:pt x="3375" y="3255"/>
                  </a:lnTo>
                  <a:lnTo>
                    <a:pt x="3375" y="18345"/>
                  </a:lnTo>
                  <a:lnTo>
                    <a:pt x="11232" y="18345"/>
                  </a:lnTo>
                  <a:lnTo>
                    <a:pt x="11232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3255"/>
                  </a:moveTo>
                  <a:lnTo>
                    <a:pt x="1350" y="18345"/>
                  </a:lnTo>
                  <a:lnTo>
                    <a:pt x="2700" y="18345"/>
                  </a:lnTo>
                  <a:lnTo>
                    <a:pt x="2700" y="3255"/>
                  </a:lnTo>
                  <a:close/>
                </a:path>
                <a:path w="21600" h="21600">
                  <a:moveTo>
                    <a:pt x="0" y="3255"/>
                  </a:moveTo>
                  <a:lnTo>
                    <a:pt x="0" y="18345"/>
                  </a:lnTo>
                  <a:lnTo>
                    <a:pt x="675" y="18345"/>
                  </a:lnTo>
                  <a:lnTo>
                    <a:pt x="675" y="3255"/>
                  </a:lnTo>
                  <a:close/>
                </a:path>
              </a:pathLst>
            </a:custGeom>
            <a:solidFill>
              <a:srgbClr val="99CCFF">
                <a:alpha val="10000"/>
              </a:srgbClr>
            </a:solidFill>
            <a:ln w="3175">
              <a:solidFill>
                <a:srgbClr val="99CCFF"/>
              </a:solidFill>
              <a:miter lim="800000"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sz="2400" b="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965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4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ja-JP" dirty="0"/>
              <a:t>背景重力波探査</a:t>
            </a:r>
            <a:endParaRPr lang="ja-JP" altLang="en-US" dirty="0"/>
          </a:p>
        </p:txBody>
      </p:sp>
      <p:sp>
        <p:nvSpPr>
          <p:cNvPr id="1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国立天文台 </a:t>
            </a:r>
            <a:r>
              <a:rPr lang="en-US" altLang="ja-JP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ATC</a:t>
            </a:r>
            <a:r>
              <a:rPr lang="ja-JP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セミナー　</a:t>
            </a:r>
            <a:r>
              <a:rPr lang="en-US" altLang="ja-JP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ja-JP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ja-JP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21</a:t>
            </a:r>
            <a:r>
              <a:rPr lang="ja-JP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国立天文台</a:t>
            </a:r>
            <a:r>
              <a:rPr lang="en-US" altLang="ja-JP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648642" name="AutoShape 2"/>
          <p:cNvSpPr>
            <a:spLocks noChangeArrowheads="1"/>
          </p:cNvSpPr>
          <p:nvPr/>
        </p:nvSpPr>
        <p:spPr bwMode="auto">
          <a:xfrm>
            <a:off x="1908175" y="2025247"/>
            <a:ext cx="4378337" cy="475059"/>
          </a:xfrm>
          <a:prstGeom prst="roundRect">
            <a:avLst>
              <a:gd name="adj" fmla="val 5296"/>
            </a:avLst>
          </a:prstGeom>
          <a:solidFill>
            <a:srgbClr val="CCFFCC">
              <a:alpha val="10000"/>
            </a:srgbClr>
          </a:solidFill>
          <a:ln w="19050">
            <a:noFill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b="1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648644" name="Picture 4"/>
          <p:cNvPicPr>
            <a:picLocks noChangeAspect="1" noChangeArrowheads="1"/>
          </p:cNvPicPr>
          <p:nvPr/>
        </p:nvPicPr>
        <p:blipFill>
          <a:blip r:embed="rId5"/>
          <a:srcRect t="26395"/>
          <a:stretch>
            <a:fillRect/>
          </a:stretch>
        </p:blipFill>
        <p:spPr bwMode="auto">
          <a:xfrm>
            <a:off x="1547813" y="2708275"/>
            <a:ext cx="6477000" cy="367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48645" name="Text Box 5"/>
          <p:cNvSpPr txBox="1">
            <a:spLocks noChangeArrowheads="1"/>
          </p:cNvSpPr>
          <p:nvPr/>
        </p:nvSpPr>
        <p:spPr bwMode="auto">
          <a:xfrm rot="-5400000">
            <a:off x="6642101" y="4421902"/>
            <a:ext cx="338455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000" b="0" kern="1200" dirty="0">
                <a:solidFill>
                  <a:srgbClr val="E3E2C7"/>
                </a:solidFill>
                <a:latin typeface="Tahoma" pitchFamily="34" charset="0"/>
                <a:cs typeface="+mn-cs"/>
              </a:rPr>
              <a:t>John T. Whelan for the LSC, AAS Meeting, Jan 2008</a:t>
            </a:r>
          </a:p>
        </p:txBody>
      </p:sp>
      <p:sp>
        <p:nvSpPr>
          <p:cNvPr id="1648646" name="Rectangle 6"/>
          <p:cNvSpPr>
            <a:spLocks noChangeArrowheads="1"/>
          </p:cNvSpPr>
          <p:nvPr/>
        </p:nvSpPr>
        <p:spPr bwMode="auto">
          <a:xfrm>
            <a:off x="827088" y="836613"/>
            <a:ext cx="6388118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0" kern="1200" dirty="0">
                <a:solidFill>
                  <a:srgbClr val="EAEAEA"/>
                </a:solidFill>
              </a:rPr>
              <a:t>LIGO </a:t>
            </a:r>
            <a:r>
              <a:rPr kumimoji="1" lang="en-US" altLang="ja-JP" sz="2000" b="0" kern="1200" dirty="0" smtClean="0">
                <a:solidFill>
                  <a:srgbClr val="EAEAEA"/>
                </a:solidFill>
              </a:rPr>
              <a:t>S5</a:t>
            </a:r>
            <a:endParaRPr kumimoji="1" lang="en-US" altLang="ja-JP" sz="2000" b="0" kern="1200" dirty="0">
              <a:solidFill>
                <a:srgbClr val="EAEAEA"/>
              </a:solidFill>
            </a:endParaRPr>
          </a:p>
          <a:p>
            <a:pPr marL="193675" indent="-193675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0" kern="1200" dirty="0">
                <a:solidFill>
                  <a:srgbClr val="EAEAEA"/>
                </a:solidFill>
              </a:rPr>
              <a:t>感度の良い </a:t>
            </a:r>
            <a:r>
              <a:rPr kumimoji="1" lang="en-US" altLang="ja-JP" sz="2000" b="0" kern="1200" dirty="0">
                <a:solidFill>
                  <a:srgbClr val="EAEAEA"/>
                </a:solidFill>
              </a:rPr>
              <a:t>41.5-177.5Hz </a:t>
            </a:r>
            <a:r>
              <a:rPr kumimoji="1" lang="ja-JP" altLang="en-US" sz="2000" b="0" kern="1200" dirty="0">
                <a:solidFill>
                  <a:srgbClr val="EAEAEA"/>
                </a:solidFill>
              </a:rPr>
              <a:t>のデータを使用</a:t>
            </a:r>
          </a:p>
          <a:p>
            <a:pPr marL="193675" indent="-193675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0" kern="1200" dirty="0">
                <a:solidFill>
                  <a:srgbClr val="EAEAEA"/>
                </a:solidFill>
              </a:rPr>
              <a:t>       </a:t>
            </a:r>
            <a:r>
              <a:rPr kumimoji="1" lang="ja-JP" altLang="en-US" sz="2000" b="0" kern="1200" dirty="0">
                <a:solidFill>
                  <a:srgbClr val="EAEAEA"/>
                </a:solidFill>
                <a:sym typeface="Wingdings" pitchFamily="2" charset="2"/>
              </a:rPr>
              <a:t> </a:t>
            </a:r>
            <a:r>
              <a:rPr kumimoji="1" lang="en-US" altLang="ja-JP" sz="2000" b="0" kern="1200" dirty="0" smtClean="0">
                <a:solidFill>
                  <a:srgbClr val="EAEAEA"/>
                </a:solidFill>
                <a:sym typeface="Wingdings" pitchFamily="2" charset="2"/>
              </a:rPr>
              <a:t>BBN</a:t>
            </a:r>
            <a:r>
              <a:rPr lang="ja-JP" altLang="en-US" sz="2000" b="0" dirty="0" smtClean="0">
                <a:solidFill>
                  <a:srgbClr val="EAEAEA"/>
                </a:solidFill>
                <a:sym typeface="Wingdings" pitchFamily="2" charset="2"/>
              </a:rPr>
              <a:t>より良い</a:t>
            </a:r>
            <a:r>
              <a:rPr kumimoji="1" lang="ja-JP" altLang="en-US" sz="2000" b="0" kern="1200" dirty="0" smtClean="0">
                <a:solidFill>
                  <a:srgbClr val="EAEAEA"/>
                </a:solidFill>
                <a:sym typeface="Wingdings" pitchFamily="2" charset="2"/>
              </a:rPr>
              <a:t>上限値</a:t>
            </a:r>
            <a:endParaRPr kumimoji="1" lang="ja-JP" altLang="en-US" sz="2000" b="0" kern="1200" dirty="0">
              <a:solidFill>
                <a:srgbClr val="EAEAEA"/>
              </a:solidFill>
            </a:endParaRPr>
          </a:p>
        </p:txBody>
      </p:sp>
      <p:sp>
        <p:nvSpPr>
          <p:cNvPr id="1648649" name="Rectangle 9"/>
          <p:cNvSpPr>
            <a:spLocks noChangeArrowheads="1"/>
          </p:cNvSpPr>
          <p:nvPr/>
        </p:nvSpPr>
        <p:spPr bwMode="auto">
          <a:xfrm>
            <a:off x="4767281" y="2139944"/>
            <a:ext cx="24479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95% CL)</a:t>
            </a:r>
            <a:endParaRPr kumimoji="1" lang="en-US" altLang="ja-JP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3" name="図 12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2052632" y="2123158"/>
            <a:ext cx="2538417" cy="340640"/>
          </a:xfrm>
          <a:prstGeom prst="rect">
            <a:avLst/>
          </a:prstGeom>
          <a:noFill/>
        </p:spPr>
      </p:pic>
      <p:pic>
        <p:nvPicPr>
          <p:cNvPr id="16" name="図 15" descr="txp_fig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50000" contrast="50000"/>
          </a:blip>
          <a:stretch>
            <a:fillRect/>
          </a:stretch>
        </p:blipFill>
        <p:spPr>
          <a:xfrm>
            <a:off x="3931807" y="2995169"/>
            <a:ext cx="2280501" cy="264406"/>
          </a:xfrm>
          <a:prstGeom prst="rect">
            <a:avLst/>
          </a:prstGeom>
          <a:noFill/>
        </p:spPr>
      </p:pic>
      <p:sp>
        <p:nvSpPr>
          <p:cNvPr id="12" name="Rectangle 16">
            <a:hlinkClick r:id="rId8" action="ppaction://hlinkfile"/>
          </p:cNvPr>
          <p:cNvSpPr>
            <a:spLocks noChangeArrowheads="1"/>
          </p:cNvSpPr>
          <p:nvPr/>
        </p:nvSpPr>
        <p:spPr bwMode="auto">
          <a:xfrm>
            <a:off x="6480207" y="2024055"/>
            <a:ext cx="2092321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09538" indent="-182563" algn="l">
              <a:lnSpc>
                <a:spcPct val="11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b="0" dirty="0" smtClean="0">
                <a:solidFill>
                  <a:srgbClr val="F8F8F8"/>
                </a:solidFill>
              </a:rPr>
              <a:t>LIGO and VIRGO </a:t>
            </a:r>
            <a:r>
              <a:rPr lang="en-US" altLang="ja-JP" sz="1000" b="0" dirty="0" err="1" smtClean="0">
                <a:solidFill>
                  <a:srgbClr val="F8F8F8"/>
                </a:solidFill>
              </a:rPr>
              <a:t>collab</a:t>
            </a:r>
            <a:r>
              <a:rPr lang="en-US" altLang="ja-JP" sz="1000" b="0" dirty="0" smtClean="0">
                <a:solidFill>
                  <a:srgbClr val="F8F8F8"/>
                </a:solidFill>
              </a:rPr>
              <a:t>.,</a:t>
            </a:r>
          </a:p>
          <a:p>
            <a:pPr marL="109538" indent="-182563" algn="l">
              <a:lnSpc>
                <a:spcPct val="11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b="0" dirty="0" smtClean="0">
                <a:solidFill>
                  <a:srgbClr val="F8F8F8"/>
                </a:solidFill>
              </a:rPr>
              <a:t> Nature 460 (2009) 08278.</a:t>
            </a:r>
            <a:endParaRPr lang="en-US" altLang="ja-JP" sz="1000" b="0" dirty="0">
              <a:solidFill>
                <a:srgbClr val="F8F8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01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本格的な天文学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国立天文台 </a:t>
            </a:r>
            <a:r>
              <a:rPr lang="en-US" altLang="ja-JP" smtClean="0"/>
              <a:t>ATC</a:t>
            </a:r>
            <a:r>
              <a:rPr lang="ja-JP" altLang="en-US" smtClean="0"/>
              <a:t>セミナー　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11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国立天文台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766786" y="836712"/>
            <a:ext cx="7162800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現在の検出器 </a:t>
            </a:r>
            <a:r>
              <a:rPr kumimoji="1" lang="en-US" altLang="ja-JP" sz="20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--- </a:t>
            </a:r>
            <a:r>
              <a:rPr kumimoji="1" lang="ja-JP" altLang="en-US" sz="20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近傍銀河までの観測範囲を持つ</a:t>
            </a:r>
            <a:endParaRPr kumimoji="1" lang="ja-JP" altLang="en-US" sz="20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071539" y="1262162"/>
            <a:ext cx="7429551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CCFFCC"/>
                </a:solidFill>
              </a:rPr>
              <a:t>ただ</a:t>
            </a:r>
            <a:r>
              <a:rPr kumimoji="1" lang="en-US" altLang="ja-JP" sz="2000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…</a:t>
            </a:r>
            <a:r>
              <a:rPr lang="ja-JP" altLang="en-US" sz="2000" dirty="0" smtClean="0">
                <a:solidFill>
                  <a:srgbClr val="CCFFCC"/>
                </a:solidFill>
              </a:rPr>
              <a:t> そのような重力波イベントは稀　</a:t>
            </a:r>
            <a:r>
              <a:rPr lang="en-US" altLang="ja-JP" sz="2000" dirty="0" smtClean="0">
                <a:solidFill>
                  <a:srgbClr val="CCFFCC"/>
                </a:solidFill>
              </a:rPr>
              <a:t> (10</a:t>
            </a:r>
            <a:r>
              <a:rPr lang="en-US" altLang="ja-JP" sz="2000" baseline="30000" dirty="0" smtClean="0">
                <a:solidFill>
                  <a:srgbClr val="CCFFCC"/>
                </a:solidFill>
              </a:rPr>
              <a:t>-4</a:t>
            </a:r>
            <a:r>
              <a:rPr kumimoji="1" lang="en-US" altLang="ja-JP" sz="2000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-10</a:t>
            </a:r>
            <a:r>
              <a:rPr kumimoji="1" lang="en-US" altLang="ja-JP" sz="2000" kern="1200" baseline="300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-2</a:t>
            </a:r>
            <a:r>
              <a:rPr kumimoji="1" lang="en-US" altLang="ja-JP" sz="2000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event/yr)</a:t>
            </a:r>
            <a:endParaRPr kumimoji="1" lang="en-US" altLang="ja-JP" sz="2000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2035189" y="1738403"/>
            <a:ext cx="5844515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EAEAEA"/>
                </a:solidFill>
              </a:rPr>
              <a:t>約</a:t>
            </a:r>
            <a:r>
              <a:rPr lang="en-US" altLang="ja-JP" sz="2000" dirty="0" smtClean="0">
                <a:solidFill>
                  <a:srgbClr val="EAEAEA"/>
                </a:solidFill>
              </a:rPr>
              <a:t>1</a:t>
            </a:r>
            <a:r>
              <a:rPr lang="ja-JP" altLang="en-US" sz="2000" dirty="0" smtClean="0">
                <a:solidFill>
                  <a:srgbClr val="EAEAEA"/>
                </a:solidFill>
              </a:rPr>
              <a:t>桁感度を向上した 第</a:t>
            </a:r>
            <a:r>
              <a:rPr lang="en-US" altLang="ja-JP" sz="2000" dirty="0" smtClean="0">
                <a:solidFill>
                  <a:srgbClr val="EAEAEA"/>
                </a:solidFill>
              </a:rPr>
              <a:t>2</a:t>
            </a:r>
            <a:r>
              <a:rPr lang="ja-JP" altLang="en-US" sz="2000" dirty="0" smtClean="0">
                <a:solidFill>
                  <a:srgbClr val="EAEAEA"/>
                </a:solidFill>
              </a:rPr>
              <a:t>世代の重力波望遠鏡</a:t>
            </a:r>
            <a:endParaRPr kumimoji="1" lang="ja-JP" altLang="en-US" sz="20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9" name="右矢印 8"/>
          <p:cNvSpPr/>
          <p:nvPr/>
        </p:nvSpPr>
        <p:spPr bwMode="auto">
          <a:xfrm>
            <a:off x="1714480" y="1809841"/>
            <a:ext cx="285752" cy="285752"/>
          </a:xfrm>
          <a:prstGeom prst="rightArrow">
            <a:avLst/>
          </a:prstGeom>
          <a:solidFill>
            <a:srgbClr val="FFFFFF">
              <a:alpha val="1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grpSp>
        <p:nvGrpSpPr>
          <p:cNvPr id="11" name="グループ化 10"/>
          <p:cNvGrpSpPr/>
          <p:nvPr/>
        </p:nvGrpSpPr>
        <p:grpSpPr>
          <a:xfrm>
            <a:off x="395536" y="2348880"/>
            <a:ext cx="8505577" cy="3456384"/>
            <a:chOff x="395536" y="2348880"/>
            <a:chExt cx="8505577" cy="3456384"/>
          </a:xfrm>
        </p:grpSpPr>
        <p:sp>
          <p:nvSpPr>
            <p:cNvPr id="2" name="角丸四角形 1"/>
            <p:cNvSpPr/>
            <p:nvPr/>
          </p:nvSpPr>
          <p:spPr bwMode="auto">
            <a:xfrm>
              <a:off x="395536" y="2348880"/>
              <a:ext cx="8505577" cy="3456384"/>
            </a:xfrm>
            <a:prstGeom prst="roundRect">
              <a:avLst>
                <a:gd name="adj" fmla="val 4426"/>
              </a:avLst>
            </a:prstGeom>
            <a:solidFill>
              <a:srgbClr val="000000">
                <a:alpha val="30000"/>
              </a:srgbClr>
            </a:solidFill>
            <a:ln w="3175" cap="flat" cmpd="sng" algn="ctr">
              <a:solidFill>
                <a:srgbClr val="FFFFFF">
                  <a:alpha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742410" y="2492896"/>
              <a:ext cx="4765694" cy="43088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noAutofit/>
            </a:bodyPr>
            <a:lstStyle/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lang="ja-JP" altLang="en-US" sz="1800" dirty="0" smtClean="0">
                  <a:solidFill>
                    <a:srgbClr val="DDDDDD"/>
                  </a:solidFill>
                </a:rPr>
                <a:t>高感度化</a:t>
              </a:r>
              <a:r>
                <a:rPr kumimoji="1" lang="en-US" altLang="ja-JP" sz="1800" kern="1200" dirty="0" smtClean="0">
                  <a:solidFill>
                    <a:srgbClr val="DDDDDD"/>
                  </a:solidFill>
                  <a:sym typeface="Wingdings" pitchFamily="2" charset="2"/>
                </a:rPr>
                <a:t></a:t>
              </a:r>
              <a:r>
                <a:rPr kumimoji="1" lang="ja-JP" altLang="en-US" sz="1800" kern="1200" dirty="0" smtClean="0">
                  <a:solidFill>
                    <a:srgbClr val="DDDDDD"/>
                  </a:solidFill>
                  <a:sym typeface="Wingdings" pitchFamily="2" charset="2"/>
                </a:rPr>
                <a:t>より多くの銀河をカバーする</a:t>
              </a:r>
              <a:endParaRPr kumimoji="1" lang="ja-JP" altLang="en-US" sz="1800" kern="1200" dirty="0">
                <a:solidFill>
                  <a:srgbClr val="DDDDDD"/>
                </a:solidFill>
                <a:sym typeface="Wingdings" pitchFamily="2" charset="2"/>
              </a:endParaRPr>
            </a:p>
          </p:txBody>
        </p:sp>
        <p:sp>
          <p:nvSpPr>
            <p:cNvPr id="10" name="AutoShape 25"/>
            <p:cNvSpPr>
              <a:spLocks noChangeArrowheads="1"/>
            </p:cNvSpPr>
            <p:nvPr/>
          </p:nvSpPr>
          <p:spPr bwMode="auto">
            <a:xfrm>
              <a:off x="1145415" y="4467606"/>
              <a:ext cx="3816350" cy="1008062"/>
            </a:xfrm>
            <a:prstGeom prst="roundRect">
              <a:avLst>
                <a:gd name="adj" fmla="val 11023"/>
              </a:avLst>
            </a:prstGeom>
            <a:solidFill>
              <a:srgbClr val="FF99CC">
                <a:alpha val="15000"/>
              </a:srgbClr>
            </a:solidFill>
            <a:ln w="15875">
              <a:noFill/>
              <a:round/>
              <a:headEnd/>
              <a:tailEnd/>
            </a:ln>
            <a:effectLst/>
          </p:spPr>
          <p:txBody>
            <a:bodyPr wrap="none" anchor="ctr">
              <a:noAutofit/>
            </a:bodyPr>
            <a:lstStyle/>
            <a:p>
              <a:endParaRPr lang="ja-JP" altLang="en-US" sz="1800"/>
            </a:p>
          </p:txBody>
        </p:sp>
        <p:pic>
          <p:nvPicPr>
            <p:cNvPr id="12" name="Picture 6" descr="LIGO volume"/>
            <p:cNvPicPr>
              <a:picLocks noChangeAspect="1" noChangeArrowheads="1"/>
            </p:cNvPicPr>
            <p:nvPr/>
          </p:nvPicPr>
          <p:blipFill rotWithShape="1">
            <a:blip r:embed="rId2"/>
            <a:srcRect l="1009" t="753" r="923" b="1352"/>
            <a:stretch/>
          </p:blipFill>
          <p:spPr bwMode="auto">
            <a:xfrm>
              <a:off x="5326330" y="2412000"/>
              <a:ext cx="3492000" cy="3276000"/>
            </a:xfrm>
            <a:prstGeom prst="rect">
              <a:avLst/>
            </a:prstGeom>
            <a:noFill/>
          </p:spPr>
        </p:pic>
        <p:sp>
          <p:nvSpPr>
            <p:cNvPr id="14" name="Rectangle 8"/>
            <p:cNvSpPr>
              <a:spLocks noChangeArrowheads="1"/>
            </p:cNvSpPr>
            <p:nvPr/>
          </p:nvSpPr>
          <p:spPr bwMode="auto">
            <a:xfrm>
              <a:off x="7833668" y="3139455"/>
              <a:ext cx="833437" cy="36512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  <a:buFontTx/>
                <a:buNone/>
              </a:pPr>
              <a:r>
                <a:rPr kumimoji="0" lang="en-US" altLang="ja-JP" sz="900">
                  <a:solidFill>
                    <a:schemeClr val="bg1"/>
                  </a:solidFill>
                </a:rPr>
                <a:t>100 million light years</a:t>
              </a:r>
            </a:p>
          </p:txBody>
        </p:sp>
        <p:sp>
          <p:nvSpPr>
            <p:cNvPr id="15" name="Rectangle 9"/>
            <p:cNvSpPr>
              <a:spLocks noChangeArrowheads="1"/>
            </p:cNvSpPr>
            <p:nvPr/>
          </p:nvSpPr>
          <p:spPr bwMode="auto">
            <a:xfrm>
              <a:off x="7879705" y="2348880"/>
              <a:ext cx="947738" cy="27463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>
                <a:spcBef>
                  <a:spcPct val="50000"/>
                </a:spcBef>
                <a:buFontTx/>
                <a:buNone/>
              </a:pPr>
              <a:r>
                <a:rPr kumimoji="0" lang="en-US" altLang="ja-JP" sz="1200">
                  <a:solidFill>
                    <a:schemeClr val="bg1"/>
                  </a:solidFill>
                </a:rPr>
                <a:t>LIGO today</a:t>
              </a:r>
              <a:endParaRPr kumimoji="0" lang="en-US" altLang="ja-JP" sz="1000">
                <a:solidFill>
                  <a:schemeClr val="bg1"/>
                </a:solidFill>
              </a:endParaRPr>
            </a:p>
          </p:txBody>
        </p:sp>
        <p:sp>
          <p:nvSpPr>
            <p:cNvPr id="16" name="Rectangle 10"/>
            <p:cNvSpPr>
              <a:spLocks noChangeArrowheads="1"/>
            </p:cNvSpPr>
            <p:nvPr/>
          </p:nvSpPr>
          <p:spPr bwMode="auto">
            <a:xfrm>
              <a:off x="5311130" y="5268292"/>
              <a:ext cx="1268413" cy="40322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  <a:buFontTx/>
                <a:buNone/>
              </a:pPr>
              <a:r>
                <a:rPr kumimoji="0" lang="en-US" altLang="ja-JP" sz="1200">
                  <a:solidFill>
                    <a:schemeClr val="bg1"/>
                  </a:solidFill>
                </a:rPr>
                <a:t>Advanced LIGO</a:t>
              </a:r>
            </a:p>
            <a:p>
              <a:pPr algn="l" eaLnBrk="0" hangingPunct="0">
                <a:lnSpc>
                  <a:spcPct val="2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ja-JP" sz="1200">
                  <a:solidFill>
                    <a:schemeClr val="bg1"/>
                  </a:solidFill>
                </a:rPr>
                <a:t>       </a:t>
              </a:r>
              <a:r>
                <a:rPr kumimoji="0" lang="en-US" altLang="ja-JP" sz="1000">
                  <a:solidFill>
                    <a:schemeClr val="bg1"/>
                  </a:solidFill>
                </a:rPr>
                <a:t>~2014</a:t>
              </a:r>
            </a:p>
          </p:txBody>
        </p:sp>
        <p:sp>
          <p:nvSpPr>
            <p:cNvPr id="17" name="Line 11"/>
            <p:cNvSpPr>
              <a:spLocks noChangeShapeType="1"/>
            </p:cNvSpPr>
            <p:nvPr/>
          </p:nvSpPr>
          <p:spPr bwMode="auto">
            <a:xfrm>
              <a:off x="5844530" y="2775917"/>
              <a:ext cx="1635125" cy="1338263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8" name="Line 12"/>
            <p:cNvSpPr>
              <a:spLocks noChangeShapeType="1"/>
            </p:cNvSpPr>
            <p:nvPr/>
          </p:nvSpPr>
          <p:spPr bwMode="auto">
            <a:xfrm>
              <a:off x="5831830" y="2799730"/>
              <a:ext cx="857250" cy="1298575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9" name="Line 13"/>
            <p:cNvSpPr>
              <a:spLocks noChangeShapeType="1"/>
            </p:cNvSpPr>
            <p:nvPr/>
          </p:nvSpPr>
          <p:spPr bwMode="auto">
            <a:xfrm flipV="1">
              <a:off x="5974705" y="4026867"/>
              <a:ext cx="2692400" cy="1204913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0" name="Text Box 14"/>
            <p:cNvSpPr txBox="1">
              <a:spLocks noChangeArrowheads="1"/>
            </p:cNvSpPr>
            <p:nvPr/>
          </p:nvSpPr>
          <p:spPr bwMode="auto">
            <a:xfrm>
              <a:off x="5292080" y="2386980"/>
              <a:ext cx="1231900" cy="42703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>
                <a:buFontTx/>
                <a:buNone/>
              </a:pPr>
              <a:r>
                <a:rPr kumimoji="0" lang="en-US" altLang="ja-JP" sz="1200">
                  <a:solidFill>
                    <a:schemeClr val="bg1"/>
                  </a:solidFill>
                </a:rPr>
                <a:t>Enhanced LIGO</a:t>
              </a:r>
            </a:p>
            <a:p>
              <a:pPr algn="l" eaLnBrk="0" hangingPunct="0">
                <a:buFontTx/>
                <a:buNone/>
              </a:pPr>
              <a:r>
                <a:rPr kumimoji="0" lang="en-US" altLang="ja-JP" sz="1000">
                  <a:solidFill>
                    <a:schemeClr val="bg1"/>
                  </a:solidFill>
                </a:rPr>
                <a:t>         ~2009</a:t>
              </a:r>
              <a:endParaRPr kumimoji="0" lang="en-US" altLang="ja-JP" sz="1200">
                <a:solidFill>
                  <a:schemeClr val="bg1"/>
                </a:solidFill>
              </a:endParaRPr>
            </a:p>
          </p:txBody>
        </p:sp>
        <p:sp>
          <p:nvSpPr>
            <p:cNvPr id="21" name="Oval 15"/>
            <p:cNvSpPr>
              <a:spLocks noChangeArrowheads="1"/>
            </p:cNvSpPr>
            <p:nvPr/>
          </p:nvSpPr>
          <p:spPr bwMode="auto">
            <a:xfrm>
              <a:off x="6703368" y="3715717"/>
              <a:ext cx="762000" cy="685800"/>
            </a:xfrm>
            <a:prstGeom prst="ellipse">
              <a:avLst/>
            </a:prstGeom>
            <a:solidFill>
              <a:srgbClr val="CC3300">
                <a:alpha val="25999"/>
              </a:srgbClr>
            </a:solidFill>
            <a:ln w="12700">
              <a:solidFill>
                <a:srgbClr val="FF99CC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2" name="Line 16"/>
            <p:cNvSpPr>
              <a:spLocks noChangeShapeType="1"/>
            </p:cNvSpPr>
            <p:nvPr/>
          </p:nvSpPr>
          <p:spPr bwMode="auto">
            <a:xfrm flipH="1" flipV="1">
              <a:off x="5449243" y="4085605"/>
              <a:ext cx="527050" cy="1146175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3" name="Line 17"/>
            <p:cNvSpPr>
              <a:spLocks noChangeShapeType="1"/>
            </p:cNvSpPr>
            <p:nvPr/>
          </p:nvSpPr>
          <p:spPr bwMode="auto">
            <a:xfrm flipH="1">
              <a:off x="7111355" y="2666380"/>
              <a:ext cx="1192213" cy="122555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4" name="Line 18"/>
            <p:cNvSpPr>
              <a:spLocks noChangeShapeType="1"/>
            </p:cNvSpPr>
            <p:nvPr/>
          </p:nvSpPr>
          <p:spPr bwMode="auto">
            <a:xfrm flipH="1">
              <a:off x="7098655" y="2666380"/>
              <a:ext cx="1219200" cy="154305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5" name="Line 19"/>
            <p:cNvSpPr>
              <a:spLocks noChangeShapeType="1"/>
            </p:cNvSpPr>
            <p:nvPr/>
          </p:nvSpPr>
          <p:spPr bwMode="auto">
            <a:xfrm>
              <a:off x="8089255" y="3504580"/>
              <a:ext cx="338138" cy="0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round/>
              <a:headEnd type="triangle" w="sm" len="sm"/>
              <a:tailEnd type="triangle" w="sm" len="sm"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6" name="Rectangle 20"/>
            <p:cNvSpPr>
              <a:spLocks noChangeArrowheads="1"/>
            </p:cNvSpPr>
            <p:nvPr/>
          </p:nvSpPr>
          <p:spPr bwMode="auto">
            <a:xfrm>
              <a:off x="1245096" y="4437112"/>
              <a:ext cx="4191000" cy="1082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noAutofit/>
            </a:bodyPr>
            <a:lstStyle/>
            <a:p>
              <a:pPr algn="l" eaLnBrk="0" hangingPunct="0">
                <a:lnSpc>
                  <a:spcPct val="120000"/>
                </a:lnSpc>
                <a:buFontTx/>
                <a:buNone/>
              </a:pPr>
              <a:r>
                <a:rPr kumimoji="0" lang="ja-JP" altLang="en-US" sz="1800" dirty="0">
                  <a:solidFill>
                    <a:srgbClr val="C0C0C0"/>
                  </a:solidFill>
                </a:rPr>
                <a:t>得られるサイエンス</a:t>
              </a:r>
            </a:p>
            <a:p>
              <a:pPr algn="l" eaLnBrk="0" hangingPunct="0">
                <a:lnSpc>
                  <a:spcPct val="120000"/>
                </a:lnSpc>
                <a:buFontTx/>
                <a:buNone/>
              </a:pPr>
              <a:r>
                <a:rPr kumimoji="0" lang="ja-JP" altLang="en-US" sz="1800" dirty="0">
                  <a:solidFill>
                    <a:srgbClr val="FFCCCC"/>
                  </a:solidFill>
                </a:rPr>
                <a:t>       </a:t>
              </a:r>
              <a:r>
                <a:rPr kumimoji="0" lang="en-US" altLang="ja-JP" sz="1800" dirty="0">
                  <a:solidFill>
                    <a:srgbClr val="FFCCCC"/>
                  </a:solidFill>
                </a:rPr>
                <a:t>Initial LIGO 1</a:t>
              </a:r>
              <a:r>
                <a:rPr kumimoji="0" lang="ja-JP" altLang="en-US" sz="1800" dirty="0">
                  <a:solidFill>
                    <a:srgbClr val="FFCCCC"/>
                  </a:solidFill>
                </a:rPr>
                <a:t>年間の観測</a:t>
              </a:r>
            </a:p>
            <a:p>
              <a:pPr algn="l" eaLnBrk="0" hangingPunct="0">
                <a:lnSpc>
                  <a:spcPct val="120000"/>
                </a:lnSpc>
                <a:buFontTx/>
                <a:buNone/>
              </a:pPr>
              <a:r>
                <a:rPr kumimoji="0" lang="ja-JP" altLang="en-US" sz="1800" dirty="0">
                  <a:solidFill>
                    <a:srgbClr val="FFCCCC"/>
                  </a:solidFill>
                </a:rPr>
                <a:t>   </a:t>
              </a:r>
              <a:r>
                <a:rPr kumimoji="0" lang="en-US" altLang="ja-JP" sz="1800" dirty="0">
                  <a:solidFill>
                    <a:srgbClr val="FFCCCC"/>
                  </a:solidFill>
                </a:rPr>
                <a:t>~ Advanced LIGO </a:t>
              </a:r>
              <a:r>
                <a:rPr kumimoji="0" lang="en-US" altLang="ja-JP" sz="1800" dirty="0" smtClean="0">
                  <a:solidFill>
                    <a:srgbClr val="FFCCCC"/>
                  </a:solidFill>
                </a:rPr>
                <a:t>9</a:t>
              </a:r>
              <a:r>
                <a:rPr kumimoji="0" lang="ja-JP" altLang="en-US" sz="1800" dirty="0" smtClean="0">
                  <a:solidFill>
                    <a:srgbClr val="FFCCCC"/>
                  </a:solidFill>
                </a:rPr>
                <a:t>時間</a:t>
              </a:r>
              <a:r>
                <a:rPr kumimoji="0" lang="ja-JP" altLang="en-US" sz="1800" dirty="0">
                  <a:solidFill>
                    <a:srgbClr val="FFCCCC"/>
                  </a:solidFill>
                </a:rPr>
                <a:t>の観測</a:t>
              </a:r>
            </a:p>
          </p:txBody>
        </p:sp>
        <p:sp>
          <p:nvSpPr>
            <p:cNvPr id="27" name="Rectangle 21"/>
            <p:cNvSpPr>
              <a:spLocks noChangeArrowheads="1"/>
            </p:cNvSpPr>
            <p:nvPr/>
          </p:nvSpPr>
          <p:spPr bwMode="auto">
            <a:xfrm>
              <a:off x="971600" y="3861048"/>
              <a:ext cx="4392984" cy="423590"/>
            </a:xfrm>
            <a:prstGeom prst="rect">
              <a:avLst/>
            </a:prstGeom>
            <a:noFill/>
            <a:ln w="57150" cmpd="thinThick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noAutofit/>
            </a:bodyPr>
            <a:lstStyle/>
            <a:p>
              <a:pPr algn="l" eaLnBrk="0" hangingPunct="0">
                <a:lnSpc>
                  <a:spcPct val="120000"/>
                </a:lnSpc>
                <a:buClr>
                  <a:schemeClr val="tx1"/>
                </a:buClr>
                <a:buSzPct val="75000"/>
                <a:buFont typeface="HGP創英角ｺﾞｼｯｸUB" pitchFamily="50" charset="-128"/>
                <a:buNone/>
              </a:pPr>
              <a:r>
                <a:rPr lang="ja-JP" altLang="en-US" sz="1800" dirty="0">
                  <a:solidFill>
                    <a:srgbClr val="F8F8F8"/>
                  </a:solidFill>
                </a:rPr>
                <a:t>感度</a:t>
              </a:r>
              <a:r>
                <a:rPr lang="ja-JP" altLang="en-US" sz="1800" dirty="0" smtClean="0">
                  <a:solidFill>
                    <a:srgbClr val="F8F8F8"/>
                  </a:solidFill>
                </a:rPr>
                <a:t>が</a:t>
              </a:r>
              <a:r>
                <a:rPr lang="en-US" altLang="ja-JP" sz="1800" dirty="0" smtClean="0">
                  <a:solidFill>
                    <a:srgbClr val="F8F8F8"/>
                  </a:solidFill>
                </a:rPr>
                <a:t>10</a:t>
              </a:r>
              <a:r>
                <a:rPr lang="ja-JP" altLang="en-US" sz="1800" dirty="0">
                  <a:solidFill>
                    <a:srgbClr val="F8F8F8"/>
                  </a:solidFill>
                </a:rPr>
                <a:t>倍</a:t>
              </a:r>
              <a:r>
                <a:rPr lang="ja-JP" altLang="en-US" sz="1800" dirty="0" smtClean="0">
                  <a:solidFill>
                    <a:srgbClr val="F8F8F8"/>
                  </a:solidFill>
                </a:rPr>
                <a:t>向上 </a:t>
              </a:r>
              <a:r>
                <a:rPr lang="ja-JP" altLang="en-US" sz="1800" dirty="0" smtClean="0">
                  <a:solidFill>
                    <a:srgbClr val="F8F8F8"/>
                  </a:solidFill>
                  <a:sym typeface="Wingdings" pitchFamily="2" charset="2"/>
                </a:rPr>
                <a:t> </a:t>
              </a:r>
              <a:r>
                <a:rPr lang="ja-JP" altLang="en-US" sz="1800" dirty="0">
                  <a:solidFill>
                    <a:srgbClr val="F8F8F8"/>
                  </a:solidFill>
                  <a:sym typeface="Wingdings" pitchFamily="2" charset="2"/>
                </a:rPr>
                <a:t>イベントレートは </a:t>
              </a:r>
              <a:r>
                <a:rPr lang="en-US" altLang="ja-JP" sz="1800" dirty="0" smtClean="0">
                  <a:solidFill>
                    <a:srgbClr val="F8F8F8"/>
                  </a:solidFill>
                  <a:sym typeface="Wingdings" pitchFamily="2" charset="2"/>
                </a:rPr>
                <a:t>10</a:t>
              </a:r>
              <a:r>
                <a:rPr lang="en-US" altLang="ja-JP" sz="1800" baseline="30000" dirty="0" smtClean="0">
                  <a:solidFill>
                    <a:srgbClr val="F8F8F8"/>
                  </a:solidFill>
                  <a:sym typeface="Wingdings" pitchFamily="2" charset="2"/>
                </a:rPr>
                <a:t>3</a:t>
              </a:r>
              <a:r>
                <a:rPr lang="ja-JP" altLang="en-US" sz="1800" dirty="0" smtClean="0">
                  <a:solidFill>
                    <a:srgbClr val="F8F8F8"/>
                  </a:solidFill>
                  <a:sym typeface="Wingdings" pitchFamily="2" charset="2"/>
                </a:rPr>
                <a:t>倍</a:t>
              </a:r>
              <a:endParaRPr lang="ja-JP" altLang="en-US" sz="1800" dirty="0">
                <a:solidFill>
                  <a:srgbClr val="F8F8F8"/>
                </a:solidFill>
              </a:endParaRPr>
            </a:p>
          </p:txBody>
        </p:sp>
        <p:sp>
          <p:nvSpPr>
            <p:cNvPr id="28" name="Rectangle 22"/>
            <p:cNvSpPr>
              <a:spLocks noChangeArrowheads="1"/>
            </p:cNvSpPr>
            <p:nvPr/>
          </p:nvSpPr>
          <p:spPr bwMode="auto">
            <a:xfrm>
              <a:off x="1044253" y="3067799"/>
              <a:ext cx="4535859" cy="366713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no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800" dirty="0" smtClean="0">
                  <a:solidFill>
                    <a:srgbClr val="F8F8F8"/>
                  </a:solidFill>
                </a:rPr>
                <a:t>(</a:t>
              </a:r>
              <a:r>
                <a:rPr lang="ja-JP" altLang="en-US" sz="1800" dirty="0" smtClean="0">
                  <a:solidFill>
                    <a:srgbClr val="F8F8F8"/>
                  </a:solidFill>
                </a:rPr>
                <a:t>重力波</a:t>
              </a:r>
              <a:r>
                <a:rPr lang="ja-JP" altLang="en-US" sz="1800" dirty="0">
                  <a:solidFill>
                    <a:srgbClr val="F8F8F8"/>
                  </a:solidFill>
                </a:rPr>
                <a:t>の</a:t>
              </a:r>
              <a:r>
                <a:rPr lang="ja-JP" altLang="en-US" sz="1800" dirty="0" smtClean="0">
                  <a:solidFill>
                    <a:srgbClr val="F8F8F8"/>
                  </a:solidFill>
                </a:rPr>
                <a:t>振幅</a:t>
              </a:r>
              <a:r>
                <a:rPr lang="en-US" altLang="ja-JP" sz="1800" dirty="0" smtClean="0">
                  <a:solidFill>
                    <a:srgbClr val="F8F8F8"/>
                  </a:solidFill>
                </a:rPr>
                <a:t>)</a:t>
              </a:r>
              <a:r>
                <a:rPr lang="ja-JP" altLang="en-US" sz="1800" dirty="0" smtClean="0">
                  <a:solidFill>
                    <a:srgbClr val="F8F8F8"/>
                  </a:solidFill>
                </a:rPr>
                <a:t>   ∝</a:t>
              </a:r>
              <a:r>
                <a:rPr lang="en-US" altLang="ja-JP" sz="1800" dirty="0" smtClean="0">
                  <a:solidFill>
                    <a:srgbClr val="F8F8F8"/>
                  </a:solidFill>
                </a:rPr>
                <a:t> 1/(</a:t>
              </a:r>
              <a:r>
                <a:rPr lang="ja-JP" altLang="en-US" sz="1800" dirty="0" smtClean="0">
                  <a:solidFill>
                    <a:srgbClr val="F8F8F8"/>
                  </a:solidFill>
                </a:rPr>
                <a:t>波源までの距離</a:t>
              </a:r>
              <a:r>
                <a:rPr lang="en-US" altLang="ja-JP" sz="1800" dirty="0" smtClean="0">
                  <a:solidFill>
                    <a:srgbClr val="F8F8F8"/>
                  </a:solidFill>
                </a:rPr>
                <a:t>)</a:t>
              </a:r>
              <a:endParaRPr lang="ja-JP" altLang="en-US" sz="1800" dirty="0">
                <a:solidFill>
                  <a:srgbClr val="F8F8F8"/>
                </a:solidFill>
              </a:endParaRPr>
            </a:p>
          </p:txBody>
        </p:sp>
        <p:sp>
          <p:nvSpPr>
            <p:cNvPr id="29" name="AutoShape 23"/>
            <p:cNvSpPr>
              <a:spLocks noChangeArrowheads="1"/>
            </p:cNvSpPr>
            <p:nvPr/>
          </p:nvSpPr>
          <p:spPr bwMode="auto">
            <a:xfrm>
              <a:off x="2242592" y="3499847"/>
              <a:ext cx="457200" cy="304800"/>
            </a:xfrm>
            <a:prstGeom prst="downArrow">
              <a:avLst>
                <a:gd name="adj1" fmla="val 50000"/>
                <a:gd name="adj2" fmla="val 43750"/>
              </a:avLst>
            </a:prstGeom>
            <a:solidFill>
              <a:srgbClr val="FF99CC">
                <a:alpha val="20000"/>
              </a:srgbClr>
            </a:solidFill>
            <a:ln w="12700">
              <a:solidFill>
                <a:srgbClr val="FF99CC"/>
              </a:solidFill>
              <a:miter lim="800000"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 sz="1800"/>
            </a:p>
          </p:txBody>
        </p:sp>
      </p:grpSp>
      <p:sp>
        <p:nvSpPr>
          <p:cNvPr id="30" name="Rectangle 22"/>
          <p:cNvSpPr>
            <a:spLocks noChangeArrowheads="1"/>
          </p:cNvSpPr>
          <p:nvPr/>
        </p:nvSpPr>
        <p:spPr bwMode="auto">
          <a:xfrm>
            <a:off x="971600" y="5949280"/>
            <a:ext cx="7688783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8F8F8"/>
                </a:solidFill>
              </a:rPr>
              <a:t>第</a:t>
            </a:r>
            <a:r>
              <a:rPr lang="en-US" altLang="ja-JP" sz="2000" dirty="0" smtClean="0">
                <a:solidFill>
                  <a:srgbClr val="F8F8F8"/>
                </a:solidFill>
              </a:rPr>
              <a:t>2</a:t>
            </a:r>
            <a:r>
              <a:rPr lang="ja-JP" altLang="en-US" sz="2000" dirty="0" smtClean="0">
                <a:solidFill>
                  <a:srgbClr val="F8F8F8"/>
                </a:solidFill>
              </a:rPr>
              <a:t>世代望遠鏡では、</a:t>
            </a:r>
            <a:r>
              <a:rPr lang="ja-JP" altLang="en-US" sz="2000" dirty="0" smtClean="0">
                <a:solidFill>
                  <a:srgbClr val="FFCCCC"/>
                </a:solidFill>
              </a:rPr>
              <a:t>検出頻度</a:t>
            </a:r>
            <a:r>
              <a:rPr lang="en-US" altLang="ja-JP" sz="2000" dirty="0" smtClean="0">
                <a:solidFill>
                  <a:srgbClr val="FFCCCC"/>
                </a:solidFill>
              </a:rPr>
              <a:t> ~ 10 event/year  </a:t>
            </a:r>
            <a:endParaRPr lang="ja-JP" altLang="en-US" sz="2000" dirty="0">
              <a:solidFill>
                <a:srgbClr val="FFCC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28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国立天文台 </a:t>
            </a:r>
            <a:r>
              <a:rPr lang="en-US" altLang="ja-JP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ATC</a:t>
            </a:r>
            <a:r>
              <a:rPr lang="ja-JP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セミナー　</a:t>
            </a:r>
            <a:r>
              <a:rPr lang="en-US" altLang="ja-JP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ja-JP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ja-JP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21</a:t>
            </a:r>
            <a:r>
              <a:rPr lang="ja-JP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国立天文台</a:t>
            </a:r>
            <a:r>
              <a:rPr lang="en-US" altLang="ja-JP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3568" y="1074738"/>
            <a:ext cx="7858125" cy="5211762"/>
          </a:xfrm>
          <a:prstGeom prst="rect">
            <a:avLst/>
          </a:prstGeom>
        </p:spPr>
        <p:txBody>
          <a:bodyPr/>
          <a:lstStyle/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dirty="0" smtClean="0"/>
              <a:t>  </a:t>
            </a:r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dirty="0" smtClean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dirty="0" smtClean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dirty="0" smtClean="0"/>
              <a:t>               </a:t>
            </a:r>
            <a:r>
              <a:rPr lang="ja-JP" altLang="en-US" sz="4000" dirty="0" smtClean="0"/>
              <a:t>イントロダクション</a:t>
            </a:r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024231319"/>
      </p:ext>
    </p:extLst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第</a:t>
            </a:r>
            <a:r>
              <a:rPr lang="en-US" altLang="ja-JP" dirty="0" smtClean="0"/>
              <a:t>2</a:t>
            </a:r>
            <a:r>
              <a:rPr lang="ja-JP" altLang="en-US" dirty="0" smtClean="0"/>
              <a:t>世代 重力波望遠鏡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国立天文台 </a:t>
            </a:r>
            <a:r>
              <a:rPr lang="en-US" altLang="ja-JP" smtClean="0"/>
              <a:t>ATC</a:t>
            </a:r>
            <a:r>
              <a:rPr lang="ja-JP" altLang="en-US" smtClean="0"/>
              <a:t>セミナー　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11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国立天文台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pic>
        <p:nvPicPr>
          <p:cNvPr id="5" name="Picture 104" descr="http://www.gravity.uwa.edu.au/photo/AIGO/AIGOairview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290" y="2772127"/>
            <a:ext cx="1645995" cy="105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6103491"/>
              </p:ext>
            </p:extLst>
          </p:nvPr>
        </p:nvGraphicFramePr>
        <p:xfrm>
          <a:off x="5269874" y="4813314"/>
          <a:ext cx="1915160" cy="1390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9667" r:id="rId5" imgW="5248147" imgH="3812213" progId="">
                  <p:embed/>
                </p:oleObj>
              </mc:Choice>
              <mc:Fallback>
                <p:oleObj r:id="rId5" imgW="5248147" imgH="381221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69874" y="4813314"/>
                        <a:ext cx="1915160" cy="1390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AFFC9">
                                <a:alpha val="50000"/>
                              </a:srgb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5875">
                            <a:solidFill>
                              <a:srgbClr val="9696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73438" y="4632289"/>
            <a:ext cx="2012852" cy="160405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graphicFrame>
        <p:nvGraphicFramePr>
          <p:cNvPr id="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0757234"/>
              </p:ext>
            </p:extLst>
          </p:nvPr>
        </p:nvGraphicFramePr>
        <p:xfrm>
          <a:off x="2345307" y="2136740"/>
          <a:ext cx="4879340" cy="2315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9668" name="Drawing" r:id="rId8" imgW="20932920" imgH="9934920" progId="Canvas.Drawing.X">
                  <p:embed/>
                </p:oleObj>
              </mc:Choice>
              <mc:Fallback>
                <p:oleObj name="Drawing" r:id="rId8" imgW="20932920" imgH="9934920" progId="Canvas.Drawing.X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5307" y="2136740"/>
                        <a:ext cx="4879340" cy="23152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AFFC9">
                                <a:alpha val="50000"/>
                              </a:srgb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5875">
                            <a:solidFill>
                              <a:srgbClr val="9696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8665825"/>
              </p:ext>
            </p:extLst>
          </p:nvPr>
        </p:nvGraphicFramePr>
        <p:xfrm>
          <a:off x="388237" y="3429526"/>
          <a:ext cx="1901190" cy="12966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9669" name="Drawing" r:id="rId10" imgW="2581200" imgH="1761840" progId="Canvas.Drawing.X">
                  <p:embed/>
                </p:oleObj>
              </mc:Choice>
              <mc:Fallback>
                <p:oleObj name="Drawing" r:id="rId10" imgW="2581200" imgH="1761840" progId="Canvas.Drawing.X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237" y="3429526"/>
                        <a:ext cx="1901190" cy="12966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AFFC9">
                                <a:alpha val="50000"/>
                              </a:srgb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5875">
                            <a:solidFill>
                              <a:srgbClr val="9696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6864047"/>
              </p:ext>
            </p:extLst>
          </p:nvPr>
        </p:nvGraphicFramePr>
        <p:xfrm>
          <a:off x="388237" y="2132856"/>
          <a:ext cx="1901190" cy="12712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9670" name="Drawing" r:id="rId12" imgW="2590560" imgH="1733400" progId="Canvas.Drawing.X">
                  <p:embed/>
                </p:oleObj>
              </mc:Choice>
              <mc:Fallback>
                <p:oleObj name="Drawing" r:id="rId12" imgW="2590560" imgH="1733400" progId="Canvas.Drawing.X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237" y="2132856"/>
                        <a:ext cx="1901190" cy="12712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AFFC9">
                                <a:alpha val="50000"/>
                              </a:srgb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5875">
                            <a:solidFill>
                              <a:srgbClr val="9696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2" descr="aerial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5301208"/>
            <a:ext cx="2801620" cy="92075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graphicFrame>
        <p:nvGraphicFramePr>
          <p:cNvPr id="12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4723474"/>
              </p:ext>
            </p:extLst>
          </p:nvPr>
        </p:nvGraphicFramePr>
        <p:xfrm>
          <a:off x="3208907" y="4862815"/>
          <a:ext cx="2015490" cy="13677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9671" name="Drawing" r:id="rId15" imgW="2609640" imgH="1771560" progId="Canvas.Drawing.X">
                  <p:embed/>
                </p:oleObj>
              </mc:Choice>
              <mc:Fallback>
                <p:oleObj name="Drawing" r:id="rId15" imgW="2609640" imgH="1771560" progId="Canvas.Drawing.X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8907" y="4862815"/>
                        <a:ext cx="2015490" cy="13677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AFFC9">
                                <a:alpha val="50000"/>
                              </a:srgb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5875">
                            <a:solidFill>
                              <a:srgbClr val="9696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AutoShape 8"/>
          <p:cNvSpPr>
            <a:spLocks noChangeArrowheads="1"/>
          </p:cNvSpPr>
          <p:nvPr/>
        </p:nvSpPr>
        <p:spPr bwMode="auto">
          <a:xfrm>
            <a:off x="3552238" y="4509732"/>
            <a:ext cx="1498509" cy="510778"/>
          </a:xfrm>
          <a:prstGeom prst="roundRect">
            <a:avLst>
              <a:gd name="adj" fmla="val 16667"/>
            </a:avLst>
          </a:prstGeom>
          <a:solidFill>
            <a:srgbClr val="000000">
              <a:alpha val="50000"/>
            </a:srgbClr>
          </a:solidFill>
          <a:ln w="12700">
            <a:solidFill>
              <a:srgbClr val="99CCFF">
                <a:alpha val="50000"/>
              </a:srgbClr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ja-JP" altLang="en-US" dirty="0">
              <a:solidFill>
                <a:srgbClr val="99CCFF"/>
              </a:solidFill>
            </a:endParaRPr>
          </a:p>
        </p:txBody>
      </p:sp>
      <p:sp>
        <p:nvSpPr>
          <p:cNvPr id="14" name="AutoShape 8"/>
          <p:cNvSpPr>
            <a:spLocks noChangeArrowheads="1"/>
          </p:cNvSpPr>
          <p:nvPr/>
        </p:nvSpPr>
        <p:spPr bwMode="auto">
          <a:xfrm>
            <a:off x="959951" y="3102536"/>
            <a:ext cx="1338828" cy="426720"/>
          </a:xfrm>
          <a:prstGeom prst="roundRect">
            <a:avLst>
              <a:gd name="adj" fmla="val 16667"/>
            </a:avLst>
          </a:prstGeom>
          <a:solidFill>
            <a:srgbClr val="000000">
              <a:alpha val="50000"/>
            </a:srgbClr>
          </a:solidFill>
          <a:ln w="12700">
            <a:solidFill>
              <a:srgbClr val="99CCFF">
                <a:alpha val="50000"/>
              </a:srgbClr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989275" y="3067591"/>
            <a:ext cx="1338828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99CCFF"/>
                </a:solidFill>
              </a:rPr>
              <a:t>aLIGO </a:t>
            </a:r>
            <a:r>
              <a:rPr lang="en-US" altLang="ja-JP" sz="1200" b="1" dirty="0">
                <a:solidFill>
                  <a:srgbClr val="99CCFF"/>
                </a:solidFill>
              </a:rPr>
              <a:t>(USA)</a:t>
            </a:r>
          </a:p>
          <a:p>
            <a:pPr algn="l">
              <a:buFontTx/>
              <a:buNone/>
            </a:pPr>
            <a:r>
              <a:rPr lang="en-US" altLang="ja-JP" sz="1200" b="1" dirty="0">
                <a:solidFill>
                  <a:srgbClr val="99CCFF"/>
                </a:solidFill>
              </a:rPr>
              <a:t>  4km x </a:t>
            </a:r>
            <a:r>
              <a:rPr lang="en-US" altLang="ja-JP" sz="1200" b="1" dirty="0" smtClean="0">
                <a:solidFill>
                  <a:srgbClr val="99CCFF"/>
                </a:solidFill>
              </a:rPr>
              <a:t>2 (or3)</a:t>
            </a:r>
            <a:endParaRPr lang="en-US" altLang="ja-JP" sz="1200" b="1" dirty="0">
              <a:solidFill>
                <a:srgbClr val="99CCFF"/>
              </a:solidFill>
            </a:endParaRPr>
          </a:p>
        </p:txBody>
      </p:sp>
      <p:sp>
        <p:nvSpPr>
          <p:cNvPr id="16" name="Line 10"/>
          <p:cNvSpPr>
            <a:spLocks noChangeShapeType="1"/>
          </p:cNvSpPr>
          <p:nvPr/>
        </p:nvSpPr>
        <p:spPr bwMode="auto">
          <a:xfrm flipH="1">
            <a:off x="2298779" y="2652523"/>
            <a:ext cx="508808" cy="450013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7" name="Line 11"/>
          <p:cNvSpPr>
            <a:spLocks noChangeShapeType="1"/>
          </p:cNvSpPr>
          <p:nvPr/>
        </p:nvSpPr>
        <p:spPr bwMode="auto">
          <a:xfrm flipH="1">
            <a:off x="2308601" y="2953350"/>
            <a:ext cx="844426" cy="26229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8" name="Rectangle 14"/>
          <p:cNvSpPr>
            <a:spLocks noChangeArrowheads="1"/>
          </p:cNvSpPr>
          <p:nvPr/>
        </p:nvSpPr>
        <p:spPr bwMode="auto">
          <a:xfrm>
            <a:off x="3545168" y="4509120"/>
            <a:ext cx="1580882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99CCFF"/>
                </a:solidFill>
              </a:rPr>
              <a:t>GEO-HF </a:t>
            </a:r>
            <a:r>
              <a:rPr lang="en-US" altLang="ja-JP" sz="1200" b="1" dirty="0">
                <a:solidFill>
                  <a:srgbClr val="99CCFF"/>
                </a:solidFill>
              </a:rPr>
              <a:t>(GER-UK)</a:t>
            </a: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99CCFF"/>
                </a:solidFill>
              </a:rPr>
              <a:t>baseline 600m </a:t>
            </a:r>
            <a:endParaRPr lang="en-US" altLang="ja-JP" sz="1200" b="1" dirty="0">
              <a:solidFill>
                <a:srgbClr val="99CCFF"/>
              </a:solidFill>
            </a:endParaRPr>
          </a:p>
        </p:txBody>
      </p:sp>
      <p:sp>
        <p:nvSpPr>
          <p:cNvPr id="19" name="Line 15"/>
          <p:cNvSpPr>
            <a:spLocks noChangeShapeType="1"/>
          </p:cNvSpPr>
          <p:nvPr/>
        </p:nvSpPr>
        <p:spPr bwMode="auto">
          <a:xfrm flipH="1">
            <a:off x="2807587" y="2723479"/>
            <a:ext cx="1785620" cy="2155641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20" name="AutoShape 16"/>
          <p:cNvSpPr>
            <a:spLocks noChangeArrowheads="1"/>
          </p:cNvSpPr>
          <p:nvPr/>
        </p:nvSpPr>
        <p:spPr bwMode="auto">
          <a:xfrm>
            <a:off x="969773" y="4879120"/>
            <a:ext cx="1878483" cy="397510"/>
          </a:xfrm>
          <a:prstGeom prst="roundRect">
            <a:avLst>
              <a:gd name="adj" fmla="val 16667"/>
            </a:avLst>
          </a:prstGeom>
          <a:solidFill>
            <a:srgbClr val="000000">
              <a:alpha val="50000"/>
            </a:srgbClr>
          </a:solidFill>
          <a:ln w="12700">
            <a:solidFill>
              <a:srgbClr val="99CCFF">
                <a:alpha val="50000"/>
              </a:srgbClr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21" name="Rectangle 17"/>
          <p:cNvSpPr>
            <a:spLocks noChangeArrowheads="1"/>
          </p:cNvSpPr>
          <p:nvPr/>
        </p:nvSpPr>
        <p:spPr bwMode="auto">
          <a:xfrm>
            <a:off x="1014278" y="4869160"/>
            <a:ext cx="1882247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99CCFF"/>
                </a:solidFill>
              </a:rPr>
              <a:t>Adv.VIRGO (ITA-FRA)</a:t>
            </a:r>
            <a:endParaRPr lang="en-US" altLang="ja-JP" sz="1200" b="1" dirty="0">
              <a:solidFill>
                <a:srgbClr val="99CCFF"/>
              </a:solidFill>
            </a:endParaRPr>
          </a:p>
          <a:p>
            <a:pPr algn="l">
              <a:buFontTx/>
              <a:buNone/>
            </a:pPr>
            <a:r>
              <a:rPr lang="en-US" altLang="ja-JP" sz="1200" b="1" dirty="0">
                <a:solidFill>
                  <a:srgbClr val="99CCFF"/>
                </a:solidFill>
              </a:rPr>
              <a:t>  </a:t>
            </a:r>
            <a:r>
              <a:rPr lang="en-US" altLang="ja-JP" sz="1200" b="1" dirty="0" smtClean="0">
                <a:solidFill>
                  <a:srgbClr val="99CCFF"/>
                </a:solidFill>
              </a:rPr>
              <a:t>     baseline 3km </a:t>
            </a:r>
            <a:endParaRPr lang="en-US" altLang="ja-JP" sz="1200" b="1" dirty="0">
              <a:solidFill>
                <a:srgbClr val="99CCFF"/>
              </a:solidFill>
            </a:endParaRPr>
          </a:p>
        </p:txBody>
      </p:sp>
      <p:sp>
        <p:nvSpPr>
          <p:cNvPr id="22" name="Line 22"/>
          <p:cNvSpPr>
            <a:spLocks noChangeShapeType="1"/>
          </p:cNvSpPr>
          <p:nvPr/>
        </p:nvSpPr>
        <p:spPr bwMode="auto">
          <a:xfrm flipH="1">
            <a:off x="6144527" y="2896200"/>
            <a:ext cx="100634" cy="1573193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23" name="AutoShape 8"/>
          <p:cNvSpPr>
            <a:spLocks noChangeArrowheads="1"/>
          </p:cNvSpPr>
          <p:nvPr/>
        </p:nvSpPr>
        <p:spPr bwMode="auto">
          <a:xfrm>
            <a:off x="5894642" y="4469393"/>
            <a:ext cx="1338828" cy="426720"/>
          </a:xfrm>
          <a:prstGeom prst="roundRect">
            <a:avLst>
              <a:gd name="adj" fmla="val 16667"/>
            </a:avLst>
          </a:prstGeom>
          <a:solidFill>
            <a:srgbClr val="000000">
              <a:alpha val="50000"/>
            </a:srgbClr>
          </a:solidFill>
          <a:ln w="12700">
            <a:solidFill>
              <a:srgbClr val="99CCFF">
                <a:alpha val="50000"/>
              </a:srgbClr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24" name="Rectangle 21"/>
          <p:cNvSpPr>
            <a:spLocks noChangeArrowheads="1"/>
          </p:cNvSpPr>
          <p:nvPr/>
        </p:nvSpPr>
        <p:spPr bwMode="auto">
          <a:xfrm>
            <a:off x="5856495" y="4437112"/>
            <a:ext cx="1298753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99CCFF"/>
                </a:solidFill>
              </a:rPr>
              <a:t>LCGT </a:t>
            </a:r>
            <a:r>
              <a:rPr lang="en-US" altLang="ja-JP" sz="1200" b="1" dirty="0">
                <a:solidFill>
                  <a:srgbClr val="99CCFF"/>
                </a:solidFill>
              </a:rPr>
              <a:t>(JPN)</a:t>
            </a:r>
          </a:p>
          <a:p>
            <a:pPr algn="l">
              <a:buFontTx/>
              <a:buNone/>
            </a:pPr>
            <a:r>
              <a:rPr lang="en-US" altLang="ja-JP" sz="1200" b="1" dirty="0">
                <a:solidFill>
                  <a:srgbClr val="99CCFF"/>
                </a:solidFill>
              </a:rPr>
              <a:t>  </a:t>
            </a:r>
            <a:r>
              <a:rPr lang="en-US" altLang="ja-JP" sz="1200" b="1" dirty="0" smtClean="0">
                <a:solidFill>
                  <a:srgbClr val="99CCFF"/>
                </a:solidFill>
              </a:rPr>
              <a:t>baseline 3km</a:t>
            </a:r>
            <a:endParaRPr lang="en-US" altLang="ja-JP" sz="1200" b="1" dirty="0">
              <a:solidFill>
                <a:srgbClr val="99CCFF"/>
              </a:solidFill>
            </a:endParaRPr>
          </a:p>
        </p:txBody>
      </p:sp>
      <p:sp>
        <p:nvSpPr>
          <p:cNvPr id="25" name="Line 18"/>
          <p:cNvSpPr>
            <a:spLocks noChangeShapeType="1"/>
          </p:cNvSpPr>
          <p:nvPr/>
        </p:nvSpPr>
        <p:spPr bwMode="auto">
          <a:xfrm flipH="1">
            <a:off x="4221653" y="2666330"/>
            <a:ext cx="257255" cy="1803063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26" name="AutoShape 8"/>
          <p:cNvSpPr>
            <a:spLocks noChangeArrowheads="1"/>
          </p:cNvSpPr>
          <p:nvPr/>
        </p:nvSpPr>
        <p:spPr bwMode="auto">
          <a:xfrm>
            <a:off x="7390488" y="2423552"/>
            <a:ext cx="1318315" cy="426720"/>
          </a:xfrm>
          <a:prstGeom prst="roundRect">
            <a:avLst>
              <a:gd name="adj" fmla="val 16667"/>
            </a:avLst>
          </a:prstGeom>
          <a:solidFill>
            <a:srgbClr val="000000">
              <a:alpha val="50000"/>
            </a:srgbClr>
          </a:solidFill>
          <a:ln w="12700">
            <a:solidFill>
              <a:srgbClr val="99CCFF">
                <a:alpha val="50000"/>
              </a:srgbClr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27" name="Rectangle 21"/>
          <p:cNvSpPr>
            <a:spLocks noChangeArrowheads="1"/>
          </p:cNvSpPr>
          <p:nvPr/>
        </p:nvSpPr>
        <p:spPr bwMode="auto">
          <a:xfrm>
            <a:off x="7352342" y="2391271"/>
            <a:ext cx="1356462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99CCFF"/>
                </a:solidFill>
              </a:rPr>
              <a:t>LIGO-Austreria</a:t>
            </a: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99CCFF"/>
                </a:solidFill>
              </a:rPr>
              <a:t>    in proposal</a:t>
            </a:r>
            <a:endParaRPr lang="en-US" altLang="ja-JP" sz="1200" b="1" dirty="0">
              <a:solidFill>
                <a:srgbClr val="99CCFF"/>
              </a:solidFill>
            </a:endParaRPr>
          </a:p>
        </p:txBody>
      </p:sp>
      <p:pic>
        <p:nvPicPr>
          <p:cNvPr id="28" name="Picture 1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256553"/>
            <a:ext cx="1279402" cy="1260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AutoShape 8"/>
          <p:cNvSpPr>
            <a:spLocks noChangeArrowheads="1"/>
          </p:cNvSpPr>
          <p:nvPr/>
        </p:nvSpPr>
        <p:spPr bwMode="auto">
          <a:xfrm>
            <a:off x="7334093" y="4007728"/>
            <a:ext cx="1090688" cy="426720"/>
          </a:xfrm>
          <a:prstGeom prst="roundRect">
            <a:avLst>
              <a:gd name="adj" fmla="val 16667"/>
            </a:avLst>
          </a:prstGeom>
          <a:solidFill>
            <a:srgbClr val="000000">
              <a:alpha val="50000"/>
            </a:srgbClr>
          </a:solidFill>
          <a:ln w="12700">
            <a:solidFill>
              <a:srgbClr val="99CCFF">
                <a:alpha val="50000"/>
              </a:srgbClr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30" name="Rectangle 21"/>
          <p:cNvSpPr>
            <a:spLocks noChangeArrowheads="1"/>
          </p:cNvSpPr>
          <p:nvPr/>
        </p:nvSpPr>
        <p:spPr bwMode="auto">
          <a:xfrm>
            <a:off x="7308304" y="3975447"/>
            <a:ext cx="1128835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99CCFF"/>
                </a:solidFill>
              </a:rPr>
              <a:t>LIGO-India</a:t>
            </a:r>
            <a:endParaRPr lang="en-US" altLang="ja-JP" sz="1200" b="1" dirty="0">
              <a:solidFill>
                <a:srgbClr val="99CCFF"/>
              </a:solidFill>
            </a:endParaRPr>
          </a:p>
          <a:p>
            <a:pPr algn="l">
              <a:buFontTx/>
              <a:buNone/>
            </a:pPr>
            <a:r>
              <a:rPr lang="en-US" altLang="ja-JP" sz="1200" b="1" dirty="0">
                <a:solidFill>
                  <a:srgbClr val="99CCFF"/>
                </a:solidFill>
              </a:rPr>
              <a:t>  </a:t>
            </a:r>
            <a:r>
              <a:rPr lang="en-US" altLang="ja-JP" sz="1200" b="1" dirty="0" smtClean="0">
                <a:solidFill>
                  <a:srgbClr val="99CCFF"/>
                </a:solidFill>
              </a:rPr>
              <a:t>in proposal</a:t>
            </a:r>
            <a:endParaRPr lang="en-US" altLang="ja-JP" sz="1200" b="1" dirty="0">
              <a:solidFill>
                <a:srgbClr val="99CCFF"/>
              </a:solidFill>
            </a:endParaRPr>
          </a:p>
        </p:txBody>
      </p:sp>
      <p:sp>
        <p:nvSpPr>
          <p:cNvPr id="31" name="Rectangle 22"/>
          <p:cNvSpPr>
            <a:spLocks noChangeArrowheads="1"/>
          </p:cNvSpPr>
          <p:nvPr/>
        </p:nvSpPr>
        <p:spPr bwMode="auto">
          <a:xfrm>
            <a:off x="899592" y="868650"/>
            <a:ext cx="7344816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</a:rPr>
              <a:t>国際観測ネットワークが形成される</a:t>
            </a:r>
            <a:r>
              <a:rPr lang="en-US" altLang="ja-JP" sz="2000" b="1" dirty="0" smtClean="0">
                <a:solidFill>
                  <a:srgbClr val="F8F8F8"/>
                </a:solidFill>
              </a:rPr>
              <a:t>    </a:t>
            </a:r>
            <a:r>
              <a:rPr lang="en-US" altLang="ja-JP" sz="1600" dirty="0" smtClean="0">
                <a:solidFill>
                  <a:srgbClr val="F8F8F8"/>
                </a:solidFill>
              </a:rPr>
              <a:t>(</a:t>
            </a:r>
            <a:r>
              <a:rPr lang="ja-JP" altLang="en-US" sz="1600" dirty="0" smtClean="0">
                <a:solidFill>
                  <a:srgbClr val="F8F8F8"/>
                </a:solidFill>
              </a:rPr>
              <a:t>現在から 約</a:t>
            </a:r>
            <a:r>
              <a:rPr lang="en-US" altLang="ja-JP" sz="1600" dirty="0" smtClean="0">
                <a:solidFill>
                  <a:srgbClr val="F8F8F8"/>
                </a:solidFill>
              </a:rPr>
              <a:t>5</a:t>
            </a:r>
            <a:r>
              <a:rPr lang="ja-JP" altLang="en-US" sz="1600" dirty="0" smtClean="0">
                <a:solidFill>
                  <a:srgbClr val="F8F8F8"/>
                </a:solidFill>
              </a:rPr>
              <a:t>年後</a:t>
            </a:r>
            <a:r>
              <a:rPr lang="en-US" altLang="ja-JP" sz="1600" dirty="0" smtClean="0">
                <a:solidFill>
                  <a:srgbClr val="F8F8F8"/>
                </a:solidFill>
              </a:rPr>
              <a:t>)</a:t>
            </a:r>
            <a:endParaRPr lang="ja-JP" altLang="en-US" sz="1600" dirty="0">
              <a:solidFill>
                <a:srgbClr val="F8F8F8"/>
              </a:solidFill>
            </a:endParaRPr>
          </a:p>
        </p:txBody>
      </p:sp>
      <p:sp>
        <p:nvSpPr>
          <p:cNvPr id="32" name="Rectangle 22"/>
          <p:cNvSpPr>
            <a:spLocks noChangeArrowheads="1"/>
          </p:cNvSpPr>
          <p:nvPr/>
        </p:nvSpPr>
        <p:spPr bwMode="auto">
          <a:xfrm>
            <a:off x="1238895" y="1300698"/>
            <a:ext cx="7149529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8F8F8"/>
                </a:solidFill>
                <a:sym typeface="Wingdings" pitchFamily="2" charset="2"/>
              </a:rPr>
              <a:t> </a:t>
            </a: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重力波天文学</a:t>
            </a:r>
            <a:endParaRPr lang="en-US" altLang="ja-JP" sz="2000" dirty="0" smtClean="0">
              <a:solidFill>
                <a:srgbClr val="F8F8F8"/>
              </a:solidFill>
              <a:sym typeface="Wingdings" pitchFamily="2" charset="2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C0C0C0"/>
                </a:solidFill>
              </a:rPr>
              <a:t>        (</a:t>
            </a:r>
            <a:r>
              <a:rPr lang="ja-JP" altLang="en-US" sz="2000" dirty="0" smtClean="0">
                <a:solidFill>
                  <a:srgbClr val="C0C0C0"/>
                </a:solidFill>
              </a:rPr>
              <a:t>重力波の検出</a:t>
            </a:r>
            <a:r>
              <a:rPr lang="en-US" altLang="ja-JP" sz="2000" dirty="0" smtClean="0">
                <a:solidFill>
                  <a:srgbClr val="C0C0C0"/>
                </a:solidFill>
              </a:rPr>
              <a:t>, </a:t>
            </a:r>
            <a:r>
              <a:rPr lang="ja-JP" altLang="en-US" sz="2000" dirty="0" smtClean="0">
                <a:solidFill>
                  <a:srgbClr val="C0C0C0"/>
                </a:solidFill>
              </a:rPr>
              <a:t>波源</a:t>
            </a:r>
            <a:r>
              <a:rPr lang="ja-JP" altLang="en-US" sz="2000" dirty="0">
                <a:solidFill>
                  <a:srgbClr val="C0C0C0"/>
                </a:solidFill>
              </a:rPr>
              <a:t>位置</a:t>
            </a:r>
            <a:r>
              <a:rPr lang="ja-JP" altLang="en-US" sz="2000" dirty="0" smtClean="0">
                <a:solidFill>
                  <a:srgbClr val="C0C0C0"/>
                </a:solidFill>
              </a:rPr>
              <a:t>の特定</a:t>
            </a:r>
            <a:r>
              <a:rPr lang="en-US" altLang="ja-JP" sz="2000" dirty="0" smtClean="0">
                <a:solidFill>
                  <a:srgbClr val="C0C0C0"/>
                </a:solidFill>
              </a:rPr>
              <a:t>, </a:t>
            </a:r>
            <a:r>
              <a:rPr lang="ja-JP" altLang="en-US" sz="2000" dirty="0" smtClean="0">
                <a:solidFill>
                  <a:srgbClr val="C0C0C0"/>
                </a:solidFill>
              </a:rPr>
              <a:t>波源の</a:t>
            </a:r>
            <a:r>
              <a:rPr lang="ja-JP" altLang="en-US" sz="2000" dirty="0">
                <a:solidFill>
                  <a:srgbClr val="C0C0C0"/>
                </a:solidFill>
              </a:rPr>
              <a:t>物理</a:t>
            </a:r>
            <a:r>
              <a:rPr lang="ja-JP" altLang="en-US" sz="2000" dirty="0" smtClean="0">
                <a:solidFill>
                  <a:srgbClr val="C0C0C0"/>
                </a:solidFill>
              </a:rPr>
              <a:t>情報</a:t>
            </a:r>
            <a:r>
              <a:rPr lang="en-US" altLang="ja-JP" sz="2000" dirty="0" smtClean="0">
                <a:solidFill>
                  <a:srgbClr val="C0C0C0"/>
                </a:solidFill>
              </a:rPr>
              <a:t>,</a:t>
            </a:r>
            <a:r>
              <a:rPr lang="ja-JP" altLang="en-US" sz="2000" dirty="0">
                <a:solidFill>
                  <a:srgbClr val="C0C0C0"/>
                </a:solidFill>
              </a:rPr>
              <a:t> </a:t>
            </a:r>
            <a:r>
              <a:rPr lang="en-US" altLang="ja-JP" sz="2000" dirty="0" smtClean="0">
                <a:solidFill>
                  <a:srgbClr val="C0C0C0"/>
                </a:solidFill>
              </a:rPr>
              <a:t>…)</a:t>
            </a:r>
            <a:endParaRPr lang="ja-JP" altLang="en-US" sz="2000" dirty="0"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21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おしらせ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国立天文台 </a:t>
            </a:r>
            <a:r>
              <a:rPr lang="en-US" altLang="ja-JP" smtClean="0"/>
              <a:t>ATC</a:t>
            </a:r>
            <a:r>
              <a:rPr lang="ja-JP" altLang="en-US" smtClean="0"/>
              <a:t>セミナー　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11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国立天文台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23528" y="1700808"/>
            <a:ext cx="8093904" cy="14219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dirty="0" smtClean="0">
                <a:solidFill>
                  <a:srgbClr val="EAEAEA"/>
                </a:solidFill>
              </a:rPr>
              <a:t>・大型低温重力波望遠鏡 </a:t>
            </a:r>
            <a:endParaRPr lang="en-US" altLang="ja-JP" dirty="0" smtClean="0">
              <a:solidFill>
                <a:srgbClr val="EAEAEA"/>
              </a:solidFill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dirty="0">
                <a:solidFill>
                  <a:srgbClr val="99FF99"/>
                </a:solidFill>
              </a:rPr>
              <a:t> </a:t>
            </a:r>
            <a:r>
              <a:rPr lang="en-US" altLang="ja-JP" dirty="0" smtClean="0">
                <a:solidFill>
                  <a:srgbClr val="99FF99"/>
                </a:solidFill>
              </a:rPr>
              <a:t>   LCGT </a:t>
            </a:r>
            <a:r>
              <a:rPr lang="en-US" altLang="ja-JP" sz="1800" dirty="0" smtClean="0">
                <a:solidFill>
                  <a:srgbClr val="99FF99"/>
                </a:solidFill>
              </a:rPr>
              <a:t>(Large Cryogenic Gravitational-wave Telescope) 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dirty="0" smtClean="0">
                <a:solidFill>
                  <a:srgbClr val="EAEAEA"/>
                </a:solidFill>
              </a:rPr>
              <a:t>    の建設が</a:t>
            </a:r>
            <a:r>
              <a:rPr lang="en-US" altLang="ja-JP" dirty="0" smtClean="0">
                <a:solidFill>
                  <a:srgbClr val="EAEAEA"/>
                </a:solidFill>
              </a:rPr>
              <a:t>, </a:t>
            </a:r>
            <a:r>
              <a:rPr lang="ja-JP" altLang="en-US" dirty="0" smtClean="0">
                <a:solidFill>
                  <a:srgbClr val="EAEAEA"/>
                </a:solidFill>
              </a:rPr>
              <a:t>昨年</a:t>
            </a:r>
            <a:r>
              <a:rPr lang="en-US" altLang="ja-JP" dirty="0" smtClean="0">
                <a:solidFill>
                  <a:srgbClr val="EAEAEA"/>
                </a:solidFill>
              </a:rPr>
              <a:t>10</a:t>
            </a:r>
            <a:r>
              <a:rPr lang="ja-JP" altLang="en-US" dirty="0" smtClean="0">
                <a:solidFill>
                  <a:srgbClr val="EAEAEA"/>
                </a:solidFill>
              </a:rPr>
              <a:t>月から始まりました</a:t>
            </a:r>
            <a:r>
              <a:rPr lang="en-US" altLang="ja-JP" dirty="0" smtClean="0">
                <a:solidFill>
                  <a:srgbClr val="EAEAEA"/>
                </a:solidFill>
              </a:rPr>
              <a:t>.</a:t>
            </a:r>
            <a:endParaRPr lang="ja-JP" altLang="en-US" kern="1200" dirty="0">
              <a:solidFill>
                <a:srgbClr val="CCECFF"/>
              </a:solidFill>
            </a:endParaRP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2752794"/>
            <a:ext cx="2953706" cy="235382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173809" y="3122736"/>
            <a:ext cx="3744416" cy="38767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1800" dirty="0" smtClean="0">
                <a:solidFill>
                  <a:srgbClr val="B2B2B2"/>
                </a:solidFill>
              </a:rPr>
              <a:t>文部科学省 「</a:t>
            </a:r>
            <a:r>
              <a:rPr lang="zh-TW" altLang="en-US" sz="1800" dirty="0" smtClean="0">
                <a:solidFill>
                  <a:srgbClr val="B2B2B2"/>
                </a:solidFill>
              </a:rPr>
              <a:t>最先端</a:t>
            </a:r>
            <a:r>
              <a:rPr lang="zh-TW" altLang="en-US" sz="1800" dirty="0">
                <a:solidFill>
                  <a:srgbClr val="B2B2B2"/>
                </a:solidFill>
              </a:rPr>
              <a:t>研究基盤</a:t>
            </a:r>
            <a:r>
              <a:rPr lang="zh-TW" altLang="en-US" sz="1800" dirty="0" smtClean="0">
                <a:solidFill>
                  <a:srgbClr val="B2B2B2"/>
                </a:solidFill>
              </a:rPr>
              <a:t>事業</a:t>
            </a:r>
            <a:r>
              <a:rPr lang="ja-JP" altLang="en-US" sz="1800" dirty="0" smtClean="0">
                <a:solidFill>
                  <a:srgbClr val="B2B2B2"/>
                </a:solidFill>
              </a:rPr>
              <a:t>」</a:t>
            </a:r>
            <a:endParaRPr lang="ja-JP" altLang="en-US" sz="1800" kern="1200" dirty="0">
              <a:solidFill>
                <a:srgbClr val="B2B2B2"/>
              </a:solidFill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95536" y="4250471"/>
            <a:ext cx="5763631" cy="9787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dirty="0" smtClean="0">
                <a:solidFill>
                  <a:srgbClr val="FFFFFF"/>
                </a:solidFill>
              </a:rPr>
              <a:t>・現在の</a:t>
            </a:r>
            <a:r>
              <a:rPr lang="en-US" altLang="ja-JP" dirty="0" smtClean="0">
                <a:solidFill>
                  <a:srgbClr val="FFFFFF"/>
                </a:solidFill>
              </a:rPr>
              <a:t>LIGO</a:t>
            </a:r>
            <a:r>
              <a:rPr lang="ja-JP" altLang="en-US" dirty="0" smtClean="0">
                <a:solidFill>
                  <a:srgbClr val="FFFFFF"/>
                </a:solidFill>
              </a:rPr>
              <a:t>より一桁程度良い感度</a:t>
            </a:r>
            <a:endParaRPr lang="en-US" altLang="ja-JP" dirty="0" smtClean="0">
              <a:solidFill>
                <a:srgbClr val="FFFFFF"/>
              </a:solidFill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dirty="0">
                <a:solidFill>
                  <a:srgbClr val="FFFFFF"/>
                </a:solidFill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</a:rPr>
              <a:t>   </a:t>
            </a:r>
            <a:r>
              <a:rPr lang="en-US" altLang="ja-JP" dirty="0" smtClean="0">
                <a:solidFill>
                  <a:srgbClr val="FFFFFF"/>
                </a:solidFill>
                <a:sym typeface="Wingdings" pitchFamily="2" charset="2"/>
              </a:rPr>
              <a:t> </a:t>
            </a:r>
            <a:r>
              <a:rPr lang="ja-JP" altLang="en-US" dirty="0" smtClean="0">
                <a:solidFill>
                  <a:srgbClr val="FFFFFF"/>
                </a:solidFill>
                <a:sym typeface="Wingdings" pitchFamily="2" charset="2"/>
              </a:rPr>
              <a:t>年間数回程度の検出が期待できる</a:t>
            </a:r>
            <a:r>
              <a:rPr lang="en-US" altLang="ja-JP" dirty="0" smtClean="0">
                <a:solidFill>
                  <a:srgbClr val="FFFFFF"/>
                </a:solidFill>
                <a:sym typeface="Wingdings" pitchFamily="2" charset="2"/>
              </a:rPr>
              <a:t>.</a:t>
            </a:r>
            <a:endParaRPr lang="ja-JP" altLang="en-US" kern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20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LCGT</a:t>
            </a:r>
            <a:endParaRPr lang="en-US" altLang="ja-JP" sz="2000" dirty="0"/>
          </a:p>
        </p:txBody>
      </p:sp>
      <p:sp>
        <p:nvSpPr>
          <p:cNvPr id="1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国立天文台 </a:t>
            </a:r>
            <a:r>
              <a:rPr lang="en-US" altLang="ja-JP" smtClean="0"/>
              <a:t>ATC</a:t>
            </a:r>
            <a:r>
              <a:rPr lang="ja-JP" altLang="en-US" smtClean="0"/>
              <a:t>セミナー　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11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国立天文台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sp>
        <p:nvSpPr>
          <p:cNvPr id="221211" name="Rectangle 27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765175"/>
            <a:ext cx="8386762" cy="5711825"/>
          </a:xfrm>
          <a:prstGeom prst="rect">
            <a:avLst/>
          </a:prstGeom>
        </p:spPr>
        <p:txBody>
          <a:bodyPr/>
          <a:lstStyle/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</p:txBody>
      </p:sp>
      <p:sp>
        <p:nvSpPr>
          <p:cNvPr id="221213" name="AutoShape 29"/>
          <p:cNvSpPr>
            <a:spLocks noChangeArrowheads="1"/>
          </p:cNvSpPr>
          <p:nvPr/>
        </p:nvSpPr>
        <p:spPr bwMode="auto">
          <a:xfrm>
            <a:off x="5507470" y="3068960"/>
            <a:ext cx="3168986" cy="3143272"/>
          </a:xfrm>
          <a:prstGeom prst="roundRect">
            <a:avLst>
              <a:gd name="adj" fmla="val 4505"/>
            </a:avLst>
          </a:prstGeom>
          <a:solidFill>
            <a:srgbClr val="CCFFCC">
              <a:alpha val="10000"/>
            </a:srgbClr>
          </a:solidFill>
          <a:ln w="3175">
            <a:solidFill>
              <a:srgbClr val="CCFFCC">
                <a:alpha val="50000"/>
              </a:srgbClr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/>
          </a:p>
        </p:txBody>
      </p:sp>
      <p:sp>
        <p:nvSpPr>
          <p:cNvPr id="221188" name="Rectangle 4"/>
          <p:cNvSpPr>
            <a:spLocks noChangeArrowheads="1"/>
          </p:cNvSpPr>
          <p:nvPr/>
        </p:nvSpPr>
        <p:spPr bwMode="auto">
          <a:xfrm>
            <a:off x="381000" y="1219200"/>
            <a:ext cx="8386763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</a:pPr>
            <a:r>
              <a:rPr lang="en-US" altLang="ja-JP" sz="2200" b="1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</a:rPr>
              <a:t>LCGT</a:t>
            </a:r>
            <a:endParaRPr lang="en-US" altLang="ja-JP" sz="2000" b="1" dirty="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21208" name="Rectangle 24"/>
          <p:cNvSpPr>
            <a:spLocks noChangeArrowheads="1"/>
          </p:cNvSpPr>
          <p:nvPr/>
        </p:nvSpPr>
        <p:spPr bwMode="auto">
          <a:xfrm>
            <a:off x="1928794" y="949310"/>
            <a:ext cx="6423553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(</a:t>
            </a:r>
            <a:r>
              <a:rPr lang="en-US" altLang="ja-JP" sz="1800" b="1" u="sng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L</a:t>
            </a:r>
            <a:r>
              <a:rPr lang="en-US" altLang="ja-JP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arge-scale </a:t>
            </a:r>
            <a:r>
              <a:rPr lang="en-US" altLang="ja-JP" sz="1800" b="1" u="sng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C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ryogenic </a:t>
            </a:r>
            <a:r>
              <a:rPr lang="en-US" altLang="ja-JP" sz="1800" b="1" u="sng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G</a:t>
            </a:r>
            <a:r>
              <a:rPr lang="en-US" altLang="ja-JP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ravitational-wave </a:t>
            </a:r>
            <a:r>
              <a:rPr lang="en-US" altLang="ja-JP" sz="1800" b="1" u="sng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T</a:t>
            </a:r>
            <a:r>
              <a:rPr lang="en-US" altLang="ja-JP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elescope)</a:t>
            </a:r>
          </a:p>
        </p:txBody>
      </p:sp>
      <p:sp>
        <p:nvSpPr>
          <p:cNvPr id="221210" name="Rectangle 26"/>
          <p:cNvSpPr>
            <a:spLocks noChangeArrowheads="1"/>
          </p:cNvSpPr>
          <p:nvPr/>
        </p:nvSpPr>
        <p:spPr bwMode="auto">
          <a:xfrm>
            <a:off x="5586506" y="3138839"/>
            <a:ext cx="3017942" cy="304602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110000"/>
              </a:lnSpc>
              <a:buFontTx/>
              <a:buNone/>
            </a:pP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大規模な重力波天文台</a:t>
            </a:r>
            <a:endParaRPr lang="en-US" altLang="ja-JP" sz="2000" dirty="0" smtClean="0">
              <a:solidFill>
                <a:srgbClr val="FFFFFF"/>
              </a:solidFill>
              <a:sym typeface="Wingdings" pitchFamily="2" charset="2"/>
            </a:endParaRPr>
          </a:p>
          <a:p>
            <a:pPr algn="l">
              <a:lnSpc>
                <a:spcPct val="110000"/>
              </a:lnSpc>
              <a:buFontTx/>
              <a:buNone/>
            </a:pPr>
            <a:r>
              <a:rPr lang="en-US" altLang="ja-JP" sz="1600" dirty="0" smtClean="0">
                <a:solidFill>
                  <a:srgbClr val="33CC33"/>
                </a:solidFill>
                <a:sym typeface="Wingdings" pitchFamily="2" charset="2"/>
              </a:rPr>
              <a:t> </a:t>
            </a:r>
            <a:r>
              <a:rPr lang="en-US" altLang="ja-JP" sz="1600" dirty="0" smtClean="0">
                <a:solidFill>
                  <a:srgbClr val="99FF66"/>
                </a:solidFill>
                <a:sym typeface="Wingdings" pitchFamily="2" charset="2"/>
              </a:rPr>
              <a:t>   - Baseline length: 3km</a:t>
            </a:r>
          </a:p>
          <a:p>
            <a:pPr algn="l">
              <a:lnSpc>
                <a:spcPct val="110000"/>
              </a:lnSpc>
              <a:buFontTx/>
              <a:buNone/>
            </a:pPr>
            <a:r>
              <a:rPr lang="en-US" altLang="ja-JP" sz="1600" dirty="0" smtClean="0">
                <a:solidFill>
                  <a:srgbClr val="99FF66"/>
                </a:solidFill>
                <a:sym typeface="Wingdings" pitchFamily="2" charset="2"/>
              </a:rPr>
              <a:t>    - High-power Interferometer</a:t>
            </a:r>
          </a:p>
          <a:p>
            <a:pPr algn="l">
              <a:lnSpc>
                <a:spcPct val="110000"/>
              </a:lnSpc>
              <a:buFontTx/>
              <a:buNone/>
            </a:pPr>
            <a:endParaRPr lang="en-US" altLang="ja-JP" sz="1800" dirty="0" smtClean="0">
              <a:solidFill>
                <a:srgbClr val="FFFFFF"/>
              </a:solidFill>
              <a:sym typeface="Wingdings" pitchFamily="2" charset="2"/>
            </a:endParaRPr>
          </a:p>
          <a:p>
            <a:pPr algn="l">
              <a:lnSpc>
                <a:spcPct val="110000"/>
              </a:lnSpc>
              <a:buFontTx/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低温干渉計</a:t>
            </a:r>
            <a:endParaRPr lang="en-US" altLang="ja-JP" sz="2000" dirty="0">
              <a:solidFill>
                <a:srgbClr val="FFFFFF"/>
              </a:solidFill>
            </a:endParaRPr>
          </a:p>
          <a:p>
            <a:pPr algn="l">
              <a:lnSpc>
                <a:spcPct val="110000"/>
              </a:lnSpc>
              <a:buFontTx/>
              <a:buNone/>
            </a:pPr>
            <a:r>
              <a:rPr lang="en-US" altLang="ja-JP" sz="1600" dirty="0" smtClean="0">
                <a:solidFill>
                  <a:srgbClr val="99FF66"/>
                </a:solidFill>
                <a:sym typeface="Wingdings" pitchFamily="2" charset="2"/>
              </a:rPr>
              <a:t>    - Mirror </a:t>
            </a:r>
            <a:r>
              <a:rPr lang="en-US" altLang="ja-JP" sz="1600" dirty="0">
                <a:solidFill>
                  <a:srgbClr val="99FF66"/>
                </a:solidFill>
                <a:sym typeface="Wingdings" pitchFamily="2" charset="2"/>
              </a:rPr>
              <a:t>temperature: 20K </a:t>
            </a:r>
            <a:endParaRPr lang="en-US" altLang="ja-JP" sz="1600" dirty="0">
              <a:solidFill>
                <a:srgbClr val="99FF66"/>
              </a:solidFill>
            </a:endParaRPr>
          </a:p>
          <a:p>
            <a:pPr algn="l">
              <a:lnSpc>
                <a:spcPct val="110000"/>
              </a:lnSpc>
              <a:buFontTx/>
              <a:buNone/>
            </a:pPr>
            <a:endParaRPr lang="en-US" altLang="ja-JP" sz="1800" dirty="0" smtClean="0">
              <a:solidFill>
                <a:srgbClr val="FFFFFF"/>
              </a:solidFill>
              <a:sym typeface="Wingdings" pitchFamily="2" charset="2"/>
            </a:endParaRPr>
          </a:p>
          <a:p>
            <a:pPr algn="l">
              <a:lnSpc>
                <a:spcPct val="110000"/>
              </a:lnSpc>
              <a:buFontTx/>
              <a:buNone/>
            </a:pP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地下の安定・静寂な環境</a:t>
            </a:r>
            <a:endParaRPr lang="en-US" altLang="ja-JP" sz="2000" dirty="0">
              <a:solidFill>
                <a:srgbClr val="FFFFFF"/>
              </a:solidFill>
              <a:sym typeface="Wingdings" pitchFamily="2" charset="2"/>
            </a:endParaRPr>
          </a:p>
          <a:p>
            <a:pPr algn="l">
              <a:lnSpc>
                <a:spcPct val="110000"/>
              </a:lnSpc>
              <a:buFontTx/>
              <a:buNone/>
            </a:pPr>
            <a:r>
              <a:rPr lang="en-US" altLang="ja-JP" sz="1600" dirty="0" smtClean="0">
                <a:solidFill>
                  <a:srgbClr val="99FF66"/>
                </a:solidFill>
                <a:sym typeface="Wingdings" pitchFamily="2" charset="2"/>
              </a:rPr>
              <a:t>    - Kamioka </a:t>
            </a:r>
            <a:r>
              <a:rPr lang="en-US" altLang="ja-JP" sz="1600" dirty="0">
                <a:solidFill>
                  <a:srgbClr val="99FF66"/>
                </a:solidFill>
                <a:sym typeface="Wingdings" pitchFamily="2" charset="2"/>
              </a:rPr>
              <a:t>mine,</a:t>
            </a:r>
          </a:p>
          <a:p>
            <a:pPr algn="l">
              <a:lnSpc>
                <a:spcPct val="110000"/>
              </a:lnSpc>
              <a:buFontTx/>
              <a:buNone/>
            </a:pPr>
            <a:r>
              <a:rPr lang="en-US" altLang="ja-JP" sz="1600" dirty="0" smtClean="0">
                <a:solidFill>
                  <a:srgbClr val="99FF66"/>
                </a:solidFill>
                <a:sym typeface="Wingdings" pitchFamily="2" charset="2"/>
              </a:rPr>
              <a:t>        </a:t>
            </a:r>
            <a:r>
              <a:rPr lang="en-US" altLang="ja-JP" sz="1600" dirty="0">
                <a:solidFill>
                  <a:srgbClr val="99FF66"/>
                </a:solidFill>
                <a:sym typeface="Wingdings" pitchFamily="2" charset="2"/>
              </a:rPr>
              <a:t>1000m </a:t>
            </a:r>
            <a:r>
              <a:rPr lang="en-US" altLang="ja-JP" sz="1600" dirty="0" smtClean="0">
                <a:solidFill>
                  <a:srgbClr val="99FF66"/>
                </a:solidFill>
                <a:sym typeface="Wingdings" pitchFamily="2" charset="2"/>
              </a:rPr>
              <a:t>underground</a:t>
            </a:r>
            <a:endParaRPr lang="en-US" altLang="ja-JP" sz="1600" dirty="0">
              <a:solidFill>
                <a:srgbClr val="99FF66"/>
              </a:solidFill>
              <a:sym typeface="Wingdings" pitchFamily="2" charset="2"/>
            </a:endParaRPr>
          </a:p>
        </p:txBody>
      </p:sp>
      <p:sp>
        <p:nvSpPr>
          <p:cNvPr id="12" name="Rectangle 24"/>
          <p:cNvSpPr>
            <a:spLocks noChangeArrowheads="1"/>
          </p:cNvSpPr>
          <p:nvPr/>
        </p:nvSpPr>
        <p:spPr bwMode="auto">
          <a:xfrm>
            <a:off x="857224" y="857232"/>
            <a:ext cx="1117614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28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LCGT</a:t>
            </a:r>
            <a:endParaRPr lang="en-US" altLang="ja-JP" sz="2800" b="1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500305"/>
            <a:ext cx="4840798" cy="38576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1259632" y="1436583"/>
            <a:ext cx="6931766" cy="12003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日本の次世代重力波検出器 </a:t>
            </a:r>
            <a:r>
              <a:rPr lang="en-US" altLang="ja-JP" sz="2000" dirty="0" smtClean="0">
                <a:solidFill>
                  <a:srgbClr val="FFFFFF"/>
                </a:solidFill>
              </a:rPr>
              <a:t>(</a:t>
            </a:r>
            <a:r>
              <a:rPr lang="ja-JP" altLang="en-US" sz="2000" dirty="0" smtClean="0">
                <a:solidFill>
                  <a:srgbClr val="FFFFFF"/>
                </a:solidFill>
              </a:rPr>
              <a:t>本格</a:t>
            </a:r>
            <a:r>
              <a:rPr lang="ja-JP" altLang="en-US" sz="2000" dirty="0">
                <a:solidFill>
                  <a:srgbClr val="FFFFFF"/>
                </a:solidFill>
              </a:rPr>
              <a:t>観測  </a:t>
            </a:r>
            <a:r>
              <a:rPr lang="en-US" altLang="ja-JP" sz="2000" dirty="0" smtClean="0">
                <a:solidFill>
                  <a:srgbClr val="FFFFFF"/>
                </a:solidFill>
              </a:rPr>
              <a:t>2017</a:t>
            </a:r>
            <a:r>
              <a:rPr lang="ja-JP" altLang="en-US" sz="2000" dirty="0" smtClean="0">
                <a:solidFill>
                  <a:srgbClr val="FFFFFF"/>
                </a:solidFill>
              </a:rPr>
              <a:t>年 </a:t>
            </a:r>
            <a:r>
              <a:rPr lang="en-US" altLang="ja-JP" sz="2000" dirty="0" smtClean="0">
                <a:solidFill>
                  <a:srgbClr val="FFFFFF"/>
                </a:solidFill>
              </a:rPr>
              <a:t>- </a:t>
            </a:r>
            <a:r>
              <a:rPr lang="en-US" altLang="ja-JP" sz="2000" dirty="0">
                <a:solidFill>
                  <a:srgbClr val="FFFFFF"/>
                </a:solidFill>
              </a:rPr>
              <a:t>)</a:t>
            </a:r>
            <a:endParaRPr lang="en-US" altLang="ja-JP" sz="2000" dirty="0" smtClean="0">
              <a:solidFill>
                <a:srgbClr val="FFFFFF"/>
              </a:solidFill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海外の望遠鏡 </a:t>
            </a:r>
            <a:r>
              <a:rPr lang="en-US" altLang="ja-JP" sz="2000" dirty="0" smtClean="0">
                <a:solidFill>
                  <a:srgbClr val="FFFFFF"/>
                </a:solidFill>
              </a:rPr>
              <a:t>(Ad. LIGO</a:t>
            </a:r>
            <a:r>
              <a:rPr lang="ja-JP" altLang="en-US" sz="2000" dirty="0" smtClean="0">
                <a:solidFill>
                  <a:srgbClr val="FFFFFF"/>
                </a:solidFill>
              </a:rPr>
              <a:t>など</a:t>
            </a:r>
            <a:r>
              <a:rPr lang="en-US" altLang="ja-JP" sz="2000" dirty="0" smtClean="0">
                <a:solidFill>
                  <a:srgbClr val="FFFFFF"/>
                </a:solidFill>
              </a:rPr>
              <a:t>) </a:t>
            </a:r>
            <a:r>
              <a:rPr lang="ja-JP" altLang="en-US" sz="2000" dirty="0" smtClean="0">
                <a:solidFill>
                  <a:srgbClr val="FFFFFF"/>
                </a:solidFill>
              </a:rPr>
              <a:t>と同等の感度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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国際観測網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.</a:t>
            </a:r>
            <a:endParaRPr lang="en-US" altLang="ja-JP" sz="2000" dirty="0" smtClean="0">
              <a:solidFill>
                <a:srgbClr val="FFFFFF"/>
              </a:solidFill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      </a:t>
            </a:r>
            <a:r>
              <a:rPr lang="ja-JP" altLang="en-US" sz="2000" dirty="0" smtClean="0">
                <a:solidFill>
                  <a:srgbClr val="FFFFFF"/>
                </a:solidFill>
              </a:rPr>
              <a:t> </a:t>
            </a:r>
            <a:endParaRPr lang="en-US" altLang="ja-JP" sz="20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8884"/>
      </p:ext>
    </p:extLst>
  </p:cSld>
  <p:clrMapOvr>
    <a:masterClrMapping/>
  </p:clrMapOvr>
  <p:transition advTm="2128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LCGT </a:t>
            </a:r>
            <a:r>
              <a:rPr lang="ja-JP" altLang="en-US" dirty="0"/>
              <a:t>サイト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国立天文台 </a:t>
            </a:r>
            <a:r>
              <a:rPr lang="en-US" altLang="ja-JP" smtClean="0"/>
              <a:t>ATC</a:t>
            </a:r>
            <a:r>
              <a:rPr lang="ja-JP" altLang="en-US" smtClean="0"/>
              <a:t>セミナー　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11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国立天文台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sp>
        <p:nvSpPr>
          <p:cNvPr id="5" name="AutoShape 29"/>
          <p:cNvSpPr>
            <a:spLocks noChangeArrowheads="1"/>
          </p:cNvSpPr>
          <p:nvPr/>
        </p:nvSpPr>
        <p:spPr bwMode="auto">
          <a:xfrm>
            <a:off x="5536413" y="1879892"/>
            <a:ext cx="3356067" cy="2258054"/>
          </a:xfrm>
          <a:prstGeom prst="roundRect">
            <a:avLst>
              <a:gd name="adj" fmla="val 4505"/>
            </a:avLst>
          </a:prstGeom>
          <a:solidFill>
            <a:srgbClr val="CCFFCC">
              <a:alpha val="10000"/>
            </a:srgbClr>
          </a:solidFill>
          <a:ln w="3175">
            <a:solidFill>
              <a:srgbClr val="CCFFCC">
                <a:alpha val="50000"/>
              </a:srgbClr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568" y="1428736"/>
            <a:ext cx="5143536" cy="4895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7"/>
          <p:cNvSpPr>
            <a:spLocks noChangeArrowheads="1"/>
          </p:cNvSpPr>
          <p:nvPr/>
        </p:nvSpPr>
        <p:spPr bwMode="auto">
          <a:xfrm>
            <a:off x="5788726" y="4437112"/>
            <a:ext cx="3103754" cy="186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ja-JP" altLang="en-US" sz="1600" dirty="0" smtClean="0">
                <a:solidFill>
                  <a:srgbClr val="FFFFFF"/>
                </a:solidFill>
              </a:rPr>
              <a:t>・</a:t>
            </a:r>
            <a:r>
              <a:rPr lang="en-US" altLang="ja-JP" sz="1600" dirty="0" smtClean="0">
                <a:solidFill>
                  <a:srgbClr val="FFFFFF"/>
                </a:solidFill>
              </a:rPr>
              <a:t>220km away from Tokyo</a:t>
            </a:r>
          </a:p>
          <a:p>
            <a:pPr algn="l">
              <a:lnSpc>
                <a:spcPct val="120000"/>
              </a:lnSpc>
              <a:buNone/>
            </a:pPr>
            <a:r>
              <a:rPr lang="ja-JP" altLang="en-US" sz="1600" dirty="0" smtClean="0">
                <a:solidFill>
                  <a:srgbClr val="FFFFFF"/>
                </a:solidFill>
              </a:rPr>
              <a:t>・</a:t>
            </a:r>
            <a:r>
              <a:rPr lang="en-US" altLang="ja-JP" sz="1600" dirty="0" smtClean="0">
                <a:solidFill>
                  <a:srgbClr val="FFFFFF"/>
                </a:solidFill>
              </a:rPr>
              <a:t>1000m underground from </a:t>
            </a:r>
          </a:p>
          <a:p>
            <a:pPr algn="l">
              <a:buNone/>
            </a:pPr>
            <a:r>
              <a:rPr lang="ja-JP" altLang="en-US" sz="1600" dirty="0" smtClean="0">
                <a:solidFill>
                  <a:srgbClr val="FFFFFF"/>
                </a:solidFill>
              </a:rPr>
              <a:t>　 </a:t>
            </a:r>
            <a:r>
              <a:rPr lang="en-US" altLang="ja-JP" sz="1600" dirty="0" smtClean="0">
                <a:solidFill>
                  <a:srgbClr val="FFFFFF"/>
                </a:solidFill>
              </a:rPr>
              <a:t>the top of the mountain.  </a:t>
            </a:r>
          </a:p>
          <a:p>
            <a:pPr algn="l">
              <a:buNone/>
            </a:pPr>
            <a:r>
              <a:rPr lang="en-US" altLang="ja-JP" sz="1600" dirty="0" smtClean="0">
                <a:solidFill>
                  <a:srgbClr val="FFFFFF"/>
                </a:solidFill>
              </a:rPr>
              <a:t>    (Near Super Kamiokande)</a:t>
            </a:r>
          </a:p>
          <a:p>
            <a:pPr algn="l">
              <a:buNone/>
            </a:pPr>
            <a:r>
              <a:rPr lang="ja-JP" altLang="en-US" sz="1600" dirty="0" smtClean="0">
                <a:solidFill>
                  <a:srgbClr val="FFFFFF"/>
                </a:solidFill>
              </a:rPr>
              <a:t>・</a:t>
            </a:r>
            <a:r>
              <a:rPr lang="en-US" altLang="ja-JP" sz="1600" dirty="0" smtClean="0">
                <a:solidFill>
                  <a:srgbClr val="FFFFFF"/>
                </a:solidFill>
              </a:rPr>
              <a:t>360m altitude</a:t>
            </a:r>
          </a:p>
          <a:p>
            <a:pPr algn="l">
              <a:buNone/>
            </a:pPr>
            <a:r>
              <a:rPr lang="ja-JP" altLang="en-US" sz="1600" dirty="0" smtClean="0">
                <a:solidFill>
                  <a:srgbClr val="FFFFFF"/>
                </a:solidFill>
              </a:rPr>
              <a:t>・</a:t>
            </a:r>
            <a:r>
              <a:rPr lang="en-US" altLang="ja-JP" sz="1600" dirty="0" smtClean="0">
                <a:solidFill>
                  <a:srgbClr val="FFFFFF"/>
                </a:solidFill>
              </a:rPr>
              <a:t>Hard rock of Hida gneiss</a:t>
            </a:r>
          </a:p>
          <a:p>
            <a:pPr algn="l">
              <a:buFontTx/>
              <a:buNone/>
            </a:pPr>
            <a:r>
              <a:rPr lang="en-US" altLang="ja-JP" sz="1600" dirty="0" smtClean="0">
                <a:solidFill>
                  <a:srgbClr val="FFFFFF"/>
                </a:solidFill>
              </a:rPr>
              <a:t>    (5 [km/sec] sound speed)</a:t>
            </a:r>
          </a:p>
        </p:txBody>
      </p:sp>
      <p:sp>
        <p:nvSpPr>
          <p:cNvPr id="8" name="Rectangle 37"/>
          <p:cNvSpPr>
            <a:spLocks noChangeArrowheads="1"/>
          </p:cNvSpPr>
          <p:nvPr/>
        </p:nvSpPr>
        <p:spPr bwMode="auto">
          <a:xfrm>
            <a:off x="428606" y="5877272"/>
            <a:ext cx="150018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en-US" altLang="ja-JP" sz="1000" b="1" dirty="0" smtClean="0">
                <a:solidFill>
                  <a:srgbClr val="FFFFFF"/>
                </a:solidFill>
              </a:rPr>
              <a:t>Landsat  photo data</a:t>
            </a:r>
          </a:p>
          <a:p>
            <a:pPr algn="l">
              <a:buFontTx/>
              <a:buNone/>
            </a:pPr>
            <a:r>
              <a:rPr lang="en-US" altLang="ja-JP" sz="1000" b="1" dirty="0" smtClean="0">
                <a:solidFill>
                  <a:srgbClr val="FFFFFF"/>
                </a:solidFill>
              </a:rPr>
              <a:t>NASA altitude data</a:t>
            </a:r>
          </a:p>
          <a:p>
            <a:pPr algn="l">
              <a:buFontTx/>
              <a:buNone/>
            </a:pPr>
            <a:r>
              <a:rPr lang="en-US" altLang="ja-JP" sz="1000" b="1" dirty="0" smtClean="0">
                <a:solidFill>
                  <a:srgbClr val="FFFFFF"/>
                </a:solidFill>
              </a:rPr>
              <a:t>Cashmir 3D</a:t>
            </a:r>
          </a:p>
        </p:txBody>
      </p:sp>
      <p:sp>
        <p:nvSpPr>
          <p:cNvPr id="9" name="Rectangle 24"/>
          <p:cNvSpPr>
            <a:spLocks noChangeArrowheads="1"/>
          </p:cNvSpPr>
          <p:nvPr/>
        </p:nvSpPr>
        <p:spPr bwMode="auto">
          <a:xfrm>
            <a:off x="888004" y="836712"/>
            <a:ext cx="7572428" cy="4219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岐阜県・神岡町 の地下サイトに建設</a:t>
            </a:r>
            <a:endParaRPr lang="en-US" altLang="ja-JP" sz="2000" dirty="0" smtClean="0">
              <a:solidFill>
                <a:srgbClr val="FFFFFF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 bwMode="auto">
          <a:xfrm rot="19031915">
            <a:off x="1483578" y="3653086"/>
            <a:ext cx="428628" cy="2740156"/>
          </a:xfrm>
          <a:prstGeom prst="rect">
            <a:avLst/>
          </a:prstGeom>
          <a:solidFill>
            <a:srgbClr val="FFCCCC">
              <a:alpha val="30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" name="正方形/長方形 10"/>
          <p:cNvSpPr/>
          <p:nvPr/>
        </p:nvSpPr>
        <p:spPr bwMode="auto">
          <a:xfrm rot="3523415">
            <a:off x="3552610" y="3528877"/>
            <a:ext cx="428628" cy="3295274"/>
          </a:xfrm>
          <a:prstGeom prst="rect">
            <a:avLst/>
          </a:prstGeom>
          <a:solidFill>
            <a:srgbClr val="FFCCCC">
              <a:alpha val="30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2" name="正方形/長方形 11"/>
          <p:cNvSpPr/>
          <p:nvPr/>
        </p:nvSpPr>
        <p:spPr bwMode="auto">
          <a:xfrm>
            <a:off x="2571736" y="4286257"/>
            <a:ext cx="785818" cy="571504"/>
          </a:xfrm>
          <a:prstGeom prst="rect">
            <a:avLst/>
          </a:prstGeom>
          <a:solidFill>
            <a:srgbClr val="FFCCCC">
              <a:alpha val="30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3" name="Rectangle 37"/>
          <p:cNvSpPr>
            <a:spLocks noChangeArrowheads="1"/>
          </p:cNvSpPr>
          <p:nvPr/>
        </p:nvSpPr>
        <p:spPr bwMode="auto">
          <a:xfrm>
            <a:off x="1115616" y="1268760"/>
            <a:ext cx="74888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</a:rPr>
              <a:t>Facility of the</a:t>
            </a:r>
            <a:r>
              <a:rPr lang="en-US" altLang="ja-JP" sz="1800" dirty="0">
                <a:solidFill>
                  <a:srgbClr val="FFFFFF"/>
                </a:solidFill>
              </a:rPr>
              <a:t> </a:t>
            </a:r>
            <a:r>
              <a:rPr lang="en-US" altLang="ja-JP" sz="1800" dirty="0" smtClean="0">
                <a:solidFill>
                  <a:srgbClr val="FFFFFF"/>
                </a:solidFill>
              </a:rPr>
              <a:t>Institute of Cosmic-Ray Research (ICRR), Univ. of Tokyo.</a:t>
            </a:r>
          </a:p>
        </p:txBody>
      </p:sp>
      <p:sp>
        <p:nvSpPr>
          <p:cNvPr id="14" name="Rectangle 37"/>
          <p:cNvSpPr>
            <a:spLocks noChangeArrowheads="1"/>
          </p:cNvSpPr>
          <p:nvPr/>
        </p:nvSpPr>
        <p:spPr bwMode="auto">
          <a:xfrm>
            <a:off x="5608010" y="1844824"/>
            <a:ext cx="335647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</a:rPr>
              <a:t>Neutrino</a:t>
            </a:r>
          </a:p>
          <a:p>
            <a:pPr algn="l">
              <a:buNone/>
            </a:pPr>
            <a:r>
              <a:rPr lang="en-US" altLang="ja-JP" sz="1800" dirty="0">
                <a:solidFill>
                  <a:srgbClr val="FFFFFF"/>
                </a:solidFill>
              </a:rPr>
              <a:t> </a:t>
            </a:r>
            <a:r>
              <a:rPr lang="en-US" altLang="ja-JP" sz="1800" dirty="0" smtClean="0">
                <a:solidFill>
                  <a:srgbClr val="FFFFFF"/>
                </a:solidFill>
              </a:rPr>
              <a:t>  Super Kamiokande, Kamland</a:t>
            </a:r>
            <a:endParaRPr lang="en-US" altLang="ja-JP" sz="1800" dirty="0">
              <a:solidFill>
                <a:srgbClr val="FFFFFF"/>
              </a:solidFill>
            </a:endParaRPr>
          </a:p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</a:rPr>
              <a:t>Dark matter</a:t>
            </a:r>
          </a:p>
          <a:p>
            <a:pPr algn="l">
              <a:buNone/>
            </a:pPr>
            <a:r>
              <a:rPr lang="en-US" altLang="ja-JP" sz="1800" dirty="0">
                <a:solidFill>
                  <a:srgbClr val="FFFFFF"/>
                </a:solidFill>
              </a:rPr>
              <a:t> </a:t>
            </a:r>
            <a:r>
              <a:rPr lang="en-US" altLang="ja-JP" sz="1800" dirty="0" smtClean="0">
                <a:solidFill>
                  <a:srgbClr val="FFFFFF"/>
                </a:solidFill>
              </a:rPr>
              <a:t>    XMASS</a:t>
            </a:r>
          </a:p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</a:rPr>
              <a:t>Gravitational wave </a:t>
            </a:r>
          </a:p>
          <a:p>
            <a:pPr algn="l">
              <a:buNone/>
            </a:pPr>
            <a:r>
              <a:rPr lang="en-US" altLang="ja-JP" sz="1800" dirty="0">
                <a:solidFill>
                  <a:srgbClr val="FFFFFF"/>
                </a:solidFill>
              </a:rPr>
              <a:t> </a:t>
            </a:r>
            <a:r>
              <a:rPr lang="en-US" altLang="ja-JP" sz="1800" dirty="0" smtClean="0">
                <a:solidFill>
                  <a:srgbClr val="FFFFFF"/>
                </a:solidFill>
              </a:rPr>
              <a:t>   CLIO, </a:t>
            </a:r>
            <a:r>
              <a:rPr lang="en-US" altLang="ja-JP" sz="1800" dirty="0" smtClean="0">
                <a:solidFill>
                  <a:srgbClr val="99FF99"/>
                </a:solidFill>
              </a:rPr>
              <a:t>LCGT</a:t>
            </a:r>
          </a:p>
          <a:p>
            <a:pPr algn="l">
              <a:buNone/>
            </a:pPr>
            <a:r>
              <a:rPr lang="en-US" altLang="ja-JP" sz="1800" dirty="0" smtClean="0">
                <a:solidFill>
                  <a:srgbClr val="FFFFFF"/>
                </a:solidFill>
              </a:rPr>
              <a:t>Geophysics</a:t>
            </a:r>
          </a:p>
          <a:p>
            <a:pPr algn="l">
              <a:buNone/>
            </a:pPr>
            <a:r>
              <a:rPr lang="en-US" altLang="ja-JP" sz="1800" dirty="0">
                <a:solidFill>
                  <a:srgbClr val="FFFFFF"/>
                </a:solidFill>
              </a:rPr>
              <a:t> </a:t>
            </a:r>
            <a:r>
              <a:rPr lang="en-US" altLang="ja-JP" sz="1800" dirty="0" smtClean="0">
                <a:solidFill>
                  <a:srgbClr val="FFFFFF"/>
                </a:solidFill>
              </a:rPr>
              <a:t>   Strain meter</a:t>
            </a:r>
          </a:p>
        </p:txBody>
      </p:sp>
    </p:spTree>
    <p:extLst>
      <p:ext uri="{BB962C8B-B14F-4D97-AF65-F5344CB8AC3E}">
        <p14:creationId xmlns:p14="http://schemas.microsoft.com/office/powerpoint/2010/main" val="305316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9" name="Rectangle 10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重力波望遠鏡の高感度化</a:t>
            </a:r>
            <a:endParaRPr lang="en-US" altLang="ja-JP" sz="2000" dirty="0"/>
          </a:p>
        </p:txBody>
      </p:sp>
      <p:sp>
        <p:nvSpPr>
          <p:cNvPr id="2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国立天文台 </a:t>
            </a:r>
            <a:r>
              <a:rPr lang="en-US" altLang="ja-JP" smtClean="0"/>
              <a:t>ATC</a:t>
            </a:r>
            <a:r>
              <a:rPr lang="ja-JP" altLang="en-US" smtClean="0"/>
              <a:t>セミナー　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11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国立天文台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grpSp>
        <p:nvGrpSpPr>
          <p:cNvPr id="2" name="グループ化 1"/>
          <p:cNvGrpSpPr/>
          <p:nvPr/>
        </p:nvGrpSpPr>
        <p:grpSpPr>
          <a:xfrm>
            <a:off x="2336047" y="2348880"/>
            <a:ext cx="4036153" cy="2924950"/>
            <a:chOff x="2411760" y="2420888"/>
            <a:chExt cx="4036153" cy="2924950"/>
          </a:xfrm>
        </p:grpSpPr>
        <p:sp>
          <p:nvSpPr>
            <p:cNvPr id="47" name="角丸四角形 46"/>
            <p:cNvSpPr/>
            <p:nvPr/>
          </p:nvSpPr>
          <p:spPr bwMode="auto">
            <a:xfrm>
              <a:off x="2411760" y="2488318"/>
              <a:ext cx="4036153" cy="2857520"/>
            </a:xfrm>
            <a:prstGeom prst="roundRect">
              <a:avLst>
                <a:gd name="adj" fmla="val 5876"/>
              </a:avLst>
            </a:prstGeom>
            <a:solidFill>
              <a:srgbClr val="000000">
                <a:alpha val="50000"/>
              </a:srgb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50" name="Line 7"/>
            <p:cNvSpPr>
              <a:spLocks noChangeAspect="1" noChangeShapeType="1"/>
            </p:cNvSpPr>
            <p:nvPr/>
          </p:nvSpPr>
          <p:spPr bwMode="auto">
            <a:xfrm flipH="1">
              <a:off x="2980406" y="4284831"/>
              <a:ext cx="1061045" cy="425049"/>
            </a:xfrm>
            <a:prstGeom prst="line">
              <a:avLst/>
            </a:prstGeom>
            <a:noFill/>
            <a:ln w="33338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grpSp>
          <p:nvGrpSpPr>
            <p:cNvPr id="51" name="Group 8"/>
            <p:cNvGrpSpPr>
              <a:grpSpLocks noChangeAspect="1"/>
            </p:cNvGrpSpPr>
            <p:nvPr/>
          </p:nvGrpSpPr>
          <p:grpSpPr bwMode="auto">
            <a:xfrm>
              <a:off x="2871518" y="2475471"/>
              <a:ext cx="429499" cy="405306"/>
              <a:chOff x="-732" y="1137"/>
              <a:chExt cx="355" cy="349"/>
            </a:xfrm>
          </p:grpSpPr>
          <p:sp>
            <p:nvSpPr>
              <p:cNvPr id="52" name="Freeform 9"/>
              <p:cNvSpPr>
                <a:spLocks noChangeAspect="1"/>
              </p:cNvSpPr>
              <p:nvPr/>
            </p:nvSpPr>
            <p:spPr bwMode="auto">
              <a:xfrm>
                <a:off x="-493" y="1140"/>
                <a:ext cx="11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7" y="177"/>
                  </a:cxn>
                  <a:cxn ang="0">
                    <a:pos x="116" y="192"/>
                  </a:cxn>
                  <a:cxn ang="0">
                    <a:pos x="21" y="16"/>
                  </a:cxn>
                  <a:cxn ang="0">
                    <a:pos x="0" y="0"/>
                  </a:cxn>
                </a:cxnLst>
                <a:rect l="0" t="0" r="r" b="b"/>
                <a:pathLst>
                  <a:path w="116" h="192">
                    <a:moveTo>
                      <a:pt x="0" y="0"/>
                    </a:moveTo>
                    <a:lnTo>
                      <a:pt x="97" y="177"/>
                    </a:lnTo>
                    <a:lnTo>
                      <a:pt x="116" y="192"/>
                    </a:lnTo>
                    <a:lnTo>
                      <a:pt x="21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6757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53" name="Freeform 10"/>
              <p:cNvSpPr>
                <a:spLocks noChangeAspect="1"/>
              </p:cNvSpPr>
              <p:nvPr/>
            </p:nvSpPr>
            <p:spPr bwMode="auto">
              <a:xfrm>
                <a:off x="-493" y="1140"/>
                <a:ext cx="116" cy="1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7" y="177"/>
                  </a:cxn>
                  <a:cxn ang="0">
                    <a:pos x="116" y="192"/>
                  </a:cxn>
                  <a:cxn ang="0">
                    <a:pos x="21" y="16"/>
                  </a:cxn>
                  <a:cxn ang="0">
                    <a:pos x="0" y="0"/>
                  </a:cxn>
                </a:cxnLst>
                <a:rect l="0" t="0" r="r" b="b"/>
                <a:pathLst>
                  <a:path w="116" h="192">
                    <a:moveTo>
                      <a:pt x="0" y="0"/>
                    </a:moveTo>
                    <a:lnTo>
                      <a:pt x="97" y="177"/>
                    </a:lnTo>
                    <a:lnTo>
                      <a:pt x="116" y="192"/>
                    </a:lnTo>
                    <a:lnTo>
                      <a:pt x="21" y="16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167575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54" name="Freeform 11"/>
              <p:cNvSpPr>
                <a:spLocks noChangeAspect="1"/>
              </p:cNvSpPr>
              <p:nvPr/>
            </p:nvSpPr>
            <p:spPr bwMode="auto">
              <a:xfrm>
                <a:off x="-732" y="1267"/>
                <a:ext cx="95" cy="204"/>
              </a:xfrm>
              <a:custGeom>
                <a:avLst/>
                <a:gdLst/>
                <a:ahLst/>
                <a:cxnLst>
                  <a:cxn ang="0">
                    <a:pos x="0" y="26"/>
                  </a:cxn>
                  <a:cxn ang="0">
                    <a:pos x="94" y="204"/>
                  </a:cxn>
                  <a:cxn ang="0">
                    <a:pos x="95" y="178"/>
                  </a:cxn>
                  <a:cxn ang="0">
                    <a:pos x="0" y="0"/>
                  </a:cxn>
                  <a:cxn ang="0">
                    <a:pos x="0" y="26"/>
                  </a:cxn>
                </a:cxnLst>
                <a:rect l="0" t="0" r="r" b="b"/>
                <a:pathLst>
                  <a:path w="95" h="204">
                    <a:moveTo>
                      <a:pt x="0" y="26"/>
                    </a:moveTo>
                    <a:lnTo>
                      <a:pt x="94" y="204"/>
                    </a:lnTo>
                    <a:lnTo>
                      <a:pt x="95" y="178"/>
                    </a:lnTo>
                    <a:lnTo>
                      <a:pt x="0" y="0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3CAAA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55" name="Freeform 12"/>
              <p:cNvSpPr>
                <a:spLocks noChangeAspect="1"/>
              </p:cNvSpPr>
              <p:nvPr/>
            </p:nvSpPr>
            <p:spPr bwMode="auto">
              <a:xfrm>
                <a:off x="-732" y="1267"/>
                <a:ext cx="95" cy="204"/>
              </a:xfrm>
              <a:custGeom>
                <a:avLst/>
                <a:gdLst/>
                <a:ahLst/>
                <a:cxnLst>
                  <a:cxn ang="0">
                    <a:pos x="0" y="26"/>
                  </a:cxn>
                  <a:cxn ang="0">
                    <a:pos x="94" y="204"/>
                  </a:cxn>
                  <a:cxn ang="0">
                    <a:pos x="95" y="178"/>
                  </a:cxn>
                  <a:cxn ang="0">
                    <a:pos x="0" y="0"/>
                  </a:cxn>
                  <a:cxn ang="0">
                    <a:pos x="0" y="26"/>
                  </a:cxn>
                </a:cxnLst>
                <a:rect l="0" t="0" r="r" b="b"/>
                <a:pathLst>
                  <a:path w="95" h="204">
                    <a:moveTo>
                      <a:pt x="0" y="26"/>
                    </a:moveTo>
                    <a:lnTo>
                      <a:pt x="94" y="204"/>
                    </a:lnTo>
                    <a:lnTo>
                      <a:pt x="95" y="178"/>
                    </a:lnTo>
                    <a:lnTo>
                      <a:pt x="0" y="0"/>
                    </a:lnTo>
                    <a:lnTo>
                      <a:pt x="0" y="26"/>
                    </a:lnTo>
                  </a:path>
                </a:pathLst>
              </a:custGeom>
              <a:noFill/>
              <a:ln w="3175">
                <a:solidFill>
                  <a:srgbClr val="3CAAA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56" name="Freeform 13"/>
              <p:cNvSpPr>
                <a:spLocks noChangeAspect="1"/>
              </p:cNvSpPr>
              <p:nvPr/>
            </p:nvSpPr>
            <p:spPr bwMode="auto">
              <a:xfrm>
                <a:off x="-529" y="1137"/>
                <a:ext cx="133" cy="18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178"/>
                  </a:cxn>
                  <a:cxn ang="0">
                    <a:pos x="133" y="180"/>
                  </a:cxn>
                  <a:cxn ang="0">
                    <a:pos x="36" y="3"/>
                  </a:cxn>
                  <a:cxn ang="0">
                    <a:pos x="0" y="0"/>
                  </a:cxn>
                </a:cxnLst>
                <a:rect l="0" t="0" r="r" b="b"/>
                <a:pathLst>
                  <a:path w="133" h="180">
                    <a:moveTo>
                      <a:pt x="0" y="0"/>
                    </a:moveTo>
                    <a:lnTo>
                      <a:pt x="96" y="178"/>
                    </a:lnTo>
                    <a:lnTo>
                      <a:pt x="133" y="180"/>
                    </a:lnTo>
                    <a:lnTo>
                      <a:pt x="36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0B0B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57" name="Freeform 14"/>
              <p:cNvSpPr>
                <a:spLocks noChangeAspect="1"/>
              </p:cNvSpPr>
              <p:nvPr/>
            </p:nvSpPr>
            <p:spPr bwMode="auto">
              <a:xfrm>
                <a:off x="-529" y="1137"/>
                <a:ext cx="133" cy="18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178"/>
                  </a:cxn>
                  <a:cxn ang="0">
                    <a:pos x="133" y="180"/>
                  </a:cxn>
                  <a:cxn ang="0">
                    <a:pos x="36" y="3"/>
                  </a:cxn>
                  <a:cxn ang="0">
                    <a:pos x="0" y="0"/>
                  </a:cxn>
                </a:cxnLst>
                <a:rect l="0" t="0" r="r" b="b"/>
                <a:pathLst>
                  <a:path w="133" h="180">
                    <a:moveTo>
                      <a:pt x="0" y="0"/>
                    </a:moveTo>
                    <a:lnTo>
                      <a:pt x="96" y="178"/>
                    </a:lnTo>
                    <a:lnTo>
                      <a:pt x="133" y="180"/>
                    </a:lnTo>
                    <a:lnTo>
                      <a:pt x="36" y="3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40B0B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58" name="Freeform 15"/>
              <p:cNvSpPr>
                <a:spLocks noChangeAspect="1"/>
              </p:cNvSpPr>
              <p:nvPr/>
            </p:nvSpPr>
            <p:spPr bwMode="auto">
              <a:xfrm>
                <a:off x="-732" y="1236"/>
                <a:ext cx="114" cy="209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95" y="209"/>
                  </a:cxn>
                  <a:cxn ang="0">
                    <a:pos x="114" y="178"/>
                  </a:cxn>
                  <a:cxn ang="0">
                    <a:pos x="19" y="0"/>
                  </a:cxn>
                  <a:cxn ang="0">
                    <a:pos x="0" y="31"/>
                  </a:cxn>
                </a:cxnLst>
                <a:rect l="0" t="0" r="r" b="b"/>
                <a:pathLst>
                  <a:path w="114" h="209">
                    <a:moveTo>
                      <a:pt x="0" y="31"/>
                    </a:moveTo>
                    <a:lnTo>
                      <a:pt x="95" y="209"/>
                    </a:lnTo>
                    <a:lnTo>
                      <a:pt x="114" y="178"/>
                    </a:lnTo>
                    <a:lnTo>
                      <a:pt x="19" y="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60DCD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59" name="Freeform 16"/>
              <p:cNvSpPr>
                <a:spLocks noChangeAspect="1"/>
              </p:cNvSpPr>
              <p:nvPr/>
            </p:nvSpPr>
            <p:spPr bwMode="auto">
              <a:xfrm>
                <a:off x="-732" y="1236"/>
                <a:ext cx="114" cy="209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95" y="209"/>
                  </a:cxn>
                  <a:cxn ang="0">
                    <a:pos x="114" y="178"/>
                  </a:cxn>
                  <a:cxn ang="0">
                    <a:pos x="19" y="0"/>
                  </a:cxn>
                  <a:cxn ang="0">
                    <a:pos x="0" y="31"/>
                  </a:cxn>
                </a:cxnLst>
                <a:rect l="0" t="0" r="r" b="b"/>
                <a:pathLst>
                  <a:path w="114" h="209">
                    <a:moveTo>
                      <a:pt x="0" y="31"/>
                    </a:moveTo>
                    <a:lnTo>
                      <a:pt x="95" y="209"/>
                    </a:lnTo>
                    <a:lnTo>
                      <a:pt x="114" y="178"/>
                    </a:lnTo>
                    <a:lnTo>
                      <a:pt x="19" y="0"/>
                    </a:lnTo>
                    <a:lnTo>
                      <a:pt x="0" y="31"/>
                    </a:lnTo>
                  </a:path>
                </a:pathLst>
              </a:custGeom>
              <a:noFill/>
              <a:ln w="3175">
                <a:solidFill>
                  <a:srgbClr val="60DCD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60" name="Freeform 17"/>
              <p:cNvSpPr>
                <a:spLocks noChangeAspect="1"/>
              </p:cNvSpPr>
              <p:nvPr/>
            </p:nvSpPr>
            <p:spPr bwMode="auto">
              <a:xfrm>
                <a:off x="-576" y="1137"/>
                <a:ext cx="143" cy="188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97" y="188"/>
                  </a:cxn>
                  <a:cxn ang="0">
                    <a:pos x="143" y="178"/>
                  </a:cxn>
                  <a:cxn ang="0">
                    <a:pos x="47" y="0"/>
                  </a:cxn>
                  <a:cxn ang="0">
                    <a:pos x="0" y="10"/>
                  </a:cxn>
                </a:cxnLst>
                <a:rect l="0" t="0" r="r" b="b"/>
                <a:pathLst>
                  <a:path w="143" h="188">
                    <a:moveTo>
                      <a:pt x="0" y="10"/>
                    </a:moveTo>
                    <a:lnTo>
                      <a:pt x="97" y="188"/>
                    </a:lnTo>
                    <a:lnTo>
                      <a:pt x="143" y="178"/>
                    </a:lnTo>
                    <a:lnTo>
                      <a:pt x="47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62DF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61" name="Freeform 18"/>
              <p:cNvSpPr>
                <a:spLocks noChangeAspect="1"/>
              </p:cNvSpPr>
              <p:nvPr/>
            </p:nvSpPr>
            <p:spPr bwMode="auto">
              <a:xfrm>
                <a:off x="-576" y="1137"/>
                <a:ext cx="143" cy="188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97" y="188"/>
                  </a:cxn>
                  <a:cxn ang="0">
                    <a:pos x="143" y="178"/>
                  </a:cxn>
                  <a:cxn ang="0">
                    <a:pos x="47" y="0"/>
                  </a:cxn>
                  <a:cxn ang="0">
                    <a:pos x="0" y="10"/>
                  </a:cxn>
                </a:cxnLst>
                <a:rect l="0" t="0" r="r" b="b"/>
                <a:pathLst>
                  <a:path w="143" h="188">
                    <a:moveTo>
                      <a:pt x="0" y="10"/>
                    </a:moveTo>
                    <a:lnTo>
                      <a:pt x="97" y="188"/>
                    </a:lnTo>
                    <a:lnTo>
                      <a:pt x="143" y="178"/>
                    </a:lnTo>
                    <a:lnTo>
                      <a:pt x="47" y="0"/>
                    </a:lnTo>
                    <a:lnTo>
                      <a:pt x="0" y="10"/>
                    </a:lnTo>
                  </a:path>
                </a:pathLst>
              </a:custGeom>
              <a:noFill/>
              <a:ln w="3175">
                <a:solidFill>
                  <a:srgbClr val="62DFD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62" name="Freeform 19"/>
              <p:cNvSpPr>
                <a:spLocks noChangeAspect="1"/>
              </p:cNvSpPr>
              <p:nvPr/>
            </p:nvSpPr>
            <p:spPr bwMode="auto">
              <a:xfrm>
                <a:off x="-713" y="1201"/>
                <a:ext cx="132" cy="213"/>
              </a:xfrm>
              <a:custGeom>
                <a:avLst/>
                <a:gdLst/>
                <a:ahLst/>
                <a:cxnLst>
                  <a:cxn ang="0">
                    <a:pos x="0" y="35"/>
                  </a:cxn>
                  <a:cxn ang="0">
                    <a:pos x="95" y="213"/>
                  </a:cxn>
                  <a:cxn ang="0">
                    <a:pos x="132" y="178"/>
                  </a:cxn>
                  <a:cxn ang="0">
                    <a:pos x="37" y="0"/>
                  </a:cxn>
                  <a:cxn ang="0">
                    <a:pos x="0" y="35"/>
                  </a:cxn>
                </a:cxnLst>
                <a:rect l="0" t="0" r="r" b="b"/>
                <a:pathLst>
                  <a:path w="132" h="213">
                    <a:moveTo>
                      <a:pt x="0" y="35"/>
                    </a:moveTo>
                    <a:lnTo>
                      <a:pt x="95" y="213"/>
                    </a:lnTo>
                    <a:lnTo>
                      <a:pt x="132" y="178"/>
                    </a:lnTo>
                    <a:lnTo>
                      <a:pt x="37" y="0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77FDF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63" name="Freeform 20"/>
              <p:cNvSpPr>
                <a:spLocks noChangeAspect="1"/>
              </p:cNvSpPr>
              <p:nvPr/>
            </p:nvSpPr>
            <p:spPr bwMode="auto">
              <a:xfrm>
                <a:off x="-713" y="1201"/>
                <a:ext cx="132" cy="213"/>
              </a:xfrm>
              <a:custGeom>
                <a:avLst/>
                <a:gdLst/>
                <a:ahLst/>
                <a:cxnLst>
                  <a:cxn ang="0">
                    <a:pos x="0" y="35"/>
                  </a:cxn>
                  <a:cxn ang="0">
                    <a:pos x="95" y="213"/>
                  </a:cxn>
                  <a:cxn ang="0">
                    <a:pos x="132" y="178"/>
                  </a:cxn>
                  <a:cxn ang="0">
                    <a:pos x="37" y="0"/>
                  </a:cxn>
                  <a:cxn ang="0">
                    <a:pos x="0" y="35"/>
                  </a:cxn>
                </a:cxnLst>
                <a:rect l="0" t="0" r="r" b="b"/>
                <a:pathLst>
                  <a:path w="132" h="213">
                    <a:moveTo>
                      <a:pt x="0" y="35"/>
                    </a:moveTo>
                    <a:lnTo>
                      <a:pt x="95" y="213"/>
                    </a:lnTo>
                    <a:lnTo>
                      <a:pt x="132" y="178"/>
                    </a:lnTo>
                    <a:lnTo>
                      <a:pt x="37" y="0"/>
                    </a:lnTo>
                    <a:lnTo>
                      <a:pt x="0" y="35"/>
                    </a:lnTo>
                  </a:path>
                </a:pathLst>
              </a:custGeom>
              <a:noFill/>
              <a:ln w="3175">
                <a:solidFill>
                  <a:srgbClr val="77FDF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64" name="Freeform 21"/>
              <p:cNvSpPr>
                <a:spLocks noChangeAspect="1"/>
              </p:cNvSpPr>
              <p:nvPr/>
            </p:nvSpPr>
            <p:spPr bwMode="auto">
              <a:xfrm>
                <a:off x="-628" y="1147"/>
                <a:ext cx="149" cy="201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95" y="201"/>
                  </a:cxn>
                  <a:cxn ang="0">
                    <a:pos x="149" y="178"/>
                  </a:cxn>
                  <a:cxn ang="0">
                    <a:pos x="52" y="0"/>
                  </a:cxn>
                  <a:cxn ang="0">
                    <a:pos x="0" y="23"/>
                  </a:cxn>
                </a:cxnLst>
                <a:rect l="0" t="0" r="r" b="b"/>
                <a:pathLst>
                  <a:path w="149" h="201">
                    <a:moveTo>
                      <a:pt x="0" y="23"/>
                    </a:moveTo>
                    <a:lnTo>
                      <a:pt x="95" y="201"/>
                    </a:lnTo>
                    <a:lnTo>
                      <a:pt x="149" y="178"/>
                    </a:lnTo>
                    <a:lnTo>
                      <a:pt x="52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79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65" name="Freeform 22"/>
              <p:cNvSpPr>
                <a:spLocks noChangeAspect="1"/>
              </p:cNvSpPr>
              <p:nvPr/>
            </p:nvSpPr>
            <p:spPr bwMode="auto">
              <a:xfrm>
                <a:off x="-628" y="1147"/>
                <a:ext cx="149" cy="201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95" y="201"/>
                  </a:cxn>
                  <a:cxn ang="0">
                    <a:pos x="149" y="178"/>
                  </a:cxn>
                  <a:cxn ang="0">
                    <a:pos x="52" y="0"/>
                  </a:cxn>
                  <a:cxn ang="0">
                    <a:pos x="0" y="23"/>
                  </a:cxn>
                </a:cxnLst>
                <a:rect l="0" t="0" r="r" b="b"/>
                <a:pathLst>
                  <a:path w="149" h="201">
                    <a:moveTo>
                      <a:pt x="0" y="23"/>
                    </a:moveTo>
                    <a:lnTo>
                      <a:pt x="95" y="201"/>
                    </a:lnTo>
                    <a:lnTo>
                      <a:pt x="149" y="178"/>
                    </a:lnTo>
                    <a:lnTo>
                      <a:pt x="52" y="0"/>
                    </a:lnTo>
                    <a:lnTo>
                      <a:pt x="0" y="23"/>
                    </a:lnTo>
                  </a:path>
                </a:pathLst>
              </a:custGeom>
              <a:noFill/>
              <a:ln w="3175">
                <a:solidFill>
                  <a:srgbClr val="79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66" name="Freeform 23"/>
              <p:cNvSpPr>
                <a:spLocks noChangeAspect="1"/>
              </p:cNvSpPr>
              <p:nvPr/>
            </p:nvSpPr>
            <p:spPr bwMode="auto">
              <a:xfrm>
                <a:off x="-676" y="1170"/>
                <a:ext cx="143" cy="209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95" y="209"/>
                  </a:cxn>
                  <a:cxn ang="0">
                    <a:pos x="143" y="178"/>
                  </a:cxn>
                  <a:cxn ang="0">
                    <a:pos x="48" y="0"/>
                  </a:cxn>
                  <a:cxn ang="0">
                    <a:pos x="0" y="31"/>
                  </a:cxn>
                </a:cxnLst>
                <a:rect l="0" t="0" r="r" b="b"/>
                <a:pathLst>
                  <a:path w="143" h="209">
                    <a:moveTo>
                      <a:pt x="0" y="31"/>
                    </a:moveTo>
                    <a:lnTo>
                      <a:pt x="95" y="209"/>
                    </a:lnTo>
                    <a:lnTo>
                      <a:pt x="143" y="178"/>
                    </a:lnTo>
                    <a:lnTo>
                      <a:pt x="48" y="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80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67" name="Freeform 24"/>
              <p:cNvSpPr>
                <a:spLocks noChangeAspect="1"/>
              </p:cNvSpPr>
              <p:nvPr/>
            </p:nvSpPr>
            <p:spPr bwMode="auto">
              <a:xfrm>
                <a:off x="-676" y="1170"/>
                <a:ext cx="143" cy="209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95" y="209"/>
                  </a:cxn>
                  <a:cxn ang="0">
                    <a:pos x="143" y="178"/>
                  </a:cxn>
                  <a:cxn ang="0">
                    <a:pos x="48" y="0"/>
                  </a:cxn>
                  <a:cxn ang="0">
                    <a:pos x="0" y="31"/>
                  </a:cxn>
                </a:cxnLst>
                <a:rect l="0" t="0" r="r" b="b"/>
                <a:pathLst>
                  <a:path w="143" h="209">
                    <a:moveTo>
                      <a:pt x="0" y="31"/>
                    </a:moveTo>
                    <a:lnTo>
                      <a:pt x="95" y="209"/>
                    </a:lnTo>
                    <a:lnTo>
                      <a:pt x="143" y="178"/>
                    </a:lnTo>
                    <a:lnTo>
                      <a:pt x="48" y="0"/>
                    </a:lnTo>
                    <a:lnTo>
                      <a:pt x="0" y="31"/>
                    </a:lnTo>
                  </a:path>
                </a:pathLst>
              </a:custGeom>
              <a:noFill/>
              <a:ln w="3175">
                <a:solidFill>
                  <a:srgbClr val="80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68" name="Freeform 25"/>
              <p:cNvSpPr>
                <a:spLocks noChangeAspect="1"/>
              </p:cNvSpPr>
              <p:nvPr/>
            </p:nvSpPr>
            <p:spPr bwMode="auto">
              <a:xfrm>
                <a:off x="-638" y="1315"/>
                <a:ext cx="261" cy="171"/>
              </a:xfrm>
              <a:custGeom>
                <a:avLst/>
                <a:gdLst/>
                <a:ahLst/>
                <a:cxnLst>
                  <a:cxn ang="0">
                    <a:pos x="105" y="33"/>
                  </a:cxn>
                  <a:cxn ang="0">
                    <a:pos x="57" y="64"/>
                  </a:cxn>
                  <a:cxn ang="0">
                    <a:pos x="20" y="99"/>
                  </a:cxn>
                  <a:cxn ang="0">
                    <a:pos x="1" y="130"/>
                  </a:cxn>
                  <a:cxn ang="0">
                    <a:pos x="0" y="156"/>
                  </a:cxn>
                  <a:cxn ang="0">
                    <a:pos x="20" y="170"/>
                  </a:cxn>
                  <a:cxn ang="0">
                    <a:pos x="57" y="171"/>
                  </a:cxn>
                  <a:cxn ang="0">
                    <a:pos x="103" y="161"/>
                  </a:cxn>
                  <a:cxn ang="0">
                    <a:pos x="155" y="138"/>
                  </a:cxn>
                  <a:cxn ang="0">
                    <a:pos x="204" y="107"/>
                  </a:cxn>
                  <a:cxn ang="0">
                    <a:pos x="240" y="74"/>
                  </a:cxn>
                  <a:cxn ang="0">
                    <a:pos x="259" y="43"/>
                  </a:cxn>
                  <a:cxn ang="0">
                    <a:pos x="261" y="17"/>
                  </a:cxn>
                  <a:cxn ang="0">
                    <a:pos x="242" y="2"/>
                  </a:cxn>
                  <a:cxn ang="0">
                    <a:pos x="205" y="0"/>
                  </a:cxn>
                  <a:cxn ang="0">
                    <a:pos x="159" y="10"/>
                  </a:cxn>
                  <a:cxn ang="0">
                    <a:pos x="105" y="33"/>
                  </a:cxn>
                </a:cxnLst>
                <a:rect l="0" t="0" r="r" b="b"/>
                <a:pathLst>
                  <a:path w="261" h="171">
                    <a:moveTo>
                      <a:pt x="105" y="33"/>
                    </a:moveTo>
                    <a:lnTo>
                      <a:pt x="57" y="64"/>
                    </a:lnTo>
                    <a:lnTo>
                      <a:pt x="20" y="99"/>
                    </a:lnTo>
                    <a:lnTo>
                      <a:pt x="1" y="130"/>
                    </a:lnTo>
                    <a:lnTo>
                      <a:pt x="0" y="156"/>
                    </a:lnTo>
                    <a:lnTo>
                      <a:pt x="20" y="170"/>
                    </a:lnTo>
                    <a:lnTo>
                      <a:pt x="57" y="171"/>
                    </a:lnTo>
                    <a:lnTo>
                      <a:pt x="103" y="161"/>
                    </a:lnTo>
                    <a:lnTo>
                      <a:pt x="155" y="138"/>
                    </a:lnTo>
                    <a:lnTo>
                      <a:pt x="204" y="107"/>
                    </a:lnTo>
                    <a:lnTo>
                      <a:pt x="240" y="74"/>
                    </a:lnTo>
                    <a:lnTo>
                      <a:pt x="259" y="43"/>
                    </a:lnTo>
                    <a:lnTo>
                      <a:pt x="261" y="17"/>
                    </a:lnTo>
                    <a:lnTo>
                      <a:pt x="242" y="2"/>
                    </a:lnTo>
                    <a:lnTo>
                      <a:pt x="205" y="0"/>
                    </a:lnTo>
                    <a:lnTo>
                      <a:pt x="159" y="10"/>
                    </a:lnTo>
                    <a:lnTo>
                      <a:pt x="105" y="33"/>
                    </a:lnTo>
                    <a:close/>
                  </a:path>
                </a:pathLst>
              </a:custGeom>
              <a:solidFill>
                <a:srgbClr val="15727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69" name="Freeform 26"/>
              <p:cNvSpPr>
                <a:spLocks noChangeAspect="1"/>
              </p:cNvSpPr>
              <p:nvPr/>
            </p:nvSpPr>
            <p:spPr bwMode="auto">
              <a:xfrm>
                <a:off x="-638" y="1315"/>
                <a:ext cx="261" cy="171"/>
              </a:xfrm>
              <a:custGeom>
                <a:avLst/>
                <a:gdLst/>
                <a:ahLst/>
                <a:cxnLst>
                  <a:cxn ang="0">
                    <a:pos x="105" y="33"/>
                  </a:cxn>
                  <a:cxn ang="0">
                    <a:pos x="57" y="64"/>
                  </a:cxn>
                  <a:cxn ang="0">
                    <a:pos x="20" y="99"/>
                  </a:cxn>
                  <a:cxn ang="0">
                    <a:pos x="1" y="130"/>
                  </a:cxn>
                  <a:cxn ang="0">
                    <a:pos x="0" y="156"/>
                  </a:cxn>
                  <a:cxn ang="0">
                    <a:pos x="20" y="170"/>
                  </a:cxn>
                  <a:cxn ang="0">
                    <a:pos x="57" y="171"/>
                  </a:cxn>
                  <a:cxn ang="0">
                    <a:pos x="103" y="161"/>
                  </a:cxn>
                  <a:cxn ang="0">
                    <a:pos x="155" y="138"/>
                  </a:cxn>
                  <a:cxn ang="0">
                    <a:pos x="204" y="107"/>
                  </a:cxn>
                  <a:cxn ang="0">
                    <a:pos x="240" y="74"/>
                  </a:cxn>
                  <a:cxn ang="0">
                    <a:pos x="259" y="43"/>
                  </a:cxn>
                  <a:cxn ang="0">
                    <a:pos x="261" y="17"/>
                  </a:cxn>
                  <a:cxn ang="0">
                    <a:pos x="242" y="2"/>
                  </a:cxn>
                  <a:cxn ang="0">
                    <a:pos x="205" y="0"/>
                  </a:cxn>
                  <a:cxn ang="0">
                    <a:pos x="159" y="10"/>
                  </a:cxn>
                  <a:cxn ang="0">
                    <a:pos x="105" y="33"/>
                  </a:cxn>
                </a:cxnLst>
                <a:rect l="0" t="0" r="r" b="b"/>
                <a:pathLst>
                  <a:path w="261" h="171">
                    <a:moveTo>
                      <a:pt x="105" y="33"/>
                    </a:moveTo>
                    <a:lnTo>
                      <a:pt x="57" y="64"/>
                    </a:lnTo>
                    <a:lnTo>
                      <a:pt x="20" y="99"/>
                    </a:lnTo>
                    <a:lnTo>
                      <a:pt x="1" y="130"/>
                    </a:lnTo>
                    <a:lnTo>
                      <a:pt x="0" y="156"/>
                    </a:lnTo>
                    <a:lnTo>
                      <a:pt x="20" y="170"/>
                    </a:lnTo>
                    <a:lnTo>
                      <a:pt x="57" y="171"/>
                    </a:lnTo>
                    <a:lnTo>
                      <a:pt x="103" y="161"/>
                    </a:lnTo>
                    <a:lnTo>
                      <a:pt x="155" y="138"/>
                    </a:lnTo>
                    <a:lnTo>
                      <a:pt x="204" y="107"/>
                    </a:lnTo>
                    <a:lnTo>
                      <a:pt x="240" y="74"/>
                    </a:lnTo>
                    <a:lnTo>
                      <a:pt x="259" y="43"/>
                    </a:lnTo>
                    <a:lnTo>
                      <a:pt x="261" y="17"/>
                    </a:lnTo>
                    <a:lnTo>
                      <a:pt x="242" y="2"/>
                    </a:lnTo>
                    <a:lnTo>
                      <a:pt x="205" y="0"/>
                    </a:lnTo>
                    <a:lnTo>
                      <a:pt x="159" y="10"/>
                    </a:lnTo>
                    <a:lnTo>
                      <a:pt x="105" y="33"/>
                    </a:lnTo>
                  </a:path>
                </a:pathLst>
              </a:custGeom>
              <a:noFill/>
              <a:ln w="3175">
                <a:solidFill>
                  <a:srgbClr val="15727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70" name="Line 27"/>
              <p:cNvSpPr>
                <a:spLocks noChangeAspect="1" noChangeShapeType="1"/>
              </p:cNvSpPr>
              <p:nvPr/>
            </p:nvSpPr>
            <p:spPr bwMode="auto">
              <a:xfrm flipV="1">
                <a:off x="-692" y="1191"/>
                <a:ext cx="144" cy="178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71" name="Line 28"/>
              <p:cNvSpPr>
                <a:spLocks noChangeAspect="1" noChangeShapeType="1"/>
              </p:cNvSpPr>
              <p:nvPr/>
            </p:nvSpPr>
            <p:spPr bwMode="auto">
              <a:xfrm>
                <a:off x="-523" y="1182"/>
                <a:ext cx="92" cy="6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</p:grpSp>
        <p:grpSp>
          <p:nvGrpSpPr>
            <p:cNvPr id="72" name="Group 29"/>
            <p:cNvGrpSpPr>
              <a:grpSpLocks noChangeAspect="1"/>
            </p:cNvGrpSpPr>
            <p:nvPr/>
          </p:nvGrpSpPr>
          <p:grpSpPr bwMode="auto">
            <a:xfrm>
              <a:off x="5925198" y="3262856"/>
              <a:ext cx="398043" cy="408790"/>
              <a:chOff x="1792" y="1815"/>
              <a:chExt cx="329" cy="352"/>
            </a:xfrm>
          </p:grpSpPr>
          <p:sp>
            <p:nvSpPr>
              <p:cNvPr id="73" name="Freeform 30"/>
              <p:cNvSpPr>
                <a:spLocks noChangeAspect="1"/>
              </p:cNvSpPr>
              <p:nvPr/>
            </p:nvSpPr>
            <p:spPr bwMode="auto">
              <a:xfrm>
                <a:off x="1794" y="1815"/>
                <a:ext cx="208" cy="90"/>
              </a:xfrm>
              <a:custGeom>
                <a:avLst/>
                <a:gdLst/>
                <a:ahLst/>
                <a:cxnLst>
                  <a:cxn ang="0">
                    <a:pos x="196" y="2"/>
                  </a:cxn>
                  <a:cxn ang="0">
                    <a:pos x="0" y="90"/>
                  </a:cxn>
                  <a:cxn ang="0">
                    <a:pos x="12" y="88"/>
                  </a:cxn>
                  <a:cxn ang="0">
                    <a:pos x="208" y="0"/>
                  </a:cxn>
                  <a:cxn ang="0">
                    <a:pos x="196" y="2"/>
                  </a:cxn>
                </a:cxnLst>
                <a:rect l="0" t="0" r="r" b="b"/>
                <a:pathLst>
                  <a:path w="208" h="90">
                    <a:moveTo>
                      <a:pt x="196" y="2"/>
                    </a:moveTo>
                    <a:lnTo>
                      <a:pt x="0" y="90"/>
                    </a:lnTo>
                    <a:lnTo>
                      <a:pt x="12" y="88"/>
                    </a:lnTo>
                    <a:lnTo>
                      <a:pt x="208" y="0"/>
                    </a:lnTo>
                    <a:lnTo>
                      <a:pt x="196" y="2"/>
                    </a:lnTo>
                    <a:close/>
                  </a:path>
                </a:pathLst>
              </a:custGeom>
              <a:solidFill>
                <a:srgbClr val="43B4B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74" name="Freeform 31"/>
              <p:cNvSpPr>
                <a:spLocks noChangeAspect="1"/>
              </p:cNvSpPr>
              <p:nvPr/>
            </p:nvSpPr>
            <p:spPr bwMode="auto">
              <a:xfrm>
                <a:off x="1794" y="1815"/>
                <a:ext cx="208" cy="90"/>
              </a:xfrm>
              <a:custGeom>
                <a:avLst/>
                <a:gdLst/>
                <a:ahLst/>
                <a:cxnLst>
                  <a:cxn ang="0">
                    <a:pos x="196" y="2"/>
                  </a:cxn>
                  <a:cxn ang="0">
                    <a:pos x="0" y="90"/>
                  </a:cxn>
                  <a:cxn ang="0">
                    <a:pos x="12" y="88"/>
                  </a:cxn>
                  <a:cxn ang="0">
                    <a:pos x="208" y="0"/>
                  </a:cxn>
                  <a:cxn ang="0">
                    <a:pos x="196" y="2"/>
                  </a:cxn>
                </a:cxnLst>
                <a:rect l="0" t="0" r="r" b="b"/>
                <a:pathLst>
                  <a:path w="208" h="90">
                    <a:moveTo>
                      <a:pt x="196" y="2"/>
                    </a:moveTo>
                    <a:lnTo>
                      <a:pt x="0" y="90"/>
                    </a:lnTo>
                    <a:lnTo>
                      <a:pt x="12" y="88"/>
                    </a:lnTo>
                    <a:lnTo>
                      <a:pt x="208" y="0"/>
                    </a:lnTo>
                    <a:lnTo>
                      <a:pt x="196" y="2"/>
                    </a:lnTo>
                  </a:path>
                </a:pathLst>
              </a:custGeom>
              <a:noFill/>
              <a:ln w="3175">
                <a:solidFill>
                  <a:srgbClr val="43B4B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75" name="Freeform 32"/>
              <p:cNvSpPr>
                <a:spLocks noChangeAspect="1"/>
              </p:cNvSpPr>
              <p:nvPr/>
            </p:nvSpPr>
            <p:spPr bwMode="auto">
              <a:xfrm>
                <a:off x="1922" y="2055"/>
                <a:ext cx="199" cy="112"/>
              </a:xfrm>
              <a:custGeom>
                <a:avLst/>
                <a:gdLst/>
                <a:ahLst/>
                <a:cxnLst>
                  <a:cxn ang="0">
                    <a:pos x="199" y="0"/>
                  </a:cxn>
                  <a:cxn ang="0">
                    <a:pos x="2" y="90"/>
                  </a:cxn>
                  <a:cxn ang="0">
                    <a:pos x="0" y="112"/>
                  </a:cxn>
                  <a:cxn ang="0">
                    <a:pos x="196" y="23"/>
                  </a:cxn>
                  <a:cxn ang="0">
                    <a:pos x="199" y="0"/>
                  </a:cxn>
                </a:cxnLst>
                <a:rect l="0" t="0" r="r" b="b"/>
                <a:pathLst>
                  <a:path w="199" h="112">
                    <a:moveTo>
                      <a:pt x="199" y="0"/>
                    </a:moveTo>
                    <a:lnTo>
                      <a:pt x="2" y="90"/>
                    </a:lnTo>
                    <a:lnTo>
                      <a:pt x="0" y="112"/>
                    </a:lnTo>
                    <a:lnTo>
                      <a:pt x="196" y="23"/>
                    </a:lnTo>
                    <a:lnTo>
                      <a:pt x="199" y="0"/>
                    </a:lnTo>
                    <a:close/>
                  </a:path>
                </a:pathLst>
              </a:custGeom>
              <a:solidFill>
                <a:srgbClr val="15727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76" name="Freeform 33"/>
              <p:cNvSpPr>
                <a:spLocks noChangeAspect="1"/>
              </p:cNvSpPr>
              <p:nvPr/>
            </p:nvSpPr>
            <p:spPr bwMode="auto">
              <a:xfrm>
                <a:off x="1922" y="2055"/>
                <a:ext cx="199" cy="112"/>
              </a:xfrm>
              <a:custGeom>
                <a:avLst/>
                <a:gdLst/>
                <a:ahLst/>
                <a:cxnLst>
                  <a:cxn ang="0">
                    <a:pos x="199" y="0"/>
                  </a:cxn>
                  <a:cxn ang="0">
                    <a:pos x="2" y="90"/>
                  </a:cxn>
                  <a:cxn ang="0">
                    <a:pos x="0" y="112"/>
                  </a:cxn>
                  <a:cxn ang="0">
                    <a:pos x="196" y="23"/>
                  </a:cxn>
                  <a:cxn ang="0">
                    <a:pos x="199" y="0"/>
                  </a:cxn>
                </a:cxnLst>
                <a:rect l="0" t="0" r="r" b="b"/>
                <a:pathLst>
                  <a:path w="199" h="112">
                    <a:moveTo>
                      <a:pt x="199" y="0"/>
                    </a:moveTo>
                    <a:lnTo>
                      <a:pt x="2" y="90"/>
                    </a:lnTo>
                    <a:lnTo>
                      <a:pt x="0" y="112"/>
                    </a:lnTo>
                    <a:lnTo>
                      <a:pt x="196" y="23"/>
                    </a:lnTo>
                    <a:lnTo>
                      <a:pt x="199" y="0"/>
                    </a:lnTo>
                  </a:path>
                </a:pathLst>
              </a:custGeom>
              <a:noFill/>
              <a:ln w="3175">
                <a:solidFill>
                  <a:srgbClr val="15727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77" name="Freeform 34"/>
              <p:cNvSpPr>
                <a:spLocks noChangeAspect="1"/>
              </p:cNvSpPr>
              <p:nvPr/>
            </p:nvSpPr>
            <p:spPr bwMode="auto">
              <a:xfrm>
                <a:off x="1806" y="1815"/>
                <a:ext cx="216" cy="105"/>
              </a:xfrm>
              <a:custGeom>
                <a:avLst/>
                <a:gdLst/>
                <a:ahLst/>
                <a:cxnLst>
                  <a:cxn ang="0">
                    <a:pos x="196" y="0"/>
                  </a:cxn>
                  <a:cxn ang="0">
                    <a:pos x="0" y="88"/>
                  </a:cxn>
                  <a:cxn ang="0">
                    <a:pos x="19" y="105"/>
                  </a:cxn>
                  <a:cxn ang="0">
                    <a:pos x="216" y="17"/>
                  </a:cxn>
                  <a:cxn ang="0">
                    <a:pos x="196" y="0"/>
                  </a:cxn>
                </a:cxnLst>
                <a:rect l="0" t="0" r="r" b="b"/>
                <a:pathLst>
                  <a:path w="216" h="105">
                    <a:moveTo>
                      <a:pt x="196" y="0"/>
                    </a:moveTo>
                    <a:lnTo>
                      <a:pt x="0" y="88"/>
                    </a:lnTo>
                    <a:lnTo>
                      <a:pt x="19" y="105"/>
                    </a:lnTo>
                    <a:lnTo>
                      <a:pt x="216" y="17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61DED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78" name="Freeform 35"/>
              <p:cNvSpPr>
                <a:spLocks noChangeAspect="1"/>
              </p:cNvSpPr>
              <p:nvPr/>
            </p:nvSpPr>
            <p:spPr bwMode="auto">
              <a:xfrm>
                <a:off x="1806" y="1815"/>
                <a:ext cx="216" cy="105"/>
              </a:xfrm>
              <a:custGeom>
                <a:avLst/>
                <a:gdLst/>
                <a:ahLst/>
                <a:cxnLst>
                  <a:cxn ang="0">
                    <a:pos x="196" y="0"/>
                  </a:cxn>
                  <a:cxn ang="0">
                    <a:pos x="0" y="88"/>
                  </a:cxn>
                  <a:cxn ang="0">
                    <a:pos x="19" y="105"/>
                  </a:cxn>
                  <a:cxn ang="0">
                    <a:pos x="216" y="17"/>
                  </a:cxn>
                  <a:cxn ang="0">
                    <a:pos x="196" y="0"/>
                  </a:cxn>
                </a:cxnLst>
                <a:rect l="0" t="0" r="r" b="b"/>
                <a:pathLst>
                  <a:path w="216" h="105">
                    <a:moveTo>
                      <a:pt x="196" y="0"/>
                    </a:moveTo>
                    <a:lnTo>
                      <a:pt x="0" y="88"/>
                    </a:lnTo>
                    <a:lnTo>
                      <a:pt x="19" y="105"/>
                    </a:lnTo>
                    <a:lnTo>
                      <a:pt x="216" y="17"/>
                    </a:lnTo>
                    <a:lnTo>
                      <a:pt x="196" y="0"/>
                    </a:lnTo>
                  </a:path>
                </a:pathLst>
              </a:custGeom>
              <a:noFill/>
              <a:ln w="3175">
                <a:solidFill>
                  <a:srgbClr val="61DED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79" name="Freeform 36"/>
              <p:cNvSpPr>
                <a:spLocks noChangeAspect="1"/>
              </p:cNvSpPr>
              <p:nvPr/>
            </p:nvSpPr>
            <p:spPr bwMode="auto">
              <a:xfrm>
                <a:off x="1915" y="2017"/>
                <a:ext cx="206" cy="128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9" y="128"/>
                  </a:cxn>
                  <a:cxn ang="0">
                    <a:pos x="206" y="38"/>
                  </a:cxn>
                  <a:cxn ang="0">
                    <a:pos x="197" y="0"/>
                  </a:cxn>
                </a:cxnLst>
                <a:rect l="0" t="0" r="r" b="b"/>
                <a:pathLst>
                  <a:path w="206" h="128">
                    <a:moveTo>
                      <a:pt x="197" y="0"/>
                    </a:moveTo>
                    <a:lnTo>
                      <a:pt x="0" y="90"/>
                    </a:lnTo>
                    <a:lnTo>
                      <a:pt x="9" y="128"/>
                    </a:lnTo>
                    <a:lnTo>
                      <a:pt x="206" y="38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rgbClr val="329C9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80" name="Freeform 37"/>
              <p:cNvSpPr>
                <a:spLocks noChangeAspect="1"/>
              </p:cNvSpPr>
              <p:nvPr/>
            </p:nvSpPr>
            <p:spPr bwMode="auto">
              <a:xfrm>
                <a:off x="1915" y="2017"/>
                <a:ext cx="206" cy="128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9" y="128"/>
                  </a:cxn>
                  <a:cxn ang="0">
                    <a:pos x="206" y="38"/>
                  </a:cxn>
                  <a:cxn ang="0">
                    <a:pos x="197" y="0"/>
                  </a:cxn>
                </a:cxnLst>
                <a:rect l="0" t="0" r="r" b="b"/>
                <a:pathLst>
                  <a:path w="206" h="128">
                    <a:moveTo>
                      <a:pt x="197" y="0"/>
                    </a:moveTo>
                    <a:lnTo>
                      <a:pt x="0" y="90"/>
                    </a:lnTo>
                    <a:lnTo>
                      <a:pt x="9" y="128"/>
                    </a:lnTo>
                    <a:lnTo>
                      <a:pt x="206" y="38"/>
                    </a:lnTo>
                    <a:lnTo>
                      <a:pt x="197" y="0"/>
                    </a:lnTo>
                  </a:path>
                </a:pathLst>
              </a:custGeom>
              <a:noFill/>
              <a:ln w="3175">
                <a:solidFill>
                  <a:srgbClr val="329C9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81" name="Freeform 38"/>
              <p:cNvSpPr>
                <a:spLocks noChangeAspect="1"/>
              </p:cNvSpPr>
              <p:nvPr/>
            </p:nvSpPr>
            <p:spPr bwMode="auto">
              <a:xfrm>
                <a:off x="1825" y="1832"/>
                <a:ext cx="222" cy="125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88"/>
                  </a:cxn>
                  <a:cxn ang="0">
                    <a:pos x="25" y="125"/>
                  </a:cxn>
                  <a:cxn ang="0">
                    <a:pos x="222" y="35"/>
                  </a:cxn>
                  <a:cxn ang="0">
                    <a:pos x="197" y="0"/>
                  </a:cxn>
                </a:cxnLst>
                <a:rect l="0" t="0" r="r" b="b"/>
                <a:pathLst>
                  <a:path w="222" h="125">
                    <a:moveTo>
                      <a:pt x="197" y="0"/>
                    </a:moveTo>
                    <a:lnTo>
                      <a:pt x="0" y="88"/>
                    </a:lnTo>
                    <a:lnTo>
                      <a:pt x="25" y="125"/>
                    </a:lnTo>
                    <a:lnTo>
                      <a:pt x="222" y="35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rgbClr val="73F8F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82" name="Freeform 39"/>
              <p:cNvSpPr>
                <a:spLocks noChangeAspect="1"/>
              </p:cNvSpPr>
              <p:nvPr/>
            </p:nvSpPr>
            <p:spPr bwMode="auto">
              <a:xfrm>
                <a:off x="1825" y="1832"/>
                <a:ext cx="222" cy="125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88"/>
                  </a:cxn>
                  <a:cxn ang="0">
                    <a:pos x="25" y="125"/>
                  </a:cxn>
                  <a:cxn ang="0">
                    <a:pos x="222" y="35"/>
                  </a:cxn>
                  <a:cxn ang="0">
                    <a:pos x="197" y="0"/>
                  </a:cxn>
                </a:cxnLst>
                <a:rect l="0" t="0" r="r" b="b"/>
                <a:pathLst>
                  <a:path w="222" h="125">
                    <a:moveTo>
                      <a:pt x="197" y="0"/>
                    </a:moveTo>
                    <a:lnTo>
                      <a:pt x="0" y="88"/>
                    </a:lnTo>
                    <a:lnTo>
                      <a:pt x="25" y="125"/>
                    </a:lnTo>
                    <a:lnTo>
                      <a:pt x="222" y="35"/>
                    </a:lnTo>
                    <a:lnTo>
                      <a:pt x="197" y="0"/>
                    </a:lnTo>
                  </a:path>
                </a:pathLst>
              </a:custGeom>
              <a:noFill/>
              <a:ln w="3175">
                <a:solidFill>
                  <a:srgbClr val="73F8F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83" name="Freeform 40"/>
              <p:cNvSpPr>
                <a:spLocks noChangeAspect="1"/>
              </p:cNvSpPr>
              <p:nvPr/>
            </p:nvSpPr>
            <p:spPr bwMode="auto">
              <a:xfrm>
                <a:off x="1898" y="1969"/>
                <a:ext cx="214" cy="138"/>
              </a:xfrm>
              <a:custGeom>
                <a:avLst/>
                <a:gdLst/>
                <a:ahLst/>
                <a:cxnLst>
                  <a:cxn ang="0">
                    <a:pos x="199" y="0"/>
                  </a:cxn>
                  <a:cxn ang="0">
                    <a:pos x="0" y="90"/>
                  </a:cxn>
                  <a:cxn ang="0">
                    <a:pos x="17" y="138"/>
                  </a:cxn>
                  <a:cxn ang="0">
                    <a:pos x="214" y="48"/>
                  </a:cxn>
                  <a:cxn ang="0">
                    <a:pos x="199" y="0"/>
                  </a:cxn>
                </a:cxnLst>
                <a:rect l="0" t="0" r="r" b="b"/>
                <a:pathLst>
                  <a:path w="214" h="138">
                    <a:moveTo>
                      <a:pt x="199" y="0"/>
                    </a:moveTo>
                    <a:lnTo>
                      <a:pt x="0" y="90"/>
                    </a:lnTo>
                    <a:lnTo>
                      <a:pt x="17" y="138"/>
                    </a:lnTo>
                    <a:lnTo>
                      <a:pt x="214" y="48"/>
                    </a:lnTo>
                    <a:lnTo>
                      <a:pt x="199" y="0"/>
                    </a:lnTo>
                    <a:close/>
                  </a:path>
                </a:pathLst>
              </a:custGeom>
              <a:solidFill>
                <a:srgbClr val="54CBC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84" name="Freeform 41"/>
              <p:cNvSpPr>
                <a:spLocks noChangeAspect="1"/>
              </p:cNvSpPr>
              <p:nvPr/>
            </p:nvSpPr>
            <p:spPr bwMode="auto">
              <a:xfrm>
                <a:off x="1898" y="1969"/>
                <a:ext cx="214" cy="138"/>
              </a:xfrm>
              <a:custGeom>
                <a:avLst/>
                <a:gdLst/>
                <a:ahLst/>
                <a:cxnLst>
                  <a:cxn ang="0">
                    <a:pos x="199" y="0"/>
                  </a:cxn>
                  <a:cxn ang="0">
                    <a:pos x="0" y="90"/>
                  </a:cxn>
                  <a:cxn ang="0">
                    <a:pos x="17" y="138"/>
                  </a:cxn>
                  <a:cxn ang="0">
                    <a:pos x="214" y="48"/>
                  </a:cxn>
                  <a:cxn ang="0">
                    <a:pos x="199" y="0"/>
                  </a:cxn>
                </a:cxnLst>
                <a:rect l="0" t="0" r="r" b="b"/>
                <a:pathLst>
                  <a:path w="214" h="138">
                    <a:moveTo>
                      <a:pt x="199" y="0"/>
                    </a:moveTo>
                    <a:lnTo>
                      <a:pt x="0" y="90"/>
                    </a:lnTo>
                    <a:lnTo>
                      <a:pt x="17" y="138"/>
                    </a:lnTo>
                    <a:lnTo>
                      <a:pt x="214" y="48"/>
                    </a:lnTo>
                    <a:lnTo>
                      <a:pt x="199" y="0"/>
                    </a:lnTo>
                  </a:path>
                </a:pathLst>
              </a:custGeom>
              <a:noFill/>
              <a:ln w="3175">
                <a:solidFill>
                  <a:srgbClr val="54CBC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85" name="Freeform 42"/>
              <p:cNvSpPr>
                <a:spLocks noChangeAspect="1"/>
              </p:cNvSpPr>
              <p:nvPr/>
            </p:nvSpPr>
            <p:spPr bwMode="auto">
              <a:xfrm>
                <a:off x="1875" y="1915"/>
                <a:ext cx="222" cy="144"/>
              </a:xfrm>
              <a:custGeom>
                <a:avLst/>
                <a:gdLst/>
                <a:ahLst/>
                <a:cxnLst>
                  <a:cxn ang="0">
                    <a:pos x="198" y="0"/>
                  </a:cxn>
                  <a:cxn ang="0">
                    <a:pos x="0" y="90"/>
                  </a:cxn>
                  <a:cxn ang="0">
                    <a:pos x="23" y="144"/>
                  </a:cxn>
                  <a:cxn ang="0">
                    <a:pos x="222" y="54"/>
                  </a:cxn>
                  <a:cxn ang="0">
                    <a:pos x="198" y="0"/>
                  </a:cxn>
                </a:cxnLst>
                <a:rect l="0" t="0" r="r" b="b"/>
                <a:pathLst>
                  <a:path w="222" h="144">
                    <a:moveTo>
                      <a:pt x="198" y="0"/>
                    </a:moveTo>
                    <a:lnTo>
                      <a:pt x="0" y="90"/>
                    </a:lnTo>
                    <a:lnTo>
                      <a:pt x="23" y="144"/>
                    </a:lnTo>
                    <a:lnTo>
                      <a:pt x="222" y="54"/>
                    </a:lnTo>
                    <a:lnTo>
                      <a:pt x="198" y="0"/>
                    </a:lnTo>
                    <a:close/>
                  </a:path>
                </a:pathLst>
              </a:custGeom>
              <a:solidFill>
                <a:srgbClr val="6CEEE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86" name="Freeform 43"/>
              <p:cNvSpPr>
                <a:spLocks noChangeAspect="1"/>
              </p:cNvSpPr>
              <p:nvPr/>
            </p:nvSpPr>
            <p:spPr bwMode="auto">
              <a:xfrm>
                <a:off x="1875" y="1915"/>
                <a:ext cx="222" cy="144"/>
              </a:xfrm>
              <a:custGeom>
                <a:avLst/>
                <a:gdLst/>
                <a:ahLst/>
                <a:cxnLst>
                  <a:cxn ang="0">
                    <a:pos x="198" y="0"/>
                  </a:cxn>
                  <a:cxn ang="0">
                    <a:pos x="0" y="90"/>
                  </a:cxn>
                  <a:cxn ang="0">
                    <a:pos x="23" y="144"/>
                  </a:cxn>
                  <a:cxn ang="0">
                    <a:pos x="222" y="54"/>
                  </a:cxn>
                  <a:cxn ang="0">
                    <a:pos x="198" y="0"/>
                  </a:cxn>
                </a:cxnLst>
                <a:rect l="0" t="0" r="r" b="b"/>
                <a:pathLst>
                  <a:path w="222" h="144">
                    <a:moveTo>
                      <a:pt x="198" y="0"/>
                    </a:moveTo>
                    <a:lnTo>
                      <a:pt x="0" y="90"/>
                    </a:lnTo>
                    <a:lnTo>
                      <a:pt x="23" y="144"/>
                    </a:lnTo>
                    <a:lnTo>
                      <a:pt x="222" y="54"/>
                    </a:lnTo>
                    <a:lnTo>
                      <a:pt x="198" y="0"/>
                    </a:lnTo>
                  </a:path>
                </a:pathLst>
              </a:custGeom>
              <a:noFill/>
              <a:ln w="3175">
                <a:solidFill>
                  <a:srgbClr val="6CEEE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87" name="Freeform 44"/>
              <p:cNvSpPr>
                <a:spLocks noChangeAspect="1"/>
              </p:cNvSpPr>
              <p:nvPr/>
            </p:nvSpPr>
            <p:spPr bwMode="auto">
              <a:xfrm>
                <a:off x="1850" y="1867"/>
                <a:ext cx="223" cy="138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25" y="138"/>
                  </a:cxn>
                  <a:cxn ang="0">
                    <a:pos x="223" y="48"/>
                  </a:cxn>
                  <a:cxn ang="0">
                    <a:pos x="197" y="0"/>
                  </a:cxn>
                </a:cxnLst>
                <a:rect l="0" t="0" r="r" b="b"/>
                <a:pathLst>
                  <a:path w="223" h="138">
                    <a:moveTo>
                      <a:pt x="197" y="0"/>
                    </a:moveTo>
                    <a:lnTo>
                      <a:pt x="0" y="90"/>
                    </a:lnTo>
                    <a:lnTo>
                      <a:pt x="25" y="138"/>
                    </a:lnTo>
                    <a:lnTo>
                      <a:pt x="223" y="48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rgbClr val="78FEF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88" name="Freeform 45"/>
              <p:cNvSpPr>
                <a:spLocks noChangeAspect="1"/>
              </p:cNvSpPr>
              <p:nvPr/>
            </p:nvSpPr>
            <p:spPr bwMode="auto">
              <a:xfrm>
                <a:off x="1850" y="1867"/>
                <a:ext cx="223" cy="138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25" y="138"/>
                  </a:cxn>
                  <a:cxn ang="0">
                    <a:pos x="223" y="48"/>
                  </a:cxn>
                  <a:cxn ang="0">
                    <a:pos x="197" y="0"/>
                  </a:cxn>
                </a:cxnLst>
                <a:rect l="0" t="0" r="r" b="b"/>
                <a:pathLst>
                  <a:path w="223" h="138">
                    <a:moveTo>
                      <a:pt x="197" y="0"/>
                    </a:moveTo>
                    <a:lnTo>
                      <a:pt x="0" y="90"/>
                    </a:lnTo>
                    <a:lnTo>
                      <a:pt x="25" y="138"/>
                    </a:lnTo>
                    <a:lnTo>
                      <a:pt x="223" y="48"/>
                    </a:lnTo>
                    <a:lnTo>
                      <a:pt x="197" y="0"/>
                    </a:lnTo>
                  </a:path>
                </a:pathLst>
              </a:custGeom>
              <a:noFill/>
              <a:ln w="3175">
                <a:solidFill>
                  <a:srgbClr val="78FEF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89" name="Freeform 46"/>
              <p:cNvSpPr>
                <a:spLocks noChangeAspect="1"/>
              </p:cNvSpPr>
              <p:nvPr/>
            </p:nvSpPr>
            <p:spPr bwMode="auto">
              <a:xfrm>
                <a:off x="1792" y="1903"/>
                <a:ext cx="132" cy="264"/>
              </a:xfrm>
              <a:custGeom>
                <a:avLst/>
                <a:gdLst/>
                <a:ahLst/>
                <a:cxnLst>
                  <a:cxn ang="0">
                    <a:pos x="83" y="102"/>
                  </a:cxn>
                  <a:cxn ang="0">
                    <a:pos x="58" y="54"/>
                  </a:cxn>
                  <a:cxn ang="0">
                    <a:pos x="33" y="17"/>
                  </a:cxn>
                  <a:cxn ang="0">
                    <a:pos x="14" y="0"/>
                  </a:cxn>
                  <a:cxn ang="0">
                    <a:pos x="2" y="2"/>
                  </a:cxn>
                  <a:cxn ang="0">
                    <a:pos x="0" y="24"/>
                  </a:cxn>
                  <a:cxn ang="0">
                    <a:pos x="9" y="62"/>
                  </a:cxn>
                  <a:cxn ang="0">
                    <a:pos x="26" y="111"/>
                  </a:cxn>
                  <a:cxn ang="0">
                    <a:pos x="49" y="162"/>
                  </a:cxn>
                  <a:cxn ang="0">
                    <a:pos x="75" y="211"/>
                  </a:cxn>
                  <a:cxn ang="0">
                    <a:pos x="99" y="245"/>
                  </a:cxn>
                  <a:cxn ang="0">
                    <a:pos x="118" y="264"/>
                  </a:cxn>
                  <a:cxn ang="0">
                    <a:pos x="130" y="264"/>
                  </a:cxn>
                  <a:cxn ang="0">
                    <a:pos x="132" y="242"/>
                  </a:cxn>
                  <a:cxn ang="0">
                    <a:pos x="123" y="204"/>
                  </a:cxn>
                  <a:cxn ang="0">
                    <a:pos x="106" y="156"/>
                  </a:cxn>
                  <a:cxn ang="0">
                    <a:pos x="83" y="102"/>
                  </a:cxn>
                </a:cxnLst>
                <a:rect l="0" t="0" r="r" b="b"/>
                <a:pathLst>
                  <a:path w="132" h="264">
                    <a:moveTo>
                      <a:pt x="83" y="102"/>
                    </a:moveTo>
                    <a:lnTo>
                      <a:pt x="58" y="54"/>
                    </a:lnTo>
                    <a:lnTo>
                      <a:pt x="33" y="17"/>
                    </a:lnTo>
                    <a:lnTo>
                      <a:pt x="14" y="0"/>
                    </a:lnTo>
                    <a:lnTo>
                      <a:pt x="2" y="2"/>
                    </a:lnTo>
                    <a:lnTo>
                      <a:pt x="0" y="24"/>
                    </a:lnTo>
                    <a:lnTo>
                      <a:pt x="9" y="62"/>
                    </a:lnTo>
                    <a:lnTo>
                      <a:pt x="26" y="111"/>
                    </a:lnTo>
                    <a:lnTo>
                      <a:pt x="49" y="162"/>
                    </a:lnTo>
                    <a:lnTo>
                      <a:pt x="75" y="211"/>
                    </a:lnTo>
                    <a:lnTo>
                      <a:pt x="99" y="245"/>
                    </a:lnTo>
                    <a:lnTo>
                      <a:pt x="118" y="264"/>
                    </a:lnTo>
                    <a:lnTo>
                      <a:pt x="130" y="264"/>
                    </a:lnTo>
                    <a:lnTo>
                      <a:pt x="132" y="242"/>
                    </a:lnTo>
                    <a:lnTo>
                      <a:pt x="123" y="204"/>
                    </a:lnTo>
                    <a:lnTo>
                      <a:pt x="106" y="156"/>
                    </a:lnTo>
                    <a:lnTo>
                      <a:pt x="83" y="102"/>
                    </a:lnTo>
                    <a:close/>
                  </a:path>
                </a:pathLst>
              </a:custGeom>
              <a:solidFill>
                <a:srgbClr val="3EACA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90" name="Freeform 47"/>
              <p:cNvSpPr>
                <a:spLocks noChangeAspect="1"/>
              </p:cNvSpPr>
              <p:nvPr/>
            </p:nvSpPr>
            <p:spPr bwMode="auto">
              <a:xfrm>
                <a:off x="1792" y="1903"/>
                <a:ext cx="132" cy="264"/>
              </a:xfrm>
              <a:custGeom>
                <a:avLst/>
                <a:gdLst/>
                <a:ahLst/>
                <a:cxnLst>
                  <a:cxn ang="0">
                    <a:pos x="83" y="102"/>
                  </a:cxn>
                  <a:cxn ang="0">
                    <a:pos x="58" y="54"/>
                  </a:cxn>
                  <a:cxn ang="0">
                    <a:pos x="33" y="17"/>
                  </a:cxn>
                  <a:cxn ang="0">
                    <a:pos x="14" y="0"/>
                  </a:cxn>
                  <a:cxn ang="0">
                    <a:pos x="2" y="2"/>
                  </a:cxn>
                  <a:cxn ang="0">
                    <a:pos x="0" y="24"/>
                  </a:cxn>
                  <a:cxn ang="0">
                    <a:pos x="9" y="62"/>
                  </a:cxn>
                  <a:cxn ang="0">
                    <a:pos x="26" y="111"/>
                  </a:cxn>
                  <a:cxn ang="0">
                    <a:pos x="49" y="162"/>
                  </a:cxn>
                  <a:cxn ang="0">
                    <a:pos x="75" y="211"/>
                  </a:cxn>
                  <a:cxn ang="0">
                    <a:pos x="99" y="245"/>
                  </a:cxn>
                  <a:cxn ang="0">
                    <a:pos x="118" y="264"/>
                  </a:cxn>
                  <a:cxn ang="0">
                    <a:pos x="130" y="264"/>
                  </a:cxn>
                  <a:cxn ang="0">
                    <a:pos x="132" y="242"/>
                  </a:cxn>
                  <a:cxn ang="0">
                    <a:pos x="123" y="204"/>
                  </a:cxn>
                  <a:cxn ang="0">
                    <a:pos x="106" y="156"/>
                  </a:cxn>
                  <a:cxn ang="0">
                    <a:pos x="83" y="102"/>
                  </a:cxn>
                </a:cxnLst>
                <a:rect l="0" t="0" r="r" b="b"/>
                <a:pathLst>
                  <a:path w="132" h="264">
                    <a:moveTo>
                      <a:pt x="83" y="102"/>
                    </a:moveTo>
                    <a:lnTo>
                      <a:pt x="58" y="54"/>
                    </a:lnTo>
                    <a:lnTo>
                      <a:pt x="33" y="17"/>
                    </a:lnTo>
                    <a:lnTo>
                      <a:pt x="14" y="0"/>
                    </a:lnTo>
                    <a:lnTo>
                      <a:pt x="2" y="2"/>
                    </a:lnTo>
                    <a:lnTo>
                      <a:pt x="0" y="24"/>
                    </a:lnTo>
                    <a:lnTo>
                      <a:pt x="9" y="62"/>
                    </a:lnTo>
                    <a:lnTo>
                      <a:pt x="26" y="111"/>
                    </a:lnTo>
                    <a:lnTo>
                      <a:pt x="49" y="162"/>
                    </a:lnTo>
                    <a:lnTo>
                      <a:pt x="75" y="211"/>
                    </a:lnTo>
                    <a:lnTo>
                      <a:pt x="99" y="245"/>
                    </a:lnTo>
                    <a:lnTo>
                      <a:pt x="118" y="264"/>
                    </a:lnTo>
                    <a:lnTo>
                      <a:pt x="130" y="264"/>
                    </a:lnTo>
                    <a:lnTo>
                      <a:pt x="132" y="242"/>
                    </a:lnTo>
                    <a:lnTo>
                      <a:pt x="123" y="204"/>
                    </a:lnTo>
                    <a:lnTo>
                      <a:pt x="106" y="156"/>
                    </a:lnTo>
                    <a:lnTo>
                      <a:pt x="83" y="102"/>
                    </a:lnTo>
                  </a:path>
                </a:pathLst>
              </a:custGeom>
              <a:noFill/>
              <a:ln w="3175">
                <a:solidFill>
                  <a:srgbClr val="3EACA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91" name="Line 48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90" y="1891"/>
                <a:ext cx="41" cy="21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92" name="Line 49"/>
              <p:cNvSpPr>
                <a:spLocks noChangeAspect="1" noChangeShapeType="1"/>
              </p:cNvSpPr>
              <p:nvPr/>
            </p:nvSpPr>
            <p:spPr bwMode="auto">
              <a:xfrm>
                <a:off x="1901" y="1861"/>
                <a:ext cx="66" cy="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</p:grpSp>
        <p:grpSp>
          <p:nvGrpSpPr>
            <p:cNvPr id="93" name="Group 50"/>
            <p:cNvGrpSpPr>
              <a:grpSpLocks noChangeAspect="1"/>
            </p:cNvGrpSpPr>
            <p:nvPr/>
          </p:nvGrpSpPr>
          <p:grpSpPr bwMode="auto">
            <a:xfrm>
              <a:off x="2595671" y="4607682"/>
              <a:ext cx="433129" cy="339110"/>
              <a:chOff x="-960" y="2973"/>
              <a:chExt cx="358" cy="292"/>
            </a:xfrm>
          </p:grpSpPr>
          <p:sp>
            <p:nvSpPr>
              <p:cNvPr id="94" name="Freeform 51"/>
              <p:cNvSpPr>
                <a:spLocks noChangeAspect="1"/>
              </p:cNvSpPr>
              <p:nvPr/>
            </p:nvSpPr>
            <p:spPr bwMode="auto">
              <a:xfrm>
                <a:off x="-903" y="3092"/>
                <a:ext cx="301" cy="173"/>
              </a:xfrm>
              <a:custGeom>
                <a:avLst/>
                <a:gdLst/>
                <a:ahLst/>
                <a:cxnLst>
                  <a:cxn ang="0">
                    <a:pos x="294" y="51"/>
                  </a:cxn>
                  <a:cxn ang="0">
                    <a:pos x="301" y="0"/>
                  </a:cxn>
                  <a:cxn ang="0">
                    <a:pos x="5" y="125"/>
                  </a:cxn>
                  <a:cxn ang="0">
                    <a:pos x="0" y="173"/>
                  </a:cxn>
                  <a:cxn ang="0">
                    <a:pos x="294" y="51"/>
                  </a:cxn>
                </a:cxnLst>
                <a:rect l="0" t="0" r="r" b="b"/>
                <a:pathLst>
                  <a:path w="301" h="173">
                    <a:moveTo>
                      <a:pt x="294" y="51"/>
                    </a:moveTo>
                    <a:lnTo>
                      <a:pt x="301" y="0"/>
                    </a:lnTo>
                    <a:lnTo>
                      <a:pt x="5" y="125"/>
                    </a:lnTo>
                    <a:lnTo>
                      <a:pt x="0" y="173"/>
                    </a:lnTo>
                    <a:lnTo>
                      <a:pt x="294" y="51"/>
                    </a:lnTo>
                    <a:close/>
                  </a:path>
                </a:pathLst>
              </a:custGeom>
              <a:solidFill>
                <a:srgbClr val="62626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95" name="Freeform 52"/>
              <p:cNvSpPr>
                <a:spLocks noChangeAspect="1"/>
              </p:cNvSpPr>
              <p:nvPr/>
            </p:nvSpPr>
            <p:spPr bwMode="auto">
              <a:xfrm>
                <a:off x="-903" y="3092"/>
                <a:ext cx="301" cy="173"/>
              </a:xfrm>
              <a:custGeom>
                <a:avLst/>
                <a:gdLst/>
                <a:ahLst/>
                <a:cxnLst>
                  <a:cxn ang="0">
                    <a:pos x="294" y="51"/>
                  </a:cxn>
                  <a:cxn ang="0">
                    <a:pos x="301" y="0"/>
                  </a:cxn>
                  <a:cxn ang="0">
                    <a:pos x="5" y="125"/>
                  </a:cxn>
                  <a:cxn ang="0">
                    <a:pos x="0" y="173"/>
                  </a:cxn>
                  <a:cxn ang="0">
                    <a:pos x="294" y="51"/>
                  </a:cxn>
                </a:cxnLst>
                <a:rect l="0" t="0" r="r" b="b"/>
                <a:pathLst>
                  <a:path w="301" h="173">
                    <a:moveTo>
                      <a:pt x="294" y="51"/>
                    </a:moveTo>
                    <a:lnTo>
                      <a:pt x="301" y="0"/>
                    </a:lnTo>
                    <a:lnTo>
                      <a:pt x="5" y="125"/>
                    </a:lnTo>
                    <a:lnTo>
                      <a:pt x="0" y="173"/>
                    </a:lnTo>
                    <a:lnTo>
                      <a:pt x="294" y="51"/>
                    </a:lnTo>
                  </a:path>
                </a:pathLst>
              </a:custGeom>
              <a:noFill/>
              <a:ln w="3175">
                <a:solidFill>
                  <a:srgbClr val="62626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96" name="Freeform 53"/>
              <p:cNvSpPr>
                <a:spLocks noChangeAspect="1"/>
              </p:cNvSpPr>
              <p:nvPr/>
            </p:nvSpPr>
            <p:spPr bwMode="auto">
              <a:xfrm>
                <a:off x="-960" y="3096"/>
                <a:ext cx="62" cy="169"/>
              </a:xfrm>
              <a:custGeom>
                <a:avLst/>
                <a:gdLst/>
                <a:ahLst/>
                <a:cxnLst>
                  <a:cxn ang="0">
                    <a:pos x="57" y="169"/>
                  </a:cxn>
                  <a:cxn ang="0">
                    <a:pos x="62" y="121"/>
                  </a:cxn>
                  <a:cxn ang="0">
                    <a:pos x="3" y="0"/>
                  </a:cxn>
                  <a:cxn ang="0">
                    <a:pos x="0" y="48"/>
                  </a:cxn>
                  <a:cxn ang="0">
                    <a:pos x="57" y="169"/>
                  </a:cxn>
                </a:cxnLst>
                <a:rect l="0" t="0" r="r" b="b"/>
                <a:pathLst>
                  <a:path w="62" h="169">
                    <a:moveTo>
                      <a:pt x="57" y="169"/>
                    </a:moveTo>
                    <a:lnTo>
                      <a:pt x="62" y="121"/>
                    </a:lnTo>
                    <a:lnTo>
                      <a:pt x="3" y="0"/>
                    </a:lnTo>
                    <a:lnTo>
                      <a:pt x="0" y="48"/>
                    </a:lnTo>
                    <a:lnTo>
                      <a:pt x="57" y="169"/>
                    </a:lnTo>
                    <a:close/>
                  </a:path>
                </a:pathLst>
              </a:custGeom>
              <a:solidFill>
                <a:srgbClr val="B5B5B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97" name="Freeform 54"/>
              <p:cNvSpPr>
                <a:spLocks noChangeAspect="1"/>
              </p:cNvSpPr>
              <p:nvPr/>
            </p:nvSpPr>
            <p:spPr bwMode="auto">
              <a:xfrm>
                <a:off x="-960" y="3096"/>
                <a:ext cx="62" cy="169"/>
              </a:xfrm>
              <a:custGeom>
                <a:avLst/>
                <a:gdLst/>
                <a:ahLst/>
                <a:cxnLst>
                  <a:cxn ang="0">
                    <a:pos x="57" y="169"/>
                  </a:cxn>
                  <a:cxn ang="0">
                    <a:pos x="62" y="121"/>
                  </a:cxn>
                  <a:cxn ang="0">
                    <a:pos x="3" y="0"/>
                  </a:cxn>
                  <a:cxn ang="0">
                    <a:pos x="0" y="48"/>
                  </a:cxn>
                  <a:cxn ang="0">
                    <a:pos x="57" y="169"/>
                  </a:cxn>
                </a:cxnLst>
                <a:rect l="0" t="0" r="r" b="b"/>
                <a:pathLst>
                  <a:path w="62" h="169">
                    <a:moveTo>
                      <a:pt x="57" y="169"/>
                    </a:moveTo>
                    <a:lnTo>
                      <a:pt x="62" y="121"/>
                    </a:lnTo>
                    <a:lnTo>
                      <a:pt x="3" y="0"/>
                    </a:lnTo>
                    <a:lnTo>
                      <a:pt x="0" y="48"/>
                    </a:lnTo>
                    <a:lnTo>
                      <a:pt x="57" y="169"/>
                    </a:lnTo>
                  </a:path>
                </a:pathLst>
              </a:custGeom>
              <a:noFill/>
              <a:ln w="3175">
                <a:solidFill>
                  <a:srgbClr val="B5B5B5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98" name="Freeform 55"/>
              <p:cNvSpPr>
                <a:spLocks noChangeAspect="1"/>
              </p:cNvSpPr>
              <p:nvPr/>
            </p:nvSpPr>
            <p:spPr bwMode="auto">
              <a:xfrm>
                <a:off x="-957" y="2973"/>
                <a:ext cx="355" cy="244"/>
              </a:xfrm>
              <a:custGeom>
                <a:avLst/>
                <a:gdLst/>
                <a:ahLst/>
                <a:cxnLst>
                  <a:cxn ang="0">
                    <a:pos x="0" y="123"/>
                  </a:cxn>
                  <a:cxn ang="0">
                    <a:pos x="59" y="244"/>
                  </a:cxn>
                  <a:cxn ang="0">
                    <a:pos x="355" y="119"/>
                  </a:cxn>
                  <a:cxn ang="0">
                    <a:pos x="296" y="0"/>
                  </a:cxn>
                  <a:cxn ang="0">
                    <a:pos x="0" y="123"/>
                  </a:cxn>
                  <a:cxn ang="0">
                    <a:pos x="0" y="123"/>
                  </a:cxn>
                </a:cxnLst>
                <a:rect l="0" t="0" r="r" b="b"/>
                <a:pathLst>
                  <a:path w="355" h="244">
                    <a:moveTo>
                      <a:pt x="0" y="123"/>
                    </a:moveTo>
                    <a:lnTo>
                      <a:pt x="59" y="244"/>
                    </a:lnTo>
                    <a:lnTo>
                      <a:pt x="355" y="119"/>
                    </a:lnTo>
                    <a:lnTo>
                      <a:pt x="296" y="0"/>
                    </a:lnTo>
                    <a:lnTo>
                      <a:pt x="0" y="12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99" name="Freeform 56"/>
              <p:cNvSpPr>
                <a:spLocks noChangeAspect="1"/>
              </p:cNvSpPr>
              <p:nvPr/>
            </p:nvSpPr>
            <p:spPr bwMode="auto">
              <a:xfrm>
                <a:off x="-957" y="2973"/>
                <a:ext cx="355" cy="244"/>
              </a:xfrm>
              <a:custGeom>
                <a:avLst/>
                <a:gdLst/>
                <a:ahLst/>
                <a:cxnLst>
                  <a:cxn ang="0">
                    <a:pos x="0" y="123"/>
                  </a:cxn>
                  <a:cxn ang="0">
                    <a:pos x="59" y="244"/>
                  </a:cxn>
                  <a:cxn ang="0">
                    <a:pos x="355" y="119"/>
                  </a:cxn>
                  <a:cxn ang="0">
                    <a:pos x="296" y="0"/>
                  </a:cxn>
                  <a:cxn ang="0">
                    <a:pos x="0" y="123"/>
                  </a:cxn>
                  <a:cxn ang="0">
                    <a:pos x="0" y="123"/>
                  </a:cxn>
                </a:cxnLst>
                <a:rect l="0" t="0" r="r" b="b"/>
                <a:pathLst>
                  <a:path w="355" h="244">
                    <a:moveTo>
                      <a:pt x="0" y="123"/>
                    </a:moveTo>
                    <a:lnTo>
                      <a:pt x="59" y="244"/>
                    </a:lnTo>
                    <a:lnTo>
                      <a:pt x="355" y="119"/>
                    </a:lnTo>
                    <a:lnTo>
                      <a:pt x="296" y="0"/>
                    </a:lnTo>
                    <a:lnTo>
                      <a:pt x="0" y="123"/>
                    </a:lnTo>
                    <a:lnTo>
                      <a:pt x="0" y="123"/>
                    </a:lnTo>
                  </a:path>
                </a:pathLst>
              </a:custGeom>
              <a:noFill/>
              <a:ln w="3175">
                <a:solidFill>
                  <a:srgbClr val="D9D9D9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</p:grpSp>
        <p:grpSp>
          <p:nvGrpSpPr>
            <p:cNvPr id="100" name="Group 57"/>
            <p:cNvGrpSpPr>
              <a:grpSpLocks noChangeAspect="1"/>
            </p:cNvGrpSpPr>
            <p:nvPr/>
          </p:nvGrpSpPr>
          <p:grpSpPr bwMode="auto">
            <a:xfrm>
              <a:off x="4492727" y="5075700"/>
              <a:ext cx="217774" cy="204395"/>
              <a:chOff x="608" y="3376"/>
              <a:chExt cx="180" cy="176"/>
            </a:xfrm>
          </p:grpSpPr>
          <p:sp>
            <p:nvSpPr>
              <p:cNvPr id="101" name="Freeform 58"/>
              <p:cNvSpPr>
                <a:spLocks noChangeAspect="1"/>
              </p:cNvSpPr>
              <p:nvPr/>
            </p:nvSpPr>
            <p:spPr bwMode="auto">
              <a:xfrm>
                <a:off x="726" y="3378"/>
                <a:ext cx="62" cy="9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2" y="86"/>
                  </a:cxn>
                  <a:cxn ang="0">
                    <a:pos x="62" y="93"/>
                  </a:cxn>
                  <a:cxn ang="0">
                    <a:pos x="10" y="7"/>
                  </a:cxn>
                  <a:cxn ang="0">
                    <a:pos x="0" y="0"/>
                  </a:cxn>
                </a:cxnLst>
                <a:rect l="0" t="0" r="r" b="b"/>
                <a:pathLst>
                  <a:path w="62" h="93">
                    <a:moveTo>
                      <a:pt x="0" y="0"/>
                    </a:moveTo>
                    <a:lnTo>
                      <a:pt x="52" y="86"/>
                    </a:lnTo>
                    <a:lnTo>
                      <a:pt x="62" y="93"/>
                    </a:lnTo>
                    <a:lnTo>
                      <a:pt x="10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3730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02" name="Freeform 59"/>
              <p:cNvSpPr>
                <a:spLocks noChangeAspect="1"/>
              </p:cNvSpPr>
              <p:nvPr/>
            </p:nvSpPr>
            <p:spPr bwMode="auto">
              <a:xfrm>
                <a:off x="726" y="3378"/>
                <a:ext cx="62" cy="9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2" y="86"/>
                  </a:cxn>
                  <a:cxn ang="0">
                    <a:pos x="62" y="93"/>
                  </a:cxn>
                  <a:cxn ang="0">
                    <a:pos x="10" y="7"/>
                  </a:cxn>
                  <a:cxn ang="0">
                    <a:pos x="0" y="0"/>
                  </a:cxn>
                </a:cxnLst>
                <a:rect l="0" t="0" r="r" b="b"/>
                <a:pathLst>
                  <a:path w="62" h="93">
                    <a:moveTo>
                      <a:pt x="0" y="0"/>
                    </a:moveTo>
                    <a:lnTo>
                      <a:pt x="52" y="86"/>
                    </a:lnTo>
                    <a:lnTo>
                      <a:pt x="62" y="93"/>
                    </a:lnTo>
                    <a:lnTo>
                      <a:pt x="10" y="7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73730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03" name="Freeform 60"/>
              <p:cNvSpPr>
                <a:spLocks noChangeAspect="1"/>
              </p:cNvSpPr>
              <p:nvPr/>
            </p:nvSpPr>
            <p:spPr bwMode="auto">
              <a:xfrm>
                <a:off x="608" y="3445"/>
                <a:ext cx="52" cy="100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52" y="100"/>
                  </a:cxn>
                  <a:cxn ang="0">
                    <a:pos x="52" y="87"/>
                  </a:cxn>
                  <a:cxn ang="0">
                    <a:pos x="0" y="0"/>
                  </a:cxn>
                  <a:cxn ang="0">
                    <a:pos x="0" y="12"/>
                  </a:cxn>
                </a:cxnLst>
                <a:rect l="0" t="0" r="r" b="b"/>
                <a:pathLst>
                  <a:path w="52" h="100">
                    <a:moveTo>
                      <a:pt x="0" y="12"/>
                    </a:moveTo>
                    <a:lnTo>
                      <a:pt x="52" y="100"/>
                    </a:lnTo>
                    <a:lnTo>
                      <a:pt x="52" y="87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ACAC2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04" name="Freeform 61"/>
              <p:cNvSpPr>
                <a:spLocks noChangeAspect="1"/>
              </p:cNvSpPr>
              <p:nvPr/>
            </p:nvSpPr>
            <p:spPr bwMode="auto">
              <a:xfrm>
                <a:off x="608" y="3445"/>
                <a:ext cx="52" cy="100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52" y="100"/>
                  </a:cxn>
                  <a:cxn ang="0">
                    <a:pos x="52" y="87"/>
                  </a:cxn>
                  <a:cxn ang="0">
                    <a:pos x="0" y="0"/>
                  </a:cxn>
                  <a:cxn ang="0">
                    <a:pos x="0" y="12"/>
                  </a:cxn>
                </a:cxnLst>
                <a:rect l="0" t="0" r="r" b="b"/>
                <a:pathLst>
                  <a:path w="52" h="100">
                    <a:moveTo>
                      <a:pt x="0" y="12"/>
                    </a:moveTo>
                    <a:lnTo>
                      <a:pt x="52" y="100"/>
                    </a:lnTo>
                    <a:lnTo>
                      <a:pt x="52" y="87"/>
                    </a:lnTo>
                    <a:lnTo>
                      <a:pt x="0" y="0"/>
                    </a:lnTo>
                    <a:lnTo>
                      <a:pt x="0" y="12"/>
                    </a:lnTo>
                  </a:path>
                </a:pathLst>
              </a:custGeom>
              <a:noFill/>
              <a:ln w="3175">
                <a:solidFill>
                  <a:srgbClr val="ACAC2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05" name="Freeform 62"/>
              <p:cNvSpPr>
                <a:spLocks noChangeAspect="1"/>
              </p:cNvSpPr>
              <p:nvPr/>
            </p:nvSpPr>
            <p:spPr bwMode="auto">
              <a:xfrm>
                <a:off x="708" y="3376"/>
                <a:ext cx="70" cy="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1" y="88"/>
                  </a:cxn>
                  <a:cxn ang="0">
                    <a:pos x="70" y="88"/>
                  </a:cxn>
                  <a:cxn ang="0">
                    <a:pos x="18" y="2"/>
                  </a:cxn>
                  <a:cxn ang="0">
                    <a:pos x="0" y="0"/>
                  </a:cxn>
                </a:cxnLst>
                <a:rect l="0" t="0" r="r" b="b"/>
                <a:pathLst>
                  <a:path w="70" h="88">
                    <a:moveTo>
                      <a:pt x="0" y="0"/>
                    </a:moveTo>
                    <a:lnTo>
                      <a:pt x="51" y="88"/>
                    </a:lnTo>
                    <a:lnTo>
                      <a:pt x="70" y="88"/>
                    </a:lnTo>
                    <a:lnTo>
                      <a:pt x="18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DAD3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06" name="Freeform 63"/>
              <p:cNvSpPr>
                <a:spLocks noChangeAspect="1"/>
              </p:cNvSpPr>
              <p:nvPr/>
            </p:nvSpPr>
            <p:spPr bwMode="auto">
              <a:xfrm>
                <a:off x="708" y="3376"/>
                <a:ext cx="70" cy="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1" y="88"/>
                  </a:cxn>
                  <a:cxn ang="0">
                    <a:pos x="70" y="88"/>
                  </a:cxn>
                  <a:cxn ang="0">
                    <a:pos x="18" y="2"/>
                  </a:cxn>
                  <a:cxn ang="0">
                    <a:pos x="0" y="0"/>
                  </a:cxn>
                </a:cxnLst>
                <a:rect l="0" t="0" r="r" b="b"/>
                <a:pathLst>
                  <a:path w="70" h="88">
                    <a:moveTo>
                      <a:pt x="0" y="0"/>
                    </a:moveTo>
                    <a:lnTo>
                      <a:pt x="51" y="88"/>
                    </a:lnTo>
                    <a:lnTo>
                      <a:pt x="70" y="88"/>
                    </a:lnTo>
                    <a:lnTo>
                      <a:pt x="18" y="2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ADAD3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07" name="Freeform 64"/>
              <p:cNvSpPr>
                <a:spLocks noChangeAspect="1"/>
              </p:cNvSpPr>
              <p:nvPr/>
            </p:nvSpPr>
            <p:spPr bwMode="auto">
              <a:xfrm>
                <a:off x="608" y="3428"/>
                <a:ext cx="61" cy="104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2" y="104"/>
                  </a:cxn>
                  <a:cxn ang="0">
                    <a:pos x="61" y="88"/>
                  </a:cxn>
                  <a:cxn ang="0">
                    <a:pos x="9" y="0"/>
                  </a:cxn>
                  <a:cxn ang="0">
                    <a:pos x="0" y="17"/>
                  </a:cxn>
                </a:cxnLst>
                <a:rect l="0" t="0" r="r" b="b"/>
                <a:pathLst>
                  <a:path w="61" h="104">
                    <a:moveTo>
                      <a:pt x="0" y="17"/>
                    </a:moveTo>
                    <a:lnTo>
                      <a:pt x="52" y="104"/>
                    </a:lnTo>
                    <a:lnTo>
                      <a:pt x="61" y="88"/>
                    </a:lnTo>
                    <a:lnTo>
                      <a:pt x="9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DDDD4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08" name="Freeform 65"/>
              <p:cNvSpPr>
                <a:spLocks noChangeAspect="1"/>
              </p:cNvSpPr>
              <p:nvPr/>
            </p:nvSpPr>
            <p:spPr bwMode="auto">
              <a:xfrm>
                <a:off x="608" y="3428"/>
                <a:ext cx="61" cy="104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2" y="104"/>
                  </a:cxn>
                  <a:cxn ang="0">
                    <a:pos x="61" y="88"/>
                  </a:cxn>
                  <a:cxn ang="0">
                    <a:pos x="9" y="0"/>
                  </a:cxn>
                  <a:cxn ang="0">
                    <a:pos x="0" y="17"/>
                  </a:cxn>
                </a:cxnLst>
                <a:rect l="0" t="0" r="r" b="b"/>
                <a:pathLst>
                  <a:path w="61" h="104">
                    <a:moveTo>
                      <a:pt x="0" y="17"/>
                    </a:moveTo>
                    <a:lnTo>
                      <a:pt x="52" y="104"/>
                    </a:lnTo>
                    <a:lnTo>
                      <a:pt x="61" y="88"/>
                    </a:lnTo>
                    <a:lnTo>
                      <a:pt x="9" y="0"/>
                    </a:lnTo>
                    <a:lnTo>
                      <a:pt x="0" y="17"/>
                    </a:lnTo>
                  </a:path>
                </a:pathLst>
              </a:custGeom>
              <a:noFill/>
              <a:ln w="3175">
                <a:solidFill>
                  <a:srgbClr val="DDDD4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09" name="Freeform 66"/>
              <p:cNvSpPr>
                <a:spLocks noChangeAspect="1"/>
              </p:cNvSpPr>
              <p:nvPr/>
            </p:nvSpPr>
            <p:spPr bwMode="auto">
              <a:xfrm>
                <a:off x="684" y="3376"/>
                <a:ext cx="75" cy="93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52" y="93"/>
                  </a:cxn>
                  <a:cxn ang="0">
                    <a:pos x="75" y="88"/>
                  </a:cxn>
                  <a:cxn ang="0">
                    <a:pos x="24" y="0"/>
                  </a:cxn>
                  <a:cxn ang="0">
                    <a:pos x="0" y="7"/>
                  </a:cxn>
                </a:cxnLst>
                <a:rect l="0" t="0" r="r" b="b"/>
                <a:pathLst>
                  <a:path w="75" h="93">
                    <a:moveTo>
                      <a:pt x="0" y="7"/>
                    </a:moveTo>
                    <a:lnTo>
                      <a:pt x="52" y="93"/>
                    </a:lnTo>
                    <a:lnTo>
                      <a:pt x="75" y="88"/>
                    </a:lnTo>
                    <a:lnTo>
                      <a:pt x="24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DDDD4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10" name="Freeform 67"/>
              <p:cNvSpPr>
                <a:spLocks noChangeAspect="1"/>
              </p:cNvSpPr>
              <p:nvPr/>
            </p:nvSpPr>
            <p:spPr bwMode="auto">
              <a:xfrm>
                <a:off x="684" y="3376"/>
                <a:ext cx="75" cy="93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52" y="93"/>
                  </a:cxn>
                  <a:cxn ang="0">
                    <a:pos x="75" y="88"/>
                  </a:cxn>
                  <a:cxn ang="0">
                    <a:pos x="24" y="0"/>
                  </a:cxn>
                  <a:cxn ang="0">
                    <a:pos x="0" y="7"/>
                  </a:cxn>
                </a:cxnLst>
                <a:rect l="0" t="0" r="r" b="b"/>
                <a:pathLst>
                  <a:path w="75" h="93">
                    <a:moveTo>
                      <a:pt x="0" y="7"/>
                    </a:moveTo>
                    <a:lnTo>
                      <a:pt x="52" y="93"/>
                    </a:lnTo>
                    <a:lnTo>
                      <a:pt x="75" y="88"/>
                    </a:lnTo>
                    <a:lnTo>
                      <a:pt x="24" y="0"/>
                    </a:lnTo>
                    <a:lnTo>
                      <a:pt x="0" y="7"/>
                    </a:lnTo>
                  </a:path>
                </a:pathLst>
              </a:custGeom>
              <a:noFill/>
              <a:ln w="3175">
                <a:solidFill>
                  <a:srgbClr val="DDDD4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11" name="Freeform 68"/>
              <p:cNvSpPr>
                <a:spLocks noChangeAspect="1"/>
              </p:cNvSpPr>
              <p:nvPr/>
            </p:nvSpPr>
            <p:spPr bwMode="auto">
              <a:xfrm>
                <a:off x="617" y="3411"/>
                <a:ext cx="69" cy="105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2" y="105"/>
                  </a:cxn>
                  <a:cxn ang="0">
                    <a:pos x="69" y="88"/>
                  </a:cxn>
                  <a:cxn ang="0">
                    <a:pos x="17" y="0"/>
                  </a:cxn>
                  <a:cxn ang="0">
                    <a:pos x="0" y="17"/>
                  </a:cxn>
                </a:cxnLst>
                <a:rect l="0" t="0" r="r" b="b"/>
                <a:pathLst>
                  <a:path w="69" h="105">
                    <a:moveTo>
                      <a:pt x="0" y="17"/>
                    </a:moveTo>
                    <a:lnTo>
                      <a:pt x="52" y="105"/>
                    </a:lnTo>
                    <a:lnTo>
                      <a:pt x="69" y="88"/>
                    </a:lnTo>
                    <a:lnTo>
                      <a:pt x="17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EFE6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12" name="Freeform 69"/>
              <p:cNvSpPr>
                <a:spLocks noChangeAspect="1"/>
              </p:cNvSpPr>
              <p:nvPr/>
            </p:nvSpPr>
            <p:spPr bwMode="auto">
              <a:xfrm>
                <a:off x="617" y="3411"/>
                <a:ext cx="69" cy="105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2" y="105"/>
                  </a:cxn>
                  <a:cxn ang="0">
                    <a:pos x="69" y="88"/>
                  </a:cxn>
                  <a:cxn ang="0">
                    <a:pos x="17" y="0"/>
                  </a:cxn>
                  <a:cxn ang="0">
                    <a:pos x="0" y="17"/>
                  </a:cxn>
                </a:cxnLst>
                <a:rect l="0" t="0" r="r" b="b"/>
                <a:pathLst>
                  <a:path w="69" h="105">
                    <a:moveTo>
                      <a:pt x="0" y="17"/>
                    </a:moveTo>
                    <a:lnTo>
                      <a:pt x="52" y="105"/>
                    </a:lnTo>
                    <a:lnTo>
                      <a:pt x="69" y="88"/>
                    </a:lnTo>
                    <a:lnTo>
                      <a:pt x="17" y="0"/>
                    </a:lnTo>
                    <a:lnTo>
                      <a:pt x="0" y="17"/>
                    </a:lnTo>
                  </a:path>
                </a:pathLst>
              </a:custGeom>
              <a:noFill/>
              <a:ln w="3175">
                <a:solidFill>
                  <a:srgbClr val="FEFE6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13" name="Freeform 70"/>
              <p:cNvSpPr>
                <a:spLocks noChangeAspect="1"/>
              </p:cNvSpPr>
              <p:nvPr/>
            </p:nvSpPr>
            <p:spPr bwMode="auto">
              <a:xfrm>
                <a:off x="658" y="3383"/>
                <a:ext cx="78" cy="9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52" y="98"/>
                  </a:cxn>
                  <a:cxn ang="0">
                    <a:pos x="78" y="86"/>
                  </a:cxn>
                  <a:cxn ang="0">
                    <a:pos x="26" y="0"/>
                  </a:cxn>
                  <a:cxn ang="0">
                    <a:pos x="0" y="12"/>
                  </a:cxn>
                </a:cxnLst>
                <a:rect l="0" t="0" r="r" b="b"/>
                <a:pathLst>
                  <a:path w="78" h="98">
                    <a:moveTo>
                      <a:pt x="0" y="12"/>
                    </a:moveTo>
                    <a:lnTo>
                      <a:pt x="52" y="98"/>
                    </a:lnTo>
                    <a:lnTo>
                      <a:pt x="78" y="86"/>
                    </a:lnTo>
                    <a:lnTo>
                      <a:pt x="26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EFE6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14" name="Freeform 71"/>
              <p:cNvSpPr>
                <a:spLocks noChangeAspect="1"/>
              </p:cNvSpPr>
              <p:nvPr/>
            </p:nvSpPr>
            <p:spPr bwMode="auto">
              <a:xfrm>
                <a:off x="658" y="3383"/>
                <a:ext cx="78" cy="9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52" y="98"/>
                  </a:cxn>
                  <a:cxn ang="0">
                    <a:pos x="78" y="86"/>
                  </a:cxn>
                  <a:cxn ang="0">
                    <a:pos x="26" y="0"/>
                  </a:cxn>
                  <a:cxn ang="0">
                    <a:pos x="0" y="12"/>
                  </a:cxn>
                </a:cxnLst>
                <a:rect l="0" t="0" r="r" b="b"/>
                <a:pathLst>
                  <a:path w="78" h="98">
                    <a:moveTo>
                      <a:pt x="0" y="12"/>
                    </a:moveTo>
                    <a:lnTo>
                      <a:pt x="52" y="98"/>
                    </a:lnTo>
                    <a:lnTo>
                      <a:pt x="78" y="86"/>
                    </a:lnTo>
                    <a:lnTo>
                      <a:pt x="26" y="0"/>
                    </a:lnTo>
                    <a:lnTo>
                      <a:pt x="0" y="12"/>
                    </a:lnTo>
                  </a:path>
                </a:pathLst>
              </a:custGeom>
              <a:noFill/>
              <a:ln w="3175">
                <a:solidFill>
                  <a:srgbClr val="FEFE6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15" name="Freeform 72"/>
              <p:cNvSpPr>
                <a:spLocks noChangeAspect="1"/>
              </p:cNvSpPr>
              <p:nvPr/>
            </p:nvSpPr>
            <p:spPr bwMode="auto">
              <a:xfrm>
                <a:off x="634" y="3395"/>
                <a:ext cx="76" cy="104"/>
              </a:xfrm>
              <a:custGeom>
                <a:avLst/>
                <a:gdLst/>
                <a:ahLst/>
                <a:cxnLst>
                  <a:cxn ang="0">
                    <a:pos x="0" y="16"/>
                  </a:cxn>
                  <a:cxn ang="0">
                    <a:pos x="52" y="104"/>
                  </a:cxn>
                  <a:cxn ang="0">
                    <a:pos x="76" y="86"/>
                  </a:cxn>
                  <a:cxn ang="0">
                    <a:pos x="24" y="0"/>
                  </a:cxn>
                  <a:cxn ang="0">
                    <a:pos x="0" y="16"/>
                  </a:cxn>
                </a:cxnLst>
                <a:rect l="0" t="0" r="r" b="b"/>
                <a:pathLst>
                  <a:path w="76" h="104">
                    <a:moveTo>
                      <a:pt x="0" y="16"/>
                    </a:moveTo>
                    <a:lnTo>
                      <a:pt x="52" y="104"/>
                    </a:lnTo>
                    <a:lnTo>
                      <a:pt x="76" y="86"/>
                    </a:lnTo>
                    <a:lnTo>
                      <a:pt x="24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F6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16" name="Freeform 73"/>
              <p:cNvSpPr>
                <a:spLocks noChangeAspect="1"/>
              </p:cNvSpPr>
              <p:nvPr/>
            </p:nvSpPr>
            <p:spPr bwMode="auto">
              <a:xfrm>
                <a:off x="634" y="3395"/>
                <a:ext cx="76" cy="104"/>
              </a:xfrm>
              <a:custGeom>
                <a:avLst/>
                <a:gdLst/>
                <a:ahLst/>
                <a:cxnLst>
                  <a:cxn ang="0">
                    <a:pos x="0" y="16"/>
                  </a:cxn>
                  <a:cxn ang="0">
                    <a:pos x="52" y="104"/>
                  </a:cxn>
                  <a:cxn ang="0">
                    <a:pos x="76" y="86"/>
                  </a:cxn>
                  <a:cxn ang="0">
                    <a:pos x="24" y="0"/>
                  </a:cxn>
                  <a:cxn ang="0">
                    <a:pos x="0" y="16"/>
                  </a:cxn>
                </a:cxnLst>
                <a:rect l="0" t="0" r="r" b="b"/>
                <a:pathLst>
                  <a:path w="76" h="104">
                    <a:moveTo>
                      <a:pt x="0" y="16"/>
                    </a:moveTo>
                    <a:lnTo>
                      <a:pt x="52" y="104"/>
                    </a:lnTo>
                    <a:lnTo>
                      <a:pt x="76" y="86"/>
                    </a:lnTo>
                    <a:lnTo>
                      <a:pt x="24" y="0"/>
                    </a:lnTo>
                    <a:lnTo>
                      <a:pt x="0" y="16"/>
                    </a:lnTo>
                  </a:path>
                </a:pathLst>
              </a:custGeom>
              <a:noFill/>
              <a:ln w="3175">
                <a:solidFill>
                  <a:srgbClr val="FFFF6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17" name="Freeform 74"/>
              <p:cNvSpPr>
                <a:spLocks noChangeAspect="1"/>
              </p:cNvSpPr>
              <p:nvPr/>
            </p:nvSpPr>
            <p:spPr bwMode="auto">
              <a:xfrm>
                <a:off x="660" y="3464"/>
                <a:ext cx="128" cy="88"/>
              </a:xfrm>
              <a:custGeom>
                <a:avLst/>
                <a:gdLst/>
                <a:ahLst/>
                <a:cxnLst>
                  <a:cxn ang="0">
                    <a:pos x="50" y="17"/>
                  </a:cxn>
                  <a:cxn ang="0">
                    <a:pos x="26" y="35"/>
                  </a:cxn>
                  <a:cxn ang="0">
                    <a:pos x="9" y="52"/>
                  </a:cxn>
                  <a:cxn ang="0">
                    <a:pos x="0" y="68"/>
                  </a:cxn>
                  <a:cxn ang="0">
                    <a:pos x="0" y="81"/>
                  </a:cxn>
                  <a:cxn ang="0">
                    <a:pos x="10" y="88"/>
                  </a:cxn>
                  <a:cxn ang="0">
                    <a:pos x="28" y="88"/>
                  </a:cxn>
                  <a:cxn ang="0">
                    <a:pos x="52" y="81"/>
                  </a:cxn>
                  <a:cxn ang="0">
                    <a:pos x="76" y="69"/>
                  </a:cxn>
                  <a:cxn ang="0">
                    <a:pos x="100" y="54"/>
                  </a:cxn>
                  <a:cxn ang="0">
                    <a:pos x="118" y="37"/>
                  </a:cxn>
                  <a:cxn ang="0">
                    <a:pos x="126" y="19"/>
                  </a:cxn>
                  <a:cxn ang="0">
                    <a:pos x="128" y="7"/>
                  </a:cxn>
                  <a:cxn ang="0">
                    <a:pos x="118" y="0"/>
                  </a:cxn>
                  <a:cxn ang="0">
                    <a:pos x="99" y="0"/>
                  </a:cxn>
                  <a:cxn ang="0">
                    <a:pos x="76" y="5"/>
                  </a:cxn>
                  <a:cxn ang="0">
                    <a:pos x="50" y="17"/>
                  </a:cxn>
                </a:cxnLst>
                <a:rect l="0" t="0" r="r" b="b"/>
                <a:pathLst>
                  <a:path w="128" h="88">
                    <a:moveTo>
                      <a:pt x="50" y="17"/>
                    </a:moveTo>
                    <a:lnTo>
                      <a:pt x="26" y="35"/>
                    </a:lnTo>
                    <a:lnTo>
                      <a:pt x="9" y="52"/>
                    </a:lnTo>
                    <a:lnTo>
                      <a:pt x="0" y="68"/>
                    </a:lnTo>
                    <a:lnTo>
                      <a:pt x="0" y="81"/>
                    </a:lnTo>
                    <a:lnTo>
                      <a:pt x="10" y="88"/>
                    </a:lnTo>
                    <a:lnTo>
                      <a:pt x="28" y="88"/>
                    </a:lnTo>
                    <a:lnTo>
                      <a:pt x="52" y="81"/>
                    </a:lnTo>
                    <a:lnTo>
                      <a:pt x="76" y="69"/>
                    </a:lnTo>
                    <a:lnTo>
                      <a:pt x="100" y="54"/>
                    </a:lnTo>
                    <a:lnTo>
                      <a:pt x="118" y="37"/>
                    </a:lnTo>
                    <a:lnTo>
                      <a:pt x="126" y="19"/>
                    </a:lnTo>
                    <a:lnTo>
                      <a:pt x="128" y="7"/>
                    </a:lnTo>
                    <a:lnTo>
                      <a:pt x="118" y="0"/>
                    </a:lnTo>
                    <a:lnTo>
                      <a:pt x="99" y="0"/>
                    </a:lnTo>
                    <a:lnTo>
                      <a:pt x="76" y="5"/>
                    </a:lnTo>
                    <a:lnTo>
                      <a:pt x="50" y="17"/>
                    </a:lnTo>
                    <a:close/>
                  </a:path>
                </a:pathLst>
              </a:custGeom>
              <a:solidFill>
                <a:srgbClr val="83831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18" name="Freeform 75"/>
              <p:cNvSpPr>
                <a:spLocks noChangeAspect="1"/>
              </p:cNvSpPr>
              <p:nvPr/>
            </p:nvSpPr>
            <p:spPr bwMode="auto">
              <a:xfrm>
                <a:off x="660" y="3464"/>
                <a:ext cx="128" cy="88"/>
              </a:xfrm>
              <a:custGeom>
                <a:avLst/>
                <a:gdLst/>
                <a:ahLst/>
                <a:cxnLst>
                  <a:cxn ang="0">
                    <a:pos x="50" y="17"/>
                  </a:cxn>
                  <a:cxn ang="0">
                    <a:pos x="26" y="35"/>
                  </a:cxn>
                  <a:cxn ang="0">
                    <a:pos x="9" y="52"/>
                  </a:cxn>
                  <a:cxn ang="0">
                    <a:pos x="0" y="68"/>
                  </a:cxn>
                  <a:cxn ang="0">
                    <a:pos x="0" y="81"/>
                  </a:cxn>
                  <a:cxn ang="0">
                    <a:pos x="10" y="88"/>
                  </a:cxn>
                  <a:cxn ang="0">
                    <a:pos x="28" y="88"/>
                  </a:cxn>
                  <a:cxn ang="0">
                    <a:pos x="52" y="81"/>
                  </a:cxn>
                  <a:cxn ang="0">
                    <a:pos x="76" y="69"/>
                  </a:cxn>
                  <a:cxn ang="0">
                    <a:pos x="100" y="54"/>
                  </a:cxn>
                  <a:cxn ang="0">
                    <a:pos x="118" y="37"/>
                  </a:cxn>
                  <a:cxn ang="0">
                    <a:pos x="126" y="19"/>
                  </a:cxn>
                  <a:cxn ang="0">
                    <a:pos x="128" y="7"/>
                  </a:cxn>
                  <a:cxn ang="0">
                    <a:pos x="118" y="0"/>
                  </a:cxn>
                  <a:cxn ang="0">
                    <a:pos x="99" y="0"/>
                  </a:cxn>
                  <a:cxn ang="0">
                    <a:pos x="76" y="5"/>
                  </a:cxn>
                  <a:cxn ang="0">
                    <a:pos x="50" y="17"/>
                  </a:cxn>
                </a:cxnLst>
                <a:rect l="0" t="0" r="r" b="b"/>
                <a:pathLst>
                  <a:path w="128" h="88">
                    <a:moveTo>
                      <a:pt x="50" y="17"/>
                    </a:moveTo>
                    <a:lnTo>
                      <a:pt x="26" y="35"/>
                    </a:lnTo>
                    <a:lnTo>
                      <a:pt x="9" y="52"/>
                    </a:lnTo>
                    <a:lnTo>
                      <a:pt x="0" y="68"/>
                    </a:lnTo>
                    <a:lnTo>
                      <a:pt x="0" y="81"/>
                    </a:lnTo>
                    <a:lnTo>
                      <a:pt x="10" y="88"/>
                    </a:lnTo>
                    <a:lnTo>
                      <a:pt x="28" y="88"/>
                    </a:lnTo>
                    <a:lnTo>
                      <a:pt x="52" y="81"/>
                    </a:lnTo>
                    <a:lnTo>
                      <a:pt x="76" y="69"/>
                    </a:lnTo>
                    <a:lnTo>
                      <a:pt x="100" y="54"/>
                    </a:lnTo>
                    <a:lnTo>
                      <a:pt x="118" y="37"/>
                    </a:lnTo>
                    <a:lnTo>
                      <a:pt x="126" y="19"/>
                    </a:lnTo>
                    <a:lnTo>
                      <a:pt x="128" y="7"/>
                    </a:lnTo>
                    <a:lnTo>
                      <a:pt x="118" y="0"/>
                    </a:lnTo>
                    <a:lnTo>
                      <a:pt x="99" y="0"/>
                    </a:lnTo>
                    <a:lnTo>
                      <a:pt x="76" y="5"/>
                    </a:lnTo>
                    <a:lnTo>
                      <a:pt x="50" y="17"/>
                    </a:lnTo>
                  </a:path>
                </a:pathLst>
              </a:custGeom>
              <a:noFill/>
              <a:ln w="3175">
                <a:solidFill>
                  <a:srgbClr val="83831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</p:grpSp>
        <p:sp>
          <p:nvSpPr>
            <p:cNvPr id="119" name="Line 76"/>
            <p:cNvSpPr>
              <a:spLocks noChangeAspect="1" noChangeShapeType="1"/>
            </p:cNvSpPr>
            <p:nvPr/>
          </p:nvSpPr>
          <p:spPr bwMode="auto">
            <a:xfrm flipH="1" flipV="1">
              <a:off x="3154625" y="2775096"/>
              <a:ext cx="849320" cy="1485347"/>
            </a:xfrm>
            <a:prstGeom prst="line">
              <a:avLst/>
            </a:prstGeom>
            <a:noFill/>
            <a:ln w="33338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grpSp>
          <p:nvGrpSpPr>
            <p:cNvPr id="120" name="Group 77"/>
            <p:cNvGrpSpPr>
              <a:grpSpLocks noChangeAspect="1"/>
            </p:cNvGrpSpPr>
            <p:nvPr/>
          </p:nvGrpSpPr>
          <p:grpSpPr bwMode="auto">
            <a:xfrm>
              <a:off x="3936193" y="4100179"/>
              <a:ext cx="214145" cy="402983"/>
              <a:chOff x="148" y="2536"/>
              <a:chExt cx="177" cy="347"/>
            </a:xfrm>
          </p:grpSpPr>
          <p:sp>
            <p:nvSpPr>
              <p:cNvPr id="121" name="Freeform 78"/>
              <p:cNvSpPr>
                <a:spLocks noChangeAspect="1"/>
              </p:cNvSpPr>
              <p:nvPr/>
            </p:nvSpPr>
            <p:spPr bwMode="auto">
              <a:xfrm>
                <a:off x="240" y="2536"/>
                <a:ext cx="78" cy="26"/>
              </a:xfrm>
              <a:custGeom>
                <a:avLst/>
                <a:gdLst/>
                <a:ahLst/>
                <a:cxnLst>
                  <a:cxn ang="0">
                    <a:pos x="78" y="19"/>
                  </a:cxn>
                  <a:cxn ang="0">
                    <a:pos x="14" y="0"/>
                  </a:cxn>
                  <a:cxn ang="0">
                    <a:pos x="0" y="7"/>
                  </a:cxn>
                  <a:cxn ang="0">
                    <a:pos x="64" y="26"/>
                  </a:cxn>
                  <a:cxn ang="0">
                    <a:pos x="78" y="19"/>
                  </a:cxn>
                </a:cxnLst>
                <a:rect l="0" t="0" r="r" b="b"/>
                <a:pathLst>
                  <a:path w="78" h="26">
                    <a:moveTo>
                      <a:pt x="78" y="19"/>
                    </a:moveTo>
                    <a:lnTo>
                      <a:pt x="14" y="0"/>
                    </a:lnTo>
                    <a:lnTo>
                      <a:pt x="0" y="7"/>
                    </a:lnTo>
                    <a:lnTo>
                      <a:pt x="64" y="26"/>
                    </a:lnTo>
                    <a:lnTo>
                      <a:pt x="78" y="19"/>
                    </a:lnTo>
                    <a:close/>
                  </a:path>
                </a:pathLst>
              </a:custGeom>
              <a:solidFill>
                <a:srgbClr val="63C9C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22" name="Freeform 79"/>
              <p:cNvSpPr>
                <a:spLocks noChangeAspect="1"/>
              </p:cNvSpPr>
              <p:nvPr/>
            </p:nvSpPr>
            <p:spPr bwMode="auto">
              <a:xfrm>
                <a:off x="240" y="2536"/>
                <a:ext cx="78" cy="26"/>
              </a:xfrm>
              <a:custGeom>
                <a:avLst/>
                <a:gdLst/>
                <a:ahLst/>
                <a:cxnLst>
                  <a:cxn ang="0">
                    <a:pos x="78" y="19"/>
                  </a:cxn>
                  <a:cxn ang="0">
                    <a:pos x="14" y="0"/>
                  </a:cxn>
                  <a:cxn ang="0">
                    <a:pos x="0" y="7"/>
                  </a:cxn>
                  <a:cxn ang="0">
                    <a:pos x="64" y="26"/>
                  </a:cxn>
                  <a:cxn ang="0">
                    <a:pos x="78" y="19"/>
                  </a:cxn>
                </a:cxnLst>
                <a:rect l="0" t="0" r="r" b="b"/>
                <a:pathLst>
                  <a:path w="78" h="26">
                    <a:moveTo>
                      <a:pt x="78" y="19"/>
                    </a:moveTo>
                    <a:lnTo>
                      <a:pt x="14" y="0"/>
                    </a:lnTo>
                    <a:lnTo>
                      <a:pt x="0" y="7"/>
                    </a:lnTo>
                    <a:lnTo>
                      <a:pt x="64" y="26"/>
                    </a:lnTo>
                    <a:lnTo>
                      <a:pt x="78" y="19"/>
                    </a:lnTo>
                  </a:path>
                </a:pathLst>
              </a:custGeom>
              <a:noFill/>
              <a:ln w="3175">
                <a:solidFill>
                  <a:srgbClr val="63C9C9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23" name="Freeform 80"/>
              <p:cNvSpPr>
                <a:spLocks noChangeAspect="1"/>
              </p:cNvSpPr>
              <p:nvPr/>
            </p:nvSpPr>
            <p:spPr bwMode="auto">
              <a:xfrm>
                <a:off x="148" y="2847"/>
                <a:ext cx="71" cy="36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0"/>
                  </a:cxn>
                  <a:cxn ang="0">
                    <a:pos x="9" y="17"/>
                  </a:cxn>
                  <a:cxn ang="0">
                    <a:pos x="71" y="36"/>
                  </a:cxn>
                  <a:cxn ang="0">
                    <a:pos x="64" y="19"/>
                  </a:cxn>
                </a:cxnLst>
                <a:rect l="0" t="0" r="r" b="b"/>
                <a:pathLst>
                  <a:path w="71" h="36">
                    <a:moveTo>
                      <a:pt x="64" y="19"/>
                    </a:moveTo>
                    <a:lnTo>
                      <a:pt x="0" y="0"/>
                    </a:lnTo>
                    <a:lnTo>
                      <a:pt x="9" y="17"/>
                    </a:lnTo>
                    <a:lnTo>
                      <a:pt x="71" y="36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22727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24" name="Freeform 81"/>
              <p:cNvSpPr>
                <a:spLocks noChangeAspect="1"/>
              </p:cNvSpPr>
              <p:nvPr/>
            </p:nvSpPr>
            <p:spPr bwMode="auto">
              <a:xfrm>
                <a:off x="148" y="2847"/>
                <a:ext cx="71" cy="36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0"/>
                  </a:cxn>
                  <a:cxn ang="0">
                    <a:pos x="9" y="17"/>
                  </a:cxn>
                  <a:cxn ang="0">
                    <a:pos x="71" y="36"/>
                  </a:cxn>
                  <a:cxn ang="0">
                    <a:pos x="64" y="19"/>
                  </a:cxn>
                </a:cxnLst>
                <a:rect l="0" t="0" r="r" b="b"/>
                <a:pathLst>
                  <a:path w="71" h="36">
                    <a:moveTo>
                      <a:pt x="64" y="19"/>
                    </a:moveTo>
                    <a:lnTo>
                      <a:pt x="0" y="0"/>
                    </a:lnTo>
                    <a:lnTo>
                      <a:pt x="9" y="17"/>
                    </a:lnTo>
                    <a:lnTo>
                      <a:pt x="71" y="36"/>
                    </a:lnTo>
                    <a:lnTo>
                      <a:pt x="64" y="19"/>
                    </a:lnTo>
                  </a:path>
                </a:pathLst>
              </a:custGeom>
              <a:noFill/>
              <a:ln w="3175">
                <a:solidFill>
                  <a:srgbClr val="22727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25" name="Freeform 82"/>
              <p:cNvSpPr>
                <a:spLocks noChangeAspect="1"/>
              </p:cNvSpPr>
              <p:nvPr/>
            </p:nvSpPr>
            <p:spPr bwMode="auto">
              <a:xfrm>
                <a:off x="221" y="2543"/>
                <a:ext cx="83" cy="50"/>
              </a:xfrm>
              <a:custGeom>
                <a:avLst/>
                <a:gdLst/>
                <a:ahLst/>
                <a:cxnLst>
                  <a:cxn ang="0">
                    <a:pos x="83" y="19"/>
                  </a:cxn>
                  <a:cxn ang="0">
                    <a:pos x="19" y="0"/>
                  </a:cxn>
                  <a:cxn ang="0">
                    <a:pos x="0" y="31"/>
                  </a:cxn>
                  <a:cxn ang="0">
                    <a:pos x="64" y="50"/>
                  </a:cxn>
                  <a:cxn ang="0">
                    <a:pos x="83" y="19"/>
                  </a:cxn>
                </a:cxnLst>
                <a:rect l="0" t="0" r="r" b="b"/>
                <a:pathLst>
                  <a:path w="83" h="50">
                    <a:moveTo>
                      <a:pt x="83" y="19"/>
                    </a:moveTo>
                    <a:lnTo>
                      <a:pt x="19" y="0"/>
                    </a:lnTo>
                    <a:lnTo>
                      <a:pt x="0" y="31"/>
                    </a:lnTo>
                    <a:lnTo>
                      <a:pt x="64" y="50"/>
                    </a:lnTo>
                    <a:lnTo>
                      <a:pt x="83" y="19"/>
                    </a:lnTo>
                    <a:close/>
                  </a:path>
                </a:pathLst>
              </a:custGeom>
              <a:solidFill>
                <a:srgbClr val="7DEBE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26" name="Freeform 83"/>
              <p:cNvSpPr>
                <a:spLocks noChangeAspect="1"/>
              </p:cNvSpPr>
              <p:nvPr/>
            </p:nvSpPr>
            <p:spPr bwMode="auto">
              <a:xfrm>
                <a:off x="221" y="2543"/>
                <a:ext cx="83" cy="50"/>
              </a:xfrm>
              <a:custGeom>
                <a:avLst/>
                <a:gdLst/>
                <a:ahLst/>
                <a:cxnLst>
                  <a:cxn ang="0">
                    <a:pos x="83" y="19"/>
                  </a:cxn>
                  <a:cxn ang="0">
                    <a:pos x="19" y="0"/>
                  </a:cxn>
                  <a:cxn ang="0">
                    <a:pos x="0" y="31"/>
                  </a:cxn>
                  <a:cxn ang="0">
                    <a:pos x="64" y="50"/>
                  </a:cxn>
                  <a:cxn ang="0">
                    <a:pos x="83" y="19"/>
                  </a:cxn>
                </a:cxnLst>
                <a:rect l="0" t="0" r="r" b="b"/>
                <a:pathLst>
                  <a:path w="83" h="50">
                    <a:moveTo>
                      <a:pt x="83" y="19"/>
                    </a:moveTo>
                    <a:lnTo>
                      <a:pt x="19" y="0"/>
                    </a:lnTo>
                    <a:lnTo>
                      <a:pt x="0" y="31"/>
                    </a:lnTo>
                    <a:lnTo>
                      <a:pt x="64" y="50"/>
                    </a:lnTo>
                    <a:lnTo>
                      <a:pt x="83" y="19"/>
                    </a:lnTo>
                  </a:path>
                </a:pathLst>
              </a:custGeom>
              <a:noFill/>
              <a:ln w="3175">
                <a:solidFill>
                  <a:srgbClr val="7DEBE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27" name="Freeform 84"/>
              <p:cNvSpPr>
                <a:spLocks noChangeAspect="1"/>
              </p:cNvSpPr>
              <p:nvPr/>
            </p:nvSpPr>
            <p:spPr bwMode="auto">
              <a:xfrm>
                <a:off x="148" y="2807"/>
                <a:ext cx="66" cy="59"/>
              </a:xfrm>
              <a:custGeom>
                <a:avLst/>
                <a:gdLst/>
                <a:ahLst/>
                <a:cxnLst>
                  <a:cxn ang="0">
                    <a:pos x="66" y="19"/>
                  </a:cxn>
                  <a:cxn ang="0">
                    <a:pos x="2" y="0"/>
                  </a:cxn>
                  <a:cxn ang="0">
                    <a:pos x="0" y="40"/>
                  </a:cxn>
                  <a:cxn ang="0">
                    <a:pos x="64" y="59"/>
                  </a:cxn>
                  <a:cxn ang="0">
                    <a:pos x="66" y="19"/>
                  </a:cxn>
                </a:cxnLst>
                <a:rect l="0" t="0" r="r" b="b"/>
                <a:pathLst>
                  <a:path w="66" h="59">
                    <a:moveTo>
                      <a:pt x="66" y="19"/>
                    </a:moveTo>
                    <a:lnTo>
                      <a:pt x="2" y="0"/>
                    </a:lnTo>
                    <a:lnTo>
                      <a:pt x="0" y="40"/>
                    </a:lnTo>
                    <a:lnTo>
                      <a:pt x="64" y="59"/>
                    </a:lnTo>
                    <a:lnTo>
                      <a:pt x="66" y="19"/>
                    </a:lnTo>
                    <a:close/>
                  </a:path>
                </a:pathLst>
              </a:custGeom>
              <a:solidFill>
                <a:srgbClr val="2E828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28" name="Freeform 85"/>
              <p:cNvSpPr>
                <a:spLocks noChangeAspect="1"/>
              </p:cNvSpPr>
              <p:nvPr/>
            </p:nvSpPr>
            <p:spPr bwMode="auto">
              <a:xfrm>
                <a:off x="148" y="2807"/>
                <a:ext cx="66" cy="59"/>
              </a:xfrm>
              <a:custGeom>
                <a:avLst/>
                <a:gdLst/>
                <a:ahLst/>
                <a:cxnLst>
                  <a:cxn ang="0">
                    <a:pos x="66" y="19"/>
                  </a:cxn>
                  <a:cxn ang="0">
                    <a:pos x="2" y="0"/>
                  </a:cxn>
                  <a:cxn ang="0">
                    <a:pos x="0" y="40"/>
                  </a:cxn>
                  <a:cxn ang="0">
                    <a:pos x="64" y="59"/>
                  </a:cxn>
                  <a:cxn ang="0">
                    <a:pos x="66" y="19"/>
                  </a:cxn>
                </a:cxnLst>
                <a:rect l="0" t="0" r="r" b="b"/>
                <a:pathLst>
                  <a:path w="66" h="59">
                    <a:moveTo>
                      <a:pt x="66" y="19"/>
                    </a:moveTo>
                    <a:lnTo>
                      <a:pt x="2" y="0"/>
                    </a:lnTo>
                    <a:lnTo>
                      <a:pt x="0" y="40"/>
                    </a:lnTo>
                    <a:lnTo>
                      <a:pt x="64" y="59"/>
                    </a:lnTo>
                    <a:lnTo>
                      <a:pt x="66" y="19"/>
                    </a:lnTo>
                  </a:path>
                </a:pathLst>
              </a:custGeom>
              <a:noFill/>
              <a:ln w="3175">
                <a:solidFill>
                  <a:srgbClr val="2E828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29" name="Freeform 86"/>
              <p:cNvSpPr>
                <a:spLocks noChangeAspect="1"/>
              </p:cNvSpPr>
              <p:nvPr/>
            </p:nvSpPr>
            <p:spPr bwMode="auto">
              <a:xfrm>
                <a:off x="198" y="2574"/>
                <a:ext cx="87" cy="69"/>
              </a:xfrm>
              <a:custGeom>
                <a:avLst/>
                <a:gdLst/>
                <a:ahLst/>
                <a:cxnLst>
                  <a:cxn ang="0">
                    <a:pos x="87" y="19"/>
                  </a:cxn>
                  <a:cxn ang="0">
                    <a:pos x="23" y="0"/>
                  </a:cxn>
                  <a:cxn ang="0">
                    <a:pos x="0" y="50"/>
                  </a:cxn>
                  <a:cxn ang="0">
                    <a:pos x="64" y="69"/>
                  </a:cxn>
                  <a:cxn ang="0">
                    <a:pos x="87" y="19"/>
                  </a:cxn>
                </a:cxnLst>
                <a:rect l="0" t="0" r="r" b="b"/>
                <a:pathLst>
                  <a:path w="87" h="69">
                    <a:moveTo>
                      <a:pt x="87" y="19"/>
                    </a:moveTo>
                    <a:lnTo>
                      <a:pt x="23" y="0"/>
                    </a:lnTo>
                    <a:lnTo>
                      <a:pt x="0" y="50"/>
                    </a:lnTo>
                    <a:lnTo>
                      <a:pt x="64" y="69"/>
                    </a:lnTo>
                    <a:lnTo>
                      <a:pt x="87" y="19"/>
                    </a:lnTo>
                    <a:close/>
                  </a:path>
                </a:pathLst>
              </a:custGeom>
              <a:solidFill>
                <a:srgbClr val="8AFCF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30" name="Freeform 87"/>
              <p:cNvSpPr>
                <a:spLocks noChangeAspect="1"/>
              </p:cNvSpPr>
              <p:nvPr/>
            </p:nvSpPr>
            <p:spPr bwMode="auto">
              <a:xfrm>
                <a:off x="198" y="2574"/>
                <a:ext cx="87" cy="69"/>
              </a:xfrm>
              <a:custGeom>
                <a:avLst/>
                <a:gdLst/>
                <a:ahLst/>
                <a:cxnLst>
                  <a:cxn ang="0">
                    <a:pos x="87" y="19"/>
                  </a:cxn>
                  <a:cxn ang="0">
                    <a:pos x="23" y="0"/>
                  </a:cxn>
                  <a:cxn ang="0">
                    <a:pos x="0" y="50"/>
                  </a:cxn>
                  <a:cxn ang="0">
                    <a:pos x="64" y="69"/>
                  </a:cxn>
                  <a:cxn ang="0">
                    <a:pos x="87" y="19"/>
                  </a:cxn>
                </a:cxnLst>
                <a:rect l="0" t="0" r="r" b="b"/>
                <a:pathLst>
                  <a:path w="87" h="69">
                    <a:moveTo>
                      <a:pt x="87" y="19"/>
                    </a:moveTo>
                    <a:lnTo>
                      <a:pt x="23" y="0"/>
                    </a:lnTo>
                    <a:lnTo>
                      <a:pt x="0" y="50"/>
                    </a:lnTo>
                    <a:lnTo>
                      <a:pt x="64" y="69"/>
                    </a:lnTo>
                    <a:lnTo>
                      <a:pt x="87" y="19"/>
                    </a:lnTo>
                  </a:path>
                </a:pathLst>
              </a:custGeom>
              <a:noFill/>
              <a:ln w="3175">
                <a:solidFill>
                  <a:srgbClr val="8AFCF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31" name="Freeform 88"/>
              <p:cNvSpPr>
                <a:spLocks noChangeAspect="1"/>
              </p:cNvSpPr>
              <p:nvPr/>
            </p:nvSpPr>
            <p:spPr bwMode="auto">
              <a:xfrm>
                <a:off x="150" y="2752"/>
                <a:ext cx="74" cy="74"/>
              </a:xfrm>
              <a:custGeom>
                <a:avLst/>
                <a:gdLst/>
                <a:ahLst/>
                <a:cxnLst>
                  <a:cxn ang="0">
                    <a:pos x="74" y="19"/>
                  </a:cxn>
                  <a:cxn ang="0">
                    <a:pos x="10" y="0"/>
                  </a:cxn>
                  <a:cxn ang="0">
                    <a:pos x="0" y="55"/>
                  </a:cxn>
                  <a:cxn ang="0">
                    <a:pos x="64" y="74"/>
                  </a:cxn>
                  <a:cxn ang="0">
                    <a:pos x="74" y="19"/>
                  </a:cxn>
                </a:cxnLst>
                <a:rect l="0" t="0" r="r" b="b"/>
                <a:pathLst>
                  <a:path w="74" h="74">
                    <a:moveTo>
                      <a:pt x="74" y="19"/>
                    </a:moveTo>
                    <a:lnTo>
                      <a:pt x="10" y="0"/>
                    </a:lnTo>
                    <a:lnTo>
                      <a:pt x="0" y="55"/>
                    </a:lnTo>
                    <a:lnTo>
                      <a:pt x="64" y="74"/>
                    </a:lnTo>
                    <a:lnTo>
                      <a:pt x="74" y="19"/>
                    </a:lnTo>
                    <a:close/>
                  </a:path>
                </a:pathLst>
              </a:custGeom>
              <a:solidFill>
                <a:srgbClr val="55B6B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32" name="Freeform 89"/>
              <p:cNvSpPr>
                <a:spLocks noChangeAspect="1"/>
              </p:cNvSpPr>
              <p:nvPr/>
            </p:nvSpPr>
            <p:spPr bwMode="auto">
              <a:xfrm>
                <a:off x="150" y="2752"/>
                <a:ext cx="74" cy="74"/>
              </a:xfrm>
              <a:custGeom>
                <a:avLst/>
                <a:gdLst/>
                <a:ahLst/>
                <a:cxnLst>
                  <a:cxn ang="0">
                    <a:pos x="74" y="19"/>
                  </a:cxn>
                  <a:cxn ang="0">
                    <a:pos x="10" y="0"/>
                  </a:cxn>
                  <a:cxn ang="0">
                    <a:pos x="0" y="55"/>
                  </a:cxn>
                  <a:cxn ang="0">
                    <a:pos x="64" y="74"/>
                  </a:cxn>
                  <a:cxn ang="0">
                    <a:pos x="74" y="19"/>
                  </a:cxn>
                </a:cxnLst>
                <a:rect l="0" t="0" r="r" b="b"/>
                <a:pathLst>
                  <a:path w="74" h="74">
                    <a:moveTo>
                      <a:pt x="74" y="19"/>
                    </a:moveTo>
                    <a:lnTo>
                      <a:pt x="10" y="0"/>
                    </a:lnTo>
                    <a:lnTo>
                      <a:pt x="0" y="55"/>
                    </a:lnTo>
                    <a:lnTo>
                      <a:pt x="64" y="74"/>
                    </a:lnTo>
                    <a:lnTo>
                      <a:pt x="74" y="19"/>
                    </a:lnTo>
                  </a:path>
                </a:pathLst>
              </a:custGeom>
              <a:noFill/>
              <a:ln w="3175">
                <a:solidFill>
                  <a:srgbClr val="55B6B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33" name="Freeform 90"/>
              <p:cNvSpPr>
                <a:spLocks noChangeAspect="1"/>
              </p:cNvSpPr>
              <p:nvPr/>
            </p:nvSpPr>
            <p:spPr bwMode="auto">
              <a:xfrm>
                <a:off x="178" y="2624"/>
                <a:ext cx="84" cy="83"/>
              </a:xfrm>
              <a:custGeom>
                <a:avLst/>
                <a:gdLst/>
                <a:ahLst/>
                <a:cxnLst>
                  <a:cxn ang="0">
                    <a:pos x="84" y="19"/>
                  </a:cxn>
                  <a:cxn ang="0">
                    <a:pos x="20" y="0"/>
                  </a:cxn>
                  <a:cxn ang="0">
                    <a:pos x="0" y="64"/>
                  </a:cxn>
                  <a:cxn ang="0">
                    <a:pos x="64" y="83"/>
                  </a:cxn>
                  <a:cxn ang="0">
                    <a:pos x="84" y="19"/>
                  </a:cxn>
                </a:cxnLst>
                <a:rect l="0" t="0" r="r" b="b"/>
                <a:pathLst>
                  <a:path w="84" h="83">
                    <a:moveTo>
                      <a:pt x="84" y="19"/>
                    </a:moveTo>
                    <a:lnTo>
                      <a:pt x="20" y="0"/>
                    </a:lnTo>
                    <a:lnTo>
                      <a:pt x="0" y="64"/>
                    </a:lnTo>
                    <a:lnTo>
                      <a:pt x="64" y="83"/>
                    </a:lnTo>
                    <a:lnTo>
                      <a:pt x="84" y="19"/>
                    </a:lnTo>
                    <a:close/>
                  </a:path>
                </a:pathLst>
              </a:custGeom>
              <a:solidFill>
                <a:srgbClr val="87F8F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34" name="Freeform 91"/>
              <p:cNvSpPr>
                <a:spLocks noChangeAspect="1"/>
              </p:cNvSpPr>
              <p:nvPr/>
            </p:nvSpPr>
            <p:spPr bwMode="auto">
              <a:xfrm>
                <a:off x="178" y="2624"/>
                <a:ext cx="84" cy="83"/>
              </a:xfrm>
              <a:custGeom>
                <a:avLst/>
                <a:gdLst/>
                <a:ahLst/>
                <a:cxnLst>
                  <a:cxn ang="0">
                    <a:pos x="84" y="19"/>
                  </a:cxn>
                  <a:cxn ang="0">
                    <a:pos x="20" y="0"/>
                  </a:cxn>
                  <a:cxn ang="0">
                    <a:pos x="0" y="64"/>
                  </a:cxn>
                  <a:cxn ang="0">
                    <a:pos x="64" y="83"/>
                  </a:cxn>
                  <a:cxn ang="0">
                    <a:pos x="84" y="19"/>
                  </a:cxn>
                </a:cxnLst>
                <a:rect l="0" t="0" r="r" b="b"/>
                <a:pathLst>
                  <a:path w="84" h="83">
                    <a:moveTo>
                      <a:pt x="84" y="19"/>
                    </a:moveTo>
                    <a:lnTo>
                      <a:pt x="20" y="0"/>
                    </a:lnTo>
                    <a:lnTo>
                      <a:pt x="0" y="64"/>
                    </a:lnTo>
                    <a:lnTo>
                      <a:pt x="64" y="83"/>
                    </a:lnTo>
                    <a:lnTo>
                      <a:pt x="84" y="19"/>
                    </a:lnTo>
                  </a:path>
                </a:pathLst>
              </a:custGeom>
              <a:noFill/>
              <a:ln w="3175">
                <a:solidFill>
                  <a:srgbClr val="87F8F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35" name="Freeform 92"/>
              <p:cNvSpPr>
                <a:spLocks noChangeAspect="1"/>
              </p:cNvSpPr>
              <p:nvPr/>
            </p:nvSpPr>
            <p:spPr bwMode="auto">
              <a:xfrm>
                <a:off x="160" y="2688"/>
                <a:ext cx="82" cy="83"/>
              </a:xfrm>
              <a:custGeom>
                <a:avLst/>
                <a:gdLst/>
                <a:ahLst/>
                <a:cxnLst>
                  <a:cxn ang="0">
                    <a:pos x="82" y="19"/>
                  </a:cxn>
                  <a:cxn ang="0">
                    <a:pos x="18" y="0"/>
                  </a:cxn>
                  <a:cxn ang="0">
                    <a:pos x="0" y="64"/>
                  </a:cxn>
                  <a:cxn ang="0">
                    <a:pos x="64" y="83"/>
                  </a:cxn>
                  <a:cxn ang="0">
                    <a:pos x="82" y="19"/>
                  </a:cxn>
                </a:cxnLst>
                <a:rect l="0" t="0" r="r" b="b"/>
                <a:pathLst>
                  <a:path w="82" h="83">
                    <a:moveTo>
                      <a:pt x="82" y="19"/>
                    </a:moveTo>
                    <a:lnTo>
                      <a:pt x="18" y="0"/>
                    </a:lnTo>
                    <a:lnTo>
                      <a:pt x="0" y="64"/>
                    </a:lnTo>
                    <a:lnTo>
                      <a:pt x="64" y="83"/>
                    </a:lnTo>
                    <a:lnTo>
                      <a:pt x="82" y="19"/>
                    </a:lnTo>
                    <a:close/>
                  </a:path>
                </a:pathLst>
              </a:custGeom>
              <a:solidFill>
                <a:srgbClr val="73DED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36" name="Freeform 93"/>
              <p:cNvSpPr>
                <a:spLocks noChangeAspect="1"/>
              </p:cNvSpPr>
              <p:nvPr/>
            </p:nvSpPr>
            <p:spPr bwMode="auto">
              <a:xfrm>
                <a:off x="160" y="2688"/>
                <a:ext cx="82" cy="83"/>
              </a:xfrm>
              <a:custGeom>
                <a:avLst/>
                <a:gdLst/>
                <a:ahLst/>
                <a:cxnLst>
                  <a:cxn ang="0">
                    <a:pos x="82" y="19"/>
                  </a:cxn>
                  <a:cxn ang="0">
                    <a:pos x="18" y="0"/>
                  </a:cxn>
                  <a:cxn ang="0">
                    <a:pos x="0" y="64"/>
                  </a:cxn>
                  <a:cxn ang="0">
                    <a:pos x="64" y="83"/>
                  </a:cxn>
                  <a:cxn ang="0">
                    <a:pos x="82" y="19"/>
                  </a:cxn>
                </a:cxnLst>
                <a:rect l="0" t="0" r="r" b="b"/>
                <a:pathLst>
                  <a:path w="82" h="83">
                    <a:moveTo>
                      <a:pt x="82" y="19"/>
                    </a:moveTo>
                    <a:lnTo>
                      <a:pt x="18" y="0"/>
                    </a:lnTo>
                    <a:lnTo>
                      <a:pt x="0" y="64"/>
                    </a:lnTo>
                    <a:lnTo>
                      <a:pt x="64" y="83"/>
                    </a:lnTo>
                    <a:lnTo>
                      <a:pt x="82" y="19"/>
                    </a:lnTo>
                  </a:path>
                </a:pathLst>
              </a:custGeom>
              <a:noFill/>
              <a:ln w="3175">
                <a:solidFill>
                  <a:srgbClr val="73DED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37" name="Freeform 94"/>
              <p:cNvSpPr>
                <a:spLocks noChangeAspect="1"/>
              </p:cNvSpPr>
              <p:nvPr/>
            </p:nvSpPr>
            <p:spPr bwMode="auto">
              <a:xfrm>
                <a:off x="212" y="2555"/>
                <a:ext cx="113" cy="328"/>
              </a:xfrm>
              <a:custGeom>
                <a:avLst/>
                <a:gdLst/>
                <a:ahLst/>
                <a:cxnLst>
                  <a:cxn ang="0">
                    <a:pos x="0" y="311"/>
                  </a:cxn>
                  <a:cxn ang="0">
                    <a:pos x="7" y="328"/>
                  </a:cxn>
                  <a:cxn ang="0">
                    <a:pos x="21" y="320"/>
                  </a:cxn>
                  <a:cxn ang="0">
                    <a:pos x="40" y="289"/>
                  </a:cxn>
                  <a:cxn ang="0">
                    <a:pos x="62" y="238"/>
                  </a:cxn>
                  <a:cxn ang="0">
                    <a:pos x="83" y="176"/>
                  </a:cxn>
                  <a:cxn ang="0">
                    <a:pos x="101" y="114"/>
                  </a:cxn>
                  <a:cxn ang="0">
                    <a:pos x="109" y="59"/>
                  </a:cxn>
                  <a:cxn ang="0">
                    <a:pos x="113" y="17"/>
                  </a:cxn>
                  <a:cxn ang="0">
                    <a:pos x="106" y="0"/>
                  </a:cxn>
                  <a:cxn ang="0">
                    <a:pos x="92" y="7"/>
                  </a:cxn>
                  <a:cxn ang="0">
                    <a:pos x="73" y="38"/>
                  </a:cxn>
                  <a:cxn ang="0">
                    <a:pos x="50" y="88"/>
                  </a:cxn>
                  <a:cxn ang="0">
                    <a:pos x="30" y="152"/>
                  </a:cxn>
                  <a:cxn ang="0">
                    <a:pos x="12" y="216"/>
                  </a:cxn>
                  <a:cxn ang="0">
                    <a:pos x="2" y="271"/>
                  </a:cxn>
                  <a:cxn ang="0">
                    <a:pos x="0" y="311"/>
                  </a:cxn>
                </a:cxnLst>
                <a:rect l="0" t="0" r="r" b="b"/>
                <a:pathLst>
                  <a:path w="113" h="328">
                    <a:moveTo>
                      <a:pt x="0" y="311"/>
                    </a:moveTo>
                    <a:lnTo>
                      <a:pt x="7" y="328"/>
                    </a:lnTo>
                    <a:lnTo>
                      <a:pt x="21" y="320"/>
                    </a:lnTo>
                    <a:lnTo>
                      <a:pt x="40" y="289"/>
                    </a:lnTo>
                    <a:lnTo>
                      <a:pt x="62" y="238"/>
                    </a:lnTo>
                    <a:lnTo>
                      <a:pt x="83" y="176"/>
                    </a:lnTo>
                    <a:lnTo>
                      <a:pt x="101" y="114"/>
                    </a:lnTo>
                    <a:lnTo>
                      <a:pt x="109" y="59"/>
                    </a:lnTo>
                    <a:lnTo>
                      <a:pt x="113" y="17"/>
                    </a:lnTo>
                    <a:lnTo>
                      <a:pt x="106" y="0"/>
                    </a:lnTo>
                    <a:lnTo>
                      <a:pt x="92" y="7"/>
                    </a:lnTo>
                    <a:lnTo>
                      <a:pt x="73" y="38"/>
                    </a:lnTo>
                    <a:lnTo>
                      <a:pt x="50" y="88"/>
                    </a:lnTo>
                    <a:lnTo>
                      <a:pt x="30" y="152"/>
                    </a:lnTo>
                    <a:lnTo>
                      <a:pt x="12" y="216"/>
                    </a:lnTo>
                    <a:lnTo>
                      <a:pt x="2" y="271"/>
                    </a:lnTo>
                    <a:lnTo>
                      <a:pt x="0" y="311"/>
                    </a:lnTo>
                    <a:close/>
                  </a:path>
                </a:pathLst>
              </a:custGeom>
              <a:solidFill>
                <a:srgbClr val="22727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38" name="Freeform 95"/>
              <p:cNvSpPr>
                <a:spLocks noChangeAspect="1"/>
              </p:cNvSpPr>
              <p:nvPr/>
            </p:nvSpPr>
            <p:spPr bwMode="auto">
              <a:xfrm>
                <a:off x="212" y="2555"/>
                <a:ext cx="113" cy="328"/>
              </a:xfrm>
              <a:custGeom>
                <a:avLst/>
                <a:gdLst/>
                <a:ahLst/>
                <a:cxnLst>
                  <a:cxn ang="0">
                    <a:pos x="0" y="311"/>
                  </a:cxn>
                  <a:cxn ang="0">
                    <a:pos x="7" y="328"/>
                  </a:cxn>
                  <a:cxn ang="0">
                    <a:pos x="21" y="320"/>
                  </a:cxn>
                  <a:cxn ang="0">
                    <a:pos x="40" y="289"/>
                  </a:cxn>
                  <a:cxn ang="0">
                    <a:pos x="62" y="238"/>
                  </a:cxn>
                  <a:cxn ang="0">
                    <a:pos x="83" y="176"/>
                  </a:cxn>
                  <a:cxn ang="0">
                    <a:pos x="101" y="114"/>
                  </a:cxn>
                  <a:cxn ang="0">
                    <a:pos x="109" y="59"/>
                  </a:cxn>
                  <a:cxn ang="0">
                    <a:pos x="113" y="17"/>
                  </a:cxn>
                  <a:cxn ang="0">
                    <a:pos x="106" y="0"/>
                  </a:cxn>
                  <a:cxn ang="0">
                    <a:pos x="92" y="7"/>
                  </a:cxn>
                  <a:cxn ang="0">
                    <a:pos x="73" y="38"/>
                  </a:cxn>
                  <a:cxn ang="0">
                    <a:pos x="50" y="88"/>
                  </a:cxn>
                  <a:cxn ang="0">
                    <a:pos x="30" y="152"/>
                  </a:cxn>
                  <a:cxn ang="0">
                    <a:pos x="12" y="216"/>
                  </a:cxn>
                  <a:cxn ang="0">
                    <a:pos x="2" y="271"/>
                  </a:cxn>
                  <a:cxn ang="0">
                    <a:pos x="0" y="311"/>
                  </a:cxn>
                </a:cxnLst>
                <a:rect l="0" t="0" r="r" b="b"/>
                <a:pathLst>
                  <a:path w="113" h="328">
                    <a:moveTo>
                      <a:pt x="0" y="311"/>
                    </a:moveTo>
                    <a:lnTo>
                      <a:pt x="7" y="328"/>
                    </a:lnTo>
                    <a:lnTo>
                      <a:pt x="21" y="320"/>
                    </a:lnTo>
                    <a:lnTo>
                      <a:pt x="40" y="289"/>
                    </a:lnTo>
                    <a:lnTo>
                      <a:pt x="62" y="238"/>
                    </a:lnTo>
                    <a:lnTo>
                      <a:pt x="83" y="176"/>
                    </a:lnTo>
                    <a:lnTo>
                      <a:pt x="101" y="114"/>
                    </a:lnTo>
                    <a:lnTo>
                      <a:pt x="109" y="59"/>
                    </a:lnTo>
                    <a:lnTo>
                      <a:pt x="113" y="17"/>
                    </a:lnTo>
                    <a:lnTo>
                      <a:pt x="106" y="0"/>
                    </a:lnTo>
                    <a:lnTo>
                      <a:pt x="92" y="7"/>
                    </a:lnTo>
                    <a:lnTo>
                      <a:pt x="73" y="38"/>
                    </a:lnTo>
                    <a:lnTo>
                      <a:pt x="50" y="88"/>
                    </a:lnTo>
                    <a:lnTo>
                      <a:pt x="30" y="152"/>
                    </a:lnTo>
                    <a:lnTo>
                      <a:pt x="12" y="216"/>
                    </a:lnTo>
                    <a:lnTo>
                      <a:pt x="2" y="271"/>
                    </a:lnTo>
                    <a:lnTo>
                      <a:pt x="0" y="311"/>
                    </a:lnTo>
                  </a:path>
                </a:pathLst>
              </a:custGeom>
              <a:noFill/>
              <a:ln w="3175">
                <a:solidFill>
                  <a:srgbClr val="22727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39" name="Line 96"/>
              <p:cNvSpPr>
                <a:spLocks noChangeAspect="1" noChangeShapeType="1"/>
              </p:cNvSpPr>
              <p:nvPr/>
            </p:nvSpPr>
            <p:spPr bwMode="auto">
              <a:xfrm flipH="1">
                <a:off x="240" y="2553"/>
                <a:ext cx="55" cy="2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40" name="Line 97"/>
              <p:cNvSpPr>
                <a:spLocks noChangeAspect="1" noChangeShapeType="1"/>
              </p:cNvSpPr>
              <p:nvPr/>
            </p:nvSpPr>
            <p:spPr bwMode="auto">
              <a:xfrm flipV="1">
                <a:off x="186" y="2626"/>
                <a:ext cx="37" cy="21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</p:grpSp>
        <p:sp>
          <p:nvSpPr>
            <p:cNvPr id="141" name="Line 98"/>
            <p:cNvSpPr>
              <a:spLocks noChangeAspect="1" noChangeShapeType="1"/>
            </p:cNvSpPr>
            <p:nvPr/>
          </p:nvSpPr>
          <p:spPr bwMode="auto">
            <a:xfrm flipH="1">
              <a:off x="4082586" y="3521834"/>
              <a:ext cx="1928513" cy="788546"/>
            </a:xfrm>
            <a:prstGeom prst="line">
              <a:avLst/>
            </a:prstGeom>
            <a:noFill/>
            <a:ln w="33338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42" name="Line 99"/>
            <p:cNvSpPr>
              <a:spLocks noChangeAspect="1" noChangeShapeType="1"/>
            </p:cNvSpPr>
            <p:nvPr/>
          </p:nvSpPr>
          <p:spPr bwMode="auto">
            <a:xfrm flipH="1" flipV="1">
              <a:off x="4087425" y="4304574"/>
              <a:ext cx="459746" cy="804805"/>
            </a:xfrm>
            <a:prstGeom prst="line">
              <a:avLst/>
            </a:prstGeom>
            <a:noFill/>
            <a:ln w="111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43" name="Line 100"/>
            <p:cNvSpPr>
              <a:spLocks noChangeAspect="1" noChangeShapeType="1"/>
            </p:cNvSpPr>
            <p:nvPr/>
          </p:nvSpPr>
          <p:spPr bwMode="auto">
            <a:xfrm flipH="1" flipV="1">
              <a:off x="3164304" y="2789032"/>
              <a:ext cx="542016" cy="923261"/>
            </a:xfrm>
            <a:prstGeom prst="line">
              <a:avLst/>
            </a:prstGeom>
            <a:noFill/>
            <a:ln w="682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grpSp>
          <p:nvGrpSpPr>
            <p:cNvPr id="144" name="Group 101"/>
            <p:cNvGrpSpPr>
              <a:grpSpLocks noChangeAspect="1"/>
            </p:cNvGrpSpPr>
            <p:nvPr/>
          </p:nvGrpSpPr>
          <p:grpSpPr bwMode="auto">
            <a:xfrm>
              <a:off x="3528471" y="3601966"/>
              <a:ext cx="430709" cy="402983"/>
              <a:chOff x="-189" y="2107"/>
              <a:chExt cx="356" cy="347"/>
            </a:xfrm>
          </p:grpSpPr>
          <p:sp>
            <p:nvSpPr>
              <p:cNvPr id="145" name="Freeform 102"/>
              <p:cNvSpPr>
                <a:spLocks noChangeAspect="1"/>
              </p:cNvSpPr>
              <p:nvPr/>
            </p:nvSpPr>
            <p:spPr bwMode="auto">
              <a:xfrm>
                <a:off x="51" y="2109"/>
                <a:ext cx="116" cy="19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178"/>
                  </a:cxn>
                  <a:cxn ang="0">
                    <a:pos x="116" y="193"/>
                  </a:cxn>
                  <a:cxn ang="0">
                    <a:pos x="19" y="15"/>
                  </a:cxn>
                  <a:cxn ang="0">
                    <a:pos x="0" y="0"/>
                  </a:cxn>
                </a:cxnLst>
                <a:rect l="0" t="0" r="r" b="b"/>
                <a:pathLst>
                  <a:path w="116" h="193">
                    <a:moveTo>
                      <a:pt x="0" y="0"/>
                    </a:moveTo>
                    <a:lnTo>
                      <a:pt x="96" y="178"/>
                    </a:lnTo>
                    <a:lnTo>
                      <a:pt x="116" y="193"/>
                    </a:lnTo>
                    <a:lnTo>
                      <a:pt x="19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6757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46" name="Freeform 103"/>
              <p:cNvSpPr>
                <a:spLocks noChangeAspect="1"/>
              </p:cNvSpPr>
              <p:nvPr/>
            </p:nvSpPr>
            <p:spPr bwMode="auto">
              <a:xfrm>
                <a:off x="51" y="2109"/>
                <a:ext cx="116" cy="19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178"/>
                  </a:cxn>
                  <a:cxn ang="0">
                    <a:pos x="116" y="193"/>
                  </a:cxn>
                  <a:cxn ang="0">
                    <a:pos x="19" y="15"/>
                  </a:cxn>
                  <a:cxn ang="0">
                    <a:pos x="0" y="0"/>
                  </a:cxn>
                </a:cxnLst>
                <a:rect l="0" t="0" r="r" b="b"/>
                <a:pathLst>
                  <a:path w="116" h="193">
                    <a:moveTo>
                      <a:pt x="0" y="0"/>
                    </a:moveTo>
                    <a:lnTo>
                      <a:pt x="96" y="178"/>
                    </a:lnTo>
                    <a:lnTo>
                      <a:pt x="116" y="193"/>
                    </a:lnTo>
                    <a:lnTo>
                      <a:pt x="19" y="15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167575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47" name="Freeform 104"/>
              <p:cNvSpPr>
                <a:spLocks noChangeAspect="1"/>
              </p:cNvSpPr>
              <p:nvPr/>
            </p:nvSpPr>
            <p:spPr bwMode="auto">
              <a:xfrm>
                <a:off x="-189" y="2235"/>
                <a:ext cx="95" cy="204"/>
              </a:xfrm>
              <a:custGeom>
                <a:avLst/>
                <a:gdLst/>
                <a:ahLst/>
                <a:cxnLst>
                  <a:cxn ang="0">
                    <a:pos x="0" y="26"/>
                  </a:cxn>
                  <a:cxn ang="0">
                    <a:pos x="95" y="204"/>
                  </a:cxn>
                  <a:cxn ang="0">
                    <a:pos x="95" y="178"/>
                  </a:cxn>
                  <a:cxn ang="0">
                    <a:pos x="0" y="0"/>
                  </a:cxn>
                  <a:cxn ang="0">
                    <a:pos x="0" y="26"/>
                  </a:cxn>
                </a:cxnLst>
                <a:rect l="0" t="0" r="r" b="b"/>
                <a:pathLst>
                  <a:path w="95" h="204">
                    <a:moveTo>
                      <a:pt x="0" y="26"/>
                    </a:moveTo>
                    <a:lnTo>
                      <a:pt x="95" y="204"/>
                    </a:lnTo>
                    <a:lnTo>
                      <a:pt x="95" y="178"/>
                    </a:lnTo>
                    <a:lnTo>
                      <a:pt x="0" y="0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3CAAA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48" name="Freeform 105"/>
              <p:cNvSpPr>
                <a:spLocks noChangeAspect="1"/>
              </p:cNvSpPr>
              <p:nvPr/>
            </p:nvSpPr>
            <p:spPr bwMode="auto">
              <a:xfrm>
                <a:off x="-189" y="2235"/>
                <a:ext cx="95" cy="204"/>
              </a:xfrm>
              <a:custGeom>
                <a:avLst/>
                <a:gdLst/>
                <a:ahLst/>
                <a:cxnLst>
                  <a:cxn ang="0">
                    <a:pos x="0" y="26"/>
                  </a:cxn>
                  <a:cxn ang="0">
                    <a:pos x="95" y="204"/>
                  </a:cxn>
                  <a:cxn ang="0">
                    <a:pos x="95" y="178"/>
                  </a:cxn>
                  <a:cxn ang="0">
                    <a:pos x="0" y="0"/>
                  </a:cxn>
                  <a:cxn ang="0">
                    <a:pos x="0" y="26"/>
                  </a:cxn>
                </a:cxnLst>
                <a:rect l="0" t="0" r="r" b="b"/>
                <a:pathLst>
                  <a:path w="95" h="204">
                    <a:moveTo>
                      <a:pt x="0" y="26"/>
                    </a:moveTo>
                    <a:lnTo>
                      <a:pt x="95" y="204"/>
                    </a:lnTo>
                    <a:lnTo>
                      <a:pt x="95" y="178"/>
                    </a:lnTo>
                    <a:lnTo>
                      <a:pt x="0" y="0"/>
                    </a:lnTo>
                    <a:lnTo>
                      <a:pt x="0" y="26"/>
                    </a:lnTo>
                  </a:path>
                </a:pathLst>
              </a:custGeom>
              <a:noFill/>
              <a:ln w="3175">
                <a:solidFill>
                  <a:srgbClr val="3CAAAA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49" name="Freeform 106"/>
              <p:cNvSpPr>
                <a:spLocks noChangeAspect="1"/>
              </p:cNvSpPr>
              <p:nvPr/>
            </p:nvSpPr>
            <p:spPr bwMode="auto">
              <a:xfrm>
                <a:off x="15" y="2107"/>
                <a:ext cx="132" cy="18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7" y="178"/>
                  </a:cxn>
                  <a:cxn ang="0">
                    <a:pos x="132" y="180"/>
                  </a:cxn>
                  <a:cxn ang="0">
                    <a:pos x="36" y="2"/>
                  </a:cxn>
                  <a:cxn ang="0">
                    <a:pos x="0" y="0"/>
                  </a:cxn>
                </a:cxnLst>
                <a:rect l="0" t="0" r="r" b="b"/>
                <a:pathLst>
                  <a:path w="132" h="180">
                    <a:moveTo>
                      <a:pt x="0" y="0"/>
                    </a:moveTo>
                    <a:lnTo>
                      <a:pt x="97" y="178"/>
                    </a:lnTo>
                    <a:lnTo>
                      <a:pt x="132" y="180"/>
                    </a:lnTo>
                    <a:lnTo>
                      <a:pt x="36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0B0B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50" name="Freeform 107"/>
              <p:cNvSpPr>
                <a:spLocks noChangeAspect="1"/>
              </p:cNvSpPr>
              <p:nvPr/>
            </p:nvSpPr>
            <p:spPr bwMode="auto">
              <a:xfrm>
                <a:off x="15" y="2107"/>
                <a:ext cx="132" cy="18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7" y="178"/>
                  </a:cxn>
                  <a:cxn ang="0">
                    <a:pos x="132" y="180"/>
                  </a:cxn>
                  <a:cxn ang="0">
                    <a:pos x="36" y="2"/>
                  </a:cxn>
                  <a:cxn ang="0">
                    <a:pos x="0" y="0"/>
                  </a:cxn>
                </a:cxnLst>
                <a:rect l="0" t="0" r="r" b="b"/>
                <a:pathLst>
                  <a:path w="132" h="180">
                    <a:moveTo>
                      <a:pt x="0" y="0"/>
                    </a:moveTo>
                    <a:lnTo>
                      <a:pt x="97" y="178"/>
                    </a:lnTo>
                    <a:lnTo>
                      <a:pt x="132" y="180"/>
                    </a:lnTo>
                    <a:lnTo>
                      <a:pt x="36" y="2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40B0B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51" name="Freeform 108"/>
              <p:cNvSpPr>
                <a:spLocks noChangeAspect="1"/>
              </p:cNvSpPr>
              <p:nvPr/>
            </p:nvSpPr>
            <p:spPr bwMode="auto">
              <a:xfrm>
                <a:off x="-189" y="2204"/>
                <a:ext cx="116" cy="209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95" y="209"/>
                  </a:cxn>
                  <a:cxn ang="0">
                    <a:pos x="116" y="178"/>
                  </a:cxn>
                  <a:cxn ang="0">
                    <a:pos x="21" y="0"/>
                  </a:cxn>
                  <a:cxn ang="0">
                    <a:pos x="0" y="31"/>
                  </a:cxn>
                </a:cxnLst>
                <a:rect l="0" t="0" r="r" b="b"/>
                <a:pathLst>
                  <a:path w="116" h="209">
                    <a:moveTo>
                      <a:pt x="0" y="31"/>
                    </a:moveTo>
                    <a:lnTo>
                      <a:pt x="95" y="209"/>
                    </a:lnTo>
                    <a:lnTo>
                      <a:pt x="116" y="178"/>
                    </a:lnTo>
                    <a:lnTo>
                      <a:pt x="21" y="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60DCD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52" name="Freeform 109"/>
              <p:cNvSpPr>
                <a:spLocks noChangeAspect="1"/>
              </p:cNvSpPr>
              <p:nvPr/>
            </p:nvSpPr>
            <p:spPr bwMode="auto">
              <a:xfrm>
                <a:off x="-189" y="2204"/>
                <a:ext cx="116" cy="209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95" y="209"/>
                  </a:cxn>
                  <a:cxn ang="0">
                    <a:pos x="116" y="178"/>
                  </a:cxn>
                  <a:cxn ang="0">
                    <a:pos x="21" y="0"/>
                  </a:cxn>
                  <a:cxn ang="0">
                    <a:pos x="0" y="31"/>
                  </a:cxn>
                </a:cxnLst>
                <a:rect l="0" t="0" r="r" b="b"/>
                <a:pathLst>
                  <a:path w="116" h="209">
                    <a:moveTo>
                      <a:pt x="0" y="31"/>
                    </a:moveTo>
                    <a:lnTo>
                      <a:pt x="95" y="209"/>
                    </a:lnTo>
                    <a:lnTo>
                      <a:pt x="116" y="178"/>
                    </a:lnTo>
                    <a:lnTo>
                      <a:pt x="21" y="0"/>
                    </a:lnTo>
                    <a:lnTo>
                      <a:pt x="0" y="31"/>
                    </a:lnTo>
                  </a:path>
                </a:pathLst>
              </a:custGeom>
              <a:noFill/>
              <a:ln w="3175">
                <a:solidFill>
                  <a:srgbClr val="60DCD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53" name="Freeform 110"/>
              <p:cNvSpPr>
                <a:spLocks noChangeAspect="1"/>
              </p:cNvSpPr>
              <p:nvPr/>
            </p:nvSpPr>
            <p:spPr bwMode="auto">
              <a:xfrm>
                <a:off x="-32" y="2107"/>
                <a:ext cx="144" cy="188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97" y="188"/>
                  </a:cxn>
                  <a:cxn ang="0">
                    <a:pos x="144" y="178"/>
                  </a:cxn>
                  <a:cxn ang="0">
                    <a:pos x="47" y="0"/>
                  </a:cxn>
                  <a:cxn ang="0">
                    <a:pos x="0" y="10"/>
                  </a:cxn>
                </a:cxnLst>
                <a:rect l="0" t="0" r="r" b="b"/>
                <a:pathLst>
                  <a:path w="144" h="188">
                    <a:moveTo>
                      <a:pt x="0" y="10"/>
                    </a:moveTo>
                    <a:lnTo>
                      <a:pt x="97" y="188"/>
                    </a:lnTo>
                    <a:lnTo>
                      <a:pt x="144" y="178"/>
                    </a:lnTo>
                    <a:lnTo>
                      <a:pt x="47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62DF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54" name="Freeform 111"/>
              <p:cNvSpPr>
                <a:spLocks noChangeAspect="1"/>
              </p:cNvSpPr>
              <p:nvPr/>
            </p:nvSpPr>
            <p:spPr bwMode="auto">
              <a:xfrm>
                <a:off x="-32" y="2107"/>
                <a:ext cx="144" cy="188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97" y="188"/>
                  </a:cxn>
                  <a:cxn ang="0">
                    <a:pos x="144" y="178"/>
                  </a:cxn>
                  <a:cxn ang="0">
                    <a:pos x="47" y="0"/>
                  </a:cxn>
                  <a:cxn ang="0">
                    <a:pos x="0" y="10"/>
                  </a:cxn>
                </a:cxnLst>
                <a:rect l="0" t="0" r="r" b="b"/>
                <a:pathLst>
                  <a:path w="144" h="188">
                    <a:moveTo>
                      <a:pt x="0" y="10"/>
                    </a:moveTo>
                    <a:lnTo>
                      <a:pt x="97" y="188"/>
                    </a:lnTo>
                    <a:lnTo>
                      <a:pt x="144" y="178"/>
                    </a:lnTo>
                    <a:lnTo>
                      <a:pt x="47" y="0"/>
                    </a:lnTo>
                    <a:lnTo>
                      <a:pt x="0" y="10"/>
                    </a:lnTo>
                  </a:path>
                </a:pathLst>
              </a:custGeom>
              <a:noFill/>
              <a:ln w="3175">
                <a:solidFill>
                  <a:srgbClr val="62DFD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55" name="Freeform 112"/>
              <p:cNvSpPr>
                <a:spLocks noChangeAspect="1"/>
              </p:cNvSpPr>
              <p:nvPr/>
            </p:nvSpPr>
            <p:spPr bwMode="auto">
              <a:xfrm>
                <a:off x="-168" y="2171"/>
                <a:ext cx="131" cy="211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95" y="211"/>
                  </a:cxn>
                  <a:cxn ang="0">
                    <a:pos x="131" y="178"/>
                  </a:cxn>
                  <a:cxn ang="0">
                    <a:pos x="34" y="0"/>
                  </a:cxn>
                  <a:cxn ang="0">
                    <a:pos x="0" y="33"/>
                  </a:cxn>
                </a:cxnLst>
                <a:rect l="0" t="0" r="r" b="b"/>
                <a:pathLst>
                  <a:path w="131" h="211">
                    <a:moveTo>
                      <a:pt x="0" y="33"/>
                    </a:moveTo>
                    <a:lnTo>
                      <a:pt x="95" y="211"/>
                    </a:lnTo>
                    <a:lnTo>
                      <a:pt x="131" y="178"/>
                    </a:lnTo>
                    <a:lnTo>
                      <a:pt x="34" y="0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77FDF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56" name="Freeform 113"/>
              <p:cNvSpPr>
                <a:spLocks noChangeAspect="1"/>
              </p:cNvSpPr>
              <p:nvPr/>
            </p:nvSpPr>
            <p:spPr bwMode="auto">
              <a:xfrm>
                <a:off x="-168" y="2171"/>
                <a:ext cx="131" cy="211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95" y="211"/>
                  </a:cxn>
                  <a:cxn ang="0">
                    <a:pos x="131" y="178"/>
                  </a:cxn>
                  <a:cxn ang="0">
                    <a:pos x="34" y="0"/>
                  </a:cxn>
                  <a:cxn ang="0">
                    <a:pos x="0" y="33"/>
                  </a:cxn>
                </a:cxnLst>
                <a:rect l="0" t="0" r="r" b="b"/>
                <a:pathLst>
                  <a:path w="131" h="211">
                    <a:moveTo>
                      <a:pt x="0" y="33"/>
                    </a:moveTo>
                    <a:lnTo>
                      <a:pt x="95" y="211"/>
                    </a:lnTo>
                    <a:lnTo>
                      <a:pt x="131" y="178"/>
                    </a:lnTo>
                    <a:lnTo>
                      <a:pt x="34" y="0"/>
                    </a:lnTo>
                    <a:lnTo>
                      <a:pt x="0" y="33"/>
                    </a:lnTo>
                  </a:path>
                </a:pathLst>
              </a:custGeom>
              <a:noFill/>
              <a:ln w="3175">
                <a:solidFill>
                  <a:srgbClr val="77FDF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57" name="Freeform 114"/>
              <p:cNvSpPr>
                <a:spLocks noChangeAspect="1"/>
              </p:cNvSpPr>
              <p:nvPr/>
            </p:nvSpPr>
            <p:spPr bwMode="auto">
              <a:xfrm>
                <a:off x="-85" y="2117"/>
                <a:ext cx="150" cy="201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97" y="201"/>
                  </a:cxn>
                  <a:cxn ang="0">
                    <a:pos x="150" y="178"/>
                  </a:cxn>
                  <a:cxn ang="0">
                    <a:pos x="53" y="0"/>
                  </a:cxn>
                  <a:cxn ang="0">
                    <a:pos x="0" y="23"/>
                  </a:cxn>
                </a:cxnLst>
                <a:rect l="0" t="0" r="r" b="b"/>
                <a:pathLst>
                  <a:path w="150" h="201">
                    <a:moveTo>
                      <a:pt x="0" y="23"/>
                    </a:moveTo>
                    <a:lnTo>
                      <a:pt x="97" y="201"/>
                    </a:lnTo>
                    <a:lnTo>
                      <a:pt x="150" y="178"/>
                    </a:lnTo>
                    <a:lnTo>
                      <a:pt x="53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79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58" name="Freeform 115"/>
              <p:cNvSpPr>
                <a:spLocks noChangeAspect="1"/>
              </p:cNvSpPr>
              <p:nvPr/>
            </p:nvSpPr>
            <p:spPr bwMode="auto">
              <a:xfrm>
                <a:off x="-85" y="2117"/>
                <a:ext cx="150" cy="201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97" y="201"/>
                  </a:cxn>
                  <a:cxn ang="0">
                    <a:pos x="150" y="178"/>
                  </a:cxn>
                  <a:cxn ang="0">
                    <a:pos x="53" y="0"/>
                  </a:cxn>
                  <a:cxn ang="0">
                    <a:pos x="0" y="23"/>
                  </a:cxn>
                </a:cxnLst>
                <a:rect l="0" t="0" r="r" b="b"/>
                <a:pathLst>
                  <a:path w="150" h="201">
                    <a:moveTo>
                      <a:pt x="0" y="23"/>
                    </a:moveTo>
                    <a:lnTo>
                      <a:pt x="97" y="201"/>
                    </a:lnTo>
                    <a:lnTo>
                      <a:pt x="150" y="178"/>
                    </a:lnTo>
                    <a:lnTo>
                      <a:pt x="53" y="0"/>
                    </a:lnTo>
                    <a:lnTo>
                      <a:pt x="0" y="23"/>
                    </a:lnTo>
                  </a:path>
                </a:pathLst>
              </a:custGeom>
              <a:noFill/>
              <a:ln w="3175">
                <a:solidFill>
                  <a:srgbClr val="79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59" name="Freeform 116"/>
              <p:cNvSpPr>
                <a:spLocks noChangeAspect="1"/>
              </p:cNvSpPr>
              <p:nvPr/>
            </p:nvSpPr>
            <p:spPr bwMode="auto">
              <a:xfrm>
                <a:off x="-134" y="2140"/>
                <a:ext cx="146" cy="209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97" y="209"/>
                  </a:cxn>
                  <a:cxn ang="0">
                    <a:pos x="146" y="178"/>
                  </a:cxn>
                  <a:cxn ang="0">
                    <a:pos x="49" y="0"/>
                  </a:cxn>
                  <a:cxn ang="0">
                    <a:pos x="0" y="31"/>
                  </a:cxn>
                </a:cxnLst>
                <a:rect l="0" t="0" r="r" b="b"/>
                <a:pathLst>
                  <a:path w="146" h="209">
                    <a:moveTo>
                      <a:pt x="0" y="31"/>
                    </a:moveTo>
                    <a:lnTo>
                      <a:pt x="97" y="209"/>
                    </a:lnTo>
                    <a:lnTo>
                      <a:pt x="146" y="178"/>
                    </a:lnTo>
                    <a:lnTo>
                      <a:pt x="49" y="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80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60" name="Freeform 117"/>
              <p:cNvSpPr>
                <a:spLocks noChangeAspect="1"/>
              </p:cNvSpPr>
              <p:nvPr/>
            </p:nvSpPr>
            <p:spPr bwMode="auto">
              <a:xfrm>
                <a:off x="-134" y="2140"/>
                <a:ext cx="146" cy="209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97" y="209"/>
                  </a:cxn>
                  <a:cxn ang="0">
                    <a:pos x="146" y="178"/>
                  </a:cxn>
                  <a:cxn ang="0">
                    <a:pos x="49" y="0"/>
                  </a:cxn>
                  <a:cxn ang="0">
                    <a:pos x="0" y="31"/>
                  </a:cxn>
                </a:cxnLst>
                <a:rect l="0" t="0" r="r" b="b"/>
                <a:pathLst>
                  <a:path w="146" h="209">
                    <a:moveTo>
                      <a:pt x="0" y="31"/>
                    </a:moveTo>
                    <a:lnTo>
                      <a:pt x="97" y="209"/>
                    </a:lnTo>
                    <a:lnTo>
                      <a:pt x="146" y="178"/>
                    </a:lnTo>
                    <a:lnTo>
                      <a:pt x="49" y="0"/>
                    </a:lnTo>
                    <a:lnTo>
                      <a:pt x="0" y="31"/>
                    </a:lnTo>
                  </a:path>
                </a:pathLst>
              </a:custGeom>
              <a:noFill/>
              <a:ln w="3175">
                <a:solidFill>
                  <a:srgbClr val="80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61" name="Freeform 118"/>
              <p:cNvSpPr>
                <a:spLocks noChangeAspect="1"/>
              </p:cNvSpPr>
              <p:nvPr/>
            </p:nvSpPr>
            <p:spPr bwMode="auto">
              <a:xfrm>
                <a:off x="-94" y="2285"/>
                <a:ext cx="261" cy="169"/>
              </a:xfrm>
              <a:custGeom>
                <a:avLst/>
                <a:gdLst/>
                <a:ahLst/>
                <a:cxnLst>
                  <a:cxn ang="0">
                    <a:pos x="106" y="33"/>
                  </a:cxn>
                  <a:cxn ang="0">
                    <a:pos x="57" y="64"/>
                  </a:cxn>
                  <a:cxn ang="0">
                    <a:pos x="21" y="97"/>
                  </a:cxn>
                  <a:cxn ang="0">
                    <a:pos x="0" y="128"/>
                  </a:cxn>
                  <a:cxn ang="0">
                    <a:pos x="0" y="154"/>
                  </a:cxn>
                  <a:cxn ang="0">
                    <a:pos x="21" y="169"/>
                  </a:cxn>
                  <a:cxn ang="0">
                    <a:pos x="56" y="169"/>
                  </a:cxn>
                  <a:cxn ang="0">
                    <a:pos x="102" y="159"/>
                  </a:cxn>
                  <a:cxn ang="0">
                    <a:pos x="154" y="137"/>
                  </a:cxn>
                  <a:cxn ang="0">
                    <a:pos x="203" y="107"/>
                  </a:cxn>
                  <a:cxn ang="0">
                    <a:pos x="239" y="74"/>
                  </a:cxn>
                  <a:cxn ang="0">
                    <a:pos x="260" y="43"/>
                  </a:cxn>
                  <a:cxn ang="0">
                    <a:pos x="261" y="17"/>
                  </a:cxn>
                  <a:cxn ang="0">
                    <a:pos x="241" y="2"/>
                  </a:cxn>
                  <a:cxn ang="0">
                    <a:pos x="206" y="0"/>
                  </a:cxn>
                  <a:cxn ang="0">
                    <a:pos x="159" y="10"/>
                  </a:cxn>
                  <a:cxn ang="0">
                    <a:pos x="106" y="33"/>
                  </a:cxn>
                </a:cxnLst>
                <a:rect l="0" t="0" r="r" b="b"/>
                <a:pathLst>
                  <a:path w="261" h="169">
                    <a:moveTo>
                      <a:pt x="106" y="33"/>
                    </a:moveTo>
                    <a:lnTo>
                      <a:pt x="57" y="64"/>
                    </a:lnTo>
                    <a:lnTo>
                      <a:pt x="21" y="97"/>
                    </a:lnTo>
                    <a:lnTo>
                      <a:pt x="0" y="128"/>
                    </a:lnTo>
                    <a:lnTo>
                      <a:pt x="0" y="154"/>
                    </a:lnTo>
                    <a:lnTo>
                      <a:pt x="21" y="169"/>
                    </a:lnTo>
                    <a:lnTo>
                      <a:pt x="56" y="169"/>
                    </a:lnTo>
                    <a:lnTo>
                      <a:pt x="102" y="159"/>
                    </a:lnTo>
                    <a:lnTo>
                      <a:pt x="154" y="137"/>
                    </a:lnTo>
                    <a:lnTo>
                      <a:pt x="203" y="107"/>
                    </a:lnTo>
                    <a:lnTo>
                      <a:pt x="239" y="74"/>
                    </a:lnTo>
                    <a:lnTo>
                      <a:pt x="260" y="43"/>
                    </a:lnTo>
                    <a:lnTo>
                      <a:pt x="261" y="17"/>
                    </a:lnTo>
                    <a:lnTo>
                      <a:pt x="241" y="2"/>
                    </a:lnTo>
                    <a:lnTo>
                      <a:pt x="206" y="0"/>
                    </a:lnTo>
                    <a:lnTo>
                      <a:pt x="159" y="10"/>
                    </a:lnTo>
                    <a:lnTo>
                      <a:pt x="106" y="33"/>
                    </a:lnTo>
                    <a:close/>
                  </a:path>
                </a:pathLst>
              </a:custGeom>
              <a:solidFill>
                <a:srgbClr val="15727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62" name="Freeform 119"/>
              <p:cNvSpPr>
                <a:spLocks noChangeAspect="1"/>
              </p:cNvSpPr>
              <p:nvPr/>
            </p:nvSpPr>
            <p:spPr bwMode="auto">
              <a:xfrm>
                <a:off x="-94" y="2285"/>
                <a:ext cx="261" cy="169"/>
              </a:xfrm>
              <a:custGeom>
                <a:avLst/>
                <a:gdLst/>
                <a:ahLst/>
                <a:cxnLst>
                  <a:cxn ang="0">
                    <a:pos x="106" y="33"/>
                  </a:cxn>
                  <a:cxn ang="0">
                    <a:pos x="57" y="64"/>
                  </a:cxn>
                  <a:cxn ang="0">
                    <a:pos x="21" y="97"/>
                  </a:cxn>
                  <a:cxn ang="0">
                    <a:pos x="0" y="128"/>
                  </a:cxn>
                  <a:cxn ang="0">
                    <a:pos x="0" y="154"/>
                  </a:cxn>
                  <a:cxn ang="0">
                    <a:pos x="21" y="169"/>
                  </a:cxn>
                  <a:cxn ang="0">
                    <a:pos x="56" y="169"/>
                  </a:cxn>
                  <a:cxn ang="0">
                    <a:pos x="102" y="159"/>
                  </a:cxn>
                  <a:cxn ang="0">
                    <a:pos x="154" y="137"/>
                  </a:cxn>
                  <a:cxn ang="0">
                    <a:pos x="203" y="107"/>
                  </a:cxn>
                  <a:cxn ang="0">
                    <a:pos x="239" y="74"/>
                  </a:cxn>
                  <a:cxn ang="0">
                    <a:pos x="260" y="43"/>
                  </a:cxn>
                  <a:cxn ang="0">
                    <a:pos x="261" y="17"/>
                  </a:cxn>
                  <a:cxn ang="0">
                    <a:pos x="241" y="2"/>
                  </a:cxn>
                  <a:cxn ang="0">
                    <a:pos x="206" y="0"/>
                  </a:cxn>
                  <a:cxn ang="0">
                    <a:pos x="159" y="10"/>
                  </a:cxn>
                  <a:cxn ang="0">
                    <a:pos x="106" y="33"/>
                  </a:cxn>
                </a:cxnLst>
                <a:rect l="0" t="0" r="r" b="b"/>
                <a:pathLst>
                  <a:path w="261" h="169">
                    <a:moveTo>
                      <a:pt x="106" y="33"/>
                    </a:moveTo>
                    <a:lnTo>
                      <a:pt x="57" y="64"/>
                    </a:lnTo>
                    <a:lnTo>
                      <a:pt x="21" y="97"/>
                    </a:lnTo>
                    <a:lnTo>
                      <a:pt x="0" y="128"/>
                    </a:lnTo>
                    <a:lnTo>
                      <a:pt x="0" y="154"/>
                    </a:lnTo>
                    <a:lnTo>
                      <a:pt x="21" y="169"/>
                    </a:lnTo>
                    <a:lnTo>
                      <a:pt x="56" y="169"/>
                    </a:lnTo>
                    <a:lnTo>
                      <a:pt x="102" y="159"/>
                    </a:lnTo>
                    <a:lnTo>
                      <a:pt x="154" y="137"/>
                    </a:lnTo>
                    <a:lnTo>
                      <a:pt x="203" y="107"/>
                    </a:lnTo>
                    <a:lnTo>
                      <a:pt x="239" y="74"/>
                    </a:lnTo>
                    <a:lnTo>
                      <a:pt x="260" y="43"/>
                    </a:lnTo>
                    <a:lnTo>
                      <a:pt x="261" y="17"/>
                    </a:lnTo>
                    <a:lnTo>
                      <a:pt x="241" y="2"/>
                    </a:lnTo>
                    <a:lnTo>
                      <a:pt x="206" y="0"/>
                    </a:lnTo>
                    <a:lnTo>
                      <a:pt x="159" y="10"/>
                    </a:lnTo>
                    <a:lnTo>
                      <a:pt x="106" y="33"/>
                    </a:lnTo>
                  </a:path>
                </a:pathLst>
              </a:custGeom>
              <a:noFill/>
              <a:ln w="3175">
                <a:solidFill>
                  <a:srgbClr val="15727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63" name="Line 120"/>
              <p:cNvSpPr>
                <a:spLocks noChangeAspect="1" noChangeShapeType="1"/>
              </p:cNvSpPr>
              <p:nvPr/>
            </p:nvSpPr>
            <p:spPr bwMode="auto">
              <a:xfrm flipV="1">
                <a:off x="-149" y="2161"/>
                <a:ext cx="145" cy="176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64" name="Line 121"/>
              <p:cNvSpPr>
                <a:spLocks noChangeAspect="1" noChangeShapeType="1"/>
              </p:cNvSpPr>
              <p:nvPr/>
            </p:nvSpPr>
            <p:spPr bwMode="auto">
              <a:xfrm>
                <a:off x="22" y="2152"/>
                <a:ext cx="90" cy="6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</p:grpSp>
        <p:sp>
          <p:nvSpPr>
            <p:cNvPr id="165" name="Line 122"/>
            <p:cNvSpPr>
              <a:spLocks noChangeAspect="1" noChangeShapeType="1"/>
            </p:cNvSpPr>
            <p:nvPr/>
          </p:nvSpPr>
          <p:spPr bwMode="auto">
            <a:xfrm flipH="1">
              <a:off x="4762525" y="3529963"/>
              <a:ext cx="1228005" cy="513310"/>
            </a:xfrm>
            <a:prstGeom prst="line">
              <a:avLst/>
            </a:prstGeom>
            <a:noFill/>
            <a:ln w="6826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grpSp>
          <p:nvGrpSpPr>
            <p:cNvPr id="166" name="Group 123"/>
            <p:cNvGrpSpPr>
              <a:grpSpLocks noChangeAspect="1"/>
            </p:cNvGrpSpPr>
            <p:nvPr/>
          </p:nvGrpSpPr>
          <p:grpSpPr bwMode="auto">
            <a:xfrm>
              <a:off x="4472160" y="3855137"/>
              <a:ext cx="395623" cy="411113"/>
              <a:chOff x="591" y="2325"/>
              <a:chExt cx="327" cy="354"/>
            </a:xfrm>
          </p:grpSpPr>
          <p:sp>
            <p:nvSpPr>
              <p:cNvPr id="167" name="Freeform 124"/>
              <p:cNvSpPr>
                <a:spLocks noChangeAspect="1"/>
              </p:cNvSpPr>
              <p:nvPr/>
            </p:nvSpPr>
            <p:spPr bwMode="auto">
              <a:xfrm>
                <a:off x="591" y="2325"/>
                <a:ext cx="209" cy="91"/>
              </a:xfrm>
              <a:custGeom>
                <a:avLst/>
                <a:gdLst/>
                <a:ahLst/>
                <a:cxnLst>
                  <a:cxn ang="0">
                    <a:pos x="197" y="3"/>
                  </a:cxn>
                  <a:cxn ang="0">
                    <a:pos x="0" y="91"/>
                  </a:cxn>
                  <a:cxn ang="0">
                    <a:pos x="12" y="90"/>
                  </a:cxn>
                  <a:cxn ang="0">
                    <a:pos x="209" y="0"/>
                  </a:cxn>
                  <a:cxn ang="0">
                    <a:pos x="197" y="3"/>
                  </a:cxn>
                </a:cxnLst>
                <a:rect l="0" t="0" r="r" b="b"/>
                <a:pathLst>
                  <a:path w="209" h="91">
                    <a:moveTo>
                      <a:pt x="197" y="3"/>
                    </a:moveTo>
                    <a:lnTo>
                      <a:pt x="0" y="91"/>
                    </a:lnTo>
                    <a:lnTo>
                      <a:pt x="12" y="90"/>
                    </a:lnTo>
                    <a:lnTo>
                      <a:pt x="209" y="0"/>
                    </a:lnTo>
                    <a:lnTo>
                      <a:pt x="197" y="3"/>
                    </a:lnTo>
                    <a:close/>
                  </a:path>
                </a:pathLst>
              </a:custGeom>
              <a:solidFill>
                <a:srgbClr val="43B4B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68" name="Freeform 125"/>
              <p:cNvSpPr>
                <a:spLocks noChangeAspect="1"/>
              </p:cNvSpPr>
              <p:nvPr/>
            </p:nvSpPr>
            <p:spPr bwMode="auto">
              <a:xfrm>
                <a:off x="591" y="2325"/>
                <a:ext cx="209" cy="91"/>
              </a:xfrm>
              <a:custGeom>
                <a:avLst/>
                <a:gdLst/>
                <a:ahLst/>
                <a:cxnLst>
                  <a:cxn ang="0">
                    <a:pos x="197" y="3"/>
                  </a:cxn>
                  <a:cxn ang="0">
                    <a:pos x="0" y="91"/>
                  </a:cxn>
                  <a:cxn ang="0">
                    <a:pos x="12" y="90"/>
                  </a:cxn>
                  <a:cxn ang="0">
                    <a:pos x="209" y="0"/>
                  </a:cxn>
                  <a:cxn ang="0">
                    <a:pos x="197" y="3"/>
                  </a:cxn>
                </a:cxnLst>
                <a:rect l="0" t="0" r="r" b="b"/>
                <a:pathLst>
                  <a:path w="209" h="91">
                    <a:moveTo>
                      <a:pt x="197" y="3"/>
                    </a:moveTo>
                    <a:lnTo>
                      <a:pt x="0" y="91"/>
                    </a:lnTo>
                    <a:lnTo>
                      <a:pt x="12" y="90"/>
                    </a:lnTo>
                    <a:lnTo>
                      <a:pt x="209" y="0"/>
                    </a:lnTo>
                    <a:lnTo>
                      <a:pt x="197" y="3"/>
                    </a:lnTo>
                  </a:path>
                </a:pathLst>
              </a:custGeom>
              <a:noFill/>
              <a:ln w="3175">
                <a:solidFill>
                  <a:srgbClr val="43B4B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69" name="Freeform 126"/>
              <p:cNvSpPr>
                <a:spLocks noChangeAspect="1"/>
              </p:cNvSpPr>
              <p:nvPr/>
            </p:nvSpPr>
            <p:spPr bwMode="auto">
              <a:xfrm>
                <a:off x="719" y="2567"/>
                <a:ext cx="199" cy="111"/>
              </a:xfrm>
              <a:custGeom>
                <a:avLst/>
                <a:gdLst/>
                <a:ahLst/>
                <a:cxnLst>
                  <a:cxn ang="0">
                    <a:pos x="199" y="0"/>
                  </a:cxn>
                  <a:cxn ang="0">
                    <a:pos x="2" y="90"/>
                  </a:cxn>
                  <a:cxn ang="0">
                    <a:pos x="0" y="111"/>
                  </a:cxn>
                  <a:cxn ang="0">
                    <a:pos x="195" y="22"/>
                  </a:cxn>
                  <a:cxn ang="0">
                    <a:pos x="199" y="0"/>
                  </a:cxn>
                </a:cxnLst>
                <a:rect l="0" t="0" r="r" b="b"/>
                <a:pathLst>
                  <a:path w="199" h="111">
                    <a:moveTo>
                      <a:pt x="199" y="0"/>
                    </a:moveTo>
                    <a:lnTo>
                      <a:pt x="2" y="90"/>
                    </a:lnTo>
                    <a:lnTo>
                      <a:pt x="0" y="111"/>
                    </a:lnTo>
                    <a:lnTo>
                      <a:pt x="195" y="22"/>
                    </a:lnTo>
                    <a:lnTo>
                      <a:pt x="199" y="0"/>
                    </a:lnTo>
                    <a:close/>
                  </a:path>
                </a:pathLst>
              </a:custGeom>
              <a:solidFill>
                <a:srgbClr val="15727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70" name="Freeform 127"/>
              <p:cNvSpPr>
                <a:spLocks noChangeAspect="1"/>
              </p:cNvSpPr>
              <p:nvPr/>
            </p:nvSpPr>
            <p:spPr bwMode="auto">
              <a:xfrm>
                <a:off x="719" y="2567"/>
                <a:ext cx="199" cy="111"/>
              </a:xfrm>
              <a:custGeom>
                <a:avLst/>
                <a:gdLst/>
                <a:ahLst/>
                <a:cxnLst>
                  <a:cxn ang="0">
                    <a:pos x="199" y="0"/>
                  </a:cxn>
                  <a:cxn ang="0">
                    <a:pos x="2" y="90"/>
                  </a:cxn>
                  <a:cxn ang="0">
                    <a:pos x="0" y="111"/>
                  </a:cxn>
                  <a:cxn ang="0">
                    <a:pos x="195" y="22"/>
                  </a:cxn>
                  <a:cxn ang="0">
                    <a:pos x="199" y="0"/>
                  </a:cxn>
                </a:cxnLst>
                <a:rect l="0" t="0" r="r" b="b"/>
                <a:pathLst>
                  <a:path w="199" h="111">
                    <a:moveTo>
                      <a:pt x="199" y="0"/>
                    </a:moveTo>
                    <a:lnTo>
                      <a:pt x="2" y="90"/>
                    </a:lnTo>
                    <a:lnTo>
                      <a:pt x="0" y="111"/>
                    </a:lnTo>
                    <a:lnTo>
                      <a:pt x="195" y="22"/>
                    </a:lnTo>
                    <a:lnTo>
                      <a:pt x="199" y="0"/>
                    </a:lnTo>
                  </a:path>
                </a:pathLst>
              </a:custGeom>
              <a:noFill/>
              <a:ln w="3175">
                <a:solidFill>
                  <a:srgbClr val="15727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71" name="Freeform 128"/>
              <p:cNvSpPr>
                <a:spLocks noChangeAspect="1"/>
              </p:cNvSpPr>
              <p:nvPr/>
            </p:nvSpPr>
            <p:spPr bwMode="auto">
              <a:xfrm>
                <a:off x="603" y="2325"/>
                <a:ext cx="216" cy="107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19" y="107"/>
                  </a:cxn>
                  <a:cxn ang="0">
                    <a:pos x="216" y="19"/>
                  </a:cxn>
                  <a:cxn ang="0">
                    <a:pos x="197" y="0"/>
                  </a:cxn>
                </a:cxnLst>
                <a:rect l="0" t="0" r="r" b="b"/>
                <a:pathLst>
                  <a:path w="216" h="107">
                    <a:moveTo>
                      <a:pt x="197" y="0"/>
                    </a:moveTo>
                    <a:lnTo>
                      <a:pt x="0" y="90"/>
                    </a:lnTo>
                    <a:lnTo>
                      <a:pt x="19" y="107"/>
                    </a:lnTo>
                    <a:lnTo>
                      <a:pt x="216" y="19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rgbClr val="61DED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72" name="Freeform 129"/>
              <p:cNvSpPr>
                <a:spLocks noChangeAspect="1"/>
              </p:cNvSpPr>
              <p:nvPr/>
            </p:nvSpPr>
            <p:spPr bwMode="auto">
              <a:xfrm>
                <a:off x="603" y="2325"/>
                <a:ext cx="216" cy="107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19" y="107"/>
                  </a:cxn>
                  <a:cxn ang="0">
                    <a:pos x="216" y="19"/>
                  </a:cxn>
                  <a:cxn ang="0">
                    <a:pos x="197" y="0"/>
                  </a:cxn>
                </a:cxnLst>
                <a:rect l="0" t="0" r="r" b="b"/>
                <a:pathLst>
                  <a:path w="216" h="107">
                    <a:moveTo>
                      <a:pt x="197" y="0"/>
                    </a:moveTo>
                    <a:lnTo>
                      <a:pt x="0" y="90"/>
                    </a:lnTo>
                    <a:lnTo>
                      <a:pt x="19" y="107"/>
                    </a:lnTo>
                    <a:lnTo>
                      <a:pt x="216" y="19"/>
                    </a:lnTo>
                    <a:lnTo>
                      <a:pt x="197" y="0"/>
                    </a:lnTo>
                  </a:path>
                </a:pathLst>
              </a:custGeom>
              <a:noFill/>
              <a:ln w="3175">
                <a:solidFill>
                  <a:srgbClr val="61DED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73" name="Freeform 130"/>
              <p:cNvSpPr>
                <a:spLocks noChangeAspect="1"/>
              </p:cNvSpPr>
              <p:nvPr/>
            </p:nvSpPr>
            <p:spPr bwMode="auto">
              <a:xfrm>
                <a:off x="712" y="2529"/>
                <a:ext cx="206" cy="128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9" y="128"/>
                  </a:cxn>
                  <a:cxn ang="0">
                    <a:pos x="206" y="38"/>
                  </a:cxn>
                  <a:cxn ang="0">
                    <a:pos x="197" y="0"/>
                  </a:cxn>
                </a:cxnLst>
                <a:rect l="0" t="0" r="r" b="b"/>
                <a:pathLst>
                  <a:path w="206" h="128">
                    <a:moveTo>
                      <a:pt x="197" y="0"/>
                    </a:moveTo>
                    <a:lnTo>
                      <a:pt x="0" y="90"/>
                    </a:lnTo>
                    <a:lnTo>
                      <a:pt x="9" y="128"/>
                    </a:lnTo>
                    <a:lnTo>
                      <a:pt x="206" y="38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rgbClr val="329C9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74" name="Freeform 131"/>
              <p:cNvSpPr>
                <a:spLocks noChangeAspect="1"/>
              </p:cNvSpPr>
              <p:nvPr/>
            </p:nvSpPr>
            <p:spPr bwMode="auto">
              <a:xfrm>
                <a:off x="712" y="2529"/>
                <a:ext cx="206" cy="128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9" y="128"/>
                  </a:cxn>
                  <a:cxn ang="0">
                    <a:pos x="206" y="38"/>
                  </a:cxn>
                  <a:cxn ang="0">
                    <a:pos x="197" y="0"/>
                  </a:cxn>
                </a:cxnLst>
                <a:rect l="0" t="0" r="r" b="b"/>
                <a:pathLst>
                  <a:path w="206" h="128">
                    <a:moveTo>
                      <a:pt x="197" y="0"/>
                    </a:moveTo>
                    <a:lnTo>
                      <a:pt x="0" y="90"/>
                    </a:lnTo>
                    <a:lnTo>
                      <a:pt x="9" y="128"/>
                    </a:lnTo>
                    <a:lnTo>
                      <a:pt x="206" y="38"/>
                    </a:lnTo>
                    <a:lnTo>
                      <a:pt x="197" y="0"/>
                    </a:lnTo>
                  </a:path>
                </a:pathLst>
              </a:custGeom>
              <a:noFill/>
              <a:ln w="3175">
                <a:solidFill>
                  <a:srgbClr val="329C9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75" name="Freeform 132"/>
              <p:cNvSpPr>
                <a:spLocks noChangeAspect="1"/>
              </p:cNvSpPr>
              <p:nvPr/>
            </p:nvSpPr>
            <p:spPr bwMode="auto">
              <a:xfrm>
                <a:off x="622" y="2344"/>
                <a:ext cx="221" cy="123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88"/>
                  </a:cxn>
                  <a:cxn ang="0">
                    <a:pos x="24" y="123"/>
                  </a:cxn>
                  <a:cxn ang="0">
                    <a:pos x="221" y="34"/>
                  </a:cxn>
                  <a:cxn ang="0">
                    <a:pos x="197" y="0"/>
                  </a:cxn>
                </a:cxnLst>
                <a:rect l="0" t="0" r="r" b="b"/>
                <a:pathLst>
                  <a:path w="221" h="123">
                    <a:moveTo>
                      <a:pt x="197" y="0"/>
                    </a:moveTo>
                    <a:lnTo>
                      <a:pt x="0" y="88"/>
                    </a:lnTo>
                    <a:lnTo>
                      <a:pt x="24" y="123"/>
                    </a:lnTo>
                    <a:lnTo>
                      <a:pt x="221" y="34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rgbClr val="73F8F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76" name="Freeform 133"/>
              <p:cNvSpPr>
                <a:spLocks noChangeAspect="1"/>
              </p:cNvSpPr>
              <p:nvPr/>
            </p:nvSpPr>
            <p:spPr bwMode="auto">
              <a:xfrm>
                <a:off x="622" y="2344"/>
                <a:ext cx="221" cy="123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88"/>
                  </a:cxn>
                  <a:cxn ang="0">
                    <a:pos x="24" y="123"/>
                  </a:cxn>
                  <a:cxn ang="0">
                    <a:pos x="221" y="34"/>
                  </a:cxn>
                  <a:cxn ang="0">
                    <a:pos x="197" y="0"/>
                  </a:cxn>
                </a:cxnLst>
                <a:rect l="0" t="0" r="r" b="b"/>
                <a:pathLst>
                  <a:path w="221" h="123">
                    <a:moveTo>
                      <a:pt x="197" y="0"/>
                    </a:moveTo>
                    <a:lnTo>
                      <a:pt x="0" y="88"/>
                    </a:lnTo>
                    <a:lnTo>
                      <a:pt x="24" y="123"/>
                    </a:lnTo>
                    <a:lnTo>
                      <a:pt x="221" y="34"/>
                    </a:lnTo>
                    <a:lnTo>
                      <a:pt x="197" y="0"/>
                    </a:lnTo>
                  </a:path>
                </a:pathLst>
              </a:custGeom>
              <a:noFill/>
              <a:ln w="3175">
                <a:solidFill>
                  <a:srgbClr val="73F8F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77" name="Freeform 134"/>
              <p:cNvSpPr>
                <a:spLocks noChangeAspect="1"/>
              </p:cNvSpPr>
              <p:nvPr/>
            </p:nvSpPr>
            <p:spPr bwMode="auto">
              <a:xfrm>
                <a:off x="696" y="2480"/>
                <a:ext cx="213" cy="139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16" y="139"/>
                  </a:cxn>
                  <a:cxn ang="0">
                    <a:pos x="213" y="49"/>
                  </a:cxn>
                  <a:cxn ang="0">
                    <a:pos x="197" y="0"/>
                  </a:cxn>
                </a:cxnLst>
                <a:rect l="0" t="0" r="r" b="b"/>
                <a:pathLst>
                  <a:path w="213" h="139">
                    <a:moveTo>
                      <a:pt x="197" y="0"/>
                    </a:moveTo>
                    <a:lnTo>
                      <a:pt x="0" y="90"/>
                    </a:lnTo>
                    <a:lnTo>
                      <a:pt x="16" y="139"/>
                    </a:lnTo>
                    <a:lnTo>
                      <a:pt x="213" y="49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rgbClr val="54CBC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78" name="Freeform 135"/>
              <p:cNvSpPr>
                <a:spLocks noChangeAspect="1"/>
              </p:cNvSpPr>
              <p:nvPr/>
            </p:nvSpPr>
            <p:spPr bwMode="auto">
              <a:xfrm>
                <a:off x="696" y="2480"/>
                <a:ext cx="213" cy="139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16" y="139"/>
                  </a:cxn>
                  <a:cxn ang="0">
                    <a:pos x="213" y="49"/>
                  </a:cxn>
                  <a:cxn ang="0">
                    <a:pos x="197" y="0"/>
                  </a:cxn>
                </a:cxnLst>
                <a:rect l="0" t="0" r="r" b="b"/>
                <a:pathLst>
                  <a:path w="213" h="139">
                    <a:moveTo>
                      <a:pt x="197" y="0"/>
                    </a:moveTo>
                    <a:lnTo>
                      <a:pt x="0" y="90"/>
                    </a:lnTo>
                    <a:lnTo>
                      <a:pt x="16" y="139"/>
                    </a:lnTo>
                    <a:lnTo>
                      <a:pt x="213" y="49"/>
                    </a:lnTo>
                    <a:lnTo>
                      <a:pt x="197" y="0"/>
                    </a:lnTo>
                  </a:path>
                </a:pathLst>
              </a:custGeom>
              <a:noFill/>
              <a:ln w="3175">
                <a:solidFill>
                  <a:srgbClr val="54CBC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79" name="Freeform 136"/>
              <p:cNvSpPr>
                <a:spLocks noChangeAspect="1"/>
              </p:cNvSpPr>
              <p:nvPr/>
            </p:nvSpPr>
            <p:spPr bwMode="auto">
              <a:xfrm>
                <a:off x="672" y="2427"/>
                <a:ext cx="221" cy="143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24" y="143"/>
                  </a:cxn>
                  <a:cxn ang="0">
                    <a:pos x="221" y="53"/>
                  </a:cxn>
                  <a:cxn ang="0">
                    <a:pos x="197" y="0"/>
                  </a:cxn>
                </a:cxnLst>
                <a:rect l="0" t="0" r="r" b="b"/>
                <a:pathLst>
                  <a:path w="221" h="143">
                    <a:moveTo>
                      <a:pt x="197" y="0"/>
                    </a:moveTo>
                    <a:lnTo>
                      <a:pt x="0" y="90"/>
                    </a:lnTo>
                    <a:lnTo>
                      <a:pt x="24" y="143"/>
                    </a:lnTo>
                    <a:lnTo>
                      <a:pt x="221" y="53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rgbClr val="6CEEE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80" name="Freeform 137"/>
              <p:cNvSpPr>
                <a:spLocks noChangeAspect="1"/>
              </p:cNvSpPr>
              <p:nvPr/>
            </p:nvSpPr>
            <p:spPr bwMode="auto">
              <a:xfrm>
                <a:off x="672" y="2427"/>
                <a:ext cx="221" cy="143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24" y="143"/>
                  </a:cxn>
                  <a:cxn ang="0">
                    <a:pos x="221" y="53"/>
                  </a:cxn>
                  <a:cxn ang="0">
                    <a:pos x="197" y="0"/>
                  </a:cxn>
                </a:cxnLst>
                <a:rect l="0" t="0" r="r" b="b"/>
                <a:pathLst>
                  <a:path w="221" h="143">
                    <a:moveTo>
                      <a:pt x="197" y="0"/>
                    </a:moveTo>
                    <a:lnTo>
                      <a:pt x="0" y="90"/>
                    </a:lnTo>
                    <a:lnTo>
                      <a:pt x="24" y="143"/>
                    </a:lnTo>
                    <a:lnTo>
                      <a:pt x="221" y="53"/>
                    </a:lnTo>
                    <a:lnTo>
                      <a:pt x="197" y="0"/>
                    </a:lnTo>
                  </a:path>
                </a:pathLst>
              </a:custGeom>
              <a:noFill/>
              <a:ln w="3175">
                <a:solidFill>
                  <a:srgbClr val="6CEEE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81" name="Freeform 138"/>
              <p:cNvSpPr>
                <a:spLocks noChangeAspect="1"/>
              </p:cNvSpPr>
              <p:nvPr/>
            </p:nvSpPr>
            <p:spPr bwMode="auto">
              <a:xfrm>
                <a:off x="646" y="2378"/>
                <a:ext cx="223" cy="139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89"/>
                  </a:cxn>
                  <a:cxn ang="0">
                    <a:pos x="26" y="139"/>
                  </a:cxn>
                  <a:cxn ang="0">
                    <a:pos x="223" y="49"/>
                  </a:cxn>
                  <a:cxn ang="0">
                    <a:pos x="197" y="0"/>
                  </a:cxn>
                </a:cxnLst>
                <a:rect l="0" t="0" r="r" b="b"/>
                <a:pathLst>
                  <a:path w="223" h="139">
                    <a:moveTo>
                      <a:pt x="197" y="0"/>
                    </a:moveTo>
                    <a:lnTo>
                      <a:pt x="0" y="89"/>
                    </a:lnTo>
                    <a:lnTo>
                      <a:pt x="26" y="139"/>
                    </a:lnTo>
                    <a:lnTo>
                      <a:pt x="223" y="49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rgbClr val="78FEF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82" name="Freeform 139"/>
              <p:cNvSpPr>
                <a:spLocks noChangeAspect="1"/>
              </p:cNvSpPr>
              <p:nvPr/>
            </p:nvSpPr>
            <p:spPr bwMode="auto">
              <a:xfrm>
                <a:off x="646" y="2378"/>
                <a:ext cx="223" cy="139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89"/>
                  </a:cxn>
                  <a:cxn ang="0">
                    <a:pos x="26" y="139"/>
                  </a:cxn>
                  <a:cxn ang="0">
                    <a:pos x="223" y="49"/>
                  </a:cxn>
                  <a:cxn ang="0">
                    <a:pos x="197" y="0"/>
                  </a:cxn>
                </a:cxnLst>
                <a:rect l="0" t="0" r="r" b="b"/>
                <a:pathLst>
                  <a:path w="223" h="139">
                    <a:moveTo>
                      <a:pt x="197" y="0"/>
                    </a:moveTo>
                    <a:lnTo>
                      <a:pt x="0" y="89"/>
                    </a:lnTo>
                    <a:lnTo>
                      <a:pt x="26" y="139"/>
                    </a:lnTo>
                    <a:lnTo>
                      <a:pt x="223" y="49"/>
                    </a:lnTo>
                    <a:lnTo>
                      <a:pt x="197" y="0"/>
                    </a:lnTo>
                  </a:path>
                </a:pathLst>
              </a:custGeom>
              <a:noFill/>
              <a:ln w="3175">
                <a:solidFill>
                  <a:srgbClr val="78FEF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83" name="Freeform 140"/>
              <p:cNvSpPr>
                <a:spLocks noChangeAspect="1"/>
              </p:cNvSpPr>
              <p:nvPr/>
            </p:nvSpPr>
            <p:spPr bwMode="auto">
              <a:xfrm>
                <a:off x="591" y="2415"/>
                <a:ext cx="130" cy="264"/>
              </a:xfrm>
              <a:custGeom>
                <a:avLst/>
                <a:gdLst/>
                <a:ahLst/>
                <a:cxnLst>
                  <a:cxn ang="0">
                    <a:pos x="81" y="102"/>
                  </a:cxn>
                  <a:cxn ang="0">
                    <a:pos x="55" y="52"/>
                  </a:cxn>
                  <a:cxn ang="0">
                    <a:pos x="31" y="17"/>
                  </a:cxn>
                  <a:cxn ang="0">
                    <a:pos x="12" y="0"/>
                  </a:cxn>
                  <a:cxn ang="0">
                    <a:pos x="0" y="1"/>
                  </a:cxn>
                  <a:cxn ang="0">
                    <a:pos x="0" y="24"/>
                  </a:cxn>
                  <a:cxn ang="0">
                    <a:pos x="9" y="62"/>
                  </a:cxn>
                  <a:cxn ang="0">
                    <a:pos x="24" y="110"/>
                  </a:cxn>
                  <a:cxn ang="0">
                    <a:pos x="48" y="162"/>
                  </a:cxn>
                  <a:cxn ang="0">
                    <a:pos x="74" y="211"/>
                  </a:cxn>
                  <a:cxn ang="0">
                    <a:pos x="97" y="245"/>
                  </a:cxn>
                  <a:cxn ang="0">
                    <a:pos x="116" y="264"/>
                  </a:cxn>
                  <a:cxn ang="0">
                    <a:pos x="128" y="263"/>
                  </a:cxn>
                  <a:cxn ang="0">
                    <a:pos x="130" y="242"/>
                  </a:cxn>
                  <a:cxn ang="0">
                    <a:pos x="121" y="204"/>
                  </a:cxn>
                  <a:cxn ang="0">
                    <a:pos x="105" y="155"/>
                  </a:cxn>
                  <a:cxn ang="0">
                    <a:pos x="81" y="102"/>
                  </a:cxn>
                </a:cxnLst>
                <a:rect l="0" t="0" r="r" b="b"/>
                <a:pathLst>
                  <a:path w="130" h="264">
                    <a:moveTo>
                      <a:pt x="81" y="102"/>
                    </a:moveTo>
                    <a:lnTo>
                      <a:pt x="55" y="52"/>
                    </a:lnTo>
                    <a:lnTo>
                      <a:pt x="31" y="17"/>
                    </a:lnTo>
                    <a:lnTo>
                      <a:pt x="12" y="0"/>
                    </a:lnTo>
                    <a:lnTo>
                      <a:pt x="0" y="1"/>
                    </a:lnTo>
                    <a:lnTo>
                      <a:pt x="0" y="24"/>
                    </a:lnTo>
                    <a:lnTo>
                      <a:pt x="9" y="62"/>
                    </a:lnTo>
                    <a:lnTo>
                      <a:pt x="24" y="110"/>
                    </a:lnTo>
                    <a:lnTo>
                      <a:pt x="48" y="162"/>
                    </a:lnTo>
                    <a:lnTo>
                      <a:pt x="74" y="211"/>
                    </a:lnTo>
                    <a:lnTo>
                      <a:pt x="97" y="245"/>
                    </a:lnTo>
                    <a:lnTo>
                      <a:pt x="116" y="264"/>
                    </a:lnTo>
                    <a:lnTo>
                      <a:pt x="128" y="263"/>
                    </a:lnTo>
                    <a:lnTo>
                      <a:pt x="130" y="242"/>
                    </a:lnTo>
                    <a:lnTo>
                      <a:pt x="121" y="204"/>
                    </a:lnTo>
                    <a:lnTo>
                      <a:pt x="105" y="155"/>
                    </a:lnTo>
                    <a:lnTo>
                      <a:pt x="81" y="102"/>
                    </a:lnTo>
                    <a:close/>
                  </a:path>
                </a:pathLst>
              </a:custGeom>
              <a:solidFill>
                <a:srgbClr val="3EACA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84" name="Freeform 141"/>
              <p:cNvSpPr>
                <a:spLocks noChangeAspect="1"/>
              </p:cNvSpPr>
              <p:nvPr/>
            </p:nvSpPr>
            <p:spPr bwMode="auto">
              <a:xfrm>
                <a:off x="591" y="2415"/>
                <a:ext cx="130" cy="264"/>
              </a:xfrm>
              <a:custGeom>
                <a:avLst/>
                <a:gdLst/>
                <a:ahLst/>
                <a:cxnLst>
                  <a:cxn ang="0">
                    <a:pos x="81" y="102"/>
                  </a:cxn>
                  <a:cxn ang="0">
                    <a:pos x="55" y="52"/>
                  </a:cxn>
                  <a:cxn ang="0">
                    <a:pos x="31" y="17"/>
                  </a:cxn>
                  <a:cxn ang="0">
                    <a:pos x="12" y="0"/>
                  </a:cxn>
                  <a:cxn ang="0">
                    <a:pos x="0" y="1"/>
                  </a:cxn>
                  <a:cxn ang="0">
                    <a:pos x="0" y="24"/>
                  </a:cxn>
                  <a:cxn ang="0">
                    <a:pos x="9" y="62"/>
                  </a:cxn>
                  <a:cxn ang="0">
                    <a:pos x="24" y="110"/>
                  </a:cxn>
                  <a:cxn ang="0">
                    <a:pos x="48" y="162"/>
                  </a:cxn>
                  <a:cxn ang="0">
                    <a:pos x="74" y="211"/>
                  </a:cxn>
                  <a:cxn ang="0">
                    <a:pos x="97" y="245"/>
                  </a:cxn>
                  <a:cxn ang="0">
                    <a:pos x="116" y="264"/>
                  </a:cxn>
                  <a:cxn ang="0">
                    <a:pos x="128" y="263"/>
                  </a:cxn>
                  <a:cxn ang="0">
                    <a:pos x="130" y="242"/>
                  </a:cxn>
                  <a:cxn ang="0">
                    <a:pos x="121" y="204"/>
                  </a:cxn>
                  <a:cxn ang="0">
                    <a:pos x="105" y="155"/>
                  </a:cxn>
                  <a:cxn ang="0">
                    <a:pos x="81" y="102"/>
                  </a:cxn>
                </a:cxnLst>
                <a:rect l="0" t="0" r="r" b="b"/>
                <a:pathLst>
                  <a:path w="130" h="264">
                    <a:moveTo>
                      <a:pt x="81" y="102"/>
                    </a:moveTo>
                    <a:lnTo>
                      <a:pt x="55" y="52"/>
                    </a:lnTo>
                    <a:lnTo>
                      <a:pt x="31" y="17"/>
                    </a:lnTo>
                    <a:lnTo>
                      <a:pt x="12" y="0"/>
                    </a:lnTo>
                    <a:lnTo>
                      <a:pt x="0" y="1"/>
                    </a:lnTo>
                    <a:lnTo>
                      <a:pt x="0" y="24"/>
                    </a:lnTo>
                    <a:lnTo>
                      <a:pt x="9" y="62"/>
                    </a:lnTo>
                    <a:lnTo>
                      <a:pt x="24" y="110"/>
                    </a:lnTo>
                    <a:lnTo>
                      <a:pt x="48" y="162"/>
                    </a:lnTo>
                    <a:lnTo>
                      <a:pt x="74" y="211"/>
                    </a:lnTo>
                    <a:lnTo>
                      <a:pt x="97" y="245"/>
                    </a:lnTo>
                    <a:lnTo>
                      <a:pt x="116" y="264"/>
                    </a:lnTo>
                    <a:lnTo>
                      <a:pt x="128" y="263"/>
                    </a:lnTo>
                    <a:lnTo>
                      <a:pt x="130" y="242"/>
                    </a:lnTo>
                    <a:lnTo>
                      <a:pt x="121" y="204"/>
                    </a:lnTo>
                    <a:lnTo>
                      <a:pt x="105" y="155"/>
                    </a:lnTo>
                    <a:lnTo>
                      <a:pt x="81" y="102"/>
                    </a:lnTo>
                  </a:path>
                </a:pathLst>
              </a:custGeom>
              <a:noFill/>
              <a:ln w="3175">
                <a:solidFill>
                  <a:srgbClr val="3EACA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85" name="Line 142"/>
              <p:cNvSpPr>
                <a:spLocks noChangeAspect="1" noChangeShapeType="1"/>
              </p:cNvSpPr>
              <p:nvPr/>
            </p:nvSpPr>
            <p:spPr bwMode="auto">
              <a:xfrm flipH="1" flipV="1">
                <a:off x="786" y="2403"/>
                <a:ext cx="42" cy="21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86" name="Line 143"/>
              <p:cNvSpPr>
                <a:spLocks noChangeAspect="1" noChangeShapeType="1"/>
              </p:cNvSpPr>
              <p:nvPr/>
            </p:nvSpPr>
            <p:spPr bwMode="auto">
              <a:xfrm>
                <a:off x="698" y="2373"/>
                <a:ext cx="67" cy="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</p:grpSp>
        <p:sp>
          <p:nvSpPr>
            <p:cNvPr id="187" name="Line 144"/>
            <p:cNvSpPr>
              <a:spLocks noChangeAspect="1" noChangeShapeType="1"/>
            </p:cNvSpPr>
            <p:nvPr/>
          </p:nvSpPr>
          <p:spPr bwMode="auto">
            <a:xfrm flipH="1">
              <a:off x="4082586" y="4124567"/>
              <a:ext cx="462165" cy="177684"/>
            </a:xfrm>
            <a:prstGeom prst="line">
              <a:avLst/>
            </a:prstGeom>
            <a:noFill/>
            <a:ln w="46038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88" name="Line 145"/>
            <p:cNvSpPr>
              <a:spLocks noChangeAspect="1" noChangeShapeType="1"/>
            </p:cNvSpPr>
            <p:nvPr/>
          </p:nvSpPr>
          <p:spPr bwMode="auto">
            <a:xfrm flipH="1" flipV="1">
              <a:off x="3817627" y="3919010"/>
              <a:ext cx="160911" cy="289172"/>
            </a:xfrm>
            <a:prstGeom prst="line">
              <a:avLst/>
            </a:prstGeom>
            <a:noFill/>
            <a:ln w="46038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189" name="Line 146"/>
            <p:cNvSpPr>
              <a:spLocks noChangeAspect="1" noChangeShapeType="1"/>
            </p:cNvSpPr>
            <p:nvPr/>
          </p:nvSpPr>
          <p:spPr bwMode="auto">
            <a:xfrm flipH="1">
              <a:off x="3476447" y="4324316"/>
              <a:ext cx="462165" cy="178846"/>
            </a:xfrm>
            <a:prstGeom prst="line">
              <a:avLst/>
            </a:prstGeom>
            <a:noFill/>
            <a:ln w="46038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grpSp>
          <p:nvGrpSpPr>
            <p:cNvPr id="190" name="Group 147"/>
            <p:cNvGrpSpPr>
              <a:grpSpLocks noChangeAspect="1"/>
            </p:cNvGrpSpPr>
            <p:nvPr/>
          </p:nvGrpSpPr>
          <p:grpSpPr bwMode="auto">
            <a:xfrm>
              <a:off x="3333684" y="4279024"/>
              <a:ext cx="395623" cy="408790"/>
              <a:chOff x="-350" y="2690"/>
              <a:chExt cx="327" cy="352"/>
            </a:xfrm>
          </p:grpSpPr>
          <p:sp>
            <p:nvSpPr>
              <p:cNvPr id="191" name="Freeform 148"/>
              <p:cNvSpPr>
                <a:spLocks noChangeAspect="1"/>
              </p:cNvSpPr>
              <p:nvPr/>
            </p:nvSpPr>
            <p:spPr bwMode="auto">
              <a:xfrm>
                <a:off x="-348" y="2690"/>
                <a:ext cx="208" cy="90"/>
              </a:xfrm>
              <a:custGeom>
                <a:avLst/>
                <a:gdLst/>
                <a:ahLst/>
                <a:cxnLst>
                  <a:cxn ang="0">
                    <a:pos x="195" y="1"/>
                  </a:cxn>
                  <a:cxn ang="0">
                    <a:pos x="0" y="90"/>
                  </a:cxn>
                  <a:cxn ang="0">
                    <a:pos x="10" y="88"/>
                  </a:cxn>
                  <a:cxn ang="0">
                    <a:pos x="208" y="0"/>
                  </a:cxn>
                  <a:cxn ang="0">
                    <a:pos x="195" y="1"/>
                  </a:cxn>
                </a:cxnLst>
                <a:rect l="0" t="0" r="r" b="b"/>
                <a:pathLst>
                  <a:path w="208" h="90">
                    <a:moveTo>
                      <a:pt x="195" y="1"/>
                    </a:moveTo>
                    <a:lnTo>
                      <a:pt x="0" y="90"/>
                    </a:lnTo>
                    <a:lnTo>
                      <a:pt x="10" y="88"/>
                    </a:lnTo>
                    <a:lnTo>
                      <a:pt x="208" y="0"/>
                    </a:lnTo>
                    <a:lnTo>
                      <a:pt x="195" y="1"/>
                    </a:lnTo>
                    <a:close/>
                  </a:path>
                </a:pathLst>
              </a:custGeom>
              <a:solidFill>
                <a:srgbClr val="43B4B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92" name="Freeform 149"/>
              <p:cNvSpPr>
                <a:spLocks noChangeAspect="1"/>
              </p:cNvSpPr>
              <p:nvPr/>
            </p:nvSpPr>
            <p:spPr bwMode="auto">
              <a:xfrm>
                <a:off x="-348" y="2690"/>
                <a:ext cx="208" cy="90"/>
              </a:xfrm>
              <a:custGeom>
                <a:avLst/>
                <a:gdLst/>
                <a:ahLst/>
                <a:cxnLst>
                  <a:cxn ang="0">
                    <a:pos x="195" y="1"/>
                  </a:cxn>
                  <a:cxn ang="0">
                    <a:pos x="0" y="90"/>
                  </a:cxn>
                  <a:cxn ang="0">
                    <a:pos x="10" y="88"/>
                  </a:cxn>
                  <a:cxn ang="0">
                    <a:pos x="208" y="0"/>
                  </a:cxn>
                  <a:cxn ang="0">
                    <a:pos x="195" y="1"/>
                  </a:cxn>
                </a:cxnLst>
                <a:rect l="0" t="0" r="r" b="b"/>
                <a:pathLst>
                  <a:path w="208" h="90">
                    <a:moveTo>
                      <a:pt x="195" y="1"/>
                    </a:moveTo>
                    <a:lnTo>
                      <a:pt x="0" y="90"/>
                    </a:lnTo>
                    <a:lnTo>
                      <a:pt x="10" y="88"/>
                    </a:lnTo>
                    <a:lnTo>
                      <a:pt x="208" y="0"/>
                    </a:lnTo>
                    <a:lnTo>
                      <a:pt x="195" y="1"/>
                    </a:lnTo>
                  </a:path>
                </a:pathLst>
              </a:custGeom>
              <a:noFill/>
              <a:ln w="3175">
                <a:solidFill>
                  <a:srgbClr val="43B4B4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93" name="Freeform 150"/>
              <p:cNvSpPr>
                <a:spLocks noChangeAspect="1"/>
              </p:cNvSpPr>
              <p:nvPr/>
            </p:nvSpPr>
            <p:spPr bwMode="auto">
              <a:xfrm>
                <a:off x="-222" y="2930"/>
                <a:ext cx="199" cy="112"/>
              </a:xfrm>
              <a:custGeom>
                <a:avLst/>
                <a:gdLst/>
                <a:ahLst/>
                <a:cxnLst>
                  <a:cxn ang="0">
                    <a:pos x="199" y="0"/>
                  </a:cxn>
                  <a:cxn ang="0">
                    <a:pos x="2" y="90"/>
                  </a:cxn>
                  <a:cxn ang="0">
                    <a:pos x="0" y="112"/>
                  </a:cxn>
                  <a:cxn ang="0">
                    <a:pos x="197" y="22"/>
                  </a:cxn>
                  <a:cxn ang="0">
                    <a:pos x="199" y="0"/>
                  </a:cxn>
                </a:cxnLst>
                <a:rect l="0" t="0" r="r" b="b"/>
                <a:pathLst>
                  <a:path w="199" h="112">
                    <a:moveTo>
                      <a:pt x="199" y="0"/>
                    </a:moveTo>
                    <a:lnTo>
                      <a:pt x="2" y="90"/>
                    </a:lnTo>
                    <a:lnTo>
                      <a:pt x="0" y="112"/>
                    </a:lnTo>
                    <a:lnTo>
                      <a:pt x="197" y="22"/>
                    </a:lnTo>
                    <a:lnTo>
                      <a:pt x="199" y="0"/>
                    </a:lnTo>
                    <a:close/>
                  </a:path>
                </a:pathLst>
              </a:custGeom>
              <a:solidFill>
                <a:srgbClr val="15727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94" name="Freeform 151"/>
              <p:cNvSpPr>
                <a:spLocks noChangeAspect="1"/>
              </p:cNvSpPr>
              <p:nvPr/>
            </p:nvSpPr>
            <p:spPr bwMode="auto">
              <a:xfrm>
                <a:off x="-222" y="2930"/>
                <a:ext cx="199" cy="112"/>
              </a:xfrm>
              <a:custGeom>
                <a:avLst/>
                <a:gdLst/>
                <a:ahLst/>
                <a:cxnLst>
                  <a:cxn ang="0">
                    <a:pos x="199" y="0"/>
                  </a:cxn>
                  <a:cxn ang="0">
                    <a:pos x="2" y="90"/>
                  </a:cxn>
                  <a:cxn ang="0">
                    <a:pos x="0" y="112"/>
                  </a:cxn>
                  <a:cxn ang="0">
                    <a:pos x="197" y="22"/>
                  </a:cxn>
                  <a:cxn ang="0">
                    <a:pos x="199" y="0"/>
                  </a:cxn>
                </a:cxnLst>
                <a:rect l="0" t="0" r="r" b="b"/>
                <a:pathLst>
                  <a:path w="199" h="112">
                    <a:moveTo>
                      <a:pt x="199" y="0"/>
                    </a:moveTo>
                    <a:lnTo>
                      <a:pt x="2" y="90"/>
                    </a:lnTo>
                    <a:lnTo>
                      <a:pt x="0" y="112"/>
                    </a:lnTo>
                    <a:lnTo>
                      <a:pt x="197" y="22"/>
                    </a:lnTo>
                    <a:lnTo>
                      <a:pt x="199" y="0"/>
                    </a:lnTo>
                  </a:path>
                </a:pathLst>
              </a:custGeom>
              <a:noFill/>
              <a:ln w="3175">
                <a:solidFill>
                  <a:srgbClr val="15727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95" name="Freeform 152"/>
              <p:cNvSpPr>
                <a:spLocks noChangeAspect="1"/>
              </p:cNvSpPr>
              <p:nvPr/>
            </p:nvSpPr>
            <p:spPr bwMode="auto">
              <a:xfrm>
                <a:off x="-338" y="2690"/>
                <a:ext cx="217" cy="107"/>
              </a:xfrm>
              <a:custGeom>
                <a:avLst/>
                <a:gdLst/>
                <a:ahLst/>
                <a:cxnLst>
                  <a:cxn ang="0">
                    <a:pos x="198" y="0"/>
                  </a:cxn>
                  <a:cxn ang="0">
                    <a:pos x="0" y="88"/>
                  </a:cxn>
                  <a:cxn ang="0">
                    <a:pos x="19" y="107"/>
                  </a:cxn>
                  <a:cxn ang="0">
                    <a:pos x="217" y="17"/>
                  </a:cxn>
                  <a:cxn ang="0">
                    <a:pos x="198" y="0"/>
                  </a:cxn>
                </a:cxnLst>
                <a:rect l="0" t="0" r="r" b="b"/>
                <a:pathLst>
                  <a:path w="217" h="107">
                    <a:moveTo>
                      <a:pt x="198" y="0"/>
                    </a:moveTo>
                    <a:lnTo>
                      <a:pt x="0" y="88"/>
                    </a:lnTo>
                    <a:lnTo>
                      <a:pt x="19" y="107"/>
                    </a:lnTo>
                    <a:lnTo>
                      <a:pt x="217" y="17"/>
                    </a:lnTo>
                    <a:lnTo>
                      <a:pt x="198" y="0"/>
                    </a:lnTo>
                    <a:close/>
                  </a:path>
                </a:pathLst>
              </a:custGeom>
              <a:solidFill>
                <a:srgbClr val="61DED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96" name="Freeform 153"/>
              <p:cNvSpPr>
                <a:spLocks noChangeAspect="1"/>
              </p:cNvSpPr>
              <p:nvPr/>
            </p:nvSpPr>
            <p:spPr bwMode="auto">
              <a:xfrm>
                <a:off x="-338" y="2690"/>
                <a:ext cx="217" cy="107"/>
              </a:xfrm>
              <a:custGeom>
                <a:avLst/>
                <a:gdLst/>
                <a:ahLst/>
                <a:cxnLst>
                  <a:cxn ang="0">
                    <a:pos x="198" y="0"/>
                  </a:cxn>
                  <a:cxn ang="0">
                    <a:pos x="0" y="88"/>
                  </a:cxn>
                  <a:cxn ang="0">
                    <a:pos x="19" y="107"/>
                  </a:cxn>
                  <a:cxn ang="0">
                    <a:pos x="217" y="17"/>
                  </a:cxn>
                  <a:cxn ang="0">
                    <a:pos x="198" y="0"/>
                  </a:cxn>
                </a:cxnLst>
                <a:rect l="0" t="0" r="r" b="b"/>
                <a:pathLst>
                  <a:path w="217" h="107">
                    <a:moveTo>
                      <a:pt x="198" y="0"/>
                    </a:moveTo>
                    <a:lnTo>
                      <a:pt x="0" y="88"/>
                    </a:lnTo>
                    <a:lnTo>
                      <a:pt x="19" y="107"/>
                    </a:lnTo>
                    <a:lnTo>
                      <a:pt x="217" y="17"/>
                    </a:lnTo>
                    <a:lnTo>
                      <a:pt x="198" y="0"/>
                    </a:lnTo>
                  </a:path>
                </a:pathLst>
              </a:custGeom>
              <a:noFill/>
              <a:ln w="3175">
                <a:solidFill>
                  <a:srgbClr val="61DED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97" name="Freeform 154"/>
              <p:cNvSpPr>
                <a:spLocks noChangeAspect="1"/>
              </p:cNvSpPr>
              <p:nvPr/>
            </p:nvSpPr>
            <p:spPr bwMode="auto">
              <a:xfrm>
                <a:off x="-227" y="2892"/>
                <a:ext cx="204" cy="128"/>
              </a:xfrm>
              <a:custGeom>
                <a:avLst/>
                <a:gdLst/>
                <a:ahLst/>
                <a:cxnLst>
                  <a:cxn ang="0">
                    <a:pos x="195" y="0"/>
                  </a:cxn>
                  <a:cxn ang="0">
                    <a:pos x="0" y="90"/>
                  </a:cxn>
                  <a:cxn ang="0">
                    <a:pos x="7" y="128"/>
                  </a:cxn>
                  <a:cxn ang="0">
                    <a:pos x="204" y="38"/>
                  </a:cxn>
                  <a:cxn ang="0">
                    <a:pos x="195" y="0"/>
                  </a:cxn>
                </a:cxnLst>
                <a:rect l="0" t="0" r="r" b="b"/>
                <a:pathLst>
                  <a:path w="204" h="128">
                    <a:moveTo>
                      <a:pt x="195" y="0"/>
                    </a:moveTo>
                    <a:lnTo>
                      <a:pt x="0" y="90"/>
                    </a:lnTo>
                    <a:lnTo>
                      <a:pt x="7" y="128"/>
                    </a:lnTo>
                    <a:lnTo>
                      <a:pt x="204" y="38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329C9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98" name="Freeform 155"/>
              <p:cNvSpPr>
                <a:spLocks noChangeAspect="1"/>
              </p:cNvSpPr>
              <p:nvPr/>
            </p:nvSpPr>
            <p:spPr bwMode="auto">
              <a:xfrm>
                <a:off x="-227" y="2892"/>
                <a:ext cx="204" cy="128"/>
              </a:xfrm>
              <a:custGeom>
                <a:avLst/>
                <a:gdLst/>
                <a:ahLst/>
                <a:cxnLst>
                  <a:cxn ang="0">
                    <a:pos x="195" y="0"/>
                  </a:cxn>
                  <a:cxn ang="0">
                    <a:pos x="0" y="90"/>
                  </a:cxn>
                  <a:cxn ang="0">
                    <a:pos x="7" y="128"/>
                  </a:cxn>
                  <a:cxn ang="0">
                    <a:pos x="204" y="38"/>
                  </a:cxn>
                  <a:cxn ang="0">
                    <a:pos x="195" y="0"/>
                  </a:cxn>
                </a:cxnLst>
                <a:rect l="0" t="0" r="r" b="b"/>
                <a:pathLst>
                  <a:path w="204" h="128">
                    <a:moveTo>
                      <a:pt x="195" y="0"/>
                    </a:moveTo>
                    <a:lnTo>
                      <a:pt x="0" y="90"/>
                    </a:lnTo>
                    <a:lnTo>
                      <a:pt x="7" y="128"/>
                    </a:lnTo>
                    <a:lnTo>
                      <a:pt x="204" y="38"/>
                    </a:lnTo>
                    <a:lnTo>
                      <a:pt x="195" y="0"/>
                    </a:lnTo>
                  </a:path>
                </a:pathLst>
              </a:custGeom>
              <a:noFill/>
              <a:ln w="3175">
                <a:solidFill>
                  <a:srgbClr val="329C9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199" name="Freeform 156"/>
              <p:cNvSpPr>
                <a:spLocks noChangeAspect="1"/>
              </p:cNvSpPr>
              <p:nvPr/>
            </p:nvSpPr>
            <p:spPr bwMode="auto">
              <a:xfrm>
                <a:off x="-319" y="2707"/>
                <a:ext cx="222" cy="124"/>
              </a:xfrm>
              <a:custGeom>
                <a:avLst/>
                <a:gdLst/>
                <a:ahLst/>
                <a:cxnLst>
                  <a:cxn ang="0">
                    <a:pos x="198" y="0"/>
                  </a:cxn>
                  <a:cxn ang="0">
                    <a:pos x="0" y="90"/>
                  </a:cxn>
                  <a:cxn ang="0">
                    <a:pos x="25" y="124"/>
                  </a:cxn>
                  <a:cxn ang="0">
                    <a:pos x="222" y="34"/>
                  </a:cxn>
                  <a:cxn ang="0">
                    <a:pos x="198" y="0"/>
                  </a:cxn>
                </a:cxnLst>
                <a:rect l="0" t="0" r="r" b="b"/>
                <a:pathLst>
                  <a:path w="222" h="124">
                    <a:moveTo>
                      <a:pt x="198" y="0"/>
                    </a:moveTo>
                    <a:lnTo>
                      <a:pt x="0" y="90"/>
                    </a:lnTo>
                    <a:lnTo>
                      <a:pt x="25" y="124"/>
                    </a:lnTo>
                    <a:lnTo>
                      <a:pt x="222" y="34"/>
                    </a:lnTo>
                    <a:lnTo>
                      <a:pt x="198" y="0"/>
                    </a:lnTo>
                    <a:close/>
                  </a:path>
                </a:pathLst>
              </a:custGeom>
              <a:solidFill>
                <a:srgbClr val="73F8F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200" name="Freeform 157"/>
              <p:cNvSpPr>
                <a:spLocks noChangeAspect="1"/>
              </p:cNvSpPr>
              <p:nvPr/>
            </p:nvSpPr>
            <p:spPr bwMode="auto">
              <a:xfrm>
                <a:off x="-319" y="2707"/>
                <a:ext cx="222" cy="124"/>
              </a:xfrm>
              <a:custGeom>
                <a:avLst/>
                <a:gdLst/>
                <a:ahLst/>
                <a:cxnLst>
                  <a:cxn ang="0">
                    <a:pos x="198" y="0"/>
                  </a:cxn>
                  <a:cxn ang="0">
                    <a:pos x="0" y="90"/>
                  </a:cxn>
                  <a:cxn ang="0">
                    <a:pos x="25" y="124"/>
                  </a:cxn>
                  <a:cxn ang="0">
                    <a:pos x="222" y="34"/>
                  </a:cxn>
                  <a:cxn ang="0">
                    <a:pos x="198" y="0"/>
                  </a:cxn>
                </a:cxnLst>
                <a:rect l="0" t="0" r="r" b="b"/>
                <a:pathLst>
                  <a:path w="222" h="124">
                    <a:moveTo>
                      <a:pt x="198" y="0"/>
                    </a:moveTo>
                    <a:lnTo>
                      <a:pt x="0" y="90"/>
                    </a:lnTo>
                    <a:lnTo>
                      <a:pt x="25" y="124"/>
                    </a:lnTo>
                    <a:lnTo>
                      <a:pt x="222" y="34"/>
                    </a:lnTo>
                    <a:lnTo>
                      <a:pt x="198" y="0"/>
                    </a:lnTo>
                  </a:path>
                </a:pathLst>
              </a:custGeom>
              <a:noFill/>
              <a:ln w="3175">
                <a:solidFill>
                  <a:srgbClr val="73F8F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201" name="Freeform 158"/>
              <p:cNvSpPr>
                <a:spLocks noChangeAspect="1"/>
              </p:cNvSpPr>
              <p:nvPr/>
            </p:nvSpPr>
            <p:spPr bwMode="auto">
              <a:xfrm>
                <a:off x="-244" y="2844"/>
                <a:ext cx="212" cy="138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89"/>
                  </a:cxn>
                  <a:cxn ang="0">
                    <a:pos x="17" y="138"/>
                  </a:cxn>
                  <a:cxn ang="0">
                    <a:pos x="212" y="48"/>
                  </a:cxn>
                  <a:cxn ang="0">
                    <a:pos x="197" y="0"/>
                  </a:cxn>
                </a:cxnLst>
                <a:rect l="0" t="0" r="r" b="b"/>
                <a:pathLst>
                  <a:path w="212" h="138">
                    <a:moveTo>
                      <a:pt x="197" y="0"/>
                    </a:moveTo>
                    <a:lnTo>
                      <a:pt x="0" y="89"/>
                    </a:lnTo>
                    <a:lnTo>
                      <a:pt x="17" y="138"/>
                    </a:lnTo>
                    <a:lnTo>
                      <a:pt x="212" y="48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rgbClr val="54CBC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202" name="Freeform 159"/>
              <p:cNvSpPr>
                <a:spLocks noChangeAspect="1"/>
              </p:cNvSpPr>
              <p:nvPr/>
            </p:nvSpPr>
            <p:spPr bwMode="auto">
              <a:xfrm>
                <a:off x="-244" y="2844"/>
                <a:ext cx="212" cy="138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89"/>
                  </a:cxn>
                  <a:cxn ang="0">
                    <a:pos x="17" y="138"/>
                  </a:cxn>
                  <a:cxn ang="0">
                    <a:pos x="212" y="48"/>
                  </a:cxn>
                  <a:cxn ang="0">
                    <a:pos x="197" y="0"/>
                  </a:cxn>
                </a:cxnLst>
                <a:rect l="0" t="0" r="r" b="b"/>
                <a:pathLst>
                  <a:path w="212" h="138">
                    <a:moveTo>
                      <a:pt x="197" y="0"/>
                    </a:moveTo>
                    <a:lnTo>
                      <a:pt x="0" y="89"/>
                    </a:lnTo>
                    <a:lnTo>
                      <a:pt x="17" y="138"/>
                    </a:lnTo>
                    <a:lnTo>
                      <a:pt x="212" y="48"/>
                    </a:lnTo>
                    <a:lnTo>
                      <a:pt x="197" y="0"/>
                    </a:lnTo>
                  </a:path>
                </a:pathLst>
              </a:custGeom>
              <a:noFill/>
              <a:ln w="3175">
                <a:solidFill>
                  <a:srgbClr val="54CBCB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203" name="Freeform 160"/>
              <p:cNvSpPr>
                <a:spLocks noChangeAspect="1"/>
              </p:cNvSpPr>
              <p:nvPr/>
            </p:nvSpPr>
            <p:spPr bwMode="auto">
              <a:xfrm>
                <a:off x="-268" y="2790"/>
                <a:ext cx="221" cy="143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24" y="143"/>
                  </a:cxn>
                  <a:cxn ang="0">
                    <a:pos x="221" y="54"/>
                  </a:cxn>
                  <a:cxn ang="0">
                    <a:pos x="197" y="0"/>
                  </a:cxn>
                </a:cxnLst>
                <a:rect l="0" t="0" r="r" b="b"/>
                <a:pathLst>
                  <a:path w="221" h="143">
                    <a:moveTo>
                      <a:pt x="197" y="0"/>
                    </a:moveTo>
                    <a:lnTo>
                      <a:pt x="0" y="90"/>
                    </a:lnTo>
                    <a:lnTo>
                      <a:pt x="24" y="143"/>
                    </a:lnTo>
                    <a:lnTo>
                      <a:pt x="221" y="54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rgbClr val="6CEEE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204" name="Freeform 161"/>
              <p:cNvSpPr>
                <a:spLocks noChangeAspect="1"/>
              </p:cNvSpPr>
              <p:nvPr/>
            </p:nvSpPr>
            <p:spPr bwMode="auto">
              <a:xfrm>
                <a:off x="-268" y="2790"/>
                <a:ext cx="221" cy="143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24" y="143"/>
                  </a:cxn>
                  <a:cxn ang="0">
                    <a:pos x="221" y="54"/>
                  </a:cxn>
                  <a:cxn ang="0">
                    <a:pos x="197" y="0"/>
                  </a:cxn>
                </a:cxnLst>
                <a:rect l="0" t="0" r="r" b="b"/>
                <a:pathLst>
                  <a:path w="221" h="143">
                    <a:moveTo>
                      <a:pt x="197" y="0"/>
                    </a:moveTo>
                    <a:lnTo>
                      <a:pt x="0" y="90"/>
                    </a:lnTo>
                    <a:lnTo>
                      <a:pt x="24" y="143"/>
                    </a:lnTo>
                    <a:lnTo>
                      <a:pt x="221" y="54"/>
                    </a:lnTo>
                    <a:lnTo>
                      <a:pt x="197" y="0"/>
                    </a:lnTo>
                  </a:path>
                </a:pathLst>
              </a:custGeom>
              <a:noFill/>
              <a:ln w="3175">
                <a:solidFill>
                  <a:srgbClr val="6CEEE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205" name="Freeform 162"/>
              <p:cNvSpPr>
                <a:spLocks noChangeAspect="1"/>
              </p:cNvSpPr>
              <p:nvPr/>
            </p:nvSpPr>
            <p:spPr bwMode="auto">
              <a:xfrm>
                <a:off x="-294" y="2741"/>
                <a:ext cx="223" cy="139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26" y="139"/>
                  </a:cxn>
                  <a:cxn ang="0">
                    <a:pos x="223" y="49"/>
                  </a:cxn>
                  <a:cxn ang="0">
                    <a:pos x="197" y="0"/>
                  </a:cxn>
                </a:cxnLst>
                <a:rect l="0" t="0" r="r" b="b"/>
                <a:pathLst>
                  <a:path w="223" h="139">
                    <a:moveTo>
                      <a:pt x="197" y="0"/>
                    </a:moveTo>
                    <a:lnTo>
                      <a:pt x="0" y="90"/>
                    </a:lnTo>
                    <a:lnTo>
                      <a:pt x="26" y="139"/>
                    </a:lnTo>
                    <a:lnTo>
                      <a:pt x="223" y="49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rgbClr val="78FEF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206" name="Freeform 163"/>
              <p:cNvSpPr>
                <a:spLocks noChangeAspect="1"/>
              </p:cNvSpPr>
              <p:nvPr/>
            </p:nvSpPr>
            <p:spPr bwMode="auto">
              <a:xfrm>
                <a:off x="-294" y="2741"/>
                <a:ext cx="223" cy="139"/>
              </a:xfrm>
              <a:custGeom>
                <a:avLst/>
                <a:gdLst/>
                <a:ahLst/>
                <a:cxnLst>
                  <a:cxn ang="0">
                    <a:pos x="197" y="0"/>
                  </a:cxn>
                  <a:cxn ang="0">
                    <a:pos x="0" y="90"/>
                  </a:cxn>
                  <a:cxn ang="0">
                    <a:pos x="26" y="139"/>
                  </a:cxn>
                  <a:cxn ang="0">
                    <a:pos x="223" y="49"/>
                  </a:cxn>
                  <a:cxn ang="0">
                    <a:pos x="197" y="0"/>
                  </a:cxn>
                </a:cxnLst>
                <a:rect l="0" t="0" r="r" b="b"/>
                <a:pathLst>
                  <a:path w="223" h="139">
                    <a:moveTo>
                      <a:pt x="197" y="0"/>
                    </a:moveTo>
                    <a:lnTo>
                      <a:pt x="0" y="90"/>
                    </a:lnTo>
                    <a:lnTo>
                      <a:pt x="26" y="139"/>
                    </a:lnTo>
                    <a:lnTo>
                      <a:pt x="223" y="49"/>
                    </a:lnTo>
                    <a:lnTo>
                      <a:pt x="197" y="0"/>
                    </a:lnTo>
                  </a:path>
                </a:pathLst>
              </a:custGeom>
              <a:noFill/>
              <a:ln w="3175">
                <a:solidFill>
                  <a:srgbClr val="78FEF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207" name="Freeform 164"/>
              <p:cNvSpPr>
                <a:spLocks noChangeAspect="1"/>
              </p:cNvSpPr>
              <p:nvPr/>
            </p:nvSpPr>
            <p:spPr bwMode="auto">
              <a:xfrm>
                <a:off x="-350" y="2778"/>
                <a:ext cx="130" cy="264"/>
              </a:xfrm>
              <a:custGeom>
                <a:avLst/>
                <a:gdLst/>
                <a:ahLst/>
                <a:cxnLst>
                  <a:cxn ang="0">
                    <a:pos x="82" y="102"/>
                  </a:cxn>
                  <a:cxn ang="0">
                    <a:pos x="56" y="53"/>
                  </a:cxn>
                  <a:cxn ang="0">
                    <a:pos x="31" y="19"/>
                  </a:cxn>
                  <a:cxn ang="0">
                    <a:pos x="12" y="0"/>
                  </a:cxn>
                  <a:cxn ang="0">
                    <a:pos x="2" y="2"/>
                  </a:cxn>
                  <a:cxn ang="0">
                    <a:pos x="0" y="24"/>
                  </a:cxn>
                  <a:cxn ang="0">
                    <a:pos x="9" y="62"/>
                  </a:cxn>
                  <a:cxn ang="0">
                    <a:pos x="25" y="110"/>
                  </a:cxn>
                  <a:cxn ang="0">
                    <a:pos x="49" y="164"/>
                  </a:cxn>
                  <a:cxn ang="0">
                    <a:pos x="75" y="211"/>
                  </a:cxn>
                  <a:cxn ang="0">
                    <a:pos x="99" y="247"/>
                  </a:cxn>
                  <a:cxn ang="0">
                    <a:pos x="118" y="264"/>
                  </a:cxn>
                  <a:cxn ang="0">
                    <a:pos x="128" y="264"/>
                  </a:cxn>
                  <a:cxn ang="0">
                    <a:pos x="130" y="242"/>
                  </a:cxn>
                  <a:cxn ang="0">
                    <a:pos x="123" y="204"/>
                  </a:cxn>
                  <a:cxn ang="0">
                    <a:pos x="106" y="155"/>
                  </a:cxn>
                  <a:cxn ang="0">
                    <a:pos x="82" y="102"/>
                  </a:cxn>
                </a:cxnLst>
                <a:rect l="0" t="0" r="r" b="b"/>
                <a:pathLst>
                  <a:path w="130" h="264">
                    <a:moveTo>
                      <a:pt x="82" y="102"/>
                    </a:moveTo>
                    <a:lnTo>
                      <a:pt x="56" y="53"/>
                    </a:lnTo>
                    <a:lnTo>
                      <a:pt x="31" y="19"/>
                    </a:lnTo>
                    <a:lnTo>
                      <a:pt x="12" y="0"/>
                    </a:lnTo>
                    <a:lnTo>
                      <a:pt x="2" y="2"/>
                    </a:lnTo>
                    <a:lnTo>
                      <a:pt x="0" y="24"/>
                    </a:lnTo>
                    <a:lnTo>
                      <a:pt x="9" y="62"/>
                    </a:lnTo>
                    <a:lnTo>
                      <a:pt x="25" y="110"/>
                    </a:lnTo>
                    <a:lnTo>
                      <a:pt x="49" y="164"/>
                    </a:lnTo>
                    <a:lnTo>
                      <a:pt x="75" y="211"/>
                    </a:lnTo>
                    <a:lnTo>
                      <a:pt x="99" y="247"/>
                    </a:lnTo>
                    <a:lnTo>
                      <a:pt x="118" y="264"/>
                    </a:lnTo>
                    <a:lnTo>
                      <a:pt x="128" y="264"/>
                    </a:lnTo>
                    <a:lnTo>
                      <a:pt x="130" y="242"/>
                    </a:lnTo>
                    <a:lnTo>
                      <a:pt x="123" y="204"/>
                    </a:lnTo>
                    <a:lnTo>
                      <a:pt x="106" y="155"/>
                    </a:lnTo>
                    <a:lnTo>
                      <a:pt x="82" y="102"/>
                    </a:lnTo>
                    <a:close/>
                  </a:path>
                </a:pathLst>
              </a:custGeom>
              <a:solidFill>
                <a:srgbClr val="3EACA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208" name="Freeform 165"/>
              <p:cNvSpPr>
                <a:spLocks noChangeAspect="1"/>
              </p:cNvSpPr>
              <p:nvPr/>
            </p:nvSpPr>
            <p:spPr bwMode="auto">
              <a:xfrm>
                <a:off x="-350" y="2778"/>
                <a:ext cx="130" cy="264"/>
              </a:xfrm>
              <a:custGeom>
                <a:avLst/>
                <a:gdLst/>
                <a:ahLst/>
                <a:cxnLst>
                  <a:cxn ang="0">
                    <a:pos x="82" y="102"/>
                  </a:cxn>
                  <a:cxn ang="0">
                    <a:pos x="56" y="53"/>
                  </a:cxn>
                  <a:cxn ang="0">
                    <a:pos x="31" y="19"/>
                  </a:cxn>
                  <a:cxn ang="0">
                    <a:pos x="12" y="0"/>
                  </a:cxn>
                  <a:cxn ang="0">
                    <a:pos x="2" y="2"/>
                  </a:cxn>
                  <a:cxn ang="0">
                    <a:pos x="0" y="24"/>
                  </a:cxn>
                  <a:cxn ang="0">
                    <a:pos x="9" y="62"/>
                  </a:cxn>
                  <a:cxn ang="0">
                    <a:pos x="25" y="110"/>
                  </a:cxn>
                  <a:cxn ang="0">
                    <a:pos x="49" y="164"/>
                  </a:cxn>
                  <a:cxn ang="0">
                    <a:pos x="75" y="211"/>
                  </a:cxn>
                  <a:cxn ang="0">
                    <a:pos x="99" y="247"/>
                  </a:cxn>
                  <a:cxn ang="0">
                    <a:pos x="118" y="264"/>
                  </a:cxn>
                  <a:cxn ang="0">
                    <a:pos x="128" y="264"/>
                  </a:cxn>
                  <a:cxn ang="0">
                    <a:pos x="130" y="242"/>
                  </a:cxn>
                  <a:cxn ang="0">
                    <a:pos x="123" y="204"/>
                  </a:cxn>
                  <a:cxn ang="0">
                    <a:pos x="106" y="155"/>
                  </a:cxn>
                  <a:cxn ang="0">
                    <a:pos x="82" y="102"/>
                  </a:cxn>
                </a:cxnLst>
                <a:rect l="0" t="0" r="r" b="b"/>
                <a:pathLst>
                  <a:path w="130" h="264">
                    <a:moveTo>
                      <a:pt x="82" y="102"/>
                    </a:moveTo>
                    <a:lnTo>
                      <a:pt x="56" y="53"/>
                    </a:lnTo>
                    <a:lnTo>
                      <a:pt x="31" y="19"/>
                    </a:lnTo>
                    <a:lnTo>
                      <a:pt x="12" y="0"/>
                    </a:lnTo>
                    <a:lnTo>
                      <a:pt x="2" y="2"/>
                    </a:lnTo>
                    <a:lnTo>
                      <a:pt x="0" y="24"/>
                    </a:lnTo>
                    <a:lnTo>
                      <a:pt x="9" y="62"/>
                    </a:lnTo>
                    <a:lnTo>
                      <a:pt x="25" y="110"/>
                    </a:lnTo>
                    <a:lnTo>
                      <a:pt x="49" y="164"/>
                    </a:lnTo>
                    <a:lnTo>
                      <a:pt x="75" y="211"/>
                    </a:lnTo>
                    <a:lnTo>
                      <a:pt x="99" y="247"/>
                    </a:lnTo>
                    <a:lnTo>
                      <a:pt x="118" y="264"/>
                    </a:lnTo>
                    <a:lnTo>
                      <a:pt x="128" y="264"/>
                    </a:lnTo>
                    <a:lnTo>
                      <a:pt x="130" y="242"/>
                    </a:lnTo>
                    <a:lnTo>
                      <a:pt x="123" y="204"/>
                    </a:lnTo>
                    <a:lnTo>
                      <a:pt x="106" y="155"/>
                    </a:lnTo>
                    <a:lnTo>
                      <a:pt x="82" y="102"/>
                    </a:lnTo>
                  </a:path>
                </a:pathLst>
              </a:custGeom>
              <a:noFill/>
              <a:ln w="3175">
                <a:solidFill>
                  <a:srgbClr val="3EACA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209" name="Line 166"/>
              <p:cNvSpPr>
                <a:spLocks noChangeAspect="1" noChangeShapeType="1"/>
              </p:cNvSpPr>
              <p:nvPr/>
            </p:nvSpPr>
            <p:spPr bwMode="auto">
              <a:xfrm flipH="1" flipV="1">
                <a:off x="-154" y="2766"/>
                <a:ext cx="41" cy="21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210" name="Line 167"/>
              <p:cNvSpPr>
                <a:spLocks noChangeAspect="1" noChangeShapeType="1"/>
              </p:cNvSpPr>
              <p:nvPr/>
            </p:nvSpPr>
            <p:spPr bwMode="auto">
              <a:xfrm>
                <a:off x="-242" y="2736"/>
                <a:ext cx="67" cy="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</p:grpSp>
        <p:sp>
          <p:nvSpPr>
            <p:cNvPr id="211" name="Line 168"/>
            <p:cNvSpPr>
              <a:spLocks noChangeAspect="1" noChangeShapeType="1"/>
            </p:cNvSpPr>
            <p:nvPr/>
          </p:nvSpPr>
          <p:spPr bwMode="auto">
            <a:xfrm flipH="1">
              <a:off x="3120749" y="4538002"/>
              <a:ext cx="281897" cy="118456"/>
            </a:xfrm>
            <a:prstGeom prst="line">
              <a:avLst/>
            </a:prstGeom>
            <a:noFill/>
            <a:ln w="33338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grpSp>
          <p:nvGrpSpPr>
            <p:cNvPr id="212" name="Group 169"/>
            <p:cNvGrpSpPr>
              <a:grpSpLocks noChangeAspect="1"/>
            </p:cNvGrpSpPr>
            <p:nvPr/>
          </p:nvGrpSpPr>
          <p:grpSpPr bwMode="auto">
            <a:xfrm>
              <a:off x="2946530" y="2420888"/>
              <a:ext cx="3327109" cy="2676876"/>
              <a:chOff x="-673" y="1090"/>
              <a:chExt cx="2750" cy="2305"/>
            </a:xfrm>
          </p:grpSpPr>
          <p:sp>
            <p:nvSpPr>
              <p:cNvPr id="215" name="Text Box 172"/>
              <p:cNvSpPr txBox="1">
                <a:spLocks noChangeAspect="1" noChangeArrowheads="1"/>
              </p:cNvSpPr>
              <p:nvPr/>
            </p:nvSpPr>
            <p:spPr bwMode="auto">
              <a:xfrm>
                <a:off x="-673" y="3024"/>
                <a:ext cx="1063" cy="3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buFontTx/>
                  <a:buNone/>
                </a:pPr>
                <a:r>
                  <a:rPr lang="en-US" altLang="ja-JP" sz="1100" dirty="0" smtClean="0">
                    <a:solidFill>
                      <a:srgbClr val="FFFFFF"/>
                    </a:solidFill>
                  </a:rPr>
                  <a:t>Power-recycling</a:t>
                </a:r>
              </a:p>
              <a:p>
                <a:pPr>
                  <a:buFontTx/>
                  <a:buNone/>
                </a:pPr>
                <a:r>
                  <a:rPr lang="en-US" altLang="ja-JP" sz="1100" dirty="0" smtClean="0">
                    <a:solidFill>
                      <a:srgbClr val="FFFFFF"/>
                    </a:solidFill>
                  </a:rPr>
                  <a:t>mirror</a:t>
                </a:r>
                <a:endParaRPr lang="ja-JP" altLang="en-US" sz="11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16" name="Text Box 173"/>
              <p:cNvSpPr txBox="1">
                <a:spLocks noChangeAspect="1" noChangeArrowheads="1"/>
              </p:cNvSpPr>
              <p:nvPr/>
            </p:nvSpPr>
            <p:spPr bwMode="auto">
              <a:xfrm rot="20100000">
                <a:off x="920" y="2254"/>
                <a:ext cx="1157" cy="3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buFontTx/>
                  <a:buNone/>
                </a:pPr>
                <a:r>
                  <a:rPr lang="en-US" altLang="ja-JP" sz="1200" dirty="0" smtClean="0">
                    <a:solidFill>
                      <a:srgbClr val="FFFFFF"/>
                    </a:solidFill>
                  </a:rPr>
                  <a:t>Fabry-Perot cavity</a:t>
                </a:r>
              </a:p>
              <a:p>
                <a:pPr>
                  <a:buFontTx/>
                  <a:buNone/>
                </a:pPr>
                <a:r>
                  <a:rPr lang="en-US" altLang="ja-JP" sz="1200" dirty="0" smtClean="0">
                    <a:solidFill>
                      <a:srgbClr val="FFFFFF"/>
                    </a:solidFill>
                  </a:rPr>
                  <a:t>Baseline 3km</a:t>
                </a:r>
                <a:endParaRPr lang="ja-JP" altLang="en-US" sz="12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17" name="Rectangle 174"/>
              <p:cNvSpPr>
                <a:spLocks noChangeAspect="1" noChangeArrowheads="1"/>
              </p:cNvSpPr>
              <p:nvPr/>
            </p:nvSpPr>
            <p:spPr bwMode="auto">
              <a:xfrm rot="3600000">
                <a:off x="-658" y="1578"/>
                <a:ext cx="1205" cy="2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buFontTx/>
                  <a:buNone/>
                </a:pPr>
                <a:r>
                  <a:rPr lang="en-US" altLang="ja-JP" sz="1200" dirty="0" smtClean="0">
                    <a:solidFill>
                      <a:srgbClr val="FFFFFF"/>
                    </a:solidFill>
                  </a:rPr>
                  <a:t>Fabry-Perot cavity</a:t>
                </a:r>
                <a:endParaRPr lang="ja-JP" altLang="en-US" sz="12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18" name="Text Box 172"/>
              <p:cNvSpPr txBox="1">
                <a:spLocks noChangeAspect="1" noChangeArrowheads="1"/>
              </p:cNvSpPr>
              <p:nvPr/>
            </p:nvSpPr>
            <p:spPr bwMode="auto">
              <a:xfrm>
                <a:off x="509" y="2951"/>
                <a:ext cx="1181" cy="3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buFontTx/>
                  <a:buNone/>
                </a:pPr>
                <a:r>
                  <a:rPr lang="en-US" altLang="ja-JP" sz="1100" dirty="0" smtClean="0">
                    <a:solidFill>
                      <a:srgbClr val="FFFFFF"/>
                    </a:solidFill>
                  </a:rPr>
                  <a:t>Signal-extraction</a:t>
                </a:r>
              </a:p>
              <a:p>
                <a:pPr>
                  <a:buFontTx/>
                  <a:buNone/>
                </a:pPr>
                <a:r>
                  <a:rPr lang="en-US" altLang="ja-JP" sz="1100" dirty="0" smtClean="0">
                    <a:solidFill>
                      <a:srgbClr val="FFFFFF"/>
                    </a:solidFill>
                  </a:rPr>
                  <a:t>mirror</a:t>
                </a:r>
                <a:endParaRPr lang="ja-JP" altLang="en-US" sz="1100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19" name="Group 176"/>
            <p:cNvGrpSpPr>
              <a:grpSpLocks/>
            </p:cNvGrpSpPr>
            <p:nvPr/>
          </p:nvGrpSpPr>
          <p:grpSpPr bwMode="auto">
            <a:xfrm>
              <a:off x="4204236" y="4624019"/>
              <a:ext cx="326208" cy="332317"/>
              <a:chOff x="3318" y="1817"/>
              <a:chExt cx="403" cy="396"/>
            </a:xfrm>
          </p:grpSpPr>
          <p:pic>
            <p:nvPicPr>
              <p:cNvPr id="220" name="Picture 177" descr="mirror2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318" y="1817"/>
                <a:ext cx="403" cy="396"/>
              </a:xfrm>
              <a:prstGeom prst="rect">
                <a:avLst/>
              </a:prstGeom>
              <a:noFill/>
            </p:spPr>
          </p:pic>
          <p:sp>
            <p:nvSpPr>
              <p:cNvPr id="221" name="Line 178"/>
              <p:cNvSpPr>
                <a:spLocks noChangeShapeType="1"/>
              </p:cNvSpPr>
              <p:nvPr/>
            </p:nvSpPr>
            <p:spPr bwMode="auto">
              <a:xfrm>
                <a:off x="3572" y="2123"/>
                <a:ext cx="29" cy="55"/>
              </a:xfrm>
              <a:prstGeom prst="line">
                <a:avLst/>
              </a:prstGeom>
              <a:noFill/>
              <a:ln w="412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ja-JP" altLang="en-US" dirty="0"/>
              </a:p>
            </p:txBody>
          </p:sp>
        </p:grpSp>
      </p:grpSp>
      <p:grpSp>
        <p:nvGrpSpPr>
          <p:cNvPr id="5" name="グループ化 4"/>
          <p:cNvGrpSpPr/>
          <p:nvPr/>
        </p:nvGrpSpPr>
        <p:grpSpPr>
          <a:xfrm>
            <a:off x="99376" y="2636912"/>
            <a:ext cx="2528408" cy="2353695"/>
            <a:chOff x="630429" y="795335"/>
            <a:chExt cx="2528408" cy="2353695"/>
          </a:xfrm>
        </p:grpSpPr>
        <p:sp>
          <p:nvSpPr>
            <p:cNvPr id="231" name="角丸四角形 230"/>
            <p:cNvSpPr/>
            <p:nvPr/>
          </p:nvSpPr>
          <p:spPr bwMode="auto">
            <a:xfrm>
              <a:off x="630429" y="795335"/>
              <a:ext cx="2312384" cy="2353695"/>
            </a:xfrm>
            <a:prstGeom prst="roundRect">
              <a:avLst>
                <a:gd name="adj" fmla="val 4426"/>
              </a:avLst>
            </a:prstGeom>
            <a:solidFill>
              <a:srgbClr val="000000">
                <a:alpha val="30000"/>
              </a:srgbClr>
            </a:solidFill>
            <a:ln w="3175" cap="flat" cmpd="sng" algn="ctr">
              <a:solidFill>
                <a:srgbClr val="FFFFFF">
                  <a:alpha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pic>
          <p:nvPicPr>
            <p:cNvPr id="230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5216" y="1988654"/>
              <a:ext cx="1349426" cy="1012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65636" name="Picture 4" descr="クリックすると新しいウィンドウで開きます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463" y="1962770"/>
              <a:ext cx="701387" cy="10520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6" name="Rectangle 24"/>
            <p:cNvSpPr>
              <a:spLocks noChangeArrowheads="1"/>
            </p:cNvSpPr>
            <p:nvPr/>
          </p:nvSpPr>
          <p:spPr bwMode="auto">
            <a:xfrm>
              <a:off x="640467" y="832072"/>
              <a:ext cx="2518370" cy="1015663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  <a:buNone/>
              </a:pPr>
              <a:r>
                <a:rPr lang="ja-JP" altLang="en-US" sz="1800" dirty="0" smtClean="0">
                  <a:solidFill>
                    <a:srgbClr val="FFFFFF"/>
                  </a:solidFill>
                </a:rPr>
                <a:t>・</a:t>
              </a:r>
              <a:r>
                <a:rPr lang="ja-JP" altLang="en-US" sz="1800" dirty="0" smtClean="0">
                  <a:solidFill>
                    <a:srgbClr val="99FF99"/>
                  </a:solidFill>
                </a:rPr>
                <a:t>地面振動</a:t>
              </a:r>
              <a:r>
                <a:rPr lang="ja-JP" altLang="en-US" sz="1800" dirty="0" smtClean="0">
                  <a:solidFill>
                    <a:srgbClr val="FFFFFF"/>
                  </a:solidFill>
                </a:rPr>
                <a:t>の影響</a:t>
              </a:r>
              <a:endParaRPr lang="en-US" altLang="ja-JP" sz="1800" dirty="0" smtClean="0">
                <a:solidFill>
                  <a:srgbClr val="FFFFFF"/>
                </a:solidFill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ja-JP" altLang="en-US" sz="1600" dirty="0" smtClean="0">
                  <a:solidFill>
                    <a:srgbClr val="FFFFFF"/>
                  </a:solidFill>
                </a:rPr>
                <a:t>　 静寂な</a:t>
              </a:r>
              <a:r>
                <a:rPr lang="ja-JP" altLang="en-US" sz="1600" dirty="0" smtClean="0">
                  <a:solidFill>
                    <a:srgbClr val="DDDDDD"/>
                  </a:solidFill>
                </a:rPr>
                <a:t>地下サイト</a:t>
              </a:r>
              <a:endParaRPr lang="en-US" altLang="ja-JP" sz="1600" dirty="0" smtClean="0">
                <a:solidFill>
                  <a:srgbClr val="DDDDDD"/>
                </a:solidFill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sz="1600" dirty="0">
                  <a:solidFill>
                    <a:srgbClr val="DDDDDD"/>
                  </a:solidFill>
                </a:rPr>
                <a:t> </a:t>
              </a:r>
              <a:r>
                <a:rPr lang="en-US" altLang="ja-JP" sz="1600" dirty="0" smtClean="0">
                  <a:solidFill>
                    <a:srgbClr val="DDDDDD"/>
                  </a:solidFill>
                </a:rPr>
                <a:t>  </a:t>
              </a:r>
              <a:r>
                <a:rPr lang="ja-JP" altLang="en-US" sz="1600" dirty="0" smtClean="0">
                  <a:solidFill>
                    <a:srgbClr val="DDDDDD"/>
                  </a:solidFill>
                </a:rPr>
                <a:t>高性能防振装置</a:t>
              </a:r>
              <a:endParaRPr lang="en-US" altLang="ja-JP" sz="1600" dirty="0" smtClean="0">
                <a:solidFill>
                  <a:srgbClr val="DDDDDD"/>
                </a:solidFill>
              </a:endParaRPr>
            </a:p>
          </p:txBody>
        </p:sp>
      </p:grpSp>
      <p:grpSp>
        <p:nvGrpSpPr>
          <p:cNvPr id="3" name="グループ化 2"/>
          <p:cNvGrpSpPr/>
          <p:nvPr/>
        </p:nvGrpSpPr>
        <p:grpSpPr>
          <a:xfrm>
            <a:off x="779292" y="5301208"/>
            <a:ext cx="3576684" cy="1105326"/>
            <a:chOff x="779292" y="5301208"/>
            <a:chExt cx="3576684" cy="1105326"/>
          </a:xfrm>
        </p:grpSpPr>
        <p:sp>
          <p:nvSpPr>
            <p:cNvPr id="232" name="角丸四角形 231"/>
            <p:cNvSpPr/>
            <p:nvPr/>
          </p:nvSpPr>
          <p:spPr bwMode="auto">
            <a:xfrm>
              <a:off x="779292" y="5301208"/>
              <a:ext cx="3576684" cy="1105326"/>
            </a:xfrm>
            <a:prstGeom prst="roundRect">
              <a:avLst>
                <a:gd name="adj" fmla="val 4426"/>
              </a:avLst>
            </a:prstGeom>
            <a:solidFill>
              <a:srgbClr val="000000">
                <a:alpha val="30000"/>
              </a:srgbClr>
            </a:solidFill>
            <a:ln w="3175" cap="flat" cmpd="sng" algn="ctr">
              <a:solidFill>
                <a:srgbClr val="FFFFFF">
                  <a:alpha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228" name="Rectangle 24"/>
            <p:cNvSpPr>
              <a:spLocks noChangeArrowheads="1"/>
            </p:cNvSpPr>
            <p:nvPr/>
          </p:nvSpPr>
          <p:spPr bwMode="auto">
            <a:xfrm>
              <a:off x="779292" y="5352017"/>
              <a:ext cx="2475948" cy="1015663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  <a:buNone/>
              </a:pPr>
              <a:r>
                <a:rPr lang="ja-JP" altLang="en-US" sz="1800" dirty="0" smtClean="0">
                  <a:solidFill>
                    <a:srgbClr val="FFFFFF"/>
                  </a:solidFill>
                </a:rPr>
                <a:t>・</a:t>
              </a:r>
              <a:r>
                <a:rPr lang="ja-JP" altLang="en-US" sz="1800" dirty="0">
                  <a:solidFill>
                    <a:srgbClr val="FFFFCC"/>
                  </a:solidFill>
                </a:rPr>
                <a:t>真空</a:t>
              </a:r>
              <a:r>
                <a:rPr lang="ja-JP" altLang="en-US" sz="1800" dirty="0" smtClean="0">
                  <a:solidFill>
                    <a:srgbClr val="FFFFCC"/>
                  </a:solidFill>
                </a:rPr>
                <a:t>システム</a:t>
              </a:r>
              <a:endParaRPr lang="en-US" altLang="ja-JP" sz="1800" dirty="0" smtClean="0">
                <a:solidFill>
                  <a:srgbClr val="FFFFCC"/>
                </a:solidFill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sz="1600" dirty="0">
                  <a:solidFill>
                    <a:srgbClr val="DDDDDD"/>
                  </a:solidFill>
                </a:rPr>
                <a:t> </a:t>
              </a:r>
              <a:r>
                <a:rPr lang="en-US" altLang="ja-JP" sz="1600" dirty="0" smtClean="0">
                  <a:solidFill>
                    <a:srgbClr val="DDDDDD"/>
                  </a:solidFill>
                </a:rPr>
                <a:t>  </a:t>
              </a:r>
              <a:r>
                <a:rPr lang="ja-JP" altLang="en-US" sz="1600" dirty="0">
                  <a:solidFill>
                    <a:srgbClr val="DDDDDD"/>
                  </a:solidFill>
                </a:rPr>
                <a:t>光路</a:t>
              </a:r>
              <a:r>
                <a:rPr lang="ja-JP" altLang="en-US" sz="1600" dirty="0" smtClean="0">
                  <a:solidFill>
                    <a:srgbClr val="DDDDDD"/>
                  </a:solidFill>
                </a:rPr>
                <a:t>長の揺らぎ</a:t>
              </a:r>
              <a:endParaRPr lang="en-US" altLang="ja-JP" sz="1600" dirty="0" smtClean="0">
                <a:solidFill>
                  <a:srgbClr val="DDDDDD"/>
                </a:solidFill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sz="1600" dirty="0">
                  <a:solidFill>
                    <a:srgbClr val="DDDDDD"/>
                  </a:solidFill>
                </a:rPr>
                <a:t> </a:t>
              </a:r>
              <a:r>
                <a:rPr lang="en-US" altLang="ja-JP" sz="1600" dirty="0" smtClean="0">
                  <a:solidFill>
                    <a:srgbClr val="DDDDDD"/>
                  </a:solidFill>
                </a:rPr>
                <a:t>  </a:t>
              </a:r>
              <a:r>
                <a:rPr lang="ja-JP" altLang="en-US" sz="1600" dirty="0" smtClean="0">
                  <a:solidFill>
                    <a:srgbClr val="DDDDDD"/>
                  </a:solidFill>
                </a:rPr>
                <a:t>音響雑音などの低減</a:t>
              </a:r>
              <a:endParaRPr lang="en-US" altLang="ja-JP" sz="1600" dirty="0" smtClean="0">
                <a:solidFill>
                  <a:srgbClr val="DDDDDD"/>
                </a:solidFill>
              </a:endParaRPr>
            </a:p>
          </p:txBody>
        </p:sp>
        <p:pic>
          <p:nvPicPr>
            <p:cNvPr id="229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80181" y="5363807"/>
              <a:ext cx="1270567" cy="944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グループ化 7"/>
          <p:cNvGrpSpPr/>
          <p:nvPr/>
        </p:nvGrpSpPr>
        <p:grpSpPr>
          <a:xfrm>
            <a:off x="4952792" y="5301208"/>
            <a:ext cx="3723663" cy="1134241"/>
            <a:chOff x="4952792" y="5301208"/>
            <a:chExt cx="3723663" cy="1134241"/>
          </a:xfrm>
        </p:grpSpPr>
        <p:sp>
          <p:nvSpPr>
            <p:cNvPr id="233" name="角丸四角形 232"/>
            <p:cNvSpPr/>
            <p:nvPr/>
          </p:nvSpPr>
          <p:spPr bwMode="auto">
            <a:xfrm>
              <a:off x="4979534" y="5301208"/>
              <a:ext cx="3696921" cy="1104840"/>
            </a:xfrm>
            <a:prstGeom prst="roundRect">
              <a:avLst>
                <a:gd name="adj" fmla="val 4426"/>
              </a:avLst>
            </a:prstGeom>
            <a:solidFill>
              <a:srgbClr val="000000">
                <a:alpha val="30000"/>
              </a:srgbClr>
            </a:solidFill>
            <a:ln w="3175" cap="flat" cmpd="sng" algn="ctr">
              <a:solidFill>
                <a:srgbClr val="FFFFFF">
                  <a:alpha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227" name="Rectangle 24"/>
            <p:cNvSpPr>
              <a:spLocks noChangeArrowheads="1"/>
            </p:cNvSpPr>
            <p:nvPr/>
          </p:nvSpPr>
          <p:spPr bwMode="auto">
            <a:xfrm>
              <a:off x="4952792" y="5345920"/>
              <a:ext cx="3219608" cy="1089529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  <a:buNone/>
              </a:pPr>
              <a:r>
                <a:rPr lang="ja-JP" altLang="en-US" sz="1800" dirty="0" smtClean="0">
                  <a:solidFill>
                    <a:srgbClr val="FFFFFF"/>
                  </a:solidFill>
                </a:rPr>
                <a:t>・</a:t>
              </a:r>
              <a:r>
                <a:rPr lang="ja-JP" altLang="en-US" sz="1800" dirty="0" smtClean="0">
                  <a:solidFill>
                    <a:srgbClr val="FFFFCC"/>
                  </a:solidFill>
                </a:rPr>
                <a:t>長期・連続観測</a:t>
              </a:r>
              <a:endParaRPr lang="en-US" altLang="ja-JP" sz="1800" dirty="0" smtClean="0">
                <a:solidFill>
                  <a:srgbClr val="FFFFCC"/>
                </a:solidFill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sz="1800" dirty="0">
                  <a:solidFill>
                    <a:srgbClr val="DDDDDD"/>
                  </a:solidFill>
                </a:rPr>
                <a:t>  </a:t>
              </a:r>
              <a:r>
                <a:rPr lang="ja-JP" altLang="en-US" sz="1600" dirty="0" smtClean="0">
                  <a:solidFill>
                    <a:srgbClr val="DDDDDD"/>
                  </a:solidFill>
                </a:rPr>
                <a:t>デジタル制御・データ取得系</a:t>
              </a:r>
              <a:endParaRPr lang="en-US" altLang="ja-JP" sz="1600" dirty="0" smtClean="0">
                <a:solidFill>
                  <a:srgbClr val="DDDDDD"/>
                </a:solidFill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sz="1600" dirty="0">
                  <a:solidFill>
                    <a:srgbClr val="DDDDDD"/>
                  </a:solidFill>
                </a:rPr>
                <a:t> </a:t>
              </a:r>
              <a:r>
                <a:rPr lang="en-US" altLang="ja-JP" sz="1600" dirty="0" smtClean="0">
                  <a:solidFill>
                    <a:srgbClr val="DDDDDD"/>
                  </a:solidFill>
                </a:rPr>
                <a:t> </a:t>
              </a:r>
              <a:r>
                <a:rPr lang="ja-JP" altLang="en-US" sz="1600" dirty="0" smtClean="0">
                  <a:solidFill>
                    <a:srgbClr val="DDDDDD"/>
                  </a:solidFill>
                </a:rPr>
                <a:t>環境モニタ</a:t>
              </a:r>
              <a:r>
                <a:rPr lang="en-US" altLang="ja-JP" sz="1600" dirty="0" smtClean="0">
                  <a:solidFill>
                    <a:srgbClr val="DDDDDD"/>
                  </a:solidFill>
                </a:rPr>
                <a:t>, </a:t>
              </a:r>
              <a:r>
                <a:rPr lang="ja-JP" altLang="en-US" sz="1600" dirty="0" smtClean="0">
                  <a:solidFill>
                    <a:srgbClr val="DDDDDD"/>
                  </a:solidFill>
                </a:rPr>
                <a:t>データ保管・分配</a:t>
              </a:r>
              <a:endParaRPr lang="en-US" altLang="ja-JP" sz="1600" dirty="0" smtClean="0">
                <a:solidFill>
                  <a:srgbClr val="DDDDDD"/>
                </a:solidFill>
              </a:endParaRPr>
            </a:p>
          </p:txBody>
        </p:sp>
        <p:pic>
          <p:nvPicPr>
            <p:cNvPr id="965634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7908" y="5363806"/>
              <a:ext cx="736540" cy="9820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グループ化 6"/>
          <p:cNvGrpSpPr/>
          <p:nvPr/>
        </p:nvGrpSpPr>
        <p:grpSpPr>
          <a:xfrm>
            <a:off x="4027284" y="1162902"/>
            <a:ext cx="4649172" cy="1257986"/>
            <a:chOff x="3506768" y="852450"/>
            <a:chExt cx="4649172" cy="1257986"/>
          </a:xfrm>
        </p:grpSpPr>
        <p:sp>
          <p:nvSpPr>
            <p:cNvPr id="236" name="角丸四角形 235"/>
            <p:cNvSpPr/>
            <p:nvPr/>
          </p:nvSpPr>
          <p:spPr bwMode="auto">
            <a:xfrm>
              <a:off x="3558870" y="852450"/>
              <a:ext cx="4597070" cy="1257986"/>
            </a:xfrm>
            <a:prstGeom prst="roundRect">
              <a:avLst>
                <a:gd name="adj" fmla="val 4426"/>
              </a:avLst>
            </a:prstGeom>
            <a:solidFill>
              <a:srgbClr val="000000">
                <a:alpha val="30000"/>
              </a:srgbClr>
            </a:solidFill>
            <a:ln w="3175" cap="flat" cmpd="sng" algn="ctr">
              <a:solidFill>
                <a:srgbClr val="FFFFFF">
                  <a:alpha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214" name="Rectangle 24"/>
            <p:cNvSpPr>
              <a:spLocks noChangeArrowheads="1"/>
            </p:cNvSpPr>
            <p:nvPr/>
          </p:nvSpPr>
          <p:spPr bwMode="auto">
            <a:xfrm>
              <a:off x="3506768" y="971319"/>
              <a:ext cx="3145234" cy="1015663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  <a:buNone/>
              </a:pPr>
              <a:r>
                <a:rPr lang="ja-JP" altLang="en-US" sz="1800" dirty="0" smtClean="0">
                  <a:solidFill>
                    <a:srgbClr val="FFFFFF"/>
                  </a:solidFill>
                </a:rPr>
                <a:t>・鏡・振り子の</a:t>
              </a:r>
              <a:r>
                <a:rPr lang="ja-JP" altLang="en-US" sz="1800" dirty="0" smtClean="0">
                  <a:solidFill>
                    <a:srgbClr val="99CCFF"/>
                  </a:solidFill>
                </a:rPr>
                <a:t>熱雑音</a:t>
              </a:r>
              <a:endParaRPr lang="en-US" altLang="ja-JP" sz="1800" dirty="0" smtClean="0">
                <a:solidFill>
                  <a:srgbClr val="99CCFF"/>
                </a:solidFill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sz="1600" dirty="0" smtClean="0">
                  <a:solidFill>
                    <a:srgbClr val="DDDDDD"/>
                  </a:solidFill>
                </a:rPr>
                <a:t>    </a:t>
              </a:r>
              <a:r>
                <a:rPr lang="ja-JP" altLang="en-US" sz="1600" dirty="0" smtClean="0">
                  <a:solidFill>
                    <a:srgbClr val="DDDDDD"/>
                  </a:solidFill>
                </a:rPr>
                <a:t>鏡・振り子の低温化</a:t>
              </a:r>
              <a:endParaRPr lang="en-US" altLang="ja-JP" sz="1600" dirty="0" smtClean="0">
                <a:solidFill>
                  <a:srgbClr val="DDDDDD"/>
                </a:solidFill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ja-JP" altLang="en-US" sz="1600" dirty="0" smtClean="0">
                  <a:solidFill>
                    <a:srgbClr val="DDDDDD"/>
                  </a:solidFill>
                </a:rPr>
                <a:t>　　</a:t>
              </a:r>
              <a:r>
                <a:rPr lang="ja-JP" altLang="en-US" sz="1600" dirty="0">
                  <a:solidFill>
                    <a:srgbClr val="DDDDDD"/>
                  </a:solidFill>
                </a:rPr>
                <a:t>材質</a:t>
              </a:r>
              <a:r>
                <a:rPr lang="ja-JP" altLang="en-US" sz="1600" dirty="0" smtClean="0">
                  <a:solidFill>
                    <a:srgbClr val="DDDDDD"/>
                  </a:solidFill>
                </a:rPr>
                <a:t>の機械損失</a:t>
              </a:r>
              <a:endParaRPr lang="en-US" altLang="ja-JP" sz="1600" dirty="0" smtClean="0">
                <a:solidFill>
                  <a:srgbClr val="DDDDDD"/>
                </a:solidFill>
              </a:endParaRPr>
            </a:p>
          </p:txBody>
        </p:sp>
        <p:pic>
          <p:nvPicPr>
            <p:cNvPr id="234" name="Picture 3"/>
            <p:cNvPicPr>
              <a:picLocks noChangeAspect="1" noChangeArrowheads="1"/>
            </p:cNvPicPr>
            <p:nvPr/>
          </p:nvPicPr>
          <p:blipFill>
            <a:blip r:embed="rId8" cstate="print"/>
            <a:srcRect l="26416" t="2431" r="26979"/>
            <a:stretch>
              <a:fillRect/>
            </a:stretch>
          </p:blipFill>
          <p:spPr bwMode="auto">
            <a:xfrm>
              <a:off x="5717752" y="921804"/>
              <a:ext cx="818733" cy="1147688"/>
            </a:xfrm>
            <a:prstGeom prst="rect">
              <a:avLst/>
            </a:prstGeom>
            <a:noFill/>
            <a:ln w="25400" cap="flat">
              <a:noFill/>
              <a:miter lim="800000"/>
              <a:headEnd/>
              <a:tailEnd/>
            </a:ln>
          </p:spPr>
        </p:pic>
        <p:pic>
          <p:nvPicPr>
            <p:cNvPr id="235" name="Picture 4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660232" y="921804"/>
              <a:ext cx="1362379" cy="10936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グループ化 5"/>
          <p:cNvGrpSpPr/>
          <p:nvPr/>
        </p:nvGrpSpPr>
        <p:grpSpPr>
          <a:xfrm>
            <a:off x="6329519" y="2636912"/>
            <a:ext cx="2706977" cy="2502466"/>
            <a:chOff x="6156176" y="2411212"/>
            <a:chExt cx="2706977" cy="2502466"/>
          </a:xfrm>
        </p:grpSpPr>
        <p:sp>
          <p:nvSpPr>
            <p:cNvPr id="237" name="角丸四角形 236"/>
            <p:cNvSpPr/>
            <p:nvPr/>
          </p:nvSpPr>
          <p:spPr bwMode="auto">
            <a:xfrm>
              <a:off x="6184538" y="2412140"/>
              <a:ext cx="2491917" cy="2501538"/>
            </a:xfrm>
            <a:prstGeom prst="roundRect">
              <a:avLst>
                <a:gd name="adj" fmla="val 4426"/>
              </a:avLst>
            </a:prstGeom>
            <a:solidFill>
              <a:srgbClr val="000000">
                <a:alpha val="30000"/>
              </a:srgbClr>
            </a:solidFill>
            <a:ln w="3175" cap="flat" cmpd="sng" algn="ctr">
              <a:solidFill>
                <a:srgbClr val="FFFFFF">
                  <a:alpha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49" name="Rectangle 24"/>
            <p:cNvSpPr>
              <a:spLocks noChangeArrowheads="1"/>
            </p:cNvSpPr>
            <p:nvPr/>
          </p:nvSpPr>
          <p:spPr bwMode="auto">
            <a:xfrm>
              <a:off x="6156176" y="2411212"/>
              <a:ext cx="2706977" cy="1606594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  <a:buNone/>
              </a:pPr>
              <a:r>
                <a:rPr lang="ja-JP" altLang="en-US" sz="1800" dirty="0" smtClean="0">
                  <a:solidFill>
                    <a:srgbClr val="FFFFFF"/>
                  </a:solidFill>
                </a:rPr>
                <a:t>・光の</a:t>
              </a:r>
              <a:r>
                <a:rPr lang="ja-JP" altLang="en-US" sz="1800" dirty="0" smtClean="0">
                  <a:solidFill>
                    <a:srgbClr val="FF9999"/>
                  </a:solidFill>
                </a:rPr>
                <a:t>量子雑音</a:t>
              </a:r>
              <a:endParaRPr lang="en-US" altLang="ja-JP" sz="1800" dirty="0" smtClean="0">
                <a:solidFill>
                  <a:srgbClr val="FF9999"/>
                </a:solidFill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sz="1600" dirty="0">
                  <a:solidFill>
                    <a:srgbClr val="FFFFFF"/>
                  </a:solidFill>
                </a:rPr>
                <a:t> </a:t>
              </a:r>
              <a:r>
                <a:rPr lang="en-US" altLang="ja-JP" sz="1600" dirty="0" smtClean="0">
                  <a:solidFill>
                    <a:srgbClr val="FFFFFF"/>
                  </a:solidFill>
                </a:rPr>
                <a:t>  </a:t>
              </a:r>
              <a:r>
                <a:rPr lang="ja-JP" altLang="en-US" sz="1600" dirty="0" smtClean="0">
                  <a:solidFill>
                    <a:srgbClr val="DDDDDD"/>
                  </a:solidFill>
                </a:rPr>
                <a:t>大型干渉計</a:t>
              </a:r>
              <a:endParaRPr lang="en-US" altLang="ja-JP" sz="1600" dirty="0" smtClean="0">
                <a:solidFill>
                  <a:srgbClr val="DDDDDD"/>
                </a:solidFill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sz="1600" dirty="0">
                  <a:solidFill>
                    <a:srgbClr val="DDDDDD"/>
                  </a:solidFill>
                </a:rPr>
                <a:t> </a:t>
              </a:r>
              <a:r>
                <a:rPr lang="en-US" altLang="ja-JP" sz="1600" dirty="0" smtClean="0">
                  <a:solidFill>
                    <a:srgbClr val="DDDDDD"/>
                  </a:solidFill>
                </a:rPr>
                <a:t>  </a:t>
              </a:r>
              <a:r>
                <a:rPr lang="ja-JP" altLang="en-US" sz="1600" dirty="0" smtClean="0">
                  <a:solidFill>
                    <a:srgbClr val="DDDDDD"/>
                  </a:solidFill>
                </a:rPr>
                <a:t>干渉計方式の工夫</a:t>
              </a:r>
              <a:endParaRPr lang="en-US" altLang="ja-JP" sz="1600" dirty="0" smtClean="0">
                <a:solidFill>
                  <a:srgbClr val="DDDDDD"/>
                </a:solidFill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sz="1600" dirty="0">
                  <a:solidFill>
                    <a:srgbClr val="DDDDDD"/>
                  </a:solidFill>
                </a:rPr>
                <a:t> </a:t>
              </a:r>
              <a:r>
                <a:rPr lang="en-US" altLang="ja-JP" sz="1600" dirty="0" smtClean="0">
                  <a:solidFill>
                    <a:srgbClr val="DDDDDD"/>
                  </a:solidFill>
                </a:rPr>
                <a:t>  </a:t>
              </a:r>
              <a:r>
                <a:rPr lang="ja-JP" altLang="en-US" sz="1600" dirty="0" smtClean="0">
                  <a:solidFill>
                    <a:srgbClr val="DDDDDD"/>
                  </a:solidFill>
                </a:rPr>
                <a:t>高出力レーザー光源</a:t>
              </a:r>
              <a:endParaRPr lang="en-US" altLang="ja-JP" sz="1600" dirty="0" smtClean="0">
                <a:solidFill>
                  <a:srgbClr val="DDDDDD"/>
                </a:solidFill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sz="1600" dirty="0">
                  <a:solidFill>
                    <a:srgbClr val="DDDDDD"/>
                  </a:solidFill>
                </a:rPr>
                <a:t> </a:t>
              </a:r>
              <a:r>
                <a:rPr lang="en-US" altLang="ja-JP" sz="1600" dirty="0" smtClean="0">
                  <a:solidFill>
                    <a:srgbClr val="DDDDDD"/>
                  </a:solidFill>
                </a:rPr>
                <a:t>  </a:t>
              </a:r>
              <a:r>
                <a:rPr lang="ja-JP" altLang="en-US" sz="1600" dirty="0" smtClean="0">
                  <a:solidFill>
                    <a:srgbClr val="DDDDDD"/>
                  </a:solidFill>
                </a:rPr>
                <a:t>高性能鏡</a:t>
              </a:r>
              <a:endParaRPr lang="en-US" altLang="ja-JP" sz="1600" dirty="0" smtClean="0">
                <a:solidFill>
                  <a:srgbClr val="DDDDDD"/>
                </a:solidFill>
              </a:endParaRPr>
            </a:p>
          </p:txBody>
        </p:sp>
        <p:pic>
          <p:nvPicPr>
            <p:cNvPr id="238" name="Picture 7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452320" y="3977768"/>
              <a:ext cx="1157392" cy="862741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</p:pic>
        <p:pic>
          <p:nvPicPr>
            <p:cNvPr id="239" name="Picture 4" descr="PIC00001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311421" y="4005064"/>
              <a:ext cx="1068891" cy="854612"/>
            </a:xfrm>
            <a:prstGeom prst="rect">
              <a:avLst/>
            </a:prstGeom>
            <a:noFill/>
          </p:spPr>
        </p:pic>
      </p:grpSp>
      <p:sp>
        <p:nvSpPr>
          <p:cNvPr id="240" name="Text Box 172"/>
          <p:cNvSpPr txBox="1">
            <a:spLocks noChangeAspect="1" noChangeArrowheads="1"/>
          </p:cNvSpPr>
          <p:nvPr/>
        </p:nvSpPr>
        <p:spPr bwMode="auto">
          <a:xfrm>
            <a:off x="2525062" y="4077072"/>
            <a:ext cx="60677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100" dirty="0" smtClean="0">
                <a:solidFill>
                  <a:srgbClr val="FFFFFF"/>
                </a:solidFill>
              </a:rPr>
              <a:t>Laser</a:t>
            </a:r>
          </a:p>
          <a:p>
            <a:pPr algn="l">
              <a:buFontTx/>
              <a:buNone/>
            </a:pPr>
            <a:r>
              <a:rPr lang="en-US" altLang="ja-JP" sz="1100" dirty="0" smtClean="0">
                <a:solidFill>
                  <a:srgbClr val="FFFFFF"/>
                </a:solidFill>
              </a:rPr>
              <a:t>source</a:t>
            </a:r>
            <a:endParaRPr lang="ja-JP" altLang="en-US" sz="1100" dirty="0">
              <a:solidFill>
                <a:srgbClr val="FFFFFF"/>
              </a:solidFill>
            </a:endParaRPr>
          </a:p>
        </p:txBody>
      </p:sp>
      <p:grpSp>
        <p:nvGrpSpPr>
          <p:cNvPr id="9" name="グループ化 8"/>
          <p:cNvGrpSpPr/>
          <p:nvPr/>
        </p:nvGrpSpPr>
        <p:grpSpPr>
          <a:xfrm>
            <a:off x="611560" y="980728"/>
            <a:ext cx="3182583" cy="1311129"/>
            <a:chOff x="420230" y="908719"/>
            <a:chExt cx="3182583" cy="1311129"/>
          </a:xfrm>
        </p:grpSpPr>
        <p:sp>
          <p:nvSpPr>
            <p:cNvPr id="241" name="角丸四角形 240"/>
            <p:cNvSpPr/>
            <p:nvPr/>
          </p:nvSpPr>
          <p:spPr bwMode="auto">
            <a:xfrm>
              <a:off x="420230" y="908719"/>
              <a:ext cx="3182583" cy="1246705"/>
            </a:xfrm>
            <a:prstGeom prst="roundRect">
              <a:avLst>
                <a:gd name="adj" fmla="val 4426"/>
              </a:avLst>
            </a:prstGeom>
            <a:solidFill>
              <a:srgbClr val="000000">
                <a:alpha val="30000"/>
              </a:srgbClr>
            </a:solidFill>
            <a:ln w="3175" cap="flat" cmpd="sng" algn="ctr">
              <a:solidFill>
                <a:srgbClr val="FFFFFF">
                  <a:alpha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242" name="Rectangle 24"/>
            <p:cNvSpPr>
              <a:spLocks noChangeArrowheads="1"/>
            </p:cNvSpPr>
            <p:nvPr/>
          </p:nvSpPr>
          <p:spPr bwMode="auto">
            <a:xfrm>
              <a:off x="420231" y="908720"/>
              <a:ext cx="2518370" cy="131112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  <a:buNone/>
              </a:pPr>
              <a:r>
                <a:rPr lang="ja-JP" altLang="en-US" sz="1800" dirty="0" smtClean="0">
                  <a:solidFill>
                    <a:srgbClr val="FFFFFF"/>
                  </a:solidFill>
                </a:rPr>
                <a:t>・</a:t>
              </a:r>
              <a:r>
                <a:rPr lang="ja-JP" altLang="en-US" sz="1800" dirty="0" smtClean="0">
                  <a:solidFill>
                    <a:srgbClr val="CC99FF"/>
                  </a:solidFill>
                </a:rPr>
                <a:t>重力波源</a:t>
              </a:r>
              <a:r>
                <a:rPr lang="ja-JP" altLang="en-US" sz="1800" dirty="0" smtClean="0">
                  <a:solidFill>
                    <a:srgbClr val="FFFFFF"/>
                  </a:solidFill>
                </a:rPr>
                <a:t>の理解</a:t>
              </a:r>
              <a:endParaRPr lang="en-US" altLang="ja-JP" sz="1800" dirty="0" smtClean="0">
                <a:solidFill>
                  <a:srgbClr val="FFFFFF"/>
                </a:solidFill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ja-JP" altLang="en-US" sz="1600" dirty="0" smtClean="0">
                  <a:solidFill>
                    <a:srgbClr val="FFFFFF"/>
                  </a:solidFill>
                </a:rPr>
                <a:t>　 </a:t>
              </a:r>
              <a:r>
                <a:rPr lang="ja-JP" altLang="en-US" sz="1600" dirty="0" smtClean="0">
                  <a:solidFill>
                    <a:srgbClr val="DDDDDD"/>
                  </a:solidFill>
                </a:rPr>
                <a:t>理論・解析的計算</a:t>
              </a:r>
              <a:endParaRPr lang="en-US" altLang="ja-JP" sz="1600" dirty="0" smtClean="0">
                <a:solidFill>
                  <a:srgbClr val="DDDDDD"/>
                </a:solidFill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ja-JP" altLang="en-US" sz="1600" dirty="0">
                  <a:solidFill>
                    <a:srgbClr val="DDDDDD"/>
                  </a:solidFill>
                </a:rPr>
                <a:t>　</a:t>
              </a:r>
              <a:r>
                <a:rPr lang="ja-JP" altLang="en-US" sz="1600" dirty="0" smtClean="0">
                  <a:solidFill>
                    <a:srgbClr val="DDDDDD"/>
                  </a:solidFill>
                </a:rPr>
                <a:t> 数値相対論</a:t>
              </a:r>
              <a:endParaRPr lang="en-US" altLang="ja-JP" sz="1600" dirty="0" smtClean="0">
                <a:solidFill>
                  <a:srgbClr val="DDDDDD"/>
                </a:solidFill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sz="1600" dirty="0">
                  <a:solidFill>
                    <a:srgbClr val="DDDDDD"/>
                  </a:solidFill>
                </a:rPr>
                <a:t> </a:t>
              </a:r>
              <a:r>
                <a:rPr lang="en-US" altLang="ja-JP" sz="1600" dirty="0" smtClean="0">
                  <a:solidFill>
                    <a:srgbClr val="DDDDDD"/>
                  </a:solidFill>
                </a:rPr>
                <a:t>  </a:t>
              </a:r>
              <a:r>
                <a:rPr lang="ja-JP" altLang="en-US" sz="1600" dirty="0" smtClean="0">
                  <a:solidFill>
                    <a:srgbClr val="DDDDDD"/>
                  </a:solidFill>
                </a:rPr>
                <a:t>データ解析手法</a:t>
              </a:r>
              <a:endParaRPr lang="en-US" altLang="ja-JP" sz="1600" dirty="0" smtClean="0">
                <a:solidFill>
                  <a:srgbClr val="DDDDDD"/>
                </a:solidFill>
              </a:endParaRPr>
            </a:p>
          </p:txBody>
        </p:sp>
        <p:pic>
          <p:nvPicPr>
            <p:cNvPr id="243" name="Picture 11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367048" y="1054619"/>
              <a:ext cx="1148358" cy="82126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90516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角丸四角形 22"/>
          <p:cNvSpPr/>
          <p:nvPr/>
        </p:nvSpPr>
        <p:spPr>
          <a:xfrm>
            <a:off x="1279299" y="2916815"/>
            <a:ext cx="2644629" cy="340459"/>
          </a:xfrm>
          <a:prstGeom prst="roundRect">
            <a:avLst/>
          </a:prstGeom>
          <a:solidFill>
            <a:srgbClr val="99FF99">
              <a:alpha val="10000"/>
            </a:srgbClr>
          </a:solidFill>
          <a:ln w="6350">
            <a:solidFill>
              <a:srgbClr val="99FF99"/>
            </a:solidFill>
          </a:ln>
        </p:spPr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418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latin typeface="Tahoma" pitchFamily="34" charset="0"/>
              </a:rPr>
              <a:t>第</a:t>
            </a:r>
            <a:r>
              <a:rPr lang="en-US" altLang="ja-JP" dirty="0" smtClean="0">
                <a:latin typeface="Tahoma" pitchFamily="34" charset="0"/>
              </a:rPr>
              <a:t>2</a:t>
            </a:r>
            <a:r>
              <a:rPr lang="ja-JP" altLang="en-US" dirty="0" smtClean="0">
                <a:latin typeface="Tahoma" pitchFamily="34" charset="0"/>
              </a:rPr>
              <a:t>世代 重力波望遠鏡</a:t>
            </a:r>
            <a:endParaRPr lang="ja-JP" altLang="en-US" dirty="0">
              <a:latin typeface="Tahoma" pitchFamily="34" charset="0"/>
            </a:endParaRPr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国立天文台 </a:t>
            </a:r>
            <a:r>
              <a:rPr lang="en-US" altLang="ja-JP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ATC</a:t>
            </a:r>
            <a:r>
              <a:rPr lang="ja-JP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セミナー　</a:t>
            </a:r>
            <a:r>
              <a:rPr lang="en-US" altLang="ja-JP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ja-JP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ja-JP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21</a:t>
            </a:r>
            <a:r>
              <a:rPr lang="ja-JP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国立天文台</a:t>
            </a:r>
            <a:r>
              <a:rPr lang="en-US" altLang="ja-JP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929322" y="847745"/>
            <a:ext cx="3143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altLang="ja-JP" sz="1200" dirty="0" smtClean="0">
                <a:solidFill>
                  <a:srgbClr val="FFFFFF"/>
                </a:solidFill>
              </a:rPr>
              <a:t>David Shoemaker, LV meeting March 2011</a:t>
            </a:r>
            <a:endParaRPr kumimoji="1" lang="ja-JP" altLang="en-US" sz="1200" dirty="0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67544" y="980728"/>
            <a:ext cx="3571900" cy="428628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ja-JP" altLang="en-US" sz="2000" kern="0" dirty="0" smtClean="0">
                <a:solidFill>
                  <a:srgbClr val="99FF99"/>
                </a:solidFill>
                <a:latin typeface="+mn-lt"/>
                <a:ea typeface="+mn-ea"/>
              </a:rPr>
              <a:t>・</a:t>
            </a:r>
            <a:r>
              <a:rPr lang="en-US" altLang="ja-JP" sz="2000" kern="0" dirty="0" smtClean="0">
                <a:solidFill>
                  <a:srgbClr val="99FF99"/>
                </a:solidFill>
                <a:latin typeface="+mn-lt"/>
                <a:ea typeface="+mn-ea"/>
              </a:rPr>
              <a:t>aLIGO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610420" y="1338488"/>
            <a:ext cx="8001056" cy="1946496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ja-JP" altLang="en-US" sz="2000" kern="0" dirty="0" smtClean="0">
                <a:solidFill>
                  <a:srgbClr val="FFFFFF"/>
                </a:solidFill>
                <a:latin typeface="+mn-lt"/>
                <a:ea typeface="+mn-ea"/>
              </a:rPr>
              <a:t>・基線長 </a:t>
            </a:r>
            <a:r>
              <a:rPr lang="en-US" altLang="ja-JP" sz="2000" kern="0" dirty="0" smtClean="0">
                <a:solidFill>
                  <a:srgbClr val="FFFFFF"/>
                </a:solidFill>
                <a:latin typeface="+mn-lt"/>
                <a:ea typeface="+mn-ea"/>
              </a:rPr>
              <a:t>4km</a:t>
            </a:r>
            <a:r>
              <a:rPr lang="ja-JP" altLang="en-US" sz="2000" kern="0" dirty="0" err="1" smtClean="0">
                <a:solidFill>
                  <a:srgbClr val="FFFFFF"/>
                </a:solidFill>
                <a:latin typeface="+mn-lt"/>
                <a:ea typeface="+mn-ea"/>
              </a:rPr>
              <a:t>、</a:t>
            </a:r>
            <a:r>
              <a:rPr lang="ja-JP" altLang="en-US" sz="2000" kern="0" dirty="0" smtClean="0">
                <a:solidFill>
                  <a:srgbClr val="FFFFFF"/>
                </a:solidFill>
                <a:latin typeface="+mn-lt"/>
                <a:ea typeface="+mn-ea"/>
              </a:rPr>
              <a:t>施設・真空系</a:t>
            </a:r>
            <a:r>
              <a:rPr lang="en-US" altLang="ja-JP" sz="2000" kern="0" dirty="0" smtClean="0">
                <a:solidFill>
                  <a:srgbClr val="FFFFFF"/>
                </a:solidFill>
                <a:latin typeface="+mn-lt"/>
                <a:ea typeface="+mn-ea"/>
              </a:rPr>
              <a:t>:</a:t>
            </a:r>
            <a:r>
              <a:rPr lang="ja-JP" altLang="en-US" sz="2000" kern="0" dirty="0" smtClean="0">
                <a:solidFill>
                  <a:srgbClr val="FFFFFF"/>
                </a:solidFill>
                <a:latin typeface="+mn-lt"/>
                <a:ea typeface="+mn-ea"/>
              </a:rPr>
              <a:t> </a:t>
            </a:r>
            <a:r>
              <a:rPr lang="en-US" altLang="ja-JP" sz="2000" kern="0" dirty="0" smtClean="0">
                <a:solidFill>
                  <a:srgbClr val="FFFFFF"/>
                </a:solidFill>
                <a:latin typeface="+mn-lt"/>
                <a:ea typeface="+mn-ea"/>
              </a:rPr>
              <a:t> </a:t>
            </a:r>
            <a:r>
              <a:rPr lang="ja-JP" altLang="en-US" sz="2000" kern="0" dirty="0" smtClean="0">
                <a:solidFill>
                  <a:srgbClr val="FFFFFF"/>
                </a:solidFill>
                <a:latin typeface="+mn-lt"/>
                <a:ea typeface="+mn-ea"/>
              </a:rPr>
              <a:t>そのまま利用</a:t>
            </a:r>
            <a:endParaRPr lang="en-US" altLang="ja-JP" sz="2000" kern="0" dirty="0" smtClean="0">
              <a:solidFill>
                <a:srgbClr val="FFFFFF"/>
              </a:solidFill>
              <a:latin typeface="+mn-lt"/>
              <a:ea typeface="+mn-ea"/>
            </a:endParaRP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ja-JP" altLang="en-US" sz="2000" kern="0" dirty="0" smtClean="0">
                <a:solidFill>
                  <a:srgbClr val="FFFFFF"/>
                </a:solidFill>
                <a:latin typeface="+mn-lt"/>
                <a:ea typeface="+mn-ea"/>
              </a:rPr>
              <a:t>・光学系・防振系・制御系など</a:t>
            </a:r>
            <a:r>
              <a:rPr lang="en-US" altLang="ja-JP" sz="2000" kern="0" dirty="0" smtClean="0">
                <a:solidFill>
                  <a:srgbClr val="FFFFFF"/>
                </a:solidFill>
                <a:latin typeface="+mn-lt"/>
                <a:ea typeface="+mn-ea"/>
              </a:rPr>
              <a:t>:</a:t>
            </a:r>
            <a:r>
              <a:rPr lang="en-US" altLang="ja-JP" sz="2000" kern="0" dirty="0" smtClean="0">
                <a:solidFill>
                  <a:srgbClr val="FFFFFF"/>
                </a:solidFill>
                <a:latin typeface="+mn-lt"/>
                <a:ea typeface="+mn-ea"/>
                <a:sym typeface="Wingdings" pitchFamily="2" charset="2"/>
              </a:rPr>
              <a:t> </a:t>
            </a:r>
            <a:r>
              <a:rPr lang="ja-JP" altLang="en-US" sz="2000" kern="0" dirty="0" smtClean="0">
                <a:solidFill>
                  <a:srgbClr val="FFFFFF"/>
                </a:solidFill>
                <a:latin typeface="+mn-lt"/>
                <a:ea typeface="+mn-ea"/>
              </a:rPr>
              <a:t>ほぼ取り換え</a:t>
            </a:r>
            <a:endParaRPr lang="en-US" altLang="ja-JP" sz="2000" kern="0" dirty="0" smtClean="0">
              <a:solidFill>
                <a:srgbClr val="FFFFFF"/>
              </a:solidFill>
              <a:latin typeface="+mn-lt"/>
              <a:ea typeface="+mn-ea"/>
            </a:endParaRPr>
          </a:p>
        </p:txBody>
      </p:sp>
      <p:pic>
        <p:nvPicPr>
          <p:cNvPr id="6512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3929" y="1124744"/>
            <a:ext cx="3014535" cy="2262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572042" y="2060848"/>
            <a:ext cx="8001056" cy="810898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ja-JP" altLang="en-US" sz="2000" kern="0" dirty="0" smtClean="0">
                <a:solidFill>
                  <a:srgbClr val="FFFFFF"/>
                </a:solidFill>
                <a:latin typeface="+mn-lt"/>
                <a:ea typeface="+mn-ea"/>
              </a:rPr>
              <a:t>・スクイージングのテスト実験</a:t>
            </a:r>
            <a:endParaRPr lang="en-US" altLang="ja-JP" sz="2000" kern="0" dirty="0" smtClean="0">
              <a:solidFill>
                <a:srgbClr val="FFFFFF"/>
              </a:solidFill>
              <a:latin typeface="+mn-lt"/>
              <a:ea typeface="+mn-ea"/>
            </a:endParaRP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altLang="ja-JP" sz="2000" kern="0" dirty="0" smtClean="0">
                <a:solidFill>
                  <a:srgbClr val="FFFFFF"/>
                </a:solidFill>
                <a:latin typeface="+mn-lt"/>
                <a:ea typeface="+mn-ea"/>
              </a:rPr>
              <a:t>   6dB</a:t>
            </a:r>
            <a:r>
              <a:rPr lang="ja-JP" altLang="en-US" sz="2000" kern="0" dirty="0" smtClean="0">
                <a:solidFill>
                  <a:srgbClr val="FFFFFF"/>
                </a:solidFill>
                <a:latin typeface="+mn-lt"/>
                <a:ea typeface="+mn-ea"/>
              </a:rPr>
              <a:t>の</a:t>
            </a:r>
            <a:r>
              <a:rPr lang="en-US" altLang="ja-JP" sz="2000" kern="0" dirty="0" smtClean="0">
                <a:solidFill>
                  <a:srgbClr val="FFFFFF"/>
                </a:solidFill>
                <a:latin typeface="+mn-lt"/>
                <a:ea typeface="+mn-ea"/>
              </a:rPr>
              <a:t>Squeezing </a:t>
            </a:r>
            <a:r>
              <a:rPr lang="en-US" altLang="ja-JP" sz="2000" kern="0" dirty="0" smtClean="0">
                <a:solidFill>
                  <a:srgbClr val="FFFFFF"/>
                </a:solidFill>
                <a:latin typeface="+mn-lt"/>
                <a:ea typeface="+mn-ea"/>
                <a:sym typeface="Wingdings" pitchFamily="2" charset="2"/>
              </a:rPr>
              <a:t></a:t>
            </a:r>
            <a:r>
              <a:rPr lang="ja-JP" altLang="en-US" sz="2000" kern="0" dirty="0" smtClean="0">
                <a:solidFill>
                  <a:srgbClr val="FFFFFF"/>
                </a:solidFill>
                <a:latin typeface="+mn-lt"/>
                <a:ea typeface="+mn-ea"/>
              </a:rPr>
              <a:t>感度向上を目指す</a:t>
            </a:r>
            <a:r>
              <a:rPr lang="en-US" altLang="ja-JP" sz="2000" kern="0" dirty="0" smtClean="0">
                <a:solidFill>
                  <a:srgbClr val="FFFFFF"/>
                </a:solidFill>
                <a:latin typeface="+mn-lt"/>
                <a:ea typeface="+mn-ea"/>
              </a:rPr>
              <a:t>.</a:t>
            </a: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1268182" y="2891871"/>
            <a:ext cx="2943778" cy="478976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ja-JP" altLang="en-US" sz="2000" kern="0" dirty="0" smtClean="0">
                <a:solidFill>
                  <a:srgbClr val="66FF66"/>
                </a:solidFill>
                <a:latin typeface="+mn-lt"/>
                <a:ea typeface="+mn-ea"/>
              </a:rPr>
              <a:t>インストール作業進行中</a:t>
            </a:r>
            <a:endParaRPr lang="en-US" altLang="ja-JP" sz="2000" kern="0" dirty="0" smtClean="0">
              <a:solidFill>
                <a:srgbClr val="66FF66"/>
              </a:solidFill>
              <a:latin typeface="+mn-lt"/>
              <a:ea typeface="+mn-ea"/>
            </a:endParaRP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endParaRPr lang="en-US" altLang="ja-JP" sz="2000" kern="0" dirty="0" smtClean="0">
              <a:solidFill>
                <a:srgbClr val="66FF66"/>
              </a:solidFill>
              <a:latin typeface="+mn-lt"/>
              <a:ea typeface="+mn-ea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476094" y="3717032"/>
            <a:ext cx="8538742" cy="2448272"/>
            <a:chOff x="476094" y="3717032"/>
            <a:chExt cx="8538742" cy="2448272"/>
          </a:xfrm>
        </p:grpSpPr>
        <p:sp>
          <p:nvSpPr>
            <p:cNvPr id="2" name="角丸四角形 1"/>
            <p:cNvSpPr/>
            <p:nvPr/>
          </p:nvSpPr>
          <p:spPr>
            <a:xfrm>
              <a:off x="1262877" y="5353998"/>
              <a:ext cx="3015786" cy="340459"/>
            </a:xfrm>
            <a:prstGeom prst="roundRect">
              <a:avLst/>
            </a:prstGeom>
            <a:solidFill>
              <a:srgbClr val="99FF99">
                <a:alpha val="10000"/>
              </a:srgbClr>
            </a:solidFill>
            <a:ln w="6350">
              <a:solidFill>
                <a:srgbClr val="99FF99"/>
              </a:solidFill>
            </a:ln>
          </p:spPr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05762" y="3717032"/>
              <a:ext cx="3214710" cy="2171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ctangle 3"/>
            <p:cNvSpPr txBox="1">
              <a:spLocks noChangeArrowheads="1"/>
            </p:cNvSpPr>
            <p:nvPr/>
          </p:nvSpPr>
          <p:spPr>
            <a:xfrm>
              <a:off x="476094" y="3861048"/>
              <a:ext cx="3571900" cy="428628"/>
            </a:xfrm>
            <a:prstGeom prst="rect">
              <a:avLst/>
            </a:prstGeom>
          </p:spPr>
          <p:txBody>
            <a:bodyPr/>
            <a:lstStyle/>
            <a:p>
              <a:pPr marL="193675" marR="0" lvl="0" indent="-193675" algn="l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70000"/>
                <a:buFontTx/>
                <a:buNone/>
                <a:tabLst/>
                <a:defRPr/>
              </a:pPr>
              <a:r>
                <a:rPr lang="ja-JP" altLang="en-US" sz="2000" kern="0" dirty="0" smtClean="0">
                  <a:solidFill>
                    <a:srgbClr val="99FF99"/>
                  </a:solidFill>
                  <a:latin typeface="+mn-lt"/>
                  <a:ea typeface="+mn-ea"/>
                </a:rPr>
                <a:t>・</a:t>
              </a:r>
              <a:r>
                <a:rPr lang="en-US" altLang="ja-JP" sz="2000" kern="0" dirty="0" smtClean="0">
                  <a:solidFill>
                    <a:srgbClr val="99FF99"/>
                  </a:solidFill>
                  <a:latin typeface="+mn-lt"/>
                  <a:ea typeface="+mn-ea"/>
                </a:rPr>
                <a:t>Advanced VIRGO</a:t>
              </a:r>
            </a:p>
          </p:txBody>
        </p:sp>
        <p:sp>
          <p:nvSpPr>
            <p:cNvPr id="17" name="Rectangle 3"/>
            <p:cNvSpPr txBox="1">
              <a:spLocks noChangeArrowheads="1"/>
            </p:cNvSpPr>
            <p:nvPr/>
          </p:nvSpPr>
          <p:spPr>
            <a:xfrm>
              <a:off x="692118" y="4246168"/>
              <a:ext cx="4960002" cy="1127048"/>
            </a:xfrm>
            <a:prstGeom prst="rect">
              <a:avLst/>
            </a:prstGeom>
          </p:spPr>
          <p:txBody>
            <a:bodyPr/>
            <a:lstStyle/>
            <a:p>
              <a:pPr marL="193675" marR="0" lvl="0" indent="-193675" algn="l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70000"/>
                <a:buFontTx/>
                <a:buNone/>
                <a:tabLst/>
                <a:defRPr/>
              </a:pPr>
              <a:r>
                <a:rPr lang="ja-JP" altLang="en-US" sz="2000" kern="0" dirty="0" smtClean="0">
                  <a:solidFill>
                    <a:srgbClr val="FFFFFF"/>
                  </a:solidFill>
                  <a:latin typeface="+mn-lt"/>
                  <a:ea typeface="+mn-ea"/>
                </a:rPr>
                <a:t>・基線長 </a:t>
              </a:r>
              <a:r>
                <a:rPr lang="en-US" altLang="ja-JP" sz="2000" kern="0" dirty="0" smtClean="0">
                  <a:solidFill>
                    <a:srgbClr val="FFFFFF"/>
                  </a:solidFill>
                  <a:latin typeface="+mn-lt"/>
                  <a:ea typeface="+mn-ea"/>
                </a:rPr>
                <a:t>3km</a:t>
              </a:r>
              <a:r>
                <a:rPr lang="ja-JP" altLang="en-US" sz="2000" kern="0" dirty="0" smtClean="0">
                  <a:solidFill>
                    <a:srgbClr val="FFFFFF"/>
                  </a:solidFill>
                  <a:latin typeface="+mn-lt"/>
                  <a:ea typeface="+mn-ea"/>
                </a:rPr>
                <a:t>のまま</a:t>
              </a:r>
              <a:r>
                <a:rPr lang="en-US" altLang="ja-JP" sz="2000" kern="0" dirty="0" smtClean="0">
                  <a:solidFill>
                    <a:srgbClr val="FFFFFF"/>
                  </a:solidFill>
                  <a:latin typeface="+mn-lt"/>
                  <a:ea typeface="+mn-ea"/>
                </a:rPr>
                <a:t>,</a:t>
              </a:r>
              <a:r>
                <a:rPr lang="en-US" altLang="ja-JP" sz="2000" kern="0" dirty="0">
                  <a:solidFill>
                    <a:srgbClr val="FFFFFF"/>
                  </a:solidFill>
                  <a:latin typeface="+mn-lt"/>
                  <a:ea typeface="+mn-ea"/>
                </a:rPr>
                <a:t> </a:t>
              </a:r>
              <a:r>
                <a:rPr lang="ja-JP" altLang="en-US" sz="2000" kern="0" dirty="0" smtClean="0">
                  <a:solidFill>
                    <a:srgbClr val="FFFFFF"/>
                  </a:solidFill>
                  <a:latin typeface="+mn-lt"/>
                  <a:ea typeface="+mn-ea"/>
                </a:rPr>
                <a:t>干渉計構成変更</a:t>
              </a:r>
              <a:r>
                <a:rPr lang="en-US" altLang="ja-JP" sz="2000" kern="0" dirty="0" smtClean="0">
                  <a:solidFill>
                    <a:srgbClr val="FFFFFF"/>
                  </a:solidFill>
                  <a:latin typeface="+mn-lt"/>
                  <a:ea typeface="+mn-ea"/>
                </a:rPr>
                <a:t>(</a:t>
              </a:r>
              <a:r>
                <a:rPr lang="en-US" altLang="ja-JP" sz="2000" kern="0" dirty="0" smtClean="0">
                  <a:solidFill>
                    <a:srgbClr val="FFFFFF"/>
                  </a:solidFill>
                  <a:latin typeface="+mn-lt"/>
                  <a:ea typeface="+mn-ea"/>
                  <a:sym typeface="Wingdings" pitchFamily="2" charset="2"/>
                </a:rPr>
                <a:t>RSE).</a:t>
              </a:r>
            </a:p>
            <a:p>
              <a:pPr marL="193675" marR="0" lvl="0" indent="-193675" algn="l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70000"/>
                <a:buFontTx/>
                <a:buNone/>
                <a:tabLst/>
                <a:defRPr/>
              </a:pPr>
              <a:r>
                <a:rPr lang="ja-JP" altLang="en-US" sz="2000" kern="0" dirty="0" smtClean="0">
                  <a:solidFill>
                    <a:srgbClr val="FFFFFF"/>
                  </a:solidFill>
                  <a:latin typeface="+mn-lt"/>
                  <a:ea typeface="+mn-ea"/>
                </a:rPr>
                <a:t>・光源の変更 </a:t>
              </a:r>
              <a:r>
                <a:rPr lang="en-US" altLang="ja-JP" sz="2000" kern="0" dirty="0" smtClean="0">
                  <a:solidFill>
                    <a:srgbClr val="FFFFFF"/>
                  </a:solidFill>
                  <a:latin typeface="+mn-lt"/>
                  <a:ea typeface="+mn-ea"/>
                  <a:sym typeface="Wingdings" pitchFamily="2" charset="2"/>
                </a:rPr>
                <a:t> </a:t>
              </a:r>
              <a:r>
                <a:rPr lang="ja-JP" altLang="en-US" sz="2000" kern="0" dirty="0" smtClean="0">
                  <a:solidFill>
                    <a:srgbClr val="FFFFFF"/>
                  </a:solidFill>
                  <a:latin typeface="+mn-lt"/>
                  <a:ea typeface="+mn-ea"/>
                  <a:sym typeface="Wingdings" pitchFamily="2" charset="2"/>
                </a:rPr>
                <a:t>ファイバーレーザー</a:t>
              </a:r>
              <a:r>
                <a:rPr lang="en-US" altLang="ja-JP" sz="2000" kern="0" dirty="0" smtClean="0">
                  <a:solidFill>
                    <a:srgbClr val="FFFFFF"/>
                  </a:solidFill>
                  <a:latin typeface="+mn-lt"/>
                  <a:ea typeface="+mn-ea"/>
                  <a:sym typeface="Wingdings" pitchFamily="2" charset="2"/>
                </a:rPr>
                <a:t>.</a:t>
              </a:r>
              <a:endParaRPr lang="en-US" altLang="ja-JP" sz="2000" kern="0" dirty="0" smtClean="0">
                <a:solidFill>
                  <a:srgbClr val="FFFFFF"/>
                </a:solidFill>
                <a:latin typeface="+mn-lt"/>
                <a:ea typeface="+mn-ea"/>
              </a:endParaRPr>
            </a:p>
            <a:p>
              <a:pPr marL="193675" marR="0" lvl="0" indent="-193675" algn="l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70000"/>
                <a:buFontTx/>
                <a:buNone/>
                <a:tabLst/>
                <a:defRPr/>
              </a:pPr>
              <a:r>
                <a:rPr lang="ja-JP" altLang="en-US" sz="2000" kern="0" dirty="0" smtClean="0">
                  <a:solidFill>
                    <a:srgbClr val="FFFFFF"/>
                  </a:solidFill>
                  <a:latin typeface="+mn-lt"/>
                  <a:ea typeface="+mn-ea"/>
                </a:rPr>
                <a:t>・鏡の熱補償</a:t>
              </a:r>
              <a:r>
                <a:rPr lang="en-US" altLang="ja-JP" sz="2000" kern="0" dirty="0" smtClean="0">
                  <a:solidFill>
                    <a:srgbClr val="FFFFFF"/>
                  </a:solidFill>
                  <a:latin typeface="+mn-lt"/>
                  <a:ea typeface="+mn-ea"/>
                </a:rPr>
                <a:t>,</a:t>
              </a:r>
              <a:r>
                <a:rPr lang="en-US" altLang="ja-JP" sz="2000" kern="0" dirty="0">
                  <a:solidFill>
                    <a:srgbClr val="FFFFFF"/>
                  </a:solidFill>
                  <a:latin typeface="+mn-lt"/>
                  <a:ea typeface="+mn-ea"/>
                </a:rPr>
                <a:t> </a:t>
              </a:r>
              <a:r>
                <a:rPr lang="ja-JP" altLang="en-US" sz="2000" kern="0" dirty="0" smtClean="0">
                  <a:solidFill>
                    <a:srgbClr val="FFFFFF"/>
                  </a:solidFill>
                  <a:latin typeface="+mn-lt"/>
                  <a:ea typeface="+mn-ea"/>
                </a:rPr>
                <a:t>出射光学系変更</a:t>
              </a:r>
              <a:r>
                <a:rPr lang="en-US" altLang="ja-JP" sz="2000" kern="0" dirty="0" smtClean="0">
                  <a:solidFill>
                    <a:srgbClr val="FFFFFF"/>
                  </a:solidFill>
                  <a:latin typeface="+mn-lt"/>
                  <a:ea typeface="+mn-ea"/>
                </a:rPr>
                <a:t>.</a:t>
              </a:r>
            </a:p>
            <a:p>
              <a:pPr marL="193675" marR="0" lvl="0" indent="-193675" algn="l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70000"/>
                <a:buFontTx/>
                <a:buNone/>
                <a:tabLst/>
                <a:defRPr/>
              </a:pPr>
              <a:endParaRPr lang="en-US" altLang="ja-JP" sz="2000" kern="0" dirty="0" smtClean="0">
                <a:solidFill>
                  <a:srgbClr val="FFFFFF"/>
                </a:solidFill>
                <a:latin typeface="+mn-lt"/>
                <a:ea typeface="+mn-ea"/>
              </a:endParaRPr>
            </a:p>
          </p:txBody>
        </p:sp>
        <p:sp>
          <p:nvSpPr>
            <p:cNvPr id="18" name="Rectangle 3"/>
            <p:cNvSpPr txBox="1">
              <a:spLocks noChangeArrowheads="1"/>
            </p:cNvSpPr>
            <p:nvPr/>
          </p:nvSpPr>
          <p:spPr>
            <a:xfrm>
              <a:off x="1276732" y="5326288"/>
              <a:ext cx="3879882" cy="478976"/>
            </a:xfrm>
            <a:prstGeom prst="rect">
              <a:avLst/>
            </a:prstGeom>
          </p:spPr>
          <p:txBody>
            <a:bodyPr/>
            <a:lstStyle/>
            <a:p>
              <a:pPr marL="193675" marR="0" lvl="0" indent="-193675" algn="l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70000"/>
                <a:buFontTx/>
                <a:buNone/>
                <a:tabLst/>
                <a:defRPr/>
              </a:pPr>
              <a:r>
                <a:rPr lang="en-US" altLang="ja-JP" sz="2000" kern="0" dirty="0" smtClean="0">
                  <a:solidFill>
                    <a:srgbClr val="66FF66"/>
                  </a:solidFill>
                  <a:latin typeface="+mn-lt"/>
                  <a:ea typeface="+mn-ea"/>
                </a:rPr>
                <a:t>11</a:t>
              </a:r>
              <a:r>
                <a:rPr lang="ja-JP" altLang="en-US" sz="2000" kern="0" dirty="0" smtClean="0">
                  <a:solidFill>
                    <a:srgbClr val="66FF66"/>
                  </a:solidFill>
                  <a:latin typeface="+mn-lt"/>
                  <a:ea typeface="+mn-ea"/>
                </a:rPr>
                <a:t>月中旬インストール開始</a:t>
              </a:r>
              <a:endParaRPr lang="en-US" altLang="ja-JP" sz="2000" kern="0" dirty="0" smtClean="0">
                <a:solidFill>
                  <a:srgbClr val="66FF66"/>
                </a:solidFill>
                <a:latin typeface="+mn-lt"/>
                <a:ea typeface="+mn-ea"/>
              </a:endParaRPr>
            </a:p>
            <a:p>
              <a:pPr marL="193675" marR="0" lvl="0" indent="-193675" algn="l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70000"/>
                <a:buFontTx/>
                <a:buNone/>
                <a:tabLst/>
                <a:defRPr/>
              </a:pPr>
              <a:endParaRPr lang="en-US" altLang="ja-JP" sz="2000" kern="0" dirty="0" smtClean="0">
                <a:solidFill>
                  <a:srgbClr val="66FF66"/>
                </a:solidFill>
                <a:latin typeface="+mn-lt"/>
                <a:ea typeface="+mn-ea"/>
              </a:endParaRPr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6300192" y="5888305"/>
              <a:ext cx="27146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buNone/>
              </a:pPr>
              <a:r>
                <a:rPr kumimoji="1" lang="en-US" altLang="ja-JP" sz="1200" dirty="0" smtClean="0">
                  <a:solidFill>
                    <a:srgbClr val="FFFFFF"/>
                  </a:solidFill>
                </a:rPr>
                <a:t>G. </a:t>
              </a:r>
              <a:r>
                <a:rPr kumimoji="1" lang="en-US" altLang="ja-JP" sz="1200" dirty="0" err="1" smtClean="0">
                  <a:solidFill>
                    <a:srgbClr val="FFFFFF"/>
                  </a:solidFill>
                </a:rPr>
                <a:t>Losurdo</a:t>
              </a:r>
              <a:r>
                <a:rPr kumimoji="1" lang="en-US" altLang="ja-JP" sz="1200" dirty="0" smtClean="0">
                  <a:solidFill>
                    <a:srgbClr val="FFFFFF"/>
                  </a:solidFill>
                </a:rPr>
                <a:t>  LV meeting March 2011</a:t>
              </a:r>
              <a:endParaRPr kumimoji="1" lang="ja-JP" altLang="en-US" sz="120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762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角丸四角形 22"/>
          <p:cNvSpPr/>
          <p:nvPr/>
        </p:nvSpPr>
        <p:spPr>
          <a:xfrm>
            <a:off x="1279299" y="2700791"/>
            <a:ext cx="2212581" cy="340459"/>
          </a:xfrm>
          <a:prstGeom prst="roundRect">
            <a:avLst/>
          </a:prstGeom>
          <a:solidFill>
            <a:srgbClr val="99FF99">
              <a:alpha val="10000"/>
            </a:srgbClr>
          </a:solidFill>
          <a:ln w="6350">
            <a:solidFill>
              <a:srgbClr val="99FF99"/>
            </a:solidFill>
          </a:ln>
        </p:spPr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418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latin typeface="Tahoma" pitchFamily="34" charset="0"/>
              </a:rPr>
              <a:t>第</a:t>
            </a:r>
            <a:r>
              <a:rPr lang="en-US" altLang="ja-JP" dirty="0" smtClean="0">
                <a:latin typeface="Tahoma" pitchFamily="34" charset="0"/>
              </a:rPr>
              <a:t>2</a:t>
            </a:r>
            <a:r>
              <a:rPr lang="ja-JP" altLang="en-US" dirty="0" smtClean="0">
                <a:latin typeface="Tahoma" pitchFamily="34" charset="0"/>
              </a:rPr>
              <a:t>世代 重力波望遠鏡</a:t>
            </a:r>
            <a:endParaRPr lang="ja-JP" altLang="en-US" dirty="0">
              <a:latin typeface="Tahoma" pitchFamily="34" charset="0"/>
            </a:endParaRPr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国立天文台 </a:t>
            </a:r>
            <a:r>
              <a:rPr lang="en-US" altLang="ja-JP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ATC</a:t>
            </a:r>
            <a:r>
              <a:rPr lang="ja-JP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セミナー　</a:t>
            </a:r>
            <a:r>
              <a:rPr lang="en-US" altLang="ja-JP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ja-JP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ja-JP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21</a:t>
            </a:r>
            <a:r>
              <a:rPr lang="ja-JP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国立天文台</a:t>
            </a:r>
            <a:r>
              <a:rPr lang="en-US" altLang="ja-JP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467544" y="1221832"/>
            <a:ext cx="3571900" cy="428628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ja-JP" altLang="en-US" sz="2000" kern="0" dirty="0" smtClean="0">
                <a:solidFill>
                  <a:srgbClr val="99FF99"/>
                </a:solidFill>
                <a:latin typeface="+mn-lt"/>
                <a:ea typeface="+mn-ea"/>
              </a:rPr>
              <a:t>・</a:t>
            </a:r>
            <a:r>
              <a:rPr lang="en-US" altLang="ja-JP" sz="2000" kern="0" dirty="0" smtClean="0">
                <a:solidFill>
                  <a:srgbClr val="99FF99"/>
                </a:solidFill>
                <a:latin typeface="+mn-lt"/>
                <a:ea typeface="+mn-ea"/>
              </a:rPr>
              <a:t>GEO-HF: GEO</a:t>
            </a:r>
            <a:r>
              <a:rPr lang="ja-JP" altLang="en-US" sz="2000" kern="0" dirty="0" smtClean="0">
                <a:solidFill>
                  <a:srgbClr val="99FF99"/>
                </a:solidFill>
                <a:latin typeface="+mn-lt"/>
                <a:ea typeface="+mn-ea"/>
              </a:rPr>
              <a:t>のアップグレード</a:t>
            </a:r>
            <a:endParaRPr lang="en-US" altLang="ja-JP" sz="2000" kern="0" dirty="0" smtClean="0">
              <a:solidFill>
                <a:srgbClr val="99FF99"/>
              </a:solidFill>
              <a:latin typeface="+mn-lt"/>
              <a:ea typeface="+mn-ea"/>
            </a:endParaRP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713778" y="1581872"/>
            <a:ext cx="4722318" cy="1035851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ja-JP" altLang="en-US" sz="2000" kern="0" dirty="0" smtClean="0">
                <a:solidFill>
                  <a:srgbClr val="FFFFFF"/>
                </a:solidFill>
                <a:latin typeface="+mn-lt"/>
                <a:ea typeface="+mn-ea"/>
              </a:rPr>
              <a:t>・基線長 </a:t>
            </a:r>
            <a:r>
              <a:rPr lang="en-US" altLang="ja-JP" sz="2000" kern="0" dirty="0" smtClean="0">
                <a:solidFill>
                  <a:srgbClr val="FFFFFF"/>
                </a:solidFill>
                <a:latin typeface="+mn-lt"/>
                <a:ea typeface="+mn-ea"/>
              </a:rPr>
              <a:t>600m </a:t>
            </a:r>
            <a:r>
              <a:rPr lang="en-US" altLang="ja-JP" sz="2000" kern="0" dirty="0" smtClean="0">
                <a:solidFill>
                  <a:srgbClr val="FFFFFF"/>
                </a:solidFill>
                <a:latin typeface="+mn-lt"/>
                <a:ea typeface="+mn-ea"/>
                <a:sym typeface="Wingdings" pitchFamily="2" charset="2"/>
              </a:rPr>
              <a:t> </a:t>
            </a:r>
            <a:r>
              <a:rPr lang="ja-JP" altLang="en-US" sz="2000" kern="0" dirty="0" smtClean="0">
                <a:solidFill>
                  <a:srgbClr val="FFFFFF"/>
                </a:solidFill>
                <a:latin typeface="+mn-lt"/>
                <a:ea typeface="+mn-ea"/>
                <a:sym typeface="Wingdings" pitchFamily="2" charset="2"/>
              </a:rPr>
              <a:t>高周波数感度を向上</a:t>
            </a:r>
            <a:r>
              <a:rPr lang="en-US" altLang="ja-JP" sz="2000" kern="0" dirty="0" smtClean="0">
                <a:solidFill>
                  <a:srgbClr val="FFFFFF"/>
                </a:solidFill>
                <a:latin typeface="+mn-lt"/>
                <a:ea typeface="+mn-ea"/>
                <a:sym typeface="Wingdings" pitchFamily="2" charset="2"/>
              </a:rPr>
              <a:t>.</a:t>
            </a: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ja-JP" altLang="en-US" sz="2000" kern="0" dirty="0" smtClean="0">
                <a:solidFill>
                  <a:srgbClr val="FFFFFF"/>
                </a:solidFill>
                <a:latin typeface="+mn-lt"/>
                <a:ea typeface="+mn-ea"/>
              </a:rPr>
              <a:t>・高出力光源</a:t>
            </a:r>
            <a:r>
              <a:rPr lang="en-US" altLang="ja-JP" sz="2000" kern="0" dirty="0" smtClean="0">
                <a:solidFill>
                  <a:srgbClr val="FFFFFF"/>
                </a:solidFill>
                <a:latin typeface="+mn-lt"/>
                <a:ea typeface="+mn-ea"/>
              </a:rPr>
              <a:t>, </a:t>
            </a:r>
            <a:r>
              <a:rPr lang="ja-JP" altLang="en-US" sz="2000" kern="0" dirty="0" smtClean="0">
                <a:solidFill>
                  <a:srgbClr val="FFFFFF"/>
                </a:solidFill>
                <a:latin typeface="+mn-lt"/>
                <a:ea typeface="+mn-ea"/>
              </a:rPr>
              <a:t>スクイージング</a:t>
            </a:r>
            <a:endParaRPr lang="en-US" altLang="ja-JP" sz="2000" kern="0" dirty="0" smtClean="0">
              <a:solidFill>
                <a:srgbClr val="FFFFFF"/>
              </a:solidFill>
              <a:latin typeface="+mn-lt"/>
              <a:ea typeface="+mn-ea"/>
            </a:endParaRP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ja-JP" altLang="en-US" sz="2000" kern="0" dirty="0" smtClean="0">
                <a:solidFill>
                  <a:srgbClr val="FFFFFF"/>
                </a:solidFill>
                <a:latin typeface="+mn-lt"/>
                <a:ea typeface="+mn-ea"/>
                <a:sym typeface="Wingdings" pitchFamily="2" charset="2"/>
              </a:rPr>
              <a:t>　　　　</a:t>
            </a:r>
            <a:r>
              <a:rPr lang="en-US" altLang="ja-JP" sz="2000" kern="0" dirty="0" smtClean="0">
                <a:solidFill>
                  <a:srgbClr val="FFFFFF"/>
                </a:solidFill>
                <a:latin typeface="+mn-lt"/>
                <a:ea typeface="+mn-ea"/>
                <a:sym typeface="Wingdings" pitchFamily="2" charset="2"/>
              </a:rPr>
              <a:t> </a:t>
            </a:r>
            <a:r>
              <a:rPr lang="ja-JP" altLang="en-US" sz="2000" kern="0" dirty="0" smtClean="0">
                <a:solidFill>
                  <a:srgbClr val="FFFFFF"/>
                </a:solidFill>
                <a:latin typeface="+mn-lt"/>
                <a:ea typeface="+mn-ea"/>
                <a:sym typeface="Wingdings" pitchFamily="2" charset="2"/>
              </a:rPr>
              <a:t>最大</a:t>
            </a:r>
            <a:r>
              <a:rPr lang="en-US" altLang="ja-JP" sz="2000" kern="0" dirty="0" smtClean="0">
                <a:solidFill>
                  <a:srgbClr val="FFFFFF"/>
                </a:solidFill>
                <a:latin typeface="+mn-lt"/>
                <a:ea typeface="+mn-ea"/>
                <a:sym typeface="Wingdings" pitchFamily="2" charset="2"/>
              </a:rPr>
              <a:t>3.5dB</a:t>
            </a:r>
            <a:r>
              <a:rPr lang="ja-JP" altLang="en-US" sz="2000" kern="0" dirty="0" smtClean="0">
                <a:solidFill>
                  <a:srgbClr val="FFFFFF"/>
                </a:solidFill>
                <a:latin typeface="+mn-lt"/>
                <a:ea typeface="+mn-ea"/>
                <a:sym typeface="Wingdings" pitchFamily="2" charset="2"/>
              </a:rPr>
              <a:t>の効果確認</a:t>
            </a:r>
            <a:r>
              <a:rPr lang="en-US" altLang="ja-JP" sz="2000" kern="0" dirty="0" smtClean="0">
                <a:solidFill>
                  <a:srgbClr val="FFFFFF"/>
                </a:solidFill>
                <a:latin typeface="+mn-lt"/>
                <a:ea typeface="+mn-ea"/>
                <a:sym typeface="Wingdings" pitchFamily="2" charset="2"/>
              </a:rPr>
              <a:t>.</a:t>
            </a:r>
            <a:endParaRPr lang="en-US" altLang="ja-JP" sz="2000" kern="0" dirty="0" smtClean="0">
              <a:solidFill>
                <a:srgbClr val="FFFFFF"/>
              </a:solidFill>
              <a:latin typeface="+mn-lt"/>
              <a:ea typeface="+mn-ea"/>
            </a:endParaRP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1268182" y="2661992"/>
            <a:ext cx="2943778" cy="478976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altLang="ja-JP" sz="2000" kern="0" dirty="0" err="1" smtClean="0">
                <a:solidFill>
                  <a:srgbClr val="66FF66"/>
                </a:solidFill>
                <a:latin typeface="+mn-lt"/>
                <a:ea typeface="+mn-ea"/>
              </a:rPr>
              <a:t>AstroWatch</a:t>
            </a:r>
            <a:r>
              <a:rPr lang="ja-JP" altLang="en-US" sz="2000" kern="0" dirty="0" smtClean="0">
                <a:solidFill>
                  <a:srgbClr val="66FF66"/>
                </a:solidFill>
                <a:latin typeface="+mn-lt"/>
                <a:ea typeface="+mn-ea"/>
              </a:rPr>
              <a:t>進行中</a:t>
            </a:r>
            <a:endParaRPr lang="en-US" altLang="ja-JP" sz="2000" kern="0" dirty="0" smtClean="0">
              <a:solidFill>
                <a:srgbClr val="66FF66"/>
              </a:solidFill>
              <a:latin typeface="+mn-lt"/>
              <a:ea typeface="+mn-ea"/>
            </a:endParaRP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endParaRPr lang="en-US" altLang="ja-JP" sz="2000" kern="0" dirty="0" smtClean="0">
              <a:solidFill>
                <a:srgbClr val="66FF66"/>
              </a:solidFill>
              <a:latin typeface="+mn-lt"/>
              <a:ea typeface="+mn-ea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000760" y="785794"/>
            <a:ext cx="3143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altLang="ja-JP" sz="1200" dirty="0" smtClean="0">
                <a:solidFill>
                  <a:srgbClr val="FFFFFF"/>
                </a:solidFill>
              </a:rPr>
              <a:t>Hartmut Grote, LV meeting March 2011</a:t>
            </a:r>
            <a:endParaRPr kumimoji="1" lang="ja-JP" altLang="en-US" sz="1200" dirty="0">
              <a:solidFill>
                <a:srgbClr val="FFFFFF"/>
              </a:solidFill>
            </a:endParaRPr>
          </a:p>
        </p:txBody>
      </p: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1099646"/>
            <a:ext cx="3500462" cy="26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グループ化 2"/>
          <p:cNvGrpSpPr/>
          <p:nvPr/>
        </p:nvGrpSpPr>
        <p:grpSpPr>
          <a:xfrm>
            <a:off x="467544" y="3861048"/>
            <a:ext cx="8352928" cy="2160240"/>
            <a:chOff x="467544" y="3861048"/>
            <a:chExt cx="8352928" cy="2160240"/>
          </a:xfrm>
        </p:grpSpPr>
        <p:pic>
          <p:nvPicPr>
            <p:cNvPr id="32" name="Picture 104" descr="http://www.gravity.uwa.edu.au/photo/AIGO/AIGOairview1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0495" y="4869160"/>
              <a:ext cx="1790230" cy="1152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3"/>
            <p:cNvSpPr txBox="1">
              <a:spLocks noChangeArrowheads="1"/>
            </p:cNvSpPr>
            <p:nvPr/>
          </p:nvSpPr>
          <p:spPr>
            <a:xfrm>
              <a:off x="467544" y="3861048"/>
              <a:ext cx="3571900" cy="428628"/>
            </a:xfrm>
            <a:prstGeom prst="rect">
              <a:avLst/>
            </a:prstGeom>
          </p:spPr>
          <p:txBody>
            <a:bodyPr/>
            <a:lstStyle/>
            <a:p>
              <a:pPr marL="193675" marR="0" lvl="0" indent="-193675" algn="l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70000"/>
                <a:buFontTx/>
                <a:buNone/>
                <a:tabLst/>
                <a:defRPr/>
              </a:pPr>
              <a:r>
                <a:rPr lang="ja-JP" altLang="en-US" sz="2000" kern="0" dirty="0" smtClean="0">
                  <a:solidFill>
                    <a:srgbClr val="99FF99"/>
                  </a:solidFill>
                  <a:latin typeface="+mn-lt"/>
                  <a:ea typeface="+mn-ea"/>
                </a:rPr>
                <a:t>・</a:t>
              </a:r>
              <a:r>
                <a:rPr lang="en-US" altLang="ja-JP" sz="2000" kern="0" dirty="0" smtClean="0">
                  <a:solidFill>
                    <a:srgbClr val="99FF99"/>
                  </a:solidFill>
                  <a:latin typeface="+mn-lt"/>
                  <a:ea typeface="+mn-ea"/>
                </a:rPr>
                <a:t>LIGO-Austreria, LIGO-India</a:t>
              </a:r>
            </a:p>
          </p:txBody>
        </p:sp>
        <p:sp>
          <p:nvSpPr>
            <p:cNvPr id="29" name="正方形/長方形 28"/>
            <p:cNvSpPr/>
            <p:nvPr/>
          </p:nvSpPr>
          <p:spPr>
            <a:xfrm>
              <a:off x="570902" y="4797152"/>
              <a:ext cx="6132838" cy="11757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None/>
              </a:pPr>
              <a:r>
                <a:rPr lang="ja-JP" altLang="en-US" sz="1600" dirty="0" smtClean="0">
                  <a:solidFill>
                    <a:srgbClr val="FFFFFF"/>
                  </a:solidFill>
                </a:rPr>
                <a:t>・</a:t>
              </a:r>
              <a:r>
                <a:rPr lang="en-US" altLang="ja-JP" sz="1600" dirty="0" smtClean="0">
                  <a:solidFill>
                    <a:srgbClr val="FFFFFF"/>
                  </a:solidFill>
                </a:rPr>
                <a:t>Established in August 2009 to coordinate </a:t>
              </a:r>
            </a:p>
            <a:p>
              <a:pPr algn="l">
                <a:lnSpc>
                  <a:spcPct val="110000"/>
                </a:lnSpc>
                <a:buNone/>
              </a:pPr>
              <a:r>
                <a:rPr lang="ja-JP" altLang="en-US" sz="1600" dirty="0" smtClean="0">
                  <a:solidFill>
                    <a:srgbClr val="FFFFFF"/>
                  </a:solidFill>
                </a:rPr>
                <a:t>   </a:t>
              </a:r>
              <a:r>
                <a:rPr lang="en-US" altLang="ja-JP" sz="1600" dirty="0" smtClean="0">
                  <a:solidFill>
                    <a:srgbClr val="FFFFFF"/>
                  </a:solidFill>
                </a:rPr>
                <a:t>the Indian GW community to participate in GW research!</a:t>
              </a:r>
            </a:p>
            <a:p>
              <a:pPr algn="l">
                <a:lnSpc>
                  <a:spcPct val="110000"/>
                </a:lnSpc>
                <a:buNone/>
              </a:pPr>
              <a:r>
                <a:rPr lang="ja-JP" altLang="en-US" sz="1600" dirty="0" smtClean="0">
                  <a:solidFill>
                    <a:srgbClr val="FFFFFF"/>
                  </a:solidFill>
                </a:rPr>
                <a:t>・</a:t>
              </a:r>
              <a:r>
                <a:rPr lang="en-US" altLang="ja-JP" sz="1600" dirty="0" smtClean="0">
                  <a:solidFill>
                    <a:srgbClr val="FFFFFF"/>
                  </a:solidFill>
                </a:rPr>
                <a:t>Funding received for a 3m prototype interferometer </a:t>
              </a:r>
            </a:p>
            <a:p>
              <a:pPr algn="l">
                <a:lnSpc>
                  <a:spcPct val="110000"/>
                </a:lnSpc>
                <a:buNone/>
              </a:pPr>
              <a:r>
                <a:rPr lang="en-US" altLang="ja-JP" sz="1600" dirty="0" smtClean="0">
                  <a:solidFill>
                    <a:srgbClr val="FFFFFF"/>
                  </a:solidFill>
                </a:rPr>
                <a:t>   at the Tata Institute for Fundamental Research.</a:t>
              </a:r>
            </a:p>
          </p:txBody>
        </p:sp>
        <p:sp>
          <p:nvSpPr>
            <p:cNvPr id="30" name="Rectangle 3"/>
            <p:cNvSpPr txBox="1">
              <a:spLocks noChangeArrowheads="1"/>
            </p:cNvSpPr>
            <p:nvPr/>
          </p:nvSpPr>
          <p:spPr>
            <a:xfrm>
              <a:off x="583060" y="4265357"/>
              <a:ext cx="5616624" cy="1035851"/>
            </a:xfrm>
            <a:prstGeom prst="rect">
              <a:avLst/>
            </a:prstGeom>
          </p:spPr>
          <p:txBody>
            <a:bodyPr/>
            <a:lstStyle/>
            <a:p>
              <a:pPr marL="193675" marR="0" lvl="0" indent="-193675" algn="l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70000"/>
                <a:buFontTx/>
                <a:buNone/>
                <a:tabLst/>
                <a:defRPr/>
              </a:pPr>
              <a:r>
                <a:rPr lang="ja-JP" altLang="en-US" sz="2000" kern="0" dirty="0" smtClean="0">
                  <a:solidFill>
                    <a:srgbClr val="FFFFFF"/>
                  </a:solidFill>
                  <a:latin typeface="+mn-lt"/>
                  <a:ea typeface="+mn-ea"/>
                </a:rPr>
                <a:t>・</a:t>
              </a:r>
              <a:r>
                <a:rPr lang="en-US" altLang="ja-JP" sz="2000" kern="0" dirty="0" smtClean="0">
                  <a:solidFill>
                    <a:srgbClr val="FFFFFF"/>
                  </a:solidFill>
                  <a:latin typeface="+mn-lt"/>
                  <a:ea typeface="+mn-ea"/>
                </a:rPr>
                <a:t>aLIGO</a:t>
              </a:r>
              <a:r>
                <a:rPr lang="ja-JP" altLang="en-US" sz="2000" kern="0" dirty="0" smtClean="0">
                  <a:solidFill>
                    <a:srgbClr val="FFFFFF"/>
                  </a:solidFill>
                  <a:latin typeface="+mn-lt"/>
                  <a:ea typeface="+mn-ea"/>
                </a:rPr>
                <a:t>の</a:t>
              </a:r>
              <a:r>
                <a:rPr lang="en-US" altLang="ja-JP" sz="2000" kern="0" dirty="0" smtClean="0">
                  <a:solidFill>
                    <a:srgbClr val="FFFFFF"/>
                  </a:solidFill>
                  <a:latin typeface="+mn-lt"/>
                  <a:ea typeface="+mn-ea"/>
                </a:rPr>
                <a:t>1</a:t>
              </a:r>
              <a:r>
                <a:rPr lang="ja-JP" altLang="en-US" sz="2000" kern="0" dirty="0" smtClean="0">
                  <a:solidFill>
                    <a:srgbClr val="FFFFFF"/>
                  </a:solidFill>
                  <a:latin typeface="+mn-lt"/>
                  <a:ea typeface="+mn-ea"/>
                </a:rPr>
                <a:t>台を移設</a:t>
              </a:r>
              <a:r>
                <a:rPr lang="en-US" altLang="ja-JP" sz="2000" kern="0" dirty="0" smtClean="0">
                  <a:solidFill>
                    <a:srgbClr val="FFFFFF"/>
                  </a:solidFill>
                  <a:latin typeface="+mn-lt"/>
                  <a:ea typeface="+mn-ea"/>
                </a:rPr>
                <a:t> </a:t>
              </a:r>
              <a:r>
                <a:rPr lang="en-US" altLang="ja-JP" sz="2000" kern="0" dirty="0" smtClean="0">
                  <a:solidFill>
                    <a:srgbClr val="FFFFFF"/>
                  </a:solidFill>
                  <a:latin typeface="+mn-lt"/>
                  <a:ea typeface="+mn-ea"/>
                  <a:sym typeface="Wingdings" pitchFamily="2" charset="2"/>
                </a:rPr>
                <a:t> </a:t>
              </a:r>
              <a:r>
                <a:rPr lang="ja-JP" altLang="en-US" sz="2000" kern="0" dirty="0" smtClean="0">
                  <a:solidFill>
                    <a:srgbClr val="FFFFFF"/>
                  </a:solidFill>
                  <a:latin typeface="+mn-lt"/>
                  <a:ea typeface="+mn-ea"/>
                  <a:sym typeface="Wingdings" pitchFamily="2" charset="2"/>
                </a:rPr>
                <a:t>角度分解能を上げる</a:t>
              </a:r>
              <a:r>
                <a:rPr lang="en-US" altLang="ja-JP" sz="2000" kern="0" dirty="0" smtClean="0">
                  <a:solidFill>
                    <a:srgbClr val="FFFFFF"/>
                  </a:solidFill>
                  <a:latin typeface="+mn-lt"/>
                  <a:ea typeface="+mn-ea"/>
                  <a:sym typeface="Wingdings" pitchFamily="2" charset="2"/>
                </a:rPr>
                <a:t>. </a:t>
              </a:r>
              <a:endParaRPr lang="en-US" altLang="ja-JP" sz="2000" kern="0" dirty="0" smtClean="0">
                <a:solidFill>
                  <a:srgbClr val="FFFFFF"/>
                </a:solidFill>
                <a:latin typeface="+mn-lt"/>
                <a:ea typeface="+mn-ea"/>
              </a:endParaRPr>
            </a:p>
          </p:txBody>
        </p:sp>
        <p:pic>
          <p:nvPicPr>
            <p:cNvPr id="31" name="Picture 1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1233" y="4869160"/>
              <a:ext cx="1169239" cy="11521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4291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角丸四角形 23"/>
          <p:cNvSpPr/>
          <p:nvPr/>
        </p:nvSpPr>
        <p:spPr bwMode="auto">
          <a:xfrm>
            <a:off x="857224" y="1785926"/>
            <a:ext cx="7572428" cy="4643470"/>
          </a:xfrm>
          <a:prstGeom prst="roundRect">
            <a:avLst>
              <a:gd name="adj" fmla="val 5876"/>
            </a:avLst>
          </a:prstGeom>
          <a:solidFill>
            <a:srgbClr val="000000">
              <a:alpha val="50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8" name="フリーフォーム 17"/>
          <p:cNvSpPr/>
          <p:nvPr/>
        </p:nvSpPr>
        <p:spPr bwMode="auto">
          <a:xfrm>
            <a:off x="1907704" y="2906973"/>
            <a:ext cx="6209731" cy="2811439"/>
          </a:xfrm>
          <a:custGeom>
            <a:avLst/>
            <a:gdLst>
              <a:gd name="connsiteX0" fmla="*/ 0 w 6209731"/>
              <a:gd name="connsiteY0" fmla="*/ 0 h 2811439"/>
              <a:gd name="connsiteX1" fmla="*/ 13648 w 6209731"/>
              <a:gd name="connsiteY1" fmla="*/ 2811439 h 2811439"/>
              <a:gd name="connsiteX2" fmla="*/ 6209731 w 6209731"/>
              <a:gd name="connsiteY2" fmla="*/ 2797791 h 2811439"/>
              <a:gd name="connsiteX3" fmla="*/ 6182436 w 6209731"/>
              <a:gd name="connsiteY3" fmla="*/ 1310185 h 2811439"/>
              <a:gd name="connsiteX4" fmla="*/ 3562066 w 6209731"/>
              <a:gd name="connsiteY4" fmla="*/ 2047164 h 2811439"/>
              <a:gd name="connsiteX5" fmla="*/ 3275463 w 6209731"/>
              <a:gd name="connsiteY5" fmla="*/ 2088108 h 2811439"/>
              <a:gd name="connsiteX6" fmla="*/ 2947916 w 6209731"/>
              <a:gd name="connsiteY6" fmla="*/ 2115403 h 2811439"/>
              <a:gd name="connsiteX7" fmla="*/ 2565779 w 6209731"/>
              <a:gd name="connsiteY7" fmla="*/ 2101755 h 2811439"/>
              <a:gd name="connsiteX8" fmla="*/ 2402006 w 6209731"/>
              <a:gd name="connsiteY8" fmla="*/ 2101755 h 2811439"/>
              <a:gd name="connsiteX9" fmla="*/ 2142699 w 6209731"/>
              <a:gd name="connsiteY9" fmla="*/ 1924334 h 2811439"/>
              <a:gd name="connsiteX10" fmla="*/ 1160060 w 6209731"/>
              <a:gd name="connsiteY10" fmla="*/ 1241946 h 2811439"/>
              <a:gd name="connsiteX11" fmla="*/ 1023582 w 6209731"/>
              <a:gd name="connsiteY11" fmla="*/ 1146412 h 2811439"/>
              <a:gd name="connsiteX12" fmla="*/ 805218 w 6209731"/>
              <a:gd name="connsiteY12" fmla="*/ 968991 h 2811439"/>
              <a:gd name="connsiteX13" fmla="*/ 327546 w 6209731"/>
              <a:gd name="connsiteY13" fmla="*/ 423081 h 2811439"/>
              <a:gd name="connsiteX14" fmla="*/ 0 w 6209731"/>
              <a:gd name="connsiteY14" fmla="*/ 0 h 2811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209731" h="2811439">
                <a:moveTo>
                  <a:pt x="0" y="0"/>
                </a:moveTo>
                <a:cubicBezTo>
                  <a:pt x="4549" y="937146"/>
                  <a:pt x="9099" y="1874293"/>
                  <a:pt x="13648" y="2811439"/>
                </a:cubicBezTo>
                <a:lnTo>
                  <a:pt x="6209731" y="2797791"/>
                </a:lnTo>
                <a:lnTo>
                  <a:pt x="6182436" y="1310185"/>
                </a:lnTo>
                <a:lnTo>
                  <a:pt x="3562066" y="2047164"/>
                </a:lnTo>
                <a:lnTo>
                  <a:pt x="3275463" y="2088108"/>
                </a:lnTo>
                <a:lnTo>
                  <a:pt x="2947916" y="2115403"/>
                </a:lnTo>
                <a:lnTo>
                  <a:pt x="2565779" y="2101755"/>
                </a:lnTo>
                <a:lnTo>
                  <a:pt x="2402006" y="2101755"/>
                </a:lnTo>
                <a:lnTo>
                  <a:pt x="2142699" y="1924334"/>
                </a:lnTo>
                <a:lnTo>
                  <a:pt x="1160060" y="1241946"/>
                </a:lnTo>
                <a:lnTo>
                  <a:pt x="1023582" y="1146412"/>
                </a:lnTo>
                <a:lnTo>
                  <a:pt x="805218" y="968991"/>
                </a:lnTo>
                <a:lnTo>
                  <a:pt x="327546" y="423081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5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61129" name="Rectangle 10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LCGT</a:t>
            </a:r>
            <a:r>
              <a:rPr lang="ja-JP" altLang="en-US" dirty="0" smtClean="0"/>
              <a:t>の感度限界</a:t>
            </a:r>
            <a:endParaRPr lang="en-US" altLang="ja-JP" sz="2000" dirty="0"/>
          </a:p>
        </p:txBody>
      </p:sp>
      <p:sp>
        <p:nvSpPr>
          <p:cNvPr id="2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国立天文台 </a:t>
            </a:r>
            <a:r>
              <a:rPr lang="en-US" altLang="ja-JP" smtClean="0"/>
              <a:t>ATC</a:t>
            </a:r>
            <a:r>
              <a:rPr lang="ja-JP" altLang="en-US" smtClean="0"/>
              <a:t>セミナー　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11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国立天文台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sp>
        <p:nvSpPr>
          <p:cNvPr id="28" name="Rectangle 24"/>
          <p:cNvSpPr>
            <a:spLocks noChangeArrowheads="1"/>
          </p:cNvSpPr>
          <p:nvPr/>
        </p:nvSpPr>
        <p:spPr bwMode="auto">
          <a:xfrm>
            <a:off x="588002" y="908720"/>
            <a:ext cx="8304478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- </a:t>
            </a:r>
            <a:r>
              <a:rPr lang="ja-JP" altLang="en-US" sz="2000" dirty="0" smtClean="0">
                <a:solidFill>
                  <a:srgbClr val="FFFFFF"/>
                </a:solidFill>
              </a:rPr>
              <a:t>主要な雑音源で決まる限界感度</a:t>
            </a:r>
            <a:endParaRPr lang="en-US" altLang="ja-JP" sz="2000" dirty="0" smtClean="0">
              <a:solidFill>
                <a:srgbClr val="FFFFFF"/>
              </a:solidFill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- aLIGO </a:t>
            </a:r>
            <a:r>
              <a:rPr lang="ja-JP" altLang="en-US" sz="2000" dirty="0" smtClean="0">
                <a:solidFill>
                  <a:srgbClr val="FFFFFF"/>
                </a:solidFill>
              </a:rPr>
              <a:t>や </a:t>
            </a:r>
            <a:r>
              <a:rPr lang="en-US" altLang="ja-JP" sz="2000" dirty="0" err="1" smtClean="0">
                <a:solidFill>
                  <a:srgbClr val="FFFFFF"/>
                </a:solidFill>
              </a:rPr>
              <a:t>Ad.VIRGO</a:t>
            </a:r>
            <a:r>
              <a:rPr lang="ja-JP" altLang="en-US" sz="2000" dirty="0" smtClean="0">
                <a:solidFill>
                  <a:srgbClr val="FFFFFF"/>
                </a:solidFill>
              </a:rPr>
              <a:t>と同等</a:t>
            </a:r>
            <a:endParaRPr lang="en-US" altLang="ja-JP" sz="2000" dirty="0" smtClean="0">
              <a:solidFill>
                <a:srgbClr val="FFFFFF"/>
              </a:solidFill>
            </a:endParaRPr>
          </a:p>
        </p:txBody>
      </p:sp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4828216" y="941819"/>
            <a:ext cx="3888432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国際観測網を形成</a:t>
            </a:r>
            <a:endParaRPr lang="en-US" altLang="ja-JP" sz="2000" dirty="0">
              <a:solidFill>
                <a:srgbClr val="FFFFFF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9999"/>
                </a:solidFill>
                <a:sym typeface="Wingdings" pitchFamily="2" charset="2"/>
              </a:rPr>
              <a:t>年間数回以上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の重力波信号検出</a:t>
            </a:r>
            <a:endParaRPr lang="en-US" altLang="ja-JP" sz="2000" dirty="0" smtClean="0">
              <a:solidFill>
                <a:srgbClr val="FFFFFF"/>
              </a:solidFill>
            </a:endParaRPr>
          </a:p>
        </p:txBody>
      </p:sp>
      <p:sp>
        <p:nvSpPr>
          <p:cNvPr id="2" name="右矢印 1"/>
          <p:cNvSpPr/>
          <p:nvPr/>
        </p:nvSpPr>
        <p:spPr>
          <a:xfrm>
            <a:off x="4345928" y="1082880"/>
            <a:ext cx="339325" cy="484632"/>
          </a:xfrm>
          <a:prstGeom prst="rightArrow">
            <a:avLst/>
          </a:prstGeom>
          <a:solidFill>
            <a:srgbClr val="FFFFFF">
              <a:alpha val="10000"/>
            </a:srgbClr>
          </a:solidFill>
          <a:ln w="6350">
            <a:solidFill>
              <a:srgbClr val="FFFFFF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pic>
        <p:nvPicPr>
          <p:cNvPr id="98099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1363654"/>
            <a:ext cx="7817056" cy="5151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グループ化 2"/>
          <p:cNvGrpSpPr/>
          <p:nvPr/>
        </p:nvGrpSpPr>
        <p:grpSpPr>
          <a:xfrm>
            <a:off x="5280237" y="1998812"/>
            <a:ext cx="3036179" cy="701732"/>
            <a:chOff x="5280237" y="1998812"/>
            <a:chExt cx="3036179" cy="701732"/>
          </a:xfrm>
        </p:grpSpPr>
        <p:sp>
          <p:nvSpPr>
            <p:cNvPr id="15" name="角丸四角形 14"/>
            <p:cNvSpPr/>
            <p:nvPr/>
          </p:nvSpPr>
          <p:spPr>
            <a:xfrm>
              <a:off x="5280237" y="1998812"/>
              <a:ext cx="2736304" cy="701731"/>
            </a:xfrm>
            <a:prstGeom prst="roundRect">
              <a:avLst>
                <a:gd name="adj" fmla="val 6201"/>
              </a:avLst>
            </a:prstGeom>
            <a:solidFill>
              <a:srgbClr val="000000">
                <a:alpha val="70000"/>
              </a:srgbClr>
            </a:solidFill>
            <a:ln w="6350">
              <a:solidFill>
                <a:srgbClr val="FF9999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Rectangle 24"/>
            <p:cNvSpPr>
              <a:spLocks noChangeArrowheads="1"/>
            </p:cNvSpPr>
            <p:nvPr/>
          </p:nvSpPr>
          <p:spPr bwMode="auto">
            <a:xfrm>
              <a:off x="5292207" y="1998813"/>
              <a:ext cx="3024209" cy="70173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None/>
              </a:pPr>
              <a:r>
                <a:rPr lang="en-US" altLang="ja-JP" sz="1800" dirty="0" smtClean="0">
                  <a:solidFill>
                    <a:srgbClr val="FF9999"/>
                  </a:solidFill>
                </a:rPr>
                <a:t>※</a:t>
              </a:r>
              <a:r>
                <a:rPr lang="ja-JP" altLang="en-US" sz="1800" dirty="0">
                  <a:solidFill>
                    <a:srgbClr val="FF9999"/>
                  </a:solidFill>
                </a:rPr>
                <a:t>感度設計</a:t>
              </a:r>
              <a:r>
                <a:rPr lang="ja-JP" altLang="en-US" sz="1800" dirty="0" smtClean="0">
                  <a:solidFill>
                    <a:srgbClr val="FF9999"/>
                  </a:solidFill>
                </a:rPr>
                <a:t>は変更</a:t>
              </a:r>
              <a:endParaRPr lang="en-US" altLang="ja-JP" sz="1800" dirty="0" smtClean="0">
                <a:solidFill>
                  <a:srgbClr val="FF9999"/>
                </a:solidFill>
              </a:endParaRPr>
            </a:p>
            <a:p>
              <a:pPr algn="l">
                <a:lnSpc>
                  <a:spcPct val="110000"/>
                </a:lnSpc>
                <a:buNone/>
              </a:pPr>
              <a:r>
                <a:rPr lang="en-US" altLang="ja-JP" sz="1800" dirty="0">
                  <a:solidFill>
                    <a:srgbClr val="FF9999"/>
                  </a:solidFill>
                </a:rPr>
                <a:t> </a:t>
              </a:r>
              <a:r>
                <a:rPr lang="en-US" altLang="ja-JP" sz="1800" dirty="0" smtClean="0">
                  <a:solidFill>
                    <a:srgbClr val="FF9999"/>
                  </a:solidFill>
                </a:rPr>
                <a:t>  </a:t>
              </a:r>
              <a:r>
                <a:rPr lang="ja-JP" altLang="en-US" sz="1800" dirty="0" smtClean="0">
                  <a:solidFill>
                    <a:srgbClr val="FF9999"/>
                  </a:solidFill>
                </a:rPr>
                <a:t>される可能性があります</a:t>
              </a:r>
              <a:r>
                <a:rPr lang="en-US" altLang="ja-JP" sz="1800" dirty="0" smtClean="0">
                  <a:solidFill>
                    <a:srgbClr val="FF9999"/>
                  </a:solidFill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5007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9" name="Rectangle 10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LCGT</a:t>
            </a:r>
            <a:r>
              <a:rPr lang="ja-JP" altLang="en-US" dirty="0"/>
              <a:t>の観測確率</a:t>
            </a:r>
            <a:endParaRPr lang="en-US" altLang="ja-JP" sz="2000" dirty="0"/>
          </a:p>
        </p:txBody>
      </p:sp>
      <p:sp>
        <p:nvSpPr>
          <p:cNvPr id="2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国立天文台 </a:t>
            </a:r>
            <a:r>
              <a:rPr lang="en-US" altLang="ja-JP" smtClean="0"/>
              <a:t>ATC</a:t>
            </a:r>
            <a:r>
              <a:rPr lang="ja-JP" altLang="en-US" smtClean="0"/>
              <a:t>セミナー　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11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国立天文台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sp>
        <p:nvSpPr>
          <p:cNvPr id="19" name="角丸四角形 18"/>
          <p:cNvSpPr/>
          <p:nvPr/>
        </p:nvSpPr>
        <p:spPr bwMode="auto">
          <a:xfrm>
            <a:off x="1041898" y="1772816"/>
            <a:ext cx="7643866" cy="3071834"/>
          </a:xfrm>
          <a:prstGeom prst="roundRect">
            <a:avLst>
              <a:gd name="adj" fmla="val 5609"/>
            </a:avLst>
          </a:prstGeom>
          <a:solidFill>
            <a:srgbClr val="000000">
              <a:alpha val="60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pSp>
        <p:nvGrpSpPr>
          <p:cNvPr id="21" name="グループ化 27"/>
          <p:cNvGrpSpPr/>
          <p:nvPr/>
        </p:nvGrpSpPr>
        <p:grpSpPr>
          <a:xfrm>
            <a:off x="1113336" y="3773080"/>
            <a:ext cx="7500990" cy="1000132"/>
            <a:chOff x="928662" y="2357430"/>
            <a:chExt cx="7500990" cy="1000132"/>
          </a:xfrm>
        </p:grpSpPr>
        <p:sp>
          <p:nvSpPr>
            <p:cNvPr id="22" name="Rectangle 3"/>
            <p:cNvSpPr txBox="1">
              <a:spLocks noChangeArrowheads="1"/>
            </p:cNvSpPr>
            <p:nvPr/>
          </p:nvSpPr>
          <p:spPr>
            <a:xfrm>
              <a:off x="928662" y="2357430"/>
              <a:ext cx="7500990" cy="571504"/>
            </a:xfrm>
            <a:prstGeom prst="rect">
              <a:avLst/>
            </a:prstGeom>
          </p:spPr>
          <p:txBody>
            <a:bodyPr/>
            <a:lstStyle/>
            <a:p>
              <a:pPr marL="193675" indent="-193675" algn="l" eaLnBrk="0" hangingPunct="0">
                <a:lnSpc>
                  <a:spcPct val="110000"/>
                </a:lnSpc>
                <a:buSzPct val="70000"/>
                <a:buNone/>
                <a:defRPr/>
              </a:pPr>
              <a:r>
                <a:rPr lang="ja-JP" altLang="en-US" sz="2000" kern="0" dirty="0" smtClean="0">
                  <a:solidFill>
                    <a:srgbClr val="EAEAEA"/>
                  </a:solidFill>
                </a:rPr>
                <a:t>銀河あたりのイベントレート</a:t>
              </a:r>
              <a:r>
                <a:rPr lang="en-US" altLang="ja-JP" sz="2000" kern="0" dirty="0" smtClean="0">
                  <a:solidFill>
                    <a:srgbClr val="EAEAEA"/>
                  </a:solidFill>
                </a:rPr>
                <a:t>:   </a:t>
              </a:r>
              <a:endParaRPr lang="en-US" altLang="ja-JP" sz="1600" kern="0" dirty="0" smtClean="0">
                <a:solidFill>
                  <a:srgbClr val="CCECFF"/>
                </a:solidFill>
              </a:endParaRPr>
            </a:p>
          </p:txBody>
        </p:sp>
        <p:sp>
          <p:nvSpPr>
            <p:cNvPr id="23" name="Rectangle 3"/>
            <p:cNvSpPr txBox="1">
              <a:spLocks noChangeArrowheads="1"/>
            </p:cNvSpPr>
            <p:nvPr/>
          </p:nvSpPr>
          <p:spPr>
            <a:xfrm>
              <a:off x="6429388" y="2857496"/>
              <a:ext cx="1928858" cy="500066"/>
            </a:xfrm>
            <a:prstGeom prst="rect">
              <a:avLst/>
            </a:prstGeom>
          </p:spPr>
          <p:txBody>
            <a:bodyPr/>
            <a:lstStyle/>
            <a:p>
              <a:pPr marL="193675" indent="-193675" algn="l" eaLnBrk="0" hangingPunct="0">
                <a:lnSpc>
                  <a:spcPct val="110000"/>
                </a:lnSpc>
                <a:buSzPct val="70000"/>
                <a:buNone/>
                <a:defRPr/>
              </a:pPr>
              <a:r>
                <a:rPr lang="en-US" altLang="ja-JP" sz="1100" b="1" kern="0" dirty="0" smtClean="0">
                  <a:solidFill>
                    <a:srgbClr val="B2B2B2"/>
                  </a:solidFill>
                </a:rPr>
                <a:t>V. Kalogera et.al., </a:t>
              </a:r>
            </a:p>
            <a:p>
              <a:pPr marL="193675" indent="-193675" algn="l" eaLnBrk="0" hangingPunct="0">
                <a:lnSpc>
                  <a:spcPct val="110000"/>
                </a:lnSpc>
                <a:buSzPct val="70000"/>
                <a:buNone/>
                <a:defRPr/>
              </a:pPr>
              <a:r>
                <a:rPr lang="en-US" altLang="ja-JP" sz="1100" b="1" kern="0" dirty="0" smtClean="0">
                  <a:solidFill>
                    <a:srgbClr val="B2B2B2"/>
                  </a:solidFill>
                </a:rPr>
                <a:t> ApJ, 601 L179 (2004)</a:t>
              </a:r>
            </a:p>
          </p:txBody>
        </p:sp>
      </p:grpSp>
      <p:sp>
        <p:nvSpPr>
          <p:cNvPr id="25" name="Rectangle 3"/>
          <p:cNvSpPr txBox="1">
            <a:spLocks noChangeArrowheads="1"/>
          </p:cNvSpPr>
          <p:nvPr/>
        </p:nvSpPr>
        <p:spPr>
          <a:xfrm>
            <a:off x="1113336" y="1772816"/>
            <a:ext cx="7500990" cy="1000132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ja-JP" altLang="en-US" sz="2000" kern="0" dirty="0" smtClean="0">
                <a:solidFill>
                  <a:srgbClr val="EAEAEA"/>
                </a:solidFill>
              </a:rPr>
              <a:t>観測レンジ</a:t>
            </a:r>
            <a:endParaRPr lang="en-US" altLang="ja-JP" sz="2000" kern="0" dirty="0" smtClean="0">
              <a:solidFill>
                <a:srgbClr val="EAEAEA"/>
              </a:solidFill>
            </a:endParaRPr>
          </a:p>
          <a:p>
            <a:pPr marL="193675" lvl="0" indent="-193675" algn="l" eaLnBrk="0" hangingPunct="0">
              <a:lnSpc>
                <a:spcPct val="110000"/>
              </a:lnSpc>
              <a:buSzPct val="70000"/>
              <a:buNone/>
              <a:defRPr/>
            </a:pPr>
            <a:r>
              <a:rPr lang="en-US" altLang="ja-JP" sz="2000" kern="0" dirty="0" smtClean="0">
                <a:solidFill>
                  <a:srgbClr val="EAEAEA"/>
                </a:solidFill>
              </a:rPr>
              <a:t>         </a:t>
            </a:r>
            <a:r>
              <a:rPr lang="ja-JP" altLang="en-US" sz="2000" kern="0" dirty="0">
                <a:solidFill>
                  <a:srgbClr val="EAEAEA"/>
                </a:solidFill>
              </a:rPr>
              <a:t>感度</a:t>
            </a:r>
            <a:r>
              <a:rPr lang="ja-JP" altLang="en-US" sz="2000" kern="0" dirty="0" smtClean="0">
                <a:solidFill>
                  <a:srgbClr val="EAEAEA"/>
                </a:solidFill>
              </a:rPr>
              <a:t>曲線</a:t>
            </a:r>
            <a:r>
              <a:rPr lang="en-US" altLang="ja-JP" sz="2000" kern="0" dirty="0" smtClean="0">
                <a:solidFill>
                  <a:srgbClr val="EAEAEA"/>
                </a:solidFill>
              </a:rPr>
              <a:t>  </a:t>
            </a:r>
            <a:r>
              <a:rPr lang="en-US" altLang="ja-JP" sz="2000" kern="0" dirty="0" smtClean="0">
                <a:solidFill>
                  <a:srgbClr val="EAEAEA"/>
                </a:solidFill>
                <a:sym typeface="Wingdings" pitchFamily="2" charset="2"/>
              </a:rPr>
              <a:t> </a:t>
            </a:r>
            <a:r>
              <a:rPr lang="ja-JP" altLang="en-US" sz="2000" kern="0" dirty="0" smtClean="0">
                <a:solidFill>
                  <a:srgbClr val="EAEAEA"/>
                </a:solidFill>
                <a:sym typeface="Wingdings" pitchFamily="2" charset="2"/>
              </a:rPr>
              <a:t>観測可能距離  </a:t>
            </a:r>
            <a:r>
              <a:rPr lang="en-US" altLang="ja-JP" sz="2000" kern="0" dirty="0" smtClean="0">
                <a:solidFill>
                  <a:srgbClr val="EAEAEA"/>
                </a:solidFill>
                <a:sym typeface="Wingdings" pitchFamily="2" charset="2"/>
              </a:rPr>
              <a:t>28</a:t>
            </a:r>
            <a:r>
              <a:rPr lang="en-US" altLang="ja-JP" sz="2000" kern="0" dirty="0" smtClean="0">
                <a:solidFill>
                  <a:srgbClr val="EAEAEA"/>
                </a:solidFill>
              </a:rPr>
              <a:t>0 Mpc</a:t>
            </a:r>
            <a:endParaRPr kumimoji="1" lang="en-US" altLang="ja-JP" sz="2000" i="0" u="none" strike="noStrike" kern="0" cap="none" spc="0" normalizeH="0" noProof="0" dirty="0" smtClean="0">
              <a:ln>
                <a:noFill/>
              </a:ln>
              <a:solidFill>
                <a:srgbClr val="EAEAEA"/>
              </a:solidFill>
              <a:effectLst/>
              <a:uLnTx/>
              <a:uFillTx/>
            </a:endParaRPr>
          </a:p>
        </p:txBody>
      </p:sp>
      <p:grpSp>
        <p:nvGrpSpPr>
          <p:cNvPr id="26" name="グループ化 28"/>
          <p:cNvGrpSpPr/>
          <p:nvPr/>
        </p:nvGrpSpPr>
        <p:grpSpPr>
          <a:xfrm>
            <a:off x="1113336" y="2772948"/>
            <a:ext cx="7500990" cy="915046"/>
            <a:chOff x="1142976" y="3299772"/>
            <a:chExt cx="7500990" cy="915046"/>
          </a:xfrm>
        </p:grpSpPr>
        <p:sp>
          <p:nvSpPr>
            <p:cNvPr id="27" name="Rectangle 3"/>
            <p:cNvSpPr txBox="1">
              <a:spLocks noChangeArrowheads="1"/>
            </p:cNvSpPr>
            <p:nvPr/>
          </p:nvSpPr>
          <p:spPr>
            <a:xfrm>
              <a:off x="1142976" y="3299772"/>
              <a:ext cx="7500990" cy="571504"/>
            </a:xfrm>
            <a:prstGeom prst="rect">
              <a:avLst/>
            </a:prstGeom>
          </p:spPr>
          <p:txBody>
            <a:bodyPr/>
            <a:lstStyle/>
            <a:p>
              <a:pPr marL="193675" indent="-193675" algn="l" eaLnBrk="0" hangingPunct="0">
                <a:lnSpc>
                  <a:spcPct val="110000"/>
                </a:lnSpc>
                <a:buSzPct val="70000"/>
                <a:buNone/>
                <a:defRPr/>
              </a:pPr>
              <a:r>
                <a:rPr lang="ja-JP" altLang="en-US" sz="2000" kern="0" dirty="0" smtClean="0">
                  <a:solidFill>
                    <a:srgbClr val="EAEAEA"/>
                  </a:solidFill>
                </a:rPr>
                <a:t>銀河の個数密度</a:t>
              </a:r>
              <a:r>
                <a:rPr lang="en-US" altLang="ja-JP" sz="2000" kern="0" dirty="0" smtClean="0">
                  <a:solidFill>
                    <a:srgbClr val="EAEAEA"/>
                  </a:solidFill>
                </a:rPr>
                <a:t> :   </a:t>
              </a:r>
              <a:endParaRPr lang="en-US" altLang="ja-JP" sz="1600" kern="0" dirty="0" smtClean="0">
                <a:solidFill>
                  <a:srgbClr val="CCECFF"/>
                </a:solidFill>
              </a:endParaRPr>
            </a:p>
          </p:txBody>
        </p:sp>
        <p:pic>
          <p:nvPicPr>
            <p:cNvPr id="29" name="図 28" descr="txp_fig.bmp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00000"/>
            </a:blip>
            <a:stretch>
              <a:fillRect/>
            </a:stretch>
          </p:blipFill>
          <p:spPr>
            <a:xfrm>
              <a:off x="1857356" y="3730378"/>
              <a:ext cx="3925670" cy="387353"/>
            </a:xfrm>
            <a:prstGeom prst="rect">
              <a:avLst/>
            </a:prstGeom>
          </p:spPr>
        </p:pic>
        <p:sp>
          <p:nvSpPr>
            <p:cNvPr id="30" name="Rectangle 3"/>
            <p:cNvSpPr txBox="1">
              <a:spLocks noChangeArrowheads="1"/>
            </p:cNvSpPr>
            <p:nvPr/>
          </p:nvSpPr>
          <p:spPr>
            <a:xfrm>
              <a:off x="6429388" y="3714752"/>
              <a:ext cx="1928858" cy="500066"/>
            </a:xfrm>
            <a:prstGeom prst="rect">
              <a:avLst/>
            </a:prstGeom>
          </p:spPr>
          <p:txBody>
            <a:bodyPr/>
            <a:lstStyle/>
            <a:p>
              <a:pPr marL="193675" indent="-193675" algn="l" eaLnBrk="0" hangingPunct="0">
                <a:lnSpc>
                  <a:spcPct val="110000"/>
                </a:lnSpc>
                <a:buSzPct val="70000"/>
                <a:buNone/>
                <a:defRPr/>
              </a:pPr>
              <a:r>
                <a:rPr lang="en-US" altLang="ja-JP" sz="1100" b="1" kern="0" dirty="0" smtClean="0">
                  <a:solidFill>
                    <a:srgbClr val="B2B2B2"/>
                  </a:solidFill>
                </a:rPr>
                <a:t>R. K. Kopparapu et.al., </a:t>
              </a:r>
            </a:p>
            <a:p>
              <a:pPr marL="193675" indent="-193675" algn="l" eaLnBrk="0" hangingPunct="0">
                <a:lnSpc>
                  <a:spcPct val="110000"/>
                </a:lnSpc>
                <a:buSzPct val="70000"/>
                <a:buNone/>
                <a:defRPr/>
              </a:pPr>
              <a:r>
                <a:rPr lang="en-US" altLang="ja-JP" sz="1100" b="1" kern="0" dirty="0" smtClean="0">
                  <a:solidFill>
                    <a:srgbClr val="B2B2B2"/>
                  </a:solidFill>
                </a:rPr>
                <a:t> ApJ. 675 1459 (2008)</a:t>
              </a:r>
            </a:p>
          </p:txBody>
        </p:sp>
      </p:grpSp>
      <p:sp>
        <p:nvSpPr>
          <p:cNvPr id="31" name="Rectangle 24"/>
          <p:cNvSpPr>
            <a:spLocks noChangeArrowheads="1"/>
          </p:cNvSpPr>
          <p:nvPr/>
        </p:nvSpPr>
        <p:spPr bwMode="auto">
          <a:xfrm>
            <a:off x="827584" y="1026539"/>
            <a:ext cx="6643734" cy="42043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第一目標</a:t>
            </a:r>
            <a:r>
              <a:rPr lang="en-US" altLang="ja-JP" sz="2000" dirty="0" smtClean="0">
                <a:solidFill>
                  <a:srgbClr val="FFFFFF"/>
                </a:solidFill>
              </a:rPr>
              <a:t>: </a:t>
            </a:r>
            <a:r>
              <a:rPr lang="ja-JP" altLang="en-US" sz="2000" dirty="0" smtClean="0">
                <a:solidFill>
                  <a:srgbClr val="99FF99"/>
                </a:solidFill>
              </a:rPr>
              <a:t>連星中性子星合体</a:t>
            </a:r>
            <a:r>
              <a:rPr lang="ja-JP" altLang="en-US" sz="2000" dirty="0" smtClean="0">
                <a:solidFill>
                  <a:srgbClr val="FFFFFF"/>
                </a:solidFill>
              </a:rPr>
              <a:t>からの重力波の検出</a:t>
            </a:r>
            <a:endParaRPr lang="en-US" altLang="ja-JP" sz="2000" dirty="0" smtClean="0">
              <a:solidFill>
                <a:srgbClr val="FFFFFF"/>
              </a:solidFill>
            </a:endParaRPr>
          </a:p>
        </p:txBody>
      </p:sp>
      <p:sp>
        <p:nvSpPr>
          <p:cNvPr id="32" name="Rectangle 24"/>
          <p:cNvSpPr>
            <a:spLocks noChangeArrowheads="1"/>
          </p:cNvSpPr>
          <p:nvPr/>
        </p:nvSpPr>
        <p:spPr bwMode="auto">
          <a:xfrm>
            <a:off x="4511172" y="2502071"/>
            <a:ext cx="2149060" cy="3508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1400" dirty="0" smtClean="0">
                <a:solidFill>
                  <a:srgbClr val="B2B2B2"/>
                </a:solidFill>
              </a:rPr>
              <a:t>(SNR 8, </a:t>
            </a:r>
            <a:r>
              <a:rPr lang="ja-JP" altLang="en-US" sz="1400" dirty="0" smtClean="0">
                <a:solidFill>
                  <a:srgbClr val="B2B2B2"/>
                </a:solidFill>
              </a:rPr>
              <a:t>最適方向・偏波</a:t>
            </a:r>
            <a:r>
              <a:rPr lang="en-US" altLang="ja-JP" sz="1400" dirty="0" smtClean="0">
                <a:solidFill>
                  <a:srgbClr val="B2B2B2"/>
                </a:solidFill>
              </a:rPr>
              <a:t>)</a:t>
            </a:r>
          </a:p>
        </p:txBody>
      </p:sp>
      <p:pic>
        <p:nvPicPr>
          <p:cNvPr id="33" name="図 32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tretch>
            <a:fillRect/>
          </a:stretch>
        </p:blipFill>
        <p:spPr>
          <a:xfrm>
            <a:off x="1899154" y="4273146"/>
            <a:ext cx="4033684" cy="432048"/>
          </a:xfrm>
          <a:prstGeom prst="rect">
            <a:avLst/>
          </a:prstGeom>
          <a:noFill/>
        </p:spPr>
      </p:pic>
      <p:grpSp>
        <p:nvGrpSpPr>
          <p:cNvPr id="3" name="グループ化 2"/>
          <p:cNvGrpSpPr/>
          <p:nvPr/>
        </p:nvGrpSpPr>
        <p:grpSpPr>
          <a:xfrm>
            <a:off x="1115616" y="5001776"/>
            <a:ext cx="6125810" cy="1019512"/>
            <a:chOff x="1470526" y="5001776"/>
            <a:chExt cx="6125810" cy="1019512"/>
          </a:xfrm>
        </p:grpSpPr>
        <p:sp>
          <p:nvSpPr>
            <p:cNvPr id="12" name="角丸四角形 11"/>
            <p:cNvSpPr/>
            <p:nvPr/>
          </p:nvSpPr>
          <p:spPr bwMode="auto">
            <a:xfrm>
              <a:off x="1470526" y="5001776"/>
              <a:ext cx="5857916" cy="1019512"/>
            </a:xfrm>
            <a:prstGeom prst="roundRect">
              <a:avLst>
                <a:gd name="adj" fmla="val 5609"/>
              </a:avLst>
            </a:prstGeom>
            <a:solidFill>
              <a:srgbClr val="CCFFCC">
                <a:alpha val="10000"/>
              </a:srgbClr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3" name="Rectangle 3"/>
            <p:cNvSpPr txBox="1">
              <a:spLocks noChangeArrowheads="1"/>
            </p:cNvSpPr>
            <p:nvPr/>
          </p:nvSpPr>
          <p:spPr>
            <a:xfrm>
              <a:off x="2146971" y="5054154"/>
              <a:ext cx="5357812" cy="642937"/>
            </a:xfrm>
            <a:prstGeom prst="rect">
              <a:avLst/>
            </a:prstGeom>
          </p:spPr>
          <p:txBody>
            <a:bodyPr/>
            <a:lstStyle>
              <a:lvl1pPr marL="193675" indent="-193675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7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  <a:cs typeface="+mn-cs"/>
                </a:defRPr>
              </a:lvl1pPr>
              <a:lvl2pPr marL="566738" indent="-1825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7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2pPr>
              <a:lvl3pPr marL="952500" indent="-1952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7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3pPr>
              <a:lvl4pPr marL="1338263" indent="-1952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7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4pPr>
              <a:lvl5pPr marL="1711325" indent="-1825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7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5pPr>
              <a:lvl6pPr marL="21685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7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6pPr>
              <a:lvl7pPr marL="26257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7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7pPr>
              <a:lvl8pPr marL="30829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7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8pPr>
              <a:lvl9pPr marL="35401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7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9pPr>
            </a:lstStyle>
            <a:p>
              <a:pPr>
                <a:spcBef>
                  <a:spcPct val="0"/>
                </a:spcBef>
                <a:buClrTx/>
                <a:buFont typeface="Wingdings" pitchFamily="2" charset="2"/>
                <a:buNone/>
                <a:defRPr/>
              </a:pPr>
              <a:r>
                <a:rPr lang="en-US" altLang="ja-JP" sz="2400" dirty="0" smtClean="0">
                  <a:solidFill>
                    <a:srgbClr val="FFFFFF"/>
                  </a:solidFill>
                </a:rPr>
                <a:t>LCGT</a:t>
              </a:r>
              <a:r>
                <a:rPr lang="ja-JP" altLang="en-US" sz="2400" dirty="0" smtClean="0">
                  <a:solidFill>
                    <a:srgbClr val="FFFFFF"/>
                  </a:solidFill>
                </a:rPr>
                <a:t>の観測レート</a:t>
              </a:r>
              <a:r>
                <a:rPr lang="ja-JP" altLang="en-US" sz="2400" b="1" dirty="0" smtClean="0">
                  <a:solidFill>
                    <a:srgbClr val="6699FF"/>
                  </a:solidFill>
                </a:rPr>
                <a:t>　 </a:t>
              </a:r>
              <a:r>
                <a:rPr lang="en-US" altLang="ja-JP" sz="2400" b="1" dirty="0" smtClean="0">
                  <a:solidFill>
                    <a:srgbClr val="6699FF"/>
                  </a:solidFill>
                </a:rPr>
                <a:t>  </a:t>
              </a:r>
              <a:r>
                <a:rPr lang="en-US" altLang="ja-JP" sz="2400" b="1" dirty="0" smtClean="0">
                  <a:solidFill>
                    <a:srgbClr val="99FF99"/>
                  </a:solidFill>
                </a:rPr>
                <a:t>9.8 events/</a:t>
              </a:r>
              <a:r>
                <a:rPr lang="en-US" altLang="ja-JP" sz="2400" b="1" dirty="0" err="1" smtClean="0">
                  <a:solidFill>
                    <a:srgbClr val="99FF99"/>
                  </a:solidFill>
                </a:rPr>
                <a:t>yr</a:t>
              </a:r>
              <a:endParaRPr lang="en-US" altLang="ja-JP" sz="2400" b="1" dirty="0" smtClean="0">
                <a:solidFill>
                  <a:srgbClr val="99FF99"/>
                </a:solidFill>
              </a:endParaRP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altLang="ja-JP" sz="2400" b="1" dirty="0" smtClean="0">
                <a:solidFill>
                  <a:srgbClr val="6699FF"/>
                </a:solidFill>
              </a:endParaRPr>
            </a:p>
          </p:txBody>
        </p:sp>
        <p:sp>
          <p:nvSpPr>
            <p:cNvPr id="14" name="右矢印 13"/>
            <p:cNvSpPr/>
            <p:nvPr/>
          </p:nvSpPr>
          <p:spPr bwMode="auto">
            <a:xfrm>
              <a:off x="1684840" y="5073220"/>
              <a:ext cx="357190" cy="428628"/>
            </a:xfrm>
            <a:prstGeom prst="rightArrow">
              <a:avLst/>
            </a:prstGeom>
            <a:solidFill>
              <a:srgbClr val="CCFFCC">
                <a:alpha val="10000"/>
              </a:srgbClr>
            </a:solidFill>
            <a:ln w="15875" cap="flat" cmpd="sng" algn="ctr">
              <a:solidFill>
                <a:srgbClr val="CCFF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35" name="Rectangle 3"/>
            <p:cNvSpPr txBox="1">
              <a:spLocks noChangeArrowheads="1"/>
            </p:cNvSpPr>
            <p:nvPr/>
          </p:nvSpPr>
          <p:spPr>
            <a:xfrm>
              <a:off x="2238524" y="5594375"/>
              <a:ext cx="5357812" cy="426913"/>
            </a:xfrm>
            <a:prstGeom prst="rect">
              <a:avLst/>
            </a:prstGeom>
          </p:spPr>
          <p:txBody>
            <a:bodyPr/>
            <a:lstStyle>
              <a:lvl1pPr marL="193675" indent="-193675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7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  <a:cs typeface="+mn-cs"/>
                </a:defRPr>
              </a:lvl1pPr>
              <a:lvl2pPr marL="566738" indent="-1825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7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2pPr>
              <a:lvl3pPr marL="952500" indent="-1952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7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3pPr>
              <a:lvl4pPr marL="1338263" indent="-1952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7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4pPr>
              <a:lvl5pPr marL="1711325" indent="-1825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7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5pPr>
              <a:lvl6pPr marL="21685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7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6pPr>
              <a:lvl7pPr marL="26257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7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7pPr>
              <a:lvl8pPr marL="30829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7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8pPr>
              <a:lvl9pPr marL="35401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7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9pPr>
            </a:lstStyle>
            <a:p>
              <a:pPr>
                <a:spcBef>
                  <a:spcPct val="0"/>
                </a:spcBef>
                <a:buClrTx/>
                <a:buFont typeface="Wingdings" pitchFamily="2" charset="2"/>
                <a:buNone/>
                <a:defRPr/>
              </a:pPr>
              <a:r>
                <a:rPr lang="en-US" altLang="ja-JP" dirty="0" smtClean="0">
                  <a:solidFill>
                    <a:srgbClr val="C0C0C0"/>
                  </a:solidFill>
                </a:rPr>
                <a:t>(1</a:t>
              </a:r>
              <a:r>
                <a:rPr lang="ja-JP" altLang="en-US" dirty="0" smtClean="0">
                  <a:solidFill>
                    <a:srgbClr val="C0C0C0"/>
                  </a:solidFill>
                </a:rPr>
                <a:t>年間の観測での検出確率</a:t>
              </a:r>
              <a:r>
                <a:rPr lang="en-US" altLang="ja-JP" b="1" dirty="0" smtClean="0">
                  <a:solidFill>
                    <a:srgbClr val="C0C0C0"/>
                  </a:solidFill>
                </a:rPr>
                <a:t>   99.9%</a:t>
              </a:r>
              <a:r>
                <a:rPr lang="ja-JP" altLang="en-US" b="1" dirty="0" smtClean="0">
                  <a:solidFill>
                    <a:srgbClr val="C0C0C0"/>
                  </a:solidFill>
                </a:rPr>
                <a:t>以上</a:t>
              </a:r>
              <a:r>
                <a:rPr lang="en-US" altLang="ja-JP" b="1" dirty="0" smtClean="0">
                  <a:solidFill>
                    <a:srgbClr val="C0C0C0"/>
                  </a:solidFill>
                </a:rPr>
                <a:t>)</a:t>
              </a:r>
            </a:p>
          </p:txBody>
        </p:sp>
      </p:grpSp>
      <p:pic>
        <p:nvPicPr>
          <p:cNvPr id="34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82868" y="1119580"/>
            <a:ext cx="1517524" cy="108528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5426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角丸四角形 1"/>
          <p:cNvSpPr/>
          <p:nvPr/>
        </p:nvSpPr>
        <p:spPr>
          <a:xfrm>
            <a:off x="1763688" y="1216597"/>
            <a:ext cx="1735021" cy="4522801"/>
          </a:xfrm>
          <a:prstGeom prst="roundRect">
            <a:avLst>
              <a:gd name="adj" fmla="val 6242"/>
            </a:avLst>
          </a:prstGeom>
          <a:solidFill>
            <a:srgbClr val="FFFFFF">
              <a:alpha val="10000"/>
            </a:srgbClr>
          </a:solidFill>
          <a:ln w="3175">
            <a:solidFill>
              <a:srgbClr val="FFFFFF">
                <a:alpha val="20000"/>
              </a:srgb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7" name="角丸四角形 46"/>
          <p:cNvSpPr/>
          <p:nvPr/>
        </p:nvSpPr>
        <p:spPr>
          <a:xfrm>
            <a:off x="3563888" y="1210211"/>
            <a:ext cx="1735021" cy="4529188"/>
          </a:xfrm>
          <a:prstGeom prst="roundRect">
            <a:avLst>
              <a:gd name="adj" fmla="val 6242"/>
            </a:avLst>
          </a:prstGeom>
          <a:solidFill>
            <a:srgbClr val="FFFFFF">
              <a:alpha val="10000"/>
            </a:srgbClr>
          </a:solidFill>
          <a:ln w="3175">
            <a:solidFill>
              <a:srgbClr val="FFFFFF">
                <a:alpha val="20000"/>
              </a:srgb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8" name="角丸四角形 47"/>
          <p:cNvSpPr/>
          <p:nvPr/>
        </p:nvSpPr>
        <p:spPr>
          <a:xfrm>
            <a:off x="5364088" y="1219472"/>
            <a:ext cx="1735021" cy="4519928"/>
          </a:xfrm>
          <a:prstGeom prst="roundRect">
            <a:avLst>
              <a:gd name="adj" fmla="val 6242"/>
            </a:avLst>
          </a:prstGeom>
          <a:solidFill>
            <a:srgbClr val="99CCFF">
              <a:alpha val="10000"/>
            </a:srgbClr>
          </a:solidFill>
          <a:ln w="3175">
            <a:solidFill>
              <a:srgbClr val="99CCFF">
                <a:alpha val="20000"/>
              </a:srgb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9" name="角丸四角形 48"/>
          <p:cNvSpPr/>
          <p:nvPr/>
        </p:nvSpPr>
        <p:spPr>
          <a:xfrm>
            <a:off x="7164288" y="1210211"/>
            <a:ext cx="1735021" cy="4529190"/>
          </a:xfrm>
          <a:prstGeom prst="roundRect">
            <a:avLst>
              <a:gd name="adj" fmla="val 6242"/>
            </a:avLst>
          </a:prstGeom>
          <a:solidFill>
            <a:srgbClr val="CCFFCC">
              <a:alpha val="10000"/>
            </a:srgbClr>
          </a:solidFill>
          <a:ln w="3175">
            <a:solidFill>
              <a:srgbClr val="CCFFCC">
                <a:alpha val="20000"/>
              </a:srgb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海外望遠鏡との比較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国立天文台 </a:t>
            </a:r>
            <a:r>
              <a:rPr lang="en-US" altLang="ja-JP" smtClean="0"/>
              <a:t>ATC</a:t>
            </a:r>
            <a:r>
              <a:rPr lang="ja-JP" altLang="en-US" smtClean="0"/>
              <a:t>セミナー　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11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国立天文台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sp>
        <p:nvSpPr>
          <p:cNvPr id="5" name="Rectangle 24"/>
          <p:cNvSpPr>
            <a:spLocks noChangeArrowheads="1"/>
          </p:cNvSpPr>
          <p:nvPr/>
        </p:nvSpPr>
        <p:spPr bwMode="auto">
          <a:xfrm>
            <a:off x="186341" y="4241862"/>
            <a:ext cx="1793371" cy="4247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1800" dirty="0" smtClean="0">
                <a:solidFill>
                  <a:srgbClr val="FFFFFF"/>
                </a:solidFill>
              </a:rPr>
              <a:t>干渉計方式</a:t>
            </a:r>
            <a:endParaRPr lang="en-US" altLang="ja-JP" sz="1800" dirty="0" smtClean="0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179512" y="4771238"/>
            <a:ext cx="1793371" cy="4247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1800" dirty="0">
                <a:solidFill>
                  <a:srgbClr val="FFFFFF"/>
                </a:solidFill>
              </a:rPr>
              <a:t>熱</a:t>
            </a:r>
            <a:r>
              <a:rPr lang="ja-JP" altLang="en-US" sz="1800" dirty="0" smtClean="0">
                <a:solidFill>
                  <a:srgbClr val="FFFFFF"/>
                </a:solidFill>
              </a:rPr>
              <a:t>雑音の低減</a:t>
            </a:r>
            <a:endParaRPr lang="en-US" altLang="ja-JP" sz="1800" dirty="0" smtClean="0">
              <a:solidFill>
                <a:srgbClr val="FFFFFF"/>
              </a:solidFill>
            </a:endParaRPr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auto">
          <a:xfrm>
            <a:off x="186341" y="5314666"/>
            <a:ext cx="1793371" cy="4247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1800" dirty="0" smtClean="0">
                <a:solidFill>
                  <a:srgbClr val="FFFFFF"/>
                </a:solidFill>
              </a:rPr>
              <a:t>防振系</a:t>
            </a:r>
            <a:endParaRPr lang="en-US" altLang="ja-JP" sz="1800" dirty="0" smtClean="0">
              <a:solidFill>
                <a:srgbClr val="FFFFFF"/>
              </a:solidFill>
            </a:endParaRPr>
          </a:p>
        </p:txBody>
      </p:sp>
      <p:sp>
        <p:nvSpPr>
          <p:cNvPr id="8" name="Rectangle 24"/>
          <p:cNvSpPr>
            <a:spLocks noChangeArrowheads="1"/>
          </p:cNvSpPr>
          <p:nvPr/>
        </p:nvSpPr>
        <p:spPr bwMode="auto">
          <a:xfrm>
            <a:off x="2195736" y="1216597"/>
            <a:ext cx="1793371" cy="4219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1800" b="1" dirty="0" smtClean="0">
                <a:solidFill>
                  <a:srgbClr val="FFFFFF"/>
                </a:solidFill>
              </a:rPr>
              <a:t>aLIGO</a:t>
            </a:r>
          </a:p>
        </p:txBody>
      </p:sp>
      <p:sp>
        <p:nvSpPr>
          <p:cNvPr id="9" name="Rectangle 24"/>
          <p:cNvSpPr>
            <a:spLocks noChangeArrowheads="1"/>
          </p:cNvSpPr>
          <p:nvPr/>
        </p:nvSpPr>
        <p:spPr bwMode="auto">
          <a:xfrm>
            <a:off x="3707904" y="1216597"/>
            <a:ext cx="2153411" cy="4219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1800" b="1" dirty="0" smtClean="0">
                <a:solidFill>
                  <a:srgbClr val="FFFFFF"/>
                </a:solidFill>
              </a:rPr>
              <a:t>Ad. VIRGO</a:t>
            </a:r>
          </a:p>
        </p:txBody>
      </p:sp>
      <p:sp>
        <p:nvSpPr>
          <p:cNvPr id="10" name="Rectangle 24"/>
          <p:cNvSpPr>
            <a:spLocks noChangeArrowheads="1"/>
          </p:cNvSpPr>
          <p:nvPr/>
        </p:nvSpPr>
        <p:spPr bwMode="auto">
          <a:xfrm>
            <a:off x="5802965" y="1196752"/>
            <a:ext cx="1289315" cy="4219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1800" b="1" dirty="0" smtClean="0">
                <a:solidFill>
                  <a:srgbClr val="99CCFF"/>
                </a:solidFill>
              </a:rPr>
              <a:t>LCGT</a:t>
            </a:r>
          </a:p>
        </p:txBody>
      </p:sp>
      <p:sp>
        <p:nvSpPr>
          <p:cNvPr id="11" name="Rectangle 24"/>
          <p:cNvSpPr>
            <a:spLocks noChangeArrowheads="1"/>
          </p:cNvSpPr>
          <p:nvPr/>
        </p:nvSpPr>
        <p:spPr bwMode="auto">
          <a:xfrm>
            <a:off x="251520" y="1714266"/>
            <a:ext cx="1793371" cy="4247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1800" dirty="0" smtClean="0">
                <a:solidFill>
                  <a:srgbClr val="FFFFFF"/>
                </a:solidFill>
              </a:rPr>
              <a:t>観測開始</a:t>
            </a:r>
            <a:endParaRPr lang="en-US" altLang="ja-JP" sz="1800" dirty="0" smtClean="0">
              <a:solidFill>
                <a:srgbClr val="FFFFFF"/>
              </a:solidFill>
            </a:endParaRPr>
          </a:p>
        </p:txBody>
      </p:sp>
      <p:sp>
        <p:nvSpPr>
          <p:cNvPr id="12" name="Rectangle 24"/>
          <p:cNvSpPr>
            <a:spLocks noChangeArrowheads="1"/>
          </p:cNvSpPr>
          <p:nvPr/>
        </p:nvSpPr>
        <p:spPr bwMode="auto">
          <a:xfrm>
            <a:off x="7747181" y="1216597"/>
            <a:ext cx="1289315" cy="38908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1800" b="1" dirty="0">
                <a:solidFill>
                  <a:srgbClr val="99FF99"/>
                </a:solidFill>
              </a:rPr>
              <a:t>E</a:t>
            </a:r>
            <a:r>
              <a:rPr lang="en-US" altLang="ja-JP" sz="1800" b="1" dirty="0" smtClean="0">
                <a:solidFill>
                  <a:srgbClr val="99FF99"/>
                </a:solidFill>
              </a:rPr>
              <a:t>T</a:t>
            </a:r>
          </a:p>
        </p:txBody>
      </p:sp>
      <p:sp>
        <p:nvSpPr>
          <p:cNvPr id="13" name="Rectangle 24"/>
          <p:cNvSpPr>
            <a:spLocks noChangeArrowheads="1"/>
          </p:cNvSpPr>
          <p:nvPr/>
        </p:nvSpPr>
        <p:spPr bwMode="auto">
          <a:xfrm>
            <a:off x="2294283" y="1769666"/>
            <a:ext cx="896685" cy="3139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buNone/>
            </a:pPr>
            <a:r>
              <a:rPr lang="en-US" altLang="ja-JP" sz="1600" dirty="0" smtClean="0">
                <a:solidFill>
                  <a:srgbClr val="FFFFFF"/>
                </a:solidFill>
              </a:rPr>
              <a:t>~ 2016</a:t>
            </a:r>
          </a:p>
        </p:txBody>
      </p:sp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3995936" y="1769666"/>
            <a:ext cx="896685" cy="3139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buNone/>
            </a:pPr>
            <a:r>
              <a:rPr lang="en-US" altLang="ja-JP" sz="1600" dirty="0" smtClean="0">
                <a:solidFill>
                  <a:srgbClr val="FFFFFF"/>
                </a:solidFill>
              </a:rPr>
              <a:t>~ 2016</a:t>
            </a:r>
          </a:p>
        </p:txBody>
      </p:sp>
      <p:sp>
        <p:nvSpPr>
          <p:cNvPr id="15" name="Rectangle 24"/>
          <p:cNvSpPr>
            <a:spLocks noChangeArrowheads="1"/>
          </p:cNvSpPr>
          <p:nvPr/>
        </p:nvSpPr>
        <p:spPr bwMode="auto">
          <a:xfrm>
            <a:off x="5763547" y="1769666"/>
            <a:ext cx="896685" cy="3139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buNone/>
            </a:pPr>
            <a:r>
              <a:rPr lang="en-US" altLang="ja-JP" sz="1600" dirty="0" smtClean="0">
                <a:solidFill>
                  <a:srgbClr val="FFFFFF"/>
                </a:solidFill>
              </a:rPr>
              <a:t>~ 2017</a:t>
            </a:r>
          </a:p>
        </p:txBody>
      </p:sp>
      <p:sp>
        <p:nvSpPr>
          <p:cNvPr id="16" name="Rectangle 24"/>
          <p:cNvSpPr>
            <a:spLocks noChangeArrowheads="1"/>
          </p:cNvSpPr>
          <p:nvPr/>
        </p:nvSpPr>
        <p:spPr bwMode="auto">
          <a:xfrm>
            <a:off x="7563747" y="1769666"/>
            <a:ext cx="896685" cy="3139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buNone/>
            </a:pPr>
            <a:r>
              <a:rPr lang="en-US" altLang="ja-JP" sz="1600" dirty="0" smtClean="0">
                <a:solidFill>
                  <a:srgbClr val="FFFFFF"/>
                </a:solidFill>
              </a:rPr>
              <a:t>~ 2026</a:t>
            </a:r>
          </a:p>
        </p:txBody>
      </p:sp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251520" y="2406716"/>
            <a:ext cx="1793371" cy="38767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1800" dirty="0" smtClean="0">
                <a:solidFill>
                  <a:srgbClr val="FFFFFF"/>
                </a:solidFill>
              </a:rPr>
              <a:t>サイト</a:t>
            </a:r>
            <a:endParaRPr lang="en-US" altLang="ja-JP" sz="1800" dirty="0" smtClean="0">
              <a:solidFill>
                <a:srgbClr val="FFFFFF"/>
              </a:solidFill>
            </a:endParaRPr>
          </a:p>
        </p:txBody>
      </p:sp>
      <p:sp>
        <p:nvSpPr>
          <p:cNvPr id="18" name="Rectangle 24"/>
          <p:cNvSpPr>
            <a:spLocks noChangeArrowheads="1"/>
          </p:cNvSpPr>
          <p:nvPr/>
        </p:nvSpPr>
        <p:spPr bwMode="auto">
          <a:xfrm>
            <a:off x="1914533" y="2578362"/>
            <a:ext cx="1865379" cy="5355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buNone/>
            </a:pPr>
            <a:r>
              <a:rPr lang="en-US" altLang="ja-JP" sz="1600" dirty="0" smtClean="0">
                <a:solidFill>
                  <a:srgbClr val="FFFFFF"/>
                </a:solidFill>
              </a:rPr>
              <a:t>Hanford     2</a:t>
            </a:r>
            <a:r>
              <a:rPr lang="ja-JP" altLang="en-US" sz="1600" dirty="0" smtClean="0">
                <a:solidFill>
                  <a:srgbClr val="FFFFFF"/>
                </a:solidFill>
              </a:rPr>
              <a:t>台</a:t>
            </a:r>
            <a:endParaRPr lang="en-US" altLang="ja-JP" sz="1600" dirty="0" smtClean="0">
              <a:solidFill>
                <a:srgbClr val="FFFFFF"/>
              </a:solidFill>
            </a:endParaRPr>
          </a:p>
          <a:p>
            <a:pPr algn="l">
              <a:lnSpc>
                <a:spcPct val="90000"/>
              </a:lnSpc>
              <a:buNone/>
            </a:pPr>
            <a:r>
              <a:rPr lang="en-US" altLang="ja-JP" sz="1600" dirty="0" smtClean="0">
                <a:solidFill>
                  <a:srgbClr val="FFFFFF"/>
                </a:solidFill>
              </a:rPr>
              <a:t>Livingstone 1</a:t>
            </a:r>
            <a:r>
              <a:rPr lang="ja-JP" altLang="en-US" sz="1600" dirty="0" smtClean="0">
                <a:solidFill>
                  <a:srgbClr val="FFFFFF"/>
                </a:solidFill>
              </a:rPr>
              <a:t>台</a:t>
            </a:r>
            <a:endParaRPr lang="en-US" altLang="ja-JP" sz="1600" dirty="0" smtClean="0">
              <a:solidFill>
                <a:srgbClr val="FFFFFF"/>
              </a:solidFill>
            </a:endParaRPr>
          </a:p>
        </p:txBody>
      </p:sp>
      <p:sp>
        <p:nvSpPr>
          <p:cNvPr id="19" name="Rectangle 24"/>
          <p:cNvSpPr>
            <a:spLocks noChangeArrowheads="1"/>
          </p:cNvSpPr>
          <p:nvPr/>
        </p:nvSpPr>
        <p:spPr bwMode="auto">
          <a:xfrm>
            <a:off x="3995936" y="2689161"/>
            <a:ext cx="1512168" cy="3139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buNone/>
            </a:pPr>
            <a:r>
              <a:rPr lang="en-US" altLang="ja-JP" sz="1600" dirty="0" smtClean="0">
                <a:solidFill>
                  <a:srgbClr val="FFFFFF"/>
                </a:solidFill>
              </a:rPr>
              <a:t>Pisa   1</a:t>
            </a:r>
            <a:r>
              <a:rPr lang="ja-JP" altLang="en-US" sz="1600" dirty="0" smtClean="0">
                <a:solidFill>
                  <a:srgbClr val="FFFFFF"/>
                </a:solidFill>
              </a:rPr>
              <a:t>台</a:t>
            </a:r>
          </a:p>
        </p:txBody>
      </p:sp>
      <p:sp>
        <p:nvSpPr>
          <p:cNvPr id="20" name="Rectangle 24"/>
          <p:cNvSpPr>
            <a:spLocks noChangeArrowheads="1"/>
          </p:cNvSpPr>
          <p:nvPr/>
        </p:nvSpPr>
        <p:spPr bwMode="auto">
          <a:xfrm>
            <a:off x="2418589" y="2262513"/>
            <a:ext cx="1865379" cy="3139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buNone/>
            </a:pPr>
            <a:r>
              <a:rPr lang="ja-JP" altLang="en-US" sz="1600" dirty="0" smtClean="0">
                <a:solidFill>
                  <a:srgbClr val="FF9999"/>
                </a:solidFill>
              </a:rPr>
              <a:t>地上</a:t>
            </a:r>
            <a:endParaRPr lang="en-US" altLang="ja-JP" sz="1600" dirty="0" smtClean="0">
              <a:solidFill>
                <a:srgbClr val="FF9999"/>
              </a:solidFill>
            </a:endParaRPr>
          </a:p>
        </p:txBody>
      </p:sp>
      <p:sp>
        <p:nvSpPr>
          <p:cNvPr id="21" name="Rectangle 24"/>
          <p:cNvSpPr>
            <a:spLocks noChangeArrowheads="1"/>
          </p:cNvSpPr>
          <p:nvPr/>
        </p:nvSpPr>
        <p:spPr bwMode="auto">
          <a:xfrm>
            <a:off x="4146781" y="2262513"/>
            <a:ext cx="1865379" cy="3139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buNone/>
            </a:pPr>
            <a:r>
              <a:rPr lang="ja-JP" altLang="en-US" sz="1600" dirty="0" smtClean="0">
                <a:solidFill>
                  <a:srgbClr val="FF9999"/>
                </a:solidFill>
              </a:rPr>
              <a:t>地上</a:t>
            </a:r>
            <a:endParaRPr lang="en-US" altLang="ja-JP" sz="1600" dirty="0" smtClean="0">
              <a:solidFill>
                <a:srgbClr val="FF9999"/>
              </a:solidFill>
            </a:endParaRPr>
          </a:p>
        </p:txBody>
      </p:sp>
      <p:sp>
        <p:nvSpPr>
          <p:cNvPr id="22" name="Rectangle 24"/>
          <p:cNvSpPr>
            <a:spLocks noChangeArrowheads="1"/>
          </p:cNvSpPr>
          <p:nvPr/>
        </p:nvSpPr>
        <p:spPr bwMode="auto">
          <a:xfrm>
            <a:off x="5946981" y="2262513"/>
            <a:ext cx="1865379" cy="3139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buNone/>
            </a:pPr>
            <a:r>
              <a:rPr lang="ja-JP" altLang="en-US" sz="1600" dirty="0" smtClean="0">
                <a:solidFill>
                  <a:srgbClr val="99CCFF"/>
                </a:solidFill>
              </a:rPr>
              <a:t>地下</a:t>
            </a:r>
            <a:endParaRPr lang="en-US" altLang="ja-JP" sz="1600" dirty="0" smtClean="0">
              <a:solidFill>
                <a:srgbClr val="99CCFF"/>
              </a:solidFill>
            </a:endParaRPr>
          </a:p>
        </p:txBody>
      </p:sp>
      <p:sp>
        <p:nvSpPr>
          <p:cNvPr id="23" name="Rectangle 24"/>
          <p:cNvSpPr>
            <a:spLocks noChangeArrowheads="1"/>
          </p:cNvSpPr>
          <p:nvPr/>
        </p:nvSpPr>
        <p:spPr bwMode="auto">
          <a:xfrm>
            <a:off x="7691468" y="2262513"/>
            <a:ext cx="696956" cy="3139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buNone/>
            </a:pPr>
            <a:r>
              <a:rPr lang="ja-JP" altLang="en-US" sz="1600" dirty="0" smtClean="0">
                <a:solidFill>
                  <a:srgbClr val="99CCFF"/>
                </a:solidFill>
              </a:rPr>
              <a:t>地下</a:t>
            </a:r>
            <a:endParaRPr lang="en-US" altLang="ja-JP" sz="1600" dirty="0" smtClean="0">
              <a:solidFill>
                <a:srgbClr val="99CCFF"/>
              </a:solidFill>
            </a:endParaRPr>
          </a:p>
        </p:txBody>
      </p:sp>
      <p:sp>
        <p:nvSpPr>
          <p:cNvPr id="24" name="Rectangle 24"/>
          <p:cNvSpPr>
            <a:spLocks noChangeArrowheads="1"/>
          </p:cNvSpPr>
          <p:nvPr/>
        </p:nvSpPr>
        <p:spPr bwMode="auto">
          <a:xfrm>
            <a:off x="5580112" y="2689161"/>
            <a:ext cx="1512168" cy="3139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buNone/>
            </a:pPr>
            <a:r>
              <a:rPr lang="en-US" altLang="ja-JP" sz="1600" dirty="0" smtClean="0">
                <a:solidFill>
                  <a:srgbClr val="FFFFFF"/>
                </a:solidFill>
              </a:rPr>
              <a:t>Kamioka 1</a:t>
            </a:r>
            <a:r>
              <a:rPr lang="ja-JP" altLang="en-US" sz="1600" dirty="0" smtClean="0">
                <a:solidFill>
                  <a:srgbClr val="FFFFFF"/>
                </a:solidFill>
              </a:rPr>
              <a:t>台</a:t>
            </a: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7740352" y="2689161"/>
            <a:ext cx="936104" cy="3139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buNone/>
            </a:pPr>
            <a:r>
              <a:rPr lang="en-US" altLang="ja-JP" sz="1600" dirty="0" smtClean="0">
                <a:solidFill>
                  <a:srgbClr val="FFFFFF"/>
                </a:solidFill>
              </a:rPr>
              <a:t>3 </a:t>
            </a:r>
            <a:r>
              <a:rPr lang="ja-JP" altLang="en-US" sz="1600" dirty="0" smtClean="0">
                <a:solidFill>
                  <a:srgbClr val="FFFFFF"/>
                </a:solidFill>
              </a:rPr>
              <a:t>台</a:t>
            </a:r>
          </a:p>
        </p:txBody>
      </p:sp>
      <p:sp>
        <p:nvSpPr>
          <p:cNvPr id="26" name="Rectangle 24"/>
          <p:cNvSpPr>
            <a:spLocks noChangeArrowheads="1"/>
          </p:cNvSpPr>
          <p:nvPr/>
        </p:nvSpPr>
        <p:spPr bwMode="auto">
          <a:xfrm>
            <a:off x="186341" y="3226434"/>
            <a:ext cx="1793371" cy="38767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1800" dirty="0">
                <a:solidFill>
                  <a:srgbClr val="FFFFFF"/>
                </a:solidFill>
              </a:rPr>
              <a:t>基線長</a:t>
            </a:r>
            <a:endParaRPr lang="en-US" altLang="ja-JP" sz="1800" dirty="0" smtClean="0">
              <a:solidFill>
                <a:srgbClr val="FFFFFF"/>
              </a:solidFill>
            </a:endParaRPr>
          </a:p>
        </p:txBody>
      </p:sp>
      <p:sp>
        <p:nvSpPr>
          <p:cNvPr id="27" name="Rectangle 24"/>
          <p:cNvSpPr>
            <a:spLocks noChangeArrowheads="1"/>
          </p:cNvSpPr>
          <p:nvPr/>
        </p:nvSpPr>
        <p:spPr bwMode="auto">
          <a:xfrm>
            <a:off x="2379171" y="3263303"/>
            <a:ext cx="896685" cy="3139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buNone/>
            </a:pPr>
            <a:r>
              <a:rPr lang="en-US" altLang="ja-JP" sz="1600" dirty="0" smtClean="0">
                <a:solidFill>
                  <a:srgbClr val="FFFFFF"/>
                </a:solidFill>
              </a:rPr>
              <a:t>4 km</a:t>
            </a:r>
          </a:p>
        </p:txBody>
      </p:sp>
      <p:sp>
        <p:nvSpPr>
          <p:cNvPr id="28" name="Rectangle 24"/>
          <p:cNvSpPr>
            <a:spLocks noChangeArrowheads="1"/>
          </p:cNvSpPr>
          <p:nvPr/>
        </p:nvSpPr>
        <p:spPr bwMode="auto">
          <a:xfrm>
            <a:off x="4179371" y="3263303"/>
            <a:ext cx="896685" cy="3139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buNone/>
            </a:pPr>
            <a:r>
              <a:rPr lang="en-US" altLang="ja-JP" sz="1600" dirty="0">
                <a:solidFill>
                  <a:srgbClr val="FFFFFF"/>
                </a:solidFill>
              </a:rPr>
              <a:t>3</a:t>
            </a:r>
            <a:r>
              <a:rPr lang="en-US" altLang="ja-JP" sz="1600" dirty="0" smtClean="0">
                <a:solidFill>
                  <a:srgbClr val="FFFFFF"/>
                </a:solidFill>
              </a:rPr>
              <a:t> km</a:t>
            </a:r>
          </a:p>
        </p:txBody>
      </p:sp>
      <p:sp>
        <p:nvSpPr>
          <p:cNvPr id="29" name="Rectangle 24"/>
          <p:cNvSpPr>
            <a:spLocks noChangeArrowheads="1"/>
          </p:cNvSpPr>
          <p:nvPr/>
        </p:nvSpPr>
        <p:spPr bwMode="auto">
          <a:xfrm>
            <a:off x="5979571" y="3263303"/>
            <a:ext cx="896685" cy="3139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buNone/>
            </a:pPr>
            <a:r>
              <a:rPr lang="en-US" altLang="ja-JP" sz="1600" dirty="0">
                <a:solidFill>
                  <a:srgbClr val="FFFFFF"/>
                </a:solidFill>
              </a:rPr>
              <a:t>3</a:t>
            </a:r>
            <a:r>
              <a:rPr lang="en-US" altLang="ja-JP" sz="1600" dirty="0" smtClean="0">
                <a:solidFill>
                  <a:srgbClr val="FFFFFF"/>
                </a:solidFill>
              </a:rPr>
              <a:t> km</a:t>
            </a:r>
          </a:p>
        </p:txBody>
      </p:sp>
      <p:sp>
        <p:nvSpPr>
          <p:cNvPr id="30" name="Rectangle 24"/>
          <p:cNvSpPr>
            <a:spLocks noChangeArrowheads="1"/>
          </p:cNvSpPr>
          <p:nvPr/>
        </p:nvSpPr>
        <p:spPr bwMode="auto">
          <a:xfrm>
            <a:off x="7707763" y="3263303"/>
            <a:ext cx="896685" cy="3139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buNone/>
            </a:pPr>
            <a:r>
              <a:rPr lang="en-US" altLang="ja-JP" sz="1600" dirty="0" smtClean="0">
                <a:solidFill>
                  <a:srgbClr val="FFFFFF"/>
                </a:solidFill>
              </a:rPr>
              <a:t>10 km</a:t>
            </a:r>
          </a:p>
        </p:txBody>
      </p:sp>
      <p:sp>
        <p:nvSpPr>
          <p:cNvPr id="31" name="Rectangle 24"/>
          <p:cNvSpPr>
            <a:spLocks noChangeArrowheads="1"/>
          </p:cNvSpPr>
          <p:nvPr/>
        </p:nvSpPr>
        <p:spPr bwMode="auto">
          <a:xfrm>
            <a:off x="179512" y="3652340"/>
            <a:ext cx="1793371" cy="4247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1800" dirty="0">
                <a:solidFill>
                  <a:srgbClr val="FFFFFF"/>
                </a:solidFill>
              </a:rPr>
              <a:t>観測</a:t>
            </a:r>
            <a:r>
              <a:rPr lang="ja-JP" altLang="en-US" sz="1800" dirty="0" smtClean="0">
                <a:solidFill>
                  <a:srgbClr val="FFFFFF"/>
                </a:solidFill>
              </a:rPr>
              <a:t>レンジ </a:t>
            </a:r>
            <a:r>
              <a:rPr lang="en-US" altLang="ja-JP" sz="1800" baseline="30000" dirty="0" smtClean="0">
                <a:solidFill>
                  <a:srgbClr val="FFFFFF"/>
                </a:solidFill>
              </a:rPr>
              <a:t> (*1)</a:t>
            </a:r>
          </a:p>
        </p:txBody>
      </p:sp>
      <p:sp>
        <p:nvSpPr>
          <p:cNvPr id="32" name="Rectangle 24"/>
          <p:cNvSpPr>
            <a:spLocks noChangeArrowheads="1"/>
          </p:cNvSpPr>
          <p:nvPr/>
        </p:nvSpPr>
        <p:spPr bwMode="auto">
          <a:xfrm>
            <a:off x="2195736" y="3707740"/>
            <a:ext cx="1224136" cy="3139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buNone/>
            </a:pPr>
            <a:r>
              <a:rPr lang="en-US" altLang="ja-JP" sz="1600" dirty="0" smtClean="0">
                <a:solidFill>
                  <a:srgbClr val="FFFFFF"/>
                </a:solidFill>
              </a:rPr>
              <a:t>306 Mpc</a:t>
            </a:r>
          </a:p>
        </p:txBody>
      </p:sp>
      <p:sp>
        <p:nvSpPr>
          <p:cNvPr id="33" name="Rectangle 24"/>
          <p:cNvSpPr>
            <a:spLocks noChangeArrowheads="1"/>
          </p:cNvSpPr>
          <p:nvPr/>
        </p:nvSpPr>
        <p:spPr bwMode="auto">
          <a:xfrm>
            <a:off x="4067944" y="3707740"/>
            <a:ext cx="1224136" cy="3139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buNone/>
            </a:pPr>
            <a:r>
              <a:rPr lang="en-US" altLang="ja-JP" sz="1600" dirty="0" smtClean="0">
                <a:solidFill>
                  <a:srgbClr val="FFFFFF"/>
                </a:solidFill>
              </a:rPr>
              <a:t>243 Mpc</a:t>
            </a:r>
          </a:p>
        </p:txBody>
      </p:sp>
      <p:sp>
        <p:nvSpPr>
          <p:cNvPr id="34" name="Rectangle 24"/>
          <p:cNvSpPr>
            <a:spLocks noChangeArrowheads="1"/>
          </p:cNvSpPr>
          <p:nvPr/>
        </p:nvSpPr>
        <p:spPr bwMode="auto">
          <a:xfrm>
            <a:off x="5789307" y="3707740"/>
            <a:ext cx="1446989" cy="3139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buNone/>
            </a:pPr>
            <a:r>
              <a:rPr lang="en-US" altLang="ja-JP" sz="1600" dirty="0" smtClean="0">
                <a:solidFill>
                  <a:srgbClr val="FFFFFF"/>
                </a:solidFill>
              </a:rPr>
              <a:t>273 Mpc</a:t>
            </a:r>
            <a:r>
              <a:rPr lang="en-US" altLang="ja-JP" sz="1600" baseline="30000" dirty="0" smtClean="0">
                <a:solidFill>
                  <a:srgbClr val="FFFFFF"/>
                </a:solidFill>
              </a:rPr>
              <a:t> (*2)</a:t>
            </a:r>
            <a:endParaRPr lang="en-US" altLang="ja-JP" sz="1600" dirty="0" smtClean="0">
              <a:solidFill>
                <a:srgbClr val="FFFFFF"/>
              </a:solidFill>
            </a:endParaRPr>
          </a:p>
        </p:txBody>
      </p:sp>
      <p:sp>
        <p:nvSpPr>
          <p:cNvPr id="35" name="Rectangle 24"/>
          <p:cNvSpPr>
            <a:spLocks noChangeArrowheads="1"/>
          </p:cNvSpPr>
          <p:nvPr/>
        </p:nvSpPr>
        <p:spPr bwMode="auto">
          <a:xfrm>
            <a:off x="7707763" y="3707740"/>
            <a:ext cx="1040701" cy="3139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buNone/>
            </a:pPr>
            <a:r>
              <a:rPr lang="en-US" altLang="ja-JP" sz="1600" dirty="0" smtClean="0">
                <a:solidFill>
                  <a:srgbClr val="FFFFFF"/>
                </a:solidFill>
              </a:rPr>
              <a:t>3 </a:t>
            </a:r>
            <a:r>
              <a:rPr lang="en-US" altLang="ja-JP" sz="1600" dirty="0" err="1">
                <a:solidFill>
                  <a:srgbClr val="FFFFFF"/>
                </a:solidFill>
              </a:rPr>
              <a:t>G</a:t>
            </a:r>
            <a:r>
              <a:rPr lang="en-US" altLang="ja-JP" sz="1600" dirty="0" err="1" smtClean="0">
                <a:solidFill>
                  <a:srgbClr val="FFFFFF"/>
                </a:solidFill>
              </a:rPr>
              <a:t>pc</a:t>
            </a:r>
            <a:endParaRPr lang="en-US" altLang="ja-JP" sz="1600" dirty="0" smtClean="0">
              <a:solidFill>
                <a:srgbClr val="FFFFFF"/>
              </a:solidFill>
            </a:endParaRPr>
          </a:p>
        </p:txBody>
      </p:sp>
      <p:sp>
        <p:nvSpPr>
          <p:cNvPr id="36" name="Rectangle 24"/>
          <p:cNvSpPr>
            <a:spLocks noChangeArrowheads="1"/>
          </p:cNvSpPr>
          <p:nvPr/>
        </p:nvSpPr>
        <p:spPr bwMode="auto">
          <a:xfrm>
            <a:off x="2051720" y="4297262"/>
            <a:ext cx="1224136" cy="3139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buNone/>
            </a:pPr>
            <a:r>
              <a:rPr lang="en-US" altLang="ja-JP" sz="1600" dirty="0" smtClean="0">
                <a:solidFill>
                  <a:srgbClr val="FFFFFF"/>
                </a:solidFill>
              </a:rPr>
              <a:t>RSE</a:t>
            </a:r>
            <a:r>
              <a:rPr lang="ja-JP" altLang="en-US" sz="1600" dirty="0" smtClean="0">
                <a:solidFill>
                  <a:srgbClr val="FFFFFF"/>
                </a:solidFill>
              </a:rPr>
              <a:t>広帯域</a:t>
            </a:r>
            <a:endParaRPr lang="en-US" altLang="ja-JP" sz="1600" dirty="0" smtClean="0">
              <a:solidFill>
                <a:srgbClr val="FFFFFF"/>
              </a:solidFill>
            </a:endParaRPr>
          </a:p>
        </p:txBody>
      </p:sp>
      <p:sp>
        <p:nvSpPr>
          <p:cNvPr id="37" name="Rectangle 24"/>
          <p:cNvSpPr>
            <a:spLocks noChangeArrowheads="1"/>
          </p:cNvSpPr>
          <p:nvPr/>
        </p:nvSpPr>
        <p:spPr bwMode="auto">
          <a:xfrm>
            <a:off x="3851920" y="4297262"/>
            <a:ext cx="1224136" cy="3139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buNone/>
            </a:pPr>
            <a:r>
              <a:rPr lang="en-US" altLang="ja-JP" sz="1600" dirty="0" smtClean="0">
                <a:solidFill>
                  <a:srgbClr val="FFFFFF"/>
                </a:solidFill>
              </a:rPr>
              <a:t>RSE</a:t>
            </a:r>
            <a:r>
              <a:rPr lang="ja-JP" altLang="en-US" sz="1600" dirty="0" smtClean="0">
                <a:solidFill>
                  <a:srgbClr val="FFFFFF"/>
                </a:solidFill>
              </a:rPr>
              <a:t>狭帯域</a:t>
            </a:r>
            <a:endParaRPr lang="en-US" altLang="ja-JP" sz="1600" dirty="0" smtClean="0">
              <a:solidFill>
                <a:srgbClr val="FFFFFF"/>
              </a:solidFill>
            </a:endParaRPr>
          </a:p>
        </p:txBody>
      </p:sp>
      <p:sp>
        <p:nvSpPr>
          <p:cNvPr id="38" name="Rectangle 24"/>
          <p:cNvSpPr>
            <a:spLocks noChangeArrowheads="1"/>
          </p:cNvSpPr>
          <p:nvPr/>
        </p:nvSpPr>
        <p:spPr bwMode="auto">
          <a:xfrm>
            <a:off x="5580112" y="4297262"/>
            <a:ext cx="1368152" cy="3139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buNone/>
            </a:pPr>
            <a:r>
              <a:rPr lang="en-US" altLang="ja-JP" sz="1600" dirty="0" smtClean="0">
                <a:solidFill>
                  <a:srgbClr val="FFFFFF"/>
                </a:solidFill>
              </a:rPr>
              <a:t>RSE</a:t>
            </a:r>
            <a:r>
              <a:rPr lang="ja-JP" altLang="en-US" sz="1600" dirty="0">
                <a:solidFill>
                  <a:srgbClr val="FFFFFF"/>
                </a:solidFill>
              </a:rPr>
              <a:t>可変</a:t>
            </a:r>
            <a:r>
              <a:rPr lang="ja-JP" altLang="en-US" sz="1600" dirty="0" smtClean="0">
                <a:solidFill>
                  <a:srgbClr val="FFFFFF"/>
                </a:solidFill>
              </a:rPr>
              <a:t>帯域</a:t>
            </a:r>
            <a:endParaRPr lang="en-US" altLang="ja-JP" sz="1600" dirty="0" smtClean="0">
              <a:solidFill>
                <a:srgbClr val="FFFFFF"/>
              </a:solidFill>
            </a:endParaRPr>
          </a:p>
        </p:txBody>
      </p:sp>
      <p:sp>
        <p:nvSpPr>
          <p:cNvPr id="39" name="Rectangle 24"/>
          <p:cNvSpPr>
            <a:spLocks noChangeArrowheads="1"/>
          </p:cNvSpPr>
          <p:nvPr/>
        </p:nvSpPr>
        <p:spPr bwMode="auto">
          <a:xfrm>
            <a:off x="7236296" y="4297262"/>
            <a:ext cx="1584176" cy="3139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buNone/>
            </a:pPr>
            <a:r>
              <a:rPr lang="en-US" altLang="ja-JP" sz="1600" dirty="0" smtClean="0">
                <a:solidFill>
                  <a:srgbClr val="FFFFFF"/>
                </a:solidFill>
              </a:rPr>
              <a:t>RSE</a:t>
            </a:r>
            <a:r>
              <a:rPr lang="ja-JP" altLang="en-US" sz="1600" dirty="0" smtClean="0">
                <a:solidFill>
                  <a:srgbClr val="FFFFFF"/>
                </a:solidFill>
              </a:rPr>
              <a:t> </a:t>
            </a:r>
            <a:r>
              <a:rPr lang="en-US" altLang="ja-JP" sz="1600" dirty="0" smtClean="0">
                <a:solidFill>
                  <a:srgbClr val="FFFFFF"/>
                </a:solidFill>
              </a:rPr>
              <a:t>Xylophone</a:t>
            </a:r>
          </a:p>
        </p:txBody>
      </p:sp>
      <p:sp>
        <p:nvSpPr>
          <p:cNvPr id="40" name="Rectangle 24"/>
          <p:cNvSpPr>
            <a:spLocks noChangeArrowheads="1"/>
          </p:cNvSpPr>
          <p:nvPr/>
        </p:nvSpPr>
        <p:spPr bwMode="auto">
          <a:xfrm>
            <a:off x="2379171" y="4666594"/>
            <a:ext cx="2552869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1600" dirty="0" smtClean="0">
                <a:solidFill>
                  <a:srgbClr val="FF9999"/>
                </a:solidFill>
              </a:rPr>
              <a:t>大ビーム径</a:t>
            </a:r>
            <a:r>
              <a:rPr lang="en-US" altLang="ja-JP" sz="1600" dirty="0" smtClean="0">
                <a:solidFill>
                  <a:srgbClr val="FF9999"/>
                </a:solidFill>
              </a:rPr>
              <a:t>, </a:t>
            </a:r>
            <a:r>
              <a:rPr lang="ja-JP" altLang="en-US" sz="1600" dirty="0" smtClean="0">
                <a:solidFill>
                  <a:srgbClr val="FF9999"/>
                </a:solidFill>
              </a:rPr>
              <a:t>低機械</a:t>
            </a:r>
            <a:r>
              <a:rPr lang="ja-JP" altLang="en-US" sz="1600" dirty="0">
                <a:solidFill>
                  <a:srgbClr val="FF9999"/>
                </a:solidFill>
              </a:rPr>
              <a:t>損失</a:t>
            </a:r>
            <a:r>
              <a:rPr lang="ja-JP" altLang="en-US" sz="1600" dirty="0" smtClean="0">
                <a:solidFill>
                  <a:srgbClr val="FF9999"/>
                </a:solidFill>
              </a:rPr>
              <a:t>鏡</a:t>
            </a:r>
            <a:endParaRPr lang="en-US" altLang="ja-JP" sz="1600" dirty="0" smtClean="0">
              <a:solidFill>
                <a:srgbClr val="FF9999"/>
              </a:solidFill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600" dirty="0" smtClean="0">
                <a:solidFill>
                  <a:srgbClr val="FF9999"/>
                </a:solidFill>
              </a:rPr>
              <a:t>熱レンズ効果の補正</a:t>
            </a:r>
            <a:endParaRPr lang="en-US" altLang="ja-JP" sz="1600" dirty="0" smtClean="0">
              <a:solidFill>
                <a:srgbClr val="FF9999"/>
              </a:solidFill>
            </a:endParaRPr>
          </a:p>
        </p:txBody>
      </p:sp>
      <p:sp>
        <p:nvSpPr>
          <p:cNvPr id="41" name="Rectangle 24"/>
          <p:cNvSpPr>
            <a:spLocks noChangeArrowheads="1"/>
          </p:cNvSpPr>
          <p:nvPr/>
        </p:nvSpPr>
        <p:spPr bwMode="auto">
          <a:xfrm>
            <a:off x="5868144" y="4802016"/>
            <a:ext cx="1440160" cy="33637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1600" dirty="0">
                <a:solidFill>
                  <a:srgbClr val="99CCFF"/>
                </a:solidFill>
              </a:rPr>
              <a:t>低温化</a:t>
            </a:r>
            <a:endParaRPr lang="en-US" altLang="ja-JP" sz="1600" dirty="0" smtClean="0">
              <a:solidFill>
                <a:srgbClr val="99CCFF"/>
              </a:solidFill>
            </a:endParaRPr>
          </a:p>
        </p:txBody>
      </p:sp>
      <p:sp>
        <p:nvSpPr>
          <p:cNvPr id="42" name="Rectangle 24"/>
          <p:cNvSpPr>
            <a:spLocks noChangeArrowheads="1"/>
          </p:cNvSpPr>
          <p:nvPr/>
        </p:nvSpPr>
        <p:spPr bwMode="auto">
          <a:xfrm>
            <a:off x="7668344" y="4802016"/>
            <a:ext cx="1040701" cy="33637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1600" dirty="0">
                <a:solidFill>
                  <a:srgbClr val="99CCFF"/>
                </a:solidFill>
              </a:rPr>
              <a:t>低温化</a:t>
            </a:r>
            <a:endParaRPr lang="en-US" altLang="ja-JP" sz="1600" dirty="0" smtClean="0">
              <a:solidFill>
                <a:srgbClr val="99CCFF"/>
              </a:solidFill>
            </a:endParaRPr>
          </a:p>
        </p:txBody>
      </p:sp>
      <p:sp>
        <p:nvSpPr>
          <p:cNvPr id="43" name="Rectangle 24"/>
          <p:cNvSpPr>
            <a:spLocks noChangeArrowheads="1"/>
          </p:cNvSpPr>
          <p:nvPr/>
        </p:nvSpPr>
        <p:spPr bwMode="auto">
          <a:xfrm>
            <a:off x="2051720" y="5345444"/>
            <a:ext cx="1512168" cy="33637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1600" dirty="0" smtClean="0">
                <a:solidFill>
                  <a:srgbClr val="FF9999"/>
                </a:solidFill>
              </a:rPr>
              <a:t>能動防振系</a:t>
            </a:r>
            <a:endParaRPr lang="en-US" altLang="ja-JP" sz="1600" dirty="0" smtClean="0">
              <a:solidFill>
                <a:srgbClr val="FF9999"/>
              </a:solidFill>
            </a:endParaRPr>
          </a:p>
        </p:txBody>
      </p:sp>
      <p:sp>
        <p:nvSpPr>
          <p:cNvPr id="44" name="Rectangle 24"/>
          <p:cNvSpPr>
            <a:spLocks noChangeArrowheads="1"/>
          </p:cNvSpPr>
          <p:nvPr/>
        </p:nvSpPr>
        <p:spPr bwMode="auto">
          <a:xfrm>
            <a:off x="3851920" y="5358845"/>
            <a:ext cx="2088232" cy="33637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1600" dirty="0">
                <a:solidFill>
                  <a:srgbClr val="99CCFF"/>
                </a:solidFill>
              </a:rPr>
              <a:t>受動</a:t>
            </a:r>
            <a:r>
              <a:rPr lang="ja-JP" altLang="en-US" sz="1600" dirty="0" smtClean="0">
                <a:solidFill>
                  <a:srgbClr val="99CCFF"/>
                </a:solidFill>
              </a:rPr>
              <a:t>防振系</a:t>
            </a:r>
            <a:endParaRPr lang="en-US" altLang="ja-JP" sz="1600" dirty="0" smtClean="0">
              <a:solidFill>
                <a:srgbClr val="99CCFF"/>
              </a:solidFill>
            </a:endParaRPr>
          </a:p>
        </p:txBody>
      </p:sp>
      <p:sp>
        <p:nvSpPr>
          <p:cNvPr id="45" name="Rectangle 24"/>
          <p:cNvSpPr>
            <a:spLocks noChangeArrowheads="1"/>
          </p:cNvSpPr>
          <p:nvPr/>
        </p:nvSpPr>
        <p:spPr bwMode="auto">
          <a:xfrm>
            <a:off x="5652120" y="5358845"/>
            <a:ext cx="2088232" cy="33637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1600" dirty="0">
                <a:solidFill>
                  <a:srgbClr val="99CCFF"/>
                </a:solidFill>
              </a:rPr>
              <a:t>受動</a:t>
            </a:r>
            <a:r>
              <a:rPr lang="ja-JP" altLang="en-US" sz="1600" dirty="0" smtClean="0">
                <a:solidFill>
                  <a:srgbClr val="99CCFF"/>
                </a:solidFill>
              </a:rPr>
              <a:t>防振系</a:t>
            </a:r>
            <a:endParaRPr lang="en-US" altLang="ja-JP" sz="1600" dirty="0" smtClean="0">
              <a:solidFill>
                <a:srgbClr val="99CCFF"/>
              </a:solidFill>
            </a:endParaRPr>
          </a:p>
        </p:txBody>
      </p:sp>
      <p:sp>
        <p:nvSpPr>
          <p:cNvPr id="46" name="Rectangle 24"/>
          <p:cNvSpPr>
            <a:spLocks noChangeArrowheads="1"/>
          </p:cNvSpPr>
          <p:nvPr/>
        </p:nvSpPr>
        <p:spPr bwMode="auto">
          <a:xfrm>
            <a:off x="7380312" y="5345444"/>
            <a:ext cx="1440160" cy="33637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1600" dirty="0">
                <a:solidFill>
                  <a:srgbClr val="99CCFF"/>
                </a:solidFill>
              </a:rPr>
              <a:t>受動</a:t>
            </a:r>
            <a:r>
              <a:rPr lang="ja-JP" altLang="en-US" sz="1600" dirty="0" smtClean="0">
                <a:solidFill>
                  <a:srgbClr val="99CCFF"/>
                </a:solidFill>
              </a:rPr>
              <a:t>防振系</a:t>
            </a:r>
            <a:endParaRPr lang="en-US" altLang="ja-JP" sz="1600" dirty="0" smtClean="0">
              <a:solidFill>
                <a:srgbClr val="99CCFF"/>
              </a:solidFill>
            </a:endParaRPr>
          </a:p>
        </p:txBody>
      </p:sp>
      <p:sp>
        <p:nvSpPr>
          <p:cNvPr id="50" name="Rectangle 24"/>
          <p:cNvSpPr>
            <a:spLocks noChangeArrowheads="1"/>
          </p:cNvSpPr>
          <p:nvPr/>
        </p:nvSpPr>
        <p:spPr bwMode="auto">
          <a:xfrm>
            <a:off x="2121330" y="5915946"/>
            <a:ext cx="6801342" cy="6093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1400" dirty="0" smtClean="0">
                <a:solidFill>
                  <a:srgbClr val="C0C0C0"/>
                </a:solidFill>
              </a:rPr>
              <a:t>(*1) </a:t>
            </a:r>
            <a:r>
              <a:rPr lang="ja-JP" altLang="en-US" sz="1400" dirty="0" smtClean="0">
                <a:solidFill>
                  <a:srgbClr val="C0C0C0"/>
                </a:solidFill>
              </a:rPr>
              <a:t>連星中性子性合体現象に対する観測可能距離</a:t>
            </a:r>
            <a:r>
              <a:rPr lang="en-US" altLang="ja-JP" sz="1400" dirty="0" smtClean="0">
                <a:solidFill>
                  <a:srgbClr val="C0C0C0"/>
                </a:solidFill>
              </a:rPr>
              <a:t>, </a:t>
            </a:r>
            <a:r>
              <a:rPr lang="ja-JP" altLang="en-US" sz="1400" dirty="0" smtClean="0">
                <a:solidFill>
                  <a:srgbClr val="C0C0C0"/>
                </a:solidFill>
              </a:rPr>
              <a:t>最適方向</a:t>
            </a:r>
            <a:r>
              <a:rPr lang="en-US" altLang="ja-JP" sz="1400" dirty="0" smtClean="0">
                <a:solidFill>
                  <a:srgbClr val="C0C0C0"/>
                </a:solidFill>
              </a:rPr>
              <a:t>, </a:t>
            </a:r>
            <a:r>
              <a:rPr lang="ja-JP" altLang="en-US" sz="1400" dirty="0" smtClean="0">
                <a:solidFill>
                  <a:srgbClr val="C0C0C0"/>
                </a:solidFill>
              </a:rPr>
              <a:t>最適偏波</a:t>
            </a:r>
            <a:r>
              <a:rPr lang="en-US" altLang="ja-JP" sz="1400" dirty="0" smtClean="0">
                <a:solidFill>
                  <a:srgbClr val="C0C0C0"/>
                </a:solidFill>
              </a:rPr>
              <a:t>, SNR&gt;8.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1400" dirty="0" smtClean="0">
                <a:solidFill>
                  <a:srgbClr val="C0C0C0"/>
                </a:solidFill>
              </a:rPr>
              <a:t>(*2) </a:t>
            </a:r>
            <a:r>
              <a:rPr lang="ja-JP" altLang="en-US" sz="1400" dirty="0" smtClean="0">
                <a:solidFill>
                  <a:srgbClr val="C0C0C0"/>
                </a:solidFill>
              </a:rPr>
              <a:t>現在、設計の更新作業が進められており</a:t>
            </a:r>
            <a:r>
              <a:rPr lang="en-US" altLang="ja-JP" sz="1400" dirty="0" smtClean="0">
                <a:solidFill>
                  <a:srgbClr val="C0C0C0"/>
                </a:solidFill>
              </a:rPr>
              <a:t>, </a:t>
            </a:r>
            <a:r>
              <a:rPr lang="ja-JP" altLang="en-US" sz="1400" dirty="0" smtClean="0">
                <a:solidFill>
                  <a:srgbClr val="C0C0C0"/>
                </a:solidFill>
              </a:rPr>
              <a:t>変更の可能性がある</a:t>
            </a:r>
            <a:r>
              <a:rPr lang="en-US" altLang="ja-JP" sz="1400" dirty="0" smtClean="0">
                <a:solidFill>
                  <a:srgbClr val="C0C0C0"/>
                </a:solidFill>
              </a:rPr>
              <a:t>.</a:t>
            </a:r>
          </a:p>
        </p:txBody>
      </p:sp>
      <p:sp>
        <p:nvSpPr>
          <p:cNvPr id="51" name="Rectangle 24"/>
          <p:cNvSpPr>
            <a:spLocks noChangeArrowheads="1"/>
          </p:cNvSpPr>
          <p:nvPr/>
        </p:nvSpPr>
        <p:spPr bwMode="auto">
          <a:xfrm>
            <a:off x="3347864" y="882820"/>
            <a:ext cx="3200941" cy="3139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buNone/>
            </a:pPr>
            <a:r>
              <a:rPr lang="en-US" altLang="ja-JP" sz="1600" dirty="0" smtClean="0">
                <a:solidFill>
                  <a:srgbClr val="C0C0C0"/>
                </a:solidFill>
              </a:rPr>
              <a:t>2</a:t>
            </a:r>
            <a:r>
              <a:rPr lang="en-US" altLang="ja-JP" sz="1600" baseline="30000" dirty="0" smtClean="0">
                <a:solidFill>
                  <a:srgbClr val="C0C0C0"/>
                </a:solidFill>
              </a:rPr>
              <a:t>nd</a:t>
            </a:r>
            <a:r>
              <a:rPr lang="en-US" altLang="ja-JP" sz="1600" dirty="0">
                <a:solidFill>
                  <a:srgbClr val="C0C0C0"/>
                </a:solidFill>
              </a:rPr>
              <a:t>-</a:t>
            </a:r>
            <a:r>
              <a:rPr lang="en-US" altLang="ja-JP" sz="1600" dirty="0" smtClean="0">
                <a:solidFill>
                  <a:srgbClr val="C0C0C0"/>
                </a:solidFill>
              </a:rPr>
              <a:t>generation detectors</a:t>
            </a:r>
          </a:p>
        </p:txBody>
      </p:sp>
      <p:sp>
        <p:nvSpPr>
          <p:cNvPr id="52" name="Rectangle 24"/>
          <p:cNvSpPr>
            <a:spLocks noChangeArrowheads="1"/>
          </p:cNvSpPr>
          <p:nvPr/>
        </p:nvSpPr>
        <p:spPr bwMode="auto">
          <a:xfrm>
            <a:off x="7347723" y="836712"/>
            <a:ext cx="1472749" cy="3139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buNone/>
            </a:pPr>
            <a:r>
              <a:rPr lang="en-US" altLang="ja-JP" sz="1600" dirty="0" smtClean="0">
                <a:solidFill>
                  <a:srgbClr val="C0C0C0"/>
                </a:solidFill>
              </a:rPr>
              <a:t>3</a:t>
            </a:r>
            <a:r>
              <a:rPr lang="en-US" altLang="ja-JP" sz="1600" baseline="30000" dirty="0" smtClean="0">
                <a:solidFill>
                  <a:srgbClr val="C0C0C0"/>
                </a:solidFill>
              </a:rPr>
              <a:t>rd</a:t>
            </a:r>
            <a:r>
              <a:rPr lang="en-US" altLang="ja-JP" sz="1600" dirty="0">
                <a:solidFill>
                  <a:srgbClr val="C0C0C0"/>
                </a:solidFill>
              </a:rPr>
              <a:t> </a:t>
            </a:r>
            <a:r>
              <a:rPr lang="en-US" altLang="ja-JP" sz="1600" dirty="0" smtClean="0">
                <a:solidFill>
                  <a:srgbClr val="C0C0C0"/>
                </a:solidFill>
              </a:rPr>
              <a:t>generation</a:t>
            </a:r>
          </a:p>
        </p:txBody>
      </p:sp>
      <p:cxnSp>
        <p:nvCxnSpPr>
          <p:cNvPr id="54" name="直線コネクタ 53"/>
          <p:cNvCxnSpPr/>
          <p:nvPr/>
        </p:nvCxnSpPr>
        <p:spPr bwMode="auto">
          <a:xfrm>
            <a:off x="1763688" y="1670664"/>
            <a:ext cx="7135621" cy="0"/>
          </a:xfrm>
          <a:prstGeom prst="line">
            <a:avLst/>
          </a:prstGeom>
          <a:solidFill>
            <a:srgbClr val="FAFFC9">
              <a:alpha val="50000"/>
            </a:srgbClr>
          </a:solidFill>
          <a:ln w="6350" cap="flat" cmpd="sng" algn="ctr">
            <a:solidFill>
              <a:srgbClr val="FFFFFF">
                <a:alpha val="20000"/>
              </a:srgbClr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57" name="直線コネクタ 56"/>
          <p:cNvCxnSpPr/>
          <p:nvPr/>
        </p:nvCxnSpPr>
        <p:spPr bwMode="auto">
          <a:xfrm>
            <a:off x="1763688" y="4149080"/>
            <a:ext cx="7135621" cy="0"/>
          </a:xfrm>
          <a:prstGeom prst="line">
            <a:avLst/>
          </a:prstGeom>
          <a:solidFill>
            <a:srgbClr val="FAFFC9">
              <a:alpha val="50000"/>
            </a:srgbClr>
          </a:solidFill>
          <a:ln w="6350" cap="flat" cmpd="sng" algn="ctr">
            <a:solidFill>
              <a:srgbClr val="FFFFFF">
                <a:alpha val="20000"/>
              </a:srgbClr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58" name="直線コネクタ 57"/>
          <p:cNvCxnSpPr/>
          <p:nvPr/>
        </p:nvCxnSpPr>
        <p:spPr bwMode="auto">
          <a:xfrm>
            <a:off x="1763688" y="3182832"/>
            <a:ext cx="7135621" cy="0"/>
          </a:xfrm>
          <a:prstGeom prst="line">
            <a:avLst/>
          </a:prstGeom>
          <a:solidFill>
            <a:srgbClr val="FAFFC9">
              <a:alpha val="50000"/>
            </a:srgbClr>
          </a:solidFill>
          <a:ln w="6350" cap="flat" cmpd="sng" algn="ctr">
            <a:solidFill>
              <a:srgbClr val="FFFFFF">
                <a:alpha val="20000"/>
              </a:srgbClr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59" name="直線コネクタ 58"/>
          <p:cNvCxnSpPr/>
          <p:nvPr/>
        </p:nvCxnSpPr>
        <p:spPr bwMode="auto">
          <a:xfrm>
            <a:off x="1763688" y="2164672"/>
            <a:ext cx="7135621" cy="0"/>
          </a:xfrm>
          <a:prstGeom prst="line">
            <a:avLst/>
          </a:prstGeom>
          <a:solidFill>
            <a:srgbClr val="FAFFC9">
              <a:alpha val="50000"/>
            </a:srgbClr>
          </a:solidFill>
          <a:ln w="6350" cap="flat" cmpd="sng" algn="ctr">
            <a:solidFill>
              <a:srgbClr val="FFFFFF">
                <a:alpha val="20000"/>
              </a:srgbClr>
            </a:solidFill>
            <a:prstDash val="solid"/>
            <a:round/>
            <a:headEnd type="none" w="med" len="med"/>
            <a:tailEnd type="none"/>
          </a:ln>
          <a:effectLst/>
        </p:spPr>
      </p:cxnSp>
    </p:spTree>
    <p:extLst>
      <p:ext uri="{BB962C8B-B14F-4D97-AF65-F5344CB8AC3E}">
        <p14:creationId xmlns:p14="http://schemas.microsoft.com/office/powerpoint/2010/main" val="396437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0786" name="Picture 1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 contrast="-70000"/>
            <a:grayscl/>
          </a:blip>
          <a:srcRect/>
          <a:stretch>
            <a:fillRect/>
          </a:stretch>
        </p:blipFill>
        <p:spPr bwMode="auto">
          <a:xfrm>
            <a:off x="7596188" y="1125538"/>
            <a:ext cx="1008062" cy="1003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pic>
        <p:nvPicPr>
          <p:cNvPr id="1440794" name="Picture 2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 contrast="-70000"/>
            <a:grayscl/>
          </a:blip>
          <a:srcRect/>
          <a:stretch>
            <a:fillRect/>
          </a:stretch>
        </p:blipFill>
        <p:spPr bwMode="auto">
          <a:xfrm>
            <a:off x="3398838" y="1125538"/>
            <a:ext cx="957262" cy="100806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440779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電磁波と重力波</a:t>
            </a:r>
          </a:p>
        </p:txBody>
      </p:sp>
      <p:sp>
        <p:nvSpPr>
          <p:cNvPr id="3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国立天文台 </a:t>
            </a:r>
            <a:r>
              <a:rPr lang="en-US" altLang="ja-JP" smtClean="0"/>
              <a:t>ATC</a:t>
            </a:r>
            <a:r>
              <a:rPr lang="ja-JP" altLang="en-US" smtClean="0"/>
              <a:t>セミナー　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11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国立天文台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440801" name="AutoShape 33"/>
          <p:cNvSpPr>
            <a:spLocks noChangeArrowheads="1"/>
          </p:cNvSpPr>
          <p:nvPr/>
        </p:nvSpPr>
        <p:spPr bwMode="auto">
          <a:xfrm>
            <a:off x="4643438" y="1125538"/>
            <a:ext cx="4105275" cy="3671887"/>
          </a:xfrm>
          <a:prstGeom prst="roundRect">
            <a:avLst>
              <a:gd name="adj" fmla="val 5130"/>
            </a:avLst>
          </a:prstGeom>
          <a:solidFill>
            <a:srgbClr val="CCFFCC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1440802" name="AutoShape 34"/>
          <p:cNvSpPr>
            <a:spLocks noChangeArrowheads="1"/>
          </p:cNvSpPr>
          <p:nvPr/>
        </p:nvSpPr>
        <p:spPr bwMode="auto">
          <a:xfrm>
            <a:off x="468313" y="1054100"/>
            <a:ext cx="3959225" cy="3743325"/>
          </a:xfrm>
          <a:prstGeom prst="roundRect">
            <a:avLst>
              <a:gd name="adj" fmla="val 5130"/>
            </a:avLst>
          </a:prstGeom>
          <a:solidFill>
            <a:srgbClr val="99CC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1440787" name="Rectangle 19"/>
          <p:cNvSpPr>
            <a:spLocks noChangeArrowheads="1"/>
          </p:cNvSpPr>
          <p:nvPr/>
        </p:nvSpPr>
        <p:spPr bwMode="auto">
          <a:xfrm>
            <a:off x="7046913" y="1166813"/>
            <a:ext cx="8572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l">
              <a:buFontTx/>
              <a:buNone/>
            </a:pPr>
            <a:r>
              <a:rPr lang="en-US" altLang="ja-JP" sz="1000">
                <a:solidFill>
                  <a:srgbClr val="5F5F5F"/>
                </a:solidFill>
              </a:rPr>
              <a:t>A. Einstein</a:t>
            </a:r>
          </a:p>
        </p:txBody>
      </p:sp>
      <p:sp>
        <p:nvSpPr>
          <p:cNvPr id="1440788" name="Rectangle 20"/>
          <p:cNvSpPr>
            <a:spLocks noChangeArrowheads="1"/>
          </p:cNvSpPr>
          <p:nvPr/>
        </p:nvSpPr>
        <p:spPr bwMode="auto">
          <a:xfrm>
            <a:off x="4786313" y="1757363"/>
            <a:ext cx="3816350" cy="66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>
                <a:solidFill>
                  <a:srgbClr val="000000"/>
                </a:solidFill>
              </a:rPr>
              <a:t> </a:t>
            </a:r>
            <a:r>
              <a:rPr lang="ja-JP" altLang="en-US" sz="1800">
                <a:solidFill>
                  <a:srgbClr val="66FF66"/>
                </a:solidFill>
              </a:rPr>
              <a:t>一般相対性理論</a:t>
            </a:r>
            <a:r>
              <a:rPr lang="ja-JP" altLang="en-US" sz="1800">
                <a:solidFill>
                  <a:srgbClr val="F8F8F8"/>
                </a:solidFill>
              </a:rPr>
              <a:t>から導かれる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>
                <a:solidFill>
                  <a:srgbClr val="5F5F5F"/>
                </a:solidFill>
              </a:rPr>
              <a:t>      </a:t>
            </a:r>
            <a:r>
              <a:rPr lang="en-US" altLang="ja-JP" sz="1600">
                <a:solidFill>
                  <a:srgbClr val="DDDDDD"/>
                </a:solidFill>
              </a:rPr>
              <a:t>(</a:t>
            </a:r>
            <a:r>
              <a:rPr lang="ja-JP" altLang="en-US" sz="1600">
                <a:solidFill>
                  <a:srgbClr val="DDDDDD"/>
                </a:solidFill>
              </a:rPr>
              <a:t>アインシュタイン方程式の波動解</a:t>
            </a:r>
            <a:r>
              <a:rPr lang="en-US" altLang="ja-JP" sz="1600">
                <a:solidFill>
                  <a:srgbClr val="DDDDDD"/>
                </a:solidFill>
              </a:rPr>
              <a:t>)</a:t>
            </a:r>
          </a:p>
        </p:txBody>
      </p:sp>
      <p:sp>
        <p:nvSpPr>
          <p:cNvPr id="1440789" name="Rectangle 21"/>
          <p:cNvSpPr>
            <a:spLocks noChangeArrowheads="1"/>
          </p:cNvSpPr>
          <p:nvPr/>
        </p:nvSpPr>
        <p:spPr bwMode="auto">
          <a:xfrm>
            <a:off x="4643438" y="3338513"/>
            <a:ext cx="4103687" cy="14128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>
                <a:solidFill>
                  <a:srgbClr val="CCFFCC"/>
                </a:solidFill>
              </a:rPr>
              <a:t>質量</a:t>
            </a:r>
            <a:r>
              <a:rPr lang="ja-JP" altLang="en-US" sz="1800" dirty="0">
                <a:solidFill>
                  <a:srgbClr val="F8F8F8"/>
                </a:solidFill>
              </a:rPr>
              <a:t>の加速度運動により生成 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>
                <a:solidFill>
                  <a:srgbClr val="F8F8F8"/>
                </a:solidFill>
              </a:rPr>
              <a:t>物質に対して </a:t>
            </a:r>
            <a:r>
              <a:rPr lang="ja-JP" altLang="en-US" sz="1800" dirty="0">
                <a:solidFill>
                  <a:srgbClr val="CCFFCC"/>
                </a:solidFill>
              </a:rPr>
              <a:t>強い透過力</a:t>
            </a:r>
            <a:r>
              <a:rPr lang="ja-JP" altLang="en-US" sz="1800" dirty="0">
                <a:solidFill>
                  <a:srgbClr val="F8F8F8"/>
                </a:solidFill>
              </a:rPr>
              <a:t> 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800" dirty="0">
                <a:solidFill>
                  <a:srgbClr val="F8F8F8"/>
                </a:solidFill>
              </a:rPr>
              <a:t>波源のスケール </a:t>
            </a:r>
            <a:r>
              <a:rPr kumimoji="0" lang="en-US" altLang="ja-JP" sz="1800" dirty="0">
                <a:solidFill>
                  <a:srgbClr val="F8F8F8"/>
                </a:solidFill>
              </a:rPr>
              <a:t>&lt; </a:t>
            </a:r>
            <a:r>
              <a:rPr kumimoji="0" lang="ja-JP" altLang="en-US" sz="1800" dirty="0">
                <a:solidFill>
                  <a:srgbClr val="F8F8F8"/>
                </a:solidFill>
              </a:rPr>
              <a:t>波長 </a:t>
            </a:r>
            <a:r>
              <a:rPr kumimoji="0" lang="ja-JP" altLang="en-US" sz="1800" dirty="0">
                <a:solidFill>
                  <a:srgbClr val="F8F8F8"/>
                </a:solidFill>
                <a:sym typeface="Wingdings" pitchFamily="2" charset="2"/>
              </a:rPr>
              <a:t> </a:t>
            </a:r>
            <a:r>
              <a:rPr kumimoji="0" lang="ja-JP" altLang="en-US" sz="1800" dirty="0">
                <a:solidFill>
                  <a:srgbClr val="CCFFCC"/>
                </a:solidFill>
                <a:sym typeface="Wingdings" pitchFamily="2" charset="2"/>
              </a:rPr>
              <a:t>バルクな情報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800" dirty="0">
                <a:solidFill>
                  <a:srgbClr val="CCFFCC"/>
                </a:solidFill>
                <a:sym typeface="Wingdings" pitchFamily="2" charset="2"/>
              </a:rPr>
              <a:t>四重極</a:t>
            </a:r>
            <a:r>
              <a:rPr kumimoji="0" lang="ja-JP" altLang="en-US" sz="1800" dirty="0">
                <a:solidFill>
                  <a:srgbClr val="F8F8F8"/>
                </a:solidFill>
                <a:sym typeface="Wingdings" pitchFamily="2" charset="2"/>
              </a:rPr>
              <a:t>放射</a:t>
            </a:r>
            <a:r>
              <a:rPr kumimoji="0" lang="en-US" altLang="ja-JP" sz="1800" dirty="0">
                <a:solidFill>
                  <a:srgbClr val="F8F8F8"/>
                </a:solidFill>
                <a:sym typeface="Wingdings" pitchFamily="2" charset="2"/>
              </a:rPr>
              <a:t>, 2</a:t>
            </a:r>
            <a:r>
              <a:rPr kumimoji="0" lang="ja-JP" altLang="en-US" sz="1800" dirty="0" err="1">
                <a:solidFill>
                  <a:srgbClr val="F8F8F8"/>
                </a:solidFill>
                <a:sym typeface="Wingdings" pitchFamily="2" charset="2"/>
              </a:rPr>
              <a:t>つの偏</a:t>
            </a:r>
            <a:r>
              <a:rPr kumimoji="0" lang="ja-JP" altLang="en-US" sz="1800" dirty="0">
                <a:solidFill>
                  <a:srgbClr val="F8F8F8"/>
                </a:solidFill>
                <a:sym typeface="Wingdings" pitchFamily="2" charset="2"/>
              </a:rPr>
              <a:t>波</a:t>
            </a:r>
          </a:p>
        </p:txBody>
      </p:sp>
      <p:sp>
        <p:nvSpPr>
          <p:cNvPr id="1440790" name="Rectangle 22"/>
          <p:cNvSpPr>
            <a:spLocks noChangeArrowheads="1"/>
          </p:cNvSpPr>
          <p:nvPr/>
        </p:nvSpPr>
        <p:spPr bwMode="auto">
          <a:xfrm>
            <a:off x="4714875" y="1085850"/>
            <a:ext cx="1079500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>
                <a:solidFill>
                  <a:srgbClr val="CCFFCC"/>
                </a:solidFill>
              </a:rPr>
              <a:t>重力波</a:t>
            </a:r>
          </a:p>
        </p:txBody>
      </p:sp>
      <p:sp>
        <p:nvSpPr>
          <p:cNvPr id="1440791" name="Rectangle 23"/>
          <p:cNvSpPr>
            <a:spLocks noChangeArrowheads="1"/>
          </p:cNvSpPr>
          <p:nvPr/>
        </p:nvSpPr>
        <p:spPr bwMode="auto">
          <a:xfrm>
            <a:off x="4859338" y="1397000"/>
            <a:ext cx="3167062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>
                <a:solidFill>
                  <a:srgbClr val="F8F8F8"/>
                </a:solidFill>
              </a:rPr>
              <a:t>光速で伝播する時空の歪み</a:t>
            </a:r>
          </a:p>
        </p:txBody>
      </p:sp>
      <p:sp>
        <p:nvSpPr>
          <p:cNvPr id="1440792" name="Rectangle 24"/>
          <p:cNvSpPr>
            <a:spLocks noChangeArrowheads="1"/>
          </p:cNvSpPr>
          <p:nvPr/>
        </p:nvSpPr>
        <p:spPr bwMode="auto">
          <a:xfrm>
            <a:off x="5276850" y="2444750"/>
            <a:ext cx="3327400" cy="89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CCFFCC"/>
                </a:solidFill>
              </a:rPr>
              <a:t>1916</a:t>
            </a:r>
            <a:r>
              <a:rPr lang="ja-JP" altLang="en-US" sz="1600" dirty="0">
                <a:solidFill>
                  <a:srgbClr val="CCFFCC"/>
                </a:solidFill>
              </a:rPr>
              <a:t>年</a:t>
            </a:r>
            <a:r>
              <a:rPr lang="en-US" altLang="ja-JP" sz="1600" dirty="0">
                <a:solidFill>
                  <a:srgbClr val="CCFFCC"/>
                </a:solidFill>
              </a:rPr>
              <a:t>: </a:t>
            </a:r>
            <a:r>
              <a:rPr lang="ja-JP" altLang="en-US" sz="1600" dirty="0">
                <a:solidFill>
                  <a:srgbClr val="CCFFCC"/>
                </a:solidFill>
              </a:rPr>
              <a:t>アインシュタインが予言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CCFFCC"/>
                </a:solidFill>
              </a:rPr>
              <a:t>1989</a:t>
            </a:r>
            <a:r>
              <a:rPr lang="ja-JP" altLang="en-US" sz="1600" dirty="0">
                <a:solidFill>
                  <a:srgbClr val="CCFFCC"/>
                </a:solidFill>
              </a:rPr>
              <a:t>年</a:t>
            </a:r>
            <a:r>
              <a:rPr lang="en-US" altLang="ja-JP" sz="1600" dirty="0">
                <a:solidFill>
                  <a:srgbClr val="CCFFCC"/>
                </a:solidFill>
              </a:rPr>
              <a:t>: </a:t>
            </a:r>
            <a:r>
              <a:rPr lang="ja-JP" altLang="en-US" sz="1600" dirty="0">
                <a:solidFill>
                  <a:srgbClr val="CCFFCC"/>
                </a:solidFill>
              </a:rPr>
              <a:t>連星パルサーの観測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dirty="0">
                <a:solidFill>
                  <a:srgbClr val="CCFFCC"/>
                </a:solidFill>
              </a:rPr>
              <a:t>　　　　　　　　  によって存在を証明  </a:t>
            </a:r>
          </a:p>
        </p:txBody>
      </p:sp>
      <p:sp>
        <p:nvSpPr>
          <p:cNvPr id="1440795" name="Rectangle 27"/>
          <p:cNvSpPr>
            <a:spLocks noChangeArrowheads="1"/>
          </p:cNvSpPr>
          <p:nvPr/>
        </p:nvSpPr>
        <p:spPr bwMode="auto">
          <a:xfrm>
            <a:off x="468313" y="1052513"/>
            <a:ext cx="1079500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>
                <a:solidFill>
                  <a:srgbClr val="CCECFF"/>
                </a:solidFill>
              </a:rPr>
              <a:t>電磁波</a:t>
            </a:r>
          </a:p>
        </p:txBody>
      </p:sp>
      <p:sp>
        <p:nvSpPr>
          <p:cNvPr id="1440796" name="Rectangle 28"/>
          <p:cNvSpPr>
            <a:spLocks noChangeArrowheads="1"/>
          </p:cNvSpPr>
          <p:nvPr/>
        </p:nvSpPr>
        <p:spPr bwMode="auto">
          <a:xfrm>
            <a:off x="612775" y="1412875"/>
            <a:ext cx="3744913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>
                <a:solidFill>
                  <a:srgbClr val="F8F8F8"/>
                </a:solidFill>
              </a:rPr>
              <a:t>光速で伝播する電磁場の変動</a:t>
            </a:r>
          </a:p>
        </p:txBody>
      </p:sp>
      <p:sp>
        <p:nvSpPr>
          <p:cNvPr id="1440797" name="Rectangle 29"/>
          <p:cNvSpPr>
            <a:spLocks noChangeArrowheads="1"/>
          </p:cNvSpPr>
          <p:nvPr/>
        </p:nvSpPr>
        <p:spPr bwMode="auto">
          <a:xfrm>
            <a:off x="900113" y="2439988"/>
            <a:ext cx="3024187" cy="628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>
                <a:solidFill>
                  <a:srgbClr val="CCECFF"/>
                </a:solidFill>
              </a:rPr>
              <a:t>1864</a:t>
            </a:r>
            <a:r>
              <a:rPr lang="ja-JP" altLang="en-US" sz="1600">
                <a:solidFill>
                  <a:srgbClr val="CCECFF"/>
                </a:solidFill>
              </a:rPr>
              <a:t>年 </a:t>
            </a:r>
            <a:r>
              <a:rPr lang="en-US" altLang="ja-JP" sz="1600">
                <a:solidFill>
                  <a:srgbClr val="CCECFF"/>
                </a:solidFill>
              </a:rPr>
              <a:t>: </a:t>
            </a:r>
            <a:r>
              <a:rPr lang="ja-JP" altLang="en-US" sz="1600">
                <a:solidFill>
                  <a:srgbClr val="CCECFF"/>
                </a:solidFill>
              </a:rPr>
              <a:t>マクスウェルが予言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>
                <a:solidFill>
                  <a:srgbClr val="CCECFF"/>
                </a:solidFill>
              </a:rPr>
              <a:t>1888</a:t>
            </a:r>
            <a:r>
              <a:rPr lang="ja-JP" altLang="en-US" sz="1600">
                <a:solidFill>
                  <a:srgbClr val="CCECFF"/>
                </a:solidFill>
              </a:rPr>
              <a:t>年 </a:t>
            </a:r>
            <a:r>
              <a:rPr lang="en-US" altLang="ja-JP" sz="1600">
                <a:solidFill>
                  <a:srgbClr val="CCECFF"/>
                </a:solidFill>
              </a:rPr>
              <a:t>: </a:t>
            </a:r>
            <a:r>
              <a:rPr lang="ja-JP" altLang="en-US" sz="1600">
                <a:solidFill>
                  <a:srgbClr val="CCECFF"/>
                </a:solidFill>
              </a:rPr>
              <a:t>ヘルツの実験で発見</a:t>
            </a:r>
          </a:p>
        </p:txBody>
      </p:sp>
      <p:sp>
        <p:nvSpPr>
          <p:cNvPr id="1440798" name="Rectangle 30"/>
          <p:cNvSpPr>
            <a:spLocks noChangeArrowheads="1"/>
          </p:cNvSpPr>
          <p:nvPr/>
        </p:nvSpPr>
        <p:spPr bwMode="auto">
          <a:xfrm>
            <a:off x="539750" y="3284538"/>
            <a:ext cx="3887788" cy="14128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>
                <a:solidFill>
                  <a:srgbClr val="CCECFF"/>
                </a:solidFill>
              </a:rPr>
              <a:t>電荷</a:t>
            </a:r>
            <a:r>
              <a:rPr lang="ja-JP" altLang="en-US" sz="1800" dirty="0">
                <a:solidFill>
                  <a:srgbClr val="F8F8F8"/>
                </a:solidFill>
              </a:rPr>
              <a:t>の加速度運動により生成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>
                <a:solidFill>
                  <a:srgbClr val="F8F8F8"/>
                </a:solidFill>
              </a:rPr>
              <a:t>物質による </a:t>
            </a:r>
            <a:r>
              <a:rPr lang="ja-JP" altLang="en-US" sz="1800" dirty="0">
                <a:solidFill>
                  <a:srgbClr val="CCECFF"/>
                </a:solidFill>
              </a:rPr>
              <a:t>吸収</a:t>
            </a:r>
            <a:r>
              <a:rPr lang="en-US" altLang="ja-JP" sz="1800" dirty="0">
                <a:solidFill>
                  <a:srgbClr val="CCECFF"/>
                </a:solidFill>
              </a:rPr>
              <a:t>, </a:t>
            </a:r>
            <a:r>
              <a:rPr lang="ja-JP" altLang="en-US" sz="1800" dirty="0">
                <a:solidFill>
                  <a:srgbClr val="CCECFF"/>
                </a:solidFill>
              </a:rPr>
              <a:t>散乱</a:t>
            </a:r>
            <a:r>
              <a:rPr lang="ja-JP" altLang="en-US" sz="1800" dirty="0">
                <a:solidFill>
                  <a:srgbClr val="F8F8F8"/>
                </a:solidFill>
              </a:rPr>
              <a:t> </a:t>
            </a:r>
            <a:endParaRPr kumimoji="0" lang="ja-JP" altLang="en-US" sz="1800" dirty="0">
              <a:solidFill>
                <a:srgbClr val="F8F8F8"/>
              </a:solidFill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800" dirty="0">
                <a:solidFill>
                  <a:srgbClr val="F8F8F8"/>
                </a:solidFill>
              </a:rPr>
              <a:t>波源のスケール </a:t>
            </a:r>
            <a:r>
              <a:rPr kumimoji="0" lang="en-US" altLang="ja-JP" sz="1800" dirty="0">
                <a:solidFill>
                  <a:srgbClr val="F8F8F8"/>
                </a:solidFill>
              </a:rPr>
              <a:t>&gt; </a:t>
            </a:r>
            <a:r>
              <a:rPr kumimoji="0" lang="ja-JP" altLang="en-US" sz="1800" dirty="0">
                <a:solidFill>
                  <a:srgbClr val="F8F8F8"/>
                </a:solidFill>
              </a:rPr>
              <a:t>波長  </a:t>
            </a:r>
            <a:r>
              <a:rPr kumimoji="0" lang="ja-JP" altLang="en-US" sz="1800" dirty="0">
                <a:solidFill>
                  <a:srgbClr val="F8F8F8"/>
                </a:solidFill>
                <a:sym typeface="Wingdings" pitchFamily="2" charset="2"/>
              </a:rPr>
              <a:t> </a:t>
            </a:r>
            <a:r>
              <a:rPr kumimoji="0" lang="ja-JP" altLang="en-US" sz="1800" dirty="0">
                <a:solidFill>
                  <a:srgbClr val="CCECFF"/>
                </a:solidFill>
                <a:sym typeface="Wingdings" pitchFamily="2" charset="2"/>
              </a:rPr>
              <a:t>画像情報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800" dirty="0">
                <a:solidFill>
                  <a:srgbClr val="CCECFF"/>
                </a:solidFill>
                <a:sym typeface="Wingdings" pitchFamily="2" charset="2"/>
              </a:rPr>
              <a:t>双極子</a:t>
            </a:r>
            <a:r>
              <a:rPr kumimoji="0" lang="ja-JP" altLang="en-US" sz="1800" dirty="0">
                <a:solidFill>
                  <a:srgbClr val="F8F8F8"/>
                </a:solidFill>
                <a:sym typeface="Wingdings" pitchFamily="2" charset="2"/>
              </a:rPr>
              <a:t>放射</a:t>
            </a:r>
            <a:r>
              <a:rPr kumimoji="0" lang="en-US" altLang="ja-JP" sz="1800" dirty="0">
                <a:solidFill>
                  <a:srgbClr val="F8F8F8"/>
                </a:solidFill>
                <a:sym typeface="Wingdings" pitchFamily="2" charset="2"/>
              </a:rPr>
              <a:t>, 2</a:t>
            </a:r>
            <a:r>
              <a:rPr kumimoji="0" lang="ja-JP" altLang="en-US" sz="1800" dirty="0" err="1">
                <a:solidFill>
                  <a:srgbClr val="F8F8F8"/>
                </a:solidFill>
                <a:sym typeface="Wingdings" pitchFamily="2" charset="2"/>
              </a:rPr>
              <a:t>つの偏</a:t>
            </a:r>
            <a:r>
              <a:rPr kumimoji="0" lang="ja-JP" altLang="en-US" sz="1800" dirty="0">
                <a:solidFill>
                  <a:srgbClr val="F8F8F8"/>
                </a:solidFill>
                <a:sym typeface="Wingdings" pitchFamily="2" charset="2"/>
              </a:rPr>
              <a:t>波</a:t>
            </a:r>
            <a:endParaRPr kumimoji="0" lang="ja-JP" altLang="en-US" sz="1800" dirty="0">
              <a:solidFill>
                <a:srgbClr val="F8F8F8"/>
              </a:solidFill>
            </a:endParaRPr>
          </a:p>
        </p:txBody>
      </p:sp>
      <p:sp>
        <p:nvSpPr>
          <p:cNvPr id="1440799" name="Rectangle 31"/>
          <p:cNvSpPr>
            <a:spLocks noChangeArrowheads="1"/>
          </p:cNvSpPr>
          <p:nvPr/>
        </p:nvSpPr>
        <p:spPr bwMode="auto">
          <a:xfrm>
            <a:off x="2700338" y="1050925"/>
            <a:ext cx="9779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l">
              <a:buFontTx/>
              <a:buNone/>
            </a:pPr>
            <a:r>
              <a:rPr lang="en-US" altLang="ja-JP" sz="1000">
                <a:solidFill>
                  <a:srgbClr val="5F5F5F"/>
                </a:solidFill>
              </a:rPr>
              <a:t>J.C. Maxwell</a:t>
            </a:r>
          </a:p>
        </p:txBody>
      </p:sp>
      <p:sp>
        <p:nvSpPr>
          <p:cNvPr id="1440800" name="Rectangle 32"/>
          <p:cNvSpPr>
            <a:spLocks noChangeArrowheads="1"/>
          </p:cNvSpPr>
          <p:nvPr/>
        </p:nvSpPr>
        <p:spPr bwMode="auto">
          <a:xfrm>
            <a:off x="827088" y="1725613"/>
            <a:ext cx="3744912" cy="6953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>
                <a:solidFill>
                  <a:srgbClr val="6699FF"/>
                </a:solidFill>
              </a:rPr>
              <a:t>電磁気学</a:t>
            </a:r>
            <a:r>
              <a:rPr lang="ja-JP" altLang="en-US" sz="1800" dirty="0">
                <a:solidFill>
                  <a:srgbClr val="F8F8F8"/>
                </a:solidFill>
              </a:rPr>
              <a:t>から導かれる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>
                <a:solidFill>
                  <a:srgbClr val="5F5F5F"/>
                </a:solidFill>
              </a:rPr>
              <a:t>     </a:t>
            </a:r>
            <a:r>
              <a:rPr lang="en-US" altLang="ja-JP" sz="1600" dirty="0">
                <a:solidFill>
                  <a:srgbClr val="DDDDDD"/>
                </a:solidFill>
              </a:rPr>
              <a:t>(</a:t>
            </a:r>
            <a:r>
              <a:rPr lang="ja-JP" altLang="en-US" sz="1600" dirty="0">
                <a:solidFill>
                  <a:srgbClr val="DDDDDD"/>
                </a:solidFill>
              </a:rPr>
              <a:t>マクスウェル方程式の波動解</a:t>
            </a:r>
            <a:r>
              <a:rPr lang="en-US" altLang="ja-JP" sz="1600" dirty="0">
                <a:solidFill>
                  <a:srgbClr val="DDDDDD"/>
                </a:solidFill>
              </a:rPr>
              <a:t>)</a:t>
            </a:r>
          </a:p>
        </p:txBody>
      </p:sp>
      <p:sp>
        <p:nvSpPr>
          <p:cNvPr id="1440811" name="Rectangle 43"/>
          <p:cNvSpPr>
            <a:spLocks noChangeArrowheads="1"/>
          </p:cNvSpPr>
          <p:nvPr/>
        </p:nvSpPr>
        <p:spPr bwMode="auto">
          <a:xfrm>
            <a:off x="4932363" y="5106988"/>
            <a:ext cx="2881312" cy="1189037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1440812" name="Picture 44" descr="grav+PolAnim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59363" y="5335588"/>
            <a:ext cx="1143000" cy="774700"/>
          </a:xfrm>
          <a:prstGeom prst="rect">
            <a:avLst/>
          </a:prstGeom>
          <a:noFill/>
        </p:spPr>
      </p:pic>
      <p:pic>
        <p:nvPicPr>
          <p:cNvPr id="1440813" name="Picture 45" descr="gravxPolAnim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7163" y="5259388"/>
            <a:ext cx="1270000" cy="779462"/>
          </a:xfrm>
          <a:prstGeom prst="rect">
            <a:avLst/>
          </a:prstGeom>
          <a:noFill/>
        </p:spPr>
      </p:pic>
      <p:sp>
        <p:nvSpPr>
          <p:cNvPr id="1440814" name="Text Box 46"/>
          <p:cNvSpPr txBox="1">
            <a:spLocks noChangeArrowheads="1"/>
          </p:cNvSpPr>
          <p:nvPr/>
        </p:nvSpPr>
        <p:spPr bwMode="auto">
          <a:xfrm>
            <a:off x="5619750" y="5972175"/>
            <a:ext cx="609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kumimoji="0" lang="en-US" altLang="ja-JP" sz="1600" b="1">
                <a:solidFill>
                  <a:srgbClr val="000066"/>
                </a:solidFill>
              </a:rPr>
              <a:t>plus</a:t>
            </a:r>
            <a:endParaRPr kumimoji="0" lang="en-GB" sz="1600" b="1">
              <a:solidFill>
                <a:srgbClr val="000066"/>
              </a:solidFill>
            </a:endParaRPr>
          </a:p>
        </p:txBody>
      </p:sp>
      <p:sp>
        <p:nvSpPr>
          <p:cNvPr id="1440815" name="Text Box 47"/>
          <p:cNvSpPr txBox="1">
            <a:spLocks noChangeArrowheads="1"/>
          </p:cNvSpPr>
          <p:nvPr/>
        </p:nvSpPr>
        <p:spPr bwMode="auto">
          <a:xfrm>
            <a:off x="7092950" y="5972175"/>
            <a:ext cx="7159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kumimoji="0" lang="en-US" altLang="ja-JP" sz="1600" b="1">
                <a:solidFill>
                  <a:srgbClr val="000066"/>
                </a:solidFill>
              </a:rPr>
              <a:t>cross</a:t>
            </a:r>
            <a:endParaRPr kumimoji="0" lang="en-GB" sz="1600" b="1">
              <a:solidFill>
                <a:srgbClr val="000066"/>
              </a:solidFill>
            </a:endParaRPr>
          </a:p>
        </p:txBody>
      </p:sp>
      <p:sp>
        <p:nvSpPr>
          <p:cNvPr id="1440816" name="Rectangle 48"/>
          <p:cNvSpPr>
            <a:spLocks noChangeArrowheads="1"/>
          </p:cNvSpPr>
          <p:nvPr/>
        </p:nvSpPr>
        <p:spPr bwMode="auto">
          <a:xfrm>
            <a:off x="1397000" y="5106988"/>
            <a:ext cx="3030538" cy="1189037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1440817" name="Picture 49" descr="lightHorPolAnim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2138" y="5397500"/>
            <a:ext cx="1277937" cy="574675"/>
          </a:xfrm>
          <a:prstGeom prst="rect">
            <a:avLst/>
          </a:prstGeom>
          <a:noFill/>
        </p:spPr>
      </p:pic>
      <p:pic>
        <p:nvPicPr>
          <p:cNvPr id="1440818" name="Picture 50" descr="lightVerPolAnim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25600" y="5192713"/>
            <a:ext cx="1146175" cy="777875"/>
          </a:xfrm>
          <a:prstGeom prst="rect">
            <a:avLst/>
          </a:prstGeom>
          <a:noFill/>
        </p:spPr>
      </p:pic>
      <p:sp>
        <p:nvSpPr>
          <p:cNvPr id="1440819" name="Text Box 51"/>
          <p:cNvSpPr txBox="1">
            <a:spLocks noChangeArrowheads="1"/>
          </p:cNvSpPr>
          <p:nvPr/>
        </p:nvSpPr>
        <p:spPr bwMode="auto">
          <a:xfrm>
            <a:off x="244475" y="6021388"/>
            <a:ext cx="1158875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ja-JP" sz="800" b="1" dirty="0">
                <a:solidFill>
                  <a:srgbClr val="DDDDDD"/>
                </a:solidFill>
              </a:rPr>
              <a:t>From presentation </a:t>
            </a:r>
          </a:p>
          <a:p>
            <a:pPr>
              <a:buFontTx/>
              <a:buNone/>
            </a:pPr>
            <a:r>
              <a:rPr lang="en-US" altLang="ja-JP" sz="800" b="1" dirty="0">
                <a:solidFill>
                  <a:srgbClr val="DDDDDD"/>
                </a:solidFill>
              </a:rPr>
              <a:t>by </a:t>
            </a:r>
            <a:r>
              <a:rPr lang="ja-JP" altLang="ja-JP" sz="800" b="1" dirty="0">
                <a:solidFill>
                  <a:srgbClr val="DDDDDD"/>
                </a:solidFill>
              </a:rPr>
              <a:t>Laura Cadonati</a:t>
            </a:r>
            <a:endParaRPr lang="en-US" altLang="ja-JP" sz="800" b="1" dirty="0">
              <a:solidFill>
                <a:srgbClr val="DDDDDD"/>
              </a:solidFill>
            </a:endParaRPr>
          </a:p>
        </p:txBody>
      </p:sp>
      <p:sp>
        <p:nvSpPr>
          <p:cNvPr id="1440820" name="Text Box 52"/>
          <p:cNvSpPr txBox="1">
            <a:spLocks noChangeArrowheads="1"/>
          </p:cNvSpPr>
          <p:nvPr/>
        </p:nvSpPr>
        <p:spPr bwMode="auto">
          <a:xfrm>
            <a:off x="1738313" y="5130800"/>
            <a:ext cx="3127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kumimoji="0" lang="en-US" altLang="ja-JP" sz="1600" b="1">
                <a:solidFill>
                  <a:srgbClr val="000066"/>
                </a:solidFill>
              </a:rPr>
              <a:t>p</a:t>
            </a:r>
            <a:endParaRPr kumimoji="0" lang="en-GB" altLang="ja-JP" sz="1600" b="1">
              <a:solidFill>
                <a:srgbClr val="000066"/>
              </a:solidFill>
            </a:endParaRPr>
          </a:p>
        </p:txBody>
      </p:sp>
      <p:sp>
        <p:nvSpPr>
          <p:cNvPr id="1440821" name="Text Box 53"/>
          <p:cNvSpPr txBox="1">
            <a:spLocks noChangeArrowheads="1"/>
          </p:cNvSpPr>
          <p:nvPr/>
        </p:nvSpPr>
        <p:spPr bwMode="auto">
          <a:xfrm>
            <a:off x="3275013" y="5130800"/>
            <a:ext cx="2889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kumimoji="0" lang="en-US" altLang="ja-JP" sz="1600" b="1">
                <a:solidFill>
                  <a:srgbClr val="000066"/>
                </a:solidFill>
              </a:rPr>
              <a:t>s</a:t>
            </a:r>
            <a:endParaRPr kumimoji="0" lang="en-GB" altLang="ja-JP" sz="1600" b="1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67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第</a:t>
            </a:r>
            <a:r>
              <a:rPr lang="en-US" altLang="ja-JP" dirty="0" smtClean="0"/>
              <a:t>3</a:t>
            </a:r>
            <a:r>
              <a:rPr lang="ja-JP" altLang="en-US" dirty="0" smtClean="0"/>
              <a:t>世代 </a:t>
            </a:r>
            <a:r>
              <a:rPr lang="ja-JP" altLang="en-US" dirty="0"/>
              <a:t>重力波望遠鏡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国立天文台 </a:t>
            </a:r>
            <a:r>
              <a:rPr lang="en-US" altLang="ja-JP" smtClean="0"/>
              <a:t>ATC</a:t>
            </a:r>
            <a:r>
              <a:rPr lang="ja-JP" altLang="en-US" smtClean="0"/>
              <a:t>セミナー　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11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国立天文台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971600" y="836712"/>
            <a:ext cx="7344816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</a:rPr>
              <a:t>3</a:t>
            </a:r>
            <a:r>
              <a:rPr lang="en-US" altLang="ja-JP" sz="2000" b="1" baseline="30000" dirty="0" smtClean="0">
                <a:solidFill>
                  <a:srgbClr val="F8F8F8"/>
                </a:solidFill>
              </a:rPr>
              <a:t>rd</a:t>
            </a:r>
            <a:r>
              <a:rPr lang="en-US" altLang="ja-JP" sz="2000" b="1" dirty="0" smtClean="0">
                <a:solidFill>
                  <a:srgbClr val="F8F8F8"/>
                </a:solidFill>
              </a:rPr>
              <a:t>-generation detector</a:t>
            </a:r>
            <a:r>
              <a:rPr lang="ja-JP" altLang="en-US" sz="2000" b="1" dirty="0">
                <a:solidFill>
                  <a:srgbClr val="F8F8F8"/>
                </a:solidFill>
              </a:rPr>
              <a:t> </a:t>
            </a:r>
            <a:r>
              <a:rPr lang="en-US" altLang="ja-JP" sz="2000" b="1" dirty="0" smtClean="0">
                <a:solidFill>
                  <a:srgbClr val="F8F8F8"/>
                </a:solidFill>
              </a:rPr>
              <a:t>: </a:t>
            </a:r>
            <a:r>
              <a:rPr lang="en-US" altLang="ja-JP" sz="2000" b="1" dirty="0" smtClean="0">
                <a:solidFill>
                  <a:srgbClr val="99FF99"/>
                </a:solidFill>
              </a:rPr>
              <a:t>ET (Einstein Telescope)</a:t>
            </a:r>
            <a:endParaRPr lang="ja-JP" altLang="en-US" sz="1600" dirty="0">
              <a:solidFill>
                <a:srgbClr val="99FF99"/>
              </a:solidFill>
            </a:endParaRPr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1526927" y="1300698"/>
            <a:ext cx="7149529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8F8F8"/>
                </a:solidFill>
              </a:rPr>
              <a:t>感度 </a:t>
            </a:r>
            <a:r>
              <a:rPr lang="en-US" altLang="ja-JP" sz="2000" dirty="0" smtClean="0">
                <a:solidFill>
                  <a:srgbClr val="F8F8F8"/>
                </a:solidFill>
              </a:rPr>
              <a:t>: </a:t>
            </a:r>
            <a:r>
              <a:rPr lang="ja-JP" altLang="en-US" sz="2000" dirty="0" smtClean="0">
                <a:solidFill>
                  <a:srgbClr val="F8F8F8"/>
                </a:solidFill>
              </a:rPr>
              <a:t>さらに一桁の改善</a:t>
            </a:r>
            <a:r>
              <a:rPr lang="en-US" altLang="ja-JP" sz="2000" dirty="0" smtClean="0">
                <a:solidFill>
                  <a:srgbClr val="F8F8F8"/>
                </a:solidFill>
              </a:rPr>
              <a:t>,  2026</a:t>
            </a:r>
            <a:r>
              <a:rPr lang="ja-JP" altLang="en-US" sz="2000" dirty="0" smtClean="0">
                <a:solidFill>
                  <a:srgbClr val="F8F8F8"/>
                </a:solidFill>
              </a:rPr>
              <a:t>年頃観測開始</a:t>
            </a:r>
            <a:r>
              <a:rPr lang="en-US" altLang="ja-JP" sz="2000" dirty="0" smtClean="0">
                <a:solidFill>
                  <a:srgbClr val="F8F8F8"/>
                </a:solidFill>
              </a:rPr>
              <a:t>.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>
                <a:solidFill>
                  <a:srgbClr val="F8F8F8"/>
                </a:solidFill>
              </a:rPr>
              <a:t>長基線</a:t>
            </a:r>
            <a:r>
              <a:rPr lang="ja-JP" altLang="en-US" sz="2000" dirty="0" smtClean="0">
                <a:solidFill>
                  <a:srgbClr val="F8F8F8"/>
                </a:solidFill>
              </a:rPr>
              <a:t>長 </a:t>
            </a:r>
            <a:r>
              <a:rPr lang="en-US" altLang="ja-JP" sz="2000" dirty="0" smtClean="0">
                <a:solidFill>
                  <a:srgbClr val="F8F8F8"/>
                </a:solidFill>
              </a:rPr>
              <a:t>~10km, </a:t>
            </a:r>
            <a:r>
              <a:rPr lang="ja-JP" altLang="en-US" sz="2000" dirty="0" smtClean="0">
                <a:solidFill>
                  <a:srgbClr val="F8F8F8"/>
                </a:solidFill>
              </a:rPr>
              <a:t>地下サイトに建設</a:t>
            </a:r>
            <a:r>
              <a:rPr lang="en-US" altLang="ja-JP" sz="2000" dirty="0" smtClean="0">
                <a:solidFill>
                  <a:srgbClr val="F8F8F8"/>
                </a:solidFill>
              </a:rPr>
              <a:t>, </a:t>
            </a:r>
            <a:r>
              <a:rPr lang="ja-JP" altLang="en-US" sz="2000" dirty="0" smtClean="0">
                <a:solidFill>
                  <a:srgbClr val="F8F8F8"/>
                </a:solidFill>
              </a:rPr>
              <a:t>低温干渉計</a:t>
            </a:r>
            <a:endParaRPr lang="ja-JP" altLang="en-US" sz="2000" dirty="0">
              <a:solidFill>
                <a:srgbClr val="F8F8F8"/>
              </a:solidFill>
            </a:endParaRPr>
          </a:p>
        </p:txBody>
      </p:sp>
      <p:pic>
        <p:nvPicPr>
          <p:cNvPr id="7" name="Picture 4" descr="Artistic view of the ET observator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100799"/>
            <a:ext cx="6768752" cy="4286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174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角丸四角形 4"/>
          <p:cNvSpPr/>
          <p:nvPr/>
        </p:nvSpPr>
        <p:spPr bwMode="auto">
          <a:xfrm>
            <a:off x="2627784" y="2636912"/>
            <a:ext cx="1152520" cy="534925"/>
          </a:xfrm>
          <a:prstGeom prst="roundRect">
            <a:avLst/>
          </a:prstGeom>
          <a:solidFill>
            <a:srgbClr val="CCFFCC">
              <a:alpha val="1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7" name="角丸四角形 16"/>
          <p:cNvSpPr/>
          <p:nvPr/>
        </p:nvSpPr>
        <p:spPr bwMode="auto">
          <a:xfrm>
            <a:off x="5507712" y="2750059"/>
            <a:ext cx="576260" cy="421777"/>
          </a:xfrm>
          <a:prstGeom prst="roundRect">
            <a:avLst/>
          </a:prstGeom>
          <a:solidFill>
            <a:srgbClr val="CCFFCC">
              <a:alpha val="1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04" name="角丸四角形 103"/>
          <p:cNvSpPr/>
          <p:nvPr/>
        </p:nvSpPr>
        <p:spPr bwMode="auto">
          <a:xfrm>
            <a:off x="3275856" y="1484784"/>
            <a:ext cx="549504" cy="504056"/>
          </a:xfrm>
          <a:prstGeom prst="roundRect">
            <a:avLst/>
          </a:prstGeom>
          <a:solidFill>
            <a:srgbClr val="FFCCCC">
              <a:alpha val="1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07" name="角丸四角形 106"/>
          <p:cNvSpPr/>
          <p:nvPr/>
        </p:nvSpPr>
        <p:spPr bwMode="auto">
          <a:xfrm>
            <a:off x="5246632" y="1484784"/>
            <a:ext cx="549504" cy="504056"/>
          </a:xfrm>
          <a:prstGeom prst="roundRect">
            <a:avLst/>
          </a:prstGeom>
          <a:solidFill>
            <a:srgbClr val="FFCCCC">
              <a:alpha val="1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干渉計の指向性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国立天文台 </a:t>
            </a:r>
            <a:r>
              <a:rPr lang="en-US" altLang="ja-JP" smtClean="0"/>
              <a:t>ATC</a:t>
            </a:r>
            <a:r>
              <a:rPr lang="ja-JP" altLang="en-US" smtClean="0"/>
              <a:t>セミナー　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11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国立天文台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27584" y="980728"/>
            <a:ext cx="59955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ja-JP" altLang="en-US" sz="2000" b="0" dirty="0" smtClean="0">
                <a:solidFill>
                  <a:srgbClr val="FFFFFF"/>
                </a:solidFill>
              </a:rPr>
              <a:t>・干渉計型重力波検出器</a:t>
            </a:r>
            <a:r>
              <a:rPr lang="en-US" altLang="ja-JP" sz="2000" b="0" dirty="0" smtClean="0">
                <a:solidFill>
                  <a:srgbClr val="FFFFFF"/>
                </a:solidFill>
              </a:rPr>
              <a:t>: </a:t>
            </a:r>
            <a:r>
              <a:rPr lang="ja-JP" altLang="en-US" sz="2000" b="0" dirty="0" smtClean="0">
                <a:solidFill>
                  <a:srgbClr val="FFFFFF"/>
                </a:solidFill>
              </a:rPr>
              <a:t>指向性・偏波依存性がある</a:t>
            </a:r>
            <a:r>
              <a:rPr lang="en-US" altLang="ja-JP" sz="2000" b="0" dirty="0" smtClean="0">
                <a:solidFill>
                  <a:srgbClr val="FFFFFF"/>
                </a:solidFill>
              </a:rPr>
              <a:t>.</a:t>
            </a:r>
            <a:endParaRPr kumimoji="1" lang="ja-JP" altLang="en-US" sz="2000" b="0" dirty="0" smtClean="0">
              <a:solidFill>
                <a:srgbClr val="FFFFFF"/>
              </a:solidFill>
            </a:endParaRPr>
          </a:p>
        </p:txBody>
      </p:sp>
      <p:pic>
        <p:nvPicPr>
          <p:cNvPr id="15" name="図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636945"/>
            <a:ext cx="4830213" cy="35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22" name="テキスト ボックス 21"/>
          <p:cNvSpPr txBox="1"/>
          <p:nvPr/>
        </p:nvSpPr>
        <p:spPr>
          <a:xfrm>
            <a:off x="1326107" y="2132856"/>
            <a:ext cx="29578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ja-JP" altLang="en-US" sz="2000" b="0" dirty="0" smtClean="0">
                <a:solidFill>
                  <a:srgbClr val="FFFFFF"/>
                </a:solidFill>
              </a:rPr>
              <a:t>干渉計のアンテナパターン</a:t>
            </a:r>
            <a:endParaRPr kumimoji="1" lang="ja-JP" altLang="en-US" sz="2000" b="0" dirty="0" smtClean="0">
              <a:solidFill>
                <a:srgbClr val="FFFFFF"/>
              </a:solidFill>
            </a:endParaRPr>
          </a:p>
        </p:txBody>
      </p:sp>
      <p:pic>
        <p:nvPicPr>
          <p:cNvPr id="188518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766145"/>
            <a:ext cx="6461336" cy="2687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8" name="テキスト ボックス 107"/>
          <p:cNvSpPr txBox="1"/>
          <p:nvPr/>
        </p:nvSpPr>
        <p:spPr>
          <a:xfrm>
            <a:off x="1619672" y="6021288"/>
            <a:ext cx="5036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2000" b="0" dirty="0" smtClean="0">
                <a:solidFill>
                  <a:srgbClr val="99FF99"/>
                </a:solidFill>
              </a:rPr>
              <a:t>F+</a:t>
            </a:r>
            <a:endParaRPr kumimoji="1" lang="ja-JP" altLang="en-US" sz="2000" b="0" dirty="0" smtClean="0">
              <a:solidFill>
                <a:srgbClr val="99FF99"/>
              </a:solidFill>
            </a:endParaRPr>
          </a:p>
        </p:txBody>
      </p:sp>
      <p:sp>
        <p:nvSpPr>
          <p:cNvPr id="109" name="テキスト ボックス 108"/>
          <p:cNvSpPr txBox="1"/>
          <p:nvPr/>
        </p:nvSpPr>
        <p:spPr>
          <a:xfrm>
            <a:off x="3780304" y="6021288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2000" b="0" dirty="0" err="1" smtClean="0">
                <a:solidFill>
                  <a:srgbClr val="99FF99"/>
                </a:solidFill>
              </a:rPr>
              <a:t>Fx</a:t>
            </a:r>
            <a:endParaRPr kumimoji="1" lang="ja-JP" altLang="en-US" sz="2000" b="0" dirty="0" smtClean="0">
              <a:solidFill>
                <a:srgbClr val="99FF99"/>
              </a:solidFill>
            </a:endParaRPr>
          </a:p>
        </p:txBody>
      </p:sp>
      <p:sp>
        <p:nvSpPr>
          <p:cNvPr id="110" name="テキスト ボックス 109"/>
          <p:cNvSpPr txBox="1"/>
          <p:nvPr/>
        </p:nvSpPr>
        <p:spPr>
          <a:xfrm>
            <a:off x="5782488" y="6008514"/>
            <a:ext cx="1095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2000" b="0" dirty="0" smtClean="0">
                <a:solidFill>
                  <a:srgbClr val="99FF99"/>
                </a:solidFill>
              </a:rPr>
              <a:t>Average</a:t>
            </a:r>
            <a:endParaRPr kumimoji="1" lang="ja-JP" altLang="en-US" sz="2000" b="0" dirty="0" smtClean="0">
              <a:solidFill>
                <a:srgbClr val="99FF99"/>
              </a:solidFill>
            </a:endParaRPr>
          </a:p>
        </p:txBody>
      </p:sp>
      <p:pic>
        <p:nvPicPr>
          <p:cNvPr id="106" name="図 10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636912"/>
            <a:ext cx="5747016" cy="53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112" name="図 1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800" y="3254115"/>
            <a:ext cx="5554993" cy="53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44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2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国際協力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国立天文台 </a:t>
            </a:r>
            <a:r>
              <a:rPr lang="en-US" altLang="ja-JP" smtClean="0"/>
              <a:t>ATC</a:t>
            </a:r>
            <a:r>
              <a:rPr lang="ja-JP" altLang="en-US" smtClean="0"/>
              <a:t>セミナー　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11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国立天文台</a:t>
            </a:r>
            <a:r>
              <a:rPr lang="en-US" altLang="ja-JP" smtClean="0"/>
              <a:t>)</a:t>
            </a:r>
            <a:endParaRPr lang="en-US" altLang="ja-JP"/>
          </a:p>
        </p:txBody>
      </p:sp>
      <p:grpSp>
        <p:nvGrpSpPr>
          <p:cNvPr id="27" name="グループ化 26"/>
          <p:cNvGrpSpPr/>
          <p:nvPr/>
        </p:nvGrpSpPr>
        <p:grpSpPr>
          <a:xfrm>
            <a:off x="714348" y="4276090"/>
            <a:ext cx="6429420" cy="1938992"/>
            <a:chOff x="714348" y="4276090"/>
            <a:chExt cx="6429420" cy="1938992"/>
          </a:xfrm>
        </p:grpSpPr>
        <p:sp>
          <p:nvSpPr>
            <p:cNvPr id="24" name="Rectangle 69"/>
            <p:cNvSpPr>
              <a:spLocks noChangeArrowheads="1"/>
            </p:cNvSpPr>
            <p:nvPr/>
          </p:nvSpPr>
          <p:spPr bwMode="auto">
            <a:xfrm>
              <a:off x="714348" y="4276090"/>
              <a:ext cx="6429420" cy="193899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  <a:buFontTx/>
                <a:buNone/>
              </a:pPr>
              <a:r>
                <a:rPr lang="ja-JP" altLang="en-US" sz="2000" dirty="0" smtClean="0">
                  <a:solidFill>
                    <a:srgbClr val="FFFFFF"/>
                  </a:solidFill>
                  <a:sym typeface="Wingdings" pitchFamily="2" charset="2"/>
                </a:rPr>
                <a:t>実際上の意義</a:t>
              </a:r>
              <a:endParaRPr lang="en-US" altLang="ja-JP" sz="2000" dirty="0" smtClean="0">
                <a:solidFill>
                  <a:srgbClr val="FFFFFF"/>
                </a:solidFill>
                <a:sym typeface="Wingdings" pitchFamily="2" charset="2"/>
              </a:endParaRPr>
            </a:p>
            <a:p>
              <a:pPr algn="l">
                <a:lnSpc>
                  <a:spcPct val="120000"/>
                </a:lnSpc>
                <a:buFontTx/>
                <a:buNone/>
              </a:pPr>
              <a:r>
                <a:rPr lang="ja-JP" altLang="en-US" sz="2000" dirty="0" smtClean="0">
                  <a:solidFill>
                    <a:srgbClr val="FFFFFF"/>
                  </a:solidFill>
                  <a:sym typeface="Wingdings" pitchFamily="2" charset="2"/>
                </a:rPr>
                <a:t>   </a:t>
              </a:r>
              <a:endParaRPr lang="en-US" altLang="ja-JP" sz="2000" dirty="0" smtClean="0">
                <a:solidFill>
                  <a:srgbClr val="FFFFFF"/>
                </a:solidFill>
                <a:sym typeface="Wingdings" pitchFamily="2" charset="2"/>
              </a:endParaRPr>
            </a:p>
            <a:p>
              <a:pPr algn="l">
                <a:lnSpc>
                  <a:spcPct val="120000"/>
                </a:lnSpc>
                <a:buFontTx/>
                <a:buNone/>
              </a:pPr>
              <a:endParaRPr lang="en-US" altLang="ja-JP" sz="2000" dirty="0" smtClean="0">
                <a:solidFill>
                  <a:srgbClr val="FFFFFF"/>
                </a:solidFill>
                <a:sym typeface="Wingdings" pitchFamily="2" charset="2"/>
              </a:endParaRPr>
            </a:p>
            <a:p>
              <a:pPr algn="l">
                <a:lnSpc>
                  <a:spcPct val="120000"/>
                </a:lnSpc>
                <a:buFontTx/>
                <a:buNone/>
              </a:pPr>
              <a:r>
                <a:rPr lang="en-US" altLang="ja-JP" sz="2000" dirty="0" smtClean="0">
                  <a:solidFill>
                    <a:srgbClr val="FFFFFF"/>
                  </a:solidFill>
                  <a:sym typeface="Wingdings" pitchFamily="2" charset="2"/>
                </a:rPr>
                <a:t>   </a:t>
              </a:r>
              <a:r>
                <a:rPr lang="ja-JP" altLang="en-US" sz="2000" dirty="0" smtClean="0">
                  <a:solidFill>
                    <a:srgbClr val="FFFFFF"/>
                  </a:solidFill>
                  <a:sym typeface="Wingdings" pitchFamily="2" charset="2"/>
                </a:rPr>
                <a:t> 複数台での同時検出</a:t>
              </a:r>
              <a:endParaRPr lang="en-US" altLang="ja-JP" sz="2000" dirty="0" smtClean="0">
                <a:solidFill>
                  <a:srgbClr val="FFFFFF"/>
                </a:solidFill>
                <a:sym typeface="Wingdings" pitchFamily="2" charset="2"/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sz="2000" dirty="0" smtClean="0">
                  <a:solidFill>
                    <a:srgbClr val="FFFFFF"/>
                  </a:solidFill>
                  <a:sym typeface="Wingdings" pitchFamily="2" charset="2"/>
                </a:rPr>
                <a:t>         </a:t>
              </a:r>
              <a:r>
                <a:rPr lang="ja-JP" altLang="en-US" sz="2000" dirty="0" smtClean="0">
                  <a:solidFill>
                    <a:srgbClr val="FFFFFF"/>
                  </a:solidFill>
                  <a:sym typeface="Wingdings" pitchFamily="2" charset="2"/>
                </a:rPr>
                <a:t>検出の信頼度の向上</a:t>
              </a:r>
              <a:r>
                <a:rPr lang="en-US" altLang="ja-JP" sz="2000" dirty="0" smtClean="0">
                  <a:solidFill>
                    <a:srgbClr val="FFFFFF"/>
                  </a:solidFill>
                  <a:sym typeface="Wingdings" pitchFamily="2" charset="2"/>
                </a:rPr>
                <a:t>, </a:t>
              </a:r>
              <a:r>
                <a:rPr lang="ja-JP" altLang="en-US" sz="2000" dirty="0" smtClean="0">
                  <a:solidFill>
                    <a:srgbClr val="FFFFFF"/>
                  </a:solidFill>
                  <a:sym typeface="Wingdings" pitchFamily="2" charset="2"/>
                </a:rPr>
                <a:t>偽イベントの除去</a:t>
              </a:r>
              <a:endParaRPr lang="en-US" altLang="ja-JP" sz="2000" dirty="0" smtClean="0">
                <a:solidFill>
                  <a:srgbClr val="FFFFFF"/>
                </a:solidFill>
                <a:sym typeface="Wingdings" pitchFamily="2" charset="2"/>
              </a:endParaRPr>
            </a:p>
          </p:txBody>
        </p:sp>
        <p:sp>
          <p:nvSpPr>
            <p:cNvPr id="31" name="Rectangle 69"/>
            <p:cNvSpPr>
              <a:spLocks noChangeArrowheads="1"/>
            </p:cNvSpPr>
            <p:nvPr/>
          </p:nvSpPr>
          <p:spPr bwMode="auto">
            <a:xfrm>
              <a:off x="1071538" y="4672134"/>
              <a:ext cx="4643470" cy="83099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  <a:buFontTx/>
                <a:buNone/>
              </a:pPr>
              <a:r>
                <a:rPr lang="ja-JP" altLang="en-US" sz="2000" dirty="0" smtClean="0">
                  <a:solidFill>
                    <a:srgbClr val="CCFFCC"/>
                  </a:solidFill>
                  <a:sym typeface="Wingdings" pitchFamily="2" charset="2"/>
                </a:rPr>
                <a:t>重力波信号は微弱　</a:t>
              </a:r>
              <a:endParaRPr lang="en-US" altLang="ja-JP" sz="2000" dirty="0" smtClean="0">
                <a:solidFill>
                  <a:srgbClr val="CCFFCC"/>
                </a:solidFill>
                <a:sym typeface="Wingdings" pitchFamily="2" charset="2"/>
              </a:endParaRPr>
            </a:p>
            <a:p>
              <a:pPr algn="l">
                <a:lnSpc>
                  <a:spcPct val="120000"/>
                </a:lnSpc>
                <a:buFontTx/>
                <a:buNone/>
              </a:pPr>
              <a:r>
                <a:rPr lang="en-US" altLang="ja-JP" sz="2000" dirty="0" smtClean="0">
                  <a:solidFill>
                    <a:srgbClr val="CCFFCC"/>
                  </a:solidFill>
                  <a:sym typeface="Wingdings" pitchFamily="2" charset="2"/>
                </a:rPr>
                <a:t>   </a:t>
              </a:r>
              <a:r>
                <a:rPr lang="ja-JP" altLang="en-US" sz="2000" dirty="0" smtClean="0">
                  <a:solidFill>
                    <a:srgbClr val="CCFFCC"/>
                  </a:solidFill>
                  <a:sym typeface="Wingdings" pitchFamily="2" charset="2"/>
                </a:rPr>
                <a:t>多くの </a:t>
              </a:r>
              <a:r>
                <a:rPr lang="en-US" altLang="ja-JP" sz="2000" dirty="0" smtClean="0">
                  <a:solidFill>
                    <a:srgbClr val="CCFFCC"/>
                  </a:solidFill>
                  <a:sym typeface="Wingdings" pitchFamily="2" charset="2"/>
                </a:rPr>
                <a:t>Fake event </a:t>
              </a:r>
              <a:r>
                <a:rPr lang="ja-JP" altLang="en-US" sz="2000" dirty="0" smtClean="0">
                  <a:solidFill>
                    <a:srgbClr val="CCFFCC"/>
                  </a:solidFill>
                  <a:sym typeface="Wingdings" pitchFamily="2" charset="2"/>
                </a:rPr>
                <a:t>が現れる</a:t>
              </a:r>
              <a:endParaRPr lang="en-US" altLang="ja-JP" sz="2000" dirty="0" smtClean="0">
                <a:solidFill>
                  <a:srgbClr val="CCFFCC"/>
                </a:solidFill>
                <a:sym typeface="Wingdings" pitchFamily="2" charset="2"/>
              </a:endParaRPr>
            </a:p>
          </p:txBody>
        </p:sp>
      </p:grpSp>
      <p:grpSp>
        <p:nvGrpSpPr>
          <p:cNvPr id="26" name="グループ化 25"/>
          <p:cNvGrpSpPr/>
          <p:nvPr/>
        </p:nvGrpSpPr>
        <p:grpSpPr>
          <a:xfrm>
            <a:off x="642910" y="1500174"/>
            <a:ext cx="7929618" cy="4749876"/>
            <a:chOff x="642910" y="1500174"/>
            <a:chExt cx="7929618" cy="4749876"/>
          </a:xfrm>
        </p:grpSpPr>
        <p:sp>
          <p:nvSpPr>
            <p:cNvPr id="10" name="Rectangle 69"/>
            <p:cNvSpPr>
              <a:spLocks noChangeArrowheads="1"/>
            </p:cNvSpPr>
            <p:nvPr/>
          </p:nvSpPr>
          <p:spPr bwMode="auto">
            <a:xfrm>
              <a:off x="642910" y="2214554"/>
              <a:ext cx="7215238" cy="193899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  <a:buFontTx/>
                <a:buNone/>
              </a:pPr>
              <a:r>
                <a:rPr lang="ja-JP" altLang="en-US" sz="2000" dirty="0" smtClean="0">
                  <a:solidFill>
                    <a:srgbClr val="FFFFFF"/>
                  </a:solidFill>
                  <a:sym typeface="Wingdings" pitchFamily="2" charset="2"/>
                </a:rPr>
                <a:t>天文的な意義</a:t>
              </a:r>
              <a:endParaRPr lang="en-US" altLang="ja-JP" sz="2000" dirty="0" smtClean="0">
                <a:solidFill>
                  <a:srgbClr val="FFFFFF"/>
                </a:solidFill>
                <a:sym typeface="Wingdings" pitchFamily="2" charset="2"/>
              </a:endParaRPr>
            </a:p>
            <a:p>
              <a:pPr algn="l">
                <a:lnSpc>
                  <a:spcPct val="120000"/>
                </a:lnSpc>
                <a:buFontTx/>
                <a:buNone/>
              </a:pPr>
              <a:r>
                <a:rPr lang="en-US" altLang="ja-JP" sz="2000" dirty="0" smtClean="0">
                  <a:solidFill>
                    <a:srgbClr val="FFFFFF"/>
                  </a:solidFill>
                  <a:sym typeface="Wingdings" pitchFamily="2" charset="2"/>
                </a:rPr>
                <a:t>      </a:t>
              </a:r>
              <a:r>
                <a:rPr lang="ja-JP" altLang="en-US" sz="2000" dirty="0" smtClean="0">
                  <a:solidFill>
                    <a:srgbClr val="FFFFFF"/>
                  </a:solidFill>
                  <a:sym typeface="Wingdings" pitchFamily="2" charset="2"/>
                </a:rPr>
                <a:t>天球のカバー   </a:t>
              </a:r>
              <a:r>
                <a:rPr lang="en-US" altLang="ja-JP" sz="2000" dirty="0" smtClean="0">
                  <a:solidFill>
                    <a:srgbClr val="FFFFFF"/>
                  </a:solidFill>
                  <a:sym typeface="Wingdings" pitchFamily="2" charset="2"/>
                </a:rPr>
                <a:t>  </a:t>
              </a:r>
              <a:r>
                <a:rPr lang="ja-JP" altLang="en-US" sz="2000" dirty="0" smtClean="0">
                  <a:solidFill>
                    <a:srgbClr val="FFFFFF"/>
                  </a:solidFill>
                  <a:sym typeface="Wingdings" pitchFamily="2" charset="2"/>
                </a:rPr>
                <a:t>干渉計は 弱い指向性を持つ</a:t>
              </a:r>
              <a:endParaRPr lang="en-US" altLang="ja-JP" sz="2000" dirty="0" smtClean="0">
                <a:solidFill>
                  <a:srgbClr val="FFFFFF"/>
                </a:solidFill>
                <a:sym typeface="Wingdings" pitchFamily="2" charset="2"/>
              </a:endParaRPr>
            </a:p>
            <a:p>
              <a:pPr algn="l">
                <a:lnSpc>
                  <a:spcPct val="120000"/>
                </a:lnSpc>
                <a:buFontTx/>
                <a:buNone/>
              </a:pPr>
              <a:r>
                <a:rPr lang="ja-JP" altLang="en-US" sz="2000" dirty="0" smtClean="0">
                  <a:solidFill>
                    <a:srgbClr val="FFFFFF"/>
                  </a:solidFill>
                  <a:sym typeface="Wingdings" pitchFamily="2" charset="2"/>
                </a:rPr>
                <a:t>      検出された場合  </a:t>
              </a:r>
              <a:r>
                <a:rPr lang="en-US" altLang="ja-JP" sz="2000" dirty="0" smtClean="0">
                  <a:solidFill>
                    <a:srgbClr val="FFFFFF"/>
                  </a:solidFill>
                  <a:sym typeface="Wingdings" pitchFamily="2" charset="2"/>
                </a:rPr>
                <a:t>--- </a:t>
              </a:r>
              <a:r>
                <a:rPr lang="ja-JP" altLang="en-US" sz="2000" dirty="0" smtClean="0">
                  <a:solidFill>
                    <a:srgbClr val="FFFFFF"/>
                  </a:solidFill>
                  <a:sym typeface="Wingdings" pitchFamily="2" charset="2"/>
                </a:rPr>
                <a:t>天文的情報の取得</a:t>
              </a:r>
              <a:endParaRPr lang="en-US" altLang="ja-JP" sz="2000" dirty="0" smtClean="0">
                <a:solidFill>
                  <a:srgbClr val="FFFFFF"/>
                </a:solidFill>
                <a:sym typeface="Wingdings" pitchFamily="2" charset="2"/>
              </a:endParaRPr>
            </a:p>
            <a:p>
              <a:pPr algn="l">
                <a:lnSpc>
                  <a:spcPct val="120000"/>
                </a:lnSpc>
                <a:buFontTx/>
                <a:buNone/>
              </a:pPr>
              <a:r>
                <a:rPr lang="ja-JP" altLang="en-US" sz="2000" dirty="0" smtClean="0">
                  <a:solidFill>
                    <a:srgbClr val="FFFFFF"/>
                  </a:solidFill>
                  <a:sym typeface="Wingdings" pitchFamily="2" charset="2"/>
                </a:rPr>
                <a:t>　　   　波源の位置</a:t>
              </a:r>
              <a:r>
                <a:rPr lang="en-US" altLang="ja-JP" sz="2000" dirty="0" smtClean="0">
                  <a:solidFill>
                    <a:srgbClr val="FFFFFF"/>
                  </a:solidFill>
                  <a:sym typeface="Wingdings" pitchFamily="2" charset="2"/>
                </a:rPr>
                <a:t>, </a:t>
              </a:r>
              <a:r>
                <a:rPr lang="ja-JP" altLang="en-US" sz="2000" dirty="0" smtClean="0">
                  <a:solidFill>
                    <a:srgbClr val="FFFFFF"/>
                  </a:solidFill>
                  <a:sym typeface="Wingdings" pitchFamily="2" charset="2"/>
                </a:rPr>
                <a:t>偏波　の情報の取得  </a:t>
              </a:r>
              <a:endParaRPr lang="en-US" altLang="ja-JP" sz="2000" dirty="0" smtClean="0">
                <a:solidFill>
                  <a:srgbClr val="FFFFFF"/>
                </a:solidFill>
                <a:sym typeface="Wingdings" pitchFamily="2" charset="2"/>
              </a:endParaRPr>
            </a:p>
            <a:p>
              <a:pPr algn="l">
                <a:lnSpc>
                  <a:spcPct val="120000"/>
                </a:lnSpc>
                <a:buFontTx/>
                <a:buNone/>
              </a:pPr>
              <a:r>
                <a:rPr lang="en-US" altLang="ja-JP" sz="2000" dirty="0" smtClean="0">
                  <a:solidFill>
                    <a:srgbClr val="FFFFFF"/>
                  </a:solidFill>
                  <a:sym typeface="Wingdings" pitchFamily="2" charset="2"/>
                </a:rPr>
                <a:t>              </a:t>
              </a:r>
              <a:r>
                <a:rPr lang="ja-JP" altLang="en-US" sz="2000" dirty="0" smtClean="0">
                  <a:solidFill>
                    <a:srgbClr val="FFFFFF"/>
                  </a:solidFill>
                  <a:sym typeface="Wingdings" pitchFamily="2" charset="2"/>
                </a:rPr>
                <a:t>最低</a:t>
              </a:r>
              <a:r>
                <a:rPr lang="en-US" altLang="ja-JP" sz="2000" dirty="0" smtClean="0">
                  <a:solidFill>
                    <a:srgbClr val="FFFFFF"/>
                  </a:solidFill>
                  <a:sym typeface="Wingdings" pitchFamily="2" charset="2"/>
                </a:rPr>
                <a:t>3</a:t>
              </a:r>
              <a:r>
                <a:rPr lang="ja-JP" altLang="en-US" sz="2000" dirty="0" smtClean="0">
                  <a:solidFill>
                    <a:srgbClr val="FFFFFF"/>
                  </a:solidFill>
                  <a:sym typeface="Wingdings" pitchFamily="2" charset="2"/>
                </a:rPr>
                <a:t>台</a:t>
              </a:r>
              <a:r>
                <a:rPr lang="en-US" altLang="ja-JP" sz="2000" dirty="0" smtClean="0">
                  <a:solidFill>
                    <a:srgbClr val="FFFFFF"/>
                  </a:solidFill>
                  <a:sym typeface="Wingdings" pitchFamily="2" charset="2"/>
                </a:rPr>
                <a:t>, </a:t>
              </a:r>
              <a:r>
                <a:rPr lang="ja-JP" altLang="en-US" sz="2000" dirty="0" smtClean="0">
                  <a:solidFill>
                    <a:srgbClr val="FFFFFF"/>
                  </a:solidFill>
                  <a:sym typeface="Wingdings" pitchFamily="2" charset="2"/>
                </a:rPr>
                <a:t>指向性を考慮するとさらに必要 </a:t>
              </a:r>
              <a:endParaRPr lang="en-US" altLang="ja-JP" sz="2000" dirty="0" smtClean="0">
                <a:solidFill>
                  <a:srgbClr val="FFFFFF"/>
                </a:solidFill>
                <a:sym typeface="Wingdings" pitchFamily="2" charset="2"/>
              </a:endParaRPr>
            </a:p>
          </p:txBody>
        </p:sp>
        <p:grpSp>
          <p:nvGrpSpPr>
            <p:cNvPr id="25" name="グループ化 24"/>
            <p:cNvGrpSpPr/>
            <p:nvPr/>
          </p:nvGrpSpPr>
          <p:grpSpPr>
            <a:xfrm>
              <a:off x="7058296" y="1500174"/>
              <a:ext cx="1514232" cy="4749876"/>
              <a:chOff x="7058296" y="1500174"/>
              <a:chExt cx="1514232" cy="4749876"/>
            </a:xfrm>
          </p:grpSpPr>
          <p:grpSp>
            <p:nvGrpSpPr>
              <p:cNvPr id="2" name="Group 16"/>
              <p:cNvGrpSpPr>
                <a:grpSpLocks noChangeAspect="1"/>
              </p:cNvGrpSpPr>
              <p:nvPr/>
            </p:nvGrpSpPr>
            <p:grpSpPr bwMode="auto">
              <a:xfrm>
                <a:off x="7058296" y="1500174"/>
                <a:ext cx="1479296" cy="1484630"/>
                <a:chOff x="0" y="0"/>
                <a:chExt cx="1664" cy="1670"/>
              </a:xfrm>
            </p:grpSpPr>
            <p:pic>
              <p:nvPicPr>
                <p:cNvPr id="13" name="Picture 17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1664" cy="1664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4" name="Rectangle 18"/>
                <p:cNvSpPr>
                  <a:spLocks/>
                </p:cNvSpPr>
                <p:nvPr/>
              </p:nvSpPr>
              <p:spPr bwMode="auto">
                <a:xfrm>
                  <a:off x="860" y="1480"/>
                  <a:ext cx="705" cy="19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>
                    <a:buNone/>
                  </a:pPr>
                  <a:r>
                    <a:rPr lang="en-US" altLang="ja-JP" sz="1100" dirty="0">
                      <a:solidFill>
                        <a:srgbClr val="080808"/>
                      </a:solidFill>
                    </a:rPr>
                    <a:t>L/H+L/L</a:t>
                  </a:r>
                </a:p>
              </p:txBody>
            </p:sp>
          </p:grpSp>
          <p:grpSp>
            <p:nvGrpSpPr>
              <p:cNvPr id="3" name="Group 19"/>
              <p:cNvGrpSpPr>
                <a:grpSpLocks noChangeAspect="1"/>
              </p:cNvGrpSpPr>
              <p:nvPr/>
            </p:nvGrpSpPr>
            <p:grpSpPr bwMode="auto">
              <a:xfrm>
                <a:off x="7066564" y="3127680"/>
                <a:ext cx="1479296" cy="1479296"/>
                <a:chOff x="0" y="0"/>
                <a:chExt cx="1664" cy="1664"/>
              </a:xfrm>
            </p:grpSpPr>
            <p:pic>
              <p:nvPicPr>
                <p:cNvPr id="16" name="Picture 20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1664" cy="1664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7" name="Rectangle 21"/>
                <p:cNvSpPr>
                  <a:spLocks/>
                </p:cNvSpPr>
                <p:nvPr/>
              </p:nvSpPr>
              <p:spPr bwMode="auto">
                <a:xfrm>
                  <a:off x="622" y="1472"/>
                  <a:ext cx="941" cy="19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>
                    <a:buNone/>
                  </a:pPr>
                  <a:r>
                    <a:rPr lang="en-US" altLang="ja-JP" sz="1100">
                      <a:solidFill>
                        <a:srgbClr val="080808"/>
                      </a:solidFill>
                    </a:rPr>
                    <a:t>L/H+L/L+V</a:t>
                  </a:r>
                </a:p>
              </p:txBody>
            </p:sp>
          </p:grpSp>
          <p:grpSp>
            <p:nvGrpSpPr>
              <p:cNvPr id="4" name="Group 22"/>
              <p:cNvGrpSpPr>
                <a:grpSpLocks noChangeAspect="1"/>
              </p:cNvGrpSpPr>
              <p:nvPr/>
            </p:nvGrpSpPr>
            <p:grpSpPr bwMode="auto">
              <a:xfrm>
                <a:off x="7093232" y="4770754"/>
                <a:ext cx="1479296" cy="1479296"/>
                <a:chOff x="0" y="0"/>
                <a:chExt cx="1664" cy="1664"/>
              </a:xfrm>
            </p:grpSpPr>
            <p:pic>
              <p:nvPicPr>
                <p:cNvPr id="19" name="Picture 23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1664" cy="1664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0" name="Rectangle 24"/>
                <p:cNvSpPr>
                  <a:spLocks/>
                </p:cNvSpPr>
                <p:nvPr/>
              </p:nvSpPr>
              <p:spPr bwMode="auto">
                <a:xfrm>
                  <a:off x="6" y="1472"/>
                  <a:ext cx="1484" cy="19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>
                    <a:buNone/>
                  </a:pPr>
                  <a:r>
                    <a:rPr lang="en-US" altLang="ja-JP" sz="1100">
                      <a:solidFill>
                        <a:srgbClr val="080808"/>
                      </a:solidFill>
                    </a:rPr>
                    <a:t>L/H+L/L+V+LCGT</a:t>
                  </a:r>
                </a:p>
              </p:txBody>
            </p:sp>
          </p:grpSp>
        </p:grpSp>
      </p:grpSp>
      <p:sp>
        <p:nvSpPr>
          <p:cNvPr id="18" name="Rectangle 69"/>
          <p:cNvSpPr>
            <a:spLocks noChangeArrowheads="1"/>
          </p:cNvSpPr>
          <p:nvPr/>
        </p:nvSpPr>
        <p:spPr bwMode="auto">
          <a:xfrm>
            <a:off x="571472" y="1102609"/>
            <a:ext cx="7215238" cy="48603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400" dirty="0" smtClean="0">
                <a:solidFill>
                  <a:srgbClr val="FFFFFF"/>
                </a:solidFill>
                <a:sym typeface="Wingdings" pitchFamily="2" charset="2"/>
              </a:rPr>
              <a:t>複数台での同時観測の意義</a:t>
            </a:r>
            <a:endParaRPr lang="en-US" altLang="ja-JP" sz="2400" dirty="0" smtClean="0">
              <a:solidFill>
                <a:srgbClr val="FFFFFF"/>
              </a:solidFill>
              <a:sym typeface="Wingdings" pitchFamily="2" charset="2"/>
            </a:endParaRPr>
          </a:p>
        </p:txBody>
      </p:sp>
      <p:sp>
        <p:nvSpPr>
          <p:cNvPr id="21" name="Rectangle 69"/>
          <p:cNvSpPr>
            <a:spLocks noChangeArrowheads="1"/>
          </p:cNvSpPr>
          <p:nvPr/>
        </p:nvSpPr>
        <p:spPr bwMode="auto">
          <a:xfrm>
            <a:off x="1081062" y="1571612"/>
            <a:ext cx="5062574" cy="42043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dirty="0" smtClean="0">
                <a:solidFill>
                  <a:srgbClr val="B2B2B2"/>
                </a:solidFill>
                <a:sym typeface="Wingdings" pitchFamily="2" charset="2"/>
              </a:rPr>
              <a:t>(</a:t>
            </a:r>
            <a:r>
              <a:rPr lang="en-US" altLang="ja-JP" sz="2000" b="1" dirty="0" smtClean="0">
                <a:solidFill>
                  <a:srgbClr val="B2B2B2"/>
                </a:solidFill>
                <a:sym typeface="Wingdings" pitchFamily="2" charset="2"/>
              </a:rPr>
              <a:t>Ad. LIGO, Ad. VIRGO</a:t>
            </a:r>
            <a:r>
              <a:rPr lang="ja-JP" altLang="en-US" sz="2000" dirty="0" smtClean="0">
                <a:solidFill>
                  <a:srgbClr val="B2B2B2"/>
                </a:solidFill>
                <a:sym typeface="Wingdings" pitchFamily="2" charset="2"/>
              </a:rPr>
              <a:t>との同時観測</a:t>
            </a:r>
            <a:r>
              <a:rPr lang="en-US" altLang="ja-JP" sz="2000" dirty="0" smtClean="0">
                <a:solidFill>
                  <a:srgbClr val="B2B2B2"/>
                </a:solidFill>
                <a:sym typeface="Wingdings" pitchFamily="2" charset="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0086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Parameter estimation</a:t>
            </a:r>
            <a:endParaRPr kumimoji="1" lang="ja-JP" altLang="en-US" dirty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国立天文台 </a:t>
            </a:r>
            <a:r>
              <a:rPr lang="en-US" altLang="ja-JP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ATC</a:t>
            </a:r>
            <a:r>
              <a:rPr lang="ja-JP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セミナー　</a:t>
            </a:r>
            <a:r>
              <a:rPr lang="en-US" altLang="ja-JP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ja-JP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ja-JP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21</a:t>
            </a:r>
            <a:r>
              <a:rPr lang="ja-JP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国立天文台</a:t>
            </a:r>
            <a:r>
              <a:rPr lang="en-US" altLang="ja-JP" sz="1200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" name="Rectangle 22"/>
          <p:cNvSpPr>
            <a:spLocks noChangeArrowheads="1"/>
          </p:cNvSpPr>
          <p:nvPr/>
        </p:nvSpPr>
        <p:spPr bwMode="auto">
          <a:xfrm>
            <a:off x="899592" y="1157503"/>
            <a:ext cx="7344816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</a:rPr>
              <a:t>Angular resolution for the source</a:t>
            </a:r>
            <a:endParaRPr lang="ja-JP" altLang="en-US" sz="1600" dirty="0">
              <a:solidFill>
                <a:srgbClr val="F8F8F8"/>
              </a:solidFill>
            </a:endParaRPr>
          </a:p>
        </p:txBody>
      </p:sp>
      <p:pic>
        <p:nvPicPr>
          <p:cNvPr id="959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7" y="1733567"/>
            <a:ext cx="5369523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5768840" y="1443840"/>
            <a:ext cx="1656184" cy="432048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200" kern="0" dirty="0" smtClean="0">
                <a:solidFill>
                  <a:srgbClr val="B2B2B2"/>
                </a:solidFill>
                <a:latin typeface="+mn-lt"/>
                <a:ea typeface="+mn-ea"/>
              </a:rPr>
              <a:t>By H. Tagoshi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6999808" y="1805575"/>
            <a:ext cx="1820664" cy="1008112"/>
          </a:xfrm>
          <a:prstGeom prst="rect">
            <a:avLst/>
          </a:prstGeom>
        </p:spPr>
        <p:txBody>
          <a:bodyPr/>
          <a:lstStyle/>
          <a:p>
            <a:pPr marL="193675" lvl="0" indent="-193675" algn="l" eaLnBrk="0" hangingPunct="0">
              <a:lnSpc>
                <a:spcPct val="110000"/>
              </a:lnSpc>
              <a:buSzPct val="70000"/>
              <a:buNone/>
              <a:defRPr/>
            </a:pPr>
            <a:r>
              <a:rPr lang="pt-BR" altLang="ja-JP" sz="1200" kern="0" dirty="0" smtClean="0">
                <a:solidFill>
                  <a:srgbClr val="FFFFFF"/>
                </a:solidFill>
                <a:latin typeface="+mn-lt"/>
                <a:ea typeface="+mn-ea"/>
              </a:rPr>
              <a:t>H: LIGO-</a:t>
            </a:r>
            <a:r>
              <a:rPr lang="pt-BR" altLang="ja-JP" sz="1200" kern="0" dirty="0">
                <a:solidFill>
                  <a:srgbClr val="FFFFFF"/>
                </a:solidFill>
                <a:latin typeface="+mn-lt"/>
                <a:ea typeface="+mn-ea"/>
              </a:rPr>
              <a:t>­‐Hanford</a:t>
            </a:r>
          </a:p>
          <a:p>
            <a:pPr marL="193675" lvl="0" indent="-193675" algn="l" eaLnBrk="0" hangingPunct="0">
              <a:lnSpc>
                <a:spcPct val="110000"/>
              </a:lnSpc>
              <a:buSzPct val="70000"/>
              <a:buNone/>
              <a:defRPr/>
            </a:pPr>
            <a:r>
              <a:rPr lang="pt-BR" altLang="ja-JP" sz="1200" kern="0" dirty="0" smtClean="0">
                <a:solidFill>
                  <a:srgbClr val="FFFFFF"/>
                </a:solidFill>
                <a:latin typeface="+mn-lt"/>
                <a:ea typeface="+mn-ea"/>
              </a:rPr>
              <a:t>L: LIGO-</a:t>
            </a:r>
            <a:r>
              <a:rPr lang="pt-BR" altLang="ja-JP" sz="1200" kern="0" dirty="0">
                <a:solidFill>
                  <a:srgbClr val="FFFFFF"/>
                </a:solidFill>
                <a:latin typeface="+mn-lt"/>
                <a:ea typeface="+mn-ea"/>
              </a:rPr>
              <a:t>­‐Livingston</a:t>
            </a:r>
          </a:p>
          <a:p>
            <a:pPr marL="193675" lvl="0" indent="-193675" algn="l" eaLnBrk="0" hangingPunct="0">
              <a:lnSpc>
                <a:spcPct val="110000"/>
              </a:lnSpc>
              <a:buSzPct val="70000"/>
              <a:buNone/>
              <a:defRPr/>
            </a:pPr>
            <a:r>
              <a:rPr lang="pt-BR" altLang="ja-JP" sz="1200" kern="0" dirty="0" smtClean="0">
                <a:solidFill>
                  <a:srgbClr val="FFFFFF"/>
                </a:solidFill>
                <a:latin typeface="+mn-lt"/>
                <a:ea typeface="+mn-ea"/>
              </a:rPr>
              <a:t>V: Virgo, </a:t>
            </a:r>
            <a:r>
              <a:rPr lang="pt-BR" altLang="ja-JP" sz="1200" kern="0" dirty="0" smtClean="0">
                <a:solidFill>
                  <a:srgbClr val="99CCFF"/>
                </a:solidFill>
                <a:latin typeface="+mn-lt"/>
                <a:ea typeface="+mn-ea"/>
              </a:rPr>
              <a:t>J: LCGT</a:t>
            </a:r>
            <a:endParaRPr lang="pt-BR" altLang="ja-JP" sz="1200" kern="0" dirty="0">
              <a:solidFill>
                <a:srgbClr val="99CCFF"/>
              </a:solidFill>
              <a:latin typeface="+mn-lt"/>
              <a:ea typeface="+mn-ea"/>
            </a:endParaRPr>
          </a:p>
          <a:p>
            <a:pPr marL="193675" lvl="0" indent="-193675" algn="l" eaLnBrk="0" hangingPunct="0">
              <a:lnSpc>
                <a:spcPct val="110000"/>
              </a:lnSpc>
              <a:buSzPct val="70000"/>
              <a:buNone/>
              <a:defRPr/>
            </a:pPr>
            <a:r>
              <a:rPr lang="pt-BR" altLang="ja-JP" sz="1200" kern="0" dirty="0">
                <a:solidFill>
                  <a:srgbClr val="FFFFFF"/>
                </a:solidFill>
                <a:latin typeface="+mn-lt"/>
                <a:ea typeface="+mn-ea"/>
              </a:rPr>
              <a:t>A</a:t>
            </a:r>
            <a:r>
              <a:rPr lang="pt-BR" altLang="ja-JP" sz="1200" kern="0" dirty="0" smtClean="0">
                <a:solidFill>
                  <a:srgbClr val="FFFFFF"/>
                </a:solidFill>
                <a:latin typeface="+mn-lt"/>
                <a:ea typeface="+mn-ea"/>
              </a:rPr>
              <a:t>: LIGO-</a:t>
            </a:r>
            <a:r>
              <a:rPr lang="pt-BR" altLang="ja-JP" sz="1200" kern="0" dirty="0">
                <a:solidFill>
                  <a:srgbClr val="FFFFFF"/>
                </a:solidFill>
                <a:latin typeface="+mn-lt"/>
                <a:ea typeface="+mn-ea"/>
              </a:rPr>
              <a:t>­‐Australia</a:t>
            </a:r>
            <a:endParaRPr lang="en-US" altLang="ja-JP" sz="1200" kern="0" dirty="0" smtClean="0">
              <a:solidFill>
                <a:srgbClr val="FFFFFF"/>
              </a:solidFill>
              <a:latin typeface="+mn-lt"/>
              <a:ea typeface="+mn-ea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732621" y="5326452"/>
            <a:ext cx="6316240" cy="698990"/>
          </a:xfrm>
          <a:prstGeom prst="rect">
            <a:avLst/>
          </a:prstGeom>
        </p:spPr>
        <p:txBody>
          <a:bodyPr/>
          <a:lstStyle/>
          <a:p>
            <a:pPr marL="193675" lvl="0" indent="-193675" algn="l" eaLnBrk="0" hangingPunct="0">
              <a:lnSpc>
                <a:spcPct val="110000"/>
              </a:lnSpc>
              <a:buSzPct val="70000"/>
              <a:buNone/>
              <a:defRPr/>
            </a:pPr>
            <a:r>
              <a:rPr lang="en-US" altLang="ja-JP" sz="2000" kern="0" dirty="0" smtClean="0">
                <a:solidFill>
                  <a:srgbClr val="EAEAEA"/>
                </a:solidFill>
              </a:rPr>
              <a:t>Adding</a:t>
            </a:r>
            <a:r>
              <a:rPr lang="en-US" altLang="ja-JP" sz="2000" kern="0" dirty="0" smtClean="0">
                <a:solidFill>
                  <a:srgbClr val="99CCFF"/>
                </a:solidFill>
              </a:rPr>
              <a:t> </a:t>
            </a:r>
            <a:r>
              <a:rPr lang="en-US" altLang="ja-JP" sz="2000" kern="0" dirty="0">
                <a:solidFill>
                  <a:srgbClr val="99CCFF"/>
                </a:solidFill>
              </a:rPr>
              <a:t>LCGT </a:t>
            </a:r>
            <a:r>
              <a:rPr lang="en-US" altLang="ja-JP" sz="2000" kern="0" dirty="0" smtClean="0">
                <a:solidFill>
                  <a:srgbClr val="EAEAEA"/>
                </a:solidFill>
                <a:latin typeface="+mn-lt"/>
                <a:ea typeface="+mn-ea"/>
              </a:rPr>
              <a:t>to (aLIGO + adv. VIRGO) network </a:t>
            </a: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2000" kern="0" dirty="0" smtClean="0">
                <a:solidFill>
                  <a:srgbClr val="EAEAEA"/>
                </a:solidFill>
                <a:latin typeface="+mn-lt"/>
                <a:ea typeface="+mn-ea"/>
              </a:rPr>
              <a:t>     </a:t>
            </a:r>
            <a:r>
              <a:rPr lang="en-US" altLang="ja-JP" sz="2000" kern="0" dirty="0" smtClean="0">
                <a:solidFill>
                  <a:srgbClr val="EAEAEA"/>
                </a:solidFill>
                <a:latin typeface="+mn-lt"/>
                <a:ea typeface="+mn-ea"/>
                <a:sym typeface="Wingdings" pitchFamily="2" charset="2"/>
              </a:rPr>
              <a:t> </a:t>
            </a:r>
            <a:r>
              <a:rPr lang="en-US" altLang="ja-JP" sz="2000" kern="0" dirty="0" smtClean="0">
                <a:solidFill>
                  <a:srgbClr val="EAEAEA"/>
                </a:solidFill>
                <a:latin typeface="+mn-lt"/>
                <a:ea typeface="+mn-ea"/>
              </a:rPr>
              <a:t>Factor ~3-4 improvement in sky area </a:t>
            </a:r>
          </a:p>
        </p:txBody>
      </p:sp>
      <p:sp>
        <p:nvSpPr>
          <p:cNvPr id="12" name="上カーブ矢印 11"/>
          <p:cNvSpPr/>
          <p:nvPr/>
        </p:nvSpPr>
        <p:spPr bwMode="auto">
          <a:xfrm>
            <a:off x="3676840" y="2813687"/>
            <a:ext cx="864096" cy="288032"/>
          </a:xfrm>
          <a:prstGeom prst="curvedUpArrow">
            <a:avLst/>
          </a:prstGeom>
          <a:solidFill>
            <a:srgbClr val="FFFFFF">
              <a:alpha val="49804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959494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3245736"/>
            <a:ext cx="3188817" cy="1695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9495" name="Picture 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867" y="3245734"/>
            <a:ext cx="3205429" cy="169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7308304" y="4332345"/>
            <a:ext cx="1656184" cy="432048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050" kern="0" dirty="0" smtClean="0">
                <a:solidFill>
                  <a:srgbClr val="B2B2B2"/>
                </a:solidFill>
                <a:latin typeface="+mn-lt"/>
                <a:ea typeface="+mn-ea"/>
              </a:rPr>
              <a:t>S.Fairhaurst</a:t>
            </a: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050" kern="0" dirty="0" smtClean="0">
                <a:solidFill>
                  <a:srgbClr val="B2B2B2"/>
                </a:solidFill>
                <a:latin typeface="+mn-lt"/>
                <a:ea typeface="+mn-ea"/>
              </a:rPr>
              <a:t>CQG 28(2011) 105021</a:t>
            </a:r>
          </a:p>
        </p:txBody>
      </p:sp>
    </p:spTree>
    <p:extLst>
      <p:ext uri="{BB962C8B-B14F-4D97-AF65-F5344CB8AC3E}">
        <p14:creationId xmlns:p14="http://schemas.microsoft.com/office/powerpoint/2010/main" val="61019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GWIC </a:t>
            </a:r>
            <a:r>
              <a:rPr kumimoji="1" lang="ja-JP" altLang="en-US" dirty="0" smtClean="0"/>
              <a:t>ロードマップ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国立天文台 </a:t>
            </a:r>
            <a:r>
              <a:rPr lang="en-US" altLang="ja-JP" smtClean="0"/>
              <a:t>ATC</a:t>
            </a:r>
            <a:r>
              <a:rPr lang="ja-JP" altLang="en-US" smtClean="0"/>
              <a:t>セミナー　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11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国立天文台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pic>
        <p:nvPicPr>
          <p:cNvPr id="973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08606"/>
            <a:ext cx="8568952" cy="4236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正方形/長方形 5"/>
          <p:cNvSpPr/>
          <p:nvPr/>
        </p:nvSpPr>
        <p:spPr>
          <a:xfrm>
            <a:off x="3491880" y="5682734"/>
            <a:ext cx="5400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ja-JP" sz="1600" dirty="0">
                <a:solidFill>
                  <a:srgbClr val="B2B2B2"/>
                </a:solidFill>
              </a:rPr>
              <a:t>Gravitational Waves International </a:t>
            </a:r>
            <a:r>
              <a:rPr lang="en-US" altLang="ja-JP" sz="1600" dirty="0" smtClean="0">
                <a:solidFill>
                  <a:srgbClr val="B2B2B2"/>
                </a:solidFill>
              </a:rPr>
              <a:t>Committee Roadmap  </a:t>
            </a:r>
          </a:p>
          <a:p>
            <a:pPr algn="l">
              <a:buNone/>
            </a:pPr>
            <a:r>
              <a:rPr lang="en-US" altLang="ja-JP" sz="1600" dirty="0">
                <a:solidFill>
                  <a:srgbClr val="B2B2B2"/>
                </a:solidFill>
              </a:rPr>
              <a:t> </a:t>
            </a:r>
            <a:r>
              <a:rPr lang="en-US" altLang="ja-JP" sz="1600" dirty="0" smtClean="0">
                <a:solidFill>
                  <a:srgbClr val="B2B2B2"/>
                </a:solidFill>
              </a:rPr>
              <a:t>                                 http</a:t>
            </a:r>
            <a:r>
              <a:rPr lang="en-US" altLang="ja-JP" sz="1600" dirty="0">
                <a:solidFill>
                  <a:srgbClr val="B2B2B2"/>
                </a:solidFill>
              </a:rPr>
              <a:t>://gwic.ligo.org/roadmap/</a:t>
            </a:r>
            <a:endParaRPr lang="ja-JP" altLang="en-US" sz="1600" dirty="0">
              <a:solidFill>
                <a:srgbClr val="B2B2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06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7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ja-JP"/>
              <a:t>レーザー干渉計型重力波検出器</a:t>
            </a:r>
            <a:endParaRPr lang="ja-JP" altLang="en-US"/>
          </a:p>
        </p:txBody>
      </p:sp>
      <p:sp>
        <p:nvSpPr>
          <p:cNvPr id="23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国立天文台 </a:t>
            </a:r>
            <a:r>
              <a:rPr lang="en-US" altLang="ja-JP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ATC</a:t>
            </a:r>
            <a:r>
              <a:rPr lang="ja-JP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セミナー　</a:t>
            </a:r>
            <a:r>
              <a:rPr lang="en-US" altLang="ja-JP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ja-JP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ja-JP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21</a:t>
            </a:r>
            <a:r>
              <a:rPr lang="ja-JP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国立天文台</a:t>
            </a:r>
            <a:r>
              <a:rPr lang="en-US" altLang="ja-JP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57814" name="AutoShape 22"/>
          <p:cNvSpPr>
            <a:spLocks noChangeArrowheads="1"/>
          </p:cNvSpPr>
          <p:nvPr/>
        </p:nvSpPr>
        <p:spPr bwMode="auto">
          <a:xfrm>
            <a:off x="4356100" y="1196975"/>
            <a:ext cx="4464050" cy="5184775"/>
          </a:xfrm>
          <a:prstGeom prst="roundRect">
            <a:avLst>
              <a:gd name="adj" fmla="val 3921"/>
            </a:avLst>
          </a:prstGeom>
          <a:solidFill>
            <a:srgbClr val="C0C0C0">
              <a:alpha val="80000"/>
            </a:srgbClr>
          </a:solidFill>
          <a:ln w="12700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kern="1200" dirty="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057794" name="Picture 2" descr="mi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65638" y="2798763"/>
            <a:ext cx="4078287" cy="3471862"/>
          </a:xfrm>
          <a:prstGeom prst="rect">
            <a:avLst/>
          </a:prstGeom>
          <a:noFill/>
        </p:spPr>
      </p:pic>
      <p:sp>
        <p:nvSpPr>
          <p:cNvPr id="1057795" name="Line 3"/>
          <p:cNvSpPr>
            <a:spLocks noChangeShapeType="1"/>
          </p:cNvSpPr>
          <p:nvPr/>
        </p:nvSpPr>
        <p:spPr bwMode="auto">
          <a:xfrm>
            <a:off x="6472238" y="4586288"/>
            <a:ext cx="476250" cy="811212"/>
          </a:xfrm>
          <a:prstGeom prst="line">
            <a:avLst/>
          </a:prstGeom>
          <a:noFill/>
          <a:ln w="3175">
            <a:solidFill>
              <a:srgbClr val="FF7C8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kern="120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57797" name="AutoShape 5"/>
          <p:cNvSpPr>
            <a:spLocks noChangeArrowheads="1"/>
          </p:cNvSpPr>
          <p:nvPr/>
        </p:nvSpPr>
        <p:spPr bwMode="auto">
          <a:xfrm>
            <a:off x="1765300" y="2409825"/>
            <a:ext cx="457200" cy="304800"/>
          </a:xfrm>
          <a:prstGeom prst="downArrow">
            <a:avLst>
              <a:gd name="adj1" fmla="val 50000"/>
              <a:gd name="adj2" fmla="val 43750"/>
            </a:avLst>
          </a:prstGeom>
          <a:solidFill>
            <a:srgbClr val="CCFFCC">
              <a:alpha val="30000"/>
            </a:srgbClr>
          </a:solidFill>
          <a:ln w="12700">
            <a:solidFill>
              <a:srgbClr val="CCFFCC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000" kern="120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57798" name="Rectangle 6"/>
          <p:cNvSpPr>
            <a:spLocks noChangeArrowheads="1"/>
          </p:cNvSpPr>
          <p:nvPr/>
        </p:nvSpPr>
        <p:spPr bwMode="auto">
          <a:xfrm>
            <a:off x="395536" y="2852936"/>
            <a:ext cx="3960813" cy="74052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それぞれ</a:t>
            </a:r>
            <a:r>
              <a:rPr kumimoji="1" lang="ja-JP" altLang="en-US" sz="20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、</a:t>
            </a:r>
            <a:r>
              <a:rPr lang="ja-JP" altLang="en-US" sz="2000" dirty="0" smtClean="0">
                <a:solidFill>
                  <a:srgbClr val="CCFFCC"/>
                </a:solidFill>
              </a:rPr>
              <a:t>懸架された</a:t>
            </a:r>
            <a:r>
              <a:rPr kumimoji="1" lang="ja-JP" altLang="en-US" sz="2000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鏡</a:t>
            </a:r>
            <a:r>
              <a:rPr kumimoji="1" lang="ja-JP" altLang="en-US" sz="20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で</a:t>
            </a:r>
            <a:r>
              <a:rPr kumimoji="1" lang="ja-JP" altLang="en-US" sz="20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打ち返し</a:t>
            </a:r>
            <a:endParaRPr kumimoji="1" lang="en-US" altLang="ja-JP" sz="2000" kern="1200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干渉</a:t>
            </a:r>
            <a:r>
              <a:rPr kumimoji="1" lang="ja-JP" altLang="en-US" sz="20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させる </a:t>
            </a:r>
            <a:r>
              <a:rPr kumimoji="1" lang="en-US" altLang="ja-JP" sz="20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ja-JP" altLang="en-US" sz="20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光</a:t>
            </a:r>
            <a:r>
              <a:rPr kumimoji="1" lang="ja-JP" altLang="en-US" sz="20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検出器で</a:t>
            </a:r>
            <a:r>
              <a:rPr kumimoji="1" lang="ja-JP" altLang="en-US" sz="20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観測</a:t>
            </a:r>
            <a:r>
              <a:rPr lang="en-US" altLang="ja-JP" sz="2000" dirty="0">
                <a:solidFill>
                  <a:srgbClr val="EAEAEA"/>
                </a:solidFill>
              </a:rPr>
              <a:t>.</a:t>
            </a:r>
            <a:endParaRPr kumimoji="1" lang="ja-JP" altLang="en-US" sz="20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57799" name="Rectangle 7"/>
          <p:cNvSpPr>
            <a:spLocks noChangeArrowheads="1"/>
          </p:cNvSpPr>
          <p:nvPr/>
        </p:nvSpPr>
        <p:spPr bwMode="auto">
          <a:xfrm>
            <a:off x="511374" y="1281534"/>
            <a:ext cx="3484562" cy="92333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マイケルソン干渉計</a:t>
            </a:r>
            <a:r>
              <a:rPr kumimoji="1" lang="ja-JP" altLang="en-US" sz="20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が基本</a:t>
            </a:r>
            <a:endParaRPr kumimoji="1" lang="ja-JP" altLang="en-US" sz="20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レーザー光源からの光を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ja-JP" altLang="en-US" sz="2000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直交する</a:t>
            </a:r>
            <a:r>
              <a:rPr kumimoji="1" lang="en-US" altLang="ja-JP" sz="2000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  <a:r>
              <a:rPr kumimoji="1" lang="ja-JP" altLang="en-US" sz="2000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方向</a:t>
            </a:r>
            <a:r>
              <a:rPr kumimoji="1" lang="ja-JP" altLang="en-US" sz="200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に分岐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524750" y="3684588"/>
            <a:ext cx="590550" cy="636587"/>
            <a:chOff x="4921" y="2245"/>
            <a:chExt cx="372" cy="401"/>
          </a:xfrm>
        </p:grpSpPr>
        <p:pic>
          <p:nvPicPr>
            <p:cNvPr id="1057801" name="Picture 9" descr="mirror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921" y="2245"/>
              <a:ext cx="372" cy="401"/>
            </a:xfrm>
            <a:prstGeom prst="rect">
              <a:avLst/>
            </a:prstGeom>
            <a:noFill/>
          </p:spPr>
        </p:pic>
        <p:sp>
          <p:nvSpPr>
            <p:cNvPr id="1057802" name="Line 10"/>
            <p:cNvSpPr>
              <a:spLocks noChangeShapeType="1"/>
            </p:cNvSpPr>
            <p:nvPr/>
          </p:nvSpPr>
          <p:spPr bwMode="auto">
            <a:xfrm flipV="1">
              <a:off x="4967" y="2506"/>
              <a:ext cx="35" cy="17"/>
            </a:xfrm>
            <a:prstGeom prst="line">
              <a:avLst/>
            </a:prstGeom>
            <a:noFill/>
            <a:ln w="412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5167313" y="2708275"/>
            <a:ext cx="639762" cy="628650"/>
            <a:chOff x="3318" y="1817"/>
            <a:chExt cx="403" cy="396"/>
          </a:xfrm>
        </p:grpSpPr>
        <p:pic>
          <p:nvPicPr>
            <p:cNvPr id="1057804" name="Picture 12" descr="mirror2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318" y="1817"/>
              <a:ext cx="403" cy="396"/>
            </a:xfrm>
            <a:prstGeom prst="rect">
              <a:avLst/>
            </a:prstGeom>
            <a:noFill/>
          </p:spPr>
        </p:pic>
        <p:sp>
          <p:nvSpPr>
            <p:cNvPr id="1057805" name="Line 13"/>
            <p:cNvSpPr>
              <a:spLocks noChangeShapeType="1"/>
            </p:cNvSpPr>
            <p:nvPr/>
          </p:nvSpPr>
          <p:spPr bwMode="auto">
            <a:xfrm>
              <a:off x="3572" y="2123"/>
              <a:ext cx="29" cy="55"/>
            </a:xfrm>
            <a:prstGeom prst="line">
              <a:avLst/>
            </a:prstGeom>
            <a:noFill/>
            <a:ln w="412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</p:grpSp>
      <p:pic>
        <p:nvPicPr>
          <p:cNvPr id="1057806" name="Picture 14" descr="gw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40425" y="1320800"/>
            <a:ext cx="2624138" cy="2468563"/>
          </a:xfrm>
          <a:prstGeom prst="rect">
            <a:avLst/>
          </a:prstGeom>
          <a:noFill/>
        </p:spPr>
      </p:pic>
      <p:pic>
        <p:nvPicPr>
          <p:cNvPr id="1057807" name="Picture 15" descr="gw_si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06950" y="3059113"/>
            <a:ext cx="3840163" cy="3219450"/>
          </a:xfrm>
          <a:prstGeom prst="rect">
            <a:avLst/>
          </a:prstGeom>
          <a:noFill/>
        </p:spPr>
      </p:pic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179388" y="4065588"/>
            <a:ext cx="3960812" cy="1811337"/>
            <a:chOff x="113" y="2561"/>
            <a:chExt cx="2495" cy="1141"/>
          </a:xfrm>
        </p:grpSpPr>
        <p:sp>
          <p:nvSpPr>
            <p:cNvPr id="1057809" name="AutoShape 17"/>
            <p:cNvSpPr>
              <a:spLocks noChangeArrowheads="1"/>
            </p:cNvSpPr>
            <p:nvPr/>
          </p:nvSpPr>
          <p:spPr bwMode="auto">
            <a:xfrm>
              <a:off x="365" y="3174"/>
              <a:ext cx="2197" cy="528"/>
            </a:xfrm>
            <a:prstGeom prst="roundRect">
              <a:avLst>
                <a:gd name="adj" fmla="val 8495"/>
              </a:avLst>
            </a:prstGeom>
            <a:solidFill>
              <a:srgbClr val="FF99CC">
                <a:alpha val="20000"/>
              </a:srgbClr>
            </a:solidFill>
            <a:ln w="15875">
              <a:noFill/>
              <a:round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pPr algn="ctr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sz="200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57810" name="AutoShape 18"/>
            <p:cNvSpPr>
              <a:spLocks noChangeArrowheads="1"/>
            </p:cNvSpPr>
            <p:nvPr/>
          </p:nvSpPr>
          <p:spPr bwMode="auto">
            <a:xfrm rot="5400000">
              <a:off x="1112" y="2809"/>
              <a:ext cx="240" cy="336"/>
            </a:xfrm>
            <a:custGeom>
              <a:avLst/>
              <a:gdLst>
                <a:gd name="G0" fmla="+- 11249 0 0"/>
                <a:gd name="G1" fmla="+- 5118 0 0"/>
                <a:gd name="G2" fmla="+- 21600 0 5118"/>
                <a:gd name="G3" fmla="+- 10800 0 5118"/>
                <a:gd name="G4" fmla="+- 21600 0 11249"/>
                <a:gd name="G5" fmla="*/ G4 G3 10800"/>
                <a:gd name="G6" fmla="+- 21600 0 G5"/>
                <a:gd name="T0" fmla="*/ 11249 w 21600"/>
                <a:gd name="T1" fmla="*/ 0 h 21600"/>
                <a:gd name="T2" fmla="*/ 0 w 21600"/>
                <a:gd name="T3" fmla="*/ 10800 h 21600"/>
                <a:gd name="T4" fmla="*/ 11249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1249" y="0"/>
                  </a:moveTo>
                  <a:lnTo>
                    <a:pt x="11249" y="5118"/>
                  </a:lnTo>
                  <a:lnTo>
                    <a:pt x="3375" y="5118"/>
                  </a:lnTo>
                  <a:lnTo>
                    <a:pt x="3375" y="16482"/>
                  </a:lnTo>
                  <a:lnTo>
                    <a:pt x="11249" y="16482"/>
                  </a:lnTo>
                  <a:lnTo>
                    <a:pt x="11249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118"/>
                  </a:moveTo>
                  <a:lnTo>
                    <a:pt x="1350" y="16482"/>
                  </a:lnTo>
                  <a:lnTo>
                    <a:pt x="2700" y="16482"/>
                  </a:lnTo>
                  <a:lnTo>
                    <a:pt x="2700" y="5118"/>
                  </a:lnTo>
                  <a:close/>
                </a:path>
                <a:path w="21600" h="21600">
                  <a:moveTo>
                    <a:pt x="0" y="5118"/>
                  </a:moveTo>
                  <a:lnTo>
                    <a:pt x="0" y="16482"/>
                  </a:lnTo>
                  <a:lnTo>
                    <a:pt x="675" y="16482"/>
                  </a:lnTo>
                  <a:lnTo>
                    <a:pt x="675" y="5118"/>
                  </a:lnTo>
                  <a:close/>
                </a:path>
              </a:pathLst>
            </a:custGeom>
            <a:solidFill>
              <a:srgbClr val="FF99CC">
                <a:alpha val="30000"/>
              </a:srgbClr>
            </a:solidFill>
            <a:ln w="12700">
              <a:solidFill>
                <a:srgbClr val="FF99CC"/>
              </a:solidFill>
              <a:miter lim="800000"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pPr algn="ctr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sz="200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57811" name="Rectangle 19"/>
            <p:cNvSpPr>
              <a:spLocks noChangeArrowheads="1"/>
            </p:cNvSpPr>
            <p:nvPr/>
          </p:nvSpPr>
          <p:spPr bwMode="auto">
            <a:xfrm>
              <a:off x="113" y="3220"/>
              <a:ext cx="2495" cy="44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noAutofit/>
            </a:bodyPr>
            <a:lstStyle/>
            <a:p>
              <a:pPr marL="457200" lvl="1"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2000" kern="1200" dirty="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腕の長さの差動変動を</a:t>
              </a:r>
            </a:p>
            <a:p>
              <a:pPr marL="457200" lvl="1"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2000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　</a:t>
              </a:r>
              <a:r>
                <a:rPr kumimoji="1" lang="ja-JP" altLang="en-US" sz="2000" kern="1200" dirty="0">
                  <a:solidFill>
                    <a:srgbClr val="FFCC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干渉光量の変動</a:t>
              </a:r>
              <a:r>
                <a:rPr kumimoji="1" lang="ja-JP" altLang="en-US" sz="2000" kern="1200" dirty="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として検出</a:t>
              </a:r>
            </a:p>
          </p:txBody>
        </p:sp>
        <p:sp>
          <p:nvSpPr>
            <p:cNvPr id="1057812" name="Rectangle 20"/>
            <p:cNvSpPr>
              <a:spLocks noChangeArrowheads="1"/>
            </p:cNvSpPr>
            <p:nvPr/>
          </p:nvSpPr>
          <p:spPr bwMode="auto">
            <a:xfrm>
              <a:off x="703" y="2561"/>
              <a:ext cx="1453" cy="2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noAutofit/>
            </a:bodyPr>
            <a:lstStyle/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2000" kern="1200">
                  <a:solidFill>
                    <a:srgbClr val="FFCC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重力波が入射</a:t>
              </a:r>
            </a:p>
          </p:txBody>
        </p:sp>
      </p:grpSp>
      <p:sp>
        <p:nvSpPr>
          <p:cNvPr id="1057813" name="Line 21"/>
          <p:cNvSpPr>
            <a:spLocks noChangeShapeType="1"/>
          </p:cNvSpPr>
          <p:nvPr/>
        </p:nvSpPr>
        <p:spPr bwMode="auto">
          <a:xfrm>
            <a:off x="6472238" y="4581525"/>
            <a:ext cx="476250" cy="8112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kern="120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43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1057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57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0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-3.33333E-6 L 0.0236 0.05254 " pathEditMode="relative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11111E-6 L 0.03923 -0.02106 " pathEditMode="relative" ptsTypes="AA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57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0578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7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7813" grpId="0" animBg="1"/>
      <p:bldP spid="1057813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重力波検出器の感度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国立天文台 </a:t>
            </a:r>
            <a:r>
              <a:rPr lang="en-US" altLang="ja-JP" smtClean="0"/>
              <a:t>ATC</a:t>
            </a:r>
            <a:r>
              <a:rPr lang="ja-JP" altLang="en-US" smtClean="0"/>
              <a:t>セミナー　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11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国立天文台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cxnSp>
        <p:nvCxnSpPr>
          <p:cNvPr id="5" name="直線矢印コネクタ 4"/>
          <p:cNvCxnSpPr/>
          <p:nvPr/>
        </p:nvCxnSpPr>
        <p:spPr bwMode="auto">
          <a:xfrm flipV="1">
            <a:off x="2082784" y="5505608"/>
            <a:ext cx="5256584" cy="11625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直線矢印コネクタ 6"/>
          <p:cNvCxnSpPr/>
          <p:nvPr/>
        </p:nvCxnSpPr>
        <p:spPr bwMode="auto">
          <a:xfrm flipV="1">
            <a:off x="2082784" y="2348881"/>
            <a:ext cx="0" cy="3168352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Rectangle 24"/>
          <p:cNvSpPr>
            <a:spLocks noChangeArrowheads="1"/>
          </p:cNvSpPr>
          <p:nvPr/>
        </p:nvSpPr>
        <p:spPr bwMode="auto">
          <a:xfrm>
            <a:off x="3810976" y="5877273"/>
            <a:ext cx="2448272" cy="42043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周波数   </a:t>
            </a:r>
            <a:r>
              <a:rPr lang="en-US" altLang="ja-JP" sz="2000" dirty="0" smtClean="0">
                <a:solidFill>
                  <a:srgbClr val="FFFFFF"/>
                </a:solidFill>
              </a:rPr>
              <a:t>[Hz]</a:t>
            </a:r>
          </a:p>
        </p:txBody>
      </p:sp>
      <p:sp>
        <p:nvSpPr>
          <p:cNvPr id="11" name="Rectangle 24"/>
          <p:cNvSpPr>
            <a:spLocks noChangeArrowheads="1"/>
          </p:cNvSpPr>
          <p:nvPr/>
        </p:nvSpPr>
        <p:spPr bwMode="auto">
          <a:xfrm rot="16200000">
            <a:off x="15747" y="3542818"/>
            <a:ext cx="3240360" cy="42043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重力波振幅  </a:t>
            </a:r>
            <a:r>
              <a:rPr lang="en-US" altLang="ja-JP" sz="2000" dirty="0" smtClean="0">
                <a:solidFill>
                  <a:srgbClr val="FFFFFF"/>
                </a:solidFill>
              </a:rPr>
              <a:t>[1/Hz</a:t>
            </a:r>
            <a:r>
              <a:rPr lang="en-US" altLang="ja-JP" sz="2000" baseline="30000" dirty="0" smtClean="0">
                <a:solidFill>
                  <a:srgbClr val="FFFFFF"/>
                </a:solidFill>
              </a:rPr>
              <a:t>1/2</a:t>
            </a:r>
            <a:r>
              <a:rPr lang="en-US" altLang="ja-JP" sz="2000" dirty="0" smtClean="0">
                <a:solidFill>
                  <a:srgbClr val="FFFFFF"/>
                </a:solidFill>
              </a:rPr>
              <a:t>]</a:t>
            </a:r>
          </a:p>
        </p:txBody>
      </p:sp>
      <p:cxnSp>
        <p:nvCxnSpPr>
          <p:cNvPr id="13" name="直線コネクタ 12"/>
          <p:cNvCxnSpPr/>
          <p:nvPr/>
        </p:nvCxnSpPr>
        <p:spPr bwMode="auto">
          <a:xfrm>
            <a:off x="6475272" y="5373217"/>
            <a:ext cx="0" cy="144016"/>
          </a:xfrm>
          <a:prstGeom prst="line">
            <a:avLst/>
          </a:prstGeom>
          <a:solidFill>
            <a:srgbClr val="FAFFC9">
              <a:alpha val="50000"/>
            </a:srgbClr>
          </a:solidFill>
          <a:ln w="12700" cap="flat" cmpd="sng" algn="ctr">
            <a:solidFill>
              <a:srgbClr val="FFFFFF">
                <a:alpha val="50000"/>
              </a:srgbClr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7" name="直線コネクタ 16"/>
          <p:cNvCxnSpPr/>
          <p:nvPr/>
        </p:nvCxnSpPr>
        <p:spPr bwMode="auto">
          <a:xfrm>
            <a:off x="5004048" y="5373217"/>
            <a:ext cx="0" cy="144016"/>
          </a:xfrm>
          <a:prstGeom prst="line">
            <a:avLst/>
          </a:prstGeom>
          <a:solidFill>
            <a:srgbClr val="FAFFC9">
              <a:alpha val="50000"/>
            </a:srgbClr>
          </a:solidFill>
          <a:ln w="12700" cap="flat" cmpd="sng" algn="ctr">
            <a:solidFill>
              <a:srgbClr val="FFFFFF">
                <a:alpha val="50000"/>
              </a:srgbClr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8" name="直線コネクタ 17"/>
          <p:cNvCxnSpPr/>
          <p:nvPr/>
        </p:nvCxnSpPr>
        <p:spPr bwMode="auto">
          <a:xfrm>
            <a:off x="3306920" y="5373217"/>
            <a:ext cx="0" cy="144016"/>
          </a:xfrm>
          <a:prstGeom prst="line">
            <a:avLst/>
          </a:prstGeom>
          <a:solidFill>
            <a:srgbClr val="FAFFC9">
              <a:alpha val="50000"/>
            </a:srgbClr>
          </a:solidFill>
          <a:ln w="12700" cap="flat" cmpd="sng" algn="ctr">
            <a:solidFill>
              <a:srgbClr val="FFFFFF">
                <a:alpha val="50000"/>
              </a:srgbClr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19" name="Rectangle 24"/>
          <p:cNvSpPr>
            <a:spLocks noChangeArrowheads="1"/>
          </p:cNvSpPr>
          <p:nvPr/>
        </p:nvSpPr>
        <p:spPr bwMode="auto">
          <a:xfrm>
            <a:off x="3090896" y="5517233"/>
            <a:ext cx="720080" cy="38908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1800" dirty="0" smtClean="0">
                <a:solidFill>
                  <a:srgbClr val="C0C0C0"/>
                </a:solidFill>
              </a:rPr>
              <a:t>10</a:t>
            </a:r>
          </a:p>
        </p:txBody>
      </p:sp>
      <p:sp>
        <p:nvSpPr>
          <p:cNvPr id="20" name="Rectangle 24"/>
          <p:cNvSpPr>
            <a:spLocks noChangeArrowheads="1"/>
          </p:cNvSpPr>
          <p:nvPr/>
        </p:nvSpPr>
        <p:spPr bwMode="auto">
          <a:xfrm>
            <a:off x="4788024" y="5517233"/>
            <a:ext cx="720080" cy="38908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1800" dirty="0" smtClean="0">
                <a:solidFill>
                  <a:srgbClr val="C0C0C0"/>
                </a:solidFill>
              </a:rPr>
              <a:t>10</a:t>
            </a:r>
            <a:r>
              <a:rPr lang="en-US" altLang="ja-JP" sz="1800" baseline="30000" dirty="0" smtClean="0">
                <a:solidFill>
                  <a:srgbClr val="C0C0C0"/>
                </a:solidFill>
              </a:rPr>
              <a:t>2</a:t>
            </a:r>
          </a:p>
        </p:txBody>
      </p:sp>
      <p:sp>
        <p:nvSpPr>
          <p:cNvPr id="21" name="Rectangle 24"/>
          <p:cNvSpPr>
            <a:spLocks noChangeArrowheads="1"/>
          </p:cNvSpPr>
          <p:nvPr/>
        </p:nvSpPr>
        <p:spPr bwMode="auto">
          <a:xfrm>
            <a:off x="6272896" y="5505608"/>
            <a:ext cx="720080" cy="38908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1800" dirty="0" smtClean="0">
                <a:solidFill>
                  <a:srgbClr val="DDDDDD"/>
                </a:solidFill>
              </a:rPr>
              <a:t>10</a:t>
            </a:r>
            <a:r>
              <a:rPr lang="en-US" altLang="ja-JP" sz="1800" baseline="30000" dirty="0" smtClean="0">
                <a:solidFill>
                  <a:srgbClr val="DDDDDD"/>
                </a:solidFill>
              </a:rPr>
              <a:t>3</a:t>
            </a:r>
          </a:p>
        </p:txBody>
      </p:sp>
      <p:sp>
        <p:nvSpPr>
          <p:cNvPr id="34" name="フリーフォーム 33"/>
          <p:cNvSpPr/>
          <p:nvPr/>
        </p:nvSpPr>
        <p:spPr>
          <a:xfrm>
            <a:off x="2536786" y="4077073"/>
            <a:ext cx="4586558" cy="792088"/>
          </a:xfrm>
          <a:custGeom>
            <a:avLst/>
            <a:gdLst>
              <a:gd name="connsiteX0" fmla="*/ 0 w 5090614"/>
              <a:gd name="connsiteY0" fmla="*/ 1842448 h 1869743"/>
              <a:gd name="connsiteX1" fmla="*/ 1392071 w 5090614"/>
              <a:gd name="connsiteY1" fmla="*/ 1869743 h 1869743"/>
              <a:gd name="connsiteX2" fmla="*/ 2129050 w 5090614"/>
              <a:gd name="connsiteY2" fmla="*/ 1842448 h 1869743"/>
              <a:gd name="connsiteX3" fmla="*/ 2688608 w 5090614"/>
              <a:gd name="connsiteY3" fmla="*/ 1719618 h 1869743"/>
              <a:gd name="connsiteX4" fmla="*/ 4067032 w 5090614"/>
              <a:gd name="connsiteY4" fmla="*/ 750627 h 1869743"/>
              <a:gd name="connsiteX5" fmla="*/ 5090614 w 5090614"/>
              <a:gd name="connsiteY5" fmla="*/ 0 h 1869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90614" h="1869743">
                <a:moveTo>
                  <a:pt x="0" y="1842448"/>
                </a:moveTo>
                <a:lnTo>
                  <a:pt x="1392071" y="1869743"/>
                </a:lnTo>
                <a:cubicBezTo>
                  <a:pt x="1746913" y="1869743"/>
                  <a:pt x="1912961" y="1867469"/>
                  <a:pt x="2129050" y="1842448"/>
                </a:cubicBezTo>
                <a:cubicBezTo>
                  <a:pt x="2345139" y="1817427"/>
                  <a:pt x="2365611" y="1901588"/>
                  <a:pt x="2688608" y="1719618"/>
                </a:cubicBezTo>
                <a:cubicBezTo>
                  <a:pt x="3011605" y="1537648"/>
                  <a:pt x="3666698" y="1037230"/>
                  <a:pt x="4067032" y="750627"/>
                </a:cubicBezTo>
                <a:cubicBezTo>
                  <a:pt x="4467366" y="464024"/>
                  <a:pt x="4778990" y="232012"/>
                  <a:pt x="5090614" y="0"/>
                </a:cubicBezTo>
              </a:path>
            </a:pathLst>
          </a:custGeom>
          <a:ln w="38100">
            <a:solidFill>
              <a:srgbClr val="FFCCCC"/>
            </a:solidFill>
          </a:ln>
        </p:spPr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6" name="直線コネクタ 35"/>
          <p:cNvCxnSpPr/>
          <p:nvPr/>
        </p:nvCxnSpPr>
        <p:spPr bwMode="auto">
          <a:xfrm>
            <a:off x="2536786" y="2636913"/>
            <a:ext cx="770134" cy="2736303"/>
          </a:xfrm>
          <a:prstGeom prst="line">
            <a:avLst/>
          </a:prstGeom>
          <a:solidFill>
            <a:srgbClr val="FAFFC9">
              <a:alpha val="50000"/>
            </a:srgbClr>
          </a:solidFill>
          <a:ln w="38100" cap="flat" cmpd="sng" algn="ctr">
            <a:solidFill>
              <a:srgbClr val="99FF99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7" name="直線コネクタ 36"/>
          <p:cNvCxnSpPr/>
          <p:nvPr/>
        </p:nvCxnSpPr>
        <p:spPr bwMode="auto">
          <a:xfrm>
            <a:off x="2536786" y="4293097"/>
            <a:ext cx="3938486" cy="1008111"/>
          </a:xfrm>
          <a:prstGeom prst="line">
            <a:avLst/>
          </a:prstGeom>
          <a:solidFill>
            <a:srgbClr val="FAFFC9">
              <a:alpha val="50000"/>
            </a:srgbClr>
          </a:solidFill>
          <a:ln w="38100" cap="flat" cmpd="sng" algn="ctr">
            <a:solidFill>
              <a:srgbClr val="99CCFF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40" name="直線コネクタ 39"/>
          <p:cNvCxnSpPr/>
          <p:nvPr/>
        </p:nvCxnSpPr>
        <p:spPr bwMode="auto">
          <a:xfrm>
            <a:off x="2442824" y="3140970"/>
            <a:ext cx="2639269" cy="2160238"/>
          </a:xfrm>
          <a:prstGeom prst="line">
            <a:avLst/>
          </a:prstGeom>
          <a:solidFill>
            <a:srgbClr val="FAFFC9">
              <a:alpha val="50000"/>
            </a:srgbClr>
          </a:solidFill>
          <a:ln w="38100" cap="flat" cmpd="sng" algn="ctr">
            <a:solidFill>
              <a:srgbClr val="FFCC99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42" name="Rectangle 24"/>
          <p:cNvSpPr>
            <a:spLocks noChangeArrowheads="1"/>
          </p:cNvSpPr>
          <p:nvPr/>
        </p:nvSpPr>
        <p:spPr bwMode="auto">
          <a:xfrm rot="4465457">
            <a:off x="2045747" y="3863092"/>
            <a:ext cx="1367372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ja-JP" altLang="en-US" sz="1400" dirty="0" smtClean="0">
                <a:solidFill>
                  <a:srgbClr val="99FF99"/>
                </a:solidFill>
              </a:rPr>
              <a:t>地面振動</a:t>
            </a:r>
            <a:endParaRPr lang="en-US" altLang="ja-JP" sz="1400" dirty="0" smtClean="0">
              <a:solidFill>
                <a:srgbClr val="FFFFFF"/>
              </a:solidFill>
            </a:endParaRPr>
          </a:p>
        </p:txBody>
      </p:sp>
      <p:sp>
        <p:nvSpPr>
          <p:cNvPr id="43" name="Rectangle 24"/>
          <p:cNvSpPr>
            <a:spLocks noChangeArrowheads="1"/>
          </p:cNvSpPr>
          <p:nvPr/>
        </p:nvSpPr>
        <p:spPr bwMode="auto">
          <a:xfrm rot="20466798">
            <a:off x="5731414" y="4275332"/>
            <a:ext cx="1855489" cy="32932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1400" dirty="0" smtClean="0">
                <a:solidFill>
                  <a:srgbClr val="FF9999"/>
                </a:solidFill>
              </a:rPr>
              <a:t>散射雑音</a:t>
            </a:r>
            <a:endParaRPr lang="en-US" altLang="ja-JP" sz="1400" dirty="0" smtClean="0">
              <a:solidFill>
                <a:srgbClr val="FF9999"/>
              </a:solidFill>
            </a:endParaRPr>
          </a:p>
        </p:txBody>
      </p:sp>
      <p:sp>
        <p:nvSpPr>
          <p:cNvPr id="44" name="Rectangle 24"/>
          <p:cNvSpPr>
            <a:spLocks noChangeArrowheads="1"/>
          </p:cNvSpPr>
          <p:nvPr/>
        </p:nvSpPr>
        <p:spPr bwMode="auto">
          <a:xfrm rot="2386539">
            <a:off x="2910490" y="4206485"/>
            <a:ext cx="1440160" cy="32932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1400" dirty="0">
                <a:solidFill>
                  <a:srgbClr val="FFCC99"/>
                </a:solidFill>
              </a:rPr>
              <a:t>輻射圧</a:t>
            </a:r>
            <a:r>
              <a:rPr lang="ja-JP" altLang="en-US" sz="1400" dirty="0" smtClean="0">
                <a:solidFill>
                  <a:srgbClr val="FFCC99"/>
                </a:solidFill>
              </a:rPr>
              <a:t>雑音</a:t>
            </a:r>
            <a:endParaRPr lang="en-US" altLang="ja-JP" sz="1400" dirty="0" smtClean="0">
              <a:solidFill>
                <a:srgbClr val="FFCC99"/>
              </a:solidFill>
            </a:endParaRPr>
          </a:p>
        </p:txBody>
      </p:sp>
      <p:sp>
        <p:nvSpPr>
          <p:cNvPr id="45" name="Rectangle 24"/>
          <p:cNvSpPr>
            <a:spLocks noChangeArrowheads="1"/>
          </p:cNvSpPr>
          <p:nvPr/>
        </p:nvSpPr>
        <p:spPr bwMode="auto">
          <a:xfrm rot="802289">
            <a:off x="5539168" y="4906516"/>
            <a:ext cx="1440160" cy="32932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1400" dirty="0" smtClean="0">
                <a:solidFill>
                  <a:srgbClr val="99CCFF"/>
                </a:solidFill>
              </a:rPr>
              <a:t>鏡の熱雑音</a:t>
            </a:r>
            <a:endParaRPr lang="en-US" altLang="ja-JP" sz="1400" dirty="0" smtClean="0">
              <a:solidFill>
                <a:srgbClr val="99CCFF"/>
              </a:solidFill>
            </a:endParaRPr>
          </a:p>
        </p:txBody>
      </p:sp>
      <p:sp>
        <p:nvSpPr>
          <p:cNvPr id="46" name="フリーフォーム 45"/>
          <p:cNvSpPr/>
          <p:nvPr/>
        </p:nvSpPr>
        <p:spPr>
          <a:xfrm>
            <a:off x="2549790" y="2547452"/>
            <a:ext cx="4544705" cy="2265869"/>
          </a:xfrm>
          <a:custGeom>
            <a:avLst/>
            <a:gdLst>
              <a:gd name="connsiteX0" fmla="*/ 0 w 4544705"/>
              <a:gd name="connsiteY0" fmla="*/ 0 h 2265869"/>
              <a:gd name="connsiteX1" fmla="*/ 177421 w 4544705"/>
              <a:gd name="connsiteY1" fmla="*/ 668740 h 2265869"/>
              <a:gd name="connsiteX2" fmla="*/ 286603 w 4544705"/>
              <a:gd name="connsiteY2" fmla="*/ 859808 h 2265869"/>
              <a:gd name="connsiteX3" fmla="*/ 1801505 w 4544705"/>
              <a:gd name="connsiteY3" fmla="*/ 2115402 h 2265869"/>
              <a:gd name="connsiteX4" fmla="*/ 1937983 w 4544705"/>
              <a:gd name="connsiteY4" fmla="*/ 2224585 h 2265869"/>
              <a:gd name="connsiteX5" fmla="*/ 2074460 w 4544705"/>
              <a:gd name="connsiteY5" fmla="*/ 2265528 h 2265869"/>
              <a:gd name="connsiteX6" fmla="*/ 2279177 w 4544705"/>
              <a:gd name="connsiteY6" fmla="*/ 2238232 h 2265869"/>
              <a:gd name="connsiteX7" fmla="*/ 2702257 w 4544705"/>
              <a:gd name="connsiteY7" fmla="*/ 2142698 h 2265869"/>
              <a:gd name="connsiteX8" fmla="*/ 4544705 w 4544705"/>
              <a:gd name="connsiteY8" fmla="*/ 1514901 h 2265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44705" h="2265869">
                <a:moveTo>
                  <a:pt x="0" y="0"/>
                </a:moveTo>
                <a:cubicBezTo>
                  <a:pt x="64827" y="262719"/>
                  <a:pt x="129654" y="525439"/>
                  <a:pt x="177421" y="668740"/>
                </a:cubicBezTo>
                <a:cubicBezTo>
                  <a:pt x="225188" y="812041"/>
                  <a:pt x="15922" y="618698"/>
                  <a:pt x="286603" y="859808"/>
                </a:cubicBezTo>
                <a:cubicBezTo>
                  <a:pt x="557284" y="1100918"/>
                  <a:pt x="1526275" y="1887939"/>
                  <a:pt x="1801505" y="2115402"/>
                </a:cubicBezTo>
                <a:cubicBezTo>
                  <a:pt x="2076735" y="2342865"/>
                  <a:pt x="1892491" y="2199564"/>
                  <a:pt x="1937983" y="2224585"/>
                </a:cubicBezTo>
                <a:cubicBezTo>
                  <a:pt x="1983475" y="2249606"/>
                  <a:pt x="2017595" y="2263254"/>
                  <a:pt x="2074460" y="2265528"/>
                </a:cubicBezTo>
                <a:cubicBezTo>
                  <a:pt x="2131325" y="2267802"/>
                  <a:pt x="2174544" y="2258704"/>
                  <a:pt x="2279177" y="2238232"/>
                </a:cubicBezTo>
                <a:cubicBezTo>
                  <a:pt x="2383810" y="2217760"/>
                  <a:pt x="2324669" y="2263253"/>
                  <a:pt x="2702257" y="2142698"/>
                </a:cubicBezTo>
                <a:cubicBezTo>
                  <a:pt x="3079845" y="2022143"/>
                  <a:pt x="3812275" y="1768522"/>
                  <a:pt x="4544705" y="1514901"/>
                </a:cubicBezTo>
              </a:path>
            </a:pathLst>
          </a:custGeom>
          <a:ln w="63500">
            <a:solidFill>
              <a:srgbClr val="FFFFFF"/>
            </a:solidFill>
          </a:ln>
        </p:spPr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9" name="グループ化 8"/>
          <p:cNvGrpSpPr/>
          <p:nvPr/>
        </p:nvGrpSpPr>
        <p:grpSpPr>
          <a:xfrm>
            <a:off x="2483768" y="1447734"/>
            <a:ext cx="2518370" cy="1657231"/>
            <a:chOff x="2483768" y="1447734"/>
            <a:chExt cx="2518370" cy="1657231"/>
          </a:xfrm>
        </p:grpSpPr>
        <p:grpSp>
          <p:nvGrpSpPr>
            <p:cNvPr id="8" name="グループ化 7"/>
            <p:cNvGrpSpPr/>
            <p:nvPr/>
          </p:nvGrpSpPr>
          <p:grpSpPr>
            <a:xfrm>
              <a:off x="2487734" y="1485805"/>
              <a:ext cx="2196405" cy="1619160"/>
              <a:chOff x="2487734" y="1485805"/>
              <a:chExt cx="2196405" cy="1619160"/>
            </a:xfrm>
          </p:grpSpPr>
          <p:sp>
            <p:nvSpPr>
              <p:cNvPr id="57" name="角丸四角形 56"/>
              <p:cNvSpPr/>
              <p:nvPr/>
            </p:nvSpPr>
            <p:spPr bwMode="auto">
              <a:xfrm>
                <a:off x="2487734" y="1485805"/>
                <a:ext cx="2196405" cy="662734"/>
              </a:xfrm>
              <a:prstGeom prst="roundRect">
                <a:avLst>
                  <a:gd name="adj" fmla="val 4426"/>
                </a:avLst>
              </a:prstGeom>
              <a:solidFill>
                <a:srgbClr val="000000">
                  <a:alpha val="30000"/>
                </a:srgbClr>
              </a:solidFill>
              <a:ln w="3175" cap="flat" cmpd="sng" algn="ctr">
                <a:solidFill>
                  <a:srgbClr val="FFFFFF">
                    <a:alpha val="5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cxnSp>
            <p:nvCxnSpPr>
              <p:cNvPr id="63" name="直線矢印コネクタ 62"/>
              <p:cNvCxnSpPr/>
              <p:nvPr/>
            </p:nvCxnSpPr>
            <p:spPr bwMode="auto">
              <a:xfrm flipH="1">
                <a:off x="2771800" y="2204864"/>
                <a:ext cx="535120" cy="900101"/>
              </a:xfrm>
              <a:prstGeom prst="straightConnector1">
                <a:avLst/>
              </a:prstGeom>
              <a:solidFill>
                <a:srgbClr val="FAFFC9">
                  <a:alpha val="50000"/>
                </a:srgbClr>
              </a:solidFill>
              <a:ln w="2540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49" name="Rectangle 24"/>
            <p:cNvSpPr>
              <a:spLocks noChangeArrowheads="1"/>
            </p:cNvSpPr>
            <p:nvPr/>
          </p:nvSpPr>
          <p:spPr bwMode="auto">
            <a:xfrm>
              <a:off x="2483768" y="1447734"/>
              <a:ext cx="2518370" cy="75713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  <a:buNone/>
              </a:pPr>
              <a:r>
                <a:rPr lang="ja-JP" altLang="en-US" sz="1800" dirty="0" smtClean="0">
                  <a:solidFill>
                    <a:srgbClr val="FFFFFF"/>
                  </a:solidFill>
                </a:rPr>
                <a:t>低周波数帯 </a:t>
              </a:r>
              <a:r>
                <a:rPr lang="en-US" altLang="ja-JP" sz="1800" dirty="0" smtClean="0">
                  <a:solidFill>
                    <a:srgbClr val="FFFFFF"/>
                  </a:solidFill>
                </a:rPr>
                <a:t>(&lt;10Hz)</a:t>
              </a: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sz="1800" dirty="0">
                  <a:solidFill>
                    <a:srgbClr val="FFFFFF"/>
                  </a:solidFill>
                </a:rPr>
                <a:t> </a:t>
              </a:r>
              <a:r>
                <a:rPr lang="en-US" altLang="ja-JP" sz="1800" dirty="0" smtClean="0">
                  <a:solidFill>
                    <a:srgbClr val="FFFFFF"/>
                  </a:solidFill>
                </a:rPr>
                <a:t>   </a:t>
              </a:r>
              <a:r>
                <a:rPr lang="ja-JP" altLang="en-US" sz="1800" dirty="0" smtClean="0">
                  <a:solidFill>
                    <a:srgbClr val="99FF99"/>
                  </a:solidFill>
                </a:rPr>
                <a:t>地面振動</a:t>
              </a:r>
              <a:r>
                <a:rPr lang="ja-JP" altLang="en-US" sz="1800" dirty="0" smtClean="0">
                  <a:solidFill>
                    <a:srgbClr val="FFFFFF"/>
                  </a:solidFill>
                </a:rPr>
                <a:t>の影響</a:t>
              </a:r>
              <a:endParaRPr lang="en-US" altLang="ja-JP" sz="1800" dirty="0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2" name="グループ化 1"/>
          <p:cNvGrpSpPr/>
          <p:nvPr/>
        </p:nvGrpSpPr>
        <p:grpSpPr>
          <a:xfrm>
            <a:off x="6084168" y="2780928"/>
            <a:ext cx="2767248" cy="1590217"/>
            <a:chOff x="6084168" y="2780928"/>
            <a:chExt cx="2767248" cy="1590217"/>
          </a:xfrm>
        </p:grpSpPr>
        <p:sp>
          <p:nvSpPr>
            <p:cNvPr id="55" name="角丸四角形 54"/>
            <p:cNvSpPr/>
            <p:nvPr/>
          </p:nvSpPr>
          <p:spPr bwMode="auto">
            <a:xfrm>
              <a:off x="6300192" y="2780928"/>
              <a:ext cx="2551224" cy="721126"/>
            </a:xfrm>
            <a:prstGeom prst="roundRect">
              <a:avLst>
                <a:gd name="adj" fmla="val 4426"/>
              </a:avLst>
            </a:prstGeom>
            <a:solidFill>
              <a:srgbClr val="000000">
                <a:alpha val="30000"/>
              </a:srgbClr>
            </a:solidFill>
            <a:ln w="3175" cap="flat" cmpd="sng" algn="ctr">
              <a:solidFill>
                <a:srgbClr val="FFFFFF">
                  <a:alpha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51" name="Rectangle 24"/>
            <p:cNvSpPr>
              <a:spLocks noChangeArrowheads="1"/>
            </p:cNvSpPr>
            <p:nvPr/>
          </p:nvSpPr>
          <p:spPr bwMode="auto">
            <a:xfrm>
              <a:off x="6300192" y="2780928"/>
              <a:ext cx="2518370" cy="75713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  <a:buNone/>
              </a:pPr>
              <a:r>
                <a:rPr lang="ja-JP" altLang="en-US" sz="1800" dirty="0" smtClean="0">
                  <a:solidFill>
                    <a:srgbClr val="FFFFFF"/>
                  </a:solidFill>
                </a:rPr>
                <a:t>高周波数帯 </a:t>
              </a:r>
              <a:r>
                <a:rPr lang="en-US" altLang="ja-JP" sz="1800" dirty="0" smtClean="0">
                  <a:solidFill>
                    <a:srgbClr val="FFFFFF"/>
                  </a:solidFill>
                </a:rPr>
                <a:t>(&gt;100Hz)</a:t>
              </a: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sz="1800" dirty="0">
                  <a:solidFill>
                    <a:srgbClr val="FFFFFF"/>
                  </a:solidFill>
                </a:rPr>
                <a:t> </a:t>
              </a:r>
              <a:r>
                <a:rPr lang="en-US" altLang="ja-JP" sz="1800" dirty="0" smtClean="0">
                  <a:solidFill>
                    <a:srgbClr val="FFFFFF"/>
                  </a:solidFill>
                </a:rPr>
                <a:t>   </a:t>
              </a:r>
              <a:r>
                <a:rPr lang="ja-JP" altLang="en-US" sz="1800" dirty="0">
                  <a:solidFill>
                    <a:srgbClr val="FF9999"/>
                  </a:solidFill>
                </a:rPr>
                <a:t>散</a:t>
              </a:r>
              <a:r>
                <a:rPr lang="ja-JP" altLang="en-US" sz="1800" dirty="0" smtClean="0">
                  <a:solidFill>
                    <a:srgbClr val="FF9999"/>
                  </a:solidFill>
                </a:rPr>
                <a:t>射雑音</a:t>
              </a:r>
              <a:r>
                <a:rPr lang="ja-JP" altLang="en-US" sz="1800" dirty="0" smtClean="0">
                  <a:solidFill>
                    <a:srgbClr val="FFFFFF"/>
                  </a:solidFill>
                </a:rPr>
                <a:t>の影響</a:t>
              </a:r>
              <a:endParaRPr lang="en-US" altLang="ja-JP" sz="1800" dirty="0" smtClean="0">
                <a:solidFill>
                  <a:srgbClr val="FFFFFF"/>
                </a:solidFill>
              </a:endParaRPr>
            </a:p>
          </p:txBody>
        </p:sp>
        <p:cxnSp>
          <p:nvCxnSpPr>
            <p:cNvPr id="53" name="直線矢印コネクタ 52"/>
            <p:cNvCxnSpPr/>
            <p:nvPr/>
          </p:nvCxnSpPr>
          <p:spPr bwMode="auto">
            <a:xfrm flipH="1">
              <a:off x="6084168" y="3538058"/>
              <a:ext cx="548768" cy="833087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6" name="グループ化 5"/>
          <p:cNvGrpSpPr/>
          <p:nvPr/>
        </p:nvGrpSpPr>
        <p:grpSpPr>
          <a:xfrm>
            <a:off x="3586982" y="2337278"/>
            <a:ext cx="2734394" cy="2102714"/>
            <a:chOff x="3586982" y="2337278"/>
            <a:chExt cx="2734394" cy="2102714"/>
          </a:xfrm>
        </p:grpSpPr>
        <p:sp>
          <p:nvSpPr>
            <p:cNvPr id="56" name="角丸四角形 55"/>
            <p:cNvSpPr/>
            <p:nvPr/>
          </p:nvSpPr>
          <p:spPr bwMode="auto">
            <a:xfrm>
              <a:off x="3639626" y="2337278"/>
              <a:ext cx="2510438" cy="1091721"/>
            </a:xfrm>
            <a:prstGeom prst="roundRect">
              <a:avLst>
                <a:gd name="adj" fmla="val 4426"/>
              </a:avLst>
            </a:prstGeom>
            <a:solidFill>
              <a:srgbClr val="000000">
                <a:alpha val="30000"/>
              </a:srgbClr>
            </a:solidFill>
            <a:ln w="3175" cap="flat" cmpd="sng" algn="ctr">
              <a:solidFill>
                <a:srgbClr val="FFFFFF">
                  <a:alpha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50" name="Rectangle 24"/>
            <p:cNvSpPr>
              <a:spLocks noChangeArrowheads="1"/>
            </p:cNvSpPr>
            <p:nvPr/>
          </p:nvSpPr>
          <p:spPr bwMode="auto">
            <a:xfrm>
              <a:off x="3586982" y="2339471"/>
              <a:ext cx="2734394" cy="1089529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  <a:buNone/>
              </a:pPr>
              <a:r>
                <a:rPr lang="ja-JP" altLang="en-US" sz="1800" dirty="0" smtClean="0">
                  <a:solidFill>
                    <a:srgbClr val="FFFFFF"/>
                  </a:solidFill>
                </a:rPr>
                <a:t>中間周波数帯 </a:t>
              </a:r>
              <a:r>
                <a:rPr lang="en-US" altLang="ja-JP" sz="1800" dirty="0" smtClean="0">
                  <a:solidFill>
                    <a:srgbClr val="FFFFFF"/>
                  </a:solidFill>
                </a:rPr>
                <a:t>(~100Hz)</a:t>
              </a: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sz="1800" dirty="0">
                  <a:solidFill>
                    <a:srgbClr val="FFFFFF"/>
                  </a:solidFill>
                </a:rPr>
                <a:t> </a:t>
              </a:r>
              <a:r>
                <a:rPr lang="en-US" altLang="ja-JP" sz="1800" dirty="0" smtClean="0">
                  <a:solidFill>
                    <a:srgbClr val="FFFFFF"/>
                  </a:solidFill>
                </a:rPr>
                <a:t>   </a:t>
              </a:r>
              <a:r>
                <a:rPr lang="ja-JP" altLang="en-US" sz="1800" dirty="0" smtClean="0">
                  <a:solidFill>
                    <a:srgbClr val="99CCFF"/>
                  </a:solidFill>
                </a:rPr>
                <a:t>鏡・振り子の熱雑音</a:t>
              </a:r>
              <a:endParaRPr lang="en-US" altLang="ja-JP" sz="1800" dirty="0" smtClean="0">
                <a:solidFill>
                  <a:srgbClr val="99CCFF"/>
                </a:solidFill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en-US" altLang="ja-JP" sz="1800" dirty="0" smtClean="0">
                  <a:solidFill>
                    <a:srgbClr val="99CCFF"/>
                  </a:solidFill>
                </a:rPr>
                <a:t>    </a:t>
              </a:r>
              <a:r>
                <a:rPr lang="ja-JP" altLang="en-US" sz="1800" dirty="0" smtClean="0">
                  <a:solidFill>
                    <a:srgbClr val="FFCC99"/>
                  </a:solidFill>
                </a:rPr>
                <a:t>輻射圧雑音</a:t>
              </a:r>
              <a:endParaRPr lang="en-US" altLang="ja-JP" sz="1800" dirty="0" smtClean="0">
                <a:solidFill>
                  <a:srgbClr val="FFCC99"/>
                </a:solidFill>
              </a:endParaRPr>
            </a:p>
          </p:txBody>
        </p:sp>
        <p:cxnSp>
          <p:nvCxnSpPr>
            <p:cNvPr id="61" name="直線矢印コネクタ 60"/>
            <p:cNvCxnSpPr/>
            <p:nvPr/>
          </p:nvCxnSpPr>
          <p:spPr bwMode="auto">
            <a:xfrm flipH="1">
              <a:off x="4289339" y="3429000"/>
              <a:ext cx="341021" cy="1010992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15652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角丸四角形 23"/>
          <p:cNvSpPr/>
          <p:nvPr/>
        </p:nvSpPr>
        <p:spPr bwMode="auto">
          <a:xfrm>
            <a:off x="857224" y="1785926"/>
            <a:ext cx="7572428" cy="4643470"/>
          </a:xfrm>
          <a:prstGeom prst="roundRect">
            <a:avLst>
              <a:gd name="adj" fmla="val 5876"/>
            </a:avLst>
          </a:prstGeom>
          <a:solidFill>
            <a:srgbClr val="000000">
              <a:alpha val="50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970753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4348" y="1662134"/>
            <a:ext cx="7696200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1129" name="Rectangle 10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感度の向上</a:t>
            </a:r>
            <a:endParaRPr lang="en-US" altLang="ja-JP" sz="2000" dirty="0"/>
          </a:p>
        </p:txBody>
      </p:sp>
      <p:sp>
        <p:nvSpPr>
          <p:cNvPr id="2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国立天文台 </a:t>
            </a:r>
            <a:r>
              <a:rPr lang="en-US" altLang="ja-JP" smtClean="0"/>
              <a:t>ATC</a:t>
            </a:r>
            <a:r>
              <a:rPr lang="ja-JP" altLang="en-US" smtClean="0"/>
              <a:t>セミナー　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11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国立天文台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sp>
        <p:nvSpPr>
          <p:cNvPr id="28" name="Rectangle 24"/>
          <p:cNvSpPr>
            <a:spLocks noChangeArrowheads="1"/>
          </p:cNvSpPr>
          <p:nvPr/>
        </p:nvSpPr>
        <p:spPr bwMode="auto">
          <a:xfrm>
            <a:off x="1020050" y="1124744"/>
            <a:ext cx="7368374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本格的な天文学を目指す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 </a:t>
            </a:r>
            <a:r>
              <a:rPr lang="ja-JP" altLang="en-US" sz="2000" dirty="0" smtClean="0">
                <a:solidFill>
                  <a:srgbClr val="FFFFFF"/>
                </a:solidFill>
              </a:rPr>
              <a:t>原理的な雑音源を低減する必要</a:t>
            </a:r>
            <a:r>
              <a:rPr lang="en-US" altLang="ja-JP" sz="2000" dirty="0" smtClean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8" name="フリーフォーム 17"/>
          <p:cNvSpPr/>
          <p:nvPr/>
        </p:nvSpPr>
        <p:spPr bwMode="auto">
          <a:xfrm>
            <a:off x="1883391" y="2906973"/>
            <a:ext cx="6209731" cy="2811439"/>
          </a:xfrm>
          <a:custGeom>
            <a:avLst/>
            <a:gdLst>
              <a:gd name="connsiteX0" fmla="*/ 0 w 6209731"/>
              <a:gd name="connsiteY0" fmla="*/ 0 h 2811439"/>
              <a:gd name="connsiteX1" fmla="*/ 13648 w 6209731"/>
              <a:gd name="connsiteY1" fmla="*/ 2811439 h 2811439"/>
              <a:gd name="connsiteX2" fmla="*/ 6209731 w 6209731"/>
              <a:gd name="connsiteY2" fmla="*/ 2797791 h 2811439"/>
              <a:gd name="connsiteX3" fmla="*/ 6182436 w 6209731"/>
              <a:gd name="connsiteY3" fmla="*/ 1310185 h 2811439"/>
              <a:gd name="connsiteX4" fmla="*/ 3562066 w 6209731"/>
              <a:gd name="connsiteY4" fmla="*/ 2047164 h 2811439"/>
              <a:gd name="connsiteX5" fmla="*/ 3275463 w 6209731"/>
              <a:gd name="connsiteY5" fmla="*/ 2088108 h 2811439"/>
              <a:gd name="connsiteX6" fmla="*/ 2947916 w 6209731"/>
              <a:gd name="connsiteY6" fmla="*/ 2115403 h 2811439"/>
              <a:gd name="connsiteX7" fmla="*/ 2565779 w 6209731"/>
              <a:gd name="connsiteY7" fmla="*/ 2101755 h 2811439"/>
              <a:gd name="connsiteX8" fmla="*/ 2402006 w 6209731"/>
              <a:gd name="connsiteY8" fmla="*/ 2101755 h 2811439"/>
              <a:gd name="connsiteX9" fmla="*/ 2142699 w 6209731"/>
              <a:gd name="connsiteY9" fmla="*/ 1924334 h 2811439"/>
              <a:gd name="connsiteX10" fmla="*/ 1160060 w 6209731"/>
              <a:gd name="connsiteY10" fmla="*/ 1241946 h 2811439"/>
              <a:gd name="connsiteX11" fmla="*/ 1023582 w 6209731"/>
              <a:gd name="connsiteY11" fmla="*/ 1146412 h 2811439"/>
              <a:gd name="connsiteX12" fmla="*/ 805218 w 6209731"/>
              <a:gd name="connsiteY12" fmla="*/ 968991 h 2811439"/>
              <a:gd name="connsiteX13" fmla="*/ 327546 w 6209731"/>
              <a:gd name="connsiteY13" fmla="*/ 423081 h 2811439"/>
              <a:gd name="connsiteX14" fmla="*/ 0 w 6209731"/>
              <a:gd name="connsiteY14" fmla="*/ 0 h 2811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209731" h="2811439">
                <a:moveTo>
                  <a:pt x="0" y="0"/>
                </a:moveTo>
                <a:cubicBezTo>
                  <a:pt x="4549" y="937146"/>
                  <a:pt x="9099" y="1874293"/>
                  <a:pt x="13648" y="2811439"/>
                </a:cubicBezTo>
                <a:lnTo>
                  <a:pt x="6209731" y="2797791"/>
                </a:lnTo>
                <a:lnTo>
                  <a:pt x="6182436" y="1310185"/>
                </a:lnTo>
                <a:lnTo>
                  <a:pt x="3562066" y="2047164"/>
                </a:lnTo>
                <a:lnTo>
                  <a:pt x="3275463" y="2088108"/>
                </a:lnTo>
                <a:lnTo>
                  <a:pt x="2947916" y="2115403"/>
                </a:lnTo>
                <a:lnTo>
                  <a:pt x="2565779" y="2101755"/>
                </a:lnTo>
                <a:lnTo>
                  <a:pt x="2402006" y="2101755"/>
                </a:lnTo>
                <a:lnTo>
                  <a:pt x="2142699" y="1924334"/>
                </a:lnTo>
                <a:lnTo>
                  <a:pt x="1160060" y="1241946"/>
                </a:lnTo>
                <a:lnTo>
                  <a:pt x="1023582" y="1146412"/>
                </a:lnTo>
                <a:lnTo>
                  <a:pt x="805218" y="968991"/>
                </a:lnTo>
                <a:lnTo>
                  <a:pt x="327546" y="423081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5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grpSp>
        <p:nvGrpSpPr>
          <p:cNvPr id="19" name="グループ化 18"/>
          <p:cNvGrpSpPr/>
          <p:nvPr/>
        </p:nvGrpSpPr>
        <p:grpSpPr>
          <a:xfrm>
            <a:off x="2928926" y="1854914"/>
            <a:ext cx="4501055" cy="2645656"/>
            <a:chOff x="2928926" y="1854914"/>
            <a:chExt cx="4501055" cy="2645656"/>
          </a:xfrm>
        </p:grpSpPr>
        <p:sp>
          <p:nvSpPr>
            <p:cNvPr id="261125" name="AutoShape 1029"/>
            <p:cNvSpPr>
              <a:spLocks noChangeAspect="1" noChangeArrowheads="1"/>
            </p:cNvSpPr>
            <p:nvPr/>
          </p:nvSpPr>
          <p:spPr bwMode="auto">
            <a:xfrm rot="19800000" flipH="1">
              <a:off x="2928926" y="2338431"/>
              <a:ext cx="760869" cy="792311"/>
            </a:xfrm>
            <a:custGeom>
              <a:avLst/>
              <a:gdLst>
                <a:gd name="G0" fmla="+- 13611 0 0"/>
                <a:gd name="G1" fmla="+- 6116 0 0"/>
                <a:gd name="G2" fmla="+- 21600 0 6116"/>
                <a:gd name="G3" fmla="+- 10800 0 6116"/>
                <a:gd name="G4" fmla="+- 21600 0 13611"/>
                <a:gd name="G5" fmla="*/ G4 G3 10800"/>
                <a:gd name="G6" fmla="+- 21600 0 G5"/>
                <a:gd name="T0" fmla="*/ 13611 w 21600"/>
                <a:gd name="T1" fmla="*/ 0 h 21600"/>
                <a:gd name="T2" fmla="*/ 0 w 21600"/>
                <a:gd name="T3" fmla="*/ 10800 h 21600"/>
                <a:gd name="T4" fmla="*/ 13611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3611" y="0"/>
                  </a:moveTo>
                  <a:lnTo>
                    <a:pt x="13611" y="6116"/>
                  </a:lnTo>
                  <a:lnTo>
                    <a:pt x="3375" y="6116"/>
                  </a:lnTo>
                  <a:lnTo>
                    <a:pt x="3375" y="15484"/>
                  </a:lnTo>
                  <a:lnTo>
                    <a:pt x="13611" y="15484"/>
                  </a:lnTo>
                  <a:lnTo>
                    <a:pt x="13611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6116"/>
                  </a:moveTo>
                  <a:lnTo>
                    <a:pt x="1350" y="15484"/>
                  </a:lnTo>
                  <a:lnTo>
                    <a:pt x="2700" y="15484"/>
                  </a:lnTo>
                  <a:lnTo>
                    <a:pt x="2700" y="6116"/>
                  </a:lnTo>
                  <a:close/>
                </a:path>
                <a:path w="21600" h="21600">
                  <a:moveTo>
                    <a:pt x="0" y="6116"/>
                  </a:moveTo>
                  <a:lnTo>
                    <a:pt x="0" y="15484"/>
                  </a:lnTo>
                  <a:lnTo>
                    <a:pt x="675" y="15484"/>
                  </a:lnTo>
                  <a:lnTo>
                    <a:pt x="675" y="6116"/>
                  </a:lnTo>
                  <a:close/>
                </a:path>
              </a:pathLst>
            </a:custGeom>
            <a:solidFill>
              <a:srgbClr val="CCFFCC">
                <a:alpha val="40000"/>
              </a:srgbClr>
            </a:solidFill>
            <a:ln w="3175">
              <a:solidFill>
                <a:srgbClr val="CCFFCC">
                  <a:alpha val="90000"/>
                </a:srgbClr>
              </a:solidFill>
              <a:miter lim="800000"/>
              <a:headEnd/>
              <a:tailEnd/>
            </a:ln>
            <a:effectLst/>
          </p:spPr>
          <p:txBody>
            <a:bodyPr wrap="square" anchor="ctr">
              <a:noAutofit/>
            </a:bodyPr>
            <a:lstStyle/>
            <a:p>
              <a:endParaRPr lang="ja-JP" altLang="en-US" dirty="0"/>
            </a:p>
          </p:txBody>
        </p:sp>
        <p:sp>
          <p:nvSpPr>
            <p:cNvPr id="35" name="Rectangle 24"/>
            <p:cNvSpPr>
              <a:spLocks noChangeArrowheads="1"/>
            </p:cNvSpPr>
            <p:nvPr/>
          </p:nvSpPr>
          <p:spPr bwMode="auto">
            <a:xfrm rot="3573483">
              <a:off x="3351119" y="2122429"/>
              <a:ext cx="1208035" cy="67300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05000"/>
                </a:lnSpc>
                <a:buNone/>
              </a:pPr>
              <a:r>
                <a:rPr lang="en-US" altLang="ja-JP" sz="1800" b="1" dirty="0" smtClean="0">
                  <a:solidFill>
                    <a:srgbClr val="CCFFCC"/>
                  </a:solidFill>
                </a:rPr>
                <a:t>Seismic</a:t>
              </a:r>
            </a:p>
            <a:p>
              <a:pPr algn="l">
                <a:lnSpc>
                  <a:spcPct val="105000"/>
                </a:lnSpc>
                <a:buNone/>
              </a:pPr>
              <a:r>
                <a:rPr lang="en-US" altLang="ja-JP" sz="1800" b="1" dirty="0" smtClean="0">
                  <a:solidFill>
                    <a:srgbClr val="CCFFCC"/>
                  </a:solidFill>
                </a:rPr>
                <a:t>  Noise</a:t>
              </a:r>
            </a:p>
          </p:txBody>
        </p:sp>
        <p:sp>
          <p:nvSpPr>
            <p:cNvPr id="36" name="Rectangle 24"/>
            <p:cNvSpPr>
              <a:spLocks noChangeArrowheads="1"/>
            </p:cNvSpPr>
            <p:nvPr/>
          </p:nvSpPr>
          <p:spPr bwMode="auto">
            <a:xfrm rot="2329180">
              <a:off x="3975122" y="3331619"/>
              <a:ext cx="1305390" cy="67300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05000"/>
                </a:lnSpc>
                <a:buNone/>
              </a:pPr>
              <a:r>
                <a:rPr lang="en-US" altLang="ja-JP" sz="1800" b="1" dirty="0" smtClean="0">
                  <a:solidFill>
                    <a:srgbClr val="CCECFF"/>
                  </a:solidFill>
                </a:rPr>
                <a:t>Thermal </a:t>
              </a:r>
            </a:p>
            <a:p>
              <a:pPr algn="l">
                <a:lnSpc>
                  <a:spcPct val="105000"/>
                </a:lnSpc>
                <a:buNone/>
              </a:pPr>
              <a:r>
                <a:rPr lang="en-US" altLang="ja-JP" sz="1800" b="1" dirty="0" smtClean="0">
                  <a:solidFill>
                    <a:srgbClr val="CCECFF"/>
                  </a:solidFill>
                </a:rPr>
                <a:t>   Noise</a:t>
              </a:r>
            </a:p>
          </p:txBody>
        </p:sp>
        <p:sp>
          <p:nvSpPr>
            <p:cNvPr id="37" name="Rectangle 24"/>
            <p:cNvSpPr>
              <a:spLocks noChangeArrowheads="1"/>
            </p:cNvSpPr>
            <p:nvPr/>
          </p:nvSpPr>
          <p:spPr bwMode="auto">
            <a:xfrm rot="20155161">
              <a:off x="5429717" y="3144783"/>
              <a:ext cx="2000264" cy="67300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05000"/>
                </a:lnSpc>
                <a:buNone/>
              </a:pPr>
              <a:r>
                <a:rPr lang="en-US" altLang="ja-JP" sz="1800" b="1" dirty="0" smtClean="0">
                  <a:solidFill>
                    <a:srgbClr val="FFCCCC"/>
                  </a:solidFill>
                </a:rPr>
                <a:t>Optical </a:t>
              </a:r>
            </a:p>
            <a:p>
              <a:pPr algn="l">
                <a:lnSpc>
                  <a:spcPct val="105000"/>
                </a:lnSpc>
                <a:buNone/>
              </a:pPr>
              <a:r>
                <a:rPr lang="en-US" altLang="ja-JP" sz="1800" b="1" dirty="0" smtClean="0">
                  <a:solidFill>
                    <a:srgbClr val="FFCCCC"/>
                  </a:solidFill>
                </a:rPr>
                <a:t>Readout noise</a:t>
              </a:r>
            </a:p>
          </p:txBody>
        </p:sp>
        <p:sp>
          <p:nvSpPr>
            <p:cNvPr id="33" name="AutoShape 1029"/>
            <p:cNvSpPr>
              <a:spLocks noChangeAspect="1" noChangeArrowheads="1"/>
            </p:cNvSpPr>
            <p:nvPr/>
          </p:nvSpPr>
          <p:spPr bwMode="auto">
            <a:xfrm rot="18739841" flipH="1">
              <a:off x="3790329" y="3662606"/>
              <a:ext cx="644824" cy="792311"/>
            </a:xfrm>
            <a:custGeom>
              <a:avLst/>
              <a:gdLst>
                <a:gd name="G0" fmla="+- 13611 0 0"/>
                <a:gd name="G1" fmla="+- 6116 0 0"/>
                <a:gd name="G2" fmla="+- 21600 0 6116"/>
                <a:gd name="G3" fmla="+- 10800 0 6116"/>
                <a:gd name="G4" fmla="+- 21600 0 13611"/>
                <a:gd name="G5" fmla="*/ G4 G3 10800"/>
                <a:gd name="G6" fmla="+- 21600 0 G5"/>
                <a:gd name="T0" fmla="*/ 13611 w 21600"/>
                <a:gd name="T1" fmla="*/ 0 h 21600"/>
                <a:gd name="T2" fmla="*/ 0 w 21600"/>
                <a:gd name="T3" fmla="*/ 10800 h 21600"/>
                <a:gd name="T4" fmla="*/ 13611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3611" y="0"/>
                  </a:moveTo>
                  <a:lnTo>
                    <a:pt x="13611" y="6116"/>
                  </a:lnTo>
                  <a:lnTo>
                    <a:pt x="3375" y="6116"/>
                  </a:lnTo>
                  <a:lnTo>
                    <a:pt x="3375" y="15484"/>
                  </a:lnTo>
                  <a:lnTo>
                    <a:pt x="13611" y="15484"/>
                  </a:lnTo>
                  <a:lnTo>
                    <a:pt x="13611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6116"/>
                  </a:moveTo>
                  <a:lnTo>
                    <a:pt x="1350" y="15484"/>
                  </a:lnTo>
                  <a:lnTo>
                    <a:pt x="2700" y="15484"/>
                  </a:lnTo>
                  <a:lnTo>
                    <a:pt x="2700" y="6116"/>
                  </a:lnTo>
                  <a:close/>
                </a:path>
                <a:path w="21600" h="21600">
                  <a:moveTo>
                    <a:pt x="0" y="6116"/>
                  </a:moveTo>
                  <a:lnTo>
                    <a:pt x="0" y="15484"/>
                  </a:lnTo>
                  <a:lnTo>
                    <a:pt x="675" y="15484"/>
                  </a:lnTo>
                  <a:lnTo>
                    <a:pt x="675" y="6116"/>
                  </a:lnTo>
                  <a:close/>
                </a:path>
              </a:pathLst>
            </a:custGeom>
            <a:solidFill>
              <a:srgbClr val="CCECFF">
                <a:alpha val="40000"/>
              </a:srgbClr>
            </a:solidFill>
            <a:ln w="3175">
              <a:solidFill>
                <a:srgbClr val="CCECFF">
                  <a:alpha val="90000"/>
                </a:srgbClr>
              </a:solidFill>
              <a:miter lim="800000"/>
              <a:headEnd/>
              <a:tailEnd/>
            </a:ln>
            <a:effectLst/>
          </p:spPr>
          <p:txBody>
            <a:bodyPr wrap="square" anchor="ctr">
              <a:noAutofit/>
            </a:bodyPr>
            <a:lstStyle/>
            <a:p>
              <a:endParaRPr lang="ja-JP" altLang="en-US" dirty="0"/>
            </a:p>
          </p:txBody>
        </p:sp>
        <p:sp>
          <p:nvSpPr>
            <p:cNvPr id="34" name="AutoShape 1029"/>
            <p:cNvSpPr>
              <a:spLocks noChangeAspect="1" noChangeArrowheads="1"/>
            </p:cNvSpPr>
            <p:nvPr/>
          </p:nvSpPr>
          <p:spPr bwMode="auto">
            <a:xfrm rot="14934552" flipH="1">
              <a:off x="5961079" y="3836937"/>
              <a:ext cx="534954" cy="792311"/>
            </a:xfrm>
            <a:custGeom>
              <a:avLst/>
              <a:gdLst>
                <a:gd name="G0" fmla="+- 13611 0 0"/>
                <a:gd name="G1" fmla="+- 6116 0 0"/>
                <a:gd name="G2" fmla="+- 21600 0 6116"/>
                <a:gd name="G3" fmla="+- 10800 0 6116"/>
                <a:gd name="G4" fmla="+- 21600 0 13611"/>
                <a:gd name="G5" fmla="*/ G4 G3 10800"/>
                <a:gd name="G6" fmla="+- 21600 0 G5"/>
                <a:gd name="T0" fmla="*/ 13611 w 21600"/>
                <a:gd name="T1" fmla="*/ 0 h 21600"/>
                <a:gd name="T2" fmla="*/ 0 w 21600"/>
                <a:gd name="T3" fmla="*/ 10800 h 21600"/>
                <a:gd name="T4" fmla="*/ 13611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3611" y="0"/>
                  </a:moveTo>
                  <a:lnTo>
                    <a:pt x="13611" y="6116"/>
                  </a:lnTo>
                  <a:lnTo>
                    <a:pt x="3375" y="6116"/>
                  </a:lnTo>
                  <a:lnTo>
                    <a:pt x="3375" y="15484"/>
                  </a:lnTo>
                  <a:lnTo>
                    <a:pt x="13611" y="15484"/>
                  </a:lnTo>
                  <a:lnTo>
                    <a:pt x="13611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6116"/>
                  </a:moveTo>
                  <a:lnTo>
                    <a:pt x="1350" y="15484"/>
                  </a:lnTo>
                  <a:lnTo>
                    <a:pt x="2700" y="15484"/>
                  </a:lnTo>
                  <a:lnTo>
                    <a:pt x="2700" y="6116"/>
                  </a:lnTo>
                  <a:close/>
                </a:path>
                <a:path w="21600" h="21600">
                  <a:moveTo>
                    <a:pt x="0" y="6116"/>
                  </a:moveTo>
                  <a:lnTo>
                    <a:pt x="0" y="15484"/>
                  </a:lnTo>
                  <a:lnTo>
                    <a:pt x="675" y="15484"/>
                  </a:lnTo>
                  <a:lnTo>
                    <a:pt x="675" y="6116"/>
                  </a:lnTo>
                  <a:close/>
                </a:path>
              </a:pathLst>
            </a:custGeom>
            <a:solidFill>
              <a:srgbClr val="FFCCCC">
                <a:alpha val="40000"/>
              </a:srgbClr>
            </a:solidFill>
            <a:ln w="3175">
              <a:solidFill>
                <a:srgbClr val="FF99CC">
                  <a:alpha val="90000"/>
                </a:srgbClr>
              </a:solidFill>
              <a:miter lim="800000"/>
              <a:headEnd/>
              <a:tailEnd/>
            </a:ln>
            <a:effectLst/>
          </p:spPr>
          <p:txBody>
            <a:bodyPr wrap="square" anchor="ctr">
              <a:noAutofit/>
            </a:bodyPr>
            <a:lstStyle/>
            <a:p>
              <a:endParaRPr lang="ja-JP" alt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LCGT</a:t>
            </a:r>
            <a:endParaRPr lang="en-US" altLang="ja-JP" sz="2000" dirty="0"/>
          </a:p>
        </p:txBody>
      </p:sp>
      <p:sp>
        <p:nvSpPr>
          <p:cNvPr id="1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国立天文台 </a:t>
            </a:r>
            <a:r>
              <a:rPr lang="en-US" altLang="ja-JP" smtClean="0"/>
              <a:t>ATC</a:t>
            </a:r>
            <a:r>
              <a:rPr lang="ja-JP" altLang="en-US" smtClean="0"/>
              <a:t>セミナー　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11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国立天文台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sp>
        <p:nvSpPr>
          <p:cNvPr id="221211" name="Rectangle 27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765175"/>
            <a:ext cx="8386762" cy="5711825"/>
          </a:xfrm>
          <a:prstGeom prst="rect">
            <a:avLst/>
          </a:prstGeom>
        </p:spPr>
        <p:txBody>
          <a:bodyPr/>
          <a:lstStyle/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</p:txBody>
      </p:sp>
      <p:sp>
        <p:nvSpPr>
          <p:cNvPr id="221213" name="AutoShape 29"/>
          <p:cNvSpPr>
            <a:spLocks noChangeArrowheads="1"/>
          </p:cNvSpPr>
          <p:nvPr/>
        </p:nvSpPr>
        <p:spPr bwMode="auto">
          <a:xfrm>
            <a:off x="5507470" y="3068960"/>
            <a:ext cx="3168986" cy="3143272"/>
          </a:xfrm>
          <a:prstGeom prst="roundRect">
            <a:avLst>
              <a:gd name="adj" fmla="val 4505"/>
            </a:avLst>
          </a:prstGeom>
          <a:solidFill>
            <a:srgbClr val="CCFFCC">
              <a:alpha val="10000"/>
            </a:srgbClr>
          </a:solidFill>
          <a:ln w="3175">
            <a:solidFill>
              <a:srgbClr val="CCFFCC">
                <a:alpha val="50000"/>
              </a:srgbClr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/>
          </a:p>
        </p:txBody>
      </p:sp>
      <p:sp>
        <p:nvSpPr>
          <p:cNvPr id="221188" name="Rectangle 4"/>
          <p:cNvSpPr>
            <a:spLocks noChangeArrowheads="1"/>
          </p:cNvSpPr>
          <p:nvPr/>
        </p:nvSpPr>
        <p:spPr bwMode="auto">
          <a:xfrm>
            <a:off x="381000" y="1219200"/>
            <a:ext cx="8386763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</a:pPr>
            <a:r>
              <a:rPr lang="en-US" altLang="ja-JP" sz="2200" b="1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</a:rPr>
              <a:t>LCGT</a:t>
            </a:r>
            <a:endParaRPr lang="en-US" altLang="ja-JP" sz="2000" b="1" dirty="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21208" name="Rectangle 24"/>
          <p:cNvSpPr>
            <a:spLocks noChangeArrowheads="1"/>
          </p:cNvSpPr>
          <p:nvPr/>
        </p:nvSpPr>
        <p:spPr bwMode="auto">
          <a:xfrm>
            <a:off x="1928794" y="949310"/>
            <a:ext cx="6423553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(</a:t>
            </a:r>
            <a:r>
              <a:rPr lang="en-US" altLang="ja-JP" sz="1800" b="1" u="sng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L</a:t>
            </a:r>
            <a:r>
              <a:rPr lang="en-US" altLang="ja-JP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arge-scale </a:t>
            </a:r>
            <a:r>
              <a:rPr lang="en-US" altLang="ja-JP" sz="1800" b="1" u="sng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C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ryogenic </a:t>
            </a:r>
            <a:r>
              <a:rPr lang="en-US" altLang="ja-JP" sz="1800" b="1" u="sng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G</a:t>
            </a:r>
            <a:r>
              <a:rPr lang="en-US" altLang="ja-JP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ravitational-wave </a:t>
            </a:r>
            <a:r>
              <a:rPr lang="en-US" altLang="ja-JP" sz="1800" b="1" u="sng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T</a:t>
            </a:r>
            <a:r>
              <a:rPr lang="en-US" altLang="ja-JP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elescope)</a:t>
            </a:r>
          </a:p>
        </p:txBody>
      </p:sp>
      <p:sp>
        <p:nvSpPr>
          <p:cNvPr id="221210" name="Rectangle 26"/>
          <p:cNvSpPr>
            <a:spLocks noChangeArrowheads="1"/>
          </p:cNvSpPr>
          <p:nvPr/>
        </p:nvSpPr>
        <p:spPr bwMode="auto">
          <a:xfrm>
            <a:off x="5586506" y="3138839"/>
            <a:ext cx="3017942" cy="304602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110000"/>
              </a:lnSpc>
              <a:buFontTx/>
              <a:buNone/>
            </a:pP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大規模な重力波天文台</a:t>
            </a:r>
            <a:endParaRPr lang="en-US" altLang="ja-JP" sz="2000" dirty="0" smtClean="0">
              <a:solidFill>
                <a:srgbClr val="FFFFFF"/>
              </a:solidFill>
              <a:sym typeface="Wingdings" pitchFamily="2" charset="2"/>
            </a:endParaRPr>
          </a:p>
          <a:p>
            <a:pPr algn="l">
              <a:lnSpc>
                <a:spcPct val="110000"/>
              </a:lnSpc>
              <a:buFontTx/>
              <a:buNone/>
            </a:pPr>
            <a:r>
              <a:rPr lang="en-US" altLang="ja-JP" sz="1600" dirty="0" smtClean="0">
                <a:solidFill>
                  <a:srgbClr val="33CC33"/>
                </a:solidFill>
                <a:sym typeface="Wingdings" pitchFamily="2" charset="2"/>
              </a:rPr>
              <a:t> </a:t>
            </a:r>
            <a:r>
              <a:rPr lang="en-US" altLang="ja-JP" sz="1600" dirty="0" smtClean="0">
                <a:solidFill>
                  <a:srgbClr val="99FF66"/>
                </a:solidFill>
                <a:sym typeface="Wingdings" pitchFamily="2" charset="2"/>
              </a:rPr>
              <a:t>   - Baseline length: 3km</a:t>
            </a:r>
          </a:p>
          <a:p>
            <a:pPr algn="l">
              <a:lnSpc>
                <a:spcPct val="110000"/>
              </a:lnSpc>
              <a:buFontTx/>
              <a:buNone/>
            </a:pPr>
            <a:r>
              <a:rPr lang="en-US" altLang="ja-JP" sz="1600" dirty="0" smtClean="0">
                <a:solidFill>
                  <a:srgbClr val="99FF66"/>
                </a:solidFill>
                <a:sym typeface="Wingdings" pitchFamily="2" charset="2"/>
              </a:rPr>
              <a:t>    - High-power Interferometer</a:t>
            </a:r>
          </a:p>
          <a:p>
            <a:pPr algn="l">
              <a:lnSpc>
                <a:spcPct val="110000"/>
              </a:lnSpc>
              <a:buFontTx/>
              <a:buNone/>
            </a:pPr>
            <a:endParaRPr lang="en-US" altLang="ja-JP" sz="1800" dirty="0" smtClean="0">
              <a:solidFill>
                <a:srgbClr val="FFFFFF"/>
              </a:solidFill>
              <a:sym typeface="Wingdings" pitchFamily="2" charset="2"/>
            </a:endParaRPr>
          </a:p>
          <a:p>
            <a:pPr algn="l">
              <a:lnSpc>
                <a:spcPct val="110000"/>
              </a:lnSpc>
              <a:buFontTx/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低温干渉計</a:t>
            </a:r>
            <a:endParaRPr lang="en-US" altLang="ja-JP" sz="2000" dirty="0">
              <a:solidFill>
                <a:srgbClr val="FFFFFF"/>
              </a:solidFill>
            </a:endParaRPr>
          </a:p>
          <a:p>
            <a:pPr algn="l">
              <a:lnSpc>
                <a:spcPct val="110000"/>
              </a:lnSpc>
              <a:buFontTx/>
              <a:buNone/>
            </a:pPr>
            <a:r>
              <a:rPr lang="en-US" altLang="ja-JP" sz="1600" dirty="0" smtClean="0">
                <a:solidFill>
                  <a:srgbClr val="99FF66"/>
                </a:solidFill>
                <a:sym typeface="Wingdings" pitchFamily="2" charset="2"/>
              </a:rPr>
              <a:t>    - Mirror </a:t>
            </a:r>
            <a:r>
              <a:rPr lang="en-US" altLang="ja-JP" sz="1600" dirty="0">
                <a:solidFill>
                  <a:srgbClr val="99FF66"/>
                </a:solidFill>
                <a:sym typeface="Wingdings" pitchFamily="2" charset="2"/>
              </a:rPr>
              <a:t>temperature: 20K </a:t>
            </a:r>
            <a:endParaRPr lang="en-US" altLang="ja-JP" sz="1600" dirty="0">
              <a:solidFill>
                <a:srgbClr val="99FF66"/>
              </a:solidFill>
            </a:endParaRPr>
          </a:p>
          <a:p>
            <a:pPr algn="l">
              <a:lnSpc>
                <a:spcPct val="110000"/>
              </a:lnSpc>
              <a:buFontTx/>
              <a:buNone/>
            </a:pPr>
            <a:endParaRPr lang="en-US" altLang="ja-JP" sz="1800" dirty="0" smtClean="0">
              <a:solidFill>
                <a:srgbClr val="FFFFFF"/>
              </a:solidFill>
              <a:sym typeface="Wingdings" pitchFamily="2" charset="2"/>
            </a:endParaRPr>
          </a:p>
          <a:p>
            <a:pPr algn="l">
              <a:lnSpc>
                <a:spcPct val="110000"/>
              </a:lnSpc>
              <a:buFontTx/>
              <a:buNone/>
            </a:pP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地下の安定・静寂な環境</a:t>
            </a:r>
            <a:endParaRPr lang="en-US" altLang="ja-JP" sz="2000" dirty="0">
              <a:solidFill>
                <a:srgbClr val="FFFFFF"/>
              </a:solidFill>
              <a:sym typeface="Wingdings" pitchFamily="2" charset="2"/>
            </a:endParaRPr>
          </a:p>
          <a:p>
            <a:pPr algn="l">
              <a:lnSpc>
                <a:spcPct val="110000"/>
              </a:lnSpc>
              <a:buFontTx/>
              <a:buNone/>
            </a:pPr>
            <a:r>
              <a:rPr lang="en-US" altLang="ja-JP" sz="1600" dirty="0" smtClean="0">
                <a:solidFill>
                  <a:srgbClr val="99FF66"/>
                </a:solidFill>
                <a:sym typeface="Wingdings" pitchFamily="2" charset="2"/>
              </a:rPr>
              <a:t>    - Kamioka </a:t>
            </a:r>
            <a:r>
              <a:rPr lang="en-US" altLang="ja-JP" sz="1600" dirty="0">
                <a:solidFill>
                  <a:srgbClr val="99FF66"/>
                </a:solidFill>
                <a:sym typeface="Wingdings" pitchFamily="2" charset="2"/>
              </a:rPr>
              <a:t>mine,</a:t>
            </a:r>
          </a:p>
          <a:p>
            <a:pPr algn="l">
              <a:lnSpc>
                <a:spcPct val="110000"/>
              </a:lnSpc>
              <a:buFontTx/>
              <a:buNone/>
            </a:pPr>
            <a:r>
              <a:rPr lang="en-US" altLang="ja-JP" sz="1600" dirty="0" smtClean="0">
                <a:solidFill>
                  <a:srgbClr val="99FF66"/>
                </a:solidFill>
                <a:sym typeface="Wingdings" pitchFamily="2" charset="2"/>
              </a:rPr>
              <a:t>        </a:t>
            </a:r>
            <a:r>
              <a:rPr lang="en-US" altLang="ja-JP" sz="1600" dirty="0">
                <a:solidFill>
                  <a:srgbClr val="99FF66"/>
                </a:solidFill>
                <a:sym typeface="Wingdings" pitchFamily="2" charset="2"/>
              </a:rPr>
              <a:t>1000m </a:t>
            </a:r>
            <a:r>
              <a:rPr lang="en-US" altLang="ja-JP" sz="1600" dirty="0" smtClean="0">
                <a:solidFill>
                  <a:srgbClr val="99FF66"/>
                </a:solidFill>
                <a:sym typeface="Wingdings" pitchFamily="2" charset="2"/>
              </a:rPr>
              <a:t>underground</a:t>
            </a:r>
            <a:endParaRPr lang="en-US" altLang="ja-JP" sz="1600" dirty="0">
              <a:solidFill>
                <a:srgbClr val="99FF66"/>
              </a:solidFill>
              <a:sym typeface="Wingdings" pitchFamily="2" charset="2"/>
            </a:endParaRPr>
          </a:p>
        </p:txBody>
      </p:sp>
      <p:sp>
        <p:nvSpPr>
          <p:cNvPr id="12" name="Rectangle 24"/>
          <p:cNvSpPr>
            <a:spLocks noChangeArrowheads="1"/>
          </p:cNvSpPr>
          <p:nvPr/>
        </p:nvSpPr>
        <p:spPr bwMode="auto">
          <a:xfrm>
            <a:off x="857224" y="857232"/>
            <a:ext cx="1117614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28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LCGT</a:t>
            </a:r>
            <a:endParaRPr lang="en-US" altLang="ja-JP" sz="2800" b="1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500305"/>
            <a:ext cx="4840798" cy="38576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1259632" y="1436583"/>
            <a:ext cx="6931766" cy="12003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日本の次世代重力波検出器 </a:t>
            </a:r>
            <a:r>
              <a:rPr lang="en-US" altLang="ja-JP" sz="2000" dirty="0" smtClean="0">
                <a:solidFill>
                  <a:srgbClr val="FFFFFF"/>
                </a:solidFill>
              </a:rPr>
              <a:t>(</a:t>
            </a:r>
            <a:r>
              <a:rPr lang="ja-JP" altLang="en-US" sz="2000" dirty="0" smtClean="0">
                <a:solidFill>
                  <a:srgbClr val="FFFFFF"/>
                </a:solidFill>
              </a:rPr>
              <a:t>本格</a:t>
            </a:r>
            <a:r>
              <a:rPr lang="ja-JP" altLang="en-US" sz="2000" dirty="0">
                <a:solidFill>
                  <a:srgbClr val="FFFFFF"/>
                </a:solidFill>
              </a:rPr>
              <a:t>観測  </a:t>
            </a:r>
            <a:r>
              <a:rPr lang="en-US" altLang="ja-JP" sz="2000" dirty="0" smtClean="0">
                <a:solidFill>
                  <a:srgbClr val="FFFFFF"/>
                </a:solidFill>
              </a:rPr>
              <a:t>2017</a:t>
            </a:r>
            <a:r>
              <a:rPr lang="ja-JP" altLang="en-US" sz="2000" dirty="0" smtClean="0">
                <a:solidFill>
                  <a:srgbClr val="FFFFFF"/>
                </a:solidFill>
              </a:rPr>
              <a:t>年 </a:t>
            </a:r>
            <a:r>
              <a:rPr lang="en-US" altLang="ja-JP" sz="2000" dirty="0" smtClean="0">
                <a:solidFill>
                  <a:srgbClr val="FFFFFF"/>
                </a:solidFill>
              </a:rPr>
              <a:t>- </a:t>
            </a:r>
            <a:r>
              <a:rPr lang="en-US" altLang="ja-JP" sz="2000" dirty="0">
                <a:solidFill>
                  <a:srgbClr val="FFFFFF"/>
                </a:solidFill>
              </a:rPr>
              <a:t>)</a:t>
            </a:r>
            <a:endParaRPr lang="en-US" altLang="ja-JP" sz="2000" dirty="0" smtClean="0">
              <a:solidFill>
                <a:srgbClr val="FFFFFF"/>
              </a:solidFill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海外の望遠鏡 </a:t>
            </a:r>
            <a:r>
              <a:rPr lang="en-US" altLang="ja-JP" sz="2000" dirty="0" smtClean="0">
                <a:solidFill>
                  <a:srgbClr val="FFFFFF"/>
                </a:solidFill>
              </a:rPr>
              <a:t>(Ad. LIGO</a:t>
            </a:r>
            <a:r>
              <a:rPr lang="ja-JP" altLang="en-US" sz="2000" dirty="0" smtClean="0">
                <a:solidFill>
                  <a:srgbClr val="FFFFFF"/>
                </a:solidFill>
              </a:rPr>
              <a:t>など</a:t>
            </a:r>
            <a:r>
              <a:rPr lang="en-US" altLang="ja-JP" sz="2000" dirty="0" smtClean="0">
                <a:solidFill>
                  <a:srgbClr val="FFFFFF"/>
                </a:solidFill>
              </a:rPr>
              <a:t>) </a:t>
            </a:r>
            <a:r>
              <a:rPr lang="ja-JP" altLang="en-US" sz="2000" dirty="0" smtClean="0">
                <a:solidFill>
                  <a:srgbClr val="FFFFFF"/>
                </a:solidFill>
              </a:rPr>
              <a:t>と同等の感度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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国際観測網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.</a:t>
            </a:r>
            <a:endParaRPr lang="en-US" altLang="ja-JP" sz="2000" dirty="0" smtClean="0">
              <a:solidFill>
                <a:srgbClr val="FFFFFF"/>
              </a:solidFill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      </a:t>
            </a:r>
            <a:r>
              <a:rPr lang="ja-JP" altLang="en-US" sz="2000" dirty="0" smtClean="0">
                <a:solidFill>
                  <a:srgbClr val="FFFFFF"/>
                </a:solidFill>
              </a:rPr>
              <a:t> </a:t>
            </a:r>
            <a:endParaRPr lang="en-US" altLang="ja-JP" sz="20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904451"/>
      </p:ext>
    </p:extLst>
  </p:cSld>
  <p:clrMapOvr>
    <a:masterClrMapping/>
  </p:clrMapOvr>
  <p:transition advTm="2128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グループ化 252"/>
          <p:cNvGrpSpPr/>
          <p:nvPr/>
        </p:nvGrpSpPr>
        <p:grpSpPr>
          <a:xfrm>
            <a:off x="395536" y="963154"/>
            <a:ext cx="2882056" cy="4062645"/>
            <a:chOff x="395536" y="963154"/>
            <a:chExt cx="2882056" cy="4062645"/>
          </a:xfrm>
        </p:grpSpPr>
        <p:grpSp>
          <p:nvGrpSpPr>
            <p:cNvPr id="249" name="グループ化 248"/>
            <p:cNvGrpSpPr/>
            <p:nvPr/>
          </p:nvGrpSpPr>
          <p:grpSpPr>
            <a:xfrm>
              <a:off x="395536" y="963154"/>
              <a:ext cx="2882056" cy="4062645"/>
              <a:chOff x="395536" y="963154"/>
              <a:chExt cx="2882056" cy="4062645"/>
            </a:xfrm>
          </p:grpSpPr>
          <p:sp>
            <p:nvSpPr>
              <p:cNvPr id="185" name="AutoShape 29"/>
              <p:cNvSpPr>
                <a:spLocks noChangeArrowheads="1"/>
              </p:cNvSpPr>
              <p:nvPr/>
            </p:nvSpPr>
            <p:spPr bwMode="auto">
              <a:xfrm>
                <a:off x="395536" y="980728"/>
                <a:ext cx="2805467" cy="2368089"/>
              </a:xfrm>
              <a:prstGeom prst="roundRect">
                <a:avLst>
                  <a:gd name="adj" fmla="val 4505"/>
                </a:avLst>
              </a:prstGeom>
              <a:solidFill>
                <a:srgbClr val="000000">
                  <a:alpha val="50000"/>
                </a:srgbClr>
              </a:solidFill>
              <a:ln w="3175">
                <a:solidFill>
                  <a:srgbClr val="000000">
                    <a:alpha val="50000"/>
                  </a:srgbClr>
                </a:solidFill>
                <a:round/>
                <a:headEnd/>
                <a:tailEnd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ja-JP" altLang="en-US" dirty="0"/>
              </a:p>
            </p:txBody>
          </p:sp>
          <p:sp>
            <p:nvSpPr>
              <p:cNvPr id="182" name="AutoShape 29"/>
              <p:cNvSpPr>
                <a:spLocks noChangeArrowheads="1"/>
              </p:cNvSpPr>
              <p:nvPr/>
            </p:nvSpPr>
            <p:spPr bwMode="auto">
              <a:xfrm>
                <a:off x="1944442" y="3348817"/>
                <a:ext cx="1333150" cy="1676982"/>
              </a:xfrm>
              <a:prstGeom prst="roundRect">
                <a:avLst>
                  <a:gd name="adj" fmla="val 4505"/>
                </a:avLst>
              </a:prstGeom>
              <a:solidFill>
                <a:srgbClr val="6699FF">
                  <a:alpha val="10000"/>
                </a:srgbClr>
              </a:solidFill>
              <a:ln w="3175">
                <a:solidFill>
                  <a:srgbClr val="6699FF">
                    <a:alpha val="50000"/>
                  </a:srgbClr>
                </a:solidFill>
                <a:round/>
                <a:headEnd/>
                <a:tailEnd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ja-JP" altLang="en-US" dirty="0"/>
              </a:p>
            </p:txBody>
          </p:sp>
          <p:sp>
            <p:nvSpPr>
              <p:cNvPr id="173" name="Rectangle 3"/>
              <p:cNvSpPr txBox="1">
                <a:spLocks noChangeArrowheads="1"/>
              </p:cNvSpPr>
              <p:nvPr/>
            </p:nvSpPr>
            <p:spPr>
              <a:xfrm>
                <a:off x="395536" y="963154"/>
                <a:ext cx="2882056" cy="2313017"/>
              </a:xfrm>
              <a:prstGeom prst="rect">
                <a:avLst/>
              </a:prstGeom>
            </p:spPr>
            <p:txBody>
              <a:bodyPr/>
              <a:lstStyle/>
              <a:p>
                <a:pPr marL="193675" marR="0" lvl="0" indent="-193675" algn="l" defTabSz="914400" rtl="0" eaLnBrk="0" fontAlgn="base" latinLnBrk="0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70000"/>
                  <a:buFont typeface="Wingdings" pitchFamily="2" charset="2"/>
                  <a:buNone/>
                  <a:tabLst/>
                  <a:defRPr/>
                </a:pPr>
                <a:r>
                  <a:rPr lang="en-US" altLang="ja-JP" sz="1800" b="1" kern="0" dirty="0" smtClean="0">
                    <a:solidFill>
                      <a:srgbClr val="99CCFF"/>
                    </a:solidFill>
                    <a:ea typeface="+mn-ea"/>
                  </a:rPr>
                  <a:t>Input/Output  Optics</a:t>
                </a:r>
                <a:endParaRPr lang="en-US" altLang="ja-JP" sz="1600" kern="0" dirty="0" smtClean="0">
                  <a:solidFill>
                    <a:srgbClr val="99CCFF"/>
                  </a:solidFill>
                  <a:ea typeface="+mn-ea"/>
                </a:endParaRPr>
              </a:p>
              <a:p>
                <a:pPr marL="193675" marR="0" lvl="0" indent="-193675" algn="l" defTabSz="914400" rtl="0" eaLnBrk="0" fontAlgn="base" latinLnBrk="0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70000"/>
                  <a:buFont typeface="Wingdings" pitchFamily="2" charset="2"/>
                  <a:buNone/>
                  <a:tabLst/>
                  <a:defRPr/>
                </a:pPr>
                <a:r>
                  <a:rPr lang="en-US" altLang="ja-JP" sz="1600" kern="0" dirty="0" smtClean="0">
                    <a:solidFill>
                      <a:srgbClr val="DDDDDD"/>
                    </a:solidFill>
                    <a:ea typeface="+mn-ea"/>
                  </a:rPr>
                  <a:t>  - Beam Cleaning and stab.</a:t>
                </a:r>
              </a:p>
              <a:p>
                <a:pPr marL="193675" marR="0" lvl="0" indent="-193675" algn="l" defTabSz="914400" rtl="0" eaLnBrk="0" fontAlgn="base" latinLnBrk="0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70000"/>
                  <a:buFont typeface="Wingdings" pitchFamily="2" charset="2"/>
                  <a:buNone/>
                  <a:tabLst/>
                  <a:defRPr/>
                </a:pPr>
                <a:r>
                  <a:rPr lang="en-US" altLang="ja-JP" sz="1600" kern="0" dirty="0" smtClean="0">
                    <a:solidFill>
                      <a:srgbClr val="DDDDDD"/>
                    </a:solidFill>
                    <a:ea typeface="+mn-ea"/>
                  </a:rPr>
                  <a:t>  - Modulator, Isolator</a:t>
                </a:r>
              </a:p>
              <a:p>
                <a:pPr marL="193675" marR="0" lvl="0" indent="-193675" algn="l" defTabSz="914400" rtl="0" eaLnBrk="0" fontAlgn="base" latinLnBrk="0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70000"/>
                  <a:buFont typeface="Wingdings" pitchFamily="2" charset="2"/>
                  <a:buNone/>
                  <a:tabLst/>
                  <a:defRPr/>
                </a:pPr>
                <a:r>
                  <a:rPr lang="en-US" altLang="ja-JP" sz="1600" kern="0" dirty="0">
                    <a:solidFill>
                      <a:srgbClr val="DDDDDD"/>
                    </a:solidFill>
                    <a:ea typeface="+mn-ea"/>
                  </a:rPr>
                  <a:t> </a:t>
                </a:r>
                <a:r>
                  <a:rPr lang="en-US" altLang="ja-JP" sz="1600" kern="0" dirty="0" smtClean="0">
                    <a:solidFill>
                      <a:srgbClr val="DDDDDD"/>
                    </a:solidFill>
                    <a:ea typeface="+mn-ea"/>
                  </a:rPr>
                  <a:t> - Fixed pre-mode cleaner</a:t>
                </a:r>
              </a:p>
              <a:p>
                <a:pPr marL="193675" marR="0" lvl="0" indent="-193675" algn="l" defTabSz="914400" rtl="0" eaLnBrk="0" fontAlgn="base" latinLnBrk="0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70000"/>
                  <a:buFont typeface="Wingdings" pitchFamily="2" charset="2"/>
                  <a:buNone/>
                  <a:tabLst/>
                  <a:defRPr/>
                </a:pPr>
                <a:r>
                  <a:rPr lang="en-US" altLang="ja-JP" sz="1600" kern="0" dirty="0" smtClean="0">
                    <a:solidFill>
                      <a:srgbClr val="DDDDDD"/>
                    </a:solidFill>
                    <a:ea typeface="+mn-ea"/>
                  </a:rPr>
                  <a:t>  - Suspended </a:t>
                </a:r>
                <a:r>
                  <a:rPr lang="en-US" altLang="ja-JP" sz="1600" kern="0" dirty="0">
                    <a:solidFill>
                      <a:srgbClr val="DDDDDD"/>
                    </a:solidFill>
                    <a:ea typeface="+mn-ea"/>
                  </a:rPr>
                  <a:t>m</a:t>
                </a:r>
                <a:r>
                  <a:rPr lang="en-US" altLang="ja-JP" sz="1600" kern="0" dirty="0" smtClean="0">
                    <a:solidFill>
                      <a:srgbClr val="DDDDDD"/>
                    </a:solidFill>
                    <a:ea typeface="+mn-ea"/>
                  </a:rPr>
                  <a:t>ode </a:t>
                </a:r>
                <a:r>
                  <a:rPr lang="en-US" altLang="ja-JP" sz="1600" kern="0" dirty="0">
                    <a:solidFill>
                      <a:srgbClr val="DDDDDD"/>
                    </a:solidFill>
                    <a:ea typeface="+mn-ea"/>
                  </a:rPr>
                  <a:t>c</a:t>
                </a:r>
                <a:r>
                  <a:rPr lang="en-US" altLang="ja-JP" sz="1600" kern="0" dirty="0" smtClean="0">
                    <a:solidFill>
                      <a:srgbClr val="DDDDDD"/>
                    </a:solidFill>
                    <a:ea typeface="+mn-ea"/>
                  </a:rPr>
                  <a:t>leaner</a:t>
                </a:r>
              </a:p>
              <a:p>
                <a:pPr marL="193675" marR="0" lvl="0" indent="-193675" algn="l" defTabSz="914400" rtl="0" eaLnBrk="0" fontAlgn="base" latinLnBrk="0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70000"/>
                  <a:buFont typeface="Wingdings" pitchFamily="2" charset="2"/>
                  <a:buNone/>
                  <a:tabLst/>
                  <a:defRPr/>
                </a:pPr>
                <a:r>
                  <a:rPr lang="en-US" altLang="ja-JP" sz="1600" kern="0" dirty="0">
                    <a:solidFill>
                      <a:srgbClr val="DDDDDD"/>
                    </a:solidFill>
                    <a:ea typeface="+mn-ea"/>
                  </a:rPr>
                  <a:t> </a:t>
                </a:r>
                <a:r>
                  <a:rPr lang="en-US" altLang="ja-JP" sz="1600" kern="0" dirty="0" smtClean="0">
                    <a:solidFill>
                      <a:srgbClr val="DDDDDD"/>
                    </a:solidFill>
                    <a:ea typeface="+mn-ea"/>
                  </a:rPr>
                  <a:t>     Length </a:t>
                </a:r>
                <a:r>
                  <a:rPr lang="en-US" altLang="ja-JP" sz="1600" kern="0" dirty="0" smtClean="0">
                    <a:solidFill>
                      <a:srgbClr val="99CCFF"/>
                    </a:solidFill>
                    <a:ea typeface="+mn-ea"/>
                  </a:rPr>
                  <a:t>26 m</a:t>
                </a:r>
                <a:r>
                  <a:rPr lang="en-US" altLang="ja-JP" sz="1600" kern="0" dirty="0" smtClean="0">
                    <a:solidFill>
                      <a:srgbClr val="DDDDDD"/>
                    </a:solidFill>
                    <a:ea typeface="+mn-ea"/>
                  </a:rPr>
                  <a:t>, Finesse 500</a:t>
                </a:r>
              </a:p>
              <a:p>
                <a:pPr marL="193675" marR="0" lvl="0" indent="-193675" algn="l" defTabSz="914400" rtl="0" eaLnBrk="0" fontAlgn="base" latinLnBrk="0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70000"/>
                  <a:buFont typeface="Wingdings" pitchFamily="2" charset="2"/>
                  <a:buNone/>
                  <a:tabLst/>
                  <a:defRPr/>
                </a:pPr>
                <a:endParaRPr lang="en-US" altLang="ja-JP" sz="1600" kern="0" dirty="0" smtClean="0">
                  <a:solidFill>
                    <a:srgbClr val="DDDDDD"/>
                  </a:solidFill>
                  <a:ea typeface="+mn-ea"/>
                </a:endParaRPr>
              </a:p>
            </p:txBody>
          </p:sp>
        </p:grpSp>
        <p:sp>
          <p:nvSpPr>
            <p:cNvPr id="180" name="Rectangle 3"/>
            <p:cNvSpPr txBox="1">
              <a:spLocks noChangeArrowheads="1"/>
            </p:cNvSpPr>
            <p:nvPr/>
          </p:nvSpPr>
          <p:spPr>
            <a:xfrm>
              <a:off x="426600" y="2444258"/>
              <a:ext cx="2304256" cy="1080120"/>
            </a:xfrm>
            <a:prstGeom prst="rect">
              <a:avLst/>
            </a:prstGeom>
          </p:spPr>
          <p:txBody>
            <a:bodyPr/>
            <a:lstStyle/>
            <a:p>
              <a:pPr marL="193675" marR="0" lvl="0" indent="-193675" algn="l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70000"/>
                <a:buFont typeface="Wingdings" pitchFamily="2" charset="2"/>
                <a:buNone/>
                <a:tabLst/>
                <a:defRPr/>
              </a:pPr>
              <a:endParaRPr lang="en-US" altLang="ja-JP" sz="1600" kern="0" dirty="0" smtClean="0">
                <a:solidFill>
                  <a:srgbClr val="DDDDDD"/>
                </a:solidFill>
                <a:ea typeface="+mn-ea"/>
              </a:endParaRPr>
            </a:p>
            <a:p>
              <a:pPr marL="193675" marR="0" lvl="0" indent="-193675" algn="l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70000"/>
                <a:buFont typeface="Wingdings" pitchFamily="2" charset="2"/>
                <a:buNone/>
                <a:tabLst/>
                <a:defRPr/>
              </a:pPr>
              <a:r>
                <a:rPr lang="en-US" altLang="ja-JP" sz="1600" kern="0" dirty="0" smtClean="0">
                  <a:solidFill>
                    <a:srgbClr val="DDDDDD"/>
                  </a:solidFill>
                  <a:ea typeface="+mn-ea"/>
                </a:rPr>
                <a:t>  - Output MC</a:t>
              </a:r>
            </a:p>
            <a:p>
              <a:pPr marL="193675" marR="0" lvl="0" indent="-193675" algn="l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70000"/>
                <a:buFont typeface="Wingdings" pitchFamily="2" charset="2"/>
                <a:buNone/>
                <a:tabLst/>
                <a:defRPr/>
              </a:pPr>
              <a:r>
                <a:rPr lang="en-US" altLang="ja-JP" sz="1600" kern="0" dirty="0" smtClean="0">
                  <a:solidFill>
                    <a:srgbClr val="DDDDDD"/>
                  </a:solidFill>
                  <a:ea typeface="+mn-ea"/>
                </a:rPr>
                <a:t>  - Photo detector</a:t>
              </a:r>
            </a:p>
          </p:txBody>
        </p:sp>
      </p:grpSp>
      <p:sp>
        <p:nvSpPr>
          <p:cNvPr id="181" name="AutoShape 29"/>
          <p:cNvSpPr>
            <a:spLocks noChangeArrowheads="1"/>
          </p:cNvSpPr>
          <p:nvPr/>
        </p:nvSpPr>
        <p:spPr bwMode="auto">
          <a:xfrm>
            <a:off x="3372944" y="1004098"/>
            <a:ext cx="5231504" cy="5305222"/>
          </a:xfrm>
          <a:prstGeom prst="roundRect">
            <a:avLst>
              <a:gd name="adj" fmla="val 4505"/>
            </a:avLst>
          </a:prstGeom>
          <a:solidFill>
            <a:srgbClr val="99FF66">
              <a:alpha val="9804"/>
            </a:srgbClr>
          </a:solidFill>
          <a:ln w="3175">
            <a:solidFill>
              <a:srgbClr val="99FF66">
                <a:alpha val="50000"/>
              </a:srgbClr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/>
          </a:p>
        </p:txBody>
      </p:sp>
      <p:sp>
        <p:nvSpPr>
          <p:cNvPr id="184" name="AutoShape 29"/>
          <p:cNvSpPr>
            <a:spLocks noChangeArrowheads="1"/>
          </p:cNvSpPr>
          <p:nvPr/>
        </p:nvSpPr>
        <p:spPr bwMode="auto">
          <a:xfrm>
            <a:off x="5508104" y="1164924"/>
            <a:ext cx="2910968" cy="2815690"/>
          </a:xfrm>
          <a:prstGeom prst="roundRect">
            <a:avLst>
              <a:gd name="adj" fmla="val 4505"/>
            </a:avLst>
          </a:prstGeom>
          <a:solidFill>
            <a:srgbClr val="000000">
              <a:alpha val="50000"/>
            </a:srgbClr>
          </a:solidFill>
          <a:ln w="3175">
            <a:solidFill>
              <a:srgbClr val="000000">
                <a:alpha val="50000"/>
              </a:srgbClr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/>
          </a:p>
        </p:txBody>
      </p:sp>
      <p:sp>
        <p:nvSpPr>
          <p:cNvPr id="239" name="Rectangle 3"/>
          <p:cNvSpPr txBox="1">
            <a:spLocks noChangeArrowheads="1"/>
          </p:cNvSpPr>
          <p:nvPr/>
        </p:nvSpPr>
        <p:spPr>
          <a:xfrm>
            <a:off x="5508104" y="1176342"/>
            <a:ext cx="3168352" cy="2931794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800" b="1" kern="0" dirty="0" smtClean="0">
                <a:solidFill>
                  <a:srgbClr val="66FF66"/>
                </a:solidFill>
                <a:ea typeface="+mn-ea"/>
              </a:rPr>
              <a:t>Main Interferometer</a:t>
            </a:r>
            <a:endParaRPr lang="en-US" altLang="ja-JP" sz="1600" kern="0" dirty="0" smtClean="0">
              <a:solidFill>
                <a:srgbClr val="66FF66"/>
              </a:solidFill>
              <a:ea typeface="+mn-ea"/>
            </a:endParaRP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600" kern="0" dirty="0" smtClean="0">
                <a:solidFill>
                  <a:srgbClr val="DDDDDD"/>
                </a:solidFill>
                <a:ea typeface="+mn-ea"/>
              </a:rPr>
              <a:t>  - </a:t>
            </a:r>
            <a:r>
              <a:rPr lang="en-US" altLang="ja-JP" sz="1600" kern="0" dirty="0" smtClean="0">
                <a:solidFill>
                  <a:srgbClr val="CCFF99"/>
                </a:solidFill>
                <a:ea typeface="+mn-ea"/>
              </a:rPr>
              <a:t>3 km </a:t>
            </a:r>
            <a:r>
              <a:rPr lang="en-US" altLang="ja-JP" sz="1600" kern="0" dirty="0" smtClean="0">
                <a:solidFill>
                  <a:srgbClr val="DDDDDD"/>
                </a:solidFill>
                <a:ea typeface="+mn-ea"/>
              </a:rPr>
              <a:t>arm cavities</a:t>
            </a: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600" kern="0" dirty="0" smtClean="0">
                <a:solidFill>
                  <a:srgbClr val="DDDDDD"/>
                </a:solidFill>
                <a:ea typeface="+mn-ea"/>
              </a:rPr>
              <a:t>  - RSE with power recycling</a:t>
            </a: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600" kern="0" dirty="0">
                <a:solidFill>
                  <a:srgbClr val="CCFFCC"/>
                </a:solidFill>
                <a:ea typeface="+mn-ea"/>
              </a:rPr>
              <a:t> </a:t>
            </a:r>
            <a:r>
              <a:rPr lang="en-US" altLang="ja-JP" sz="1600" kern="0" dirty="0" smtClean="0">
                <a:solidFill>
                  <a:srgbClr val="CCFFCC"/>
                </a:solidFill>
                <a:ea typeface="+mn-ea"/>
              </a:rPr>
              <a:t>       </a:t>
            </a:r>
            <a:r>
              <a:rPr lang="en-US" altLang="ja-JP" sz="1600" kern="0" dirty="0" smtClean="0">
                <a:solidFill>
                  <a:srgbClr val="CCFF99"/>
                </a:solidFill>
                <a:ea typeface="+mn-ea"/>
              </a:rPr>
              <a:t>DC readout </a:t>
            </a:r>
            <a:r>
              <a:rPr lang="en-US" altLang="ja-JP" sz="1600" kern="0" dirty="0" smtClean="0">
                <a:solidFill>
                  <a:srgbClr val="DDDDDD"/>
                </a:solidFill>
                <a:ea typeface="+mn-ea"/>
              </a:rPr>
              <a:t>scheme</a:t>
            </a: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600" kern="0" dirty="0" smtClean="0">
                <a:solidFill>
                  <a:srgbClr val="DDDDDD"/>
                </a:solidFill>
                <a:ea typeface="+mn-ea"/>
              </a:rPr>
              <a:t>  - Cryogenic test masses</a:t>
            </a: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600" kern="0" dirty="0">
                <a:solidFill>
                  <a:srgbClr val="DDDDDD"/>
                </a:solidFill>
                <a:ea typeface="+mn-ea"/>
              </a:rPr>
              <a:t> </a:t>
            </a:r>
            <a:r>
              <a:rPr lang="en-US" altLang="ja-JP" sz="1600" kern="0" dirty="0" smtClean="0">
                <a:solidFill>
                  <a:srgbClr val="DDDDDD"/>
                </a:solidFill>
                <a:ea typeface="+mn-ea"/>
              </a:rPr>
              <a:t>      Sapphire, </a:t>
            </a:r>
            <a:r>
              <a:rPr lang="en-US" altLang="ja-JP" sz="1600" kern="0" dirty="0" smtClean="0">
                <a:solidFill>
                  <a:srgbClr val="CCFF99"/>
                </a:solidFill>
                <a:ea typeface="+mn-ea"/>
              </a:rPr>
              <a:t>20K</a:t>
            </a: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600" kern="0" dirty="0">
                <a:solidFill>
                  <a:srgbClr val="DDDDDD"/>
                </a:solidFill>
                <a:ea typeface="+mn-ea"/>
              </a:rPr>
              <a:t> </a:t>
            </a:r>
            <a:r>
              <a:rPr lang="en-US" altLang="ja-JP" sz="1600" kern="0" dirty="0" smtClean="0">
                <a:solidFill>
                  <a:srgbClr val="DDDDDD"/>
                </a:solidFill>
                <a:ea typeface="+mn-ea"/>
              </a:rPr>
              <a:t>      ‘Type-A’ vibration isolator</a:t>
            </a: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600" kern="0" dirty="0">
                <a:solidFill>
                  <a:srgbClr val="DDDDDD"/>
                </a:solidFill>
                <a:ea typeface="+mn-ea"/>
              </a:rPr>
              <a:t> </a:t>
            </a:r>
            <a:r>
              <a:rPr lang="en-US" altLang="ja-JP" sz="1600" kern="0" dirty="0" smtClean="0">
                <a:solidFill>
                  <a:srgbClr val="DDDDDD"/>
                </a:solidFill>
                <a:ea typeface="+mn-ea"/>
              </a:rPr>
              <a:t>      Cryostat + Cryo-cooler</a:t>
            </a: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600" kern="0" dirty="0">
                <a:solidFill>
                  <a:srgbClr val="DDDDDD"/>
                </a:solidFill>
                <a:ea typeface="+mn-ea"/>
              </a:rPr>
              <a:t> </a:t>
            </a:r>
            <a:r>
              <a:rPr lang="en-US" altLang="ja-JP" sz="1600" kern="0" dirty="0" smtClean="0">
                <a:solidFill>
                  <a:srgbClr val="DDDDDD"/>
                </a:solidFill>
                <a:ea typeface="+mn-ea"/>
              </a:rPr>
              <a:t> - Room-temp. Core optics </a:t>
            </a: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600" kern="0" dirty="0">
                <a:solidFill>
                  <a:srgbClr val="DDDDDD"/>
                </a:solidFill>
                <a:ea typeface="+mn-ea"/>
              </a:rPr>
              <a:t> </a:t>
            </a:r>
            <a:r>
              <a:rPr lang="en-US" altLang="ja-JP" sz="1600" kern="0" dirty="0" smtClean="0">
                <a:solidFill>
                  <a:srgbClr val="DDDDDD"/>
                </a:solidFill>
                <a:ea typeface="+mn-ea"/>
              </a:rPr>
              <a:t>       (BS, PRM, SEM, …)</a:t>
            </a:r>
          </a:p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endParaRPr lang="en-US" altLang="ja-JP" sz="1600" kern="0" dirty="0" smtClean="0">
              <a:solidFill>
                <a:srgbClr val="DDDDDD"/>
              </a:solidFill>
              <a:ea typeface="+mn-ea"/>
            </a:endParaRPr>
          </a:p>
        </p:txBody>
      </p:sp>
      <p:grpSp>
        <p:nvGrpSpPr>
          <p:cNvPr id="120" name="グループ化 119"/>
          <p:cNvGrpSpPr/>
          <p:nvPr/>
        </p:nvGrpSpPr>
        <p:grpSpPr>
          <a:xfrm>
            <a:off x="1043608" y="1178291"/>
            <a:ext cx="7141632" cy="5073630"/>
            <a:chOff x="1015472" y="1700808"/>
            <a:chExt cx="5951360" cy="4228025"/>
          </a:xfrm>
          <a:solidFill>
            <a:srgbClr val="FFFFFF">
              <a:alpha val="20000"/>
            </a:srgbClr>
          </a:solidFill>
        </p:grpSpPr>
        <p:sp>
          <p:nvSpPr>
            <p:cNvPr id="102" name="正方形/長方形 101"/>
            <p:cNvSpPr/>
            <p:nvPr/>
          </p:nvSpPr>
          <p:spPr bwMode="auto">
            <a:xfrm>
              <a:off x="1015472" y="4179902"/>
              <a:ext cx="3340504" cy="678043"/>
            </a:xfrm>
            <a:prstGeom prst="rect">
              <a:avLst/>
            </a:prstGeom>
            <a:grpFill/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103" name="正方形/長方形 102"/>
            <p:cNvSpPr/>
            <p:nvPr/>
          </p:nvSpPr>
          <p:spPr bwMode="auto">
            <a:xfrm>
              <a:off x="2069705" y="3583290"/>
              <a:ext cx="583259" cy="596803"/>
            </a:xfrm>
            <a:prstGeom prst="rect">
              <a:avLst/>
            </a:prstGeom>
            <a:grpFill/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104" name="正方形/長方形 103"/>
            <p:cNvSpPr/>
            <p:nvPr/>
          </p:nvSpPr>
          <p:spPr bwMode="auto">
            <a:xfrm>
              <a:off x="3810734" y="1700808"/>
              <a:ext cx="583259" cy="596803"/>
            </a:xfrm>
            <a:prstGeom prst="rect">
              <a:avLst/>
            </a:prstGeom>
            <a:grpFill/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105" name="正方形/長方形 104"/>
            <p:cNvSpPr/>
            <p:nvPr/>
          </p:nvSpPr>
          <p:spPr bwMode="auto">
            <a:xfrm>
              <a:off x="3800460" y="3439274"/>
              <a:ext cx="583259" cy="596803"/>
            </a:xfrm>
            <a:prstGeom prst="rect">
              <a:avLst/>
            </a:prstGeom>
            <a:grpFill/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106" name="正方形/長方形 105"/>
            <p:cNvSpPr/>
            <p:nvPr/>
          </p:nvSpPr>
          <p:spPr bwMode="auto">
            <a:xfrm>
              <a:off x="4644008" y="4261142"/>
              <a:ext cx="583259" cy="596803"/>
            </a:xfrm>
            <a:prstGeom prst="rect">
              <a:avLst/>
            </a:prstGeom>
            <a:grpFill/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107" name="正方形/長方形 106"/>
            <p:cNvSpPr/>
            <p:nvPr/>
          </p:nvSpPr>
          <p:spPr bwMode="auto">
            <a:xfrm>
              <a:off x="6383573" y="4252101"/>
              <a:ext cx="583259" cy="596803"/>
            </a:xfrm>
            <a:prstGeom prst="rect">
              <a:avLst/>
            </a:prstGeom>
            <a:grpFill/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111" name="正方形/長方形 110"/>
            <p:cNvSpPr/>
            <p:nvPr/>
          </p:nvSpPr>
          <p:spPr bwMode="auto">
            <a:xfrm>
              <a:off x="3952860" y="4035886"/>
              <a:ext cx="291629" cy="143672"/>
            </a:xfrm>
            <a:prstGeom prst="rect">
              <a:avLst/>
            </a:prstGeom>
            <a:grpFill/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112" name="正方形/長方形 111"/>
            <p:cNvSpPr/>
            <p:nvPr/>
          </p:nvSpPr>
          <p:spPr bwMode="auto">
            <a:xfrm>
              <a:off x="3951243" y="2297611"/>
              <a:ext cx="291629" cy="1141663"/>
            </a:xfrm>
            <a:prstGeom prst="rect">
              <a:avLst/>
            </a:prstGeom>
            <a:grpFill/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113" name="正方形/長方形 112"/>
            <p:cNvSpPr/>
            <p:nvPr/>
          </p:nvSpPr>
          <p:spPr bwMode="auto">
            <a:xfrm rot="5400000">
              <a:off x="5659604" y="3963778"/>
              <a:ext cx="291629" cy="1156308"/>
            </a:xfrm>
            <a:prstGeom prst="rect">
              <a:avLst/>
            </a:prstGeom>
            <a:grpFill/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115" name="正方形/長方形 114"/>
            <p:cNvSpPr/>
            <p:nvPr/>
          </p:nvSpPr>
          <p:spPr bwMode="auto">
            <a:xfrm rot="5400000">
              <a:off x="4354176" y="4397916"/>
              <a:ext cx="291629" cy="288031"/>
            </a:xfrm>
            <a:prstGeom prst="rect">
              <a:avLst/>
            </a:prstGeom>
            <a:grpFill/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118" name="正方形/長方形 117"/>
            <p:cNvSpPr/>
            <p:nvPr/>
          </p:nvSpPr>
          <p:spPr bwMode="auto">
            <a:xfrm>
              <a:off x="3729506" y="4857945"/>
              <a:ext cx="626470" cy="1070888"/>
            </a:xfrm>
            <a:prstGeom prst="rect">
              <a:avLst/>
            </a:prstGeom>
            <a:grpFill/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LCGT </a:t>
            </a:r>
            <a:r>
              <a:rPr kumimoji="1" lang="ja-JP" altLang="en-US" dirty="0" smtClean="0"/>
              <a:t>干渉計構成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国立天文台 </a:t>
            </a:r>
            <a:r>
              <a:rPr lang="en-US" altLang="ja-JP" smtClean="0"/>
              <a:t>ATC</a:t>
            </a:r>
            <a:r>
              <a:rPr lang="ja-JP" altLang="en-US" smtClean="0"/>
              <a:t>セミナー　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11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国立天文台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grpSp>
        <p:nvGrpSpPr>
          <p:cNvPr id="252" name="グループ化 251"/>
          <p:cNvGrpSpPr/>
          <p:nvPr/>
        </p:nvGrpSpPr>
        <p:grpSpPr>
          <a:xfrm>
            <a:off x="2483768" y="1351111"/>
            <a:ext cx="5574445" cy="4717655"/>
            <a:chOff x="2478967" y="1351111"/>
            <a:chExt cx="5574445" cy="4717655"/>
          </a:xfrm>
        </p:grpSpPr>
        <p:sp>
          <p:nvSpPr>
            <p:cNvPr id="4" name="円/楕円 3"/>
            <p:cNvSpPr/>
            <p:nvPr/>
          </p:nvSpPr>
          <p:spPr bwMode="auto">
            <a:xfrm>
              <a:off x="7621364" y="4372623"/>
              <a:ext cx="432048" cy="432048"/>
            </a:xfrm>
            <a:prstGeom prst="ellipse">
              <a:avLst/>
            </a:prstGeom>
            <a:solidFill>
              <a:srgbClr val="FF9999">
                <a:alpha val="50000"/>
              </a:srgbClr>
            </a:solidFill>
            <a:ln w="15875" cap="flat" cmpd="sng" algn="ctr">
              <a:solidFill>
                <a:srgbClr val="FF9999">
                  <a:alpha val="8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5" name="円/楕円 4"/>
            <p:cNvSpPr/>
            <p:nvPr/>
          </p:nvSpPr>
          <p:spPr bwMode="auto">
            <a:xfrm>
              <a:off x="5495310" y="4394366"/>
              <a:ext cx="432048" cy="432048"/>
            </a:xfrm>
            <a:prstGeom prst="ellipse">
              <a:avLst/>
            </a:prstGeom>
            <a:solidFill>
              <a:srgbClr val="FF9999">
                <a:alpha val="50000"/>
              </a:srgbClr>
            </a:solidFill>
            <a:ln w="15875" cap="flat" cmpd="sng" algn="ctr">
              <a:solidFill>
                <a:srgbClr val="FF9999">
                  <a:alpha val="8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6" name="円/楕円 5"/>
            <p:cNvSpPr/>
            <p:nvPr/>
          </p:nvSpPr>
          <p:spPr bwMode="auto">
            <a:xfrm>
              <a:off x="4533755" y="3424941"/>
              <a:ext cx="432048" cy="432048"/>
            </a:xfrm>
            <a:prstGeom prst="ellipse">
              <a:avLst/>
            </a:prstGeom>
            <a:solidFill>
              <a:srgbClr val="FF9999">
                <a:alpha val="50000"/>
              </a:srgbClr>
            </a:solidFill>
            <a:ln w="15875" cap="flat" cmpd="sng" algn="ctr">
              <a:solidFill>
                <a:srgbClr val="FF9999">
                  <a:alpha val="8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7" name="円/楕円 6"/>
            <p:cNvSpPr/>
            <p:nvPr/>
          </p:nvSpPr>
          <p:spPr bwMode="auto">
            <a:xfrm>
              <a:off x="4533755" y="1351111"/>
              <a:ext cx="432048" cy="432048"/>
            </a:xfrm>
            <a:prstGeom prst="ellipse">
              <a:avLst/>
            </a:prstGeom>
            <a:solidFill>
              <a:srgbClr val="FF9999">
                <a:alpha val="50000"/>
              </a:srgbClr>
            </a:solidFill>
            <a:ln w="15875" cap="flat" cmpd="sng" algn="ctr">
              <a:solidFill>
                <a:srgbClr val="FF9999">
                  <a:alpha val="8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8" name="円/楕円 7"/>
            <p:cNvSpPr/>
            <p:nvPr/>
          </p:nvSpPr>
          <p:spPr bwMode="auto">
            <a:xfrm>
              <a:off x="4533755" y="4375447"/>
              <a:ext cx="432048" cy="432048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15875" cap="flat" cmpd="sng" algn="ctr">
              <a:solidFill>
                <a:srgbClr val="99FF99">
                  <a:alpha val="8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10" name="円/楕円 9"/>
            <p:cNvSpPr/>
            <p:nvPr/>
          </p:nvSpPr>
          <p:spPr bwMode="auto">
            <a:xfrm>
              <a:off x="4101707" y="4331127"/>
              <a:ext cx="345600" cy="345600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15875" cap="flat" cmpd="sng" algn="ctr">
              <a:solidFill>
                <a:srgbClr val="99FF99">
                  <a:alpha val="8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11" name="円/楕円 10"/>
            <p:cNvSpPr/>
            <p:nvPr/>
          </p:nvSpPr>
          <p:spPr bwMode="auto">
            <a:xfrm>
              <a:off x="3542693" y="4422949"/>
              <a:ext cx="345600" cy="345600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15875" cap="flat" cmpd="sng" algn="ctr">
              <a:solidFill>
                <a:srgbClr val="99FF99">
                  <a:alpha val="8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12" name="円/楕円 11"/>
            <p:cNvSpPr/>
            <p:nvPr/>
          </p:nvSpPr>
          <p:spPr bwMode="auto">
            <a:xfrm>
              <a:off x="3104792" y="4358304"/>
              <a:ext cx="345600" cy="345600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15875" cap="flat" cmpd="sng" algn="ctr">
              <a:solidFill>
                <a:srgbClr val="99FF99">
                  <a:alpha val="8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13" name="円/楕円 12"/>
            <p:cNvSpPr/>
            <p:nvPr/>
          </p:nvSpPr>
          <p:spPr bwMode="auto">
            <a:xfrm>
              <a:off x="4461642" y="4893943"/>
              <a:ext cx="345600" cy="345600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15875" cap="flat" cmpd="sng" algn="ctr">
              <a:solidFill>
                <a:srgbClr val="99FF99">
                  <a:alpha val="8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14" name="円/楕円 13"/>
            <p:cNvSpPr/>
            <p:nvPr/>
          </p:nvSpPr>
          <p:spPr bwMode="auto">
            <a:xfrm>
              <a:off x="4574480" y="5351657"/>
              <a:ext cx="345600" cy="345600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15875" cap="flat" cmpd="sng" algn="ctr">
              <a:solidFill>
                <a:srgbClr val="99FF99">
                  <a:alpha val="8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15" name="円/楕円 14"/>
            <p:cNvSpPr/>
            <p:nvPr/>
          </p:nvSpPr>
          <p:spPr bwMode="auto">
            <a:xfrm>
              <a:off x="4441229" y="5723166"/>
              <a:ext cx="345600" cy="345600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15875" cap="flat" cmpd="sng" algn="ctr">
              <a:solidFill>
                <a:srgbClr val="99FF99">
                  <a:alpha val="8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16" name="円/楕円 15"/>
            <p:cNvSpPr/>
            <p:nvPr/>
          </p:nvSpPr>
          <p:spPr bwMode="auto">
            <a:xfrm>
              <a:off x="2478967" y="4403184"/>
              <a:ext cx="345600" cy="345600"/>
            </a:xfrm>
            <a:prstGeom prst="ellipse">
              <a:avLst/>
            </a:prstGeom>
            <a:solidFill>
              <a:srgbClr val="6699FF">
                <a:alpha val="50000"/>
              </a:srgbClr>
            </a:solidFill>
            <a:ln w="15875" cap="flat" cmpd="sng" algn="ctr">
              <a:solidFill>
                <a:srgbClr val="6699FF">
                  <a:alpha val="8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17" name="円/楕円 16"/>
            <p:cNvSpPr/>
            <p:nvPr/>
          </p:nvSpPr>
          <p:spPr bwMode="auto">
            <a:xfrm>
              <a:off x="2493663" y="3589070"/>
              <a:ext cx="345600" cy="345600"/>
            </a:xfrm>
            <a:prstGeom prst="ellipse">
              <a:avLst/>
            </a:prstGeom>
            <a:solidFill>
              <a:srgbClr val="6699FF">
                <a:alpha val="50000"/>
              </a:srgbClr>
            </a:solidFill>
            <a:ln w="15875" cap="flat" cmpd="sng" algn="ctr">
              <a:solidFill>
                <a:srgbClr val="6699FF">
                  <a:alpha val="8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</p:grpSp>
      <p:grpSp>
        <p:nvGrpSpPr>
          <p:cNvPr id="32" name="グループ化 31"/>
          <p:cNvGrpSpPr/>
          <p:nvPr/>
        </p:nvGrpSpPr>
        <p:grpSpPr>
          <a:xfrm>
            <a:off x="323528" y="4066588"/>
            <a:ext cx="2501039" cy="2458756"/>
            <a:chOff x="323528" y="4066588"/>
            <a:chExt cx="2501039" cy="2458756"/>
          </a:xfrm>
        </p:grpSpPr>
        <p:sp>
          <p:nvSpPr>
            <p:cNvPr id="209" name="AutoShape 29"/>
            <p:cNvSpPr>
              <a:spLocks noChangeArrowheads="1"/>
            </p:cNvSpPr>
            <p:nvPr/>
          </p:nvSpPr>
          <p:spPr bwMode="auto">
            <a:xfrm>
              <a:off x="323529" y="5239543"/>
              <a:ext cx="2378310" cy="1141785"/>
            </a:xfrm>
            <a:prstGeom prst="roundRect">
              <a:avLst>
                <a:gd name="adj" fmla="val 4505"/>
              </a:avLst>
            </a:prstGeom>
            <a:solidFill>
              <a:srgbClr val="000000">
                <a:alpha val="50000"/>
              </a:srgbClr>
            </a:solidFill>
            <a:ln w="3175">
              <a:solidFill>
                <a:srgbClr val="000000">
                  <a:alpha val="50000"/>
                </a:srgbClr>
              </a:solidFill>
              <a:round/>
              <a:headEnd/>
              <a:tailEnd/>
            </a:ln>
            <a:effectLst/>
          </p:spPr>
          <p:txBody>
            <a:bodyPr wrap="square" anchor="ctr">
              <a:noAutofit/>
            </a:bodyPr>
            <a:lstStyle/>
            <a:p>
              <a:endParaRPr lang="ja-JP" altLang="en-US" dirty="0"/>
            </a:p>
          </p:txBody>
        </p:sp>
        <p:sp>
          <p:nvSpPr>
            <p:cNvPr id="183" name="AutoShape 29"/>
            <p:cNvSpPr>
              <a:spLocks noChangeArrowheads="1"/>
            </p:cNvSpPr>
            <p:nvPr/>
          </p:nvSpPr>
          <p:spPr bwMode="auto">
            <a:xfrm>
              <a:off x="899592" y="4066588"/>
              <a:ext cx="959632" cy="959211"/>
            </a:xfrm>
            <a:prstGeom prst="roundRect">
              <a:avLst>
                <a:gd name="adj" fmla="val 4505"/>
              </a:avLst>
            </a:prstGeom>
            <a:solidFill>
              <a:srgbClr val="FF9999">
                <a:alpha val="10000"/>
              </a:srgbClr>
            </a:solidFill>
            <a:ln w="3175">
              <a:solidFill>
                <a:srgbClr val="FF9999">
                  <a:alpha val="50000"/>
                </a:srgbClr>
              </a:solidFill>
              <a:round/>
              <a:headEnd/>
              <a:tailEnd/>
            </a:ln>
            <a:effectLst/>
          </p:spPr>
          <p:txBody>
            <a:bodyPr wrap="square" anchor="ctr">
              <a:noAutofit/>
            </a:bodyPr>
            <a:lstStyle/>
            <a:p>
              <a:endParaRPr lang="ja-JP" altLang="en-US" dirty="0"/>
            </a:p>
          </p:txBody>
        </p:sp>
        <p:sp>
          <p:nvSpPr>
            <p:cNvPr id="174" name="Rectangle 3"/>
            <p:cNvSpPr txBox="1">
              <a:spLocks noChangeArrowheads="1"/>
            </p:cNvSpPr>
            <p:nvPr/>
          </p:nvSpPr>
          <p:spPr>
            <a:xfrm>
              <a:off x="323528" y="5220439"/>
              <a:ext cx="2501039" cy="1304905"/>
            </a:xfrm>
            <a:prstGeom prst="rect">
              <a:avLst/>
            </a:prstGeom>
          </p:spPr>
          <p:txBody>
            <a:bodyPr/>
            <a:lstStyle/>
            <a:p>
              <a:pPr marL="193675" marR="0" lvl="0" indent="-193675" algn="l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70000"/>
                <a:buFont typeface="Wingdings" pitchFamily="2" charset="2"/>
                <a:buNone/>
                <a:tabLst/>
                <a:defRPr/>
              </a:pPr>
              <a:r>
                <a:rPr lang="en-US" altLang="ja-JP" sz="1800" b="1" kern="0" dirty="0" smtClean="0">
                  <a:solidFill>
                    <a:srgbClr val="FF9999"/>
                  </a:solidFill>
                  <a:ea typeface="+mn-ea"/>
                </a:rPr>
                <a:t>Laser Source</a:t>
              </a:r>
              <a:endParaRPr lang="en-US" altLang="ja-JP" sz="1600" kern="0" dirty="0" smtClean="0">
                <a:solidFill>
                  <a:srgbClr val="FF9999"/>
                </a:solidFill>
                <a:ea typeface="+mn-ea"/>
              </a:endParaRPr>
            </a:p>
            <a:p>
              <a:pPr marL="193675" marR="0" lvl="0" indent="-193675" algn="l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70000"/>
                <a:buFont typeface="Wingdings" pitchFamily="2" charset="2"/>
                <a:buNone/>
                <a:tabLst/>
                <a:defRPr/>
              </a:pPr>
              <a:r>
                <a:rPr lang="en-US" altLang="ja-JP" sz="1600" kern="0" dirty="0" smtClean="0">
                  <a:solidFill>
                    <a:srgbClr val="DDDDDD"/>
                  </a:solidFill>
                  <a:ea typeface="+mn-ea"/>
                </a:rPr>
                <a:t>  - Wavelength 1064 nm</a:t>
              </a:r>
            </a:p>
            <a:p>
              <a:pPr marL="193675" marR="0" lvl="0" indent="-193675" algn="l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70000"/>
                <a:buFont typeface="Wingdings" pitchFamily="2" charset="2"/>
                <a:buNone/>
                <a:tabLst/>
                <a:defRPr/>
              </a:pPr>
              <a:r>
                <a:rPr lang="en-US" altLang="ja-JP" sz="1600" kern="0" dirty="0" smtClean="0">
                  <a:solidFill>
                    <a:srgbClr val="DDDDDD"/>
                  </a:solidFill>
                  <a:ea typeface="+mn-ea"/>
                </a:rPr>
                <a:t>  - Output power </a:t>
              </a:r>
              <a:r>
                <a:rPr lang="en-US" altLang="ja-JP" sz="1600" kern="0" dirty="0" smtClean="0">
                  <a:solidFill>
                    <a:srgbClr val="FF9999"/>
                  </a:solidFill>
                  <a:ea typeface="+mn-ea"/>
                </a:rPr>
                <a:t>180 W</a:t>
              </a:r>
            </a:p>
            <a:p>
              <a:pPr marL="193675" marR="0" lvl="0" indent="-193675" algn="l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70000"/>
                <a:buFont typeface="Wingdings" pitchFamily="2" charset="2"/>
                <a:buNone/>
                <a:tabLst/>
                <a:defRPr/>
              </a:pPr>
              <a:r>
                <a:rPr lang="en-US" altLang="ja-JP" sz="1600" kern="0" dirty="0" smtClean="0">
                  <a:solidFill>
                    <a:srgbClr val="DDDDDD"/>
                  </a:solidFill>
                  <a:ea typeface="+mn-ea"/>
                </a:rPr>
                <a:t>        High-power MOPA</a:t>
              </a:r>
            </a:p>
          </p:txBody>
        </p:sp>
      </p:grpSp>
      <p:grpSp>
        <p:nvGrpSpPr>
          <p:cNvPr id="255" name="グループ化 254"/>
          <p:cNvGrpSpPr/>
          <p:nvPr/>
        </p:nvGrpSpPr>
        <p:grpSpPr>
          <a:xfrm>
            <a:off x="971600" y="1264701"/>
            <a:ext cx="7434678" cy="4838938"/>
            <a:chOff x="971600" y="1264701"/>
            <a:chExt cx="7434678" cy="4838938"/>
          </a:xfrm>
        </p:grpSpPr>
        <p:grpSp>
          <p:nvGrpSpPr>
            <p:cNvPr id="251" name="グループ化 250"/>
            <p:cNvGrpSpPr/>
            <p:nvPr/>
          </p:nvGrpSpPr>
          <p:grpSpPr>
            <a:xfrm>
              <a:off x="1228130" y="1264701"/>
              <a:ext cx="7178148" cy="4838938"/>
              <a:chOff x="1228130" y="1264701"/>
              <a:chExt cx="7178148" cy="4838938"/>
            </a:xfrm>
          </p:grpSpPr>
          <p:cxnSp>
            <p:nvCxnSpPr>
              <p:cNvPr id="19" name="直線コネクタ 18"/>
              <p:cNvCxnSpPr/>
              <p:nvPr/>
            </p:nvCxnSpPr>
            <p:spPr bwMode="auto">
              <a:xfrm flipH="1" flipV="1">
                <a:off x="3689162" y="4604118"/>
                <a:ext cx="4482430" cy="6256"/>
              </a:xfrm>
              <a:prstGeom prst="line">
                <a:avLst/>
              </a:prstGeom>
              <a:solidFill>
                <a:srgbClr val="FAFFC9">
                  <a:alpha val="50000"/>
                </a:srgbClr>
              </a:solidFill>
              <a:ln w="1587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" name="直線コネクタ 21"/>
              <p:cNvCxnSpPr>
                <a:cxnSpLocks noChangeAspect="1"/>
                <a:endCxn id="79" idx="3"/>
              </p:cNvCxnSpPr>
              <p:nvPr/>
            </p:nvCxnSpPr>
            <p:spPr bwMode="auto">
              <a:xfrm>
                <a:off x="4747280" y="1264701"/>
                <a:ext cx="2731" cy="4250120"/>
              </a:xfrm>
              <a:prstGeom prst="line">
                <a:avLst/>
              </a:prstGeom>
              <a:solidFill>
                <a:srgbClr val="FAFFC9">
                  <a:alpha val="50000"/>
                </a:srgbClr>
              </a:solidFill>
              <a:ln w="1587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" name="直線コネクタ 23"/>
              <p:cNvCxnSpPr>
                <a:stCxn id="65" idx="1"/>
                <a:endCxn id="69" idx="3"/>
              </p:cNvCxnSpPr>
              <p:nvPr/>
            </p:nvCxnSpPr>
            <p:spPr bwMode="auto">
              <a:xfrm flipH="1" flipV="1">
                <a:off x="2943766" y="4488615"/>
                <a:ext cx="1401226" cy="9402"/>
              </a:xfrm>
              <a:prstGeom prst="line">
                <a:avLst/>
              </a:prstGeom>
              <a:solidFill>
                <a:srgbClr val="FAFFC9">
                  <a:alpha val="50000"/>
                </a:srgbClr>
              </a:solidFill>
              <a:ln w="1587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" name="直線コネクタ 25"/>
              <p:cNvCxnSpPr/>
              <p:nvPr/>
            </p:nvCxnSpPr>
            <p:spPr bwMode="auto">
              <a:xfrm flipH="1">
                <a:off x="3714594" y="4490676"/>
                <a:ext cx="649590" cy="122896"/>
              </a:xfrm>
              <a:prstGeom prst="line">
                <a:avLst/>
              </a:prstGeom>
              <a:solidFill>
                <a:srgbClr val="FAFFC9">
                  <a:alpha val="50000"/>
                </a:srgbClr>
              </a:solidFill>
              <a:ln w="1587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" name="直線コネクタ 27"/>
              <p:cNvCxnSpPr/>
              <p:nvPr/>
            </p:nvCxnSpPr>
            <p:spPr bwMode="auto">
              <a:xfrm>
                <a:off x="4634442" y="5033641"/>
                <a:ext cx="115337" cy="465112"/>
              </a:xfrm>
              <a:prstGeom prst="line">
                <a:avLst/>
              </a:prstGeom>
              <a:solidFill>
                <a:srgbClr val="FAFFC9">
                  <a:alpha val="50000"/>
                </a:srgbClr>
              </a:solidFill>
              <a:ln w="1587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" name="直線コネクタ 30"/>
              <p:cNvCxnSpPr/>
              <p:nvPr/>
            </p:nvCxnSpPr>
            <p:spPr bwMode="auto">
              <a:xfrm flipH="1">
                <a:off x="4618824" y="5033641"/>
                <a:ext cx="23567" cy="1069998"/>
              </a:xfrm>
              <a:prstGeom prst="line">
                <a:avLst/>
              </a:prstGeom>
              <a:solidFill>
                <a:srgbClr val="FAFFC9">
                  <a:alpha val="50000"/>
                </a:srgbClr>
              </a:solidFill>
              <a:ln w="1587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3" name="直線コネクタ 32"/>
              <p:cNvCxnSpPr>
                <a:stCxn id="70" idx="1"/>
                <a:endCxn id="157" idx="0"/>
              </p:cNvCxnSpPr>
              <p:nvPr/>
            </p:nvCxnSpPr>
            <p:spPr bwMode="auto">
              <a:xfrm flipH="1">
                <a:off x="1693840" y="4580372"/>
                <a:ext cx="1484651" cy="138"/>
              </a:xfrm>
              <a:prstGeom prst="line">
                <a:avLst/>
              </a:prstGeom>
              <a:solidFill>
                <a:srgbClr val="FAFFC9">
                  <a:alpha val="50000"/>
                </a:srgbClr>
              </a:solidFill>
              <a:ln w="1587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4" name="直線コネクタ 33"/>
              <p:cNvCxnSpPr>
                <a:stCxn id="69" idx="3"/>
                <a:endCxn id="70" idx="1"/>
              </p:cNvCxnSpPr>
              <p:nvPr/>
            </p:nvCxnSpPr>
            <p:spPr bwMode="auto">
              <a:xfrm>
                <a:off x="2943766" y="4488615"/>
                <a:ext cx="234725" cy="91757"/>
              </a:xfrm>
              <a:prstGeom prst="line">
                <a:avLst/>
              </a:prstGeom>
              <a:solidFill>
                <a:srgbClr val="FAFFC9">
                  <a:alpha val="50000"/>
                </a:srgbClr>
              </a:solidFill>
              <a:ln w="1587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0" name="直線コネクタ 39"/>
              <p:cNvCxnSpPr/>
              <p:nvPr/>
            </p:nvCxnSpPr>
            <p:spPr bwMode="auto">
              <a:xfrm flipV="1">
                <a:off x="2578965" y="3747423"/>
                <a:ext cx="84980" cy="860636"/>
              </a:xfrm>
              <a:prstGeom prst="line">
                <a:avLst/>
              </a:prstGeom>
              <a:solidFill>
                <a:srgbClr val="FAFFC9">
                  <a:alpha val="50000"/>
                </a:srgbClr>
              </a:solidFill>
              <a:ln w="2540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" name="直線コネクタ 41"/>
              <p:cNvCxnSpPr/>
              <p:nvPr/>
            </p:nvCxnSpPr>
            <p:spPr bwMode="auto">
              <a:xfrm flipH="1" flipV="1">
                <a:off x="2671602" y="3755727"/>
                <a:ext cx="60473" cy="852332"/>
              </a:xfrm>
              <a:prstGeom prst="line">
                <a:avLst/>
              </a:prstGeom>
              <a:solidFill>
                <a:srgbClr val="FAFFC9">
                  <a:alpha val="50000"/>
                </a:srgbClr>
              </a:solidFill>
              <a:ln w="2540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3" name="正方形/長方形 62"/>
              <p:cNvSpPr>
                <a:spLocks noChangeAspect="1"/>
              </p:cNvSpPr>
              <p:nvPr/>
            </p:nvSpPr>
            <p:spPr bwMode="auto">
              <a:xfrm>
                <a:off x="7825954" y="4542108"/>
                <a:ext cx="64800" cy="162000"/>
              </a:xfrm>
              <a:prstGeom prst="rect">
                <a:avLst/>
              </a:prstGeom>
              <a:solidFill>
                <a:srgbClr val="6699FF">
                  <a:alpha val="50000"/>
                </a:srgbClr>
              </a:solidFill>
              <a:ln w="9525" cap="flat" cmpd="sng" algn="ctr">
                <a:solidFill>
                  <a:srgbClr val="6699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sp>
            <p:nvSpPr>
              <p:cNvPr id="64" name="正方形/長方形 63"/>
              <p:cNvSpPr>
                <a:spLocks noChangeAspect="1"/>
              </p:cNvSpPr>
              <p:nvPr/>
            </p:nvSpPr>
            <p:spPr bwMode="auto">
              <a:xfrm>
                <a:off x="5704607" y="4521435"/>
                <a:ext cx="64800" cy="162000"/>
              </a:xfrm>
              <a:prstGeom prst="rect">
                <a:avLst/>
              </a:prstGeom>
              <a:solidFill>
                <a:srgbClr val="6699FF">
                  <a:alpha val="50000"/>
                </a:srgbClr>
              </a:solidFill>
              <a:ln w="9525" cap="flat" cmpd="sng" algn="ctr">
                <a:solidFill>
                  <a:srgbClr val="6699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sp>
            <p:nvSpPr>
              <p:cNvPr id="65" name="正方形/長方形 64"/>
              <p:cNvSpPr/>
              <p:nvPr/>
            </p:nvSpPr>
            <p:spPr bwMode="auto">
              <a:xfrm rot="21000000">
                <a:off x="4344664" y="4440266"/>
                <a:ext cx="43200" cy="108000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sp>
            <p:nvSpPr>
              <p:cNvPr id="66" name="正方形/長方形 65"/>
              <p:cNvSpPr>
                <a:spLocks noChangeAspect="1"/>
              </p:cNvSpPr>
              <p:nvPr/>
            </p:nvSpPr>
            <p:spPr bwMode="auto">
              <a:xfrm>
                <a:off x="3372944" y="4434928"/>
                <a:ext cx="51840" cy="129600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sp>
            <p:nvSpPr>
              <p:cNvPr id="69" name="正方形/長方形 68"/>
              <p:cNvSpPr/>
              <p:nvPr/>
            </p:nvSpPr>
            <p:spPr bwMode="auto">
              <a:xfrm rot="600000">
                <a:off x="2900894" y="4430864"/>
                <a:ext cx="43200" cy="108000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sp>
            <p:nvSpPr>
              <p:cNvPr id="70" name="正方形/長方形 69"/>
              <p:cNvSpPr/>
              <p:nvPr/>
            </p:nvSpPr>
            <p:spPr bwMode="auto">
              <a:xfrm rot="600000">
                <a:off x="3178144" y="4531401"/>
                <a:ext cx="45719" cy="105882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sp>
            <p:nvSpPr>
              <p:cNvPr id="71" name="正方形/長方形 70"/>
              <p:cNvSpPr/>
              <p:nvPr/>
            </p:nvSpPr>
            <p:spPr bwMode="auto">
              <a:xfrm rot="21000000">
                <a:off x="3670136" y="4565484"/>
                <a:ext cx="43200" cy="108000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sp>
            <p:nvSpPr>
              <p:cNvPr id="72" name="正方形/長方形 71"/>
              <p:cNvSpPr/>
              <p:nvPr/>
            </p:nvSpPr>
            <p:spPr bwMode="auto">
              <a:xfrm rot="5400000">
                <a:off x="2647890" y="3694980"/>
                <a:ext cx="43200" cy="108000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sp>
            <p:nvSpPr>
              <p:cNvPr id="74" name="正方形/長方形 73"/>
              <p:cNvSpPr/>
              <p:nvPr/>
            </p:nvSpPr>
            <p:spPr bwMode="auto">
              <a:xfrm rot="2700000">
                <a:off x="2717421" y="4559076"/>
                <a:ext cx="43200" cy="108000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sp>
            <p:nvSpPr>
              <p:cNvPr id="75" name="正方形/長方形 74"/>
              <p:cNvSpPr/>
              <p:nvPr/>
            </p:nvSpPr>
            <p:spPr bwMode="auto">
              <a:xfrm rot="18900000">
                <a:off x="2550822" y="4558647"/>
                <a:ext cx="43200" cy="108000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sp>
            <p:nvSpPr>
              <p:cNvPr id="76" name="正方形/長方形 75"/>
              <p:cNvSpPr>
                <a:spLocks noChangeAspect="1"/>
              </p:cNvSpPr>
              <p:nvPr/>
            </p:nvSpPr>
            <p:spPr bwMode="auto">
              <a:xfrm rot="2700000">
                <a:off x="4733207" y="4554460"/>
                <a:ext cx="51840" cy="185694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sp>
            <p:nvSpPr>
              <p:cNvPr id="77" name="正方形/長方形 76"/>
              <p:cNvSpPr>
                <a:spLocks noChangeAspect="1"/>
              </p:cNvSpPr>
              <p:nvPr/>
            </p:nvSpPr>
            <p:spPr bwMode="auto">
              <a:xfrm rot="5400000">
                <a:off x="4706914" y="3557732"/>
                <a:ext cx="64800" cy="162000"/>
              </a:xfrm>
              <a:prstGeom prst="rect">
                <a:avLst/>
              </a:prstGeom>
              <a:solidFill>
                <a:srgbClr val="6699FF">
                  <a:alpha val="50000"/>
                </a:srgbClr>
              </a:solidFill>
              <a:ln w="9525" cap="flat" cmpd="sng" algn="ctr">
                <a:solidFill>
                  <a:srgbClr val="6699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sp>
            <p:nvSpPr>
              <p:cNvPr id="78" name="正方形/長方形 77"/>
              <p:cNvSpPr>
                <a:spLocks noChangeAspect="1"/>
              </p:cNvSpPr>
              <p:nvPr/>
            </p:nvSpPr>
            <p:spPr bwMode="auto">
              <a:xfrm rot="5400000">
                <a:off x="4730730" y="1496935"/>
                <a:ext cx="64800" cy="162000"/>
              </a:xfrm>
              <a:prstGeom prst="rect">
                <a:avLst/>
              </a:prstGeom>
              <a:solidFill>
                <a:srgbClr val="6699FF">
                  <a:alpha val="50000"/>
                </a:srgbClr>
              </a:solidFill>
              <a:ln w="9525" cap="flat" cmpd="sng" algn="ctr">
                <a:solidFill>
                  <a:srgbClr val="6699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sp>
            <p:nvSpPr>
              <p:cNvPr id="79" name="正方形/長方形 78"/>
              <p:cNvSpPr/>
              <p:nvPr/>
            </p:nvSpPr>
            <p:spPr bwMode="auto">
              <a:xfrm rot="4800000">
                <a:off x="4724660" y="5439549"/>
                <a:ext cx="43200" cy="108000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sp>
            <p:nvSpPr>
              <p:cNvPr id="81" name="正方形/長方形 80"/>
              <p:cNvSpPr/>
              <p:nvPr/>
            </p:nvSpPr>
            <p:spPr bwMode="auto">
              <a:xfrm rot="4800000">
                <a:off x="4613729" y="4981530"/>
                <a:ext cx="43200" cy="108000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sp>
            <p:nvSpPr>
              <p:cNvPr id="83" name="正方形/長方形 82"/>
              <p:cNvSpPr>
                <a:spLocks noChangeAspect="1"/>
              </p:cNvSpPr>
              <p:nvPr/>
            </p:nvSpPr>
            <p:spPr bwMode="auto">
              <a:xfrm rot="5400000">
                <a:off x="4581745" y="5844218"/>
                <a:ext cx="51840" cy="129600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cxnSp>
            <p:nvCxnSpPr>
              <p:cNvPr id="84" name="直線コネクタ 83"/>
              <p:cNvCxnSpPr>
                <a:stCxn id="74" idx="1"/>
              </p:cNvCxnSpPr>
              <p:nvPr/>
            </p:nvCxnSpPr>
            <p:spPr bwMode="auto">
              <a:xfrm flipH="1" flipV="1">
                <a:off x="2568222" y="4595610"/>
                <a:ext cx="155526" cy="2192"/>
              </a:xfrm>
              <a:prstGeom prst="line">
                <a:avLst/>
              </a:prstGeom>
              <a:solidFill>
                <a:srgbClr val="FAFFC9">
                  <a:alpha val="50000"/>
                </a:srgbClr>
              </a:solidFill>
              <a:ln w="2540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6" name="直線コネクタ 85"/>
              <p:cNvCxnSpPr/>
              <p:nvPr/>
            </p:nvCxnSpPr>
            <p:spPr bwMode="auto">
              <a:xfrm flipH="1" flipV="1">
                <a:off x="5769407" y="4586533"/>
                <a:ext cx="2056547" cy="20673"/>
              </a:xfrm>
              <a:prstGeom prst="line">
                <a:avLst/>
              </a:prstGeom>
              <a:solidFill>
                <a:srgbClr val="FAFFC9">
                  <a:alpha val="50000"/>
                </a:srgbClr>
              </a:solidFill>
              <a:ln w="50800" cap="flat" cmpd="sng" algn="ctr">
                <a:solidFill>
                  <a:srgbClr val="FFCC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6" name="直線コネクタ 95"/>
              <p:cNvCxnSpPr>
                <a:stCxn id="78" idx="3"/>
                <a:endCxn id="77" idx="1"/>
              </p:cNvCxnSpPr>
              <p:nvPr/>
            </p:nvCxnSpPr>
            <p:spPr bwMode="auto">
              <a:xfrm flipH="1">
                <a:off x="4739314" y="1610335"/>
                <a:ext cx="23816" cy="1995997"/>
              </a:xfrm>
              <a:prstGeom prst="line">
                <a:avLst/>
              </a:prstGeom>
              <a:solidFill>
                <a:srgbClr val="FAFFC9">
                  <a:alpha val="50000"/>
                </a:srgbClr>
              </a:solidFill>
              <a:ln w="50800" cap="flat" cmpd="sng" algn="ctr">
                <a:solidFill>
                  <a:srgbClr val="FFCC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26" name="Rectangle 3"/>
              <p:cNvSpPr txBox="1">
                <a:spLocks noChangeArrowheads="1"/>
              </p:cNvSpPr>
              <p:nvPr/>
            </p:nvSpPr>
            <p:spPr>
              <a:xfrm>
                <a:off x="4960843" y="1417477"/>
                <a:ext cx="782646" cy="279271"/>
              </a:xfrm>
              <a:prstGeom prst="rect">
                <a:avLst/>
              </a:prstGeom>
            </p:spPr>
            <p:txBody>
              <a:bodyPr/>
              <a:lstStyle/>
              <a:p>
                <a:pPr marL="193675" marR="0" lvl="0" indent="-193675" algn="l" defTabSz="914400" rtl="0" eaLnBrk="0" fontAlgn="base" latinLnBrk="0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70000"/>
                  <a:buFont typeface="Wingdings" pitchFamily="2" charset="2"/>
                  <a:buNone/>
                  <a:tabLst/>
                  <a:defRPr/>
                </a:pPr>
                <a:r>
                  <a:rPr lang="en-US" altLang="ja-JP" sz="1100" kern="0" noProof="0" dirty="0" smtClean="0">
                    <a:solidFill>
                      <a:srgbClr val="EAEAEA"/>
                    </a:solidFill>
                    <a:ea typeface="+mn-ea"/>
                  </a:rPr>
                  <a:t>ETM</a:t>
                </a:r>
                <a:endParaRPr lang="en-US" altLang="ja-JP" sz="1100" kern="0" dirty="0" smtClean="0">
                  <a:solidFill>
                    <a:srgbClr val="EAEAEA"/>
                  </a:solidFill>
                  <a:ea typeface="+mn-ea"/>
                </a:endParaRPr>
              </a:p>
            </p:txBody>
          </p:sp>
          <p:sp>
            <p:nvSpPr>
              <p:cNvPr id="227" name="Rectangle 3"/>
              <p:cNvSpPr txBox="1">
                <a:spLocks noChangeArrowheads="1"/>
              </p:cNvSpPr>
              <p:nvPr/>
            </p:nvSpPr>
            <p:spPr>
              <a:xfrm>
                <a:off x="4965803" y="3491308"/>
                <a:ext cx="782646" cy="279271"/>
              </a:xfrm>
              <a:prstGeom prst="rect">
                <a:avLst/>
              </a:prstGeom>
            </p:spPr>
            <p:txBody>
              <a:bodyPr/>
              <a:lstStyle/>
              <a:p>
                <a:pPr marL="193675" marR="0" lvl="0" indent="-193675" algn="l" defTabSz="914400" rtl="0" eaLnBrk="0" fontAlgn="base" latinLnBrk="0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70000"/>
                  <a:buFont typeface="Wingdings" pitchFamily="2" charset="2"/>
                  <a:buNone/>
                  <a:tabLst/>
                  <a:defRPr/>
                </a:pPr>
                <a:r>
                  <a:rPr lang="en-US" altLang="ja-JP" sz="1100" kern="0" dirty="0">
                    <a:solidFill>
                      <a:srgbClr val="EAEAEA"/>
                    </a:solidFill>
                    <a:ea typeface="+mn-ea"/>
                  </a:rPr>
                  <a:t>I</a:t>
                </a:r>
                <a:r>
                  <a:rPr lang="en-US" altLang="ja-JP" sz="1100" kern="0" noProof="0" dirty="0" smtClean="0">
                    <a:solidFill>
                      <a:srgbClr val="EAEAEA"/>
                    </a:solidFill>
                    <a:ea typeface="+mn-ea"/>
                  </a:rPr>
                  <a:t>TM</a:t>
                </a:r>
                <a:endParaRPr lang="en-US" altLang="ja-JP" sz="1100" kern="0" dirty="0" smtClean="0">
                  <a:solidFill>
                    <a:srgbClr val="EAEAEA"/>
                  </a:solidFill>
                  <a:ea typeface="+mn-ea"/>
                </a:endParaRPr>
              </a:p>
            </p:txBody>
          </p:sp>
          <p:sp>
            <p:nvSpPr>
              <p:cNvPr id="228" name="Rectangle 3"/>
              <p:cNvSpPr txBox="1">
                <a:spLocks noChangeArrowheads="1"/>
              </p:cNvSpPr>
              <p:nvPr/>
            </p:nvSpPr>
            <p:spPr>
              <a:xfrm rot="16200000">
                <a:off x="3874385" y="2341025"/>
                <a:ext cx="1098437" cy="279271"/>
              </a:xfrm>
              <a:prstGeom prst="rect">
                <a:avLst/>
              </a:prstGeom>
            </p:spPr>
            <p:txBody>
              <a:bodyPr/>
              <a:lstStyle/>
              <a:p>
                <a:pPr marL="193675" marR="0" lvl="0" indent="-193675" algn="l" defTabSz="914400" rtl="0" eaLnBrk="0" fontAlgn="base" latinLnBrk="0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70000"/>
                  <a:buFont typeface="Wingdings" pitchFamily="2" charset="2"/>
                  <a:buNone/>
                  <a:tabLst/>
                  <a:defRPr/>
                </a:pPr>
                <a:r>
                  <a:rPr lang="en-US" altLang="ja-JP" sz="1100" kern="0" dirty="0" smtClean="0">
                    <a:solidFill>
                      <a:srgbClr val="EAEAEA"/>
                    </a:solidFill>
                    <a:ea typeface="+mn-ea"/>
                  </a:rPr>
                  <a:t>Y-arm cavity</a:t>
                </a:r>
              </a:p>
            </p:txBody>
          </p:sp>
          <p:sp>
            <p:nvSpPr>
              <p:cNvPr id="229" name="Rectangle 3"/>
              <p:cNvSpPr txBox="1">
                <a:spLocks noChangeArrowheads="1"/>
              </p:cNvSpPr>
              <p:nvPr/>
            </p:nvSpPr>
            <p:spPr>
              <a:xfrm>
                <a:off x="6136155" y="4748514"/>
                <a:ext cx="1460181" cy="750239"/>
              </a:xfrm>
              <a:prstGeom prst="rect">
                <a:avLst/>
              </a:prstGeom>
            </p:spPr>
            <p:txBody>
              <a:bodyPr/>
              <a:lstStyle/>
              <a:p>
                <a:pPr marL="193675" marR="0" lvl="0" indent="-193675" algn="l" defTabSz="914400" rtl="0" eaLnBrk="0" fontAlgn="base" latinLnBrk="0" hangingPunct="0">
                  <a:lnSpc>
                    <a:spcPct val="10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70000"/>
                  <a:buFont typeface="Wingdings" pitchFamily="2" charset="2"/>
                  <a:buNone/>
                  <a:tabLst/>
                  <a:defRPr/>
                </a:pPr>
                <a:r>
                  <a:rPr lang="en-US" altLang="ja-JP" sz="1100" kern="0" dirty="0" smtClean="0">
                    <a:solidFill>
                      <a:srgbClr val="EAEAEA"/>
                    </a:solidFill>
                    <a:ea typeface="+mn-ea"/>
                  </a:rPr>
                  <a:t>X-arm cavity</a:t>
                </a:r>
              </a:p>
              <a:p>
                <a:pPr marL="193675" marR="0" lvl="0" indent="-193675" algn="l" defTabSz="914400" rtl="0" eaLnBrk="0" fontAlgn="base" latinLnBrk="0" hangingPunct="0">
                  <a:lnSpc>
                    <a:spcPct val="10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70000"/>
                  <a:buFont typeface="Wingdings" pitchFamily="2" charset="2"/>
                  <a:buNone/>
                  <a:tabLst/>
                  <a:defRPr/>
                </a:pPr>
                <a:r>
                  <a:rPr lang="en-US" altLang="ja-JP" sz="1100" kern="0" dirty="0" smtClean="0">
                    <a:solidFill>
                      <a:srgbClr val="EAEAEA"/>
                    </a:solidFill>
                    <a:ea typeface="+mn-ea"/>
                  </a:rPr>
                  <a:t>  Length  3,000 m</a:t>
                </a:r>
              </a:p>
              <a:p>
                <a:pPr marL="193675" marR="0" lvl="0" indent="-193675" algn="l" defTabSz="914400" rtl="0" eaLnBrk="0" fontAlgn="base" latinLnBrk="0" hangingPunct="0">
                  <a:lnSpc>
                    <a:spcPct val="10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70000"/>
                  <a:buFont typeface="Wingdings" pitchFamily="2" charset="2"/>
                  <a:buNone/>
                  <a:tabLst/>
                  <a:defRPr/>
                </a:pPr>
                <a:r>
                  <a:rPr lang="en-US" altLang="ja-JP" sz="1100" kern="0" dirty="0" smtClean="0">
                    <a:solidFill>
                      <a:srgbClr val="EAEAEA"/>
                    </a:solidFill>
                    <a:ea typeface="+mn-ea"/>
                  </a:rPr>
                  <a:t>  Finesse 1,550</a:t>
                </a:r>
                <a:endParaRPr lang="en-US" altLang="ja-JP" sz="1100" kern="0" dirty="0" smtClean="0">
                  <a:solidFill>
                    <a:srgbClr val="FFCCCC"/>
                  </a:solidFill>
                  <a:ea typeface="+mn-ea"/>
                </a:endParaRPr>
              </a:p>
            </p:txBody>
          </p:sp>
          <p:sp>
            <p:nvSpPr>
              <p:cNvPr id="230" name="Rectangle 3"/>
              <p:cNvSpPr txBox="1">
                <a:spLocks noChangeArrowheads="1"/>
              </p:cNvSpPr>
              <p:nvPr/>
            </p:nvSpPr>
            <p:spPr>
              <a:xfrm>
                <a:off x="5576344" y="4163689"/>
                <a:ext cx="782646" cy="279271"/>
              </a:xfrm>
              <a:prstGeom prst="rect">
                <a:avLst/>
              </a:prstGeom>
            </p:spPr>
            <p:txBody>
              <a:bodyPr/>
              <a:lstStyle/>
              <a:p>
                <a:pPr marL="193675" marR="0" lvl="0" indent="-193675" algn="l" defTabSz="914400" rtl="0" eaLnBrk="0" fontAlgn="base" latinLnBrk="0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70000"/>
                  <a:buFont typeface="Wingdings" pitchFamily="2" charset="2"/>
                  <a:buNone/>
                  <a:tabLst/>
                  <a:defRPr/>
                </a:pPr>
                <a:r>
                  <a:rPr lang="en-US" altLang="ja-JP" sz="1100" kern="0" dirty="0">
                    <a:solidFill>
                      <a:srgbClr val="EAEAEA"/>
                    </a:solidFill>
                    <a:ea typeface="+mn-ea"/>
                  </a:rPr>
                  <a:t>I</a:t>
                </a:r>
                <a:r>
                  <a:rPr lang="en-US" altLang="ja-JP" sz="1100" kern="0" noProof="0" dirty="0" smtClean="0">
                    <a:solidFill>
                      <a:srgbClr val="EAEAEA"/>
                    </a:solidFill>
                    <a:ea typeface="+mn-ea"/>
                  </a:rPr>
                  <a:t>TM</a:t>
                </a:r>
                <a:endParaRPr lang="en-US" altLang="ja-JP" sz="1100" kern="0" dirty="0" smtClean="0">
                  <a:solidFill>
                    <a:srgbClr val="EAEAEA"/>
                  </a:solidFill>
                  <a:ea typeface="+mn-ea"/>
                </a:endParaRPr>
              </a:p>
            </p:txBody>
          </p:sp>
          <p:sp>
            <p:nvSpPr>
              <p:cNvPr id="231" name="Rectangle 3"/>
              <p:cNvSpPr txBox="1">
                <a:spLocks noChangeArrowheads="1"/>
              </p:cNvSpPr>
              <p:nvPr/>
            </p:nvSpPr>
            <p:spPr>
              <a:xfrm>
                <a:off x="7623632" y="4145154"/>
                <a:ext cx="782646" cy="279271"/>
              </a:xfrm>
              <a:prstGeom prst="rect">
                <a:avLst/>
              </a:prstGeom>
            </p:spPr>
            <p:txBody>
              <a:bodyPr/>
              <a:lstStyle/>
              <a:p>
                <a:pPr marL="193675" marR="0" lvl="0" indent="-193675" algn="l" defTabSz="914400" rtl="0" eaLnBrk="0" fontAlgn="base" latinLnBrk="0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70000"/>
                  <a:buFont typeface="Wingdings" pitchFamily="2" charset="2"/>
                  <a:buNone/>
                  <a:tabLst/>
                  <a:defRPr/>
                </a:pPr>
                <a:r>
                  <a:rPr lang="en-US" altLang="ja-JP" sz="1100" kern="0" noProof="0" dirty="0" smtClean="0">
                    <a:solidFill>
                      <a:srgbClr val="EAEAEA"/>
                    </a:solidFill>
                    <a:ea typeface="+mn-ea"/>
                  </a:rPr>
                  <a:t>ETM</a:t>
                </a:r>
                <a:endParaRPr lang="en-US" altLang="ja-JP" sz="1100" kern="0" dirty="0" smtClean="0">
                  <a:solidFill>
                    <a:srgbClr val="EAEAEA"/>
                  </a:solidFill>
                  <a:ea typeface="+mn-ea"/>
                </a:endParaRPr>
              </a:p>
            </p:txBody>
          </p:sp>
          <p:sp>
            <p:nvSpPr>
              <p:cNvPr id="232" name="Rectangle 3"/>
              <p:cNvSpPr txBox="1">
                <a:spLocks noChangeArrowheads="1"/>
              </p:cNvSpPr>
              <p:nvPr/>
            </p:nvSpPr>
            <p:spPr>
              <a:xfrm>
                <a:off x="4800353" y="4145490"/>
                <a:ext cx="782646" cy="279271"/>
              </a:xfrm>
              <a:prstGeom prst="rect">
                <a:avLst/>
              </a:prstGeom>
            </p:spPr>
            <p:txBody>
              <a:bodyPr/>
              <a:lstStyle/>
              <a:p>
                <a:pPr marL="193675" marR="0" lvl="0" indent="-193675" algn="l" defTabSz="914400" rtl="0" eaLnBrk="0" fontAlgn="base" latinLnBrk="0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70000"/>
                  <a:buFont typeface="Wingdings" pitchFamily="2" charset="2"/>
                  <a:buNone/>
                  <a:tabLst/>
                  <a:defRPr/>
                </a:pPr>
                <a:r>
                  <a:rPr lang="en-US" altLang="ja-JP" sz="1100" kern="0" dirty="0" smtClean="0">
                    <a:solidFill>
                      <a:srgbClr val="EAEAEA"/>
                    </a:solidFill>
                    <a:ea typeface="+mn-ea"/>
                  </a:rPr>
                  <a:t>BS</a:t>
                </a:r>
              </a:p>
            </p:txBody>
          </p:sp>
          <p:sp>
            <p:nvSpPr>
              <p:cNvPr id="233" name="Rectangle 3"/>
              <p:cNvSpPr txBox="1">
                <a:spLocks noChangeArrowheads="1"/>
              </p:cNvSpPr>
              <p:nvPr/>
            </p:nvSpPr>
            <p:spPr>
              <a:xfrm>
                <a:off x="4067944" y="5774944"/>
                <a:ext cx="782646" cy="279271"/>
              </a:xfrm>
              <a:prstGeom prst="rect">
                <a:avLst/>
              </a:prstGeom>
            </p:spPr>
            <p:txBody>
              <a:bodyPr/>
              <a:lstStyle/>
              <a:p>
                <a:pPr marL="193675" marR="0" lvl="0" indent="-193675" algn="l" defTabSz="914400" rtl="0" eaLnBrk="0" fontAlgn="base" latinLnBrk="0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70000"/>
                  <a:buFont typeface="Wingdings" pitchFamily="2" charset="2"/>
                  <a:buNone/>
                  <a:tabLst/>
                  <a:defRPr/>
                </a:pPr>
                <a:r>
                  <a:rPr lang="en-US" altLang="ja-JP" sz="1100" kern="0" dirty="0" smtClean="0">
                    <a:solidFill>
                      <a:srgbClr val="EAEAEA"/>
                    </a:solidFill>
                    <a:ea typeface="+mn-ea"/>
                  </a:rPr>
                  <a:t>SEM</a:t>
                </a:r>
              </a:p>
            </p:txBody>
          </p:sp>
          <p:sp>
            <p:nvSpPr>
              <p:cNvPr id="234" name="Rectangle 3"/>
              <p:cNvSpPr txBox="1">
                <a:spLocks noChangeArrowheads="1"/>
              </p:cNvSpPr>
              <p:nvPr/>
            </p:nvSpPr>
            <p:spPr>
              <a:xfrm>
                <a:off x="3357306" y="4177337"/>
                <a:ext cx="782646" cy="279271"/>
              </a:xfrm>
              <a:prstGeom prst="rect">
                <a:avLst/>
              </a:prstGeom>
            </p:spPr>
            <p:txBody>
              <a:bodyPr/>
              <a:lstStyle/>
              <a:p>
                <a:pPr marL="193675" marR="0" lvl="0" indent="-193675" algn="l" defTabSz="914400" rtl="0" eaLnBrk="0" fontAlgn="base" latinLnBrk="0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70000"/>
                  <a:buFont typeface="Wingdings" pitchFamily="2" charset="2"/>
                  <a:buNone/>
                  <a:tabLst/>
                  <a:defRPr/>
                </a:pPr>
                <a:r>
                  <a:rPr lang="en-US" altLang="ja-JP" sz="1100" kern="0" dirty="0" smtClean="0">
                    <a:solidFill>
                      <a:srgbClr val="EAEAEA"/>
                    </a:solidFill>
                    <a:ea typeface="+mn-ea"/>
                  </a:rPr>
                  <a:t>PRM</a:t>
                </a:r>
              </a:p>
            </p:txBody>
          </p:sp>
          <p:sp>
            <p:nvSpPr>
              <p:cNvPr id="235" name="Rectangle 3"/>
              <p:cNvSpPr txBox="1">
                <a:spLocks noChangeArrowheads="1"/>
              </p:cNvSpPr>
              <p:nvPr/>
            </p:nvSpPr>
            <p:spPr>
              <a:xfrm>
                <a:off x="2310515" y="4733905"/>
                <a:ext cx="782646" cy="279271"/>
              </a:xfrm>
              <a:prstGeom prst="rect">
                <a:avLst/>
              </a:prstGeom>
            </p:spPr>
            <p:txBody>
              <a:bodyPr/>
              <a:lstStyle/>
              <a:p>
                <a:pPr marL="193675" marR="0" lvl="0" indent="-193675" algn="l" defTabSz="914400" rtl="0" eaLnBrk="0" fontAlgn="base" latinLnBrk="0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70000"/>
                  <a:buFont typeface="Wingdings" pitchFamily="2" charset="2"/>
                  <a:buNone/>
                  <a:tabLst/>
                  <a:defRPr/>
                </a:pPr>
                <a:r>
                  <a:rPr lang="en-US" altLang="ja-JP" sz="1100" kern="0" dirty="0" smtClean="0">
                    <a:solidFill>
                      <a:srgbClr val="EAEAEA"/>
                    </a:solidFill>
                    <a:ea typeface="+mn-ea"/>
                  </a:rPr>
                  <a:t>26-m MC</a:t>
                </a:r>
              </a:p>
            </p:txBody>
          </p:sp>
          <p:sp>
            <p:nvSpPr>
              <p:cNvPr id="157" name="正方形/長方形 156"/>
              <p:cNvSpPr/>
              <p:nvPr/>
            </p:nvSpPr>
            <p:spPr bwMode="auto">
              <a:xfrm rot="5400000">
                <a:off x="1387817" y="4382493"/>
                <a:ext cx="216012" cy="396033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sp>
            <p:nvSpPr>
              <p:cNvPr id="158" name="Rectangle 3"/>
              <p:cNvSpPr txBox="1">
                <a:spLocks noChangeArrowheads="1"/>
              </p:cNvSpPr>
              <p:nvPr/>
            </p:nvSpPr>
            <p:spPr>
              <a:xfrm>
                <a:off x="3327843" y="4811762"/>
                <a:ext cx="1460181" cy="539896"/>
              </a:xfrm>
              <a:prstGeom prst="rect">
                <a:avLst/>
              </a:prstGeom>
            </p:spPr>
            <p:txBody>
              <a:bodyPr/>
              <a:lstStyle/>
              <a:p>
                <a:pPr marL="193675" marR="0" lvl="0" indent="-193675" algn="l" defTabSz="914400" rtl="0" eaLnBrk="0" fontAlgn="base" latinLnBrk="0" hangingPunct="0">
                  <a:lnSpc>
                    <a:spcPct val="10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70000"/>
                  <a:buFont typeface="Wingdings" pitchFamily="2" charset="2"/>
                  <a:buNone/>
                  <a:tabLst/>
                  <a:defRPr/>
                </a:pPr>
                <a:r>
                  <a:rPr lang="en-US" altLang="ja-JP" sz="1100" kern="0" dirty="0" smtClean="0">
                    <a:solidFill>
                      <a:srgbClr val="EAEAEA"/>
                    </a:solidFill>
                    <a:ea typeface="+mn-ea"/>
                  </a:rPr>
                  <a:t>Power-recycling</a:t>
                </a:r>
              </a:p>
              <a:p>
                <a:pPr marL="193675" marR="0" lvl="0" indent="-193675" algn="l" defTabSz="914400" rtl="0" eaLnBrk="0" fontAlgn="base" latinLnBrk="0" hangingPunct="0">
                  <a:lnSpc>
                    <a:spcPct val="10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70000"/>
                  <a:buFont typeface="Wingdings" pitchFamily="2" charset="2"/>
                  <a:buNone/>
                  <a:tabLst/>
                  <a:defRPr/>
                </a:pPr>
                <a:r>
                  <a:rPr lang="en-US" altLang="ja-JP" sz="1100" kern="0" dirty="0" smtClean="0">
                    <a:solidFill>
                      <a:srgbClr val="EAEAEA"/>
                    </a:solidFill>
                    <a:ea typeface="+mn-ea"/>
                  </a:rPr>
                  <a:t>    Gain ~11</a:t>
                </a:r>
              </a:p>
            </p:txBody>
          </p:sp>
          <p:sp>
            <p:nvSpPr>
              <p:cNvPr id="163" name="Rectangle 3"/>
              <p:cNvSpPr txBox="1">
                <a:spLocks noChangeArrowheads="1"/>
              </p:cNvSpPr>
              <p:nvPr/>
            </p:nvSpPr>
            <p:spPr>
              <a:xfrm>
                <a:off x="1228130" y="4693922"/>
                <a:ext cx="782646" cy="279271"/>
              </a:xfrm>
              <a:prstGeom prst="rect">
                <a:avLst/>
              </a:prstGeom>
            </p:spPr>
            <p:txBody>
              <a:bodyPr/>
              <a:lstStyle/>
              <a:p>
                <a:pPr marL="193675" marR="0" lvl="0" indent="-193675" algn="l" defTabSz="914400" rtl="0" eaLnBrk="0" fontAlgn="base" latinLnBrk="0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70000"/>
                  <a:buFont typeface="Wingdings" pitchFamily="2" charset="2"/>
                  <a:buNone/>
                  <a:tabLst/>
                  <a:defRPr/>
                </a:pPr>
                <a:r>
                  <a:rPr lang="en-US" altLang="ja-JP" sz="1100" kern="0" dirty="0" smtClean="0">
                    <a:solidFill>
                      <a:srgbClr val="EAEAEA"/>
                    </a:solidFill>
                    <a:ea typeface="+mn-ea"/>
                  </a:rPr>
                  <a:t>Laser</a:t>
                </a:r>
              </a:p>
            </p:txBody>
          </p:sp>
          <p:sp>
            <p:nvSpPr>
              <p:cNvPr id="164" name="Rectangle 3"/>
              <p:cNvSpPr txBox="1">
                <a:spLocks noChangeArrowheads="1"/>
              </p:cNvSpPr>
              <p:nvPr/>
            </p:nvSpPr>
            <p:spPr>
              <a:xfrm>
                <a:off x="3766039" y="4053626"/>
                <a:ext cx="589937" cy="214000"/>
              </a:xfrm>
              <a:prstGeom prst="rect">
                <a:avLst/>
              </a:prstGeom>
            </p:spPr>
            <p:txBody>
              <a:bodyPr/>
              <a:lstStyle/>
              <a:p>
                <a:pPr marL="193675" marR="0" lvl="0" indent="-193675" algn="l" defTabSz="914400" rtl="0" eaLnBrk="0" fontAlgn="base" latinLnBrk="0" hangingPunct="0">
                  <a:lnSpc>
                    <a:spcPct val="10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70000"/>
                  <a:buFont typeface="Wingdings" pitchFamily="2" charset="2"/>
                  <a:buNone/>
                  <a:tabLst/>
                  <a:defRPr/>
                </a:pPr>
                <a:r>
                  <a:rPr lang="en-US" altLang="ja-JP" sz="1100" kern="0" dirty="0" smtClean="0">
                    <a:solidFill>
                      <a:srgbClr val="FFCCCC"/>
                    </a:solidFill>
                    <a:ea typeface="+mn-ea"/>
                  </a:rPr>
                  <a:t>825 W</a:t>
                </a:r>
              </a:p>
            </p:txBody>
          </p:sp>
          <p:sp>
            <p:nvSpPr>
              <p:cNvPr id="175" name="Rectangle 3"/>
              <p:cNvSpPr txBox="1">
                <a:spLocks noChangeArrowheads="1"/>
              </p:cNvSpPr>
              <p:nvPr/>
            </p:nvSpPr>
            <p:spPr>
              <a:xfrm>
                <a:off x="4860032" y="5315817"/>
                <a:ext cx="1747553" cy="539896"/>
              </a:xfrm>
              <a:prstGeom prst="rect">
                <a:avLst/>
              </a:prstGeom>
            </p:spPr>
            <p:txBody>
              <a:bodyPr/>
              <a:lstStyle/>
              <a:p>
                <a:pPr marL="193675" marR="0" lvl="0" indent="-193675" algn="l" defTabSz="914400" rtl="0" eaLnBrk="0" fontAlgn="base" latinLnBrk="0" hangingPunct="0">
                  <a:lnSpc>
                    <a:spcPct val="10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70000"/>
                  <a:buFont typeface="Wingdings" pitchFamily="2" charset="2"/>
                  <a:buNone/>
                  <a:tabLst/>
                  <a:defRPr/>
                </a:pPr>
                <a:r>
                  <a:rPr lang="en-US" altLang="ja-JP" sz="1100" kern="0" dirty="0" smtClean="0">
                    <a:solidFill>
                      <a:srgbClr val="EAEAEA"/>
                    </a:solidFill>
                    <a:ea typeface="+mn-ea"/>
                  </a:rPr>
                  <a:t>RSE: (Resonant</a:t>
                </a:r>
              </a:p>
              <a:p>
                <a:pPr marL="193675" marR="0" lvl="0" indent="-193675" algn="l" defTabSz="914400" rtl="0" eaLnBrk="0" fontAlgn="base" latinLnBrk="0" hangingPunct="0">
                  <a:lnSpc>
                    <a:spcPct val="10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70000"/>
                  <a:buFont typeface="Wingdings" pitchFamily="2" charset="2"/>
                  <a:buNone/>
                  <a:tabLst/>
                  <a:defRPr/>
                </a:pPr>
                <a:r>
                  <a:rPr lang="en-US" altLang="ja-JP" sz="1100" kern="0" dirty="0">
                    <a:solidFill>
                      <a:srgbClr val="EAEAEA"/>
                    </a:solidFill>
                    <a:ea typeface="+mn-ea"/>
                  </a:rPr>
                  <a:t> </a:t>
                </a:r>
                <a:r>
                  <a:rPr lang="en-US" altLang="ja-JP" sz="1100" kern="0" dirty="0" smtClean="0">
                    <a:solidFill>
                      <a:srgbClr val="EAEAEA"/>
                    </a:solidFill>
                    <a:ea typeface="+mn-ea"/>
                  </a:rPr>
                  <a:t>    sideband Extraction)</a:t>
                </a:r>
              </a:p>
              <a:p>
                <a:pPr marL="193675" marR="0" lvl="0" indent="-193675" algn="l" defTabSz="914400" rtl="0" eaLnBrk="0" fontAlgn="base" latinLnBrk="0" hangingPunct="0">
                  <a:lnSpc>
                    <a:spcPct val="10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70000"/>
                  <a:buFont typeface="Wingdings" pitchFamily="2" charset="2"/>
                  <a:buNone/>
                  <a:tabLst/>
                  <a:defRPr/>
                </a:pPr>
                <a:r>
                  <a:rPr lang="en-US" altLang="ja-JP" sz="1100" kern="0" dirty="0" smtClean="0">
                    <a:solidFill>
                      <a:srgbClr val="EAEAEA"/>
                    </a:solidFill>
                    <a:ea typeface="+mn-ea"/>
                  </a:rPr>
                  <a:t>  Signal-band Gain ~15</a:t>
                </a:r>
              </a:p>
              <a:p>
                <a:pPr marL="193675" marR="0" lvl="0" indent="-193675" algn="l" defTabSz="914400" rtl="0" eaLnBrk="0" fontAlgn="base" latinLnBrk="0" hangingPunct="0">
                  <a:lnSpc>
                    <a:spcPct val="10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70000"/>
                  <a:buFont typeface="Wingdings" pitchFamily="2" charset="2"/>
                  <a:buNone/>
                  <a:tabLst/>
                  <a:defRPr/>
                </a:pPr>
                <a:r>
                  <a:rPr lang="en-US" altLang="ja-JP" sz="1100" kern="0" dirty="0" smtClean="0">
                    <a:solidFill>
                      <a:srgbClr val="EAEAEA"/>
                    </a:solidFill>
                    <a:ea typeface="+mn-ea"/>
                  </a:rPr>
                  <a:t>  Detuned RSE</a:t>
                </a:r>
              </a:p>
              <a:p>
                <a:pPr marL="193675" marR="0" lvl="0" indent="-193675" algn="l" defTabSz="914400" rtl="0" eaLnBrk="0" fontAlgn="base" latinLnBrk="0" hangingPunct="0">
                  <a:lnSpc>
                    <a:spcPct val="10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70000"/>
                  <a:buFont typeface="Wingdings" pitchFamily="2" charset="2"/>
                  <a:buNone/>
                  <a:tabLst/>
                  <a:defRPr/>
                </a:pPr>
                <a:r>
                  <a:rPr lang="en-US" altLang="ja-JP" sz="1100" kern="0" dirty="0">
                    <a:solidFill>
                      <a:srgbClr val="EAEAEA"/>
                    </a:solidFill>
                    <a:ea typeface="+mn-ea"/>
                  </a:rPr>
                  <a:t> </a:t>
                </a:r>
                <a:r>
                  <a:rPr lang="en-US" altLang="ja-JP" sz="1100" kern="0" dirty="0" smtClean="0">
                    <a:solidFill>
                      <a:srgbClr val="EAEAEA"/>
                    </a:solidFill>
                    <a:ea typeface="+mn-ea"/>
                  </a:rPr>
                  <a:t>     (Variable tuning)</a:t>
                </a:r>
              </a:p>
            </p:txBody>
          </p:sp>
          <p:sp>
            <p:nvSpPr>
              <p:cNvPr id="176" name="Rectangle 3"/>
              <p:cNvSpPr txBox="1">
                <a:spLocks noChangeArrowheads="1"/>
              </p:cNvSpPr>
              <p:nvPr/>
            </p:nvSpPr>
            <p:spPr>
              <a:xfrm>
                <a:off x="6084168" y="4088795"/>
                <a:ext cx="1460181" cy="750239"/>
              </a:xfrm>
              <a:prstGeom prst="rect">
                <a:avLst/>
              </a:prstGeom>
            </p:spPr>
            <p:txBody>
              <a:bodyPr/>
              <a:lstStyle/>
              <a:p>
                <a:pPr marL="193675" marR="0" lvl="0" indent="-193675" algn="l" defTabSz="914400" rtl="0" eaLnBrk="0" fontAlgn="base" latinLnBrk="0" hangingPunct="0">
                  <a:lnSpc>
                    <a:spcPct val="10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70000"/>
                  <a:buFont typeface="Wingdings" pitchFamily="2" charset="2"/>
                  <a:buNone/>
                  <a:tabLst/>
                  <a:defRPr/>
                </a:pPr>
                <a:r>
                  <a:rPr lang="en-US" altLang="ja-JP" sz="1100" kern="0" dirty="0" smtClean="0">
                    <a:solidFill>
                      <a:srgbClr val="EAEAEA"/>
                    </a:solidFill>
                    <a:ea typeface="+mn-ea"/>
                  </a:rPr>
                  <a:t>   </a:t>
                </a:r>
                <a:r>
                  <a:rPr lang="en-US" altLang="ja-JP" sz="1100" kern="0" dirty="0" smtClean="0">
                    <a:solidFill>
                      <a:srgbClr val="FFCCCC"/>
                    </a:solidFill>
                    <a:ea typeface="+mn-ea"/>
                  </a:rPr>
                  <a:t>Power  ~400 kW</a:t>
                </a:r>
              </a:p>
            </p:txBody>
          </p:sp>
          <p:sp>
            <p:nvSpPr>
              <p:cNvPr id="177" name="Rectangle 3"/>
              <p:cNvSpPr txBox="1">
                <a:spLocks noChangeArrowheads="1"/>
              </p:cNvSpPr>
              <p:nvPr/>
            </p:nvSpPr>
            <p:spPr>
              <a:xfrm>
                <a:off x="1944442" y="4100442"/>
                <a:ext cx="782646" cy="279271"/>
              </a:xfrm>
              <a:prstGeom prst="rect">
                <a:avLst/>
              </a:prstGeom>
            </p:spPr>
            <p:txBody>
              <a:bodyPr/>
              <a:lstStyle/>
              <a:p>
                <a:pPr marL="193675" marR="0" lvl="0" indent="-193675" algn="l" defTabSz="914400" rtl="0" eaLnBrk="0" fontAlgn="base" latinLnBrk="0" hangingPunct="0"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70000"/>
                  <a:buFont typeface="Wingdings" pitchFamily="2" charset="2"/>
                  <a:buNone/>
                  <a:tabLst/>
                  <a:defRPr/>
                </a:pPr>
                <a:r>
                  <a:rPr lang="en-US" altLang="ja-JP" sz="1100" kern="0" dirty="0" smtClean="0">
                    <a:solidFill>
                      <a:srgbClr val="EAEAEA"/>
                    </a:solidFill>
                    <a:ea typeface="+mn-ea"/>
                  </a:rPr>
                  <a:t>Input</a:t>
                </a:r>
              </a:p>
              <a:p>
                <a:pPr marL="193675" marR="0" lvl="0" indent="-193675" algn="l" defTabSz="914400" rtl="0" eaLnBrk="0" fontAlgn="base" latinLnBrk="0" hangingPunct="0"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70000"/>
                  <a:buFont typeface="Wingdings" pitchFamily="2" charset="2"/>
                  <a:buNone/>
                  <a:tabLst/>
                  <a:defRPr/>
                </a:pPr>
                <a:r>
                  <a:rPr lang="en-US" altLang="ja-JP" sz="1100" kern="0" dirty="0" smtClean="0">
                    <a:solidFill>
                      <a:srgbClr val="EAEAEA"/>
                    </a:solidFill>
                    <a:ea typeface="+mn-ea"/>
                  </a:rPr>
                  <a:t>Bench</a:t>
                </a:r>
              </a:p>
            </p:txBody>
          </p:sp>
          <p:sp>
            <p:nvSpPr>
              <p:cNvPr id="178" name="正方形/長方形 177"/>
              <p:cNvSpPr/>
              <p:nvPr/>
            </p:nvSpPr>
            <p:spPr bwMode="auto">
              <a:xfrm rot="5400000">
                <a:off x="2105737" y="4389007"/>
                <a:ext cx="216012" cy="396033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</p:grpSp>
        <p:sp>
          <p:nvSpPr>
            <p:cNvPr id="210" name="Rectangle 3"/>
            <p:cNvSpPr txBox="1">
              <a:spLocks noChangeArrowheads="1"/>
            </p:cNvSpPr>
            <p:nvPr/>
          </p:nvSpPr>
          <p:spPr>
            <a:xfrm>
              <a:off x="971600" y="4077072"/>
              <a:ext cx="1460181" cy="750239"/>
            </a:xfrm>
            <a:prstGeom prst="rect">
              <a:avLst/>
            </a:prstGeom>
          </p:spPr>
          <p:txBody>
            <a:bodyPr/>
            <a:lstStyle/>
            <a:p>
              <a:pPr marL="193675" marR="0" lvl="0" indent="-193675" algn="l" defTabSz="914400" rtl="0" eaLnBrk="0" fontAlgn="base" latinLnBrk="0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70000"/>
                <a:buFont typeface="Wingdings" pitchFamily="2" charset="2"/>
                <a:buNone/>
                <a:tabLst/>
                <a:defRPr/>
              </a:pPr>
              <a:r>
                <a:rPr lang="en-US" altLang="ja-JP" sz="1100" kern="0" dirty="0" smtClean="0">
                  <a:solidFill>
                    <a:srgbClr val="EAEAEA"/>
                  </a:solidFill>
                  <a:ea typeface="+mn-ea"/>
                </a:rPr>
                <a:t>   </a:t>
              </a:r>
              <a:r>
                <a:rPr lang="en-US" altLang="ja-JP" sz="1100" kern="0" dirty="0" smtClean="0">
                  <a:solidFill>
                    <a:srgbClr val="FFCCCC"/>
                  </a:solidFill>
                  <a:ea typeface="+mn-ea"/>
                </a:rPr>
                <a:t>Power </a:t>
              </a:r>
            </a:p>
            <a:p>
              <a:pPr marL="193675" marR="0" lvl="0" indent="-193675" algn="l" defTabSz="914400" rtl="0" eaLnBrk="0" fontAlgn="base" latinLnBrk="0" hangingPunct="0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70000"/>
                <a:buFont typeface="Wingdings" pitchFamily="2" charset="2"/>
                <a:buNone/>
                <a:tabLst/>
                <a:defRPr/>
              </a:pPr>
              <a:r>
                <a:rPr lang="en-US" altLang="ja-JP" sz="1100" kern="0" dirty="0">
                  <a:solidFill>
                    <a:srgbClr val="FFCCCC"/>
                  </a:solidFill>
                  <a:ea typeface="+mn-ea"/>
                </a:rPr>
                <a:t> </a:t>
              </a:r>
              <a:r>
                <a:rPr lang="en-US" altLang="ja-JP" sz="1100" kern="0" dirty="0" smtClean="0">
                  <a:solidFill>
                    <a:srgbClr val="FFCCCC"/>
                  </a:solidFill>
                  <a:ea typeface="+mn-ea"/>
                </a:rPr>
                <a:t>   ~180 W</a:t>
              </a:r>
            </a:p>
          </p:txBody>
        </p:sp>
      </p:grpSp>
      <p:sp>
        <p:nvSpPr>
          <p:cNvPr id="211" name="Rectangle 3"/>
          <p:cNvSpPr txBox="1">
            <a:spLocks noChangeArrowheads="1"/>
          </p:cNvSpPr>
          <p:nvPr/>
        </p:nvSpPr>
        <p:spPr>
          <a:xfrm>
            <a:off x="2987344" y="4067373"/>
            <a:ext cx="589937" cy="214000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100" kern="0" dirty="0" smtClean="0">
                <a:solidFill>
                  <a:srgbClr val="FFCCCC"/>
                </a:solidFill>
                <a:ea typeface="+mn-ea"/>
              </a:rPr>
              <a:t>80 W</a:t>
            </a:r>
          </a:p>
        </p:txBody>
      </p:sp>
    </p:spTree>
    <p:extLst>
      <p:ext uri="{BB962C8B-B14F-4D97-AF65-F5344CB8AC3E}">
        <p14:creationId xmlns:p14="http://schemas.microsoft.com/office/powerpoint/2010/main" val="354917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0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連星パルサーの発見と観測</a:t>
            </a:r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19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0CCCFE-9C10-4AA9-97A5-619993231111}" type="slidenum">
              <a:rPr lang="en-US" altLang="ja-JP"/>
              <a:pPr/>
              <a:t>5</a:t>
            </a:fld>
            <a:endParaRPr lang="en-US" altLang="ja-JP"/>
          </a:p>
        </p:txBody>
      </p:sp>
      <p:pic>
        <p:nvPicPr>
          <p:cNvPr id="1366047" name="Picture 3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51500" y="3500438"/>
            <a:ext cx="3024188" cy="30241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366039" name="AutoShape 23"/>
          <p:cNvSpPr>
            <a:spLocks noChangeArrowheads="1"/>
          </p:cNvSpPr>
          <p:nvPr/>
        </p:nvSpPr>
        <p:spPr bwMode="auto">
          <a:xfrm>
            <a:off x="900113" y="4429132"/>
            <a:ext cx="4171953" cy="885838"/>
          </a:xfrm>
          <a:prstGeom prst="roundRect">
            <a:avLst>
              <a:gd name="adj" fmla="val 10296"/>
            </a:avLst>
          </a:prstGeom>
          <a:solidFill>
            <a:srgbClr val="CCFFCC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1366040" name="Text Box 24"/>
          <p:cNvSpPr txBox="1">
            <a:spLocks noChangeArrowheads="1"/>
          </p:cNvSpPr>
          <p:nvPr/>
        </p:nvSpPr>
        <p:spPr bwMode="auto">
          <a:xfrm>
            <a:off x="971550" y="3611563"/>
            <a:ext cx="5329238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buFontTx/>
              <a:buNone/>
            </a:pPr>
            <a:r>
              <a:rPr lang="ja-JP" altLang="en-US" sz="1600">
                <a:solidFill>
                  <a:srgbClr val="33CC33"/>
                </a:solidFill>
              </a:rPr>
              <a:t>重力波の放出 </a:t>
            </a:r>
          </a:p>
          <a:p>
            <a:pPr algn="l">
              <a:buFontTx/>
              <a:buNone/>
            </a:pPr>
            <a:r>
              <a:rPr lang="ja-JP" altLang="en-US" sz="1600">
                <a:solidFill>
                  <a:srgbClr val="33CC33"/>
                </a:solidFill>
              </a:rPr>
              <a:t>   </a:t>
            </a:r>
            <a:r>
              <a:rPr lang="ja-JP" altLang="en-US" sz="1600">
                <a:solidFill>
                  <a:srgbClr val="33CC33"/>
                </a:solidFill>
                <a:sym typeface="Wingdings" pitchFamily="2" charset="2"/>
              </a:rPr>
              <a:t> 公転</a:t>
            </a:r>
            <a:r>
              <a:rPr lang="ja-JP" altLang="en-US" sz="1600">
                <a:solidFill>
                  <a:srgbClr val="33CC33"/>
                </a:solidFill>
              </a:rPr>
              <a:t>エネルギーを失い</a:t>
            </a:r>
            <a:r>
              <a:rPr lang="en-US" altLang="ja-JP" sz="1600">
                <a:solidFill>
                  <a:srgbClr val="33CC33"/>
                </a:solidFill>
              </a:rPr>
              <a:t>, </a:t>
            </a:r>
            <a:r>
              <a:rPr lang="ja-JP" altLang="en-US" sz="1600">
                <a:solidFill>
                  <a:srgbClr val="33CC33"/>
                </a:solidFill>
              </a:rPr>
              <a:t>互いに落ち込む</a:t>
            </a:r>
          </a:p>
          <a:p>
            <a:pPr algn="l">
              <a:buFontTx/>
              <a:buNone/>
            </a:pPr>
            <a:r>
              <a:rPr lang="ja-JP" altLang="en-US" sz="1600">
                <a:solidFill>
                  <a:srgbClr val="DDDDDD"/>
                </a:solidFill>
              </a:rPr>
              <a:t>          （</a:t>
            </a:r>
            <a:r>
              <a:rPr lang="en-US" altLang="ja-JP" sz="1600">
                <a:solidFill>
                  <a:srgbClr val="DDDDDD"/>
                </a:solidFill>
              </a:rPr>
              <a:t>3×10</a:t>
            </a:r>
            <a:r>
              <a:rPr lang="en-US" altLang="ja-JP" sz="1600" baseline="30000">
                <a:solidFill>
                  <a:srgbClr val="DDDDDD"/>
                </a:solidFill>
              </a:rPr>
              <a:t>8</a:t>
            </a:r>
            <a:r>
              <a:rPr lang="ja-JP" altLang="en-US" sz="1600">
                <a:solidFill>
                  <a:srgbClr val="DDDDDD"/>
                </a:solidFill>
              </a:rPr>
              <a:t>年後に 合体する）</a:t>
            </a:r>
          </a:p>
        </p:txBody>
      </p:sp>
      <p:sp>
        <p:nvSpPr>
          <p:cNvPr id="1366042" name="Text Box 26"/>
          <p:cNvSpPr txBox="1">
            <a:spLocks noChangeAspect="1" noChangeArrowheads="1"/>
          </p:cNvSpPr>
          <p:nvPr/>
        </p:nvSpPr>
        <p:spPr bwMode="auto">
          <a:xfrm>
            <a:off x="6011863" y="5800725"/>
            <a:ext cx="259238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 eaLnBrk="0" hangingPunct="0">
              <a:buFontTx/>
              <a:buNone/>
            </a:pPr>
            <a:r>
              <a:rPr kumimoji="0" lang="en-US" altLang="ja-JP" sz="900">
                <a:solidFill>
                  <a:srgbClr val="DDDDDD"/>
                </a:solidFill>
              </a:rPr>
              <a:t>J.M. Weisberg, J.H. Taylor, and D.J. Nice,  </a:t>
            </a:r>
          </a:p>
          <a:p>
            <a:pPr algn="l" eaLnBrk="0" hangingPunct="0">
              <a:buFontTx/>
              <a:buNone/>
            </a:pPr>
            <a:r>
              <a:rPr kumimoji="0" lang="en-US" altLang="ja-JP" sz="900">
                <a:solidFill>
                  <a:srgbClr val="DDDDDD"/>
                </a:solidFill>
              </a:rPr>
              <a:t>               APJ, 2007, in preparation </a:t>
            </a:r>
          </a:p>
        </p:txBody>
      </p:sp>
      <p:sp>
        <p:nvSpPr>
          <p:cNvPr id="1366043" name="Rectangle 27"/>
          <p:cNvSpPr>
            <a:spLocks noChangeArrowheads="1"/>
          </p:cNvSpPr>
          <p:nvPr/>
        </p:nvSpPr>
        <p:spPr bwMode="auto">
          <a:xfrm>
            <a:off x="611188" y="3324225"/>
            <a:ext cx="3425825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marL="193675" indent="-193675" algn="l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>
                <a:solidFill>
                  <a:srgbClr val="EAEAEA"/>
                </a:solidFill>
              </a:rPr>
              <a:t>その後の継続的な観測</a:t>
            </a:r>
          </a:p>
        </p:txBody>
      </p:sp>
      <p:sp>
        <p:nvSpPr>
          <p:cNvPr id="1366044" name="Text Box 28"/>
          <p:cNvSpPr txBox="1">
            <a:spLocks noChangeArrowheads="1"/>
          </p:cNvSpPr>
          <p:nvPr/>
        </p:nvSpPr>
        <p:spPr bwMode="auto">
          <a:xfrm>
            <a:off x="971550" y="5770563"/>
            <a:ext cx="4752975" cy="66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FontTx/>
              <a:buNone/>
            </a:pPr>
            <a:r>
              <a:rPr lang="ja-JP" altLang="en-US" sz="1800">
                <a:solidFill>
                  <a:srgbClr val="DDDDDD"/>
                </a:solidFill>
              </a:rPr>
              <a:t>重力波の存在の証明</a:t>
            </a:r>
          </a:p>
          <a:p>
            <a:pPr algn="l">
              <a:lnSpc>
                <a:spcPct val="110000"/>
              </a:lnSpc>
              <a:buFontTx/>
              <a:buNone/>
            </a:pPr>
            <a:r>
              <a:rPr lang="ja-JP" altLang="en-US" sz="1600">
                <a:solidFill>
                  <a:srgbClr val="DDDDDD"/>
                </a:solidFill>
              </a:rPr>
              <a:t>　   </a:t>
            </a:r>
            <a:r>
              <a:rPr lang="en-US" altLang="ja-JP" sz="1600">
                <a:solidFill>
                  <a:srgbClr val="DDDDDD"/>
                </a:solidFill>
              </a:rPr>
              <a:t>(1993</a:t>
            </a:r>
            <a:r>
              <a:rPr lang="ja-JP" altLang="en-US" sz="1600">
                <a:solidFill>
                  <a:srgbClr val="DDDDDD"/>
                </a:solidFill>
              </a:rPr>
              <a:t>年ノーベル物理学賞： テイラー</a:t>
            </a:r>
            <a:r>
              <a:rPr lang="en-US" altLang="ja-JP" sz="1600">
                <a:solidFill>
                  <a:srgbClr val="DDDDDD"/>
                </a:solidFill>
              </a:rPr>
              <a:t>, </a:t>
            </a:r>
            <a:r>
              <a:rPr lang="ja-JP" altLang="en-US" sz="1600">
                <a:solidFill>
                  <a:srgbClr val="DDDDDD"/>
                </a:solidFill>
              </a:rPr>
              <a:t>ハルス</a:t>
            </a:r>
            <a:r>
              <a:rPr lang="en-US" altLang="ja-JP" sz="1600">
                <a:solidFill>
                  <a:srgbClr val="DDDDDD"/>
                </a:solidFill>
              </a:rPr>
              <a:t>)</a:t>
            </a:r>
          </a:p>
        </p:txBody>
      </p:sp>
      <p:sp>
        <p:nvSpPr>
          <p:cNvPr id="1366045" name="Text Box 29"/>
          <p:cNvSpPr txBox="1">
            <a:spLocks noChangeArrowheads="1"/>
          </p:cNvSpPr>
          <p:nvPr/>
        </p:nvSpPr>
        <p:spPr bwMode="auto">
          <a:xfrm>
            <a:off x="900113" y="4471988"/>
            <a:ext cx="4751387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buFontTx/>
              <a:buNone/>
            </a:pPr>
            <a:r>
              <a:rPr lang="ja-JP" altLang="en-US" sz="1600">
                <a:solidFill>
                  <a:srgbClr val="CCFFCC"/>
                </a:solidFill>
              </a:rPr>
              <a:t>一般相対性理論による理論値：</a:t>
            </a:r>
          </a:p>
          <a:p>
            <a:pPr algn="l">
              <a:buFontTx/>
              <a:buNone/>
            </a:pPr>
            <a:r>
              <a:rPr lang="ja-JP" altLang="en-US" sz="1600">
                <a:solidFill>
                  <a:srgbClr val="CCFFCC"/>
                </a:solidFill>
              </a:rPr>
              <a:t>　　　   </a:t>
            </a:r>
            <a:r>
              <a:rPr lang="en-US" altLang="ja-JP" sz="1600">
                <a:solidFill>
                  <a:srgbClr val="CCFFCC"/>
                </a:solidFill>
              </a:rPr>
              <a:t>(-2.40242±0.00002)×10</a:t>
            </a:r>
            <a:r>
              <a:rPr lang="en-US" altLang="ja-JP" sz="1600" baseline="30000">
                <a:solidFill>
                  <a:srgbClr val="CCFFCC"/>
                </a:solidFill>
              </a:rPr>
              <a:t>-12</a:t>
            </a:r>
            <a:r>
              <a:rPr lang="en-US" altLang="ja-JP" sz="1600">
                <a:solidFill>
                  <a:srgbClr val="CCFFCC"/>
                </a:solidFill>
              </a:rPr>
              <a:t>s/s</a:t>
            </a:r>
            <a:r>
              <a:rPr lang="ja-JP" altLang="en-US" sz="1600">
                <a:solidFill>
                  <a:srgbClr val="CCFFCC"/>
                </a:solidFill>
              </a:rPr>
              <a:t>　</a:t>
            </a:r>
          </a:p>
          <a:p>
            <a:pPr algn="l">
              <a:buFontTx/>
              <a:buNone/>
            </a:pPr>
            <a:r>
              <a:rPr lang="ja-JP" altLang="en-US" sz="1600">
                <a:solidFill>
                  <a:srgbClr val="333333"/>
                </a:solidFill>
              </a:rPr>
              <a:t>         　　</a:t>
            </a:r>
            <a:r>
              <a:rPr lang="ja-JP" altLang="en-US" sz="1600">
                <a:solidFill>
                  <a:srgbClr val="DDDDDD"/>
                </a:solidFill>
              </a:rPr>
              <a:t>理論と観測の差は</a:t>
            </a:r>
            <a:r>
              <a:rPr lang="en-US" altLang="ja-JP" sz="1600">
                <a:solidFill>
                  <a:srgbClr val="DDDDDD"/>
                </a:solidFill>
              </a:rPr>
              <a:t>0.2%</a:t>
            </a:r>
            <a:r>
              <a:rPr lang="ja-JP" altLang="en-US" sz="1600">
                <a:solidFill>
                  <a:srgbClr val="DDDDDD"/>
                </a:solidFill>
              </a:rPr>
              <a:t>程度</a:t>
            </a:r>
          </a:p>
        </p:txBody>
      </p:sp>
      <p:sp>
        <p:nvSpPr>
          <p:cNvPr id="1366046" name="AutoShape 30"/>
          <p:cNvSpPr>
            <a:spLocks noChangeArrowheads="1"/>
          </p:cNvSpPr>
          <p:nvPr/>
        </p:nvSpPr>
        <p:spPr bwMode="auto">
          <a:xfrm rot="5400000">
            <a:off x="2109788" y="5322888"/>
            <a:ext cx="317500" cy="431800"/>
          </a:xfrm>
          <a:custGeom>
            <a:avLst/>
            <a:gdLst>
              <a:gd name="G0" fmla="+- 11232 0 0"/>
              <a:gd name="G1" fmla="+- 3255 0 0"/>
              <a:gd name="G2" fmla="+- 21600 0 3255"/>
              <a:gd name="G3" fmla="+- 10800 0 3255"/>
              <a:gd name="G4" fmla="+- 21600 0 11232"/>
              <a:gd name="G5" fmla="*/ G4 G3 10800"/>
              <a:gd name="G6" fmla="+- 21600 0 G5"/>
              <a:gd name="T0" fmla="*/ 11232 w 21600"/>
              <a:gd name="T1" fmla="*/ 0 h 21600"/>
              <a:gd name="T2" fmla="*/ 0 w 21600"/>
              <a:gd name="T3" fmla="*/ 10800 h 21600"/>
              <a:gd name="T4" fmla="*/ 11232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32" y="0"/>
                </a:moveTo>
                <a:lnTo>
                  <a:pt x="11232" y="3255"/>
                </a:lnTo>
                <a:lnTo>
                  <a:pt x="3375" y="3255"/>
                </a:lnTo>
                <a:lnTo>
                  <a:pt x="3375" y="18345"/>
                </a:lnTo>
                <a:lnTo>
                  <a:pt x="11232" y="18345"/>
                </a:lnTo>
                <a:lnTo>
                  <a:pt x="11232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255"/>
                </a:moveTo>
                <a:lnTo>
                  <a:pt x="1350" y="18345"/>
                </a:lnTo>
                <a:lnTo>
                  <a:pt x="2700" y="18345"/>
                </a:lnTo>
                <a:lnTo>
                  <a:pt x="2700" y="3255"/>
                </a:lnTo>
                <a:close/>
              </a:path>
              <a:path w="21600" h="21600">
                <a:moveTo>
                  <a:pt x="0" y="3255"/>
                </a:moveTo>
                <a:lnTo>
                  <a:pt x="0" y="18345"/>
                </a:lnTo>
                <a:lnTo>
                  <a:pt x="675" y="18345"/>
                </a:lnTo>
                <a:lnTo>
                  <a:pt x="675" y="3255"/>
                </a:lnTo>
                <a:close/>
              </a:path>
            </a:pathLst>
          </a:custGeom>
          <a:solidFill>
            <a:srgbClr val="CCFFCC">
              <a:alpha val="10000"/>
            </a:srgbClr>
          </a:solidFill>
          <a:ln w="6350">
            <a:solidFill>
              <a:schemeClr val="bg1">
                <a:lumMod val="90000"/>
              </a:schemeClr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1366037" name="Rectangle 21"/>
          <p:cNvSpPr>
            <a:spLocks noChangeArrowheads="1"/>
          </p:cNvSpPr>
          <p:nvPr/>
        </p:nvSpPr>
        <p:spPr bwMode="auto">
          <a:xfrm>
            <a:off x="560388" y="836613"/>
            <a:ext cx="4398962" cy="6953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pPr algn="l">
              <a:lnSpc>
                <a:spcPct val="110000"/>
              </a:lnSpc>
              <a:buFontTx/>
              <a:buNone/>
            </a:pPr>
            <a:r>
              <a:rPr lang="ja-JP" altLang="en-US" sz="1800">
                <a:solidFill>
                  <a:srgbClr val="DDDDDD"/>
                </a:solidFill>
              </a:rPr>
              <a:t>連星パルサー</a:t>
            </a:r>
            <a:r>
              <a:rPr lang="en-US" altLang="ja-JP" sz="1800">
                <a:solidFill>
                  <a:srgbClr val="DDDDDD"/>
                </a:solidFill>
              </a:rPr>
              <a:t>PSR B1913+16</a:t>
            </a:r>
          </a:p>
          <a:p>
            <a:pPr algn="l">
              <a:lnSpc>
                <a:spcPct val="110000"/>
              </a:lnSpc>
              <a:buFontTx/>
              <a:buNone/>
            </a:pPr>
            <a:r>
              <a:rPr lang="en-US" altLang="ja-JP" sz="1800">
                <a:solidFill>
                  <a:srgbClr val="DDDDDD"/>
                </a:solidFill>
              </a:rPr>
              <a:t>     </a:t>
            </a:r>
            <a:r>
              <a:rPr lang="en-US" altLang="ja-JP" sz="1600">
                <a:solidFill>
                  <a:srgbClr val="DDDDDD"/>
                </a:solidFill>
              </a:rPr>
              <a:t>(1974</a:t>
            </a:r>
            <a:r>
              <a:rPr lang="ja-JP" altLang="en-US" sz="1600">
                <a:solidFill>
                  <a:srgbClr val="DDDDDD"/>
                </a:solidFill>
              </a:rPr>
              <a:t>年 ラッセル・ハルス</a:t>
            </a:r>
            <a:r>
              <a:rPr lang="en-US" altLang="ja-JP" sz="1600">
                <a:solidFill>
                  <a:srgbClr val="DDDDDD"/>
                </a:solidFill>
              </a:rPr>
              <a:t>, </a:t>
            </a:r>
            <a:r>
              <a:rPr lang="ja-JP" altLang="en-US" sz="1600">
                <a:solidFill>
                  <a:srgbClr val="DDDDDD"/>
                </a:solidFill>
              </a:rPr>
              <a:t>ジョゼフ・テイラー</a:t>
            </a:r>
            <a:r>
              <a:rPr lang="en-US" altLang="ja-JP" sz="1600">
                <a:solidFill>
                  <a:srgbClr val="DDDDDD"/>
                </a:solidFill>
              </a:rPr>
              <a:t>)</a:t>
            </a:r>
          </a:p>
        </p:txBody>
      </p:sp>
      <p:pic>
        <p:nvPicPr>
          <p:cNvPr id="1366032" name="Picture 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9700" y="912813"/>
            <a:ext cx="3600450" cy="2498725"/>
          </a:xfrm>
          <a:prstGeom prst="rect">
            <a:avLst/>
          </a:prstGeom>
          <a:noFill/>
        </p:spPr>
      </p:pic>
      <p:sp>
        <p:nvSpPr>
          <p:cNvPr id="1366033" name="AutoShape 17"/>
          <p:cNvSpPr>
            <a:spLocks noChangeArrowheads="1"/>
          </p:cNvSpPr>
          <p:nvPr/>
        </p:nvSpPr>
        <p:spPr bwMode="auto">
          <a:xfrm>
            <a:off x="1116013" y="1628775"/>
            <a:ext cx="3743325" cy="1512888"/>
          </a:xfrm>
          <a:prstGeom prst="roundRect">
            <a:avLst>
              <a:gd name="adj" fmla="val 10296"/>
            </a:avLst>
          </a:prstGeom>
          <a:solidFill>
            <a:srgbClr val="CCFFCC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1366034" name="Rectangle 18"/>
          <p:cNvSpPr>
            <a:spLocks noChangeArrowheads="1"/>
          </p:cNvSpPr>
          <p:nvPr/>
        </p:nvSpPr>
        <p:spPr bwMode="auto">
          <a:xfrm>
            <a:off x="1146175" y="1676400"/>
            <a:ext cx="3425825" cy="117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marL="193675" indent="-193675" algn="l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>
                <a:solidFill>
                  <a:srgbClr val="DDDDDD"/>
                </a:solidFill>
              </a:rPr>
              <a:t>公転周期：  </a:t>
            </a:r>
            <a:r>
              <a:rPr lang="en-US" altLang="ja-JP" sz="1600">
                <a:solidFill>
                  <a:srgbClr val="DDDDDD"/>
                </a:solidFill>
              </a:rPr>
              <a:t>7.75</a:t>
            </a:r>
            <a:r>
              <a:rPr lang="ja-JP" altLang="en-US" sz="1600">
                <a:solidFill>
                  <a:srgbClr val="DDDDDD"/>
                </a:solidFill>
              </a:rPr>
              <a:t>時間 </a:t>
            </a:r>
          </a:p>
          <a:p>
            <a:pPr marL="193675" indent="-193675" algn="l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>
                <a:solidFill>
                  <a:srgbClr val="DDDDDD"/>
                </a:solidFill>
              </a:rPr>
              <a:t>質量 </a:t>
            </a:r>
            <a:r>
              <a:rPr lang="en-US" altLang="ja-JP" sz="1600">
                <a:solidFill>
                  <a:srgbClr val="DDDDDD"/>
                </a:solidFill>
              </a:rPr>
              <a:t>:  </a:t>
            </a:r>
            <a:r>
              <a:rPr lang="ja-JP" altLang="en-US" sz="1600">
                <a:solidFill>
                  <a:srgbClr val="DDDDDD"/>
                </a:solidFill>
              </a:rPr>
              <a:t>パルサー </a:t>
            </a:r>
            <a:r>
              <a:rPr lang="en-US" altLang="ja-JP" sz="1600">
                <a:solidFill>
                  <a:srgbClr val="DDDDDD"/>
                </a:solidFill>
              </a:rPr>
              <a:t>1.44 Msolar</a:t>
            </a:r>
          </a:p>
          <a:p>
            <a:pPr marL="193675" indent="-193675" algn="l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>
                <a:solidFill>
                  <a:srgbClr val="DDDDDD"/>
                </a:solidFill>
              </a:rPr>
              <a:t>            </a:t>
            </a:r>
            <a:r>
              <a:rPr lang="ja-JP" altLang="en-US" sz="1600">
                <a:solidFill>
                  <a:srgbClr val="DDDDDD"/>
                </a:solidFill>
              </a:rPr>
              <a:t>伴星      </a:t>
            </a:r>
            <a:r>
              <a:rPr lang="en-US" altLang="ja-JP" sz="1600">
                <a:solidFill>
                  <a:srgbClr val="DDDDDD"/>
                </a:solidFill>
              </a:rPr>
              <a:t>1.39 Msolar</a:t>
            </a:r>
          </a:p>
        </p:txBody>
      </p:sp>
      <p:sp>
        <p:nvSpPr>
          <p:cNvPr id="1366035" name="Text Box 19"/>
          <p:cNvSpPr txBox="1">
            <a:spLocks noChangeArrowheads="1"/>
          </p:cNvSpPr>
          <p:nvPr/>
        </p:nvSpPr>
        <p:spPr bwMode="auto">
          <a:xfrm>
            <a:off x="1147763" y="2493963"/>
            <a:ext cx="4432300" cy="6302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noAutofit/>
          </a:bodyPr>
          <a:lstStyle/>
          <a:p>
            <a:pPr algn="l">
              <a:spcBef>
                <a:spcPct val="20000"/>
              </a:spcBef>
              <a:buClr>
                <a:schemeClr val="hlink"/>
              </a:buClr>
              <a:buFontTx/>
              <a:buNone/>
            </a:pPr>
            <a:r>
              <a:rPr lang="ja-JP" altLang="en-US" sz="1600" dirty="0">
                <a:solidFill>
                  <a:srgbClr val="CCFFCC"/>
                </a:solidFill>
              </a:rPr>
              <a:t>公転周期の変化率：	</a:t>
            </a:r>
          </a:p>
          <a:p>
            <a:pPr algn="l">
              <a:spcBef>
                <a:spcPct val="20000"/>
              </a:spcBef>
              <a:buClr>
                <a:schemeClr val="hlink"/>
              </a:buClr>
              <a:buFontTx/>
              <a:buNone/>
            </a:pPr>
            <a:r>
              <a:rPr lang="ja-JP" altLang="en-US" sz="1600" dirty="0">
                <a:solidFill>
                  <a:srgbClr val="CCFFCC"/>
                </a:solidFill>
              </a:rPr>
              <a:t>      </a:t>
            </a:r>
            <a:r>
              <a:rPr lang="en-US" altLang="ja-JP" sz="1600" dirty="0">
                <a:solidFill>
                  <a:srgbClr val="CCFFCC"/>
                </a:solidFill>
              </a:rPr>
              <a:t>(-2.4056±0.0051)×10</a:t>
            </a:r>
            <a:r>
              <a:rPr lang="en-US" altLang="ja-JP" sz="1600" baseline="30000" dirty="0">
                <a:solidFill>
                  <a:srgbClr val="CCFFCC"/>
                </a:solidFill>
              </a:rPr>
              <a:t>-12</a:t>
            </a:r>
            <a:r>
              <a:rPr lang="en-US" altLang="ja-JP" sz="1600" dirty="0">
                <a:solidFill>
                  <a:srgbClr val="CCFFCC"/>
                </a:solidFill>
              </a:rPr>
              <a:t>s/s</a:t>
            </a:r>
          </a:p>
        </p:txBody>
      </p:sp>
      <p:sp>
        <p:nvSpPr>
          <p:cNvPr id="1366036" name="Text Box 20"/>
          <p:cNvSpPr txBox="1">
            <a:spLocks noChangeAspect="1" noChangeArrowheads="1"/>
          </p:cNvSpPr>
          <p:nvPr/>
        </p:nvSpPr>
        <p:spPr bwMode="auto">
          <a:xfrm>
            <a:off x="5183188" y="968375"/>
            <a:ext cx="2413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 eaLnBrk="0" hangingPunct="0">
              <a:buFontTx/>
              <a:buNone/>
            </a:pPr>
            <a:r>
              <a:rPr kumimoji="0" lang="ja-JP" altLang="en-US" sz="9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アレシボ天文台 </a:t>
            </a:r>
            <a:r>
              <a:rPr kumimoji="0" lang="en-US" altLang="ja-JP" sz="9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kumimoji="0" lang="ja-JP" altLang="en-US" sz="9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プエルトリコ</a:t>
            </a:r>
            <a:r>
              <a:rPr kumimoji="0" lang="en-US" altLang="ja-JP" sz="9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 </a:t>
            </a:r>
          </a:p>
        </p:txBody>
      </p:sp>
      <p:pic>
        <p:nvPicPr>
          <p:cNvPr id="1366048" name="Picture 32" descr="gravi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81039"/>
              </a:clrFrom>
              <a:clrTo>
                <a:srgbClr val="08103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84900" y="4365625"/>
            <a:ext cx="1266825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8438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LCGT</a:t>
            </a:r>
            <a:r>
              <a:rPr kumimoji="1" lang="ja-JP" altLang="en-US" dirty="0" smtClean="0"/>
              <a:t>鏡懸架・冷却系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国立天文台 </a:t>
            </a:r>
            <a:r>
              <a:rPr lang="en-US" altLang="ja-JP" smtClean="0"/>
              <a:t>ATC</a:t>
            </a:r>
            <a:r>
              <a:rPr lang="ja-JP" altLang="en-US" smtClean="0"/>
              <a:t>セミナー　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11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国立天文台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grpSp>
        <p:nvGrpSpPr>
          <p:cNvPr id="7" name="グループ化 6"/>
          <p:cNvGrpSpPr/>
          <p:nvPr/>
        </p:nvGrpSpPr>
        <p:grpSpPr>
          <a:xfrm>
            <a:off x="6228183" y="980728"/>
            <a:ext cx="2376265" cy="1962165"/>
            <a:chOff x="6228183" y="980728"/>
            <a:chExt cx="2376265" cy="1962165"/>
          </a:xfrm>
        </p:grpSpPr>
        <p:sp>
          <p:nvSpPr>
            <p:cNvPr id="47" name="角丸四角形 46"/>
            <p:cNvSpPr/>
            <p:nvPr/>
          </p:nvSpPr>
          <p:spPr bwMode="auto">
            <a:xfrm>
              <a:off x="6228183" y="980728"/>
              <a:ext cx="2376265" cy="1962165"/>
            </a:xfrm>
            <a:prstGeom prst="roundRect">
              <a:avLst>
                <a:gd name="adj" fmla="val 4426"/>
              </a:avLst>
            </a:prstGeom>
            <a:solidFill>
              <a:srgbClr val="000000">
                <a:alpha val="30000"/>
              </a:srgbClr>
            </a:solidFill>
            <a:ln w="3175" cap="flat" cmpd="sng" algn="ctr">
              <a:solidFill>
                <a:srgbClr val="FFFFFF">
                  <a:alpha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17" name="Rectangle 24"/>
            <p:cNvSpPr>
              <a:spLocks noChangeArrowheads="1"/>
            </p:cNvSpPr>
            <p:nvPr/>
          </p:nvSpPr>
          <p:spPr bwMode="auto">
            <a:xfrm>
              <a:off x="6228184" y="980728"/>
              <a:ext cx="2376264" cy="151426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None/>
              </a:pPr>
              <a:r>
                <a:rPr lang="ja-JP" altLang="en-US" sz="1800" dirty="0" smtClean="0">
                  <a:solidFill>
                    <a:srgbClr val="FFFFFF"/>
                  </a:solidFill>
                </a:rPr>
                <a:t>・</a:t>
              </a:r>
              <a:r>
                <a:rPr lang="ja-JP" altLang="en-US" sz="1800" dirty="0" smtClean="0">
                  <a:solidFill>
                    <a:srgbClr val="FFFF99"/>
                  </a:solidFill>
                </a:rPr>
                <a:t>トンネル</a:t>
              </a:r>
              <a:r>
                <a:rPr lang="ja-JP" altLang="en-US" sz="1800" dirty="0" smtClean="0">
                  <a:solidFill>
                    <a:srgbClr val="FFFFFF"/>
                  </a:solidFill>
                </a:rPr>
                <a:t> </a:t>
              </a:r>
              <a:r>
                <a:rPr lang="en-US" altLang="ja-JP" sz="1800" dirty="0" smtClean="0">
                  <a:solidFill>
                    <a:srgbClr val="FFFFFF"/>
                  </a:solidFill>
                </a:rPr>
                <a:t>:</a:t>
              </a:r>
              <a:r>
                <a:rPr lang="ja-JP" altLang="en-US" sz="1800" dirty="0" smtClean="0">
                  <a:solidFill>
                    <a:srgbClr val="FFFFFF"/>
                  </a:solidFill>
                </a:rPr>
                <a:t>　</a:t>
              </a:r>
              <a:r>
                <a:rPr lang="en-US" altLang="ja-JP" sz="1800" dirty="0" smtClean="0">
                  <a:solidFill>
                    <a:srgbClr val="FFFFFF"/>
                  </a:solidFill>
                </a:rPr>
                <a:t>2</a:t>
              </a:r>
              <a:r>
                <a:rPr lang="ja-JP" altLang="en-US" sz="1800" dirty="0" smtClean="0">
                  <a:solidFill>
                    <a:srgbClr val="FFFFFF"/>
                  </a:solidFill>
                </a:rPr>
                <a:t>層構造</a:t>
              </a:r>
              <a:r>
                <a:rPr lang="en-US" altLang="ja-JP" sz="1800" dirty="0" smtClean="0">
                  <a:solidFill>
                    <a:srgbClr val="FFFFFF"/>
                  </a:solidFill>
                </a:rPr>
                <a:t> </a:t>
              </a:r>
            </a:p>
            <a:p>
              <a:pPr algn="l">
                <a:lnSpc>
                  <a:spcPct val="110000"/>
                </a:lnSpc>
                <a:buNone/>
              </a:pPr>
              <a:r>
                <a:rPr lang="en-US" altLang="ja-JP" sz="1600" dirty="0">
                  <a:solidFill>
                    <a:srgbClr val="FFFFFF"/>
                  </a:solidFill>
                </a:rPr>
                <a:t> </a:t>
              </a:r>
              <a:r>
                <a:rPr lang="en-US" altLang="ja-JP" sz="1600" dirty="0" smtClean="0">
                  <a:solidFill>
                    <a:srgbClr val="FFFFFF"/>
                  </a:solidFill>
                </a:rPr>
                <a:t> </a:t>
              </a:r>
              <a:r>
                <a:rPr lang="ja-JP" altLang="en-US" sz="1600" dirty="0" smtClean="0">
                  <a:solidFill>
                    <a:srgbClr val="FFFFFF"/>
                  </a:solidFill>
                </a:rPr>
                <a:t>上部         高さ  </a:t>
              </a:r>
              <a:r>
                <a:rPr lang="en-US" altLang="ja-JP" sz="1600" dirty="0" smtClean="0">
                  <a:solidFill>
                    <a:srgbClr val="FFFFFF"/>
                  </a:solidFill>
                </a:rPr>
                <a:t>7m</a:t>
              </a:r>
            </a:p>
            <a:p>
              <a:pPr algn="l">
                <a:lnSpc>
                  <a:spcPct val="110000"/>
                </a:lnSpc>
                <a:buNone/>
              </a:pPr>
              <a:r>
                <a:rPr lang="en-US" altLang="ja-JP" sz="1600" dirty="0">
                  <a:solidFill>
                    <a:srgbClr val="FFFFFF"/>
                  </a:solidFill>
                </a:rPr>
                <a:t> </a:t>
              </a:r>
              <a:r>
                <a:rPr lang="en-US" altLang="ja-JP" sz="1600" dirty="0" smtClean="0">
                  <a:solidFill>
                    <a:srgbClr val="FFFFFF"/>
                  </a:solidFill>
                </a:rPr>
                <a:t>  </a:t>
              </a:r>
              <a:r>
                <a:rPr lang="ja-JP" altLang="en-US" sz="1600" dirty="0">
                  <a:solidFill>
                    <a:srgbClr val="FFFFFF"/>
                  </a:solidFill>
                </a:rPr>
                <a:t>中間</a:t>
              </a:r>
              <a:r>
                <a:rPr lang="ja-JP" altLang="en-US" sz="1600" dirty="0" smtClean="0">
                  <a:solidFill>
                    <a:srgbClr val="FFFFFF"/>
                  </a:solidFill>
                </a:rPr>
                <a:t>岩盤  厚さ </a:t>
              </a:r>
              <a:r>
                <a:rPr lang="en-US" altLang="ja-JP" sz="1600" dirty="0" smtClean="0">
                  <a:solidFill>
                    <a:srgbClr val="FFFFFF"/>
                  </a:solidFill>
                </a:rPr>
                <a:t>5m</a:t>
              </a:r>
            </a:p>
            <a:p>
              <a:pPr algn="l">
                <a:lnSpc>
                  <a:spcPct val="110000"/>
                </a:lnSpc>
                <a:buNone/>
              </a:pPr>
              <a:r>
                <a:rPr lang="en-US" altLang="ja-JP" sz="1600" dirty="0">
                  <a:solidFill>
                    <a:srgbClr val="FFFFFF"/>
                  </a:solidFill>
                </a:rPr>
                <a:t> </a:t>
              </a:r>
              <a:r>
                <a:rPr lang="en-US" altLang="ja-JP" sz="1600" dirty="0" smtClean="0">
                  <a:solidFill>
                    <a:srgbClr val="FFFFFF"/>
                  </a:solidFill>
                </a:rPr>
                <a:t> </a:t>
              </a:r>
              <a:r>
                <a:rPr lang="ja-JP" altLang="en-US" sz="1600" dirty="0" smtClean="0">
                  <a:solidFill>
                    <a:srgbClr val="FFFFFF"/>
                  </a:solidFill>
                </a:rPr>
                <a:t>下部          高さ </a:t>
              </a:r>
              <a:r>
                <a:rPr lang="en-US" altLang="ja-JP" sz="1600" dirty="0" smtClean="0">
                  <a:solidFill>
                    <a:srgbClr val="FFFFFF"/>
                  </a:solidFill>
                </a:rPr>
                <a:t>8m</a:t>
              </a:r>
            </a:p>
            <a:p>
              <a:pPr algn="l">
                <a:lnSpc>
                  <a:spcPct val="110000"/>
                </a:lnSpc>
                <a:buNone/>
              </a:pPr>
              <a:endParaRPr lang="en-US" altLang="ja-JP" sz="1800" dirty="0" smtClean="0">
                <a:solidFill>
                  <a:srgbClr val="FFFFFF"/>
                </a:solidFill>
              </a:endParaRPr>
            </a:p>
          </p:txBody>
        </p:sp>
        <p:pic>
          <p:nvPicPr>
            <p:cNvPr id="973830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224" y="2233868"/>
              <a:ext cx="1728192" cy="679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グループ化 5"/>
          <p:cNvGrpSpPr/>
          <p:nvPr/>
        </p:nvGrpSpPr>
        <p:grpSpPr>
          <a:xfrm>
            <a:off x="107504" y="4630079"/>
            <a:ext cx="3384376" cy="1751249"/>
            <a:chOff x="107504" y="4630079"/>
            <a:chExt cx="3384376" cy="1751249"/>
          </a:xfrm>
        </p:grpSpPr>
        <p:sp>
          <p:nvSpPr>
            <p:cNvPr id="45" name="角丸四角形 44"/>
            <p:cNvSpPr/>
            <p:nvPr/>
          </p:nvSpPr>
          <p:spPr bwMode="auto">
            <a:xfrm>
              <a:off x="107504" y="4630079"/>
              <a:ext cx="3326599" cy="1751249"/>
            </a:xfrm>
            <a:prstGeom prst="roundRect">
              <a:avLst>
                <a:gd name="adj" fmla="val 4426"/>
              </a:avLst>
            </a:prstGeom>
            <a:solidFill>
              <a:srgbClr val="000000">
                <a:alpha val="30000"/>
              </a:srgbClr>
            </a:solidFill>
            <a:ln w="3175" cap="flat" cmpd="sng" algn="ctr">
              <a:solidFill>
                <a:srgbClr val="FFFFFF">
                  <a:alpha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23" name="Rectangle 24"/>
            <p:cNvSpPr>
              <a:spLocks noChangeArrowheads="1"/>
            </p:cNvSpPr>
            <p:nvPr/>
          </p:nvSpPr>
          <p:spPr bwMode="auto">
            <a:xfrm>
              <a:off x="107504" y="4630079"/>
              <a:ext cx="3384376" cy="1751249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None/>
              </a:pPr>
              <a:r>
                <a:rPr lang="ja-JP" altLang="en-US" sz="1800" dirty="0" smtClean="0">
                  <a:solidFill>
                    <a:srgbClr val="FFFFFF"/>
                  </a:solidFill>
                </a:rPr>
                <a:t>・</a:t>
              </a:r>
              <a:r>
                <a:rPr lang="ja-JP" altLang="en-US" sz="1800" dirty="0" smtClean="0">
                  <a:solidFill>
                    <a:srgbClr val="99CCFF"/>
                  </a:solidFill>
                </a:rPr>
                <a:t>低温ペイロード</a:t>
              </a:r>
              <a:endParaRPr lang="en-US" altLang="ja-JP" sz="1600" dirty="0" smtClean="0">
                <a:solidFill>
                  <a:srgbClr val="99CCFF"/>
                </a:solidFill>
              </a:endParaRPr>
            </a:p>
            <a:p>
              <a:pPr algn="l">
                <a:lnSpc>
                  <a:spcPct val="110000"/>
                </a:lnSpc>
                <a:buNone/>
              </a:pPr>
              <a:r>
                <a:rPr lang="en-US" altLang="ja-JP" sz="1600" dirty="0">
                  <a:solidFill>
                    <a:srgbClr val="FFFFFF"/>
                  </a:solidFill>
                </a:rPr>
                <a:t> </a:t>
              </a:r>
              <a:r>
                <a:rPr lang="en-US" altLang="ja-JP" sz="1600" dirty="0" smtClean="0">
                  <a:solidFill>
                    <a:srgbClr val="FFFFFF"/>
                  </a:solidFill>
                </a:rPr>
                <a:t>  - </a:t>
              </a:r>
              <a:r>
                <a:rPr lang="ja-JP" altLang="en-US" sz="1600" dirty="0" smtClean="0">
                  <a:solidFill>
                    <a:srgbClr val="FFFFFF"/>
                  </a:solidFill>
                </a:rPr>
                <a:t>サファイヤ鏡を懸架する</a:t>
              </a:r>
              <a:r>
                <a:rPr lang="en-US" altLang="ja-JP" sz="1600" dirty="0" smtClean="0">
                  <a:solidFill>
                    <a:srgbClr val="FFFFFF"/>
                  </a:solidFill>
                </a:rPr>
                <a:t>2</a:t>
              </a:r>
              <a:r>
                <a:rPr lang="ja-JP" altLang="en-US" sz="1600" dirty="0" smtClean="0">
                  <a:solidFill>
                    <a:srgbClr val="FFFFFF"/>
                  </a:solidFill>
                </a:rPr>
                <a:t>段振り子</a:t>
              </a:r>
              <a:r>
                <a:rPr lang="en-US" altLang="ja-JP" sz="1600" dirty="0" smtClean="0">
                  <a:solidFill>
                    <a:srgbClr val="FFFFFF"/>
                  </a:solidFill>
                </a:rPr>
                <a:t>.</a:t>
              </a:r>
            </a:p>
            <a:p>
              <a:pPr algn="l">
                <a:lnSpc>
                  <a:spcPct val="110000"/>
                </a:lnSpc>
                <a:buNone/>
              </a:pPr>
              <a:r>
                <a:rPr lang="en-US" altLang="ja-JP" sz="1600" dirty="0">
                  <a:solidFill>
                    <a:srgbClr val="FFFFFF"/>
                  </a:solidFill>
                </a:rPr>
                <a:t> </a:t>
              </a:r>
              <a:r>
                <a:rPr lang="en-US" altLang="ja-JP" sz="1600" dirty="0" smtClean="0">
                  <a:solidFill>
                    <a:srgbClr val="FFFFFF"/>
                  </a:solidFill>
                </a:rPr>
                <a:t>       </a:t>
              </a:r>
              <a:r>
                <a:rPr lang="ja-JP" altLang="en-US" sz="1600" dirty="0" smtClean="0">
                  <a:solidFill>
                    <a:srgbClr val="99CCFF"/>
                  </a:solidFill>
                </a:rPr>
                <a:t>サファイヤ鏡  </a:t>
              </a:r>
              <a:r>
                <a:rPr lang="en-US" altLang="ja-JP" sz="1600" dirty="0" smtClean="0">
                  <a:solidFill>
                    <a:srgbClr val="99CCFF"/>
                  </a:solidFill>
                </a:rPr>
                <a:t>20K</a:t>
              </a:r>
            </a:p>
            <a:p>
              <a:pPr algn="l">
                <a:lnSpc>
                  <a:spcPct val="110000"/>
                </a:lnSpc>
                <a:buNone/>
              </a:pPr>
              <a:r>
                <a:rPr lang="en-US" altLang="ja-JP" sz="1600" dirty="0">
                  <a:solidFill>
                    <a:srgbClr val="99CCFF"/>
                  </a:solidFill>
                </a:rPr>
                <a:t> </a:t>
              </a:r>
              <a:r>
                <a:rPr lang="en-US" altLang="ja-JP" sz="1600" dirty="0" smtClean="0">
                  <a:solidFill>
                    <a:srgbClr val="99CCFF"/>
                  </a:solidFill>
                </a:rPr>
                <a:t>       </a:t>
              </a:r>
              <a:r>
                <a:rPr lang="ja-JP" altLang="en-US" sz="1600" dirty="0" smtClean="0">
                  <a:solidFill>
                    <a:srgbClr val="99CCFF"/>
                  </a:solidFill>
                </a:rPr>
                <a:t>振り子部      </a:t>
              </a:r>
              <a:r>
                <a:rPr lang="en-US" altLang="ja-JP" sz="1600" dirty="0" smtClean="0">
                  <a:solidFill>
                    <a:srgbClr val="99CCFF"/>
                  </a:solidFill>
                </a:rPr>
                <a:t>16K</a:t>
              </a:r>
            </a:p>
            <a:p>
              <a:pPr algn="l">
                <a:lnSpc>
                  <a:spcPct val="110000"/>
                </a:lnSpc>
                <a:buNone/>
              </a:pPr>
              <a:r>
                <a:rPr lang="en-US" altLang="ja-JP" sz="1600" dirty="0">
                  <a:solidFill>
                    <a:srgbClr val="FFFFFF"/>
                  </a:solidFill>
                </a:rPr>
                <a:t> </a:t>
              </a:r>
              <a:r>
                <a:rPr lang="en-US" altLang="ja-JP" sz="1600" dirty="0" smtClean="0">
                  <a:solidFill>
                    <a:srgbClr val="FFFFFF"/>
                  </a:solidFill>
                </a:rPr>
                <a:t>  - </a:t>
              </a:r>
              <a:r>
                <a:rPr lang="ja-JP" altLang="en-US" sz="1600" dirty="0">
                  <a:solidFill>
                    <a:srgbClr val="FFFFFF"/>
                  </a:solidFill>
                </a:rPr>
                <a:t>鏡</a:t>
              </a:r>
              <a:r>
                <a:rPr lang="ja-JP" altLang="en-US" sz="1600" dirty="0" smtClean="0">
                  <a:solidFill>
                    <a:srgbClr val="FFFFFF"/>
                  </a:solidFill>
                </a:rPr>
                <a:t>の変位・角度用アクチュエータ</a:t>
              </a:r>
              <a:r>
                <a:rPr lang="en-US" altLang="ja-JP" sz="1600" dirty="0" smtClean="0">
                  <a:solidFill>
                    <a:srgbClr val="FFFFFF"/>
                  </a:solidFill>
                </a:rPr>
                <a:t>.</a:t>
              </a:r>
            </a:p>
            <a:p>
              <a:pPr algn="l">
                <a:lnSpc>
                  <a:spcPct val="110000"/>
                </a:lnSpc>
                <a:buNone/>
              </a:pPr>
              <a:r>
                <a:rPr lang="en-US" altLang="ja-JP" sz="1600" dirty="0">
                  <a:solidFill>
                    <a:srgbClr val="FFFFFF"/>
                  </a:solidFill>
                </a:rPr>
                <a:t> </a:t>
              </a:r>
              <a:r>
                <a:rPr lang="en-US" altLang="ja-JP" sz="1600" dirty="0" smtClean="0">
                  <a:solidFill>
                    <a:srgbClr val="FFFFFF"/>
                  </a:solidFill>
                </a:rPr>
                <a:t>  - </a:t>
              </a:r>
              <a:r>
                <a:rPr lang="ja-JP" altLang="en-US" sz="1600" dirty="0" smtClean="0">
                  <a:solidFill>
                    <a:srgbClr val="FFFFFF"/>
                  </a:solidFill>
                </a:rPr>
                <a:t>低温シールド部とヒートリンク接続</a:t>
              </a:r>
              <a:r>
                <a:rPr lang="en-US" altLang="ja-JP" sz="1600" dirty="0" smtClean="0">
                  <a:solidFill>
                    <a:srgbClr val="FFFFFF"/>
                  </a:solidFill>
                </a:rPr>
                <a:t>. </a:t>
              </a:r>
            </a:p>
          </p:txBody>
        </p:sp>
      </p:grpSp>
      <p:grpSp>
        <p:nvGrpSpPr>
          <p:cNvPr id="2" name="グループ化 1"/>
          <p:cNvGrpSpPr/>
          <p:nvPr/>
        </p:nvGrpSpPr>
        <p:grpSpPr>
          <a:xfrm>
            <a:off x="3563888" y="790153"/>
            <a:ext cx="2318990" cy="5591175"/>
            <a:chOff x="3563888" y="790153"/>
            <a:chExt cx="2318990" cy="5591175"/>
          </a:xfrm>
        </p:grpSpPr>
        <p:grpSp>
          <p:nvGrpSpPr>
            <p:cNvPr id="13" name="グループ化 12"/>
            <p:cNvGrpSpPr/>
            <p:nvPr/>
          </p:nvGrpSpPr>
          <p:grpSpPr>
            <a:xfrm>
              <a:off x="3635896" y="790153"/>
              <a:ext cx="1943100" cy="5591175"/>
              <a:chOff x="3851920" y="790153"/>
              <a:chExt cx="1943100" cy="5591175"/>
            </a:xfrm>
          </p:grpSpPr>
          <p:sp>
            <p:nvSpPr>
              <p:cNvPr id="12" name="正方形/長方形 11"/>
              <p:cNvSpPr/>
              <p:nvPr/>
            </p:nvSpPr>
            <p:spPr>
              <a:xfrm>
                <a:off x="3855110" y="6237312"/>
                <a:ext cx="1931213" cy="144016"/>
              </a:xfrm>
              <a:prstGeom prst="rect">
                <a:avLst/>
              </a:prstGeom>
              <a:blipFill>
                <a:blip r:embed="rId3"/>
                <a:tile tx="0" ty="0" sx="100000" sy="100000" flip="none" algn="tl"/>
              </a:blipFill>
              <a:ln w="38100">
                <a:noFill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" name="フリーフォーム 10"/>
              <p:cNvSpPr/>
              <p:nvPr/>
            </p:nvSpPr>
            <p:spPr>
              <a:xfrm>
                <a:off x="5084064" y="1587398"/>
                <a:ext cx="702259" cy="1989735"/>
              </a:xfrm>
              <a:custGeom>
                <a:avLst/>
                <a:gdLst>
                  <a:gd name="connsiteX0" fmla="*/ 702259 w 702259"/>
                  <a:gd name="connsiteY0" fmla="*/ 0 h 1989735"/>
                  <a:gd name="connsiteX1" fmla="*/ 0 w 702259"/>
                  <a:gd name="connsiteY1" fmla="*/ 14631 h 1989735"/>
                  <a:gd name="connsiteX2" fmla="*/ 0 w 702259"/>
                  <a:gd name="connsiteY2" fmla="*/ 1799540 h 1989735"/>
                  <a:gd name="connsiteX3" fmla="*/ 256032 w 702259"/>
                  <a:gd name="connsiteY3" fmla="*/ 1828800 h 1989735"/>
                  <a:gd name="connsiteX4" fmla="*/ 438912 w 702259"/>
                  <a:gd name="connsiteY4" fmla="*/ 1887322 h 1989735"/>
                  <a:gd name="connsiteX5" fmla="*/ 651053 w 702259"/>
                  <a:gd name="connsiteY5" fmla="*/ 1960474 h 1989735"/>
                  <a:gd name="connsiteX6" fmla="*/ 702259 w 702259"/>
                  <a:gd name="connsiteY6" fmla="*/ 1989735 h 1989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2259" h="1989735">
                    <a:moveTo>
                      <a:pt x="702259" y="0"/>
                    </a:moveTo>
                    <a:lnTo>
                      <a:pt x="0" y="14631"/>
                    </a:lnTo>
                    <a:lnTo>
                      <a:pt x="0" y="1799540"/>
                    </a:lnTo>
                    <a:lnTo>
                      <a:pt x="256032" y="1828800"/>
                    </a:lnTo>
                    <a:lnTo>
                      <a:pt x="438912" y="1887322"/>
                    </a:lnTo>
                    <a:lnTo>
                      <a:pt x="651053" y="1960474"/>
                    </a:lnTo>
                    <a:lnTo>
                      <a:pt x="702259" y="1989735"/>
                    </a:lnTo>
                  </a:path>
                </a:pathLst>
              </a:custGeom>
              <a:blipFill>
                <a:blip r:embed="rId3"/>
                <a:tile tx="0" ty="0" sx="100000" sy="100000" flip="none" algn="tl"/>
              </a:blipFill>
            </p:spPr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" name="フリーフォーム 9"/>
              <p:cNvSpPr/>
              <p:nvPr/>
            </p:nvSpPr>
            <p:spPr>
              <a:xfrm>
                <a:off x="3855110" y="1587398"/>
                <a:ext cx="782727" cy="2018996"/>
              </a:xfrm>
              <a:custGeom>
                <a:avLst/>
                <a:gdLst>
                  <a:gd name="connsiteX0" fmla="*/ 0 w 782727"/>
                  <a:gd name="connsiteY0" fmla="*/ 2018996 h 2018996"/>
                  <a:gd name="connsiteX1" fmla="*/ 197511 w 782727"/>
                  <a:gd name="connsiteY1" fmla="*/ 1916583 h 2018996"/>
                  <a:gd name="connsiteX2" fmla="*/ 475488 w 782727"/>
                  <a:gd name="connsiteY2" fmla="*/ 1836116 h 2018996"/>
                  <a:gd name="connsiteX3" fmla="*/ 782727 w 782727"/>
                  <a:gd name="connsiteY3" fmla="*/ 1784909 h 2018996"/>
                  <a:gd name="connsiteX4" fmla="*/ 782727 w 782727"/>
                  <a:gd name="connsiteY4" fmla="*/ 29261 h 2018996"/>
                  <a:gd name="connsiteX5" fmla="*/ 672999 w 782727"/>
                  <a:gd name="connsiteY5" fmla="*/ 0 h 2018996"/>
                  <a:gd name="connsiteX6" fmla="*/ 14631 w 782727"/>
                  <a:gd name="connsiteY6" fmla="*/ 7316 h 2018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2727" h="2018996">
                    <a:moveTo>
                      <a:pt x="0" y="2018996"/>
                    </a:moveTo>
                    <a:lnTo>
                      <a:pt x="197511" y="1916583"/>
                    </a:lnTo>
                    <a:lnTo>
                      <a:pt x="475488" y="1836116"/>
                    </a:lnTo>
                    <a:lnTo>
                      <a:pt x="782727" y="1784909"/>
                    </a:lnTo>
                    <a:lnTo>
                      <a:pt x="782727" y="29261"/>
                    </a:lnTo>
                    <a:lnTo>
                      <a:pt x="672999" y="0"/>
                    </a:lnTo>
                    <a:lnTo>
                      <a:pt x="14631" y="7316"/>
                    </a:lnTo>
                  </a:path>
                </a:pathLst>
              </a:custGeom>
              <a:blipFill>
                <a:blip r:embed="rId3"/>
                <a:tile tx="0" ty="0" sx="100000" sy="100000" flip="none" algn="tl"/>
              </a:blipFill>
            </p:spPr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pic>
            <p:nvPicPr>
              <p:cNvPr id="973829" name="Picture 5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51920" y="790153"/>
                <a:ext cx="1943100" cy="55911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4" name="Rectangle 24"/>
            <p:cNvSpPr>
              <a:spLocks noChangeArrowheads="1"/>
            </p:cNvSpPr>
            <p:nvPr/>
          </p:nvSpPr>
          <p:spPr bwMode="auto">
            <a:xfrm>
              <a:off x="3563888" y="1151166"/>
              <a:ext cx="999728" cy="24564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None/>
              </a:pPr>
              <a:r>
                <a:rPr lang="en-US" altLang="ja-JP" sz="1000" dirty="0" smtClean="0">
                  <a:solidFill>
                    <a:srgbClr val="99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Pre Isolator</a:t>
              </a:r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3923928" y="1799238"/>
              <a:ext cx="648072" cy="24564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None/>
              </a:pPr>
              <a:r>
                <a:rPr lang="en-US" altLang="ja-JP" sz="1000" dirty="0" smtClean="0">
                  <a:solidFill>
                    <a:srgbClr val="99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GAS1</a:t>
              </a:r>
            </a:p>
          </p:txBody>
        </p:sp>
        <p:sp>
          <p:nvSpPr>
            <p:cNvPr id="26" name="Rectangle 24"/>
            <p:cNvSpPr>
              <a:spLocks noChangeArrowheads="1"/>
            </p:cNvSpPr>
            <p:nvPr/>
          </p:nvSpPr>
          <p:spPr bwMode="auto">
            <a:xfrm>
              <a:off x="3923928" y="2636912"/>
              <a:ext cx="648072" cy="24564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None/>
              </a:pPr>
              <a:r>
                <a:rPr lang="en-US" altLang="ja-JP" sz="1000" dirty="0" smtClean="0">
                  <a:solidFill>
                    <a:srgbClr val="99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GAS2</a:t>
              </a:r>
            </a:p>
          </p:txBody>
        </p:sp>
        <p:sp>
          <p:nvSpPr>
            <p:cNvPr id="27" name="Rectangle 24"/>
            <p:cNvSpPr>
              <a:spLocks noChangeArrowheads="1"/>
            </p:cNvSpPr>
            <p:nvPr/>
          </p:nvSpPr>
          <p:spPr bwMode="auto">
            <a:xfrm>
              <a:off x="3965792" y="3490960"/>
              <a:ext cx="648072" cy="24564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None/>
              </a:pPr>
              <a:r>
                <a:rPr lang="en-US" altLang="ja-JP" sz="1000" dirty="0" smtClean="0">
                  <a:solidFill>
                    <a:srgbClr val="99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GAS3</a:t>
              </a:r>
            </a:p>
          </p:txBody>
        </p:sp>
        <p:sp>
          <p:nvSpPr>
            <p:cNvPr id="28" name="Rectangle 24"/>
            <p:cNvSpPr>
              <a:spLocks noChangeArrowheads="1"/>
            </p:cNvSpPr>
            <p:nvPr/>
          </p:nvSpPr>
          <p:spPr bwMode="auto">
            <a:xfrm>
              <a:off x="3923928" y="4221088"/>
              <a:ext cx="648072" cy="24564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None/>
              </a:pPr>
              <a:r>
                <a:rPr lang="en-US" altLang="ja-JP" sz="1000" dirty="0" smtClean="0">
                  <a:solidFill>
                    <a:srgbClr val="99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GAS4</a:t>
              </a:r>
            </a:p>
          </p:txBody>
        </p:sp>
        <p:sp>
          <p:nvSpPr>
            <p:cNvPr id="29" name="Rectangle 24"/>
            <p:cNvSpPr>
              <a:spLocks noChangeArrowheads="1"/>
            </p:cNvSpPr>
            <p:nvPr/>
          </p:nvSpPr>
          <p:spPr bwMode="auto">
            <a:xfrm>
              <a:off x="3563888" y="5013176"/>
              <a:ext cx="648072" cy="369332"/>
            </a:xfrm>
            <a:prstGeom prst="rect">
              <a:avLst/>
            </a:prstGeom>
            <a:solidFill>
              <a:srgbClr val="000000">
                <a:alpha val="70000"/>
              </a:srgbClr>
            </a:solidFill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90000"/>
                </a:lnSpc>
                <a:buNone/>
              </a:pPr>
              <a:r>
                <a:rPr lang="en-US" altLang="ja-JP" sz="1000" dirty="0" smtClean="0">
                  <a:solidFill>
                    <a:srgbClr val="99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Cryo-payload</a:t>
              </a:r>
            </a:p>
          </p:txBody>
        </p:sp>
        <p:sp>
          <p:nvSpPr>
            <p:cNvPr id="31" name="Rectangle 24"/>
            <p:cNvSpPr>
              <a:spLocks noChangeArrowheads="1"/>
            </p:cNvSpPr>
            <p:nvPr/>
          </p:nvSpPr>
          <p:spPr bwMode="auto">
            <a:xfrm>
              <a:off x="3635896" y="5517232"/>
              <a:ext cx="720080" cy="369332"/>
            </a:xfrm>
            <a:prstGeom prst="rect">
              <a:avLst/>
            </a:prstGeom>
            <a:solidFill>
              <a:srgbClr val="000000">
                <a:alpha val="70000"/>
              </a:srgbClr>
            </a:solidFill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90000"/>
                </a:lnSpc>
                <a:buNone/>
              </a:pPr>
              <a:r>
                <a:rPr lang="en-US" altLang="ja-JP" sz="1000" dirty="0" smtClean="0">
                  <a:solidFill>
                    <a:srgbClr val="99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Sapphire</a:t>
              </a:r>
            </a:p>
            <a:p>
              <a:pPr algn="l">
                <a:lnSpc>
                  <a:spcPct val="90000"/>
                </a:lnSpc>
                <a:buNone/>
              </a:pPr>
              <a:r>
                <a:rPr lang="en-US" altLang="ja-JP" sz="1000" dirty="0" smtClean="0">
                  <a:solidFill>
                    <a:srgbClr val="99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mirror</a:t>
              </a:r>
            </a:p>
          </p:txBody>
        </p:sp>
        <p:cxnSp>
          <p:nvCxnSpPr>
            <p:cNvPr id="16" name="直線矢印コネクタ 15"/>
            <p:cNvCxnSpPr/>
            <p:nvPr/>
          </p:nvCxnSpPr>
          <p:spPr bwMode="auto">
            <a:xfrm>
              <a:off x="4247964" y="5701898"/>
              <a:ext cx="315652" cy="0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19050" cap="flat" cmpd="sng" algn="ctr">
              <a:solidFill>
                <a:srgbClr val="99FF99"/>
              </a:solidFill>
              <a:prstDash val="solid"/>
              <a:round/>
              <a:headEnd type="none" w="med" len="med"/>
              <a:tailEnd type="arrow" w="sm" len="med"/>
            </a:ln>
            <a:effectLst/>
          </p:spPr>
        </p:cxnSp>
        <p:sp>
          <p:nvSpPr>
            <p:cNvPr id="35" name="Rectangle 24"/>
            <p:cNvSpPr>
              <a:spLocks noChangeArrowheads="1"/>
            </p:cNvSpPr>
            <p:nvPr/>
          </p:nvSpPr>
          <p:spPr bwMode="auto">
            <a:xfrm>
              <a:off x="4994000" y="1360864"/>
              <a:ext cx="639688" cy="24564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None/>
              </a:pPr>
              <a:r>
                <a:rPr lang="en-US" altLang="ja-JP" sz="1000" dirty="0" smtClean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r>
                <a:rPr lang="en-US" altLang="ja-JP" sz="1000" baseline="30000" dirty="0" smtClean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nd</a:t>
              </a:r>
              <a:r>
                <a:rPr lang="en-US" altLang="ja-JP" sz="1000" dirty="0" smtClean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floor</a:t>
              </a:r>
            </a:p>
          </p:txBody>
        </p:sp>
        <p:sp>
          <p:nvSpPr>
            <p:cNvPr id="36" name="Rectangle 24"/>
            <p:cNvSpPr>
              <a:spLocks noChangeArrowheads="1"/>
            </p:cNvSpPr>
            <p:nvPr/>
          </p:nvSpPr>
          <p:spPr bwMode="auto">
            <a:xfrm>
              <a:off x="5090790" y="6028660"/>
              <a:ext cx="639688" cy="2616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None/>
              </a:pPr>
              <a:r>
                <a:rPr lang="en-US" altLang="ja-JP" sz="1000" dirty="0" smtClean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  <a:r>
                <a:rPr lang="en-US" altLang="ja-JP" sz="1000" baseline="30000" dirty="0" smtClean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</a:t>
              </a:r>
              <a:r>
                <a:rPr lang="en-US" altLang="ja-JP" sz="1000" dirty="0" smtClean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floor</a:t>
              </a:r>
            </a:p>
          </p:txBody>
        </p:sp>
        <p:sp>
          <p:nvSpPr>
            <p:cNvPr id="37" name="Rectangle 24"/>
            <p:cNvSpPr>
              <a:spLocks noChangeArrowheads="1"/>
            </p:cNvSpPr>
            <p:nvPr/>
          </p:nvSpPr>
          <p:spPr bwMode="auto">
            <a:xfrm>
              <a:off x="5055960" y="4777056"/>
              <a:ext cx="756592" cy="2616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None/>
              </a:pPr>
              <a:r>
                <a:rPr lang="en-US" altLang="ja-JP" sz="1000" dirty="0" smtClean="0">
                  <a:solidFill>
                    <a:srgbClr val="99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Cryostat</a:t>
              </a:r>
            </a:p>
          </p:txBody>
        </p:sp>
        <p:cxnSp>
          <p:nvCxnSpPr>
            <p:cNvPr id="38" name="直線矢印コネクタ 37"/>
            <p:cNvCxnSpPr/>
            <p:nvPr/>
          </p:nvCxnSpPr>
          <p:spPr bwMode="auto">
            <a:xfrm>
              <a:off x="4139952" y="5229200"/>
              <a:ext cx="265838" cy="0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19050" cap="flat" cmpd="sng" algn="ctr">
              <a:solidFill>
                <a:srgbClr val="99FF99"/>
              </a:solidFill>
              <a:prstDash val="solid"/>
              <a:round/>
              <a:headEnd type="none" w="med" len="med"/>
              <a:tailEnd type="arrow" w="sm" len="med"/>
            </a:ln>
            <a:effectLst/>
          </p:spPr>
        </p:cxnSp>
        <p:sp>
          <p:nvSpPr>
            <p:cNvPr id="40" name="Rectangle 24"/>
            <p:cNvSpPr>
              <a:spLocks noChangeArrowheads="1"/>
            </p:cNvSpPr>
            <p:nvPr/>
          </p:nvSpPr>
          <p:spPr bwMode="auto">
            <a:xfrm>
              <a:off x="4932040" y="837873"/>
              <a:ext cx="950838" cy="43088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None/>
              </a:pPr>
              <a:r>
                <a:rPr lang="en-US" altLang="ja-JP" sz="1000" dirty="0" smtClean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Room-temp.</a:t>
              </a:r>
            </a:p>
            <a:p>
              <a:pPr algn="l">
                <a:lnSpc>
                  <a:spcPct val="110000"/>
                </a:lnSpc>
                <a:buNone/>
              </a:pPr>
              <a:r>
                <a:rPr lang="en-US" altLang="ja-JP" sz="1000" dirty="0" smtClean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Vacuum tank</a:t>
              </a:r>
            </a:p>
          </p:txBody>
        </p:sp>
        <p:sp>
          <p:nvSpPr>
            <p:cNvPr id="48" name="Rectangle 24"/>
            <p:cNvSpPr>
              <a:spLocks noChangeArrowheads="1"/>
            </p:cNvSpPr>
            <p:nvPr/>
          </p:nvSpPr>
          <p:spPr bwMode="auto">
            <a:xfrm>
              <a:off x="4869845" y="2278033"/>
              <a:ext cx="710267" cy="43088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None/>
              </a:pPr>
              <a:r>
                <a:rPr lang="en-US" altLang="ja-JP" sz="1000" dirty="0" smtClean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Vacuum </a:t>
              </a:r>
            </a:p>
            <a:p>
              <a:pPr algn="l">
                <a:lnSpc>
                  <a:spcPct val="110000"/>
                </a:lnSpc>
                <a:buNone/>
              </a:pPr>
              <a:r>
                <a:rPr lang="en-US" altLang="ja-JP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altLang="ja-JP" sz="1000" dirty="0" smtClean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Tube</a:t>
              </a:r>
            </a:p>
          </p:txBody>
        </p:sp>
        <p:cxnSp>
          <p:nvCxnSpPr>
            <p:cNvPr id="30" name="直線矢印コネクタ 29"/>
            <p:cNvCxnSpPr/>
            <p:nvPr/>
          </p:nvCxnSpPr>
          <p:spPr bwMode="auto">
            <a:xfrm>
              <a:off x="5724128" y="1587398"/>
              <a:ext cx="0" cy="4702872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12700" cap="flat" cmpd="sng" algn="ctr">
              <a:solidFill>
                <a:srgbClr val="FFFF99"/>
              </a:solidFill>
              <a:prstDash val="solid"/>
              <a:round/>
              <a:headEnd type="arrow" w="sm" len="med"/>
              <a:tailEnd type="arrow" w="sm" len="med"/>
            </a:ln>
            <a:effectLst/>
          </p:spPr>
        </p:cxnSp>
        <p:sp>
          <p:nvSpPr>
            <p:cNvPr id="53" name="Rectangle 24"/>
            <p:cNvSpPr>
              <a:spLocks noChangeArrowheads="1"/>
            </p:cNvSpPr>
            <p:nvPr/>
          </p:nvSpPr>
          <p:spPr bwMode="auto">
            <a:xfrm rot="16200000">
              <a:off x="5202185" y="3411113"/>
              <a:ext cx="926291" cy="2616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None/>
              </a:pPr>
              <a:r>
                <a:rPr lang="en-US" altLang="ja-JP" sz="1000" dirty="0" smtClean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Height 13m</a:t>
              </a:r>
            </a:p>
          </p:txBody>
        </p:sp>
      </p:grpSp>
      <p:grpSp>
        <p:nvGrpSpPr>
          <p:cNvPr id="9" name="グループ化 8"/>
          <p:cNvGrpSpPr/>
          <p:nvPr/>
        </p:nvGrpSpPr>
        <p:grpSpPr>
          <a:xfrm>
            <a:off x="179512" y="1016813"/>
            <a:ext cx="3518343" cy="3420299"/>
            <a:chOff x="179512" y="1016813"/>
            <a:chExt cx="3518343" cy="3420299"/>
          </a:xfrm>
        </p:grpSpPr>
        <p:grpSp>
          <p:nvGrpSpPr>
            <p:cNvPr id="5" name="グループ化 4"/>
            <p:cNvGrpSpPr/>
            <p:nvPr/>
          </p:nvGrpSpPr>
          <p:grpSpPr>
            <a:xfrm>
              <a:off x="179512" y="1016813"/>
              <a:ext cx="3456383" cy="3420299"/>
              <a:chOff x="179512" y="1016813"/>
              <a:chExt cx="3456383" cy="3420299"/>
            </a:xfrm>
          </p:grpSpPr>
          <p:sp>
            <p:nvSpPr>
              <p:cNvPr id="42" name="角丸四角形 41"/>
              <p:cNvSpPr/>
              <p:nvPr/>
            </p:nvSpPr>
            <p:spPr bwMode="auto">
              <a:xfrm>
                <a:off x="179512" y="1016813"/>
                <a:ext cx="3240360" cy="3420299"/>
              </a:xfrm>
              <a:prstGeom prst="roundRect">
                <a:avLst>
                  <a:gd name="adj" fmla="val 4426"/>
                </a:avLst>
              </a:prstGeom>
              <a:solidFill>
                <a:srgbClr val="000000">
                  <a:alpha val="30000"/>
                </a:srgbClr>
              </a:solidFill>
              <a:ln w="3175" cap="flat" cmpd="sng" algn="ctr">
                <a:solidFill>
                  <a:srgbClr val="FFFFFF">
                    <a:alpha val="5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sp>
            <p:nvSpPr>
              <p:cNvPr id="22" name="Rectangle 24"/>
              <p:cNvSpPr>
                <a:spLocks noChangeArrowheads="1"/>
              </p:cNvSpPr>
              <p:nvPr/>
            </p:nvSpPr>
            <p:spPr bwMode="auto">
              <a:xfrm>
                <a:off x="251519" y="1027662"/>
                <a:ext cx="3384376" cy="2022092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buNone/>
                </a:pPr>
                <a:r>
                  <a:rPr lang="ja-JP" altLang="en-US" sz="1800" dirty="0" smtClean="0">
                    <a:solidFill>
                      <a:srgbClr val="FFFFFF"/>
                    </a:solidFill>
                  </a:rPr>
                  <a:t>・</a:t>
                </a:r>
                <a:r>
                  <a:rPr lang="ja-JP" altLang="en-US" sz="1800" dirty="0" smtClean="0">
                    <a:solidFill>
                      <a:srgbClr val="99FF99"/>
                    </a:solidFill>
                  </a:rPr>
                  <a:t>高性能防振装置 </a:t>
                </a:r>
                <a:r>
                  <a:rPr lang="en-US" altLang="ja-JP" sz="1600" dirty="0" smtClean="0">
                    <a:solidFill>
                      <a:srgbClr val="99FF99"/>
                    </a:solidFill>
                  </a:rPr>
                  <a:t>(</a:t>
                </a:r>
                <a:r>
                  <a:rPr lang="en-US" altLang="ja-JP" sz="1600" dirty="0">
                    <a:solidFill>
                      <a:srgbClr val="99FF99"/>
                    </a:solidFill>
                  </a:rPr>
                  <a:t>T</a:t>
                </a:r>
                <a:r>
                  <a:rPr lang="en-US" altLang="ja-JP" sz="1600" dirty="0" smtClean="0">
                    <a:solidFill>
                      <a:srgbClr val="99FF99"/>
                    </a:solidFill>
                  </a:rPr>
                  <a:t>ype-A SAS)</a:t>
                </a:r>
              </a:p>
              <a:p>
                <a:pPr algn="l">
                  <a:lnSpc>
                    <a:spcPct val="110000"/>
                  </a:lnSpc>
                  <a:buNone/>
                </a:pPr>
                <a:r>
                  <a:rPr lang="en-US" altLang="ja-JP" sz="1600" dirty="0">
                    <a:solidFill>
                      <a:srgbClr val="FFFFFF"/>
                    </a:solidFill>
                  </a:rPr>
                  <a:t> </a:t>
                </a:r>
                <a:r>
                  <a:rPr lang="en-US" altLang="ja-JP" sz="1600" dirty="0" smtClean="0">
                    <a:solidFill>
                      <a:srgbClr val="FFFFFF"/>
                    </a:solidFill>
                  </a:rPr>
                  <a:t>  - </a:t>
                </a:r>
                <a:r>
                  <a:rPr lang="ja-JP" altLang="en-US" sz="1600" dirty="0" smtClean="0">
                    <a:solidFill>
                      <a:srgbClr val="FFFFFF"/>
                    </a:solidFill>
                  </a:rPr>
                  <a:t>上層部の岩盤より懸架された</a:t>
                </a:r>
                <a:endParaRPr lang="en-US" altLang="ja-JP" sz="1600" dirty="0" smtClean="0">
                  <a:solidFill>
                    <a:srgbClr val="FFFFFF"/>
                  </a:solidFill>
                </a:endParaRPr>
              </a:p>
              <a:p>
                <a:pPr algn="l">
                  <a:lnSpc>
                    <a:spcPct val="110000"/>
                  </a:lnSpc>
                  <a:buNone/>
                </a:pPr>
                <a:r>
                  <a:rPr lang="en-US" altLang="ja-JP" sz="1600" dirty="0">
                    <a:solidFill>
                      <a:srgbClr val="FFFFFF"/>
                    </a:solidFill>
                  </a:rPr>
                  <a:t> </a:t>
                </a:r>
                <a:r>
                  <a:rPr lang="en-US" altLang="ja-JP" sz="1600" dirty="0" smtClean="0">
                    <a:solidFill>
                      <a:srgbClr val="FFFFFF"/>
                    </a:solidFill>
                  </a:rPr>
                  <a:t>               </a:t>
                </a:r>
                <a:r>
                  <a:rPr lang="ja-JP" altLang="en-US" sz="1600" dirty="0" smtClean="0">
                    <a:solidFill>
                      <a:srgbClr val="CCFFCC"/>
                    </a:solidFill>
                  </a:rPr>
                  <a:t>多段の受動防振装置</a:t>
                </a:r>
                <a:r>
                  <a:rPr lang="en-US" altLang="ja-JP" sz="1600" dirty="0" smtClean="0">
                    <a:solidFill>
                      <a:srgbClr val="FFFFFF"/>
                    </a:solidFill>
                  </a:rPr>
                  <a:t>.</a:t>
                </a:r>
              </a:p>
              <a:p>
                <a:pPr algn="l">
                  <a:lnSpc>
                    <a:spcPct val="110000"/>
                  </a:lnSpc>
                  <a:buNone/>
                </a:pPr>
                <a:r>
                  <a:rPr lang="en-US" altLang="ja-JP" sz="1600" dirty="0">
                    <a:solidFill>
                      <a:srgbClr val="FFFFFF"/>
                    </a:solidFill>
                  </a:rPr>
                  <a:t> </a:t>
                </a:r>
                <a:r>
                  <a:rPr lang="en-US" altLang="ja-JP" sz="1600" dirty="0" smtClean="0">
                    <a:solidFill>
                      <a:srgbClr val="FFFFFF"/>
                    </a:solidFill>
                  </a:rPr>
                  <a:t>  - </a:t>
                </a:r>
                <a:r>
                  <a:rPr lang="ja-JP" altLang="en-US" sz="1600" dirty="0" smtClean="0">
                    <a:solidFill>
                      <a:srgbClr val="FFFFFF"/>
                    </a:solidFill>
                  </a:rPr>
                  <a:t>常温の真空槽内に収められる</a:t>
                </a:r>
                <a:r>
                  <a:rPr lang="en-US" altLang="ja-JP" sz="1600" dirty="0" smtClean="0">
                    <a:solidFill>
                      <a:srgbClr val="FFFFFF"/>
                    </a:solidFill>
                  </a:rPr>
                  <a:t>.</a:t>
                </a:r>
              </a:p>
              <a:p>
                <a:pPr algn="l">
                  <a:lnSpc>
                    <a:spcPct val="110000"/>
                  </a:lnSpc>
                  <a:buNone/>
                </a:pPr>
                <a:r>
                  <a:rPr lang="en-US" altLang="ja-JP" sz="1600" dirty="0" smtClean="0">
                    <a:solidFill>
                      <a:srgbClr val="FFFFFF"/>
                    </a:solidFill>
                  </a:rPr>
                  <a:t>   - </a:t>
                </a:r>
                <a:r>
                  <a:rPr lang="ja-JP" altLang="en-US" sz="1600" dirty="0" smtClean="0">
                    <a:solidFill>
                      <a:srgbClr val="FFFFFF"/>
                    </a:solidFill>
                  </a:rPr>
                  <a:t>ローカル制御とダンピング機構</a:t>
                </a:r>
                <a:r>
                  <a:rPr lang="en-US" altLang="ja-JP" sz="1600" dirty="0" smtClean="0">
                    <a:solidFill>
                      <a:srgbClr val="FFFFFF"/>
                    </a:solidFill>
                  </a:rPr>
                  <a:t>. </a:t>
                </a:r>
              </a:p>
              <a:p>
                <a:pPr algn="l">
                  <a:lnSpc>
                    <a:spcPct val="110000"/>
                  </a:lnSpc>
                  <a:buNone/>
                </a:pPr>
                <a:r>
                  <a:rPr lang="en-US" altLang="ja-JP" sz="1600" dirty="0">
                    <a:solidFill>
                      <a:srgbClr val="FFFFFF"/>
                    </a:solidFill>
                  </a:rPr>
                  <a:t> </a:t>
                </a:r>
                <a:r>
                  <a:rPr lang="en-US" altLang="ja-JP" sz="1600" dirty="0" smtClean="0">
                    <a:solidFill>
                      <a:srgbClr val="FFFFFF"/>
                    </a:solidFill>
                  </a:rPr>
                  <a:t>  - </a:t>
                </a:r>
                <a:r>
                  <a:rPr lang="ja-JP" altLang="en-US" sz="1600" dirty="0" smtClean="0">
                    <a:solidFill>
                      <a:srgbClr val="FFFFFF"/>
                    </a:solidFill>
                  </a:rPr>
                  <a:t>最下段に低温ペイロード</a:t>
                </a:r>
                <a:r>
                  <a:rPr lang="en-US" altLang="ja-JP" sz="1600" dirty="0" smtClean="0">
                    <a:solidFill>
                      <a:srgbClr val="FFFFFF"/>
                    </a:solidFill>
                  </a:rPr>
                  <a:t>,</a:t>
                </a:r>
              </a:p>
              <a:p>
                <a:pPr algn="l">
                  <a:lnSpc>
                    <a:spcPct val="110000"/>
                  </a:lnSpc>
                  <a:buNone/>
                </a:pPr>
                <a:r>
                  <a:rPr lang="en-US" altLang="ja-JP" sz="1600" dirty="0">
                    <a:solidFill>
                      <a:srgbClr val="FFFFFF"/>
                    </a:solidFill>
                  </a:rPr>
                  <a:t> </a:t>
                </a:r>
                <a:r>
                  <a:rPr lang="en-US" altLang="ja-JP" sz="1600" dirty="0" smtClean="0">
                    <a:solidFill>
                      <a:srgbClr val="FFFFFF"/>
                    </a:solidFill>
                  </a:rPr>
                  <a:t>              </a:t>
                </a:r>
                <a:r>
                  <a:rPr lang="ja-JP" altLang="en-US" sz="1600" dirty="0" smtClean="0">
                    <a:solidFill>
                      <a:srgbClr val="CCFFCC"/>
                    </a:solidFill>
                  </a:rPr>
                  <a:t>サファイヤ鏡を懸架</a:t>
                </a:r>
                <a:r>
                  <a:rPr lang="en-US" altLang="ja-JP" sz="1600" dirty="0" smtClean="0">
                    <a:solidFill>
                      <a:srgbClr val="FFFFFF"/>
                    </a:solidFill>
                  </a:rPr>
                  <a:t>.</a:t>
                </a:r>
              </a:p>
            </p:txBody>
          </p:sp>
          <p:pic>
            <p:nvPicPr>
              <p:cNvPr id="54" name="Picture 3" descr="DSCN1707.JP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443667" y="3175744"/>
                <a:ext cx="1343899" cy="1008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" name="Picture 609" descr="C:\Users\ryu\Pictures\NIKHEF\DCF00055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2810" y="3239578"/>
                <a:ext cx="1438032" cy="10780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6" name="Rectangle 24"/>
              <p:cNvSpPr>
                <a:spLocks noChangeArrowheads="1"/>
              </p:cNvSpPr>
              <p:nvPr/>
            </p:nvSpPr>
            <p:spPr bwMode="auto">
              <a:xfrm>
                <a:off x="827583" y="4125678"/>
                <a:ext cx="999728" cy="245645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buNone/>
                </a:pPr>
                <a:r>
                  <a:rPr lang="en-US" altLang="ja-JP" sz="1000" dirty="0" smtClean="0">
                    <a:solidFill>
                      <a:srgbClr val="99FF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Pre Isolator</a:t>
                </a:r>
              </a:p>
            </p:txBody>
          </p:sp>
        </p:grpSp>
        <p:sp>
          <p:nvSpPr>
            <p:cNvPr id="57" name="Rectangle 24"/>
            <p:cNvSpPr>
              <a:spLocks noChangeArrowheads="1"/>
            </p:cNvSpPr>
            <p:nvPr/>
          </p:nvSpPr>
          <p:spPr bwMode="auto">
            <a:xfrm>
              <a:off x="2617735" y="4096057"/>
              <a:ext cx="1080120" cy="2616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None/>
              </a:pPr>
              <a:r>
                <a:rPr lang="en-US" altLang="ja-JP" sz="1000" dirty="0" smtClean="0">
                  <a:solidFill>
                    <a:srgbClr val="99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GAS filter</a:t>
              </a:r>
            </a:p>
          </p:txBody>
        </p:sp>
      </p:grpSp>
      <p:grpSp>
        <p:nvGrpSpPr>
          <p:cNvPr id="8" name="グループ化 7"/>
          <p:cNvGrpSpPr/>
          <p:nvPr/>
        </p:nvGrpSpPr>
        <p:grpSpPr>
          <a:xfrm>
            <a:off x="5976664" y="3167677"/>
            <a:ext cx="3203848" cy="3227943"/>
            <a:chOff x="5976664" y="3167677"/>
            <a:chExt cx="3203848" cy="3227943"/>
          </a:xfrm>
        </p:grpSpPr>
        <p:sp>
          <p:nvSpPr>
            <p:cNvPr id="46" name="角丸四角形 45"/>
            <p:cNvSpPr/>
            <p:nvPr/>
          </p:nvSpPr>
          <p:spPr bwMode="auto">
            <a:xfrm>
              <a:off x="6023880" y="3167677"/>
              <a:ext cx="2972909" cy="3227943"/>
            </a:xfrm>
            <a:prstGeom prst="roundRect">
              <a:avLst>
                <a:gd name="adj" fmla="val 4426"/>
              </a:avLst>
            </a:prstGeom>
            <a:solidFill>
              <a:srgbClr val="000000">
                <a:alpha val="30000"/>
              </a:srgbClr>
            </a:solidFill>
            <a:ln w="3175" cap="flat" cmpd="sng" algn="ctr">
              <a:solidFill>
                <a:srgbClr val="FFFFFF">
                  <a:alpha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20" name="Rectangle 24"/>
            <p:cNvSpPr>
              <a:spLocks noChangeArrowheads="1"/>
            </p:cNvSpPr>
            <p:nvPr/>
          </p:nvSpPr>
          <p:spPr bwMode="auto">
            <a:xfrm>
              <a:off x="5976664" y="3167677"/>
              <a:ext cx="3203848" cy="227754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None/>
              </a:pPr>
              <a:r>
                <a:rPr lang="ja-JP" altLang="en-US" sz="1800" dirty="0" smtClean="0">
                  <a:solidFill>
                    <a:srgbClr val="FFFFFF"/>
                  </a:solidFill>
                </a:rPr>
                <a:t>・</a:t>
              </a:r>
              <a:r>
                <a:rPr lang="ja-JP" altLang="en-US" sz="1800" dirty="0" smtClean="0">
                  <a:solidFill>
                    <a:srgbClr val="99CCFF"/>
                  </a:solidFill>
                </a:rPr>
                <a:t>クライオスタット・冷却系</a:t>
              </a:r>
              <a:endParaRPr lang="en-US" altLang="ja-JP" sz="1800" dirty="0" smtClean="0">
                <a:solidFill>
                  <a:srgbClr val="99CCFF"/>
                </a:solidFill>
              </a:endParaRPr>
            </a:p>
            <a:p>
              <a:pPr algn="l">
                <a:lnSpc>
                  <a:spcPct val="110000"/>
                </a:lnSpc>
                <a:buNone/>
              </a:pPr>
              <a:r>
                <a:rPr lang="en-US" altLang="ja-JP" sz="1600" dirty="0" smtClean="0">
                  <a:solidFill>
                    <a:srgbClr val="FFFFFF"/>
                  </a:solidFill>
                </a:rPr>
                <a:t>  - </a:t>
              </a:r>
              <a:r>
                <a:rPr lang="ja-JP" altLang="en-US" sz="1600" dirty="0" smtClean="0">
                  <a:solidFill>
                    <a:srgbClr val="FFFFFF"/>
                  </a:solidFill>
                </a:rPr>
                <a:t>外形 </a:t>
              </a:r>
              <a:r>
                <a:rPr lang="en-US" altLang="ja-JP" sz="1600" dirty="0" smtClean="0">
                  <a:solidFill>
                    <a:srgbClr val="FFFFFF"/>
                  </a:solidFill>
                </a:rPr>
                <a:t>: Φ2.4m, </a:t>
              </a:r>
              <a:r>
                <a:rPr lang="ja-JP" altLang="en-US" sz="1600" dirty="0" smtClean="0">
                  <a:solidFill>
                    <a:srgbClr val="FFFFFF"/>
                  </a:solidFill>
                </a:rPr>
                <a:t>高さ</a:t>
              </a:r>
              <a:r>
                <a:rPr lang="en-US" altLang="ja-JP" sz="1600" dirty="0">
                  <a:solidFill>
                    <a:srgbClr val="FFFFFF"/>
                  </a:solidFill>
                </a:rPr>
                <a:t> </a:t>
              </a:r>
              <a:r>
                <a:rPr lang="en-US" altLang="ja-JP" sz="1600" dirty="0" smtClean="0">
                  <a:solidFill>
                    <a:srgbClr val="FFFFFF"/>
                  </a:solidFill>
                </a:rPr>
                <a:t>3.8m</a:t>
              </a:r>
            </a:p>
            <a:p>
              <a:pPr algn="l">
                <a:lnSpc>
                  <a:spcPct val="110000"/>
                </a:lnSpc>
                <a:buNone/>
              </a:pPr>
              <a:r>
                <a:rPr lang="en-US" altLang="ja-JP" sz="1600" dirty="0">
                  <a:solidFill>
                    <a:srgbClr val="FFFFFF"/>
                  </a:solidFill>
                </a:rPr>
                <a:t> </a:t>
              </a:r>
              <a:r>
                <a:rPr lang="en-US" altLang="ja-JP" sz="1600" dirty="0" smtClean="0">
                  <a:solidFill>
                    <a:srgbClr val="FFFFFF"/>
                  </a:solidFill>
                </a:rPr>
                <a:t> - </a:t>
              </a:r>
              <a:r>
                <a:rPr lang="ja-JP" altLang="en-US" sz="1600" dirty="0" smtClean="0">
                  <a:solidFill>
                    <a:srgbClr val="FFFFFF"/>
                  </a:solidFill>
                </a:rPr>
                <a:t>二重の輻射シールド </a:t>
              </a:r>
              <a:r>
                <a:rPr lang="en-US" altLang="ja-JP" sz="1600" dirty="0" smtClean="0">
                  <a:solidFill>
                    <a:srgbClr val="FFFFFF"/>
                  </a:solidFill>
                </a:rPr>
                <a:t>(</a:t>
              </a:r>
              <a:r>
                <a:rPr lang="en-US" altLang="ja-JP" sz="1600" dirty="0" smtClean="0">
                  <a:solidFill>
                    <a:srgbClr val="99CCFF"/>
                  </a:solidFill>
                </a:rPr>
                <a:t>80K, 8K</a:t>
              </a:r>
              <a:r>
                <a:rPr lang="en-US" altLang="ja-JP" sz="1600" dirty="0" smtClean="0">
                  <a:solidFill>
                    <a:srgbClr val="FFFFFF"/>
                  </a:solidFill>
                </a:rPr>
                <a:t>)</a:t>
              </a:r>
            </a:p>
            <a:p>
              <a:pPr algn="l">
                <a:lnSpc>
                  <a:spcPct val="110000"/>
                </a:lnSpc>
                <a:buNone/>
              </a:pPr>
              <a:r>
                <a:rPr lang="en-US" altLang="ja-JP" sz="1600" dirty="0">
                  <a:solidFill>
                    <a:srgbClr val="FFFFFF"/>
                  </a:solidFill>
                </a:rPr>
                <a:t> </a:t>
              </a:r>
              <a:r>
                <a:rPr lang="en-US" altLang="ja-JP" sz="1600" dirty="0" smtClean="0">
                  <a:solidFill>
                    <a:srgbClr val="FFFFFF"/>
                  </a:solidFill>
                </a:rPr>
                <a:t> - 4</a:t>
              </a:r>
              <a:r>
                <a:rPr lang="ja-JP" altLang="en-US" sz="1600" dirty="0" smtClean="0">
                  <a:solidFill>
                    <a:srgbClr val="FFFFFF"/>
                  </a:solidFill>
                </a:rPr>
                <a:t>台の低雑音</a:t>
              </a:r>
              <a:r>
                <a:rPr lang="en-US" altLang="ja-JP" sz="1600" dirty="0" smtClean="0">
                  <a:solidFill>
                    <a:srgbClr val="FFFFFF"/>
                  </a:solidFill>
                </a:rPr>
                <a:t>PT</a:t>
              </a:r>
              <a:r>
                <a:rPr lang="ja-JP" altLang="en-US" sz="1600" dirty="0" smtClean="0">
                  <a:solidFill>
                    <a:srgbClr val="FFFFFF"/>
                  </a:solidFill>
                </a:rPr>
                <a:t>冷凍機</a:t>
              </a:r>
              <a:endParaRPr lang="en-US" altLang="ja-JP" sz="1600" dirty="0" smtClean="0">
                <a:solidFill>
                  <a:srgbClr val="FFFFFF"/>
                </a:solidFill>
              </a:endParaRPr>
            </a:p>
            <a:p>
              <a:pPr algn="l" defTabSz="457200">
                <a:buFontTx/>
                <a:buNone/>
              </a:pPr>
              <a:r>
                <a:rPr lang="en-US" altLang="ja-JP" sz="1600" dirty="0" smtClean="0">
                  <a:solidFill>
                    <a:prstClr val="white"/>
                  </a:solidFill>
                </a:rPr>
                <a:t>       1</a:t>
              </a:r>
              <a:r>
                <a:rPr lang="en-US" altLang="ja-JP" sz="1600" baseline="30000" dirty="0" smtClean="0">
                  <a:solidFill>
                    <a:prstClr val="white"/>
                  </a:solidFill>
                </a:rPr>
                <a:t>st</a:t>
              </a:r>
              <a:r>
                <a:rPr lang="en-US" altLang="ja-JP" sz="1600" dirty="0" smtClean="0">
                  <a:solidFill>
                    <a:prstClr val="white"/>
                  </a:solidFill>
                </a:rPr>
                <a:t> stage   36 W at 50K</a:t>
              </a:r>
            </a:p>
            <a:p>
              <a:pPr algn="l" defTabSz="457200">
                <a:buFontTx/>
                <a:buNone/>
              </a:pPr>
              <a:r>
                <a:rPr lang="en-US" altLang="ja-JP" sz="1600" dirty="0" smtClean="0">
                  <a:solidFill>
                    <a:prstClr val="white"/>
                  </a:solidFill>
                </a:rPr>
                <a:t>       2</a:t>
              </a:r>
              <a:r>
                <a:rPr lang="en-US" altLang="ja-JP" sz="1600" baseline="30000" dirty="0" smtClean="0">
                  <a:solidFill>
                    <a:prstClr val="white"/>
                  </a:solidFill>
                </a:rPr>
                <a:t>nd</a:t>
              </a:r>
              <a:r>
                <a:rPr lang="en-US" altLang="ja-JP" sz="1600" dirty="0" smtClean="0">
                  <a:solidFill>
                    <a:prstClr val="white"/>
                  </a:solidFill>
                </a:rPr>
                <a:t> stage  0.9 </a:t>
              </a:r>
              <a:r>
                <a:rPr lang="en-US" altLang="ja-JP" sz="1600" dirty="0">
                  <a:solidFill>
                    <a:prstClr val="white"/>
                  </a:solidFill>
                </a:rPr>
                <a:t>W at 4K </a:t>
              </a:r>
            </a:p>
            <a:p>
              <a:pPr algn="l">
                <a:lnSpc>
                  <a:spcPct val="110000"/>
                </a:lnSpc>
                <a:buNone/>
              </a:pPr>
              <a:endParaRPr lang="en-US" altLang="ja-JP" sz="1600" dirty="0" smtClean="0">
                <a:solidFill>
                  <a:srgbClr val="FFFFFF"/>
                </a:solidFill>
              </a:endParaRPr>
            </a:p>
            <a:p>
              <a:pPr algn="l">
                <a:lnSpc>
                  <a:spcPct val="110000"/>
                </a:lnSpc>
                <a:buNone/>
              </a:pPr>
              <a:endParaRPr lang="en-US" altLang="ja-JP" sz="1800" dirty="0" smtClean="0">
                <a:solidFill>
                  <a:srgbClr val="FFFFFF"/>
                </a:solidFill>
              </a:endParaRPr>
            </a:p>
          </p:txBody>
        </p:sp>
        <p:pic>
          <p:nvPicPr>
            <p:cNvPr id="973831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3047" y="4922037"/>
              <a:ext cx="2151401" cy="1387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8" name="Rectangle 24"/>
            <p:cNvSpPr>
              <a:spLocks noChangeArrowheads="1"/>
            </p:cNvSpPr>
            <p:nvPr/>
          </p:nvSpPr>
          <p:spPr bwMode="auto">
            <a:xfrm>
              <a:off x="7040368" y="6073200"/>
              <a:ext cx="1728193" cy="2616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None/>
              </a:pPr>
              <a:r>
                <a:rPr lang="en-US" altLang="ja-JP" sz="1000" dirty="0" smtClean="0">
                  <a:solidFill>
                    <a:srgbClr val="99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Cryostat and cryo-cooler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6059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9" name="Rectangle 10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干渉計方式</a:t>
            </a:r>
            <a:endParaRPr lang="en-US" altLang="ja-JP" sz="2000" dirty="0"/>
          </a:p>
        </p:txBody>
      </p:sp>
      <p:sp>
        <p:nvSpPr>
          <p:cNvPr id="2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国立天文台 </a:t>
            </a:r>
            <a:r>
              <a:rPr lang="en-US" altLang="ja-JP" smtClean="0"/>
              <a:t>ATC</a:t>
            </a:r>
            <a:r>
              <a:rPr lang="ja-JP" altLang="en-US" smtClean="0"/>
              <a:t>セミナー　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11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国立天文台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sp>
        <p:nvSpPr>
          <p:cNvPr id="49" name="Rectangle 24"/>
          <p:cNvSpPr>
            <a:spLocks noChangeArrowheads="1"/>
          </p:cNvSpPr>
          <p:nvPr/>
        </p:nvSpPr>
        <p:spPr bwMode="auto">
          <a:xfrm>
            <a:off x="539552" y="1064348"/>
            <a:ext cx="5929354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・</a:t>
            </a:r>
            <a:r>
              <a:rPr lang="en-US" altLang="ja-JP" sz="2000" dirty="0" smtClean="0">
                <a:solidFill>
                  <a:srgbClr val="FFFFFF"/>
                </a:solidFill>
              </a:rPr>
              <a:t>RSE</a:t>
            </a:r>
            <a:r>
              <a:rPr lang="ja-JP" altLang="en-US" sz="2000" dirty="0" smtClean="0">
                <a:solidFill>
                  <a:srgbClr val="FFFFFF"/>
                </a:solidFill>
              </a:rPr>
              <a:t>干渉計方式 </a:t>
            </a:r>
            <a:r>
              <a:rPr lang="en-US" altLang="ja-JP" sz="2000" dirty="0">
                <a:solidFill>
                  <a:srgbClr val="FFFFFF"/>
                </a:solidFill>
              </a:rPr>
              <a:t> </a:t>
            </a:r>
            <a:r>
              <a:rPr lang="en-US" altLang="ja-JP" sz="1800" dirty="0" smtClean="0">
                <a:solidFill>
                  <a:srgbClr val="C0C0C0"/>
                </a:solidFill>
              </a:rPr>
              <a:t>(Resonant-Sideband Extraction)</a:t>
            </a:r>
          </a:p>
        </p:txBody>
      </p:sp>
      <p:sp>
        <p:nvSpPr>
          <p:cNvPr id="214" name="Rectangle 24"/>
          <p:cNvSpPr>
            <a:spLocks noChangeArrowheads="1"/>
          </p:cNvSpPr>
          <p:nvPr/>
        </p:nvSpPr>
        <p:spPr bwMode="auto">
          <a:xfrm>
            <a:off x="1115616" y="1556792"/>
            <a:ext cx="7499195" cy="13848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1800" dirty="0" smtClean="0">
                <a:solidFill>
                  <a:srgbClr val="FFFFFF"/>
                </a:solidFill>
              </a:rPr>
              <a:t>マイケルソン干渉計に鏡を追加</a:t>
            </a:r>
            <a:endParaRPr lang="en-US" altLang="ja-JP" sz="1800" dirty="0" smtClean="0">
              <a:solidFill>
                <a:srgbClr val="FFFFFF"/>
              </a:solidFill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1800" dirty="0" smtClean="0">
                <a:solidFill>
                  <a:srgbClr val="FFFFFF"/>
                </a:solidFill>
              </a:rPr>
              <a:t>   </a:t>
            </a:r>
            <a:r>
              <a:rPr lang="en-US" altLang="ja-JP" sz="1800" dirty="0" smtClean="0">
                <a:solidFill>
                  <a:srgbClr val="C0C0C0"/>
                </a:solidFill>
              </a:rPr>
              <a:t>- </a:t>
            </a:r>
            <a:r>
              <a:rPr lang="ja-JP" altLang="en-US" sz="1800" dirty="0" smtClean="0">
                <a:solidFill>
                  <a:srgbClr val="C0C0C0"/>
                </a:solidFill>
              </a:rPr>
              <a:t>腕に </a:t>
            </a:r>
            <a:r>
              <a:rPr lang="en-US" altLang="ja-JP" sz="1800" dirty="0" smtClean="0">
                <a:solidFill>
                  <a:srgbClr val="C0C0C0"/>
                </a:solidFill>
              </a:rPr>
              <a:t>ITM</a:t>
            </a:r>
            <a:r>
              <a:rPr lang="ja-JP" altLang="en-US" sz="1800" dirty="0" smtClean="0">
                <a:solidFill>
                  <a:srgbClr val="C0C0C0"/>
                </a:solidFill>
              </a:rPr>
              <a:t>        </a:t>
            </a:r>
            <a:r>
              <a:rPr lang="en-US" altLang="ja-JP" sz="1800" dirty="0" smtClean="0">
                <a:solidFill>
                  <a:srgbClr val="C0C0C0"/>
                </a:solidFill>
              </a:rPr>
              <a:t>:</a:t>
            </a:r>
            <a:r>
              <a:rPr lang="ja-JP" altLang="en-US" sz="1800" dirty="0" smtClean="0">
                <a:solidFill>
                  <a:srgbClr val="C0C0C0"/>
                </a:solidFill>
              </a:rPr>
              <a:t> </a:t>
            </a:r>
            <a:r>
              <a:rPr lang="ja-JP" altLang="en-US" sz="1800" dirty="0">
                <a:solidFill>
                  <a:srgbClr val="C0C0C0"/>
                </a:solidFill>
              </a:rPr>
              <a:t>基線長</a:t>
            </a:r>
            <a:r>
              <a:rPr lang="en-US" altLang="ja-JP" sz="1800" dirty="0" smtClean="0">
                <a:solidFill>
                  <a:srgbClr val="C0C0C0"/>
                </a:solidFill>
              </a:rPr>
              <a:t>3km</a:t>
            </a:r>
            <a:r>
              <a:rPr lang="ja-JP" altLang="en-US" sz="1800" dirty="0" smtClean="0">
                <a:solidFill>
                  <a:srgbClr val="C0C0C0"/>
                </a:solidFill>
              </a:rPr>
              <a:t>の </a:t>
            </a:r>
            <a:r>
              <a:rPr lang="en-US" altLang="ja-JP" sz="1800" dirty="0" smtClean="0">
                <a:solidFill>
                  <a:srgbClr val="C0C0C0"/>
                </a:solidFill>
              </a:rPr>
              <a:t>Fabry-Perot</a:t>
            </a:r>
            <a:r>
              <a:rPr lang="ja-JP" altLang="en-US" sz="1800" dirty="0" smtClean="0">
                <a:solidFill>
                  <a:srgbClr val="C0C0C0"/>
                </a:solidFill>
              </a:rPr>
              <a:t>共振器を構成</a:t>
            </a:r>
            <a:r>
              <a:rPr lang="en-US" altLang="ja-JP" sz="1800" dirty="0" smtClean="0">
                <a:solidFill>
                  <a:srgbClr val="C0C0C0"/>
                </a:solidFill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1800" dirty="0">
                <a:solidFill>
                  <a:srgbClr val="C0C0C0"/>
                </a:solidFill>
              </a:rPr>
              <a:t> </a:t>
            </a:r>
            <a:r>
              <a:rPr lang="en-US" altLang="ja-JP" sz="1800" dirty="0" smtClean="0">
                <a:solidFill>
                  <a:srgbClr val="C0C0C0"/>
                </a:solidFill>
              </a:rPr>
              <a:t>  - </a:t>
            </a:r>
            <a:r>
              <a:rPr lang="ja-JP" altLang="en-US" sz="1800" dirty="0" smtClean="0">
                <a:solidFill>
                  <a:srgbClr val="C0C0C0"/>
                </a:solidFill>
              </a:rPr>
              <a:t>入射部に </a:t>
            </a:r>
            <a:r>
              <a:rPr lang="en-US" altLang="ja-JP" sz="1800" dirty="0" smtClean="0">
                <a:solidFill>
                  <a:srgbClr val="C0C0C0"/>
                </a:solidFill>
              </a:rPr>
              <a:t>PRM : </a:t>
            </a:r>
            <a:r>
              <a:rPr lang="ja-JP" altLang="en-US" sz="1800" dirty="0" smtClean="0">
                <a:solidFill>
                  <a:srgbClr val="C0C0C0"/>
                </a:solidFill>
              </a:rPr>
              <a:t>干渉計内の光量を増大させる</a:t>
            </a:r>
            <a:r>
              <a:rPr lang="en-US" altLang="ja-JP" sz="1800" dirty="0" smtClean="0">
                <a:solidFill>
                  <a:srgbClr val="C0C0C0"/>
                </a:solidFill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1800" dirty="0">
                <a:solidFill>
                  <a:srgbClr val="C0C0C0"/>
                </a:solidFill>
              </a:rPr>
              <a:t> </a:t>
            </a:r>
            <a:r>
              <a:rPr lang="en-US" altLang="ja-JP" sz="1800" dirty="0" smtClean="0">
                <a:solidFill>
                  <a:srgbClr val="C0C0C0"/>
                </a:solidFill>
              </a:rPr>
              <a:t>  - </a:t>
            </a:r>
            <a:r>
              <a:rPr lang="ja-JP" altLang="en-US" sz="1800" dirty="0" smtClean="0">
                <a:solidFill>
                  <a:srgbClr val="C0C0C0"/>
                </a:solidFill>
              </a:rPr>
              <a:t>出射部に </a:t>
            </a:r>
            <a:r>
              <a:rPr lang="en-US" altLang="ja-JP" sz="1800" dirty="0" smtClean="0">
                <a:solidFill>
                  <a:srgbClr val="C0C0C0"/>
                </a:solidFill>
              </a:rPr>
              <a:t>SEM : </a:t>
            </a:r>
            <a:r>
              <a:rPr lang="ja-JP" altLang="en-US" sz="1800" dirty="0" smtClean="0">
                <a:solidFill>
                  <a:srgbClr val="C0C0C0"/>
                </a:solidFill>
              </a:rPr>
              <a:t>干渉計ないから信号成分を取り出す</a:t>
            </a:r>
            <a:r>
              <a:rPr lang="en-US" altLang="ja-JP" sz="1800" dirty="0" smtClean="0">
                <a:solidFill>
                  <a:srgbClr val="C0C0C0"/>
                </a:solidFill>
              </a:rPr>
              <a:t>.</a:t>
            </a:r>
          </a:p>
        </p:txBody>
      </p:sp>
      <p:sp>
        <p:nvSpPr>
          <p:cNvPr id="226" name="AutoShape 2"/>
          <p:cNvSpPr>
            <a:spLocks noChangeArrowheads="1"/>
          </p:cNvSpPr>
          <p:nvPr/>
        </p:nvSpPr>
        <p:spPr bwMode="auto">
          <a:xfrm>
            <a:off x="5188192" y="3187815"/>
            <a:ext cx="3620056" cy="3049497"/>
          </a:xfrm>
          <a:prstGeom prst="roundRect">
            <a:avLst>
              <a:gd name="adj" fmla="val 8495"/>
            </a:avLst>
          </a:prstGeom>
          <a:solidFill>
            <a:srgbClr val="CCFFCC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227" name="Line 7"/>
          <p:cNvSpPr>
            <a:spLocks noChangeAspect="1" noChangeShapeType="1"/>
          </p:cNvSpPr>
          <p:nvPr/>
        </p:nvSpPr>
        <p:spPr bwMode="auto">
          <a:xfrm flipH="1">
            <a:off x="5549645" y="5104867"/>
            <a:ext cx="1061045" cy="425049"/>
          </a:xfrm>
          <a:prstGeom prst="line">
            <a:avLst/>
          </a:prstGeom>
          <a:noFill/>
          <a:ln w="33338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dirty="0"/>
          </a:p>
        </p:txBody>
      </p:sp>
      <p:grpSp>
        <p:nvGrpSpPr>
          <p:cNvPr id="228" name="Group 8"/>
          <p:cNvGrpSpPr>
            <a:grpSpLocks noChangeAspect="1"/>
          </p:cNvGrpSpPr>
          <p:nvPr/>
        </p:nvGrpSpPr>
        <p:grpSpPr bwMode="auto">
          <a:xfrm>
            <a:off x="5440757" y="3295507"/>
            <a:ext cx="429499" cy="405306"/>
            <a:chOff x="-732" y="1137"/>
            <a:chExt cx="355" cy="349"/>
          </a:xfrm>
        </p:grpSpPr>
        <p:sp>
          <p:nvSpPr>
            <p:cNvPr id="229" name="Freeform 9"/>
            <p:cNvSpPr>
              <a:spLocks noChangeAspect="1"/>
            </p:cNvSpPr>
            <p:nvPr/>
          </p:nvSpPr>
          <p:spPr bwMode="auto">
            <a:xfrm>
              <a:off x="-493" y="1140"/>
              <a:ext cx="116" cy="19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7" y="177"/>
                </a:cxn>
                <a:cxn ang="0">
                  <a:pos x="116" y="192"/>
                </a:cxn>
                <a:cxn ang="0">
                  <a:pos x="21" y="16"/>
                </a:cxn>
                <a:cxn ang="0">
                  <a:pos x="0" y="0"/>
                </a:cxn>
              </a:cxnLst>
              <a:rect l="0" t="0" r="r" b="b"/>
              <a:pathLst>
                <a:path w="116" h="192">
                  <a:moveTo>
                    <a:pt x="0" y="0"/>
                  </a:moveTo>
                  <a:lnTo>
                    <a:pt x="97" y="177"/>
                  </a:lnTo>
                  <a:lnTo>
                    <a:pt x="116" y="192"/>
                  </a:lnTo>
                  <a:lnTo>
                    <a:pt x="21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757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30" name="Freeform 10"/>
            <p:cNvSpPr>
              <a:spLocks noChangeAspect="1"/>
            </p:cNvSpPr>
            <p:nvPr/>
          </p:nvSpPr>
          <p:spPr bwMode="auto">
            <a:xfrm>
              <a:off x="-493" y="1140"/>
              <a:ext cx="116" cy="19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7" y="177"/>
                </a:cxn>
                <a:cxn ang="0">
                  <a:pos x="116" y="192"/>
                </a:cxn>
                <a:cxn ang="0">
                  <a:pos x="21" y="16"/>
                </a:cxn>
                <a:cxn ang="0">
                  <a:pos x="0" y="0"/>
                </a:cxn>
              </a:cxnLst>
              <a:rect l="0" t="0" r="r" b="b"/>
              <a:pathLst>
                <a:path w="116" h="192">
                  <a:moveTo>
                    <a:pt x="0" y="0"/>
                  </a:moveTo>
                  <a:lnTo>
                    <a:pt x="97" y="177"/>
                  </a:lnTo>
                  <a:lnTo>
                    <a:pt x="116" y="192"/>
                  </a:lnTo>
                  <a:lnTo>
                    <a:pt x="21" y="1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6757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31" name="Freeform 11"/>
            <p:cNvSpPr>
              <a:spLocks noChangeAspect="1"/>
            </p:cNvSpPr>
            <p:nvPr/>
          </p:nvSpPr>
          <p:spPr bwMode="auto">
            <a:xfrm>
              <a:off x="-732" y="1267"/>
              <a:ext cx="95" cy="204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94" y="204"/>
                </a:cxn>
                <a:cxn ang="0">
                  <a:pos x="95" y="178"/>
                </a:cxn>
                <a:cxn ang="0">
                  <a:pos x="0" y="0"/>
                </a:cxn>
                <a:cxn ang="0">
                  <a:pos x="0" y="26"/>
                </a:cxn>
              </a:cxnLst>
              <a:rect l="0" t="0" r="r" b="b"/>
              <a:pathLst>
                <a:path w="95" h="204">
                  <a:moveTo>
                    <a:pt x="0" y="26"/>
                  </a:moveTo>
                  <a:lnTo>
                    <a:pt x="94" y="204"/>
                  </a:lnTo>
                  <a:lnTo>
                    <a:pt x="95" y="178"/>
                  </a:lnTo>
                  <a:lnTo>
                    <a:pt x="0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3CAAA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32" name="Freeform 12"/>
            <p:cNvSpPr>
              <a:spLocks noChangeAspect="1"/>
            </p:cNvSpPr>
            <p:nvPr/>
          </p:nvSpPr>
          <p:spPr bwMode="auto">
            <a:xfrm>
              <a:off x="-732" y="1267"/>
              <a:ext cx="95" cy="204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94" y="204"/>
                </a:cxn>
                <a:cxn ang="0">
                  <a:pos x="95" y="178"/>
                </a:cxn>
                <a:cxn ang="0">
                  <a:pos x="0" y="0"/>
                </a:cxn>
                <a:cxn ang="0">
                  <a:pos x="0" y="26"/>
                </a:cxn>
              </a:cxnLst>
              <a:rect l="0" t="0" r="r" b="b"/>
              <a:pathLst>
                <a:path w="95" h="204">
                  <a:moveTo>
                    <a:pt x="0" y="26"/>
                  </a:moveTo>
                  <a:lnTo>
                    <a:pt x="94" y="204"/>
                  </a:lnTo>
                  <a:lnTo>
                    <a:pt x="95" y="178"/>
                  </a:lnTo>
                  <a:lnTo>
                    <a:pt x="0" y="0"/>
                  </a:lnTo>
                  <a:lnTo>
                    <a:pt x="0" y="26"/>
                  </a:lnTo>
                </a:path>
              </a:pathLst>
            </a:custGeom>
            <a:noFill/>
            <a:ln w="3175">
              <a:solidFill>
                <a:srgbClr val="3CAAA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33" name="Freeform 13"/>
            <p:cNvSpPr>
              <a:spLocks noChangeAspect="1"/>
            </p:cNvSpPr>
            <p:nvPr/>
          </p:nvSpPr>
          <p:spPr bwMode="auto">
            <a:xfrm>
              <a:off x="-529" y="1137"/>
              <a:ext cx="133" cy="1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6" y="178"/>
                </a:cxn>
                <a:cxn ang="0">
                  <a:pos x="133" y="180"/>
                </a:cxn>
                <a:cxn ang="0">
                  <a:pos x="36" y="3"/>
                </a:cxn>
                <a:cxn ang="0">
                  <a:pos x="0" y="0"/>
                </a:cxn>
              </a:cxnLst>
              <a:rect l="0" t="0" r="r" b="b"/>
              <a:pathLst>
                <a:path w="133" h="180">
                  <a:moveTo>
                    <a:pt x="0" y="0"/>
                  </a:moveTo>
                  <a:lnTo>
                    <a:pt x="96" y="178"/>
                  </a:lnTo>
                  <a:lnTo>
                    <a:pt x="133" y="180"/>
                  </a:lnTo>
                  <a:lnTo>
                    <a:pt x="36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B0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34" name="Freeform 14"/>
            <p:cNvSpPr>
              <a:spLocks noChangeAspect="1"/>
            </p:cNvSpPr>
            <p:nvPr/>
          </p:nvSpPr>
          <p:spPr bwMode="auto">
            <a:xfrm>
              <a:off x="-529" y="1137"/>
              <a:ext cx="133" cy="1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6" y="178"/>
                </a:cxn>
                <a:cxn ang="0">
                  <a:pos x="133" y="180"/>
                </a:cxn>
                <a:cxn ang="0">
                  <a:pos x="36" y="3"/>
                </a:cxn>
                <a:cxn ang="0">
                  <a:pos x="0" y="0"/>
                </a:cxn>
              </a:cxnLst>
              <a:rect l="0" t="0" r="r" b="b"/>
              <a:pathLst>
                <a:path w="133" h="180">
                  <a:moveTo>
                    <a:pt x="0" y="0"/>
                  </a:moveTo>
                  <a:lnTo>
                    <a:pt x="96" y="178"/>
                  </a:lnTo>
                  <a:lnTo>
                    <a:pt x="133" y="180"/>
                  </a:lnTo>
                  <a:lnTo>
                    <a:pt x="36" y="3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40B0B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35" name="Freeform 15"/>
            <p:cNvSpPr>
              <a:spLocks noChangeAspect="1"/>
            </p:cNvSpPr>
            <p:nvPr/>
          </p:nvSpPr>
          <p:spPr bwMode="auto">
            <a:xfrm>
              <a:off x="-732" y="1236"/>
              <a:ext cx="114" cy="209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95" y="209"/>
                </a:cxn>
                <a:cxn ang="0">
                  <a:pos x="114" y="178"/>
                </a:cxn>
                <a:cxn ang="0">
                  <a:pos x="19" y="0"/>
                </a:cxn>
                <a:cxn ang="0">
                  <a:pos x="0" y="31"/>
                </a:cxn>
              </a:cxnLst>
              <a:rect l="0" t="0" r="r" b="b"/>
              <a:pathLst>
                <a:path w="114" h="209">
                  <a:moveTo>
                    <a:pt x="0" y="31"/>
                  </a:moveTo>
                  <a:lnTo>
                    <a:pt x="95" y="209"/>
                  </a:lnTo>
                  <a:lnTo>
                    <a:pt x="114" y="178"/>
                  </a:lnTo>
                  <a:lnTo>
                    <a:pt x="19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60DCD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36" name="Freeform 16"/>
            <p:cNvSpPr>
              <a:spLocks noChangeAspect="1"/>
            </p:cNvSpPr>
            <p:nvPr/>
          </p:nvSpPr>
          <p:spPr bwMode="auto">
            <a:xfrm>
              <a:off x="-732" y="1236"/>
              <a:ext cx="114" cy="209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95" y="209"/>
                </a:cxn>
                <a:cxn ang="0">
                  <a:pos x="114" y="178"/>
                </a:cxn>
                <a:cxn ang="0">
                  <a:pos x="19" y="0"/>
                </a:cxn>
                <a:cxn ang="0">
                  <a:pos x="0" y="31"/>
                </a:cxn>
              </a:cxnLst>
              <a:rect l="0" t="0" r="r" b="b"/>
              <a:pathLst>
                <a:path w="114" h="209">
                  <a:moveTo>
                    <a:pt x="0" y="31"/>
                  </a:moveTo>
                  <a:lnTo>
                    <a:pt x="95" y="209"/>
                  </a:lnTo>
                  <a:lnTo>
                    <a:pt x="114" y="178"/>
                  </a:lnTo>
                  <a:lnTo>
                    <a:pt x="19" y="0"/>
                  </a:lnTo>
                  <a:lnTo>
                    <a:pt x="0" y="31"/>
                  </a:lnTo>
                </a:path>
              </a:pathLst>
            </a:custGeom>
            <a:noFill/>
            <a:ln w="3175">
              <a:solidFill>
                <a:srgbClr val="60DCD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37" name="Freeform 17"/>
            <p:cNvSpPr>
              <a:spLocks noChangeAspect="1"/>
            </p:cNvSpPr>
            <p:nvPr/>
          </p:nvSpPr>
          <p:spPr bwMode="auto">
            <a:xfrm>
              <a:off x="-576" y="1137"/>
              <a:ext cx="143" cy="188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97" y="188"/>
                </a:cxn>
                <a:cxn ang="0">
                  <a:pos x="143" y="178"/>
                </a:cxn>
                <a:cxn ang="0">
                  <a:pos x="47" y="0"/>
                </a:cxn>
                <a:cxn ang="0">
                  <a:pos x="0" y="10"/>
                </a:cxn>
              </a:cxnLst>
              <a:rect l="0" t="0" r="r" b="b"/>
              <a:pathLst>
                <a:path w="143" h="188">
                  <a:moveTo>
                    <a:pt x="0" y="10"/>
                  </a:moveTo>
                  <a:lnTo>
                    <a:pt x="97" y="188"/>
                  </a:lnTo>
                  <a:lnTo>
                    <a:pt x="143" y="178"/>
                  </a:lnTo>
                  <a:lnTo>
                    <a:pt x="47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62DFD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38" name="Freeform 18"/>
            <p:cNvSpPr>
              <a:spLocks noChangeAspect="1"/>
            </p:cNvSpPr>
            <p:nvPr/>
          </p:nvSpPr>
          <p:spPr bwMode="auto">
            <a:xfrm>
              <a:off x="-576" y="1137"/>
              <a:ext cx="143" cy="188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97" y="188"/>
                </a:cxn>
                <a:cxn ang="0">
                  <a:pos x="143" y="178"/>
                </a:cxn>
                <a:cxn ang="0">
                  <a:pos x="47" y="0"/>
                </a:cxn>
                <a:cxn ang="0">
                  <a:pos x="0" y="10"/>
                </a:cxn>
              </a:cxnLst>
              <a:rect l="0" t="0" r="r" b="b"/>
              <a:pathLst>
                <a:path w="143" h="188">
                  <a:moveTo>
                    <a:pt x="0" y="10"/>
                  </a:moveTo>
                  <a:lnTo>
                    <a:pt x="97" y="188"/>
                  </a:lnTo>
                  <a:lnTo>
                    <a:pt x="143" y="178"/>
                  </a:lnTo>
                  <a:lnTo>
                    <a:pt x="47" y="0"/>
                  </a:lnTo>
                  <a:lnTo>
                    <a:pt x="0" y="10"/>
                  </a:lnTo>
                </a:path>
              </a:pathLst>
            </a:custGeom>
            <a:noFill/>
            <a:ln w="3175">
              <a:solidFill>
                <a:srgbClr val="62DFD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39" name="Freeform 19"/>
            <p:cNvSpPr>
              <a:spLocks noChangeAspect="1"/>
            </p:cNvSpPr>
            <p:nvPr/>
          </p:nvSpPr>
          <p:spPr bwMode="auto">
            <a:xfrm>
              <a:off x="-713" y="1201"/>
              <a:ext cx="132" cy="213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95" y="213"/>
                </a:cxn>
                <a:cxn ang="0">
                  <a:pos x="132" y="178"/>
                </a:cxn>
                <a:cxn ang="0">
                  <a:pos x="37" y="0"/>
                </a:cxn>
                <a:cxn ang="0">
                  <a:pos x="0" y="35"/>
                </a:cxn>
              </a:cxnLst>
              <a:rect l="0" t="0" r="r" b="b"/>
              <a:pathLst>
                <a:path w="132" h="213">
                  <a:moveTo>
                    <a:pt x="0" y="35"/>
                  </a:moveTo>
                  <a:lnTo>
                    <a:pt x="95" y="213"/>
                  </a:lnTo>
                  <a:lnTo>
                    <a:pt x="132" y="178"/>
                  </a:lnTo>
                  <a:lnTo>
                    <a:pt x="37" y="0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77FDF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40" name="Freeform 20"/>
            <p:cNvSpPr>
              <a:spLocks noChangeAspect="1"/>
            </p:cNvSpPr>
            <p:nvPr/>
          </p:nvSpPr>
          <p:spPr bwMode="auto">
            <a:xfrm>
              <a:off x="-713" y="1201"/>
              <a:ext cx="132" cy="213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95" y="213"/>
                </a:cxn>
                <a:cxn ang="0">
                  <a:pos x="132" y="178"/>
                </a:cxn>
                <a:cxn ang="0">
                  <a:pos x="37" y="0"/>
                </a:cxn>
                <a:cxn ang="0">
                  <a:pos x="0" y="35"/>
                </a:cxn>
              </a:cxnLst>
              <a:rect l="0" t="0" r="r" b="b"/>
              <a:pathLst>
                <a:path w="132" h="213">
                  <a:moveTo>
                    <a:pt x="0" y="35"/>
                  </a:moveTo>
                  <a:lnTo>
                    <a:pt x="95" y="213"/>
                  </a:lnTo>
                  <a:lnTo>
                    <a:pt x="132" y="178"/>
                  </a:lnTo>
                  <a:lnTo>
                    <a:pt x="37" y="0"/>
                  </a:lnTo>
                  <a:lnTo>
                    <a:pt x="0" y="35"/>
                  </a:lnTo>
                </a:path>
              </a:pathLst>
            </a:custGeom>
            <a:noFill/>
            <a:ln w="3175">
              <a:solidFill>
                <a:srgbClr val="77FDF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41" name="Freeform 21"/>
            <p:cNvSpPr>
              <a:spLocks noChangeAspect="1"/>
            </p:cNvSpPr>
            <p:nvPr/>
          </p:nvSpPr>
          <p:spPr bwMode="auto">
            <a:xfrm>
              <a:off x="-628" y="1147"/>
              <a:ext cx="149" cy="201"/>
            </a:xfrm>
            <a:custGeom>
              <a:avLst/>
              <a:gdLst/>
              <a:ahLst/>
              <a:cxnLst>
                <a:cxn ang="0">
                  <a:pos x="0" y="23"/>
                </a:cxn>
                <a:cxn ang="0">
                  <a:pos x="95" y="201"/>
                </a:cxn>
                <a:cxn ang="0">
                  <a:pos x="149" y="178"/>
                </a:cxn>
                <a:cxn ang="0">
                  <a:pos x="52" y="0"/>
                </a:cxn>
                <a:cxn ang="0">
                  <a:pos x="0" y="23"/>
                </a:cxn>
              </a:cxnLst>
              <a:rect l="0" t="0" r="r" b="b"/>
              <a:pathLst>
                <a:path w="149" h="201">
                  <a:moveTo>
                    <a:pt x="0" y="23"/>
                  </a:moveTo>
                  <a:lnTo>
                    <a:pt x="95" y="201"/>
                  </a:lnTo>
                  <a:lnTo>
                    <a:pt x="149" y="178"/>
                  </a:lnTo>
                  <a:lnTo>
                    <a:pt x="52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79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42" name="Freeform 22"/>
            <p:cNvSpPr>
              <a:spLocks noChangeAspect="1"/>
            </p:cNvSpPr>
            <p:nvPr/>
          </p:nvSpPr>
          <p:spPr bwMode="auto">
            <a:xfrm>
              <a:off x="-628" y="1147"/>
              <a:ext cx="149" cy="201"/>
            </a:xfrm>
            <a:custGeom>
              <a:avLst/>
              <a:gdLst/>
              <a:ahLst/>
              <a:cxnLst>
                <a:cxn ang="0">
                  <a:pos x="0" y="23"/>
                </a:cxn>
                <a:cxn ang="0">
                  <a:pos x="95" y="201"/>
                </a:cxn>
                <a:cxn ang="0">
                  <a:pos x="149" y="178"/>
                </a:cxn>
                <a:cxn ang="0">
                  <a:pos x="52" y="0"/>
                </a:cxn>
                <a:cxn ang="0">
                  <a:pos x="0" y="23"/>
                </a:cxn>
              </a:cxnLst>
              <a:rect l="0" t="0" r="r" b="b"/>
              <a:pathLst>
                <a:path w="149" h="201">
                  <a:moveTo>
                    <a:pt x="0" y="23"/>
                  </a:moveTo>
                  <a:lnTo>
                    <a:pt x="95" y="201"/>
                  </a:lnTo>
                  <a:lnTo>
                    <a:pt x="149" y="178"/>
                  </a:lnTo>
                  <a:lnTo>
                    <a:pt x="52" y="0"/>
                  </a:lnTo>
                  <a:lnTo>
                    <a:pt x="0" y="23"/>
                  </a:lnTo>
                </a:path>
              </a:pathLst>
            </a:custGeom>
            <a:noFill/>
            <a:ln w="3175">
              <a:solidFill>
                <a:srgbClr val="79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43" name="Freeform 23"/>
            <p:cNvSpPr>
              <a:spLocks noChangeAspect="1"/>
            </p:cNvSpPr>
            <p:nvPr/>
          </p:nvSpPr>
          <p:spPr bwMode="auto">
            <a:xfrm>
              <a:off x="-676" y="1170"/>
              <a:ext cx="143" cy="209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95" y="209"/>
                </a:cxn>
                <a:cxn ang="0">
                  <a:pos x="143" y="178"/>
                </a:cxn>
                <a:cxn ang="0">
                  <a:pos x="48" y="0"/>
                </a:cxn>
                <a:cxn ang="0">
                  <a:pos x="0" y="31"/>
                </a:cxn>
              </a:cxnLst>
              <a:rect l="0" t="0" r="r" b="b"/>
              <a:pathLst>
                <a:path w="143" h="209">
                  <a:moveTo>
                    <a:pt x="0" y="31"/>
                  </a:moveTo>
                  <a:lnTo>
                    <a:pt x="95" y="209"/>
                  </a:lnTo>
                  <a:lnTo>
                    <a:pt x="143" y="178"/>
                  </a:lnTo>
                  <a:lnTo>
                    <a:pt x="48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8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44" name="Freeform 24"/>
            <p:cNvSpPr>
              <a:spLocks noChangeAspect="1"/>
            </p:cNvSpPr>
            <p:nvPr/>
          </p:nvSpPr>
          <p:spPr bwMode="auto">
            <a:xfrm>
              <a:off x="-676" y="1170"/>
              <a:ext cx="143" cy="209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95" y="209"/>
                </a:cxn>
                <a:cxn ang="0">
                  <a:pos x="143" y="178"/>
                </a:cxn>
                <a:cxn ang="0">
                  <a:pos x="48" y="0"/>
                </a:cxn>
                <a:cxn ang="0">
                  <a:pos x="0" y="31"/>
                </a:cxn>
              </a:cxnLst>
              <a:rect l="0" t="0" r="r" b="b"/>
              <a:pathLst>
                <a:path w="143" h="209">
                  <a:moveTo>
                    <a:pt x="0" y="31"/>
                  </a:moveTo>
                  <a:lnTo>
                    <a:pt x="95" y="209"/>
                  </a:lnTo>
                  <a:lnTo>
                    <a:pt x="143" y="178"/>
                  </a:lnTo>
                  <a:lnTo>
                    <a:pt x="48" y="0"/>
                  </a:lnTo>
                  <a:lnTo>
                    <a:pt x="0" y="31"/>
                  </a:lnTo>
                </a:path>
              </a:pathLst>
            </a:custGeom>
            <a:noFill/>
            <a:ln w="3175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45" name="Freeform 25"/>
            <p:cNvSpPr>
              <a:spLocks noChangeAspect="1"/>
            </p:cNvSpPr>
            <p:nvPr/>
          </p:nvSpPr>
          <p:spPr bwMode="auto">
            <a:xfrm>
              <a:off x="-638" y="1315"/>
              <a:ext cx="261" cy="171"/>
            </a:xfrm>
            <a:custGeom>
              <a:avLst/>
              <a:gdLst/>
              <a:ahLst/>
              <a:cxnLst>
                <a:cxn ang="0">
                  <a:pos x="105" y="33"/>
                </a:cxn>
                <a:cxn ang="0">
                  <a:pos x="57" y="64"/>
                </a:cxn>
                <a:cxn ang="0">
                  <a:pos x="20" y="99"/>
                </a:cxn>
                <a:cxn ang="0">
                  <a:pos x="1" y="130"/>
                </a:cxn>
                <a:cxn ang="0">
                  <a:pos x="0" y="156"/>
                </a:cxn>
                <a:cxn ang="0">
                  <a:pos x="20" y="170"/>
                </a:cxn>
                <a:cxn ang="0">
                  <a:pos x="57" y="171"/>
                </a:cxn>
                <a:cxn ang="0">
                  <a:pos x="103" y="161"/>
                </a:cxn>
                <a:cxn ang="0">
                  <a:pos x="155" y="138"/>
                </a:cxn>
                <a:cxn ang="0">
                  <a:pos x="204" y="107"/>
                </a:cxn>
                <a:cxn ang="0">
                  <a:pos x="240" y="74"/>
                </a:cxn>
                <a:cxn ang="0">
                  <a:pos x="259" y="43"/>
                </a:cxn>
                <a:cxn ang="0">
                  <a:pos x="261" y="17"/>
                </a:cxn>
                <a:cxn ang="0">
                  <a:pos x="242" y="2"/>
                </a:cxn>
                <a:cxn ang="0">
                  <a:pos x="205" y="0"/>
                </a:cxn>
                <a:cxn ang="0">
                  <a:pos x="159" y="10"/>
                </a:cxn>
                <a:cxn ang="0">
                  <a:pos x="105" y="33"/>
                </a:cxn>
              </a:cxnLst>
              <a:rect l="0" t="0" r="r" b="b"/>
              <a:pathLst>
                <a:path w="261" h="171">
                  <a:moveTo>
                    <a:pt x="105" y="33"/>
                  </a:moveTo>
                  <a:lnTo>
                    <a:pt x="57" y="64"/>
                  </a:lnTo>
                  <a:lnTo>
                    <a:pt x="20" y="99"/>
                  </a:lnTo>
                  <a:lnTo>
                    <a:pt x="1" y="130"/>
                  </a:lnTo>
                  <a:lnTo>
                    <a:pt x="0" y="156"/>
                  </a:lnTo>
                  <a:lnTo>
                    <a:pt x="20" y="170"/>
                  </a:lnTo>
                  <a:lnTo>
                    <a:pt x="57" y="171"/>
                  </a:lnTo>
                  <a:lnTo>
                    <a:pt x="103" y="161"/>
                  </a:lnTo>
                  <a:lnTo>
                    <a:pt x="155" y="138"/>
                  </a:lnTo>
                  <a:lnTo>
                    <a:pt x="204" y="107"/>
                  </a:lnTo>
                  <a:lnTo>
                    <a:pt x="240" y="74"/>
                  </a:lnTo>
                  <a:lnTo>
                    <a:pt x="259" y="43"/>
                  </a:lnTo>
                  <a:lnTo>
                    <a:pt x="261" y="17"/>
                  </a:lnTo>
                  <a:lnTo>
                    <a:pt x="242" y="2"/>
                  </a:lnTo>
                  <a:lnTo>
                    <a:pt x="205" y="0"/>
                  </a:lnTo>
                  <a:lnTo>
                    <a:pt x="159" y="10"/>
                  </a:lnTo>
                  <a:lnTo>
                    <a:pt x="105" y="33"/>
                  </a:lnTo>
                  <a:close/>
                </a:path>
              </a:pathLst>
            </a:custGeom>
            <a:solidFill>
              <a:srgbClr val="1572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46" name="Freeform 26"/>
            <p:cNvSpPr>
              <a:spLocks noChangeAspect="1"/>
            </p:cNvSpPr>
            <p:nvPr/>
          </p:nvSpPr>
          <p:spPr bwMode="auto">
            <a:xfrm>
              <a:off x="-638" y="1315"/>
              <a:ext cx="261" cy="171"/>
            </a:xfrm>
            <a:custGeom>
              <a:avLst/>
              <a:gdLst/>
              <a:ahLst/>
              <a:cxnLst>
                <a:cxn ang="0">
                  <a:pos x="105" y="33"/>
                </a:cxn>
                <a:cxn ang="0">
                  <a:pos x="57" y="64"/>
                </a:cxn>
                <a:cxn ang="0">
                  <a:pos x="20" y="99"/>
                </a:cxn>
                <a:cxn ang="0">
                  <a:pos x="1" y="130"/>
                </a:cxn>
                <a:cxn ang="0">
                  <a:pos x="0" y="156"/>
                </a:cxn>
                <a:cxn ang="0">
                  <a:pos x="20" y="170"/>
                </a:cxn>
                <a:cxn ang="0">
                  <a:pos x="57" y="171"/>
                </a:cxn>
                <a:cxn ang="0">
                  <a:pos x="103" y="161"/>
                </a:cxn>
                <a:cxn ang="0">
                  <a:pos x="155" y="138"/>
                </a:cxn>
                <a:cxn ang="0">
                  <a:pos x="204" y="107"/>
                </a:cxn>
                <a:cxn ang="0">
                  <a:pos x="240" y="74"/>
                </a:cxn>
                <a:cxn ang="0">
                  <a:pos x="259" y="43"/>
                </a:cxn>
                <a:cxn ang="0">
                  <a:pos x="261" y="17"/>
                </a:cxn>
                <a:cxn ang="0">
                  <a:pos x="242" y="2"/>
                </a:cxn>
                <a:cxn ang="0">
                  <a:pos x="205" y="0"/>
                </a:cxn>
                <a:cxn ang="0">
                  <a:pos x="159" y="10"/>
                </a:cxn>
                <a:cxn ang="0">
                  <a:pos x="105" y="33"/>
                </a:cxn>
              </a:cxnLst>
              <a:rect l="0" t="0" r="r" b="b"/>
              <a:pathLst>
                <a:path w="261" h="171">
                  <a:moveTo>
                    <a:pt x="105" y="33"/>
                  </a:moveTo>
                  <a:lnTo>
                    <a:pt x="57" y="64"/>
                  </a:lnTo>
                  <a:lnTo>
                    <a:pt x="20" y="99"/>
                  </a:lnTo>
                  <a:lnTo>
                    <a:pt x="1" y="130"/>
                  </a:lnTo>
                  <a:lnTo>
                    <a:pt x="0" y="156"/>
                  </a:lnTo>
                  <a:lnTo>
                    <a:pt x="20" y="170"/>
                  </a:lnTo>
                  <a:lnTo>
                    <a:pt x="57" y="171"/>
                  </a:lnTo>
                  <a:lnTo>
                    <a:pt x="103" y="161"/>
                  </a:lnTo>
                  <a:lnTo>
                    <a:pt x="155" y="138"/>
                  </a:lnTo>
                  <a:lnTo>
                    <a:pt x="204" y="107"/>
                  </a:lnTo>
                  <a:lnTo>
                    <a:pt x="240" y="74"/>
                  </a:lnTo>
                  <a:lnTo>
                    <a:pt x="259" y="43"/>
                  </a:lnTo>
                  <a:lnTo>
                    <a:pt x="261" y="17"/>
                  </a:lnTo>
                  <a:lnTo>
                    <a:pt x="242" y="2"/>
                  </a:lnTo>
                  <a:lnTo>
                    <a:pt x="205" y="0"/>
                  </a:lnTo>
                  <a:lnTo>
                    <a:pt x="159" y="10"/>
                  </a:lnTo>
                  <a:lnTo>
                    <a:pt x="105" y="33"/>
                  </a:lnTo>
                </a:path>
              </a:pathLst>
            </a:custGeom>
            <a:noFill/>
            <a:ln w="3175">
              <a:solidFill>
                <a:srgbClr val="15727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47" name="Line 27"/>
            <p:cNvSpPr>
              <a:spLocks noChangeAspect="1" noChangeShapeType="1"/>
            </p:cNvSpPr>
            <p:nvPr/>
          </p:nvSpPr>
          <p:spPr bwMode="auto">
            <a:xfrm flipV="1">
              <a:off x="-692" y="1191"/>
              <a:ext cx="144" cy="17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48" name="Line 28"/>
            <p:cNvSpPr>
              <a:spLocks noChangeAspect="1" noChangeShapeType="1"/>
            </p:cNvSpPr>
            <p:nvPr/>
          </p:nvSpPr>
          <p:spPr bwMode="auto">
            <a:xfrm>
              <a:off x="-523" y="1182"/>
              <a:ext cx="92" cy="6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</p:grpSp>
      <p:grpSp>
        <p:nvGrpSpPr>
          <p:cNvPr id="249" name="Group 29"/>
          <p:cNvGrpSpPr>
            <a:grpSpLocks noChangeAspect="1"/>
          </p:cNvGrpSpPr>
          <p:nvPr/>
        </p:nvGrpSpPr>
        <p:grpSpPr bwMode="auto">
          <a:xfrm>
            <a:off x="8494437" y="4082892"/>
            <a:ext cx="398043" cy="408790"/>
            <a:chOff x="1792" y="1815"/>
            <a:chExt cx="329" cy="352"/>
          </a:xfrm>
        </p:grpSpPr>
        <p:sp>
          <p:nvSpPr>
            <p:cNvPr id="250" name="Freeform 30"/>
            <p:cNvSpPr>
              <a:spLocks noChangeAspect="1"/>
            </p:cNvSpPr>
            <p:nvPr/>
          </p:nvSpPr>
          <p:spPr bwMode="auto">
            <a:xfrm>
              <a:off x="1794" y="1815"/>
              <a:ext cx="208" cy="90"/>
            </a:xfrm>
            <a:custGeom>
              <a:avLst/>
              <a:gdLst/>
              <a:ahLst/>
              <a:cxnLst>
                <a:cxn ang="0">
                  <a:pos x="196" y="2"/>
                </a:cxn>
                <a:cxn ang="0">
                  <a:pos x="0" y="90"/>
                </a:cxn>
                <a:cxn ang="0">
                  <a:pos x="12" y="88"/>
                </a:cxn>
                <a:cxn ang="0">
                  <a:pos x="208" y="0"/>
                </a:cxn>
                <a:cxn ang="0">
                  <a:pos x="196" y="2"/>
                </a:cxn>
              </a:cxnLst>
              <a:rect l="0" t="0" r="r" b="b"/>
              <a:pathLst>
                <a:path w="208" h="90">
                  <a:moveTo>
                    <a:pt x="196" y="2"/>
                  </a:moveTo>
                  <a:lnTo>
                    <a:pt x="0" y="90"/>
                  </a:lnTo>
                  <a:lnTo>
                    <a:pt x="12" y="88"/>
                  </a:lnTo>
                  <a:lnTo>
                    <a:pt x="208" y="0"/>
                  </a:lnTo>
                  <a:lnTo>
                    <a:pt x="196" y="2"/>
                  </a:lnTo>
                  <a:close/>
                </a:path>
              </a:pathLst>
            </a:custGeom>
            <a:solidFill>
              <a:srgbClr val="43B4B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51" name="Freeform 31"/>
            <p:cNvSpPr>
              <a:spLocks noChangeAspect="1"/>
            </p:cNvSpPr>
            <p:nvPr/>
          </p:nvSpPr>
          <p:spPr bwMode="auto">
            <a:xfrm>
              <a:off x="1794" y="1815"/>
              <a:ext cx="208" cy="90"/>
            </a:xfrm>
            <a:custGeom>
              <a:avLst/>
              <a:gdLst/>
              <a:ahLst/>
              <a:cxnLst>
                <a:cxn ang="0">
                  <a:pos x="196" y="2"/>
                </a:cxn>
                <a:cxn ang="0">
                  <a:pos x="0" y="90"/>
                </a:cxn>
                <a:cxn ang="0">
                  <a:pos x="12" y="88"/>
                </a:cxn>
                <a:cxn ang="0">
                  <a:pos x="208" y="0"/>
                </a:cxn>
                <a:cxn ang="0">
                  <a:pos x="196" y="2"/>
                </a:cxn>
              </a:cxnLst>
              <a:rect l="0" t="0" r="r" b="b"/>
              <a:pathLst>
                <a:path w="208" h="90">
                  <a:moveTo>
                    <a:pt x="196" y="2"/>
                  </a:moveTo>
                  <a:lnTo>
                    <a:pt x="0" y="90"/>
                  </a:lnTo>
                  <a:lnTo>
                    <a:pt x="12" y="88"/>
                  </a:lnTo>
                  <a:lnTo>
                    <a:pt x="208" y="0"/>
                  </a:lnTo>
                  <a:lnTo>
                    <a:pt x="196" y="2"/>
                  </a:lnTo>
                </a:path>
              </a:pathLst>
            </a:custGeom>
            <a:noFill/>
            <a:ln w="3175">
              <a:solidFill>
                <a:srgbClr val="43B4B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52" name="Freeform 32"/>
            <p:cNvSpPr>
              <a:spLocks noChangeAspect="1"/>
            </p:cNvSpPr>
            <p:nvPr/>
          </p:nvSpPr>
          <p:spPr bwMode="auto">
            <a:xfrm>
              <a:off x="1922" y="2055"/>
              <a:ext cx="199" cy="112"/>
            </a:xfrm>
            <a:custGeom>
              <a:avLst/>
              <a:gdLst/>
              <a:ahLst/>
              <a:cxnLst>
                <a:cxn ang="0">
                  <a:pos x="199" y="0"/>
                </a:cxn>
                <a:cxn ang="0">
                  <a:pos x="2" y="90"/>
                </a:cxn>
                <a:cxn ang="0">
                  <a:pos x="0" y="112"/>
                </a:cxn>
                <a:cxn ang="0">
                  <a:pos x="196" y="23"/>
                </a:cxn>
                <a:cxn ang="0">
                  <a:pos x="199" y="0"/>
                </a:cxn>
              </a:cxnLst>
              <a:rect l="0" t="0" r="r" b="b"/>
              <a:pathLst>
                <a:path w="199" h="112">
                  <a:moveTo>
                    <a:pt x="199" y="0"/>
                  </a:moveTo>
                  <a:lnTo>
                    <a:pt x="2" y="90"/>
                  </a:lnTo>
                  <a:lnTo>
                    <a:pt x="0" y="112"/>
                  </a:lnTo>
                  <a:lnTo>
                    <a:pt x="196" y="23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rgbClr val="1572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53" name="Freeform 33"/>
            <p:cNvSpPr>
              <a:spLocks noChangeAspect="1"/>
            </p:cNvSpPr>
            <p:nvPr/>
          </p:nvSpPr>
          <p:spPr bwMode="auto">
            <a:xfrm>
              <a:off x="1922" y="2055"/>
              <a:ext cx="199" cy="112"/>
            </a:xfrm>
            <a:custGeom>
              <a:avLst/>
              <a:gdLst/>
              <a:ahLst/>
              <a:cxnLst>
                <a:cxn ang="0">
                  <a:pos x="199" y="0"/>
                </a:cxn>
                <a:cxn ang="0">
                  <a:pos x="2" y="90"/>
                </a:cxn>
                <a:cxn ang="0">
                  <a:pos x="0" y="112"/>
                </a:cxn>
                <a:cxn ang="0">
                  <a:pos x="196" y="23"/>
                </a:cxn>
                <a:cxn ang="0">
                  <a:pos x="199" y="0"/>
                </a:cxn>
              </a:cxnLst>
              <a:rect l="0" t="0" r="r" b="b"/>
              <a:pathLst>
                <a:path w="199" h="112">
                  <a:moveTo>
                    <a:pt x="199" y="0"/>
                  </a:moveTo>
                  <a:lnTo>
                    <a:pt x="2" y="90"/>
                  </a:lnTo>
                  <a:lnTo>
                    <a:pt x="0" y="112"/>
                  </a:lnTo>
                  <a:lnTo>
                    <a:pt x="196" y="23"/>
                  </a:lnTo>
                  <a:lnTo>
                    <a:pt x="199" y="0"/>
                  </a:lnTo>
                </a:path>
              </a:pathLst>
            </a:custGeom>
            <a:noFill/>
            <a:ln w="3175">
              <a:solidFill>
                <a:srgbClr val="15727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54" name="Freeform 34"/>
            <p:cNvSpPr>
              <a:spLocks noChangeAspect="1"/>
            </p:cNvSpPr>
            <p:nvPr/>
          </p:nvSpPr>
          <p:spPr bwMode="auto">
            <a:xfrm>
              <a:off x="1806" y="1815"/>
              <a:ext cx="216" cy="105"/>
            </a:xfrm>
            <a:custGeom>
              <a:avLst/>
              <a:gdLst/>
              <a:ahLst/>
              <a:cxnLst>
                <a:cxn ang="0">
                  <a:pos x="196" y="0"/>
                </a:cxn>
                <a:cxn ang="0">
                  <a:pos x="0" y="88"/>
                </a:cxn>
                <a:cxn ang="0">
                  <a:pos x="19" y="105"/>
                </a:cxn>
                <a:cxn ang="0">
                  <a:pos x="216" y="17"/>
                </a:cxn>
                <a:cxn ang="0">
                  <a:pos x="196" y="0"/>
                </a:cxn>
              </a:cxnLst>
              <a:rect l="0" t="0" r="r" b="b"/>
              <a:pathLst>
                <a:path w="216" h="105">
                  <a:moveTo>
                    <a:pt x="196" y="0"/>
                  </a:moveTo>
                  <a:lnTo>
                    <a:pt x="0" y="88"/>
                  </a:lnTo>
                  <a:lnTo>
                    <a:pt x="19" y="105"/>
                  </a:lnTo>
                  <a:lnTo>
                    <a:pt x="216" y="17"/>
                  </a:lnTo>
                  <a:lnTo>
                    <a:pt x="196" y="0"/>
                  </a:lnTo>
                  <a:close/>
                </a:path>
              </a:pathLst>
            </a:custGeom>
            <a:solidFill>
              <a:srgbClr val="61DED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55" name="Freeform 35"/>
            <p:cNvSpPr>
              <a:spLocks noChangeAspect="1"/>
            </p:cNvSpPr>
            <p:nvPr/>
          </p:nvSpPr>
          <p:spPr bwMode="auto">
            <a:xfrm>
              <a:off x="1806" y="1815"/>
              <a:ext cx="216" cy="105"/>
            </a:xfrm>
            <a:custGeom>
              <a:avLst/>
              <a:gdLst/>
              <a:ahLst/>
              <a:cxnLst>
                <a:cxn ang="0">
                  <a:pos x="196" y="0"/>
                </a:cxn>
                <a:cxn ang="0">
                  <a:pos x="0" y="88"/>
                </a:cxn>
                <a:cxn ang="0">
                  <a:pos x="19" y="105"/>
                </a:cxn>
                <a:cxn ang="0">
                  <a:pos x="216" y="17"/>
                </a:cxn>
                <a:cxn ang="0">
                  <a:pos x="196" y="0"/>
                </a:cxn>
              </a:cxnLst>
              <a:rect l="0" t="0" r="r" b="b"/>
              <a:pathLst>
                <a:path w="216" h="105">
                  <a:moveTo>
                    <a:pt x="196" y="0"/>
                  </a:moveTo>
                  <a:lnTo>
                    <a:pt x="0" y="88"/>
                  </a:lnTo>
                  <a:lnTo>
                    <a:pt x="19" y="105"/>
                  </a:lnTo>
                  <a:lnTo>
                    <a:pt x="216" y="17"/>
                  </a:lnTo>
                  <a:lnTo>
                    <a:pt x="196" y="0"/>
                  </a:lnTo>
                </a:path>
              </a:pathLst>
            </a:custGeom>
            <a:noFill/>
            <a:ln w="3175">
              <a:solidFill>
                <a:srgbClr val="61DED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56" name="Freeform 36"/>
            <p:cNvSpPr>
              <a:spLocks noChangeAspect="1"/>
            </p:cNvSpPr>
            <p:nvPr/>
          </p:nvSpPr>
          <p:spPr bwMode="auto">
            <a:xfrm>
              <a:off x="1915" y="2017"/>
              <a:ext cx="206" cy="128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90"/>
                </a:cxn>
                <a:cxn ang="0">
                  <a:pos x="9" y="128"/>
                </a:cxn>
                <a:cxn ang="0">
                  <a:pos x="206" y="38"/>
                </a:cxn>
                <a:cxn ang="0">
                  <a:pos x="197" y="0"/>
                </a:cxn>
              </a:cxnLst>
              <a:rect l="0" t="0" r="r" b="b"/>
              <a:pathLst>
                <a:path w="206" h="128">
                  <a:moveTo>
                    <a:pt x="197" y="0"/>
                  </a:moveTo>
                  <a:lnTo>
                    <a:pt x="0" y="90"/>
                  </a:lnTo>
                  <a:lnTo>
                    <a:pt x="9" y="128"/>
                  </a:lnTo>
                  <a:lnTo>
                    <a:pt x="206" y="38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329C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57" name="Freeform 37"/>
            <p:cNvSpPr>
              <a:spLocks noChangeAspect="1"/>
            </p:cNvSpPr>
            <p:nvPr/>
          </p:nvSpPr>
          <p:spPr bwMode="auto">
            <a:xfrm>
              <a:off x="1915" y="2017"/>
              <a:ext cx="206" cy="128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90"/>
                </a:cxn>
                <a:cxn ang="0">
                  <a:pos x="9" y="128"/>
                </a:cxn>
                <a:cxn ang="0">
                  <a:pos x="206" y="38"/>
                </a:cxn>
                <a:cxn ang="0">
                  <a:pos x="197" y="0"/>
                </a:cxn>
              </a:cxnLst>
              <a:rect l="0" t="0" r="r" b="b"/>
              <a:pathLst>
                <a:path w="206" h="128">
                  <a:moveTo>
                    <a:pt x="197" y="0"/>
                  </a:moveTo>
                  <a:lnTo>
                    <a:pt x="0" y="90"/>
                  </a:lnTo>
                  <a:lnTo>
                    <a:pt x="9" y="128"/>
                  </a:lnTo>
                  <a:lnTo>
                    <a:pt x="206" y="38"/>
                  </a:lnTo>
                  <a:lnTo>
                    <a:pt x="197" y="0"/>
                  </a:lnTo>
                </a:path>
              </a:pathLst>
            </a:custGeom>
            <a:noFill/>
            <a:ln w="3175">
              <a:solidFill>
                <a:srgbClr val="329C9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58" name="Freeform 38"/>
            <p:cNvSpPr>
              <a:spLocks noChangeAspect="1"/>
            </p:cNvSpPr>
            <p:nvPr/>
          </p:nvSpPr>
          <p:spPr bwMode="auto">
            <a:xfrm>
              <a:off x="1825" y="1832"/>
              <a:ext cx="222" cy="125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88"/>
                </a:cxn>
                <a:cxn ang="0">
                  <a:pos x="25" y="125"/>
                </a:cxn>
                <a:cxn ang="0">
                  <a:pos x="222" y="35"/>
                </a:cxn>
                <a:cxn ang="0">
                  <a:pos x="197" y="0"/>
                </a:cxn>
              </a:cxnLst>
              <a:rect l="0" t="0" r="r" b="b"/>
              <a:pathLst>
                <a:path w="222" h="125">
                  <a:moveTo>
                    <a:pt x="197" y="0"/>
                  </a:moveTo>
                  <a:lnTo>
                    <a:pt x="0" y="88"/>
                  </a:lnTo>
                  <a:lnTo>
                    <a:pt x="25" y="125"/>
                  </a:lnTo>
                  <a:lnTo>
                    <a:pt x="222" y="35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73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59" name="Freeform 39"/>
            <p:cNvSpPr>
              <a:spLocks noChangeAspect="1"/>
            </p:cNvSpPr>
            <p:nvPr/>
          </p:nvSpPr>
          <p:spPr bwMode="auto">
            <a:xfrm>
              <a:off x="1825" y="1832"/>
              <a:ext cx="222" cy="125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88"/>
                </a:cxn>
                <a:cxn ang="0">
                  <a:pos x="25" y="125"/>
                </a:cxn>
                <a:cxn ang="0">
                  <a:pos x="222" y="35"/>
                </a:cxn>
                <a:cxn ang="0">
                  <a:pos x="197" y="0"/>
                </a:cxn>
              </a:cxnLst>
              <a:rect l="0" t="0" r="r" b="b"/>
              <a:pathLst>
                <a:path w="222" h="125">
                  <a:moveTo>
                    <a:pt x="197" y="0"/>
                  </a:moveTo>
                  <a:lnTo>
                    <a:pt x="0" y="88"/>
                  </a:lnTo>
                  <a:lnTo>
                    <a:pt x="25" y="125"/>
                  </a:lnTo>
                  <a:lnTo>
                    <a:pt x="222" y="35"/>
                  </a:lnTo>
                  <a:lnTo>
                    <a:pt x="197" y="0"/>
                  </a:lnTo>
                </a:path>
              </a:pathLst>
            </a:custGeom>
            <a:noFill/>
            <a:ln w="3175">
              <a:solidFill>
                <a:srgbClr val="73F8F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60" name="Freeform 40"/>
            <p:cNvSpPr>
              <a:spLocks noChangeAspect="1"/>
            </p:cNvSpPr>
            <p:nvPr/>
          </p:nvSpPr>
          <p:spPr bwMode="auto">
            <a:xfrm>
              <a:off x="1898" y="1969"/>
              <a:ext cx="214" cy="138"/>
            </a:xfrm>
            <a:custGeom>
              <a:avLst/>
              <a:gdLst/>
              <a:ahLst/>
              <a:cxnLst>
                <a:cxn ang="0">
                  <a:pos x="199" y="0"/>
                </a:cxn>
                <a:cxn ang="0">
                  <a:pos x="0" y="90"/>
                </a:cxn>
                <a:cxn ang="0">
                  <a:pos x="17" y="138"/>
                </a:cxn>
                <a:cxn ang="0">
                  <a:pos x="214" y="48"/>
                </a:cxn>
                <a:cxn ang="0">
                  <a:pos x="199" y="0"/>
                </a:cxn>
              </a:cxnLst>
              <a:rect l="0" t="0" r="r" b="b"/>
              <a:pathLst>
                <a:path w="214" h="138">
                  <a:moveTo>
                    <a:pt x="199" y="0"/>
                  </a:moveTo>
                  <a:lnTo>
                    <a:pt x="0" y="90"/>
                  </a:lnTo>
                  <a:lnTo>
                    <a:pt x="17" y="138"/>
                  </a:lnTo>
                  <a:lnTo>
                    <a:pt x="214" y="48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rgbClr val="54CBC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61" name="Freeform 41"/>
            <p:cNvSpPr>
              <a:spLocks noChangeAspect="1"/>
            </p:cNvSpPr>
            <p:nvPr/>
          </p:nvSpPr>
          <p:spPr bwMode="auto">
            <a:xfrm>
              <a:off x="1898" y="1969"/>
              <a:ext cx="214" cy="138"/>
            </a:xfrm>
            <a:custGeom>
              <a:avLst/>
              <a:gdLst/>
              <a:ahLst/>
              <a:cxnLst>
                <a:cxn ang="0">
                  <a:pos x="199" y="0"/>
                </a:cxn>
                <a:cxn ang="0">
                  <a:pos x="0" y="90"/>
                </a:cxn>
                <a:cxn ang="0">
                  <a:pos x="17" y="138"/>
                </a:cxn>
                <a:cxn ang="0">
                  <a:pos x="214" y="48"/>
                </a:cxn>
                <a:cxn ang="0">
                  <a:pos x="199" y="0"/>
                </a:cxn>
              </a:cxnLst>
              <a:rect l="0" t="0" r="r" b="b"/>
              <a:pathLst>
                <a:path w="214" h="138">
                  <a:moveTo>
                    <a:pt x="199" y="0"/>
                  </a:moveTo>
                  <a:lnTo>
                    <a:pt x="0" y="90"/>
                  </a:lnTo>
                  <a:lnTo>
                    <a:pt x="17" y="138"/>
                  </a:lnTo>
                  <a:lnTo>
                    <a:pt x="214" y="48"/>
                  </a:lnTo>
                  <a:lnTo>
                    <a:pt x="199" y="0"/>
                  </a:lnTo>
                </a:path>
              </a:pathLst>
            </a:custGeom>
            <a:noFill/>
            <a:ln w="3175">
              <a:solidFill>
                <a:srgbClr val="54CBC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62" name="Freeform 42"/>
            <p:cNvSpPr>
              <a:spLocks noChangeAspect="1"/>
            </p:cNvSpPr>
            <p:nvPr/>
          </p:nvSpPr>
          <p:spPr bwMode="auto">
            <a:xfrm>
              <a:off x="1875" y="1915"/>
              <a:ext cx="222" cy="144"/>
            </a:xfrm>
            <a:custGeom>
              <a:avLst/>
              <a:gdLst/>
              <a:ahLst/>
              <a:cxnLst>
                <a:cxn ang="0">
                  <a:pos x="198" y="0"/>
                </a:cxn>
                <a:cxn ang="0">
                  <a:pos x="0" y="90"/>
                </a:cxn>
                <a:cxn ang="0">
                  <a:pos x="23" y="144"/>
                </a:cxn>
                <a:cxn ang="0">
                  <a:pos x="222" y="54"/>
                </a:cxn>
                <a:cxn ang="0">
                  <a:pos x="198" y="0"/>
                </a:cxn>
              </a:cxnLst>
              <a:rect l="0" t="0" r="r" b="b"/>
              <a:pathLst>
                <a:path w="222" h="144">
                  <a:moveTo>
                    <a:pt x="198" y="0"/>
                  </a:moveTo>
                  <a:lnTo>
                    <a:pt x="0" y="90"/>
                  </a:lnTo>
                  <a:lnTo>
                    <a:pt x="23" y="144"/>
                  </a:lnTo>
                  <a:lnTo>
                    <a:pt x="222" y="54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6CEEE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63" name="Freeform 43"/>
            <p:cNvSpPr>
              <a:spLocks noChangeAspect="1"/>
            </p:cNvSpPr>
            <p:nvPr/>
          </p:nvSpPr>
          <p:spPr bwMode="auto">
            <a:xfrm>
              <a:off x="1875" y="1915"/>
              <a:ext cx="222" cy="144"/>
            </a:xfrm>
            <a:custGeom>
              <a:avLst/>
              <a:gdLst/>
              <a:ahLst/>
              <a:cxnLst>
                <a:cxn ang="0">
                  <a:pos x="198" y="0"/>
                </a:cxn>
                <a:cxn ang="0">
                  <a:pos x="0" y="90"/>
                </a:cxn>
                <a:cxn ang="0">
                  <a:pos x="23" y="144"/>
                </a:cxn>
                <a:cxn ang="0">
                  <a:pos x="222" y="54"/>
                </a:cxn>
                <a:cxn ang="0">
                  <a:pos x="198" y="0"/>
                </a:cxn>
              </a:cxnLst>
              <a:rect l="0" t="0" r="r" b="b"/>
              <a:pathLst>
                <a:path w="222" h="144">
                  <a:moveTo>
                    <a:pt x="198" y="0"/>
                  </a:moveTo>
                  <a:lnTo>
                    <a:pt x="0" y="90"/>
                  </a:lnTo>
                  <a:lnTo>
                    <a:pt x="23" y="144"/>
                  </a:lnTo>
                  <a:lnTo>
                    <a:pt x="222" y="54"/>
                  </a:lnTo>
                  <a:lnTo>
                    <a:pt x="198" y="0"/>
                  </a:lnTo>
                </a:path>
              </a:pathLst>
            </a:custGeom>
            <a:noFill/>
            <a:ln w="3175">
              <a:solidFill>
                <a:srgbClr val="6CEEE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64" name="Freeform 44"/>
            <p:cNvSpPr>
              <a:spLocks noChangeAspect="1"/>
            </p:cNvSpPr>
            <p:nvPr/>
          </p:nvSpPr>
          <p:spPr bwMode="auto">
            <a:xfrm>
              <a:off x="1850" y="1867"/>
              <a:ext cx="223" cy="138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90"/>
                </a:cxn>
                <a:cxn ang="0">
                  <a:pos x="25" y="138"/>
                </a:cxn>
                <a:cxn ang="0">
                  <a:pos x="223" y="48"/>
                </a:cxn>
                <a:cxn ang="0">
                  <a:pos x="197" y="0"/>
                </a:cxn>
              </a:cxnLst>
              <a:rect l="0" t="0" r="r" b="b"/>
              <a:pathLst>
                <a:path w="223" h="138">
                  <a:moveTo>
                    <a:pt x="197" y="0"/>
                  </a:moveTo>
                  <a:lnTo>
                    <a:pt x="0" y="90"/>
                  </a:lnTo>
                  <a:lnTo>
                    <a:pt x="25" y="138"/>
                  </a:lnTo>
                  <a:lnTo>
                    <a:pt x="223" y="48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78FEF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65" name="Freeform 45"/>
            <p:cNvSpPr>
              <a:spLocks noChangeAspect="1"/>
            </p:cNvSpPr>
            <p:nvPr/>
          </p:nvSpPr>
          <p:spPr bwMode="auto">
            <a:xfrm>
              <a:off x="1850" y="1867"/>
              <a:ext cx="223" cy="138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90"/>
                </a:cxn>
                <a:cxn ang="0">
                  <a:pos x="25" y="138"/>
                </a:cxn>
                <a:cxn ang="0">
                  <a:pos x="223" y="48"/>
                </a:cxn>
                <a:cxn ang="0">
                  <a:pos x="197" y="0"/>
                </a:cxn>
              </a:cxnLst>
              <a:rect l="0" t="0" r="r" b="b"/>
              <a:pathLst>
                <a:path w="223" h="138">
                  <a:moveTo>
                    <a:pt x="197" y="0"/>
                  </a:moveTo>
                  <a:lnTo>
                    <a:pt x="0" y="90"/>
                  </a:lnTo>
                  <a:lnTo>
                    <a:pt x="25" y="138"/>
                  </a:lnTo>
                  <a:lnTo>
                    <a:pt x="223" y="48"/>
                  </a:lnTo>
                  <a:lnTo>
                    <a:pt x="197" y="0"/>
                  </a:lnTo>
                </a:path>
              </a:pathLst>
            </a:custGeom>
            <a:noFill/>
            <a:ln w="3175">
              <a:solidFill>
                <a:srgbClr val="78FEF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66" name="Freeform 46"/>
            <p:cNvSpPr>
              <a:spLocks noChangeAspect="1"/>
            </p:cNvSpPr>
            <p:nvPr/>
          </p:nvSpPr>
          <p:spPr bwMode="auto">
            <a:xfrm>
              <a:off x="1792" y="1903"/>
              <a:ext cx="132" cy="264"/>
            </a:xfrm>
            <a:custGeom>
              <a:avLst/>
              <a:gdLst/>
              <a:ahLst/>
              <a:cxnLst>
                <a:cxn ang="0">
                  <a:pos x="83" y="102"/>
                </a:cxn>
                <a:cxn ang="0">
                  <a:pos x="58" y="54"/>
                </a:cxn>
                <a:cxn ang="0">
                  <a:pos x="33" y="17"/>
                </a:cxn>
                <a:cxn ang="0">
                  <a:pos x="14" y="0"/>
                </a:cxn>
                <a:cxn ang="0">
                  <a:pos x="2" y="2"/>
                </a:cxn>
                <a:cxn ang="0">
                  <a:pos x="0" y="24"/>
                </a:cxn>
                <a:cxn ang="0">
                  <a:pos x="9" y="62"/>
                </a:cxn>
                <a:cxn ang="0">
                  <a:pos x="26" y="111"/>
                </a:cxn>
                <a:cxn ang="0">
                  <a:pos x="49" y="162"/>
                </a:cxn>
                <a:cxn ang="0">
                  <a:pos x="75" y="211"/>
                </a:cxn>
                <a:cxn ang="0">
                  <a:pos x="99" y="245"/>
                </a:cxn>
                <a:cxn ang="0">
                  <a:pos x="118" y="264"/>
                </a:cxn>
                <a:cxn ang="0">
                  <a:pos x="130" y="264"/>
                </a:cxn>
                <a:cxn ang="0">
                  <a:pos x="132" y="242"/>
                </a:cxn>
                <a:cxn ang="0">
                  <a:pos x="123" y="204"/>
                </a:cxn>
                <a:cxn ang="0">
                  <a:pos x="106" y="156"/>
                </a:cxn>
                <a:cxn ang="0">
                  <a:pos x="83" y="102"/>
                </a:cxn>
              </a:cxnLst>
              <a:rect l="0" t="0" r="r" b="b"/>
              <a:pathLst>
                <a:path w="132" h="264">
                  <a:moveTo>
                    <a:pt x="83" y="102"/>
                  </a:moveTo>
                  <a:lnTo>
                    <a:pt x="58" y="54"/>
                  </a:lnTo>
                  <a:lnTo>
                    <a:pt x="33" y="17"/>
                  </a:lnTo>
                  <a:lnTo>
                    <a:pt x="14" y="0"/>
                  </a:lnTo>
                  <a:lnTo>
                    <a:pt x="2" y="2"/>
                  </a:lnTo>
                  <a:lnTo>
                    <a:pt x="0" y="24"/>
                  </a:lnTo>
                  <a:lnTo>
                    <a:pt x="9" y="62"/>
                  </a:lnTo>
                  <a:lnTo>
                    <a:pt x="26" y="111"/>
                  </a:lnTo>
                  <a:lnTo>
                    <a:pt x="49" y="162"/>
                  </a:lnTo>
                  <a:lnTo>
                    <a:pt x="75" y="211"/>
                  </a:lnTo>
                  <a:lnTo>
                    <a:pt x="99" y="245"/>
                  </a:lnTo>
                  <a:lnTo>
                    <a:pt x="118" y="264"/>
                  </a:lnTo>
                  <a:lnTo>
                    <a:pt x="130" y="264"/>
                  </a:lnTo>
                  <a:lnTo>
                    <a:pt x="132" y="242"/>
                  </a:lnTo>
                  <a:lnTo>
                    <a:pt x="123" y="204"/>
                  </a:lnTo>
                  <a:lnTo>
                    <a:pt x="106" y="156"/>
                  </a:lnTo>
                  <a:lnTo>
                    <a:pt x="83" y="102"/>
                  </a:lnTo>
                  <a:close/>
                </a:path>
              </a:pathLst>
            </a:custGeom>
            <a:solidFill>
              <a:srgbClr val="3EACA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67" name="Freeform 47"/>
            <p:cNvSpPr>
              <a:spLocks noChangeAspect="1"/>
            </p:cNvSpPr>
            <p:nvPr/>
          </p:nvSpPr>
          <p:spPr bwMode="auto">
            <a:xfrm>
              <a:off x="1792" y="1903"/>
              <a:ext cx="132" cy="264"/>
            </a:xfrm>
            <a:custGeom>
              <a:avLst/>
              <a:gdLst/>
              <a:ahLst/>
              <a:cxnLst>
                <a:cxn ang="0">
                  <a:pos x="83" y="102"/>
                </a:cxn>
                <a:cxn ang="0">
                  <a:pos x="58" y="54"/>
                </a:cxn>
                <a:cxn ang="0">
                  <a:pos x="33" y="17"/>
                </a:cxn>
                <a:cxn ang="0">
                  <a:pos x="14" y="0"/>
                </a:cxn>
                <a:cxn ang="0">
                  <a:pos x="2" y="2"/>
                </a:cxn>
                <a:cxn ang="0">
                  <a:pos x="0" y="24"/>
                </a:cxn>
                <a:cxn ang="0">
                  <a:pos x="9" y="62"/>
                </a:cxn>
                <a:cxn ang="0">
                  <a:pos x="26" y="111"/>
                </a:cxn>
                <a:cxn ang="0">
                  <a:pos x="49" y="162"/>
                </a:cxn>
                <a:cxn ang="0">
                  <a:pos x="75" y="211"/>
                </a:cxn>
                <a:cxn ang="0">
                  <a:pos x="99" y="245"/>
                </a:cxn>
                <a:cxn ang="0">
                  <a:pos x="118" y="264"/>
                </a:cxn>
                <a:cxn ang="0">
                  <a:pos x="130" y="264"/>
                </a:cxn>
                <a:cxn ang="0">
                  <a:pos x="132" y="242"/>
                </a:cxn>
                <a:cxn ang="0">
                  <a:pos x="123" y="204"/>
                </a:cxn>
                <a:cxn ang="0">
                  <a:pos x="106" y="156"/>
                </a:cxn>
                <a:cxn ang="0">
                  <a:pos x="83" y="102"/>
                </a:cxn>
              </a:cxnLst>
              <a:rect l="0" t="0" r="r" b="b"/>
              <a:pathLst>
                <a:path w="132" h="264">
                  <a:moveTo>
                    <a:pt x="83" y="102"/>
                  </a:moveTo>
                  <a:lnTo>
                    <a:pt x="58" y="54"/>
                  </a:lnTo>
                  <a:lnTo>
                    <a:pt x="33" y="17"/>
                  </a:lnTo>
                  <a:lnTo>
                    <a:pt x="14" y="0"/>
                  </a:lnTo>
                  <a:lnTo>
                    <a:pt x="2" y="2"/>
                  </a:lnTo>
                  <a:lnTo>
                    <a:pt x="0" y="24"/>
                  </a:lnTo>
                  <a:lnTo>
                    <a:pt x="9" y="62"/>
                  </a:lnTo>
                  <a:lnTo>
                    <a:pt x="26" y="111"/>
                  </a:lnTo>
                  <a:lnTo>
                    <a:pt x="49" y="162"/>
                  </a:lnTo>
                  <a:lnTo>
                    <a:pt x="75" y="211"/>
                  </a:lnTo>
                  <a:lnTo>
                    <a:pt x="99" y="245"/>
                  </a:lnTo>
                  <a:lnTo>
                    <a:pt x="118" y="264"/>
                  </a:lnTo>
                  <a:lnTo>
                    <a:pt x="130" y="264"/>
                  </a:lnTo>
                  <a:lnTo>
                    <a:pt x="132" y="242"/>
                  </a:lnTo>
                  <a:lnTo>
                    <a:pt x="123" y="204"/>
                  </a:lnTo>
                  <a:lnTo>
                    <a:pt x="106" y="156"/>
                  </a:lnTo>
                  <a:lnTo>
                    <a:pt x="83" y="102"/>
                  </a:lnTo>
                </a:path>
              </a:pathLst>
            </a:custGeom>
            <a:noFill/>
            <a:ln w="3175">
              <a:solidFill>
                <a:srgbClr val="3EACA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68" name="Line 48"/>
            <p:cNvSpPr>
              <a:spLocks noChangeAspect="1" noChangeShapeType="1"/>
            </p:cNvSpPr>
            <p:nvPr/>
          </p:nvSpPr>
          <p:spPr bwMode="auto">
            <a:xfrm flipH="1" flipV="1">
              <a:off x="1990" y="1891"/>
              <a:ext cx="41" cy="21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69" name="Line 49"/>
            <p:cNvSpPr>
              <a:spLocks noChangeAspect="1" noChangeShapeType="1"/>
            </p:cNvSpPr>
            <p:nvPr/>
          </p:nvSpPr>
          <p:spPr bwMode="auto">
            <a:xfrm>
              <a:off x="1901" y="1861"/>
              <a:ext cx="66" cy="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</p:grpSp>
      <p:grpSp>
        <p:nvGrpSpPr>
          <p:cNvPr id="270" name="Group 50"/>
          <p:cNvGrpSpPr>
            <a:grpSpLocks noChangeAspect="1"/>
          </p:cNvGrpSpPr>
          <p:nvPr/>
        </p:nvGrpSpPr>
        <p:grpSpPr bwMode="auto">
          <a:xfrm>
            <a:off x="5164910" y="5427718"/>
            <a:ext cx="433129" cy="339110"/>
            <a:chOff x="-960" y="2973"/>
            <a:chExt cx="358" cy="292"/>
          </a:xfrm>
        </p:grpSpPr>
        <p:sp>
          <p:nvSpPr>
            <p:cNvPr id="271" name="Freeform 51"/>
            <p:cNvSpPr>
              <a:spLocks noChangeAspect="1"/>
            </p:cNvSpPr>
            <p:nvPr/>
          </p:nvSpPr>
          <p:spPr bwMode="auto">
            <a:xfrm>
              <a:off x="-903" y="3092"/>
              <a:ext cx="301" cy="173"/>
            </a:xfrm>
            <a:custGeom>
              <a:avLst/>
              <a:gdLst/>
              <a:ahLst/>
              <a:cxnLst>
                <a:cxn ang="0">
                  <a:pos x="294" y="51"/>
                </a:cxn>
                <a:cxn ang="0">
                  <a:pos x="301" y="0"/>
                </a:cxn>
                <a:cxn ang="0">
                  <a:pos x="5" y="125"/>
                </a:cxn>
                <a:cxn ang="0">
                  <a:pos x="0" y="173"/>
                </a:cxn>
                <a:cxn ang="0">
                  <a:pos x="294" y="51"/>
                </a:cxn>
              </a:cxnLst>
              <a:rect l="0" t="0" r="r" b="b"/>
              <a:pathLst>
                <a:path w="301" h="173">
                  <a:moveTo>
                    <a:pt x="294" y="51"/>
                  </a:moveTo>
                  <a:lnTo>
                    <a:pt x="301" y="0"/>
                  </a:lnTo>
                  <a:lnTo>
                    <a:pt x="5" y="125"/>
                  </a:lnTo>
                  <a:lnTo>
                    <a:pt x="0" y="173"/>
                  </a:lnTo>
                  <a:lnTo>
                    <a:pt x="294" y="51"/>
                  </a:lnTo>
                  <a:close/>
                </a:path>
              </a:pathLst>
            </a:custGeom>
            <a:solidFill>
              <a:srgbClr val="62626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72" name="Freeform 52"/>
            <p:cNvSpPr>
              <a:spLocks noChangeAspect="1"/>
            </p:cNvSpPr>
            <p:nvPr/>
          </p:nvSpPr>
          <p:spPr bwMode="auto">
            <a:xfrm>
              <a:off x="-903" y="3092"/>
              <a:ext cx="301" cy="173"/>
            </a:xfrm>
            <a:custGeom>
              <a:avLst/>
              <a:gdLst/>
              <a:ahLst/>
              <a:cxnLst>
                <a:cxn ang="0">
                  <a:pos x="294" y="51"/>
                </a:cxn>
                <a:cxn ang="0">
                  <a:pos x="301" y="0"/>
                </a:cxn>
                <a:cxn ang="0">
                  <a:pos x="5" y="125"/>
                </a:cxn>
                <a:cxn ang="0">
                  <a:pos x="0" y="173"/>
                </a:cxn>
                <a:cxn ang="0">
                  <a:pos x="294" y="51"/>
                </a:cxn>
              </a:cxnLst>
              <a:rect l="0" t="0" r="r" b="b"/>
              <a:pathLst>
                <a:path w="301" h="173">
                  <a:moveTo>
                    <a:pt x="294" y="51"/>
                  </a:moveTo>
                  <a:lnTo>
                    <a:pt x="301" y="0"/>
                  </a:lnTo>
                  <a:lnTo>
                    <a:pt x="5" y="125"/>
                  </a:lnTo>
                  <a:lnTo>
                    <a:pt x="0" y="173"/>
                  </a:lnTo>
                  <a:lnTo>
                    <a:pt x="294" y="51"/>
                  </a:lnTo>
                </a:path>
              </a:pathLst>
            </a:custGeom>
            <a:noFill/>
            <a:ln w="3175">
              <a:solidFill>
                <a:srgbClr val="62626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73" name="Freeform 53"/>
            <p:cNvSpPr>
              <a:spLocks noChangeAspect="1"/>
            </p:cNvSpPr>
            <p:nvPr/>
          </p:nvSpPr>
          <p:spPr bwMode="auto">
            <a:xfrm>
              <a:off x="-960" y="3096"/>
              <a:ext cx="62" cy="169"/>
            </a:xfrm>
            <a:custGeom>
              <a:avLst/>
              <a:gdLst/>
              <a:ahLst/>
              <a:cxnLst>
                <a:cxn ang="0">
                  <a:pos x="57" y="169"/>
                </a:cxn>
                <a:cxn ang="0">
                  <a:pos x="62" y="121"/>
                </a:cxn>
                <a:cxn ang="0">
                  <a:pos x="3" y="0"/>
                </a:cxn>
                <a:cxn ang="0">
                  <a:pos x="0" y="48"/>
                </a:cxn>
                <a:cxn ang="0">
                  <a:pos x="57" y="169"/>
                </a:cxn>
              </a:cxnLst>
              <a:rect l="0" t="0" r="r" b="b"/>
              <a:pathLst>
                <a:path w="62" h="169">
                  <a:moveTo>
                    <a:pt x="57" y="169"/>
                  </a:moveTo>
                  <a:lnTo>
                    <a:pt x="62" y="121"/>
                  </a:lnTo>
                  <a:lnTo>
                    <a:pt x="3" y="0"/>
                  </a:lnTo>
                  <a:lnTo>
                    <a:pt x="0" y="48"/>
                  </a:lnTo>
                  <a:lnTo>
                    <a:pt x="57" y="169"/>
                  </a:lnTo>
                  <a:close/>
                </a:path>
              </a:pathLst>
            </a:custGeom>
            <a:solidFill>
              <a:srgbClr val="B5B5B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74" name="Freeform 54"/>
            <p:cNvSpPr>
              <a:spLocks noChangeAspect="1"/>
            </p:cNvSpPr>
            <p:nvPr/>
          </p:nvSpPr>
          <p:spPr bwMode="auto">
            <a:xfrm>
              <a:off x="-960" y="3096"/>
              <a:ext cx="62" cy="169"/>
            </a:xfrm>
            <a:custGeom>
              <a:avLst/>
              <a:gdLst/>
              <a:ahLst/>
              <a:cxnLst>
                <a:cxn ang="0">
                  <a:pos x="57" y="169"/>
                </a:cxn>
                <a:cxn ang="0">
                  <a:pos x="62" y="121"/>
                </a:cxn>
                <a:cxn ang="0">
                  <a:pos x="3" y="0"/>
                </a:cxn>
                <a:cxn ang="0">
                  <a:pos x="0" y="48"/>
                </a:cxn>
                <a:cxn ang="0">
                  <a:pos x="57" y="169"/>
                </a:cxn>
              </a:cxnLst>
              <a:rect l="0" t="0" r="r" b="b"/>
              <a:pathLst>
                <a:path w="62" h="169">
                  <a:moveTo>
                    <a:pt x="57" y="169"/>
                  </a:moveTo>
                  <a:lnTo>
                    <a:pt x="62" y="121"/>
                  </a:lnTo>
                  <a:lnTo>
                    <a:pt x="3" y="0"/>
                  </a:lnTo>
                  <a:lnTo>
                    <a:pt x="0" y="48"/>
                  </a:lnTo>
                  <a:lnTo>
                    <a:pt x="57" y="169"/>
                  </a:lnTo>
                </a:path>
              </a:pathLst>
            </a:custGeom>
            <a:noFill/>
            <a:ln w="3175">
              <a:solidFill>
                <a:srgbClr val="B5B5B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75" name="Freeform 55"/>
            <p:cNvSpPr>
              <a:spLocks noChangeAspect="1"/>
            </p:cNvSpPr>
            <p:nvPr/>
          </p:nvSpPr>
          <p:spPr bwMode="auto">
            <a:xfrm>
              <a:off x="-957" y="2973"/>
              <a:ext cx="355" cy="244"/>
            </a:xfrm>
            <a:custGeom>
              <a:avLst/>
              <a:gdLst/>
              <a:ahLst/>
              <a:cxnLst>
                <a:cxn ang="0">
                  <a:pos x="0" y="123"/>
                </a:cxn>
                <a:cxn ang="0">
                  <a:pos x="59" y="244"/>
                </a:cxn>
                <a:cxn ang="0">
                  <a:pos x="355" y="119"/>
                </a:cxn>
                <a:cxn ang="0">
                  <a:pos x="296" y="0"/>
                </a:cxn>
                <a:cxn ang="0">
                  <a:pos x="0" y="123"/>
                </a:cxn>
                <a:cxn ang="0">
                  <a:pos x="0" y="123"/>
                </a:cxn>
              </a:cxnLst>
              <a:rect l="0" t="0" r="r" b="b"/>
              <a:pathLst>
                <a:path w="355" h="244">
                  <a:moveTo>
                    <a:pt x="0" y="123"/>
                  </a:moveTo>
                  <a:lnTo>
                    <a:pt x="59" y="244"/>
                  </a:lnTo>
                  <a:lnTo>
                    <a:pt x="355" y="119"/>
                  </a:lnTo>
                  <a:lnTo>
                    <a:pt x="296" y="0"/>
                  </a:lnTo>
                  <a:lnTo>
                    <a:pt x="0" y="123"/>
                  </a:lnTo>
                  <a:lnTo>
                    <a:pt x="0" y="123"/>
                  </a:lnTo>
                  <a:close/>
                </a:path>
              </a:pathLst>
            </a:custGeom>
            <a:solidFill>
              <a:srgbClr val="D9D9D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76" name="Freeform 56"/>
            <p:cNvSpPr>
              <a:spLocks noChangeAspect="1"/>
            </p:cNvSpPr>
            <p:nvPr/>
          </p:nvSpPr>
          <p:spPr bwMode="auto">
            <a:xfrm>
              <a:off x="-957" y="2973"/>
              <a:ext cx="355" cy="244"/>
            </a:xfrm>
            <a:custGeom>
              <a:avLst/>
              <a:gdLst/>
              <a:ahLst/>
              <a:cxnLst>
                <a:cxn ang="0">
                  <a:pos x="0" y="123"/>
                </a:cxn>
                <a:cxn ang="0">
                  <a:pos x="59" y="244"/>
                </a:cxn>
                <a:cxn ang="0">
                  <a:pos x="355" y="119"/>
                </a:cxn>
                <a:cxn ang="0">
                  <a:pos x="296" y="0"/>
                </a:cxn>
                <a:cxn ang="0">
                  <a:pos x="0" y="123"/>
                </a:cxn>
                <a:cxn ang="0">
                  <a:pos x="0" y="123"/>
                </a:cxn>
              </a:cxnLst>
              <a:rect l="0" t="0" r="r" b="b"/>
              <a:pathLst>
                <a:path w="355" h="244">
                  <a:moveTo>
                    <a:pt x="0" y="123"/>
                  </a:moveTo>
                  <a:lnTo>
                    <a:pt x="59" y="244"/>
                  </a:lnTo>
                  <a:lnTo>
                    <a:pt x="355" y="119"/>
                  </a:lnTo>
                  <a:lnTo>
                    <a:pt x="296" y="0"/>
                  </a:lnTo>
                  <a:lnTo>
                    <a:pt x="0" y="123"/>
                  </a:lnTo>
                  <a:lnTo>
                    <a:pt x="0" y="123"/>
                  </a:lnTo>
                </a:path>
              </a:pathLst>
            </a:custGeom>
            <a:noFill/>
            <a:ln w="3175">
              <a:solidFill>
                <a:srgbClr val="D9D9D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</p:grpSp>
      <p:grpSp>
        <p:nvGrpSpPr>
          <p:cNvPr id="277" name="Group 57"/>
          <p:cNvGrpSpPr>
            <a:grpSpLocks noChangeAspect="1"/>
          </p:cNvGrpSpPr>
          <p:nvPr/>
        </p:nvGrpSpPr>
        <p:grpSpPr bwMode="auto">
          <a:xfrm>
            <a:off x="7061966" y="5895736"/>
            <a:ext cx="217774" cy="204395"/>
            <a:chOff x="608" y="3376"/>
            <a:chExt cx="180" cy="176"/>
          </a:xfrm>
        </p:grpSpPr>
        <p:sp>
          <p:nvSpPr>
            <p:cNvPr id="278" name="Freeform 58"/>
            <p:cNvSpPr>
              <a:spLocks noChangeAspect="1"/>
            </p:cNvSpPr>
            <p:nvPr/>
          </p:nvSpPr>
          <p:spPr bwMode="auto">
            <a:xfrm>
              <a:off x="726" y="3378"/>
              <a:ext cx="62" cy="9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2" y="86"/>
                </a:cxn>
                <a:cxn ang="0">
                  <a:pos x="62" y="93"/>
                </a:cxn>
                <a:cxn ang="0">
                  <a:pos x="10" y="7"/>
                </a:cxn>
                <a:cxn ang="0">
                  <a:pos x="0" y="0"/>
                </a:cxn>
              </a:cxnLst>
              <a:rect l="0" t="0" r="r" b="b"/>
              <a:pathLst>
                <a:path w="62" h="93">
                  <a:moveTo>
                    <a:pt x="0" y="0"/>
                  </a:moveTo>
                  <a:lnTo>
                    <a:pt x="52" y="86"/>
                  </a:lnTo>
                  <a:lnTo>
                    <a:pt x="62" y="93"/>
                  </a:lnTo>
                  <a:lnTo>
                    <a:pt x="10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3730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79" name="Freeform 59"/>
            <p:cNvSpPr>
              <a:spLocks noChangeAspect="1"/>
            </p:cNvSpPr>
            <p:nvPr/>
          </p:nvSpPr>
          <p:spPr bwMode="auto">
            <a:xfrm>
              <a:off x="726" y="3378"/>
              <a:ext cx="62" cy="9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2" y="86"/>
                </a:cxn>
                <a:cxn ang="0">
                  <a:pos x="62" y="93"/>
                </a:cxn>
                <a:cxn ang="0">
                  <a:pos x="10" y="7"/>
                </a:cxn>
                <a:cxn ang="0">
                  <a:pos x="0" y="0"/>
                </a:cxn>
              </a:cxnLst>
              <a:rect l="0" t="0" r="r" b="b"/>
              <a:pathLst>
                <a:path w="62" h="93">
                  <a:moveTo>
                    <a:pt x="0" y="0"/>
                  </a:moveTo>
                  <a:lnTo>
                    <a:pt x="52" y="86"/>
                  </a:lnTo>
                  <a:lnTo>
                    <a:pt x="62" y="93"/>
                  </a:lnTo>
                  <a:lnTo>
                    <a:pt x="10" y="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73730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80" name="Freeform 60"/>
            <p:cNvSpPr>
              <a:spLocks noChangeAspect="1"/>
            </p:cNvSpPr>
            <p:nvPr/>
          </p:nvSpPr>
          <p:spPr bwMode="auto">
            <a:xfrm>
              <a:off x="608" y="3445"/>
              <a:ext cx="52" cy="100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52" y="100"/>
                </a:cxn>
                <a:cxn ang="0">
                  <a:pos x="52" y="87"/>
                </a:cxn>
                <a:cxn ang="0">
                  <a:pos x="0" y="0"/>
                </a:cxn>
                <a:cxn ang="0">
                  <a:pos x="0" y="12"/>
                </a:cxn>
              </a:cxnLst>
              <a:rect l="0" t="0" r="r" b="b"/>
              <a:pathLst>
                <a:path w="52" h="100">
                  <a:moveTo>
                    <a:pt x="0" y="12"/>
                  </a:moveTo>
                  <a:lnTo>
                    <a:pt x="52" y="100"/>
                  </a:lnTo>
                  <a:lnTo>
                    <a:pt x="52" y="87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ACAC2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81" name="Freeform 61"/>
            <p:cNvSpPr>
              <a:spLocks noChangeAspect="1"/>
            </p:cNvSpPr>
            <p:nvPr/>
          </p:nvSpPr>
          <p:spPr bwMode="auto">
            <a:xfrm>
              <a:off x="608" y="3445"/>
              <a:ext cx="52" cy="100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52" y="100"/>
                </a:cxn>
                <a:cxn ang="0">
                  <a:pos x="52" y="87"/>
                </a:cxn>
                <a:cxn ang="0">
                  <a:pos x="0" y="0"/>
                </a:cxn>
                <a:cxn ang="0">
                  <a:pos x="0" y="12"/>
                </a:cxn>
              </a:cxnLst>
              <a:rect l="0" t="0" r="r" b="b"/>
              <a:pathLst>
                <a:path w="52" h="100">
                  <a:moveTo>
                    <a:pt x="0" y="12"/>
                  </a:moveTo>
                  <a:lnTo>
                    <a:pt x="52" y="100"/>
                  </a:lnTo>
                  <a:lnTo>
                    <a:pt x="52" y="87"/>
                  </a:lnTo>
                  <a:lnTo>
                    <a:pt x="0" y="0"/>
                  </a:lnTo>
                  <a:lnTo>
                    <a:pt x="0" y="12"/>
                  </a:lnTo>
                </a:path>
              </a:pathLst>
            </a:custGeom>
            <a:noFill/>
            <a:ln w="3175">
              <a:solidFill>
                <a:srgbClr val="ACAC2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82" name="Freeform 62"/>
            <p:cNvSpPr>
              <a:spLocks noChangeAspect="1"/>
            </p:cNvSpPr>
            <p:nvPr/>
          </p:nvSpPr>
          <p:spPr bwMode="auto">
            <a:xfrm>
              <a:off x="708" y="3376"/>
              <a:ext cx="70" cy="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1" y="88"/>
                </a:cxn>
                <a:cxn ang="0">
                  <a:pos x="70" y="88"/>
                </a:cxn>
                <a:cxn ang="0">
                  <a:pos x="18" y="2"/>
                </a:cxn>
                <a:cxn ang="0">
                  <a:pos x="0" y="0"/>
                </a:cxn>
              </a:cxnLst>
              <a:rect l="0" t="0" r="r" b="b"/>
              <a:pathLst>
                <a:path w="70" h="88">
                  <a:moveTo>
                    <a:pt x="0" y="0"/>
                  </a:moveTo>
                  <a:lnTo>
                    <a:pt x="51" y="88"/>
                  </a:lnTo>
                  <a:lnTo>
                    <a:pt x="70" y="88"/>
                  </a:lnTo>
                  <a:lnTo>
                    <a:pt x="18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DAD3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83" name="Freeform 63"/>
            <p:cNvSpPr>
              <a:spLocks noChangeAspect="1"/>
            </p:cNvSpPr>
            <p:nvPr/>
          </p:nvSpPr>
          <p:spPr bwMode="auto">
            <a:xfrm>
              <a:off x="708" y="3376"/>
              <a:ext cx="70" cy="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1" y="88"/>
                </a:cxn>
                <a:cxn ang="0">
                  <a:pos x="70" y="88"/>
                </a:cxn>
                <a:cxn ang="0">
                  <a:pos x="18" y="2"/>
                </a:cxn>
                <a:cxn ang="0">
                  <a:pos x="0" y="0"/>
                </a:cxn>
              </a:cxnLst>
              <a:rect l="0" t="0" r="r" b="b"/>
              <a:pathLst>
                <a:path w="70" h="88">
                  <a:moveTo>
                    <a:pt x="0" y="0"/>
                  </a:moveTo>
                  <a:lnTo>
                    <a:pt x="51" y="88"/>
                  </a:lnTo>
                  <a:lnTo>
                    <a:pt x="70" y="88"/>
                  </a:lnTo>
                  <a:lnTo>
                    <a:pt x="18" y="2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ADAD3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84" name="Freeform 64"/>
            <p:cNvSpPr>
              <a:spLocks noChangeAspect="1"/>
            </p:cNvSpPr>
            <p:nvPr/>
          </p:nvSpPr>
          <p:spPr bwMode="auto">
            <a:xfrm>
              <a:off x="608" y="3428"/>
              <a:ext cx="61" cy="10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52" y="104"/>
                </a:cxn>
                <a:cxn ang="0">
                  <a:pos x="61" y="88"/>
                </a:cxn>
                <a:cxn ang="0">
                  <a:pos x="9" y="0"/>
                </a:cxn>
                <a:cxn ang="0">
                  <a:pos x="0" y="17"/>
                </a:cxn>
              </a:cxnLst>
              <a:rect l="0" t="0" r="r" b="b"/>
              <a:pathLst>
                <a:path w="61" h="104">
                  <a:moveTo>
                    <a:pt x="0" y="17"/>
                  </a:moveTo>
                  <a:lnTo>
                    <a:pt x="52" y="104"/>
                  </a:lnTo>
                  <a:lnTo>
                    <a:pt x="61" y="88"/>
                  </a:lnTo>
                  <a:lnTo>
                    <a:pt x="9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DDDD4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85" name="Freeform 65"/>
            <p:cNvSpPr>
              <a:spLocks noChangeAspect="1"/>
            </p:cNvSpPr>
            <p:nvPr/>
          </p:nvSpPr>
          <p:spPr bwMode="auto">
            <a:xfrm>
              <a:off x="608" y="3428"/>
              <a:ext cx="61" cy="10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52" y="104"/>
                </a:cxn>
                <a:cxn ang="0">
                  <a:pos x="61" y="88"/>
                </a:cxn>
                <a:cxn ang="0">
                  <a:pos x="9" y="0"/>
                </a:cxn>
                <a:cxn ang="0">
                  <a:pos x="0" y="17"/>
                </a:cxn>
              </a:cxnLst>
              <a:rect l="0" t="0" r="r" b="b"/>
              <a:pathLst>
                <a:path w="61" h="104">
                  <a:moveTo>
                    <a:pt x="0" y="17"/>
                  </a:moveTo>
                  <a:lnTo>
                    <a:pt x="52" y="104"/>
                  </a:lnTo>
                  <a:lnTo>
                    <a:pt x="61" y="88"/>
                  </a:lnTo>
                  <a:lnTo>
                    <a:pt x="9" y="0"/>
                  </a:lnTo>
                  <a:lnTo>
                    <a:pt x="0" y="17"/>
                  </a:lnTo>
                </a:path>
              </a:pathLst>
            </a:custGeom>
            <a:noFill/>
            <a:ln w="3175">
              <a:solidFill>
                <a:srgbClr val="DDDD4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86" name="Freeform 66"/>
            <p:cNvSpPr>
              <a:spLocks noChangeAspect="1"/>
            </p:cNvSpPr>
            <p:nvPr/>
          </p:nvSpPr>
          <p:spPr bwMode="auto">
            <a:xfrm>
              <a:off x="684" y="3376"/>
              <a:ext cx="75" cy="93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52" y="93"/>
                </a:cxn>
                <a:cxn ang="0">
                  <a:pos x="75" y="88"/>
                </a:cxn>
                <a:cxn ang="0">
                  <a:pos x="24" y="0"/>
                </a:cxn>
                <a:cxn ang="0">
                  <a:pos x="0" y="7"/>
                </a:cxn>
              </a:cxnLst>
              <a:rect l="0" t="0" r="r" b="b"/>
              <a:pathLst>
                <a:path w="75" h="93">
                  <a:moveTo>
                    <a:pt x="0" y="7"/>
                  </a:moveTo>
                  <a:lnTo>
                    <a:pt x="52" y="93"/>
                  </a:lnTo>
                  <a:lnTo>
                    <a:pt x="75" y="88"/>
                  </a:lnTo>
                  <a:lnTo>
                    <a:pt x="24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DDDD4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87" name="Freeform 67"/>
            <p:cNvSpPr>
              <a:spLocks noChangeAspect="1"/>
            </p:cNvSpPr>
            <p:nvPr/>
          </p:nvSpPr>
          <p:spPr bwMode="auto">
            <a:xfrm>
              <a:off x="684" y="3376"/>
              <a:ext cx="75" cy="93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52" y="93"/>
                </a:cxn>
                <a:cxn ang="0">
                  <a:pos x="75" y="88"/>
                </a:cxn>
                <a:cxn ang="0">
                  <a:pos x="24" y="0"/>
                </a:cxn>
                <a:cxn ang="0">
                  <a:pos x="0" y="7"/>
                </a:cxn>
              </a:cxnLst>
              <a:rect l="0" t="0" r="r" b="b"/>
              <a:pathLst>
                <a:path w="75" h="93">
                  <a:moveTo>
                    <a:pt x="0" y="7"/>
                  </a:moveTo>
                  <a:lnTo>
                    <a:pt x="52" y="93"/>
                  </a:lnTo>
                  <a:lnTo>
                    <a:pt x="75" y="88"/>
                  </a:lnTo>
                  <a:lnTo>
                    <a:pt x="24" y="0"/>
                  </a:lnTo>
                  <a:lnTo>
                    <a:pt x="0" y="7"/>
                  </a:lnTo>
                </a:path>
              </a:pathLst>
            </a:custGeom>
            <a:noFill/>
            <a:ln w="3175">
              <a:solidFill>
                <a:srgbClr val="DDDD4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88" name="Freeform 68"/>
            <p:cNvSpPr>
              <a:spLocks noChangeAspect="1"/>
            </p:cNvSpPr>
            <p:nvPr/>
          </p:nvSpPr>
          <p:spPr bwMode="auto">
            <a:xfrm>
              <a:off x="617" y="3411"/>
              <a:ext cx="69" cy="105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52" y="105"/>
                </a:cxn>
                <a:cxn ang="0">
                  <a:pos x="69" y="88"/>
                </a:cxn>
                <a:cxn ang="0">
                  <a:pos x="17" y="0"/>
                </a:cxn>
                <a:cxn ang="0">
                  <a:pos x="0" y="17"/>
                </a:cxn>
              </a:cxnLst>
              <a:rect l="0" t="0" r="r" b="b"/>
              <a:pathLst>
                <a:path w="69" h="105">
                  <a:moveTo>
                    <a:pt x="0" y="17"/>
                  </a:moveTo>
                  <a:lnTo>
                    <a:pt x="52" y="105"/>
                  </a:lnTo>
                  <a:lnTo>
                    <a:pt x="69" y="88"/>
                  </a:lnTo>
                  <a:lnTo>
                    <a:pt x="17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FEFE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89" name="Freeform 69"/>
            <p:cNvSpPr>
              <a:spLocks noChangeAspect="1"/>
            </p:cNvSpPr>
            <p:nvPr/>
          </p:nvSpPr>
          <p:spPr bwMode="auto">
            <a:xfrm>
              <a:off x="617" y="3411"/>
              <a:ext cx="69" cy="105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52" y="105"/>
                </a:cxn>
                <a:cxn ang="0">
                  <a:pos x="69" y="88"/>
                </a:cxn>
                <a:cxn ang="0">
                  <a:pos x="17" y="0"/>
                </a:cxn>
                <a:cxn ang="0">
                  <a:pos x="0" y="17"/>
                </a:cxn>
              </a:cxnLst>
              <a:rect l="0" t="0" r="r" b="b"/>
              <a:pathLst>
                <a:path w="69" h="105">
                  <a:moveTo>
                    <a:pt x="0" y="17"/>
                  </a:moveTo>
                  <a:lnTo>
                    <a:pt x="52" y="105"/>
                  </a:lnTo>
                  <a:lnTo>
                    <a:pt x="69" y="88"/>
                  </a:lnTo>
                  <a:lnTo>
                    <a:pt x="17" y="0"/>
                  </a:lnTo>
                  <a:lnTo>
                    <a:pt x="0" y="17"/>
                  </a:lnTo>
                </a:path>
              </a:pathLst>
            </a:custGeom>
            <a:noFill/>
            <a:ln w="3175">
              <a:solidFill>
                <a:srgbClr val="FEFE6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90" name="Freeform 70"/>
            <p:cNvSpPr>
              <a:spLocks noChangeAspect="1"/>
            </p:cNvSpPr>
            <p:nvPr/>
          </p:nvSpPr>
          <p:spPr bwMode="auto">
            <a:xfrm>
              <a:off x="658" y="3383"/>
              <a:ext cx="78" cy="9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52" y="98"/>
                </a:cxn>
                <a:cxn ang="0">
                  <a:pos x="78" y="86"/>
                </a:cxn>
                <a:cxn ang="0">
                  <a:pos x="26" y="0"/>
                </a:cxn>
                <a:cxn ang="0">
                  <a:pos x="0" y="12"/>
                </a:cxn>
              </a:cxnLst>
              <a:rect l="0" t="0" r="r" b="b"/>
              <a:pathLst>
                <a:path w="78" h="98">
                  <a:moveTo>
                    <a:pt x="0" y="12"/>
                  </a:moveTo>
                  <a:lnTo>
                    <a:pt x="52" y="98"/>
                  </a:lnTo>
                  <a:lnTo>
                    <a:pt x="78" y="86"/>
                  </a:lnTo>
                  <a:lnTo>
                    <a:pt x="26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EFE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91" name="Freeform 71"/>
            <p:cNvSpPr>
              <a:spLocks noChangeAspect="1"/>
            </p:cNvSpPr>
            <p:nvPr/>
          </p:nvSpPr>
          <p:spPr bwMode="auto">
            <a:xfrm>
              <a:off x="658" y="3383"/>
              <a:ext cx="78" cy="9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52" y="98"/>
                </a:cxn>
                <a:cxn ang="0">
                  <a:pos x="78" y="86"/>
                </a:cxn>
                <a:cxn ang="0">
                  <a:pos x="26" y="0"/>
                </a:cxn>
                <a:cxn ang="0">
                  <a:pos x="0" y="12"/>
                </a:cxn>
              </a:cxnLst>
              <a:rect l="0" t="0" r="r" b="b"/>
              <a:pathLst>
                <a:path w="78" h="98">
                  <a:moveTo>
                    <a:pt x="0" y="12"/>
                  </a:moveTo>
                  <a:lnTo>
                    <a:pt x="52" y="98"/>
                  </a:lnTo>
                  <a:lnTo>
                    <a:pt x="78" y="86"/>
                  </a:lnTo>
                  <a:lnTo>
                    <a:pt x="26" y="0"/>
                  </a:lnTo>
                  <a:lnTo>
                    <a:pt x="0" y="12"/>
                  </a:lnTo>
                </a:path>
              </a:pathLst>
            </a:custGeom>
            <a:noFill/>
            <a:ln w="3175">
              <a:solidFill>
                <a:srgbClr val="FEFE6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92" name="Freeform 72"/>
            <p:cNvSpPr>
              <a:spLocks noChangeAspect="1"/>
            </p:cNvSpPr>
            <p:nvPr/>
          </p:nvSpPr>
          <p:spPr bwMode="auto">
            <a:xfrm>
              <a:off x="634" y="3395"/>
              <a:ext cx="76" cy="104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52" y="104"/>
                </a:cxn>
                <a:cxn ang="0">
                  <a:pos x="76" y="86"/>
                </a:cxn>
                <a:cxn ang="0">
                  <a:pos x="24" y="0"/>
                </a:cxn>
                <a:cxn ang="0">
                  <a:pos x="0" y="16"/>
                </a:cxn>
              </a:cxnLst>
              <a:rect l="0" t="0" r="r" b="b"/>
              <a:pathLst>
                <a:path w="76" h="104">
                  <a:moveTo>
                    <a:pt x="0" y="16"/>
                  </a:moveTo>
                  <a:lnTo>
                    <a:pt x="52" y="104"/>
                  </a:lnTo>
                  <a:lnTo>
                    <a:pt x="76" y="86"/>
                  </a:lnTo>
                  <a:lnTo>
                    <a:pt x="24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F6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93" name="Freeform 73"/>
            <p:cNvSpPr>
              <a:spLocks noChangeAspect="1"/>
            </p:cNvSpPr>
            <p:nvPr/>
          </p:nvSpPr>
          <p:spPr bwMode="auto">
            <a:xfrm>
              <a:off x="634" y="3395"/>
              <a:ext cx="76" cy="104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52" y="104"/>
                </a:cxn>
                <a:cxn ang="0">
                  <a:pos x="76" y="86"/>
                </a:cxn>
                <a:cxn ang="0">
                  <a:pos x="24" y="0"/>
                </a:cxn>
                <a:cxn ang="0">
                  <a:pos x="0" y="16"/>
                </a:cxn>
              </a:cxnLst>
              <a:rect l="0" t="0" r="r" b="b"/>
              <a:pathLst>
                <a:path w="76" h="104">
                  <a:moveTo>
                    <a:pt x="0" y="16"/>
                  </a:moveTo>
                  <a:lnTo>
                    <a:pt x="52" y="104"/>
                  </a:lnTo>
                  <a:lnTo>
                    <a:pt x="76" y="86"/>
                  </a:lnTo>
                  <a:lnTo>
                    <a:pt x="24" y="0"/>
                  </a:lnTo>
                  <a:lnTo>
                    <a:pt x="0" y="16"/>
                  </a:lnTo>
                </a:path>
              </a:pathLst>
            </a:custGeom>
            <a:noFill/>
            <a:ln w="3175">
              <a:solidFill>
                <a:srgbClr val="FFFF6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94" name="Freeform 74"/>
            <p:cNvSpPr>
              <a:spLocks noChangeAspect="1"/>
            </p:cNvSpPr>
            <p:nvPr/>
          </p:nvSpPr>
          <p:spPr bwMode="auto">
            <a:xfrm>
              <a:off x="660" y="3464"/>
              <a:ext cx="128" cy="88"/>
            </a:xfrm>
            <a:custGeom>
              <a:avLst/>
              <a:gdLst/>
              <a:ahLst/>
              <a:cxnLst>
                <a:cxn ang="0">
                  <a:pos x="50" y="17"/>
                </a:cxn>
                <a:cxn ang="0">
                  <a:pos x="26" y="35"/>
                </a:cxn>
                <a:cxn ang="0">
                  <a:pos x="9" y="52"/>
                </a:cxn>
                <a:cxn ang="0">
                  <a:pos x="0" y="68"/>
                </a:cxn>
                <a:cxn ang="0">
                  <a:pos x="0" y="81"/>
                </a:cxn>
                <a:cxn ang="0">
                  <a:pos x="10" y="88"/>
                </a:cxn>
                <a:cxn ang="0">
                  <a:pos x="28" y="88"/>
                </a:cxn>
                <a:cxn ang="0">
                  <a:pos x="52" y="81"/>
                </a:cxn>
                <a:cxn ang="0">
                  <a:pos x="76" y="69"/>
                </a:cxn>
                <a:cxn ang="0">
                  <a:pos x="100" y="54"/>
                </a:cxn>
                <a:cxn ang="0">
                  <a:pos x="118" y="37"/>
                </a:cxn>
                <a:cxn ang="0">
                  <a:pos x="126" y="19"/>
                </a:cxn>
                <a:cxn ang="0">
                  <a:pos x="128" y="7"/>
                </a:cxn>
                <a:cxn ang="0">
                  <a:pos x="118" y="0"/>
                </a:cxn>
                <a:cxn ang="0">
                  <a:pos x="99" y="0"/>
                </a:cxn>
                <a:cxn ang="0">
                  <a:pos x="76" y="5"/>
                </a:cxn>
                <a:cxn ang="0">
                  <a:pos x="50" y="17"/>
                </a:cxn>
              </a:cxnLst>
              <a:rect l="0" t="0" r="r" b="b"/>
              <a:pathLst>
                <a:path w="128" h="88">
                  <a:moveTo>
                    <a:pt x="50" y="17"/>
                  </a:moveTo>
                  <a:lnTo>
                    <a:pt x="26" y="35"/>
                  </a:lnTo>
                  <a:lnTo>
                    <a:pt x="9" y="52"/>
                  </a:lnTo>
                  <a:lnTo>
                    <a:pt x="0" y="68"/>
                  </a:lnTo>
                  <a:lnTo>
                    <a:pt x="0" y="81"/>
                  </a:lnTo>
                  <a:lnTo>
                    <a:pt x="10" y="88"/>
                  </a:lnTo>
                  <a:lnTo>
                    <a:pt x="28" y="88"/>
                  </a:lnTo>
                  <a:lnTo>
                    <a:pt x="52" y="81"/>
                  </a:lnTo>
                  <a:lnTo>
                    <a:pt x="76" y="69"/>
                  </a:lnTo>
                  <a:lnTo>
                    <a:pt x="100" y="54"/>
                  </a:lnTo>
                  <a:lnTo>
                    <a:pt x="118" y="37"/>
                  </a:lnTo>
                  <a:lnTo>
                    <a:pt x="126" y="19"/>
                  </a:lnTo>
                  <a:lnTo>
                    <a:pt x="128" y="7"/>
                  </a:lnTo>
                  <a:lnTo>
                    <a:pt x="118" y="0"/>
                  </a:lnTo>
                  <a:lnTo>
                    <a:pt x="99" y="0"/>
                  </a:lnTo>
                  <a:lnTo>
                    <a:pt x="76" y="5"/>
                  </a:lnTo>
                  <a:lnTo>
                    <a:pt x="50" y="17"/>
                  </a:lnTo>
                  <a:close/>
                </a:path>
              </a:pathLst>
            </a:custGeom>
            <a:solidFill>
              <a:srgbClr val="8383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95" name="Freeform 75"/>
            <p:cNvSpPr>
              <a:spLocks noChangeAspect="1"/>
            </p:cNvSpPr>
            <p:nvPr/>
          </p:nvSpPr>
          <p:spPr bwMode="auto">
            <a:xfrm>
              <a:off x="660" y="3464"/>
              <a:ext cx="128" cy="88"/>
            </a:xfrm>
            <a:custGeom>
              <a:avLst/>
              <a:gdLst/>
              <a:ahLst/>
              <a:cxnLst>
                <a:cxn ang="0">
                  <a:pos x="50" y="17"/>
                </a:cxn>
                <a:cxn ang="0">
                  <a:pos x="26" y="35"/>
                </a:cxn>
                <a:cxn ang="0">
                  <a:pos x="9" y="52"/>
                </a:cxn>
                <a:cxn ang="0">
                  <a:pos x="0" y="68"/>
                </a:cxn>
                <a:cxn ang="0">
                  <a:pos x="0" y="81"/>
                </a:cxn>
                <a:cxn ang="0">
                  <a:pos x="10" y="88"/>
                </a:cxn>
                <a:cxn ang="0">
                  <a:pos x="28" y="88"/>
                </a:cxn>
                <a:cxn ang="0">
                  <a:pos x="52" y="81"/>
                </a:cxn>
                <a:cxn ang="0">
                  <a:pos x="76" y="69"/>
                </a:cxn>
                <a:cxn ang="0">
                  <a:pos x="100" y="54"/>
                </a:cxn>
                <a:cxn ang="0">
                  <a:pos x="118" y="37"/>
                </a:cxn>
                <a:cxn ang="0">
                  <a:pos x="126" y="19"/>
                </a:cxn>
                <a:cxn ang="0">
                  <a:pos x="128" y="7"/>
                </a:cxn>
                <a:cxn ang="0">
                  <a:pos x="118" y="0"/>
                </a:cxn>
                <a:cxn ang="0">
                  <a:pos x="99" y="0"/>
                </a:cxn>
                <a:cxn ang="0">
                  <a:pos x="76" y="5"/>
                </a:cxn>
                <a:cxn ang="0">
                  <a:pos x="50" y="17"/>
                </a:cxn>
              </a:cxnLst>
              <a:rect l="0" t="0" r="r" b="b"/>
              <a:pathLst>
                <a:path w="128" h="88">
                  <a:moveTo>
                    <a:pt x="50" y="17"/>
                  </a:moveTo>
                  <a:lnTo>
                    <a:pt x="26" y="35"/>
                  </a:lnTo>
                  <a:lnTo>
                    <a:pt x="9" y="52"/>
                  </a:lnTo>
                  <a:lnTo>
                    <a:pt x="0" y="68"/>
                  </a:lnTo>
                  <a:lnTo>
                    <a:pt x="0" y="81"/>
                  </a:lnTo>
                  <a:lnTo>
                    <a:pt x="10" y="88"/>
                  </a:lnTo>
                  <a:lnTo>
                    <a:pt x="28" y="88"/>
                  </a:lnTo>
                  <a:lnTo>
                    <a:pt x="52" y="81"/>
                  </a:lnTo>
                  <a:lnTo>
                    <a:pt x="76" y="69"/>
                  </a:lnTo>
                  <a:lnTo>
                    <a:pt x="100" y="54"/>
                  </a:lnTo>
                  <a:lnTo>
                    <a:pt x="118" y="37"/>
                  </a:lnTo>
                  <a:lnTo>
                    <a:pt x="126" y="19"/>
                  </a:lnTo>
                  <a:lnTo>
                    <a:pt x="128" y="7"/>
                  </a:lnTo>
                  <a:lnTo>
                    <a:pt x="118" y="0"/>
                  </a:lnTo>
                  <a:lnTo>
                    <a:pt x="99" y="0"/>
                  </a:lnTo>
                  <a:lnTo>
                    <a:pt x="76" y="5"/>
                  </a:lnTo>
                  <a:lnTo>
                    <a:pt x="50" y="17"/>
                  </a:lnTo>
                </a:path>
              </a:pathLst>
            </a:custGeom>
            <a:noFill/>
            <a:ln w="3175">
              <a:solidFill>
                <a:srgbClr val="83831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</p:grpSp>
      <p:sp>
        <p:nvSpPr>
          <p:cNvPr id="296" name="Line 76"/>
          <p:cNvSpPr>
            <a:spLocks noChangeAspect="1" noChangeShapeType="1"/>
          </p:cNvSpPr>
          <p:nvPr/>
        </p:nvSpPr>
        <p:spPr bwMode="auto">
          <a:xfrm flipH="1" flipV="1">
            <a:off x="5723864" y="3595132"/>
            <a:ext cx="849320" cy="1485347"/>
          </a:xfrm>
          <a:prstGeom prst="line">
            <a:avLst/>
          </a:prstGeom>
          <a:noFill/>
          <a:ln w="33338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dirty="0"/>
          </a:p>
        </p:txBody>
      </p:sp>
      <p:grpSp>
        <p:nvGrpSpPr>
          <p:cNvPr id="297" name="Group 77"/>
          <p:cNvGrpSpPr>
            <a:grpSpLocks noChangeAspect="1"/>
          </p:cNvGrpSpPr>
          <p:nvPr/>
        </p:nvGrpSpPr>
        <p:grpSpPr bwMode="auto">
          <a:xfrm>
            <a:off x="6505432" y="4920215"/>
            <a:ext cx="214145" cy="402983"/>
            <a:chOff x="148" y="2536"/>
            <a:chExt cx="177" cy="347"/>
          </a:xfrm>
        </p:grpSpPr>
        <p:sp>
          <p:nvSpPr>
            <p:cNvPr id="298" name="Freeform 78"/>
            <p:cNvSpPr>
              <a:spLocks noChangeAspect="1"/>
            </p:cNvSpPr>
            <p:nvPr/>
          </p:nvSpPr>
          <p:spPr bwMode="auto">
            <a:xfrm>
              <a:off x="240" y="2536"/>
              <a:ext cx="78" cy="26"/>
            </a:xfrm>
            <a:custGeom>
              <a:avLst/>
              <a:gdLst/>
              <a:ahLst/>
              <a:cxnLst>
                <a:cxn ang="0">
                  <a:pos x="78" y="19"/>
                </a:cxn>
                <a:cxn ang="0">
                  <a:pos x="14" y="0"/>
                </a:cxn>
                <a:cxn ang="0">
                  <a:pos x="0" y="7"/>
                </a:cxn>
                <a:cxn ang="0">
                  <a:pos x="64" y="26"/>
                </a:cxn>
                <a:cxn ang="0">
                  <a:pos x="78" y="19"/>
                </a:cxn>
              </a:cxnLst>
              <a:rect l="0" t="0" r="r" b="b"/>
              <a:pathLst>
                <a:path w="78" h="26">
                  <a:moveTo>
                    <a:pt x="78" y="19"/>
                  </a:moveTo>
                  <a:lnTo>
                    <a:pt x="14" y="0"/>
                  </a:lnTo>
                  <a:lnTo>
                    <a:pt x="0" y="7"/>
                  </a:lnTo>
                  <a:lnTo>
                    <a:pt x="64" y="26"/>
                  </a:lnTo>
                  <a:lnTo>
                    <a:pt x="78" y="19"/>
                  </a:lnTo>
                  <a:close/>
                </a:path>
              </a:pathLst>
            </a:custGeom>
            <a:solidFill>
              <a:srgbClr val="63C9C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99" name="Freeform 79"/>
            <p:cNvSpPr>
              <a:spLocks noChangeAspect="1"/>
            </p:cNvSpPr>
            <p:nvPr/>
          </p:nvSpPr>
          <p:spPr bwMode="auto">
            <a:xfrm>
              <a:off x="240" y="2536"/>
              <a:ext cx="78" cy="26"/>
            </a:xfrm>
            <a:custGeom>
              <a:avLst/>
              <a:gdLst/>
              <a:ahLst/>
              <a:cxnLst>
                <a:cxn ang="0">
                  <a:pos x="78" y="19"/>
                </a:cxn>
                <a:cxn ang="0">
                  <a:pos x="14" y="0"/>
                </a:cxn>
                <a:cxn ang="0">
                  <a:pos x="0" y="7"/>
                </a:cxn>
                <a:cxn ang="0">
                  <a:pos x="64" y="26"/>
                </a:cxn>
                <a:cxn ang="0">
                  <a:pos x="78" y="19"/>
                </a:cxn>
              </a:cxnLst>
              <a:rect l="0" t="0" r="r" b="b"/>
              <a:pathLst>
                <a:path w="78" h="26">
                  <a:moveTo>
                    <a:pt x="78" y="19"/>
                  </a:moveTo>
                  <a:lnTo>
                    <a:pt x="14" y="0"/>
                  </a:lnTo>
                  <a:lnTo>
                    <a:pt x="0" y="7"/>
                  </a:lnTo>
                  <a:lnTo>
                    <a:pt x="64" y="26"/>
                  </a:lnTo>
                  <a:lnTo>
                    <a:pt x="78" y="19"/>
                  </a:lnTo>
                </a:path>
              </a:pathLst>
            </a:custGeom>
            <a:noFill/>
            <a:ln w="3175">
              <a:solidFill>
                <a:srgbClr val="63C9C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00" name="Freeform 80"/>
            <p:cNvSpPr>
              <a:spLocks noChangeAspect="1"/>
            </p:cNvSpPr>
            <p:nvPr/>
          </p:nvSpPr>
          <p:spPr bwMode="auto">
            <a:xfrm>
              <a:off x="148" y="2847"/>
              <a:ext cx="71" cy="36"/>
            </a:xfrm>
            <a:custGeom>
              <a:avLst/>
              <a:gdLst/>
              <a:ahLst/>
              <a:cxnLst>
                <a:cxn ang="0">
                  <a:pos x="64" y="19"/>
                </a:cxn>
                <a:cxn ang="0">
                  <a:pos x="0" y="0"/>
                </a:cxn>
                <a:cxn ang="0">
                  <a:pos x="9" y="17"/>
                </a:cxn>
                <a:cxn ang="0">
                  <a:pos x="71" y="36"/>
                </a:cxn>
                <a:cxn ang="0">
                  <a:pos x="64" y="19"/>
                </a:cxn>
              </a:cxnLst>
              <a:rect l="0" t="0" r="r" b="b"/>
              <a:pathLst>
                <a:path w="71" h="36">
                  <a:moveTo>
                    <a:pt x="64" y="19"/>
                  </a:moveTo>
                  <a:lnTo>
                    <a:pt x="0" y="0"/>
                  </a:lnTo>
                  <a:lnTo>
                    <a:pt x="9" y="17"/>
                  </a:lnTo>
                  <a:lnTo>
                    <a:pt x="71" y="36"/>
                  </a:lnTo>
                  <a:lnTo>
                    <a:pt x="64" y="19"/>
                  </a:lnTo>
                  <a:close/>
                </a:path>
              </a:pathLst>
            </a:custGeom>
            <a:solidFill>
              <a:srgbClr val="2272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01" name="Freeform 81"/>
            <p:cNvSpPr>
              <a:spLocks noChangeAspect="1"/>
            </p:cNvSpPr>
            <p:nvPr/>
          </p:nvSpPr>
          <p:spPr bwMode="auto">
            <a:xfrm>
              <a:off x="148" y="2847"/>
              <a:ext cx="71" cy="36"/>
            </a:xfrm>
            <a:custGeom>
              <a:avLst/>
              <a:gdLst/>
              <a:ahLst/>
              <a:cxnLst>
                <a:cxn ang="0">
                  <a:pos x="64" y="19"/>
                </a:cxn>
                <a:cxn ang="0">
                  <a:pos x="0" y="0"/>
                </a:cxn>
                <a:cxn ang="0">
                  <a:pos x="9" y="17"/>
                </a:cxn>
                <a:cxn ang="0">
                  <a:pos x="71" y="36"/>
                </a:cxn>
                <a:cxn ang="0">
                  <a:pos x="64" y="19"/>
                </a:cxn>
              </a:cxnLst>
              <a:rect l="0" t="0" r="r" b="b"/>
              <a:pathLst>
                <a:path w="71" h="36">
                  <a:moveTo>
                    <a:pt x="64" y="19"/>
                  </a:moveTo>
                  <a:lnTo>
                    <a:pt x="0" y="0"/>
                  </a:lnTo>
                  <a:lnTo>
                    <a:pt x="9" y="17"/>
                  </a:lnTo>
                  <a:lnTo>
                    <a:pt x="71" y="36"/>
                  </a:lnTo>
                  <a:lnTo>
                    <a:pt x="64" y="19"/>
                  </a:lnTo>
                </a:path>
              </a:pathLst>
            </a:custGeom>
            <a:noFill/>
            <a:ln w="3175">
              <a:solidFill>
                <a:srgbClr val="22727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02" name="Freeform 82"/>
            <p:cNvSpPr>
              <a:spLocks noChangeAspect="1"/>
            </p:cNvSpPr>
            <p:nvPr/>
          </p:nvSpPr>
          <p:spPr bwMode="auto">
            <a:xfrm>
              <a:off x="221" y="2543"/>
              <a:ext cx="83" cy="50"/>
            </a:xfrm>
            <a:custGeom>
              <a:avLst/>
              <a:gdLst/>
              <a:ahLst/>
              <a:cxnLst>
                <a:cxn ang="0">
                  <a:pos x="83" y="19"/>
                </a:cxn>
                <a:cxn ang="0">
                  <a:pos x="19" y="0"/>
                </a:cxn>
                <a:cxn ang="0">
                  <a:pos x="0" y="31"/>
                </a:cxn>
                <a:cxn ang="0">
                  <a:pos x="64" y="50"/>
                </a:cxn>
                <a:cxn ang="0">
                  <a:pos x="83" y="19"/>
                </a:cxn>
              </a:cxnLst>
              <a:rect l="0" t="0" r="r" b="b"/>
              <a:pathLst>
                <a:path w="83" h="50">
                  <a:moveTo>
                    <a:pt x="83" y="19"/>
                  </a:moveTo>
                  <a:lnTo>
                    <a:pt x="19" y="0"/>
                  </a:lnTo>
                  <a:lnTo>
                    <a:pt x="0" y="31"/>
                  </a:lnTo>
                  <a:lnTo>
                    <a:pt x="64" y="50"/>
                  </a:lnTo>
                  <a:lnTo>
                    <a:pt x="83" y="19"/>
                  </a:lnTo>
                  <a:close/>
                </a:path>
              </a:pathLst>
            </a:custGeom>
            <a:solidFill>
              <a:srgbClr val="7DEBE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03" name="Freeform 83"/>
            <p:cNvSpPr>
              <a:spLocks noChangeAspect="1"/>
            </p:cNvSpPr>
            <p:nvPr/>
          </p:nvSpPr>
          <p:spPr bwMode="auto">
            <a:xfrm>
              <a:off x="221" y="2543"/>
              <a:ext cx="83" cy="50"/>
            </a:xfrm>
            <a:custGeom>
              <a:avLst/>
              <a:gdLst/>
              <a:ahLst/>
              <a:cxnLst>
                <a:cxn ang="0">
                  <a:pos x="83" y="19"/>
                </a:cxn>
                <a:cxn ang="0">
                  <a:pos x="19" y="0"/>
                </a:cxn>
                <a:cxn ang="0">
                  <a:pos x="0" y="31"/>
                </a:cxn>
                <a:cxn ang="0">
                  <a:pos x="64" y="50"/>
                </a:cxn>
                <a:cxn ang="0">
                  <a:pos x="83" y="19"/>
                </a:cxn>
              </a:cxnLst>
              <a:rect l="0" t="0" r="r" b="b"/>
              <a:pathLst>
                <a:path w="83" h="50">
                  <a:moveTo>
                    <a:pt x="83" y="19"/>
                  </a:moveTo>
                  <a:lnTo>
                    <a:pt x="19" y="0"/>
                  </a:lnTo>
                  <a:lnTo>
                    <a:pt x="0" y="31"/>
                  </a:lnTo>
                  <a:lnTo>
                    <a:pt x="64" y="50"/>
                  </a:lnTo>
                  <a:lnTo>
                    <a:pt x="83" y="19"/>
                  </a:lnTo>
                </a:path>
              </a:pathLst>
            </a:custGeom>
            <a:noFill/>
            <a:ln w="3175">
              <a:solidFill>
                <a:srgbClr val="7DEBE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04" name="Freeform 84"/>
            <p:cNvSpPr>
              <a:spLocks noChangeAspect="1"/>
            </p:cNvSpPr>
            <p:nvPr/>
          </p:nvSpPr>
          <p:spPr bwMode="auto">
            <a:xfrm>
              <a:off x="148" y="2807"/>
              <a:ext cx="66" cy="59"/>
            </a:xfrm>
            <a:custGeom>
              <a:avLst/>
              <a:gdLst/>
              <a:ahLst/>
              <a:cxnLst>
                <a:cxn ang="0">
                  <a:pos x="66" y="19"/>
                </a:cxn>
                <a:cxn ang="0">
                  <a:pos x="2" y="0"/>
                </a:cxn>
                <a:cxn ang="0">
                  <a:pos x="0" y="40"/>
                </a:cxn>
                <a:cxn ang="0">
                  <a:pos x="64" y="59"/>
                </a:cxn>
                <a:cxn ang="0">
                  <a:pos x="66" y="19"/>
                </a:cxn>
              </a:cxnLst>
              <a:rect l="0" t="0" r="r" b="b"/>
              <a:pathLst>
                <a:path w="66" h="59">
                  <a:moveTo>
                    <a:pt x="66" y="19"/>
                  </a:moveTo>
                  <a:lnTo>
                    <a:pt x="2" y="0"/>
                  </a:lnTo>
                  <a:lnTo>
                    <a:pt x="0" y="40"/>
                  </a:lnTo>
                  <a:lnTo>
                    <a:pt x="64" y="59"/>
                  </a:lnTo>
                  <a:lnTo>
                    <a:pt x="66" y="19"/>
                  </a:lnTo>
                  <a:close/>
                </a:path>
              </a:pathLst>
            </a:custGeom>
            <a:solidFill>
              <a:srgbClr val="2E828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05" name="Freeform 85"/>
            <p:cNvSpPr>
              <a:spLocks noChangeAspect="1"/>
            </p:cNvSpPr>
            <p:nvPr/>
          </p:nvSpPr>
          <p:spPr bwMode="auto">
            <a:xfrm>
              <a:off x="148" y="2807"/>
              <a:ext cx="66" cy="59"/>
            </a:xfrm>
            <a:custGeom>
              <a:avLst/>
              <a:gdLst/>
              <a:ahLst/>
              <a:cxnLst>
                <a:cxn ang="0">
                  <a:pos x="66" y="19"/>
                </a:cxn>
                <a:cxn ang="0">
                  <a:pos x="2" y="0"/>
                </a:cxn>
                <a:cxn ang="0">
                  <a:pos x="0" y="40"/>
                </a:cxn>
                <a:cxn ang="0">
                  <a:pos x="64" y="59"/>
                </a:cxn>
                <a:cxn ang="0">
                  <a:pos x="66" y="19"/>
                </a:cxn>
              </a:cxnLst>
              <a:rect l="0" t="0" r="r" b="b"/>
              <a:pathLst>
                <a:path w="66" h="59">
                  <a:moveTo>
                    <a:pt x="66" y="19"/>
                  </a:moveTo>
                  <a:lnTo>
                    <a:pt x="2" y="0"/>
                  </a:lnTo>
                  <a:lnTo>
                    <a:pt x="0" y="40"/>
                  </a:lnTo>
                  <a:lnTo>
                    <a:pt x="64" y="59"/>
                  </a:lnTo>
                  <a:lnTo>
                    <a:pt x="66" y="19"/>
                  </a:lnTo>
                </a:path>
              </a:pathLst>
            </a:custGeom>
            <a:noFill/>
            <a:ln w="3175">
              <a:solidFill>
                <a:srgbClr val="2E828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06" name="Freeform 86"/>
            <p:cNvSpPr>
              <a:spLocks noChangeAspect="1"/>
            </p:cNvSpPr>
            <p:nvPr/>
          </p:nvSpPr>
          <p:spPr bwMode="auto">
            <a:xfrm>
              <a:off x="198" y="2574"/>
              <a:ext cx="87" cy="69"/>
            </a:xfrm>
            <a:custGeom>
              <a:avLst/>
              <a:gdLst/>
              <a:ahLst/>
              <a:cxnLst>
                <a:cxn ang="0">
                  <a:pos x="87" y="19"/>
                </a:cxn>
                <a:cxn ang="0">
                  <a:pos x="23" y="0"/>
                </a:cxn>
                <a:cxn ang="0">
                  <a:pos x="0" y="50"/>
                </a:cxn>
                <a:cxn ang="0">
                  <a:pos x="64" y="69"/>
                </a:cxn>
                <a:cxn ang="0">
                  <a:pos x="87" y="19"/>
                </a:cxn>
              </a:cxnLst>
              <a:rect l="0" t="0" r="r" b="b"/>
              <a:pathLst>
                <a:path w="87" h="69">
                  <a:moveTo>
                    <a:pt x="87" y="19"/>
                  </a:moveTo>
                  <a:lnTo>
                    <a:pt x="23" y="0"/>
                  </a:lnTo>
                  <a:lnTo>
                    <a:pt x="0" y="50"/>
                  </a:lnTo>
                  <a:lnTo>
                    <a:pt x="64" y="69"/>
                  </a:lnTo>
                  <a:lnTo>
                    <a:pt x="87" y="19"/>
                  </a:lnTo>
                  <a:close/>
                </a:path>
              </a:pathLst>
            </a:custGeom>
            <a:solidFill>
              <a:srgbClr val="8AFCF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07" name="Freeform 87"/>
            <p:cNvSpPr>
              <a:spLocks noChangeAspect="1"/>
            </p:cNvSpPr>
            <p:nvPr/>
          </p:nvSpPr>
          <p:spPr bwMode="auto">
            <a:xfrm>
              <a:off x="198" y="2574"/>
              <a:ext cx="87" cy="69"/>
            </a:xfrm>
            <a:custGeom>
              <a:avLst/>
              <a:gdLst/>
              <a:ahLst/>
              <a:cxnLst>
                <a:cxn ang="0">
                  <a:pos x="87" y="19"/>
                </a:cxn>
                <a:cxn ang="0">
                  <a:pos x="23" y="0"/>
                </a:cxn>
                <a:cxn ang="0">
                  <a:pos x="0" y="50"/>
                </a:cxn>
                <a:cxn ang="0">
                  <a:pos x="64" y="69"/>
                </a:cxn>
                <a:cxn ang="0">
                  <a:pos x="87" y="19"/>
                </a:cxn>
              </a:cxnLst>
              <a:rect l="0" t="0" r="r" b="b"/>
              <a:pathLst>
                <a:path w="87" h="69">
                  <a:moveTo>
                    <a:pt x="87" y="19"/>
                  </a:moveTo>
                  <a:lnTo>
                    <a:pt x="23" y="0"/>
                  </a:lnTo>
                  <a:lnTo>
                    <a:pt x="0" y="50"/>
                  </a:lnTo>
                  <a:lnTo>
                    <a:pt x="64" y="69"/>
                  </a:lnTo>
                  <a:lnTo>
                    <a:pt x="87" y="19"/>
                  </a:lnTo>
                </a:path>
              </a:pathLst>
            </a:custGeom>
            <a:noFill/>
            <a:ln w="3175">
              <a:solidFill>
                <a:srgbClr val="8AFCF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08" name="Freeform 88"/>
            <p:cNvSpPr>
              <a:spLocks noChangeAspect="1"/>
            </p:cNvSpPr>
            <p:nvPr/>
          </p:nvSpPr>
          <p:spPr bwMode="auto">
            <a:xfrm>
              <a:off x="150" y="2752"/>
              <a:ext cx="74" cy="74"/>
            </a:xfrm>
            <a:custGeom>
              <a:avLst/>
              <a:gdLst/>
              <a:ahLst/>
              <a:cxnLst>
                <a:cxn ang="0">
                  <a:pos x="74" y="19"/>
                </a:cxn>
                <a:cxn ang="0">
                  <a:pos x="10" y="0"/>
                </a:cxn>
                <a:cxn ang="0">
                  <a:pos x="0" y="55"/>
                </a:cxn>
                <a:cxn ang="0">
                  <a:pos x="64" y="74"/>
                </a:cxn>
                <a:cxn ang="0">
                  <a:pos x="74" y="19"/>
                </a:cxn>
              </a:cxnLst>
              <a:rect l="0" t="0" r="r" b="b"/>
              <a:pathLst>
                <a:path w="74" h="74">
                  <a:moveTo>
                    <a:pt x="74" y="19"/>
                  </a:moveTo>
                  <a:lnTo>
                    <a:pt x="10" y="0"/>
                  </a:lnTo>
                  <a:lnTo>
                    <a:pt x="0" y="55"/>
                  </a:lnTo>
                  <a:lnTo>
                    <a:pt x="64" y="74"/>
                  </a:lnTo>
                  <a:lnTo>
                    <a:pt x="74" y="19"/>
                  </a:lnTo>
                  <a:close/>
                </a:path>
              </a:pathLst>
            </a:custGeom>
            <a:solidFill>
              <a:srgbClr val="55B6B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09" name="Freeform 89"/>
            <p:cNvSpPr>
              <a:spLocks noChangeAspect="1"/>
            </p:cNvSpPr>
            <p:nvPr/>
          </p:nvSpPr>
          <p:spPr bwMode="auto">
            <a:xfrm>
              <a:off x="150" y="2752"/>
              <a:ext cx="74" cy="74"/>
            </a:xfrm>
            <a:custGeom>
              <a:avLst/>
              <a:gdLst/>
              <a:ahLst/>
              <a:cxnLst>
                <a:cxn ang="0">
                  <a:pos x="74" y="19"/>
                </a:cxn>
                <a:cxn ang="0">
                  <a:pos x="10" y="0"/>
                </a:cxn>
                <a:cxn ang="0">
                  <a:pos x="0" y="55"/>
                </a:cxn>
                <a:cxn ang="0">
                  <a:pos x="64" y="74"/>
                </a:cxn>
                <a:cxn ang="0">
                  <a:pos x="74" y="19"/>
                </a:cxn>
              </a:cxnLst>
              <a:rect l="0" t="0" r="r" b="b"/>
              <a:pathLst>
                <a:path w="74" h="74">
                  <a:moveTo>
                    <a:pt x="74" y="19"/>
                  </a:moveTo>
                  <a:lnTo>
                    <a:pt x="10" y="0"/>
                  </a:lnTo>
                  <a:lnTo>
                    <a:pt x="0" y="55"/>
                  </a:lnTo>
                  <a:lnTo>
                    <a:pt x="64" y="74"/>
                  </a:lnTo>
                  <a:lnTo>
                    <a:pt x="74" y="19"/>
                  </a:lnTo>
                </a:path>
              </a:pathLst>
            </a:custGeom>
            <a:noFill/>
            <a:ln w="3175">
              <a:solidFill>
                <a:srgbClr val="55B6B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10" name="Freeform 90"/>
            <p:cNvSpPr>
              <a:spLocks noChangeAspect="1"/>
            </p:cNvSpPr>
            <p:nvPr/>
          </p:nvSpPr>
          <p:spPr bwMode="auto">
            <a:xfrm>
              <a:off x="178" y="2624"/>
              <a:ext cx="84" cy="83"/>
            </a:xfrm>
            <a:custGeom>
              <a:avLst/>
              <a:gdLst/>
              <a:ahLst/>
              <a:cxnLst>
                <a:cxn ang="0">
                  <a:pos x="84" y="19"/>
                </a:cxn>
                <a:cxn ang="0">
                  <a:pos x="20" y="0"/>
                </a:cxn>
                <a:cxn ang="0">
                  <a:pos x="0" y="64"/>
                </a:cxn>
                <a:cxn ang="0">
                  <a:pos x="64" y="83"/>
                </a:cxn>
                <a:cxn ang="0">
                  <a:pos x="84" y="19"/>
                </a:cxn>
              </a:cxnLst>
              <a:rect l="0" t="0" r="r" b="b"/>
              <a:pathLst>
                <a:path w="84" h="83">
                  <a:moveTo>
                    <a:pt x="84" y="19"/>
                  </a:moveTo>
                  <a:lnTo>
                    <a:pt x="20" y="0"/>
                  </a:lnTo>
                  <a:lnTo>
                    <a:pt x="0" y="64"/>
                  </a:lnTo>
                  <a:lnTo>
                    <a:pt x="64" y="83"/>
                  </a:lnTo>
                  <a:lnTo>
                    <a:pt x="84" y="19"/>
                  </a:lnTo>
                  <a:close/>
                </a:path>
              </a:pathLst>
            </a:custGeom>
            <a:solidFill>
              <a:srgbClr val="87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11" name="Freeform 91"/>
            <p:cNvSpPr>
              <a:spLocks noChangeAspect="1"/>
            </p:cNvSpPr>
            <p:nvPr/>
          </p:nvSpPr>
          <p:spPr bwMode="auto">
            <a:xfrm>
              <a:off x="178" y="2624"/>
              <a:ext cx="84" cy="83"/>
            </a:xfrm>
            <a:custGeom>
              <a:avLst/>
              <a:gdLst/>
              <a:ahLst/>
              <a:cxnLst>
                <a:cxn ang="0">
                  <a:pos x="84" y="19"/>
                </a:cxn>
                <a:cxn ang="0">
                  <a:pos x="20" y="0"/>
                </a:cxn>
                <a:cxn ang="0">
                  <a:pos x="0" y="64"/>
                </a:cxn>
                <a:cxn ang="0">
                  <a:pos x="64" y="83"/>
                </a:cxn>
                <a:cxn ang="0">
                  <a:pos x="84" y="19"/>
                </a:cxn>
              </a:cxnLst>
              <a:rect l="0" t="0" r="r" b="b"/>
              <a:pathLst>
                <a:path w="84" h="83">
                  <a:moveTo>
                    <a:pt x="84" y="19"/>
                  </a:moveTo>
                  <a:lnTo>
                    <a:pt x="20" y="0"/>
                  </a:lnTo>
                  <a:lnTo>
                    <a:pt x="0" y="64"/>
                  </a:lnTo>
                  <a:lnTo>
                    <a:pt x="64" y="83"/>
                  </a:lnTo>
                  <a:lnTo>
                    <a:pt x="84" y="19"/>
                  </a:lnTo>
                </a:path>
              </a:pathLst>
            </a:custGeom>
            <a:noFill/>
            <a:ln w="3175">
              <a:solidFill>
                <a:srgbClr val="87F8F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12" name="Freeform 92"/>
            <p:cNvSpPr>
              <a:spLocks noChangeAspect="1"/>
            </p:cNvSpPr>
            <p:nvPr/>
          </p:nvSpPr>
          <p:spPr bwMode="auto">
            <a:xfrm>
              <a:off x="160" y="2688"/>
              <a:ext cx="82" cy="83"/>
            </a:xfrm>
            <a:custGeom>
              <a:avLst/>
              <a:gdLst/>
              <a:ahLst/>
              <a:cxnLst>
                <a:cxn ang="0">
                  <a:pos x="82" y="19"/>
                </a:cxn>
                <a:cxn ang="0">
                  <a:pos x="18" y="0"/>
                </a:cxn>
                <a:cxn ang="0">
                  <a:pos x="0" y="64"/>
                </a:cxn>
                <a:cxn ang="0">
                  <a:pos x="64" y="83"/>
                </a:cxn>
                <a:cxn ang="0">
                  <a:pos x="82" y="19"/>
                </a:cxn>
              </a:cxnLst>
              <a:rect l="0" t="0" r="r" b="b"/>
              <a:pathLst>
                <a:path w="82" h="83">
                  <a:moveTo>
                    <a:pt x="82" y="19"/>
                  </a:moveTo>
                  <a:lnTo>
                    <a:pt x="18" y="0"/>
                  </a:lnTo>
                  <a:lnTo>
                    <a:pt x="0" y="64"/>
                  </a:lnTo>
                  <a:lnTo>
                    <a:pt x="64" y="83"/>
                  </a:lnTo>
                  <a:lnTo>
                    <a:pt x="82" y="19"/>
                  </a:lnTo>
                  <a:close/>
                </a:path>
              </a:pathLst>
            </a:custGeom>
            <a:solidFill>
              <a:srgbClr val="73DED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13" name="Freeform 93"/>
            <p:cNvSpPr>
              <a:spLocks noChangeAspect="1"/>
            </p:cNvSpPr>
            <p:nvPr/>
          </p:nvSpPr>
          <p:spPr bwMode="auto">
            <a:xfrm>
              <a:off x="160" y="2688"/>
              <a:ext cx="82" cy="83"/>
            </a:xfrm>
            <a:custGeom>
              <a:avLst/>
              <a:gdLst/>
              <a:ahLst/>
              <a:cxnLst>
                <a:cxn ang="0">
                  <a:pos x="82" y="19"/>
                </a:cxn>
                <a:cxn ang="0">
                  <a:pos x="18" y="0"/>
                </a:cxn>
                <a:cxn ang="0">
                  <a:pos x="0" y="64"/>
                </a:cxn>
                <a:cxn ang="0">
                  <a:pos x="64" y="83"/>
                </a:cxn>
                <a:cxn ang="0">
                  <a:pos x="82" y="19"/>
                </a:cxn>
              </a:cxnLst>
              <a:rect l="0" t="0" r="r" b="b"/>
              <a:pathLst>
                <a:path w="82" h="83">
                  <a:moveTo>
                    <a:pt x="82" y="19"/>
                  </a:moveTo>
                  <a:lnTo>
                    <a:pt x="18" y="0"/>
                  </a:lnTo>
                  <a:lnTo>
                    <a:pt x="0" y="64"/>
                  </a:lnTo>
                  <a:lnTo>
                    <a:pt x="64" y="83"/>
                  </a:lnTo>
                  <a:lnTo>
                    <a:pt x="82" y="19"/>
                  </a:lnTo>
                </a:path>
              </a:pathLst>
            </a:custGeom>
            <a:noFill/>
            <a:ln w="3175">
              <a:solidFill>
                <a:srgbClr val="73DED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14" name="Freeform 94"/>
            <p:cNvSpPr>
              <a:spLocks noChangeAspect="1"/>
            </p:cNvSpPr>
            <p:nvPr/>
          </p:nvSpPr>
          <p:spPr bwMode="auto">
            <a:xfrm>
              <a:off x="212" y="2555"/>
              <a:ext cx="113" cy="328"/>
            </a:xfrm>
            <a:custGeom>
              <a:avLst/>
              <a:gdLst/>
              <a:ahLst/>
              <a:cxnLst>
                <a:cxn ang="0">
                  <a:pos x="0" y="311"/>
                </a:cxn>
                <a:cxn ang="0">
                  <a:pos x="7" y="328"/>
                </a:cxn>
                <a:cxn ang="0">
                  <a:pos x="21" y="320"/>
                </a:cxn>
                <a:cxn ang="0">
                  <a:pos x="40" y="289"/>
                </a:cxn>
                <a:cxn ang="0">
                  <a:pos x="62" y="238"/>
                </a:cxn>
                <a:cxn ang="0">
                  <a:pos x="83" y="176"/>
                </a:cxn>
                <a:cxn ang="0">
                  <a:pos x="101" y="114"/>
                </a:cxn>
                <a:cxn ang="0">
                  <a:pos x="109" y="59"/>
                </a:cxn>
                <a:cxn ang="0">
                  <a:pos x="113" y="17"/>
                </a:cxn>
                <a:cxn ang="0">
                  <a:pos x="106" y="0"/>
                </a:cxn>
                <a:cxn ang="0">
                  <a:pos x="92" y="7"/>
                </a:cxn>
                <a:cxn ang="0">
                  <a:pos x="73" y="38"/>
                </a:cxn>
                <a:cxn ang="0">
                  <a:pos x="50" y="88"/>
                </a:cxn>
                <a:cxn ang="0">
                  <a:pos x="30" y="152"/>
                </a:cxn>
                <a:cxn ang="0">
                  <a:pos x="12" y="216"/>
                </a:cxn>
                <a:cxn ang="0">
                  <a:pos x="2" y="271"/>
                </a:cxn>
                <a:cxn ang="0">
                  <a:pos x="0" y="311"/>
                </a:cxn>
              </a:cxnLst>
              <a:rect l="0" t="0" r="r" b="b"/>
              <a:pathLst>
                <a:path w="113" h="328">
                  <a:moveTo>
                    <a:pt x="0" y="311"/>
                  </a:moveTo>
                  <a:lnTo>
                    <a:pt x="7" y="328"/>
                  </a:lnTo>
                  <a:lnTo>
                    <a:pt x="21" y="320"/>
                  </a:lnTo>
                  <a:lnTo>
                    <a:pt x="40" y="289"/>
                  </a:lnTo>
                  <a:lnTo>
                    <a:pt x="62" y="238"/>
                  </a:lnTo>
                  <a:lnTo>
                    <a:pt x="83" y="176"/>
                  </a:lnTo>
                  <a:lnTo>
                    <a:pt x="101" y="114"/>
                  </a:lnTo>
                  <a:lnTo>
                    <a:pt x="109" y="59"/>
                  </a:lnTo>
                  <a:lnTo>
                    <a:pt x="113" y="17"/>
                  </a:lnTo>
                  <a:lnTo>
                    <a:pt x="106" y="0"/>
                  </a:lnTo>
                  <a:lnTo>
                    <a:pt x="92" y="7"/>
                  </a:lnTo>
                  <a:lnTo>
                    <a:pt x="73" y="38"/>
                  </a:lnTo>
                  <a:lnTo>
                    <a:pt x="50" y="88"/>
                  </a:lnTo>
                  <a:lnTo>
                    <a:pt x="30" y="152"/>
                  </a:lnTo>
                  <a:lnTo>
                    <a:pt x="12" y="216"/>
                  </a:lnTo>
                  <a:lnTo>
                    <a:pt x="2" y="271"/>
                  </a:lnTo>
                  <a:lnTo>
                    <a:pt x="0" y="311"/>
                  </a:lnTo>
                  <a:close/>
                </a:path>
              </a:pathLst>
            </a:custGeom>
            <a:solidFill>
              <a:srgbClr val="2272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15" name="Freeform 95"/>
            <p:cNvSpPr>
              <a:spLocks noChangeAspect="1"/>
            </p:cNvSpPr>
            <p:nvPr/>
          </p:nvSpPr>
          <p:spPr bwMode="auto">
            <a:xfrm>
              <a:off x="212" y="2555"/>
              <a:ext cx="113" cy="328"/>
            </a:xfrm>
            <a:custGeom>
              <a:avLst/>
              <a:gdLst/>
              <a:ahLst/>
              <a:cxnLst>
                <a:cxn ang="0">
                  <a:pos x="0" y="311"/>
                </a:cxn>
                <a:cxn ang="0">
                  <a:pos x="7" y="328"/>
                </a:cxn>
                <a:cxn ang="0">
                  <a:pos x="21" y="320"/>
                </a:cxn>
                <a:cxn ang="0">
                  <a:pos x="40" y="289"/>
                </a:cxn>
                <a:cxn ang="0">
                  <a:pos x="62" y="238"/>
                </a:cxn>
                <a:cxn ang="0">
                  <a:pos x="83" y="176"/>
                </a:cxn>
                <a:cxn ang="0">
                  <a:pos x="101" y="114"/>
                </a:cxn>
                <a:cxn ang="0">
                  <a:pos x="109" y="59"/>
                </a:cxn>
                <a:cxn ang="0">
                  <a:pos x="113" y="17"/>
                </a:cxn>
                <a:cxn ang="0">
                  <a:pos x="106" y="0"/>
                </a:cxn>
                <a:cxn ang="0">
                  <a:pos x="92" y="7"/>
                </a:cxn>
                <a:cxn ang="0">
                  <a:pos x="73" y="38"/>
                </a:cxn>
                <a:cxn ang="0">
                  <a:pos x="50" y="88"/>
                </a:cxn>
                <a:cxn ang="0">
                  <a:pos x="30" y="152"/>
                </a:cxn>
                <a:cxn ang="0">
                  <a:pos x="12" y="216"/>
                </a:cxn>
                <a:cxn ang="0">
                  <a:pos x="2" y="271"/>
                </a:cxn>
                <a:cxn ang="0">
                  <a:pos x="0" y="311"/>
                </a:cxn>
              </a:cxnLst>
              <a:rect l="0" t="0" r="r" b="b"/>
              <a:pathLst>
                <a:path w="113" h="328">
                  <a:moveTo>
                    <a:pt x="0" y="311"/>
                  </a:moveTo>
                  <a:lnTo>
                    <a:pt x="7" y="328"/>
                  </a:lnTo>
                  <a:lnTo>
                    <a:pt x="21" y="320"/>
                  </a:lnTo>
                  <a:lnTo>
                    <a:pt x="40" y="289"/>
                  </a:lnTo>
                  <a:lnTo>
                    <a:pt x="62" y="238"/>
                  </a:lnTo>
                  <a:lnTo>
                    <a:pt x="83" y="176"/>
                  </a:lnTo>
                  <a:lnTo>
                    <a:pt x="101" y="114"/>
                  </a:lnTo>
                  <a:lnTo>
                    <a:pt x="109" y="59"/>
                  </a:lnTo>
                  <a:lnTo>
                    <a:pt x="113" y="17"/>
                  </a:lnTo>
                  <a:lnTo>
                    <a:pt x="106" y="0"/>
                  </a:lnTo>
                  <a:lnTo>
                    <a:pt x="92" y="7"/>
                  </a:lnTo>
                  <a:lnTo>
                    <a:pt x="73" y="38"/>
                  </a:lnTo>
                  <a:lnTo>
                    <a:pt x="50" y="88"/>
                  </a:lnTo>
                  <a:lnTo>
                    <a:pt x="30" y="152"/>
                  </a:lnTo>
                  <a:lnTo>
                    <a:pt x="12" y="216"/>
                  </a:lnTo>
                  <a:lnTo>
                    <a:pt x="2" y="271"/>
                  </a:lnTo>
                  <a:lnTo>
                    <a:pt x="0" y="311"/>
                  </a:lnTo>
                </a:path>
              </a:pathLst>
            </a:custGeom>
            <a:noFill/>
            <a:ln w="3175">
              <a:solidFill>
                <a:srgbClr val="22727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16" name="Line 96"/>
            <p:cNvSpPr>
              <a:spLocks noChangeAspect="1" noChangeShapeType="1"/>
            </p:cNvSpPr>
            <p:nvPr/>
          </p:nvSpPr>
          <p:spPr bwMode="auto">
            <a:xfrm flipH="1">
              <a:off x="240" y="2553"/>
              <a:ext cx="55" cy="2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17" name="Line 97"/>
            <p:cNvSpPr>
              <a:spLocks noChangeAspect="1" noChangeShapeType="1"/>
            </p:cNvSpPr>
            <p:nvPr/>
          </p:nvSpPr>
          <p:spPr bwMode="auto">
            <a:xfrm flipV="1">
              <a:off x="186" y="2626"/>
              <a:ext cx="37" cy="21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</p:grpSp>
      <p:sp>
        <p:nvSpPr>
          <p:cNvPr id="318" name="Line 98"/>
          <p:cNvSpPr>
            <a:spLocks noChangeAspect="1" noChangeShapeType="1"/>
          </p:cNvSpPr>
          <p:nvPr/>
        </p:nvSpPr>
        <p:spPr bwMode="auto">
          <a:xfrm flipH="1">
            <a:off x="6651825" y="4341870"/>
            <a:ext cx="1928513" cy="788546"/>
          </a:xfrm>
          <a:prstGeom prst="line">
            <a:avLst/>
          </a:prstGeom>
          <a:noFill/>
          <a:ln w="33338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319" name="Line 99"/>
          <p:cNvSpPr>
            <a:spLocks noChangeAspect="1" noChangeShapeType="1"/>
          </p:cNvSpPr>
          <p:nvPr/>
        </p:nvSpPr>
        <p:spPr bwMode="auto">
          <a:xfrm flipH="1" flipV="1">
            <a:off x="6656664" y="5124610"/>
            <a:ext cx="459746" cy="804805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320" name="Line 100"/>
          <p:cNvSpPr>
            <a:spLocks noChangeAspect="1" noChangeShapeType="1"/>
          </p:cNvSpPr>
          <p:nvPr/>
        </p:nvSpPr>
        <p:spPr bwMode="auto">
          <a:xfrm flipH="1" flipV="1">
            <a:off x="5733543" y="3609068"/>
            <a:ext cx="542016" cy="923261"/>
          </a:xfrm>
          <a:prstGeom prst="line">
            <a:avLst/>
          </a:prstGeom>
          <a:noFill/>
          <a:ln w="6826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dirty="0"/>
          </a:p>
        </p:txBody>
      </p:sp>
      <p:grpSp>
        <p:nvGrpSpPr>
          <p:cNvPr id="321" name="Group 101"/>
          <p:cNvGrpSpPr>
            <a:grpSpLocks noChangeAspect="1"/>
          </p:cNvGrpSpPr>
          <p:nvPr/>
        </p:nvGrpSpPr>
        <p:grpSpPr bwMode="auto">
          <a:xfrm>
            <a:off x="6097710" y="4422002"/>
            <a:ext cx="430709" cy="402983"/>
            <a:chOff x="-189" y="2107"/>
            <a:chExt cx="356" cy="347"/>
          </a:xfrm>
        </p:grpSpPr>
        <p:sp>
          <p:nvSpPr>
            <p:cNvPr id="322" name="Freeform 102"/>
            <p:cNvSpPr>
              <a:spLocks noChangeAspect="1"/>
            </p:cNvSpPr>
            <p:nvPr/>
          </p:nvSpPr>
          <p:spPr bwMode="auto">
            <a:xfrm>
              <a:off x="51" y="2109"/>
              <a:ext cx="116" cy="19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6" y="178"/>
                </a:cxn>
                <a:cxn ang="0">
                  <a:pos x="116" y="193"/>
                </a:cxn>
                <a:cxn ang="0">
                  <a:pos x="19" y="15"/>
                </a:cxn>
                <a:cxn ang="0">
                  <a:pos x="0" y="0"/>
                </a:cxn>
              </a:cxnLst>
              <a:rect l="0" t="0" r="r" b="b"/>
              <a:pathLst>
                <a:path w="116" h="193">
                  <a:moveTo>
                    <a:pt x="0" y="0"/>
                  </a:moveTo>
                  <a:lnTo>
                    <a:pt x="96" y="178"/>
                  </a:lnTo>
                  <a:lnTo>
                    <a:pt x="116" y="193"/>
                  </a:lnTo>
                  <a:lnTo>
                    <a:pt x="19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757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23" name="Freeform 103"/>
            <p:cNvSpPr>
              <a:spLocks noChangeAspect="1"/>
            </p:cNvSpPr>
            <p:nvPr/>
          </p:nvSpPr>
          <p:spPr bwMode="auto">
            <a:xfrm>
              <a:off x="51" y="2109"/>
              <a:ext cx="116" cy="19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6" y="178"/>
                </a:cxn>
                <a:cxn ang="0">
                  <a:pos x="116" y="193"/>
                </a:cxn>
                <a:cxn ang="0">
                  <a:pos x="19" y="15"/>
                </a:cxn>
                <a:cxn ang="0">
                  <a:pos x="0" y="0"/>
                </a:cxn>
              </a:cxnLst>
              <a:rect l="0" t="0" r="r" b="b"/>
              <a:pathLst>
                <a:path w="116" h="193">
                  <a:moveTo>
                    <a:pt x="0" y="0"/>
                  </a:moveTo>
                  <a:lnTo>
                    <a:pt x="96" y="178"/>
                  </a:lnTo>
                  <a:lnTo>
                    <a:pt x="116" y="193"/>
                  </a:lnTo>
                  <a:lnTo>
                    <a:pt x="19" y="15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6757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24" name="Freeform 104"/>
            <p:cNvSpPr>
              <a:spLocks noChangeAspect="1"/>
            </p:cNvSpPr>
            <p:nvPr/>
          </p:nvSpPr>
          <p:spPr bwMode="auto">
            <a:xfrm>
              <a:off x="-189" y="2235"/>
              <a:ext cx="95" cy="204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95" y="204"/>
                </a:cxn>
                <a:cxn ang="0">
                  <a:pos x="95" y="178"/>
                </a:cxn>
                <a:cxn ang="0">
                  <a:pos x="0" y="0"/>
                </a:cxn>
                <a:cxn ang="0">
                  <a:pos x="0" y="26"/>
                </a:cxn>
              </a:cxnLst>
              <a:rect l="0" t="0" r="r" b="b"/>
              <a:pathLst>
                <a:path w="95" h="204">
                  <a:moveTo>
                    <a:pt x="0" y="26"/>
                  </a:moveTo>
                  <a:lnTo>
                    <a:pt x="95" y="204"/>
                  </a:lnTo>
                  <a:lnTo>
                    <a:pt x="95" y="178"/>
                  </a:lnTo>
                  <a:lnTo>
                    <a:pt x="0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3CAAA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25" name="Freeform 105"/>
            <p:cNvSpPr>
              <a:spLocks noChangeAspect="1"/>
            </p:cNvSpPr>
            <p:nvPr/>
          </p:nvSpPr>
          <p:spPr bwMode="auto">
            <a:xfrm>
              <a:off x="-189" y="2235"/>
              <a:ext cx="95" cy="204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95" y="204"/>
                </a:cxn>
                <a:cxn ang="0">
                  <a:pos x="95" y="178"/>
                </a:cxn>
                <a:cxn ang="0">
                  <a:pos x="0" y="0"/>
                </a:cxn>
                <a:cxn ang="0">
                  <a:pos x="0" y="26"/>
                </a:cxn>
              </a:cxnLst>
              <a:rect l="0" t="0" r="r" b="b"/>
              <a:pathLst>
                <a:path w="95" h="204">
                  <a:moveTo>
                    <a:pt x="0" y="26"/>
                  </a:moveTo>
                  <a:lnTo>
                    <a:pt x="95" y="204"/>
                  </a:lnTo>
                  <a:lnTo>
                    <a:pt x="95" y="178"/>
                  </a:lnTo>
                  <a:lnTo>
                    <a:pt x="0" y="0"/>
                  </a:lnTo>
                  <a:lnTo>
                    <a:pt x="0" y="26"/>
                  </a:lnTo>
                </a:path>
              </a:pathLst>
            </a:custGeom>
            <a:noFill/>
            <a:ln w="3175">
              <a:solidFill>
                <a:srgbClr val="3CAAA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26" name="Freeform 106"/>
            <p:cNvSpPr>
              <a:spLocks noChangeAspect="1"/>
            </p:cNvSpPr>
            <p:nvPr/>
          </p:nvSpPr>
          <p:spPr bwMode="auto">
            <a:xfrm>
              <a:off x="15" y="2107"/>
              <a:ext cx="132" cy="1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7" y="178"/>
                </a:cxn>
                <a:cxn ang="0">
                  <a:pos x="132" y="180"/>
                </a:cxn>
                <a:cxn ang="0">
                  <a:pos x="36" y="2"/>
                </a:cxn>
                <a:cxn ang="0">
                  <a:pos x="0" y="0"/>
                </a:cxn>
              </a:cxnLst>
              <a:rect l="0" t="0" r="r" b="b"/>
              <a:pathLst>
                <a:path w="132" h="180">
                  <a:moveTo>
                    <a:pt x="0" y="0"/>
                  </a:moveTo>
                  <a:lnTo>
                    <a:pt x="97" y="178"/>
                  </a:lnTo>
                  <a:lnTo>
                    <a:pt x="132" y="180"/>
                  </a:lnTo>
                  <a:lnTo>
                    <a:pt x="36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B0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27" name="Freeform 107"/>
            <p:cNvSpPr>
              <a:spLocks noChangeAspect="1"/>
            </p:cNvSpPr>
            <p:nvPr/>
          </p:nvSpPr>
          <p:spPr bwMode="auto">
            <a:xfrm>
              <a:off x="15" y="2107"/>
              <a:ext cx="132" cy="1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7" y="178"/>
                </a:cxn>
                <a:cxn ang="0">
                  <a:pos x="132" y="180"/>
                </a:cxn>
                <a:cxn ang="0">
                  <a:pos x="36" y="2"/>
                </a:cxn>
                <a:cxn ang="0">
                  <a:pos x="0" y="0"/>
                </a:cxn>
              </a:cxnLst>
              <a:rect l="0" t="0" r="r" b="b"/>
              <a:pathLst>
                <a:path w="132" h="180">
                  <a:moveTo>
                    <a:pt x="0" y="0"/>
                  </a:moveTo>
                  <a:lnTo>
                    <a:pt x="97" y="178"/>
                  </a:lnTo>
                  <a:lnTo>
                    <a:pt x="132" y="180"/>
                  </a:lnTo>
                  <a:lnTo>
                    <a:pt x="36" y="2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40B0B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28" name="Freeform 108"/>
            <p:cNvSpPr>
              <a:spLocks noChangeAspect="1"/>
            </p:cNvSpPr>
            <p:nvPr/>
          </p:nvSpPr>
          <p:spPr bwMode="auto">
            <a:xfrm>
              <a:off x="-189" y="2204"/>
              <a:ext cx="116" cy="209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95" y="209"/>
                </a:cxn>
                <a:cxn ang="0">
                  <a:pos x="116" y="178"/>
                </a:cxn>
                <a:cxn ang="0">
                  <a:pos x="21" y="0"/>
                </a:cxn>
                <a:cxn ang="0">
                  <a:pos x="0" y="31"/>
                </a:cxn>
              </a:cxnLst>
              <a:rect l="0" t="0" r="r" b="b"/>
              <a:pathLst>
                <a:path w="116" h="209">
                  <a:moveTo>
                    <a:pt x="0" y="31"/>
                  </a:moveTo>
                  <a:lnTo>
                    <a:pt x="95" y="209"/>
                  </a:lnTo>
                  <a:lnTo>
                    <a:pt x="116" y="178"/>
                  </a:lnTo>
                  <a:lnTo>
                    <a:pt x="21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60DCD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29" name="Freeform 109"/>
            <p:cNvSpPr>
              <a:spLocks noChangeAspect="1"/>
            </p:cNvSpPr>
            <p:nvPr/>
          </p:nvSpPr>
          <p:spPr bwMode="auto">
            <a:xfrm>
              <a:off x="-189" y="2204"/>
              <a:ext cx="116" cy="209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95" y="209"/>
                </a:cxn>
                <a:cxn ang="0">
                  <a:pos x="116" y="178"/>
                </a:cxn>
                <a:cxn ang="0">
                  <a:pos x="21" y="0"/>
                </a:cxn>
                <a:cxn ang="0">
                  <a:pos x="0" y="31"/>
                </a:cxn>
              </a:cxnLst>
              <a:rect l="0" t="0" r="r" b="b"/>
              <a:pathLst>
                <a:path w="116" h="209">
                  <a:moveTo>
                    <a:pt x="0" y="31"/>
                  </a:moveTo>
                  <a:lnTo>
                    <a:pt x="95" y="209"/>
                  </a:lnTo>
                  <a:lnTo>
                    <a:pt x="116" y="178"/>
                  </a:lnTo>
                  <a:lnTo>
                    <a:pt x="21" y="0"/>
                  </a:lnTo>
                  <a:lnTo>
                    <a:pt x="0" y="31"/>
                  </a:lnTo>
                </a:path>
              </a:pathLst>
            </a:custGeom>
            <a:noFill/>
            <a:ln w="3175">
              <a:solidFill>
                <a:srgbClr val="60DCD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30" name="Freeform 110"/>
            <p:cNvSpPr>
              <a:spLocks noChangeAspect="1"/>
            </p:cNvSpPr>
            <p:nvPr/>
          </p:nvSpPr>
          <p:spPr bwMode="auto">
            <a:xfrm>
              <a:off x="-32" y="2107"/>
              <a:ext cx="144" cy="188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97" y="188"/>
                </a:cxn>
                <a:cxn ang="0">
                  <a:pos x="144" y="178"/>
                </a:cxn>
                <a:cxn ang="0">
                  <a:pos x="47" y="0"/>
                </a:cxn>
                <a:cxn ang="0">
                  <a:pos x="0" y="10"/>
                </a:cxn>
              </a:cxnLst>
              <a:rect l="0" t="0" r="r" b="b"/>
              <a:pathLst>
                <a:path w="144" h="188">
                  <a:moveTo>
                    <a:pt x="0" y="10"/>
                  </a:moveTo>
                  <a:lnTo>
                    <a:pt x="97" y="188"/>
                  </a:lnTo>
                  <a:lnTo>
                    <a:pt x="144" y="178"/>
                  </a:lnTo>
                  <a:lnTo>
                    <a:pt x="47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62DFD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31" name="Freeform 111"/>
            <p:cNvSpPr>
              <a:spLocks noChangeAspect="1"/>
            </p:cNvSpPr>
            <p:nvPr/>
          </p:nvSpPr>
          <p:spPr bwMode="auto">
            <a:xfrm>
              <a:off x="-32" y="2107"/>
              <a:ext cx="144" cy="188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97" y="188"/>
                </a:cxn>
                <a:cxn ang="0">
                  <a:pos x="144" y="178"/>
                </a:cxn>
                <a:cxn ang="0">
                  <a:pos x="47" y="0"/>
                </a:cxn>
                <a:cxn ang="0">
                  <a:pos x="0" y="10"/>
                </a:cxn>
              </a:cxnLst>
              <a:rect l="0" t="0" r="r" b="b"/>
              <a:pathLst>
                <a:path w="144" h="188">
                  <a:moveTo>
                    <a:pt x="0" y="10"/>
                  </a:moveTo>
                  <a:lnTo>
                    <a:pt x="97" y="188"/>
                  </a:lnTo>
                  <a:lnTo>
                    <a:pt x="144" y="178"/>
                  </a:lnTo>
                  <a:lnTo>
                    <a:pt x="47" y="0"/>
                  </a:lnTo>
                  <a:lnTo>
                    <a:pt x="0" y="10"/>
                  </a:lnTo>
                </a:path>
              </a:pathLst>
            </a:custGeom>
            <a:noFill/>
            <a:ln w="3175">
              <a:solidFill>
                <a:srgbClr val="62DFD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32" name="Freeform 112"/>
            <p:cNvSpPr>
              <a:spLocks noChangeAspect="1"/>
            </p:cNvSpPr>
            <p:nvPr/>
          </p:nvSpPr>
          <p:spPr bwMode="auto">
            <a:xfrm>
              <a:off x="-168" y="2171"/>
              <a:ext cx="131" cy="211"/>
            </a:xfrm>
            <a:custGeom>
              <a:avLst/>
              <a:gdLst/>
              <a:ahLst/>
              <a:cxnLst>
                <a:cxn ang="0">
                  <a:pos x="0" y="33"/>
                </a:cxn>
                <a:cxn ang="0">
                  <a:pos x="95" y="211"/>
                </a:cxn>
                <a:cxn ang="0">
                  <a:pos x="131" y="178"/>
                </a:cxn>
                <a:cxn ang="0">
                  <a:pos x="34" y="0"/>
                </a:cxn>
                <a:cxn ang="0">
                  <a:pos x="0" y="33"/>
                </a:cxn>
              </a:cxnLst>
              <a:rect l="0" t="0" r="r" b="b"/>
              <a:pathLst>
                <a:path w="131" h="211">
                  <a:moveTo>
                    <a:pt x="0" y="33"/>
                  </a:moveTo>
                  <a:lnTo>
                    <a:pt x="95" y="211"/>
                  </a:lnTo>
                  <a:lnTo>
                    <a:pt x="131" y="178"/>
                  </a:lnTo>
                  <a:lnTo>
                    <a:pt x="34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77FDF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33" name="Freeform 113"/>
            <p:cNvSpPr>
              <a:spLocks noChangeAspect="1"/>
            </p:cNvSpPr>
            <p:nvPr/>
          </p:nvSpPr>
          <p:spPr bwMode="auto">
            <a:xfrm>
              <a:off x="-168" y="2171"/>
              <a:ext cx="131" cy="211"/>
            </a:xfrm>
            <a:custGeom>
              <a:avLst/>
              <a:gdLst/>
              <a:ahLst/>
              <a:cxnLst>
                <a:cxn ang="0">
                  <a:pos x="0" y="33"/>
                </a:cxn>
                <a:cxn ang="0">
                  <a:pos x="95" y="211"/>
                </a:cxn>
                <a:cxn ang="0">
                  <a:pos x="131" y="178"/>
                </a:cxn>
                <a:cxn ang="0">
                  <a:pos x="34" y="0"/>
                </a:cxn>
                <a:cxn ang="0">
                  <a:pos x="0" y="33"/>
                </a:cxn>
              </a:cxnLst>
              <a:rect l="0" t="0" r="r" b="b"/>
              <a:pathLst>
                <a:path w="131" h="211">
                  <a:moveTo>
                    <a:pt x="0" y="33"/>
                  </a:moveTo>
                  <a:lnTo>
                    <a:pt x="95" y="211"/>
                  </a:lnTo>
                  <a:lnTo>
                    <a:pt x="131" y="178"/>
                  </a:lnTo>
                  <a:lnTo>
                    <a:pt x="34" y="0"/>
                  </a:lnTo>
                  <a:lnTo>
                    <a:pt x="0" y="33"/>
                  </a:lnTo>
                </a:path>
              </a:pathLst>
            </a:custGeom>
            <a:noFill/>
            <a:ln w="3175">
              <a:solidFill>
                <a:srgbClr val="77FDF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34" name="Freeform 114"/>
            <p:cNvSpPr>
              <a:spLocks noChangeAspect="1"/>
            </p:cNvSpPr>
            <p:nvPr/>
          </p:nvSpPr>
          <p:spPr bwMode="auto">
            <a:xfrm>
              <a:off x="-85" y="2117"/>
              <a:ext cx="150" cy="201"/>
            </a:xfrm>
            <a:custGeom>
              <a:avLst/>
              <a:gdLst/>
              <a:ahLst/>
              <a:cxnLst>
                <a:cxn ang="0">
                  <a:pos x="0" y="23"/>
                </a:cxn>
                <a:cxn ang="0">
                  <a:pos x="97" y="201"/>
                </a:cxn>
                <a:cxn ang="0">
                  <a:pos x="150" y="178"/>
                </a:cxn>
                <a:cxn ang="0">
                  <a:pos x="53" y="0"/>
                </a:cxn>
                <a:cxn ang="0">
                  <a:pos x="0" y="23"/>
                </a:cxn>
              </a:cxnLst>
              <a:rect l="0" t="0" r="r" b="b"/>
              <a:pathLst>
                <a:path w="150" h="201">
                  <a:moveTo>
                    <a:pt x="0" y="23"/>
                  </a:moveTo>
                  <a:lnTo>
                    <a:pt x="97" y="201"/>
                  </a:lnTo>
                  <a:lnTo>
                    <a:pt x="150" y="178"/>
                  </a:lnTo>
                  <a:lnTo>
                    <a:pt x="53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79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35" name="Freeform 115"/>
            <p:cNvSpPr>
              <a:spLocks noChangeAspect="1"/>
            </p:cNvSpPr>
            <p:nvPr/>
          </p:nvSpPr>
          <p:spPr bwMode="auto">
            <a:xfrm>
              <a:off x="-85" y="2117"/>
              <a:ext cx="150" cy="201"/>
            </a:xfrm>
            <a:custGeom>
              <a:avLst/>
              <a:gdLst/>
              <a:ahLst/>
              <a:cxnLst>
                <a:cxn ang="0">
                  <a:pos x="0" y="23"/>
                </a:cxn>
                <a:cxn ang="0">
                  <a:pos x="97" y="201"/>
                </a:cxn>
                <a:cxn ang="0">
                  <a:pos x="150" y="178"/>
                </a:cxn>
                <a:cxn ang="0">
                  <a:pos x="53" y="0"/>
                </a:cxn>
                <a:cxn ang="0">
                  <a:pos x="0" y="23"/>
                </a:cxn>
              </a:cxnLst>
              <a:rect l="0" t="0" r="r" b="b"/>
              <a:pathLst>
                <a:path w="150" h="201">
                  <a:moveTo>
                    <a:pt x="0" y="23"/>
                  </a:moveTo>
                  <a:lnTo>
                    <a:pt x="97" y="201"/>
                  </a:lnTo>
                  <a:lnTo>
                    <a:pt x="150" y="178"/>
                  </a:lnTo>
                  <a:lnTo>
                    <a:pt x="53" y="0"/>
                  </a:lnTo>
                  <a:lnTo>
                    <a:pt x="0" y="23"/>
                  </a:lnTo>
                </a:path>
              </a:pathLst>
            </a:custGeom>
            <a:noFill/>
            <a:ln w="3175">
              <a:solidFill>
                <a:srgbClr val="79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36" name="Freeform 116"/>
            <p:cNvSpPr>
              <a:spLocks noChangeAspect="1"/>
            </p:cNvSpPr>
            <p:nvPr/>
          </p:nvSpPr>
          <p:spPr bwMode="auto">
            <a:xfrm>
              <a:off x="-134" y="2140"/>
              <a:ext cx="146" cy="209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97" y="209"/>
                </a:cxn>
                <a:cxn ang="0">
                  <a:pos x="146" y="178"/>
                </a:cxn>
                <a:cxn ang="0">
                  <a:pos x="49" y="0"/>
                </a:cxn>
                <a:cxn ang="0">
                  <a:pos x="0" y="31"/>
                </a:cxn>
              </a:cxnLst>
              <a:rect l="0" t="0" r="r" b="b"/>
              <a:pathLst>
                <a:path w="146" h="209">
                  <a:moveTo>
                    <a:pt x="0" y="31"/>
                  </a:moveTo>
                  <a:lnTo>
                    <a:pt x="97" y="209"/>
                  </a:lnTo>
                  <a:lnTo>
                    <a:pt x="146" y="178"/>
                  </a:lnTo>
                  <a:lnTo>
                    <a:pt x="49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8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37" name="Freeform 117"/>
            <p:cNvSpPr>
              <a:spLocks noChangeAspect="1"/>
            </p:cNvSpPr>
            <p:nvPr/>
          </p:nvSpPr>
          <p:spPr bwMode="auto">
            <a:xfrm>
              <a:off x="-134" y="2140"/>
              <a:ext cx="146" cy="209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97" y="209"/>
                </a:cxn>
                <a:cxn ang="0">
                  <a:pos x="146" y="178"/>
                </a:cxn>
                <a:cxn ang="0">
                  <a:pos x="49" y="0"/>
                </a:cxn>
                <a:cxn ang="0">
                  <a:pos x="0" y="31"/>
                </a:cxn>
              </a:cxnLst>
              <a:rect l="0" t="0" r="r" b="b"/>
              <a:pathLst>
                <a:path w="146" h="209">
                  <a:moveTo>
                    <a:pt x="0" y="31"/>
                  </a:moveTo>
                  <a:lnTo>
                    <a:pt x="97" y="209"/>
                  </a:lnTo>
                  <a:lnTo>
                    <a:pt x="146" y="178"/>
                  </a:lnTo>
                  <a:lnTo>
                    <a:pt x="49" y="0"/>
                  </a:lnTo>
                  <a:lnTo>
                    <a:pt x="0" y="31"/>
                  </a:lnTo>
                </a:path>
              </a:pathLst>
            </a:custGeom>
            <a:noFill/>
            <a:ln w="3175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38" name="Freeform 118"/>
            <p:cNvSpPr>
              <a:spLocks noChangeAspect="1"/>
            </p:cNvSpPr>
            <p:nvPr/>
          </p:nvSpPr>
          <p:spPr bwMode="auto">
            <a:xfrm>
              <a:off x="-94" y="2285"/>
              <a:ext cx="261" cy="169"/>
            </a:xfrm>
            <a:custGeom>
              <a:avLst/>
              <a:gdLst/>
              <a:ahLst/>
              <a:cxnLst>
                <a:cxn ang="0">
                  <a:pos x="106" y="33"/>
                </a:cxn>
                <a:cxn ang="0">
                  <a:pos x="57" y="64"/>
                </a:cxn>
                <a:cxn ang="0">
                  <a:pos x="21" y="97"/>
                </a:cxn>
                <a:cxn ang="0">
                  <a:pos x="0" y="128"/>
                </a:cxn>
                <a:cxn ang="0">
                  <a:pos x="0" y="154"/>
                </a:cxn>
                <a:cxn ang="0">
                  <a:pos x="21" y="169"/>
                </a:cxn>
                <a:cxn ang="0">
                  <a:pos x="56" y="169"/>
                </a:cxn>
                <a:cxn ang="0">
                  <a:pos x="102" y="159"/>
                </a:cxn>
                <a:cxn ang="0">
                  <a:pos x="154" y="137"/>
                </a:cxn>
                <a:cxn ang="0">
                  <a:pos x="203" y="107"/>
                </a:cxn>
                <a:cxn ang="0">
                  <a:pos x="239" y="74"/>
                </a:cxn>
                <a:cxn ang="0">
                  <a:pos x="260" y="43"/>
                </a:cxn>
                <a:cxn ang="0">
                  <a:pos x="261" y="17"/>
                </a:cxn>
                <a:cxn ang="0">
                  <a:pos x="241" y="2"/>
                </a:cxn>
                <a:cxn ang="0">
                  <a:pos x="206" y="0"/>
                </a:cxn>
                <a:cxn ang="0">
                  <a:pos x="159" y="10"/>
                </a:cxn>
                <a:cxn ang="0">
                  <a:pos x="106" y="33"/>
                </a:cxn>
              </a:cxnLst>
              <a:rect l="0" t="0" r="r" b="b"/>
              <a:pathLst>
                <a:path w="261" h="169">
                  <a:moveTo>
                    <a:pt x="106" y="33"/>
                  </a:moveTo>
                  <a:lnTo>
                    <a:pt x="57" y="64"/>
                  </a:lnTo>
                  <a:lnTo>
                    <a:pt x="21" y="97"/>
                  </a:lnTo>
                  <a:lnTo>
                    <a:pt x="0" y="128"/>
                  </a:lnTo>
                  <a:lnTo>
                    <a:pt x="0" y="154"/>
                  </a:lnTo>
                  <a:lnTo>
                    <a:pt x="21" y="169"/>
                  </a:lnTo>
                  <a:lnTo>
                    <a:pt x="56" y="169"/>
                  </a:lnTo>
                  <a:lnTo>
                    <a:pt x="102" y="159"/>
                  </a:lnTo>
                  <a:lnTo>
                    <a:pt x="154" y="137"/>
                  </a:lnTo>
                  <a:lnTo>
                    <a:pt x="203" y="107"/>
                  </a:lnTo>
                  <a:lnTo>
                    <a:pt x="239" y="74"/>
                  </a:lnTo>
                  <a:lnTo>
                    <a:pt x="260" y="43"/>
                  </a:lnTo>
                  <a:lnTo>
                    <a:pt x="261" y="17"/>
                  </a:lnTo>
                  <a:lnTo>
                    <a:pt x="241" y="2"/>
                  </a:lnTo>
                  <a:lnTo>
                    <a:pt x="206" y="0"/>
                  </a:lnTo>
                  <a:lnTo>
                    <a:pt x="159" y="10"/>
                  </a:lnTo>
                  <a:lnTo>
                    <a:pt x="106" y="33"/>
                  </a:lnTo>
                  <a:close/>
                </a:path>
              </a:pathLst>
            </a:custGeom>
            <a:solidFill>
              <a:srgbClr val="1572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39" name="Freeform 119"/>
            <p:cNvSpPr>
              <a:spLocks noChangeAspect="1"/>
            </p:cNvSpPr>
            <p:nvPr/>
          </p:nvSpPr>
          <p:spPr bwMode="auto">
            <a:xfrm>
              <a:off x="-94" y="2285"/>
              <a:ext cx="261" cy="169"/>
            </a:xfrm>
            <a:custGeom>
              <a:avLst/>
              <a:gdLst/>
              <a:ahLst/>
              <a:cxnLst>
                <a:cxn ang="0">
                  <a:pos x="106" y="33"/>
                </a:cxn>
                <a:cxn ang="0">
                  <a:pos x="57" y="64"/>
                </a:cxn>
                <a:cxn ang="0">
                  <a:pos x="21" y="97"/>
                </a:cxn>
                <a:cxn ang="0">
                  <a:pos x="0" y="128"/>
                </a:cxn>
                <a:cxn ang="0">
                  <a:pos x="0" y="154"/>
                </a:cxn>
                <a:cxn ang="0">
                  <a:pos x="21" y="169"/>
                </a:cxn>
                <a:cxn ang="0">
                  <a:pos x="56" y="169"/>
                </a:cxn>
                <a:cxn ang="0">
                  <a:pos x="102" y="159"/>
                </a:cxn>
                <a:cxn ang="0">
                  <a:pos x="154" y="137"/>
                </a:cxn>
                <a:cxn ang="0">
                  <a:pos x="203" y="107"/>
                </a:cxn>
                <a:cxn ang="0">
                  <a:pos x="239" y="74"/>
                </a:cxn>
                <a:cxn ang="0">
                  <a:pos x="260" y="43"/>
                </a:cxn>
                <a:cxn ang="0">
                  <a:pos x="261" y="17"/>
                </a:cxn>
                <a:cxn ang="0">
                  <a:pos x="241" y="2"/>
                </a:cxn>
                <a:cxn ang="0">
                  <a:pos x="206" y="0"/>
                </a:cxn>
                <a:cxn ang="0">
                  <a:pos x="159" y="10"/>
                </a:cxn>
                <a:cxn ang="0">
                  <a:pos x="106" y="33"/>
                </a:cxn>
              </a:cxnLst>
              <a:rect l="0" t="0" r="r" b="b"/>
              <a:pathLst>
                <a:path w="261" h="169">
                  <a:moveTo>
                    <a:pt x="106" y="33"/>
                  </a:moveTo>
                  <a:lnTo>
                    <a:pt x="57" y="64"/>
                  </a:lnTo>
                  <a:lnTo>
                    <a:pt x="21" y="97"/>
                  </a:lnTo>
                  <a:lnTo>
                    <a:pt x="0" y="128"/>
                  </a:lnTo>
                  <a:lnTo>
                    <a:pt x="0" y="154"/>
                  </a:lnTo>
                  <a:lnTo>
                    <a:pt x="21" y="169"/>
                  </a:lnTo>
                  <a:lnTo>
                    <a:pt x="56" y="169"/>
                  </a:lnTo>
                  <a:lnTo>
                    <a:pt x="102" y="159"/>
                  </a:lnTo>
                  <a:lnTo>
                    <a:pt x="154" y="137"/>
                  </a:lnTo>
                  <a:lnTo>
                    <a:pt x="203" y="107"/>
                  </a:lnTo>
                  <a:lnTo>
                    <a:pt x="239" y="74"/>
                  </a:lnTo>
                  <a:lnTo>
                    <a:pt x="260" y="43"/>
                  </a:lnTo>
                  <a:lnTo>
                    <a:pt x="261" y="17"/>
                  </a:lnTo>
                  <a:lnTo>
                    <a:pt x="241" y="2"/>
                  </a:lnTo>
                  <a:lnTo>
                    <a:pt x="206" y="0"/>
                  </a:lnTo>
                  <a:lnTo>
                    <a:pt x="159" y="10"/>
                  </a:lnTo>
                  <a:lnTo>
                    <a:pt x="106" y="33"/>
                  </a:lnTo>
                </a:path>
              </a:pathLst>
            </a:custGeom>
            <a:noFill/>
            <a:ln w="3175">
              <a:solidFill>
                <a:srgbClr val="15727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40" name="Line 120"/>
            <p:cNvSpPr>
              <a:spLocks noChangeAspect="1" noChangeShapeType="1"/>
            </p:cNvSpPr>
            <p:nvPr/>
          </p:nvSpPr>
          <p:spPr bwMode="auto">
            <a:xfrm flipV="1">
              <a:off x="-149" y="2161"/>
              <a:ext cx="145" cy="17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41" name="Line 121"/>
            <p:cNvSpPr>
              <a:spLocks noChangeAspect="1" noChangeShapeType="1"/>
            </p:cNvSpPr>
            <p:nvPr/>
          </p:nvSpPr>
          <p:spPr bwMode="auto">
            <a:xfrm>
              <a:off x="22" y="2152"/>
              <a:ext cx="90" cy="6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</p:grpSp>
      <p:sp>
        <p:nvSpPr>
          <p:cNvPr id="342" name="Line 122"/>
          <p:cNvSpPr>
            <a:spLocks noChangeAspect="1" noChangeShapeType="1"/>
          </p:cNvSpPr>
          <p:nvPr/>
        </p:nvSpPr>
        <p:spPr bwMode="auto">
          <a:xfrm flipH="1">
            <a:off x="7331764" y="4349999"/>
            <a:ext cx="1228005" cy="513310"/>
          </a:xfrm>
          <a:prstGeom prst="line">
            <a:avLst/>
          </a:prstGeom>
          <a:noFill/>
          <a:ln w="68263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dirty="0"/>
          </a:p>
        </p:txBody>
      </p:sp>
      <p:grpSp>
        <p:nvGrpSpPr>
          <p:cNvPr id="343" name="Group 123"/>
          <p:cNvGrpSpPr>
            <a:grpSpLocks noChangeAspect="1"/>
          </p:cNvGrpSpPr>
          <p:nvPr/>
        </p:nvGrpSpPr>
        <p:grpSpPr bwMode="auto">
          <a:xfrm>
            <a:off x="7041399" y="4675173"/>
            <a:ext cx="395623" cy="411113"/>
            <a:chOff x="591" y="2325"/>
            <a:chExt cx="327" cy="354"/>
          </a:xfrm>
        </p:grpSpPr>
        <p:sp>
          <p:nvSpPr>
            <p:cNvPr id="344" name="Freeform 124"/>
            <p:cNvSpPr>
              <a:spLocks noChangeAspect="1"/>
            </p:cNvSpPr>
            <p:nvPr/>
          </p:nvSpPr>
          <p:spPr bwMode="auto">
            <a:xfrm>
              <a:off x="591" y="2325"/>
              <a:ext cx="209" cy="91"/>
            </a:xfrm>
            <a:custGeom>
              <a:avLst/>
              <a:gdLst/>
              <a:ahLst/>
              <a:cxnLst>
                <a:cxn ang="0">
                  <a:pos x="197" y="3"/>
                </a:cxn>
                <a:cxn ang="0">
                  <a:pos x="0" y="91"/>
                </a:cxn>
                <a:cxn ang="0">
                  <a:pos x="12" y="90"/>
                </a:cxn>
                <a:cxn ang="0">
                  <a:pos x="209" y="0"/>
                </a:cxn>
                <a:cxn ang="0">
                  <a:pos x="197" y="3"/>
                </a:cxn>
              </a:cxnLst>
              <a:rect l="0" t="0" r="r" b="b"/>
              <a:pathLst>
                <a:path w="209" h="91">
                  <a:moveTo>
                    <a:pt x="197" y="3"/>
                  </a:moveTo>
                  <a:lnTo>
                    <a:pt x="0" y="91"/>
                  </a:lnTo>
                  <a:lnTo>
                    <a:pt x="12" y="90"/>
                  </a:lnTo>
                  <a:lnTo>
                    <a:pt x="209" y="0"/>
                  </a:lnTo>
                  <a:lnTo>
                    <a:pt x="197" y="3"/>
                  </a:lnTo>
                  <a:close/>
                </a:path>
              </a:pathLst>
            </a:custGeom>
            <a:solidFill>
              <a:srgbClr val="43B4B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45" name="Freeform 125"/>
            <p:cNvSpPr>
              <a:spLocks noChangeAspect="1"/>
            </p:cNvSpPr>
            <p:nvPr/>
          </p:nvSpPr>
          <p:spPr bwMode="auto">
            <a:xfrm>
              <a:off x="591" y="2325"/>
              <a:ext cx="209" cy="91"/>
            </a:xfrm>
            <a:custGeom>
              <a:avLst/>
              <a:gdLst/>
              <a:ahLst/>
              <a:cxnLst>
                <a:cxn ang="0">
                  <a:pos x="197" y="3"/>
                </a:cxn>
                <a:cxn ang="0">
                  <a:pos x="0" y="91"/>
                </a:cxn>
                <a:cxn ang="0">
                  <a:pos x="12" y="90"/>
                </a:cxn>
                <a:cxn ang="0">
                  <a:pos x="209" y="0"/>
                </a:cxn>
                <a:cxn ang="0">
                  <a:pos x="197" y="3"/>
                </a:cxn>
              </a:cxnLst>
              <a:rect l="0" t="0" r="r" b="b"/>
              <a:pathLst>
                <a:path w="209" h="91">
                  <a:moveTo>
                    <a:pt x="197" y="3"/>
                  </a:moveTo>
                  <a:lnTo>
                    <a:pt x="0" y="91"/>
                  </a:lnTo>
                  <a:lnTo>
                    <a:pt x="12" y="90"/>
                  </a:lnTo>
                  <a:lnTo>
                    <a:pt x="209" y="0"/>
                  </a:lnTo>
                  <a:lnTo>
                    <a:pt x="197" y="3"/>
                  </a:lnTo>
                </a:path>
              </a:pathLst>
            </a:custGeom>
            <a:noFill/>
            <a:ln w="3175">
              <a:solidFill>
                <a:srgbClr val="43B4B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46" name="Freeform 126"/>
            <p:cNvSpPr>
              <a:spLocks noChangeAspect="1"/>
            </p:cNvSpPr>
            <p:nvPr/>
          </p:nvSpPr>
          <p:spPr bwMode="auto">
            <a:xfrm>
              <a:off x="719" y="2567"/>
              <a:ext cx="199" cy="111"/>
            </a:xfrm>
            <a:custGeom>
              <a:avLst/>
              <a:gdLst/>
              <a:ahLst/>
              <a:cxnLst>
                <a:cxn ang="0">
                  <a:pos x="199" y="0"/>
                </a:cxn>
                <a:cxn ang="0">
                  <a:pos x="2" y="90"/>
                </a:cxn>
                <a:cxn ang="0">
                  <a:pos x="0" y="111"/>
                </a:cxn>
                <a:cxn ang="0">
                  <a:pos x="195" y="22"/>
                </a:cxn>
                <a:cxn ang="0">
                  <a:pos x="199" y="0"/>
                </a:cxn>
              </a:cxnLst>
              <a:rect l="0" t="0" r="r" b="b"/>
              <a:pathLst>
                <a:path w="199" h="111">
                  <a:moveTo>
                    <a:pt x="199" y="0"/>
                  </a:moveTo>
                  <a:lnTo>
                    <a:pt x="2" y="90"/>
                  </a:lnTo>
                  <a:lnTo>
                    <a:pt x="0" y="111"/>
                  </a:lnTo>
                  <a:lnTo>
                    <a:pt x="195" y="2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rgbClr val="1572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47" name="Freeform 127"/>
            <p:cNvSpPr>
              <a:spLocks noChangeAspect="1"/>
            </p:cNvSpPr>
            <p:nvPr/>
          </p:nvSpPr>
          <p:spPr bwMode="auto">
            <a:xfrm>
              <a:off x="719" y="2567"/>
              <a:ext cx="199" cy="111"/>
            </a:xfrm>
            <a:custGeom>
              <a:avLst/>
              <a:gdLst/>
              <a:ahLst/>
              <a:cxnLst>
                <a:cxn ang="0">
                  <a:pos x="199" y="0"/>
                </a:cxn>
                <a:cxn ang="0">
                  <a:pos x="2" y="90"/>
                </a:cxn>
                <a:cxn ang="0">
                  <a:pos x="0" y="111"/>
                </a:cxn>
                <a:cxn ang="0">
                  <a:pos x="195" y="22"/>
                </a:cxn>
                <a:cxn ang="0">
                  <a:pos x="199" y="0"/>
                </a:cxn>
              </a:cxnLst>
              <a:rect l="0" t="0" r="r" b="b"/>
              <a:pathLst>
                <a:path w="199" h="111">
                  <a:moveTo>
                    <a:pt x="199" y="0"/>
                  </a:moveTo>
                  <a:lnTo>
                    <a:pt x="2" y="90"/>
                  </a:lnTo>
                  <a:lnTo>
                    <a:pt x="0" y="111"/>
                  </a:lnTo>
                  <a:lnTo>
                    <a:pt x="195" y="22"/>
                  </a:lnTo>
                  <a:lnTo>
                    <a:pt x="199" y="0"/>
                  </a:lnTo>
                </a:path>
              </a:pathLst>
            </a:custGeom>
            <a:noFill/>
            <a:ln w="3175">
              <a:solidFill>
                <a:srgbClr val="15727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48" name="Freeform 128"/>
            <p:cNvSpPr>
              <a:spLocks noChangeAspect="1"/>
            </p:cNvSpPr>
            <p:nvPr/>
          </p:nvSpPr>
          <p:spPr bwMode="auto">
            <a:xfrm>
              <a:off x="603" y="2325"/>
              <a:ext cx="216" cy="107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90"/>
                </a:cxn>
                <a:cxn ang="0">
                  <a:pos x="19" y="107"/>
                </a:cxn>
                <a:cxn ang="0">
                  <a:pos x="216" y="19"/>
                </a:cxn>
                <a:cxn ang="0">
                  <a:pos x="197" y="0"/>
                </a:cxn>
              </a:cxnLst>
              <a:rect l="0" t="0" r="r" b="b"/>
              <a:pathLst>
                <a:path w="216" h="107">
                  <a:moveTo>
                    <a:pt x="197" y="0"/>
                  </a:moveTo>
                  <a:lnTo>
                    <a:pt x="0" y="90"/>
                  </a:lnTo>
                  <a:lnTo>
                    <a:pt x="19" y="107"/>
                  </a:lnTo>
                  <a:lnTo>
                    <a:pt x="216" y="19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61DED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49" name="Freeform 129"/>
            <p:cNvSpPr>
              <a:spLocks noChangeAspect="1"/>
            </p:cNvSpPr>
            <p:nvPr/>
          </p:nvSpPr>
          <p:spPr bwMode="auto">
            <a:xfrm>
              <a:off x="603" y="2325"/>
              <a:ext cx="216" cy="107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90"/>
                </a:cxn>
                <a:cxn ang="0">
                  <a:pos x="19" y="107"/>
                </a:cxn>
                <a:cxn ang="0">
                  <a:pos x="216" y="19"/>
                </a:cxn>
                <a:cxn ang="0">
                  <a:pos x="197" y="0"/>
                </a:cxn>
              </a:cxnLst>
              <a:rect l="0" t="0" r="r" b="b"/>
              <a:pathLst>
                <a:path w="216" h="107">
                  <a:moveTo>
                    <a:pt x="197" y="0"/>
                  </a:moveTo>
                  <a:lnTo>
                    <a:pt x="0" y="90"/>
                  </a:lnTo>
                  <a:lnTo>
                    <a:pt x="19" y="107"/>
                  </a:lnTo>
                  <a:lnTo>
                    <a:pt x="216" y="19"/>
                  </a:lnTo>
                  <a:lnTo>
                    <a:pt x="197" y="0"/>
                  </a:lnTo>
                </a:path>
              </a:pathLst>
            </a:custGeom>
            <a:noFill/>
            <a:ln w="3175">
              <a:solidFill>
                <a:srgbClr val="61DED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50" name="Freeform 130"/>
            <p:cNvSpPr>
              <a:spLocks noChangeAspect="1"/>
            </p:cNvSpPr>
            <p:nvPr/>
          </p:nvSpPr>
          <p:spPr bwMode="auto">
            <a:xfrm>
              <a:off x="712" y="2529"/>
              <a:ext cx="206" cy="128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90"/>
                </a:cxn>
                <a:cxn ang="0">
                  <a:pos x="9" y="128"/>
                </a:cxn>
                <a:cxn ang="0">
                  <a:pos x="206" y="38"/>
                </a:cxn>
                <a:cxn ang="0">
                  <a:pos x="197" y="0"/>
                </a:cxn>
              </a:cxnLst>
              <a:rect l="0" t="0" r="r" b="b"/>
              <a:pathLst>
                <a:path w="206" h="128">
                  <a:moveTo>
                    <a:pt x="197" y="0"/>
                  </a:moveTo>
                  <a:lnTo>
                    <a:pt x="0" y="90"/>
                  </a:lnTo>
                  <a:lnTo>
                    <a:pt x="9" y="128"/>
                  </a:lnTo>
                  <a:lnTo>
                    <a:pt x="206" y="38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329C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51" name="Freeform 131"/>
            <p:cNvSpPr>
              <a:spLocks noChangeAspect="1"/>
            </p:cNvSpPr>
            <p:nvPr/>
          </p:nvSpPr>
          <p:spPr bwMode="auto">
            <a:xfrm>
              <a:off x="712" y="2529"/>
              <a:ext cx="206" cy="128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90"/>
                </a:cxn>
                <a:cxn ang="0">
                  <a:pos x="9" y="128"/>
                </a:cxn>
                <a:cxn ang="0">
                  <a:pos x="206" y="38"/>
                </a:cxn>
                <a:cxn ang="0">
                  <a:pos x="197" y="0"/>
                </a:cxn>
              </a:cxnLst>
              <a:rect l="0" t="0" r="r" b="b"/>
              <a:pathLst>
                <a:path w="206" h="128">
                  <a:moveTo>
                    <a:pt x="197" y="0"/>
                  </a:moveTo>
                  <a:lnTo>
                    <a:pt x="0" y="90"/>
                  </a:lnTo>
                  <a:lnTo>
                    <a:pt x="9" y="128"/>
                  </a:lnTo>
                  <a:lnTo>
                    <a:pt x="206" y="38"/>
                  </a:lnTo>
                  <a:lnTo>
                    <a:pt x="197" y="0"/>
                  </a:lnTo>
                </a:path>
              </a:pathLst>
            </a:custGeom>
            <a:noFill/>
            <a:ln w="3175">
              <a:solidFill>
                <a:srgbClr val="329C9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52" name="Freeform 132"/>
            <p:cNvSpPr>
              <a:spLocks noChangeAspect="1"/>
            </p:cNvSpPr>
            <p:nvPr/>
          </p:nvSpPr>
          <p:spPr bwMode="auto">
            <a:xfrm>
              <a:off x="622" y="2344"/>
              <a:ext cx="221" cy="123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88"/>
                </a:cxn>
                <a:cxn ang="0">
                  <a:pos x="24" y="123"/>
                </a:cxn>
                <a:cxn ang="0">
                  <a:pos x="221" y="34"/>
                </a:cxn>
                <a:cxn ang="0">
                  <a:pos x="197" y="0"/>
                </a:cxn>
              </a:cxnLst>
              <a:rect l="0" t="0" r="r" b="b"/>
              <a:pathLst>
                <a:path w="221" h="123">
                  <a:moveTo>
                    <a:pt x="197" y="0"/>
                  </a:moveTo>
                  <a:lnTo>
                    <a:pt x="0" y="88"/>
                  </a:lnTo>
                  <a:lnTo>
                    <a:pt x="24" y="123"/>
                  </a:lnTo>
                  <a:lnTo>
                    <a:pt x="221" y="34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73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53" name="Freeform 133"/>
            <p:cNvSpPr>
              <a:spLocks noChangeAspect="1"/>
            </p:cNvSpPr>
            <p:nvPr/>
          </p:nvSpPr>
          <p:spPr bwMode="auto">
            <a:xfrm>
              <a:off x="622" y="2344"/>
              <a:ext cx="221" cy="123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88"/>
                </a:cxn>
                <a:cxn ang="0">
                  <a:pos x="24" y="123"/>
                </a:cxn>
                <a:cxn ang="0">
                  <a:pos x="221" y="34"/>
                </a:cxn>
                <a:cxn ang="0">
                  <a:pos x="197" y="0"/>
                </a:cxn>
              </a:cxnLst>
              <a:rect l="0" t="0" r="r" b="b"/>
              <a:pathLst>
                <a:path w="221" h="123">
                  <a:moveTo>
                    <a:pt x="197" y="0"/>
                  </a:moveTo>
                  <a:lnTo>
                    <a:pt x="0" y="88"/>
                  </a:lnTo>
                  <a:lnTo>
                    <a:pt x="24" y="123"/>
                  </a:lnTo>
                  <a:lnTo>
                    <a:pt x="221" y="34"/>
                  </a:lnTo>
                  <a:lnTo>
                    <a:pt x="197" y="0"/>
                  </a:lnTo>
                </a:path>
              </a:pathLst>
            </a:custGeom>
            <a:noFill/>
            <a:ln w="3175">
              <a:solidFill>
                <a:srgbClr val="73F8F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54" name="Freeform 134"/>
            <p:cNvSpPr>
              <a:spLocks noChangeAspect="1"/>
            </p:cNvSpPr>
            <p:nvPr/>
          </p:nvSpPr>
          <p:spPr bwMode="auto">
            <a:xfrm>
              <a:off x="696" y="2480"/>
              <a:ext cx="213" cy="139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90"/>
                </a:cxn>
                <a:cxn ang="0">
                  <a:pos x="16" y="139"/>
                </a:cxn>
                <a:cxn ang="0">
                  <a:pos x="213" y="49"/>
                </a:cxn>
                <a:cxn ang="0">
                  <a:pos x="197" y="0"/>
                </a:cxn>
              </a:cxnLst>
              <a:rect l="0" t="0" r="r" b="b"/>
              <a:pathLst>
                <a:path w="213" h="139">
                  <a:moveTo>
                    <a:pt x="197" y="0"/>
                  </a:moveTo>
                  <a:lnTo>
                    <a:pt x="0" y="90"/>
                  </a:lnTo>
                  <a:lnTo>
                    <a:pt x="16" y="139"/>
                  </a:lnTo>
                  <a:lnTo>
                    <a:pt x="213" y="49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54CBC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55" name="Freeform 135"/>
            <p:cNvSpPr>
              <a:spLocks noChangeAspect="1"/>
            </p:cNvSpPr>
            <p:nvPr/>
          </p:nvSpPr>
          <p:spPr bwMode="auto">
            <a:xfrm>
              <a:off x="696" y="2480"/>
              <a:ext cx="213" cy="139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90"/>
                </a:cxn>
                <a:cxn ang="0">
                  <a:pos x="16" y="139"/>
                </a:cxn>
                <a:cxn ang="0">
                  <a:pos x="213" y="49"/>
                </a:cxn>
                <a:cxn ang="0">
                  <a:pos x="197" y="0"/>
                </a:cxn>
              </a:cxnLst>
              <a:rect l="0" t="0" r="r" b="b"/>
              <a:pathLst>
                <a:path w="213" h="139">
                  <a:moveTo>
                    <a:pt x="197" y="0"/>
                  </a:moveTo>
                  <a:lnTo>
                    <a:pt x="0" y="90"/>
                  </a:lnTo>
                  <a:lnTo>
                    <a:pt x="16" y="139"/>
                  </a:lnTo>
                  <a:lnTo>
                    <a:pt x="213" y="49"/>
                  </a:lnTo>
                  <a:lnTo>
                    <a:pt x="197" y="0"/>
                  </a:lnTo>
                </a:path>
              </a:pathLst>
            </a:custGeom>
            <a:noFill/>
            <a:ln w="3175">
              <a:solidFill>
                <a:srgbClr val="54CBC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56" name="Freeform 136"/>
            <p:cNvSpPr>
              <a:spLocks noChangeAspect="1"/>
            </p:cNvSpPr>
            <p:nvPr/>
          </p:nvSpPr>
          <p:spPr bwMode="auto">
            <a:xfrm>
              <a:off x="672" y="2427"/>
              <a:ext cx="221" cy="143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90"/>
                </a:cxn>
                <a:cxn ang="0">
                  <a:pos x="24" y="143"/>
                </a:cxn>
                <a:cxn ang="0">
                  <a:pos x="221" y="53"/>
                </a:cxn>
                <a:cxn ang="0">
                  <a:pos x="197" y="0"/>
                </a:cxn>
              </a:cxnLst>
              <a:rect l="0" t="0" r="r" b="b"/>
              <a:pathLst>
                <a:path w="221" h="143">
                  <a:moveTo>
                    <a:pt x="197" y="0"/>
                  </a:moveTo>
                  <a:lnTo>
                    <a:pt x="0" y="90"/>
                  </a:lnTo>
                  <a:lnTo>
                    <a:pt x="24" y="143"/>
                  </a:lnTo>
                  <a:lnTo>
                    <a:pt x="221" y="53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6CEEE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57" name="Freeform 137"/>
            <p:cNvSpPr>
              <a:spLocks noChangeAspect="1"/>
            </p:cNvSpPr>
            <p:nvPr/>
          </p:nvSpPr>
          <p:spPr bwMode="auto">
            <a:xfrm>
              <a:off x="672" y="2427"/>
              <a:ext cx="221" cy="143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90"/>
                </a:cxn>
                <a:cxn ang="0">
                  <a:pos x="24" y="143"/>
                </a:cxn>
                <a:cxn ang="0">
                  <a:pos x="221" y="53"/>
                </a:cxn>
                <a:cxn ang="0">
                  <a:pos x="197" y="0"/>
                </a:cxn>
              </a:cxnLst>
              <a:rect l="0" t="0" r="r" b="b"/>
              <a:pathLst>
                <a:path w="221" h="143">
                  <a:moveTo>
                    <a:pt x="197" y="0"/>
                  </a:moveTo>
                  <a:lnTo>
                    <a:pt x="0" y="90"/>
                  </a:lnTo>
                  <a:lnTo>
                    <a:pt x="24" y="143"/>
                  </a:lnTo>
                  <a:lnTo>
                    <a:pt x="221" y="53"/>
                  </a:lnTo>
                  <a:lnTo>
                    <a:pt x="197" y="0"/>
                  </a:lnTo>
                </a:path>
              </a:pathLst>
            </a:custGeom>
            <a:noFill/>
            <a:ln w="3175">
              <a:solidFill>
                <a:srgbClr val="6CEEE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58" name="Freeform 138"/>
            <p:cNvSpPr>
              <a:spLocks noChangeAspect="1"/>
            </p:cNvSpPr>
            <p:nvPr/>
          </p:nvSpPr>
          <p:spPr bwMode="auto">
            <a:xfrm>
              <a:off x="646" y="2378"/>
              <a:ext cx="223" cy="139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89"/>
                </a:cxn>
                <a:cxn ang="0">
                  <a:pos x="26" y="139"/>
                </a:cxn>
                <a:cxn ang="0">
                  <a:pos x="223" y="49"/>
                </a:cxn>
                <a:cxn ang="0">
                  <a:pos x="197" y="0"/>
                </a:cxn>
              </a:cxnLst>
              <a:rect l="0" t="0" r="r" b="b"/>
              <a:pathLst>
                <a:path w="223" h="139">
                  <a:moveTo>
                    <a:pt x="197" y="0"/>
                  </a:moveTo>
                  <a:lnTo>
                    <a:pt x="0" y="89"/>
                  </a:lnTo>
                  <a:lnTo>
                    <a:pt x="26" y="139"/>
                  </a:lnTo>
                  <a:lnTo>
                    <a:pt x="223" y="49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78FEF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59" name="Freeform 139"/>
            <p:cNvSpPr>
              <a:spLocks noChangeAspect="1"/>
            </p:cNvSpPr>
            <p:nvPr/>
          </p:nvSpPr>
          <p:spPr bwMode="auto">
            <a:xfrm>
              <a:off x="646" y="2378"/>
              <a:ext cx="223" cy="139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89"/>
                </a:cxn>
                <a:cxn ang="0">
                  <a:pos x="26" y="139"/>
                </a:cxn>
                <a:cxn ang="0">
                  <a:pos x="223" y="49"/>
                </a:cxn>
                <a:cxn ang="0">
                  <a:pos x="197" y="0"/>
                </a:cxn>
              </a:cxnLst>
              <a:rect l="0" t="0" r="r" b="b"/>
              <a:pathLst>
                <a:path w="223" h="139">
                  <a:moveTo>
                    <a:pt x="197" y="0"/>
                  </a:moveTo>
                  <a:lnTo>
                    <a:pt x="0" y="89"/>
                  </a:lnTo>
                  <a:lnTo>
                    <a:pt x="26" y="139"/>
                  </a:lnTo>
                  <a:lnTo>
                    <a:pt x="223" y="49"/>
                  </a:lnTo>
                  <a:lnTo>
                    <a:pt x="197" y="0"/>
                  </a:lnTo>
                </a:path>
              </a:pathLst>
            </a:custGeom>
            <a:noFill/>
            <a:ln w="3175">
              <a:solidFill>
                <a:srgbClr val="78FEF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60" name="Freeform 140"/>
            <p:cNvSpPr>
              <a:spLocks noChangeAspect="1"/>
            </p:cNvSpPr>
            <p:nvPr/>
          </p:nvSpPr>
          <p:spPr bwMode="auto">
            <a:xfrm>
              <a:off x="591" y="2415"/>
              <a:ext cx="130" cy="264"/>
            </a:xfrm>
            <a:custGeom>
              <a:avLst/>
              <a:gdLst/>
              <a:ahLst/>
              <a:cxnLst>
                <a:cxn ang="0">
                  <a:pos x="81" y="102"/>
                </a:cxn>
                <a:cxn ang="0">
                  <a:pos x="55" y="52"/>
                </a:cxn>
                <a:cxn ang="0">
                  <a:pos x="31" y="17"/>
                </a:cxn>
                <a:cxn ang="0">
                  <a:pos x="12" y="0"/>
                </a:cxn>
                <a:cxn ang="0">
                  <a:pos x="0" y="1"/>
                </a:cxn>
                <a:cxn ang="0">
                  <a:pos x="0" y="24"/>
                </a:cxn>
                <a:cxn ang="0">
                  <a:pos x="9" y="62"/>
                </a:cxn>
                <a:cxn ang="0">
                  <a:pos x="24" y="110"/>
                </a:cxn>
                <a:cxn ang="0">
                  <a:pos x="48" y="162"/>
                </a:cxn>
                <a:cxn ang="0">
                  <a:pos x="74" y="211"/>
                </a:cxn>
                <a:cxn ang="0">
                  <a:pos x="97" y="245"/>
                </a:cxn>
                <a:cxn ang="0">
                  <a:pos x="116" y="264"/>
                </a:cxn>
                <a:cxn ang="0">
                  <a:pos x="128" y="263"/>
                </a:cxn>
                <a:cxn ang="0">
                  <a:pos x="130" y="242"/>
                </a:cxn>
                <a:cxn ang="0">
                  <a:pos x="121" y="204"/>
                </a:cxn>
                <a:cxn ang="0">
                  <a:pos x="105" y="155"/>
                </a:cxn>
                <a:cxn ang="0">
                  <a:pos x="81" y="102"/>
                </a:cxn>
              </a:cxnLst>
              <a:rect l="0" t="0" r="r" b="b"/>
              <a:pathLst>
                <a:path w="130" h="264">
                  <a:moveTo>
                    <a:pt x="81" y="102"/>
                  </a:moveTo>
                  <a:lnTo>
                    <a:pt x="55" y="52"/>
                  </a:lnTo>
                  <a:lnTo>
                    <a:pt x="31" y="17"/>
                  </a:lnTo>
                  <a:lnTo>
                    <a:pt x="12" y="0"/>
                  </a:lnTo>
                  <a:lnTo>
                    <a:pt x="0" y="1"/>
                  </a:lnTo>
                  <a:lnTo>
                    <a:pt x="0" y="24"/>
                  </a:lnTo>
                  <a:lnTo>
                    <a:pt x="9" y="62"/>
                  </a:lnTo>
                  <a:lnTo>
                    <a:pt x="24" y="110"/>
                  </a:lnTo>
                  <a:lnTo>
                    <a:pt x="48" y="162"/>
                  </a:lnTo>
                  <a:lnTo>
                    <a:pt x="74" y="211"/>
                  </a:lnTo>
                  <a:lnTo>
                    <a:pt x="97" y="245"/>
                  </a:lnTo>
                  <a:lnTo>
                    <a:pt x="116" y="264"/>
                  </a:lnTo>
                  <a:lnTo>
                    <a:pt x="128" y="263"/>
                  </a:lnTo>
                  <a:lnTo>
                    <a:pt x="130" y="242"/>
                  </a:lnTo>
                  <a:lnTo>
                    <a:pt x="121" y="204"/>
                  </a:lnTo>
                  <a:lnTo>
                    <a:pt x="105" y="155"/>
                  </a:lnTo>
                  <a:lnTo>
                    <a:pt x="81" y="102"/>
                  </a:lnTo>
                  <a:close/>
                </a:path>
              </a:pathLst>
            </a:custGeom>
            <a:solidFill>
              <a:srgbClr val="3EACA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61" name="Freeform 141"/>
            <p:cNvSpPr>
              <a:spLocks noChangeAspect="1"/>
            </p:cNvSpPr>
            <p:nvPr/>
          </p:nvSpPr>
          <p:spPr bwMode="auto">
            <a:xfrm>
              <a:off x="591" y="2415"/>
              <a:ext cx="130" cy="264"/>
            </a:xfrm>
            <a:custGeom>
              <a:avLst/>
              <a:gdLst/>
              <a:ahLst/>
              <a:cxnLst>
                <a:cxn ang="0">
                  <a:pos x="81" y="102"/>
                </a:cxn>
                <a:cxn ang="0">
                  <a:pos x="55" y="52"/>
                </a:cxn>
                <a:cxn ang="0">
                  <a:pos x="31" y="17"/>
                </a:cxn>
                <a:cxn ang="0">
                  <a:pos x="12" y="0"/>
                </a:cxn>
                <a:cxn ang="0">
                  <a:pos x="0" y="1"/>
                </a:cxn>
                <a:cxn ang="0">
                  <a:pos x="0" y="24"/>
                </a:cxn>
                <a:cxn ang="0">
                  <a:pos x="9" y="62"/>
                </a:cxn>
                <a:cxn ang="0">
                  <a:pos x="24" y="110"/>
                </a:cxn>
                <a:cxn ang="0">
                  <a:pos x="48" y="162"/>
                </a:cxn>
                <a:cxn ang="0">
                  <a:pos x="74" y="211"/>
                </a:cxn>
                <a:cxn ang="0">
                  <a:pos x="97" y="245"/>
                </a:cxn>
                <a:cxn ang="0">
                  <a:pos x="116" y="264"/>
                </a:cxn>
                <a:cxn ang="0">
                  <a:pos x="128" y="263"/>
                </a:cxn>
                <a:cxn ang="0">
                  <a:pos x="130" y="242"/>
                </a:cxn>
                <a:cxn ang="0">
                  <a:pos x="121" y="204"/>
                </a:cxn>
                <a:cxn ang="0">
                  <a:pos x="105" y="155"/>
                </a:cxn>
                <a:cxn ang="0">
                  <a:pos x="81" y="102"/>
                </a:cxn>
              </a:cxnLst>
              <a:rect l="0" t="0" r="r" b="b"/>
              <a:pathLst>
                <a:path w="130" h="264">
                  <a:moveTo>
                    <a:pt x="81" y="102"/>
                  </a:moveTo>
                  <a:lnTo>
                    <a:pt x="55" y="52"/>
                  </a:lnTo>
                  <a:lnTo>
                    <a:pt x="31" y="17"/>
                  </a:lnTo>
                  <a:lnTo>
                    <a:pt x="12" y="0"/>
                  </a:lnTo>
                  <a:lnTo>
                    <a:pt x="0" y="1"/>
                  </a:lnTo>
                  <a:lnTo>
                    <a:pt x="0" y="24"/>
                  </a:lnTo>
                  <a:lnTo>
                    <a:pt x="9" y="62"/>
                  </a:lnTo>
                  <a:lnTo>
                    <a:pt x="24" y="110"/>
                  </a:lnTo>
                  <a:lnTo>
                    <a:pt x="48" y="162"/>
                  </a:lnTo>
                  <a:lnTo>
                    <a:pt x="74" y="211"/>
                  </a:lnTo>
                  <a:lnTo>
                    <a:pt x="97" y="245"/>
                  </a:lnTo>
                  <a:lnTo>
                    <a:pt x="116" y="264"/>
                  </a:lnTo>
                  <a:lnTo>
                    <a:pt x="128" y="263"/>
                  </a:lnTo>
                  <a:lnTo>
                    <a:pt x="130" y="242"/>
                  </a:lnTo>
                  <a:lnTo>
                    <a:pt x="121" y="204"/>
                  </a:lnTo>
                  <a:lnTo>
                    <a:pt x="105" y="155"/>
                  </a:lnTo>
                  <a:lnTo>
                    <a:pt x="81" y="102"/>
                  </a:lnTo>
                </a:path>
              </a:pathLst>
            </a:custGeom>
            <a:noFill/>
            <a:ln w="3175">
              <a:solidFill>
                <a:srgbClr val="3EACA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62" name="Line 142"/>
            <p:cNvSpPr>
              <a:spLocks noChangeAspect="1" noChangeShapeType="1"/>
            </p:cNvSpPr>
            <p:nvPr/>
          </p:nvSpPr>
          <p:spPr bwMode="auto">
            <a:xfrm flipH="1" flipV="1">
              <a:off x="786" y="2403"/>
              <a:ext cx="42" cy="21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63" name="Line 143"/>
            <p:cNvSpPr>
              <a:spLocks noChangeAspect="1" noChangeShapeType="1"/>
            </p:cNvSpPr>
            <p:nvPr/>
          </p:nvSpPr>
          <p:spPr bwMode="auto">
            <a:xfrm>
              <a:off x="698" y="2373"/>
              <a:ext cx="67" cy="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</p:grpSp>
      <p:sp>
        <p:nvSpPr>
          <p:cNvPr id="364" name="Line 144"/>
          <p:cNvSpPr>
            <a:spLocks noChangeAspect="1" noChangeShapeType="1"/>
          </p:cNvSpPr>
          <p:nvPr/>
        </p:nvSpPr>
        <p:spPr bwMode="auto">
          <a:xfrm flipH="1">
            <a:off x="6651825" y="4944603"/>
            <a:ext cx="462165" cy="177684"/>
          </a:xfrm>
          <a:prstGeom prst="line">
            <a:avLst/>
          </a:prstGeom>
          <a:noFill/>
          <a:ln w="46038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365" name="Line 145"/>
          <p:cNvSpPr>
            <a:spLocks noChangeAspect="1" noChangeShapeType="1"/>
          </p:cNvSpPr>
          <p:nvPr/>
        </p:nvSpPr>
        <p:spPr bwMode="auto">
          <a:xfrm flipH="1" flipV="1">
            <a:off x="6386866" y="4739046"/>
            <a:ext cx="160911" cy="289172"/>
          </a:xfrm>
          <a:prstGeom prst="line">
            <a:avLst/>
          </a:prstGeom>
          <a:noFill/>
          <a:ln w="46038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366" name="Line 146"/>
          <p:cNvSpPr>
            <a:spLocks noChangeAspect="1" noChangeShapeType="1"/>
          </p:cNvSpPr>
          <p:nvPr/>
        </p:nvSpPr>
        <p:spPr bwMode="auto">
          <a:xfrm flipH="1">
            <a:off x="6045686" y="5144352"/>
            <a:ext cx="462165" cy="178846"/>
          </a:xfrm>
          <a:prstGeom prst="line">
            <a:avLst/>
          </a:prstGeom>
          <a:noFill/>
          <a:ln w="46038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dirty="0"/>
          </a:p>
        </p:txBody>
      </p:sp>
      <p:grpSp>
        <p:nvGrpSpPr>
          <p:cNvPr id="367" name="Group 147"/>
          <p:cNvGrpSpPr>
            <a:grpSpLocks noChangeAspect="1"/>
          </p:cNvGrpSpPr>
          <p:nvPr/>
        </p:nvGrpSpPr>
        <p:grpSpPr bwMode="auto">
          <a:xfrm>
            <a:off x="5902923" y="5099060"/>
            <a:ext cx="395623" cy="408790"/>
            <a:chOff x="-350" y="2690"/>
            <a:chExt cx="327" cy="352"/>
          </a:xfrm>
        </p:grpSpPr>
        <p:sp>
          <p:nvSpPr>
            <p:cNvPr id="368" name="Freeform 148"/>
            <p:cNvSpPr>
              <a:spLocks noChangeAspect="1"/>
            </p:cNvSpPr>
            <p:nvPr/>
          </p:nvSpPr>
          <p:spPr bwMode="auto">
            <a:xfrm>
              <a:off x="-348" y="2690"/>
              <a:ext cx="208" cy="90"/>
            </a:xfrm>
            <a:custGeom>
              <a:avLst/>
              <a:gdLst/>
              <a:ahLst/>
              <a:cxnLst>
                <a:cxn ang="0">
                  <a:pos x="195" y="1"/>
                </a:cxn>
                <a:cxn ang="0">
                  <a:pos x="0" y="90"/>
                </a:cxn>
                <a:cxn ang="0">
                  <a:pos x="10" y="88"/>
                </a:cxn>
                <a:cxn ang="0">
                  <a:pos x="208" y="0"/>
                </a:cxn>
                <a:cxn ang="0">
                  <a:pos x="195" y="1"/>
                </a:cxn>
              </a:cxnLst>
              <a:rect l="0" t="0" r="r" b="b"/>
              <a:pathLst>
                <a:path w="208" h="90">
                  <a:moveTo>
                    <a:pt x="195" y="1"/>
                  </a:moveTo>
                  <a:lnTo>
                    <a:pt x="0" y="90"/>
                  </a:lnTo>
                  <a:lnTo>
                    <a:pt x="10" y="88"/>
                  </a:lnTo>
                  <a:lnTo>
                    <a:pt x="208" y="0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rgbClr val="43B4B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69" name="Freeform 149"/>
            <p:cNvSpPr>
              <a:spLocks noChangeAspect="1"/>
            </p:cNvSpPr>
            <p:nvPr/>
          </p:nvSpPr>
          <p:spPr bwMode="auto">
            <a:xfrm>
              <a:off x="-348" y="2690"/>
              <a:ext cx="208" cy="90"/>
            </a:xfrm>
            <a:custGeom>
              <a:avLst/>
              <a:gdLst/>
              <a:ahLst/>
              <a:cxnLst>
                <a:cxn ang="0">
                  <a:pos x="195" y="1"/>
                </a:cxn>
                <a:cxn ang="0">
                  <a:pos x="0" y="90"/>
                </a:cxn>
                <a:cxn ang="0">
                  <a:pos x="10" y="88"/>
                </a:cxn>
                <a:cxn ang="0">
                  <a:pos x="208" y="0"/>
                </a:cxn>
                <a:cxn ang="0">
                  <a:pos x="195" y="1"/>
                </a:cxn>
              </a:cxnLst>
              <a:rect l="0" t="0" r="r" b="b"/>
              <a:pathLst>
                <a:path w="208" h="90">
                  <a:moveTo>
                    <a:pt x="195" y="1"/>
                  </a:moveTo>
                  <a:lnTo>
                    <a:pt x="0" y="90"/>
                  </a:lnTo>
                  <a:lnTo>
                    <a:pt x="10" y="88"/>
                  </a:lnTo>
                  <a:lnTo>
                    <a:pt x="208" y="0"/>
                  </a:lnTo>
                  <a:lnTo>
                    <a:pt x="195" y="1"/>
                  </a:lnTo>
                </a:path>
              </a:pathLst>
            </a:custGeom>
            <a:noFill/>
            <a:ln w="3175">
              <a:solidFill>
                <a:srgbClr val="43B4B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70" name="Freeform 150"/>
            <p:cNvSpPr>
              <a:spLocks noChangeAspect="1"/>
            </p:cNvSpPr>
            <p:nvPr/>
          </p:nvSpPr>
          <p:spPr bwMode="auto">
            <a:xfrm>
              <a:off x="-222" y="2930"/>
              <a:ext cx="199" cy="112"/>
            </a:xfrm>
            <a:custGeom>
              <a:avLst/>
              <a:gdLst/>
              <a:ahLst/>
              <a:cxnLst>
                <a:cxn ang="0">
                  <a:pos x="199" y="0"/>
                </a:cxn>
                <a:cxn ang="0">
                  <a:pos x="2" y="90"/>
                </a:cxn>
                <a:cxn ang="0">
                  <a:pos x="0" y="112"/>
                </a:cxn>
                <a:cxn ang="0">
                  <a:pos x="197" y="22"/>
                </a:cxn>
                <a:cxn ang="0">
                  <a:pos x="199" y="0"/>
                </a:cxn>
              </a:cxnLst>
              <a:rect l="0" t="0" r="r" b="b"/>
              <a:pathLst>
                <a:path w="199" h="112">
                  <a:moveTo>
                    <a:pt x="199" y="0"/>
                  </a:moveTo>
                  <a:lnTo>
                    <a:pt x="2" y="90"/>
                  </a:lnTo>
                  <a:lnTo>
                    <a:pt x="0" y="112"/>
                  </a:lnTo>
                  <a:lnTo>
                    <a:pt x="197" y="2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rgbClr val="1572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71" name="Freeform 151"/>
            <p:cNvSpPr>
              <a:spLocks noChangeAspect="1"/>
            </p:cNvSpPr>
            <p:nvPr/>
          </p:nvSpPr>
          <p:spPr bwMode="auto">
            <a:xfrm>
              <a:off x="-222" y="2930"/>
              <a:ext cx="199" cy="112"/>
            </a:xfrm>
            <a:custGeom>
              <a:avLst/>
              <a:gdLst/>
              <a:ahLst/>
              <a:cxnLst>
                <a:cxn ang="0">
                  <a:pos x="199" y="0"/>
                </a:cxn>
                <a:cxn ang="0">
                  <a:pos x="2" y="90"/>
                </a:cxn>
                <a:cxn ang="0">
                  <a:pos x="0" y="112"/>
                </a:cxn>
                <a:cxn ang="0">
                  <a:pos x="197" y="22"/>
                </a:cxn>
                <a:cxn ang="0">
                  <a:pos x="199" y="0"/>
                </a:cxn>
              </a:cxnLst>
              <a:rect l="0" t="0" r="r" b="b"/>
              <a:pathLst>
                <a:path w="199" h="112">
                  <a:moveTo>
                    <a:pt x="199" y="0"/>
                  </a:moveTo>
                  <a:lnTo>
                    <a:pt x="2" y="90"/>
                  </a:lnTo>
                  <a:lnTo>
                    <a:pt x="0" y="112"/>
                  </a:lnTo>
                  <a:lnTo>
                    <a:pt x="197" y="22"/>
                  </a:lnTo>
                  <a:lnTo>
                    <a:pt x="199" y="0"/>
                  </a:lnTo>
                </a:path>
              </a:pathLst>
            </a:custGeom>
            <a:noFill/>
            <a:ln w="3175">
              <a:solidFill>
                <a:srgbClr val="15727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72" name="Freeform 152"/>
            <p:cNvSpPr>
              <a:spLocks noChangeAspect="1"/>
            </p:cNvSpPr>
            <p:nvPr/>
          </p:nvSpPr>
          <p:spPr bwMode="auto">
            <a:xfrm>
              <a:off x="-338" y="2690"/>
              <a:ext cx="217" cy="107"/>
            </a:xfrm>
            <a:custGeom>
              <a:avLst/>
              <a:gdLst/>
              <a:ahLst/>
              <a:cxnLst>
                <a:cxn ang="0">
                  <a:pos x="198" y="0"/>
                </a:cxn>
                <a:cxn ang="0">
                  <a:pos x="0" y="88"/>
                </a:cxn>
                <a:cxn ang="0">
                  <a:pos x="19" y="107"/>
                </a:cxn>
                <a:cxn ang="0">
                  <a:pos x="217" y="17"/>
                </a:cxn>
                <a:cxn ang="0">
                  <a:pos x="198" y="0"/>
                </a:cxn>
              </a:cxnLst>
              <a:rect l="0" t="0" r="r" b="b"/>
              <a:pathLst>
                <a:path w="217" h="107">
                  <a:moveTo>
                    <a:pt x="198" y="0"/>
                  </a:moveTo>
                  <a:lnTo>
                    <a:pt x="0" y="88"/>
                  </a:lnTo>
                  <a:lnTo>
                    <a:pt x="19" y="107"/>
                  </a:lnTo>
                  <a:lnTo>
                    <a:pt x="217" y="17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61DED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73" name="Freeform 153"/>
            <p:cNvSpPr>
              <a:spLocks noChangeAspect="1"/>
            </p:cNvSpPr>
            <p:nvPr/>
          </p:nvSpPr>
          <p:spPr bwMode="auto">
            <a:xfrm>
              <a:off x="-338" y="2690"/>
              <a:ext cx="217" cy="107"/>
            </a:xfrm>
            <a:custGeom>
              <a:avLst/>
              <a:gdLst/>
              <a:ahLst/>
              <a:cxnLst>
                <a:cxn ang="0">
                  <a:pos x="198" y="0"/>
                </a:cxn>
                <a:cxn ang="0">
                  <a:pos x="0" y="88"/>
                </a:cxn>
                <a:cxn ang="0">
                  <a:pos x="19" y="107"/>
                </a:cxn>
                <a:cxn ang="0">
                  <a:pos x="217" y="17"/>
                </a:cxn>
                <a:cxn ang="0">
                  <a:pos x="198" y="0"/>
                </a:cxn>
              </a:cxnLst>
              <a:rect l="0" t="0" r="r" b="b"/>
              <a:pathLst>
                <a:path w="217" h="107">
                  <a:moveTo>
                    <a:pt x="198" y="0"/>
                  </a:moveTo>
                  <a:lnTo>
                    <a:pt x="0" y="88"/>
                  </a:lnTo>
                  <a:lnTo>
                    <a:pt x="19" y="107"/>
                  </a:lnTo>
                  <a:lnTo>
                    <a:pt x="217" y="17"/>
                  </a:lnTo>
                  <a:lnTo>
                    <a:pt x="198" y="0"/>
                  </a:lnTo>
                </a:path>
              </a:pathLst>
            </a:custGeom>
            <a:noFill/>
            <a:ln w="3175">
              <a:solidFill>
                <a:srgbClr val="61DED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74" name="Freeform 154"/>
            <p:cNvSpPr>
              <a:spLocks noChangeAspect="1"/>
            </p:cNvSpPr>
            <p:nvPr/>
          </p:nvSpPr>
          <p:spPr bwMode="auto">
            <a:xfrm>
              <a:off x="-227" y="2892"/>
              <a:ext cx="204" cy="128"/>
            </a:xfrm>
            <a:custGeom>
              <a:avLst/>
              <a:gdLst/>
              <a:ahLst/>
              <a:cxnLst>
                <a:cxn ang="0">
                  <a:pos x="195" y="0"/>
                </a:cxn>
                <a:cxn ang="0">
                  <a:pos x="0" y="90"/>
                </a:cxn>
                <a:cxn ang="0">
                  <a:pos x="7" y="128"/>
                </a:cxn>
                <a:cxn ang="0">
                  <a:pos x="204" y="38"/>
                </a:cxn>
                <a:cxn ang="0">
                  <a:pos x="195" y="0"/>
                </a:cxn>
              </a:cxnLst>
              <a:rect l="0" t="0" r="r" b="b"/>
              <a:pathLst>
                <a:path w="204" h="128">
                  <a:moveTo>
                    <a:pt x="195" y="0"/>
                  </a:moveTo>
                  <a:lnTo>
                    <a:pt x="0" y="90"/>
                  </a:lnTo>
                  <a:lnTo>
                    <a:pt x="7" y="128"/>
                  </a:lnTo>
                  <a:lnTo>
                    <a:pt x="204" y="38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329C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75" name="Freeform 155"/>
            <p:cNvSpPr>
              <a:spLocks noChangeAspect="1"/>
            </p:cNvSpPr>
            <p:nvPr/>
          </p:nvSpPr>
          <p:spPr bwMode="auto">
            <a:xfrm>
              <a:off x="-227" y="2892"/>
              <a:ext cx="204" cy="128"/>
            </a:xfrm>
            <a:custGeom>
              <a:avLst/>
              <a:gdLst/>
              <a:ahLst/>
              <a:cxnLst>
                <a:cxn ang="0">
                  <a:pos x="195" y="0"/>
                </a:cxn>
                <a:cxn ang="0">
                  <a:pos x="0" y="90"/>
                </a:cxn>
                <a:cxn ang="0">
                  <a:pos x="7" y="128"/>
                </a:cxn>
                <a:cxn ang="0">
                  <a:pos x="204" y="38"/>
                </a:cxn>
                <a:cxn ang="0">
                  <a:pos x="195" y="0"/>
                </a:cxn>
              </a:cxnLst>
              <a:rect l="0" t="0" r="r" b="b"/>
              <a:pathLst>
                <a:path w="204" h="128">
                  <a:moveTo>
                    <a:pt x="195" y="0"/>
                  </a:moveTo>
                  <a:lnTo>
                    <a:pt x="0" y="90"/>
                  </a:lnTo>
                  <a:lnTo>
                    <a:pt x="7" y="128"/>
                  </a:lnTo>
                  <a:lnTo>
                    <a:pt x="204" y="38"/>
                  </a:lnTo>
                  <a:lnTo>
                    <a:pt x="195" y="0"/>
                  </a:lnTo>
                </a:path>
              </a:pathLst>
            </a:custGeom>
            <a:noFill/>
            <a:ln w="3175">
              <a:solidFill>
                <a:srgbClr val="329C9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76" name="Freeform 156"/>
            <p:cNvSpPr>
              <a:spLocks noChangeAspect="1"/>
            </p:cNvSpPr>
            <p:nvPr/>
          </p:nvSpPr>
          <p:spPr bwMode="auto">
            <a:xfrm>
              <a:off x="-319" y="2707"/>
              <a:ext cx="222" cy="124"/>
            </a:xfrm>
            <a:custGeom>
              <a:avLst/>
              <a:gdLst/>
              <a:ahLst/>
              <a:cxnLst>
                <a:cxn ang="0">
                  <a:pos x="198" y="0"/>
                </a:cxn>
                <a:cxn ang="0">
                  <a:pos x="0" y="90"/>
                </a:cxn>
                <a:cxn ang="0">
                  <a:pos x="25" y="124"/>
                </a:cxn>
                <a:cxn ang="0">
                  <a:pos x="222" y="34"/>
                </a:cxn>
                <a:cxn ang="0">
                  <a:pos x="198" y="0"/>
                </a:cxn>
              </a:cxnLst>
              <a:rect l="0" t="0" r="r" b="b"/>
              <a:pathLst>
                <a:path w="222" h="124">
                  <a:moveTo>
                    <a:pt x="198" y="0"/>
                  </a:moveTo>
                  <a:lnTo>
                    <a:pt x="0" y="90"/>
                  </a:lnTo>
                  <a:lnTo>
                    <a:pt x="25" y="124"/>
                  </a:lnTo>
                  <a:lnTo>
                    <a:pt x="222" y="34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73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77" name="Freeform 157"/>
            <p:cNvSpPr>
              <a:spLocks noChangeAspect="1"/>
            </p:cNvSpPr>
            <p:nvPr/>
          </p:nvSpPr>
          <p:spPr bwMode="auto">
            <a:xfrm>
              <a:off x="-319" y="2707"/>
              <a:ext cx="222" cy="124"/>
            </a:xfrm>
            <a:custGeom>
              <a:avLst/>
              <a:gdLst/>
              <a:ahLst/>
              <a:cxnLst>
                <a:cxn ang="0">
                  <a:pos x="198" y="0"/>
                </a:cxn>
                <a:cxn ang="0">
                  <a:pos x="0" y="90"/>
                </a:cxn>
                <a:cxn ang="0">
                  <a:pos x="25" y="124"/>
                </a:cxn>
                <a:cxn ang="0">
                  <a:pos x="222" y="34"/>
                </a:cxn>
                <a:cxn ang="0">
                  <a:pos x="198" y="0"/>
                </a:cxn>
              </a:cxnLst>
              <a:rect l="0" t="0" r="r" b="b"/>
              <a:pathLst>
                <a:path w="222" h="124">
                  <a:moveTo>
                    <a:pt x="198" y="0"/>
                  </a:moveTo>
                  <a:lnTo>
                    <a:pt x="0" y="90"/>
                  </a:lnTo>
                  <a:lnTo>
                    <a:pt x="25" y="124"/>
                  </a:lnTo>
                  <a:lnTo>
                    <a:pt x="222" y="34"/>
                  </a:lnTo>
                  <a:lnTo>
                    <a:pt x="198" y="0"/>
                  </a:lnTo>
                </a:path>
              </a:pathLst>
            </a:custGeom>
            <a:noFill/>
            <a:ln w="3175">
              <a:solidFill>
                <a:srgbClr val="73F8F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78" name="Freeform 158"/>
            <p:cNvSpPr>
              <a:spLocks noChangeAspect="1"/>
            </p:cNvSpPr>
            <p:nvPr/>
          </p:nvSpPr>
          <p:spPr bwMode="auto">
            <a:xfrm>
              <a:off x="-244" y="2844"/>
              <a:ext cx="212" cy="138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89"/>
                </a:cxn>
                <a:cxn ang="0">
                  <a:pos x="17" y="138"/>
                </a:cxn>
                <a:cxn ang="0">
                  <a:pos x="212" y="48"/>
                </a:cxn>
                <a:cxn ang="0">
                  <a:pos x="197" y="0"/>
                </a:cxn>
              </a:cxnLst>
              <a:rect l="0" t="0" r="r" b="b"/>
              <a:pathLst>
                <a:path w="212" h="138">
                  <a:moveTo>
                    <a:pt x="197" y="0"/>
                  </a:moveTo>
                  <a:lnTo>
                    <a:pt x="0" y="89"/>
                  </a:lnTo>
                  <a:lnTo>
                    <a:pt x="17" y="138"/>
                  </a:lnTo>
                  <a:lnTo>
                    <a:pt x="212" y="48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54CBC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79" name="Freeform 159"/>
            <p:cNvSpPr>
              <a:spLocks noChangeAspect="1"/>
            </p:cNvSpPr>
            <p:nvPr/>
          </p:nvSpPr>
          <p:spPr bwMode="auto">
            <a:xfrm>
              <a:off x="-244" y="2844"/>
              <a:ext cx="212" cy="138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89"/>
                </a:cxn>
                <a:cxn ang="0">
                  <a:pos x="17" y="138"/>
                </a:cxn>
                <a:cxn ang="0">
                  <a:pos x="212" y="48"/>
                </a:cxn>
                <a:cxn ang="0">
                  <a:pos x="197" y="0"/>
                </a:cxn>
              </a:cxnLst>
              <a:rect l="0" t="0" r="r" b="b"/>
              <a:pathLst>
                <a:path w="212" h="138">
                  <a:moveTo>
                    <a:pt x="197" y="0"/>
                  </a:moveTo>
                  <a:lnTo>
                    <a:pt x="0" y="89"/>
                  </a:lnTo>
                  <a:lnTo>
                    <a:pt x="17" y="138"/>
                  </a:lnTo>
                  <a:lnTo>
                    <a:pt x="212" y="48"/>
                  </a:lnTo>
                  <a:lnTo>
                    <a:pt x="197" y="0"/>
                  </a:lnTo>
                </a:path>
              </a:pathLst>
            </a:custGeom>
            <a:noFill/>
            <a:ln w="3175">
              <a:solidFill>
                <a:srgbClr val="54CBC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80" name="Freeform 160"/>
            <p:cNvSpPr>
              <a:spLocks noChangeAspect="1"/>
            </p:cNvSpPr>
            <p:nvPr/>
          </p:nvSpPr>
          <p:spPr bwMode="auto">
            <a:xfrm>
              <a:off x="-268" y="2790"/>
              <a:ext cx="221" cy="143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90"/>
                </a:cxn>
                <a:cxn ang="0">
                  <a:pos x="24" y="143"/>
                </a:cxn>
                <a:cxn ang="0">
                  <a:pos x="221" y="54"/>
                </a:cxn>
                <a:cxn ang="0">
                  <a:pos x="197" y="0"/>
                </a:cxn>
              </a:cxnLst>
              <a:rect l="0" t="0" r="r" b="b"/>
              <a:pathLst>
                <a:path w="221" h="143">
                  <a:moveTo>
                    <a:pt x="197" y="0"/>
                  </a:moveTo>
                  <a:lnTo>
                    <a:pt x="0" y="90"/>
                  </a:lnTo>
                  <a:lnTo>
                    <a:pt x="24" y="143"/>
                  </a:lnTo>
                  <a:lnTo>
                    <a:pt x="221" y="54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6CEEE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81" name="Freeform 161"/>
            <p:cNvSpPr>
              <a:spLocks noChangeAspect="1"/>
            </p:cNvSpPr>
            <p:nvPr/>
          </p:nvSpPr>
          <p:spPr bwMode="auto">
            <a:xfrm>
              <a:off x="-268" y="2790"/>
              <a:ext cx="221" cy="143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90"/>
                </a:cxn>
                <a:cxn ang="0">
                  <a:pos x="24" y="143"/>
                </a:cxn>
                <a:cxn ang="0">
                  <a:pos x="221" y="54"/>
                </a:cxn>
                <a:cxn ang="0">
                  <a:pos x="197" y="0"/>
                </a:cxn>
              </a:cxnLst>
              <a:rect l="0" t="0" r="r" b="b"/>
              <a:pathLst>
                <a:path w="221" h="143">
                  <a:moveTo>
                    <a:pt x="197" y="0"/>
                  </a:moveTo>
                  <a:lnTo>
                    <a:pt x="0" y="90"/>
                  </a:lnTo>
                  <a:lnTo>
                    <a:pt x="24" y="143"/>
                  </a:lnTo>
                  <a:lnTo>
                    <a:pt x="221" y="54"/>
                  </a:lnTo>
                  <a:lnTo>
                    <a:pt x="197" y="0"/>
                  </a:lnTo>
                </a:path>
              </a:pathLst>
            </a:custGeom>
            <a:noFill/>
            <a:ln w="3175">
              <a:solidFill>
                <a:srgbClr val="6CEEE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82" name="Freeform 162"/>
            <p:cNvSpPr>
              <a:spLocks noChangeAspect="1"/>
            </p:cNvSpPr>
            <p:nvPr/>
          </p:nvSpPr>
          <p:spPr bwMode="auto">
            <a:xfrm>
              <a:off x="-294" y="2741"/>
              <a:ext cx="223" cy="139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90"/>
                </a:cxn>
                <a:cxn ang="0">
                  <a:pos x="26" y="139"/>
                </a:cxn>
                <a:cxn ang="0">
                  <a:pos x="223" y="49"/>
                </a:cxn>
                <a:cxn ang="0">
                  <a:pos x="197" y="0"/>
                </a:cxn>
              </a:cxnLst>
              <a:rect l="0" t="0" r="r" b="b"/>
              <a:pathLst>
                <a:path w="223" h="139">
                  <a:moveTo>
                    <a:pt x="197" y="0"/>
                  </a:moveTo>
                  <a:lnTo>
                    <a:pt x="0" y="90"/>
                  </a:lnTo>
                  <a:lnTo>
                    <a:pt x="26" y="139"/>
                  </a:lnTo>
                  <a:lnTo>
                    <a:pt x="223" y="49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78FEF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83" name="Freeform 163"/>
            <p:cNvSpPr>
              <a:spLocks noChangeAspect="1"/>
            </p:cNvSpPr>
            <p:nvPr/>
          </p:nvSpPr>
          <p:spPr bwMode="auto">
            <a:xfrm>
              <a:off x="-294" y="2741"/>
              <a:ext cx="223" cy="139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0" y="90"/>
                </a:cxn>
                <a:cxn ang="0">
                  <a:pos x="26" y="139"/>
                </a:cxn>
                <a:cxn ang="0">
                  <a:pos x="223" y="49"/>
                </a:cxn>
                <a:cxn ang="0">
                  <a:pos x="197" y="0"/>
                </a:cxn>
              </a:cxnLst>
              <a:rect l="0" t="0" r="r" b="b"/>
              <a:pathLst>
                <a:path w="223" h="139">
                  <a:moveTo>
                    <a:pt x="197" y="0"/>
                  </a:moveTo>
                  <a:lnTo>
                    <a:pt x="0" y="90"/>
                  </a:lnTo>
                  <a:lnTo>
                    <a:pt x="26" y="139"/>
                  </a:lnTo>
                  <a:lnTo>
                    <a:pt x="223" y="49"/>
                  </a:lnTo>
                  <a:lnTo>
                    <a:pt x="197" y="0"/>
                  </a:lnTo>
                </a:path>
              </a:pathLst>
            </a:custGeom>
            <a:noFill/>
            <a:ln w="3175">
              <a:solidFill>
                <a:srgbClr val="78FEF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84" name="Freeform 164"/>
            <p:cNvSpPr>
              <a:spLocks noChangeAspect="1"/>
            </p:cNvSpPr>
            <p:nvPr/>
          </p:nvSpPr>
          <p:spPr bwMode="auto">
            <a:xfrm>
              <a:off x="-350" y="2778"/>
              <a:ext cx="130" cy="264"/>
            </a:xfrm>
            <a:custGeom>
              <a:avLst/>
              <a:gdLst/>
              <a:ahLst/>
              <a:cxnLst>
                <a:cxn ang="0">
                  <a:pos x="82" y="102"/>
                </a:cxn>
                <a:cxn ang="0">
                  <a:pos x="56" y="53"/>
                </a:cxn>
                <a:cxn ang="0">
                  <a:pos x="31" y="19"/>
                </a:cxn>
                <a:cxn ang="0">
                  <a:pos x="12" y="0"/>
                </a:cxn>
                <a:cxn ang="0">
                  <a:pos x="2" y="2"/>
                </a:cxn>
                <a:cxn ang="0">
                  <a:pos x="0" y="24"/>
                </a:cxn>
                <a:cxn ang="0">
                  <a:pos x="9" y="62"/>
                </a:cxn>
                <a:cxn ang="0">
                  <a:pos x="25" y="110"/>
                </a:cxn>
                <a:cxn ang="0">
                  <a:pos x="49" y="164"/>
                </a:cxn>
                <a:cxn ang="0">
                  <a:pos x="75" y="211"/>
                </a:cxn>
                <a:cxn ang="0">
                  <a:pos x="99" y="247"/>
                </a:cxn>
                <a:cxn ang="0">
                  <a:pos x="118" y="264"/>
                </a:cxn>
                <a:cxn ang="0">
                  <a:pos x="128" y="264"/>
                </a:cxn>
                <a:cxn ang="0">
                  <a:pos x="130" y="242"/>
                </a:cxn>
                <a:cxn ang="0">
                  <a:pos x="123" y="204"/>
                </a:cxn>
                <a:cxn ang="0">
                  <a:pos x="106" y="155"/>
                </a:cxn>
                <a:cxn ang="0">
                  <a:pos x="82" y="102"/>
                </a:cxn>
              </a:cxnLst>
              <a:rect l="0" t="0" r="r" b="b"/>
              <a:pathLst>
                <a:path w="130" h="264">
                  <a:moveTo>
                    <a:pt x="82" y="102"/>
                  </a:moveTo>
                  <a:lnTo>
                    <a:pt x="56" y="53"/>
                  </a:lnTo>
                  <a:lnTo>
                    <a:pt x="31" y="19"/>
                  </a:lnTo>
                  <a:lnTo>
                    <a:pt x="12" y="0"/>
                  </a:lnTo>
                  <a:lnTo>
                    <a:pt x="2" y="2"/>
                  </a:lnTo>
                  <a:lnTo>
                    <a:pt x="0" y="24"/>
                  </a:lnTo>
                  <a:lnTo>
                    <a:pt x="9" y="62"/>
                  </a:lnTo>
                  <a:lnTo>
                    <a:pt x="25" y="110"/>
                  </a:lnTo>
                  <a:lnTo>
                    <a:pt x="49" y="164"/>
                  </a:lnTo>
                  <a:lnTo>
                    <a:pt x="75" y="211"/>
                  </a:lnTo>
                  <a:lnTo>
                    <a:pt x="99" y="247"/>
                  </a:lnTo>
                  <a:lnTo>
                    <a:pt x="118" y="264"/>
                  </a:lnTo>
                  <a:lnTo>
                    <a:pt x="128" y="264"/>
                  </a:lnTo>
                  <a:lnTo>
                    <a:pt x="130" y="242"/>
                  </a:lnTo>
                  <a:lnTo>
                    <a:pt x="123" y="204"/>
                  </a:lnTo>
                  <a:lnTo>
                    <a:pt x="106" y="155"/>
                  </a:lnTo>
                  <a:lnTo>
                    <a:pt x="82" y="102"/>
                  </a:lnTo>
                  <a:close/>
                </a:path>
              </a:pathLst>
            </a:custGeom>
            <a:solidFill>
              <a:srgbClr val="3EACA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85" name="Freeform 165"/>
            <p:cNvSpPr>
              <a:spLocks noChangeAspect="1"/>
            </p:cNvSpPr>
            <p:nvPr/>
          </p:nvSpPr>
          <p:spPr bwMode="auto">
            <a:xfrm>
              <a:off x="-350" y="2778"/>
              <a:ext cx="130" cy="264"/>
            </a:xfrm>
            <a:custGeom>
              <a:avLst/>
              <a:gdLst/>
              <a:ahLst/>
              <a:cxnLst>
                <a:cxn ang="0">
                  <a:pos x="82" y="102"/>
                </a:cxn>
                <a:cxn ang="0">
                  <a:pos x="56" y="53"/>
                </a:cxn>
                <a:cxn ang="0">
                  <a:pos x="31" y="19"/>
                </a:cxn>
                <a:cxn ang="0">
                  <a:pos x="12" y="0"/>
                </a:cxn>
                <a:cxn ang="0">
                  <a:pos x="2" y="2"/>
                </a:cxn>
                <a:cxn ang="0">
                  <a:pos x="0" y="24"/>
                </a:cxn>
                <a:cxn ang="0">
                  <a:pos x="9" y="62"/>
                </a:cxn>
                <a:cxn ang="0">
                  <a:pos x="25" y="110"/>
                </a:cxn>
                <a:cxn ang="0">
                  <a:pos x="49" y="164"/>
                </a:cxn>
                <a:cxn ang="0">
                  <a:pos x="75" y="211"/>
                </a:cxn>
                <a:cxn ang="0">
                  <a:pos x="99" y="247"/>
                </a:cxn>
                <a:cxn ang="0">
                  <a:pos x="118" y="264"/>
                </a:cxn>
                <a:cxn ang="0">
                  <a:pos x="128" y="264"/>
                </a:cxn>
                <a:cxn ang="0">
                  <a:pos x="130" y="242"/>
                </a:cxn>
                <a:cxn ang="0">
                  <a:pos x="123" y="204"/>
                </a:cxn>
                <a:cxn ang="0">
                  <a:pos x="106" y="155"/>
                </a:cxn>
                <a:cxn ang="0">
                  <a:pos x="82" y="102"/>
                </a:cxn>
              </a:cxnLst>
              <a:rect l="0" t="0" r="r" b="b"/>
              <a:pathLst>
                <a:path w="130" h="264">
                  <a:moveTo>
                    <a:pt x="82" y="102"/>
                  </a:moveTo>
                  <a:lnTo>
                    <a:pt x="56" y="53"/>
                  </a:lnTo>
                  <a:lnTo>
                    <a:pt x="31" y="19"/>
                  </a:lnTo>
                  <a:lnTo>
                    <a:pt x="12" y="0"/>
                  </a:lnTo>
                  <a:lnTo>
                    <a:pt x="2" y="2"/>
                  </a:lnTo>
                  <a:lnTo>
                    <a:pt x="0" y="24"/>
                  </a:lnTo>
                  <a:lnTo>
                    <a:pt x="9" y="62"/>
                  </a:lnTo>
                  <a:lnTo>
                    <a:pt x="25" y="110"/>
                  </a:lnTo>
                  <a:lnTo>
                    <a:pt x="49" y="164"/>
                  </a:lnTo>
                  <a:lnTo>
                    <a:pt x="75" y="211"/>
                  </a:lnTo>
                  <a:lnTo>
                    <a:pt x="99" y="247"/>
                  </a:lnTo>
                  <a:lnTo>
                    <a:pt x="118" y="264"/>
                  </a:lnTo>
                  <a:lnTo>
                    <a:pt x="128" y="264"/>
                  </a:lnTo>
                  <a:lnTo>
                    <a:pt x="130" y="242"/>
                  </a:lnTo>
                  <a:lnTo>
                    <a:pt x="123" y="204"/>
                  </a:lnTo>
                  <a:lnTo>
                    <a:pt x="106" y="155"/>
                  </a:lnTo>
                  <a:lnTo>
                    <a:pt x="82" y="102"/>
                  </a:lnTo>
                </a:path>
              </a:pathLst>
            </a:custGeom>
            <a:noFill/>
            <a:ln w="3175">
              <a:solidFill>
                <a:srgbClr val="3EACA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86" name="Line 166"/>
            <p:cNvSpPr>
              <a:spLocks noChangeAspect="1" noChangeShapeType="1"/>
            </p:cNvSpPr>
            <p:nvPr/>
          </p:nvSpPr>
          <p:spPr bwMode="auto">
            <a:xfrm flipH="1" flipV="1">
              <a:off x="-154" y="2766"/>
              <a:ext cx="41" cy="21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387" name="Line 167"/>
            <p:cNvSpPr>
              <a:spLocks noChangeAspect="1" noChangeShapeType="1"/>
            </p:cNvSpPr>
            <p:nvPr/>
          </p:nvSpPr>
          <p:spPr bwMode="auto">
            <a:xfrm>
              <a:off x="-242" y="2736"/>
              <a:ext cx="67" cy="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</p:grpSp>
      <p:sp>
        <p:nvSpPr>
          <p:cNvPr id="388" name="Line 168"/>
          <p:cNvSpPr>
            <a:spLocks noChangeAspect="1" noChangeShapeType="1"/>
          </p:cNvSpPr>
          <p:nvPr/>
        </p:nvSpPr>
        <p:spPr bwMode="auto">
          <a:xfrm flipH="1">
            <a:off x="5689988" y="5358038"/>
            <a:ext cx="281897" cy="118456"/>
          </a:xfrm>
          <a:prstGeom prst="line">
            <a:avLst/>
          </a:prstGeom>
          <a:noFill/>
          <a:ln w="33338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389" name="Text Box 170"/>
          <p:cNvSpPr txBox="1">
            <a:spLocks noChangeAspect="1" noChangeArrowheads="1"/>
          </p:cNvSpPr>
          <p:nvPr/>
        </p:nvSpPr>
        <p:spPr bwMode="auto">
          <a:xfrm>
            <a:off x="5337920" y="4650781"/>
            <a:ext cx="902554" cy="430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ja-JP" sz="1100" dirty="0" smtClean="0">
                <a:solidFill>
                  <a:srgbClr val="99CCFF"/>
                </a:solidFill>
              </a:rPr>
              <a:t>ITM</a:t>
            </a:r>
            <a:r>
              <a:rPr lang="en-US" altLang="ja-JP" sz="1100" dirty="0" smtClean="0">
                <a:solidFill>
                  <a:srgbClr val="DDDDDD"/>
                </a:solidFill>
              </a:rPr>
              <a:t>: Input </a:t>
            </a:r>
          </a:p>
          <a:p>
            <a:pPr>
              <a:buFontTx/>
              <a:buNone/>
            </a:pPr>
            <a:r>
              <a:rPr lang="en-US" altLang="ja-JP" sz="1100" dirty="0" smtClean="0">
                <a:solidFill>
                  <a:srgbClr val="DDDDDD"/>
                </a:solidFill>
              </a:rPr>
              <a:t>Test Mass</a:t>
            </a:r>
            <a:endParaRPr lang="ja-JP" altLang="en-US" sz="1100" dirty="0">
              <a:solidFill>
                <a:srgbClr val="DDDDDD"/>
              </a:solidFill>
            </a:endParaRPr>
          </a:p>
        </p:txBody>
      </p:sp>
      <p:sp>
        <p:nvSpPr>
          <p:cNvPr id="390" name="Text Box 171"/>
          <p:cNvSpPr txBox="1">
            <a:spLocks noChangeAspect="1" noChangeArrowheads="1"/>
          </p:cNvSpPr>
          <p:nvPr/>
        </p:nvSpPr>
        <p:spPr bwMode="auto">
          <a:xfrm>
            <a:off x="6971227" y="4428966"/>
            <a:ext cx="428290" cy="26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ja-JP" sz="1100" dirty="0" smtClean="0">
                <a:solidFill>
                  <a:srgbClr val="99CCFF"/>
                </a:solidFill>
              </a:rPr>
              <a:t>ITM</a:t>
            </a:r>
            <a:endParaRPr lang="ja-JP" altLang="en-US" sz="1100" dirty="0">
              <a:solidFill>
                <a:srgbClr val="99CCFF"/>
              </a:solidFill>
            </a:endParaRPr>
          </a:p>
        </p:txBody>
      </p:sp>
      <p:sp>
        <p:nvSpPr>
          <p:cNvPr id="391" name="Text Box 172"/>
          <p:cNvSpPr txBox="1">
            <a:spLocks noChangeAspect="1" noChangeArrowheads="1"/>
          </p:cNvSpPr>
          <p:nvPr/>
        </p:nvSpPr>
        <p:spPr bwMode="auto">
          <a:xfrm>
            <a:off x="5640384" y="5486942"/>
            <a:ext cx="1219536" cy="430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100" dirty="0" smtClean="0">
                <a:solidFill>
                  <a:srgbClr val="99CCFF"/>
                </a:solidFill>
              </a:rPr>
              <a:t>PRM</a:t>
            </a:r>
            <a:r>
              <a:rPr lang="en-US" altLang="ja-JP" sz="1100" dirty="0" smtClean="0">
                <a:solidFill>
                  <a:srgbClr val="DDDDDD"/>
                </a:solidFill>
              </a:rPr>
              <a:t>: Power-</a:t>
            </a:r>
          </a:p>
          <a:p>
            <a:pPr algn="l">
              <a:buFontTx/>
              <a:buNone/>
            </a:pPr>
            <a:r>
              <a:rPr lang="en-US" altLang="ja-JP" sz="1100" dirty="0" smtClean="0">
                <a:solidFill>
                  <a:srgbClr val="DDDDDD"/>
                </a:solidFill>
              </a:rPr>
              <a:t> Recycling Mirror</a:t>
            </a:r>
            <a:endParaRPr lang="ja-JP" altLang="en-US" sz="1100" dirty="0">
              <a:solidFill>
                <a:srgbClr val="DDDDDD"/>
              </a:solidFill>
            </a:endParaRPr>
          </a:p>
        </p:txBody>
      </p:sp>
      <p:sp>
        <p:nvSpPr>
          <p:cNvPr id="392" name="Text Box 173"/>
          <p:cNvSpPr txBox="1">
            <a:spLocks noChangeAspect="1" noChangeArrowheads="1"/>
          </p:cNvSpPr>
          <p:nvPr/>
        </p:nvSpPr>
        <p:spPr bwMode="auto">
          <a:xfrm rot="20100000">
            <a:off x="7573736" y="4648459"/>
            <a:ext cx="961837" cy="462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ja-JP" sz="1200" dirty="0" smtClean="0">
                <a:solidFill>
                  <a:srgbClr val="DDDDDD"/>
                </a:solidFill>
              </a:rPr>
              <a:t>Fabry-Perot</a:t>
            </a:r>
          </a:p>
          <a:p>
            <a:pPr>
              <a:buFontTx/>
              <a:buNone/>
            </a:pPr>
            <a:r>
              <a:rPr lang="en-US" altLang="ja-JP" sz="1200" dirty="0" smtClean="0">
                <a:solidFill>
                  <a:srgbClr val="DDDDDD"/>
                </a:solidFill>
              </a:rPr>
              <a:t>Cavity</a:t>
            </a:r>
            <a:endParaRPr lang="ja-JP" altLang="en-US" sz="1200" dirty="0">
              <a:solidFill>
                <a:srgbClr val="DDDDDD"/>
              </a:solidFill>
            </a:endParaRPr>
          </a:p>
        </p:txBody>
      </p:sp>
      <p:sp>
        <p:nvSpPr>
          <p:cNvPr id="393" name="Rectangle 174"/>
          <p:cNvSpPr>
            <a:spLocks noChangeAspect="1" noChangeArrowheads="1"/>
          </p:cNvSpPr>
          <p:nvPr/>
        </p:nvSpPr>
        <p:spPr bwMode="auto">
          <a:xfrm rot="3600000">
            <a:off x="5235837" y="3952842"/>
            <a:ext cx="962746" cy="462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ja-JP" sz="1200" dirty="0" smtClean="0">
                <a:solidFill>
                  <a:srgbClr val="DDDDDD"/>
                </a:solidFill>
              </a:rPr>
              <a:t>Fabry-Perot</a:t>
            </a:r>
          </a:p>
          <a:p>
            <a:pPr>
              <a:buFontTx/>
              <a:buNone/>
            </a:pPr>
            <a:r>
              <a:rPr lang="en-US" altLang="ja-JP" sz="1200" dirty="0" smtClean="0">
                <a:solidFill>
                  <a:srgbClr val="DDDDDD"/>
                </a:solidFill>
              </a:rPr>
              <a:t> Cavity</a:t>
            </a:r>
            <a:endParaRPr lang="ja-JP" altLang="en-US" sz="1200" dirty="0">
              <a:solidFill>
                <a:srgbClr val="DDDDDD"/>
              </a:solidFill>
            </a:endParaRPr>
          </a:p>
        </p:txBody>
      </p:sp>
      <p:grpSp>
        <p:nvGrpSpPr>
          <p:cNvPr id="394" name="グループ化 393"/>
          <p:cNvGrpSpPr/>
          <p:nvPr/>
        </p:nvGrpSpPr>
        <p:grpSpPr>
          <a:xfrm>
            <a:off x="6773475" y="5351066"/>
            <a:ext cx="1748790" cy="430855"/>
            <a:chOff x="2037161" y="4855521"/>
            <a:chExt cx="1748790" cy="430855"/>
          </a:xfrm>
        </p:grpSpPr>
        <p:sp>
          <p:nvSpPr>
            <p:cNvPr id="395" name="Text Box 172"/>
            <p:cNvSpPr txBox="1">
              <a:spLocks noChangeAspect="1" noChangeArrowheads="1"/>
            </p:cNvSpPr>
            <p:nvPr/>
          </p:nvSpPr>
          <p:spPr bwMode="auto">
            <a:xfrm>
              <a:off x="2357109" y="4855521"/>
              <a:ext cx="1428842" cy="4308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1100" dirty="0" smtClean="0">
                  <a:solidFill>
                    <a:srgbClr val="99CCFF"/>
                  </a:solidFill>
                </a:rPr>
                <a:t>SEM</a:t>
              </a:r>
              <a:r>
                <a:rPr lang="en-US" altLang="ja-JP" sz="1100" dirty="0" smtClean="0">
                  <a:solidFill>
                    <a:srgbClr val="DDDDDD"/>
                  </a:solidFill>
                </a:rPr>
                <a:t>: Signal-</a:t>
              </a:r>
            </a:p>
            <a:p>
              <a:pPr algn="l">
                <a:buFontTx/>
                <a:buNone/>
              </a:pPr>
              <a:r>
                <a:rPr lang="en-US" altLang="ja-JP" sz="1100" dirty="0" smtClean="0">
                  <a:solidFill>
                    <a:srgbClr val="DDDDDD"/>
                  </a:solidFill>
                </a:rPr>
                <a:t>   Extraction Mirror</a:t>
              </a:r>
              <a:endParaRPr lang="ja-JP" altLang="en-US" sz="1100" dirty="0">
                <a:solidFill>
                  <a:srgbClr val="DDDDDD"/>
                </a:solidFill>
              </a:endParaRPr>
            </a:p>
          </p:txBody>
        </p:sp>
        <p:grpSp>
          <p:nvGrpSpPr>
            <p:cNvPr id="396" name="Group 176"/>
            <p:cNvGrpSpPr>
              <a:grpSpLocks/>
            </p:cNvGrpSpPr>
            <p:nvPr/>
          </p:nvGrpSpPr>
          <p:grpSpPr bwMode="auto">
            <a:xfrm>
              <a:off x="2037161" y="4948510"/>
              <a:ext cx="326208" cy="332317"/>
              <a:chOff x="3318" y="1817"/>
              <a:chExt cx="403" cy="396"/>
            </a:xfrm>
          </p:grpSpPr>
          <p:pic>
            <p:nvPicPr>
              <p:cNvPr id="397" name="Picture 177" descr="mirror2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318" y="1817"/>
                <a:ext cx="403" cy="396"/>
              </a:xfrm>
              <a:prstGeom prst="rect">
                <a:avLst/>
              </a:prstGeom>
              <a:noFill/>
            </p:spPr>
          </p:pic>
          <p:sp>
            <p:nvSpPr>
              <p:cNvPr id="398" name="Line 178"/>
              <p:cNvSpPr>
                <a:spLocks noChangeShapeType="1"/>
              </p:cNvSpPr>
              <p:nvPr/>
            </p:nvSpPr>
            <p:spPr bwMode="auto">
              <a:xfrm>
                <a:off x="3572" y="2123"/>
                <a:ext cx="29" cy="55"/>
              </a:xfrm>
              <a:prstGeom prst="line">
                <a:avLst/>
              </a:prstGeom>
              <a:noFill/>
              <a:ln w="412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ja-JP" altLang="en-US" dirty="0"/>
              </a:p>
            </p:txBody>
          </p:sp>
        </p:grpSp>
      </p:grpSp>
      <p:sp>
        <p:nvSpPr>
          <p:cNvPr id="399" name="Text Box 171"/>
          <p:cNvSpPr txBox="1">
            <a:spLocks noChangeAspect="1" noChangeArrowheads="1"/>
          </p:cNvSpPr>
          <p:nvPr/>
        </p:nvSpPr>
        <p:spPr bwMode="auto">
          <a:xfrm>
            <a:off x="8219112" y="3852537"/>
            <a:ext cx="45397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ja-JP" sz="1100" dirty="0">
                <a:solidFill>
                  <a:srgbClr val="99CCFF"/>
                </a:solidFill>
              </a:rPr>
              <a:t>E</a:t>
            </a:r>
            <a:r>
              <a:rPr lang="en-US" altLang="ja-JP" sz="1100" dirty="0" smtClean="0">
                <a:solidFill>
                  <a:srgbClr val="99CCFF"/>
                </a:solidFill>
              </a:rPr>
              <a:t>TM</a:t>
            </a:r>
            <a:endParaRPr lang="ja-JP" altLang="en-US" sz="1100" dirty="0">
              <a:solidFill>
                <a:srgbClr val="99CCFF"/>
              </a:solidFill>
            </a:endParaRPr>
          </a:p>
        </p:txBody>
      </p:sp>
      <p:sp>
        <p:nvSpPr>
          <p:cNvPr id="400" name="Text Box 171"/>
          <p:cNvSpPr txBox="1">
            <a:spLocks noChangeAspect="1" noChangeArrowheads="1"/>
          </p:cNvSpPr>
          <p:nvPr/>
        </p:nvSpPr>
        <p:spPr bwMode="auto">
          <a:xfrm>
            <a:off x="5923938" y="3276473"/>
            <a:ext cx="82907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ja-JP" sz="1100" dirty="0" smtClean="0">
                <a:solidFill>
                  <a:srgbClr val="99CCFF"/>
                </a:solidFill>
              </a:rPr>
              <a:t>ETM</a:t>
            </a:r>
            <a:r>
              <a:rPr lang="en-US" altLang="ja-JP" sz="1100" dirty="0" smtClean="0">
                <a:solidFill>
                  <a:srgbClr val="DDDDDD"/>
                </a:solidFill>
              </a:rPr>
              <a:t>: End </a:t>
            </a:r>
          </a:p>
          <a:p>
            <a:pPr>
              <a:buFontTx/>
              <a:buNone/>
            </a:pPr>
            <a:r>
              <a:rPr lang="en-US" altLang="ja-JP" sz="1100" dirty="0" smtClean="0">
                <a:solidFill>
                  <a:srgbClr val="DDDDDD"/>
                </a:solidFill>
              </a:rPr>
              <a:t>Test Mass</a:t>
            </a:r>
            <a:endParaRPr lang="ja-JP" altLang="en-US" sz="1100" dirty="0">
              <a:solidFill>
                <a:srgbClr val="DDDDDD"/>
              </a:solidFill>
            </a:endParaRPr>
          </a:p>
        </p:txBody>
      </p:sp>
      <p:sp>
        <p:nvSpPr>
          <p:cNvPr id="401" name="Text Box 171"/>
          <p:cNvSpPr txBox="1">
            <a:spLocks noChangeAspect="1" noChangeArrowheads="1"/>
          </p:cNvSpPr>
          <p:nvPr/>
        </p:nvSpPr>
        <p:spPr bwMode="auto">
          <a:xfrm>
            <a:off x="5131850" y="5175103"/>
            <a:ext cx="51648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ja-JP" sz="1100" dirty="0" smtClean="0">
                <a:solidFill>
                  <a:srgbClr val="99CCFF"/>
                </a:solidFill>
              </a:rPr>
              <a:t>Laser</a:t>
            </a:r>
            <a:endParaRPr lang="ja-JP" altLang="en-US" sz="1100" dirty="0">
              <a:solidFill>
                <a:srgbClr val="99CCFF"/>
              </a:solidFill>
            </a:endParaRPr>
          </a:p>
        </p:txBody>
      </p:sp>
      <p:sp>
        <p:nvSpPr>
          <p:cNvPr id="402" name="Text Box 171"/>
          <p:cNvSpPr txBox="1">
            <a:spLocks noChangeAspect="1" noChangeArrowheads="1"/>
          </p:cNvSpPr>
          <p:nvPr/>
        </p:nvSpPr>
        <p:spPr bwMode="auto">
          <a:xfrm>
            <a:off x="6618902" y="4632902"/>
            <a:ext cx="34657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ja-JP" sz="1100" dirty="0" smtClean="0">
                <a:solidFill>
                  <a:srgbClr val="99CCFF"/>
                </a:solidFill>
              </a:rPr>
              <a:t>BS</a:t>
            </a:r>
            <a:endParaRPr lang="ja-JP" altLang="en-US" sz="1100" dirty="0">
              <a:solidFill>
                <a:srgbClr val="99CCFF"/>
              </a:solidFill>
            </a:endParaRPr>
          </a:p>
        </p:txBody>
      </p:sp>
      <p:sp>
        <p:nvSpPr>
          <p:cNvPr id="403" name="Text Box 171"/>
          <p:cNvSpPr txBox="1">
            <a:spLocks noChangeAspect="1" noChangeArrowheads="1"/>
          </p:cNvSpPr>
          <p:nvPr/>
        </p:nvSpPr>
        <p:spPr bwMode="auto">
          <a:xfrm>
            <a:off x="7254595" y="5895183"/>
            <a:ext cx="111761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ja-JP" sz="1100" dirty="0" smtClean="0">
                <a:solidFill>
                  <a:srgbClr val="99CCFF"/>
                </a:solidFill>
              </a:rPr>
              <a:t>Photo Detector</a:t>
            </a:r>
            <a:endParaRPr lang="ja-JP" altLang="en-US" sz="1100" dirty="0">
              <a:solidFill>
                <a:srgbClr val="99CCFF"/>
              </a:solidFill>
            </a:endParaRPr>
          </a:p>
        </p:txBody>
      </p:sp>
      <p:sp>
        <p:nvSpPr>
          <p:cNvPr id="404" name="Rectangle 24"/>
          <p:cNvSpPr>
            <a:spLocks noChangeArrowheads="1"/>
          </p:cNvSpPr>
          <p:nvPr/>
        </p:nvSpPr>
        <p:spPr bwMode="auto">
          <a:xfrm>
            <a:off x="385173" y="3356992"/>
            <a:ext cx="7499195" cy="267765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・</a:t>
            </a:r>
            <a:r>
              <a:rPr lang="en-US" altLang="ja-JP" sz="2000" dirty="0" smtClean="0">
                <a:solidFill>
                  <a:srgbClr val="FFFFFF"/>
                </a:solidFill>
              </a:rPr>
              <a:t>RSE</a:t>
            </a:r>
            <a:r>
              <a:rPr lang="ja-JP" altLang="en-US" sz="2000" dirty="0" smtClean="0">
                <a:solidFill>
                  <a:srgbClr val="FFFFFF"/>
                </a:solidFill>
              </a:rPr>
              <a:t>方式の利点</a:t>
            </a:r>
            <a:endParaRPr lang="en-US" altLang="ja-JP" sz="2000" dirty="0" smtClean="0">
              <a:solidFill>
                <a:srgbClr val="FFFFFF"/>
              </a:solidFill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>
                <a:solidFill>
                  <a:srgbClr val="FFFFFF"/>
                </a:solidFill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</a:rPr>
              <a:t> - </a:t>
            </a:r>
            <a:r>
              <a:rPr lang="ja-JP" altLang="en-US" sz="2000" dirty="0" smtClean="0">
                <a:solidFill>
                  <a:srgbClr val="FFFFFF"/>
                </a:solidFill>
              </a:rPr>
              <a:t>信号のキャンセルを避けつつ、</a:t>
            </a:r>
            <a:r>
              <a:rPr lang="ja-JP" altLang="en-US" sz="2000" dirty="0" smtClean="0">
                <a:solidFill>
                  <a:srgbClr val="99CCFF"/>
                </a:solidFill>
              </a:rPr>
              <a:t>大光量</a:t>
            </a:r>
            <a:endParaRPr lang="en-US" altLang="ja-JP" sz="2000" dirty="0" smtClean="0">
              <a:solidFill>
                <a:srgbClr val="99CCFF"/>
              </a:solidFill>
            </a:endParaRPr>
          </a:p>
          <a:p>
            <a:pPr algn="l">
              <a:lnSpc>
                <a:spcPct val="120000"/>
              </a:lnSpc>
              <a:buNone/>
            </a:pPr>
            <a:r>
              <a:rPr lang="ja-JP" altLang="en-US" sz="2000" dirty="0">
                <a:solidFill>
                  <a:srgbClr val="FFFFFF"/>
                </a:solidFill>
              </a:rPr>
              <a:t>　</a:t>
            </a:r>
            <a:r>
              <a:rPr lang="ja-JP" altLang="en-US" sz="2000" dirty="0" smtClean="0">
                <a:solidFill>
                  <a:srgbClr val="FFFFFF"/>
                </a:solidFill>
              </a:rPr>
              <a:t>　を腕共振器に蓄えることが可能</a:t>
            </a:r>
            <a:r>
              <a:rPr lang="en-US" altLang="ja-JP" sz="2000" dirty="0" smtClean="0">
                <a:solidFill>
                  <a:srgbClr val="FFFFFF"/>
                </a:solidFill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  -</a:t>
            </a:r>
            <a:r>
              <a:rPr lang="ja-JP" altLang="en-US" sz="2000" dirty="0">
                <a:solidFill>
                  <a:srgbClr val="FFFFFF"/>
                </a:solidFill>
              </a:rPr>
              <a:t> </a:t>
            </a:r>
            <a:r>
              <a:rPr lang="ja-JP" altLang="en-US" sz="2000" dirty="0" smtClean="0">
                <a:solidFill>
                  <a:srgbClr val="FFFFFF"/>
                </a:solidFill>
              </a:rPr>
              <a:t>鏡基材を透過する光量を相対的に低減</a:t>
            </a:r>
            <a:r>
              <a:rPr lang="en-US" altLang="ja-JP" sz="2000" dirty="0" smtClean="0">
                <a:solidFill>
                  <a:srgbClr val="FFFFFF"/>
                </a:solidFill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>
                <a:solidFill>
                  <a:srgbClr val="FFFFFF"/>
                </a:solidFill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</a:rPr>
              <a:t>    </a:t>
            </a:r>
            <a:r>
              <a:rPr lang="ja-JP" altLang="en-US" sz="2000" dirty="0" smtClean="0">
                <a:solidFill>
                  <a:srgbClr val="FFFFFF"/>
                </a:solidFill>
              </a:rPr>
              <a:t>　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 </a:t>
            </a:r>
            <a:r>
              <a:rPr lang="ja-JP" altLang="en-US" sz="2000" dirty="0" smtClean="0">
                <a:solidFill>
                  <a:srgbClr val="99CCFF"/>
                </a:solidFill>
                <a:sym typeface="Wingdings" pitchFamily="2" charset="2"/>
              </a:rPr>
              <a:t>鏡の冷却にとって必須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  -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観測周波数帯が変更可能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      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観測対象に応じて最適化が可能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.</a:t>
            </a:r>
            <a:endParaRPr lang="en-US" altLang="ja-JP" sz="20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75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AutoShape 29"/>
          <p:cNvSpPr>
            <a:spLocks noChangeArrowheads="1"/>
          </p:cNvSpPr>
          <p:nvPr/>
        </p:nvSpPr>
        <p:spPr bwMode="auto">
          <a:xfrm>
            <a:off x="899592" y="3501008"/>
            <a:ext cx="7200800" cy="1368152"/>
          </a:xfrm>
          <a:prstGeom prst="roundRect">
            <a:avLst>
              <a:gd name="adj" fmla="val 4505"/>
            </a:avLst>
          </a:prstGeom>
          <a:solidFill>
            <a:srgbClr val="FFCCCC">
              <a:alpha val="10000"/>
            </a:srgbClr>
          </a:solidFill>
          <a:ln w="3175">
            <a:solidFill>
              <a:srgbClr val="FFCCCC">
                <a:alpha val="50000"/>
              </a:srgbClr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/>
          </a:p>
        </p:txBody>
      </p:sp>
      <p:sp>
        <p:nvSpPr>
          <p:cNvPr id="243" name="角丸四角形 242"/>
          <p:cNvSpPr/>
          <p:nvPr/>
        </p:nvSpPr>
        <p:spPr bwMode="auto">
          <a:xfrm>
            <a:off x="971600" y="4070402"/>
            <a:ext cx="3924436" cy="767694"/>
          </a:xfrm>
          <a:prstGeom prst="roundRect">
            <a:avLst>
              <a:gd name="adj" fmla="val 5876"/>
            </a:avLst>
          </a:prstGeom>
          <a:solidFill>
            <a:srgbClr val="000000">
              <a:alpha val="50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61129" name="Rectangle 10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光</a:t>
            </a:r>
            <a:r>
              <a:rPr lang="ja-JP" altLang="en-US" dirty="0" smtClean="0"/>
              <a:t>の量子雑音</a:t>
            </a:r>
            <a:endParaRPr lang="en-US" altLang="ja-JP" sz="2000" dirty="0"/>
          </a:p>
        </p:txBody>
      </p:sp>
      <p:sp>
        <p:nvSpPr>
          <p:cNvPr id="2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国立天文台 </a:t>
            </a:r>
            <a:r>
              <a:rPr lang="en-US" altLang="ja-JP" smtClean="0"/>
              <a:t>ATC</a:t>
            </a:r>
            <a:r>
              <a:rPr lang="ja-JP" altLang="en-US" smtClean="0"/>
              <a:t>セミナー　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11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国立天文台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sp>
        <p:nvSpPr>
          <p:cNvPr id="225" name="Rectangle 24"/>
          <p:cNvSpPr>
            <a:spLocks noChangeArrowheads="1"/>
          </p:cNvSpPr>
          <p:nvPr/>
        </p:nvSpPr>
        <p:spPr bwMode="auto">
          <a:xfrm>
            <a:off x="595411" y="1004535"/>
            <a:ext cx="7144941" cy="5539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・光の量子雑音 </a:t>
            </a:r>
            <a:r>
              <a:rPr lang="en-US" altLang="ja-JP" sz="2000" dirty="0" smtClean="0">
                <a:solidFill>
                  <a:srgbClr val="FFFFFF"/>
                </a:solidFill>
              </a:rPr>
              <a:t>--- </a:t>
            </a:r>
            <a:r>
              <a:rPr lang="ja-JP" altLang="en-US" sz="2000" dirty="0" smtClean="0">
                <a:solidFill>
                  <a:srgbClr val="FFFFFF"/>
                </a:solidFill>
              </a:rPr>
              <a:t>干渉計における原理的な雑音</a:t>
            </a:r>
            <a:endParaRPr lang="en-US" altLang="ja-JP" sz="2000" dirty="0" smtClean="0">
              <a:solidFill>
                <a:srgbClr val="FFFFFF"/>
              </a:solidFill>
            </a:endParaRPr>
          </a:p>
        </p:txBody>
      </p:sp>
      <p:sp>
        <p:nvSpPr>
          <p:cNvPr id="214" name="Rectangle 24"/>
          <p:cNvSpPr>
            <a:spLocks noChangeArrowheads="1"/>
          </p:cNvSpPr>
          <p:nvPr/>
        </p:nvSpPr>
        <p:spPr bwMode="auto">
          <a:xfrm>
            <a:off x="1171476" y="3501008"/>
            <a:ext cx="5014974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標準量子限界　</a:t>
            </a:r>
            <a:r>
              <a:rPr lang="en-US" altLang="ja-JP" sz="1800" dirty="0" smtClean="0">
                <a:solidFill>
                  <a:srgbClr val="C0C0C0"/>
                </a:solidFill>
              </a:rPr>
              <a:t>(Standard Quantum Limit)</a:t>
            </a:r>
            <a:endParaRPr lang="en-US" altLang="ja-JP" sz="1800" dirty="0">
              <a:solidFill>
                <a:srgbClr val="C0C0C0"/>
              </a:solidFill>
            </a:endParaRPr>
          </a:p>
          <a:p>
            <a:pPr algn="l">
              <a:lnSpc>
                <a:spcPct val="120000"/>
              </a:lnSpc>
              <a:buNone/>
            </a:pPr>
            <a:endParaRPr lang="en-US" altLang="ja-JP" sz="2000" dirty="0" smtClean="0">
              <a:solidFill>
                <a:srgbClr val="FFFFFF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72" y="4132626"/>
            <a:ext cx="2010270" cy="599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5" name="図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144" y="4232392"/>
            <a:ext cx="251082" cy="160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6" name="図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440" y="4531330"/>
            <a:ext cx="160030" cy="160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229" name="Rectangle 24"/>
          <p:cNvSpPr>
            <a:spLocks noChangeArrowheads="1"/>
          </p:cNvSpPr>
          <p:nvPr/>
        </p:nvSpPr>
        <p:spPr bwMode="auto">
          <a:xfrm>
            <a:off x="3558520" y="4132626"/>
            <a:ext cx="1472456" cy="3548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1600" dirty="0" smtClean="0">
                <a:solidFill>
                  <a:srgbClr val="C0C0C0"/>
                </a:solidFill>
              </a:rPr>
              <a:t>: </a:t>
            </a:r>
            <a:r>
              <a:rPr lang="ja-JP" altLang="en-US" sz="1600" dirty="0" smtClean="0">
                <a:solidFill>
                  <a:srgbClr val="C0C0C0"/>
                </a:solidFill>
              </a:rPr>
              <a:t>鏡の質量</a:t>
            </a:r>
            <a:endParaRPr lang="en-US" altLang="ja-JP" sz="1600" dirty="0" smtClean="0">
              <a:solidFill>
                <a:srgbClr val="C0C0C0"/>
              </a:solidFill>
            </a:endParaRPr>
          </a:p>
        </p:txBody>
      </p:sp>
      <p:sp>
        <p:nvSpPr>
          <p:cNvPr id="230" name="Rectangle 24"/>
          <p:cNvSpPr>
            <a:spLocks noChangeArrowheads="1"/>
          </p:cNvSpPr>
          <p:nvPr/>
        </p:nvSpPr>
        <p:spPr bwMode="auto">
          <a:xfrm>
            <a:off x="3558888" y="4409354"/>
            <a:ext cx="1472456" cy="3548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1600" dirty="0" smtClean="0">
                <a:solidFill>
                  <a:srgbClr val="C0C0C0"/>
                </a:solidFill>
              </a:rPr>
              <a:t>: </a:t>
            </a:r>
            <a:r>
              <a:rPr lang="ja-JP" altLang="en-US" sz="1600" dirty="0" smtClean="0">
                <a:solidFill>
                  <a:srgbClr val="C0C0C0"/>
                </a:solidFill>
              </a:rPr>
              <a:t>基線</a:t>
            </a:r>
            <a:r>
              <a:rPr lang="ja-JP" altLang="en-US" sz="1600" dirty="0">
                <a:solidFill>
                  <a:srgbClr val="C0C0C0"/>
                </a:solidFill>
              </a:rPr>
              <a:t>長</a:t>
            </a:r>
            <a:endParaRPr lang="en-US" altLang="ja-JP" sz="1600" dirty="0" smtClean="0">
              <a:solidFill>
                <a:srgbClr val="C0C0C0"/>
              </a:solidFill>
            </a:endParaRPr>
          </a:p>
        </p:txBody>
      </p:sp>
      <p:sp>
        <p:nvSpPr>
          <p:cNvPr id="7" name="大かっこ 6"/>
          <p:cNvSpPr/>
          <p:nvPr/>
        </p:nvSpPr>
        <p:spPr bwMode="auto">
          <a:xfrm>
            <a:off x="3225552" y="4132626"/>
            <a:ext cx="1562472" cy="664526"/>
          </a:xfrm>
          <a:prstGeom prst="bracketPair">
            <a:avLst>
              <a:gd name="adj" fmla="val 6398"/>
            </a:avLst>
          </a:prstGeom>
          <a:noFill/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右矢印 7"/>
          <p:cNvSpPr/>
          <p:nvPr/>
        </p:nvSpPr>
        <p:spPr>
          <a:xfrm>
            <a:off x="5148064" y="4276642"/>
            <a:ext cx="360040" cy="326696"/>
          </a:xfrm>
          <a:prstGeom prst="rightArrow">
            <a:avLst/>
          </a:prstGeom>
          <a:ln w="6350">
            <a:solidFill>
              <a:srgbClr val="FFCCCC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32" name="Rectangle 24"/>
          <p:cNvSpPr>
            <a:spLocks noChangeArrowheads="1"/>
          </p:cNvSpPr>
          <p:nvPr/>
        </p:nvSpPr>
        <p:spPr bwMode="auto">
          <a:xfrm>
            <a:off x="5707980" y="4005845"/>
            <a:ext cx="2392412" cy="79130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長い干渉計基線長</a:t>
            </a:r>
            <a:endParaRPr lang="en-US" altLang="ja-JP" sz="2000" dirty="0" smtClean="0">
              <a:solidFill>
                <a:srgbClr val="FFFFFF"/>
              </a:solidFill>
            </a:endParaRPr>
          </a:p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大質量鏡</a:t>
            </a:r>
            <a:endParaRPr lang="en-US" altLang="ja-JP" sz="2000" dirty="0" smtClean="0">
              <a:solidFill>
                <a:srgbClr val="FFFFFF"/>
              </a:solidFill>
            </a:endParaRPr>
          </a:p>
        </p:txBody>
      </p:sp>
      <p:sp>
        <p:nvSpPr>
          <p:cNvPr id="233" name="Rectangle 24"/>
          <p:cNvSpPr>
            <a:spLocks noChangeArrowheads="1"/>
          </p:cNvSpPr>
          <p:nvPr/>
        </p:nvSpPr>
        <p:spPr bwMode="auto">
          <a:xfrm>
            <a:off x="1229042" y="2407240"/>
            <a:ext cx="5530968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- </a:t>
            </a:r>
            <a:r>
              <a:rPr lang="ja-JP" altLang="en-US" sz="2000" dirty="0" smtClean="0">
                <a:solidFill>
                  <a:srgbClr val="FFCC99"/>
                </a:solidFill>
              </a:rPr>
              <a:t>輻射圧雑音  </a:t>
            </a:r>
            <a:r>
              <a:rPr lang="en-US" altLang="ja-JP" sz="1800" dirty="0" smtClean="0">
                <a:solidFill>
                  <a:srgbClr val="C0C0C0"/>
                </a:solidFill>
              </a:rPr>
              <a:t>(Radiation Pressure </a:t>
            </a:r>
            <a:r>
              <a:rPr lang="en-US" altLang="ja-JP" sz="1800" dirty="0">
                <a:solidFill>
                  <a:srgbClr val="C0C0C0"/>
                </a:solidFill>
              </a:rPr>
              <a:t>N</a:t>
            </a:r>
            <a:r>
              <a:rPr lang="en-US" altLang="ja-JP" sz="1800" dirty="0" smtClean="0">
                <a:solidFill>
                  <a:srgbClr val="C0C0C0"/>
                </a:solidFill>
              </a:rPr>
              <a:t>oise)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>
                <a:solidFill>
                  <a:srgbClr val="FFFFFF"/>
                </a:solidFill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</a:rPr>
              <a:t>     </a:t>
            </a:r>
            <a:r>
              <a:rPr lang="en-US" altLang="ja-JP" sz="2000" dirty="0">
                <a:solidFill>
                  <a:srgbClr val="FFFFFF"/>
                </a:solidFill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</a:rPr>
              <a:t> </a:t>
            </a:r>
            <a:r>
              <a:rPr lang="ja-JP" altLang="en-US" sz="2000" dirty="0" smtClean="0">
                <a:solidFill>
                  <a:srgbClr val="FFFFFF"/>
                </a:solidFill>
              </a:rPr>
              <a:t>鏡</a:t>
            </a:r>
            <a:r>
              <a:rPr lang="ja-JP" altLang="en-US" sz="2000" dirty="0">
                <a:solidFill>
                  <a:srgbClr val="FFFFFF"/>
                </a:solidFill>
              </a:rPr>
              <a:t>での</a:t>
            </a:r>
            <a:r>
              <a:rPr lang="ja-JP" altLang="en-US" sz="2000" dirty="0" smtClean="0">
                <a:solidFill>
                  <a:srgbClr val="FFFFFF"/>
                </a:solidFill>
              </a:rPr>
              <a:t>反射時の光子反跳雑音</a:t>
            </a:r>
            <a:endParaRPr lang="en-US" altLang="ja-JP" sz="2000" dirty="0" smtClean="0">
              <a:solidFill>
                <a:srgbClr val="FFFFFF"/>
              </a:solidFill>
            </a:endParaRPr>
          </a:p>
        </p:txBody>
      </p:sp>
      <p:pic>
        <p:nvPicPr>
          <p:cNvPr id="9" name="図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662" y="1844824"/>
            <a:ext cx="1766698" cy="33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236" name="Rectangle 24"/>
          <p:cNvSpPr>
            <a:spLocks noChangeArrowheads="1"/>
          </p:cNvSpPr>
          <p:nvPr/>
        </p:nvSpPr>
        <p:spPr bwMode="auto">
          <a:xfrm>
            <a:off x="1259632" y="1552703"/>
            <a:ext cx="5244133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- </a:t>
            </a:r>
            <a:r>
              <a:rPr lang="ja-JP" altLang="en-US" sz="2000" dirty="0" smtClean="0">
                <a:solidFill>
                  <a:srgbClr val="FF9999"/>
                </a:solidFill>
              </a:rPr>
              <a:t>散射雑音 </a:t>
            </a:r>
            <a:r>
              <a:rPr lang="en-US" altLang="ja-JP" sz="1800" dirty="0" smtClean="0">
                <a:solidFill>
                  <a:srgbClr val="C0C0C0"/>
                </a:solidFill>
              </a:rPr>
              <a:t>(Shot </a:t>
            </a:r>
            <a:r>
              <a:rPr lang="en-US" altLang="ja-JP" sz="1800" dirty="0">
                <a:solidFill>
                  <a:srgbClr val="C0C0C0"/>
                </a:solidFill>
              </a:rPr>
              <a:t>N</a:t>
            </a:r>
            <a:r>
              <a:rPr lang="en-US" altLang="ja-JP" sz="1800" dirty="0" smtClean="0">
                <a:solidFill>
                  <a:srgbClr val="C0C0C0"/>
                </a:solidFill>
              </a:rPr>
              <a:t>oise)</a:t>
            </a:r>
          </a:p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    </a:t>
            </a:r>
            <a:r>
              <a:rPr lang="en-US" altLang="ja-JP" sz="2000" dirty="0">
                <a:solidFill>
                  <a:srgbClr val="FFFFFF"/>
                </a:solidFill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</a:rPr>
              <a:t> </a:t>
            </a:r>
            <a:r>
              <a:rPr lang="ja-JP" altLang="en-US" sz="2000" dirty="0" smtClean="0">
                <a:solidFill>
                  <a:srgbClr val="FFFFFF"/>
                </a:solidFill>
              </a:rPr>
              <a:t>光検出時の光子数計数誤差</a:t>
            </a:r>
            <a:endParaRPr lang="en-US" altLang="ja-JP" sz="2000" dirty="0" smtClean="0">
              <a:solidFill>
                <a:srgbClr val="FFFFFF"/>
              </a:solidFill>
            </a:endParaRPr>
          </a:p>
        </p:txBody>
      </p:sp>
      <p:pic>
        <p:nvPicPr>
          <p:cNvPr id="11" name="図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744" y="2564904"/>
            <a:ext cx="1484646" cy="30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237" name="Rectangle 24"/>
          <p:cNvSpPr>
            <a:spLocks noChangeArrowheads="1"/>
          </p:cNvSpPr>
          <p:nvPr/>
        </p:nvSpPr>
        <p:spPr bwMode="auto">
          <a:xfrm>
            <a:off x="1187624" y="5199583"/>
            <a:ext cx="4104456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LCGT : </a:t>
            </a:r>
            <a:r>
              <a:rPr lang="ja-JP" altLang="en-US" sz="2000" dirty="0" smtClean="0">
                <a:solidFill>
                  <a:srgbClr val="FFFFFF"/>
                </a:solidFill>
              </a:rPr>
              <a:t>大型・大光量干渉計</a:t>
            </a:r>
            <a:endParaRPr lang="en-US" altLang="ja-JP" sz="2000" dirty="0" smtClean="0">
              <a:solidFill>
                <a:srgbClr val="FFFFFF"/>
              </a:solidFill>
            </a:endParaRPr>
          </a:p>
        </p:txBody>
      </p:sp>
      <p:sp>
        <p:nvSpPr>
          <p:cNvPr id="238" name="Rectangle 24"/>
          <p:cNvSpPr>
            <a:spLocks noChangeArrowheads="1"/>
          </p:cNvSpPr>
          <p:nvPr/>
        </p:nvSpPr>
        <p:spPr bwMode="auto">
          <a:xfrm>
            <a:off x="1259632" y="5661248"/>
            <a:ext cx="7272808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基線長  </a:t>
            </a:r>
            <a:r>
              <a:rPr lang="en-US" altLang="ja-JP" sz="2000" dirty="0" smtClean="0">
                <a:solidFill>
                  <a:srgbClr val="FF9999"/>
                </a:solidFill>
              </a:rPr>
              <a:t>3km</a:t>
            </a:r>
            <a:r>
              <a:rPr lang="en-US" altLang="ja-JP" sz="2000" dirty="0" smtClean="0">
                <a:solidFill>
                  <a:srgbClr val="FFFFFF"/>
                </a:solidFill>
              </a:rPr>
              <a:t>,  </a:t>
            </a:r>
            <a:r>
              <a:rPr lang="ja-JP" altLang="en-US" sz="2000" dirty="0" smtClean="0">
                <a:solidFill>
                  <a:srgbClr val="FFFFFF"/>
                </a:solidFill>
              </a:rPr>
              <a:t>鏡質量  </a:t>
            </a:r>
            <a:r>
              <a:rPr lang="en-US" altLang="ja-JP" sz="2000" dirty="0" smtClean="0">
                <a:solidFill>
                  <a:srgbClr val="FF9999"/>
                </a:solidFill>
              </a:rPr>
              <a:t>22kg</a:t>
            </a:r>
            <a:r>
              <a:rPr lang="en-US" altLang="ja-JP" sz="2000" dirty="0" smtClean="0">
                <a:solidFill>
                  <a:srgbClr val="FFFFFF"/>
                </a:solidFill>
              </a:rPr>
              <a:t>, </a:t>
            </a:r>
            <a:r>
              <a:rPr lang="ja-JP" altLang="en-US" sz="2000" dirty="0" smtClean="0">
                <a:solidFill>
                  <a:srgbClr val="FFFFFF"/>
                </a:solidFill>
              </a:rPr>
              <a:t>干渉計内光パワー  </a:t>
            </a:r>
            <a:r>
              <a:rPr lang="en-US" altLang="ja-JP" sz="2000" dirty="0" smtClean="0">
                <a:solidFill>
                  <a:srgbClr val="FF9999"/>
                </a:solidFill>
              </a:rPr>
              <a:t>~800kW</a:t>
            </a:r>
          </a:p>
        </p:txBody>
      </p:sp>
      <p:pic>
        <p:nvPicPr>
          <p:cNvPr id="12" name="図 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126977"/>
            <a:ext cx="204565" cy="17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241" name="Rectangle 24"/>
          <p:cNvSpPr>
            <a:spLocks noChangeArrowheads="1"/>
          </p:cNvSpPr>
          <p:nvPr/>
        </p:nvSpPr>
        <p:spPr bwMode="auto">
          <a:xfrm>
            <a:off x="6240600" y="3041202"/>
            <a:ext cx="2075816" cy="3548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1600" dirty="0" smtClean="0">
                <a:solidFill>
                  <a:srgbClr val="C0C0C0"/>
                </a:solidFill>
              </a:rPr>
              <a:t>: </a:t>
            </a:r>
            <a:r>
              <a:rPr lang="ja-JP" altLang="en-US" sz="1600" dirty="0" smtClean="0">
                <a:solidFill>
                  <a:srgbClr val="C0C0C0"/>
                </a:solidFill>
              </a:rPr>
              <a:t>干渉計入射光パワー</a:t>
            </a:r>
            <a:endParaRPr lang="en-US" altLang="ja-JP" sz="1600" dirty="0" smtClean="0">
              <a:solidFill>
                <a:srgbClr val="C0C0C0"/>
              </a:solidFill>
            </a:endParaRPr>
          </a:p>
        </p:txBody>
      </p:sp>
      <p:sp>
        <p:nvSpPr>
          <p:cNvPr id="242" name="大かっこ 241"/>
          <p:cNvSpPr/>
          <p:nvPr/>
        </p:nvSpPr>
        <p:spPr bwMode="auto">
          <a:xfrm>
            <a:off x="6012160" y="3093450"/>
            <a:ext cx="2304256" cy="254240"/>
          </a:xfrm>
          <a:prstGeom prst="bracketPair">
            <a:avLst>
              <a:gd name="adj" fmla="val 6398"/>
            </a:avLst>
          </a:prstGeom>
          <a:noFill/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726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" grpId="0"/>
      <p:bldP spid="23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40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干渉計の開発研究</a:t>
            </a:r>
            <a:endParaRPr lang="ja-JP" altLang="ja-JP" dirty="0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国立天文台 </a:t>
            </a:r>
            <a:r>
              <a:rPr lang="en-US" altLang="ja-JP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ATC</a:t>
            </a:r>
            <a:r>
              <a:rPr lang="ja-JP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セミナー　</a:t>
            </a:r>
            <a:r>
              <a:rPr lang="en-US" altLang="ja-JP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ja-JP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ja-JP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21</a:t>
            </a:r>
            <a:r>
              <a:rPr lang="ja-JP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国立天文台</a:t>
            </a:r>
            <a:r>
              <a:rPr lang="en-US" altLang="ja-JP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8462" y="1706193"/>
            <a:ext cx="2223610" cy="1506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24"/>
          <p:cNvSpPr>
            <a:spLocks noChangeArrowheads="1"/>
          </p:cNvSpPr>
          <p:nvPr/>
        </p:nvSpPr>
        <p:spPr bwMode="auto">
          <a:xfrm>
            <a:off x="7502954" y="1498872"/>
            <a:ext cx="1214446" cy="2785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en-US" altLang="ja-JP" sz="1100" b="1" dirty="0" smtClean="0">
                <a:solidFill>
                  <a:srgbClr val="FFFFFF"/>
                </a:solidFill>
              </a:rPr>
              <a:t>TAMA300</a:t>
            </a:r>
            <a:endParaRPr lang="en-US" altLang="ja-JP" sz="1100" b="1" dirty="0" smtClean="0">
              <a:solidFill>
                <a:srgbClr val="DDDDDD"/>
              </a:solidFill>
            </a:endParaRPr>
          </a:p>
        </p:txBody>
      </p:sp>
      <p:sp>
        <p:nvSpPr>
          <p:cNvPr id="23" name="Rectangle 24"/>
          <p:cNvSpPr>
            <a:spLocks noChangeArrowheads="1"/>
          </p:cNvSpPr>
          <p:nvPr/>
        </p:nvSpPr>
        <p:spPr bwMode="auto">
          <a:xfrm>
            <a:off x="716294" y="908720"/>
            <a:ext cx="7240082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TAMA300</a:t>
            </a:r>
            <a:r>
              <a:rPr lang="ja-JP" altLang="en-US" sz="2000" dirty="0" smtClean="0">
                <a:solidFill>
                  <a:srgbClr val="FFFFFF"/>
                </a:solidFill>
              </a:rPr>
              <a:t>および プロトタイプ干渉計による豊富な経験と実績</a:t>
            </a:r>
            <a:r>
              <a:rPr lang="en-US" altLang="ja-JP" sz="2000" dirty="0" smtClean="0">
                <a:solidFill>
                  <a:srgbClr val="FFFFFF"/>
                </a:solidFill>
              </a:rPr>
              <a:t>.</a:t>
            </a:r>
            <a:endParaRPr lang="en-US" altLang="ja-JP" sz="1800" dirty="0" smtClean="0">
              <a:solidFill>
                <a:srgbClr val="C0C0C0"/>
              </a:solidFill>
            </a:endParaRPr>
          </a:p>
        </p:txBody>
      </p:sp>
      <p:sp>
        <p:nvSpPr>
          <p:cNvPr id="24" name="Rectangle 24"/>
          <p:cNvSpPr>
            <a:spLocks noChangeArrowheads="1"/>
          </p:cNvSpPr>
          <p:nvPr/>
        </p:nvSpPr>
        <p:spPr bwMode="auto">
          <a:xfrm>
            <a:off x="723872" y="1470843"/>
            <a:ext cx="5432304" cy="24622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・</a:t>
            </a:r>
            <a:r>
              <a:rPr lang="en-US" altLang="ja-JP" sz="2000" dirty="0" smtClean="0">
                <a:solidFill>
                  <a:srgbClr val="FFFFFF"/>
                </a:solidFill>
              </a:rPr>
              <a:t>TAMA300</a:t>
            </a:r>
            <a:r>
              <a:rPr lang="ja-JP" altLang="en-US" sz="2000" dirty="0" smtClean="0">
                <a:solidFill>
                  <a:srgbClr val="FFFFFF"/>
                </a:solidFill>
              </a:rPr>
              <a:t>の動作・長時間観測運転</a:t>
            </a:r>
            <a:r>
              <a:rPr lang="en-US" altLang="ja-JP" sz="2000" dirty="0" smtClean="0">
                <a:solidFill>
                  <a:srgbClr val="FFFFFF"/>
                </a:solidFill>
              </a:rPr>
              <a:t> 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    - PRFPMI</a:t>
            </a:r>
            <a:r>
              <a:rPr lang="ja-JP" altLang="en-US" sz="2000" dirty="0" smtClean="0">
                <a:solidFill>
                  <a:srgbClr val="FFFFFF"/>
                </a:solidFill>
              </a:rPr>
              <a:t>方式 での動作</a:t>
            </a:r>
            <a:r>
              <a:rPr lang="en-US" altLang="ja-JP" sz="2000" dirty="0" smtClean="0">
                <a:solidFill>
                  <a:srgbClr val="FFFFFF"/>
                </a:solidFill>
              </a:rPr>
              <a:t>.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    - </a:t>
            </a:r>
            <a:r>
              <a:rPr lang="ja-JP" altLang="en-US" sz="2000" dirty="0" smtClean="0">
                <a:solidFill>
                  <a:srgbClr val="99FF99"/>
                </a:solidFill>
              </a:rPr>
              <a:t>第</a:t>
            </a:r>
            <a:r>
              <a:rPr lang="en-US" altLang="ja-JP" sz="2000" dirty="0" smtClean="0">
                <a:solidFill>
                  <a:srgbClr val="99FF99"/>
                </a:solidFill>
              </a:rPr>
              <a:t>1</a:t>
            </a:r>
            <a:r>
              <a:rPr lang="ja-JP" altLang="en-US" sz="2000" dirty="0" smtClean="0">
                <a:solidFill>
                  <a:srgbClr val="99FF99"/>
                </a:solidFill>
              </a:rPr>
              <a:t>世代干渉計としての実績</a:t>
            </a:r>
            <a:r>
              <a:rPr lang="en-US" altLang="ja-JP" sz="2000" dirty="0" smtClean="0">
                <a:solidFill>
                  <a:srgbClr val="FFFFFF"/>
                </a:solidFill>
              </a:rPr>
              <a:t>.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dirty="0">
                <a:solidFill>
                  <a:srgbClr val="C0C0C0"/>
                </a:solidFill>
              </a:rPr>
              <a:t> </a:t>
            </a:r>
            <a:r>
              <a:rPr lang="en-US" altLang="ja-JP" sz="2000" dirty="0" smtClean="0">
                <a:solidFill>
                  <a:srgbClr val="C0C0C0"/>
                </a:solidFill>
              </a:rPr>
              <a:t>        2000-2002</a:t>
            </a:r>
            <a:r>
              <a:rPr lang="ja-JP" altLang="en-US" sz="2000" dirty="0" smtClean="0">
                <a:solidFill>
                  <a:srgbClr val="C0C0C0"/>
                </a:solidFill>
              </a:rPr>
              <a:t>年 世界最高感度</a:t>
            </a:r>
            <a:endParaRPr lang="en-US" altLang="ja-JP" sz="2000" dirty="0" smtClean="0">
              <a:solidFill>
                <a:srgbClr val="C0C0C0"/>
              </a:solidFill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dirty="0">
                <a:solidFill>
                  <a:srgbClr val="C0C0C0"/>
                </a:solidFill>
              </a:rPr>
              <a:t> </a:t>
            </a:r>
            <a:r>
              <a:rPr lang="en-US" altLang="ja-JP" sz="2000" dirty="0" smtClean="0">
                <a:solidFill>
                  <a:srgbClr val="C0C0C0"/>
                </a:solidFill>
              </a:rPr>
              <a:t>        3000</a:t>
            </a:r>
            <a:r>
              <a:rPr lang="ja-JP" altLang="en-US" sz="2000" dirty="0" smtClean="0">
                <a:solidFill>
                  <a:srgbClr val="C0C0C0"/>
                </a:solidFill>
              </a:rPr>
              <a:t>時間を超える観測データの蓄積</a:t>
            </a:r>
            <a:endParaRPr lang="en-US" altLang="ja-JP" sz="2000" dirty="0" smtClean="0">
              <a:solidFill>
                <a:srgbClr val="C0C0C0"/>
              </a:solidFill>
            </a:endParaRPr>
          </a:p>
          <a:p>
            <a:pPr algn="l">
              <a:lnSpc>
                <a:spcPct val="110000"/>
              </a:lnSpc>
              <a:buNone/>
            </a:pPr>
            <a:endParaRPr lang="en-US" altLang="ja-JP" sz="2000" dirty="0">
              <a:solidFill>
                <a:srgbClr val="FFFFFF"/>
              </a:solidFill>
            </a:endParaRPr>
          </a:p>
          <a:p>
            <a:pPr algn="l">
              <a:lnSpc>
                <a:spcPct val="110000"/>
              </a:lnSpc>
              <a:buNone/>
            </a:pPr>
            <a:endParaRPr lang="en-US" altLang="ja-JP" sz="2000" dirty="0" smtClean="0">
              <a:solidFill>
                <a:srgbClr val="FFFFFF"/>
              </a:solidFill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714348" y="3356992"/>
            <a:ext cx="7841936" cy="2016224"/>
            <a:chOff x="714348" y="3356992"/>
            <a:chExt cx="7841936" cy="2016224"/>
          </a:xfrm>
        </p:grpSpPr>
        <p:sp>
          <p:nvSpPr>
            <p:cNvPr id="17" name="Rectangle 24"/>
            <p:cNvSpPr>
              <a:spLocks noChangeArrowheads="1"/>
            </p:cNvSpPr>
            <p:nvPr/>
          </p:nvSpPr>
          <p:spPr bwMode="auto">
            <a:xfrm>
              <a:off x="6413144" y="3356992"/>
              <a:ext cx="2143140" cy="26090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None/>
              </a:pPr>
              <a:r>
                <a:rPr lang="en-US" altLang="ja-JP" sz="1100" b="1" dirty="0" smtClean="0">
                  <a:solidFill>
                    <a:srgbClr val="FFFFFF"/>
                  </a:solidFill>
                </a:rPr>
                <a:t>4m RSE prototype at NAOJ </a:t>
              </a:r>
              <a:endParaRPr lang="en-US" altLang="ja-JP" sz="1100" b="1" dirty="0" smtClean="0">
                <a:solidFill>
                  <a:srgbClr val="DDDDDD"/>
                </a:solidFill>
              </a:endParaRPr>
            </a:p>
          </p:txBody>
        </p:sp>
        <p:pic>
          <p:nvPicPr>
            <p:cNvPr id="18" name="Picture 4" descr="PIC0000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263016" y="3600312"/>
              <a:ext cx="2171306" cy="1736027"/>
            </a:xfrm>
            <a:prstGeom prst="rect">
              <a:avLst/>
            </a:prstGeom>
            <a:noFill/>
          </p:spPr>
        </p:pic>
        <p:sp>
          <p:nvSpPr>
            <p:cNvPr id="19" name="Rectangle 24"/>
            <p:cNvSpPr>
              <a:spLocks noChangeArrowheads="1"/>
            </p:cNvSpPr>
            <p:nvPr/>
          </p:nvSpPr>
          <p:spPr bwMode="auto">
            <a:xfrm>
              <a:off x="1358431" y="4265220"/>
              <a:ext cx="4941761" cy="1107996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None/>
              </a:pPr>
              <a:r>
                <a:rPr lang="en-US" altLang="ja-JP" sz="2000" dirty="0" smtClean="0">
                  <a:solidFill>
                    <a:srgbClr val="99FF99"/>
                  </a:solidFill>
                </a:rPr>
                <a:t>RSE</a:t>
              </a:r>
              <a:r>
                <a:rPr lang="ja-JP" altLang="en-US" sz="2000" dirty="0" smtClean="0">
                  <a:solidFill>
                    <a:srgbClr val="99FF99"/>
                  </a:solidFill>
                </a:rPr>
                <a:t>干渉計の安定動作</a:t>
              </a:r>
              <a:r>
                <a:rPr lang="ja-JP" altLang="en-US" sz="2000" dirty="0" smtClean="0">
                  <a:solidFill>
                    <a:srgbClr val="FFFFFF"/>
                  </a:solidFill>
                </a:rPr>
                <a:t>の実現</a:t>
              </a:r>
              <a:r>
                <a:rPr lang="en-US" altLang="ja-JP" sz="2000" dirty="0" smtClean="0">
                  <a:solidFill>
                    <a:srgbClr val="FFFFFF"/>
                  </a:solidFill>
                </a:rPr>
                <a:t>.</a:t>
              </a:r>
            </a:p>
            <a:p>
              <a:pPr algn="l">
                <a:lnSpc>
                  <a:spcPct val="110000"/>
                </a:lnSpc>
                <a:buNone/>
              </a:pPr>
              <a:r>
                <a:rPr lang="en-US" altLang="ja-JP" sz="2000" dirty="0" smtClean="0">
                  <a:solidFill>
                    <a:srgbClr val="FFFFFF"/>
                  </a:solidFill>
                </a:rPr>
                <a:t>RSE</a:t>
              </a:r>
              <a:r>
                <a:rPr lang="ja-JP" altLang="en-US" sz="2000" dirty="0" smtClean="0">
                  <a:solidFill>
                    <a:srgbClr val="FFFFFF"/>
                  </a:solidFill>
                </a:rPr>
                <a:t>の原理を実証</a:t>
              </a:r>
              <a:r>
                <a:rPr lang="en-US" altLang="ja-JP" sz="2000" dirty="0" smtClean="0">
                  <a:solidFill>
                    <a:srgbClr val="FFFFFF"/>
                  </a:solidFill>
                </a:rPr>
                <a:t>.</a:t>
              </a:r>
              <a:r>
                <a:rPr lang="ja-JP" altLang="en-US" sz="2000" dirty="0" smtClean="0">
                  <a:solidFill>
                    <a:srgbClr val="FFFFFF"/>
                  </a:solidFill>
                </a:rPr>
                <a:t> </a:t>
              </a:r>
              <a:endParaRPr lang="en-US" altLang="ja-JP" sz="2000" dirty="0">
                <a:solidFill>
                  <a:srgbClr val="FFFFFF"/>
                </a:solidFill>
              </a:endParaRPr>
            </a:p>
            <a:p>
              <a:pPr algn="l">
                <a:lnSpc>
                  <a:spcPct val="110000"/>
                </a:lnSpc>
                <a:buNone/>
              </a:pPr>
              <a:r>
                <a:rPr lang="en-US" altLang="ja-JP" sz="2000" dirty="0" smtClean="0">
                  <a:solidFill>
                    <a:srgbClr val="FFFFFF"/>
                  </a:solidFill>
                </a:rPr>
                <a:t>  (</a:t>
              </a:r>
              <a:r>
                <a:rPr lang="ja-JP" altLang="en-US" sz="2000" dirty="0" smtClean="0">
                  <a:solidFill>
                    <a:srgbClr val="FFFFFF"/>
                  </a:solidFill>
                </a:rPr>
                <a:t>信号成分の取り出し</a:t>
              </a:r>
              <a:r>
                <a:rPr lang="en-US" altLang="ja-JP" sz="2000" dirty="0" smtClean="0">
                  <a:solidFill>
                    <a:srgbClr val="FFFFFF"/>
                  </a:solidFill>
                </a:rPr>
                <a:t>, </a:t>
              </a:r>
              <a:r>
                <a:rPr lang="ja-JP" altLang="en-US" sz="2000" dirty="0" smtClean="0">
                  <a:solidFill>
                    <a:srgbClr val="FFFFFF"/>
                  </a:solidFill>
                </a:rPr>
                <a:t>観測帯域の調整</a:t>
              </a:r>
              <a:r>
                <a:rPr lang="en-US" altLang="ja-JP" sz="2000" dirty="0" smtClean="0">
                  <a:solidFill>
                    <a:srgbClr val="FFFFFF"/>
                  </a:solidFill>
                </a:rPr>
                <a:t>)</a:t>
              </a:r>
            </a:p>
          </p:txBody>
        </p:sp>
        <p:sp>
          <p:nvSpPr>
            <p:cNvPr id="20" name="右矢印 19"/>
            <p:cNvSpPr/>
            <p:nvPr/>
          </p:nvSpPr>
          <p:spPr bwMode="auto">
            <a:xfrm>
              <a:off x="1157765" y="4337228"/>
              <a:ext cx="202439" cy="238252"/>
            </a:xfrm>
            <a:prstGeom prst="rightArrow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714348" y="3429000"/>
              <a:ext cx="5225803" cy="76944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None/>
              </a:pPr>
              <a:r>
                <a:rPr lang="ja-JP" altLang="en-US" sz="2000" dirty="0" smtClean="0">
                  <a:solidFill>
                    <a:srgbClr val="FFFFFF"/>
                  </a:solidFill>
                </a:rPr>
                <a:t>・プロトタイプ干渉計による</a:t>
              </a:r>
              <a:r>
                <a:rPr lang="en-US" altLang="ja-JP" sz="2000" dirty="0" smtClean="0">
                  <a:solidFill>
                    <a:srgbClr val="FFFFFF"/>
                  </a:solidFill>
                </a:rPr>
                <a:t>RSE</a:t>
              </a:r>
              <a:r>
                <a:rPr lang="ja-JP" altLang="en-US" sz="2000" dirty="0" smtClean="0">
                  <a:solidFill>
                    <a:srgbClr val="FFFFFF"/>
                  </a:solidFill>
                </a:rPr>
                <a:t>方式の研究</a:t>
              </a:r>
              <a:endParaRPr lang="en-US" altLang="ja-JP" sz="2000" dirty="0" smtClean="0">
                <a:solidFill>
                  <a:srgbClr val="FFFFFF"/>
                </a:solidFill>
              </a:endParaRPr>
            </a:p>
            <a:p>
              <a:pPr algn="l">
                <a:lnSpc>
                  <a:spcPct val="110000"/>
                </a:lnSpc>
                <a:buNone/>
              </a:pPr>
              <a:r>
                <a:rPr lang="en-US" altLang="ja-JP" sz="2000" dirty="0" smtClean="0">
                  <a:solidFill>
                    <a:srgbClr val="DDDDDD"/>
                  </a:solidFill>
                </a:rPr>
                <a:t>     - NAOJ 4m</a:t>
              </a:r>
              <a:r>
                <a:rPr lang="ja-JP" altLang="en-US" sz="2000" dirty="0" smtClean="0">
                  <a:solidFill>
                    <a:srgbClr val="DDDDDD"/>
                  </a:solidFill>
                </a:rPr>
                <a:t>干渉計</a:t>
              </a:r>
              <a:r>
                <a:rPr lang="en-US" altLang="ja-JP" sz="2000" dirty="0" smtClean="0">
                  <a:solidFill>
                    <a:srgbClr val="DDDDDD"/>
                  </a:solidFill>
                </a:rPr>
                <a:t>, Caltech 40m</a:t>
              </a:r>
              <a:r>
                <a:rPr lang="ja-JP" altLang="en-US" sz="2000" dirty="0" smtClean="0">
                  <a:solidFill>
                    <a:srgbClr val="DDDDDD"/>
                  </a:solidFill>
                </a:rPr>
                <a:t>干渉計</a:t>
              </a:r>
              <a:endParaRPr lang="en-US" altLang="ja-JP" sz="2000" dirty="0" smtClean="0">
                <a:solidFill>
                  <a:srgbClr val="DDDDDD"/>
                </a:solidFill>
              </a:endParaRPr>
            </a:p>
          </p:txBody>
        </p:sp>
      </p:grpSp>
      <p:grpSp>
        <p:nvGrpSpPr>
          <p:cNvPr id="3" name="グループ化 2"/>
          <p:cNvGrpSpPr/>
          <p:nvPr/>
        </p:nvGrpSpPr>
        <p:grpSpPr>
          <a:xfrm>
            <a:off x="1043608" y="5517232"/>
            <a:ext cx="7115794" cy="800570"/>
            <a:chOff x="1043608" y="5517232"/>
            <a:chExt cx="7115794" cy="800570"/>
          </a:xfrm>
        </p:grpSpPr>
        <p:sp>
          <p:nvSpPr>
            <p:cNvPr id="26" name="Rectangle 24"/>
            <p:cNvSpPr>
              <a:spLocks noChangeArrowheads="1"/>
            </p:cNvSpPr>
            <p:nvPr/>
          </p:nvSpPr>
          <p:spPr bwMode="auto">
            <a:xfrm>
              <a:off x="1345433" y="5517232"/>
              <a:ext cx="4941761" cy="397353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None/>
              </a:pPr>
              <a:r>
                <a:rPr lang="en-US" altLang="ja-JP" sz="2000" dirty="0" smtClean="0">
                  <a:solidFill>
                    <a:srgbClr val="FF9999"/>
                  </a:solidFill>
                </a:rPr>
                <a:t>RSE</a:t>
              </a:r>
              <a:r>
                <a:rPr lang="ja-JP" altLang="en-US" sz="2000" dirty="0" smtClean="0">
                  <a:solidFill>
                    <a:srgbClr val="FF9999"/>
                  </a:solidFill>
                </a:rPr>
                <a:t>干渉計技術は確立されている</a:t>
              </a:r>
              <a:r>
                <a:rPr lang="en-US" altLang="ja-JP" sz="2000" dirty="0" smtClean="0">
                  <a:solidFill>
                    <a:srgbClr val="FF9999"/>
                  </a:solidFill>
                </a:rPr>
                <a:t>.</a:t>
              </a:r>
            </a:p>
          </p:txBody>
        </p:sp>
        <p:sp>
          <p:nvSpPr>
            <p:cNvPr id="27" name="右矢印 26"/>
            <p:cNvSpPr/>
            <p:nvPr/>
          </p:nvSpPr>
          <p:spPr>
            <a:xfrm>
              <a:off x="1043608" y="5543177"/>
              <a:ext cx="288681" cy="326696"/>
            </a:xfrm>
            <a:prstGeom prst="rightArrow">
              <a:avLst/>
            </a:prstGeom>
            <a:ln w="6350">
              <a:solidFill>
                <a:srgbClr val="FFCCCC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Rectangle 24"/>
            <p:cNvSpPr>
              <a:spLocks noChangeArrowheads="1"/>
            </p:cNvSpPr>
            <p:nvPr/>
          </p:nvSpPr>
          <p:spPr bwMode="auto">
            <a:xfrm>
              <a:off x="1365598" y="5886915"/>
              <a:ext cx="6793804" cy="43088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None/>
              </a:pPr>
              <a:r>
                <a:rPr lang="ja-JP" altLang="en-US" sz="2000" dirty="0">
                  <a:solidFill>
                    <a:srgbClr val="FFFFFF"/>
                  </a:solidFill>
                </a:rPr>
                <a:t>シミュレーション</a:t>
              </a:r>
              <a:r>
                <a:rPr lang="ja-JP" altLang="en-US" sz="2000" dirty="0" smtClean="0">
                  <a:solidFill>
                    <a:srgbClr val="FFFFFF"/>
                  </a:solidFill>
                </a:rPr>
                <a:t>等を用い</a:t>
              </a:r>
              <a:r>
                <a:rPr lang="en-US" altLang="ja-JP" sz="2000" dirty="0" smtClean="0">
                  <a:solidFill>
                    <a:srgbClr val="FFFFFF"/>
                  </a:solidFill>
                </a:rPr>
                <a:t>, </a:t>
              </a:r>
              <a:r>
                <a:rPr lang="ja-JP" altLang="en-US" sz="2000" dirty="0" smtClean="0">
                  <a:solidFill>
                    <a:srgbClr val="FFFFFF"/>
                  </a:solidFill>
                </a:rPr>
                <a:t>光学設計・制御性設計進行中</a:t>
              </a:r>
              <a:r>
                <a:rPr lang="en-US" altLang="ja-JP" sz="2000" dirty="0" smtClean="0">
                  <a:solidFill>
                    <a:srgbClr val="FFFFFF"/>
                  </a:solidFill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5215056"/>
      </p:ext>
    </p:extLst>
  </p:cSld>
  <p:clrMapOvr>
    <a:masterClrMapping/>
  </p:clrMapOvr>
  <p:transition advTm="171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正方形/長方形 17"/>
          <p:cNvSpPr/>
          <p:nvPr/>
        </p:nvSpPr>
        <p:spPr bwMode="auto">
          <a:xfrm>
            <a:off x="395536" y="3645023"/>
            <a:ext cx="2448272" cy="2592289"/>
          </a:xfrm>
          <a:prstGeom prst="rect">
            <a:avLst/>
          </a:prstGeom>
          <a:solidFill>
            <a:srgbClr val="FFFFFF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高出力光源の開発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国立天文台 </a:t>
            </a:r>
            <a:r>
              <a:rPr lang="en-US" altLang="ja-JP" smtClean="0"/>
              <a:t>ATC</a:t>
            </a:r>
            <a:r>
              <a:rPr lang="ja-JP" altLang="en-US" smtClean="0"/>
              <a:t>セミナー　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11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国立天文台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sp>
        <p:nvSpPr>
          <p:cNvPr id="13" name="Rectangle 24"/>
          <p:cNvSpPr>
            <a:spLocks noChangeArrowheads="1"/>
          </p:cNvSpPr>
          <p:nvPr/>
        </p:nvSpPr>
        <p:spPr bwMode="auto">
          <a:xfrm>
            <a:off x="635798" y="836712"/>
            <a:ext cx="4512266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100W</a:t>
            </a:r>
            <a:r>
              <a:rPr lang="ja-JP" altLang="en-US" sz="2000" dirty="0" smtClean="0">
                <a:solidFill>
                  <a:srgbClr val="FFFFFF"/>
                </a:solidFill>
              </a:rPr>
              <a:t>レーザープロトタイプの開発・試験</a:t>
            </a:r>
            <a:endParaRPr lang="en-US" altLang="ja-JP" sz="1800" dirty="0" smtClean="0">
              <a:solidFill>
                <a:srgbClr val="C0C0C0"/>
              </a:solidFill>
            </a:endParaRPr>
          </a:p>
        </p:txBody>
      </p:sp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5024518" y="848501"/>
            <a:ext cx="2496042" cy="4247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1800" dirty="0" smtClean="0">
                <a:solidFill>
                  <a:srgbClr val="C0C0C0"/>
                </a:solidFill>
              </a:rPr>
              <a:t>(</a:t>
            </a:r>
            <a:r>
              <a:rPr lang="ja-JP" altLang="en-US" sz="1800" dirty="0" smtClean="0">
                <a:solidFill>
                  <a:srgbClr val="C0C0C0"/>
                </a:solidFill>
              </a:rPr>
              <a:t>東京大・</a:t>
            </a:r>
            <a:r>
              <a:rPr lang="ja-JP" altLang="en-US" sz="1800" dirty="0">
                <a:solidFill>
                  <a:srgbClr val="C0C0C0"/>
                </a:solidFill>
              </a:rPr>
              <a:t>新領域</a:t>
            </a:r>
            <a:r>
              <a:rPr lang="en-US" altLang="ja-JP" sz="1800" dirty="0" smtClean="0">
                <a:solidFill>
                  <a:srgbClr val="C0C0C0"/>
                </a:solidFill>
              </a:rPr>
              <a:t>)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78" y="3645023"/>
            <a:ext cx="2529607" cy="259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15816" y="3645024"/>
            <a:ext cx="3457575" cy="259228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44208" y="3645023"/>
            <a:ext cx="2490291" cy="2592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24"/>
          <p:cNvSpPr>
            <a:spLocks noChangeArrowheads="1"/>
          </p:cNvSpPr>
          <p:nvPr/>
        </p:nvSpPr>
        <p:spPr bwMode="auto">
          <a:xfrm>
            <a:off x="851822" y="1322940"/>
            <a:ext cx="6168450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2000" dirty="0">
                <a:solidFill>
                  <a:srgbClr val="FFFFFF"/>
                </a:solidFill>
              </a:rPr>
              <a:t>・</a:t>
            </a:r>
            <a:r>
              <a:rPr lang="ja-JP" altLang="en-US" sz="2000" dirty="0" smtClean="0">
                <a:solidFill>
                  <a:srgbClr val="FFFFFF"/>
                </a:solidFill>
              </a:rPr>
              <a:t>固体レーザーモジュール </a:t>
            </a:r>
            <a:r>
              <a:rPr lang="en-US" altLang="ja-JP" sz="2000" dirty="0" smtClean="0">
                <a:solidFill>
                  <a:srgbClr val="FFFFFF"/>
                </a:solidFill>
              </a:rPr>
              <a:t>2</a:t>
            </a:r>
            <a:r>
              <a:rPr lang="ja-JP" altLang="en-US" sz="2000" dirty="0" smtClean="0">
                <a:solidFill>
                  <a:srgbClr val="FFFFFF"/>
                </a:solidFill>
              </a:rPr>
              <a:t>台により注入同期レーザー</a:t>
            </a:r>
            <a:endParaRPr lang="en-US" altLang="ja-JP" sz="1800" dirty="0" smtClean="0">
              <a:solidFill>
                <a:srgbClr val="C0C0C0"/>
              </a:solidFill>
            </a:endParaRPr>
          </a:p>
        </p:txBody>
      </p:sp>
      <p:sp>
        <p:nvSpPr>
          <p:cNvPr id="20" name="Rectangle 24"/>
          <p:cNvSpPr>
            <a:spLocks noChangeArrowheads="1"/>
          </p:cNvSpPr>
          <p:nvPr/>
        </p:nvSpPr>
        <p:spPr bwMode="auto">
          <a:xfrm>
            <a:off x="1067846" y="1772816"/>
            <a:ext cx="7680618" cy="12003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- </a:t>
            </a:r>
            <a:r>
              <a:rPr lang="ja-JP" altLang="en-US" sz="2000" dirty="0" smtClean="0">
                <a:solidFill>
                  <a:srgbClr val="FFFFFF"/>
                </a:solidFill>
              </a:rPr>
              <a:t>長時間安定動作を確認</a:t>
            </a:r>
            <a:r>
              <a:rPr lang="en-US" altLang="ja-JP" sz="2000" dirty="0" smtClean="0">
                <a:solidFill>
                  <a:srgbClr val="FFFFFF"/>
                </a:solidFill>
              </a:rPr>
              <a:t>, </a:t>
            </a:r>
            <a:r>
              <a:rPr lang="ja-JP" altLang="en-US" sz="2000" dirty="0" smtClean="0">
                <a:solidFill>
                  <a:srgbClr val="FFFFFF"/>
                </a:solidFill>
              </a:rPr>
              <a:t>出力光の品質評価</a:t>
            </a:r>
            <a:r>
              <a:rPr lang="en-US" altLang="ja-JP" sz="2000" dirty="0" smtClean="0">
                <a:solidFill>
                  <a:srgbClr val="FFFFFF"/>
                </a:solidFill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- </a:t>
            </a:r>
            <a:r>
              <a:rPr lang="ja-JP" altLang="en-US" sz="2000" dirty="0" smtClean="0">
                <a:solidFill>
                  <a:srgbClr val="FFFFFF"/>
                </a:solidFill>
              </a:rPr>
              <a:t>外部共振器レファレンスを用いた周波数安定化</a:t>
            </a:r>
            <a:r>
              <a:rPr lang="en-US" altLang="ja-JP" sz="2000" dirty="0">
                <a:solidFill>
                  <a:srgbClr val="FFFFFF"/>
                </a:solidFill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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要求値を満たす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.</a:t>
            </a:r>
            <a:endParaRPr lang="en-US" altLang="ja-JP" sz="2000" dirty="0" smtClean="0">
              <a:solidFill>
                <a:srgbClr val="FFFFFF"/>
              </a:solidFill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- </a:t>
            </a:r>
            <a:r>
              <a:rPr lang="ja-JP" altLang="en-US" sz="2000" dirty="0" smtClean="0">
                <a:solidFill>
                  <a:srgbClr val="FFFFFF"/>
                </a:solidFill>
              </a:rPr>
              <a:t>強度安定化実験 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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制御性を確認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.</a:t>
            </a:r>
            <a:endParaRPr lang="en-US" altLang="ja-JP" sz="1800" dirty="0" smtClean="0">
              <a:solidFill>
                <a:srgbClr val="C0C0C0"/>
              </a:solidFill>
            </a:endParaRPr>
          </a:p>
        </p:txBody>
      </p:sp>
      <p:sp>
        <p:nvSpPr>
          <p:cNvPr id="22" name="Rectangle 24"/>
          <p:cNvSpPr>
            <a:spLocks noChangeArrowheads="1"/>
          </p:cNvSpPr>
          <p:nvPr/>
        </p:nvSpPr>
        <p:spPr bwMode="auto">
          <a:xfrm>
            <a:off x="2084342" y="3020759"/>
            <a:ext cx="4503882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9999"/>
                </a:solidFill>
              </a:rPr>
              <a:t>基本特性を確認</a:t>
            </a:r>
            <a:r>
              <a:rPr lang="en-US" altLang="ja-JP" sz="2000" dirty="0" smtClean="0">
                <a:solidFill>
                  <a:srgbClr val="FF9999"/>
                </a:solidFill>
                <a:sym typeface="Wingdings" pitchFamily="2" charset="2"/>
              </a:rPr>
              <a:t>. </a:t>
            </a:r>
            <a:r>
              <a:rPr lang="ja-JP" altLang="en-US" sz="2000" dirty="0" smtClean="0">
                <a:solidFill>
                  <a:srgbClr val="FF9999"/>
                </a:solidFill>
                <a:sym typeface="Wingdings" pitchFamily="2" charset="2"/>
              </a:rPr>
              <a:t>実機の手配進行中</a:t>
            </a:r>
            <a:r>
              <a:rPr lang="en-US" altLang="ja-JP" sz="2000" dirty="0" smtClean="0">
                <a:solidFill>
                  <a:srgbClr val="FF9999"/>
                </a:solidFill>
                <a:sym typeface="Wingdings" pitchFamily="2" charset="2"/>
              </a:rPr>
              <a:t>.</a:t>
            </a:r>
            <a:endParaRPr lang="en-US" altLang="ja-JP" sz="1800" dirty="0" smtClean="0">
              <a:solidFill>
                <a:srgbClr val="FF9999"/>
              </a:solidFill>
            </a:endParaRPr>
          </a:p>
        </p:txBody>
      </p:sp>
      <p:sp>
        <p:nvSpPr>
          <p:cNvPr id="23" name="右矢印 22"/>
          <p:cNvSpPr/>
          <p:nvPr/>
        </p:nvSpPr>
        <p:spPr>
          <a:xfrm>
            <a:off x="1807751" y="3088656"/>
            <a:ext cx="288681" cy="326696"/>
          </a:xfrm>
          <a:prstGeom prst="rightArrow">
            <a:avLst/>
          </a:prstGeom>
          <a:ln w="6350">
            <a:solidFill>
              <a:srgbClr val="FFCCCC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Rectangle 24"/>
          <p:cNvSpPr>
            <a:spLocks noChangeArrowheads="1"/>
          </p:cNvSpPr>
          <p:nvPr/>
        </p:nvSpPr>
        <p:spPr bwMode="auto">
          <a:xfrm>
            <a:off x="2932916" y="3672151"/>
            <a:ext cx="2143140" cy="26090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en-US" altLang="ja-JP" sz="11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100W Inj.-locked Laser</a:t>
            </a:r>
          </a:p>
        </p:txBody>
      </p:sp>
      <p:sp>
        <p:nvSpPr>
          <p:cNvPr id="24" name="Rectangle 24"/>
          <p:cNvSpPr>
            <a:spLocks noChangeArrowheads="1"/>
          </p:cNvSpPr>
          <p:nvPr/>
        </p:nvSpPr>
        <p:spPr bwMode="auto">
          <a:xfrm>
            <a:off x="6948264" y="5229200"/>
            <a:ext cx="1423060" cy="46474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en-US" altLang="ja-JP" sz="1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Power drift measurement</a:t>
            </a:r>
          </a:p>
        </p:txBody>
      </p:sp>
    </p:spTree>
    <p:extLst>
      <p:ext uri="{BB962C8B-B14F-4D97-AF65-F5344CB8AC3E}">
        <p14:creationId xmlns:p14="http://schemas.microsoft.com/office/powerpoint/2010/main" val="420286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角丸四角形 30"/>
          <p:cNvSpPr/>
          <p:nvPr/>
        </p:nvSpPr>
        <p:spPr bwMode="auto">
          <a:xfrm>
            <a:off x="251520" y="2891845"/>
            <a:ext cx="8712967" cy="3501043"/>
          </a:xfrm>
          <a:prstGeom prst="roundRect">
            <a:avLst>
              <a:gd name="adj" fmla="val 4426"/>
            </a:avLst>
          </a:prstGeom>
          <a:solidFill>
            <a:srgbClr val="FFCCCC">
              <a:alpha val="10000"/>
            </a:srgbClr>
          </a:solidFill>
          <a:ln w="3175" cap="flat" cmpd="sng" algn="ctr">
            <a:solidFill>
              <a:srgbClr val="FFCCCC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4" name="角丸四角形 13"/>
          <p:cNvSpPr/>
          <p:nvPr/>
        </p:nvSpPr>
        <p:spPr bwMode="auto">
          <a:xfrm>
            <a:off x="6732240" y="3789040"/>
            <a:ext cx="2094055" cy="2460727"/>
          </a:xfrm>
          <a:prstGeom prst="roundRect">
            <a:avLst>
              <a:gd name="adj" fmla="val 4426"/>
            </a:avLst>
          </a:prstGeom>
          <a:solidFill>
            <a:srgbClr val="000000">
              <a:alpha val="30000"/>
            </a:srgbClr>
          </a:solidFill>
          <a:ln w="3175" cap="flat" cmpd="sng" algn="ctr">
            <a:solidFill>
              <a:srgbClr val="FFFFFF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8" name="角丸四角形 17"/>
          <p:cNvSpPr/>
          <p:nvPr/>
        </p:nvSpPr>
        <p:spPr bwMode="auto">
          <a:xfrm>
            <a:off x="2915816" y="5318624"/>
            <a:ext cx="3744416" cy="999148"/>
          </a:xfrm>
          <a:prstGeom prst="roundRect">
            <a:avLst>
              <a:gd name="adj" fmla="val 4426"/>
            </a:avLst>
          </a:prstGeom>
          <a:solidFill>
            <a:srgbClr val="000000">
              <a:alpha val="30000"/>
            </a:srgbClr>
          </a:solidFill>
          <a:ln w="3175" cap="flat" cmpd="sng" algn="ctr">
            <a:solidFill>
              <a:srgbClr val="FFFFFF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7" name="角丸四角形 16"/>
          <p:cNvSpPr/>
          <p:nvPr/>
        </p:nvSpPr>
        <p:spPr bwMode="auto">
          <a:xfrm>
            <a:off x="381305" y="3789040"/>
            <a:ext cx="2390495" cy="1872208"/>
          </a:xfrm>
          <a:prstGeom prst="roundRect">
            <a:avLst>
              <a:gd name="adj" fmla="val 4426"/>
            </a:avLst>
          </a:prstGeom>
          <a:solidFill>
            <a:srgbClr val="000000">
              <a:alpha val="30000"/>
            </a:srgbClr>
          </a:solidFill>
          <a:ln w="3175" cap="flat" cmpd="sng" algn="ctr">
            <a:solidFill>
              <a:srgbClr val="FFFFFF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レーザー光源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国立天文台 </a:t>
            </a:r>
            <a:r>
              <a:rPr lang="en-US" altLang="ja-JP" smtClean="0"/>
              <a:t>ATC</a:t>
            </a:r>
            <a:r>
              <a:rPr lang="ja-JP" altLang="en-US" smtClean="0"/>
              <a:t>セミナー　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11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国立天文台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sp>
        <p:nvSpPr>
          <p:cNvPr id="5" name="Rectangle 24"/>
          <p:cNvSpPr>
            <a:spLocks noChangeArrowheads="1"/>
          </p:cNvSpPr>
          <p:nvPr/>
        </p:nvSpPr>
        <p:spPr bwMode="auto">
          <a:xfrm>
            <a:off x="932318" y="1052736"/>
            <a:ext cx="7240082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干渉計内の光量を増加させるためには、</a:t>
            </a:r>
            <a:endParaRPr lang="en-US" altLang="ja-JP" sz="2000" dirty="0" smtClean="0">
              <a:solidFill>
                <a:srgbClr val="FFFFFF"/>
              </a:solidFill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          </a:t>
            </a:r>
            <a:r>
              <a:rPr lang="ja-JP" altLang="en-US" sz="2000" dirty="0" smtClean="0">
                <a:solidFill>
                  <a:srgbClr val="FFFFFF"/>
                </a:solidFill>
              </a:rPr>
              <a:t>高出力レーザー光源と低光損失鏡が</a:t>
            </a:r>
            <a:r>
              <a:rPr lang="ja-JP" altLang="en-US" sz="2000" dirty="0">
                <a:solidFill>
                  <a:srgbClr val="FFFFFF"/>
                </a:solidFill>
              </a:rPr>
              <a:t>必要</a:t>
            </a:r>
            <a:r>
              <a:rPr lang="en-US" altLang="ja-JP" sz="2000" dirty="0" smtClean="0">
                <a:solidFill>
                  <a:srgbClr val="FFFFFF"/>
                </a:solidFill>
              </a:rPr>
              <a:t>.</a:t>
            </a:r>
            <a:endParaRPr lang="en-US" altLang="ja-JP" sz="1800" dirty="0" smtClean="0">
              <a:solidFill>
                <a:srgbClr val="C0C0C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67286" y="3068960"/>
            <a:ext cx="3401724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4"/>
          <p:cNvSpPr>
            <a:spLocks noChangeArrowheads="1"/>
          </p:cNvSpPr>
          <p:nvPr/>
        </p:nvSpPr>
        <p:spPr bwMode="auto">
          <a:xfrm>
            <a:off x="827584" y="2021939"/>
            <a:ext cx="7768480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・</a:t>
            </a:r>
            <a:r>
              <a:rPr lang="en-US" altLang="ja-JP" sz="2000" dirty="0" smtClean="0">
                <a:solidFill>
                  <a:srgbClr val="FFFFFF"/>
                </a:solidFill>
              </a:rPr>
              <a:t>LCGT</a:t>
            </a:r>
            <a:r>
              <a:rPr lang="ja-JP" altLang="en-US" sz="2000" dirty="0" smtClean="0">
                <a:solidFill>
                  <a:srgbClr val="FFFFFF"/>
                </a:solidFill>
              </a:rPr>
              <a:t>用の光源 </a:t>
            </a:r>
            <a:r>
              <a:rPr lang="en-US" altLang="ja-JP" sz="2000" dirty="0" smtClean="0">
                <a:solidFill>
                  <a:srgbClr val="FFFFFF"/>
                </a:solidFill>
              </a:rPr>
              <a:t>: </a:t>
            </a:r>
            <a:r>
              <a:rPr lang="ja-JP" altLang="en-US" sz="2000" dirty="0" smtClean="0">
                <a:solidFill>
                  <a:srgbClr val="FFFFFF"/>
                </a:solidFill>
              </a:rPr>
              <a:t>出力</a:t>
            </a:r>
            <a:r>
              <a:rPr lang="en-US" altLang="ja-JP" sz="2000" dirty="0" smtClean="0">
                <a:solidFill>
                  <a:srgbClr val="FF9999"/>
                </a:solidFill>
              </a:rPr>
              <a:t>180W</a:t>
            </a:r>
            <a:r>
              <a:rPr lang="en-US" altLang="ja-JP" sz="2000" dirty="0" smtClean="0">
                <a:solidFill>
                  <a:srgbClr val="FFFFFF"/>
                </a:solidFill>
              </a:rPr>
              <a:t> </a:t>
            </a:r>
            <a:r>
              <a:rPr lang="ja-JP" altLang="en-US" sz="2000" dirty="0" smtClean="0">
                <a:solidFill>
                  <a:srgbClr val="FFFFFF"/>
                </a:solidFill>
              </a:rPr>
              <a:t>の </a:t>
            </a:r>
            <a:r>
              <a:rPr lang="en-US" altLang="ja-JP" sz="2000" dirty="0" err="1" smtClean="0">
                <a:solidFill>
                  <a:srgbClr val="FF9999"/>
                </a:solidFill>
              </a:rPr>
              <a:t>Nd:YAG</a:t>
            </a:r>
            <a:r>
              <a:rPr lang="en-US" altLang="ja-JP" sz="2000" dirty="0">
                <a:solidFill>
                  <a:srgbClr val="FF9999"/>
                </a:solidFill>
              </a:rPr>
              <a:t> </a:t>
            </a:r>
            <a:r>
              <a:rPr lang="ja-JP" altLang="en-US" sz="2000" dirty="0" smtClean="0">
                <a:solidFill>
                  <a:srgbClr val="FF9999"/>
                </a:solidFill>
              </a:rPr>
              <a:t>レーザー</a:t>
            </a:r>
            <a:endParaRPr lang="en-US" altLang="ja-JP" sz="2000" dirty="0" smtClean="0">
              <a:solidFill>
                <a:srgbClr val="FF9999"/>
              </a:solidFill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      </a:t>
            </a:r>
            <a:r>
              <a:rPr lang="en-US" altLang="ja-JP" sz="2000" dirty="0" smtClean="0">
                <a:solidFill>
                  <a:srgbClr val="C0C0C0"/>
                </a:solidFill>
              </a:rPr>
              <a:t>MOPA (Master Oscillator Power Amplifier) </a:t>
            </a:r>
            <a:r>
              <a:rPr lang="ja-JP" altLang="en-US" sz="2000" dirty="0" smtClean="0">
                <a:solidFill>
                  <a:srgbClr val="C0C0C0"/>
                </a:solidFill>
              </a:rPr>
              <a:t>方式</a:t>
            </a:r>
            <a:endParaRPr lang="en-US" altLang="ja-JP" sz="2000" dirty="0" smtClean="0">
              <a:solidFill>
                <a:srgbClr val="C0C0C0"/>
              </a:solidFill>
            </a:endParaRPr>
          </a:p>
        </p:txBody>
      </p:sp>
      <p:pic>
        <p:nvPicPr>
          <p:cNvPr id="8" name="Picture 4" descr="CIDER_LaserHea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01872" y="4744241"/>
            <a:ext cx="1411840" cy="1438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/>
          <a:srcRect l="64380" t="10857" r="9173" b="68219"/>
          <a:stretch/>
        </p:blipFill>
        <p:spPr bwMode="auto">
          <a:xfrm>
            <a:off x="5188698" y="5400512"/>
            <a:ext cx="1393703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8706" name="Picture 2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713177"/>
            <a:ext cx="893478" cy="893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4"/>
          <p:cNvSpPr>
            <a:spLocks noChangeArrowheads="1"/>
          </p:cNvSpPr>
          <p:nvPr/>
        </p:nvSpPr>
        <p:spPr bwMode="auto">
          <a:xfrm>
            <a:off x="395536" y="3789039"/>
            <a:ext cx="2448272" cy="9787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1600" dirty="0" smtClean="0">
                <a:solidFill>
                  <a:srgbClr val="FFFFFF"/>
                </a:solidFill>
              </a:rPr>
              <a:t>マスターレーザー</a:t>
            </a:r>
            <a:endParaRPr lang="en-US" altLang="ja-JP" sz="1600" dirty="0" smtClean="0">
              <a:solidFill>
                <a:srgbClr val="FFFFFF"/>
              </a:solidFill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1600" dirty="0">
                <a:solidFill>
                  <a:srgbClr val="FFFFFF"/>
                </a:solidFill>
              </a:rPr>
              <a:t> </a:t>
            </a:r>
            <a:r>
              <a:rPr lang="en-US" altLang="ja-JP" sz="1600" dirty="0" smtClean="0">
                <a:solidFill>
                  <a:srgbClr val="FFFFFF"/>
                </a:solidFill>
              </a:rPr>
              <a:t>  </a:t>
            </a:r>
            <a:r>
              <a:rPr lang="en-US" altLang="ja-JP" sz="1600" dirty="0" err="1" smtClean="0">
                <a:solidFill>
                  <a:srgbClr val="FFFFFF"/>
                </a:solidFill>
              </a:rPr>
              <a:t>Nd:YAG</a:t>
            </a:r>
            <a:r>
              <a:rPr lang="en-US" altLang="ja-JP" sz="1600" dirty="0" smtClean="0">
                <a:solidFill>
                  <a:srgbClr val="FFFFFF"/>
                </a:solidFill>
              </a:rPr>
              <a:t>, </a:t>
            </a:r>
            <a:r>
              <a:rPr lang="ja-JP" altLang="en-US" sz="1600" dirty="0" smtClean="0">
                <a:solidFill>
                  <a:srgbClr val="FFFFFF"/>
                </a:solidFill>
              </a:rPr>
              <a:t> </a:t>
            </a:r>
            <a:r>
              <a:rPr lang="en-US" altLang="ja-JP" sz="1600" dirty="0" smtClean="0">
                <a:solidFill>
                  <a:srgbClr val="FFFFFF"/>
                </a:solidFill>
              </a:rPr>
              <a:t>500mW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1600" dirty="0">
                <a:solidFill>
                  <a:srgbClr val="FFFFFF"/>
                </a:solidFill>
              </a:rPr>
              <a:t> </a:t>
            </a:r>
            <a:r>
              <a:rPr lang="en-US" altLang="ja-JP" sz="1600" dirty="0" smtClean="0">
                <a:solidFill>
                  <a:srgbClr val="FFFFFF"/>
                </a:solidFill>
              </a:rPr>
              <a:t>  NPRO</a:t>
            </a:r>
            <a:r>
              <a:rPr lang="ja-JP" altLang="en-US" sz="1600" dirty="0" smtClean="0">
                <a:solidFill>
                  <a:srgbClr val="FFFFFF"/>
                </a:solidFill>
              </a:rPr>
              <a:t>方式固体レーザー</a:t>
            </a:r>
            <a:endParaRPr lang="en-US" altLang="ja-JP" sz="1600" dirty="0" smtClean="0">
              <a:solidFill>
                <a:srgbClr val="C0C0C0"/>
              </a:solidFill>
            </a:endParaRPr>
          </a:p>
        </p:txBody>
      </p:sp>
      <p:sp>
        <p:nvSpPr>
          <p:cNvPr id="11" name="Rectangle 24"/>
          <p:cNvSpPr>
            <a:spLocks noChangeArrowheads="1"/>
          </p:cNvSpPr>
          <p:nvPr/>
        </p:nvSpPr>
        <p:spPr bwMode="auto">
          <a:xfrm>
            <a:off x="2915816" y="5373216"/>
            <a:ext cx="2448272" cy="9787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1600" dirty="0" smtClean="0">
                <a:solidFill>
                  <a:srgbClr val="FFFFFF"/>
                </a:solidFill>
              </a:rPr>
              <a:t>ファイバーアンプ</a:t>
            </a:r>
            <a:endParaRPr lang="en-US" altLang="ja-JP" sz="1600" dirty="0" smtClean="0">
              <a:solidFill>
                <a:srgbClr val="FFFFFF"/>
              </a:solidFill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1600" dirty="0">
                <a:solidFill>
                  <a:srgbClr val="FFFFFF"/>
                </a:solidFill>
              </a:rPr>
              <a:t> </a:t>
            </a:r>
            <a:r>
              <a:rPr lang="en-US" altLang="ja-JP" sz="1600" dirty="0" smtClean="0">
                <a:solidFill>
                  <a:srgbClr val="FFFFFF"/>
                </a:solidFill>
              </a:rPr>
              <a:t>  </a:t>
            </a:r>
            <a:r>
              <a:rPr lang="ja-JP" altLang="en-US" sz="1600" dirty="0" smtClean="0">
                <a:solidFill>
                  <a:srgbClr val="FFFFFF"/>
                </a:solidFill>
              </a:rPr>
              <a:t>市販モジュール </a:t>
            </a:r>
            <a:r>
              <a:rPr lang="en-US" altLang="ja-JP" sz="1600" dirty="0" smtClean="0">
                <a:solidFill>
                  <a:srgbClr val="FFFFFF"/>
                </a:solidFill>
              </a:rPr>
              <a:t>40W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1600" dirty="0">
                <a:solidFill>
                  <a:srgbClr val="FFFFFF"/>
                </a:solidFill>
              </a:rPr>
              <a:t> </a:t>
            </a:r>
            <a:r>
              <a:rPr lang="en-US" altLang="ja-JP" sz="1600" dirty="0" smtClean="0">
                <a:solidFill>
                  <a:srgbClr val="FFFFFF"/>
                </a:solidFill>
              </a:rPr>
              <a:t>  </a:t>
            </a:r>
            <a:r>
              <a:rPr lang="ja-JP" altLang="en-US" sz="1600" dirty="0">
                <a:solidFill>
                  <a:srgbClr val="FFFFFF"/>
                </a:solidFill>
              </a:rPr>
              <a:t>単</a:t>
            </a:r>
            <a:r>
              <a:rPr lang="ja-JP" altLang="en-US" sz="1600" dirty="0" smtClean="0">
                <a:solidFill>
                  <a:srgbClr val="FFFFFF"/>
                </a:solidFill>
              </a:rPr>
              <a:t>モード</a:t>
            </a:r>
            <a:r>
              <a:rPr lang="en-US" altLang="ja-JP" sz="1600" dirty="0" smtClean="0">
                <a:solidFill>
                  <a:srgbClr val="FFFFFF"/>
                </a:solidFill>
              </a:rPr>
              <a:t>, </a:t>
            </a:r>
            <a:r>
              <a:rPr lang="ja-JP" altLang="en-US" sz="1600" dirty="0" smtClean="0">
                <a:solidFill>
                  <a:srgbClr val="FFFFFF"/>
                </a:solidFill>
              </a:rPr>
              <a:t>偏波面保存</a:t>
            </a:r>
            <a:endParaRPr lang="en-US" altLang="ja-JP" sz="1600" dirty="0" smtClean="0">
              <a:solidFill>
                <a:srgbClr val="C0C0C0"/>
              </a:solidFill>
            </a:endParaRPr>
          </a:p>
        </p:txBody>
      </p:sp>
      <p:sp>
        <p:nvSpPr>
          <p:cNvPr id="12" name="Rectangle 24"/>
          <p:cNvSpPr>
            <a:spLocks noChangeArrowheads="1"/>
          </p:cNvSpPr>
          <p:nvPr/>
        </p:nvSpPr>
        <p:spPr bwMode="auto">
          <a:xfrm>
            <a:off x="6738062" y="3832559"/>
            <a:ext cx="2226425" cy="9787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1600" dirty="0" smtClean="0">
                <a:solidFill>
                  <a:srgbClr val="FFFFFF"/>
                </a:solidFill>
              </a:rPr>
              <a:t>固体レーザーアンプ</a:t>
            </a:r>
            <a:endParaRPr lang="en-US" altLang="ja-JP" sz="1600" dirty="0" smtClean="0">
              <a:solidFill>
                <a:srgbClr val="FFFFFF"/>
              </a:solidFill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1600" dirty="0">
                <a:solidFill>
                  <a:srgbClr val="FFFFFF"/>
                </a:solidFill>
              </a:rPr>
              <a:t> </a:t>
            </a:r>
            <a:r>
              <a:rPr lang="en-US" altLang="ja-JP" sz="1600" dirty="0" smtClean="0">
                <a:solidFill>
                  <a:srgbClr val="FFFFFF"/>
                </a:solidFill>
              </a:rPr>
              <a:t>  </a:t>
            </a:r>
            <a:r>
              <a:rPr lang="ja-JP" altLang="en-US" sz="1600" dirty="0" smtClean="0">
                <a:solidFill>
                  <a:srgbClr val="FFFFFF"/>
                </a:solidFill>
              </a:rPr>
              <a:t>市販モジュール </a:t>
            </a:r>
            <a:r>
              <a:rPr lang="en-US" altLang="ja-JP" sz="1600" dirty="0">
                <a:solidFill>
                  <a:srgbClr val="FFFFFF"/>
                </a:solidFill>
              </a:rPr>
              <a:t>5</a:t>
            </a:r>
            <a:r>
              <a:rPr lang="en-US" altLang="ja-JP" sz="1600" dirty="0" smtClean="0">
                <a:solidFill>
                  <a:srgbClr val="FFFFFF"/>
                </a:solidFill>
              </a:rPr>
              <a:t>0W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1600" dirty="0">
                <a:solidFill>
                  <a:srgbClr val="FFFFFF"/>
                </a:solidFill>
              </a:rPr>
              <a:t> </a:t>
            </a:r>
            <a:r>
              <a:rPr lang="en-US" altLang="ja-JP" sz="1600" dirty="0" smtClean="0">
                <a:solidFill>
                  <a:srgbClr val="FFFFFF"/>
                </a:solidFill>
              </a:rPr>
              <a:t>  </a:t>
            </a:r>
            <a:r>
              <a:rPr lang="ja-JP" altLang="en-US" sz="1600" dirty="0" smtClean="0">
                <a:solidFill>
                  <a:srgbClr val="FFFFFF"/>
                </a:solidFill>
              </a:rPr>
              <a:t>側面励起方式</a:t>
            </a:r>
            <a:endParaRPr lang="en-US" altLang="ja-JP" sz="1600" dirty="0" smtClean="0">
              <a:solidFill>
                <a:srgbClr val="C0C0C0"/>
              </a:solidFill>
            </a:endParaRPr>
          </a:p>
        </p:txBody>
      </p:sp>
      <p:cxnSp>
        <p:nvCxnSpPr>
          <p:cNvPr id="19" name="直線矢印コネクタ 18"/>
          <p:cNvCxnSpPr/>
          <p:nvPr/>
        </p:nvCxnSpPr>
        <p:spPr bwMode="auto">
          <a:xfrm flipH="1">
            <a:off x="3067285" y="3501008"/>
            <a:ext cx="352587" cy="0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38100" cap="flat" cmpd="sng" algn="ctr">
            <a:solidFill>
              <a:srgbClr val="FF9999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Rectangle 24"/>
          <p:cNvSpPr>
            <a:spLocks noChangeArrowheads="1"/>
          </p:cNvSpPr>
          <p:nvPr/>
        </p:nvSpPr>
        <p:spPr bwMode="auto">
          <a:xfrm>
            <a:off x="2981517" y="3609954"/>
            <a:ext cx="798395" cy="32310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1400" dirty="0" smtClean="0">
                <a:solidFill>
                  <a:srgbClr val="FF9999"/>
                </a:solidFill>
              </a:rPr>
              <a:t>Output</a:t>
            </a:r>
          </a:p>
        </p:txBody>
      </p:sp>
      <p:sp>
        <p:nvSpPr>
          <p:cNvPr id="22" name="Rectangle 24"/>
          <p:cNvSpPr>
            <a:spLocks noChangeArrowheads="1"/>
          </p:cNvSpPr>
          <p:nvPr/>
        </p:nvSpPr>
        <p:spPr bwMode="auto">
          <a:xfrm>
            <a:off x="3121765" y="4221088"/>
            <a:ext cx="798395" cy="32310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1400" dirty="0" smtClean="0">
                <a:solidFill>
                  <a:srgbClr val="FF9999"/>
                </a:solidFill>
              </a:rPr>
              <a:t>Master</a:t>
            </a:r>
          </a:p>
        </p:txBody>
      </p:sp>
      <p:sp>
        <p:nvSpPr>
          <p:cNvPr id="23" name="Rectangle 24"/>
          <p:cNvSpPr>
            <a:spLocks noChangeArrowheads="1"/>
          </p:cNvSpPr>
          <p:nvPr/>
        </p:nvSpPr>
        <p:spPr bwMode="auto">
          <a:xfrm>
            <a:off x="4252904" y="3703384"/>
            <a:ext cx="1535880" cy="3508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1400" dirty="0" smtClean="0">
                <a:solidFill>
                  <a:srgbClr val="FF9999"/>
                </a:solidFill>
              </a:rPr>
              <a:t>Power Amplifier</a:t>
            </a:r>
          </a:p>
        </p:txBody>
      </p:sp>
      <p:cxnSp>
        <p:nvCxnSpPr>
          <p:cNvPr id="24" name="直線矢印コネクタ 23"/>
          <p:cNvCxnSpPr/>
          <p:nvPr/>
        </p:nvCxnSpPr>
        <p:spPr bwMode="auto">
          <a:xfrm>
            <a:off x="2764348" y="4797152"/>
            <a:ext cx="655524" cy="14136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直線矢印コネクタ 25"/>
          <p:cNvCxnSpPr/>
          <p:nvPr/>
        </p:nvCxnSpPr>
        <p:spPr bwMode="auto">
          <a:xfrm flipV="1">
            <a:off x="4252904" y="5085184"/>
            <a:ext cx="326548" cy="233440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9" name="直線矢印コネクタ 28"/>
          <p:cNvCxnSpPr/>
          <p:nvPr/>
        </p:nvCxnSpPr>
        <p:spPr bwMode="auto">
          <a:xfrm flipH="1" flipV="1">
            <a:off x="5788784" y="3563374"/>
            <a:ext cx="1048956" cy="225666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48120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9"/>
          <p:cNvSpPr>
            <a:spLocks noChangeArrowheads="1"/>
          </p:cNvSpPr>
          <p:nvPr/>
        </p:nvSpPr>
        <p:spPr bwMode="auto">
          <a:xfrm>
            <a:off x="899592" y="2973424"/>
            <a:ext cx="7776864" cy="1481104"/>
          </a:xfrm>
          <a:prstGeom prst="roundRect">
            <a:avLst>
              <a:gd name="adj" fmla="val 4505"/>
            </a:avLst>
          </a:prstGeom>
          <a:solidFill>
            <a:srgbClr val="CCECFF">
              <a:alpha val="9804"/>
            </a:srgbClr>
          </a:solidFill>
          <a:ln w="3175">
            <a:solidFill>
              <a:srgbClr val="CCECFF">
                <a:alpha val="50000"/>
              </a:srgbClr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熱雑音の低減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国立天文台 </a:t>
            </a:r>
            <a:r>
              <a:rPr lang="en-US" altLang="ja-JP" smtClean="0"/>
              <a:t>ATC</a:t>
            </a:r>
            <a:r>
              <a:rPr lang="ja-JP" altLang="en-US" smtClean="0"/>
              <a:t>セミナー　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11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国立天文台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sp>
        <p:nvSpPr>
          <p:cNvPr id="9" name="Rectangle 24"/>
          <p:cNvSpPr>
            <a:spLocks noChangeArrowheads="1"/>
          </p:cNvSpPr>
          <p:nvPr/>
        </p:nvSpPr>
        <p:spPr bwMode="auto">
          <a:xfrm>
            <a:off x="1475656" y="5230361"/>
            <a:ext cx="6912768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- </a:t>
            </a:r>
            <a:r>
              <a:rPr lang="ja-JP" altLang="en-US" sz="2000" dirty="0" smtClean="0">
                <a:solidFill>
                  <a:srgbClr val="FFFFFF"/>
                </a:solidFill>
              </a:rPr>
              <a:t>鏡</a:t>
            </a:r>
            <a:r>
              <a:rPr lang="en-US" altLang="ja-JP" sz="2000" dirty="0" smtClean="0">
                <a:solidFill>
                  <a:srgbClr val="FFFFFF"/>
                </a:solidFill>
              </a:rPr>
              <a:t> </a:t>
            </a:r>
            <a:r>
              <a:rPr lang="en-US" altLang="ja-JP" sz="2000" dirty="0" smtClean="0">
                <a:solidFill>
                  <a:srgbClr val="99CCFF"/>
                </a:solidFill>
              </a:rPr>
              <a:t>~20K</a:t>
            </a:r>
            <a:r>
              <a:rPr lang="en-US" altLang="ja-JP" sz="2000" dirty="0" smtClean="0">
                <a:solidFill>
                  <a:srgbClr val="FFFFFF"/>
                </a:solidFill>
              </a:rPr>
              <a:t>,  </a:t>
            </a:r>
            <a:r>
              <a:rPr lang="ja-JP" altLang="en-US" sz="2000" dirty="0" smtClean="0">
                <a:solidFill>
                  <a:srgbClr val="FFFFFF"/>
                </a:solidFill>
              </a:rPr>
              <a:t>振り子</a:t>
            </a:r>
            <a:r>
              <a:rPr lang="en-US" altLang="ja-JP" sz="2000" dirty="0" smtClean="0">
                <a:solidFill>
                  <a:srgbClr val="FFFFFF"/>
                </a:solidFill>
              </a:rPr>
              <a:t> </a:t>
            </a:r>
            <a:r>
              <a:rPr lang="en-US" altLang="ja-JP" sz="2000" dirty="0" smtClean="0">
                <a:solidFill>
                  <a:srgbClr val="99CCFF"/>
                </a:solidFill>
              </a:rPr>
              <a:t>~16K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- </a:t>
            </a:r>
            <a:r>
              <a:rPr lang="ja-JP" altLang="en-US" sz="2000" dirty="0" smtClean="0">
                <a:solidFill>
                  <a:srgbClr val="FFFFFF"/>
                </a:solidFill>
              </a:rPr>
              <a:t>付加的な効果 </a:t>
            </a:r>
            <a:r>
              <a:rPr lang="en-US" altLang="ja-JP" sz="2000" dirty="0" smtClean="0">
                <a:solidFill>
                  <a:srgbClr val="FFFFFF"/>
                </a:solidFill>
              </a:rPr>
              <a:t>: </a:t>
            </a:r>
            <a:r>
              <a:rPr lang="ja-JP" altLang="en-US" sz="2000" dirty="0" smtClean="0">
                <a:solidFill>
                  <a:srgbClr val="FFFFFF"/>
                </a:solidFill>
              </a:rPr>
              <a:t> 機械損失の低減</a:t>
            </a:r>
            <a:r>
              <a:rPr lang="en-US" altLang="ja-JP" sz="2000" dirty="0" smtClean="0">
                <a:solidFill>
                  <a:srgbClr val="FFFFFF"/>
                </a:solidFill>
              </a:rPr>
              <a:t>, </a:t>
            </a:r>
            <a:r>
              <a:rPr lang="ja-JP" altLang="en-US" sz="2000" dirty="0" smtClean="0">
                <a:solidFill>
                  <a:srgbClr val="FFFFFF"/>
                </a:solidFill>
              </a:rPr>
              <a:t>熱レンズ効果の低減</a:t>
            </a:r>
            <a:r>
              <a:rPr lang="en-US" altLang="ja-JP" sz="2000" dirty="0" smtClean="0">
                <a:solidFill>
                  <a:srgbClr val="FFFFFF"/>
                </a:solidFill>
              </a:rPr>
              <a:t>, </a:t>
            </a:r>
          </a:p>
          <a:p>
            <a:pPr algn="l">
              <a:lnSpc>
                <a:spcPct val="11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                         パラメトリック不安定性の低減</a:t>
            </a:r>
            <a:r>
              <a:rPr lang="en-US" altLang="ja-JP" sz="2000" dirty="0" smtClean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0" name="Rectangle 24"/>
          <p:cNvSpPr>
            <a:spLocks noChangeArrowheads="1"/>
          </p:cNvSpPr>
          <p:nvPr/>
        </p:nvSpPr>
        <p:spPr bwMode="auto">
          <a:xfrm>
            <a:off x="683568" y="980728"/>
            <a:ext cx="8136904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・熱雑音 </a:t>
            </a:r>
            <a:r>
              <a:rPr lang="en-US" altLang="ja-JP" sz="2000" dirty="0" smtClean="0">
                <a:solidFill>
                  <a:srgbClr val="FFFFFF"/>
                </a:solidFill>
              </a:rPr>
              <a:t>--- </a:t>
            </a:r>
            <a:r>
              <a:rPr lang="ja-JP" altLang="en-US" sz="2000" dirty="0" smtClean="0">
                <a:solidFill>
                  <a:srgbClr val="FFFFFF"/>
                </a:solidFill>
              </a:rPr>
              <a:t>干渉計の原理的雑音</a:t>
            </a:r>
            <a:endParaRPr lang="en-US" altLang="ja-JP" sz="2000" dirty="0" smtClean="0">
              <a:solidFill>
                <a:srgbClr val="FFFFFF"/>
              </a:solidFill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     </a:t>
            </a:r>
            <a:r>
              <a:rPr lang="ja-JP" altLang="en-US" sz="2000" dirty="0" smtClean="0">
                <a:solidFill>
                  <a:srgbClr val="FFFFFF"/>
                </a:solidFill>
              </a:rPr>
              <a:t>干渉計の構成コンポーネントに </a:t>
            </a:r>
            <a:r>
              <a:rPr lang="ja-JP" altLang="en-US" sz="2000" dirty="0" smtClean="0">
                <a:solidFill>
                  <a:srgbClr val="CCECFF"/>
                </a:solidFill>
              </a:rPr>
              <a:t>機械損失 </a:t>
            </a:r>
            <a:r>
              <a:rPr lang="en-US" altLang="ja-JP" sz="2000" dirty="0" smtClean="0">
                <a:solidFill>
                  <a:srgbClr val="CCECFF"/>
                </a:solidFill>
                <a:sym typeface="Wingdings" pitchFamily="2" charset="2"/>
              </a:rPr>
              <a:t> </a:t>
            </a:r>
            <a:r>
              <a:rPr lang="ja-JP" altLang="en-US" sz="2000" dirty="0">
                <a:solidFill>
                  <a:srgbClr val="CCECFF"/>
                </a:solidFill>
                <a:sym typeface="Wingdings" pitchFamily="2" charset="2"/>
              </a:rPr>
              <a:t>揺</a:t>
            </a:r>
            <a:r>
              <a:rPr lang="ja-JP" altLang="en-US" sz="2000" dirty="0" smtClean="0">
                <a:solidFill>
                  <a:srgbClr val="CCECFF"/>
                </a:solidFill>
                <a:sym typeface="Wingdings" pitchFamily="2" charset="2"/>
              </a:rPr>
              <a:t>動力</a:t>
            </a:r>
            <a:r>
              <a:rPr lang="ja-JP" altLang="en-US" sz="1800" dirty="0" smtClean="0">
                <a:solidFill>
                  <a:srgbClr val="CCECFF"/>
                </a:solidFill>
                <a:sym typeface="Wingdings" pitchFamily="2" charset="2"/>
              </a:rPr>
              <a:t> </a:t>
            </a:r>
            <a:r>
              <a:rPr lang="en-US" altLang="ja-JP" sz="1800" dirty="0" smtClean="0">
                <a:solidFill>
                  <a:srgbClr val="C0C0C0"/>
                </a:solidFill>
                <a:sym typeface="Wingdings" pitchFamily="2" charset="2"/>
              </a:rPr>
              <a:t>(</a:t>
            </a:r>
            <a:r>
              <a:rPr lang="ja-JP" altLang="en-US" sz="1800" dirty="0" smtClean="0">
                <a:solidFill>
                  <a:srgbClr val="C0C0C0"/>
                </a:solidFill>
                <a:sym typeface="Wingdings" pitchFamily="2" charset="2"/>
              </a:rPr>
              <a:t>揺動散逸定理</a:t>
            </a:r>
            <a:r>
              <a:rPr lang="en-US" altLang="ja-JP" sz="1800" dirty="0" smtClean="0">
                <a:solidFill>
                  <a:srgbClr val="C0C0C0"/>
                </a:solidFill>
                <a:sym typeface="Wingdings" pitchFamily="2" charset="2"/>
              </a:rPr>
              <a:t>)</a:t>
            </a:r>
            <a:endParaRPr lang="en-US" altLang="ja-JP" sz="1800" dirty="0">
              <a:solidFill>
                <a:srgbClr val="C0C0C0"/>
              </a:solidFill>
            </a:endParaRPr>
          </a:p>
        </p:txBody>
      </p:sp>
      <p:sp>
        <p:nvSpPr>
          <p:cNvPr id="19" name="Rectangle 24"/>
          <p:cNvSpPr>
            <a:spLocks noChangeArrowheads="1"/>
          </p:cNvSpPr>
          <p:nvPr/>
        </p:nvSpPr>
        <p:spPr bwMode="auto">
          <a:xfrm>
            <a:off x="1115616" y="1805915"/>
            <a:ext cx="7272808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   - </a:t>
            </a:r>
            <a:r>
              <a:rPr lang="ja-JP" altLang="en-US" sz="2000" dirty="0" smtClean="0">
                <a:solidFill>
                  <a:srgbClr val="99CCFF"/>
                </a:solidFill>
              </a:rPr>
              <a:t>鏡の熱雑音       </a:t>
            </a:r>
            <a:r>
              <a:rPr lang="en-US" altLang="ja-JP" sz="2000" dirty="0" smtClean="0">
                <a:solidFill>
                  <a:srgbClr val="FFFFFF"/>
                </a:solidFill>
              </a:rPr>
              <a:t>: </a:t>
            </a:r>
            <a:r>
              <a:rPr lang="ja-JP" altLang="en-US" sz="2000" dirty="0" smtClean="0">
                <a:solidFill>
                  <a:srgbClr val="FFFFFF"/>
                </a:solidFill>
              </a:rPr>
              <a:t>鏡基材</a:t>
            </a:r>
            <a:r>
              <a:rPr lang="en-US" altLang="ja-JP" sz="2000" dirty="0" smtClean="0">
                <a:solidFill>
                  <a:srgbClr val="FFFFFF"/>
                </a:solidFill>
              </a:rPr>
              <a:t>, </a:t>
            </a:r>
            <a:r>
              <a:rPr lang="ja-JP" altLang="en-US" sz="2000" dirty="0" smtClean="0">
                <a:solidFill>
                  <a:srgbClr val="FFFFFF"/>
                </a:solidFill>
              </a:rPr>
              <a:t>コーティング面などで</a:t>
            </a:r>
            <a:r>
              <a:rPr lang="ja-JP" altLang="en-US" sz="2000" dirty="0">
                <a:solidFill>
                  <a:srgbClr val="FFFFFF"/>
                </a:solidFill>
              </a:rPr>
              <a:t>の</a:t>
            </a:r>
            <a:r>
              <a:rPr lang="ja-JP" altLang="en-US" sz="2000" dirty="0" smtClean="0">
                <a:solidFill>
                  <a:srgbClr val="FFFFFF"/>
                </a:solidFill>
              </a:rPr>
              <a:t>損失</a:t>
            </a:r>
            <a:r>
              <a:rPr lang="en-US" altLang="ja-JP" sz="2000" dirty="0" smtClean="0">
                <a:solidFill>
                  <a:srgbClr val="FFFFFF"/>
                </a:solidFill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>
                <a:solidFill>
                  <a:srgbClr val="FFFFFF"/>
                </a:solidFill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</a:rPr>
              <a:t>  - </a:t>
            </a:r>
            <a:r>
              <a:rPr lang="ja-JP" altLang="en-US" sz="2000" dirty="0" smtClean="0">
                <a:solidFill>
                  <a:srgbClr val="CC99FF"/>
                </a:solidFill>
              </a:rPr>
              <a:t>振り子の熱雑音 </a:t>
            </a:r>
            <a:r>
              <a:rPr lang="en-US" altLang="ja-JP" sz="2000" dirty="0" smtClean="0">
                <a:solidFill>
                  <a:srgbClr val="FFFFFF"/>
                </a:solidFill>
              </a:rPr>
              <a:t>: </a:t>
            </a:r>
            <a:r>
              <a:rPr lang="ja-JP" altLang="en-US" sz="2000" dirty="0" smtClean="0">
                <a:solidFill>
                  <a:srgbClr val="FFFFFF"/>
                </a:solidFill>
              </a:rPr>
              <a:t>鏡</a:t>
            </a:r>
            <a:r>
              <a:rPr lang="ja-JP" altLang="en-US" sz="2000" dirty="0">
                <a:solidFill>
                  <a:srgbClr val="FFFFFF"/>
                </a:solidFill>
              </a:rPr>
              <a:t>の</a:t>
            </a:r>
            <a:r>
              <a:rPr lang="ja-JP" altLang="en-US" sz="2000" dirty="0" smtClean="0">
                <a:solidFill>
                  <a:srgbClr val="FFFFFF"/>
                </a:solidFill>
              </a:rPr>
              <a:t>懸架ワイヤ等での損失</a:t>
            </a:r>
            <a:r>
              <a:rPr lang="en-US" altLang="ja-JP" sz="2000" dirty="0" smtClean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0" name="角丸四角形 19"/>
          <p:cNvSpPr/>
          <p:nvPr/>
        </p:nvSpPr>
        <p:spPr bwMode="auto">
          <a:xfrm>
            <a:off x="990980" y="3364972"/>
            <a:ext cx="4733148" cy="1000132"/>
          </a:xfrm>
          <a:prstGeom prst="roundRect">
            <a:avLst>
              <a:gd name="adj" fmla="val 5876"/>
            </a:avLst>
          </a:prstGeom>
          <a:solidFill>
            <a:srgbClr val="000000">
              <a:alpha val="50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1" name="Rectangle 24"/>
          <p:cNvSpPr>
            <a:spLocks noChangeArrowheads="1"/>
          </p:cNvSpPr>
          <p:nvPr/>
        </p:nvSpPr>
        <p:spPr bwMode="auto">
          <a:xfrm>
            <a:off x="1062418" y="3579286"/>
            <a:ext cx="1571636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en-US" altLang="ja-JP" sz="1800" b="1" dirty="0" smtClean="0">
                <a:solidFill>
                  <a:srgbClr val="FFFFFF"/>
                </a:solidFill>
              </a:rPr>
              <a:t>Thermal 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1800" b="1" dirty="0" smtClean="0">
                <a:solidFill>
                  <a:srgbClr val="FFFFFF"/>
                </a:solidFill>
              </a:rPr>
              <a:t>     noise</a:t>
            </a:r>
          </a:p>
        </p:txBody>
      </p:sp>
      <p:pic>
        <p:nvPicPr>
          <p:cNvPr id="22" name="図 21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tretch>
            <a:fillRect/>
          </a:stretch>
        </p:blipFill>
        <p:spPr>
          <a:xfrm>
            <a:off x="2278461" y="3507848"/>
            <a:ext cx="855659" cy="768346"/>
          </a:xfrm>
          <a:prstGeom prst="rect">
            <a:avLst/>
          </a:prstGeom>
          <a:noFill/>
        </p:spPr>
      </p:pic>
      <p:sp>
        <p:nvSpPr>
          <p:cNvPr id="23" name="Rectangle 24"/>
          <p:cNvSpPr>
            <a:spLocks noChangeArrowheads="1"/>
          </p:cNvSpPr>
          <p:nvPr/>
        </p:nvSpPr>
        <p:spPr bwMode="auto">
          <a:xfrm>
            <a:off x="1156624" y="2979536"/>
            <a:ext cx="3429024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2000" dirty="0">
                <a:solidFill>
                  <a:srgbClr val="FFFFFF"/>
                </a:solidFill>
              </a:rPr>
              <a:t>熱</a:t>
            </a:r>
            <a:r>
              <a:rPr lang="ja-JP" altLang="en-US" sz="2000" dirty="0" smtClean="0">
                <a:solidFill>
                  <a:srgbClr val="FFFFFF"/>
                </a:solidFill>
              </a:rPr>
              <a:t>雑音</a:t>
            </a:r>
            <a:endParaRPr lang="en-US" altLang="ja-JP" sz="2000" dirty="0" smtClean="0">
              <a:solidFill>
                <a:srgbClr val="FFFFFF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617165"/>
            <a:ext cx="183728" cy="1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26" name="図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910163"/>
            <a:ext cx="187505" cy="23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27" name="Rectangle 24"/>
          <p:cNvSpPr>
            <a:spLocks noChangeArrowheads="1"/>
          </p:cNvSpPr>
          <p:nvPr/>
        </p:nvSpPr>
        <p:spPr bwMode="auto">
          <a:xfrm>
            <a:off x="3891632" y="3511850"/>
            <a:ext cx="1472456" cy="3877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1600" dirty="0" smtClean="0">
                <a:solidFill>
                  <a:srgbClr val="C0C0C0"/>
                </a:solidFill>
              </a:rPr>
              <a:t>: </a:t>
            </a:r>
            <a:r>
              <a:rPr lang="ja-JP" altLang="en-US" sz="1600" dirty="0" smtClean="0">
                <a:solidFill>
                  <a:srgbClr val="C0C0C0"/>
                </a:solidFill>
              </a:rPr>
              <a:t>温度 </a:t>
            </a:r>
            <a:r>
              <a:rPr lang="en-US" altLang="ja-JP" sz="1600" dirty="0" smtClean="0">
                <a:solidFill>
                  <a:srgbClr val="C0C0C0"/>
                </a:solidFill>
              </a:rPr>
              <a:t>[K]</a:t>
            </a:r>
          </a:p>
        </p:txBody>
      </p:sp>
      <p:sp>
        <p:nvSpPr>
          <p:cNvPr id="28" name="大かっこ 27"/>
          <p:cNvSpPr/>
          <p:nvPr/>
        </p:nvSpPr>
        <p:spPr bwMode="auto">
          <a:xfrm>
            <a:off x="3599608" y="3511850"/>
            <a:ext cx="2021448" cy="664526"/>
          </a:xfrm>
          <a:prstGeom prst="bracketPair">
            <a:avLst>
              <a:gd name="adj" fmla="val 6398"/>
            </a:avLst>
          </a:prstGeom>
          <a:noFill/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Rectangle 24"/>
          <p:cNvSpPr>
            <a:spLocks noChangeArrowheads="1"/>
          </p:cNvSpPr>
          <p:nvPr/>
        </p:nvSpPr>
        <p:spPr bwMode="auto">
          <a:xfrm>
            <a:off x="3900400" y="3833752"/>
            <a:ext cx="1823728" cy="3877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1600" dirty="0" smtClean="0">
                <a:solidFill>
                  <a:srgbClr val="C0C0C0"/>
                </a:solidFill>
              </a:rPr>
              <a:t>: </a:t>
            </a:r>
            <a:r>
              <a:rPr lang="ja-JP" altLang="en-US" sz="1600" dirty="0">
                <a:solidFill>
                  <a:srgbClr val="C0C0C0"/>
                </a:solidFill>
              </a:rPr>
              <a:t>機械</a:t>
            </a:r>
            <a:r>
              <a:rPr lang="ja-JP" altLang="en-US" sz="1600" dirty="0" smtClean="0">
                <a:solidFill>
                  <a:srgbClr val="C0C0C0"/>
                </a:solidFill>
              </a:rPr>
              <a:t>損失の逆数</a:t>
            </a:r>
            <a:endParaRPr lang="en-US" altLang="ja-JP" sz="1600" dirty="0" smtClean="0">
              <a:solidFill>
                <a:srgbClr val="C0C0C0"/>
              </a:solidFill>
            </a:endParaRPr>
          </a:p>
        </p:txBody>
      </p:sp>
      <p:sp>
        <p:nvSpPr>
          <p:cNvPr id="30" name="右矢印 29"/>
          <p:cNvSpPr/>
          <p:nvPr/>
        </p:nvSpPr>
        <p:spPr>
          <a:xfrm>
            <a:off x="5796136" y="3678368"/>
            <a:ext cx="360040" cy="326696"/>
          </a:xfrm>
          <a:prstGeom prst="rightArrow">
            <a:avLst/>
          </a:prstGeom>
          <a:ln w="6350">
            <a:solidFill>
              <a:srgbClr val="99CCFF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1" name="Rectangle 24"/>
          <p:cNvSpPr>
            <a:spLocks noChangeArrowheads="1"/>
          </p:cNvSpPr>
          <p:nvPr/>
        </p:nvSpPr>
        <p:spPr bwMode="auto">
          <a:xfrm>
            <a:off x="6183472" y="3198748"/>
            <a:ext cx="2448272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2000" dirty="0">
                <a:solidFill>
                  <a:srgbClr val="FFFFFF"/>
                </a:solidFill>
              </a:rPr>
              <a:t>温度</a:t>
            </a:r>
            <a:r>
              <a:rPr lang="ja-JP" altLang="en-US" sz="2000" dirty="0" smtClean="0">
                <a:solidFill>
                  <a:srgbClr val="FFFFFF"/>
                </a:solidFill>
              </a:rPr>
              <a:t>を下げる</a:t>
            </a:r>
            <a:endParaRPr lang="en-US" altLang="ja-JP" sz="2000" dirty="0" smtClean="0">
              <a:solidFill>
                <a:srgbClr val="FFFFFF"/>
              </a:solidFill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良い材質を選ぶ</a:t>
            </a:r>
            <a:endParaRPr lang="en-US" altLang="ja-JP" sz="2000" dirty="0" smtClean="0">
              <a:solidFill>
                <a:srgbClr val="FFFFFF"/>
              </a:solidFill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2000" dirty="0">
                <a:solidFill>
                  <a:srgbClr val="FFFFFF"/>
                </a:solidFill>
              </a:rPr>
              <a:t>低減</a:t>
            </a:r>
            <a:r>
              <a:rPr lang="ja-JP" altLang="en-US" sz="2000" dirty="0" smtClean="0">
                <a:solidFill>
                  <a:srgbClr val="FFFFFF"/>
                </a:solidFill>
              </a:rPr>
              <a:t>する干渉計構成</a:t>
            </a:r>
            <a:endParaRPr lang="en-US" altLang="ja-JP" sz="2000" dirty="0" smtClean="0">
              <a:solidFill>
                <a:srgbClr val="FFFFFF"/>
              </a:solidFill>
            </a:endParaRPr>
          </a:p>
        </p:txBody>
      </p:sp>
      <p:sp>
        <p:nvSpPr>
          <p:cNvPr id="32" name="Rectangle 24"/>
          <p:cNvSpPr>
            <a:spLocks noChangeArrowheads="1"/>
          </p:cNvSpPr>
          <p:nvPr/>
        </p:nvSpPr>
        <p:spPr bwMode="auto">
          <a:xfrm>
            <a:off x="1259632" y="4767535"/>
            <a:ext cx="6147976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LCGT : </a:t>
            </a:r>
            <a:r>
              <a:rPr lang="ja-JP" altLang="en-US" sz="2000" dirty="0" smtClean="0">
                <a:solidFill>
                  <a:srgbClr val="99CCFF"/>
                </a:solidFill>
              </a:rPr>
              <a:t>低温干渉計</a:t>
            </a:r>
            <a:r>
              <a:rPr lang="en-US" altLang="ja-JP" sz="2000" dirty="0" smtClean="0">
                <a:solidFill>
                  <a:srgbClr val="99CCFF"/>
                </a:solidFill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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熱雑音を低減する</a:t>
            </a:r>
            <a:r>
              <a:rPr lang="ja-JP" altLang="en-US" sz="2000" dirty="0">
                <a:solidFill>
                  <a:srgbClr val="FFFFFF"/>
                </a:solidFill>
                <a:sym typeface="Wingdings" pitchFamily="2" charset="2"/>
              </a:rPr>
              <a:t>クリア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な方法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.</a:t>
            </a:r>
            <a:endParaRPr lang="en-US" altLang="ja-JP" sz="20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89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角丸四角形 18"/>
          <p:cNvSpPr/>
          <p:nvPr/>
        </p:nvSpPr>
        <p:spPr bwMode="auto">
          <a:xfrm>
            <a:off x="6372200" y="2670011"/>
            <a:ext cx="2520280" cy="420436"/>
          </a:xfrm>
          <a:prstGeom prst="roundRect">
            <a:avLst>
              <a:gd name="adj" fmla="val 4426"/>
            </a:avLst>
          </a:prstGeom>
          <a:solidFill>
            <a:srgbClr val="000000">
              <a:alpha val="30000"/>
            </a:srgbClr>
          </a:solidFill>
          <a:ln w="3175" cap="flat" cmpd="sng" algn="ctr">
            <a:solidFill>
              <a:srgbClr val="FFFFFF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低温干渉計の動作実証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国立天文台 </a:t>
            </a:r>
            <a:r>
              <a:rPr lang="en-US" altLang="ja-JP" smtClean="0"/>
              <a:t>ATC</a:t>
            </a:r>
            <a:r>
              <a:rPr lang="ja-JP" altLang="en-US" smtClean="0"/>
              <a:t>セミナー　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11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国立天文台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sp>
        <p:nvSpPr>
          <p:cNvPr id="5" name="Rectangle 24"/>
          <p:cNvSpPr>
            <a:spLocks noChangeArrowheads="1"/>
          </p:cNvSpPr>
          <p:nvPr/>
        </p:nvSpPr>
        <p:spPr bwMode="auto">
          <a:xfrm>
            <a:off x="565772" y="6116559"/>
            <a:ext cx="3286148" cy="2785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en-US" altLang="ja-JP" sz="1100" b="1" dirty="0" smtClean="0">
                <a:solidFill>
                  <a:srgbClr val="FFFFFF"/>
                </a:solidFill>
              </a:rPr>
              <a:t>CLIO : 100-m cryogenic interferometer</a:t>
            </a:r>
            <a:endParaRPr lang="en-US" altLang="ja-JP" sz="1100" b="1" dirty="0" smtClean="0">
              <a:solidFill>
                <a:srgbClr val="DDDDDD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3" y="3544960"/>
            <a:ext cx="4380289" cy="261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グループ化 1"/>
          <p:cNvGrpSpPr/>
          <p:nvPr/>
        </p:nvGrpSpPr>
        <p:grpSpPr>
          <a:xfrm>
            <a:off x="5054996" y="3501008"/>
            <a:ext cx="3837484" cy="2754820"/>
            <a:chOff x="642910" y="1285860"/>
            <a:chExt cx="8358246" cy="5207251"/>
          </a:xfrm>
        </p:grpSpPr>
        <p:sp>
          <p:nvSpPr>
            <p:cNvPr id="7" name="角丸四角形 6"/>
            <p:cNvSpPr/>
            <p:nvPr/>
          </p:nvSpPr>
          <p:spPr bwMode="auto">
            <a:xfrm>
              <a:off x="642910" y="1285860"/>
              <a:ext cx="8286808" cy="5072098"/>
            </a:xfrm>
            <a:prstGeom prst="roundRect">
              <a:avLst>
                <a:gd name="adj" fmla="val 2202"/>
              </a:avLst>
            </a:prstGeom>
            <a:solidFill>
              <a:srgbClr val="FFFFFF">
                <a:alpha val="90000"/>
              </a:srgbClr>
            </a:solidFill>
            <a:ln w="158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14349" y="1375317"/>
              <a:ext cx="5929354" cy="5065769"/>
            </a:xfrm>
            <a:prstGeom prst="rect">
              <a:avLst/>
            </a:prstGeom>
            <a:noFill/>
            <a:ln w="25400" cap="flat">
              <a:noFill/>
              <a:miter lim="800000"/>
              <a:headEnd/>
              <a:tailEnd/>
            </a:ln>
          </p:spPr>
        </p:pic>
        <p:sp>
          <p:nvSpPr>
            <p:cNvPr id="9" name="テキスト ボックス 8"/>
            <p:cNvSpPr txBox="1"/>
            <p:nvPr/>
          </p:nvSpPr>
          <p:spPr>
            <a:xfrm>
              <a:off x="7358082" y="5929330"/>
              <a:ext cx="1643074" cy="5637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buNone/>
              </a:pPr>
              <a:r>
                <a:rPr kumimoji="1" lang="en-US" altLang="ja-JP" sz="600" dirty="0" err="1" smtClean="0">
                  <a:solidFill>
                    <a:srgbClr val="1C1C1C"/>
                  </a:solidFill>
                </a:rPr>
                <a:t>T.Uchiyama</a:t>
              </a:r>
              <a:r>
                <a:rPr kumimoji="1" lang="ja-JP" altLang="en-US" sz="600" dirty="0" smtClean="0">
                  <a:solidFill>
                    <a:srgbClr val="1C1C1C"/>
                  </a:solidFill>
                </a:rPr>
                <a:t>　　</a:t>
              </a:r>
              <a:endParaRPr kumimoji="1" lang="en-US" altLang="ja-JP" sz="600" dirty="0" smtClean="0">
                <a:solidFill>
                  <a:srgbClr val="1C1C1C"/>
                </a:solidFill>
              </a:endParaRPr>
            </a:p>
            <a:p>
              <a:pPr algn="l">
                <a:buNone/>
              </a:pPr>
              <a:r>
                <a:rPr kumimoji="1" lang="en-US" altLang="ja-JP" sz="600" dirty="0" smtClean="0">
                  <a:solidFill>
                    <a:srgbClr val="1C1C1C"/>
                  </a:solidFill>
                </a:rPr>
                <a:t>GWADW2010</a:t>
              </a:r>
              <a:endParaRPr kumimoji="1" lang="ja-JP" altLang="en-US" sz="600" dirty="0">
                <a:solidFill>
                  <a:srgbClr val="1C1C1C"/>
                </a:solidFill>
              </a:endParaRPr>
            </a:p>
          </p:txBody>
        </p:sp>
        <p:grpSp>
          <p:nvGrpSpPr>
            <p:cNvPr id="10" name="グループ化 9"/>
            <p:cNvGrpSpPr/>
            <p:nvPr/>
          </p:nvGrpSpPr>
          <p:grpSpPr>
            <a:xfrm>
              <a:off x="3143240" y="2000240"/>
              <a:ext cx="5788989" cy="3786214"/>
              <a:chOff x="3143240" y="2000240"/>
              <a:chExt cx="5788989" cy="3786214"/>
            </a:xfrm>
          </p:grpSpPr>
          <p:sp>
            <p:nvSpPr>
              <p:cNvPr id="11" name="角丸四角形 10"/>
              <p:cNvSpPr/>
              <p:nvPr/>
            </p:nvSpPr>
            <p:spPr bwMode="auto">
              <a:xfrm>
                <a:off x="4429124" y="2000240"/>
                <a:ext cx="4357718" cy="3786214"/>
              </a:xfrm>
              <a:prstGeom prst="roundRect">
                <a:avLst>
                  <a:gd name="adj" fmla="val 2202"/>
                </a:avLst>
              </a:prstGeom>
              <a:solidFill>
                <a:srgbClr val="FFFFFF">
                  <a:alpha val="90000"/>
                </a:srgbClr>
              </a:solidFill>
              <a:ln w="25400" cap="flat" cmpd="sng" algn="ctr">
                <a:solidFill>
                  <a:srgbClr val="000000">
                    <a:alpha val="8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pic>
            <p:nvPicPr>
              <p:cNvPr id="12" name="Picture 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500562" y="2000240"/>
                <a:ext cx="4431667" cy="3786214"/>
              </a:xfrm>
              <a:prstGeom prst="rect">
                <a:avLst/>
              </a:prstGeom>
              <a:noFill/>
              <a:ln w="25400" cap="flat">
                <a:noFill/>
                <a:miter lim="800000"/>
                <a:headEnd/>
                <a:tailEnd/>
              </a:ln>
            </p:spPr>
          </p:pic>
          <p:sp>
            <p:nvSpPr>
              <p:cNvPr id="13" name="角丸四角形 12"/>
              <p:cNvSpPr/>
              <p:nvPr/>
            </p:nvSpPr>
            <p:spPr bwMode="auto">
              <a:xfrm>
                <a:off x="3143240" y="4572008"/>
                <a:ext cx="428628" cy="642942"/>
              </a:xfrm>
              <a:prstGeom prst="roundRect">
                <a:avLst>
                  <a:gd name="adj" fmla="val 2202"/>
                </a:avLst>
              </a:prstGeom>
              <a:noFill/>
              <a:ln w="50800" cap="flat" cmpd="sng" algn="ctr">
                <a:solidFill>
                  <a:srgbClr val="000000">
                    <a:alpha val="8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sp>
            <p:nvSpPr>
              <p:cNvPr id="14" name="右矢印 13"/>
              <p:cNvSpPr/>
              <p:nvPr/>
            </p:nvSpPr>
            <p:spPr bwMode="auto">
              <a:xfrm rot="19869224">
                <a:off x="3688980" y="4493298"/>
                <a:ext cx="652664" cy="357190"/>
              </a:xfrm>
              <a:prstGeom prst="rightArrow">
                <a:avLst/>
              </a:prstGeom>
              <a:solidFill>
                <a:srgbClr val="FFFFFF">
                  <a:alpha val="10000"/>
                </a:srgbClr>
              </a:solidFill>
              <a:ln w="47625" cap="flat" cmpd="sng" algn="ctr">
                <a:solidFill>
                  <a:srgbClr val="000000">
                    <a:alpha val="8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</p:grpSp>
      </p:grpSp>
      <p:sp>
        <p:nvSpPr>
          <p:cNvPr id="15" name="Rectangle 24"/>
          <p:cNvSpPr>
            <a:spLocks noChangeArrowheads="1"/>
          </p:cNvSpPr>
          <p:nvPr/>
        </p:nvSpPr>
        <p:spPr bwMode="auto">
          <a:xfrm>
            <a:off x="467544" y="869811"/>
            <a:ext cx="8136904" cy="156966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・</a:t>
            </a:r>
            <a:r>
              <a:rPr lang="en-US" altLang="ja-JP" sz="2000" dirty="0" smtClean="0">
                <a:solidFill>
                  <a:srgbClr val="FFFFFF"/>
                </a:solidFill>
              </a:rPr>
              <a:t>CLIO</a:t>
            </a:r>
            <a:r>
              <a:rPr lang="ja-JP" altLang="en-US" sz="2000" dirty="0" smtClean="0">
                <a:solidFill>
                  <a:srgbClr val="FFFFFF"/>
                </a:solidFill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</a:rPr>
              <a:t>--- </a:t>
            </a:r>
            <a:r>
              <a:rPr lang="ja-JP" altLang="en-US" sz="2000" dirty="0" smtClean="0">
                <a:solidFill>
                  <a:srgbClr val="FFFFFF"/>
                </a:solidFill>
              </a:rPr>
              <a:t>基線長</a:t>
            </a:r>
            <a:r>
              <a:rPr lang="en-US" altLang="ja-JP" sz="2000" dirty="0" smtClean="0">
                <a:solidFill>
                  <a:srgbClr val="FFFFFF"/>
                </a:solidFill>
              </a:rPr>
              <a:t>100m</a:t>
            </a:r>
            <a:r>
              <a:rPr lang="ja-JP" altLang="en-US" sz="2000" dirty="0" smtClean="0">
                <a:solidFill>
                  <a:srgbClr val="FFFFFF"/>
                </a:solidFill>
              </a:rPr>
              <a:t>の低温干渉計</a:t>
            </a:r>
            <a:endParaRPr lang="en-US" altLang="ja-JP" sz="2000" dirty="0" smtClean="0">
              <a:solidFill>
                <a:srgbClr val="FFFFFF"/>
              </a:solidFill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    - </a:t>
            </a:r>
            <a:r>
              <a:rPr lang="ja-JP" altLang="en-US" sz="2000" dirty="0" smtClean="0">
                <a:solidFill>
                  <a:srgbClr val="FFFFFF"/>
                </a:solidFill>
              </a:rPr>
              <a:t>神岡の地下サイトに設置されている</a:t>
            </a:r>
            <a:endParaRPr lang="en-US" altLang="ja-JP" sz="2000" dirty="0" smtClean="0">
              <a:solidFill>
                <a:srgbClr val="FFFFFF"/>
              </a:solidFill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>
                <a:solidFill>
                  <a:srgbClr val="FFFFFF"/>
                </a:solidFill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</a:rPr>
              <a:t>   - </a:t>
            </a:r>
            <a:r>
              <a:rPr lang="ja-JP" altLang="en-US" sz="2000" dirty="0" smtClean="0">
                <a:solidFill>
                  <a:srgbClr val="FFFFFF"/>
                </a:solidFill>
              </a:rPr>
              <a:t>鏡・振り子を </a:t>
            </a:r>
            <a:r>
              <a:rPr lang="ja-JP" altLang="en-US" sz="2000" dirty="0" smtClean="0">
                <a:solidFill>
                  <a:srgbClr val="99CCFF"/>
                </a:solidFill>
              </a:rPr>
              <a:t>約</a:t>
            </a:r>
            <a:r>
              <a:rPr lang="en-US" altLang="ja-JP" sz="2000" dirty="0" smtClean="0">
                <a:solidFill>
                  <a:srgbClr val="99CCFF"/>
                </a:solidFill>
              </a:rPr>
              <a:t>16K</a:t>
            </a:r>
            <a:r>
              <a:rPr lang="ja-JP" altLang="en-US" sz="2000" dirty="0">
                <a:solidFill>
                  <a:srgbClr val="99CCFF"/>
                </a:solidFill>
              </a:rPr>
              <a:t> </a:t>
            </a:r>
            <a:r>
              <a:rPr lang="ja-JP" altLang="en-US" sz="2000" dirty="0" smtClean="0">
                <a:solidFill>
                  <a:srgbClr val="FFFFFF"/>
                </a:solidFill>
              </a:rPr>
              <a:t>まで冷却した状態で動作</a:t>
            </a:r>
            <a:r>
              <a:rPr lang="en-US" altLang="ja-JP" sz="2000" dirty="0" smtClean="0">
                <a:solidFill>
                  <a:srgbClr val="FFFFFF"/>
                </a:solidFill>
              </a:rPr>
              <a:t>. </a:t>
            </a:r>
          </a:p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      サファイヤ鏡</a:t>
            </a:r>
            <a:r>
              <a:rPr lang="en-US" altLang="ja-JP" sz="2000" dirty="0" smtClean="0">
                <a:solidFill>
                  <a:srgbClr val="FFFFFF"/>
                </a:solidFill>
              </a:rPr>
              <a:t>, </a:t>
            </a:r>
            <a:r>
              <a:rPr lang="ja-JP" altLang="en-US" sz="2000" dirty="0" smtClean="0">
                <a:solidFill>
                  <a:srgbClr val="FFFFFF"/>
                </a:solidFill>
              </a:rPr>
              <a:t>低温懸架装置</a:t>
            </a:r>
            <a:r>
              <a:rPr lang="en-US" altLang="ja-JP" sz="2000" dirty="0" smtClean="0">
                <a:solidFill>
                  <a:srgbClr val="FFFFFF"/>
                </a:solidFill>
              </a:rPr>
              <a:t>, </a:t>
            </a:r>
            <a:r>
              <a:rPr lang="ja-JP" altLang="en-US" sz="2000" dirty="0" smtClean="0">
                <a:solidFill>
                  <a:srgbClr val="FFFFFF"/>
                </a:solidFill>
              </a:rPr>
              <a:t>低雑音冷凍機など</a:t>
            </a:r>
            <a:r>
              <a:rPr lang="en-US" altLang="ja-JP" sz="2000" dirty="0" smtClean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6" name="右矢印 15"/>
          <p:cNvSpPr/>
          <p:nvPr/>
        </p:nvSpPr>
        <p:spPr>
          <a:xfrm>
            <a:off x="1043608" y="2525995"/>
            <a:ext cx="360040" cy="326696"/>
          </a:xfrm>
          <a:prstGeom prst="rightArrow">
            <a:avLst/>
          </a:prstGeom>
          <a:ln w="6350">
            <a:solidFill>
              <a:srgbClr val="99CCFF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1475656" y="2453987"/>
            <a:ext cx="5400600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冷却運転時に</a:t>
            </a:r>
            <a:r>
              <a:rPr lang="ja-JP" altLang="en-US" sz="2000" dirty="0">
                <a:solidFill>
                  <a:srgbClr val="99CCFF"/>
                </a:solidFill>
              </a:rPr>
              <a:t>感度</a:t>
            </a:r>
            <a:r>
              <a:rPr lang="ja-JP" altLang="en-US" sz="2000" dirty="0" smtClean="0">
                <a:solidFill>
                  <a:srgbClr val="99CCFF"/>
                </a:solidFill>
              </a:rPr>
              <a:t>の向上</a:t>
            </a:r>
            <a:r>
              <a:rPr lang="ja-JP" altLang="en-US" sz="2000" dirty="0" smtClean="0">
                <a:solidFill>
                  <a:srgbClr val="FFFFFF"/>
                </a:solidFill>
              </a:rPr>
              <a:t>を確認</a:t>
            </a:r>
            <a:r>
              <a:rPr lang="en-US" altLang="ja-JP" sz="2000" dirty="0" smtClean="0">
                <a:solidFill>
                  <a:srgbClr val="FFFFFF"/>
                </a:solidFill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低温干渉計の</a:t>
            </a:r>
            <a:r>
              <a:rPr lang="ja-JP" altLang="en-US" sz="2000" dirty="0" smtClean="0">
                <a:solidFill>
                  <a:srgbClr val="99CCFF"/>
                </a:solidFill>
              </a:rPr>
              <a:t>動作実証</a:t>
            </a:r>
            <a:r>
              <a:rPr lang="ja-JP" altLang="en-US" sz="2000" dirty="0" smtClean="0">
                <a:solidFill>
                  <a:srgbClr val="FFFFFF"/>
                </a:solidFill>
              </a:rPr>
              <a:t>を達成</a:t>
            </a:r>
            <a:r>
              <a:rPr lang="en-US" altLang="ja-JP" sz="2000" dirty="0" smtClean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8" name="Rectangle 24"/>
          <p:cNvSpPr>
            <a:spLocks noChangeArrowheads="1"/>
          </p:cNvSpPr>
          <p:nvPr/>
        </p:nvSpPr>
        <p:spPr bwMode="auto">
          <a:xfrm>
            <a:off x="6547596" y="2670011"/>
            <a:ext cx="2200868" cy="3877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1600" dirty="0" smtClean="0">
                <a:solidFill>
                  <a:srgbClr val="99CCFF"/>
                </a:solidFill>
              </a:rPr>
              <a:t>詳細は</a:t>
            </a:r>
            <a:r>
              <a:rPr lang="ja-JP" altLang="en-US" sz="1600" dirty="0">
                <a:solidFill>
                  <a:srgbClr val="99CCFF"/>
                </a:solidFill>
              </a:rPr>
              <a:t>宮川</a:t>
            </a:r>
            <a:r>
              <a:rPr lang="ja-JP" altLang="en-US" sz="1600" dirty="0" smtClean="0">
                <a:solidFill>
                  <a:srgbClr val="99CCFF"/>
                </a:solidFill>
              </a:rPr>
              <a:t>氏講演にて</a:t>
            </a:r>
            <a:r>
              <a:rPr lang="en-US" altLang="ja-JP" sz="1600" dirty="0" smtClean="0">
                <a:solidFill>
                  <a:srgbClr val="99CCFF"/>
                </a:solidFill>
              </a:rPr>
              <a:t>.</a:t>
            </a:r>
          </a:p>
        </p:txBody>
      </p:sp>
      <p:sp>
        <p:nvSpPr>
          <p:cNvPr id="21" name="角丸四角形 20"/>
          <p:cNvSpPr/>
          <p:nvPr/>
        </p:nvSpPr>
        <p:spPr>
          <a:xfrm>
            <a:off x="6358063" y="1011505"/>
            <a:ext cx="2534417" cy="461665"/>
          </a:xfrm>
          <a:prstGeom prst="roundRect">
            <a:avLst>
              <a:gd name="adj" fmla="val 9412"/>
            </a:avLst>
          </a:prstGeom>
          <a:solidFill>
            <a:srgbClr val="CCECFF">
              <a:alpha val="10000"/>
            </a:srgbClr>
          </a:solidFill>
          <a:ln w="6350">
            <a:solidFill>
              <a:srgbClr val="CCECFF"/>
            </a:solidFill>
          </a:ln>
        </p:spPr>
        <p:txBody>
          <a:bodyPr rtlCol="0" anchor="ctr"/>
          <a:lstStyle/>
          <a:p>
            <a:pPr algn="ctr"/>
            <a:endParaRPr kumimoji="1" lang="ja-JP" altLang="en-US" sz="1400"/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6358064" y="980728"/>
            <a:ext cx="25891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>
              <a:buNone/>
            </a:pPr>
            <a:r>
              <a:rPr lang="ja-JP" altLang="en-US" sz="1400" dirty="0">
                <a:solidFill>
                  <a:srgbClr val="99CCFF"/>
                </a:solidFill>
                <a:cs typeface="ＭＳ Ｐゴシック" pitchFamily="50" charset="-128"/>
              </a:rPr>
              <a:t>低温工学・超電導</a:t>
            </a:r>
            <a:r>
              <a:rPr lang="ja-JP" altLang="en-US" sz="1400" dirty="0" smtClean="0">
                <a:solidFill>
                  <a:srgbClr val="99CCFF"/>
                </a:solidFill>
                <a:cs typeface="ＭＳ Ｐゴシック" pitchFamily="50" charset="-128"/>
              </a:rPr>
              <a:t>学会誌 </a:t>
            </a:r>
            <a:endParaRPr lang="en-US" altLang="ja-JP" sz="1400" dirty="0" smtClean="0">
              <a:solidFill>
                <a:srgbClr val="99CCFF"/>
              </a:solidFill>
              <a:cs typeface="ＭＳ Ｐゴシック" pitchFamily="50" charset="-128"/>
            </a:endParaRPr>
          </a:p>
          <a:p>
            <a:pPr lvl="0" algn="l">
              <a:buNone/>
            </a:pPr>
            <a:r>
              <a:rPr kumimoji="1" lang="en-US" altLang="ja-JP" sz="1400" i="0" u="none" strike="noStrike" cap="none" normalizeH="0" dirty="0">
                <a:ln>
                  <a:noFill/>
                </a:ln>
                <a:solidFill>
                  <a:srgbClr val="99CCFF"/>
                </a:solidFill>
                <a:cs typeface="ＭＳ Ｐゴシック" pitchFamily="50" charset="-128"/>
              </a:rPr>
              <a:t> </a:t>
            </a:r>
            <a:r>
              <a:rPr kumimoji="1" lang="ja-JP" altLang="en-US" sz="1400" i="0" u="none" strike="noStrike" cap="none" normalizeH="0" dirty="0" smtClean="0">
                <a:ln>
                  <a:noFill/>
                </a:ln>
                <a:solidFill>
                  <a:srgbClr val="99CCFF"/>
                </a:solidFill>
                <a:cs typeface="ＭＳ Ｐゴシック" pitchFamily="50" charset="-128"/>
              </a:rPr>
              <a:t>「</a:t>
            </a:r>
            <a:r>
              <a:rPr kumimoji="1" lang="ja-JP" sz="1400" i="0" u="none" strike="noStrike" cap="none" normalizeH="0" dirty="0" smtClean="0">
                <a:ln>
                  <a:noFill/>
                </a:ln>
                <a:solidFill>
                  <a:srgbClr val="99CCFF"/>
                </a:solidFill>
                <a:cs typeface="ＭＳ Ｐゴシック" pitchFamily="50" charset="-128"/>
              </a:rPr>
              <a:t>低温工学</a:t>
            </a:r>
            <a:r>
              <a:rPr kumimoji="1" lang="ja-JP" altLang="en-US" sz="1400" i="0" u="none" strike="noStrike" cap="none" normalizeH="0" dirty="0" smtClean="0">
                <a:ln>
                  <a:noFill/>
                </a:ln>
                <a:solidFill>
                  <a:srgbClr val="99CCFF"/>
                </a:solidFill>
                <a:cs typeface="ＭＳ Ｐゴシック" pitchFamily="50" charset="-128"/>
              </a:rPr>
              <a:t>」</a:t>
            </a:r>
            <a:r>
              <a:rPr lang="en-US" altLang="ja-JP" sz="1400" dirty="0" smtClean="0">
                <a:solidFill>
                  <a:srgbClr val="99CCFF"/>
                </a:solidFill>
                <a:cs typeface="ＭＳ Ｐゴシック" pitchFamily="50" charset="-128"/>
              </a:rPr>
              <a:t> </a:t>
            </a:r>
            <a:r>
              <a:rPr kumimoji="1" lang="ja-JP" altLang="ja-JP" sz="1400" i="0" u="none" strike="noStrike" cap="none" normalizeH="0" dirty="0" smtClean="0">
                <a:ln>
                  <a:noFill/>
                </a:ln>
                <a:solidFill>
                  <a:srgbClr val="99CCFF"/>
                </a:solidFill>
                <a:cs typeface="ＭＳ Ｐゴシック" pitchFamily="50" charset="-128"/>
              </a:rPr>
              <a:t>7</a:t>
            </a:r>
            <a:r>
              <a:rPr kumimoji="1" lang="ja-JP" sz="1400" i="0" u="none" strike="noStrike" cap="none" normalizeH="0" dirty="0" smtClean="0">
                <a:ln>
                  <a:noFill/>
                </a:ln>
                <a:solidFill>
                  <a:srgbClr val="99CCFF"/>
                </a:solidFill>
                <a:cs typeface="ＭＳ Ｐゴシック" pitchFamily="50" charset="-128"/>
              </a:rPr>
              <a:t>月号</a:t>
            </a:r>
            <a:r>
              <a:rPr kumimoji="1" lang="ja-JP" altLang="en-US" sz="1400" i="0" u="none" strike="noStrike" cap="none" normalizeH="0" dirty="0" smtClean="0">
                <a:ln>
                  <a:noFill/>
                </a:ln>
                <a:solidFill>
                  <a:srgbClr val="99CCFF"/>
                </a:solidFill>
                <a:cs typeface="ＭＳ Ｐゴシック" pitchFamily="50" charset="-128"/>
              </a:rPr>
              <a:t>で</a:t>
            </a:r>
            <a:r>
              <a:rPr kumimoji="1" lang="ja-JP" altLang="ja-JP" sz="1400" i="0" u="none" strike="noStrike" cap="none" normalizeH="0" dirty="0" smtClean="0">
                <a:ln>
                  <a:noFill/>
                </a:ln>
                <a:solidFill>
                  <a:srgbClr val="99CCFF"/>
                </a:solidFill>
                <a:cs typeface="ＭＳ Ｐゴシック" pitchFamily="50" charset="-128"/>
              </a:rPr>
              <a:t>LCGT</a:t>
            </a:r>
            <a:r>
              <a:rPr kumimoji="1" lang="ja-JP" sz="1400" i="0" u="none" strike="noStrike" cap="none" normalizeH="0" dirty="0" smtClean="0">
                <a:ln>
                  <a:noFill/>
                </a:ln>
                <a:solidFill>
                  <a:srgbClr val="99CCFF"/>
                </a:solidFill>
                <a:cs typeface="ＭＳ Ｐゴシック" pitchFamily="50" charset="-128"/>
              </a:rPr>
              <a:t>特集</a:t>
            </a:r>
            <a:endParaRPr kumimoji="1" lang="ja-JP" altLang="ja-JP" sz="1400" i="0" u="none" strike="noStrike" cap="none" normalizeH="0" dirty="0" smtClean="0">
              <a:ln>
                <a:noFill/>
              </a:ln>
              <a:solidFill>
                <a:srgbClr val="99CCFF"/>
              </a:solidFill>
              <a:cs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5996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クライオスタット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国立天文台 </a:t>
            </a:r>
            <a:r>
              <a:rPr lang="en-US" altLang="ja-JP" smtClean="0"/>
              <a:t>ATC</a:t>
            </a:r>
            <a:r>
              <a:rPr lang="ja-JP" altLang="en-US" smtClean="0"/>
              <a:t>セミナー　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11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国立天文台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grpSp>
        <p:nvGrpSpPr>
          <p:cNvPr id="31" name="グループ化 30"/>
          <p:cNvGrpSpPr/>
          <p:nvPr/>
        </p:nvGrpSpPr>
        <p:grpSpPr>
          <a:xfrm>
            <a:off x="6501482" y="790153"/>
            <a:ext cx="2318990" cy="5591175"/>
            <a:chOff x="3563888" y="790153"/>
            <a:chExt cx="2318990" cy="5591175"/>
          </a:xfrm>
        </p:grpSpPr>
        <p:grpSp>
          <p:nvGrpSpPr>
            <p:cNvPr id="32" name="グループ化 31"/>
            <p:cNvGrpSpPr/>
            <p:nvPr/>
          </p:nvGrpSpPr>
          <p:grpSpPr>
            <a:xfrm>
              <a:off x="3635896" y="790153"/>
              <a:ext cx="1943100" cy="5591175"/>
              <a:chOff x="3851920" y="790153"/>
              <a:chExt cx="1943100" cy="5591175"/>
            </a:xfrm>
          </p:grpSpPr>
          <p:sp>
            <p:nvSpPr>
              <p:cNvPr id="49" name="正方形/長方形 48"/>
              <p:cNvSpPr/>
              <p:nvPr/>
            </p:nvSpPr>
            <p:spPr>
              <a:xfrm>
                <a:off x="3855110" y="6237312"/>
                <a:ext cx="1931213" cy="144016"/>
              </a:xfrm>
              <a:prstGeom prst="rect">
                <a:avLst/>
              </a:prstGeom>
              <a:blipFill>
                <a:blip r:embed="rId2"/>
                <a:tile tx="0" ty="0" sx="100000" sy="100000" flip="none" algn="tl"/>
              </a:blipFill>
              <a:ln w="38100">
                <a:noFill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0" name="フリーフォーム 49"/>
              <p:cNvSpPr/>
              <p:nvPr/>
            </p:nvSpPr>
            <p:spPr>
              <a:xfrm>
                <a:off x="5084064" y="1587398"/>
                <a:ext cx="702259" cy="1989735"/>
              </a:xfrm>
              <a:custGeom>
                <a:avLst/>
                <a:gdLst>
                  <a:gd name="connsiteX0" fmla="*/ 702259 w 702259"/>
                  <a:gd name="connsiteY0" fmla="*/ 0 h 1989735"/>
                  <a:gd name="connsiteX1" fmla="*/ 0 w 702259"/>
                  <a:gd name="connsiteY1" fmla="*/ 14631 h 1989735"/>
                  <a:gd name="connsiteX2" fmla="*/ 0 w 702259"/>
                  <a:gd name="connsiteY2" fmla="*/ 1799540 h 1989735"/>
                  <a:gd name="connsiteX3" fmla="*/ 256032 w 702259"/>
                  <a:gd name="connsiteY3" fmla="*/ 1828800 h 1989735"/>
                  <a:gd name="connsiteX4" fmla="*/ 438912 w 702259"/>
                  <a:gd name="connsiteY4" fmla="*/ 1887322 h 1989735"/>
                  <a:gd name="connsiteX5" fmla="*/ 651053 w 702259"/>
                  <a:gd name="connsiteY5" fmla="*/ 1960474 h 1989735"/>
                  <a:gd name="connsiteX6" fmla="*/ 702259 w 702259"/>
                  <a:gd name="connsiteY6" fmla="*/ 1989735 h 1989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2259" h="1989735">
                    <a:moveTo>
                      <a:pt x="702259" y="0"/>
                    </a:moveTo>
                    <a:lnTo>
                      <a:pt x="0" y="14631"/>
                    </a:lnTo>
                    <a:lnTo>
                      <a:pt x="0" y="1799540"/>
                    </a:lnTo>
                    <a:lnTo>
                      <a:pt x="256032" y="1828800"/>
                    </a:lnTo>
                    <a:lnTo>
                      <a:pt x="438912" y="1887322"/>
                    </a:lnTo>
                    <a:lnTo>
                      <a:pt x="651053" y="1960474"/>
                    </a:lnTo>
                    <a:lnTo>
                      <a:pt x="702259" y="1989735"/>
                    </a:lnTo>
                  </a:path>
                </a:pathLst>
              </a:custGeom>
              <a:blipFill>
                <a:blip r:embed="rId2"/>
                <a:tile tx="0" ty="0" sx="100000" sy="100000" flip="none" algn="tl"/>
              </a:blipFill>
            </p:spPr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1" name="フリーフォーム 50"/>
              <p:cNvSpPr/>
              <p:nvPr/>
            </p:nvSpPr>
            <p:spPr>
              <a:xfrm>
                <a:off x="3855110" y="1587398"/>
                <a:ext cx="782727" cy="2018996"/>
              </a:xfrm>
              <a:custGeom>
                <a:avLst/>
                <a:gdLst>
                  <a:gd name="connsiteX0" fmla="*/ 0 w 782727"/>
                  <a:gd name="connsiteY0" fmla="*/ 2018996 h 2018996"/>
                  <a:gd name="connsiteX1" fmla="*/ 197511 w 782727"/>
                  <a:gd name="connsiteY1" fmla="*/ 1916583 h 2018996"/>
                  <a:gd name="connsiteX2" fmla="*/ 475488 w 782727"/>
                  <a:gd name="connsiteY2" fmla="*/ 1836116 h 2018996"/>
                  <a:gd name="connsiteX3" fmla="*/ 782727 w 782727"/>
                  <a:gd name="connsiteY3" fmla="*/ 1784909 h 2018996"/>
                  <a:gd name="connsiteX4" fmla="*/ 782727 w 782727"/>
                  <a:gd name="connsiteY4" fmla="*/ 29261 h 2018996"/>
                  <a:gd name="connsiteX5" fmla="*/ 672999 w 782727"/>
                  <a:gd name="connsiteY5" fmla="*/ 0 h 2018996"/>
                  <a:gd name="connsiteX6" fmla="*/ 14631 w 782727"/>
                  <a:gd name="connsiteY6" fmla="*/ 7316 h 2018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2727" h="2018996">
                    <a:moveTo>
                      <a:pt x="0" y="2018996"/>
                    </a:moveTo>
                    <a:lnTo>
                      <a:pt x="197511" y="1916583"/>
                    </a:lnTo>
                    <a:lnTo>
                      <a:pt x="475488" y="1836116"/>
                    </a:lnTo>
                    <a:lnTo>
                      <a:pt x="782727" y="1784909"/>
                    </a:lnTo>
                    <a:lnTo>
                      <a:pt x="782727" y="29261"/>
                    </a:lnTo>
                    <a:lnTo>
                      <a:pt x="672999" y="0"/>
                    </a:lnTo>
                    <a:lnTo>
                      <a:pt x="14631" y="7316"/>
                    </a:lnTo>
                  </a:path>
                </a:pathLst>
              </a:custGeom>
              <a:blipFill>
                <a:blip r:embed="rId2"/>
                <a:tile tx="0" ty="0" sx="100000" sy="100000" flip="none" algn="tl"/>
              </a:blipFill>
            </p:spPr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pic>
            <p:nvPicPr>
              <p:cNvPr id="52" name="Picture 5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51920" y="790153"/>
                <a:ext cx="1943100" cy="55911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3" name="Rectangle 24"/>
            <p:cNvSpPr>
              <a:spLocks noChangeArrowheads="1"/>
            </p:cNvSpPr>
            <p:nvPr/>
          </p:nvSpPr>
          <p:spPr bwMode="auto">
            <a:xfrm>
              <a:off x="3563888" y="1151166"/>
              <a:ext cx="999728" cy="24564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None/>
              </a:pPr>
              <a:r>
                <a:rPr lang="en-US" altLang="ja-JP" sz="1000" dirty="0" smtClean="0">
                  <a:solidFill>
                    <a:srgbClr val="99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Pre Isolator</a:t>
              </a:r>
            </a:p>
          </p:txBody>
        </p:sp>
        <p:sp>
          <p:nvSpPr>
            <p:cNvPr id="34" name="Rectangle 24"/>
            <p:cNvSpPr>
              <a:spLocks noChangeArrowheads="1"/>
            </p:cNvSpPr>
            <p:nvPr/>
          </p:nvSpPr>
          <p:spPr bwMode="auto">
            <a:xfrm>
              <a:off x="3923928" y="1799238"/>
              <a:ext cx="648072" cy="24564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None/>
              </a:pPr>
              <a:r>
                <a:rPr lang="en-US" altLang="ja-JP" sz="1000" dirty="0" smtClean="0">
                  <a:solidFill>
                    <a:srgbClr val="99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GAS1</a:t>
              </a:r>
            </a:p>
          </p:txBody>
        </p:sp>
        <p:sp>
          <p:nvSpPr>
            <p:cNvPr id="35" name="Rectangle 24"/>
            <p:cNvSpPr>
              <a:spLocks noChangeArrowheads="1"/>
            </p:cNvSpPr>
            <p:nvPr/>
          </p:nvSpPr>
          <p:spPr bwMode="auto">
            <a:xfrm>
              <a:off x="3923928" y="2636912"/>
              <a:ext cx="648072" cy="24564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None/>
              </a:pPr>
              <a:r>
                <a:rPr lang="en-US" altLang="ja-JP" sz="1000" dirty="0" smtClean="0">
                  <a:solidFill>
                    <a:srgbClr val="99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GAS2</a:t>
              </a:r>
            </a:p>
          </p:txBody>
        </p:sp>
        <p:sp>
          <p:nvSpPr>
            <p:cNvPr id="36" name="Rectangle 24"/>
            <p:cNvSpPr>
              <a:spLocks noChangeArrowheads="1"/>
            </p:cNvSpPr>
            <p:nvPr/>
          </p:nvSpPr>
          <p:spPr bwMode="auto">
            <a:xfrm>
              <a:off x="3965792" y="3490960"/>
              <a:ext cx="648072" cy="24564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None/>
              </a:pPr>
              <a:r>
                <a:rPr lang="en-US" altLang="ja-JP" sz="1000" dirty="0" smtClean="0">
                  <a:solidFill>
                    <a:srgbClr val="99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GAS3</a:t>
              </a:r>
            </a:p>
          </p:txBody>
        </p:sp>
        <p:sp>
          <p:nvSpPr>
            <p:cNvPr id="37" name="Rectangle 24"/>
            <p:cNvSpPr>
              <a:spLocks noChangeArrowheads="1"/>
            </p:cNvSpPr>
            <p:nvPr/>
          </p:nvSpPr>
          <p:spPr bwMode="auto">
            <a:xfrm>
              <a:off x="3923928" y="4221088"/>
              <a:ext cx="648072" cy="24564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None/>
              </a:pPr>
              <a:r>
                <a:rPr lang="en-US" altLang="ja-JP" sz="1000" dirty="0" smtClean="0">
                  <a:solidFill>
                    <a:srgbClr val="99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GAS4</a:t>
              </a:r>
            </a:p>
          </p:txBody>
        </p:sp>
        <p:sp>
          <p:nvSpPr>
            <p:cNvPr id="38" name="Rectangle 24"/>
            <p:cNvSpPr>
              <a:spLocks noChangeArrowheads="1"/>
            </p:cNvSpPr>
            <p:nvPr/>
          </p:nvSpPr>
          <p:spPr bwMode="auto">
            <a:xfrm>
              <a:off x="3563888" y="5013176"/>
              <a:ext cx="648072" cy="369332"/>
            </a:xfrm>
            <a:prstGeom prst="rect">
              <a:avLst/>
            </a:prstGeom>
            <a:solidFill>
              <a:srgbClr val="000000">
                <a:alpha val="70000"/>
              </a:srgbClr>
            </a:solidFill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90000"/>
                </a:lnSpc>
                <a:buNone/>
              </a:pPr>
              <a:r>
                <a:rPr lang="en-US" altLang="ja-JP" sz="1000" dirty="0" smtClean="0">
                  <a:solidFill>
                    <a:srgbClr val="99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Cryo-payload</a:t>
              </a:r>
            </a:p>
          </p:txBody>
        </p:sp>
        <p:sp>
          <p:nvSpPr>
            <p:cNvPr id="39" name="Rectangle 24"/>
            <p:cNvSpPr>
              <a:spLocks noChangeArrowheads="1"/>
            </p:cNvSpPr>
            <p:nvPr/>
          </p:nvSpPr>
          <p:spPr bwMode="auto">
            <a:xfrm>
              <a:off x="3635896" y="5517232"/>
              <a:ext cx="720080" cy="369332"/>
            </a:xfrm>
            <a:prstGeom prst="rect">
              <a:avLst/>
            </a:prstGeom>
            <a:solidFill>
              <a:srgbClr val="000000">
                <a:alpha val="70000"/>
              </a:srgbClr>
            </a:solidFill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90000"/>
                </a:lnSpc>
                <a:buNone/>
              </a:pPr>
              <a:r>
                <a:rPr lang="en-US" altLang="ja-JP" sz="1000" dirty="0" smtClean="0">
                  <a:solidFill>
                    <a:srgbClr val="99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Sapphire</a:t>
              </a:r>
            </a:p>
            <a:p>
              <a:pPr algn="l">
                <a:lnSpc>
                  <a:spcPct val="90000"/>
                </a:lnSpc>
                <a:buNone/>
              </a:pPr>
              <a:r>
                <a:rPr lang="en-US" altLang="ja-JP" sz="1000" dirty="0" smtClean="0">
                  <a:solidFill>
                    <a:srgbClr val="99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mirror</a:t>
              </a:r>
            </a:p>
          </p:txBody>
        </p:sp>
        <p:cxnSp>
          <p:nvCxnSpPr>
            <p:cNvPr id="40" name="直線矢印コネクタ 39"/>
            <p:cNvCxnSpPr/>
            <p:nvPr/>
          </p:nvCxnSpPr>
          <p:spPr bwMode="auto">
            <a:xfrm>
              <a:off x="4247964" y="5701898"/>
              <a:ext cx="315652" cy="0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19050" cap="flat" cmpd="sng" algn="ctr">
              <a:solidFill>
                <a:srgbClr val="99FF99"/>
              </a:solidFill>
              <a:prstDash val="solid"/>
              <a:round/>
              <a:headEnd type="none" w="med" len="med"/>
              <a:tailEnd type="arrow" w="sm" len="med"/>
            </a:ln>
            <a:effectLst/>
          </p:spPr>
        </p:cxnSp>
        <p:sp>
          <p:nvSpPr>
            <p:cNvPr id="41" name="Rectangle 24"/>
            <p:cNvSpPr>
              <a:spLocks noChangeArrowheads="1"/>
            </p:cNvSpPr>
            <p:nvPr/>
          </p:nvSpPr>
          <p:spPr bwMode="auto">
            <a:xfrm>
              <a:off x="4994000" y="1360864"/>
              <a:ext cx="639688" cy="24564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None/>
              </a:pPr>
              <a:r>
                <a:rPr lang="en-US" altLang="ja-JP" sz="1000" dirty="0" smtClean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r>
                <a:rPr lang="en-US" altLang="ja-JP" sz="1000" baseline="30000" dirty="0" smtClean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nd</a:t>
              </a:r>
              <a:r>
                <a:rPr lang="en-US" altLang="ja-JP" sz="1000" dirty="0" smtClean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floor</a:t>
              </a:r>
            </a:p>
          </p:txBody>
        </p:sp>
        <p:sp>
          <p:nvSpPr>
            <p:cNvPr id="42" name="Rectangle 24"/>
            <p:cNvSpPr>
              <a:spLocks noChangeArrowheads="1"/>
            </p:cNvSpPr>
            <p:nvPr/>
          </p:nvSpPr>
          <p:spPr bwMode="auto">
            <a:xfrm>
              <a:off x="5090790" y="6028660"/>
              <a:ext cx="639688" cy="2616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None/>
              </a:pPr>
              <a:r>
                <a:rPr lang="en-US" altLang="ja-JP" sz="1000" dirty="0" smtClean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  <a:r>
                <a:rPr lang="en-US" altLang="ja-JP" sz="1000" baseline="30000" dirty="0" smtClean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</a:t>
              </a:r>
              <a:r>
                <a:rPr lang="en-US" altLang="ja-JP" sz="1000" dirty="0" smtClean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floor</a:t>
              </a:r>
            </a:p>
          </p:txBody>
        </p:sp>
        <p:sp>
          <p:nvSpPr>
            <p:cNvPr id="43" name="Rectangle 24"/>
            <p:cNvSpPr>
              <a:spLocks noChangeArrowheads="1"/>
            </p:cNvSpPr>
            <p:nvPr/>
          </p:nvSpPr>
          <p:spPr bwMode="auto">
            <a:xfrm>
              <a:off x="5055960" y="4777056"/>
              <a:ext cx="756592" cy="2616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None/>
              </a:pPr>
              <a:r>
                <a:rPr lang="en-US" altLang="ja-JP" sz="1000" dirty="0" smtClean="0">
                  <a:solidFill>
                    <a:srgbClr val="99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Cryostat</a:t>
              </a:r>
            </a:p>
          </p:txBody>
        </p:sp>
        <p:cxnSp>
          <p:nvCxnSpPr>
            <p:cNvPr id="44" name="直線矢印コネクタ 43"/>
            <p:cNvCxnSpPr/>
            <p:nvPr/>
          </p:nvCxnSpPr>
          <p:spPr bwMode="auto">
            <a:xfrm>
              <a:off x="4139952" y="5229200"/>
              <a:ext cx="265838" cy="0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19050" cap="flat" cmpd="sng" algn="ctr">
              <a:solidFill>
                <a:srgbClr val="99FF99"/>
              </a:solidFill>
              <a:prstDash val="solid"/>
              <a:round/>
              <a:headEnd type="none" w="med" len="med"/>
              <a:tailEnd type="arrow" w="sm" len="med"/>
            </a:ln>
            <a:effectLst/>
          </p:spPr>
        </p:cxnSp>
        <p:sp>
          <p:nvSpPr>
            <p:cNvPr id="45" name="Rectangle 24"/>
            <p:cNvSpPr>
              <a:spLocks noChangeArrowheads="1"/>
            </p:cNvSpPr>
            <p:nvPr/>
          </p:nvSpPr>
          <p:spPr bwMode="auto">
            <a:xfrm>
              <a:off x="4932040" y="837873"/>
              <a:ext cx="950838" cy="43088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None/>
              </a:pPr>
              <a:r>
                <a:rPr lang="en-US" altLang="ja-JP" sz="1000" dirty="0" smtClean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Room-temp.</a:t>
              </a:r>
            </a:p>
            <a:p>
              <a:pPr algn="l">
                <a:lnSpc>
                  <a:spcPct val="110000"/>
                </a:lnSpc>
                <a:buNone/>
              </a:pPr>
              <a:r>
                <a:rPr lang="en-US" altLang="ja-JP" sz="1000" dirty="0" smtClean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Vacuum tank</a:t>
              </a:r>
            </a:p>
          </p:txBody>
        </p:sp>
        <p:sp>
          <p:nvSpPr>
            <p:cNvPr id="46" name="Rectangle 24"/>
            <p:cNvSpPr>
              <a:spLocks noChangeArrowheads="1"/>
            </p:cNvSpPr>
            <p:nvPr/>
          </p:nvSpPr>
          <p:spPr bwMode="auto">
            <a:xfrm>
              <a:off x="4869845" y="2278033"/>
              <a:ext cx="710267" cy="43088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None/>
              </a:pPr>
              <a:r>
                <a:rPr lang="en-US" altLang="ja-JP" sz="1000" dirty="0" smtClean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Vacuum </a:t>
              </a:r>
            </a:p>
            <a:p>
              <a:pPr algn="l">
                <a:lnSpc>
                  <a:spcPct val="110000"/>
                </a:lnSpc>
                <a:buNone/>
              </a:pPr>
              <a:r>
                <a:rPr lang="en-US" altLang="ja-JP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altLang="ja-JP" sz="1000" dirty="0" smtClean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Tube</a:t>
              </a:r>
            </a:p>
          </p:txBody>
        </p:sp>
        <p:cxnSp>
          <p:nvCxnSpPr>
            <p:cNvPr id="47" name="直線矢印コネクタ 46"/>
            <p:cNvCxnSpPr/>
            <p:nvPr/>
          </p:nvCxnSpPr>
          <p:spPr bwMode="auto">
            <a:xfrm>
              <a:off x="5724128" y="1587398"/>
              <a:ext cx="0" cy="4702872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12700" cap="flat" cmpd="sng" algn="ctr">
              <a:solidFill>
                <a:srgbClr val="FFFF99"/>
              </a:solidFill>
              <a:prstDash val="solid"/>
              <a:round/>
              <a:headEnd type="arrow" w="sm" len="med"/>
              <a:tailEnd type="arrow" w="sm" len="med"/>
            </a:ln>
            <a:effectLst/>
          </p:spPr>
        </p:cxnSp>
        <p:sp>
          <p:nvSpPr>
            <p:cNvPr id="48" name="Rectangle 24"/>
            <p:cNvSpPr>
              <a:spLocks noChangeArrowheads="1"/>
            </p:cNvSpPr>
            <p:nvPr/>
          </p:nvSpPr>
          <p:spPr bwMode="auto">
            <a:xfrm rot="16200000">
              <a:off x="5202185" y="3411113"/>
              <a:ext cx="926291" cy="2616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None/>
              </a:pPr>
              <a:r>
                <a:rPr lang="en-US" altLang="ja-JP" sz="1000" dirty="0" smtClean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Height 13m</a:t>
              </a:r>
            </a:p>
          </p:txBody>
        </p:sp>
      </p:grpSp>
      <p:grpSp>
        <p:nvGrpSpPr>
          <p:cNvPr id="57" name="グループ化 56"/>
          <p:cNvGrpSpPr>
            <a:grpSpLocks noChangeAspect="1"/>
          </p:cNvGrpSpPr>
          <p:nvPr/>
        </p:nvGrpSpPr>
        <p:grpSpPr>
          <a:xfrm>
            <a:off x="510749" y="1861780"/>
            <a:ext cx="5645427" cy="4447540"/>
            <a:chOff x="1259632" y="795338"/>
            <a:chExt cx="7056784" cy="5559425"/>
          </a:xfrm>
        </p:grpSpPr>
        <p:pic>
          <p:nvPicPr>
            <p:cNvPr id="61" name="Picture 18" descr="LCGT-CryoStat00_110310-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259632" y="795338"/>
              <a:ext cx="6950075" cy="5559425"/>
            </a:xfrm>
            <a:prstGeom prst="rect">
              <a:avLst/>
            </a:prstGeom>
          </p:spPr>
        </p:pic>
        <p:sp>
          <p:nvSpPr>
            <p:cNvPr id="63" name="角丸四角形 62"/>
            <p:cNvSpPr/>
            <p:nvPr/>
          </p:nvSpPr>
          <p:spPr>
            <a:xfrm>
              <a:off x="5940151" y="5085184"/>
              <a:ext cx="2066379" cy="1080120"/>
            </a:xfrm>
            <a:prstGeom prst="roundRect">
              <a:avLst>
                <a:gd name="adj" fmla="val 5834"/>
              </a:avLst>
            </a:prstGeom>
            <a:solidFill>
              <a:srgbClr val="000000">
                <a:alpha val="10000"/>
              </a:srgbClr>
            </a:solidFill>
            <a:ln w="6350">
              <a:solidFill>
                <a:srgbClr val="000000">
                  <a:alpha val="50000"/>
                </a:srgbClr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400"/>
            </a:p>
          </p:txBody>
        </p:sp>
        <p:sp>
          <p:nvSpPr>
            <p:cNvPr id="67" name="角丸四角形 66"/>
            <p:cNvSpPr/>
            <p:nvPr/>
          </p:nvSpPr>
          <p:spPr>
            <a:xfrm>
              <a:off x="1331640" y="980728"/>
              <a:ext cx="2376264" cy="1323439"/>
            </a:xfrm>
            <a:prstGeom prst="roundRect">
              <a:avLst>
                <a:gd name="adj" fmla="val 9773"/>
              </a:avLst>
            </a:prstGeom>
            <a:solidFill>
              <a:srgbClr val="000000">
                <a:alpha val="10000"/>
              </a:srgbClr>
            </a:solidFill>
            <a:ln w="6350">
              <a:solidFill>
                <a:srgbClr val="000000">
                  <a:alpha val="50000"/>
                </a:srgbClr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400"/>
            </a:p>
          </p:txBody>
        </p:sp>
        <p:sp>
          <p:nvSpPr>
            <p:cNvPr id="68" name="Line 19"/>
            <p:cNvSpPr>
              <a:spLocks noChangeShapeType="1"/>
            </p:cNvSpPr>
            <p:nvPr/>
          </p:nvSpPr>
          <p:spPr bwMode="auto">
            <a:xfrm flipV="1">
              <a:off x="4716016" y="1403569"/>
              <a:ext cx="0" cy="513263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l" defTabSz="457200">
                <a:buFontTx/>
                <a:buNone/>
              </a:pPr>
              <a:endParaRPr lang="ja-JP" altLang="en-US" sz="1400">
                <a:solidFill>
                  <a:prstClr val="black"/>
                </a:solidFill>
                <a:ea typeface="ＭＳ Ｐゴシック" pitchFamily="50" charset="-128"/>
              </a:endParaRPr>
            </a:p>
          </p:txBody>
        </p:sp>
        <p:sp>
          <p:nvSpPr>
            <p:cNvPr id="69" name="Text Box 20"/>
            <p:cNvSpPr txBox="1">
              <a:spLocks noChangeArrowheads="1"/>
            </p:cNvSpPr>
            <p:nvPr/>
          </p:nvSpPr>
          <p:spPr bwMode="auto">
            <a:xfrm>
              <a:off x="4349893" y="1146231"/>
              <a:ext cx="870179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algn="l" defTabSz="457200">
                <a:buFontTx/>
                <a:buNone/>
              </a:pPr>
              <a:r>
                <a:rPr lang="en-US" altLang="ja-JP" sz="1400" dirty="0">
                  <a:solidFill>
                    <a:srgbClr val="00FF00"/>
                  </a:solidFill>
                  <a:latin typeface="Tahoma" pitchFamily="34" charset="0"/>
                </a:rPr>
                <a:t>to SAS</a:t>
              </a:r>
              <a:endParaRPr lang="en-US" altLang="ja-JP" sz="1400" dirty="0">
                <a:solidFill>
                  <a:prstClr val="black"/>
                </a:solidFill>
                <a:latin typeface="Tahoma" pitchFamily="34" charset="0"/>
              </a:endParaRPr>
            </a:p>
          </p:txBody>
        </p:sp>
        <p:sp>
          <p:nvSpPr>
            <p:cNvPr id="70" name="Text Box 21"/>
            <p:cNvSpPr txBox="1">
              <a:spLocks noChangeArrowheads="1"/>
            </p:cNvSpPr>
            <p:nvPr/>
          </p:nvSpPr>
          <p:spPr bwMode="auto">
            <a:xfrm rot="1277549">
              <a:off x="2745510" y="2367037"/>
              <a:ext cx="961029" cy="654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algn="l" defTabSz="457200">
                <a:buFontTx/>
                <a:buNone/>
              </a:pPr>
              <a:r>
                <a:rPr lang="en-US" altLang="ja-JP" sz="1400" dirty="0">
                  <a:solidFill>
                    <a:srgbClr val="FFFF00"/>
                  </a:solidFill>
                  <a:latin typeface="Tahoma" pitchFamily="34" charset="0"/>
                </a:rPr>
                <a:t>View ports</a:t>
              </a:r>
              <a:endParaRPr lang="en-US" altLang="ja-JP" sz="1400" dirty="0">
                <a:solidFill>
                  <a:prstClr val="black"/>
                </a:solidFill>
                <a:latin typeface="Tahoma" pitchFamily="34" charset="0"/>
              </a:endParaRPr>
            </a:p>
          </p:txBody>
        </p:sp>
        <p:sp>
          <p:nvSpPr>
            <p:cNvPr id="71" name="Line 22"/>
            <p:cNvSpPr>
              <a:spLocks noChangeShapeType="1"/>
            </p:cNvSpPr>
            <p:nvPr/>
          </p:nvSpPr>
          <p:spPr bwMode="auto">
            <a:xfrm flipV="1">
              <a:off x="2388252" y="3996379"/>
              <a:ext cx="953932" cy="256631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l" defTabSz="457200">
                <a:buFontTx/>
                <a:buNone/>
              </a:pPr>
              <a:endParaRPr lang="ja-JP" altLang="en-US" sz="1400">
                <a:solidFill>
                  <a:prstClr val="black"/>
                </a:solidFill>
                <a:ea typeface="ＭＳ Ｐゴシック" pitchFamily="50" charset="-128"/>
              </a:endParaRPr>
            </a:p>
          </p:txBody>
        </p:sp>
        <p:sp>
          <p:nvSpPr>
            <p:cNvPr id="72" name="Text Box 23"/>
            <p:cNvSpPr txBox="1">
              <a:spLocks noChangeArrowheads="1"/>
            </p:cNvSpPr>
            <p:nvPr/>
          </p:nvSpPr>
          <p:spPr bwMode="auto">
            <a:xfrm>
              <a:off x="6406413" y="1886591"/>
              <a:ext cx="1425220" cy="346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algn="l" defTabSz="457200">
                <a:buFontTx/>
                <a:buNone/>
              </a:pPr>
              <a:r>
                <a:rPr lang="en-US" altLang="ja-JP" sz="1200" dirty="0">
                  <a:solidFill>
                    <a:srgbClr val="00FFFF"/>
                  </a:solidFill>
                  <a:latin typeface="Tahoma" pitchFamily="34" charset="0"/>
                </a:rPr>
                <a:t>Remote valve </a:t>
              </a:r>
            </a:p>
          </p:txBody>
        </p:sp>
        <p:sp>
          <p:nvSpPr>
            <p:cNvPr id="73" name="Text Box 24"/>
            <p:cNvSpPr txBox="1">
              <a:spLocks noChangeArrowheads="1"/>
            </p:cNvSpPr>
            <p:nvPr/>
          </p:nvSpPr>
          <p:spPr bwMode="auto">
            <a:xfrm>
              <a:off x="6644196" y="2708921"/>
              <a:ext cx="1672220" cy="577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algn="l" defTabSz="457200">
                <a:buFontTx/>
                <a:buNone/>
              </a:pPr>
              <a:r>
                <a:rPr lang="en-US" altLang="ja-JP" sz="1200" dirty="0">
                  <a:solidFill>
                    <a:srgbClr val="00FFFF"/>
                  </a:solidFill>
                  <a:latin typeface="Tahoma" pitchFamily="34" charset="0"/>
                </a:rPr>
                <a:t>Low vibration</a:t>
              </a:r>
            </a:p>
            <a:p>
              <a:pPr algn="l" defTabSz="457200">
                <a:buFontTx/>
                <a:buNone/>
              </a:pPr>
              <a:r>
                <a:rPr lang="en-US" altLang="ja-JP" sz="1200" dirty="0">
                  <a:solidFill>
                    <a:srgbClr val="00FFFF"/>
                  </a:solidFill>
                  <a:latin typeface="Tahoma" pitchFamily="34" charset="0"/>
                </a:rPr>
                <a:t> </a:t>
              </a:r>
              <a:r>
                <a:rPr lang="en-US" altLang="ja-JP" sz="1200" dirty="0" err="1">
                  <a:solidFill>
                    <a:srgbClr val="00FFFF"/>
                  </a:solidFill>
                  <a:latin typeface="Tahoma" pitchFamily="34" charset="0"/>
                </a:rPr>
                <a:t>cryocooler</a:t>
              </a:r>
              <a:r>
                <a:rPr lang="en-US" altLang="ja-JP" sz="1200" dirty="0">
                  <a:solidFill>
                    <a:srgbClr val="00FFFF"/>
                  </a:solidFill>
                  <a:latin typeface="Tahoma" pitchFamily="34" charset="0"/>
                </a:rPr>
                <a:t> unit</a:t>
              </a:r>
              <a:endParaRPr lang="en-US" altLang="ja-JP" sz="1200" dirty="0">
                <a:solidFill>
                  <a:prstClr val="black"/>
                </a:solidFill>
                <a:latin typeface="Tahoma" pitchFamily="34" charset="0"/>
              </a:endParaRPr>
            </a:p>
          </p:txBody>
        </p:sp>
        <p:sp>
          <p:nvSpPr>
            <p:cNvPr id="74" name="Line 25"/>
            <p:cNvSpPr>
              <a:spLocks noChangeShapeType="1"/>
            </p:cNvSpPr>
            <p:nvPr/>
          </p:nvSpPr>
          <p:spPr bwMode="auto">
            <a:xfrm flipH="1">
              <a:off x="6451948" y="2204864"/>
              <a:ext cx="136276" cy="192474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l" defTabSz="457200">
                <a:buFontTx/>
                <a:buNone/>
              </a:pPr>
              <a:endParaRPr lang="ja-JP" altLang="en-US" sz="1400">
                <a:solidFill>
                  <a:prstClr val="black"/>
                </a:solidFill>
                <a:ea typeface="ＭＳ Ｐゴシック" pitchFamily="50" charset="-128"/>
              </a:endParaRPr>
            </a:p>
          </p:txBody>
        </p:sp>
        <p:sp>
          <p:nvSpPr>
            <p:cNvPr id="75" name="Line 26"/>
            <p:cNvSpPr>
              <a:spLocks noChangeShapeType="1"/>
            </p:cNvSpPr>
            <p:nvPr/>
          </p:nvSpPr>
          <p:spPr bwMode="auto">
            <a:xfrm flipH="1" flipV="1">
              <a:off x="6049494" y="3005779"/>
              <a:ext cx="594702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l" defTabSz="457200">
                <a:buFontTx/>
                <a:buNone/>
              </a:pPr>
              <a:endParaRPr lang="ja-JP" altLang="en-US" sz="1400">
                <a:solidFill>
                  <a:prstClr val="black"/>
                </a:solidFill>
                <a:ea typeface="ＭＳ Ｐゴシック" pitchFamily="50" charset="-128"/>
              </a:endParaRPr>
            </a:p>
          </p:txBody>
        </p:sp>
        <p:sp>
          <p:nvSpPr>
            <p:cNvPr id="76" name="Text Box 27"/>
            <p:cNvSpPr txBox="1">
              <a:spLocks noChangeArrowheads="1"/>
            </p:cNvSpPr>
            <p:nvPr/>
          </p:nvSpPr>
          <p:spPr bwMode="auto">
            <a:xfrm rot="20525402">
              <a:off x="1609985" y="4224156"/>
              <a:ext cx="2096663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algn="l" defTabSz="457200">
                <a:buFontTx/>
                <a:buNone/>
              </a:pPr>
              <a:r>
                <a:rPr lang="en-US" altLang="ja-JP" sz="1400">
                  <a:solidFill>
                    <a:srgbClr val="FFFF00"/>
                  </a:solidFill>
                  <a:latin typeface="Tahoma" pitchFamily="34" charset="0"/>
                </a:rPr>
                <a:t>Main LASER beam</a:t>
              </a:r>
              <a:endParaRPr lang="en-US" altLang="ja-JP" sz="1400">
                <a:solidFill>
                  <a:prstClr val="black"/>
                </a:solidFill>
                <a:latin typeface="Tahoma" pitchFamily="34" charset="0"/>
              </a:endParaRPr>
            </a:p>
          </p:txBody>
        </p:sp>
        <p:sp>
          <p:nvSpPr>
            <p:cNvPr id="77" name="Line 28"/>
            <p:cNvSpPr>
              <a:spLocks noChangeShapeType="1"/>
            </p:cNvSpPr>
            <p:nvPr/>
          </p:nvSpPr>
          <p:spPr bwMode="auto">
            <a:xfrm flipV="1">
              <a:off x="4380104" y="4653135"/>
              <a:ext cx="1560047" cy="455891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l" defTabSz="457200">
                <a:buFontTx/>
                <a:buNone/>
              </a:pPr>
              <a:endParaRPr lang="ja-JP" altLang="en-US" sz="1400">
                <a:solidFill>
                  <a:prstClr val="black"/>
                </a:solidFill>
                <a:ea typeface="ＭＳ Ｐゴシック" pitchFamily="50" charset="-128"/>
              </a:endParaRPr>
            </a:p>
          </p:txBody>
        </p:sp>
        <p:sp>
          <p:nvSpPr>
            <p:cNvPr id="78" name="Text Box 29"/>
            <p:cNvSpPr txBox="1">
              <a:spLocks noChangeArrowheads="1"/>
            </p:cNvSpPr>
            <p:nvPr/>
          </p:nvSpPr>
          <p:spPr bwMode="auto">
            <a:xfrm rot="20444290">
              <a:off x="4764351" y="4858196"/>
              <a:ext cx="1004045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algn="l" defTabSz="457200">
                <a:buFontTx/>
                <a:buNone/>
              </a:pPr>
              <a:r>
                <a:rPr lang="en-US" altLang="ja-JP" sz="1400" dirty="0">
                  <a:solidFill>
                    <a:srgbClr val="FFFFFF"/>
                  </a:solidFill>
                  <a:latin typeface="Tahoma" pitchFamily="34" charset="0"/>
                  <a:sym typeface="Symbol" charset="2"/>
                </a:rPr>
                <a:t></a:t>
              </a:r>
              <a:r>
                <a:rPr lang="en-US" altLang="ja-JP" sz="1400" dirty="0">
                  <a:solidFill>
                    <a:srgbClr val="FFFFFF"/>
                  </a:solidFill>
                  <a:latin typeface="Tahoma" pitchFamily="34" charset="0"/>
                </a:rPr>
                <a:t>2.4m</a:t>
              </a:r>
            </a:p>
          </p:txBody>
        </p:sp>
        <p:sp>
          <p:nvSpPr>
            <p:cNvPr id="79" name="Line 30"/>
            <p:cNvSpPr>
              <a:spLocks noChangeShapeType="1"/>
            </p:cNvSpPr>
            <p:nvPr/>
          </p:nvSpPr>
          <p:spPr bwMode="auto">
            <a:xfrm flipV="1">
              <a:off x="4139952" y="2664243"/>
              <a:ext cx="0" cy="1988893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l" defTabSz="457200">
                <a:buFontTx/>
                <a:buNone/>
              </a:pPr>
              <a:endParaRPr lang="ja-JP" altLang="en-US" sz="1400">
                <a:solidFill>
                  <a:prstClr val="black"/>
                </a:solidFill>
                <a:ea typeface="ＭＳ Ｐゴシック" pitchFamily="50" charset="-128"/>
              </a:endParaRPr>
            </a:p>
          </p:txBody>
        </p:sp>
        <p:sp>
          <p:nvSpPr>
            <p:cNvPr id="80" name="Text Box 31"/>
            <p:cNvSpPr txBox="1">
              <a:spLocks noChangeArrowheads="1"/>
            </p:cNvSpPr>
            <p:nvPr/>
          </p:nvSpPr>
          <p:spPr bwMode="auto">
            <a:xfrm rot="16200000">
              <a:off x="3853156" y="3356043"/>
              <a:ext cx="9121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algn="l" defTabSz="457200">
                <a:buFontTx/>
                <a:buNone/>
              </a:pPr>
              <a:r>
                <a:rPr lang="en-US" altLang="ja-JP" sz="1400" dirty="0">
                  <a:solidFill>
                    <a:prstClr val="white"/>
                  </a:solidFill>
                  <a:latin typeface="Tahoma" pitchFamily="34" charset="0"/>
                </a:rPr>
                <a:t>~3.8m</a:t>
              </a:r>
            </a:p>
          </p:txBody>
        </p:sp>
        <p:sp>
          <p:nvSpPr>
            <p:cNvPr id="81" name="Text Box 32"/>
            <p:cNvSpPr txBox="1">
              <a:spLocks noChangeArrowheads="1"/>
            </p:cNvSpPr>
            <p:nvPr/>
          </p:nvSpPr>
          <p:spPr bwMode="auto">
            <a:xfrm>
              <a:off x="1268840" y="901833"/>
              <a:ext cx="2560853" cy="1461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algn="l" defTabSz="457200">
                <a:buFontTx/>
                <a:buNone/>
              </a:pPr>
              <a:r>
                <a:rPr lang="en-US" altLang="ja-JP" sz="1400" dirty="0">
                  <a:solidFill>
                    <a:prstClr val="white"/>
                  </a:solidFill>
                  <a:latin typeface="Tahoma" pitchFamily="34" charset="0"/>
                </a:rPr>
                <a:t>Cryostat</a:t>
              </a:r>
            </a:p>
            <a:p>
              <a:pPr algn="l" defTabSz="457200">
                <a:buFontTx/>
                <a:buNone/>
              </a:pPr>
              <a:r>
                <a:rPr lang="en-US" altLang="ja-JP" sz="1400" dirty="0" smtClean="0">
                  <a:solidFill>
                    <a:prstClr val="white"/>
                  </a:solidFill>
                  <a:latin typeface="Tahoma" pitchFamily="34" charset="0"/>
                </a:rPr>
                <a:t>  Stainless </a:t>
              </a:r>
              <a:r>
                <a:rPr lang="en-US" altLang="ja-JP" sz="1400" dirty="0">
                  <a:solidFill>
                    <a:prstClr val="white"/>
                  </a:solidFill>
                  <a:latin typeface="Tahoma" pitchFamily="34" charset="0"/>
                </a:rPr>
                <a:t>steel t20mm</a:t>
              </a:r>
            </a:p>
            <a:p>
              <a:pPr algn="l" defTabSz="457200">
                <a:buFontTx/>
                <a:buNone/>
              </a:pPr>
              <a:r>
                <a:rPr lang="en-US" altLang="ja-JP" sz="1400" dirty="0" smtClean="0">
                  <a:solidFill>
                    <a:prstClr val="white"/>
                  </a:solidFill>
                  <a:latin typeface="Tahoma" pitchFamily="34" charset="0"/>
                </a:rPr>
                <a:t>  Diameter </a:t>
              </a:r>
              <a:r>
                <a:rPr lang="en-US" altLang="ja-JP" sz="1400" dirty="0">
                  <a:solidFill>
                    <a:prstClr val="white"/>
                  </a:solidFill>
                  <a:latin typeface="Tahoma" pitchFamily="34" charset="0"/>
                </a:rPr>
                <a:t>2.4m</a:t>
              </a:r>
            </a:p>
            <a:p>
              <a:pPr algn="l" defTabSz="457200">
                <a:buFontTx/>
                <a:buNone/>
              </a:pPr>
              <a:r>
                <a:rPr lang="en-US" altLang="ja-JP" sz="1400" dirty="0" smtClean="0">
                  <a:solidFill>
                    <a:prstClr val="white"/>
                  </a:solidFill>
                  <a:latin typeface="Tahoma" pitchFamily="34" charset="0"/>
                </a:rPr>
                <a:t>  Height </a:t>
              </a:r>
              <a:r>
                <a:rPr lang="en-US" altLang="ja-JP" sz="1400" dirty="0">
                  <a:solidFill>
                    <a:prstClr val="white"/>
                  </a:solidFill>
                  <a:latin typeface="Tahoma" pitchFamily="34" charset="0"/>
                </a:rPr>
                <a:t>~3.8m</a:t>
              </a:r>
            </a:p>
            <a:p>
              <a:pPr algn="l" defTabSz="457200">
                <a:buFontTx/>
                <a:buNone/>
              </a:pPr>
              <a:r>
                <a:rPr lang="en-US" altLang="ja-JP" sz="1400" dirty="0" smtClean="0">
                  <a:solidFill>
                    <a:prstClr val="white"/>
                  </a:solidFill>
                  <a:latin typeface="Tahoma" pitchFamily="34" charset="0"/>
                </a:rPr>
                <a:t>  M </a:t>
              </a:r>
              <a:r>
                <a:rPr lang="en-US" altLang="ja-JP" sz="1400" dirty="0">
                  <a:solidFill>
                    <a:prstClr val="white"/>
                  </a:solidFill>
                  <a:latin typeface="Tahoma" pitchFamily="34" charset="0"/>
                </a:rPr>
                <a:t>~ 10 ton</a:t>
              </a:r>
            </a:p>
          </p:txBody>
        </p:sp>
        <p:sp>
          <p:nvSpPr>
            <p:cNvPr id="82" name="Text Box 33"/>
            <p:cNvSpPr txBox="1">
              <a:spLocks noChangeArrowheads="1"/>
            </p:cNvSpPr>
            <p:nvPr/>
          </p:nvSpPr>
          <p:spPr bwMode="auto">
            <a:xfrm>
              <a:off x="5871496" y="4994669"/>
              <a:ext cx="2249974" cy="1192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algn="l" defTabSz="457200">
                <a:buFontTx/>
                <a:buNone/>
              </a:pPr>
              <a:r>
                <a:rPr lang="en-US" altLang="ja-JP" sz="1400" dirty="0" smtClean="0">
                  <a:solidFill>
                    <a:prstClr val="white"/>
                  </a:solidFill>
                  <a:latin typeface="Tahoma" pitchFamily="34" charset="0"/>
                </a:rPr>
                <a:t>Cryo-coolers</a:t>
              </a:r>
              <a:endParaRPr lang="en-US" altLang="ja-JP" sz="1400" dirty="0">
                <a:solidFill>
                  <a:prstClr val="white"/>
                </a:solidFill>
                <a:latin typeface="Tahoma" pitchFamily="34" charset="0"/>
              </a:endParaRPr>
            </a:p>
            <a:p>
              <a:pPr algn="l" defTabSz="457200">
                <a:buFontTx/>
                <a:buNone/>
              </a:pPr>
              <a:r>
                <a:rPr lang="en-US" altLang="ja-JP" sz="1400" dirty="0" smtClean="0">
                  <a:solidFill>
                    <a:prstClr val="white"/>
                  </a:solidFill>
                  <a:latin typeface="Tahoma" pitchFamily="34" charset="0"/>
                </a:rPr>
                <a:t>  Pulse </a:t>
              </a:r>
              <a:r>
                <a:rPr lang="en-US" altLang="ja-JP" sz="1400" dirty="0">
                  <a:solidFill>
                    <a:prstClr val="white"/>
                  </a:solidFill>
                  <a:latin typeface="Tahoma" pitchFamily="34" charset="0"/>
                </a:rPr>
                <a:t>tube, 60Hz</a:t>
              </a:r>
            </a:p>
            <a:p>
              <a:pPr algn="l" defTabSz="457200">
                <a:buFontTx/>
                <a:buNone/>
              </a:pPr>
              <a:r>
                <a:rPr lang="en-US" altLang="ja-JP" sz="1400" dirty="0" smtClean="0">
                  <a:solidFill>
                    <a:prstClr val="white"/>
                  </a:solidFill>
                  <a:latin typeface="Tahoma" pitchFamily="34" charset="0"/>
                </a:rPr>
                <a:t>  0.9 </a:t>
              </a:r>
              <a:r>
                <a:rPr lang="en-US" altLang="ja-JP" sz="1400" dirty="0">
                  <a:solidFill>
                    <a:prstClr val="white"/>
                  </a:solidFill>
                  <a:latin typeface="Tahoma" pitchFamily="34" charset="0"/>
                </a:rPr>
                <a:t>W at 4K (2nd)</a:t>
              </a:r>
            </a:p>
            <a:p>
              <a:pPr algn="l" defTabSz="457200">
                <a:buFontTx/>
                <a:buNone/>
              </a:pPr>
              <a:r>
                <a:rPr lang="en-US" altLang="ja-JP" sz="1400" dirty="0" smtClean="0">
                  <a:solidFill>
                    <a:prstClr val="white"/>
                  </a:solidFill>
                  <a:latin typeface="Tahoma" pitchFamily="34" charset="0"/>
                </a:rPr>
                <a:t>  36 </a:t>
              </a:r>
              <a:r>
                <a:rPr lang="en-US" altLang="ja-JP" sz="1400" dirty="0">
                  <a:solidFill>
                    <a:prstClr val="white"/>
                  </a:solidFill>
                  <a:latin typeface="Tahoma" pitchFamily="34" charset="0"/>
                </a:rPr>
                <a:t>W at 50K (1st)</a:t>
              </a:r>
            </a:p>
          </p:txBody>
        </p:sp>
        <p:sp>
          <p:nvSpPr>
            <p:cNvPr id="83" name="Text Box 13"/>
            <p:cNvSpPr txBox="1">
              <a:spLocks noChangeArrowheads="1"/>
            </p:cNvSpPr>
            <p:nvPr/>
          </p:nvSpPr>
          <p:spPr bwMode="auto">
            <a:xfrm>
              <a:off x="5940151" y="822991"/>
              <a:ext cx="2232249" cy="323239"/>
            </a:xfrm>
            <a:prstGeom prst="rect">
              <a:avLst/>
            </a:prstGeom>
            <a:solidFill>
              <a:srgbClr val="000000">
                <a:alpha val="50000"/>
              </a:srgbClr>
            </a:solidFill>
            <a:ln>
              <a:noFill/>
            </a:ln>
            <a:extLst/>
          </p:spPr>
          <p:txBody>
            <a:bodyPr wrap="square">
              <a:no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algn="l" defTabSz="457200">
                <a:buFontTx/>
                <a:buNone/>
              </a:pPr>
              <a:r>
                <a:rPr lang="en-US" altLang="ja-JP" sz="1100" dirty="0">
                  <a:solidFill>
                    <a:srgbClr val="C0C0C0"/>
                  </a:solidFill>
                  <a:latin typeface="Tahoma" pitchFamily="34" charset="0"/>
                </a:rPr>
                <a:t>Drawn by S. Koike (KEK)</a:t>
              </a:r>
            </a:p>
          </p:txBody>
        </p:sp>
      </p:grpSp>
      <p:sp>
        <p:nvSpPr>
          <p:cNvPr id="60" name="右矢印 59"/>
          <p:cNvSpPr/>
          <p:nvPr/>
        </p:nvSpPr>
        <p:spPr>
          <a:xfrm rot="1276162">
            <a:off x="5407908" y="5081366"/>
            <a:ext cx="1000720" cy="234953"/>
          </a:xfrm>
          <a:prstGeom prst="rightArrow">
            <a:avLst/>
          </a:prstGeom>
          <a:solidFill>
            <a:srgbClr val="CCFFCC">
              <a:alpha val="10000"/>
            </a:srgbClr>
          </a:solidFill>
          <a:ln w="15875">
            <a:solidFill>
              <a:srgbClr val="CCFFCC"/>
            </a:solidFill>
          </a:ln>
        </p:spPr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4" name="Rectangle 24"/>
          <p:cNvSpPr>
            <a:spLocks noChangeArrowheads="1"/>
          </p:cNvSpPr>
          <p:nvPr/>
        </p:nvSpPr>
        <p:spPr bwMode="auto">
          <a:xfrm>
            <a:off x="611560" y="836712"/>
            <a:ext cx="5889922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・</a:t>
            </a:r>
            <a:r>
              <a:rPr lang="en-US" altLang="ja-JP" sz="2000" dirty="0" smtClean="0">
                <a:solidFill>
                  <a:srgbClr val="FFFFFF"/>
                </a:solidFill>
              </a:rPr>
              <a:t>CLIO</a:t>
            </a:r>
            <a:r>
              <a:rPr lang="ja-JP" altLang="en-US" sz="2000" dirty="0" smtClean="0">
                <a:solidFill>
                  <a:srgbClr val="FFFFFF"/>
                </a:solidFill>
              </a:rPr>
              <a:t>等の経験を生かして設計</a:t>
            </a:r>
            <a:r>
              <a:rPr lang="en-US" altLang="ja-JP" sz="2000" dirty="0">
                <a:solidFill>
                  <a:srgbClr val="FFFFFF"/>
                </a:solidFill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</a:rPr>
              <a:t>(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構造解析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,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熱解析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)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　 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  2012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年度中頃に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1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台目評価試験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.</a:t>
            </a:r>
            <a:endParaRPr lang="en-US" altLang="ja-JP" sz="20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87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4" descr="IMG_001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42" y="1944067"/>
            <a:ext cx="5972747" cy="4479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12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角丸四角形 23"/>
          <p:cNvSpPr/>
          <p:nvPr/>
        </p:nvSpPr>
        <p:spPr>
          <a:xfrm>
            <a:off x="5434312" y="2010610"/>
            <a:ext cx="3386160" cy="2150498"/>
          </a:xfrm>
          <a:prstGeom prst="roundRect">
            <a:avLst>
              <a:gd name="adj" fmla="val 3956"/>
            </a:avLst>
          </a:prstGeom>
          <a:solidFill>
            <a:srgbClr val="FFFFFF">
              <a:alpha val="90000"/>
            </a:srgbClr>
          </a:solidFill>
          <a:ln w="6350">
            <a:solidFill>
              <a:srgbClr val="FFFFFF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低振動冷凍機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国立天文台 </a:t>
            </a:r>
            <a:r>
              <a:rPr lang="en-US" altLang="ja-JP" smtClean="0"/>
              <a:t>ATC</a:t>
            </a:r>
            <a:r>
              <a:rPr lang="ja-JP" altLang="en-US" smtClean="0"/>
              <a:t>セミナー　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11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国立天文台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sp>
        <p:nvSpPr>
          <p:cNvPr id="8" name="円/楕円 7"/>
          <p:cNvSpPr/>
          <p:nvPr/>
        </p:nvSpPr>
        <p:spPr>
          <a:xfrm>
            <a:off x="5148064" y="4509120"/>
            <a:ext cx="1080120" cy="974692"/>
          </a:xfrm>
          <a:prstGeom prst="ellipse">
            <a:avLst/>
          </a:prstGeom>
          <a:noFill/>
          <a:ln w="31750" cap="flat">
            <a:solidFill>
              <a:schemeClr val="bg1"/>
            </a:solidFill>
            <a:prstDash val="sysDash"/>
            <a:rou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>
              <a:buNone/>
              <a:defRPr/>
            </a:pPr>
            <a:endParaRPr lang="ja-JP" altLang="en-US" sz="160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9" name="Text Box 24"/>
          <p:cNvSpPr txBox="1">
            <a:spLocks noChangeArrowheads="1"/>
          </p:cNvSpPr>
          <p:nvPr/>
        </p:nvSpPr>
        <p:spPr bwMode="auto">
          <a:xfrm>
            <a:off x="3851920" y="6021288"/>
            <a:ext cx="3508230" cy="338554"/>
          </a:xfrm>
          <a:prstGeom prst="rect">
            <a:avLst/>
          </a:prstGeom>
          <a:solidFill>
            <a:srgbClr val="CCFFCC">
              <a:alpha val="70000"/>
            </a:srgbClr>
          </a:solidFill>
          <a:ln w="9525">
            <a:solidFill>
              <a:srgbClr val="CCFF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None/>
              <a:defRPr/>
            </a:pPr>
            <a:r>
              <a:rPr lang="en-US" altLang="ja-JP" sz="1600" dirty="0">
                <a:solidFill>
                  <a:srgbClr val="000000"/>
                </a:solidFill>
                <a:cs typeface="Comic Sans MS" charset="0"/>
              </a:rPr>
              <a:t>Tri-axial Laser Displacement S</a:t>
            </a:r>
            <a:r>
              <a:rPr lang="en-US" altLang="ja-JP" sz="1600" dirty="0" smtClean="0">
                <a:solidFill>
                  <a:srgbClr val="000000"/>
                </a:solidFill>
                <a:cs typeface="Comic Sans MS" charset="0"/>
              </a:rPr>
              <a:t>ensor   </a:t>
            </a:r>
            <a:endParaRPr lang="en-US" altLang="ja-JP" sz="1600" dirty="0">
              <a:solidFill>
                <a:srgbClr val="000000"/>
              </a:solidFill>
              <a:cs typeface="Comic Sans MS" charset="0"/>
            </a:endParaRPr>
          </a:p>
        </p:txBody>
      </p:sp>
      <p:cxnSp>
        <p:nvCxnSpPr>
          <p:cNvPr id="12" name="直線矢印コネクタ 11"/>
          <p:cNvCxnSpPr>
            <a:cxnSpLocks noChangeShapeType="1"/>
          </p:cNvCxnSpPr>
          <p:nvPr/>
        </p:nvCxnSpPr>
        <p:spPr bwMode="auto">
          <a:xfrm flipV="1">
            <a:off x="5628809" y="5234367"/>
            <a:ext cx="1" cy="786921"/>
          </a:xfrm>
          <a:prstGeom prst="straightConnector1">
            <a:avLst/>
          </a:prstGeom>
          <a:noFill/>
          <a:ln w="38100">
            <a:solidFill>
              <a:srgbClr val="FFFFFF"/>
            </a:solidFill>
            <a:round/>
            <a:headEnd/>
            <a:tailEnd type="arrow" w="lg" len="lg"/>
          </a:ln>
          <a:effectLst>
            <a:outerShdw dist="25400" dir="5400000" rotWithShape="0">
              <a:srgbClr val="80808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直線矢印コネクタ 12"/>
          <p:cNvCxnSpPr>
            <a:cxnSpLocks noChangeShapeType="1"/>
          </p:cNvCxnSpPr>
          <p:nvPr/>
        </p:nvCxnSpPr>
        <p:spPr bwMode="auto">
          <a:xfrm flipH="1">
            <a:off x="2355337" y="2524572"/>
            <a:ext cx="364711" cy="302272"/>
          </a:xfrm>
          <a:prstGeom prst="straightConnector1">
            <a:avLst/>
          </a:prstGeom>
          <a:noFill/>
          <a:ln w="38100">
            <a:solidFill>
              <a:srgbClr val="FFFFFF"/>
            </a:solidFill>
            <a:round/>
            <a:headEnd/>
            <a:tailEnd type="arrow" w="lg" len="lg"/>
          </a:ln>
          <a:effectLst>
            <a:outerShdw dist="25400" dir="5400000" rotWithShape="0">
              <a:srgbClr val="80808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直線矢印コネクタ 13"/>
          <p:cNvCxnSpPr>
            <a:cxnSpLocks noChangeShapeType="1"/>
          </p:cNvCxnSpPr>
          <p:nvPr/>
        </p:nvCxnSpPr>
        <p:spPr bwMode="auto">
          <a:xfrm flipV="1">
            <a:off x="2936076" y="4285694"/>
            <a:ext cx="308704" cy="508062"/>
          </a:xfrm>
          <a:prstGeom prst="straightConnector1">
            <a:avLst/>
          </a:prstGeom>
          <a:noFill/>
          <a:ln w="38100">
            <a:solidFill>
              <a:srgbClr val="FFFFFF"/>
            </a:solidFill>
            <a:round/>
            <a:headEnd/>
            <a:tailEnd type="arrow" w="lg" len="lg"/>
          </a:ln>
          <a:effectLst>
            <a:outerShdw dist="25400" dir="5400000" rotWithShape="0">
              <a:srgbClr val="80808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1041837" y="4793757"/>
            <a:ext cx="3105722" cy="584775"/>
          </a:xfrm>
          <a:prstGeom prst="rect">
            <a:avLst/>
          </a:prstGeom>
          <a:solidFill>
            <a:srgbClr val="CCFFCC">
              <a:alpha val="70000"/>
            </a:srgbClr>
          </a:solidFill>
          <a:ln w="9525">
            <a:solidFill>
              <a:srgbClr val="CCFFCC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None/>
              <a:defRPr/>
            </a:pPr>
            <a:r>
              <a:rPr lang="en-US" altLang="ja-JP" sz="1600" dirty="0">
                <a:solidFill>
                  <a:srgbClr val="000000"/>
                </a:solidFill>
                <a:cs typeface="Comic Sans MS"/>
              </a:rPr>
              <a:t>Vacuum  duct for very high pure</a:t>
            </a:r>
          </a:p>
          <a:p>
            <a:pPr algn="l">
              <a:buNone/>
              <a:defRPr/>
            </a:pPr>
            <a:r>
              <a:rPr lang="en-US" altLang="ja-JP" sz="1600" dirty="0">
                <a:solidFill>
                  <a:srgbClr val="000000"/>
                </a:solidFill>
                <a:cs typeface="Comic Sans MS"/>
              </a:rPr>
              <a:t>aluminum thermal conductor</a:t>
            </a:r>
          </a:p>
        </p:txBody>
      </p:sp>
      <p:sp>
        <p:nvSpPr>
          <p:cNvPr id="18" name="円/楕円 17"/>
          <p:cNvSpPr/>
          <p:nvPr/>
        </p:nvSpPr>
        <p:spPr>
          <a:xfrm>
            <a:off x="1276534" y="2524570"/>
            <a:ext cx="1064133" cy="718756"/>
          </a:xfrm>
          <a:prstGeom prst="ellipse">
            <a:avLst/>
          </a:prstGeom>
          <a:noFill/>
          <a:ln w="31750" cap="flat">
            <a:solidFill>
              <a:schemeClr val="bg1"/>
            </a:solidFill>
            <a:prstDash val="sysDash"/>
            <a:rou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>
              <a:buNone/>
              <a:defRPr/>
            </a:pPr>
            <a:endParaRPr lang="ja-JP" altLang="en-US" sz="160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9" name="Text Box 24"/>
          <p:cNvSpPr txBox="1">
            <a:spLocks noChangeArrowheads="1"/>
          </p:cNvSpPr>
          <p:nvPr/>
        </p:nvSpPr>
        <p:spPr bwMode="auto">
          <a:xfrm>
            <a:off x="2355336" y="1944067"/>
            <a:ext cx="2540696" cy="584775"/>
          </a:xfrm>
          <a:prstGeom prst="rect">
            <a:avLst/>
          </a:prstGeom>
          <a:solidFill>
            <a:srgbClr val="CCFFCC">
              <a:alpha val="70000"/>
            </a:srgbClr>
          </a:solidFill>
          <a:ln w="9525">
            <a:solidFill>
              <a:srgbClr val="CCFFCC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None/>
              <a:defRPr/>
            </a:pPr>
            <a:r>
              <a:rPr lang="en-US" altLang="ja-JP" sz="1600" dirty="0">
                <a:solidFill>
                  <a:srgbClr val="000000"/>
                </a:solidFill>
                <a:cs typeface="Comic Sans MS"/>
              </a:rPr>
              <a:t>Plus tube type cryo-cooler</a:t>
            </a:r>
          </a:p>
          <a:p>
            <a:pPr algn="l">
              <a:buNone/>
              <a:defRPr/>
            </a:pPr>
            <a:r>
              <a:rPr lang="en-US" altLang="ja-JP" sz="1600" dirty="0">
                <a:solidFill>
                  <a:srgbClr val="000000"/>
                </a:solidFill>
                <a:cs typeface="Comic Sans MS"/>
              </a:rPr>
              <a:t>with anti-vibration stage</a:t>
            </a: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921359" y="764704"/>
            <a:ext cx="6963009" cy="12003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・</a:t>
            </a:r>
            <a:r>
              <a:rPr lang="en-US" altLang="ja-JP" sz="2000" dirty="0" smtClean="0">
                <a:solidFill>
                  <a:srgbClr val="FFFFFF"/>
                </a:solidFill>
              </a:rPr>
              <a:t>CLIO</a:t>
            </a:r>
            <a:r>
              <a:rPr lang="ja-JP" altLang="en-US" sz="2000" dirty="0" smtClean="0">
                <a:solidFill>
                  <a:srgbClr val="FFFFFF"/>
                </a:solidFill>
              </a:rPr>
              <a:t>などの経験・実績を生かして製作</a:t>
            </a:r>
            <a:r>
              <a:rPr lang="en-US" altLang="ja-JP" sz="2000" dirty="0" smtClean="0">
                <a:solidFill>
                  <a:srgbClr val="FFFFFF"/>
                </a:solidFill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>
                <a:solidFill>
                  <a:srgbClr val="FFFFFF"/>
                </a:solidFill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</a:rPr>
              <a:t> 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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プロトタイプを用いた評価試験進行中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(KEK)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         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冷却能力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,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伝熱系を含めた振動など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.</a:t>
            </a:r>
            <a:r>
              <a:rPr lang="ja-JP" altLang="en-US" sz="2000" dirty="0" smtClean="0">
                <a:solidFill>
                  <a:srgbClr val="FFFFFF"/>
                </a:solidFill>
              </a:rPr>
              <a:t>  </a:t>
            </a:r>
            <a:endParaRPr lang="en-US" altLang="ja-JP" sz="2000" dirty="0" smtClean="0">
              <a:solidFill>
                <a:srgbClr val="FFFFFF"/>
              </a:solidFill>
            </a:endParaRPr>
          </a:p>
        </p:txBody>
      </p:sp>
      <p:pic>
        <p:nvPicPr>
          <p:cNvPr id="30" name="図 29" descr="P.S.D.(Axial).pct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538" y="2010609"/>
            <a:ext cx="3438070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299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連星中性子星の発見</a:t>
            </a:r>
            <a:endParaRPr kumimoji="1"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85C01B-0D72-48EE-B390-C868EDD98FDA}" type="slidenum">
              <a:rPr lang="en-US" altLang="ja-JP" smtClean="0"/>
              <a:pPr/>
              <a:t>6</a:t>
            </a:fld>
            <a:endParaRPr lang="en-US" altLang="ja-JP"/>
          </a:p>
        </p:txBody>
      </p:sp>
      <p:sp>
        <p:nvSpPr>
          <p:cNvPr id="6" name="Rectangle 69"/>
          <p:cNvSpPr>
            <a:spLocks noChangeArrowheads="1"/>
          </p:cNvSpPr>
          <p:nvPr/>
        </p:nvSpPr>
        <p:spPr bwMode="auto">
          <a:xfrm>
            <a:off x="857224" y="2259837"/>
            <a:ext cx="4286280" cy="75713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800" dirty="0" smtClean="0">
                <a:solidFill>
                  <a:srgbClr val="F8F8F8"/>
                </a:solidFill>
                <a:sym typeface="Wingdings" pitchFamily="2" charset="2"/>
              </a:rPr>
              <a:t>パルス周期の規則的な変化を観測</a:t>
            </a:r>
            <a:endParaRPr lang="en-US" altLang="ja-JP" sz="1800" dirty="0" smtClean="0">
              <a:solidFill>
                <a:srgbClr val="F8F8F8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1800" dirty="0" smtClean="0">
                <a:solidFill>
                  <a:srgbClr val="F8F8F8"/>
                </a:solidFill>
                <a:sym typeface="Wingdings" pitchFamily="2" charset="2"/>
              </a:rPr>
              <a:t>     </a:t>
            </a:r>
            <a:r>
              <a:rPr lang="ja-JP" altLang="en-US" sz="1800" dirty="0" smtClean="0">
                <a:solidFill>
                  <a:schemeClr val="tx2">
                    <a:lumMod val="20000"/>
                    <a:lumOff val="80000"/>
                  </a:schemeClr>
                </a:solidFill>
                <a:sym typeface="Wingdings" pitchFamily="2" charset="2"/>
              </a:rPr>
              <a:t>伴星によるドップラーシフト</a:t>
            </a:r>
            <a:r>
              <a:rPr lang="ja-JP" altLang="en-US" sz="1800" dirty="0" smtClean="0">
                <a:solidFill>
                  <a:srgbClr val="F8F8F8"/>
                </a:solidFill>
                <a:sym typeface="Wingdings" pitchFamily="2" charset="2"/>
              </a:rPr>
              <a:t>の効果</a:t>
            </a:r>
            <a:endParaRPr lang="en-US" altLang="ja-JP" sz="1800" dirty="0" smtClean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7" name="Rectangle 21"/>
          <p:cNvSpPr>
            <a:spLocks noChangeArrowheads="1"/>
          </p:cNvSpPr>
          <p:nvPr/>
        </p:nvSpPr>
        <p:spPr bwMode="auto">
          <a:xfrm>
            <a:off x="560388" y="1285860"/>
            <a:ext cx="4398962" cy="6953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pPr algn="l">
              <a:lnSpc>
                <a:spcPct val="110000"/>
              </a:lnSpc>
              <a:buFontTx/>
              <a:buNone/>
            </a:pPr>
            <a:r>
              <a:rPr lang="ja-JP" altLang="en-US" sz="2000" dirty="0">
                <a:solidFill>
                  <a:srgbClr val="DDDDDD"/>
                </a:solidFill>
              </a:rPr>
              <a:t>連星パルサー</a:t>
            </a:r>
            <a:r>
              <a:rPr lang="en-US" altLang="ja-JP" sz="2000" dirty="0">
                <a:solidFill>
                  <a:srgbClr val="DDDDDD"/>
                </a:solidFill>
              </a:rPr>
              <a:t>PSR B1913+16</a:t>
            </a:r>
          </a:p>
          <a:p>
            <a:pPr algn="l">
              <a:lnSpc>
                <a:spcPct val="110000"/>
              </a:lnSpc>
              <a:buFontTx/>
              <a:buNone/>
            </a:pPr>
            <a:r>
              <a:rPr lang="en-US" altLang="ja-JP" sz="1800" dirty="0" smtClean="0">
                <a:solidFill>
                  <a:srgbClr val="DDDDDD"/>
                </a:solidFill>
              </a:rPr>
              <a:t>(</a:t>
            </a:r>
            <a:r>
              <a:rPr lang="en-US" altLang="ja-JP" sz="1800" dirty="0">
                <a:solidFill>
                  <a:srgbClr val="DDDDDD"/>
                </a:solidFill>
              </a:rPr>
              <a:t>1974</a:t>
            </a:r>
            <a:r>
              <a:rPr lang="ja-JP" altLang="en-US" sz="1800" dirty="0">
                <a:solidFill>
                  <a:srgbClr val="DDDDDD"/>
                </a:solidFill>
              </a:rPr>
              <a:t>年 ラッセル・ハルス</a:t>
            </a:r>
            <a:r>
              <a:rPr lang="en-US" altLang="ja-JP" sz="1800" dirty="0">
                <a:solidFill>
                  <a:srgbClr val="DDDDDD"/>
                </a:solidFill>
              </a:rPr>
              <a:t>, </a:t>
            </a:r>
            <a:r>
              <a:rPr lang="ja-JP" altLang="en-US" sz="1800" dirty="0">
                <a:solidFill>
                  <a:srgbClr val="DDDDDD"/>
                </a:solidFill>
              </a:rPr>
              <a:t>ジョゼフ・テイラー</a:t>
            </a:r>
            <a:r>
              <a:rPr lang="en-US" altLang="ja-JP" sz="1800" dirty="0">
                <a:solidFill>
                  <a:srgbClr val="DDDDDD"/>
                </a:solidFill>
              </a:rPr>
              <a:t>)</a:t>
            </a:r>
          </a:p>
        </p:txBody>
      </p:sp>
      <p:pic>
        <p:nvPicPr>
          <p:cNvPr id="8" name="Picture 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0" y="912813"/>
            <a:ext cx="3600450" cy="2498725"/>
          </a:xfrm>
          <a:prstGeom prst="rect">
            <a:avLst/>
          </a:prstGeom>
          <a:noFill/>
        </p:spPr>
      </p:pic>
      <p:sp>
        <p:nvSpPr>
          <p:cNvPr id="12" name="Text Box 20"/>
          <p:cNvSpPr txBox="1">
            <a:spLocks noChangeAspect="1" noChangeArrowheads="1"/>
          </p:cNvSpPr>
          <p:nvPr/>
        </p:nvSpPr>
        <p:spPr bwMode="auto">
          <a:xfrm>
            <a:off x="5183188" y="968375"/>
            <a:ext cx="2413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 eaLnBrk="0" hangingPunct="0">
              <a:buFontTx/>
              <a:buNone/>
            </a:pPr>
            <a:r>
              <a:rPr kumimoji="0" lang="ja-JP" altLang="en-US" sz="9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アレシボ天文台 </a:t>
            </a:r>
            <a:r>
              <a:rPr kumimoji="0" lang="en-US" altLang="ja-JP" sz="9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kumimoji="0" lang="ja-JP" altLang="en-US" sz="9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プエルトリコ</a:t>
            </a:r>
            <a:r>
              <a:rPr kumimoji="0" lang="en-US" altLang="ja-JP" sz="9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</a:p>
        </p:txBody>
      </p:sp>
      <p:pic>
        <p:nvPicPr>
          <p:cNvPr id="1586177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3500438"/>
            <a:ext cx="3743332" cy="2774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正方形/長方形 12"/>
          <p:cNvSpPr/>
          <p:nvPr/>
        </p:nvSpPr>
        <p:spPr>
          <a:xfrm>
            <a:off x="5072066" y="5529220"/>
            <a:ext cx="2500314" cy="40011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l">
              <a:buNone/>
            </a:pPr>
            <a:r>
              <a:rPr lang="en-US" sz="1000" dirty="0" smtClean="0">
                <a:solidFill>
                  <a:srgbClr val="FFFFFF"/>
                </a:solidFill>
              </a:rPr>
              <a:t>Science 6 October 2006:</a:t>
            </a:r>
            <a:br>
              <a:rPr lang="en-US" sz="1000" dirty="0" smtClean="0">
                <a:solidFill>
                  <a:srgbClr val="FFFFFF"/>
                </a:solidFill>
              </a:rPr>
            </a:br>
            <a:r>
              <a:rPr lang="en-US" sz="1000" dirty="0" smtClean="0">
                <a:solidFill>
                  <a:srgbClr val="FFFFFF"/>
                </a:solidFill>
              </a:rPr>
              <a:t>Vol. 314. no. 5796, pp. 97 - 102</a:t>
            </a:r>
            <a:endParaRPr lang="ja-JP" altLang="en-US" sz="1000" dirty="0">
              <a:solidFill>
                <a:srgbClr val="FFFFFF"/>
              </a:solidFill>
            </a:endParaRPr>
          </a:p>
        </p:txBody>
      </p:sp>
      <p:pic>
        <p:nvPicPr>
          <p:cNvPr id="1586180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5785" y="3241691"/>
            <a:ext cx="3806237" cy="2973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308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角丸四角形 12"/>
          <p:cNvSpPr/>
          <p:nvPr/>
        </p:nvSpPr>
        <p:spPr bwMode="auto">
          <a:xfrm>
            <a:off x="539553" y="3460816"/>
            <a:ext cx="8136904" cy="2891880"/>
          </a:xfrm>
          <a:prstGeom prst="roundRect">
            <a:avLst>
              <a:gd name="adj" fmla="val 4426"/>
            </a:avLst>
          </a:prstGeom>
          <a:solidFill>
            <a:srgbClr val="CCFFCC">
              <a:alpha val="10000"/>
            </a:srgbClr>
          </a:solidFill>
          <a:ln w="3175" cap="flat" cmpd="sng" algn="ctr">
            <a:solidFill>
              <a:srgbClr val="CCFFCC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2" name="角丸四角形 11"/>
          <p:cNvSpPr/>
          <p:nvPr/>
        </p:nvSpPr>
        <p:spPr>
          <a:xfrm>
            <a:off x="1547664" y="2895327"/>
            <a:ext cx="2520280" cy="424732"/>
          </a:xfrm>
          <a:prstGeom prst="roundRect">
            <a:avLst/>
          </a:prstGeom>
          <a:solidFill>
            <a:srgbClr val="CCFFCC">
              <a:alpha val="10000"/>
            </a:srgbClr>
          </a:solidFill>
          <a:ln w="38100">
            <a:noFill/>
          </a:ln>
        </p:spPr>
        <p:txBody>
          <a:bodyPr rtlCol="0" anchor="ctr"/>
          <a:lstStyle/>
          <a:p>
            <a:pPr algn="ctr"/>
            <a:endParaRPr kumimoji="1" lang="ja-JP" altLang="en-US" sz="2000"/>
          </a:p>
        </p:txBody>
      </p:sp>
      <p:sp>
        <p:nvSpPr>
          <p:cNvPr id="5" name="正方形/長方形 4"/>
          <p:cNvSpPr/>
          <p:nvPr/>
        </p:nvSpPr>
        <p:spPr>
          <a:xfrm>
            <a:off x="1187624" y="5233309"/>
            <a:ext cx="2550377" cy="242635"/>
          </a:xfrm>
          <a:prstGeom prst="rect">
            <a:avLst/>
          </a:prstGeom>
          <a:solidFill>
            <a:srgbClr val="CCFFCC">
              <a:alpha val="50000"/>
            </a:srgbClr>
          </a:solidFill>
          <a:ln w="38100">
            <a:noFill/>
          </a:ln>
        </p:spPr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/>
        </p:nvSpPr>
        <p:spPr>
          <a:xfrm>
            <a:off x="4856732" y="5253054"/>
            <a:ext cx="3099644" cy="242635"/>
          </a:xfrm>
          <a:prstGeom prst="rect">
            <a:avLst/>
          </a:prstGeom>
          <a:solidFill>
            <a:srgbClr val="CCFFCC">
              <a:alpha val="50000"/>
            </a:srgbClr>
          </a:solidFill>
          <a:ln w="38100">
            <a:noFill/>
          </a:ln>
        </p:spPr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7689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80" y="3490960"/>
            <a:ext cx="7704856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シールドダクト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国立天文台 </a:t>
            </a:r>
            <a:r>
              <a:rPr lang="en-US" altLang="ja-JP" smtClean="0"/>
              <a:t>ATC</a:t>
            </a:r>
            <a:r>
              <a:rPr lang="ja-JP" altLang="en-US" smtClean="0"/>
              <a:t>セミナー　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11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国立天文台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755576" y="871787"/>
            <a:ext cx="5400600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・光軸方向 </a:t>
            </a:r>
            <a:r>
              <a:rPr lang="en-US" altLang="ja-JP" sz="2000" dirty="0" smtClean="0">
                <a:solidFill>
                  <a:srgbClr val="FFFFFF"/>
                </a:solidFill>
              </a:rPr>
              <a:t>(3km</a:t>
            </a:r>
            <a:r>
              <a:rPr lang="ja-JP" altLang="en-US" sz="2000" dirty="0" smtClean="0">
                <a:solidFill>
                  <a:srgbClr val="FFFFFF"/>
                </a:solidFill>
              </a:rPr>
              <a:t>ダクト部</a:t>
            </a:r>
            <a:r>
              <a:rPr lang="en-US" altLang="ja-JP" sz="2000" dirty="0" smtClean="0">
                <a:solidFill>
                  <a:srgbClr val="FFFFFF"/>
                </a:solidFill>
              </a:rPr>
              <a:t>) </a:t>
            </a:r>
            <a:r>
              <a:rPr lang="ja-JP" altLang="en-US" sz="2000" dirty="0" smtClean="0">
                <a:solidFill>
                  <a:srgbClr val="FFFFFF"/>
                </a:solidFill>
              </a:rPr>
              <a:t>からの</a:t>
            </a:r>
            <a:endParaRPr lang="en-US" altLang="ja-JP" sz="2000" dirty="0" smtClean="0">
              <a:solidFill>
                <a:srgbClr val="FFFFFF"/>
              </a:solidFill>
            </a:endParaRPr>
          </a:p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　    熱流入を低減するための輻射シールド</a:t>
            </a:r>
            <a:r>
              <a:rPr lang="en-US" altLang="ja-JP" sz="2000" dirty="0" smtClean="0">
                <a:solidFill>
                  <a:srgbClr val="FFFFFF"/>
                </a:solidFill>
              </a:rPr>
              <a:t>.</a:t>
            </a:r>
            <a:r>
              <a:rPr lang="ja-JP" altLang="en-US" sz="2000" dirty="0" smtClean="0">
                <a:solidFill>
                  <a:srgbClr val="FFFFFF"/>
                </a:solidFill>
              </a:rPr>
              <a:t>  </a:t>
            </a:r>
            <a:endParaRPr lang="en-US" altLang="ja-JP" sz="2000" dirty="0" smtClean="0">
              <a:solidFill>
                <a:srgbClr val="FFFFFF"/>
              </a:solidFill>
            </a:endParaRPr>
          </a:p>
        </p:txBody>
      </p:sp>
      <p:sp>
        <p:nvSpPr>
          <p:cNvPr id="9" name="Rectangle 24"/>
          <p:cNvSpPr>
            <a:spLocks noChangeArrowheads="1"/>
          </p:cNvSpPr>
          <p:nvPr/>
        </p:nvSpPr>
        <p:spPr bwMode="auto">
          <a:xfrm>
            <a:off x="755576" y="1735883"/>
            <a:ext cx="6984776" cy="12003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・</a:t>
            </a:r>
            <a:r>
              <a:rPr lang="en-US" altLang="ja-JP" sz="2000" dirty="0" smtClean="0">
                <a:solidFill>
                  <a:srgbClr val="FFFFFF"/>
                </a:solidFill>
              </a:rPr>
              <a:t>CLIO</a:t>
            </a:r>
            <a:r>
              <a:rPr lang="ja-JP" altLang="en-US" sz="2000" dirty="0" smtClean="0">
                <a:solidFill>
                  <a:srgbClr val="FFFFFF"/>
                </a:solidFill>
              </a:rPr>
              <a:t>を用いた評価結果をもとに設計</a:t>
            </a:r>
            <a:r>
              <a:rPr lang="en-US" altLang="ja-JP" sz="2000" dirty="0" smtClean="0">
                <a:solidFill>
                  <a:srgbClr val="FFFFFF"/>
                </a:solidFill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>
                <a:solidFill>
                  <a:srgbClr val="FFFFFF"/>
                </a:solidFill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</a:rPr>
              <a:t>   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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バッフル・シールド内面処理などの詳細検討進行中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         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シミュレーション等による評価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(ICRR).</a:t>
            </a:r>
            <a:r>
              <a:rPr lang="ja-JP" altLang="en-US" sz="2000" dirty="0" smtClean="0">
                <a:solidFill>
                  <a:srgbClr val="FFFFFF"/>
                </a:solidFill>
              </a:rPr>
              <a:t>  </a:t>
            </a:r>
            <a:endParaRPr lang="en-US" altLang="ja-JP" sz="2000" dirty="0" smtClean="0">
              <a:solidFill>
                <a:srgbClr val="FFFFFF"/>
              </a:solidFill>
            </a:endParaRPr>
          </a:p>
        </p:txBody>
      </p:sp>
      <p:sp>
        <p:nvSpPr>
          <p:cNvPr id="2" name="右矢印 1"/>
          <p:cNvSpPr/>
          <p:nvPr/>
        </p:nvSpPr>
        <p:spPr>
          <a:xfrm>
            <a:off x="1187624" y="2957926"/>
            <a:ext cx="288032" cy="288032"/>
          </a:xfrm>
          <a:prstGeom prst="rightArrow">
            <a:avLst/>
          </a:prstGeom>
          <a:solidFill>
            <a:srgbClr val="FFFFFF">
              <a:alpha val="10000"/>
            </a:srgbClr>
          </a:solidFill>
          <a:ln w="6350">
            <a:solidFill>
              <a:srgbClr val="FFFFFF"/>
            </a:solidFill>
          </a:ln>
        </p:spPr>
        <p:txBody>
          <a:bodyPr rtlCol="0" anchor="ctr"/>
          <a:lstStyle/>
          <a:p>
            <a:pPr algn="ctr"/>
            <a:endParaRPr kumimoji="1" lang="ja-JP" altLang="en-US" sz="2000"/>
          </a:p>
        </p:txBody>
      </p:sp>
      <p:sp>
        <p:nvSpPr>
          <p:cNvPr id="11" name="Rectangle 24"/>
          <p:cNvSpPr>
            <a:spLocks noChangeArrowheads="1"/>
          </p:cNvSpPr>
          <p:nvPr/>
        </p:nvSpPr>
        <p:spPr bwMode="auto">
          <a:xfrm>
            <a:off x="1547664" y="2895327"/>
            <a:ext cx="3024336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2000" dirty="0" smtClean="0">
                <a:solidFill>
                  <a:srgbClr val="99FF99"/>
                </a:solidFill>
              </a:rPr>
              <a:t>2012</a:t>
            </a:r>
            <a:r>
              <a:rPr lang="ja-JP" altLang="en-US" sz="2000" dirty="0" smtClean="0">
                <a:solidFill>
                  <a:srgbClr val="99FF99"/>
                </a:solidFill>
              </a:rPr>
              <a:t>年度より実機試験</a:t>
            </a:r>
            <a:r>
              <a:rPr lang="en-US" altLang="ja-JP" sz="2000" dirty="0" smtClean="0">
                <a:solidFill>
                  <a:srgbClr val="99FF99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758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地面</a:t>
            </a:r>
            <a:r>
              <a:rPr lang="ja-JP" altLang="en-US" dirty="0" smtClean="0"/>
              <a:t>振動</a:t>
            </a:r>
            <a:r>
              <a:rPr kumimoji="1" lang="ja-JP" altLang="en-US" dirty="0" smtClean="0"/>
              <a:t>の影響低減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国立天文台 </a:t>
            </a:r>
            <a:r>
              <a:rPr lang="en-US" altLang="ja-JP" smtClean="0"/>
              <a:t>ATC</a:t>
            </a:r>
            <a:r>
              <a:rPr lang="ja-JP" altLang="en-US" smtClean="0"/>
              <a:t>セミナー　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11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国立天文台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sp>
        <p:nvSpPr>
          <p:cNvPr id="10" name="Rectangle 24"/>
          <p:cNvSpPr>
            <a:spLocks noChangeArrowheads="1"/>
          </p:cNvSpPr>
          <p:nvPr/>
        </p:nvSpPr>
        <p:spPr bwMode="auto">
          <a:xfrm>
            <a:off x="755576" y="896804"/>
            <a:ext cx="7346526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・地面振動 </a:t>
            </a:r>
            <a:r>
              <a:rPr lang="en-US" altLang="ja-JP" sz="2000" dirty="0" smtClean="0">
                <a:solidFill>
                  <a:srgbClr val="FFFFFF"/>
                </a:solidFill>
              </a:rPr>
              <a:t>--- </a:t>
            </a:r>
            <a:r>
              <a:rPr lang="ja-JP" altLang="en-US" sz="2000" dirty="0" smtClean="0">
                <a:solidFill>
                  <a:srgbClr val="FFFFFF"/>
                </a:solidFill>
              </a:rPr>
              <a:t>地上干渉計の低周波</a:t>
            </a:r>
            <a:r>
              <a:rPr lang="ja-JP" altLang="en-US" sz="2000" dirty="0">
                <a:solidFill>
                  <a:srgbClr val="FFFFFF"/>
                </a:solidFill>
              </a:rPr>
              <a:t>観測</a:t>
            </a:r>
            <a:r>
              <a:rPr lang="ja-JP" altLang="en-US" sz="2000" dirty="0" smtClean="0">
                <a:solidFill>
                  <a:srgbClr val="FFFFFF"/>
                </a:solidFill>
              </a:rPr>
              <a:t>帯域と安定度を制限</a:t>
            </a:r>
            <a:endParaRPr lang="en-US" altLang="ja-JP" sz="2000" dirty="0" smtClean="0">
              <a:solidFill>
                <a:srgbClr val="FFFFFF"/>
              </a:solidFill>
            </a:endParaRPr>
          </a:p>
        </p:txBody>
      </p:sp>
      <p:sp>
        <p:nvSpPr>
          <p:cNvPr id="19" name="Rectangle 24"/>
          <p:cNvSpPr>
            <a:spLocks noChangeArrowheads="1"/>
          </p:cNvSpPr>
          <p:nvPr/>
        </p:nvSpPr>
        <p:spPr bwMode="auto">
          <a:xfrm>
            <a:off x="899592" y="1341047"/>
            <a:ext cx="7776864" cy="12003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   - </a:t>
            </a:r>
            <a:r>
              <a:rPr lang="ja-JP" altLang="en-US" sz="2000" dirty="0">
                <a:solidFill>
                  <a:srgbClr val="99FF99"/>
                </a:solidFill>
              </a:rPr>
              <a:t>常</a:t>
            </a:r>
            <a:r>
              <a:rPr lang="ja-JP" altLang="en-US" sz="2000" dirty="0" smtClean="0">
                <a:solidFill>
                  <a:srgbClr val="99FF99"/>
                </a:solidFill>
              </a:rPr>
              <a:t>微動       </a:t>
            </a:r>
            <a:r>
              <a:rPr lang="en-US" altLang="ja-JP" sz="2000" dirty="0" smtClean="0">
                <a:solidFill>
                  <a:srgbClr val="FFFFFF"/>
                </a:solidFill>
              </a:rPr>
              <a:t>: </a:t>
            </a:r>
            <a:r>
              <a:rPr lang="ja-JP" altLang="en-US" sz="2000" dirty="0" smtClean="0">
                <a:solidFill>
                  <a:srgbClr val="FFFFFF"/>
                </a:solidFill>
              </a:rPr>
              <a:t>準定常的な変動</a:t>
            </a:r>
            <a:r>
              <a:rPr lang="en-US" altLang="ja-JP" sz="2000" dirty="0" smtClean="0">
                <a:solidFill>
                  <a:srgbClr val="FFFFFF"/>
                </a:solidFill>
              </a:rPr>
              <a:t>. </a:t>
            </a:r>
            <a:r>
              <a:rPr lang="ja-JP" altLang="en-US" sz="2000" dirty="0" smtClean="0">
                <a:solidFill>
                  <a:srgbClr val="FFFFFF"/>
                </a:solidFill>
              </a:rPr>
              <a:t>干渉計の観測帯域を制限</a:t>
            </a:r>
            <a:r>
              <a:rPr lang="en-US" altLang="ja-JP" sz="2000" dirty="0" smtClean="0">
                <a:solidFill>
                  <a:srgbClr val="FFFFFF"/>
                </a:solidFill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>
                <a:solidFill>
                  <a:srgbClr val="FFFFFF"/>
                </a:solidFill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</a:rPr>
              <a:t>  - </a:t>
            </a:r>
            <a:r>
              <a:rPr lang="ja-JP" altLang="en-US" sz="2000" dirty="0" smtClean="0">
                <a:solidFill>
                  <a:srgbClr val="CCFFCC"/>
                </a:solidFill>
              </a:rPr>
              <a:t>非定常変動 </a:t>
            </a:r>
            <a:r>
              <a:rPr lang="en-US" altLang="ja-JP" sz="2000" dirty="0" smtClean="0">
                <a:solidFill>
                  <a:srgbClr val="FFFFFF"/>
                </a:solidFill>
              </a:rPr>
              <a:t>: </a:t>
            </a:r>
            <a:r>
              <a:rPr lang="ja-JP" altLang="en-US" sz="2000" dirty="0" smtClean="0">
                <a:solidFill>
                  <a:srgbClr val="FFFFFF"/>
                </a:solidFill>
              </a:rPr>
              <a:t>地震</a:t>
            </a:r>
            <a:r>
              <a:rPr lang="en-US" altLang="ja-JP" sz="2000" dirty="0" smtClean="0">
                <a:solidFill>
                  <a:srgbClr val="FFFFFF"/>
                </a:solidFill>
              </a:rPr>
              <a:t>, </a:t>
            </a:r>
            <a:r>
              <a:rPr lang="ja-JP" altLang="en-US" sz="2000" dirty="0" smtClean="0">
                <a:solidFill>
                  <a:srgbClr val="FFFFFF"/>
                </a:solidFill>
              </a:rPr>
              <a:t>気象変動</a:t>
            </a:r>
            <a:r>
              <a:rPr lang="en-US" altLang="ja-JP" sz="2000" dirty="0" smtClean="0">
                <a:solidFill>
                  <a:srgbClr val="FFFFFF"/>
                </a:solidFill>
              </a:rPr>
              <a:t>, </a:t>
            </a:r>
            <a:r>
              <a:rPr lang="ja-JP" altLang="en-US" sz="2000" dirty="0" smtClean="0">
                <a:solidFill>
                  <a:srgbClr val="FFFFFF"/>
                </a:solidFill>
              </a:rPr>
              <a:t>人工的な励起など</a:t>
            </a:r>
            <a:r>
              <a:rPr lang="en-US" altLang="ja-JP" sz="2000" dirty="0" smtClean="0">
                <a:solidFill>
                  <a:srgbClr val="FFFFFF"/>
                </a:solidFill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>
                <a:solidFill>
                  <a:srgbClr val="FFFFFF"/>
                </a:solidFill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</a:rPr>
              <a:t>                       </a:t>
            </a:r>
            <a:r>
              <a:rPr lang="ja-JP" altLang="en-US" sz="2000" dirty="0" smtClean="0">
                <a:solidFill>
                  <a:srgbClr val="FFFFFF"/>
                </a:solidFill>
              </a:rPr>
              <a:t>干渉計の安定度</a:t>
            </a:r>
            <a:r>
              <a:rPr lang="en-US" altLang="ja-JP" sz="2000" dirty="0" smtClean="0">
                <a:solidFill>
                  <a:srgbClr val="FFFFFF"/>
                </a:solidFill>
              </a:rPr>
              <a:t>, </a:t>
            </a:r>
            <a:r>
              <a:rPr lang="ja-JP" altLang="en-US" sz="2000" dirty="0" smtClean="0">
                <a:solidFill>
                  <a:srgbClr val="FFFFFF"/>
                </a:solidFill>
              </a:rPr>
              <a:t>観測のデューティサイクルに影響</a:t>
            </a:r>
            <a:r>
              <a:rPr lang="en-US" altLang="ja-JP" sz="2000" dirty="0" smtClean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32" name="Rectangle 24"/>
          <p:cNvSpPr>
            <a:spLocks noChangeArrowheads="1"/>
          </p:cNvSpPr>
          <p:nvPr/>
        </p:nvSpPr>
        <p:spPr bwMode="auto">
          <a:xfrm>
            <a:off x="1088320" y="5575592"/>
            <a:ext cx="7372112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LCGT : </a:t>
            </a:r>
            <a:r>
              <a:rPr lang="ja-JP" altLang="en-US" sz="2000" dirty="0" smtClean="0">
                <a:solidFill>
                  <a:srgbClr val="99FF99"/>
                </a:solidFill>
              </a:rPr>
              <a:t>地下サイトに建設</a:t>
            </a:r>
            <a:r>
              <a:rPr lang="en-US" altLang="ja-JP" sz="2000" dirty="0" smtClean="0">
                <a:solidFill>
                  <a:srgbClr val="99FF99"/>
                </a:solidFill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 2-3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桁小さい常微動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,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長期安定な環境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          </a:t>
            </a:r>
            <a:r>
              <a:rPr lang="ja-JP" altLang="en-US" sz="2000" dirty="0" smtClean="0">
                <a:solidFill>
                  <a:srgbClr val="99FF99"/>
                </a:solidFill>
                <a:sym typeface="Wingdings" pitchFamily="2" charset="2"/>
              </a:rPr>
              <a:t>高性能防振装置 </a:t>
            </a:r>
            <a:r>
              <a:rPr lang="en-US" altLang="ja-JP" sz="2000" dirty="0" smtClean="0">
                <a:solidFill>
                  <a:srgbClr val="99FF99"/>
                </a:solidFill>
                <a:sym typeface="Wingdings" pitchFamily="2" charset="2"/>
              </a:rPr>
              <a:t>SAS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 :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多段・低周波の防振装置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.</a:t>
            </a:r>
            <a:endParaRPr lang="en-US" altLang="ja-JP" sz="2000" dirty="0" smtClean="0">
              <a:solidFill>
                <a:srgbClr val="FFFFFF"/>
              </a:solidFill>
            </a:endParaRPr>
          </a:p>
        </p:txBody>
      </p:sp>
      <p:sp>
        <p:nvSpPr>
          <p:cNvPr id="24" name="AutoShape 29"/>
          <p:cNvSpPr>
            <a:spLocks noChangeArrowheads="1"/>
          </p:cNvSpPr>
          <p:nvPr/>
        </p:nvSpPr>
        <p:spPr bwMode="auto">
          <a:xfrm>
            <a:off x="755576" y="2577062"/>
            <a:ext cx="7952528" cy="2858282"/>
          </a:xfrm>
          <a:prstGeom prst="roundRect">
            <a:avLst>
              <a:gd name="adj" fmla="val 4505"/>
            </a:avLst>
          </a:prstGeom>
          <a:solidFill>
            <a:srgbClr val="CCFFCC">
              <a:alpha val="10000"/>
            </a:srgbClr>
          </a:solidFill>
          <a:ln w="3175">
            <a:solidFill>
              <a:srgbClr val="CCFFCC">
                <a:alpha val="50000"/>
              </a:srgbClr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25" name="角丸四角形 24"/>
          <p:cNvSpPr/>
          <p:nvPr/>
        </p:nvSpPr>
        <p:spPr bwMode="auto">
          <a:xfrm>
            <a:off x="4532482" y="2674913"/>
            <a:ext cx="4071966" cy="2666914"/>
          </a:xfrm>
          <a:prstGeom prst="roundRect">
            <a:avLst>
              <a:gd name="adj" fmla="val 5876"/>
            </a:avLst>
          </a:prstGeom>
          <a:solidFill>
            <a:srgbClr val="000000">
              <a:alpha val="50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99992" y="2658950"/>
            <a:ext cx="4208112" cy="2682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Rectangle 24"/>
          <p:cNvSpPr>
            <a:spLocks noChangeArrowheads="1"/>
          </p:cNvSpPr>
          <p:nvPr/>
        </p:nvSpPr>
        <p:spPr bwMode="auto">
          <a:xfrm>
            <a:off x="908087" y="2891845"/>
            <a:ext cx="3807929" cy="12003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地面振動レベル</a:t>
            </a:r>
            <a:endParaRPr lang="en-US" altLang="ja-JP" sz="2000" dirty="0" smtClean="0">
              <a:solidFill>
                <a:srgbClr val="FFFFFF"/>
              </a:solidFill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>
                <a:solidFill>
                  <a:srgbClr val="FFFFFF"/>
                </a:solidFill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</a:rPr>
              <a:t> </a:t>
            </a:r>
            <a:r>
              <a:rPr lang="ja-JP" altLang="en-US" sz="2000" dirty="0" smtClean="0">
                <a:solidFill>
                  <a:srgbClr val="FFFFFF"/>
                </a:solidFill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</a:rPr>
              <a:t>- </a:t>
            </a:r>
            <a:r>
              <a:rPr lang="ja-JP" altLang="en-US" sz="2000" dirty="0" smtClean="0">
                <a:solidFill>
                  <a:srgbClr val="FFFFFF"/>
                </a:solidFill>
              </a:rPr>
              <a:t>地下サイトでは</a:t>
            </a:r>
            <a:r>
              <a:rPr lang="en-US" altLang="ja-JP" sz="2000" dirty="0" smtClean="0">
                <a:solidFill>
                  <a:srgbClr val="FFFFFF"/>
                </a:solidFill>
              </a:rPr>
              <a:t>2-3</a:t>
            </a:r>
            <a:r>
              <a:rPr lang="ja-JP" altLang="en-US" sz="2000" dirty="0" smtClean="0">
                <a:solidFill>
                  <a:srgbClr val="FFFFFF"/>
                </a:solidFill>
              </a:rPr>
              <a:t>桁小さい</a:t>
            </a:r>
            <a:endParaRPr lang="en-US" altLang="ja-JP" sz="2000" dirty="0" smtClean="0">
              <a:solidFill>
                <a:srgbClr val="FFFFFF"/>
              </a:solidFill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>
                <a:solidFill>
                  <a:srgbClr val="FFFFFF"/>
                </a:solidFill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</a:rPr>
              <a:t>  - </a:t>
            </a:r>
            <a:r>
              <a:rPr lang="ja-JP" altLang="en-US" sz="2000" dirty="0" smtClean="0">
                <a:solidFill>
                  <a:srgbClr val="FFFFFF"/>
                </a:solidFill>
              </a:rPr>
              <a:t>高周波数で低減</a:t>
            </a:r>
            <a:r>
              <a:rPr lang="en-US" altLang="ja-JP" sz="2000" dirty="0" smtClean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7" name="図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800" y="4115981"/>
            <a:ext cx="2805516" cy="56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39" name="Rectangle 24"/>
          <p:cNvSpPr>
            <a:spLocks noChangeArrowheads="1"/>
          </p:cNvSpPr>
          <p:nvPr/>
        </p:nvSpPr>
        <p:spPr bwMode="auto">
          <a:xfrm>
            <a:off x="1353784" y="4787860"/>
            <a:ext cx="3362232" cy="3877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1600" dirty="0" smtClean="0">
                <a:solidFill>
                  <a:srgbClr val="C0C0C0"/>
                </a:solidFill>
              </a:rPr>
              <a:t>(</a:t>
            </a:r>
            <a:r>
              <a:rPr lang="ja-JP" altLang="en-US" sz="1600" dirty="0" smtClean="0">
                <a:solidFill>
                  <a:srgbClr val="C0C0C0"/>
                </a:solidFill>
              </a:rPr>
              <a:t>神岡サイトでの値</a:t>
            </a:r>
            <a:r>
              <a:rPr lang="en-US" altLang="ja-JP" sz="1600" dirty="0" smtClean="0">
                <a:solidFill>
                  <a:srgbClr val="C0C0C0"/>
                </a:solidFill>
              </a:rPr>
              <a:t>,     : </a:t>
            </a:r>
            <a:r>
              <a:rPr lang="ja-JP" altLang="en-US" sz="1600" dirty="0" smtClean="0">
                <a:solidFill>
                  <a:srgbClr val="C0C0C0"/>
                </a:solidFill>
              </a:rPr>
              <a:t>周波数</a:t>
            </a:r>
            <a:r>
              <a:rPr lang="en-US" altLang="ja-JP" sz="1600" dirty="0" smtClean="0">
                <a:solidFill>
                  <a:srgbClr val="C0C0C0"/>
                </a:solidFill>
              </a:rPr>
              <a:t>,   )</a:t>
            </a:r>
          </a:p>
        </p:txBody>
      </p:sp>
      <p:pic>
        <p:nvPicPr>
          <p:cNvPr id="8" name="図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792" y="4865705"/>
            <a:ext cx="133351" cy="23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28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低温ペイロード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国立天文台 </a:t>
            </a:r>
            <a:r>
              <a:rPr lang="en-US" altLang="ja-JP" smtClean="0"/>
              <a:t>ATC</a:t>
            </a:r>
            <a:r>
              <a:rPr lang="ja-JP" altLang="en-US" smtClean="0"/>
              <a:t>セミナー　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11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国立天文台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 l="26416" t="2431" r="26979"/>
          <a:stretch>
            <a:fillRect/>
          </a:stretch>
        </p:blipFill>
        <p:spPr bwMode="auto">
          <a:xfrm>
            <a:off x="3578788" y="3757568"/>
            <a:ext cx="1857308" cy="2603549"/>
          </a:xfrm>
          <a:prstGeom prst="rect">
            <a:avLst/>
          </a:prstGeom>
          <a:noFill/>
          <a:ln w="25400" cap="flat">
            <a:noFill/>
            <a:miter lim="800000"/>
            <a:headEnd/>
            <a:tailEnd/>
          </a:ln>
        </p:spPr>
      </p:pic>
      <p:pic>
        <p:nvPicPr>
          <p:cNvPr id="9758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776618"/>
            <a:ext cx="1822484" cy="260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グループ化 5"/>
          <p:cNvGrpSpPr/>
          <p:nvPr/>
        </p:nvGrpSpPr>
        <p:grpSpPr>
          <a:xfrm>
            <a:off x="6501482" y="790153"/>
            <a:ext cx="2318990" cy="5591175"/>
            <a:chOff x="3563888" y="790153"/>
            <a:chExt cx="2318990" cy="5591175"/>
          </a:xfrm>
        </p:grpSpPr>
        <p:grpSp>
          <p:nvGrpSpPr>
            <p:cNvPr id="7" name="グループ化 6"/>
            <p:cNvGrpSpPr/>
            <p:nvPr/>
          </p:nvGrpSpPr>
          <p:grpSpPr>
            <a:xfrm>
              <a:off x="3635896" y="790153"/>
              <a:ext cx="1943100" cy="5591175"/>
              <a:chOff x="3851920" y="790153"/>
              <a:chExt cx="1943100" cy="5591175"/>
            </a:xfrm>
          </p:grpSpPr>
          <p:sp>
            <p:nvSpPr>
              <p:cNvPr id="24" name="正方形/長方形 23"/>
              <p:cNvSpPr/>
              <p:nvPr/>
            </p:nvSpPr>
            <p:spPr>
              <a:xfrm>
                <a:off x="3855110" y="6237312"/>
                <a:ext cx="1931213" cy="144016"/>
              </a:xfrm>
              <a:prstGeom prst="rect">
                <a:avLst/>
              </a:prstGeom>
              <a:blipFill>
                <a:blip r:embed="rId4"/>
                <a:tile tx="0" ty="0" sx="100000" sy="100000" flip="none" algn="tl"/>
              </a:blipFill>
              <a:ln w="38100">
                <a:noFill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" name="フリーフォーム 24"/>
              <p:cNvSpPr/>
              <p:nvPr/>
            </p:nvSpPr>
            <p:spPr>
              <a:xfrm>
                <a:off x="5084064" y="1587398"/>
                <a:ext cx="702259" cy="1989735"/>
              </a:xfrm>
              <a:custGeom>
                <a:avLst/>
                <a:gdLst>
                  <a:gd name="connsiteX0" fmla="*/ 702259 w 702259"/>
                  <a:gd name="connsiteY0" fmla="*/ 0 h 1989735"/>
                  <a:gd name="connsiteX1" fmla="*/ 0 w 702259"/>
                  <a:gd name="connsiteY1" fmla="*/ 14631 h 1989735"/>
                  <a:gd name="connsiteX2" fmla="*/ 0 w 702259"/>
                  <a:gd name="connsiteY2" fmla="*/ 1799540 h 1989735"/>
                  <a:gd name="connsiteX3" fmla="*/ 256032 w 702259"/>
                  <a:gd name="connsiteY3" fmla="*/ 1828800 h 1989735"/>
                  <a:gd name="connsiteX4" fmla="*/ 438912 w 702259"/>
                  <a:gd name="connsiteY4" fmla="*/ 1887322 h 1989735"/>
                  <a:gd name="connsiteX5" fmla="*/ 651053 w 702259"/>
                  <a:gd name="connsiteY5" fmla="*/ 1960474 h 1989735"/>
                  <a:gd name="connsiteX6" fmla="*/ 702259 w 702259"/>
                  <a:gd name="connsiteY6" fmla="*/ 1989735 h 1989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2259" h="1989735">
                    <a:moveTo>
                      <a:pt x="702259" y="0"/>
                    </a:moveTo>
                    <a:lnTo>
                      <a:pt x="0" y="14631"/>
                    </a:lnTo>
                    <a:lnTo>
                      <a:pt x="0" y="1799540"/>
                    </a:lnTo>
                    <a:lnTo>
                      <a:pt x="256032" y="1828800"/>
                    </a:lnTo>
                    <a:lnTo>
                      <a:pt x="438912" y="1887322"/>
                    </a:lnTo>
                    <a:lnTo>
                      <a:pt x="651053" y="1960474"/>
                    </a:lnTo>
                    <a:lnTo>
                      <a:pt x="702259" y="1989735"/>
                    </a:lnTo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</p:spPr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6" name="フリーフォーム 25"/>
              <p:cNvSpPr/>
              <p:nvPr/>
            </p:nvSpPr>
            <p:spPr>
              <a:xfrm>
                <a:off x="3855110" y="1587398"/>
                <a:ext cx="782727" cy="2018996"/>
              </a:xfrm>
              <a:custGeom>
                <a:avLst/>
                <a:gdLst>
                  <a:gd name="connsiteX0" fmla="*/ 0 w 782727"/>
                  <a:gd name="connsiteY0" fmla="*/ 2018996 h 2018996"/>
                  <a:gd name="connsiteX1" fmla="*/ 197511 w 782727"/>
                  <a:gd name="connsiteY1" fmla="*/ 1916583 h 2018996"/>
                  <a:gd name="connsiteX2" fmla="*/ 475488 w 782727"/>
                  <a:gd name="connsiteY2" fmla="*/ 1836116 h 2018996"/>
                  <a:gd name="connsiteX3" fmla="*/ 782727 w 782727"/>
                  <a:gd name="connsiteY3" fmla="*/ 1784909 h 2018996"/>
                  <a:gd name="connsiteX4" fmla="*/ 782727 w 782727"/>
                  <a:gd name="connsiteY4" fmla="*/ 29261 h 2018996"/>
                  <a:gd name="connsiteX5" fmla="*/ 672999 w 782727"/>
                  <a:gd name="connsiteY5" fmla="*/ 0 h 2018996"/>
                  <a:gd name="connsiteX6" fmla="*/ 14631 w 782727"/>
                  <a:gd name="connsiteY6" fmla="*/ 7316 h 2018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2727" h="2018996">
                    <a:moveTo>
                      <a:pt x="0" y="2018996"/>
                    </a:moveTo>
                    <a:lnTo>
                      <a:pt x="197511" y="1916583"/>
                    </a:lnTo>
                    <a:lnTo>
                      <a:pt x="475488" y="1836116"/>
                    </a:lnTo>
                    <a:lnTo>
                      <a:pt x="782727" y="1784909"/>
                    </a:lnTo>
                    <a:lnTo>
                      <a:pt x="782727" y="29261"/>
                    </a:lnTo>
                    <a:lnTo>
                      <a:pt x="672999" y="0"/>
                    </a:lnTo>
                    <a:lnTo>
                      <a:pt x="14631" y="7316"/>
                    </a:lnTo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</p:spPr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pic>
            <p:nvPicPr>
              <p:cNvPr id="27" name="Picture 5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51920" y="790153"/>
                <a:ext cx="1943100" cy="55911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8" name="Rectangle 24"/>
            <p:cNvSpPr>
              <a:spLocks noChangeArrowheads="1"/>
            </p:cNvSpPr>
            <p:nvPr/>
          </p:nvSpPr>
          <p:spPr bwMode="auto">
            <a:xfrm>
              <a:off x="3563888" y="1151166"/>
              <a:ext cx="999728" cy="24564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None/>
              </a:pPr>
              <a:r>
                <a:rPr lang="en-US" altLang="ja-JP" sz="1000" dirty="0" smtClean="0">
                  <a:solidFill>
                    <a:srgbClr val="99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Pre Isolator</a:t>
              </a:r>
            </a:p>
          </p:txBody>
        </p:sp>
        <p:sp>
          <p:nvSpPr>
            <p:cNvPr id="9" name="Rectangle 24"/>
            <p:cNvSpPr>
              <a:spLocks noChangeArrowheads="1"/>
            </p:cNvSpPr>
            <p:nvPr/>
          </p:nvSpPr>
          <p:spPr bwMode="auto">
            <a:xfrm>
              <a:off x="3923928" y="1799238"/>
              <a:ext cx="648072" cy="24564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None/>
              </a:pPr>
              <a:r>
                <a:rPr lang="en-US" altLang="ja-JP" sz="1000" dirty="0" smtClean="0">
                  <a:solidFill>
                    <a:srgbClr val="99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GAS1</a:t>
              </a:r>
            </a:p>
          </p:txBody>
        </p:sp>
        <p:sp>
          <p:nvSpPr>
            <p:cNvPr id="10" name="Rectangle 24"/>
            <p:cNvSpPr>
              <a:spLocks noChangeArrowheads="1"/>
            </p:cNvSpPr>
            <p:nvPr/>
          </p:nvSpPr>
          <p:spPr bwMode="auto">
            <a:xfrm>
              <a:off x="3923928" y="2636912"/>
              <a:ext cx="648072" cy="24564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None/>
              </a:pPr>
              <a:r>
                <a:rPr lang="en-US" altLang="ja-JP" sz="1000" dirty="0" smtClean="0">
                  <a:solidFill>
                    <a:srgbClr val="99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GAS2</a:t>
              </a:r>
            </a:p>
          </p:txBody>
        </p:sp>
        <p:sp>
          <p:nvSpPr>
            <p:cNvPr id="11" name="Rectangle 24"/>
            <p:cNvSpPr>
              <a:spLocks noChangeArrowheads="1"/>
            </p:cNvSpPr>
            <p:nvPr/>
          </p:nvSpPr>
          <p:spPr bwMode="auto">
            <a:xfrm>
              <a:off x="3965792" y="3490960"/>
              <a:ext cx="648072" cy="24564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None/>
              </a:pPr>
              <a:r>
                <a:rPr lang="en-US" altLang="ja-JP" sz="1000" dirty="0" smtClean="0">
                  <a:solidFill>
                    <a:srgbClr val="99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GAS3</a:t>
              </a:r>
            </a:p>
          </p:txBody>
        </p:sp>
        <p:sp>
          <p:nvSpPr>
            <p:cNvPr id="12" name="Rectangle 24"/>
            <p:cNvSpPr>
              <a:spLocks noChangeArrowheads="1"/>
            </p:cNvSpPr>
            <p:nvPr/>
          </p:nvSpPr>
          <p:spPr bwMode="auto">
            <a:xfrm>
              <a:off x="3923928" y="4221088"/>
              <a:ext cx="648072" cy="24564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None/>
              </a:pPr>
              <a:r>
                <a:rPr lang="en-US" altLang="ja-JP" sz="1000" dirty="0" smtClean="0">
                  <a:solidFill>
                    <a:srgbClr val="99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GAS4</a:t>
              </a:r>
            </a:p>
          </p:txBody>
        </p:sp>
        <p:sp>
          <p:nvSpPr>
            <p:cNvPr id="13" name="Rectangle 24"/>
            <p:cNvSpPr>
              <a:spLocks noChangeArrowheads="1"/>
            </p:cNvSpPr>
            <p:nvPr/>
          </p:nvSpPr>
          <p:spPr bwMode="auto">
            <a:xfrm>
              <a:off x="3563888" y="5013176"/>
              <a:ext cx="648072" cy="369332"/>
            </a:xfrm>
            <a:prstGeom prst="rect">
              <a:avLst/>
            </a:prstGeom>
            <a:solidFill>
              <a:srgbClr val="000000">
                <a:alpha val="70000"/>
              </a:srgbClr>
            </a:solidFill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90000"/>
                </a:lnSpc>
                <a:buNone/>
              </a:pPr>
              <a:r>
                <a:rPr lang="en-US" altLang="ja-JP" sz="1000" dirty="0" smtClean="0">
                  <a:solidFill>
                    <a:srgbClr val="99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Cryo-payload</a:t>
              </a:r>
            </a:p>
          </p:txBody>
        </p:sp>
        <p:sp>
          <p:nvSpPr>
            <p:cNvPr id="14" name="Rectangle 24"/>
            <p:cNvSpPr>
              <a:spLocks noChangeArrowheads="1"/>
            </p:cNvSpPr>
            <p:nvPr/>
          </p:nvSpPr>
          <p:spPr bwMode="auto">
            <a:xfrm>
              <a:off x="3635896" y="5517232"/>
              <a:ext cx="720080" cy="369332"/>
            </a:xfrm>
            <a:prstGeom prst="rect">
              <a:avLst/>
            </a:prstGeom>
            <a:solidFill>
              <a:srgbClr val="000000">
                <a:alpha val="70000"/>
              </a:srgbClr>
            </a:solidFill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90000"/>
                </a:lnSpc>
                <a:buNone/>
              </a:pPr>
              <a:r>
                <a:rPr lang="en-US" altLang="ja-JP" sz="1000" dirty="0" smtClean="0">
                  <a:solidFill>
                    <a:srgbClr val="99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Sapphire</a:t>
              </a:r>
            </a:p>
            <a:p>
              <a:pPr algn="l">
                <a:lnSpc>
                  <a:spcPct val="90000"/>
                </a:lnSpc>
                <a:buNone/>
              </a:pPr>
              <a:r>
                <a:rPr lang="en-US" altLang="ja-JP" sz="1000" dirty="0" smtClean="0">
                  <a:solidFill>
                    <a:srgbClr val="99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mirror</a:t>
              </a:r>
            </a:p>
          </p:txBody>
        </p:sp>
        <p:cxnSp>
          <p:nvCxnSpPr>
            <p:cNvPr id="15" name="直線矢印コネクタ 14"/>
            <p:cNvCxnSpPr/>
            <p:nvPr/>
          </p:nvCxnSpPr>
          <p:spPr bwMode="auto">
            <a:xfrm>
              <a:off x="4247964" y="5701898"/>
              <a:ext cx="315652" cy="0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19050" cap="flat" cmpd="sng" algn="ctr">
              <a:solidFill>
                <a:srgbClr val="99FF99"/>
              </a:solidFill>
              <a:prstDash val="solid"/>
              <a:round/>
              <a:headEnd type="none" w="med" len="med"/>
              <a:tailEnd type="arrow" w="sm" len="med"/>
            </a:ln>
            <a:effectLst/>
          </p:spPr>
        </p:cxnSp>
        <p:sp>
          <p:nvSpPr>
            <p:cNvPr id="16" name="Rectangle 24"/>
            <p:cNvSpPr>
              <a:spLocks noChangeArrowheads="1"/>
            </p:cNvSpPr>
            <p:nvPr/>
          </p:nvSpPr>
          <p:spPr bwMode="auto">
            <a:xfrm>
              <a:off x="4994000" y="1360864"/>
              <a:ext cx="639688" cy="24564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None/>
              </a:pPr>
              <a:r>
                <a:rPr lang="en-US" altLang="ja-JP" sz="1000" dirty="0" smtClean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r>
                <a:rPr lang="en-US" altLang="ja-JP" sz="1000" baseline="30000" dirty="0" smtClean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nd</a:t>
              </a:r>
              <a:r>
                <a:rPr lang="en-US" altLang="ja-JP" sz="1000" dirty="0" smtClean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floor</a:t>
              </a:r>
            </a:p>
          </p:txBody>
        </p:sp>
        <p:sp>
          <p:nvSpPr>
            <p:cNvPr id="17" name="Rectangle 24"/>
            <p:cNvSpPr>
              <a:spLocks noChangeArrowheads="1"/>
            </p:cNvSpPr>
            <p:nvPr/>
          </p:nvSpPr>
          <p:spPr bwMode="auto">
            <a:xfrm>
              <a:off x="5090790" y="6028660"/>
              <a:ext cx="639688" cy="2616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None/>
              </a:pPr>
              <a:r>
                <a:rPr lang="en-US" altLang="ja-JP" sz="1000" dirty="0" smtClean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  <a:r>
                <a:rPr lang="en-US" altLang="ja-JP" sz="1000" baseline="30000" dirty="0" smtClean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</a:t>
              </a:r>
              <a:r>
                <a:rPr lang="en-US" altLang="ja-JP" sz="1000" dirty="0" smtClean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floor</a:t>
              </a:r>
            </a:p>
          </p:txBody>
        </p:sp>
        <p:sp>
          <p:nvSpPr>
            <p:cNvPr id="18" name="Rectangle 24"/>
            <p:cNvSpPr>
              <a:spLocks noChangeArrowheads="1"/>
            </p:cNvSpPr>
            <p:nvPr/>
          </p:nvSpPr>
          <p:spPr bwMode="auto">
            <a:xfrm>
              <a:off x="5055960" y="4777056"/>
              <a:ext cx="756592" cy="2616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None/>
              </a:pPr>
              <a:r>
                <a:rPr lang="en-US" altLang="ja-JP" sz="1000" dirty="0" smtClean="0">
                  <a:solidFill>
                    <a:srgbClr val="99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Cryostat</a:t>
              </a:r>
            </a:p>
          </p:txBody>
        </p:sp>
        <p:cxnSp>
          <p:nvCxnSpPr>
            <p:cNvPr id="19" name="直線矢印コネクタ 18"/>
            <p:cNvCxnSpPr/>
            <p:nvPr/>
          </p:nvCxnSpPr>
          <p:spPr bwMode="auto">
            <a:xfrm>
              <a:off x="4139952" y="5229200"/>
              <a:ext cx="265838" cy="0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19050" cap="flat" cmpd="sng" algn="ctr">
              <a:solidFill>
                <a:srgbClr val="99FF99"/>
              </a:solidFill>
              <a:prstDash val="solid"/>
              <a:round/>
              <a:headEnd type="none" w="med" len="med"/>
              <a:tailEnd type="arrow" w="sm" len="med"/>
            </a:ln>
            <a:effectLst/>
          </p:spPr>
        </p:cxnSp>
        <p:sp>
          <p:nvSpPr>
            <p:cNvPr id="20" name="Rectangle 24"/>
            <p:cNvSpPr>
              <a:spLocks noChangeArrowheads="1"/>
            </p:cNvSpPr>
            <p:nvPr/>
          </p:nvSpPr>
          <p:spPr bwMode="auto">
            <a:xfrm>
              <a:off x="4932040" y="837873"/>
              <a:ext cx="950838" cy="43088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None/>
              </a:pPr>
              <a:r>
                <a:rPr lang="en-US" altLang="ja-JP" sz="1000" dirty="0" smtClean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Room-temp.</a:t>
              </a:r>
            </a:p>
            <a:p>
              <a:pPr algn="l">
                <a:lnSpc>
                  <a:spcPct val="110000"/>
                </a:lnSpc>
                <a:buNone/>
              </a:pPr>
              <a:r>
                <a:rPr lang="en-US" altLang="ja-JP" sz="1000" dirty="0" smtClean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Vacuum tank</a:t>
              </a:r>
            </a:p>
          </p:txBody>
        </p:sp>
        <p:sp>
          <p:nvSpPr>
            <p:cNvPr id="21" name="Rectangle 24"/>
            <p:cNvSpPr>
              <a:spLocks noChangeArrowheads="1"/>
            </p:cNvSpPr>
            <p:nvPr/>
          </p:nvSpPr>
          <p:spPr bwMode="auto">
            <a:xfrm>
              <a:off x="4869845" y="2278033"/>
              <a:ext cx="710267" cy="43088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None/>
              </a:pPr>
              <a:r>
                <a:rPr lang="en-US" altLang="ja-JP" sz="1000" dirty="0" smtClean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Vacuum </a:t>
              </a:r>
            </a:p>
            <a:p>
              <a:pPr algn="l">
                <a:lnSpc>
                  <a:spcPct val="110000"/>
                </a:lnSpc>
                <a:buNone/>
              </a:pPr>
              <a:r>
                <a:rPr lang="en-US" altLang="ja-JP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altLang="ja-JP" sz="1000" dirty="0" smtClean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Tube</a:t>
              </a:r>
            </a:p>
          </p:txBody>
        </p:sp>
        <p:cxnSp>
          <p:nvCxnSpPr>
            <p:cNvPr id="22" name="直線矢印コネクタ 21"/>
            <p:cNvCxnSpPr/>
            <p:nvPr/>
          </p:nvCxnSpPr>
          <p:spPr bwMode="auto">
            <a:xfrm>
              <a:off x="5724128" y="1587398"/>
              <a:ext cx="0" cy="4702872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12700" cap="flat" cmpd="sng" algn="ctr">
              <a:solidFill>
                <a:srgbClr val="FFFF99"/>
              </a:solidFill>
              <a:prstDash val="solid"/>
              <a:round/>
              <a:headEnd type="arrow" w="sm" len="med"/>
              <a:tailEnd type="arrow" w="sm" len="med"/>
            </a:ln>
            <a:effectLst/>
          </p:spPr>
        </p:cxnSp>
        <p:sp>
          <p:nvSpPr>
            <p:cNvPr id="23" name="Rectangle 24"/>
            <p:cNvSpPr>
              <a:spLocks noChangeArrowheads="1"/>
            </p:cNvSpPr>
            <p:nvPr/>
          </p:nvSpPr>
          <p:spPr bwMode="auto">
            <a:xfrm rot="16200000">
              <a:off x="5202185" y="3411113"/>
              <a:ext cx="926291" cy="2616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None/>
              </a:pPr>
              <a:r>
                <a:rPr lang="en-US" altLang="ja-JP" sz="1000" dirty="0" smtClean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Height 13m</a:t>
              </a:r>
            </a:p>
          </p:txBody>
        </p:sp>
      </p:grpSp>
      <p:sp>
        <p:nvSpPr>
          <p:cNvPr id="28" name="右矢印 27"/>
          <p:cNvSpPr/>
          <p:nvPr/>
        </p:nvSpPr>
        <p:spPr>
          <a:xfrm rot="1463256">
            <a:off x="5496900" y="4942142"/>
            <a:ext cx="1000720" cy="234953"/>
          </a:xfrm>
          <a:prstGeom prst="rightArrow">
            <a:avLst/>
          </a:prstGeom>
          <a:solidFill>
            <a:srgbClr val="CCFFCC">
              <a:alpha val="10000"/>
            </a:srgbClr>
          </a:solidFill>
          <a:ln w="15875">
            <a:solidFill>
              <a:srgbClr val="CCFFCC"/>
            </a:solidFill>
          </a:ln>
        </p:spPr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Rectangle 24"/>
          <p:cNvSpPr>
            <a:spLocks noChangeArrowheads="1"/>
          </p:cNvSpPr>
          <p:nvPr/>
        </p:nvSpPr>
        <p:spPr bwMode="auto">
          <a:xfrm>
            <a:off x="4211960" y="5969376"/>
            <a:ext cx="1512169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en-US" altLang="ja-JP" sz="1000" dirty="0" smtClean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Cryogenic payload</a:t>
            </a:r>
            <a:endParaRPr lang="en-US" altLang="ja-JP" sz="1000" dirty="0">
              <a:solidFill>
                <a:srgbClr val="99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1000" dirty="0" smtClean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CLIO operation</a:t>
            </a:r>
          </a:p>
        </p:txBody>
      </p:sp>
      <p:sp>
        <p:nvSpPr>
          <p:cNvPr id="30" name="Rectangle 24"/>
          <p:cNvSpPr>
            <a:spLocks noChangeArrowheads="1"/>
          </p:cNvSpPr>
          <p:nvPr/>
        </p:nvSpPr>
        <p:spPr bwMode="auto">
          <a:xfrm>
            <a:off x="374266" y="980728"/>
            <a:ext cx="6069942" cy="12003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・これまでの干渉計での実績を用いて設計</a:t>
            </a:r>
            <a:r>
              <a:rPr lang="en-US" altLang="ja-JP" sz="2000" dirty="0" smtClean="0">
                <a:solidFill>
                  <a:srgbClr val="FFFFFF"/>
                </a:solidFill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  </a:t>
            </a:r>
            <a:r>
              <a:rPr lang="ja-JP" altLang="en-US" sz="2000" dirty="0">
                <a:solidFill>
                  <a:srgbClr val="FFFFFF"/>
                </a:solidFill>
              </a:rPr>
              <a:t>　</a:t>
            </a:r>
            <a:r>
              <a:rPr lang="en-US" altLang="ja-JP" sz="2000" dirty="0" smtClean="0">
                <a:solidFill>
                  <a:srgbClr val="FFFFFF"/>
                </a:solidFill>
              </a:rPr>
              <a:t>- CLIO       : </a:t>
            </a:r>
            <a:r>
              <a:rPr lang="ja-JP" altLang="en-US" sz="2000" dirty="0" smtClean="0">
                <a:solidFill>
                  <a:srgbClr val="FFFFFF"/>
                </a:solidFill>
              </a:rPr>
              <a:t>サファイヤ鏡</a:t>
            </a:r>
            <a:r>
              <a:rPr lang="en-US" altLang="ja-JP" sz="2000" dirty="0" smtClean="0">
                <a:solidFill>
                  <a:srgbClr val="FFFFFF"/>
                </a:solidFill>
              </a:rPr>
              <a:t>, </a:t>
            </a:r>
            <a:r>
              <a:rPr lang="ja-JP" altLang="en-US" sz="2000" dirty="0" smtClean="0">
                <a:solidFill>
                  <a:srgbClr val="FFFFFF"/>
                </a:solidFill>
              </a:rPr>
              <a:t>熱伝導系の設計</a:t>
            </a:r>
            <a:r>
              <a:rPr lang="en-US" altLang="ja-JP" sz="2000" dirty="0" smtClean="0">
                <a:solidFill>
                  <a:srgbClr val="FFFFFF"/>
                </a:solidFill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>
                <a:solidFill>
                  <a:srgbClr val="FFFFFF"/>
                </a:solidFill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</a:rPr>
              <a:t>   - TAMA300</a:t>
            </a:r>
            <a:r>
              <a:rPr lang="ja-JP" altLang="en-US" sz="2000" dirty="0" smtClean="0">
                <a:solidFill>
                  <a:srgbClr val="FFFFFF"/>
                </a:solidFill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</a:rPr>
              <a:t>: </a:t>
            </a:r>
            <a:r>
              <a:rPr lang="ja-JP" altLang="en-US" sz="2000" dirty="0" smtClean="0">
                <a:solidFill>
                  <a:srgbClr val="FFFFFF"/>
                </a:solidFill>
              </a:rPr>
              <a:t>防振特性</a:t>
            </a:r>
            <a:r>
              <a:rPr lang="en-US" altLang="ja-JP" sz="2000" dirty="0" smtClean="0">
                <a:solidFill>
                  <a:srgbClr val="FFFFFF"/>
                </a:solidFill>
              </a:rPr>
              <a:t>, </a:t>
            </a:r>
            <a:r>
              <a:rPr lang="ja-JP" altLang="en-US" sz="2000" dirty="0" smtClean="0">
                <a:solidFill>
                  <a:srgbClr val="FFFFFF"/>
                </a:solidFill>
              </a:rPr>
              <a:t>制御用アクチュエータ構成</a:t>
            </a:r>
            <a:r>
              <a:rPr lang="en-US" altLang="ja-JP" sz="2000" dirty="0" smtClean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31" name="Rectangle 24"/>
          <p:cNvSpPr>
            <a:spLocks noChangeArrowheads="1"/>
          </p:cNvSpPr>
          <p:nvPr/>
        </p:nvSpPr>
        <p:spPr bwMode="auto">
          <a:xfrm>
            <a:off x="323528" y="2219380"/>
            <a:ext cx="6393978" cy="156966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・設計と評価試験</a:t>
            </a:r>
            <a:r>
              <a:rPr lang="en-US" altLang="ja-JP" sz="2000" dirty="0" smtClean="0">
                <a:solidFill>
                  <a:srgbClr val="FFFFFF"/>
                </a:solidFill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ja-JP" altLang="en-US" sz="2000" dirty="0">
                <a:solidFill>
                  <a:srgbClr val="FFFFFF"/>
                </a:solidFill>
              </a:rPr>
              <a:t> </a:t>
            </a:r>
            <a:r>
              <a:rPr lang="ja-JP" altLang="en-US" sz="2000" dirty="0" smtClean="0">
                <a:solidFill>
                  <a:srgbClr val="FFFFFF"/>
                </a:solidFill>
              </a:rPr>
              <a:t>  </a:t>
            </a:r>
            <a:r>
              <a:rPr lang="en-US" altLang="ja-JP" sz="2000" dirty="0" smtClean="0">
                <a:solidFill>
                  <a:srgbClr val="FFFFFF"/>
                </a:solidFill>
              </a:rPr>
              <a:t> - </a:t>
            </a:r>
            <a:r>
              <a:rPr lang="ja-JP" altLang="en-US" sz="2000" dirty="0" smtClean="0">
                <a:solidFill>
                  <a:srgbClr val="FFFFFF"/>
                </a:solidFill>
              </a:rPr>
              <a:t>熱設計 </a:t>
            </a:r>
            <a:r>
              <a:rPr lang="en-US" altLang="ja-JP" sz="2000" dirty="0" smtClean="0">
                <a:solidFill>
                  <a:srgbClr val="FFFFFF"/>
                </a:solidFill>
              </a:rPr>
              <a:t>– </a:t>
            </a:r>
            <a:r>
              <a:rPr lang="ja-JP" altLang="en-US" sz="2000" dirty="0" smtClean="0">
                <a:solidFill>
                  <a:srgbClr val="FFFFFF"/>
                </a:solidFill>
              </a:rPr>
              <a:t>有限要素法シミュレーション </a:t>
            </a:r>
            <a:r>
              <a:rPr lang="en-US" altLang="ja-JP" sz="2000" dirty="0" smtClean="0">
                <a:solidFill>
                  <a:srgbClr val="FFFFFF"/>
                </a:solidFill>
              </a:rPr>
              <a:t>(KEK, ICRR)</a:t>
            </a:r>
          </a:p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    </a:t>
            </a:r>
            <a:r>
              <a:rPr lang="en-US" altLang="ja-JP" sz="2000" dirty="0" smtClean="0">
                <a:solidFill>
                  <a:srgbClr val="FFFFFF"/>
                </a:solidFill>
              </a:rPr>
              <a:t>- </a:t>
            </a:r>
            <a:r>
              <a:rPr lang="ja-JP" altLang="en-US" sz="2000" dirty="0" smtClean="0">
                <a:solidFill>
                  <a:srgbClr val="FFFFFF"/>
                </a:solidFill>
              </a:rPr>
              <a:t>サファイヤファイバー懸架 </a:t>
            </a:r>
            <a:r>
              <a:rPr lang="en-US" altLang="ja-JP" sz="2000" dirty="0" smtClean="0">
                <a:solidFill>
                  <a:srgbClr val="FFFFFF"/>
                </a:solidFill>
              </a:rPr>
              <a:t>(KEK, U-Tokyo)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>
                <a:solidFill>
                  <a:srgbClr val="FFFFFF"/>
                </a:solidFill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</a:rPr>
              <a:t>   - </a:t>
            </a:r>
            <a:r>
              <a:rPr lang="ja-JP" altLang="en-US" sz="2000" dirty="0" smtClean="0">
                <a:solidFill>
                  <a:srgbClr val="FFFFFF"/>
                </a:solidFill>
              </a:rPr>
              <a:t>コーティングの熱雑音 </a:t>
            </a:r>
            <a:r>
              <a:rPr lang="en-US" altLang="ja-JP" sz="2000" dirty="0" smtClean="0">
                <a:solidFill>
                  <a:srgbClr val="FFFFFF"/>
                </a:solidFill>
              </a:rPr>
              <a:t>(ICRR, KEK)</a:t>
            </a:r>
          </a:p>
        </p:txBody>
      </p:sp>
    </p:spTree>
    <p:extLst>
      <p:ext uri="{BB962C8B-B14F-4D97-AF65-F5344CB8AC3E}">
        <p14:creationId xmlns:p14="http://schemas.microsoft.com/office/powerpoint/2010/main" val="414783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角丸四角形 64"/>
          <p:cNvSpPr/>
          <p:nvPr/>
        </p:nvSpPr>
        <p:spPr>
          <a:xfrm>
            <a:off x="327115" y="4653136"/>
            <a:ext cx="3688769" cy="1233428"/>
          </a:xfrm>
          <a:prstGeom prst="roundRect">
            <a:avLst/>
          </a:prstGeom>
          <a:solidFill>
            <a:srgbClr val="CCFFCC">
              <a:alpha val="10000"/>
            </a:srgbClr>
          </a:solidFill>
          <a:ln w="38100">
            <a:noFill/>
          </a:ln>
        </p:spPr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試験マス</a:t>
            </a:r>
            <a:r>
              <a:rPr lang="ja-JP" altLang="en-US" dirty="0" smtClean="0"/>
              <a:t>防振系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国立天文台 </a:t>
            </a:r>
            <a:r>
              <a:rPr lang="en-US" altLang="ja-JP" smtClean="0"/>
              <a:t>ATC</a:t>
            </a:r>
            <a:r>
              <a:rPr lang="ja-JP" altLang="en-US" smtClean="0"/>
              <a:t>セミナー　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11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国立天文台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pic>
        <p:nvPicPr>
          <p:cNvPr id="28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220" y="1006391"/>
            <a:ext cx="2172964" cy="1630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09" descr="C:\Users\ryu\Pictures\NIKHEF\DCF000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220" y="2759735"/>
            <a:ext cx="2172964" cy="1628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グループ化 30"/>
          <p:cNvGrpSpPr/>
          <p:nvPr/>
        </p:nvGrpSpPr>
        <p:grpSpPr>
          <a:xfrm>
            <a:off x="6501482" y="790153"/>
            <a:ext cx="2318990" cy="5591175"/>
            <a:chOff x="3563888" y="790153"/>
            <a:chExt cx="2318990" cy="5591175"/>
          </a:xfrm>
        </p:grpSpPr>
        <p:grpSp>
          <p:nvGrpSpPr>
            <p:cNvPr id="32" name="グループ化 31"/>
            <p:cNvGrpSpPr/>
            <p:nvPr/>
          </p:nvGrpSpPr>
          <p:grpSpPr>
            <a:xfrm>
              <a:off x="3635896" y="790153"/>
              <a:ext cx="1943100" cy="5591175"/>
              <a:chOff x="3851920" y="790153"/>
              <a:chExt cx="1943100" cy="5591175"/>
            </a:xfrm>
          </p:grpSpPr>
          <p:sp>
            <p:nvSpPr>
              <p:cNvPr id="49" name="正方形/長方形 48"/>
              <p:cNvSpPr/>
              <p:nvPr/>
            </p:nvSpPr>
            <p:spPr>
              <a:xfrm>
                <a:off x="3855110" y="6237312"/>
                <a:ext cx="1931213" cy="144016"/>
              </a:xfrm>
              <a:prstGeom prst="rect">
                <a:avLst/>
              </a:prstGeom>
              <a:blipFill>
                <a:blip r:embed="rId4"/>
                <a:tile tx="0" ty="0" sx="100000" sy="100000" flip="none" algn="tl"/>
              </a:blipFill>
              <a:ln w="38100">
                <a:noFill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0" name="フリーフォーム 49"/>
              <p:cNvSpPr/>
              <p:nvPr/>
            </p:nvSpPr>
            <p:spPr>
              <a:xfrm>
                <a:off x="5084064" y="1587398"/>
                <a:ext cx="702259" cy="1989735"/>
              </a:xfrm>
              <a:custGeom>
                <a:avLst/>
                <a:gdLst>
                  <a:gd name="connsiteX0" fmla="*/ 702259 w 702259"/>
                  <a:gd name="connsiteY0" fmla="*/ 0 h 1989735"/>
                  <a:gd name="connsiteX1" fmla="*/ 0 w 702259"/>
                  <a:gd name="connsiteY1" fmla="*/ 14631 h 1989735"/>
                  <a:gd name="connsiteX2" fmla="*/ 0 w 702259"/>
                  <a:gd name="connsiteY2" fmla="*/ 1799540 h 1989735"/>
                  <a:gd name="connsiteX3" fmla="*/ 256032 w 702259"/>
                  <a:gd name="connsiteY3" fmla="*/ 1828800 h 1989735"/>
                  <a:gd name="connsiteX4" fmla="*/ 438912 w 702259"/>
                  <a:gd name="connsiteY4" fmla="*/ 1887322 h 1989735"/>
                  <a:gd name="connsiteX5" fmla="*/ 651053 w 702259"/>
                  <a:gd name="connsiteY5" fmla="*/ 1960474 h 1989735"/>
                  <a:gd name="connsiteX6" fmla="*/ 702259 w 702259"/>
                  <a:gd name="connsiteY6" fmla="*/ 1989735 h 1989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2259" h="1989735">
                    <a:moveTo>
                      <a:pt x="702259" y="0"/>
                    </a:moveTo>
                    <a:lnTo>
                      <a:pt x="0" y="14631"/>
                    </a:lnTo>
                    <a:lnTo>
                      <a:pt x="0" y="1799540"/>
                    </a:lnTo>
                    <a:lnTo>
                      <a:pt x="256032" y="1828800"/>
                    </a:lnTo>
                    <a:lnTo>
                      <a:pt x="438912" y="1887322"/>
                    </a:lnTo>
                    <a:lnTo>
                      <a:pt x="651053" y="1960474"/>
                    </a:lnTo>
                    <a:lnTo>
                      <a:pt x="702259" y="1989735"/>
                    </a:lnTo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</p:spPr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1" name="フリーフォーム 50"/>
              <p:cNvSpPr/>
              <p:nvPr/>
            </p:nvSpPr>
            <p:spPr>
              <a:xfrm>
                <a:off x="3855110" y="1587398"/>
                <a:ext cx="782727" cy="2018996"/>
              </a:xfrm>
              <a:custGeom>
                <a:avLst/>
                <a:gdLst>
                  <a:gd name="connsiteX0" fmla="*/ 0 w 782727"/>
                  <a:gd name="connsiteY0" fmla="*/ 2018996 h 2018996"/>
                  <a:gd name="connsiteX1" fmla="*/ 197511 w 782727"/>
                  <a:gd name="connsiteY1" fmla="*/ 1916583 h 2018996"/>
                  <a:gd name="connsiteX2" fmla="*/ 475488 w 782727"/>
                  <a:gd name="connsiteY2" fmla="*/ 1836116 h 2018996"/>
                  <a:gd name="connsiteX3" fmla="*/ 782727 w 782727"/>
                  <a:gd name="connsiteY3" fmla="*/ 1784909 h 2018996"/>
                  <a:gd name="connsiteX4" fmla="*/ 782727 w 782727"/>
                  <a:gd name="connsiteY4" fmla="*/ 29261 h 2018996"/>
                  <a:gd name="connsiteX5" fmla="*/ 672999 w 782727"/>
                  <a:gd name="connsiteY5" fmla="*/ 0 h 2018996"/>
                  <a:gd name="connsiteX6" fmla="*/ 14631 w 782727"/>
                  <a:gd name="connsiteY6" fmla="*/ 7316 h 2018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2727" h="2018996">
                    <a:moveTo>
                      <a:pt x="0" y="2018996"/>
                    </a:moveTo>
                    <a:lnTo>
                      <a:pt x="197511" y="1916583"/>
                    </a:lnTo>
                    <a:lnTo>
                      <a:pt x="475488" y="1836116"/>
                    </a:lnTo>
                    <a:lnTo>
                      <a:pt x="782727" y="1784909"/>
                    </a:lnTo>
                    <a:lnTo>
                      <a:pt x="782727" y="29261"/>
                    </a:lnTo>
                    <a:lnTo>
                      <a:pt x="672999" y="0"/>
                    </a:lnTo>
                    <a:lnTo>
                      <a:pt x="14631" y="7316"/>
                    </a:lnTo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</p:spPr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pic>
            <p:nvPicPr>
              <p:cNvPr id="52" name="Picture 5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51920" y="790153"/>
                <a:ext cx="1943100" cy="55911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3" name="Rectangle 24"/>
            <p:cNvSpPr>
              <a:spLocks noChangeArrowheads="1"/>
            </p:cNvSpPr>
            <p:nvPr/>
          </p:nvSpPr>
          <p:spPr bwMode="auto">
            <a:xfrm>
              <a:off x="3563888" y="1151166"/>
              <a:ext cx="999728" cy="24564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None/>
              </a:pPr>
              <a:r>
                <a:rPr lang="en-US" altLang="ja-JP" sz="1000" dirty="0" smtClean="0">
                  <a:solidFill>
                    <a:srgbClr val="99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Pre Isolator</a:t>
              </a:r>
            </a:p>
          </p:txBody>
        </p:sp>
        <p:sp>
          <p:nvSpPr>
            <p:cNvPr id="34" name="Rectangle 24"/>
            <p:cNvSpPr>
              <a:spLocks noChangeArrowheads="1"/>
            </p:cNvSpPr>
            <p:nvPr/>
          </p:nvSpPr>
          <p:spPr bwMode="auto">
            <a:xfrm>
              <a:off x="3923928" y="1799238"/>
              <a:ext cx="648072" cy="24564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None/>
              </a:pPr>
              <a:r>
                <a:rPr lang="en-US" altLang="ja-JP" sz="1000" dirty="0" smtClean="0">
                  <a:solidFill>
                    <a:srgbClr val="99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GAS1</a:t>
              </a:r>
            </a:p>
          </p:txBody>
        </p:sp>
        <p:sp>
          <p:nvSpPr>
            <p:cNvPr id="35" name="Rectangle 24"/>
            <p:cNvSpPr>
              <a:spLocks noChangeArrowheads="1"/>
            </p:cNvSpPr>
            <p:nvPr/>
          </p:nvSpPr>
          <p:spPr bwMode="auto">
            <a:xfrm>
              <a:off x="3923928" y="2636912"/>
              <a:ext cx="648072" cy="24564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None/>
              </a:pPr>
              <a:r>
                <a:rPr lang="en-US" altLang="ja-JP" sz="1000" dirty="0" smtClean="0">
                  <a:solidFill>
                    <a:srgbClr val="99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GAS2</a:t>
              </a:r>
            </a:p>
          </p:txBody>
        </p:sp>
        <p:sp>
          <p:nvSpPr>
            <p:cNvPr id="36" name="Rectangle 24"/>
            <p:cNvSpPr>
              <a:spLocks noChangeArrowheads="1"/>
            </p:cNvSpPr>
            <p:nvPr/>
          </p:nvSpPr>
          <p:spPr bwMode="auto">
            <a:xfrm>
              <a:off x="3965792" y="3490960"/>
              <a:ext cx="648072" cy="24564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None/>
              </a:pPr>
              <a:r>
                <a:rPr lang="en-US" altLang="ja-JP" sz="1000" dirty="0" smtClean="0">
                  <a:solidFill>
                    <a:srgbClr val="99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GAS3</a:t>
              </a:r>
            </a:p>
          </p:txBody>
        </p:sp>
        <p:sp>
          <p:nvSpPr>
            <p:cNvPr id="37" name="Rectangle 24"/>
            <p:cNvSpPr>
              <a:spLocks noChangeArrowheads="1"/>
            </p:cNvSpPr>
            <p:nvPr/>
          </p:nvSpPr>
          <p:spPr bwMode="auto">
            <a:xfrm>
              <a:off x="3923928" y="4221088"/>
              <a:ext cx="648072" cy="24564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None/>
              </a:pPr>
              <a:r>
                <a:rPr lang="en-US" altLang="ja-JP" sz="1000" dirty="0" smtClean="0">
                  <a:solidFill>
                    <a:srgbClr val="99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GAS4</a:t>
              </a:r>
            </a:p>
          </p:txBody>
        </p:sp>
        <p:sp>
          <p:nvSpPr>
            <p:cNvPr id="38" name="Rectangle 24"/>
            <p:cNvSpPr>
              <a:spLocks noChangeArrowheads="1"/>
            </p:cNvSpPr>
            <p:nvPr/>
          </p:nvSpPr>
          <p:spPr bwMode="auto">
            <a:xfrm>
              <a:off x="3563888" y="5013176"/>
              <a:ext cx="648072" cy="369332"/>
            </a:xfrm>
            <a:prstGeom prst="rect">
              <a:avLst/>
            </a:prstGeom>
            <a:solidFill>
              <a:srgbClr val="000000">
                <a:alpha val="70000"/>
              </a:srgbClr>
            </a:solidFill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90000"/>
                </a:lnSpc>
                <a:buNone/>
              </a:pPr>
              <a:r>
                <a:rPr lang="en-US" altLang="ja-JP" sz="1000" dirty="0" smtClean="0">
                  <a:solidFill>
                    <a:srgbClr val="99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Cryo-payload</a:t>
              </a:r>
            </a:p>
          </p:txBody>
        </p:sp>
        <p:sp>
          <p:nvSpPr>
            <p:cNvPr id="39" name="Rectangle 24"/>
            <p:cNvSpPr>
              <a:spLocks noChangeArrowheads="1"/>
            </p:cNvSpPr>
            <p:nvPr/>
          </p:nvSpPr>
          <p:spPr bwMode="auto">
            <a:xfrm>
              <a:off x="3635896" y="5517232"/>
              <a:ext cx="720080" cy="369332"/>
            </a:xfrm>
            <a:prstGeom prst="rect">
              <a:avLst/>
            </a:prstGeom>
            <a:solidFill>
              <a:srgbClr val="000000">
                <a:alpha val="70000"/>
              </a:srgbClr>
            </a:solidFill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90000"/>
                </a:lnSpc>
                <a:buNone/>
              </a:pPr>
              <a:r>
                <a:rPr lang="en-US" altLang="ja-JP" sz="1000" dirty="0" smtClean="0">
                  <a:solidFill>
                    <a:srgbClr val="99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Sapphire</a:t>
              </a:r>
            </a:p>
            <a:p>
              <a:pPr algn="l">
                <a:lnSpc>
                  <a:spcPct val="90000"/>
                </a:lnSpc>
                <a:buNone/>
              </a:pPr>
              <a:r>
                <a:rPr lang="en-US" altLang="ja-JP" sz="1000" dirty="0" smtClean="0">
                  <a:solidFill>
                    <a:srgbClr val="99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mirror</a:t>
              </a:r>
            </a:p>
          </p:txBody>
        </p:sp>
        <p:cxnSp>
          <p:nvCxnSpPr>
            <p:cNvPr id="40" name="直線矢印コネクタ 39"/>
            <p:cNvCxnSpPr/>
            <p:nvPr/>
          </p:nvCxnSpPr>
          <p:spPr bwMode="auto">
            <a:xfrm>
              <a:off x="4247964" y="5701898"/>
              <a:ext cx="315652" cy="0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19050" cap="flat" cmpd="sng" algn="ctr">
              <a:solidFill>
                <a:srgbClr val="99FF99"/>
              </a:solidFill>
              <a:prstDash val="solid"/>
              <a:round/>
              <a:headEnd type="none" w="med" len="med"/>
              <a:tailEnd type="arrow" w="sm" len="med"/>
            </a:ln>
            <a:effectLst/>
          </p:spPr>
        </p:cxnSp>
        <p:sp>
          <p:nvSpPr>
            <p:cNvPr id="41" name="Rectangle 24"/>
            <p:cNvSpPr>
              <a:spLocks noChangeArrowheads="1"/>
            </p:cNvSpPr>
            <p:nvPr/>
          </p:nvSpPr>
          <p:spPr bwMode="auto">
            <a:xfrm>
              <a:off x="4994000" y="1360864"/>
              <a:ext cx="639688" cy="24564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None/>
              </a:pPr>
              <a:r>
                <a:rPr lang="en-US" altLang="ja-JP" sz="1000" dirty="0" smtClean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r>
                <a:rPr lang="en-US" altLang="ja-JP" sz="1000" baseline="30000" dirty="0" smtClean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nd</a:t>
              </a:r>
              <a:r>
                <a:rPr lang="en-US" altLang="ja-JP" sz="1000" dirty="0" smtClean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floor</a:t>
              </a:r>
            </a:p>
          </p:txBody>
        </p:sp>
        <p:sp>
          <p:nvSpPr>
            <p:cNvPr id="42" name="Rectangle 24"/>
            <p:cNvSpPr>
              <a:spLocks noChangeArrowheads="1"/>
            </p:cNvSpPr>
            <p:nvPr/>
          </p:nvSpPr>
          <p:spPr bwMode="auto">
            <a:xfrm>
              <a:off x="5090790" y="6028660"/>
              <a:ext cx="639688" cy="2616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None/>
              </a:pPr>
              <a:r>
                <a:rPr lang="en-US" altLang="ja-JP" sz="1000" dirty="0" smtClean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  <a:r>
                <a:rPr lang="en-US" altLang="ja-JP" sz="1000" baseline="30000" dirty="0" smtClean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</a:t>
              </a:r>
              <a:r>
                <a:rPr lang="en-US" altLang="ja-JP" sz="1000" dirty="0" smtClean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floor</a:t>
              </a:r>
            </a:p>
          </p:txBody>
        </p:sp>
        <p:sp>
          <p:nvSpPr>
            <p:cNvPr id="43" name="Rectangle 24"/>
            <p:cNvSpPr>
              <a:spLocks noChangeArrowheads="1"/>
            </p:cNvSpPr>
            <p:nvPr/>
          </p:nvSpPr>
          <p:spPr bwMode="auto">
            <a:xfrm>
              <a:off x="5055960" y="4777056"/>
              <a:ext cx="756592" cy="2616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None/>
              </a:pPr>
              <a:r>
                <a:rPr lang="en-US" altLang="ja-JP" sz="1000" dirty="0" smtClean="0">
                  <a:solidFill>
                    <a:srgbClr val="99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Cryostat</a:t>
              </a:r>
            </a:p>
          </p:txBody>
        </p:sp>
        <p:cxnSp>
          <p:nvCxnSpPr>
            <p:cNvPr id="44" name="直線矢印コネクタ 43"/>
            <p:cNvCxnSpPr/>
            <p:nvPr/>
          </p:nvCxnSpPr>
          <p:spPr bwMode="auto">
            <a:xfrm>
              <a:off x="4139952" y="5229200"/>
              <a:ext cx="265838" cy="0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19050" cap="flat" cmpd="sng" algn="ctr">
              <a:solidFill>
                <a:srgbClr val="99FF99"/>
              </a:solidFill>
              <a:prstDash val="solid"/>
              <a:round/>
              <a:headEnd type="none" w="med" len="med"/>
              <a:tailEnd type="arrow" w="sm" len="med"/>
            </a:ln>
            <a:effectLst/>
          </p:spPr>
        </p:cxnSp>
        <p:sp>
          <p:nvSpPr>
            <p:cNvPr id="45" name="Rectangle 24"/>
            <p:cNvSpPr>
              <a:spLocks noChangeArrowheads="1"/>
            </p:cNvSpPr>
            <p:nvPr/>
          </p:nvSpPr>
          <p:spPr bwMode="auto">
            <a:xfrm>
              <a:off x="4932040" y="837873"/>
              <a:ext cx="950838" cy="43088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None/>
              </a:pPr>
              <a:r>
                <a:rPr lang="en-US" altLang="ja-JP" sz="1000" dirty="0" smtClean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Room-temp.</a:t>
              </a:r>
            </a:p>
            <a:p>
              <a:pPr algn="l">
                <a:lnSpc>
                  <a:spcPct val="110000"/>
                </a:lnSpc>
                <a:buNone/>
              </a:pPr>
              <a:r>
                <a:rPr lang="en-US" altLang="ja-JP" sz="1000" dirty="0" smtClean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Vacuum tank</a:t>
              </a:r>
            </a:p>
          </p:txBody>
        </p:sp>
        <p:sp>
          <p:nvSpPr>
            <p:cNvPr id="46" name="Rectangle 24"/>
            <p:cNvSpPr>
              <a:spLocks noChangeArrowheads="1"/>
            </p:cNvSpPr>
            <p:nvPr/>
          </p:nvSpPr>
          <p:spPr bwMode="auto">
            <a:xfrm>
              <a:off x="4869845" y="2278033"/>
              <a:ext cx="710267" cy="43088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None/>
              </a:pPr>
              <a:r>
                <a:rPr lang="en-US" altLang="ja-JP" sz="1000" dirty="0" smtClean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Vacuum </a:t>
              </a:r>
            </a:p>
            <a:p>
              <a:pPr algn="l">
                <a:lnSpc>
                  <a:spcPct val="110000"/>
                </a:lnSpc>
                <a:buNone/>
              </a:pPr>
              <a:r>
                <a:rPr lang="en-US" altLang="ja-JP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altLang="ja-JP" sz="1000" dirty="0" smtClean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Tube</a:t>
              </a:r>
            </a:p>
          </p:txBody>
        </p:sp>
        <p:cxnSp>
          <p:nvCxnSpPr>
            <p:cNvPr id="47" name="直線矢印コネクタ 46"/>
            <p:cNvCxnSpPr/>
            <p:nvPr/>
          </p:nvCxnSpPr>
          <p:spPr bwMode="auto">
            <a:xfrm>
              <a:off x="5724128" y="1587398"/>
              <a:ext cx="0" cy="4702872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12700" cap="flat" cmpd="sng" algn="ctr">
              <a:solidFill>
                <a:srgbClr val="FFFF99"/>
              </a:solidFill>
              <a:prstDash val="solid"/>
              <a:round/>
              <a:headEnd type="arrow" w="sm" len="med"/>
              <a:tailEnd type="arrow" w="sm" len="med"/>
            </a:ln>
            <a:effectLst/>
          </p:spPr>
        </p:cxnSp>
        <p:sp>
          <p:nvSpPr>
            <p:cNvPr id="48" name="Rectangle 24"/>
            <p:cNvSpPr>
              <a:spLocks noChangeArrowheads="1"/>
            </p:cNvSpPr>
            <p:nvPr/>
          </p:nvSpPr>
          <p:spPr bwMode="auto">
            <a:xfrm rot="16200000">
              <a:off x="5202185" y="3411113"/>
              <a:ext cx="926291" cy="2616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None/>
              </a:pPr>
              <a:r>
                <a:rPr lang="en-US" altLang="ja-JP" sz="1000" dirty="0" smtClean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Height 13m</a:t>
              </a:r>
            </a:p>
          </p:txBody>
        </p:sp>
      </p:grpSp>
      <p:pic>
        <p:nvPicPr>
          <p:cNvPr id="53" name="図 52" descr="DCF00337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934" y="4466733"/>
            <a:ext cx="1404969" cy="1872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Rectangle 24"/>
          <p:cNvSpPr>
            <a:spLocks noChangeArrowheads="1"/>
          </p:cNvSpPr>
          <p:nvPr/>
        </p:nvSpPr>
        <p:spPr bwMode="auto">
          <a:xfrm>
            <a:off x="4015885" y="2420888"/>
            <a:ext cx="2296883" cy="2616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en-US" altLang="ja-JP" sz="1000" dirty="0" smtClean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 Isolator prototype at Lucca(Pisa)</a:t>
            </a:r>
          </a:p>
        </p:txBody>
      </p:sp>
      <p:sp>
        <p:nvSpPr>
          <p:cNvPr id="55" name="Rectangle 24"/>
          <p:cNvSpPr>
            <a:spLocks noChangeArrowheads="1"/>
          </p:cNvSpPr>
          <p:nvPr/>
        </p:nvSpPr>
        <p:spPr bwMode="auto">
          <a:xfrm>
            <a:off x="4015886" y="4149080"/>
            <a:ext cx="1512169" cy="2616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en-US" altLang="ja-JP" sz="1000" dirty="0" smtClean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 filter prototype</a:t>
            </a:r>
          </a:p>
        </p:txBody>
      </p:sp>
      <p:sp>
        <p:nvSpPr>
          <p:cNvPr id="56" name="Rectangle 24"/>
          <p:cNvSpPr>
            <a:spLocks noChangeArrowheads="1"/>
          </p:cNvSpPr>
          <p:nvPr/>
        </p:nvSpPr>
        <p:spPr bwMode="auto">
          <a:xfrm>
            <a:off x="4449605" y="5979424"/>
            <a:ext cx="1512169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en-US" altLang="ja-JP" sz="1000" dirty="0" smtClean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Payload prototype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1000" dirty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1000" dirty="0" smtClean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room-temp. optics</a:t>
            </a:r>
          </a:p>
        </p:txBody>
      </p:sp>
      <p:sp>
        <p:nvSpPr>
          <p:cNvPr id="58" name="右矢印 57"/>
          <p:cNvSpPr/>
          <p:nvPr/>
        </p:nvSpPr>
        <p:spPr>
          <a:xfrm rot="19865840">
            <a:off x="5773741" y="1653417"/>
            <a:ext cx="1171766" cy="209304"/>
          </a:xfrm>
          <a:prstGeom prst="rightArrow">
            <a:avLst/>
          </a:prstGeom>
          <a:solidFill>
            <a:srgbClr val="CCFFCC">
              <a:alpha val="10000"/>
            </a:srgbClr>
          </a:solidFill>
          <a:ln w="15875">
            <a:solidFill>
              <a:srgbClr val="CCFFCC"/>
            </a:solidFill>
          </a:ln>
        </p:spPr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右矢印 58"/>
          <p:cNvSpPr/>
          <p:nvPr/>
        </p:nvSpPr>
        <p:spPr>
          <a:xfrm rot="19865840">
            <a:off x="5726885" y="3051064"/>
            <a:ext cx="1171766" cy="209304"/>
          </a:xfrm>
          <a:prstGeom prst="rightArrow">
            <a:avLst/>
          </a:prstGeom>
          <a:solidFill>
            <a:srgbClr val="CCFFCC">
              <a:alpha val="10000"/>
            </a:srgbClr>
          </a:solidFill>
          <a:ln w="15875">
            <a:solidFill>
              <a:srgbClr val="CCFFCC"/>
            </a:solidFill>
          </a:ln>
        </p:spPr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右矢印 59"/>
          <p:cNvSpPr/>
          <p:nvPr/>
        </p:nvSpPr>
        <p:spPr>
          <a:xfrm rot="20696737">
            <a:off x="5580824" y="5568739"/>
            <a:ext cx="1000720" cy="234953"/>
          </a:xfrm>
          <a:prstGeom prst="rightArrow">
            <a:avLst/>
          </a:prstGeom>
          <a:solidFill>
            <a:srgbClr val="CCFFCC">
              <a:alpha val="10000"/>
            </a:srgbClr>
          </a:solidFill>
          <a:ln w="15875">
            <a:solidFill>
              <a:srgbClr val="CCFFCC"/>
            </a:solidFill>
          </a:ln>
        </p:spPr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Rectangle 24"/>
          <p:cNvSpPr>
            <a:spLocks noChangeArrowheads="1"/>
          </p:cNvSpPr>
          <p:nvPr/>
        </p:nvSpPr>
        <p:spPr bwMode="auto">
          <a:xfrm>
            <a:off x="179512" y="1340768"/>
            <a:ext cx="3986880" cy="156966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・</a:t>
            </a:r>
            <a:r>
              <a:rPr lang="en-US" altLang="ja-JP" sz="2000" dirty="0" smtClean="0">
                <a:solidFill>
                  <a:srgbClr val="FFFFFF"/>
                </a:solidFill>
              </a:rPr>
              <a:t>TAMA300</a:t>
            </a:r>
            <a:r>
              <a:rPr lang="ja-JP" altLang="en-US" sz="2000" dirty="0" smtClean="0">
                <a:solidFill>
                  <a:srgbClr val="FFFFFF"/>
                </a:solidFill>
              </a:rPr>
              <a:t>に導入された</a:t>
            </a:r>
            <a:r>
              <a:rPr lang="en-US" altLang="ja-JP" sz="2000" dirty="0">
                <a:solidFill>
                  <a:srgbClr val="FFFFFF"/>
                </a:solidFill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</a:rPr>
              <a:t> 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>
                <a:solidFill>
                  <a:srgbClr val="FFFFFF"/>
                </a:solidFill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</a:rPr>
              <a:t> </a:t>
            </a:r>
            <a:r>
              <a:rPr lang="ja-JP" altLang="en-US" sz="2000" dirty="0">
                <a:solidFill>
                  <a:srgbClr val="FFFFFF"/>
                </a:solidFill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</a:rPr>
              <a:t>TAMA-SAS</a:t>
            </a:r>
            <a:r>
              <a:rPr lang="ja-JP" altLang="en-US" sz="2000" dirty="0" smtClean="0">
                <a:solidFill>
                  <a:srgbClr val="FFFFFF"/>
                </a:solidFill>
              </a:rPr>
              <a:t>をもとに設計</a:t>
            </a:r>
            <a:r>
              <a:rPr lang="en-US" altLang="ja-JP" sz="2000" dirty="0" smtClean="0">
                <a:solidFill>
                  <a:srgbClr val="FFFFFF"/>
                </a:solidFill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>
                <a:solidFill>
                  <a:srgbClr val="FFFFFF"/>
                </a:solidFill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</a:rPr>
              <a:t> 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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シミュレーションにより防振</a:t>
            </a:r>
            <a:endParaRPr lang="en-US" altLang="ja-JP" sz="2000" dirty="0" smtClean="0">
              <a:solidFill>
                <a:srgbClr val="FFFFFF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     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性能・低周波安定性など評価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.</a:t>
            </a:r>
            <a:endParaRPr lang="en-US" altLang="ja-JP" sz="2000" dirty="0" smtClean="0">
              <a:solidFill>
                <a:srgbClr val="FFFFFF"/>
              </a:solidFill>
            </a:endParaRPr>
          </a:p>
        </p:txBody>
      </p:sp>
      <p:sp>
        <p:nvSpPr>
          <p:cNvPr id="64" name="Rectangle 24"/>
          <p:cNvSpPr>
            <a:spLocks noChangeArrowheads="1"/>
          </p:cNvSpPr>
          <p:nvPr/>
        </p:nvSpPr>
        <p:spPr bwMode="auto">
          <a:xfrm>
            <a:off x="323528" y="4682524"/>
            <a:ext cx="3816424" cy="12003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・</a:t>
            </a:r>
            <a:r>
              <a:rPr lang="en-US" altLang="ja-JP" sz="2000" dirty="0" smtClean="0">
                <a:solidFill>
                  <a:srgbClr val="99FF99"/>
                </a:solidFill>
                <a:sym typeface="Wingdings" pitchFamily="2" charset="2"/>
              </a:rPr>
              <a:t>2012</a:t>
            </a:r>
            <a:r>
              <a:rPr lang="ja-JP" altLang="en-US" sz="2000" dirty="0" smtClean="0">
                <a:solidFill>
                  <a:srgbClr val="99FF99"/>
                </a:solidFill>
                <a:sym typeface="Wingdings" pitchFamily="2" charset="2"/>
              </a:rPr>
              <a:t>年度より</a:t>
            </a:r>
            <a:r>
              <a:rPr lang="en-US" altLang="ja-JP" sz="2000" dirty="0" smtClean="0">
                <a:solidFill>
                  <a:srgbClr val="99FF99"/>
                </a:solidFill>
                <a:sym typeface="Wingdings" pitchFamily="2" charset="2"/>
              </a:rPr>
              <a:t>TAMA</a:t>
            </a:r>
            <a:r>
              <a:rPr lang="ja-JP" altLang="en-US" sz="2000" dirty="0" smtClean="0">
                <a:solidFill>
                  <a:srgbClr val="99FF99"/>
                </a:solidFill>
                <a:sym typeface="Wingdings" pitchFamily="2" charset="2"/>
              </a:rPr>
              <a:t>サイトで</a:t>
            </a:r>
            <a:endParaRPr lang="en-US" altLang="ja-JP" sz="2000" dirty="0" smtClean="0">
              <a:solidFill>
                <a:srgbClr val="99FF99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>
                <a:solidFill>
                  <a:srgbClr val="99FF99"/>
                </a:solidFill>
                <a:sym typeface="Wingdings" pitchFamily="2" charset="2"/>
              </a:rPr>
              <a:t> </a:t>
            </a:r>
            <a:r>
              <a:rPr lang="en-US" altLang="ja-JP" sz="2000" dirty="0" smtClean="0">
                <a:solidFill>
                  <a:srgbClr val="99FF99"/>
                </a:solidFill>
                <a:sym typeface="Wingdings" pitchFamily="2" charset="2"/>
              </a:rPr>
              <a:t>  Type-B SAS </a:t>
            </a:r>
            <a:r>
              <a:rPr lang="ja-JP" altLang="en-US" sz="2000" dirty="0" smtClean="0">
                <a:solidFill>
                  <a:srgbClr val="99FF99"/>
                </a:solidFill>
                <a:sym typeface="Wingdings" pitchFamily="2" charset="2"/>
              </a:rPr>
              <a:t>防振系 </a:t>
            </a:r>
            <a:r>
              <a:rPr lang="en-US" altLang="ja-JP" sz="2000" dirty="0" smtClean="0">
                <a:solidFill>
                  <a:srgbClr val="99FF99"/>
                </a:solidFill>
                <a:sym typeface="Wingdings" pitchFamily="2" charset="2"/>
              </a:rPr>
              <a:t>(</a:t>
            </a:r>
            <a:r>
              <a:rPr lang="ja-JP" altLang="en-US" sz="2000" dirty="0" smtClean="0">
                <a:solidFill>
                  <a:srgbClr val="99FF99"/>
                </a:solidFill>
                <a:sym typeface="Wingdings" pitchFamily="2" charset="2"/>
              </a:rPr>
              <a:t>常温用</a:t>
            </a:r>
            <a:r>
              <a:rPr lang="en-US" altLang="ja-JP" sz="2000" dirty="0" smtClean="0">
                <a:solidFill>
                  <a:srgbClr val="99FF99"/>
                </a:solidFill>
                <a:sym typeface="Wingdings" pitchFamily="2" charset="2"/>
              </a:rPr>
              <a:t>)        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>
                <a:solidFill>
                  <a:srgbClr val="99FF99"/>
                </a:solidFill>
                <a:sym typeface="Wingdings" pitchFamily="2" charset="2"/>
              </a:rPr>
              <a:t> </a:t>
            </a:r>
            <a:r>
              <a:rPr lang="en-US" altLang="ja-JP" sz="2000" dirty="0" smtClean="0">
                <a:solidFill>
                  <a:srgbClr val="99FF99"/>
                </a:solidFill>
                <a:sym typeface="Wingdings" pitchFamily="2" charset="2"/>
              </a:rPr>
              <a:t>          </a:t>
            </a:r>
            <a:r>
              <a:rPr lang="ja-JP" altLang="en-US" sz="2000" dirty="0" smtClean="0">
                <a:solidFill>
                  <a:srgbClr val="99FF99"/>
                </a:solidFill>
                <a:sym typeface="Wingdings" pitchFamily="2" charset="2"/>
              </a:rPr>
              <a:t>の総合プロトタイプ試験</a:t>
            </a:r>
            <a:r>
              <a:rPr lang="en-US" altLang="ja-JP" sz="2000" dirty="0" smtClean="0">
                <a:solidFill>
                  <a:srgbClr val="99FF99"/>
                </a:solidFill>
                <a:sym typeface="Wingdings" pitchFamily="2" charset="2"/>
              </a:rPr>
              <a:t>.</a:t>
            </a:r>
            <a:r>
              <a:rPr lang="en-US" altLang="ja-JP" sz="2000" dirty="0" smtClean="0">
                <a:solidFill>
                  <a:srgbClr val="99FF99"/>
                </a:solidFill>
              </a:rPr>
              <a:t> </a:t>
            </a:r>
          </a:p>
        </p:txBody>
      </p:sp>
      <p:sp>
        <p:nvSpPr>
          <p:cNvPr id="66" name="Rectangle 24"/>
          <p:cNvSpPr>
            <a:spLocks noChangeArrowheads="1"/>
          </p:cNvSpPr>
          <p:nvPr/>
        </p:nvSpPr>
        <p:spPr bwMode="auto">
          <a:xfrm>
            <a:off x="251520" y="3068960"/>
            <a:ext cx="3816424" cy="10895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1800" dirty="0" smtClean="0">
                <a:solidFill>
                  <a:srgbClr val="FFFFFF"/>
                </a:solidFill>
              </a:rPr>
              <a:t>・構成要素の</a:t>
            </a:r>
            <a:r>
              <a:rPr lang="ja-JP" altLang="en-US" sz="1800" dirty="0">
                <a:solidFill>
                  <a:srgbClr val="FFFFFF"/>
                </a:solidFill>
              </a:rPr>
              <a:t>プロトタイプ</a:t>
            </a:r>
            <a:r>
              <a:rPr lang="ja-JP" altLang="en-US" sz="1800" dirty="0" smtClean="0">
                <a:solidFill>
                  <a:srgbClr val="FFFFFF"/>
                </a:solidFill>
              </a:rPr>
              <a:t>試験進行中</a:t>
            </a:r>
            <a:r>
              <a:rPr lang="en-US" altLang="ja-JP" sz="1800" dirty="0" smtClean="0">
                <a:solidFill>
                  <a:srgbClr val="FFFFFF"/>
                </a:solidFill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ja-JP" altLang="en-US" sz="1800" dirty="0">
                <a:solidFill>
                  <a:srgbClr val="FFFFFF"/>
                </a:solidFill>
              </a:rPr>
              <a:t> </a:t>
            </a:r>
            <a:r>
              <a:rPr lang="ja-JP" altLang="en-US" sz="1800" dirty="0" smtClean="0">
                <a:solidFill>
                  <a:srgbClr val="FFFFFF"/>
                </a:solidFill>
              </a:rPr>
              <a:t>  </a:t>
            </a:r>
            <a:r>
              <a:rPr lang="en-US" altLang="ja-JP" sz="1800" dirty="0" smtClean="0">
                <a:solidFill>
                  <a:srgbClr val="FFFFFF"/>
                </a:solidFill>
              </a:rPr>
              <a:t>  - Pre-isolator (ICRR)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1800" dirty="0">
                <a:solidFill>
                  <a:srgbClr val="FFFFFF"/>
                </a:solidFill>
              </a:rPr>
              <a:t> </a:t>
            </a:r>
            <a:r>
              <a:rPr lang="en-US" altLang="ja-JP" sz="1800" dirty="0" smtClean="0">
                <a:solidFill>
                  <a:srgbClr val="FFFFFF"/>
                </a:solidFill>
              </a:rPr>
              <a:t>    - </a:t>
            </a:r>
            <a:r>
              <a:rPr lang="ja-JP" altLang="en-US" sz="1800" dirty="0" smtClean="0">
                <a:solidFill>
                  <a:srgbClr val="FFFFFF"/>
                </a:solidFill>
              </a:rPr>
              <a:t>常温ペイロード</a:t>
            </a:r>
            <a:r>
              <a:rPr lang="en-US" altLang="ja-JP" sz="1800" dirty="0" smtClean="0">
                <a:solidFill>
                  <a:srgbClr val="FFFFFF"/>
                </a:solidFill>
              </a:rPr>
              <a:t>  (NAOJ)</a:t>
            </a:r>
          </a:p>
        </p:txBody>
      </p:sp>
    </p:spTree>
    <p:extLst>
      <p:ext uri="{BB962C8B-B14F-4D97-AF65-F5344CB8AC3E}">
        <p14:creationId xmlns:p14="http://schemas.microsoft.com/office/powerpoint/2010/main" val="363639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785794"/>
            <a:ext cx="7925573" cy="5583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角丸四角形 16"/>
          <p:cNvSpPr/>
          <p:nvPr/>
        </p:nvSpPr>
        <p:spPr>
          <a:xfrm>
            <a:off x="2771800" y="4621661"/>
            <a:ext cx="864096" cy="491451"/>
          </a:xfrm>
          <a:prstGeom prst="roundRect">
            <a:avLst/>
          </a:prstGeom>
          <a:solidFill>
            <a:srgbClr val="000000">
              <a:alpha val="30000"/>
            </a:srgbClr>
          </a:solidFill>
          <a:ln w="6350">
            <a:noFill/>
          </a:ln>
        </p:spPr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角丸四角形 32"/>
          <p:cNvSpPr/>
          <p:nvPr/>
        </p:nvSpPr>
        <p:spPr>
          <a:xfrm>
            <a:off x="7730304" y="3284984"/>
            <a:ext cx="586112" cy="491451"/>
          </a:xfrm>
          <a:prstGeom prst="roundRect">
            <a:avLst/>
          </a:prstGeom>
          <a:solidFill>
            <a:srgbClr val="000000">
              <a:alpha val="30000"/>
            </a:srgbClr>
          </a:solidFill>
          <a:ln w="6350">
            <a:noFill/>
          </a:ln>
        </p:spPr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LCGT</a:t>
            </a:r>
            <a:r>
              <a:rPr lang="ja-JP" altLang="en-US" dirty="0"/>
              <a:t>トンネル設計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国立天文台 </a:t>
            </a:r>
            <a:r>
              <a:rPr lang="en-US" altLang="ja-JP" smtClean="0"/>
              <a:t>ATC</a:t>
            </a:r>
            <a:r>
              <a:rPr lang="ja-JP" altLang="en-US" smtClean="0"/>
              <a:t>セミナー　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11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国立天文台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pic>
        <p:nvPicPr>
          <p:cNvPr id="9748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91748">
            <a:off x="1102312" y="4082725"/>
            <a:ext cx="1458656" cy="2060775"/>
          </a:xfrm>
          <a:prstGeom prst="rect">
            <a:avLst/>
          </a:prstGeom>
          <a:noFill/>
          <a:ln w="38100">
            <a:solidFill>
              <a:srgbClr val="3366FF">
                <a:alpha val="80000"/>
              </a:srgb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48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45457">
            <a:off x="7135077" y="2049928"/>
            <a:ext cx="1704975" cy="914400"/>
          </a:xfrm>
          <a:prstGeom prst="rect">
            <a:avLst/>
          </a:prstGeom>
          <a:noFill/>
          <a:ln w="38100">
            <a:solidFill>
              <a:srgbClr val="3366FF">
                <a:alpha val="80000"/>
              </a:srgb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直線矢印コネクタ 4"/>
          <p:cNvCxnSpPr/>
          <p:nvPr/>
        </p:nvCxnSpPr>
        <p:spPr bwMode="auto">
          <a:xfrm>
            <a:off x="2699792" y="5113112"/>
            <a:ext cx="1368152" cy="188096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38100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直線矢印コネクタ 19"/>
          <p:cNvCxnSpPr/>
          <p:nvPr/>
        </p:nvCxnSpPr>
        <p:spPr bwMode="auto">
          <a:xfrm flipH="1">
            <a:off x="7524328" y="3140968"/>
            <a:ext cx="288032" cy="332112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38100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正方形/長方形 10"/>
          <p:cNvSpPr/>
          <p:nvPr/>
        </p:nvSpPr>
        <p:spPr>
          <a:xfrm rot="19619175">
            <a:off x="4040272" y="5081256"/>
            <a:ext cx="247093" cy="316191"/>
          </a:xfrm>
          <a:prstGeom prst="rect">
            <a:avLst/>
          </a:prstGeom>
          <a:solidFill>
            <a:srgbClr val="6699FF">
              <a:alpha val="50000"/>
            </a:srgbClr>
          </a:solidFill>
          <a:ln w="38100">
            <a:noFill/>
          </a:ln>
        </p:spPr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/>
          <p:cNvSpPr/>
          <p:nvPr/>
        </p:nvSpPr>
        <p:spPr>
          <a:xfrm rot="19635768">
            <a:off x="7275002" y="3476715"/>
            <a:ext cx="211883" cy="120595"/>
          </a:xfrm>
          <a:prstGeom prst="rect">
            <a:avLst/>
          </a:prstGeom>
          <a:solidFill>
            <a:srgbClr val="6699FF">
              <a:alpha val="50000"/>
            </a:srgbClr>
          </a:solidFill>
          <a:ln w="38100">
            <a:noFill/>
          </a:ln>
        </p:spPr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Rectangle 24"/>
          <p:cNvSpPr>
            <a:spLocks noChangeArrowheads="1"/>
          </p:cNvSpPr>
          <p:nvPr/>
        </p:nvSpPr>
        <p:spPr bwMode="auto">
          <a:xfrm>
            <a:off x="2771800" y="4621661"/>
            <a:ext cx="999728" cy="5355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buNone/>
            </a:pPr>
            <a:r>
              <a:rPr lang="en-US" altLang="ja-JP" sz="1600" b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Center   </a:t>
            </a:r>
          </a:p>
          <a:p>
            <a:pPr algn="l">
              <a:lnSpc>
                <a:spcPct val="90000"/>
              </a:lnSpc>
              <a:buNone/>
            </a:pPr>
            <a:r>
              <a:rPr lang="en-US" altLang="ja-JP" sz="16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1600" b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room</a:t>
            </a:r>
          </a:p>
        </p:txBody>
      </p:sp>
      <p:sp>
        <p:nvSpPr>
          <p:cNvPr id="28" name="Rectangle 24"/>
          <p:cNvSpPr>
            <a:spLocks noChangeArrowheads="1"/>
          </p:cNvSpPr>
          <p:nvPr/>
        </p:nvSpPr>
        <p:spPr bwMode="auto">
          <a:xfrm>
            <a:off x="7676728" y="3284984"/>
            <a:ext cx="999728" cy="5355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buNone/>
            </a:pPr>
            <a:r>
              <a:rPr lang="en-US" altLang="ja-JP" sz="1600" b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   </a:t>
            </a:r>
          </a:p>
          <a:p>
            <a:pPr algn="l">
              <a:lnSpc>
                <a:spcPct val="90000"/>
              </a:lnSpc>
              <a:buNone/>
            </a:pPr>
            <a:r>
              <a:rPr lang="en-US" altLang="ja-JP" sz="1600" b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room</a:t>
            </a:r>
          </a:p>
        </p:txBody>
      </p:sp>
      <p:sp>
        <p:nvSpPr>
          <p:cNvPr id="30" name="正方形/長方形 29"/>
          <p:cNvSpPr/>
          <p:nvPr/>
        </p:nvSpPr>
        <p:spPr>
          <a:xfrm rot="19635768">
            <a:off x="2358391" y="2252696"/>
            <a:ext cx="105049" cy="223697"/>
          </a:xfrm>
          <a:prstGeom prst="rect">
            <a:avLst/>
          </a:prstGeom>
          <a:solidFill>
            <a:srgbClr val="6699FF">
              <a:alpha val="50000"/>
            </a:srgbClr>
          </a:solidFill>
          <a:ln w="38100">
            <a:noFill/>
          </a:ln>
        </p:spPr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629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おしらせ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国立天文台 </a:t>
            </a:r>
            <a:r>
              <a:rPr lang="en-US" altLang="ja-JP" smtClean="0"/>
              <a:t>ATC</a:t>
            </a:r>
            <a:r>
              <a:rPr lang="ja-JP" altLang="en-US" smtClean="0"/>
              <a:t>セミナー　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11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国立天文台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39552" y="1988840"/>
            <a:ext cx="4680520" cy="5355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dirty="0" smtClean="0">
                <a:solidFill>
                  <a:srgbClr val="EAEAEA"/>
                </a:solidFill>
              </a:rPr>
              <a:t>LCGT</a:t>
            </a:r>
            <a:r>
              <a:rPr lang="ja-JP" altLang="en-US" dirty="0" smtClean="0">
                <a:solidFill>
                  <a:srgbClr val="EAEAEA"/>
                </a:solidFill>
              </a:rPr>
              <a:t>に新しい愛称がつきます</a:t>
            </a:r>
            <a:r>
              <a:rPr lang="en-US" altLang="ja-JP" dirty="0" smtClean="0">
                <a:solidFill>
                  <a:srgbClr val="EAEAEA"/>
                </a:solidFill>
              </a:rPr>
              <a:t>.</a:t>
            </a:r>
            <a:endParaRPr lang="ja-JP" altLang="en-US" kern="1200" dirty="0">
              <a:solidFill>
                <a:srgbClr val="CCECFF"/>
              </a:solidFill>
            </a:endParaRP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67782" y="2636912"/>
            <a:ext cx="2737682" cy="218167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683568" y="2749453"/>
            <a:ext cx="5212206" cy="14219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dirty="0" smtClean="0">
                <a:solidFill>
                  <a:srgbClr val="FFFFFF"/>
                </a:solidFill>
              </a:rPr>
              <a:t>- </a:t>
            </a:r>
            <a:r>
              <a:rPr lang="ja-JP" altLang="en-US" dirty="0" smtClean="0">
                <a:solidFill>
                  <a:srgbClr val="FFFFFF"/>
                </a:solidFill>
              </a:rPr>
              <a:t>昨年度に一般公募 </a:t>
            </a:r>
            <a:r>
              <a:rPr lang="en-US" altLang="ja-JP" dirty="0" smtClean="0">
                <a:solidFill>
                  <a:srgbClr val="FFFFFF"/>
                </a:solidFill>
              </a:rPr>
              <a:t>600</a:t>
            </a:r>
            <a:r>
              <a:rPr lang="ja-JP" altLang="en-US" dirty="0" smtClean="0">
                <a:solidFill>
                  <a:srgbClr val="FFFFFF"/>
                </a:solidFill>
              </a:rPr>
              <a:t>以上の応募</a:t>
            </a:r>
            <a:r>
              <a:rPr lang="en-US" altLang="ja-JP" dirty="0" smtClean="0">
                <a:solidFill>
                  <a:srgbClr val="FFFFFF"/>
                </a:solidFill>
              </a:rPr>
              <a:t>.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kern="1200" dirty="0" smtClean="0">
                <a:solidFill>
                  <a:srgbClr val="FFFFFF"/>
                </a:solidFill>
              </a:rPr>
              <a:t>- </a:t>
            </a:r>
            <a:r>
              <a:rPr lang="ja-JP" altLang="en-US" kern="1200" dirty="0" smtClean="0">
                <a:solidFill>
                  <a:srgbClr val="FFFFFF"/>
                </a:solidFill>
              </a:rPr>
              <a:t>今年</a:t>
            </a:r>
            <a:r>
              <a:rPr lang="en-US" altLang="ja-JP" kern="1200" dirty="0" smtClean="0">
                <a:solidFill>
                  <a:srgbClr val="FFFFFF"/>
                </a:solidFill>
              </a:rPr>
              <a:t>6</a:t>
            </a:r>
            <a:r>
              <a:rPr lang="ja-JP" altLang="en-US" kern="1200" dirty="0" smtClean="0">
                <a:solidFill>
                  <a:srgbClr val="FFFFFF"/>
                </a:solidFill>
              </a:rPr>
              <a:t>月頃に決定 </a:t>
            </a:r>
            <a:endParaRPr lang="en-US" altLang="ja-JP" kern="1200" dirty="0" smtClean="0">
              <a:solidFill>
                <a:srgbClr val="FFFFFF"/>
              </a:solidFill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kern="1200" dirty="0" smtClean="0">
                <a:solidFill>
                  <a:srgbClr val="FFFFFF"/>
                </a:solidFill>
              </a:rPr>
              <a:t>     </a:t>
            </a:r>
            <a:r>
              <a:rPr lang="en-US" altLang="ja-JP" kern="1200" dirty="0" smtClean="0">
                <a:solidFill>
                  <a:srgbClr val="FFFFFF"/>
                </a:solidFill>
              </a:rPr>
              <a:t>(</a:t>
            </a:r>
            <a:r>
              <a:rPr lang="ja-JP" altLang="en-US" kern="1200" dirty="0" smtClean="0">
                <a:solidFill>
                  <a:srgbClr val="FFFFFF"/>
                </a:solidFill>
              </a:rPr>
              <a:t>選定委員長</a:t>
            </a:r>
            <a:r>
              <a:rPr lang="en-US" altLang="ja-JP" kern="1200" dirty="0" smtClean="0">
                <a:solidFill>
                  <a:srgbClr val="FFFFFF"/>
                </a:solidFill>
              </a:rPr>
              <a:t>: </a:t>
            </a:r>
            <a:r>
              <a:rPr lang="ja-JP" altLang="en-US" kern="1200" dirty="0" smtClean="0">
                <a:solidFill>
                  <a:srgbClr val="FFFFFF"/>
                </a:solidFill>
              </a:rPr>
              <a:t>作家・小川洋子さん</a:t>
            </a:r>
            <a:r>
              <a:rPr lang="en-US" altLang="ja-JP" kern="1200" dirty="0" smtClean="0">
                <a:solidFill>
                  <a:srgbClr val="FFFFFF"/>
                </a:solidFill>
              </a:rPr>
              <a:t>)</a:t>
            </a:r>
            <a:endParaRPr lang="ja-JP" altLang="en-US" kern="1200" dirty="0">
              <a:solidFill>
                <a:srgbClr val="FFFFFF"/>
              </a:solidFill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727946" y="4581128"/>
            <a:ext cx="5212206" cy="48789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dirty="0" smtClean="0">
                <a:solidFill>
                  <a:srgbClr val="FFFFFF"/>
                </a:solidFill>
              </a:rPr>
              <a:t>- </a:t>
            </a:r>
            <a:r>
              <a:rPr lang="ja-JP" altLang="en-US" dirty="0" smtClean="0">
                <a:solidFill>
                  <a:srgbClr val="FFFFFF"/>
                </a:solidFill>
              </a:rPr>
              <a:t>来年</a:t>
            </a:r>
            <a:r>
              <a:rPr lang="en-US" altLang="ja-JP" dirty="0" smtClean="0">
                <a:solidFill>
                  <a:srgbClr val="FFFFFF"/>
                </a:solidFill>
              </a:rPr>
              <a:t>1</a:t>
            </a:r>
            <a:r>
              <a:rPr lang="ja-JP" altLang="en-US" dirty="0" smtClean="0">
                <a:solidFill>
                  <a:srgbClr val="FFFFFF"/>
                </a:solidFill>
              </a:rPr>
              <a:t>月に公表される予定です</a:t>
            </a:r>
            <a:r>
              <a:rPr lang="en-US" altLang="ja-JP" dirty="0" smtClean="0">
                <a:solidFill>
                  <a:srgbClr val="FFFFFF"/>
                </a:solidFill>
              </a:rPr>
              <a:t>.</a:t>
            </a:r>
            <a:endParaRPr lang="ja-JP" altLang="en-US" kern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83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国立天文台 </a:t>
            </a:r>
            <a:r>
              <a:rPr lang="en-US" altLang="ja-JP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ATC</a:t>
            </a:r>
            <a:r>
              <a:rPr lang="ja-JP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セミナー　</a:t>
            </a:r>
            <a:r>
              <a:rPr lang="en-US" altLang="ja-JP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ja-JP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ja-JP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21</a:t>
            </a:r>
            <a:r>
              <a:rPr lang="ja-JP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国立天文台</a:t>
            </a:r>
            <a:r>
              <a:rPr lang="en-US" altLang="ja-JP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3568" y="1074738"/>
            <a:ext cx="7858125" cy="5211762"/>
          </a:xfrm>
          <a:prstGeom prst="rect">
            <a:avLst/>
          </a:prstGeom>
        </p:spPr>
        <p:txBody>
          <a:bodyPr/>
          <a:lstStyle/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dirty="0"/>
              <a:t>  </a:t>
            </a:r>
            <a:endParaRPr lang="en-US" altLang="ja-JP" sz="2800" dirty="0" smtClean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dirty="0" smtClean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dirty="0" smtClean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800" dirty="0" smtClean="0"/>
              <a:t>　　　　</a:t>
            </a:r>
            <a:r>
              <a:rPr lang="en-US" altLang="ja-JP" sz="4000" dirty="0"/>
              <a:t> </a:t>
            </a:r>
            <a:r>
              <a:rPr lang="en-US" altLang="ja-JP" sz="4000" dirty="0" smtClean="0"/>
              <a:t>    </a:t>
            </a:r>
            <a:r>
              <a:rPr lang="ja-JP" altLang="en-US" sz="4000" dirty="0" smtClean="0"/>
              <a:t>宇宙重力波望遠鏡</a:t>
            </a:r>
            <a:endParaRPr lang="en-US" altLang="ja-JP" sz="4000" dirty="0" smtClean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4000" dirty="0" smtClean="0"/>
              <a:t>       </a:t>
            </a:r>
            <a:r>
              <a:rPr lang="en-US" altLang="ja-JP" sz="3200" dirty="0" smtClean="0"/>
              <a:t> - LISA/LPF</a:t>
            </a:r>
            <a:r>
              <a:rPr lang="ja-JP" altLang="en-US" sz="3200" dirty="0" smtClean="0">
                <a:solidFill>
                  <a:srgbClr val="FFFFFF"/>
                </a:solidFill>
              </a:rPr>
              <a:t>と</a:t>
            </a:r>
            <a:r>
              <a:rPr lang="en-US" altLang="ja-JP" sz="3200" dirty="0" smtClean="0">
                <a:solidFill>
                  <a:srgbClr val="99CCFF"/>
                </a:solidFill>
              </a:rPr>
              <a:t> </a:t>
            </a:r>
            <a:r>
              <a:rPr lang="en-US" altLang="ja-JP" sz="3200" dirty="0" smtClean="0">
                <a:solidFill>
                  <a:srgbClr val="6699FF"/>
                </a:solidFill>
              </a:rPr>
              <a:t>DECIGO/DPF</a:t>
            </a:r>
            <a:r>
              <a:rPr lang="en-US" altLang="ja-JP" sz="3200" dirty="0" smtClean="0">
                <a:solidFill>
                  <a:srgbClr val="99CCFF"/>
                </a:solidFill>
              </a:rPr>
              <a:t> </a:t>
            </a:r>
            <a:r>
              <a:rPr lang="en-US" altLang="ja-JP" sz="3200" dirty="0" smtClean="0"/>
              <a:t>-</a:t>
            </a:r>
            <a:endParaRPr lang="ja-JP" altLang="en-US" sz="3200" dirty="0"/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2339752" y="5970766"/>
            <a:ext cx="6696744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None/>
            </a:pPr>
            <a:r>
              <a:rPr lang="en-US" altLang="ja-JP" sz="1600" dirty="0" smtClean="0">
                <a:solidFill>
                  <a:srgbClr val="6699FF"/>
                </a:solidFill>
              </a:rPr>
              <a:t>※Seto+ PRL (2001),  Kawamura+ CQG (2011),  Ando+ CQG (2010) </a:t>
            </a:r>
            <a:endParaRPr lang="en-US" altLang="ja-JP" sz="1600" dirty="0">
              <a:solidFill>
                <a:srgbClr val="66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033967"/>
      </p:ext>
    </p:extLst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Sources and detectors</a:t>
            </a:r>
            <a:endParaRPr lang="ja-JP" altLang="en-US" dirty="0"/>
          </a:p>
        </p:txBody>
      </p:sp>
      <p:sp>
        <p:nvSpPr>
          <p:cNvPr id="33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国立天文台 </a:t>
            </a:r>
            <a:r>
              <a:rPr lang="en-US" altLang="ja-JP" smtClean="0"/>
              <a:t>ATC</a:t>
            </a:r>
            <a:r>
              <a:rPr lang="ja-JP" altLang="en-US" smtClean="0"/>
              <a:t>セミナー　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11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国立天文台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sp>
        <p:nvSpPr>
          <p:cNvPr id="1106947" name="AutoShape 3"/>
          <p:cNvSpPr>
            <a:spLocks noChangeAspect="1" noChangeArrowheads="1"/>
          </p:cNvSpPr>
          <p:nvPr/>
        </p:nvSpPr>
        <p:spPr bwMode="auto">
          <a:xfrm>
            <a:off x="900113" y="2062162"/>
            <a:ext cx="7632700" cy="4222750"/>
          </a:xfrm>
          <a:prstGeom prst="roundRect">
            <a:avLst>
              <a:gd name="adj" fmla="val 1917"/>
            </a:avLst>
          </a:prstGeom>
          <a:solidFill>
            <a:srgbClr val="FFFFFF">
              <a:alpha val="10001"/>
            </a:srgbClr>
          </a:soli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pic>
        <p:nvPicPr>
          <p:cNvPr id="11069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3775" y="2038349"/>
            <a:ext cx="7343775" cy="42719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106949" name="Freeform 5"/>
          <p:cNvSpPr>
            <a:spLocks noChangeAspect="1"/>
          </p:cNvSpPr>
          <p:nvPr/>
        </p:nvSpPr>
        <p:spPr bwMode="auto">
          <a:xfrm>
            <a:off x="4859338" y="2278062"/>
            <a:ext cx="1438275" cy="3330575"/>
          </a:xfrm>
          <a:custGeom>
            <a:avLst/>
            <a:gdLst/>
            <a:ahLst/>
            <a:cxnLst>
              <a:cxn ang="0">
                <a:pos x="768" y="1776"/>
              </a:cxn>
              <a:cxn ang="0">
                <a:pos x="384" y="0"/>
              </a:cxn>
              <a:cxn ang="0">
                <a:pos x="0" y="0"/>
              </a:cxn>
              <a:cxn ang="0">
                <a:pos x="432" y="1776"/>
              </a:cxn>
              <a:cxn ang="0">
                <a:pos x="768" y="1776"/>
              </a:cxn>
            </a:cxnLst>
            <a:rect l="0" t="0" r="r" b="b"/>
            <a:pathLst>
              <a:path w="768" h="1776">
                <a:moveTo>
                  <a:pt x="768" y="1776"/>
                </a:moveTo>
                <a:lnTo>
                  <a:pt x="384" y="0"/>
                </a:lnTo>
                <a:lnTo>
                  <a:pt x="0" y="0"/>
                </a:lnTo>
                <a:lnTo>
                  <a:pt x="432" y="1776"/>
                </a:lnTo>
                <a:lnTo>
                  <a:pt x="768" y="1776"/>
                </a:lnTo>
                <a:close/>
              </a:path>
            </a:pathLst>
          </a:custGeom>
          <a:solidFill>
            <a:srgbClr val="C0C0C0">
              <a:alpha val="20000"/>
            </a:srgbClr>
          </a:solidFill>
          <a:ln w="1587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106950" name="Rectangle 6"/>
          <p:cNvSpPr>
            <a:spLocks noChangeAspect="1" noChangeArrowheads="1"/>
          </p:cNvSpPr>
          <p:nvPr/>
        </p:nvSpPr>
        <p:spPr bwMode="auto">
          <a:xfrm>
            <a:off x="4643438" y="4000504"/>
            <a:ext cx="14446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  <a:buFontTx/>
              <a:buNone/>
            </a:pPr>
            <a:r>
              <a:rPr lang="en-US" altLang="ja-JP" sz="2000" b="1" dirty="0">
                <a:solidFill>
                  <a:srgbClr val="CC99FF"/>
                </a:solidFill>
                <a:latin typeface="Tahoma" pitchFamily="34" charset="0"/>
              </a:rPr>
              <a:t>  DECIGO </a:t>
            </a:r>
          </a:p>
        </p:txBody>
      </p:sp>
      <p:sp>
        <p:nvSpPr>
          <p:cNvPr id="1106952" name="Freeform 8"/>
          <p:cNvSpPr>
            <a:spLocks noChangeAspect="1"/>
          </p:cNvSpPr>
          <p:nvPr/>
        </p:nvSpPr>
        <p:spPr bwMode="auto">
          <a:xfrm>
            <a:off x="6786563" y="3211512"/>
            <a:ext cx="719137" cy="7191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84" y="48"/>
              </a:cxn>
              <a:cxn ang="0">
                <a:pos x="384" y="384"/>
              </a:cxn>
              <a:cxn ang="0">
                <a:pos x="0" y="384"/>
              </a:cxn>
              <a:cxn ang="0">
                <a:pos x="0" y="0"/>
              </a:cxn>
            </a:cxnLst>
            <a:rect l="0" t="0" r="r" b="b"/>
            <a:pathLst>
              <a:path w="384" h="384">
                <a:moveTo>
                  <a:pt x="0" y="0"/>
                </a:moveTo>
                <a:lnTo>
                  <a:pt x="384" y="48"/>
                </a:lnTo>
                <a:lnTo>
                  <a:pt x="384" y="384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rgbClr val="FFFF99">
              <a:alpha val="50000"/>
            </a:srgbClr>
          </a:solidFill>
          <a:ln w="317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106953" name="Freeform 9"/>
          <p:cNvSpPr>
            <a:spLocks noChangeAspect="1"/>
          </p:cNvSpPr>
          <p:nvPr/>
        </p:nvSpPr>
        <p:spPr bwMode="auto">
          <a:xfrm>
            <a:off x="6065838" y="2976562"/>
            <a:ext cx="1530350" cy="987425"/>
          </a:xfrm>
          <a:custGeom>
            <a:avLst/>
            <a:gdLst/>
            <a:ahLst/>
            <a:cxnLst>
              <a:cxn ang="0">
                <a:pos x="816" y="336"/>
              </a:cxn>
              <a:cxn ang="0">
                <a:pos x="0" y="0"/>
              </a:cxn>
              <a:cxn ang="0">
                <a:pos x="0" y="192"/>
              </a:cxn>
              <a:cxn ang="0">
                <a:pos x="816" y="528"/>
              </a:cxn>
              <a:cxn ang="0">
                <a:pos x="816" y="336"/>
              </a:cxn>
            </a:cxnLst>
            <a:rect l="0" t="0" r="r" b="b"/>
            <a:pathLst>
              <a:path w="816" h="528">
                <a:moveTo>
                  <a:pt x="816" y="336"/>
                </a:moveTo>
                <a:lnTo>
                  <a:pt x="0" y="0"/>
                </a:lnTo>
                <a:lnTo>
                  <a:pt x="0" y="192"/>
                </a:lnTo>
                <a:lnTo>
                  <a:pt x="816" y="528"/>
                </a:lnTo>
                <a:lnTo>
                  <a:pt x="816" y="336"/>
                </a:lnTo>
                <a:close/>
              </a:path>
            </a:pathLst>
          </a:custGeom>
          <a:solidFill>
            <a:srgbClr val="CCFFCC">
              <a:alpha val="50000"/>
            </a:srgbClr>
          </a:solidFill>
          <a:ln w="1587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106954" name="Oval 10"/>
          <p:cNvSpPr>
            <a:spLocks noChangeAspect="1" noChangeArrowheads="1"/>
          </p:cNvSpPr>
          <p:nvPr/>
        </p:nvSpPr>
        <p:spPr bwMode="auto">
          <a:xfrm>
            <a:off x="7146925" y="3963987"/>
            <a:ext cx="179387" cy="180975"/>
          </a:xfrm>
          <a:prstGeom prst="ellipse">
            <a:avLst/>
          </a:prstGeom>
          <a:solidFill>
            <a:srgbClr val="FF9900"/>
          </a:solidFill>
          <a:ln w="15875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106955" name="Freeform 11"/>
          <p:cNvSpPr>
            <a:spLocks noChangeAspect="1"/>
          </p:cNvSpPr>
          <p:nvPr/>
        </p:nvSpPr>
        <p:spPr bwMode="auto">
          <a:xfrm>
            <a:off x="6065838" y="3694112"/>
            <a:ext cx="539750" cy="90011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88" y="96"/>
              </a:cxn>
              <a:cxn ang="0">
                <a:pos x="288" y="480"/>
              </a:cxn>
              <a:cxn ang="0">
                <a:pos x="48" y="432"/>
              </a:cxn>
              <a:cxn ang="0">
                <a:pos x="0" y="0"/>
              </a:cxn>
            </a:cxnLst>
            <a:rect l="0" t="0" r="r" b="b"/>
            <a:pathLst>
              <a:path w="288" h="480">
                <a:moveTo>
                  <a:pt x="0" y="0"/>
                </a:moveTo>
                <a:lnTo>
                  <a:pt x="288" y="96"/>
                </a:lnTo>
                <a:lnTo>
                  <a:pt x="288" y="480"/>
                </a:lnTo>
                <a:lnTo>
                  <a:pt x="48" y="432"/>
                </a:lnTo>
                <a:lnTo>
                  <a:pt x="0" y="0"/>
                </a:lnTo>
                <a:close/>
              </a:path>
            </a:pathLst>
          </a:custGeom>
          <a:solidFill>
            <a:srgbClr val="FFCC99">
              <a:alpha val="50000"/>
            </a:srgbClr>
          </a:solidFill>
          <a:ln w="1587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106956" name="Rectangle 12"/>
          <p:cNvSpPr>
            <a:spLocks noChangeAspect="1" noChangeArrowheads="1"/>
          </p:cNvSpPr>
          <p:nvPr/>
        </p:nvSpPr>
        <p:spPr bwMode="auto">
          <a:xfrm>
            <a:off x="7246938" y="4457650"/>
            <a:ext cx="85151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ja-JP" sz="2000" b="1" dirty="0">
                <a:solidFill>
                  <a:srgbClr val="FFCC99"/>
                </a:solidFill>
                <a:latin typeface="Tahoma" pitchFamily="34" charset="0"/>
              </a:rPr>
              <a:t>LCGT</a:t>
            </a:r>
          </a:p>
        </p:txBody>
      </p:sp>
      <p:sp>
        <p:nvSpPr>
          <p:cNvPr id="1106957" name="Rectangle 13"/>
          <p:cNvSpPr>
            <a:spLocks noChangeAspect="1" noChangeArrowheads="1"/>
          </p:cNvSpPr>
          <p:nvPr/>
        </p:nvSpPr>
        <p:spPr bwMode="auto">
          <a:xfrm>
            <a:off x="6982308" y="3110211"/>
            <a:ext cx="12330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FFFF66"/>
                </a:solidFill>
              </a:rPr>
              <a:t>Core-collapse</a:t>
            </a: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FFFF66"/>
                </a:solidFill>
              </a:rPr>
              <a:t>Supernovae</a:t>
            </a:r>
          </a:p>
        </p:txBody>
      </p:sp>
      <p:sp>
        <p:nvSpPr>
          <p:cNvPr id="1106958" name="Rectangle 14"/>
          <p:cNvSpPr>
            <a:spLocks noChangeAspect="1" noChangeArrowheads="1"/>
          </p:cNvSpPr>
          <p:nvPr/>
        </p:nvSpPr>
        <p:spPr bwMode="auto">
          <a:xfrm>
            <a:off x="6000760" y="2824459"/>
            <a:ext cx="9348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CFFCC"/>
                </a:solidFill>
                <a:latin typeface="Tahoma" pitchFamily="34" charset="0"/>
              </a:rPr>
              <a:t>NS binary</a:t>
            </a: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CFFCC"/>
                </a:solidFill>
              </a:rPr>
              <a:t>   inspiral</a:t>
            </a:r>
            <a:endParaRPr lang="ja-JP" altLang="en-US" sz="1200" b="1" dirty="0">
              <a:solidFill>
                <a:srgbClr val="CCFFCC"/>
              </a:solidFill>
              <a:latin typeface="Tahoma" pitchFamily="34" charset="0"/>
            </a:endParaRPr>
          </a:p>
        </p:txBody>
      </p:sp>
      <p:sp>
        <p:nvSpPr>
          <p:cNvPr id="1106959" name="Rectangle 15"/>
          <p:cNvSpPr>
            <a:spLocks noChangeAspect="1" noChangeArrowheads="1"/>
          </p:cNvSpPr>
          <p:nvPr/>
        </p:nvSpPr>
        <p:spPr bwMode="auto">
          <a:xfrm>
            <a:off x="7297761" y="3817943"/>
            <a:ext cx="631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000" b="1" dirty="0">
                <a:solidFill>
                  <a:srgbClr val="FF9900"/>
                </a:solidFill>
                <a:latin typeface="Tahoma" pitchFamily="34" charset="0"/>
              </a:rPr>
              <a:t>ScoX-1</a:t>
            </a:r>
          </a:p>
          <a:p>
            <a:pPr algn="l">
              <a:buFontTx/>
              <a:buNone/>
            </a:pPr>
            <a:r>
              <a:rPr lang="en-US" altLang="ja-JP" sz="1000" b="1" dirty="0">
                <a:solidFill>
                  <a:srgbClr val="FF9900"/>
                </a:solidFill>
                <a:latin typeface="Tahoma" pitchFamily="34" charset="0"/>
              </a:rPr>
              <a:t>  (1yr)</a:t>
            </a:r>
          </a:p>
        </p:txBody>
      </p:sp>
      <p:sp>
        <p:nvSpPr>
          <p:cNvPr id="1106960" name="Rectangle 16"/>
          <p:cNvSpPr>
            <a:spLocks noChangeAspect="1" noChangeArrowheads="1"/>
          </p:cNvSpPr>
          <p:nvPr/>
        </p:nvSpPr>
        <p:spPr bwMode="auto">
          <a:xfrm>
            <a:off x="6113463" y="3757612"/>
            <a:ext cx="75533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FF9900"/>
                </a:solidFill>
                <a:latin typeface="Tahoma" pitchFamily="34" charset="0"/>
              </a:rPr>
              <a:t>Pulsar</a:t>
            </a:r>
            <a:endParaRPr lang="ja-JP" altLang="en-US" sz="1200" b="1" dirty="0">
              <a:solidFill>
                <a:srgbClr val="FF9900"/>
              </a:solidFill>
              <a:latin typeface="Tahoma" pitchFamily="34" charset="0"/>
            </a:endParaRPr>
          </a:p>
          <a:p>
            <a:pPr algn="l">
              <a:buFontTx/>
              <a:buNone/>
            </a:pPr>
            <a:r>
              <a:rPr lang="ja-JP" altLang="en-US" sz="1000" b="1" dirty="0">
                <a:solidFill>
                  <a:srgbClr val="FF9900"/>
                </a:solidFill>
                <a:latin typeface="Tahoma" pitchFamily="34" charset="0"/>
              </a:rPr>
              <a:t>　　  </a:t>
            </a:r>
            <a:r>
              <a:rPr lang="en-US" altLang="ja-JP" sz="1000" b="1" dirty="0">
                <a:solidFill>
                  <a:srgbClr val="FF9900"/>
                </a:solidFill>
                <a:latin typeface="Tahoma" pitchFamily="34" charset="0"/>
              </a:rPr>
              <a:t>(1yr)</a:t>
            </a:r>
          </a:p>
        </p:txBody>
      </p:sp>
      <p:sp>
        <p:nvSpPr>
          <p:cNvPr id="1106962" name="Freeform 18"/>
          <p:cNvSpPr>
            <a:spLocks noChangeAspect="1"/>
          </p:cNvSpPr>
          <p:nvPr/>
        </p:nvSpPr>
        <p:spPr bwMode="auto">
          <a:xfrm>
            <a:off x="2339975" y="2614612"/>
            <a:ext cx="2146300" cy="15367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68" y="24"/>
              </a:cxn>
              <a:cxn ang="0">
                <a:pos x="432" y="108"/>
              </a:cxn>
              <a:cxn ang="0">
                <a:pos x="528" y="138"/>
              </a:cxn>
              <a:cxn ang="0">
                <a:pos x="564" y="162"/>
              </a:cxn>
              <a:cxn ang="0">
                <a:pos x="624" y="216"/>
              </a:cxn>
              <a:cxn ang="0">
                <a:pos x="654" y="240"/>
              </a:cxn>
              <a:cxn ang="0">
                <a:pos x="666" y="258"/>
              </a:cxn>
              <a:cxn ang="0">
                <a:pos x="684" y="270"/>
              </a:cxn>
              <a:cxn ang="0">
                <a:pos x="756" y="348"/>
              </a:cxn>
              <a:cxn ang="0">
                <a:pos x="780" y="378"/>
              </a:cxn>
              <a:cxn ang="0">
                <a:pos x="816" y="426"/>
              </a:cxn>
              <a:cxn ang="0">
                <a:pos x="840" y="456"/>
              </a:cxn>
              <a:cxn ang="0">
                <a:pos x="864" y="492"/>
              </a:cxn>
              <a:cxn ang="0">
                <a:pos x="918" y="534"/>
              </a:cxn>
              <a:cxn ang="0">
                <a:pos x="930" y="552"/>
              </a:cxn>
              <a:cxn ang="0">
                <a:pos x="948" y="564"/>
              </a:cxn>
              <a:cxn ang="0">
                <a:pos x="1050" y="678"/>
              </a:cxn>
              <a:cxn ang="0">
                <a:pos x="1098" y="726"/>
              </a:cxn>
              <a:cxn ang="0">
                <a:pos x="1134" y="750"/>
              </a:cxn>
              <a:cxn ang="0">
                <a:pos x="1152" y="762"/>
              </a:cxn>
              <a:cxn ang="0">
                <a:pos x="1164" y="780"/>
              </a:cxn>
              <a:cxn ang="0">
                <a:pos x="1182" y="792"/>
              </a:cxn>
              <a:cxn ang="0">
                <a:pos x="1224" y="840"/>
              </a:cxn>
              <a:cxn ang="0">
                <a:pos x="1242" y="870"/>
              </a:cxn>
            </a:cxnLst>
            <a:rect l="0" t="0" r="r" b="b"/>
            <a:pathLst>
              <a:path w="1242" h="870">
                <a:moveTo>
                  <a:pt x="0" y="0"/>
                </a:moveTo>
                <a:cubicBezTo>
                  <a:pt x="58" y="5"/>
                  <a:pt x="110" y="18"/>
                  <a:pt x="168" y="24"/>
                </a:cubicBezTo>
                <a:cubicBezTo>
                  <a:pt x="256" y="53"/>
                  <a:pt x="344" y="79"/>
                  <a:pt x="432" y="108"/>
                </a:cubicBezTo>
                <a:cubicBezTo>
                  <a:pt x="461" y="118"/>
                  <a:pt x="502" y="123"/>
                  <a:pt x="528" y="138"/>
                </a:cubicBezTo>
                <a:cubicBezTo>
                  <a:pt x="541" y="145"/>
                  <a:pt x="564" y="162"/>
                  <a:pt x="564" y="162"/>
                </a:cubicBezTo>
                <a:cubicBezTo>
                  <a:pt x="578" y="183"/>
                  <a:pt x="600" y="208"/>
                  <a:pt x="624" y="216"/>
                </a:cubicBezTo>
                <a:cubicBezTo>
                  <a:pt x="658" y="268"/>
                  <a:pt x="613" y="207"/>
                  <a:pt x="654" y="240"/>
                </a:cubicBezTo>
                <a:cubicBezTo>
                  <a:pt x="660" y="245"/>
                  <a:pt x="661" y="253"/>
                  <a:pt x="666" y="258"/>
                </a:cubicBezTo>
                <a:cubicBezTo>
                  <a:pt x="671" y="263"/>
                  <a:pt x="678" y="266"/>
                  <a:pt x="684" y="270"/>
                </a:cubicBezTo>
                <a:cubicBezTo>
                  <a:pt x="702" y="297"/>
                  <a:pt x="724" y="337"/>
                  <a:pt x="756" y="348"/>
                </a:cubicBezTo>
                <a:cubicBezTo>
                  <a:pt x="768" y="383"/>
                  <a:pt x="753" y="351"/>
                  <a:pt x="780" y="378"/>
                </a:cubicBezTo>
                <a:cubicBezTo>
                  <a:pt x="801" y="399"/>
                  <a:pt x="788" y="407"/>
                  <a:pt x="816" y="426"/>
                </a:cubicBezTo>
                <a:cubicBezTo>
                  <a:pt x="830" y="467"/>
                  <a:pt x="811" y="423"/>
                  <a:pt x="840" y="456"/>
                </a:cubicBezTo>
                <a:cubicBezTo>
                  <a:pt x="849" y="467"/>
                  <a:pt x="852" y="484"/>
                  <a:pt x="864" y="492"/>
                </a:cubicBezTo>
                <a:cubicBezTo>
                  <a:pt x="883" y="505"/>
                  <a:pt x="899" y="521"/>
                  <a:pt x="918" y="534"/>
                </a:cubicBezTo>
                <a:cubicBezTo>
                  <a:pt x="922" y="540"/>
                  <a:pt x="925" y="547"/>
                  <a:pt x="930" y="552"/>
                </a:cubicBezTo>
                <a:cubicBezTo>
                  <a:pt x="935" y="557"/>
                  <a:pt x="943" y="559"/>
                  <a:pt x="948" y="564"/>
                </a:cubicBezTo>
                <a:cubicBezTo>
                  <a:pt x="978" y="599"/>
                  <a:pt x="1005" y="663"/>
                  <a:pt x="1050" y="678"/>
                </a:cubicBezTo>
                <a:cubicBezTo>
                  <a:pt x="1062" y="697"/>
                  <a:pt x="1080" y="712"/>
                  <a:pt x="1098" y="726"/>
                </a:cubicBezTo>
                <a:cubicBezTo>
                  <a:pt x="1109" y="735"/>
                  <a:pt x="1122" y="742"/>
                  <a:pt x="1134" y="750"/>
                </a:cubicBezTo>
                <a:cubicBezTo>
                  <a:pt x="1140" y="754"/>
                  <a:pt x="1152" y="762"/>
                  <a:pt x="1152" y="762"/>
                </a:cubicBezTo>
                <a:cubicBezTo>
                  <a:pt x="1156" y="768"/>
                  <a:pt x="1159" y="775"/>
                  <a:pt x="1164" y="780"/>
                </a:cubicBezTo>
                <a:cubicBezTo>
                  <a:pt x="1169" y="785"/>
                  <a:pt x="1177" y="787"/>
                  <a:pt x="1182" y="792"/>
                </a:cubicBezTo>
                <a:cubicBezTo>
                  <a:pt x="1231" y="848"/>
                  <a:pt x="1184" y="813"/>
                  <a:pt x="1224" y="840"/>
                </a:cubicBezTo>
                <a:cubicBezTo>
                  <a:pt x="1232" y="863"/>
                  <a:pt x="1226" y="854"/>
                  <a:pt x="1242" y="870"/>
                </a:cubicBezTo>
              </a:path>
            </a:pathLst>
          </a:custGeom>
          <a:noFill/>
          <a:ln w="63500" cap="flat" cmpd="sng">
            <a:solidFill>
              <a:srgbClr val="C0C0C0"/>
            </a:solidFill>
            <a:prstDash val="solid"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1106963" name="Freeform 19"/>
          <p:cNvSpPr>
            <a:spLocks noChangeAspect="1"/>
          </p:cNvSpPr>
          <p:nvPr/>
        </p:nvSpPr>
        <p:spPr bwMode="auto">
          <a:xfrm>
            <a:off x="3186113" y="2254249"/>
            <a:ext cx="1890713" cy="1081088"/>
          </a:xfrm>
          <a:custGeom>
            <a:avLst/>
            <a:gdLst/>
            <a:ahLst/>
            <a:cxnLst>
              <a:cxn ang="0">
                <a:pos x="1008" y="432"/>
              </a:cxn>
              <a:cxn ang="0">
                <a:pos x="48" y="0"/>
              </a:cxn>
              <a:cxn ang="0">
                <a:pos x="0" y="240"/>
              </a:cxn>
              <a:cxn ang="0">
                <a:pos x="1008" y="576"/>
              </a:cxn>
              <a:cxn ang="0">
                <a:pos x="1008" y="432"/>
              </a:cxn>
            </a:cxnLst>
            <a:rect l="0" t="0" r="r" b="b"/>
            <a:pathLst>
              <a:path w="1008" h="576">
                <a:moveTo>
                  <a:pt x="1008" y="432"/>
                </a:moveTo>
                <a:lnTo>
                  <a:pt x="48" y="0"/>
                </a:lnTo>
                <a:lnTo>
                  <a:pt x="0" y="240"/>
                </a:lnTo>
                <a:lnTo>
                  <a:pt x="1008" y="576"/>
                </a:lnTo>
                <a:lnTo>
                  <a:pt x="1008" y="432"/>
                </a:lnTo>
                <a:close/>
              </a:path>
            </a:pathLst>
          </a:custGeom>
          <a:solidFill>
            <a:srgbClr val="CCFFFF">
              <a:alpha val="50000"/>
            </a:srgbClr>
          </a:solidFill>
          <a:ln w="1587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106964" name="Freeform 20"/>
          <p:cNvSpPr>
            <a:spLocks noChangeAspect="1"/>
          </p:cNvSpPr>
          <p:nvPr/>
        </p:nvSpPr>
        <p:spPr bwMode="auto">
          <a:xfrm>
            <a:off x="2916238" y="2740024"/>
            <a:ext cx="1371600" cy="8985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0" y="30"/>
              </a:cxn>
              <a:cxn ang="0">
                <a:pos x="492" y="96"/>
              </a:cxn>
              <a:cxn ang="0">
                <a:pos x="672" y="162"/>
              </a:cxn>
              <a:cxn ang="0">
                <a:pos x="732" y="198"/>
              </a:cxn>
              <a:cxn ang="0">
                <a:pos x="732" y="240"/>
              </a:cxn>
              <a:cxn ang="0">
                <a:pos x="714" y="300"/>
              </a:cxn>
              <a:cxn ang="0">
                <a:pos x="618" y="480"/>
              </a:cxn>
              <a:cxn ang="0">
                <a:pos x="576" y="480"/>
              </a:cxn>
              <a:cxn ang="0">
                <a:pos x="492" y="384"/>
              </a:cxn>
              <a:cxn ang="0">
                <a:pos x="444" y="330"/>
              </a:cxn>
              <a:cxn ang="0">
                <a:pos x="372" y="240"/>
              </a:cxn>
              <a:cxn ang="0">
                <a:pos x="276" y="144"/>
              </a:cxn>
              <a:cxn ang="0">
                <a:pos x="204" y="84"/>
              </a:cxn>
              <a:cxn ang="0">
                <a:pos x="78" y="18"/>
              </a:cxn>
              <a:cxn ang="0">
                <a:pos x="0" y="0"/>
              </a:cxn>
            </a:cxnLst>
            <a:rect l="0" t="0" r="r" b="b"/>
            <a:pathLst>
              <a:path w="732" h="480">
                <a:moveTo>
                  <a:pt x="0" y="0"/>
                </a:moveTo>
                <a:lnTo>
                  <a:pt x="270" y="30"/>
                </a:lnTo>
                <a:lnTo>
                  <a:pt x="492" y="96"/>
                </a:lnTo>
                <a:lnTo>
                  <a:pt x="672" y="162"/>
                </a:lnTo>
                <a:lnTo>
                  <a:pt x="732" y="198"/>
                </a:lnTo>
                <a:lnTo>
                  <a:pt x="732" y="240"/>
                </a:lnTo>
                <a:lnTo>
                  <a:pt x="714" y="300"/>
                </a:lnTo>
                <a:lnTo>
                  <a:pt x="618" y="480"/>
                </a:lnTo>
                <a:lnTo>
                  <a:pt x="576" y="480"/>
                </a:lnTo>
                <a:lnTo>
                  <a:pt x="492" y="384"/>
                </a:lnTo>
                <a:lnTo>
                  <a:pt x="444" y="330"/>
                </a:lnTo>
                <a:lnTo>
                  <a:pt x="372" y="240"/>
                </a:lnTo>
                <a:lnTo>
                  <a:pt x="276" y="144"/>
                </a:lnTo>
                <a:lnTo>
                  <a:pt x="204" y="84"/>
                </a:lnTo>
                <a:lnTo>
                  <a:pt x="78" y="18"/>
                </a:lnTo>
                <a:lnTo>
                  <a:pt x="0" y="0"/>
                </a:lnTo>
                <a:close/>
              </a:path>
            </a:pathLst>
          </a:custGeom>
          <a:solidFill>
            <a:srgbClr val="FFCCFF">
              <a:alpha val="50000"/>
            </a:srgbClr>
          </a:solidFill>
          <a:ln w="1587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106966" name="Rectangle 22"/>
          <p:cNvSpPr>
            <a:spLocks noChangeAspect="1" noChangeArrowheads="1"/>
          </p:cNvSpPr>
          <p:nvPr/>
        </p:nvSpPr>
        <p:spPr bwMode="auto">
          <a:xfrm>
            <a:off x="3714744" y="2428868"/>
            <a:ext cx="10663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99CCFF"/>
                </a:solidFill>
                <a:latin typeface="Tahoma" pitchFamily="34" charset="0"/>
              </a:rPr>
              <a:t>Massive BH</a:t>
            </a:r>
            <a:endParaRPr lang="en-US" altLang="ja-JP" sz="1200" b="1" dirty="0" smtClean="0">
              <a:solidFill>
                <a:srgbClr val="99CCFF"/>
              </a:solidFill>
            </a:endParaRP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99CCFF"/>
                </a:solidFill>
                <a:latin typeface="Tahoma" pitchFamily="34" charset="0"/>
              </a:rPr>
              <a:t>     inspirals</a:t>
            </a:r>
            <a:endParaRPr lang="ja-JP" altLang="en-US" sz="1200" b="1" dirty="0" smtClean="0">
              <a:solidFill>
                <a:srgbClr val="99CCFF"/>
              </a:solidFill>
              <a:latin typeface="Tahoma" pitchFamily="34" charset="0"/>
            </a:endParaRPr>
          </a:p>
        </p:txBody>
      </p:sp>
      <p:sp>
        <p:nvSpPr>
          <p:cNvPr id="1106967" name="Rectangle 23"/>
          <p:cNvSpPr>
            <a:spLocks noChangeAspect="1" noChangeArrowheads="1"/>
          </p:cNvSpPr>
          <p:nvPr/>
        </p:nvSpPr>
        <p:spPr bwMode="auto">
          <a:xfrm>
            <a:off x="3770177" y="2895897"/>
            <a:ext cx="8018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C99FF"/>
                </a:solidFill>
                <a:latin typeface="Tahoma" pitchFamily="34" charset="0"/>
              </a:rPr>
              <a:t>Galactic</a:t>
            </a: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C99FF"/>
                </a:solidFill>
              </a:rPr>
              <a:t>binaries</a:t>
            </a:r>
            <a:endParaRPr lang="ja-JP" altLang="en-US" sz="1200" b="1" dirty="0">
              <a:solidFill>
                <a:srgbClr val="CC99FF"/>
              </a:solidFill>
              <a:latin typeface="Tahoma" pitchFamily="34" charset="0"/>
            </a:endParaRPr>
          </a:p>
        </p:txBody>
      </p:sp>
      <p:sp>
        <p:nvSpPr>
          <p:cNvPr id="1106969" name="Rectangle 25"/>
          <p:cNvSpPr>
            <a:spLocks noChangeAspect="1" noChangeArrowheads="1"/>
          </p:cNvSpPr>
          <p:nvPr/>
        </p:nvSpPr>
        <p:spPr bwMode="auto">
          <a:xfrm>
            <a:off x="5580063" y="5072074"/>
            <a:ext cx="19960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DDDDDD"/>
                </a:solidFill>
                <a:latin typeface="Tahoma" pitchFamily="34" charset="0"/>
              </a:rPr>
              <a:t>Gravity-gradient noise</a:t>
            </a:r>
            <a:endParaRPr lang="ja-JP" altLang="en-US" sz="1200" b="1" dirty="0">
              <a:solidFill>
                <a:srgbClr val="DDDDDD"/>
              </a:solidFill>
              <a:latin typeface="Tahoma" pitchFamily="34" charset="0"/>
            </a:endParaRPr>
          </a:p>
          <a:p>
            <a:pPr algn="l">
              <a:buFontTx/>
              <a:buNone/>
            </a:pPr>
            <a:r>
              <a:rPr lang="ja-JP" altLang="en-US" sz="1200" b="1" dirty="0">
                <a:solidFill>
                  <a:srgbClr val="DDDDDD"/>
                </a:solidFill>
                <a:latin typeface="Tahoma" pitchFamily="34" charset="0"/>
              </a:rPr>
              <a:t> </a:t>
            </a:r>
            <a:r>
              <a:rPr lang="en-US" altLang="ja-JP" sz="1200" b="1" dirty="0" smtClean="0">
                <a:solidFill>
                  <a:srgbClr val="DDDDDD"/>
                </a:solidFill>
                <a:latin typeface="Tahoma" pitchFamily="34" charset="0"/>
              </a:rPr>
              <a:t>(Terrestrial detectors)</a:t>
            </a:r>
            <a:endParaRPr lang="en-US" altLang="ja-JP" sz="1200" b="1" dirty="0">
              <a:solidFill>
                <a:srgbClr val="DDDDDD"/>
              </a:solidFill>
              <a:latin typeface="Tahoma" pitchFamily="34" charset="0"/>
            </a:endParaRPr>
          </a:p>
        </p:txBody>
      </p:sp>
      <p:sp>
        <p:nvSpPr>
          <p:cNvPr id="1106974" name="Line 30"/>
          <p:cNvSpPr>
            <a:spLocks noChangeAspect="1" noChangeShapeType="1"/>
          </p:cNvSpPr>
          <p:nvPr/>
        </p:nvSpPr>
        <p:spPr bwMode="auto">
          <a:xfrm flipH="1" flipV="1">
            <a:off x="2339975" y="2919412"/>
            <a:ext cx="3455988" cy="2071687"/>
          </a:xfrm>
          <a:prstGeom prst="line">
            <a:avLst/>
          </a:prstGeom>
          <a:noFill/>
          <a:ln w="50800">
            <a:solidFill>
              <a:srgbClr val="FF99CC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sp>
        <p:nvSpPr>
          <p:cNvPr id="1106975" name="Rectangle 31"/>
          <p:cNvSpPr>
            <a:spLocks noChangeAspect="1" noChangeArrowheads="1"/>
          </p:cNvSpPr>
          <p:nvPr/>
        </p:nvSpPr>
        <p:spPr bwMode="auto">
          <a:xfrm>
            <a:off x="2955155" y="4174496"/>
            <a:ext cx="1688283" cy="68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FFCCCC"/>
                </a:solidFill>
                <a:latin typeface="Tahoma" pitchFamily="34" charset="0"/>
              </a:rPr>
              <a:t>Background GWs</a:t>
            </a: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FFCCCC"/>
                </a:solidFill>
              </a:rPr>
              <a:t>from early universe</a:t>
            </a:r>
            <a:endParaRPr lang="ja-JP" altLang="en-US" sz="1200" b="1" dirty="0">
              <a:solidFill>
                <a:srgbClr val="FFCCCC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200" b="1" dirty="0">
                <a:solidFill>
                  <a:srgbClr val="FFCCCC"/>
                </a:solidFill>
                <a:latin typeface="Tahoma" pitchFamily="34" charset="0"/>
              </a:rPr>
              <a:t>    </a:t>
            </a:r>
            <a:r>
              <a:rPr lang="en-US" altLang="ja-JP" sz="1200" b="1" dirty="0">
                <a:solidFill>
                  <a:srgbClr val="FFCCCC"/>
                </a:solidFill>
                <a:latin typeface="Tahoma" pitchFamily="34" charset="0"/>
              </a:rPr>
              <a:t>(</a:t>
            </a:r>
            <a:r>
              <a:rPr lang="en-US" altLang="ja-JP" sz="1000" b="1" dirty="0">
                <a:solidFill>
                  <a:srgbClr val="FFCCCC"/>
                </a:solidFill>
                <a:latin typeface="Symbol" pitchFamily="18" charset="2"/>
              </a:rPr>
              <a:t>W</a:t>
            </a:r>
            <a:r>
              <a:rPr lang="en-US" altLang="ja-JP" sz="1000" b="1" baseline="-10000" dirty="0">
                <a:solidFill>
                  <a:srgbClr val="FFCCCC"/>
                </a:solidFill>
                <a:latin typeface="Tahoma" pitchFamily="34" charset="0"/>
              </a:rPr>
              <a:t>gw</a:t>
            </a:r>
            <a:r>
              <a:rPr lang="en-US" altLang="ja-JP" sz="1000" b="1" dirty="0">
                <a:solidFill>
                  <a:srgbClr val="FFCCCC"/>
                </a:solidFill>
                <a:latin typeface="Tahoma" pitchFamily="34" charset="0"/>
              </a:rPr>
              <a:t>=10</a:t>
            </a:r>
            <a:r>
              <a:rPr lang="en-US" altLang="ja-JP" sz="1000" b="1" baseline="30000" dirty="0">
                <a:solidFill>
                  <a:srgbClr val="FFCCCC"/>
                </a:solidFill>
                <a:latin typeface="Tahoma" pitchFamily="34" charset="0"/>
              </a:rPr>
              <a:t>-14</a:t>
            </a:r>
            <a:r>
              <a:rPr lang="en-US" altLang="ja-JP" sz="1200" b="1" dirty="0">
                <a:solidFill>
                  <a:srgbClr val="FFCCCC"/>
                </a:solidFill>
                <a:latin typeface="Tahoma" pitchFamily="34" charset="0"/>
              </a:rPr>
              <a:t>)</a:t>
            </a:r>
          </a:p>
        </p:txBody>
      </p:sp>
      <p:pic>
        <p:nvPicPr>
          <p:cNvPr id="38" name="図 37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/>
          </a:blip>
          <a:stretch>
            <a:fillRect/>
          </a:stretch>
        </p:blipFill>
        <p:spPr>
          <a:xfrm>
            <a:off x="6982307" y="2325686"/>
            <a:ext cx="1040411" cy="277960"/>
          </a:xfrm>
          <a:prstGeom prst="rect">
            <a:avLst/>
          </a:prstGeom>
        </p:spPr>
      </p:pic>
      <p:sp>
        <p:nvSpPr>
          <p:cNvPr id="1106965" name="Rectangle 21"/>
          <p:cNvSpPr>
            <a:spLocks noChangeAspect="1" noChangeArrowheads="1"/>
          </p:cNvSpPr>
          <p:nvPr/>
        </p:nvSpPr>
        <p:spPr bwMode="auto">
          <a:xfrm>
            <a:off x="2668288" y="3580629"/>
            <a:ext cx="147508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DDDDDD"/>
                </a:solidFill>
              </a:rPr>
              <a:t>Foreground GWs</a:t>
            </a:r>
            <a:endParaRPr lang="ja-JP" altLang="en-US" sz="1200" b="1" dirty="0">
              <a:solidFill>
                <a:srgbClr val="DDDDDD"/>
              </a:solidFill>
              <a:latin typeface="Tahoma" pitchFamily="34" charset="0"/>
            </a:endParaRPr>
          </a:p>
        </p:txBody>
      </p:sp>
      <p:sp>
        <p:nvSpPr>
          <p:cNvPr id="1106968" name="Rectangle 24"/>
          <p:cNvSpPr>
            <a:spLocks noChangeAspect="1" noChangeArrowheads="1"/>
          </p:cNvSpPr>
          <p:nvPr/>
        </p:nvSpPr>
        <p:spPr bwMode="auto">
          <a:xfrm>
            <a:off x="2320925" y="2782887"/>
            <a:ext cx="7938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ja-JP" sz="2000" b="1" dirty="0">
                <a:solidFill>
                  <a:srgbClr val="99CCFF"/>
                </a:solidFill>
                <a:latin typeface="Tahoma" pitchFamily="34" charset="0"/>
              </a:rPr>
              <a:t>LISA</a:t>
            </a:r>
          </a:p>
        </p:txBody>
      </p:sp>
      <p:sp>
        <p:nvSpPr>
          <p:cNvPr id="34" name="Rectangle 32"/>
          <p:cNvSpPr>
            <a:spLocks noChangeArrowheads="1"/>
          </p:cNvSpPr>
          <p:nvPr/>
        </p:nvSpPr>
        <p:spPr bwMode="auto">
          <a:xfrm>
            <a:off x="899219" y="908720"/>
            <a:ext cx="7921253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C0C0C0"/>
                </a:solidFill>
                <a:latin typeface="Tahoma" pitchFamily="34" charset="0"/>
              </a:rPr>
              <a:t>Ground-based detectors</a:t>
            </a:r>
            <a:r>
              <a:rPr lang="ja-JP" altLang="en-US" sz="1800" dirty="0" smtClean="0">
                <a:solidFill>
                  <a:srgbClr val="C0C0C0"/>
                </a:solidFill>
                <a:latin typeface="Tahoma" pitchFamily="34" charset="0"/>
              </a:rPr>
              <a:t> </a:t>
            </a:r>
            <a:r>
              <a:rPr lang="en-US" altLang="ja-JP" sz="1800" dirty="0">
                <a:solidFill>
                  <a:srgbClr val="C0C0C0"/>
                </a:solidFill>
                <a:latin typeface="Tahoma" pitchFamily="34" charset="0"/>
              </a:rPr>
              <a:t>: 10Hz - 1kHz   </a:t>
            </a:r>
            <a:r>
              <a:rPr lang="en-US" altLang="ja-JP" sz="1800" dirty="0" smtClean="0">
                <a:solidFill>
                  <a:srgbClr val="C0C0C0"/>
                </a:solidFill>
                <a:latin typeface="Tahoma" pitchFamily="34" charset="0"/>
              </a:rPr>
              <a:t> </a:t>
            </a:r>
            <a:r>
              <a:rPr lang="en-US" altLang="ja-JP" sz="1800" dirty="0" smtClean="0">
                <a:solidFill>
                  <a:srgbClr val="C0C0C0"/>
                </a:solidFill>
                <a:latin typeface="Tahoma" pitchFamily="34" charset="0"/>
                <a:sym typeface="Wingdings" pitchFamily="2" charset="2"/>
              </a:rPr>
              <a:t> Neutron star, Supernova, …</a:t>
            </a:r>
            <a:endParaRPr lang="ja-JP" altLang="en-US" sz="1800" dirty="0">
              <a:solidFill>
                <a:srgbClr val="C0C0C0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C0C0C0"/>
                </a:solidFill>
                <a:latin typeface="Tahoma" pitchFamily="34" charset="0"/>
              </a:rPr>
              <a:t>DECIGO/BBO                </a:t>
            </a:r>
            <a:r>
              <a:rPr lang="en-US" altLang="ja-JP" sz="1800" dirty="0">
                <a:solidFill>
                  <a:srgbClr val="C0C0C0"/>
                </a:solidFill>
                <a:latin typeface="Tahoma" pitchFamily="34" charset="0"/>
              </a:rPr>
              <a:t>: 0.1 - 1Hz       </a:t>
            </a:r>
            <a:r>
              <a:rPr lang="en-US" altLang="ja-JP" sz="1800" dirty="0" smtClean="0">
                <a:solidFill>
                  <a:srgbClr val="C0C0C0"/>
                </a:solidFill>
                <a:latin typeface="Tahoma" pitchFamily="34" charset="0"/>
              </a:rPr>
              <a:t> </a:t>
            </a:r>
            <a:r>
              <a:rPr lang="en-US" altLang="ja-JP" sz="1800" dirty="0" smtClean="0">
                <a:solidFill>
                  <a:srgbClr val="C0C0C0"/>
                </a:solidFill>
                <a:latin typeface="Tahoma" pitchFamily="34" charset="0"/>
                <a:sym typeface="Wingdings" pitchFamily="2" charset="2"/>
              </a:rPr>
              <a:t> IMBH, Background GWs, …</a:t>
            </a:r>
            <a:endParaRPr lang="ja-JP" altLang="en-US" sz="1800" dirty="0">
              <a:solidFill>
                <a:srgbClr val="C0C0C0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C0C0C0"/>
                </a:solidFill>
                <a:latin typeface="Tahoma" pitchFamily="34" charset="0"/>
              </a:rPr>
              <a:t>LISA                            </a:t>
            </a:r>
            <a:r>
              <a:rPr lang="en-US" altLang="ja-JP" sz="1800" dirty="0">
                <a:solidFill>
                  <a:srgbClr val="C0C0C0"/>
                </a:solidFill>
                <a:latin typeface="Tahoma" pitchFamily="34" charset="0"/>
              </a:rPr>
              <a:t>: 1mHz – </a:t>
            </a:r>
            <a:r>
              <a:rPr lang="en-US" altLang="ja-JP" sz="1800" dirty="0" smtClean="0">
                <a:solidFill>
                  <a:srgbClr val="C0C0C0"/>
                </a:solidFill>
                <a:latin typeface="Tahoma" pitchFamily="34" charset="0"/>
              </a:rPr>
              <a:t>0.1Hz  </a:t>
            </a:r>
            <a:r>
              <a:rPr lang="en-US" altLang="ja-JP" sz="1800" dirty="0" smtClean="0">
                <a:solidFill>
                  <a:srgbClr val="C0C0C0"/>
                </a:solidFill>
                <a:latin typeface="Tahoma" pitchFamily="34" charset="0"/>
                <a:sym typeface="Wingdings" pitchFamily="2" charset="2"/>
              </a:rPr>
              <a:t> SMBH, Compact binary,...</a:t>
            </a:r>
            <a:endParaRPr lang="ja-JP" altLang="en-US" sz="1800" dirty="0">
              <a:solidFill>
                <a:srgbClr val="C0C0C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6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LISA (NGO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国立天文台 </a:t>
            </a:r>
            <a:r>
              <a:rPr lang="en-US" altLang="ja-JP" smtClean="0"/>
              <a:t>ATC</a:t>
            </a:r>
            <a:r>
              <a:rPr lang="ja-JP" altLang="en-US" smtClean="0"/>
              <a:t>セミナー　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11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国立天文台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pic>
        <p:nvPicPr>
          <p:cNvPr id="2050" name="Picture 2" descr="http://sci.esa.int/science-e-media/img/5d/LISA-Constellation-with-Blackhole_4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71" y="4769630"/>
            <a:ext cx="2934493" cy="139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sci.esa.int/science-e-media/img/5c/LISA_transparent01_4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51" y="3108109"/>
            <a:ext cx="2945713" cy="140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539004"/>
            <a:ext cx="5038299" cy="370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正方形/長方形 4"/>
          <p:cNvSpPr/>
          <p:nvPr/>
        </p:nvSpPr>
        <p:spPr>
          <a:xfrm>
            <a:off x="3209411" y="6248798"/>
            <a:ext cx="56110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ja-JP" sz="1200" dirty="0">
                <a:solidFill>
                  <a:srgbClr val="C0C0C0"/>
                </a:solidFill>
              </a:rPr>
              <a:t>LISA assessment study report (Yellow </a:t>
            </a:r>
            <a:r>
              <a:rPr lang="en-US" altLang="ja-JP" sz="1200" dirty="0" smtClean="0">
                <a:solidFill>
                  <a:srgbClr val="C0C0C0"/>
                </a:solidFill>
              </a:rPr>
              <a:t>Book), ESA/SRE (2011) 3, February 2011</a:t>
            </a:r>
            <a:endParaRPr lang="ja-JP" altLang="en-US" sz="1200" dirty="0">
              <a:solidFill>
                <a:srgbClr val="C0C0C0"/>
              </a:solidFill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467544" y="2755028"/>
            <a:ext cx="3312368" cy="3139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1200" dirty="0" smtClean="0">
                <a:solidFill>
                  <a:srgbClr val="C0C0C0"/>
                </a:solidFill>
              </a:rPr>
              <a:t>LISA </a:t>
            </a:r>
            <a:r>
              <a:rPr lang="en-US" altLang="ja-JP" sz="1200" dirty="0">
                <a:solidFill>
                  <a:srgbClr val="C0C0C0"/>
                </a:solidFill>
              </a:rPr>
              <a:t>web </a:t>
            </a:r>
            <a:r>
              <a:rPr lang="en-US" altLang="ja-JP" sz="1200" dirty="0" smtClean="0">
                <a:solidFill>
                  <a:srgbClr val="C0C0C0"/>
                </a:solidFill>
              </a:rPr>
              <a:t>page : http</a:t>
            </a:r>
            <a:r>
              <a:rPr lang="en-US" altLang="ja-JP" sz="1200" dirty="0">
                <a:solidFill>
                  <a:srgbClr val="C0C0C0"/>
                </a:solidFill>
              </a:rPr>
              <a:t>://</a:t>
            </a:r>
            <a:r>
              <a:rPr lang="en-US" altLang="ja-JP" sz="1200" dirty="0" smtClean="0">
                <a:solidFill>
                  <a:srgbClr val="C0C0C0"/>
                </a:solidFill>
              </a:rPr>
              <a:t>sci.esa.int/lisa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611560" y="796642"/>
            <a:ext cx="7954888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EAEAEA"/>
                </a:solidFill>
                <a:sym typeface="Wingdings" pitchFamily="2" charset="2"/>
              </a:rPr>
              <a:t>LISA </a:t>
            </a:r>
            <a:endParaRPr lang="en-US" altLang="ja-JP" sz="2000" b="1" dirty="0">
              <a:solidFill>
                <a:srgbClr val="EAEAEA"/>
              </a:solidFill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755576" y="1124744"/>
            <a:ext cx="8136904" cy="132343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EAEAEA"/>
                </a:solidFill>
                <a:sym typeface="Wingdings" pitchFamily="2" charset="2"/>
              </a:rPr>
              <a:t>- 1mHz</a:t>
            </a:r>
            <a:r>
              <a:rPr lang="ja-JP" altLang="en-US" sz="2000" dirty="0">
                <a:solidFill>
                  <a:srgbClr val="EAEAEA"/>
                </a:solidFill>
                <a:sym typeface="Wingdings" pitchFamily="2" charset="2"/>
              </a:rPr>
              <a:t>付近</a:t>
            </a:r>
            <a:r>
              <a:rPr lang="ja-JP" altLang="en-US" sz="2000" dirty="0" smtClean="0">
                <a:solidFill>
                  <a:srgbClr val="EAEAEA"/>
                </a:solidFill>
                <a:sym typeface="Wingdings" pitchFamily="2" charset="2"/>
              </a:rPr>
              <a:t>の重力波を観測</a:t>
            </a:r>
            <a:r>
              <a:rPr lang="en-US" altLang="ja-JP" sz="2000" dirty="0" smtClean="0">
                <a:solidFill>
                  <a:srgbClr val="EAEAEA"/>
                </a:solidFill>
                <a:sym typeface="Wingdings" pitchFamily="2" charset="2"/>
              </a:rPr>
              <a:t>.</a:t>
            </a:r>
          </a:p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EAEAEA"/>
                </a:solidFill>
                <a:sym typeface="Wingdings" pitchFamily="2" charset="2"/>
              </a:rPr>
              <a:t>- 2011</a:t>
            </a:r>
            <a:r>
              <a:rPr lang="ja-JP" altLang="en-US" sz="2000" dirty="0" smtClean="0">
                <a:solidFill>
                  <a:srgbClr val="EAEAEA"/>
                </a:solidFill>
                <a:sym typeface="Wingdings" pitchFamily="2" charset="2"/>
              </a:rPr>
              <a:t>年春</a:t>
            </a:r>
            <a:r>
              <a:rPr lang="en-US" altLang="ja-JP" sz="2000" dirty="0" smtClean="0">
                <a:solidFill>
                  <a:srgbClr val="EAEAEA"/>
                </a:solidFill>
                <a:sym typeface="Wingdings" pitchFamily="2" charset="2"/>
              </a:rPr>
              <a:t>, </a:t>
            </a:r>
            <a:r>
              <a:rPr lang="ja-JP" altLang="en-US" sz="2000" dirty="0" smtClean="0">
                <a:solidFill>
                  <a:srgbClr val="EAEAEA"/>
                </a:solidFill>
                <a:sym typeface="Wingdings" pitchFamily="2" charset="2"/>
              </a:rPr>
              <a:t>国際協力体制の変更  </a:t>
            </a:r>
            <a:endParaRPr lang="en-US" altLang="ja-JP" sz="2000" dirty="0" smtClean="0">
              <a:solidFill>
                <a:srgbClr val="EAEAEA"/>
              </a:solidFill>
              <a:sym typeface="Wingdings" pitchFamily="2" charset="2"/>
            </a:endParaRPr>
          </a:p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EAEAEA"/>
                </a:solidFill>
                <a:sym typeface="Wingdings" pitchFamily="2" charset="2"/>
              </a:rPr>
              <a:t>      ESA/NASA  European-only </a:t>
            </a:r>
            <a:r>
              <a:rPr lang="en-US" altLang="ja-JP" sz="2000" dirty="0">
                <a:solidFill>
                  <a:srgbClr val="EAEAEA"/>
                </a:solidFill>
                <a:sym typeface="Wingdings" pitchFamily="2" charset="2"/>
              </a:rPr>
              <a:t>mission </a:t>
            </a:r>
            <a:r>
              <a:rPr lang="en-US" altLang="ja-JP" sz="2000" dirty="0" smtClean="0">
                <a:solidFill>
                  <a:srgbClr val="EAEAEA"/>
                </a:solidFill>
                <a:sym typeface="Wingdings" pitchFamily="2" charset="2"/>
              </a:rPr>
              <a:t>      http</a:t>
            </a:r>
            <a:r>
              <a:rPr lang="en-US" altLang="ja-JP" sz="2000" dirty="0">
                <a:solidFill>
                  <a:srgbClr val="EAEAEA"/>
                </a:solidFill>
                <a:sym typeface="Wingdings" pitchFamily="2" charset="2"/>
              </a:rPr>
              <a:t>://lisa.nasa.gov</a:t>
            </a:r>
            <a:r>
              <a:rPr lang="en-US" altLang="ja-JP" sz="2000" dirty="0" smtClean="0">
                <a:solidFill>
                  <a:srgbClr val="EAEAEA"/>
                </a:solidFill>
                <a:sym typeface="Wingdings" pitchFamily="2" charset="2"/>
              </a:rPr>
              <a:t>/</a:t>
            </a:r>
          </a:p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EAEAEA"/>
                </a:solidFill>
                <a:sym typeface="Wingdings" pitchFamily="2" charset="2"/>
              </a:rPr>
              <a:t>- </a:t>
            </a:r>
            <a:r>
              <a:rPr lang="ja-JP" altLang="en-US" sz="2000" dirty="0" smtClean="0">
                <a:solidFill>
                  <a:srgbClr val="EAEAEA"/>
                </a:solidFill>
                <a:sym typeface="Wingdings" pitchFamily="2" charset="2"/>
              </a:rPr>
              <a:t>少し縮小したミッションとして再設計進行中</a:t>
            </a:r>
            <a:r>
              <a:rPr lang="en-US" altLang="ja-JP" sz="2000" dirty="0">
                <a:solidFill>
                  <a:srgbClr val="EAEAEA"/>
                </a:solidFill>
                <a:sym typeface="Wingdings" pitchFamily="2" charset="2"/>
              </a:rPr>
              <a:t>. </a:t>
            </a:r>
            <a:endParaRPr lang="en-US" altLang="ja-JP" sz="2000" dirty="0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95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LISA Pathfinder (LPF)</a:t>
            </a:r>
            <a:endParaRPr kumimoji="1" lang="ja-JP" altLang="en-US" dirty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国立天文台 </a:t>
            </a:r>
            <a:r>
              <a:rPr lang="en-US" altLang="ja-JP" smtClean="0"/>
              <a:t>ATC</a:t>
            </a:r>
            <a:r>
              <a:rPr lang="ja-JP" altLang="en-US" smtClean="0"/>
              <a:t>セミナー　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11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国立天文台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690" y="1484784"/>
            <a:ext cx="3639525" cy="4539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4860032" y="6104329"/>
            <a:ext cx="40324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ja-JP" sz="1200" dirty="0">
                <a:solidFill>
                  <a:srgbClr val="C0C0C0"/>
                </a:solidFill>
              </a:rPr>
              <a:t>M Hewitson for the LPF </a:t>
            </a:r>
            <a:r>
              <a:rPr lang="en-US" altLang="ja-JP" sz="1200" dirty="0" smtClean="0">
                <a:solidFill>
                  <a:srgbClr val="C0C0C0"/>
                </a:solidFill>
              </a:rPr>
              <a:t>team, AMALDI</a:t>
            </a:r>
            <a:r>
              <a:rPr lang="en-US" altLang="ja-JP" sz="1200" dirty="0">
                <a:solidFill>
                  <a:srgbClr val="C0C0C0"/>
                </a:solidFill>
              </a:rPr>
              <a:t>, July 15th 2011</a:t>
            </a:r>
            <a:endParaRPr lang="ja-JP" altLang="en-US" sz="1200" dirty="0">
              <a:solidFill>
                <a:srgbClr val="C0C0C0"/>
              </a:solidFill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539552" y="1084674"/>
            <a:ext cx="3672408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EAEAEA"/>
                </a:solidFill>
                <a:sym typeface="Wingdings" pitchFamily="2" charset="2"/>
              </a:rPr>
              <a:t>LISA Pathfinder</a:t>
            </a:r>
            <a:endParaRPr lang="en-US" altLang="ja-JP" sz="2000" b="1" dirty="0">
              <a:solidFill>
                <a:srgbClr val="EAEAEA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67544" y="1747842"/>
            <a:ext cx="4896544" cy="218521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1800" dirty="0" smtClean="0">
                <a:solidFill>
                  <a:srgbClr val="EAEAEA"/>
                </a:solidFill>
                <a:sym typeface="Wingdings" pitchFamily="2" charset="2"/>
              </a:rPr>
              <a:t>- LISA</a:t>
            </a:r>
            <a:r>
              <a:rPr lang="ja-JP" altLang="en-US" sz="1800" dirty="0" smtClean="0">
                <a:solidFill>
                  <a:srgbClr val="EAEAEA"/>
                </a:solidFill>
                <a:sym typeface="Wingdings" pitchFamily="2" charset="2"/>
              </a:rPr>
              <a:t>のための技術実証</a:t>
            </a:r>
            <a:endParaRPr lang="en-US" altLang="ja-JP" sz="1800" dirty="0" smtClean="0">
              <a:solidFill>
                <a:srgbClr val="EAEAEA"/>
              </a:solidFill>
              <a:sym typeface="Wingdings" pitchFamily="2" charset="2"/>
            </a:endParaRPr>
          </a:p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1800" dirty="0" smtClean="0">
                <a:solidFill>
                  <a:srgbClr val="EAEAEA"/>
                </a:solidFill>
              </a:rPr>
              <a:t>  </a:t>
            </a:r>
            <a:r>
              <a:rPr lang="en-US" altLang="ja-JP" sz="1800" dirty="0">
                <a:solidFill>
                  <a:srgbClr val="99CCFF"/>
                </a:solidFill>
              </a:rPr>
              <a:t> </a:t>
            </a:r>
            <a:r>
              <a:rPr lang="ja-JP" altLang="en-US" sz="1800" dirty="0" smtClean="0">
                <a:solidFill>
                  <a:srgbClr val="99CCFF"/>
                </a:solidFill>
              </a:rPr>
              <a:t>重力以外の外力を排除</a:t>
            </a:r>
            <a:endParaRPr lang="en-US" altLang="ja-JP" sz="1800" dirty="0">
              <a:solidFill>
                <a:srgbClr val="99CCFF"/>
              </a:solidFill>
            </a:endParaRPr>
          </a:p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1600" dirty="0" smtClean="0">
                <a:solidFill>
                  <a:srgbClr val="EAEAEA"/>
                </a:solidFill>
              </a:rPr>
              <a:t>     Differential </a:t>
            </a:r>
            <a:r>
              <a:rPr lang="en-US" altLang="ja-JP" sz="1600" dirty="0">
                <a:solidFill>
                  <a:srgbClr val="EAEAEA"/>
                </a:solidFill>
              </a:rPr>
              <a:t>acceleration of the two TMs</a:t>
            </a:r>
          </a:p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1600" dirty="0" smtClean="0">
                <a:solidFill>
                  <a:srgbClr val="EAEAEA"/>
                </a:solidFill>
              </a:rPr>
              <a:t>             </a:t>
            </a:r>
            <a:r>
              <a:rPr lang="en-US" altLang="ja-JP" sz="1600" dirty="0">
                <a:solidFill>
                  <a:srgbClr val="EAEAEA"/>
                </a:solidFill>
              </a:rPr>
              <a:t>3 x 10</a:t>
            </a:r>
            <a:r>
              <a:rPr lang="en-US" altLang="ja-JP" sz="1600" baseline="30000" dirty="0">
                <a:solidFill>
                  <a:srgbClr val="EAEAEA"/>
                </a:solidFill>
              </a:rPr>
              <a:t>-14</a:t>
            </a:r>
            <a:r>
              <a:rPr lang="en-US" altLang="ja-JP" sz="1600" dirty="0">
                <a:solidFill>
                  <a:srgbClr val="EAEAEA"/>
                </a:solidFill>
              </a:rPr>
              <a:t> m s</a:t>
            </a:r>
            <a:r>
              <a:rPr lang="en-US" altLang="ja-JP" sz="1600" baseline="30000" dirty="0">
                <a:solidFill>
                  <a:srgbClr val="EAEAEA"/>
                </a:solidFill>
              </a:rPr>
              <a:t>-2</a:t>
            </a:r>
            <a:r>
              <a:rPr lang="en-US" altLang="ja-JP" sz="1600" dirty="0">
                <a:solidFill>
                  <a:srgbClr val="EAEAEA"/>
                </a:solidFill>
              </a:rPr>
              <a:t> at 1 mHz</a:t>
            </a:r>
          </a:p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1600" dirty="0">
                <a:solidFill>
                  <a:srgbClr val="EAEAEA"/>
                </a:solidFill>
              </a:rPr>
              <a:t> </a:t>
            </a:r>
            <a:r>
              <a:rPr lang="en-US" altLang="ja-JP" sz="1600" dirty="0" smtClean="0">
                <a:solidFill>
                  <a:srgbClr val="EAEAEA"/>
                </a:solidFill>
              </a:rPr>
              <a:t>    Determine </a:t>
            </a:r>
            <a:r>
              <a:rPr lang="en-US" altLang="ja-JP" sz="1600" dirty="0">
                <a:solidFill>
                  <a:srgbClr val="EAEAEA"/>
                </a:solidFill>
              </a:rPr>
              <a:t>best configuration </a:t>
            </a:r>
            <a:r>
              <a:rPr lang="en-US" altLang="ja-JP" sz="1600" dirty="0" smtClean="0">
                <a:solidFill>
                  <a:srgbClr val="EAEAEA"/>
                </a:solidFill>
              </a:rPr>
              <a:t>by experiments</a:t>
            </a:r>
            <a:endParaRPr lang="en-US" altLang="ja-JP" sz="1600" dirty="0">
              <a:solidFill>
                <a:srgbClr val="EAEAEA"/>
              </a:solidFill>
            </a:endParaRPr>
          </a:p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1800" dirty="0" smtClean="0">
                <a:solidFill>
                  <a:srgbClr val="EAEAEA"/>
                </a:solidFill>
              </a:rPr>
              <a:t>  </a:t>
            </a:r>
            <a:r>
              <a:rPr lang="ja-JP" altLang="en-US" sz="1800" dirty="0" smtClean="0">
                <a:solidFill>
                  <a:srgbClr val="99CCFF"/>
                </a:solidFill>
              </a:rPr>
              <a:t>雑音モデルの宇宙実証</a:t>
            </a:r>
            <a:endParaRPr lang="en-US" altLang="ja-JP" sz="1800" dirty="0">
              <a:solidFill>
                <a:srgbClr val="99CCFF"/>
              </a:solidFill>
            </a:endParaRPr>
          </a:p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1800" dirty="0" smtClean="0">
                <a:solidFill>
                  <a:srgbClr val="EAEAEA"/>
                </a:solidFill>
              </a:rPr>
              <a:t>     </a:t>
            </a:r>
            <a:r>
              <a:rPr lang="en-US" altLang="ja-JP" sz="1600" dirty="0" smtClean="0">
                <a:solidFill>
                  <a:srgbClr val="EAEAEA"/>
                </a:solidFill>
              </a:rPr>
              <a:t>Allows </a:t>
            </a:r>
            <a:r>
              <a:rPr lang="en-US" altLang="ja-JP" sz="1600" dirty="0">
                <a:solidFill>
                  <a:srgbClr val="EAEAEA"/>
                </a:solidFill>
              </a:rPr>
              <a:t>the projection of the performance of</a:t>
            </a:r>
          </a:p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1600" dirty="0">
                <a:solidFill>
                  <a:srgbClr val="EAEAEA"/>
                </a:solidFill>
              </a:rPr>
              <a:t> </a:t>
            </a:r>
            <a:r>
              <a:rPr lang="en-US" altLang="ja-JP" sz="1600" dirty="0" smtClean="0">
                <a:solidFill>
                  <a:srgbClr val="EAEAEA"/>
                </a:solidFill>
              </a:rPr>
              <a:t>     technologies </a:t>
            </a:r>
            <a:r>
              <a:rPr lang="en-US" altLang="ja-JP" sz="1600" dirty="0">
                <a:solidFill>
                  <a:srgbClr val="EAEAEA"/>
                </a:solidFill>
              </a:rPr>
              <a:t>to LISA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447039" y="4122946"/>
            <a:ext cx="4104456" cy="175432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1800" dirty="0" smtClean="0">
                <a:solidFill>
                  <a:srgbClr val="EAEAEA"/>
                </a:solidFill>
                <a:sym typeface="Wingdings" pitchFamily="2" charset="2"/>
              </a:rPr>
              <a:t>- </a:t>
            </a:r>
            <a:r>
              <a:rPr lang="ja-JP" altLang="en-US" sz="1800" dirty="0" smtClean="0">
                <a:solidFill>
                  <a:srgbClr val="EAEAEA"/>
                </a:solidFill>
                <a:sym typeface="Wingdings" pitchFamily="2" charset="2"/>
              </a:rPr>
              <a:t>現状</a:t>
            </a:r>
            <a:endParaRPr lang="en-US" altLang="ja-JP" sz="1800" dirty="0" smtClean="0">
              <a:solidFill>
                <a:srgbClr val="EAEAEA"/>
              </a:solidFill>
              <a:sym typeface="Wingdings" pitchFamily="2" charset="2"/>
            </a:endParaRPr>
          </a:p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1800" dirty="0" smtClean="0">
                <a:solidFill>
                  <a:srgbClr val="EAEAEA"/>
                </a:solidFill>
                <a:sym typeface="Wingdings" pitchFamily="2" charset="2"/>
              </a:rPr>
              <a:t>   </a:t>
            </a:r>
            <a:r>
              <a:rPr lang="ja-JP" altLang="en-US" sz="1800" dirty="0" smtClean="0">
                <a:solidFill>
                  <a:srgbClr val="99CCFF"/>
                </a:solidFill>
                <a:sym typeface="Wingdings" pitchFamily="2" charset="2"/>
              </a:rPr>
              <a:t>フライトモジュールの大部分が完成</a:t>
            </a:r>
            <a:r>
              <a:rPr lang="en-US" altLang="ja-JP" sz="1800" dirty="0" smtClean="0">
                <a:solidFill>
                  <a:srgbClr val="EAEAEA"/>
                </a:solidFill>
                <a:sym typeface="Wingdings" pitchFamily="2" charset="2"/>
              </a:rPr>
              <a:t>.</a:t>
            </a:r>
          </a:p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1800" dirty="0" smtClean="0">
                <a:solidFill>
                  <a:srgbClr val="EAEAEA"/>
                </a:solidFill>
                <a:sym typeface="Wingdings" pitchFamily="2" charset="2"/>
              </a:rPr>
              <a:t>   Awaiting </a:t>
            </a:r>
            <a:r>
              <a:rPr lang="en-US" altLang="ja-JP" sz="1800" dirty="0">
                <a:solidFill>
                  <a:srgbClr val="EAEAEA"/>
                </a:solidFill>
                <a:sym typeface="Wingdings" pitchFamily="2" charset="2"/>
              </a:rPr>
              <a:t>thrusters </a:t>
            </a:r>
            <a:r>
              <a:rPr lang="en-US" altLang="ja-JP" sz="1800" dirty="0" smtClean="0">
                <a:solidFill>
                  <a:srgbClr val="EAEAEA"/>
                </a:solidFill>
                <a:sym typeface="Wingdings" pitchFamily="2" charset="2"/>
              </a:rPr>
              <a:t>and launch lock.</a:t>
            </a:r>
            <a:endParaRPr lang="en-US" altLang="ja-JP" sz="1800" dirty="0">
              <a:solidFill>
                <a:srgbClr val="EAEAEA"/>
              </a:solidFill>
              <a:sym typeface="Wingdings" pitchFamily="2" charset="2"/>
            </a:endParaRPr>
          </a:p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1800" dirty="0">
                <a:solidFill>
                  <a:srgbClr val="EAEAEA"/>
                </a:solidFill>
                <a:sym typeface="Wingdings" pitchFamily="2" charset="2"/>
              </a:rPr>
              <a:t> </a:t>
            </a:r>
            <a:r>
              <a:rPr lang="en-US" altLang="ja-JP" sz="1800" dirty="0" smtClean="0">
                <a:solidFill>
                  <a:srgbClr val="EAEAEA"/>
                </a:solidFill>
                <a:sym typeface="Wingdings" pitchFamily="2" charset="2"/>
              </a:rPr>
              <a:t>  Most </a:t>
            </a:r>
            <a:r>
              <a:rPr lang="en-US" altLang="ja-JP" sz="1800" dirty="0">
                <a:solidFill>
                  <a:srgbClr val="EAEAEA"/>
                </a:solidFill>
                <a:sym typeface="Wingdings" pitchFamily="2" charset="2"/>
              </a:rPr>
              <a:t>of </a:t>
            </a:r>
            <a:r>
              <a:rPr lang="en-US" altLang="ja-JP" sz="1800" dirty="0" smtClean="0">
                <a:solidFill>
                  <a:srgbClr val="EAEAEA"/>
                </a:solidFill>
                <a:sym typeface="Wingdings" pitchFamily="2" charset="2"/>
              </a:rPr>
              <a:t>the experiments </a:t>
            </a:r>
          </a:p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1800" dirty="0">
                <a:solidFill>
                  <a:srgbClr val="EAEAEA"/>
                </a:solidFill>
                <a:sym typeface="Wingdings" pitchFamily="2" charset="2"/>
              </a:rPr>
              <a:t> </a:t>
            </a:r>
            <a:r>
              <a:rPr lang="en-US" altLang="ja-JP" sz="1800" dirty="0" smtClean="0">
                <a:solidFill>
                  <a:srgbClr val="EAEAEA"/>
                </a:solidFill>
                <a:sym typeface="Wingdings" pitchFamily="2" charset="2"/>
              </a:rPr>
              <a:t>                      are already defined.</a:t>
            </a:r>
            <a:endParaRPr lang="en-US" altLang="ja-JP" sz="1800" dirty="0">
              <a:solidFill>
                <a:srgbClr val="EAEAEA"/>
              </a:solidFill>
              <a:sym typeface="Wingdings" pitchFamily="2" charset="2"/>
            </a:endParaRPr>
          </a:p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1800" dirty="0">
                <a:solidFill>
                  <a:srgbClr val="EAEAEA"/>
                </a:solidFill>
                <a:sym typeface="Wingdings" pitchFamily="2" charset="2"/>
              </a:rPr>
              <a:t>-</a:t>
            </a:r>
            <a:r>
              <a:rPr lang="en-US" altLang="ja-JP" sz="1800" dirty="0" smtClean="0">
                <a:solidFill>
                  <a:srgbClr val="EAEAEA"/>
                </a:solidFill>
                <a:sym typeface="Wingdings" pitchFamily="2" charset="2"/>
              </a:rPr>
              <a:t> </a:t>
            </a:r>
            <a:r>
              <a:rPr lang="ja-JP" altLang="en-US" sz="1800" dirty="0" smtClean="0">
                <a:solidFill>
                  <a:srgbClr val="99CCFF"/>
                </a:solidFill>
                <a:sym typeface="Wingdings" pitchFamily="2" charset="2"/>
              </a:rPr>
              <a:t>打ち上げ予定 </a:t>
            </a:r>
            <a:r>
              <a:rPr lang="en-US" altLang="ja-JP" sz="1800" dirty="0" smtClean="0">
                <a:solidFill>
                  <a:srgbClr val="99CCFF"/>
                </a:solidFill>
                <a:sym typeface="Wingdings" pitchFamily="2" charset="2"/>
              </a:rPr>
              <a:t>: 2014</a:t>
            </a:r>
            <a:r>
              <a:rPr lang="ja-JP" altLang="en-US" sz="1800" dirty="0">
                <a:solidFill>
                  <a:srgbClr val="99CCFF"/>
                </a:solidFill>
                <a:sym typeface="Wingdings" pitchFamily="2" charset="2"/>
              </a:rPr>
              <a:t>年</a:t>
            </a:r>
            <a:r>
              <a:rPr lang="en-US" altLang="ja-JP" sz="1800" dirty="0" smtClean="0">
                <a:solidFill>
                  <a:srgbClr val="99CCFF"/>
                </a:solidFill>
                <a:sym typeface="Wingdings" pitchFamily="2" charset="2"/>
              </a:rPr>
              <a:t> </a:t>
            </a:r>
            <a:endParaRPr lang="en-US" altLang="ja-JP" sz="1800" dirty="0">
              <a:solidFill>
                <a:srgbClr val="99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07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17"/>
          <p:cNvSpPr>
            <a:spLocks noChangeArrowheads="1"/>
          </p:cNvSpPr>
          <p:nvPr/>
        </p:nvSpPr>
        <p:spPr bwMode="auto">
          <a:xfrm>
            <a:off x="1042989" y="2273302"/>
            <a:ext cx="4386267" cy="1798640"/>
          </a:xfrm>
          <a:prstGeom prst="roundRect">
            <a:avLst>
              <a:gd name="adj" fmla="val 10296"/>
            </a:avLst>
          </a:prstGeom>
          <a:solidFill>
            <a:srgbClr val="CCEC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 dirty="0">
              <a:solidFill>
                <a:srgbClr val="CCECF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軌道要素の決定</a:t>
            </a:r>
            <a:endParaRPr kumimoji="1"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85C01B-0D72-48EE-B390-C868EDD98FDA}" type="slidenum">
              <a:rPr lang="en-US" altLang="ja-JP" smtClean="0"/>
              <a:pPr/>
              <a:t>7</a:t>
            </a:fld>
            <a:endParaRPr lang="en-US" altLang="ja-JP"/>
          </a:p>
        </p:txBody>
      </p:sp>
      <p:sp>
        <p:nvSpPr>
          <p:cNvPr id="6" name="Rectangle 69"/>
          <p:cNvSpPr>
            <a:spLocks noChangeArrowheads="1"/>
          </p:cNvSpPr>
          <p:nvPr/>
        </p:nvSpPr>
        <p:spPr bwMode="auto">
          <a:xfrm>
            <a:off x="857224" y="1285860"/>
            <a:ext cx="4286280" cy="72006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視線方向の速度曲線をもとに</a:t>
            </a:r>
            <a:endParaRPr lang="en-US" altLang="ja-JP" sz="2000" dirty="0" smtClean="0">
              <a:solidFill>
                <a:srgbClr val="F8F8F8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　　ケプラー運動より軌道要素を決定</a:t>
            </a:r>
            <a:endParaRPr lang="en-US" altLang="ja-JP" sz="2000" dirty="0" smtClean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10" name="Rectangle 18"/>
          <p:cNvSpPr>
            <a:spLocks noChangeArrowheads="1"/>
          </p:cNvSpPr>
          <p:nvPr/>
        </p:nvSpPr>
        <p:spPr bwMode="auto">
          <a:xfrm>
            <a:off x="1142976" y="2357430"/>
            <a:ext cx="4572032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marL="193675" indent="-193675" algn="l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dirty="0">
                <a:solidFill>
                  <a:srgbClr val="CCECFF"/>
                </a:solidFill>
                <a:latin typeface="+mn-lt"/>
              </a:rPr>
              <a:t>公転</a:t>
            </a:r>
            <a:r>
              <a:rPr lang="ja-JP" altLang="en-US" sz="1600" dirty="0" smtClean="0">
                <a:solidFill>
                  <a:srgbClr val="CCECFF"/>
                </a:solidFill>
                <a:latin typeface="+mn-lt"/>
              </a:rPr>
              <a:t>周期                      </a:t>
            </a:r>
            <a:r>
              <a:rPr lang="en-US" altLang="ja-JP" sz="1600" dirty="0" smtClean="0">
                <a:solidFill>
                  <a:srgbClr val="CCECFF"/>
                </a:solidFill>
                <a:latin typeface="+mn-lt"/>
              </a:rPr>
              <a:t>7.75</a:t>
            </a:r>
            <a:r>
              <a:rPr lang="ja-JP" altLang="en-US" sz="1600" dirty="0" smtClean="0">
                <a:solidFill>
                  <a:srgbClr val="CCECFF"/>
                </a:solidFill>
                <a:latin typeface="+mn-lt"/>
              </a:rPr>
              <a:t>時間</a:t>
            </a:r>
            <a:endParaRPr lang="en-US" altLang="ja-JP" sz="1600" dirty="0" smtClean="0">
              <a:solidFill>
                <a:srgbClr val="CCECFF"/>
              </a:solidFill>
              <a:latin typeface="+mn-lt"/>
            </a:endParaRPr>
          </a:p>
          <a:p>
            <a:pPr marL="193675" indent="-193675" algn="l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CCECFF"/>
                </a:solidFill>
                <a:latin typeface="+mn-lt"/>
              </a:rPr>
              <a:t>                                       (27908 ± 7  sec)</a:t>
            </a:r>
          </a:p>
          <a:p>
            <a:pPr marL="193675" indent="-193675" algn="l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dirty="0" smtClean="0">
                <a:solidFill>
                  <a:srgbClr val="CCECFF"/>
                </a:solidFill>
                <a:latin typeface="+mn-lt"/>
              </a:rPr>
              <a:t>離心率                         </a:t>
            </a:r>
            <a:r>
              <a:rPr lang="en-US" altLang="ja-JP" sz="1600" dirty="0" smtClean="0">
                <a:solidFill>
                  <a:srgbClr val="CCECFF"/>
                </a:solidFill>
                <a:latin typeface="+mn-lt"/>
              </a:rPr>
              <a:t>0.615 ±  0.010</a:t>
            </a:r>
          </a:p>
          <a:p>
            <a:pPr marL="193675" indent="-193675" algn="l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dirty="0" smtClean="0">
                <a:solidFill>
                  <a:srgbClr val="CCECFF"/>
                </a:solidFill>
                <a:latin typeface="+mn-lt"/>
              </a:rPr>
              <a:t>視線速度の振幅            </a:t>
            </a:r>
            <a:r>
              <a:rPr lang="en-US" altLang="ja-JP" sz="1600" dirty="0" smtClean="0">
                <a:solidFill>
                  <a:srgbClr val="CCECFF"/>
                </a:solidFill>
                <a:latin typeface="+mn-lt"/>
              </a:rPr>
              <a:t>199 ± 5  km/sec</a:t>
            </a:r>
          </a:p>
          <a:p>
            <a:pPr marL="193675" indent="-193675" algn="l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dirty="0" smtClean="0">
                <a:solidFill>
                  <a:srgbClr val="CCECFF"/>
                </a:solidFill>
                <a:latin typeface="+mn-lt"/>
              </a:rPr>
              <a:t>視線方向の軌道長半径  </a:t>
            </a:r>
            <a:endParaRPr lang="en-US" altLang="ja-JP" sz="1600" dirty="0" smtClean="0">
              <a:solidFill>
                <a:srgbClr val="CCECFF"/>
              </a:solidFill>
              <a:latin typeface="+mn-lt"/>
            </a:endParaRPr>
          </a:p>
          <a:p>
            <a:pPr marL="193675" indent="-193675" algn="l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CCECFF"/>
                </a:solidFill>
                <a:latin typeface="+mn-lt"/>
              </a:rPr>
              <a:t>           a</a:t>
            </a:r>
            <a:r>
              <a:rPr lang="en-US" altLang="ja-JP" sz="1050" dirty="0" smtClean="0">
                <a:solidFill>
                  <a:srgbClr val="CCECFF"/>
                </a:solidFill>
                <a:latin typeface="+mn-lt"/>
              </a:rPr>
              <a:t>1</a:t>
            </a:r>
            <a:r>
              <a:rPr lang="en-US" altLang="ja-JP" sz="1600" dirty="0" smtClean="0">
                <a:solidFill>
                  <a:srgbClr val="CCECFF"/>
                </a:solidFill>
                <a:latin typeface="+mn-lt"/>
              </a:rPr>
              <a:t> sin </a:t>
            </a:r>
            <a:r>
              <a:rPr lang="en-US" altLang="ja-JP" sz="1600" i="1" dirty="0" smtClean="0">
                <a:solidFill>
                  <a:srgbClr val="CCECFF"/>
                </a:solidFill>
                <a:latin typeface="+mn-lt"/>
              </a:rPr>
              <a:t>i  </a:t>
            </a:r>
            <a:r>
              <a:rPr lang="en-US" altLang="ja-JP" sz="1600" dirty="0" smtClean="0">
                <a:solidFill>
                  <a:srgbClr val="CCECFF"/>
                </a:solidFill>
                <a:latin typeface="+mn-lt"/>
              </a:rPr>
              <a:t> = 1.00 ± 0.02 </a:t>
            </a:r>
            <a:r>
              <a:rPr lang="ja-JP" altLang="en-US" sz="1600" dirty="0" smtClean="0">
                <a:solidFill>
                  <a:srgbClr val="CCECFF"/>
                </a:solidFill>
                <a:latin typeface="+mn-lt"/>
              </a:rPr>
              <a:t>太陽半径</a:t>
            </a:r>
            <a:endParaRPr lang="en-US" altLang="ja-JP" sz="1600" dirty="0">
              <a:solidFill>
                <a:srgbClr val="CCECFF"/>
              </a:solidFill>
              <a:latin typeface="+mn-lt"/>
            </a:endParaRPr>
          </a:p>
        </p:txBody>
      </p:sp>
      <p:pic>
        <p:nvPicPr>
          <p:cNvPr id="1586180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86446" y="1000108"/>
            <a:ext cx="2828922" cy="2209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6181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50505"/>
              </a:clrFrom>
              <a:clrTo>
                <a:srgbClr val="05050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72132" y="3357562"/>
            <a:ext cx="2998787" cy="275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69"/>
          <p:cNvSpPr>
            <a:spLocks noChangeArrowheads="1"/>
          </p:cNvSpPr>
          <p:nvPr/>
        </p:nvSpPr>
        <p:spPr bwMode="auto">
          <a:xfrm>
            <a:off x="1285852" y="4643446"/>
            <a:ext cx="4429156" cy="10895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中性子星とコンパクト天体</a:t>
            </a:r>
            <a:endParaRPr lang="en-US" altLang="ja-JP" sz="2000" dirty="0" smtClean="0">
              <a:solidFill>
                <a:srgbClr val="F8F8F8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dirty="0" smtClean="0">
                <a:solidFill>
                  <a:srgbClr val="F8F8F8"/>
                </a:solidFill>
                <a:sym typeface="Wingdings" pitchFamily="2" charset="2"/>
              </a:rPr>
              <a:t>     (</a:t>
            </a: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中性子星・</a:t>
            </a:r>
            <a:r>
              <a:rPr lang="en-US" altLang="ja-JP" sz="2000" dirty="0" smtClean="0">
                <a:solidFill>
                  <a:srgbClr val="F8F8F8"/>
                </a:solidFill>
                <a:sym typeface="Wingdings" pitchFamily="2" charset="2"/>
              </a:rPr>
              <a:t>BH) </a:t>
            </a: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の連星系</a:t>
            </a:r>
            <a:endParaRPr lang="en-US" altLang="ja-JP" sz="2000" dirty="0" smtClean="0">
              <a:solidFill>
                <a:srgbClr val="F8F8F8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dirty="0" smtClean="0">
                <a:solidFill>
                  <a:srgbClr val="F8F8F8"/>
                </a:solidFill>
                <a:sym typeface="Wingdings" pitchFamily="2" charset="2"/>
              </a:rPr>
              <a:t>               </a:t>
            </a: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相対性理論の実験場</a:t>
            </a:r>
            <a:endParaRPr lang="en-US" altLang="ja-JP" sz="2000" dirty="0" smtClean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18" name="AutoShape 30"/>
          <p:cNvSpPr>
            <a:spLocks noChangeArrowheads="1"/>
          </p:cNvSpPr>
          <p:nvPr/>
        </p:nvSpPr>
        <p:spPr bwMode="auto">
          <a:xfrm rot="5400000">
            <a:off x="2554276" y="4086230"/>
            <a:ext cx="317500" cy="431800"/>
          </a:xfrm>
          <a:custGeom>
            <a:avLst/>
            <a:gdLst>
              <a:gd name="G0" fmla="+- 11232 0 0"/>
              <a:gd name="G1" fmla="+- 3255 0 0"/>
              <a:gd name="G2" fmla="+- 21600 0 3255"/>
              <a:gd name="G3" fmla="+- 10800 0 3255"/>
              <a:gd name="G4" fmla="+- 21600 0 11232"/>
              <a:gd name="G5" fmla="*/ G4 G3 10800"/>
              <a:gd name="G6" fmla="+- 21600 0 G5"/>
              <a:gd name="T0" fmla="*/ 11232 w 21600"/>
              <a:gd name="T1" fmla="*/ 0 h 21600"/>
              <a:gd name="T2" fmla="*/ 0 w 21600"/>
              <a:gd name="T3" fmla="*/ 10800 h 21600"/>
              <a:gd name="T4" fmla="*/ 11232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32" y="0"/>
                </a:moveTo>
                <a:lnTo>
                  <a:pt x="11232" y="3255"/>
                </a:lnTo>
                <a:lnTo>
                  <a:pt x="3375" y="3255"/>
                </a:lnTo>
                <a:lnTo>
                  <a:pt x="3375" y="18345"/>
                </a:lnTo>
                <a:lnTo>
                  <a:pt x="11232" y="18345"/>
                </a:lnTo>
                <a:lnTo>
                  <a:pt x="11232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255"/>
                </a:moveTo>
                <a:lnTo>
                  <a:pt x="1350" y="18345"/>
                </a:lnTo>
                <a:lnTo>
                  <a:pt x="2700" y="18345"/>
                </a:lnTo>
                <a:lnTo>
                  <a:pt x="2700" y="3255"/>
                </a:lnTo>
                <a:close/>
              </a:path>
              <a:path w="21600" h="21600">
                <a:moveTo>
                  <a:pt x="0" y="3255"/>
                </a:moveTo>
                <a:lnTo>
                  <a:pt x="0" y="18345"/>
                </a:lnTo>
                <a:lnTo>
                  <a:pt x="675" y="18345"/>
                </a:lnTo>
                <a:lnTo>
                  <a:pt x="675" y="3255"/>
                </a:lnTo>
                <a:close/>
              </a:path>
            </a:pathLst>
          </a:custGeom>
          <a:solidFill>
            <a:schemeClr val="tx1">
              <a:lumMod val="20000"/>
              <a:lumOff val="80000"/>
              <a:alpha val="10000"/>
            </a:schemeClr>
          </a:solidFill>
          <a:ln w="6350">
            <a:solidFill>
              <a:schemeClr val="tx1">
                <a:lumMod val="20000"/>
                <a:lumOff val="80000"/>
              </a:schemeClr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0563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グループ化 233"/>
          <p:cNvGrpSpPr/>
          <p:nvPr/>
        </p:nvGrpSpPr>
        <p:grpSpPr>
          <a:xfrm>
            <a:off x="1071538" y="3143248"/>
            <a:ext cx="3571900" cy="2428892"/>
            <a:chOff x="1000100" y="2857496"/>
            <a:chExt cx="3571900" cy="2428892"/>
          </a:xfrm>
        </p:grpSpPr>
        <p:sp>
          <p:nvSpPr>
            <p:cNvPr id="231" name="角丸四角形 230"/>
            <p:cNvSpPr/>
            <p:nvPr/>
          </p:nvSpPr>
          <p:spPr bwMode="auto">
            <a:xfrm>
              <a:off x="1000100" y="2857496"/>
              <a:ext cx="3357586" cy="2428892"/>
            </a:xfrm>
            <a:prstGeom prst="roundRect">
              <a:avLst>
                <a:gd name="adj" fmla="val 7392"/>
              </a:avLst>
            </a:prstGeom>
            <a:solidFill>
              <a:srgbClr val="FFCCCC">
                <a:alpha val="15000"/>
              </a:srgbClr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HGP創英角ｺﾞｼｯｸUB" pitchFamily="50" charset="-128"/>
              </a:endParaRPr>
            </a:p>
          </p:txBody>
        </p:sp>
        <p:sp>
          <p:nvSpPr>
            <p:cNvPr id="1131562" name="Rectangle 42"/>
            <p:cNvSpPr>
              <a:spLocks noChangeArrowheads="1"/>
            </p:cNvSpPr>
            <p:nvPr/>
          </p:nvSpPr>
          <p:spPr bwMode="auto">
            <a:xfrm>
              <a:off x="1038225" y="2867264"/>
              <a:ext cx="3533775" cy="2419124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20000"/>
                </a:lnSpc>
                <a:buFontTx/>
                <a:buNone/>
              </a:pPr>
              <a:r>
                <a:rPr lang="ja-JP" altLang="en-US" sz="1800" dirty="0" smtClean="0">
                  <a:solidFill>
                    <a:srgbClr val="FFCCCC"/>
                  </a:solidFill>
                  <a:latin typeface="Tahoma" pitchFamily="34" charset="0"/>
                  <a:sym typeface="Wingdings" pitchFamily="2" charset="2"/>
                </a:rPr>
                <a:t>宇宙の成り立ち</a:t>
              </a:r>
              <a:r>
                <a:rPr lang="ja-JP" altLang="en-US" sz="1800" dirty="0" smtClean="0">
                  <a:solidFill>
                    <a:srgbClr val="F8F8F8"/>
                  </a:solidFill>
                  <a:latin typeface="Tahoma" pitchFamily="34" charset="0"/>
                  <a:sym typeface="Wingdings" pitchFamily="2" charset="2"/>
                </a:rPr>
                <a:t>に関する知見</a:t>
              </a:r>
            </a:p>
            <a:p>
              <a:pPr algn="l">
                <a:lnSpc>
                  <a:spcPct val="120000"/>
                </a:lnSpc>
                <a:buFontTx/>
                <a:buNone/>
              </a:pPr>
              <a:r>
                <a:rPr lang="ja-JP" altLang="en-US" sz="1800" dirty="0" smtClean="0">
                  <a:solidFill>
                    <a:srgbClr val="EAEAEA"/>
                  </a:solidFill>
                  <a:latin typeface="Tahoma" pitchFamily="34" charset="0"/>
                  <a:sym typeface="Wingdings" pitchFamily="2" charset="2"/>
                </a:rPr>
                <a:t>　</a:t>
              </a:r>
              <a:r>
                <a:rPr lang="ja-JP" altLang="en-US" sz="1800" dirty="0" smtClean="0">
                  <a:solidFill>
                    <a:srgbClr val="DDDDDD"/>
                  </a:solidFill>
                  <a:latin typeface="Tahoma" pitchFamily="34" charset="0"/>
                  <a:sym typeface="Wingdings" pitchFamily="2" charset="2"/>
                </a:rPr>
                <a:t>　インフレーションの直接観測</a:t>
              </a:r>
              <a:endParaRPr lang="en-US" altLang="ja-JP" sz="18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endParaRPr>
            </a:p>
            <a:p>
              <a:pPr algn="l">
                <a:lnSpc>
                  <a:spcPct val="120000"/>
                </a:lnSpc>
                <a:buFontTx/>
                <a:buNone/>
              </a:pPr>
              <a:r>
                <a:rPr lang="ja-JP" altLang="en-US" sz="1800" dirty="0" smtClean="0">
                  <a:solidFill>
                    <a:srgbClr val="DDDDDD"/>
                  </a:solidFill>
                  <a:latin typeface="Tahoma" pitchFamily="34" charset="0"/>
                  <a:sym typeface="Wingdings" pitchFamily="2" charset="2"/>
                </a:rPr>
                <a:t>　　ダークエネルギーの性質</a:t>
              </a:r>
              <a:endParaRPr lang="en-US" altLang="ja-JP" sz="18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endParaRPr>
            </a:p>
            <a:p>
              <a:pPr algn="l">
                <a:lnSpc>
                  <a:spcPct val="120000"/>
                </a:lnSpc>
                <a:buFontTx/>
                <a:buNone/>
              </a:pPr>
              <a:r>
                <a:rPr lang="ja-JP" altLang="en-US" sz="1800" dirty="0" smtClean="0">
                  <a:solidFill>
                    <a:srgbClr val="DDDDDD"/>
                  </a:solidFill>
                  <a:latin typeface="Tahoma" pitchFamily="34" charset="0"/>
                  <a:sym typeface="Wingdings" pitchFamily="2" charset="2"/>
                </a:rPr>
                <a:t>　　ダークマターの探査</a:t>
              </a:r>
              <a:endParaRPr lang="en-US" altLang="ja-JP" sz="18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ja-JP" altLang="en-US" sz="1800" dirty="0" smtClean="0">
                  <a:solidFill>
                    <a:srgbClr val="FFCCCC"/>
                  </a:solidFill>
                  <a:latin typeface="Tahoma" pitchFamily="34" charset="0"/>
                  <a:sym typeface="Wingdings" pitchFamily="2" charset="2"/>
                </a:rPr>
                <a:t>銀河形成</a:t>
              </a:r>
              <a:r>
                <a:rPr lang="ja-JP" altLang="en-US" sz="1800" dirty="0" smtClean="0">
                  <a:solidFill>
                    <a:srgbClr val="F8F8F8"/>
                  </a:solidFill>
                  <a:latin typeface="Tahoma" pitchFamily="34" charset="0"/>
                  <a:sym typeface="Wingdings" pitchFamily="2" charset="2"/>
                </a:rPr>
                <a:t>に関する知見</a:t>
              </a:r>
            </a:p>
            <a:p>
              <a:pPr algn="l">
                <a:lnSpc>
                  <a:spcPct val="120000"/>
                </a:lnSpc>
                <a:buFontTx/>
                <a:buNone/>
              </a:pPr>
              <a:r>
                <a:rPr lang="ja-JP" altLang="en-US" sz="1800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     </a:t>
              </a:r>
              <a:r>
                <a:rPr lang="ja-JP" altLang="en-US" sz="1800" dirty="0" smtClean="0">
                  <a:solidFill>
                    <a:srgbClr val="DDDDDD"/>
                  </a:solidFill>
                  <a:latin typeface="Tahoma" pitchFamily="34" charset="0"/>
                  <a:sym typeface="Wingdings" pitchFamily="2" charset="2"/>
                </a:rPr>
                <a:t>ブラックホール連星の観測</a:t>
              </a:r>
              <a:endParaRPr lang="en-US" altLang="ja-JP" sz="1800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ja-JP" altLang="en-US" sz="1800" dirty="0" smtClean="0">
                  <a:solidFill>
                    <a:srgbClr val="FFCCCC"/>
                  </a:solidFill>
                  <a:latin typeface="Tahoma" pitchFamily="34" charset="0"/>
                  <a:sym typeface="Wingdings" pitchFamily="2" charset="2"/>
                </a:rPr>
                <a:t>宇宙の基本法則</a:t>
              </a:r>
              <a:r>
                <a:rPr lang="ja-JP" altLang="en-US" sz="1800" dirty="0" smtClean="0">
                  <a:solidFill>
                    <a:srgbClr val="F8F8F8"/>
                  </a:solidFill>
                  <a:latin typeface="Tahoma" pitchFamily="34" charset="0"/>
                  <a:sym typeface="Wingdings" pitchFamily="2" charset="2"/>
                </a:rPr>
                <a:t>に関する知見</a:t>
              </a:r>
            </a:p>
          </p:txBody>
        </p:sp>
      </p:grpSp>
      <p:sp>
        <p:nvSpPr>
          <p:cNvPr id="1131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200" dirty="0"/>
              <a:t>DECIGO</a:t>
            </a:r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b="0" smtClean="0"/>
              <a:t>国立天文台 </a:t>
            </a:r>
            <a:r>
              <a:rPr lang="en-US" altLang="ja-JP" b="0" smtClean="0"/>
              <a:t>ATC</a:t>
            </a:r>
            <a:r>
              <a:rPr lang="ja-JP" altLang="en-US" b="0" smtClean="0"/>
              <a:t>セミナー　</a:t>
            </a:r>
            <a:r>
              <a:rPr lang="en-US" altLang="ja-JP" b="0" smtClean="0"/>
              <a:t>(2011</a:t>
            </a:r>
            <a:r>
              <a:rPr lang="ja-JP" altLang="en-US" b="0" smtClean="0"/>
              <a:t>年</a:t>
            </a:r>
            <a:r>
              <a:rPr lang="en-US" altLang="ja-JP" b="0" smtClean="0"/>
              <a:t>11</a:t>
            </a:r>
            <a:r>
              <a:rPr lang="ja-JP" altLang="en-US" b="0" smtClean="0"/>
              <a:t>月</a:t>
            </a:r>
            <a:r>
              <a:rPr lang="en-US" altLang="ja-JP" b="0" smtClean="0"/>
              <a:t>21</a:t>
            </a:r>
            <a:r>
              <a:rPr lang="ja-JP" altLang="en-US" b="0" smtClean="0"/>
              <a:t>日</a:t>
            </a:r>
            <a:r>
              <a:rPr lang="en-US" altLang="ja-JP" b="0" smtClean="0"/>
              <a:t>, </a:t>
            </a:r>
            <a:r>
              <a:rPr lang="ja-JP" altLang="en-US" b="0" smtClean="0"/>
              <a:t>国立天文台</a:t>
            </a:r>
            <a:r>
              <a:rPr lang="en-US" altLang="ja-JP" b="0" smtClean="0"/>
              <a:t>)</a:t>
            </a:r>
            <a:endParaRPr lang="en-US" altLang="ja-JP" b="0"/>
          </a:p>
        </p:txBody>
      </p:sp>
      <p:sp>
        <p:nvSpPr>
          <p:cNvPr id="1131559" name="Rectangle 39"/>
          <p:cNvSpPr>
            <a:spLocks noGrp="1" noChangeArrowheads="1"/>
          </p:cNvSpPr>
          <p:nvPr>
            <p:ph type="body" idx="4294967295"/>
          </p:nvPr>
        </p:nvSpPr>
        <p:spPr>
          <a:xfrm>
            <a:off x="755576" y="1500188"/>
            <a:ext cx="2286000" cy="530225"/>
          </a:xfrm>
          <a:prstGeom prst="rect">
            <a:avLst/>
          </a:prstGeom>
          <a:noFill/>
          <a:ln/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ja-JP" sz="2800" b="1" dirty="0">
                <a:solidFill>
                  <a:srgbClr val="FF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DECIGO</a:t>
            </a:r>
            <a:r>
              <a:rPr lang="ja-JP" altLang="en-US" sz="2800" b="1" dirty="0">
                <a:solidFill>
                  <a:srgbClr val="FF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</a:t>
            </a:r>
          </a:p>
        </p:txBody>
      </p:sp>
      <p:sp>
        <p:nvSpPr>
          <p:cNvPr id="1131554" name="Text Box 34"/>
          <p:cNvSpPr txBox="1">
            <a:spLocks noChangeArrowheads="1"/>
          </p:cNvSpPr>
          <p:nvPr/>
        </p:nvSpPr>
        <p:spPr bwMode="auto">
          <a:xfrm>
            <a:off x="6840569" y="857232"/>
            <a:ext cx="216058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SzPct val="70000"/>
              <a:buFont typeface="Wingdings" pitchFamily="2" charset="2"/>
              <a:buNone/>
            </a:pPr>
            <a:r>
              <a:rPr lang="en-US" altLang="ja-JP" sz="1200" dirty="0">
                <a:solidFill>
                  <a:srgbClr val="006600"/>
                </a:solidFill>
                <a:latin typeface="Tahoma" pitchFamily="34" charset="0"/>
              </a:rPr>
              <a:t> </a:t>
            </a:r>
            <a:r>
              <a:rPr lang="ja-JP" altLang="en-US" sz="1200" dirty="0">
                <a:solidFill>
                  <a:srgbClr val="006600"/>
                </a:solidFill>
                <a:latin typeface="Tahoma" pitchFamily="34" charset="0"/>
              </a:rPr>
              <a:t>光共振型マイケルソン干渉計</a:t>
            </a:r>
          </a:p>
          <a:p>
            <a:pPr algn="l">
              <a:buSzPct val="70000"/>
              <a:buFont typeface="Wingdings" pitchFamily="2" charset="2"/>
              <a:buNone/>
            </a:pPr>
            <a:r>
              <a:rPr lang="ja-JP" altLang="en-US" sz="1200" dirty="0">
                <a:solidFill>
                  <a:srgbClr val="006600"/>
                </a:solidFill>
                <a:latin typeface="Tahoma" pitchFamily="34" charset="0"/>
              </a:rPr>
              <a:t> 　　　アーム長： </a:t>
            </a:r>
            <a:r>
              <a:rPr lang="en-US" altLang="ja-JP" sz="1200" dirty="0">
                <a:solidFill>
                  <a:srgbClr val="006600"/>
                </a:solidFill>
                <a:latin typeface="Tahoma" pitchFamily="34" charset="0"/>
              </a:rPr>
              <a:t>1000 km</a:t>
            </a:r>
          </a:p>
          <a:p>
            <a:pPr algn="l">
              <a:buSzPct val="70000"/>
              <a:buFont typeface="Wingdings" pitchFamily="2" charset="2"/>
              <a:buNone/>
            </a:pPr>
            <a:r>
              <a:rPr lang="en-US" altLang="ja-JP" sz="1200" dirty="0">
                <a:solidFill>
                  <a:srgbClr val="006600"/>
                </a:solidFill>
                <a:latin typeface="Tahoma" pitchFamily="34" charset="0"/>
              </a:rPr>
              <a:t> </a:t>
            </a:r>
            <a:r>
              <a:rPr lang="ja-JP" altLang="en-US" sz="1200" dirty="0">
                <a:solidFill>
                  <a:srgbClr val="006600"/>
                </a:solidFill>
                <a:latin typeface="Tahoma" pitchFamily="34" charset="0"/>
              </a:rPr>
              <a:t>　　　レーザーパワー： </a:t>
            </a:r>
            <a:r>
              <a:rPr lang="en-US" altLang="ja-JP" sz="1200" dirty="0">
                <a:solidFill>
                  <a:srgbClr val="006600"/>
                </a:solidFill>
                <a:latin typeface="Tahoma" pitchFamily="34" charset="0"/>
              </a:rPr>
              <a:t>10 </a:t>
            </a:r>
            <a:r>
              <a:rPr lang="en-US" altLang="ja-JP" sz="1200" dirty="0" smtClean="0">
                <a:solidFill>
                  <a:srgbClr val="006600"/>
                </a:solidFill>
                <a:latin typeface="Tahoma" pitchFamily="34" charset="0"/>
              </a:rPr>
              <a:t>W </a:t>
            </a:r>
            <a:endParaRPr lang="en-US" altLang="ja-JP" sz="1200" dirty="0">
              <a:solidFill>
                <a:srgbClr val="006600"/>
              </a:solidFill>
              <a:latin typeface="Tahoma" pitchFamily="34" charset="0"/>
            </a:endParaRPr>
          </a:p>
          <a:p>
            <a:pPr algn="l">
              <a:buSzPct val="70000"/>
              <a:buFont typeface="Wingdings" pitchFamily="2" charset="2"/>
              <a:buNone/>
            </a:pPr>
            <a:r>
              <a:rPr lang="en-US" altLang="ja-JP" sz="1200" dirty="0">
                <a:solidFill>
                  <a:srgbClr val="006600"/>
                </a:solidFill>
                <a:latin typeface="Tahoma" pitchFamily="34" charset="0"/>
              </a:rPr>
              <a:t>        </a:t>
            </a:r>
            <a:r>
              <a:rPr lang="ja-JP" altLang="en-US" sz="1200" dirty="0">
                <a:solidFill>
                  <a:srgbClr val="006600"/>
                </a:solidFill>
                <a:latin typeface="Tahoma" pitchFamily="34" charset="0"/>
              </a:rPr>
              <a:t>レーザー波長： </a:t>
            </a:r>
            <a:r>
              <a:rPr lang="en-US" altLang="ja-JP" sz="1200" dirty="0">
                <a:solidFill>
                  <a:srgbClr val="006600"/>
                </a:solidFill>
                <a:latin typeface="Tahoma" pitchFamily="34" charset="0"/>
              </a:rPr>
              <a:t>532 nm</a:t>
            </a:r>
          </a:p>
          <a:p>
            <a:pPr algn="l">
              <a:buSzPct val="70000"/>
              <a:buFont typeface="Wingdings" pitchFamily="2" charset="2"/>
              <a:buNone/>
            </a:pPr>
            <a:r>
              <a:rPr lang="en-US" altLang="ja-JP" sz="1200" dirty="0">
                <a:solidFill>
                  <a:srgbClr val="006600"/>
                </a:solidFill>
                <a:latin typeface="Tahoma" pitchFamily="34" charset="0"/>
              </a:rPr>
              <a:t> </a:t>
            </a:r>
            <a:r>
              <a:rPr lang="ja-JP" altLang="en-US" sz="1200" dirty="0">
                <a:solidFill>
                  <a:srgbClr val="006600"/>
                </a:solidFill>
                <a:latin typeface="Tahoma" pitchFamily="34" charset="0"/>
              </a:rPr>
              <a:t>　　　ミラー直径： </a:t>
            </a:r>
            <a:r>
              <a:rPr lang="en-US" altLang="ja-JP" sz="1200" dirty="0">
                <a:solidFill>
                  <a:srgbClr val="006600"/>
                </a:solidFill>
                <a:latin typeface="Tahoma" pitchFamily="34" charset="0"/>
              </a:rPr>
              <a:t>1 m</a:t>
            </a:r>
          </a:p>
        </p:txBody>
      </p:sp>
      <p:sp>
        <p:nvSpPr>
          <p:cNvPr id="1131555" name="Rectangle 35"/>
          <p:cNvSpPr>
            <a:spLocks noChangeArrowheads="1"/>
          </p:cNvSpPr>
          <p:nvPr/>
        </p:nvSpPr>
        <p:spPr bwMode="auto">
          <a:xfrm>
            <a:off x="2452702" y="1500174"/>
            <a:ext cx="4405298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en-US" altLang="ja-JP" sz="1400" dirty="0">
                <a:solidFill>
                  <a:srgbClr val="DDDDDD"/>
                </a:solidFill>
                <a:latin typeface="Tahoma" pitchFamily="34" charset="0"/>
              </a:rPr>
              <a:t>(DECI-hertz interferometer </a:t>
            </a:r>
            <a:endParaRPr lang="en-US" altLang="ja-JP" sz="1400" dirty="0" smtClean="0">
              <a:solidFill>
                <a:srgbClr val="DDDDDD"/>
              </a:solidFill>
              <a:latin typeface="Tahoma" pitchFamily="34" charset="0"/>
            </a:endParaRPr>
          </a:p>
          <a:p>
            <a:pPr algn="l"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en-US" altLang="ja-JP" sz="1400" dirty="0" smtClean="0">
                <a:solidFill>
                  <a:srgbClr val="DDDDDD"/>
                </a:solidFill>
                <a:latin typeface="Tahoma" pitchFamily="34" charset="0"/>
              </a:rPr>
              <a:t>        Gravitational </a:t>
            </a:r>
            <a:r>
              <a:rPr lang="en-US" altLang="ja-JP" sz="1400" dirty="0">
                <a:solidFill>
                  <a:srgbClr val="DDDDDD"/>
                </a:solidFill>
                <a:latin typeface="Tahoma" pitchFamily="34" charset="0"/>
              </a:rPr>
              <a:t>wave Observatory)</a:t>
            </a:r>
          </a:p>
        </p:txBody>
      </p:sp>
      <p:sp>
        <p:nvSpPr>
          <p:cNvPr id="1131557" name="Rectangle 37"/>
          <p:cNvSpPr>
            <a:spLocks noChangeArrowheads="1"/>
          </p:cNvSpPr>
          <p:nvPr/>
        </p:nvSpPr>
        <p:spPr bwMode="auto">
          <a:xfrm>
            <a:off x="857224" y="2133323"/>
            <a:ext cx="4643470" cy="72417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ja-JP" altLang="en-US" sz="1800" dirty="0" smtClean="0">
                <a:solidFill>
                  <a:srgbClr val="FFFFFF"/>
                </a:solidFill>
                <a:latin typeface="Tahoma" pitchFamily="34" charset="0"/>
              </a:rPr>
              <a:t>宇宙重力波望遠鏡   </a:t>
            </a: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(~2027)</a:t>
            </a:r>
          </a:p>
          <a:p>
            <a:pPr algn="l">
              <a:lnSpc>
                <a:spcPct val="120000"/>
              </a:lnSpc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</a:rPr>
              <a:t>  </a:t>
            </a:r>
            <a:r>
              <a:rPr lang="en-US" altLang="ja-JP" sz="18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ja-JP" altLang="en-US" sz="18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他では得られない豊富なサイエンス</a:t>
            </a:r>
            <a:endParaRPr lang="ja-JP" altLang="en-US" sz="1800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131558" name="Rectangle 38"/>
          <p:cNvSpPr>
            <a:spLocks noChangeArrowheads="1"/>
          </p:cNvSpPr>
          <p:nvPr/>
        </p:nvSpPr>
        <p:spPr bwMode="auto">
          <a:xfrm>
            <a:off x="4432348" y="5849887"/>
            <a:ext cx="3184522" cy="65094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ja-JP" altLang="en-US" sz="1100" dirty="0">
                <a:solidFill>
                  <a:srgbClr val="5F5F5F"/>
                </a:solidFill>
                <a:latin typeface="Tahoma" pitchFamily="34" charset="0"/>
              </a:rPr>
              <a:t>互いに</a:t>
            </a:r>
            <a:r>
              <a:rPr lang="en-US" altLang="ja-JP" sz="1100" dirty="0">
                <a:solidFill>
                  <a:srgbClr val="5F5F5F"/>
                </a:solidFill>
                <a:latin typeface="Tahoma" pitchFamily="34" charset="0"/>
              </a:rPr>
              <a:t>1000km</a:t>
            </a:r>
            <a:r>
              <a:rPr lang="ja-JP" altLang="en-US" sz="1100" dirty="0">
                <a:solidFill>
                  <a:srgbClr val="5F5F5F"/>
                </a:solidFill>
                <a:latin typeface="Tahoma" pitchFamily="34" charset="0"/>
              </a:rPr>
              <a:t>離れた</a:t>
            </a:r>
            <a:r>
              <a:rPr lang="en-US" altLang="ja-JP" sz="1100" dirty="0">
                <a:solidFill>
                  <a:srgbClr val="5F5F5F"/>
                </a:solidFill>
                <a:latin typeface="Tahoma" pitchFamily="34" charset="0"/>
              </a:rPr>
              <a:t>3</a:t>
            </a:r>
            <a:r>
              <a:rPr lang="ja-JP" altLang="en-US" sz="1100" dirty="0">
                <a:solidFill>
                  <a:srgbClr val="5F5F5F"/>
                </a:solidFill>
                <a:latin typeface="Tahoma" pitchFamily="34" charset="0"/>
              </a:rPr>
              <a:t>機の</a:t>
            </a:r>
            <a:r>
              <a:rPr lang="en-US" altLang="ja-JP" sz="1100" dirty="0">
                <a:solidFill>
                  <a:srgbClr val="5F5F5F"/>
                </a:solidFill>
                <a:latin typeface="Tahoma" pitchFamily="34" charset="0"/>
              </a:rPr>
              <a:t>S/C</a:t>
            </a:r>
          </a:p>
          <a:p>
            <a:pPr algn="l">
              <a:lnSpc>
                <a:spcPct val="110000"/>
              </a:lnSpc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ja-JP" altLang="en-US" sz="1100" dirty="0">
                <a:solidFill>
                  <a:srgbClr val="5F5F5F"/>
                </a:solidFill>
                <a:latin typeface="Tahoma" pitchFamily="34" charset="0"/>
              </a:rPr>
              <a:t>非接触保持された鏡間距離を</a:t>
            </a:r>
          </a:p>
          <a:p>
            <a:pPr algn="l">
              <a:lnSpc>
                <a:spcPct val="110000"/>
              </a:lnSpc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ja-JP" altLang="en-US" sz="1100" dirty="0">
                <a:solidFill>
                  <a:srgbClr val="5F5F5F"/>
                </a:solidFill>
                <a:latin typeface="Tahoma" pitchFamily="34" charset="0"/>
              </a:rPr>
              <a:t>　</a:t>
            </a:r>
            <a:r>
              <a:rPr lang="ja-JP" altLang="en-US" sz="1100" dirty="0" smtClean="0">
                <a:solidFill>
                  <a:srgbClr val="5F5F5F"/>
                </a:solidFill>
                <a:latin typeface="Tahoma" pitchFamily="34" charset="0"/>
              </a:rPr>
              <a:t>  レーザー</a:t>
            </a:r>
            <a:r>
              <a:rPr lang="ja-JP" altLang="en-US" sz="1100" dirty="0">
                <a:solidFill>
                  <a:srgbClr val="5F5F5F"/>
                </a:solidFill>
                <a:latin typeface="Tahoma" pitchFamily="34" charset="0"/>
              </a:rPr>
              <a:t>干渉計によって精密測距</a:t>
            </a:r>
          </a:p>
        </p:txBody>
      </p:sp>
      <p:sp>
        <p:nvSpPr>
          <p:cNvPr id="1131560" name="Rectangle 40"/>
          <p:cNvSpPr>
            <a:spLocks noChangeArrowheads="1"/>
          </p:cNvSpPr>
          <p:nvPr/>
        </p:nvSpPr>
        <p:spPr bwMode="auto">
          <a:xfrm>
            <a:off x="6861240" y="5929330"/>
            <a:ext cx="1854164" cy="28575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ja-JP" altLang="en-US" sz="1100" dirty="0">
                <a:solidFill>
                  <a:srgbClr val="5F5F5F"/>
                </a:solidFill>
                <a:latin typeface="Tahoma" pitchFamily="34" charset="0"/>
              </a:rPr>
              <a:t>太陽公転軌道</a:t>
            </a:r>
          </a:p>
        </p:txBody>
      </p:sp>
      <p:sp>
        <p:nvSpPr>
          <p:cNvPr id="1131561" name="Rectangle 41"/>
          <p:cNvSpPr>
            <a:spLocks noChangeArrowheads="1"/>
          </p:cNvSpPr>
          <p:nvPr/>
        </p:nvSpPr>
        <p:spPr bwMode="auto">
          <a:xfrm>
            <a:off x="6858016" y="6222296"/>
            <a:ext cx="1823976" cy="2785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ja-JP" altLang="en-US" sz="1100" dirty="0">
                <a:solidFill>
                  <a:srgbClr val="5F5F5F"/>
                </a:solidFill>
                <a:latin typeface="Tahoma" pitchFamily="34" charset="0"/>
              </a:rPr>
              <a:t>最大４ユニットで相関をとる</a:t>
            </a:r>
          </a:p>
        </p:txBody>
      </p:sp>
      <p:grpSp>
        <p:nvGrpSpPr>
          <p:cNvPr id="18" name="グループ化 235"/>
          <p:cNvGrpSpPr/>
          <p:nvPr/>
        </p:nvGrpSpPr>
        <p:grpSpPr>
          <a:xfrm>
            <a:off x="4286248" y="1571612"/>
            <a:ext cx="4624383" cy="4232303"/>
            <a:chOff x="3590955" y="1196961"/>
            <a:chExt cx="5338763" cy="5018121"/>
          </a:xfrm>
        </p:grpSpPr>
        <p:sp>
          <p:nvSpPr>
            <p:cNvPr id="19" name="Oval 137"/>
            <p:cNvSpPr>
              <a:spLocks noChangeArrowheads="1"/>
            </p:cNvSpPr>
            <p:nvPr/>
          </p:nvSpPr>
          <p:spPr bwMode="auto">
            <a:xfrm>
              <a:off x="3590955" y="4259249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" name="Oval 209"/>
            <p:cNvSpPr>
              <a:spLocks noChangeArrowheads="1"/>
            </p:cNvSpPr>
            <p:nvPr/>
          </p:nvSpPr>
          <p:spPr bwMode="auto">
            <a:xfrm>
              <a:off x="5354668" y="1196961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1" name="Oval 210"/>
            <p:cNvSpPr>
              <a:spLocks noChangeArrowheads="1"/>
            </p:cNvSpPr>
            <p:nvPr/>
          </p:nvSpPr>
          <p:spPr bwMode="auto">
            <a:xfrm>
              <a:off x="7124730" y="4259249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2" name="Freeform 5"/>
            <p:cNvSpPr>
              <a:spLocks/>
            </p:cNvSpPr>
            <p:nvPr/>
          </p:nvSpPr>
          <p:spPr bwMode="auto">
            <a:xfrm rot="14397729">
              <a:off x="6053168" y="3727436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3" name="Freeform 6"/>
            <p:cNvSpPr>
              <a:spLocks/>
            </p:cNvSpPr>
            <p:nvPr/>
          </p:nvSpPr>
          <p:spPr bwMode="auto">
            <a:xfrm rot="14397729" flipV="1">
              <a:off x="6184930" y="3654411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4" name="Freeform 7"/>
            <p:cNvSpPr>
              <a:spLocks/>
            </p:cNvSpPr>
            <p:nvPr/>
          </p:nvSpPr>
          <p:spPr bwMode="auto">
            <a:xfrm rot="14397729">
              <a:off x="6137305" y="3506773"/>
              <a:ext cx="2006600" cy="190500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" name="Rectangle 8"/>
            <p:cNvSpPr>
              <a:spLocks noChangeArrowheads="1"/>
            </p:cNvSpPr>
            <p:nvPr/>
          </p:nvSpPr>
          <p:spPr bwMode="auto">
            <a:xfrm rot="11744560">
              <a:off x="6373843" y="2201849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" name="Rectangle 9"/>
            <p:cNvSpPr>
              <a:spLocks noChangeArrowheads="1"/>
            </p:cNvSpPr>
            <p:nvPr/>
          </p:nvSpPr>
          <p:spPr bwMode="auto">
            <a:xfrm rot="9888311">
              <a:off x="6130955" y="2193911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" name="Rectangle 10"/>
            <p:cNvSpPr>
              <a:spLocks noChangeArrowheads="1"/>
            </p:cNvSpPr>
            <p:nvPr/>
          </p:nvSpPr>
          <p:spPr bwMode="auto">
            <a:xfrm rot="10780961">
              <a:off x="6227793" y="1901811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" name="Line 11"/>
            <p:cNvSpPr>
              <a:spLocks noChangeShapeType="1"/>
            </p:cNvSpPr>
            <p:nvPr/>
          </p:nvSpPr>
          <p:spPr bwMode="auto">
            <a:xfrm rot="7209001" flipV="1">
              <a:off x="5557868" y="2105011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" name="Rectangle 12"/>
            <p:cNvSpPr>
              <a:spLocks noChangeArrowheads="1"/>
            </p:cNvSpPr>
            <p:nvPr/>
          </p:nvSpPr>
          <p:spPr bwMode="auto">
            <a:xfrm rot="7209001">
              <a:off x="6364318" y="1533511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" name="Freeform 13"/>
            <p:cNvSpPr>
              <a:spLocks/>
            </p:cNvSpPr>
            <p:nvPr/>
          </p:nvSpPr>
          <p:spPr bwMode="auto">
            <a:xfrm rot="7209001">
              <a:off x="6024593" y="236853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" name="Line 14"/>
            <p:cNvSpPr>
              <a:spLocks noChangeShapeType="1"/>
            </p:cNvSpPr>
            <p:nvPr/>
          </p:nvSpPr>
          <p:spPr bwMode="auto">
            <a:xfrm rot="7209001">
              <a:off x="6083330" y="247172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" name="Line 15"/>
            <p:cNvSpPr>
              <a:spLocks noChangeShapeType="1"/>
            </p:cNvSpPr>
            <p:nvPr/>
          </p:nvSpPr>
          <p:spPr bwMode="auto">
            <a:xfrm rot="7209001">
              <a:off x="5970618" y="2411399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3" name="Group 16"/>
            <p:cNvGrpSpPr>
              <a:grpSpLocks/>
            </p:cNvGrpSpPr>
            <p:nvPr/>
          </p:nvGrpSpPr>
          <p:grpSpPr bwMode="auto">
            <a:xfrm rot="7209001">
              <a:off x="5538795" y="2690832"/>
              <a:ext cx="600081" cy="495300"/>
              <a:chOff x="4785" y="11039"/>
              <a:chExt cx="829" cy="688"/>
            </a:xfrm>
          </p:grpSpPr>
          <p:sp>
            <p:nvSpPr>
              <p:cNvPr id="226" name="Freeform 1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7" name="Line 1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8" name="Line 1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9" name="Line 2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30" name="Arc 2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4" name="Freeform 22"/>
            <p:cNvSpPr>
              <a:spLocks/>
            </p:cNvSpPr>
            <p:nvPr/>
          </p:nvSpPr>
          <p:spPr bwMode="auto">
            <a:xfrm rot="9872463">
              <a:off x="5869018" y="2471724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" name="Freeform 23"/>
            <p:cNvSpPr>
              <a:spLocks/>
            </p:cNvSpPr>
            <p:nvPr/>
          </p:nvSpPr>
          <p:spPr bwMode="auto">
            <a:xfrm rot="7209001">
              <a:off x="5748368" y="2481248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" name="Arc 24"/>
            <p:cNvSpPr>
              <a:spLocks/>
            </p:cNvSpPr>
            <p:nvPr/>
          </p:nvSpPr>
          <p:spPr bwMode="auto">
            <a:xfrm rot="14146499">
              <a:off x="6054755" y="2360598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" name="Arc 25"/>
            <p:cNvSpPr>
              <a:spLocks/>
            </p:cNvSpPr>
            <p:nvPr/>
          </p:nvSpPr>
          <p:spPr bwMode="auto">
            <a:xfrm rot="271502" flipV="1">
              <a:off x="5770593" y="2198674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8" name="Group 26"/>
            <p:cNvGrpSpPr>
              <a:grpSpLocks/>
            </p:cNvGrpSpPr>
            <p:nvPr/>
          </p:nvGrpSpPr>
          <p:grpSpPr bwMode="auto">
            <a:xfrm rot="7209001">
              <a:off x="5492757" y="2660668"/>
              <a:ext cx="600081" cy="500063"/>
              <a:chOff x="4785" y="11039"/>
              <a:chExt cx="829" cy="688"/>
            </a:xfrm>
          </p:grpSpPr>
          <p:sp>
            <p:nvSpPr>
              <p:cNvPr id="221" name="Freeform 2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2" name="Line 2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3" name="Line 2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4" name="Line 3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5" name="Arc 3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9" name="Arc 32"/>
            <p:cNvSpPr>
              <a:spLocks/>
            </p:cNvSpPr>
            <p:nvPr/>
          </p:nvSpPr>
          <p:spPr bwMode="auto">
            <a:xfrm rot="9872463" flipH="1" flipV="1">
              <a:off x="5767418" y="2468549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" name="Arc 33"/>
            <p:cNvSpPr>
              <a:spLocks/>
            </p:cNvSpPr>
            <p:nvPr/>
          </p:nvSpPr>
          <p:spPr bwMode="auto">
            <a:xfrm rot="9872463">
              <a:off x="5840443" y="233043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" name="Arc 34"/>
            <p:cNvSpPr>
              <a:spLocks/>
            </p:cNvSpPr>
            <p:nvPr/>
          </p:nvSpPr>
          <p:spPr bwMode="auto">
            <a:xfrm rot="9872463">
              <a:off x="6024593" y="2311386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2" name="Arc 35"/>
            <p:cNvSpPr>
              <a:spLocks/>
            </p:cNvSpPr>
            <p:nvPr/>
          </p:nvSpPr>
          <p:spPr bwMode="auto">
            <a:xfrm rot="9872463" flipH="1" flipV="1">
              <a:off x="5957918" y="2428861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3" name="Line 36"/>
            <p:cNvSpPr>
              <a:spLocks noChangeShapeType="1"/>
            </p:cNvSpPr>
            <p:nvPr/>
          </p:nvSpPr>
          <p:spPr bwMode="auto">
            <a:xfrm rot="9016332" flipV="1">
              <a:off x="6453218" y="2035161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4" name="Freeform 37"/>
            <p:cNvSpPr>
              <a:spLocks/>
            </p:cNvSpPr>
            <p:nvPr/>
          </p:nvSpPr>
          <p:spPr bwMode="auto">
            <a:xfrm rot="3616332">
              <a:off x="6429405" y="2368536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5" name="Line 38"/>
            <p:cNvSpPr>
              <a:spLocks noChangeShapeType="1"/>
            </p:cNvSpPr>
            <p:nvPr/>
          </p:nvSpPr>
          <p:spPr bwMode="auto">
            <a:xfrm rot="3616332">
              <a:off x="6491318" y="240822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6" name="Line 39"/>
            <p:cNvSpPr>
              <a:spLocks noChangeShapeType="1"/>
            </p:cNvSpPr>
            <p:nvPr/>
          </p:nvSpPr>
          <p:spPr bwMode="auto">
            <a:xfrm rot="3616332">
              <a:off x="6380193" y="2476486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7" name="Freeform 40"/>
            <p:cNvSpPr>
              <a:spLocks/>
            </p:cNvSpPr>
            <p:nvPr/>
          </p:nvSpPr>
          <p:spPr bwMode="auto">
            <a:xfrm rot="3616332">
              <a:off x="6553230" y="2549511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8" name="Line 41"/>
            <p:cNvSpPr>
              <a:spLocks noChangeShapeType="1"/>
            </p:cNvSpPr>
            <p:nvPr/>
          </p:nvSpPr>
          <p:spPr bwMode="auto">
            <a:xfrm rot="3616332">
              <a:off x="6594505" y="2462198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9" name="Line 42"/>
            <p:cNvSpPr>
              <a:spLocks noChangeShapeType="1"/>
            </p:cNvSpPr>
            <p:nvPr/>
          </p:nvSpPr>
          <p:spPr bwMode="auto">
            <a:xfrm rot="3616332">
              <a:off x="6707218" y="2638411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0" name="Line 43"/>
            <p:cNvSpPr>
              <a:spLocks noChangeShapeType="1"/>
            </p:cNvSpPr>
            <p:nvPr/>
          </p:nvSpPr>
          <p:spPr bwMode="auto">
            <a:xfrm rot="3616332">
              <a:off x="6380193" y="2825736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1" name="Arc 44"/>
            <p:cNvSpPr>
              <a:spLocks/>
            </p:cNvSpPr>
            <p:nvPr/>
          </p:nvSpPr>
          <p:spPr bwMode="auto">
            <a:xfrm rot="17144832">
              <a:off x="6511955" y="2695561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2" name="Freeform 45"/>
            <p:cNvSpPr>
              <a:spLocks/>
            </p:cNvSpPr>
            <p:nvPr/>
          </p:nvSpPr>
          <p:spPr bwMode="auto">
            <a:xfrm rot="6279794">
              <a:off x="6440518" y="2478073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3" name="Freeform 46"/>
            <p:cNvSpPr>
              <a:spLocks/>
            </p:cNvSpPr>
            <p:nvPr/>
          </p:nvSpPr>
          <p:spPr bwMode="auto">
            <a:xfrm rot="3616332">
              <a:off x="6332568" y="2482836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4" name="Arc 47"/>
            <p:cNvSpPr>
              <a:spLocks/>
            </p:cNvSpPr>
            <p:nvPr/>
          </p:nvSpPr>
          <p:spPr bwMode="auto">
            <a:xfrm rot="10553830">
              <a:off x="6470680" y="2198674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5" name="Arc 48"/>
            <p:cNvSpPr>
              <a:spLocks/>
            </p:cNvSpPr>
            <p:nvPr/>
          </p:nvSpPr>
          <p:spPr bwMode="auto">
            <a:xfrm rot="18278834" flipV="1">
              <a:off x="6186518" y="2365361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56" name="Group 49"/>
            <p:cNvGrpSpPr>
              <a:grpSpLocks/>
            </p:cNvGrpSpPr>
            <p:nvPr/>
          </p:nvGrpSpPr>
          <p:grpSpPr bwMode="auto">
            <a:xfrm rot="3616332">
              <a:off x="6419896" y="2673369"/>
              <a:ext cx="600081" cy="503238"/>
              <a:chOff x="4785" y="11039"/>
              <a:chExt cx="829" cy="688"/>
            </a:xfrm>
          </p:grpSpPr>
          <p:sp>
            <p:nvSpPr>
              <p:cNvPr id="216" name="Freeform 5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7" name="Line 5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8" name="Line 5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9" name="Line 5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0" name="Arc 5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57" name="Arc 55"/>
            <p:cNvSpPr>
              <a:spLocks/>
            </p:cNvSpPr>
            <p:nvPr/>
          </p:nvSpPr>
          <p:spPr bwMode="auto">
            <a:xfrm rot="6279794" flipH="1" flipV="1">
              <a:off x="6413530" y="2471723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8" name="Arc 56"/>
            <p:cNvSpPr>
              <a:spLocks/>
            </p:cNvSpPr>
            <p:nvPr/>
          </p:nvSpPr>
          <p:spPr bwMode="auto">
            <a:xfrm rot="6279794">
              <a:off x="6330980" y="233996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9" name="Arc 57"/>
            <p:cNvSpPr>
              <a:spLocks/>
            </p:cNvSpPr>
            <p:nvPr/>
          </p:nvSpPr>
          <p:spPr bwMode="auto">
            <a:xfrm rot="6279794">
              <a:off x="6369080" y="2314561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0" name="Arc 58"/>
            <p:cNvSpPr>
              <a:spLocks/>
            </p:cNvSpPr>
            <p:nvPr/>
          </p:nvSpPr>
          <p:spPr bwMode="auto">
            <a:xfrm rot="6279794" flipH="1" flipV="1">
              <a:off x="6434168" y="2428861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1" name="Line 59"/>
            <p:cNvSpPr>
              <a:spLocks noChangeShapeType="1"/>
            </p:cNvSpPr>
            <p:nvPr/>
          </p:nvSpPr>
          <p:spPr bwMode="auto">
            <a:xfrm rot="7209001">
              <a:off x="5934105" y="1924036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2" name="Line 60"/>
            <p:cNvSpPr>
              <a:spLocks noChangeShapeType="1"/>
            </p:cNvSpPr>
            <p:nvPr/>
          </p:nvSpPr>
          <p:spPr bwMode="auto">
            <a:xfrm rot="14429284">
              <a:off x="6605618" y="1931973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63" name="Group 61"/>
            <p:cNvGrpSpPr>
              <a:grpSpLocks/>
            </p:cNvGrpSpPr>
            <p:nvPr/>
          </p:nvGrpSpPr>
          <p:grpSpPr bwMode="auto">
            <a:xfrm rot="14462297">
              <a:off x="6792953" y="1941515"/>
              <a:ext cx="223837" cy="180975"/>
              <a:chOff x="5504" y="8144"/>
              <a:chExt cx="291" cy="236"/>
            </a:xfrm>
          </p:grpSpPr>
          <p:sp>
            <p:nvSpPr>
              <p:cNvPr id="214" name="Rectangle 6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5" name="Rectangle 6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64" name="Group 64"/>
            <p:cNvGrpSpPr>
              <a:grpSpLocks/>
            </p:cNvGrpSpPr>
            <p:nvPr/>
          </p:nvGrpSpPr>
          <p:grpSpPr bwMode="auto">
            <a:xfrm rot="7209001">
              <a:off x="5526107" y="1951040"/>
              <a:ext cx="227014" cy="180975"/>
              <a:chOff x="5504" y="8144"/>
              <a:chExt cx="291" cy="236"/>
            </a:xfrm>
          </p:grpSpPr>
          <p:sp>
            <p:nvSpPr>
              <p:cNvPr id="212" name="Rectangle 6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3" name="Rectangle 6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65" name="Rectangle 67"/>
            <p:cNvSpPr>
              <a:spLocks noChangeArrowheads="1"/>
            </p:cNvSpPr>
            <p:nvPr/>
          </p:nvSpPr>
          <p:spPr bwMode="auto">
            <a:xfrm rot="10780961">
              <a:off x="6224618" y="1900224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" name="Rectangle 68"/>
            <p:cNvSpPr>
              <a:spLocks noChangeArrowheads="1"/>
            </p:cNvSpPr>
            <p:nvPr/>
          </p:nvSpPr>
          <p:spPr bwMode="auto">
            <a:xfrm rot="9888311">
              <a:off x="6130955" y="2193911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7" name="Rectangle 69"/>
            <p:cNvSpPr>
              <a:spLocks noChangeArrowheads="1"/>
            </p:cNvSpPr>
            <p:nvPr/>
          </p:nvSpPr>
          <p:spPr bwMode="auto">
            <a:xfrm rot="11744560">
              <a:off x="6373843" y="2201849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" name="Rectangle 70"/>
            <p:cNvSpPr>
              <a:spLocks noChangeArrowheads="1"/>
            </p:cNvSpPr>
            <p:nvPr/>
          </p:nvSpPr>
          <p:spPr bwMode="auto">
            <a:xfrm rot="17064441" flipH="1">
              <a:off x="7912130" y="4856148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" name="Rectangle 71"/>
            <p:cNvSpPr>
              <a:spLocks noChangeArrowheads="1"/>
            </p:cNvSpPr>
            <p:nvPr/>
          </p:nvSpPr>
          <p:spPr bwMode="auto">
            <a:xfrm rot="18920690" flipH="1">
              <a:off x="7797830" y="5068874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0" name="Rectangle 72"/>
            <p:cNvSpPr>
              <a:spLocks noChangeArrowheads="1"/>
            </p:cNvSpPr>
            <p:nvPr/>
          </p:nvSpPr>
          <p:spPr bwMode="auto">
            <a:xfrm rot="18028040" flipH="1">
              <a:off x="8023255" y="5000611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" name="Line 73"/>
            <p:cNvSpPr>
              <a:spLocks noChangeShapeType="1"/>
            </p:cNvSpPr>
            <p:nvPr/>
          </p:nvSpPr>
          <p:spPr bwMode="auto">
            <a:xfrm flipH="1" flipV="1">
              <a:off x="7323168" y="5154599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" name="Rectangle 74"/>
            <p:cNvSpPr>
              <a:spLocks noChangeArrowheads="1"/>
            </p:cNvSpPr>
            <p:nvPr/>
          </p:nvSpPr>
          <p:spPr bwMode="auto">
            <a:xfrm flipH="1">
              <a:off x="8405843" y="5059349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" name="Freeform 75"/>
            <p:cNvSpPr>
              <a:spLocks/>
            </p:cNvSpPr>
            <p:nvPr/>
          </p:nvSpPr>
          <p:spPr bwMode="auto">
            <a:xfrm flipH="1">
              <a:off x="7597805" y="508316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4" name="Line 76"/>
            <p:cNvSpPr>
              <a:spLocks noChangeShapeType="1"/>
            </p:cNvSpPr>
            <p:nvPr/>
          </p:nvSpPr>
          <p:spPr bwMode="auto">
            <a:xfrm flipH="1">
              <a:off x="7600980" y="509109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5" name="Line 77"/>
            <p:cNvSpPr>
              <a:spLocks noChangeShapeType="1"/>
            </p:cNvSpPr>
            <p:nvPr/>
          </p:nvSpPr>
          <p:spPr bwMode="auto">
            <a:xfrm flipH="1">
              <a:off x="7599393" y="5219686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76" name="Group 78"/>
            <p:cNvGrpSpPr>
              <a:grpSpLocks/>
            </p:cNvGrpSpPr>
            <p:nvPr/>
          </p:nvGrpSpPr>
          <p:grpSpPr bwMode="auto">
            <a:xfrm flipH="1">
              <a:off x="6792903" y="4854561"/>
              <a:ext cx="600081" cy="495300"/>
              <a:chOff x="4785" y="11039"/>
              <a:chExt cx="829" cy="688"/>
            </a:xfrm>
          </p:grpSpPr>
          <p:sp>
            <p:nvSpPr>
              <p:cNvPr id="207" name="Freeform 7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8" name="Line 8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9" name="Line 8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0" name="Line 8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1" name="Arc 8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77" name="Freeform 84"/>
            <p:cNvSpPr>
              <a:spLocks/>
            </p:cNvSpPr>
            <p:nvPr/>
          </p:nvSpPr>
          <p:spPr bwMode="auto">
            <a:xfrm rot="18936538" flipH="1">
              <a:off x="7364443" y="5049824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8" name="Freeform 85"/>
            <p:cNvSpPr>
              <a:spLocks/>
            </p:cNvSpPr>
            <p:nvPr/>
          </p:nvSpPr>
          <p:spPr bwMode="auto">
            <a:xfrm flipH="1">
              <a:off x="7231093" y="5040299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9" name="Arc 86"/>
            <p:cNvSpPr>
              <a:spLocks/>
            </p:cNvSpPr>
            <p:nvPr/>
          </p:nvSpPr>
          <p:spPr bwMode="auto">
            <a:xfrm rot="14662502" flipH="1">
              <a:off x="7483505" y="4824398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0" name="Arc 87"/>
            <p:cNvSpPr>
              <a:spLocks/>
            </p:cNvSpPr>
            <p:nvPr/>
          </p:nvSpPr>
          <p:spPr bwMode="auto">
            <a:xfrm rot="6937498" flipH="1" flipV="1">
              <a:off x="7481918" y="5149836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81" name="Group 88"/>
            <p:cNvGrpSpPr>
              <a:grpSpLocks/>
            </p:cNvGrpSpPr>
            <p:nvPr/>
          </p:nvGrpSpPr>
          <p:grpSpPr bwMode="auto">
            <a:xfrm flipH="1">
              <a:off x="6792903" y="4899011"/>
              <a:ext cx="600081" cy="500063"/>
              <a:chOff x="4785" y="11039"/>
              <a:chExt cx="829" cy="688"/>
            </a:xfrm>
          </p:grpSpPr>
          <p:sp>
            <p:nvSpPr>
              <p:cNvPr id="202" name="Freeform 8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3" name="Line 9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4" name="Line 9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5" name="Line 9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6" name="Arc 9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82" name="Arc 94"/>
            <p:cNvSpPr>
              <a:spLocks/>
            </p:cNvSpPr>
            <p:nvPr/>
          </p:nvSpPr>
          <p:spPr bwMode="auto">
            <a:xfrm rot="18936538" flipV="1">
              <a:off x="7221568" y="4976799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3" name="Arc 95"/>
            <p:cNvSpPr>
              <a:spLocks/>
            </p:cNvSpPr>
            <p:nvPr/>
          </p:nvSpPr>
          <p:spPr bwMode="auto">
            <a:xfrm rot="18936538" flipH="1">
              <a:off x="7378730" y="498473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4" name="Arc 96"/>
            <p:cNvSpPr>
              <a:spLocks/>
            </p:cNvSpPr>
            <p:nvPr/>
          </p:nvSpPr>
          <p:spPr bwMode="auto">
            <a:xfrm rot="18936538" flipH="1">
              <a:off x="7631143" y="5084749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5" name="Arc 97"/>
            <p:cNvSpPr>
              <a:spLocks/>
            </p:cNvSpPr>
            <p:nvPr/>
          </p:nvSpPr>
          <p:spPr bwMode="auto">
            <a:xfrm rot="18936538" flipV="1">
              <a:off x="7497793" y="5083161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6" name="Line 98"/>
            <p:cNvSpPr>
              <a:spLocks noChangeShapeType="1"/>
            </p:cNvSpPr>
            <p:nvPr/>
          </p:nvSpPr>
          <p:spPr bwMode="auto">
            <a:xfrm rot="19792668" flipH="1" flipV="1">
              <a:off x="7864505" y="4470386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7" name="Freeform 99"/>
            <p:cNvSpPr>
              <a:spLocks/>
            </p:cNvSpPr>
            <p:nvPr/>
          </p:nvSpPr>
          <p:spPr bwMode="auto">
            <a:xfrm rot="3592668" flipH="1">
              <a:off x="7802593" y="4732323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8" name="Line 100"/>
            <p:cNvSpPr>
              <a:spLocks noChangeShapeType="1"/>
            </p:cNvSpPr>
            <p:nvPr/>
          </p:nvSpPr>
          <p:spPr bwMode="auto">
            <a:xfrm rot="3592668" flipH="1">
              <a:off x="7861330" y="477042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9" name="Line 101"/>
            <p:cNvSpPr>
              <a:spLocks noChangeShapeType="1"/>
            </p:cNvSpPr>
            <p:nvPr/>
          </p:nvSpPr>
          <p:spPr bwMode="auto">
            <a:xfrm rot="3592668" flipH="1">
              <a:off x="7747030" y="4830748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0" name="Freeform 102"/>
            <p:cNvSpPr>
              <a:spLocks/>
            </p:cNvSpPr>
            <p:nvPr/>
          </p:nvSpPr>
          <p:spPr bwMode="auto">
            <a:xfrm rot="3592668" flipH="1">
              <a:off x="7585105" y="4322748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1" name="Line 103"/>
            <p:cNvSpPr>
              <a:spLocks noChangeShapeType="1"/>
            </p:cNvSpPr>
            <p:nvPr/>
          </p:nvSpPr>
          <p:spPr bwMode="auto">
            <a:xfrm rot="3592668" flipH="1">
              <a:off x="7712105" y="4383073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2" name="Line 104"/>
            <p:cNvSpPr>
              <a:spLocks noChangeShapeType="1"/>
            </p:cNvSpPr>
            <p:nvPr/>
          </p:nvSpPr>
          <p:spPr bwMode="auto">
            <a:xfrm rot="3592668" flipH="1">
              <a:off x="7742268" y="4416411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3" name="Line 105"/>
            <p:cNvSpPr>
              <a:spLocks noChangeShapeType="1"/>
            </p:cNvSpPr>
            <p:nvPr/>
          </p:nvSpPr>
          <p:spPr bwMode="auto">
            <a:xfrm rot="3592668" flipH="1">
              <a:off x="7413655" y="4602148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4" name="Arc 106"/>
            <p:cNvSpPr>
              <a:spLocks/>
            </p:cNvSpPr>
            <p:nvPr/>
          </p:nvSpPr>
          <p:spPr bwMode="auto">
            <a:xfrm rot="11664170" flipH="1">
              <a:off x="7294593" y="4035411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5" name="Freeform 107"/>
            <p:cNvSpPr>
              <a:spLocks/>
            </p:cNvSpPr>
            <p:nvPr/>
          </p:nvSpPr>
          <p:spPr bwMode="auto">
            <a:xfrm rot="929206" flipH="1">
              <a:off x="7647018" y="4552936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6" name="Freeform 108"/>
            <p:cNvSpPr>
              <a:spLocks/>
            </p:cNvSpPr>
            <p:nvPr/>
          </p:nvSpPr>
          <p:spPr bwMode="auto">
            <a:xfrm rot="3592668" flipH="1">
              <a:off x="7523193" y="4532298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7" name="Arc 109"/>
            <p:cNvSpPr>
              <a:spLocks/>
            </p:cNvSpPr>
            <p:nvPr/>
          </p:nvSpPr>
          <p:spPr bwMode="auto">
            <a:xfrm rot="18255170" flipH="1">
              <a:off x="7831168" y="4544998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8" name="Arc 110"/>
            <p:cNvSpPr>
              <a:spLocks/>
            </p:cNvSpPr>
            <p:nvPr/>
          </p:nvSpPr>
          <p:spPr bwMode="auto">
            <a:xfrm rot="10530167" flipH="1" flipV="1">
              <a:off x="7547005" y="4708511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99" name="Group 111"/>
            <p:cNvGrpSpPr>
              <a:grpSpLocks/>
            </p:cNvGrpSpPr>
            <p:nvPr/>
          </p:nvGrpSpPr>
          <p:grpSpPr bwMode="auto">
            <a:xfrm rot="3592668" flipH="1">
              <a:off x="7243772" y="4094116"/>
              <a:ext cx="600081" cy="503238"/>
              <a:chOff x="4785" y="11039"/>
              <a:chExt cx="829" cy="688"/>
            </a:xfrm>
          </p:grpSpPr>
          <p:sp>
            <p:nvSpPr>
              <p:cNvPr id="197" name="Freeform 11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8" name="Line 11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9" name="Line 11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0" name="Line 11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1" name="Arc 11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00" name="Arc 117"/>
            <p:cNvSpPr>
              <a:spLocks/>
            </p:cNvSpPr>
            <p:nvPr/>
          </p:nvSpPr>
          <p:spPr bwMode="auto">
            <a:xfrm rot="929206" flipV="1">
              <a:off x="7545418" y="4416411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1" name="Arc 118"/>
            <p:cNvSpPr>
              <a:spLocks/>
            </p:cNvSpPr>
            <p:nvPr/>
          </p:nvSpPr>
          <p:spPr bwMode="auto">
            <a:xfrm rot="929206" flipH="1">
              <a:off x="7616855" y="455611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2" name="Arc 119"/>
            <p:cNvSpPr>
              <a:spLocks/>
            </p:cNvSpPr>
            <p:nvPr/>
          </p:nvSpPr>
          <p:spPr bwMode="auto">
            <a:xfrm rot="929206" flipH="1">
              <a:off x="7801005" y="4786299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3" name="Arc 120"/>
            <p:cNvSpPr>
              <a:spLocks/>
            </p:cNvSpPr>
            <p:nvPr/>
          </p:nvSpPr>
          <p:spPr bwMode="auto">
            <a:xfrm rot="929206" flipV="1">
              <a:off x="7735918" y="4670411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4" name="Line 121"/>
            <p:cNvSpPr>
              <a:spLocks noChangeShapeType="1"/>
            </p:cNvSpPr>
            <p:nvPr/>
          </p:nvSpPr>
          <p:spPr bwMode="auto">
            <a:xfrm flipH="1">
              <a:off x="7793068" y="5133961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5" name="Line 122"/>
            <p:cNvSpPr>
              <a:spLocks noChangeShapeType="1"/>
            </p:cNvSpPr>
            <p:nvPr/>
          </p:nvSpPr>
          <p:spPr bwMode="auto">
            <a:xfrm rot="14379716" flipH="1">
              <a:off x="8124855" y="4549761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06" name="Group 123"/>
            <p:cNvGrpSpPr>
              <a:grpSpLocks/>
            </p:cNvGrpSpPr>
            <p:nvPr/>
          </p:nvGrpSpPr>
          <p:grpSpPr bwMode="auto">
            <a:xfrm rot="14346703" flipH="1">
              <a:off x="8299470" y="4541806"/>
              <a:ext cx="223837" cy="180975"/>
              <a:chOff x="5504" y="8144"/>
              <a:chExt cx="291" cy="236"/>
            </a:xfrm>
          </p:grpSpPr>
          <p:sp>
            <p:nvSpPr>
              <p:cNvPr id="195" name="Rectangle 12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6" name="Rectangle 12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07" name="Group 126"/>
            <p:cNvGrpSpPr>
              <a:grpSpLocks/>
            </p:cNvGrpSpPr>
            <p:nvPr/>
          </p:nvGrpSpPr>
          <p:grpSpPr bwMode="auto">
            <a:xfrm flipH="1">
              <a:off x="7654936" y="5632436"/>
              <a:ext cx="227014" cy="180975"/>
              <a:chOff x="5504" y="8144"/>
              <a:chExt cx="291" cy="236"/>
            </a:xfrm>
          </p:grpSpPr>
          <p:sp>
            <p:nvSpPr>
              <p:cNvPr id="193" name="Rectangle 127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4" name="Rectangle 128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08" name="Rectangle 129"/>
            <p:cNvSpPr>
              <a:spLocks noChangeArrowheads="1"/>
            </p:cNvSpPr>
            <p:nvPr/>
          </p:nvSpPr>
          <p:spPr bwMode="auto">
            <a:xfrm rot="18028040" flipH="1">
              <a:off x="8021668" y="5002198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9" name="Rectangle 130"/>
            <p:cNvSpPr>
              <a:spLocks noChangeArrowheads="1"/>
            </p:cNvSpPr>
            <p:nvPr/>
          </p:nvSpPr>
          <p:spPr bwMode="auto">
            <a:xfrm rot="18920690" flipH="1">
              <a:off x="7797830" y="5068874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0" name="Rectangle 131"/>
            <p:cNvSpPr>
              <a:spLocks noChangeArrowheads="1"/>
            </p:cNvSpPr>
            <p:nvPr/>
          </p:nvSpPr>
          <p:spPr bwMode="auto">
            <a:xfrm rot="17064441" flipH="1">
              <a:off x="7912130" y="4856148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1" name="Rectangle 132"/>
            <p:cNvSpPr>
              <a:spLocks noChangeArrowheads="1"/>
            </p:cNvSpPr>
            <p:nvPr/>
          </p:nvSpPr>
          <p:spPr bwMode="auto">
            <a:xfrm rot="4535559">
              <a:off x="4584730" y="4862498"/>
              <a:ext cx="38100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2" name="Rectangle 133"/>
            <p:cNvSpPr>
              <a:spLocks noChangeArrowheads="1"/>
            </p:cNvSpPr>
            <p:nvPr/>
          </p:nvSpPr>
          <p:spPr bwMode="auto">
            <a:xfrm rot="2679310">
              <a:off x="4697443" y="5073636"/>
              <a:ext cx="39688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3" name="Rectangle 134"/>
            <p:cNvSpPr>
              <a:spLocks noChangeArrowheads="1"/>
            </p:cNvSpPr>
            <p:nvPr/>
          </p:nvSpPr>
          <p:spPr bwMode="auto">
            <a:xfrm rot="3571960">
              <a:off x="4472018" y="5006961"/>
              <a:ext cx="41275" cy="350838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4" name="Line 135"/>
            <p:cNvSpPr>
              <a:spLocks noChangeShapeType="1"/>
            </p:cNvSpPr>
            <p:nvPr/>
          </p:nvSpPr>
          <p:spPr bwMode="auto">
            <a:xfrm flipV="1">
              <a:off x="3871268" y="5153690"/>
              <a:ext cx="1500198" cy="45719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5" name="Rectangle 136"/>
            <p:cNvSpPr>
              <a:spLocks noChangeArrowheads="1"/>
            </p:cNvSpPr>
            <p:nvPr/>
          </p:nvSpPr>
          <p:spPr bwMode="auto">
            <a:xfrm>
              <a:off x="3778280" y="5106643"/>
              <a:ext cx="350838" cy="18415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6" name="Freeform 138"/>
            <p:cNvSpPr>
              <a:spLocks/>
            </p:cNvSpPr>
            <p:nvPr/>
          </p:nvSpPr>
          <p:spPr bwMode="auto">
            <a:xfrm>
              <a:off x="4857780" y="508951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7" name="Line 139"/>
            <p:cNvSpPr>
              <a:spLocks noChangeShapeType="1"/>
            </p:cNvSpPr>
            <p:nvPr/>
          </p:nvSpPr>
          <p:spPr bwMode="auto">
            <a:xfrm>
              <a:off x="4864130" y="509586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8" name="Line 140"/>
            <p:cNvSpPr>
              <a:spLocks noChangeShapeType="1"/>
            </p:cNvSpPr>
            <p:nvPr/>
          </p:nvSpPr>
          <p:spPr bwMode="auto">
            <a:xfrm>
              <a:off x="4867305" y="522603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19" name="Group 141"/>
            <p:cNvGrpSpPr>
              <a:grpSpLocks/>
            </p:cNvGrpSpPr>
            <p:nvPr/>
          </p:nvGrpSpPr>
          <p:grpSpPr bwMode="auto">
            <a:xfrm>
              <a:off x="5141977" y="4906949"/>
              <a:ext cx="600081" cy="500063"/>
              <a:chOff x="4785" y="11039"/>
              <a:chExt cx="829" cy="688"/>
            </a:xfrm>
          </p:grpSpPr>
          <p:sp>
            <p:nvSpPr>
              <p:cNvPr id="188" name="Freeform 14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9" name="Line 14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0" name="Line 14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1" name="Line 14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2" name="Arc 14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20" name="Freeform 147"/>
            <p:cNvSpPr>
              <a:spLocks/>
            </p:cNvSpPr>
            <p:nvPr/>
          </p:nvSpPr>
          <p:spPr bwMode="auto">
            <a:xfrm>
              <a:off x="5059393" y="5065699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1" name="Freeform 148"/>
            <p:cNvSpPr>
              <a:spLocks/>
            </p:cNvSpPr>
            <p:nvPr/>
          </p:nvSpPr>
          <p:spPr bwMode="auto">
            <a:xfrm flipV="1">
              <a:off x="5057805" y="5219686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2" name="Freeform 149"/>
            <p:cNvSpPr>
              <a:spLocks/>
            </p:cNvSpPr>
            <p:nvPr/>
          </p:nvSpPr>
          <p:spPr bwMode="auto">
            <a:xfrm rot="2663462">
              <a:off x="4953030" y="5056174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3" name="Freeform 150"/>
            <p:cNvSpPr>
              <a:spLocks/>
            </p:cNvSpPr>
            <p:nvPr/>
          </p:nvSpPr>
          <p:spPr bwMode="auto">
            <a:xfrm>
              <a:off x="5251480" y="5065699"/>
              <a:ext cx="2008188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4" name="Freeform 151"/>
            <p:cNvSpPr>
              <a:spLocks/>
            </p:cNvSpPr>
            <p:nvPr/>
          </p:nvSpPr>
          <p:spPr bwMode="auto">
            <a:xfrm>
              <a:off x="4853018" y="5046649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5" name="Arc 152"/>
            <p:cNvSpPr>
              <a:spLocks/>
            </p:cNvSpPr>
            <p:nvPr/>
          </p:nvSpPr>
          <p:spPr bwMode="auto">
            <a:xfrm rot="6937498">
              <a:off x="4760943" y="4830748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6" name="Arc 153"/>
            <p:cNvSpPr>
              <a:spLocks/>
            </p:cNvSpPr>
            <p:nvPr/>
          </p:nvSpPr>
          <p:spPr bwMode="auto">
            <a:xfrm rot="14662502" flipV="1">
              <a:off x="4760943" y="5156186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7" name="Freeform 154"/>
            <p:cNvSpPr>
              <a:spLocks/>
            </p:cNvSpPr>
            <p:nvPr/>
          </p:nvSpPr>
          <p:spPr bwMode="auto">
            <a:xfrm flipH="1">
              <a:off x="7213630" y="4970449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8" name="Line 155"/>
            <p:cNvSpPr>
              <a:spLocks noChangeShapeType="1"/>
            </p:cNvSpPr>
            <p:nvPr/>
          </p:nvSpPr>
          <p:spPr bwMode="auto">
            <a:xfrm flipH="1">
              <a:off x="7383493" y="495616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9" name="Line 156"/>
            <p:cNvSpPr>
              <a:spLocks noChangeShapeType="1"/>
            </p:cNvSpPr>
            <p:nvPr/>
          </p:nvSpPr>
          <p:spPr bwMode="auto">
            <a:xfrm flipH="1">
              <a:off x="7210455" y="4967274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0" name="Line 157"/>
            <p:cNvSpPr>
              <a:spLocks noChangeShapeType="1"/>
            </p:cNvSpPr>
            <p:nvPr/>
          </p:nvSpPr>
          <p:spPr bwMode="auto">
            <a:xfrm flipH="1">
              <a:off x="7205693" y="5341924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1" name="Arc 158"/>
            <p:cNvSpPr>
              <a:spLocks/>
            </p:cNvSpPr>
            <p:nvPr/>
          </p:nvSpPr>
          <p:spPr bwMode="auto">
            <a:xfrm rot="8071501" flipH="1">
              <a:off x="6797705" y="4897423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2" name="Freeform 159"/>
            <p:cNvSpPr>
              <a:spLocks/>
            </p:cNvSpPr>
            <p:nvPr/>
          </p:nvSpPr>
          <p:spPr bwMode="auto">
            <a:xfrm>
              <a:off x="5153055" y="4976799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3" name="Line 160"/>
            <p:cNvSpPr>
              <a:spLocks noChangeShapeType="1"/>
            </p:cNvSpPr>
            <p:nvPr/>
          </p:nvSpPr>
          <p:spPr bwMode="auto">
            <a:xfrm>
              <a:off x="5151468" y="496251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4" name="Line 161"/>
            <p:cNvSpPr>
              <a:spLocks noChangeShapeType="1"/>
            </p:cNvSpPr>
            <p:nvPr/>
          </p:nvSpPr>
          <p:spPr bwMode="auto">
            <a:xfrm>
              <a:off x="5141943" y="5348274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5" name="Arc 162"/>
            <p:cNvSpPr>
              <a:spLocks/>
            </p:cNvSpPr>
            <p:nvPr/>
          </p:nvSpPr>
          <p:spPr bwMode="auto">
            <a:xfrm rot="13528499">
              <a:off x="5235605" y="4903773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6" name="Arc 163"/>
            <p:cNvSpPr>
              <a:spLocks/>
            </p:cNvSpPr>
            <p:nvPr/>
          </p:nvSpPr>
          <p:spPr bwMode="auto">
            <a:xfrm rot="2663462" flipH="1" flipV="1">
              <a:off x="4960968" y="4981561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7" name="Arc 164"/>
            <p:cNvSpPr>
              <a:spLocks/>
            </p:cNvSpPr>
            <p:nvPr/>
          </p:nvSpPr>
          <p:spPr bwMode="auto">
            <a:xfrm rot="2663462">
              <a:off x="4805393" y="4991086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8" name="Arc 165"/>
            <p:cNvSpPr>
              <a:spLocks/>
            </p:cNvSpPr>
            <p:nvPr/>
          </p:nvSpPr>
          <p:spPr bwMode="auto">
            <a:xfrm rot="2663462">
              <a:off x="4764118" y="5091099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9" name="Arc 166"/>
            <p:cNvSpPr>
              <a:spLocks/>
            </p:cNvSpPr>
            <p:nvPr/>
          </p:nvSpPr>
          <p:spPr bwMode="auto">
            <a:xfrm rot="2663462" flipH="1" flipV="1">
              <a:off x="4895880" y="5089511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0" name="Line 167"/>
            <p:cNvSpPr>
              <a:spLocks noChangeShapeType="1"/>
            </p:cNvSpPr>
            <p:nvPr/>
          </p:nvSpPr>
          <p:spPr bwMode="auto">
            <a:xfrm rot="1807332" flipH="1" flipV="1">
              <a:off x="4623135" y="4709470"/>
              <a:ext cx="45720" cy="48041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1" name="Freeform 168"/>
            <p:cNvSpPr>
              <a:spLocks/>
            </p:cNvSpPr>
            <p:nvPr/>
          </p:nvSpPr>
          <p:spPr bwMode="auto">
            <a:xfrm rot="18007332">
              <a:off x="4654580" y="473708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2" name="Line 169"/>
            <p:cNvSpPr>
              <a:spLocks noChangeShapeType="1"/>
            </p:cNvSpPr>
            <p:nvPr/>
          </p:nvSpPr>
          <p:spPr bwMode="auto">
            <a:xfrm rot="18007332">
              <a:off x="4605368" y="4773598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3" name="Line 170"/>
            <p:cNvSpPr>
              <a:spLocks noChangeShapeType="1"/>
            </p:cNvSpPr>
            <p:nvPr/>
          </p:nvSpPr>
          <p:spPr bwMode="auto">
            <a:xfrm rot="18007332">
              <a:off x="4719668" y="483551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44" name="Group 171"/>
            <p:cNvGrpSpPr>
              <a:grpSpLocks/>
            </p:cNvGrpSpPr>
            <p:nvPr/>
          </p:nvGrpSpPr>
          <p:grpSpPr bwMode="auto">
            <a:xfrm rot="18007332">
              <a:off x="4667295" y="4086178"/>
              <a:ext cx="600081" cy="500063"/>
              <a:chOff x="4785" y="11039"/>
              <a:chExt cx="829" cy="688"/>
            </a:xfrm>
          </p:grpSpPr>
          <p:sp>
            <p:nvSpPr>
              <p:cNvPr id="183" name="Freeform 17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4" name="Line 17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5" name="Line 17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6" name="Line 17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7" name="Arc 17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45" name="Freeform 177"/>
            <p:cNvSpPr>
              <a:spLocks/>
            </p:cNvSpPr>
            <p:nvPr/>
          </p:nvSpPr>
          <p:spPr bwMode="auto">
            <a:xfrm rot="18007332">
              <a:off x="4171980" y="3673461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6" name="Freeform 178"/>
            <p:cNvSpPr>
              <a:spLocks/>
            </p:cNvSpPr>
            <p:nvPr/>
          </p:nvSpPr>
          <p:spPr bwMode="auto">
            <a:xfrm rot="18007332" flipV="1">
              <a:off x="4302155" y="3751248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7" name="Freeform 179"/>
            <p:cNvSpPr>
              <a:spLocks/>
            </p:cNvSpPr>
            <p:nvPr/>
          </p:nvSpPr>
          <p:spPr bwMode="auto">
            <a:xfrm rot="20670794">
              <a:off x="4670455" y="4559286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8" name="Freeform 180"/>
            <p:cNvSpPr>
              <a:spLocks/>
            </p:cNvSpPr>
            <p:nvPr/>
          </p:nvSpPr>
          <p:spPr bwMode="auto">
            <a:xfrm rot="18007332">
              <a:off x="4379943" y="3519473"/>
              <a:ext cx="2006600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9" name="Freeform 181"/>
            <p:cNvSpPr>
              <a:spLocks/>
            </p:cNvSpPr>
            <p:nvPr/>
          </p:nvSpPr>
          <p:spPr bwMode="auto">
            <a:xfrm rot="18007332">
              <a:off x="4559330" y="4537061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0" name="Arc 182"/>
            <p:cNvSpPr>
              <a:spLocks/>
            </p:cNvSpPr>
            <p:nvPr/>
          </p:nvSpPr>
          <p:spPr bwMode="auto">
            <a:xfrm rot="3344830">
              <a:off x="4413280" y="4549761"/>
              <a:ext cx="290513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1" name="Arc 183"/>
            <p:cNvSpPr>
              <a:spLocks/>
            </p:cNvSpPr>
            <p:nvPr/>
          </p:nvSpPr>
          <p:spPr bwMode="auto">
            <a:xfrm rot="11069833" flipV="1">
              <a:off x="4694268" y="4711686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2" name="Freeform 184"/>
            <p:cNvSpPr>
              <a:spLocks/>
            </p:cNvSpPr>
            <p:nvPr/>
          </p:nvSpPr>
          <p:spPr bwMode="auto">
            <a:xfrm rot="18007332" flipH="1">
              <a:off x="5810280" y="2544748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3" name="Line 185"/>
            <p:cNvSpPr>
              <a:spLocks noChangeShapeType="1"/>
            </p:cNvSpPr>
            <p:nvPr/>
          </p:nvSpPr>
          <p:spPr bwMode="auto">
            <a:xfrm rot="18007332" flipH="1">
              <a:off x="5937280" y="2455848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4" name="Line 186"/>
            <p:cNvSpPr>
              <a:spLocks noChangeShapeType="1"/>
            </p:cNvSpPr>
            <p:nvPr/>
          </p:nvSpPr>
          <p:spPr bwMode="auto">
            <a:xfrm rot="18007332" flipH="1">
              <a:off x="5643593" y="2632061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5" name="Line 187"/>
            <p:cNvSpPr>
              <a:spLocks noChangeShapeType="1"/>
            </p:cNvSpPr>
            <p:nvPr/>
          </p:nvSpPr>
          <p:spPr bwMode="auto">
            <a:xfrm rot="18007332" flipH="1">
              <a:off x="5964268" y="2820973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6" name="Arc 188"/>
            <p:cNvSpPr>
              <a:spLocks/>
            </p:cNvSpPr>
            <p:nvPr/>
          </p:nvSpPr>
          <p:spPr bwMode="auto">
            <a:xfrm rot="4478833" flipH="1">
              <a:off x="5515005" y="2689211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7" name="Freeform 189"/>
            <p:cNvSpPr>
              <a:spLocks/>
            </p:cNvSpPr>
            <p:nvPr/>
          </p:nvSpPr>
          <p:spPr bwMode="auto">
            <a:xfrm rot="18007332">
              <a:off x="4781580" y="4327511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8" name="Line 190"/>
            <p:cNvSpPr>
              <a:spLocks noChangeShapeType="1"/>
            </p:cNvSpPr>
            <p:nvPr/>
          </p:nvSpPr>
          <p:spPr bwMode="auto">
            <a:xfrm rot="18007332">
              <a:off x="4822855" y="438783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9" name="Line 191"/>
            <p:cNvSpPr>
              <a:spLocks noChangeShapeType="1"/>
            </p:cNvSpPr>
            <p:nvPr/>
          </p:nvSpPr>
          <p:spPr bwMode="auto">
            <a:xfrm rot="18007332">
              <a:off x="4540280" y="4635423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0" name="Line 192"/>
            <p:cNvSpPr>
              <a:spLocks noChangeShapeType="1"/>
            </p:cNvSpPr>
            <p:nvPr/>
          </p:nvSpPr>
          <p:spPr bwMode="auto">
            <a:xfrm rot="18007332">
              <a:off x="4933980" y="4606911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1" name="Arc 193"/>
            <p:cNvSpPr>
              <a:spLocks/>
            </p:cNvSpPr>
            <p:nvPr/>
          </p:nvSpPr>
          <p:spPr bwMode="auto">
            <a:xfrm rot="9935830">
              <a:off x="4738718" y="4040174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2" name="Arc 194"/>
            <p:cNvSpPr>
              <a:spLocks/>
            </p:cNvSpPr>
            <p:nvPr/>
          </p:nvSpPr>
          <p:spPr bwMode="auto">
            <a:xfrm rot="20670794" flipH="1" flipV="1">
              <a:off x="4638705" y="4421174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3" name="Arc 195"/>
            <p:cNvSpPr>
              <a:spLocks/>
            </p:cNvSpPr>
            <p:nvPr/>
          </p:nvSpPr>
          <p:spPr bwMode="auto">
            <a:xfrm rot="20670794">
              <a:off x="4567268" y="4560874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" name="Arc 196"/>
            <p:cNvSpPr>
              <a:spLocks/>
            </p:cNvSpPr>
            <p:nvPr/>
          </p:nvSpPr>
          <p:spPr bwMode="auto">
            <a:xfrm rot="20670794">
              <a:off x="4594255" y="4792649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5" name="Arc 197"/>
            <p:cNvSpPr>
              <a:spLocks/>
            </p:cNvSpPr>
            <p:nvPr/>
          </p:nvSpPr>
          <p:spPr bwMode="auto">
            <a:xfrm rot="20670794" flipH="1" flipV="1">
              <a:off x="4657755" y="4676761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6" name="Line 198"/>
            <p:cNvSpPr>
              <a:spLocks noChangeShapeType="1"/>
            </p:cNvSpPr>
            <p:nvPr/>
          </p:nvSpPr>
          <p:spPr bwMode="auto">
            <a:xfrm>
              <a:off x="4740305" y="5140311"/>
              <a:ext cx="1588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7" name="Line 199"/>
            <p:cNvSpPr>
              <a:spLocks noChangeShapeType="1"/>
            </p:cNvSpPr>
            <p:nvPr/>
          </p:nvSpPr>
          <p:spPr bwMode="auto">
            <a:xfrm rot="7220284">
              <a:off x="4411693" y="4556111"/>
              <a:ext cx="0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68" name="Group 200"/>
            <p:cNvGrpSpPr>
              <a:grpSpLocks/>
            </p:cNvGrpSpPr>
            <p:nvPr/>
          </p:nvGrpSpPr>
          <p:grpSpPr bwMode="auto">
            <a:xfrm rot="7253297">
              <a:off x="3994169" y="4572002"/>
              <a:ext cx="227014" cy="180975"/>
              <a:chOff x="5504" y="8144"/>
              <a:chExt cx="291" cy="236"/>
            </a:xfrm>
          </p:grpSpPr>
          <p:sp>
            <p:nvSpPr>
              <p:cNvPr id="181" name="Rectangle 201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2" name="Rectangle 202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69" name="Group 203"/>
            <p:cNvGrpSpPr>
              <a:grpSpLocks/>
            </p:cNvGrpSpPr>
            <p:nvPr/>
          </p:nvGrpSpPr>
          <p:grpSpPr bwMode="auto">
            <a:xfrm>
              <a:off x="4624399" y="5638786"/>
              <a:ext cx="223837" cy="180975"/>
              <a:chOff x="5504" y="8144"/>
              <a:chExt cx="291" cy="236"/>
            </a:xfrm>
          </p:grpSpPr>
          <p:sp>
            <p:nvSpPr>
              <p:cNvPr id="179" name="Rectangle 20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0" name="Rectangle 20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70" name="Rectangle 206"/>
            <p:cNvSpPr>
              <a:spLocks noChangeArrowheads="1"/>
            </p:cNvSpPr>
            <p:nvPr/>
          </p:nvSpPr>
          <p:spPr bwMode="auto">
            <a:xfrm rot="3571960">
              <a:off x="4470430" y="5006961"/>
              <a:ext cx="42863" cy="35083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1" name="Rectangle 207"/>
            <p:cNvSpPr>
              <a:spLocks noChangeArrowheads="1"/>
            </p:cNvSpPr>
            <p:nvPr/>
          </p:nvSpPr>
          <p:spPr bwMode="auto">
            <a:xfrm rot="2679310">
              <a:off x="4697443" y="5073636"/>
              <a:ext cx="39688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2" name="Rectangle 208"/>
            <p:cNvSpPr>
              <a:spLocks noChangeArrowheads="1"/>
            </p:cNvSpPr>
            <p:nvPr/>
          </p:nvSpPr>
          <p:spPr bwMode="auto">
            <a:xfrm rot="4535559">
              <a:off x="4584730" y="4860911"/>
              <a:ext cx="38100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3" name="Text Box 211"/>
            <p:cNvSpPr txBox="1">
              <a:spLocks noChangeArrowheads="1"/>
            </p:cNvSpPr>
            <p:nvPr/>
          </p:nvSpPr>
          <p:spPr bwMode="auto">
            <a:xfrm>
              <a:off x="3636993" y="5264136"/>
              <a:ext cx="957262" cy="285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kern="1200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  <a:cs typeface="+mn-cs"/>
                </a:rPr>
                <a:t>Laser</a:t>
              </a:r>
            </a:p>
          </p:txBody>
        </p:sp>
        <p:sp>
          <p:nvSpPr>
            <p:cNvPr id="174" name="Text Box 212"/>
            <p:cNvSpPr txBox="1">
              <a:spLocks noChangeArrowheads="1"/>
            </p:cNvSpPr>
            <p:nvPr/>
          </p:nvSpPr>
          <p:spPr bwMode="auto">
            <a:xfrm>
              <a:off x="3838376" y="5489561"/>
              <a:ext cx="890817" cy="423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kern="1200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  <a:cs typeface="+mn-cs"/>
                </a:rPr>
                <a:t>Photo-</a:t>
              </a:r>
            </a:p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kern="1200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  <a:cs typeface="+mn-cs"/>
                </a:rPr>
                <a:t>detector</a:t>
              </a:r>
            </a:p>
          </p:txBody>
        </p:sp>
        <p:sp>
          <p:nvSpPr>
            <p:cNvPr id="175" name="Text Box 214"/>
            <p:cNvSpPr txBox="1">
              <a:spLocks noChangeArrowheads="1"/>
            </p:cNvSpPr>
            <p:nvPr/>
          </p:nvSpPr>
          <p:spPr bwMode="auto">
            <a:xfrm>
              <a:off x="5632468" y="4415637"/>
              <a:ext cx="1582738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600" kern="1200" dirty="0" smtClean="0">
                  <a:solidFill>
                    <a:srgbClr val="CCFFCC"/>
                  </a:solidFill>
                  <a:latin typeface="+mj-lt"/>
                  <a:ea typeface="ＭＳ Ｐゴシック" pitchFamily="50" charset="-128"/>
                  <a:cs typeface="+mn-cs"/>
                </a:rPr>
                <a:t>1000km</a:t>
              </a:r>
            </a:p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600" kern="1200" dirty="0" smtClean="0">
                  <a:solidFill>
                    <a:srgbClr val="CCFFCC"/>
                  </a:solidFill>
                  <a:latin typeface="+mj-lt"/>
                  <a:ea typeface="ＭＳ Ｐゴシック" pitchFamily="50" charset="-128"/>
                  <a:cs typeface="+mn-cs"/>
                </a:rPr>
                <a:t>Arm </a:t>
              </a:r>
              <a:r>
                <a:rPr kumimoji="1" lang="en-US" altLang="ja-JP" sz="1600" kern="1200" dirty="0">
                  <a:solidFill>
                    <a:srgbClr val="CCFFCC"/>
                  </a:solidFill>
                  <a:latin typeface="+mj-lt"/>
                  <a:ea typeface="ＭＳ Ｐゴシック" pitchFamily="50" charset="-128"/>
                  <a:cs typeface="+mn-cs"/>
                </a:rPr>
                <a:t>cavity</a:t>
              </a:r>
            </a:p>
          </p:txBody>
        </p:sp>
        <p:sp>
          <p:nvSpPr>
            <p:cNvPr id="176" name="Text Box 215"/>
            <p:cNvSpPr txBox="1">
              <a:spLocks noChangeArrowheads="1"/>
            </p:cNvSpPr>
            <p:nvPr/>
          </p:nvSpPr>
          <p:spPr bwMode="auto">
            <a:xfrm>
              <a:off x="5200668" y="5811857"/>
              <a:ext cx="1943100" cy="40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600" kern="1200" dirty="0">
                  <a:solidFill>
                    <a:srgbClr val="FFCCFF"/>
                  </a:solidFill>
                  <a:latin typeface="+mj-lt"/>
                  <a:ea typeface="ＭＳ Ｐゴシック" pitchFamily="50" charset="-128"/>
                  <a:cs typeface="+mn-cs"/>
                </a:rPr>
                <a:t>Drag-free S/C</a:t>
              </a:r>
            </a:p>
          </p:txBody>
        </p:sp>
        <p:sp>
          <p:nvSpPr>
            <p:cNvPr id="177" name="Text Box 216"/>
            <p:cNvSpPr txBox="1">
              <a:spLocks noChangeArrowheads="1"/>
            </p:cNvSpPr>
            <p:nvPr/>
          </p:nvSpPr>
          <p:spPr bwMode="auto">
            <a:xfrm rot="17950394">
              <a:off x="4408785" y="3176419"/>
              <a:ext cx="154305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600" kern="1200" dirty="0">
                  <a:solidFill>
                    <a:srgbClr val="CCFFCC"/>
                  </a:solidFill>
                  <a:latin typeface="+mj-lt"/>
                  <a:ea typeface="ＭＳ Ｐゴシック" pitchFamily="50" charset="-128"/>
                  <a:cs typeface="+mn-cs"/>
                </a:rPr>
                <a:t>Arm cavity</a:t>
              </a:r>
            </a:p>
          </p:txBody>
        </p:sp>
        <p:sp>
          <p:nvSpPr>
            <p:cNvPr id="178" name="Text Box 218"/>
            <p:cNvSpPr txBox="1">
              <a:spLocks noChangeArrowheads="1"/>
            </p:cNvSpPr>
            <p:nvPr/>
          </p:nvSpPr>
          <p:spPr bwMode="auto">
            <a:xfrm>
              <a:off x="4760943" y="5314936"/>
              <a:ext cx="722312" cy="319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kern="1200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  <a:cs typeface="+mn-cs"/>
                </a:rPr>
                <a:t>Mirror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288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Targets and Science</a:t>
            </a:r>
            <a:endParaRPr lang="ja-JP" altLang="en-US" dirty="0"/>
          </a:p>
        </p:txBody>
      </p:sp>
      <p:sp>
        <p:nvSpPr>
          <p:cNvPr id="3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国立天文台 </a:t>
            </a:r>
            <a:r>
              <a:rPr lang="en-US" altLang="ja-JP" smtClean="0"/>
              <a:t>ATC</a:t>
            </a:r>
            <a:r>
              <a:rPr lang="ja-JP" altLang="en-US" smtClean="0"/>
              <a:t>セミナー　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11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国立天文台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sp>
        <p:nvSpPr>
          <p:cNvPr id="1144835" name="AutoShape 3"/>
          <p:cNvSpPr>
            <a:spLocks noChangeAspect="1" noChangeArrowheads="1"/>
          </p:cNvSpPr>
          <p:nvPr/>
        </p:nvSpPr>
        <p:spPr bwMode="auto">
          <a:xfrm>
            <a:off x="868390" y="2085824"/>
            <a:ext cx="7632700" cy="4222750"/>
          </a:xfrm>
          <a:prstGeom prst="roundRect">
            <a:avLst>
              <a:gd name="adj" fmla="val 1917"/>
            </a:avLst>
          </a:prstGeom>
          <a:solidFill>
            <a:srgbClr val="FFFFFF">
              <a:alpha val="10001"/>
            </a:srgbClr>
          </a:soli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dirty="0"/>
          </a:p>
        </p:txBody>
      </p:sp>
      <p:pic>
        <p:nvPicPr>
          <p:cNvPr id="1144836" name="Picture 4"/>
          <p:cNvPicPr>
            <a:picLocks noChangeAspect="1" noChangeArrowheads="1"/>
          </p:cNvPicPr>
          <p:nvPr/>
        </p:nvPicPr>
        <p:blipFill>
          <a:blip r:embed="rId3" cstate="print">
            <a:lum bright="-60000" contrast="-100000"/>
          </a:blip>
          <a:srcRect/>
          <a:stretch>
            <a:fillRect/>
          </a:stretch>
        </p:blipFill>
        <p:spPr bwMode="auto">
          <a:xfrm>
            <a:off x="962052" y="2062011"/>
            <a:ext cx="7343775" cy="42719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144838" name="Rectangle 6"/>
          <p:cNvSpPr>
            <a:spLocks noChangeAspect="1" noChangeArrowheads="1"/>
          </p:cNvSpPr>
          <p:nvPr/>
        </p:nvSpPr>
        <p:spPr bwMode="auto">
          <a:xfrm>
            <a:off x="6572264" y="3633647"/>
            <a:ext cx="1087157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  <a:buFontTx/>
              <a:buNone/>
            </a:pPr>
            <a:r>
              <a:rPr lang="en-US" altLang="ja-JP" sz="1400" b="1" dirty="0">
                <a:solidFill>
                  <a:srgbClr val="CC99FF"/>
                </a:solidFill>
              </a:rPr>
              <a:t>  DECIGO </a:t>
            </a:r>
          </a:p>
          <a:p>
            <a:pPr algn="l">
              <a:lnSpc>
                <a:spcPct val="90000"/>
              </a:lnSpc>
              <a:buFontTx/>
              <a:buNone/>
            </a:pPr>
            <a:r>
              <a:rPr lang="en-US" altLang="ja-JP" sz="1400" b="1" dirty="0">
                <a:solidFill>
                  <a:srgbClr val="CC99FF"/>
                </a:solidFill>
              </a:rPr>
              <a:t>  </a:t>
            </a:r>
            <a:r>
              <a:rPr lang="en-US" altLang="ja-JP" sz="1400" b="1" dirty="0" smtClean="0">
                <a:solidFill>
                  <a:srgbClr val="CC99FF"/>
                </a:solidFill>
              </a:rPr>
              <a:t>  (1 unit)</a:t>
            </a:r>
            <a:endParaRPr lang="en-US" altLang="ja-JP" sz="1400" b="1" dirty="0">
              <a:solidFill>
                <a:srgbClr val="CC99FF"/>
              </a:solidFill>
            </a:endParaRPr>
          </a:p>
        </p:txBody>
      </p:sp>
      <p:grpSp>
        <p:nvGrpSpPr>
          <p:cNvPr id="44" name="グループ化 43"/>
          <p:cNvGrpSpPr/>
          <p:nvPr/>
        </p:nvGrpSpPr>
        <p:grpSpPr>
          <a:xfrm>
            <a:off x="3435584" y="2757355"/>
            <a:ext cx="3422432" cy="1266811"/>
            <a:chOff x="3435584" y="2662547"/>
            <a:chExt cx="3422432" cy="1266811"/>
          </a:xfrm>
        </p:grpSpPr>
        <p:sp>
          <p:nvSpPr>
            <p:cNvPr id="35" name="爆発 2 34"/>
            <p:cNvSpPr/>
            <p:nvPr/>
          </p:nvSpPr>
          <p:spPr bwMode="auto">
            <a:xfrm>
              <a:off x="5254657" y="3357854"/>
              <a:ext cx="642942" cy="571504"/>
            </a:xfrm>
            <a:prstGeom prst="irregularSeal2">
              <a:avLst/>
            </a:prstGeom>
            <a:solidFill>
              <a:srgbClr val="FFCC99">
                <a:alpha val="50000"/>
              </a:srgbClr>
            </a:solidFill>
            <a:ln w="15875" cap="flat" cmpd="sng" algn="ctr">
              <a:solidFill>
                <a:srgbClr val="FFCC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cxnSp>
          <p:nvCxnSpPr>
            <p:cNvPr id="34" name="直線矢印コネクタ 33"/>
            <p:cNvCxnSpPr/>
            <p:nvPr/>
          </p:nvCxnSpPr>
          <p:spPr bwMode="auto">
            <a:xfrm>
              <a:off x="3468707" y="3000664"/>
              <a:ext cx="2071702" cy="642942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1270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sp>
          <p:nvSpPr>
            <p:cNvPr id="37" name="Rectangle 32"/>
            <p:cNvSpPr>
              <a:spLocks noChangeArrowheads="1"/>
            </p:cNvSpPr>
            <p:nvPr/>
          </p:nvSpPr>
          <p:spPr bwMode="auto">
            <a:xfrm rot="1080139">
              <a:off x="3435584" y="2662547"/>
              <a:ext cx="2619645" cy="430887"/>
            </a:xfrm>
            <a:prstGeom prst="rect">
              <a:avLst/>
            </a:prstGeom>
            <a:solidFill>
              <a:srgbClr val="FFCC99">
                <a:alpha val="10000"/>
              </a:srgbClr>
            </a:solidFill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2000" b="1" dirty="0" smtClean="0">
                  <a:solidFill>
                    <a:srgbClr val="FFCC99"/>
                  </a:solidFill>
                  <a:latin typeface="Tahoma" pitchFamily="34" charset="0"/>
                  <a:ea typeface="HGP創英角ｺﾞｼｯｸUB" pitchFamily="50" charset="-128"/>
                </a:rPr>
                <a:t>IMBH</a:t>
              </a:r>
              <a:r>
                <a:rPr lang="en-US" altLang="ja-JP" sz="2000" b="1" dirty="0" smtClean="0">
                  <a:solidFill>
                    <a:srgbClr val="FFCC99"/>
                  </a:solidFill>
                </a:rPr>
                <a:t> </a:t>
              </a:r>
              <a:r>
                <a:rPr lang="en-US" altLang="ja-JP" sz="2000" b="1" dirty="0" smtClean="0">
                  <a:solidFill>
                    <a:srgbClr val="FFCC99"/>
                  </a:solidFill>
                  <a:latin typeface="Tahoma" pitchFamily="34" charset="0"/>
                  <a:ea typeface="HGP創英角ｺﾞｼｯｸUB" pitchFamily="50" charset="-128"/>
                </a:rPr>
                <a:t>inspiral </a:t>
              </a:r>
              <a:r>
                <a:rPr lang="en-US" altLang="ja-JP" sz="1600" b="1" dirty="0" smtClean="0">
                  <a:solidFill>
                    <a:srgbClr val="FFCC99"/>
                  </a:solidFill>
                  <a:latin typeface="Tahoma" pitchFamily="34" charset="0"/>
                  <a:ea typeface="HGP創英角ｺﾞｼｯｸUB" pitchFamily="50" charset="-128"/>
                </a:rPr>
                <a:t>(z~1)</a:t>
              </a:r>
              <a:endParaRPr lang="ja-JP" altLang="en-US" sz="1600" b="1" dirty="0">
                <a:solidFill>
                  <a:srgbClr val="FFCC99"/>
                </a:solidFill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51" name="Rectangle 32"/>
            <p:cNvSpPr>
              <a:spLocks noChangeArrowheads="1"/>
            </p:cNvSpPr>
            <p:nvPr/>
          </p:nvSpPr>
          <p:spPr bwMode="auto">
            <a:xfrm>
              <a:off x="5772587" y="3538839"/>
              <a:ext cx="1085429" cy="32932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400" b="1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</a:rPr>
                <a:t>Merger</a:t>
              </a:r>
              <a:endParaRPr lang="ja-JP" altLang="en-US" sz="14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endParaRPr>
            </a:p>
          </p:txBody>
        </p:sp>
      </p:grpSp>
      <p:sp>
        <p:nvSpPr>
          <p:cNvPr id="52" name="Text Box 3"/>
          <p:cNvSpPr txBox="1">
            <a:spLocks noChangeArrowheads="1"/>
          </p:cNvSpPr>
          <p:nvPr/>
        </p:nvSpPr>
        <p:spPr bwMode="auto">
          <a:xfrm>
            <a:off x="4041440" y="5919663"/>
            <a:ext cx="27146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Frequency   [Hz]</a:t>
            </a:r>
            <a:endParaRPr kumimoji="1" lang="en-US" altLang="ja-JP" sz="2000" b="1" kern="12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53" name="Text Box 3"/>
          <p:cNvSpPr txBox="1">
            <a:spLocks noChangeArrowheads="1"/>
          </p:cNvSpPr>
          <p:nvPr/>
        </p:nvSpPr>
        <p:spPr bwMode="auto">
          <a:xfrm rot="-5400000">
            <a:off x="-447860" y="3744131"/>
            <a:ext cx="3357587" cy="42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GW amplitude   [Hz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-1/2</a:t>
            </a: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]</a:t>
            </a:r>
            <a:endParaRPr kumimoji="1" lang="en-US" altLang="ja-JP" sz="2000" b="1" kern="12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54" name="正方形/長方形 53"/>
          <p:cNvSpPr/>
          <p:nvPr/>
        </p:nvSpPr>
        <p:spPr bwMode="auto">
          <a:xfrm>
            <a:off x="2214546" y="2276325"/>
            <a:ext cx="5786478" cy="3357586"/>
          </a:xfrm>
          <a:prstGeom prst="rect">
            <a:avLst/>
          </a:prstGeom>
          <a:noFill/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55" name="Text Box 3"/>
          <p:cNvSpPr txBox="1">
            <a:spLocks noChangeArrowheads="1"/>
          </p:cNvSpPr>
          <p:nvPr/>
        </p:nvSpPr>
        <p:spPr bwMode="auto">
          <a:xfrm>
            <a:off x="2571736" y="5633911"/>
            <a:ext cx="7858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-4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56" name="Text Box 3"/>
          <p:cNvSpPr txBox="1">
            <a:spLocks noChangeArrowheads="1"/>
          </p:cNvSpPr>
          <p:nvPr/>
        </p:nvSpPr>
        <p:spPr bwMode="auto">
          <a:xfrm>
            <a:off x="3857620" y="5633911"/>
            <a:ext cx="785818" cy="42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-2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57" name="Text Box 3"/>
          <p:cNvSpPr txBox="1">
            <a:spLocks noChangeArrowheads="1"/>
          </p:cNvSpPr>
          <p:nvPr/>
        </p:nvSpPr>
        <p:spPr bwMode="auto">
          <a:xfrm>
            <a:off x="5143504" y="5633911"/>
            <a:ext cx="785818" cy="42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0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58" name="Text Box 3"/>
          <p:cNvSpPr txBox="1">
            <a:spLocks noChangeArrowheads="1"/>
          </p:cNvSpPr>
          <p:nvPr/>
        </p:nvSpPr>
        <p:spPr bwMode="auto">
          <a:xfrm>
            <a:off x="6500826" y="5633911"/>
            <a:ext cx="785818" cy="42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2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59" name="Text Box 3"/>
          <p:cNvSpPr txBox="1">
            <a:spLocks noChangeArrowheads="1"/>
          </p:cNvSpPr>
          <p:nvPr/>
        </p:nvSpPr>
        <p:spPr bwMode="auto">
          <a:xfrm>
            <a:off x="7715272" y="5633911"/>
            <a:ext cx="785818" cy="42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4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60" name="Text Box 3"/>
          <p:cNvSpPr txBox="1">
            <a:spLocks noChangeArrowheads="1"/>
          </p:cNvSpPr>
          <p:nvPr/>
        </p:nvSpPr>
        <p:spPr bwMode="auto">
          <a:xfrm>
            <a:off x="1428728" y="4529304"/>
            <a:ext cx="9286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-24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61" name="Text Box 3"/>
          <p:cNvSpPr txBox="1">
            <a:spLocks noChangeArrowheads="1"/>
          </p:cNvSpPr>
          <p:nvPr/>
        </p:nvSpPr>
        <p:spPr bwMode="auto">
          <a:xfrm>
            <a:off x="1428728" y="3919399"/>
            <a:ext cx="10001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-22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62" name="Text Box 3"/>
          <p:cNvSpPr txBox="1">
            <a:spLocks noChangeArrowheads="1"/>
          </p:cNvSpPr>
          <p:nvPr/>
        </p:nvSpPr>
        <p:spPr bwMode="auto">
          <a:xfrm>
            <a:off x="1428728" y="3276457"/>
            <a:ext cx="10001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-20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63" name="Text Box 3"/>
          <p:cNvSpPr txBox="1">
            <a:spLocks noChangeArrowheads="1"/>
          </p:cNvSpPr>
          <p:nvPr/>
        </p:nvSpPr>
        <p:spPr bwMode="auto">
          <a:xfrm>
            <a:off x="1428728" y="2671916"/>
            <a:ext cx="9286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-18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64" name="Text Box 3"/>
          <p:cNvSpPr txBox="1">
            <a:spLocks noChangeArrowheads="1"/>
          </p:cNvSpPr>
          <p:nvPr/>
        </p:nvSpPr>
        <p:spPr bwMode="auto">
          <a:xfrm>
            <a:off x="1428728" y="2100412"/>
            <a:ext cx="9286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-16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sp>
        <p:nvSpPr>
          <p:cNvPr id="65" name="Text Box 3"/>
          <p:cNvSpPr txBox="1">
            <a:spLocks noChangeArrowheads="1"/>
          </p:cNvSpPr>
          <p:nvPr/>
        </p:nvSpPr>
        <p:spPr bwMode="auto">
          <a:xfrm>
            <a:off x="1428728" y="5133845"/>
            <a:ext cx="9286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10</a:t>
            </a:r>
            <a:r>
              <a:rPr lang="en-US" altLang="ja-JP" sz="2000" b="1" baseline="30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-26</a:t>
            </a:r>
            <a:endParaRPr kumimoji="1" lang="en-US" altLang="ja-JP" sz="2000" b="1" kern="1200" baseline="30000" dirty="0">
              <a:solidFill>
                <a:srgbClr val="FFFFFF"/>
              </a:solidFill>
              <a:latin typeface="+mj-lt"/>
              <a:ea typeface="ＭＳ Ｐゴシック" pitchFamily="50" charset="-128"/>
              <a:cs typeface="+mn-cs"/>
            </a:endParaRPr>
          </a:p>
        </p:txBody>
      </p:sp>
      <p:grpSp>
        <p:nvGrpSpPr>
          <p:cNvPr id="48" name="グループ化 47"/>
          <p:cNvGrpSpPr/>
          <p:nvPr/>
        </p:nvGrpSpPr>
        <p:grpSpPr>
          <a:xfrm>
            <a:off x="2030956" y="2523676"/>
            <a:ext cx="5081089" cy="2928958"/>
            <a:chOff x="2030956" y="2428868"/>
            <a:chExt cx="5081089" cy="2928958"/>
          </a:xfrm>
        </p:grpSpPr>
        <p:sp>
          <p:nvSpPr>
            <p:cNvPr id="47" name="Rectangle 6"/>
            <p:cNvSpPr>
              <a:spLocks noChangeAspect="1" noChangeArrowheads="1"/>
            </p:cNvSpPr>
            <p:nvPr/>
          </p:nvSpPr>
          <p:spPr bwMode="auto">
            <a:xfrm>
              <a:off x="4929190" y="4572008"/>
              <a:ext cx="1414170" cy="4801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lnSpc>
                  <a:spcPct val="90000"/>
                </a:lnSpc>
                <a:buFontTx/>
                <a:buNone/>
              </a:pPr>
              <a:r>
                <a:rPr lang="en-US" altLang="ja-JP" sz="1400" b="1" dirty="0">
                  <a:solidFill>
                    <a:srgbClr val="CCECFF"/>
                  </a:solidFill>
                </a:rPr>
                <a:t>  DECIGO </a:t>
              </a:r>
            </a:p>
            <a:p>
              <a:pPr algn="l">
                <a:lnSpc>
                  <a:spcPct val="90000"/>
                </a:lnSpc>
                <a:buFontTx/>
                <a:buNone/>
              </a:pPr>
              <a:r>
                <a:rPr lang="en-US" altLang="ja-JP" sz="1400" b="1" dirty="0">
                  <a:solidFill>
                    <a:srgbClr val="CCECFF"/>
                  </a:solidFill>
                </a:rPr>
                <a:t> </a:t>
              </a:r>
              <a:r>
                <a:rPr lang="en-US" altLang="ja-JP" sz="1400" b="1" dirty="0" smtClean="0">
                  <a:solidFill>
                    <a:srgbClr val="CCECFF"/>
                  </a:solidFill>
                </a:rPr>
                <a:t>(Correlation)</a:t>
              </a:r>
              <a:endParaRPr lang="en-US" altLang="ja-JP" sz="1400" b="1" dirty="0">
                <a:solidFill>
                  <a:srgbClr val="CCECFF"/>
                </a:solidFill>
              </a:endParaRPr>
            </a:p>
          </p:txBody>
        </p:sp>
        <p:sp>
          <p:nvSpPr>
            <p:cNvPr id="66" name="Rectangle 32"/>
            <p:cNvSpPr>
              <a:spLocks noChangeArrowheads="1"/>
            </p:cNvSpPr>
            <p:nvPr/>
          </p:nvSpPr>
          <p:spPr bwMode="auto">
            <a:xfrm rot="2610760">
              <a:off x="2030956" y="3593240"/>
              <a:ext cx="2307637" cy="701731"/>
            </a:xfrm>
            <a:prstGeom prst="rect">
              <a:avLst/>
            </a:prstGeom>
            <a:solidFill>
              <a:srgbClr val="CCFFCC">
                <a:alpha val="10000"/>
              </a:srgbClr>
            </a:solidFill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2000" b="1" dirty="0" smtClean="0">
                  <a:solidFill>
                    <a:srgbClr val="CCFFCC"/>
                  </a:solidFill>
                </a:rPr>
                <a:t>Background GW</a:t>
              </a:r>
              <a:r>
                <a:rPr lang="en-US" altLang="ja-JP" sz="1600" b="1" dirty="0" smtClean="0">
                  <a:solidFill>
                    <a:srgbClr val="CCFFCC"/>
                  </a:solidFill>
                </a:rPr>
                <a:t> 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 b="1" dirty="0" smtClean="0">
                  <a:solidFill>
                    <a:srgbClr val="CCFFCC"/>
                  </a:solidFill>
                </a:rPr>
                <a:t>   </a:t>
              </a:r>
              <a:r>
                <a:rPr lang="en-US" altLang="ja-JP" sz="1600" b="1" dirty="0" smtClean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</a:rPr>
                <a:t>(Ωgw ~ 2 x 10</a:t>
              </a:r>
              <a:r>
                <a:rPr lang="en-US" altLang="ja-JP" sz="1600" b="1" baseline="30000" dirty="0" smtClean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</a:rPr>
                <a:t>-15</a:t>
              </a:r>
              <a:r>
                <a:rPr lang="en-US" altLang="ja-JP" sz="1600" b="1" dirty="0" smtClean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</a:rPr>
                <a:t>)</a:t>
              </a:r>
              <a:endParaRPr lang="ja-JP" altLang="en-US" sz="1600" b="1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endParaRPr>
            </a:p>
          </p:txBody>
        </p:sp>
        <p:cxnSp>
          <p:nvCxnSpPr>
            <p:cNvPr id="42" name="直線コネクタ 41"/>
            <p:cNvCxnSpPr/>
            <p:nvPr/>
          </p:nvCxnSpPr>
          <p:spPr bwMode="auto">
            <a:xfrm rot="10800000">
              <a:off x="2214546" y="2428868"/>
              <a:ext cx="3214710" cy="2928958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88900" cap="flat" cmpd="sng" algn="ctr">
              <a:solidFill>
                <a:srgbClr val="CCFFCC">
                  <a:alpha val="74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6" name="フリーフォーム 45"/>
            <p:cNvSpPr/>
            <p:nvPr/>
          </p:nvSpPr>
          <p:spPr bwMode="auto">
            <a:xfrm>
              <a:off x="4314254" y="4429132"/>
              <a:ext cx="2797791" cy="641444"/>
            </a:xfrm>
            <a:custGeom>
              <a:avLst/>
              <a:gdLst>
                <a:gd name="connsiteX0" fmla="*/ 0 w 2797791"/>
                <a:gd name="connsiteY0" fmla="*/ 0 h 641444"/>
                <a:gd name="connsiteX1" fmla="*/ 477672 w 2797791"/>
                <a:gd name="connsiteY1" fmla="*/ 409432 h 641444"/>
                <a:gd name="connsiteX2" fmla="*/ 627797 w 2797791"/>
                <a:gd name="connsiteY2" fmla="*/ 573206 h 641444"/>
                <a:gd name="connsiteX3" fmla="*/ 791570 w 2797791"/>
                <a:gd name="connsiteY3" fmla="*/ 627797 h 641444"/>
                <a:gd name="connsiteX4" fmla="*/ 1064526 w 2797791"/>
                <a:gd name="connsiteY4" fmla="*/ 641444 h 641444"/>
                <a:gd name="connsiteX5" fmla="*/ 1473958 w 2797791"/>
                <a:gd name="connsiteY5" fmla="*/ 627797 h 641444"/>
                <a:gd name="connsiteX6" fmla="*/ 1842448 w 2797791"/>
                <a:gd name="connsiteY6" fmla="*/ 559558 h 641444"/>
                <a:gd name="connsiteX7" fmla="*/ 2797791 w 2797791"/>
                <a:gd name="connsiteY7" fmla="*/ 150125 h 64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97791" h="641444">
                  <a:moveTo>
                    <a:pt x="0" y="0"/>
                  </a:moveTo>
                  <a:lnTo>
                    <a:pt x="477672" y="409432"/>
                  </a:lnTo>
                  <a:lnTo>
                    <a:pt x="627797" y="573206"/>
                  </a:lnTo>
                  <a:lnTo>
                    <a:pt x="791570" y="627797"/>
                  </a:lnTo>
                  <a:lnTo>
                    <a:pt x="1064526" y="641444"/>
                  </a:lnTo>
                  <a:lnTo>
                    <a:pt x="1473958" y="627797"/>
                  </a:lnTo>
                  <a:lnTo>
                    <a:pt x="1842448" y="559558"/>
                  </a:lnTo>
                  <a:lnTo>
                    <a:pt x="2797791" y="150125"/>
                  </a:lnTo>
                </a:path>
              </a:pathLst>
            </a:custGeom>
            <a:noFill/>
            <a:ln w="50800" cap="flat" cmpd="sng" algn="ctr">
              <a:solidFill>
                <a:srgbClr val="CCEC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</p:grpSp>
      <p:sp>
        <p:nvSpPr>
          <p:cNvPr id="45" name="フリーフォーム 44"/>
          <p:cNvSpPr/>
          <p:nvPr/>
        </p:nvSpPr>
        <p:spPr bwMode="auto">
          <a:xfrm>
            <a:off x="4240026" y="3952728"/>
            <a:ext cx="2797791" cy="641444"/>
          </a:xfrm>
          <a:custGeom>
            <a:avLst/>
            <a:gdLst>
              <a:gd name="connsiteX0" fmla="*/ 0 w 2797791"/>
              <a:gd name="connsiteY0" fmla="*/ 0 h 641444"/>
              <a:gd name="connsiteX1" fmla="*/ 477672 w 2797791"/>
              <a:gd name="connsiteY1" fmla="*/ 409432 h 641444"/>
              <a:gd name="connsiteX2" fmla="*/ 627797 w 2797791"/>
              <a:gd name="connsiteY2" fmla="*/ 573206 h 641444"/>
              <a:gd name="connsiteX3" fmla="*/ 791570 w 2797791"/>
              <a:gd name="connsiteY3" fmla="*/ 627797 h 641444"/>
              <a:gd name="connsiteX4" fmla="*/ 1064526 w 2797791"/>
              <a:gd name="connsiteY4" fmla="*/ 641444 h 641444"/>
              <a:gd name="connsiteX5" fmla="*/ 1473958 w 2797791"/>
              <a:gd name="connsiteY5" fmla="*/ 627797 h 641444"/>
              <a:gd name="connsiteX6" fmla="*/ 1842448 w 2797791"/>
              <a:gd name="connsiteY6" fmla="*/ 559558 h 641444"/>
              <a:gd name="connsiteX7" fmla="*/ 2797791 w 2797791"/>
              <a:gd name="connsiteY7" fmla="*/ 150125 h 641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97791" h="641444">
                <a:moveTo>
                  <a:pt x="0" y="0"/>
                </a:moveTo>
                <a:lnTo>
                  <a:pt x="477672" y="409432"/>
                </a:lnTo>
                <a:lnTo>
                  <a:pt x="627797" y="573206"/>
                </a:lnTo>
                <a:lnTo>
                  <a:pt x="791570" y="627797"/>
                </a:lnTo>
                <a:lnTo>
                  <a:pt x="1064526" y="641444"/>
                </a:lnTo>
                <a:lnTo>
                  <a:pt x="1473958" y="627797"/>
                </a:lnTo>
                <a:lnTo>
                  <a:pt x="1842448" y="559558"/>
                </a:lnTo>
                <a:lnTo>
                  <a:pt x="2797791" y="150125"/>
                </a:lnTo>
              </a:path>
            </a:pathLst>
          </a:custGeom>
          <a:noFill/>
          <a:ln w="50800" cap="flat" cmpd="sng" algn="ctr">
            <a:solidFill>
              <a:srgbClr val="CC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grpSp>
        <p:nvGrpSpPr>
          <p:cNvPr id="73" name="グループ化 72"/>
          <p:cNvGrpSpPr/>
          <p:nvPr/>
        </p:nvGrpSpPr>
        <p:grpSpPr>
          <a:xfrm>
            <a:off x="4254525" y="3875181"/>
            <a:ext cx="4032251" cy="1727134"/>
            <a:chOff x="4254525" y="3780373"/>
            <a:chExt cx="4032251" cy="1727134"/>
          </a:xfrm>
        </p:grpSpPr>
        <p:sp>
          <p:nvSpPr>
            <p:cNvPr id="40" name="爆発 2 39"/>
            <p:cNvSpPr/>
            <p:nvPr/>
          </p:nvSpPr>
          <p:spPr bwMode="auto">
            <a:xfrm>
              <a:off x="6969169" y="4572300"/>
              <a:ext cx="642942" cy="571504"/>
            </a:xfrm>
            <a:prstGeom prst="irregularSeal2">
              <a:avLst/>
            </a:prstGeom>
            <a:solidFill>
              <a:srgbClr val="FFFFCC">
                <a:alpha val="50000"/>
              </a:srgbClr>
            </a:solidFill>
            <a:ln w="15875" cap="flat" cmpd="sng" algn="ctr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cxnSp>
          <p:nvCxnSpPr>
            <p:cNvPr id="38" name="直線矢印コネクタ 37"/>
            <p:cNvCxnSpPr/>
            <p:nvPr/>
          </p:nvCxnSpPr>
          <p:spPr bwMode="auto">
            <a:xfrm>
              <a:off x="4254525" y="3929358"/>
              <a:ext cx="3000396" cy="928694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1270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sp>
          <p:nvSpPr>
            <p:cNvPr id="49" name="Rectangle 32"/>
            <p:cNvSpPr>
              <a:spLocks noChangeArrowheads="1"/>
            </p:cNvSpPr>
            <p:nvPr/>
          </p:nvSpPr>
          <p:spPr bwMode="auto">
            <a:xfrm>
              <a:off x="5786446" y="5110475"/>
              <a:ext cx="2143139" cy="397032"/>
            </a:xfrm>
            <a:prstGeom prst="rect">
              <a:avLst/>
            </a:prstGeom>
            <a:solidFill>
              <a:srgbClr val="FFFFCC">
                <a:alpha val="10000"/>
              </a:srgbClr>
            </a:solidFill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800" b="1" dirty="0" smtClean="0">
                  <a:solidFill>
                    <a:srgbClr val="FFFFCC"/>
                  </a:solidFill>
                  <a:latin typeface="Tahoma" pitchFamily="34" charset="0"/>
                  <a:ea typeface="HGP創英角ｺﾞｼｯｸUB" pitchFamily="50" charset="-128"/>
                </a:rPr>
                <a:t>NS</a:t>
              </a:r>
              <a:r>
                <a:rPr lang="en-US" altLang="ja-JP" sz="1800" b="1" dirty="0" smtClean="0">
                  <a:solidFill>
                    <a:srgbClr val="FFFFCC"/>
                  </a:solidFill>
                </a:rPr>
                <a:t> </a:t>
              </a:r>
              <a:r>
                <a:rPr lang="en-US" altLang="ja-JP" sz="1800" b="1" dirty="0" smtClean="0">
                  <a:solidFill>
                    <a:srgbClr val="FFFFCC"/>
                  </a:solidFill>
                  <a:latin typeface="Tahoma" pitchFamily="34" charset="0"/>
                  <a:ea typeface="HGP創英角ｺﾞｼｯｸUB" pitchFamily="50" charset="-128"/>
                </a:rPr>
                <a:t>inspiral </a:t>
              </a:r>
              <a:r>
                <a:rPr lang="en-US" altLang="ja-JP" sz="1600" b="1" dirty="0" smtClean="0">
                  <a:solidFill>
                    <a:srgbClr val="FFFFCC"/>
                  </a:solidFill>
                  <a:latin typeface="Tahoma" pitchFamily="34" charset="0"/>
                  <a:ea typeface="HGP創英角ｺﾞｼｯｸUB" pitchFamily="50" charset="-128"/>
                </a:rPr>
                <a:t>(z~1)</a:t>
              </a:r>
              <a:endParaRPr lang="ja-JP" altLang="en-US" sz="1600" b="1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50" name="Rectangle 32"/>
            <p:cNvSpPr>
              <a:spLocks noChangeArrowheads="1"/>
            </p:cNvSpPr>
            <p:nvPr/>
          </p:nvSpPr>
          <p:spPr bwMode="auto">
            <a:xfrm>
              <a:off x="7201347" y="4352526"/>
              <a:ext cx="1085429" cy="32932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400" b="1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</a:rPr>
                <a:t>Merger</a:t>
              </a:r>
              <a:endParaRPr lang="ja-JP" altLang="en-US" sz="14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67" name="二等辺三角形 66"/>
            <p:cNvSpPr/>
            <p:nvPr/>
          </p:nvSpPr>
          <p:spPr bwMode="auto">
            <a:xfrm>
              <a:off x="4929190" y="4038905"/>
              <a:ext cx="45719" cy="71438"/>
            </a:xfrm>
            <a:prstGeom prst="triangle">
              <a:avLst/>
            </a:prstGeom>
            <a:solidFill>
              <a:srgbClr val="FAFFC9">
                <a:alpha val="50000"/>
              </a:srgbClr>
            </a:solidFill>
            <a:ln w="50800" cap="flat" cmpd="sng" algn="ctr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68" name="Rectangle 6"/>
            <p:cNvSpPr>
              <a:spLocks noChangeAspect="1" noChangeArrowheads="1"/>
            </p:cNvSpPr>
            <p:nvPr/>
          </p:nvSpPr>
          <p:spPr bwMode="auto">
            <a:xfrm>
              <a:off x="4502191" y="3780373"/>
              <a:ext cx="784189" cy="258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lnSpc>
                  <a:spcPct val="90000"/>
                </a:lnSpc>
                <a:buFontTx/>
                <a:buNone/>
              </a:pPr>
              <a:r>
                <a:rPr lang="en-US" altLang="ja-JP" sz="1200" b="1" dirty="0" smtClean="0">
                  <a:solidFill>
                    <a:srgbClr val="FFFFCC"/>
                  </a:solidFill>
                </a:rPr>
                <a:t>3month</a:t>
              </a:r>
              <a:endParaRPr lang="en-US" altLang="ja-JP" sz="1200" b="1" dirty="0">
                <a:solidFill>
                  <a:srgbClr val="FFFFCC"/>
                </a:solidFill>
              </a:endParaRPr>
            </a:p>
          </p:txBody>
        </p:sp>
      </p:grpSp>
      <p:sp>
        <p:nvSpPr>
          <p:cNvPr id="69" name="Text Box 3"/>
          <p:cNvSpPr txBox="1">
            <a:spLocks noChangeArrowheads="1"/>
          </p:cNvSpPr>
          <p:nvPr/>
        </p:nvSpPr>
        <p:spPr bwMode="auto">
          <a:xfrm>
            <a:off x="714348" y="785794"/>
            <a:ext cx="48482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dirty="0" smtClean="0">
                <a:solidFill>
                  <a:srgbClr val="FFCC99"/>
                </a:solidFill>
                <a:latin typeface="+mj-lt"/>
                <a:ea typeface="ＭＳ Ｐゴシック" pitchFamily="50" charset="-128"/>
              </a:rPr>
              <a:t>IMBH </a:t>
            </a:r>
            <a:r>
              <a:rPr lang="en-US" altLang="ja-JP" sz="2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binary inspiral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kern="1200" dirty="0" smtClean="0">
                <a:solidFill>
                  <a:srgbClr val="FFFFCC"/>
                </a:solidFill>
                <a:latin typeface="+mj-lt"/>
                <a:ea typeface="ＭＳ Ｐゴシック" pitchFamily="50" charset="-128"/>
              </a:rPr>
              <a:t>NS</a:t>
            </a:r>
            <a:r>
              <a:rPr kumimoji="1" lang="en-US" altLang="ja-JP" sz="2000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 binary inspiral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kern="1200" dirty="0" smtClean="0">
                <a:solidFill>
                  <a:srgbClr val="CCFFCC"/>
                </a:solidFill>
                <a:latin typeface="+mj-lt"/>
                <a:ea typeface="ＭＳ Ｐゴシック" pitchFamily="50" charset="-128"/>
              </a:rPr>
              <a:t>Stoch</a:t>
            </a:r>
            <a:r>
              <a:rPr kumimoji="1" lang="en-US" altLang="ja-JP" sz="2000" kern="12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astic background</a:t>
            </a:r>
          </a:p>
        </p:txBody>
      </p:sp>
      <p:sp>
        <p:nvSpPr>
          <p:cNvPr id="70" name="下矢印 69"/>
          <p:cNvSpPr/>
          <p:nvPr/>
        </p:nvSpPr>
        <p:spPr bwMode="auto">
          <a:xfrm rot="5400000" flipV="1">
            <a:off x="3786182" y="1285860"/>
            <a:ext cx="428628" cy="285752"/>
          </a:xfrm>
          <a:prstGeom prst="downArrow">
            <a:avLst/>
          </a:prstGeom>
          <a:solidFill>
            <a:srgbClr val="FFFFFF">
              <a:alpha val="1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71" name="Text Box 3"/>
          <p:cNvSpPr txBox="1">
            <a:spLocks noChangeArrowheads="1"/>
          </p:cNvSpPr>
          <p:nvPr/>
        </p:nvSpPr>
        <p:spPr bwMode="auto">
          <a:xfrm>
            <a:off x="4214810" y="785794"/>
            <a:ext cx="4643438" cy="1127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Galaxy formation </a:t>
            </a:r>
            <a:r>
              <a:rPr lang="en-US" altLang="ja-JP" sz="1800" dirty="0" smtClean="0">
                <a:solidFill>
                  <a:srgbClr val="DDDDDD"/>
                </a:solidFill>
                <a:latin typeface="+mj-lt"/>
                <a:ea typeface="ＭＳ Ｐゴシック" pitchFamily="50" charset="-128"/>
              </a:rPr>
              <a:t>(Massive BH)</a:t>
            </a:r>
            <a:endParaRPr kumimoji="1" lang="en-US" altLang="ja-JP" sz="1800" kern="1200" dirty="0" smtClean="0">
              <a:solidFill>
                <a:srgbClr val="DDDDDD"/>
              </a:solidFill>
              <a:latin typeface="+mj-lt"/>
              <a:ea typeface="ＭＳ Ｐゴシック" pitchFamily="50" charset="-128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+mj-lt"/>
                <a:ea typeface="ＭＳ Ｐゴシック" pitchFamily="50" charset="-128"/>
              </a:rPr>
              <a:t>Cosmology</a:t>
            </a:r>
            <a:r>
              <a:rPr lang="en-US" altLang="ja-JP" sz="1800" dirty="0" smtClean="0">
                <a:solidFill>
                  <a:srgbClr val="DDDDDD"/>
                </a:solidFill>
                <a:latin typeface="+mj-lt"/>
                <a:ea typeface="ＭＳ Ｐゴシック" pitchFamily="50" charset="-128"/>
              </a:rPr>
              <a:t>  (Inflation, Dark energy)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1800" dirty="0" smtClean="0">
                <a:solidFill>
                  <a:srgbClr val="FFFFFF"/>
                </a:solidFill>
                <a:ea typeface="ＭＳ Ｐゴシック" pitchFamily="50" charset="-128"/>
              </a:rPr>
              <a:t>Fundamental physics</a:t>
            </a:r>
            <a:endParaRPr lang="en-US" altLang="ja-JP" sz="1800" dirty="0" smtClean="0">
              <a:solidFill>
                <a:srgbClr val="DDDDDD"/>
              </a:solidFill>
              <a:latin typeface="+mj-lt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9197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76229" name="Group 5"/>
          <p:cNvGraphicFramePr>
            <a:graphicFrameLocks noGrp="1"/>
          </p:cNvGraphicFramePr>
          <p:nvPr/>
        </p:nvGraphicFramePr>
        <p:xfrm>
          <a:off x="611188" y="1412875"/>
          <a:ext cx="8280400" cy="4836923"/>
        </p:xfrm>
        <a:graphic>
          <a:graphicData uri="http://schemas.openxmlformats.org/drawingml/2006/table">
            <a:tbl>
              <a:tblPr/>
              <a:tblGrid>
                <a:gridCol w="395287"/>
                <a:gridCol w="393700"/>
                <a:gridCol w="393700"/>
                <a:gridCol w="393700"/>
                <a:gridCol w="395288"/>
                <a:gridCol w="395287"/>
                <a:gridCol w="393700"/>
                <a:gridCol w="395288"/>
                <a:gridCol w="120650"/>
                <a:gridCol w="273050"/>
                <a:gridCol w="393700"/>
                <a:gridCol w="395287"/>
                <a:gridCol w="392113"/>
                <a:gridCol w="395287"/>
                <a:gridCol w="395288"/>
                <a:gridCol w="392112"/>
                <a:gridCol w="395288"/>
                <a:gridCol w="395287"/>
                <a:gridCol w="393700"/>
                <a:gridCol w="395288"/>
                <a:gridCol w="392112"/>
                <a:gridCol w="395288"/>
              </a:tblGrid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ja-JP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2010</a:t>
                      </a:r>
                    </a:p>
                  </a:txBody>
                  <a:tcPr marL="0" marR="0" marT="0" marB="0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11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12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13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14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15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16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17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18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19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20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21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22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23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24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25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26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27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28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29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00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ミッション</a:t>
                      </a: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ja-JP" altLang="ja-JP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971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目的</a:t>
                      </a: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　　</a:t>
                      </a:r>
                      <a:endParaRPr kumimoji="1" lang="en-US" altLang="ja-JP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   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根幹技術の宇宙実証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　　銀河系内観測</a:t>
                      </a: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重力波の検出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　　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(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最小限のスペック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S/C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間での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FP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干渉計実証</a:t>
                      </a: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 </a:t>
                      </a: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重力波天文学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en-US" altLang="ja-JP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720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構成</a:t>
                      </a: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　　小型衛星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1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機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　　短基線長</a:t>
                      </a:r>
                      <a:r>
                        <a:rPr kumimoji="0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FP</a:t>
                      </a:r>
                      <a:r>
                        <a:rPr kumimoji="0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共振器 </a:t>
                      </a:r>
                      <a:r>
                        <a:rPr kumimoji="0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1</a:t>
                      </a:r>
                      <a:r>
                        <a:rPr kumimoji="0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台</a:t>
                      </a: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  S/C 3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台  干渉計 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1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en-US" altLang="ja-JP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S/C 3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機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干渉計 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3-4</a:t>
                      </a:r>
                      <a:r>
                        <a:rPr kumimoji="1" lang="ja-JP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ユニット</a:t>
                      </a:r>
                      <a:endParaRPr kumimoji="1" lang="en-US" altLang="ja-JP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2143116"/>
            <a:ext cx="1305302" cy="131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9" name="図 16" descr="photo_sat_3_01L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0615" y="3071810"/>
            <a:ext cx="1339683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62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solidFill>
                  <a:srgbClr val="DDDDDD"/>
                </a:solidFill>
              </a:rPr>
              <a:t>DECIGO</a:t>
            </a:r>
            <a:r>
              <a:rPr lang="ja-JP" altLang="en-US" dirty="0">
                <a:solidFill>
                  <a:srgbClr val="DDDDDD"/>
                </a:solidFill>
              </a:rPr>
              <a:t>のロードマップ</a:t>
            </a:r>
          </a:p>
        </p:txBody>
      </p:sp>
      <p:sp>
        <p:nvSpPr>
          <p:cNvPr id="35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国立天文台 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ATC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セミナー　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(2011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11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21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国立天文台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76228" name="Text Box 4"/>
          <p:cNvSpPr txBox="1">
            <a:spLocks noChangeArrowheads="1"/>
          </p:cNvSpPr>
          <p:nvPr/>
        </p:nvSpPr>
        <p:spPr bwMode="auto">
          <a:xfrm>
            <a:off x="6805613" y="850900"/>
            <a:ext cx="2303462" cy="2746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2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Figure: S.Kawamura</a:t>
            </a:r>
          </a:p>
        </p:txBody>
      </p:sp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5029200" y="2528888"/>
            <a:ext cx="1044575" cy="957262"/>
            <a:chOff x="741" y="473"/>
            <a:chExt cx="3836" cy="3504"/>
          </a:xfrm>
        </p:grpSpPr>
        <p:sp>
          <p:nvSpPr>
            <p:cNvPr id="1076272" name="Oval 48"/>
            <p:cNvSpPr>
              <a:spLocks noChangeArrowheads="1"/>
            </p:cNvSpPr>
            <p:nvPr/>
          </p:nvSpPr>
          <p:spPr bwMode="auto">
            <a:xfrm>
              <a:off x="741" y="2680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273" name="Oval 49"/>
            <p:cNvSpPr>
              <a:spLocks noChangeArrowheads="1"/>
            </p:cNvSpPr>
            <p:nvPr/>
          </p:nvSpPr>
          <p:spPr bwMode="auto">
            <a:xfrm>
              <a:off x="3281" y="2680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274" name="Oval 50"/>
            <p:cNvSpPr>
              <a:spLocks noChangeArrowheads="1"/>
            </p:cNvSpPr>
            <p:nvPr/>
          </p:nvSpPr>
          <p:spPr bwMode="auto">
            <a:xfrm>
              <a:off x="2008" y="473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3" name="Group 51"/>
            <p:cNvGrpSpPr>
              <a:grpSpLocks/>
            </p:cNvGrpSpPr>
            <p:nvPr/>
          </p:nvGrpSpPr>
          <p:grpSpPr bwMode="auto">
            <a:xfrm rot="7209001">
              <a:off x="2107" y="1529"/>
              <a:ext cx="432" cy="358"/>
              <a:chOff x="4785" y="11039"/>
              <a:chExt cx="829" cy="688"/>
            </a:xfrm>
          </p:grpSpPr>
          <p:sp>
            <p:nvSpPr>
              <p:cNvPr id="1076276" name="Freeform 5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77" name="Line 5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78" name="Line 5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79" name="Line 5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0" name="Arc 5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4" name="Group 57"/>
            <p:cNvGrpSpPr>
              <a:grpSpLocks/>
            </p:cNvGrpSpPr>
            <p:nvPr/>
          </p:nvGrpSpPr>
          <p:grpSpPr bwMode="auto">
            <a:xfrm rot="7209001">
              <a:off x="2107" y="1529"/>
              <a:ext cx="432" cy="358"/>
              <a:chOff x="4785" y="11039"/>
              <a:chExt cx="829" cy="688"/>
            </a:xfrm>
          </p:grpSpPr>
          <p:sp>
            <p:nvSpPr>
              <p:cNvPr id="1076282" name="Freeform 58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3" name="Line 59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4" name="Line 60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5" name="Line 61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6" name="Arc 62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5" name="Group 63"/>
            <p:cNvGrpSpPr>
              <a:grpSpLocks/>
            </p:cNvGrpSpPr>
            <p:nvPr/>
          </p:nvGrpSpPr>
          <p:grpSpPr bwMode="auto">
            <a:xfrm flipH="1">
              <a:off x="3041" y="3145"/>
              <a:ext cx="432" cy="358"/>
              <a:chOff x="4785" y="11039"/>
              <a:chExt cx="829" cy="688"/>
            </a:xfrm>
          </p:grpSpPr>
          <p:sp>
            <p:nvSpPr>
              <p:cNvPr id="1076288" name="Freeform 6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9" name="Line 6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0" name="Line 6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1" name="Line 6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2" name="Arc 6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6" name="Group 69"/>
            <p:cNvGrpSpPr>
              <a:grpSpLocks/>
            </p:cNvGrpSpPr>
            <p:nvPr/>
          </p:nvGrpSpPr>
          <p:grpSpPr bwMode="auto">
            <a:xfrm flipH="1">
              <a:off x="3041" y="3142"/>
              <a:ext cx="432" cy="361"/>
              <a:chOff x="4785" y="11039"/>
              <a:chExt cx="829" cy="688"/>
            </a:xfrm>
          </p:grpSpPr>
          <p:sp>
            <p:nvSpPr>
              <p:cNvPr id="1076294" name="Freeform 7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5" name="Line 7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6" name="Line 7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7" name="Line 7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8" name="Arc 7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299" name="Rectangle 75"/>
            <p:cNvSpPr>
              <a:spLocks noChangeArrowheads="1"/>
            </p:cNvSpPr>
            <p:nvPr/>
          </p:nvSpPr>
          <p:spPr bwMode="auto">
            <a:xfrm rot="-17064441">
              <a:off x="1453" y="3113"/>
              <a:ext cx="30" cy="127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0" name="Rectangle 76"/>
            <p:cNvSpPr>
              <a:spLocks noChangeArrowheads="1"/>
            </p:cNvSpPr>
            <p:nvPr/>
          </p:nvSpPr>
          <p:spPr bwMode="auto">
            <a:xfrm rot="2679310">
              <a:off x="1537" y="3266"/>
              <a:ext cx="27" cy="127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1" name="Rectangle 77"/>
            <p:cNvSpPr>
              <a:spLocks noChangeArrowheads="1"/>
            </p:cNvSpPr>
            <p:nvPr/>
          </p:nvSpPr>
          <p:spPr bwMode="auto">
            <a:xfrm rot="3571960">
              <a:off x="1371" y="3219"/>
              <a:ext cx="33" cy="252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2" name="Line 78"/>
            <p:cNvSpPr>
              <a:spLocks noChangeShapeType="1"/>
            </p:cNvSpPr>
            <p:nvPr/>
          </p:nvSpPr>
          <p:spPr bwMode="auto">
            <a:xfrm flipV="1">
              <a:off x="901" y="3328"/>
              <a:ext cx="2362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3" name="Rectangle 79"/>
            <p:cNvSpPr>
              <a:spLocks noChangeArrowheads="1"/>
            </p:cNvSpPr>
            <p:nvPr/>
          </p:nvSpPr>
          <p:spPr bwMode="auto">
            <a:xfrm>
              <a:off x="874" y="3260"/>
              <a:ext cx="255" cy="13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4" name="Freeform 80"/>
            <p:cNvSpPr>
              <a:spLocks/>
            </p:cNvSpPr>
            <p:nvPr/>
          </p:nvSpPr>
          <p:spPr bwMode="auto">
            <a:xfrm>
              <a:off x="1653" y="3278"/>
              <a:ext cx="56" cy="101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5" name="Line 81"/>
            <p:cNvSpPr>
              <a:spLocks noChangeShapeType="1"/>
            </p:cNvSpPr>
            <p:nvPr/>
          </p:nvSpPr>
          <p:spPr bwMode="auto">
            <a:xfrm>
              <a:off x="1656" y="3281"/>
              <a:ext cx="50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6" name="Line 82"/>
            <p:cNvSpPr>
              <a:spLocks noChangeShapeType="1"/>
            </p:cNvSpPr>
            <p:nvPr/>
          </p:nvSpPr>
          <p:spPr bwMode="auto">
            <a:xfrm>
              <a:off x="1659" y="3376"/>
              <a:ext cx="4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7" name="Group 83"/>
            <p:cNvGrpSpPr>
              <a:grpSpLocks/>
            </p:cNvGrpSpPr>
            <p:nvPr/>
          </p:nvGrpSpPr>
          <p:grpSpPr bwMode="auto">
            <a:xfrm>
              <a:off x="1857" y="3148"/>
              <a:ext cx="429" cy="361"/>
              <a:chOff x="4785" y="11039"/>
              <a:chExt cx="829" cy="688"/>
            </a:xfrm>
          </p:grpSpPr>
          <p:sp>
            <p:nvSpPr>
              <p:cNvPr id="1076308" name="Freeform 8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09" name="Line 8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10" name="Line 8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11" name="Line 8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12" name="Arc 8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313" name="Freeform 89"/>
            <p:cNvSpPr>
              <a:spLocks/>
            </p:cNvSpPr>
            <p:nvPr/>
          </p:nvSpPr>
          <p:spPr bwMode="auto">
            <a:xfrm>
              <a:off x="1795" y="3260"/>
              <a:ext cx="1557" cy="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4" name="Freeform 90"/>
            <p:cNvSpPr>
              <a:spLocks/>
            </p:cNvSpPr>
            <p:nvPr/>
          </p:nvSpPr>
          <p:spPr bwMode="auto">
            <a:xfrm flipV="1">
              <a:off x="1795" y="3370"/>
              <a:ext cx="155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5" name="Freeform 91"/>
            <p:cNvSpPr>
              <a:spLocks/>
            </p:cNvSpPr>
            <p:nvPr/>
          </p:nvSpPr>
          <p:spPr bwMode="auto">
            <a:xfrm rot="2663462">
              <a:off x="1721" y="3254"/>
              <a:ext cx="154" cy="154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6" name="Freeform 92"/>
            <p:cNvSpPr>
              <a:spLocks/>
            </p:cNvSpPr>
            <p:nvPr/>
          </p:nvSpPr>
          <p:spPr bwMode="auto">
            <a:xfrm>
              <a:off x="1934" y="3260"/>
              <a:ext cx="1444" cy="142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7" name="Freeform 93"/>
            <p:cNvSpPr>
              <a:spLocks/>
            </p:cNvSpPr>
            <p:nvPr/>
          </p:nvSpPr>
          <p:spPr bwMode="auto">
            <a:xfrm>
              <a:off x="1647" y="3245"/>
              <a:ext cx="325" cy="16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8" name="Arc 94"/>
            <p:cNvSpPr>
              <a:spLocks/>
            </p:cNvSpPr>
            <p:nvPr/>
          </p:nvSpPr>
          <p:spPr bwMode="auto">
            <a:xfrm rot="6937498">
              <a:off x="1582" y="3091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9" name="Arc 95"/>
            <p:cNvSpPr>
              <a:spLocks/>
            </p:cNvSpPr>
            <p:nvPr/>
          </p:nvSpPr>
          <p:spPr bwMode="auto">
            <a:xfrm rot="14662502" flipV="1">
              <a:off x="1582" y="3325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0" name="Freeform 96"/>
            <p:cNvSpPr>
              <a:spLocks/>
            </p:cNvSpPr>
            <p:nvPr/>
          </p:nvSpPr>
          <p:spPr bwMode="auto">
            <a:xfrm flipH="1">
              <a:off x="3343" y="3192"/>
              <a:ext cx="121" cy="2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1" name="Line 97"/>
            <p:cNvSpPr>
              <a:spLocks noChangeShapeType="1"/>
            </p:cNvSpPr>
            <p:nvPr/>
          </p:nvSpPr>
          <p:spPr bwMode="auto">
            <a:xfrm flipH="1">
              <a:off x="3343" y="3189"/>
              <a:ext cx="13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2" name="Line 98"/>
            <p:cNvSpPr>
              <a:spLocks noChangeShapeType="1"/>
            </p:cNvSpPr>
            <p:nvPr/>
          </p:nvSpPr>
          <p:spPr bwMode="auto">
            <a:xfrm flipH="1">
              <a:off x="3337" y="3459"/>
              <a:ext cx="1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3" name="Arc 99"/>
            <p:cNvSpPr>
              <a:spLocks/>
            </p:cNvSpPr>
            <p:nvPr/>
          </p:nvSpPr>
          <p:spPr bwMode="auto">
            <a:xfrm rot="8071501" flipH="1">
              <a:off x="3044" y="3139"/>
              <a:ext cx="361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4" name="Freeform 100"/>
            <p:cNvSpPr>
              <a:spLocks/>
            </p:cNvSpPr>
            <p:nvPr/>
          </p:nvSpPr>
          <p:spPr bwMode="auto">
            <a:xfrm>
              <a:off x="1863" y="3195"/>
              <a:ext cx="121" cy="2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5" name="Line 101"/>
            <p:cNvSpPr>
              <a:spLocks noChangeShapeType="1"/>
            </p:cNvSpPr>
            <p:nvPr/>
          </p:nvSpPr>
          <p:spPr bwMode="auto">
            <a:xfrm>
              <a:off x="1863" y="3186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6" name="Line 102"/>
            <p:cNvSpPr>
              <a:spLocks noChangeShapeType="1"/>
            </p:cNvSpPr>
            <p:nvPr/>
          </p:nvSpPr>
          <p:spPr bwMode="auto">
            <a:xfrm>
              <a:off x="1857" y="3465"/>
              <a:ext cx="13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7" name="Arc 103"/>
            <p:cNvSpPr>
              <a:spLocks/>
            </p:cNvSpPr>
            <p:nvPr/>
          </p:nvSpPr>
          <p:spPr bwMode="auto">
            <a:xfrm rot="35128499">
              <a:off x="1924" y="3143"/>
              <a:ext cx="358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8" name="Arc 104"/>
            <p:cNvSpPr>
              <a:spLocks/>
            </p:cNvSpPr>
            <p:nvPr/>
          </p:nvSpPr>
          <p:spPr bwMode="auto">
            <a:xfrm rot="2663462" flipH="1" flipV="1">
              <a:off x="1727" y="3198"/>
              <a:ext cx="251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9" name="Arc 105"/>
            <p:cNvSpPr>
              <a:spLocks/>
            </p:cNvSpPr>
            <p:nvPr/>
          </p:nvSpPr>
          <p:spPr bwMode="auto">
            <a:xfrm rot="2663462">
              <a:off x="1614" y="3207"/>
              <a:ext cx="252" cy="25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0" name="Arc 106"/>
            <p:cNvSpPr>
              <a:spLocks/>
            </p:cNvSpPr>
            <p:nvPr/>
          </p:nvSpPr>
          <p:spPr bwMode="auto">
            <a:xfrm rot="2663462">
              <a:off x="1585" y="3278"/>
              <a:ext cx="100" cy="10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1" name="Arc 107"/>
            <p:cNvSpPr>
              <a:spLocks/>
            </p:cNvSpPr>
            <p:nvPr/>
          </p:nvSpPr>
          <p:spPr bwMode="auto">
            <a:xfrm rot="2663462" flipH="1" flipV="1">
              <a:off x="1679" y="3278"/>
              <a:ext cx="101" cy="10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2" name="Line 108"/>
            <p:cNvSpPr>
              <a:spLocks noChangeShapeType="1"/>
            </p:cNvSpPr>
            <p:nvPr/>
          </p:nvSpPr>
          <p:spPr bwMode="auto">
            <a:xfrm rot="1807332" flipV="1">
              <a:off x="1576" y="2609"/>
              <a:ext cx="3" cy="77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3" name="Freeform 109"/>
            <p:cNvSpPr>
              <a:spLocks/>
            </p:cNvSpPr>
            <p:nvPr/>
          </p:nvSpPr>
          <p:spPr bwMode="auto">
            <a:xfrm rot="-3592668">
              <a:off x="1505" y="3023"/>
              <a:ext cx="56" cy="104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4" name="Line 110"/>
            <p:cNvSpPr>
              <a:spLocks noChangeShapeType="1"/>
            </p:cNvSpPr>
            <p:nvPr/>
          </p:nvSpPr>
          <p:spPr bwMode="auto">
            <a:xfrm rot="-3592668">
              <a:off x="1471" y="3048"/>
              <a:ext cx="48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5" name="Line 111"/>
            <p:cNvSpPr>
              <a:spLocks noChangeShapeType="1"/>
            </p:cNvSpPr>
            <p:nvPr/>
          </p:nvSpPr>
          <p:spPr bwMode="auto">
            <a:xfrm rot="-3592668">
              <a:off x="1552" y="3095"/>
              <a:ext cx="4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8" name="Group 112"/>
            <p:cNvGrpSpPr>
              <a:grpSpLocks/>
            </p:cNvGrpSpPr>
            <p:nvPr/>
          </p:nvGrpSpPr>
          <p:grpSpPr bwMode="auto">
            <a:xfrm rot="-3592668">
              <a:off x="1514" y="2555"/>
              <a:ext cx="432" cy="361"/>
              <a:chOff x="4785" y="11039"/>
              <a:chExt cx="829" cy="688"/>
            </a:xfrm>
          </p:grpSpPr>
          <p:sp>
            <p:nvSpPr>
              <p:cNvPr id="1076337" name="Freeform 113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38" name="Line 114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39" name="Line 115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40" name="Line 116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41" name="Arc 117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342" name="Freeform 118"/>
            <p:cNvSpPr>
              <a:spLocks/>
            </p:cNvSpPr>
            <p:nvPr/>
          </p:nvSpPr>
          <p:spPr bwMode="auto">
            <a:xfrm rot="-3592668">
              <a:off x="1155" y="2259"/>
              <a:ext cx="1561" cy="2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3" name="Freeform 119"/>
            <p:cNvSpPr>
              <a:spLocks/>
            </p:cNvSpPr>
            <p:nvPr/>
          </p:nvSpPr>
          <p:spPr bwMode="auto">
            <a:xfrm rot="18007332" flipV="1">
              <a:off x="1249" y="2316"/>
              <a:ext cx="1561" cy="2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4" name="Freeform 120"/>
            <p:cNvSpPr>
              <a:spLocks/>
            </p:cNvSpPr>
            <p:nvPr/>
          </p:nvSpPr>
          <p:spPr bwMode="auto">
            <a:xfrm rot="-929206">
              <a:off x="1516" y="2896"/>
              <a:ext cx="157" cy="154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5" name="Freeform 121"/>
            <p:cNvSpPr>
              <a:spLocks/>
            </p:cNvSpPr>
            <p:nvPr/>
          </p:nvSpPr>
          <p:spPr bwMode="auto">
            <a:xfrm rot="-3592668">
              <a:off x="1306" y="2147"/>
              <a:ext cx="1445" cy="142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6" name="Freeform 122"/>
            <p:cNvSpPr>
              <a:spLocks/>
            </p:cNvSpPr>
            <p:nvPr/>
          </p:nvSpPr>
          <p:spPr bwMode="auto">
            <a:xfrm rot="-3592668">
              <a:off x="1435" y="2879"/>
              <a:ext cx="326" cy="16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7" name="Arc 123"/>
            <p:cNvSpPr>
              <a:spLocks/>
            </p:cNvSpPr>
            <p:nvPr/>
          </p:nvSpPr>
          <p:spPr bwMode="auto">
            <a:xfrm rot="3344830">
              <a:off x="1333" y="2887"/>
              <a:ext cx="207" cy="24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8" name="Arc 124"/>
            <p:cNvSpPr>
              <a:spLocks/>
            </p:cNvSpPr>
            <p:nvPr/>
          </p:nvSpPr>
          <p:spPr bwMode="auto">
            <a:xfrm rot="11069833" flipV="1">
              <a:off x="1534" y="3005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9" name="Freeform 125"/>
            <p:cNvSpPr>
              <a:spLocks/>
            </p:cNvSpPr>
            <p:nvPr/>
          </p:nvSpPr>
          <p:spPr bwMode="auto">
            <a:xfrm rot="18007332" flipH="1">
              <a:off x="2337" y="1444"/>
              <a:ext cx="118" cy="2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0" name="Line 126"/>
            <p:cNvSpPr>
              <a:spLocks noChangeShapeType="1"/>
            </p:cNvSpPr>
            <p:nvPr/>
          </p:nvSpPr>
          <p:spPr bwMode="auto">
            <a:xfrm rot="18007332" flipH="1">
              <a:off x="2427" y="1380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1" name="Line 127"/>
            <p:cNvSpPr>
              <a:spLocks noChangeShapeType="1"/>
            </p:cNvSpPr>
            <p:nvPr/>
          </p:nvSpPr>
          <p:spPr bwMode="auto">
            <a:xfrm rot="18007332" flipH="1">
              <a:off x="2215" y="1507"/>
              <a:ext cx="13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2" name="Line 128"/>
            <p:cNvSpPr>
              <a:spLocks noChangeShapeType="1"/>
            </p:cNvSpPr>
            <p:nvPr/>
          </p:nvSpPr>
          <p:spPr bwMode="auto">
            <a:xfrm rot="18007332" flipH="1">
              <a:off x="2446" y="1643"/>
              <a:ext cx="133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3" name="Arc 129"/>
            <p:cNvSpPr>
              <a:spLocks/>
            </p:cNvSpPr>
            <p:nvPr/>
          </p:nvSpPr>
          <p:spPr bwMode="auto">
            <a:xfrm rot="4478833" flipH="1">
              <a:off x="2123" y="1548"/>
              <a:ext cx="362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4" name="Freeform 130"/>
            <p:cNvSpPr>
              <a:spLocks/>
            </p:cNvSpPr>
            <p:nvPr/>
          </p:nvSpPr>
          <p:spPr bwMode="auto">
            <a:xfrm rot="-3592668">
              <a:off x="1596" y="2727"/>
              <a:ext cx="122" cy="2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5" name="Line 131"/>
            <p:cNvSpPr>
              <a:spLocks noChangeShapeType="1"/>
            </p:cNvSpPr>
            <p:nvPr/>
          </p:nvSpPr>
          <p:spPr bwMode="auto">
            <a:xfrm rot="-3592668">
              <a:off x="1625" y="2773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6" name="Line 132"/>
            <p:cNvSpPr>
              <a:spLocks noChangeShapeType="1"/>
            </p:cNvSpPr>
            <p:nvPr/>
          </p:nvSpPr>
          <p:spPr bwMode="auto">
            <a:xfrm rot="-3592668">
              <a:off x="1474" y="2796"/>
              <a:ext cx="130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7" name="Line 133"/>
            <p:cNvSpPr>
              <a:spLocks noChangeShapeType="1"/>
            </p:cNvSpPr>
            <p:nvPr/>
          </p:nvSpPr>
          <p:spPr bwMode="auto">
            <a:xfrm rot="-3592668">
              <a:off x="1704" y="2930"/>
              <a:ext cx="137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8" name="Arc 134"/>
            <p:cNvSpPr>
              <a:spLocks/>
            </p:cNvSpPr>
            <p:nvPr/>
          </p:nvSpPr>
          <p:spPr bwMode="auto">
            <a:xfrm rot="31535830">
              <a:off x="1567" y="2520"/>
              <a:ext cx="358" cy="370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9" name="Arc 135"/>
            <p:cNvSpPr>
              <a:spLocks/>
            </p:cNvSpPr>
            <p:nvPr/>
          </p:nvSpPr>
          <p:spPr bwMode="auto">
            <a:xfrm rot="-929206" flipH="1" flipV="1">
              <a:off x="1493" y="2795"/>
              <a:ext cx="254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60" name="Arc 136"/>
            <p:cNvSpPr>
              <a:spLocks/>
            </p:cNvSpPr>
            <p:nvPr/>
          </p:nvSpPr>
          <p:spPr bwMode="auto">
            <a:xfrm rot="-929206">
              <a:off x="1442" y="2896"/>
              <a:ext cx="252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61" name="Arc 137"/>
            <p:cNvSpPr>
              <a:spLocks/>
            </p:cNvSpPr>
            <p:nvPr/>
          </p:nvSpPr>
          <p:spPr bwMode="auto">
            <a:xfrm rot="-929206">
              <a:off x="1463" y="3065"/>
              <a:ext cx="98" cy="1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62" name="Arc 138"/>
            <p:cNvSpPr>
              <a:spLocks/>
            </p:cNvSpPr>
            <p:nvPr/>
          </p:nvSpPr>
          <p:spPr bwMode="auto">
            <a:xfrm rot="-929206" flipH="1" flipV="1">
              <a:off x="1508" y="2979"/>
              <a:ext cx="100" cy="10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63" name="Line 139"/>
            <p:cNvSpPr>
              <a:spLocks noChangeShapeType="1"/>
            </p:cNvSpPr>
            <p:nvPr/>
          </p:nvSpPr>
          <p:spPr bwMode="auto">
            <a:xfrm>
              <a:off x="1567" y="3314"/>
              <a:ext cx="0" cy="376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64" name="Line 140"/>
            <p:cNvSpPr>
              <a:spLocks noChangeShapeType="1"/>
            </p:cNvSpPr>
            <p:nvPr/>
          </p:nvSpPr>
          <p:spPr bwMode="auto">
            <a:xfrm rot="7220284">
              <a:off x="1330" y="2894"/>
              <a:ext cx="0" cy="37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9" name="Group 141"/>
            <p:cNvGrpSpPr>
              <a:grpSpLocks/>
            </p:cNvGrpSpPr>
            <p:nvPr/>
          </p:nvGrpSpPr>
          <p:grpSpPr bwMode="auto">
            <a:xfrm rot="7253297">
              <a:off x="1041" y="2886"/>
              <a:ext cx="163" cy="130"/>
              <a:chOff x="5504" y="8144"/>
              <a:chExt cx="291" cy="236"/>
            </a:xfrm>
          </p:grpSpPr>
          <p:sp>
            <p:nvSpPr>
              <p:cNvPr id="1076366" name="Rectangle 14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67" name="Rectangle 14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10" name="Group 144"/>
            <p:cNvGrpSpPr>
              <a:grpSpLocks/>
            </p:cNvGrpSpPr>
            <p:nvPr/>
          </p:nvGrpSpPr>
          <p:grpSpPr bwMode="auto">
            <a:xfrm>
              <a:off x="1484" y="3672"/>
              <a:ext cx="160" cy="130"/>
              <a:chOff x="5504" y="8144"/>
              <a:chExt cx="291" cy="236"/>
            </a:xfrm>
          </p:grpSpPr>
          <p:sp>
            <p:nvSpPr>
              <p:cNvPr id="1076369" name="Rectangle 14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70" name="Rectangle 14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371" name="Rectangle 147"/>
            <p:cNvSpPr>
              <a:spLocks noChangeArrowheads="1"/>
            </p:cNvSpPr>
            <p:nvPr/>
          </p:nvSpPr>
          <p:spPr bwMode="auto">
            <a:xfrm rot="3571960">
              <a:off x="1371" y="3219"/>
              <a:ext cx="33" cy="252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2" name="Rectangle 148"/>
            <p:cNvSpPr>
              <a:spLocks noChangeArrowheads="1"/>
            </p:cNvSpPr>
            <p:nvPr/>
          </p:nvSpPr>
          <p:spPr bwMode="auto">
            <a:xfrm rot="2679310">
              <a:off x="1537" y="3266"/>
              <a:ext cx="27" cy="127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3" name="Rectangle 149"/>
            <p:cNvSpPr>
              <a:spLocks noChangeArrowheads="1"/>
            </p:cNvSpPr>
            <p:nvPr/>
          </p:nvSpPr>
          <p:spPr bwMode="auto">
            <a:xfrm rot="-17064441">
              <a:off x="1454" y="3112"/>
              <a:ext cx="27" cy="127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</p:grpSp>
      <p:grpSp>
        <p:nvGrpSpPr>
          <p:cNvPr id="11" name="Group 150"/>
          <p:cNvGrpSpPr>
            <a:grpSpLocks/>
          </p:cNvGrpSpPr>
          <p:nvPr/>
        </p:nvGrpSpPr>
        <p:grpSpPr bwMode="auto">
          <a:xfrm>
            <a:off x="7183438" y="2347913"/>
            <a:ext cx="1531937" cy="1401762"/>
            <a:chOff x="335" y="1710"/>
            <a:chExt cx="2393" cy="2190"/>
          </a:xfrm>
        </p:grpSpPr>
        <p:sp>
          <p:nvSpPr>
            <p:cNvPr id="1076375" name="Oval 151"/>
            <p:cNvSpPr>
              <a:spLocks noChangeArrowheads="1"/>
            </p:cNvSpPr>
            <p:nvPr/>
          </p:nvSpPr>
          <p:spPr bwMode="auto">
            <a:xfrm rot="-28819849">
              <a:off x="1918" y="3088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6" name="Oval 152"/>
            <p:cNvSpPr>
              <a:spLocks noChangeArrowheads="1"/>
            </p:cNvSpPr>
            <p:nvPr/>
          </p:nvSpPr>
          <p:spPr bwMode="auto">
            <a:xfrm rot="7200911">
              <a:off x="1126" y="171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7" name="Oval 153"/>
            <p:cNvSpPr>
              <a:spLocks noChangeArrowheads="1"/>
            </p:cNvSpPr>
            <p:nvPr/>
          </p:nvSpPr>
          <p:spPr bwMode="auto">
            <a:xfrm>
              <a:off x="335" y="309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8" name="Rectangle 154"/>
            <p:cNvSpPr>
              <a:spLocks noChangeArrowheads="1"/>
            </p:cNvSpPr>
            <p:nvPr/>
          </p:nvSpPr>
          <p:spPr bwMode="auto">
            <a:xfrm rot="-17064441">
              <a:off x="779" y="3361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9" name="Rectangle 155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0" name="Rectangle 156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1" name="Line 157"/>
            <p:cNvSpPr>
              <a:spLocks noChangeShapeType="1"/>
            </p:cNvSpPr>
            <p:nvPr/>
          </p:nvSpPr>
          <p:spPr bwMode="auto">
            <a:xfrm flipV="1">
              <a:off x="435" y="3495"/>
              <a:ext cx="1474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2" name="Rectangle 158"/>
            <p:cNvSpPr>
              <a:spLocks noChangeArrowheads="1"/>
            </p:cNvSpPr>
            <p:nvPr/>
          </p:nvSpPr>
          <p:spPr bwMode="auto">
            <a:xfrm>
              <a:off x="418" y="3452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3" name="Freeform 159"/>
            <p:cNvSpPr>
              <a:spLocks/>
            </p:cNvSpPr>
            <p:nvPr/>
          </p:nvSpPr>
          <p:spPr bwMode="auto">
            <a:xfrm>
              <a:off x="904" y="3464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4" name="Line 160"/>
            <p:cNvSpPr>
              <a:spLocks noChangeShapeType="1"/>
            </p:cNvSpPr>
            <p:nvPr/>
          </p:nvSpPr>
          <p:spPr bwMode="auto">
            <a:xfrm>
              <a:off x="906" y="3465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5" name="Line 161"/>
            <p:cNvSpPr>
              <a:spLocks noChangeShapeType="1"/>
            </p:cNvSpPr>
            <p:nvPr/>
          </p:nvSpPr>
          <p:spPr bwMode="auto">
            <a:xfrm>
              <a:off x="908" y="352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2" name="Group 162"/>
            <p:cNvGrpSpPr>
              <a:grpSpLocks/>
            </p:cNvGrpSpPr>
            <p:nvPr/>
          </p:nvGrpSpPr>
          <p:grpSpPr bwMode="auto">
            <a:xfrm>
              <a:off x="1032" y="3383"/>
              <a:ext cx="267" cy="224"/>
              <a:chOff x="4785" y="11039"/>
              <a:chExt cx="829" cy="688"/>
            </a:xfrm>
          </p:grpSpPr>
          <p:sp>
            <p:nvSpPr>
              <p:cNvPr id="1076387" name="Freeform 163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88" name="Line 164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89" name="Line 165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90" name="Line 166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91" name="Arc 167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392" name="Freeform 168"/>
            <p:cNvSpPr>
              <a:spLocks/>
            </p:cNvSpPr>
            <p:nvPr/>
          </p:nvSpPr>
          <p:spPr bwMode="auto">
            <a:xfrm>
              <a:off x="993" y="3452"/>
              <a:ext cx="972" cy="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3" name="Freeform 169"/>
            <p:cNvSpPr>
              <a:spLocks/>
            </p:cNvSpPr>
            <p:nvPr/>
          </p:nvSpPr>
          <p:spPr bwMode="auto">
            <a:xfrm flipV="1">
              <a:off x="993" y="3521"/>
              <a:ext cx="972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4" name="Freeform 170"/>
            <p:cNvSpPr>
              <a:spLocks/>
            </p:cNvSpPr>
            <p:nvPr/>
          </p:nvSpPr>
          <p:spPr bwMode="auto">
            <a:xfrm rot="2663462">
              <a:off x="947" y="3449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5" name="Freeform 171"/>
            <p:cNvSpPr>
              <a:spLocks/>
            </p:cNvSpPr>
            <p:nvPr/>
          </p:nvSpPr>
          <p:spPr bwMode="auto">
            <a:xfrm>
              <a:off x="1080" y="3452"/>
              <a:ext cx="902" cy="89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6" name="Freeform 172"/>
            <p:cNvSpPr>
              <a:spLocks/>
            </p:cNvSpPr>
            <p:nvPr/>
          </p:nvSpPr>
          <p:spPr bwMode="auto">
            <a:xfrm>
              <a:off x="900" y="3443"/>
              <a:ext cx="204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7" name="Arc 173"/>
            <p:cNvSpPr>
              <a:spLocks/>
            </p:cNvSpPr>
            <p:nvPr/>
          </p:nvSpPr>
          <p:spPr bwMode="auto">
            <a:xfrm rot="6937498">
              <a:off x="860" y="3347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8" name="Arc 174"/>
            <p:cNvSpPr>
              <a:spLocks/>
            </p:cNvSpPr>
            <p:nvPr/>
          </p:nvSpPr>
          <p:spPr bwMode="auto">
            <a:xfrm rot="14662502" flipV="1">
              <a:off x="861" y="3493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9" name="Freeform 175"/>
            <p:cNvSpPr>
              <a:spLocks/>
            </p:cNvSpPr>
            <p:nvPr/>
          </p:nvSpPr>
          <p:spPr bwMode="auto">
            <a:xfrm>
              <a:off x="1036" y="3411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0" name="Line 176"/>
            <p:cNvSpPr>
              <a:spLocks noChangeShapeType="1"/>
            </p:cNvSpPr>
            <p:nvPr/>
          </p:nvSpPr>
          <p:spPr bwMode="auto">
            <a:xfrm>
              <a:off x="103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1" name="Line 177"/>
            <p:cNvSpPr>
              <a:spLocks noChangeShapeType="1"/>
            </p:cNvSpPr>
            <p:nvPr/>
          </p:nvSpPr>
          <p:spPr bwMode="auto">
            <a:xfrm>
              <a:off x="1032" y="358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2" name="Arc 178"/>
            <p:cNvSpPr>
              <a:spLocks/>
            </p:cNvSpPr>
            <p:nvPr/>
          </p:nvSpPr>
          <p:spPr bwMode="auto">
            <a:xfrm rot="35128499">
              <a:off x="1073" y="3380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3" name="Arc 179"/>
            <p:cNvSpPr>
              <a:spLocks/>
            </p:cNvSpPr>
            <p:nvPr/>
          </p:nvSpPr>
          <p:spPr bwMode="auto">
            <a:xfrm rot="2663462" flipH="1" flipV="1">
              <a:off x="950" y="3413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4" name="Arc 180"/>
            <p:cNvSpPr>
              <a:spLocks/>
            </p:cNvSpPr>
            <p:nvPr/>
          </p:nvSpPr>
          <p:spPr bwMode="auto">
            <a:xfrm rot="2663462">
              <a:off x="880" y="3419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5" name="Arc 181"/>
            <p:cNvSpPr>
              <a:spLocks/>
            </p:cNvSpPr>
            <p:nvPr/>
          </p:nvSpPr>
          <p:spPr bwMode="auto">
            <a:xfrm rot="2663462">
              <a:off x="862" y="3464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6" name="Arc 182"/>
            <p:cNvSpPr>
              <a:spLocks/>
            </p:cNvSpPr>
            <p:nvPr/>
          </p:nvSpPr>
          <p:spPr bwMode="auto">
            <a:xfrm rot="2663462" flipH="1" flipV="1">
              <a:off x="921" y="3464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7" name="Line 183"/>
            <p:cNvSpPr>
              <a:spLocks noChangeShapeType="1"/>
            </p:cNvSpPr>
            <p:nvPr/>
          </p:nvSpPr>
          <p:spPr bwMode="auto">
            <a:xfrm rot="1807332" flipV="1">
              <a:off x="857" y="3046"/>
              <a:ext cx="1" cy="48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8" name="Freeform 184"/>
            <p:cNvSpPr>
              <a:spLocks/>
            </p:cNvSpPr>
            <p:nvPr/>
          </p:nvSpPr>
          <p:spPr bwMode="auto">
            <a:xfrm rot="-3592668">
              <a:off x="813" y="3304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9" name="Line 185"/>
            <p:cNvSpPr>
              <a:spLocks noChangeShapeType="1"/>
            </p:cNvSpPr>
            <p:nvPr/>
          </p:nvSpPr>
          <p:spPr bwMode="auto">
            <a:xfrm rot="-3592668">
              <a:off x="791" y="3320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10" name="Line 186"/>
            <p:cNvSpPr>
              <a:spLocks noChangeShapeType="1"/>
            </p:cNvSpPr>
            <p:nvPr/>
          </p:nvSpPr>
          <p:spPr bwMode="auto">
            <a:xfrm rot="-3592668">
              <a:off x="842" y="334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3" name="Group 187"/>
            <p:cNvGrpSpPr>
              <a:grpSpLocks/>
            </p:cNvGrpSpPr>
            <p:nvPr/>
          </p:nvGrpSpPr>
          <p:grpSpPr bwMode="auto">
            <a:xfrm rot="-3592668">
              <a:off x="817" y="3012"/>
              <a:ext cx="270" cy="226"/>
              <a:chOff x="4785" y="11039"/>
              <a:chExt cx="829" cy="688"/>
            </a:xfrm>
          </p:grpSpPr>
          <p:sp>
            <p:nvSpPr>
              <p:cNvPr id="1076412" name="Freeform 188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13" name="Line 189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14" name="Line 190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15" name="Line 191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16" name="Arc 192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417" name="Freeform 193"/>
            <p:cNvSpPr>
              <a:spLocks/>
            </p:cNvSpPr>
            <p:nvPr/>
          </p:nvSpPr>
          <p:spPr bwMode="auto">
            <a:xfrm rot="-3592668">
              <a:off x="593" y="2827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18" name="Freeform 194"/>
            <p:cNvSpPr>
              <a:spLocks/>
            </p:cNvSpPr>
            <p:nvPr/>
          </p:nvSpPr>
          <p:spPr bwMode="auto">
            <a:xfrm rot="18007332" flipV="1">
              <a:off x="652" y="2862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19" name="Freeform 195"/>
            <p:cNvSpPr>
              <a:spLocks/>
            </p:cNvSpPr>
            <p:nvPr/>
          </p:nvSpPr>
          <p:spPr bwMode="auto">
            <a:xfrm rot="-929206">
              <a:off x="819" y="3225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0" name="Freeform 196"/>
            <p:cNvSpPr>
              <a:spLocks/>
            </p:cNvSpPr>
            <p:nvPr/>
          </p:nvSpPr>
          <p:spPr bwMode="auto">
            <a:xfrm rot="-3592668">
              <a:off x="687" y="2758"/>
              <a:ext cx="903" cy="8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1" name="Freeform 197"/>
            <p:cNvSpPr>
              <a:spLocks/>
            </p:cNvSpPr>
            <p:nvPr/>
          </p:nvSpPr>
          <p:spPr bwMode="auto">
            <a:xfrm rot="-3592668">
              <a:off x="768" y="3215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2" name="Arc 198"/>
            <p:cNvSpPr>
              <a:spLocks/>
            </p:cNvSpPr>
            <p:nvPr/>
          </p:nvSpPr>
          <p:spPr bwMode="auto">
            <a:xfrm rot="3344830">
              <a:off x="704" y="3219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3" name="Arc 199"/>
            <p:cNvSpPr>
              <a:spLocks/>
            </p:cNvSpPr>
            <p:nvPr/>
          </p:nvSpPr>
          <p:spPr bwMode="auto">
            <a:xfrm rot="11069833" flipV="1">
              <a:off x="830" y="3293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4" name="Freeform 200"/>
            <p:cNvSpPr>
              <a:spLocks/>
            </p:cNvSpPr>
            <p:nvPr/>
          </p:nvSpPr>
          <p:spPr bwMode="auto">
            <a:xfrm rot="-3592668">
              <a:off x="868" y="3119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5" name="Line 201"/>
            <p:cNvSpPr>
              <a:spLocks noChangeShapeType="1"/>
            </p:cNvSpPr>
            <p:nvPr/>
          </p:nvSpPr>
          <p:spPr bwMode="auto">
            <a:xfrm rot="-3592668">
              <a:off x="887" y="3148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6" name="Line 202"/>
            <p:cNvSpPr>
              <a:spLocks noChangeShapeType="1"/>
            </p:cNvSpPr>
            <p:nvPr/>
          </p:nvSpPr>
          <p:spPr bwMode="auto">
            <a:xfrm rot="-3592668">
              <a:off x="792" y="3163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7" name="Line 203"/>
            <p:cNvSpPr>
              <a:spLocks noChangeShapeType="1"/>
            </p:cNvSpPr>
            <p:nvPr/>
          </p:nvSpPr>
          <p:spPr bwMode="auto">
            <a:xfrm rot="-3592668">
              <a:off x="936" y="3246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8" name="Arc 204"/>
            <p:cNvSpPr>
              <a:spLocks/>
            </p:cNvSpPr>
            <p:nvPr/>
          </p:nvSpPr>
          <p:spPr bwMode="auto">
            <a:xfrm rot="31535830">
              <a:off x="851" y="2990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9" name="Arc 205"/>
            <p:cNvSpPr>
              <a:spLocks/>
            </p:cNvSpPr>
            <p:nvPr/>
          </p:nvSpPr>
          <p:spPr bwMode="auto">
            <a:xfrm rot="-929206" flipH="1" flipV="1">
              <a:off x="805" y="3162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30" name="Arc 206"/>
            <p:cNvSpPr>
              <a:spLocks/>
            </p:cNvSpPr>
            <p:nvPr/>
          </p:nvSpPr>
          <p:spPr bwMode="auto">
            <a:xfrm rot="-929206">
              <a:off x="773" y="3225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31" name="Arc 207"/>
            <p:cNvSpPr>
              <a:spLocks/>
            </p:cNvSpPr>
            <p:nvPr/>
          </p:nvSpPr>
          <p:spPr bwMode="auto">
            <a:xfrm rot="-929206">
              <a:off x="786" y="3331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32" name="Arc 208"/>
            <p:cNvSpPr>
              <a:spLocks/>
            </p:cNvSpPr>
            <p:nvPr/>
          </p:nvSpPr>
          <p:spPr bwMode="auto">
            <a:xfrm rot="-929206" flipH="1" flipV="1">
              <a:off x="814" y="3277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33" name="Line 209"/>
            <p:cNvSpPr>
              <a:spLocks noChangeShapeType="1"/>
            </p:cNvSpPr>
            <p:nvPr/>
          </p:nvSpPr>
          <p:spPr bwMode="auto">
            <a:xfrm>
              <a:off x="851" y="3486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34" name="Line 210"/>
            <p:cNvSpPr>
              <a:spLocks noChangeShapeType="1"/>
            </p:cNvSpPr>
            <p:nvPr/>
          </p:nvSpPr>
          <p:spPr bwMode="auto">
            <a:xfrm rot="7220284">
              <a:off x="703" y="3224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4" name="Group 211"/>
            <p:cNvGrpSpPr>
              <a:grpSpLocks/>
            </p:cNvGrpSpPr>
            <p:nvPr/>
          </p:nvGrpSpPr>
          <p:grpSpPr bwMode="auto">
            <a:xfrm rot="7253297">
              <a:off x="523" y="3218"/>
              <a:ext cx="102" cy="81"/>
              <a:chOff x="5504" y="8144"/>
              <a:chExt cx="291" cy="236"/>
            </a:xfrm>
          </p:grpSpPr>
          <p:sp>
            <p:nvSpPr>
              <p:cNvPr id="1076436" name="Rectangle 21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37" name="Rectangle 21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15" name="Group 214"/>
            <p:cNvGrpSpPr>
              <a:grpSpLocks/>
            </p:cNvGrpSpPr>
            <p:nvPr/>
          </p:nvGrpSpPr>
          <p:grpSpPr bwMode="auto">
            <a:xfrm>
              <a:off x="799" y="3710"/>
              <a:ext cx="99" cy="80"/>
              <a:chOff x="5504" y="8144"/>
              <a:chExt cx="291" cy="236"/>
            </a:xfrm>
          </p:grpSpPr>
          <p:sp>
            <p:nvSpPr>
              <p:cNvPr id="1076439" name="Rectangle 21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40" name="Rectangle 21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441" name="Rectangle 217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2" name="Rectangle 218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3" name="Rectangle 219"/>
            <p:cNvSpPr>
              <a:spLocks noChangeArrowheads="1"/>
            </p:cNvSpPr>
            <p:nvPr/>
          </p:nvSpPr>
          <p:spPr bwMode="auto">
            <a:xfrm rot="-17064441">
              <a:off x="780" y="3360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4" name="Freeform 220"/>
            <p:cNvSpPr>
              <a:spLocks/>
            </p:cNvSpPr>
            <p:nvPr/>
          </p:nvSpPr>
          <p:spPr bwMode="auto">
            <a:xfrm rot="3608242">
              <a:off x="1443" y="2731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5" name="Freeform 221"/>
            <p:cNvSpPr>
              <a:spLocks/>
            </p:cNvSpPr>
            <p:nvPr/>
          </p:nvSpPr>
          <p:spPr bwMode="auto">
            <a:xfrm rot="3608242" flipV="1">
              <a:off x="1383" y="2765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6" name="Freeform 222"/>
            <p:cNvSpPr>
              <a:spLocks/>
            </p:cNvSpPr>
            <p:nvPr/>
          </p:nvSpPr>
          <p:spPr bwMode="auto">
            <a:xfrm rot="3608242">
              <a:off x="1479" y="2763"/>
              <a:ext cx="903" cy="8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7" name="Rectangle 223"/>
            <p:cNvSpPr>
              <a:spLocks noChangeArrowheads="1"/>
            </p:cNvSpPr>
            <p:nvPr/>
          </p:nvSpPr>
          <p:spPr bwMode="auto">
            <a:xfrm rot="-9863530">
              <a:off x="1578" y="2165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8" name="Rectangle 224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9" name="Rectangle 225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50" name="Line 226"/>
            <p:cNvSpPr>
              <a:spLocks noChangeShapeType="1"/>
            </p:cNvSpPr>
            <p:nvPr/>
          </p:nvSpPr>
          <p:spPr bwMode="auto">
            <a:xfrm rot="7200911" flipV="1">
              <a:off x="1254" y="2099"/>
              <a:ext cx="571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51" name="Rectangle 227"/>
            <p:cNvSpPr>
              <a:spLocks noChangeArrowheads="1"/>
            </p:cNvSpPr>
            <p:nvPr/>
          </p:nvSpPr>
          <p:spPr bwMode="auto">
            <a:xfrm rot="7200911">
              <a:off x="1573" y="1864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52" name="Freeform 228"/>
            <p:cNvSpPr>
              <a:spLocks/>
            </p:cNvSpPr>
            <p:nvPr/>
          </p:nvSpPr>
          <p:spPr bwMode="auto">
            <a:xfrm rot="7200911">
              <a:off x="1421" y="2240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53" name="Line 229"/>
            <p:cNvSpPr>
              <a:spLocks noChangeShapeType="1"/>
            </p:cNvSpPr>
            <p:nvPr/>
          </p:nvSpPr>
          <p:spPr bwMode="auto">
            <a:xfrm rot="7200911">
              <a:off x="1449" y="2286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54" name="Line 230"/>
            <p:cNvSpPr>
              <a:spLocks noChangeShapeType="1"/>
            </p:cNvSpPr>
            <p:nvPr/>
          </p:nvSpPr>
          <p:spPr bwMode="auto">
            <a:xfrm rot="7200911">
              <a:off x="1398" y="225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6" name="Group 231"/>
            <p:cNvGrpSpPr>
              <a:grpSpLocks/>
            </p:cNvGrpSpPr>
            <p:nvPr/>
          </p:nvGrpSpPr>
          <p:grpSpPr bwMode="auto">
            <a:xfrm rot="7200911">
              <a:off x="1184" y="2372"/>
              <a:ext cx="267" cy="224"/>
              <a:chOff x="4785" y="11039"/>
              <a:chExt cx="829" cy="688"/>
            </a:xfrm>
          </p:grpSpPr>
          <p:sp>
            <p:nvSpPr>
              <p:cNvPr id="1076456" name="Freeform 23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57" name="Line 23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58" name="Line 23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59" name="Line 23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60" name="Arc 23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461" name="Freeform 237"/>
            <p:cNvSpPr>
              <a:spLocks/>
            </p:cNvSpPr>
            <p:nvPr/>
          </p:nvSpPr>
          <p:spPr bwMode="auto">
            <a:xfrm rot="9864373">
              <a:off x="1353" y="2287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2" name="Freeform 238"/>
            <p:cNvSpPr>
              <a:spLocks/>
            </p:cNvSpPr>
            <p:nvPr/>
          </p:nvSpPr>
          <p:spPr bwMode="auto">
            <a:xfrm rot="7200911">
              <a:off x="1299" y="2292"/>
              <a:ext cx="204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3" name="Arc 239"/>
            <p:cNvSpPr>
              <a:spLocks/>
            </p:cNvSpPr>
            <p:nvPr/>
          </p:nvSpPr>
          <p:spPr bwMode="auto">
            <a:xfrm rot="14138409">
              <a:off x="1435" y="2238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4" name="Arc 240"/>
            <p:cNvSpPr>
              <a:spLocks/>
            </p:cNvSpPr>
            <p:nvPr/>
          </p:nvSpPr>
          <p:spPr bwMode="auto">
            <a:xfrm rot="263413" flipV="1">
              <a:off x="1310" y="2165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5" name="Freeform 241"/>
            <p:cNvSpPr>
              <a:spLocks/>
            </p:cNvSpPr>
            <p:nvPr/>
          </p:nvSpPr>
          <p:spPr bwMode="auto">
            <a:xfrm rot="7200911">
              <a:off x="1325" y="2319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6" name="Line 242"/>
            <p:cNvSpPr>
              <a:spLocks noChangeShapeType="1"/>
            </p:cNvSpPr>
            <p:nvPr/>
          </p:nvSpPr>
          <p:spPr bwMode="auto">
            <a:xfrm rot="7200911">
              <a:off x="1382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7" name="Line 243"/>
            <p:cNvSpPr>
              <a:spLocks noChangeShapeType="1"/>
            </p:cNvSpPr>
            <p:nvPr/>
          </p:nvSpPr>
          <p:spPr bwMode="auto">
            <a:xfrm rot="7200911">
              <a:off x="1247" y="23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8" name="Arc 244"/>
            <p:cNvSpPr>
              <a:spLocks/>
            </p:cNvSpPr>
            <p:nvPr/>
          </p:nvSpPr>
          <p:spPr bwMode="auto">
            <a:xfrm rot="42329410">
              <a:off x="1196" y="2386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9" name="Arc 245"/>
            <p:cNvSpPr>
              <a:spLocks/>
            </p:cNvSpPr>
            <p:nvPr/>
          </p:nvSpPr>
          <p:spPr bwMode="auto">
            <a:xfrm rot="9864373" flipH="1" flipV="1">
              <a:off x="1308" y="2285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0" name="Arc 246"/>
            <p:cNvSpPr>
              <a:spLocks/>
            </p:cNvSpPr>
            <p:nvPr/>
          </p:nvSpPr>
          <p:spPr bwMode="auto">
            <a:xfrm rot="9864373">
              <a:off x="1339" y="2223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1" name="Arc 247"/>
            <p:cNvSpPr>
              <a:spLocks/>
            </p:cNvSpPr>
            <p:nvPr/>
          </p:nvSpPr>
          <p:spPr bwMode="auto">
            <a:xfrm rot="9864373">
              <a:off x="1422" y="2214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2" name="Arc 248"/>
            <p:cNvSpPr>
              <a:spLocks/>
            </p:cNvSpPr>
            <p:nvPr/>
          </p:nvSpPr>
          <p:spPr bwMode="auto">
            <a:xfrm rot="9864373" flipH="1" flipV="1">
              <a:off x="1391" y="2267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3" name="Line 249"/>
            <p:cNvSpPr>
              <a:spLocks noChangeShapeType="1"/>
            </p:cNvSpPr>
            <p:nvPr/>
          </p:nvSpPr>
          <p:spPr bwMode="auto">
            <a:xfrm rot="9008242" flipV="1">
              <a:off x="1611" y="2090"/>
              <a:ext cx="1" cy="32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4" name="Freeform 250"/>
            <p:cNvSpPr>
              <a:spLocks/>
            </p:cNvSpPr>
            <p:nvPr/>
          </p:nvSpPr>
          <p:spPr bwMode="auto">
            <a:xfrm rot="3608242">
              <a:off x="1606" y="2239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5" name="Line 251"/>
            <p:cNvSpPr>
              <a:spLocks noChangeShapeType="1"/>
            </p:cNvSpPr>
            <p:nvPr/>
          </p:nvSpPr>
          <p:spPr bwMode="auto">
            <a:xfrm rot="3608242">
              <a:off x="1633" y="2258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6" name="Line 252"/>
            <p:cNvSpPr>
              <a:spLocks noChangeShapeType="1"/>
            </p:cNvSpPr>
            <p:nvPr/>
          </p:nvSpPr>
          <p:spPr bwMode="auto">
            <a:xfrm rot="3608242">
              <a:off x="1584" y="229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7" name="Group 253"/>
            <p:cNvGrpSpPr>
              <a:grpSpLocks/>
            </p:cNvGrpSpPr>
            <p:nvPr/>
          </p:nvGrpSpPr>
          <p:grpSpPr bwMode="auto">
            <a:xfrm rot="3608242">
              <a:off x="1610" y="2371"/>
              <a:ext cx="270" cy="226"/>
              <a:chOff x="4785" y="11039"/>
              <a:chExt cx="829" cy="688"/>
            </a:xfrm>
          </p:grpSpPr>
          <p:sp>
            <p:nvSpPr>
              <p:cNvPr id="1076478" name="Freeform 25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79" name="Line 25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80" name="Line 25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81" name="Line 25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82" name="Arc 25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483" name="Freeform 259"/>
            <p:cNvSpPr>
              <a:spLocks/>
            </p:cNvSpPr>
            <p:nvPr/>
          </p:nvSpPr>
          <p:spPr bwMode="auto">
            <a:xfrm rot="6271705">
              <a:off x="1610" y="2289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4" name="Freeform 260"/>
            <p:cNvSpPr>
              <a:spLocks/>
            </p:cNvSpPr>
            <p:nvPr/>
          </p:nvSpPr>
          <p:spPr bwMode="auto">
            <a:xfrm rot="3608242">
              <a:off x="1562" y="2291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5" name="Arc 261"/>
            <p:cNvSpPr>
              <a:spLocks/>
            </p:cNvSpPr>
            <p:nvPr/>
          </p:nvSpPr>
          <p:spPr bwMode="auto">
            <a:xfrm rot="10545741">
              <a:off x="1624" y="2164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6" name="Arc 262"/>
            <p:cNvSpPr>
              <a:spLocks/>
            </p:cNvSpPr>
            <p:nvPr/>
          </p:nvSpPr>
          <p:spPr bwMode="auto">
            <a:xfrm rot="18270744" flipV="1">
              <a:off x="1497" y="2239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7" name="Freeform 263"/>
            <p:cNvSpPr>
              <a:spLocks/>
            </p:cNvSpPr>
            <p:nvPr/>
          </p:nvSpPr>
          <p:spPr bwMode="auto">
            <a:xfrm rot="3608242">
              <a:off x="1660" y="2320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8" name="Line 264"/>
            <p:cNvSpPr>
              <a:spLocks noChangeShapeType="1"/>
            </p:cNvSpPr>
            <p:nvPr/>
          </p:nvSpPr>
          <p:spPr bwMode="auto">
            <a:xfrm rot="3608242">
              <a:off x="1680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9" name="Line 265"/>
            <p:cNvSpPr>
              <a:spLocks noChangeShapeType="1"/>
            </p:cNvSpPr>
            <p:nvPr/>
          </p:nvSpPr>
          <p:spPr bwMode="auto">
            <a:xfrm rot="3608242">
              <a:off x="1730" y="2360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0" name="Line 266"/>
            <p:cNvSpPr>
              <a:spLocks noChangeShapeType="1"/>
            </p:cNvSpPr>
            <p:nvPr/>
          </p:nvSpPr>
          <p:spPr bwMode="auto">
            <a:xfrm rot="3608242">
              <a:off x="1583" y="2445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1" name="Arc 267"/>
            <p:cNvSpPr>
              <a:spLocks/>
            </p:cNvSpPr>
            <p:nvPr/>
          </p:nvSpPr>
          <p:spPr bwMode="auto">
            <a:xfrm rot="38736742">
              <a:off x="1644" y="2387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2" name="Arc 268"/>
            <p:cNvSpPr>
              <a:spLocks/>
            </p:cNvSpPr>
            <p:nvPr/>
          </p:nvSpPr>
          <p:spPr bwMode="auto">
            <a:xfrm rot="6271705" flipH="1" flipV="1">
              <a:off x="1598" y="2285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3" name="Arc 269"/>
            <p:cNvSpPr>
              <a:spLocks/>
            </p:cNvSpPr>
            <p:nvPr/>
          </p:nvSpPr>
          <p:spPr bwMode="auto">
            <a:xfrm rot="6271705">
              <a:off x="1559" y="2226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4" name="Arc 270"/>
            <p:cNvSpPr>
              <a:spLocks/>
            </p:cNvSpPr>
            <p:nvPr/>
          </p:nvSpPr>
          <p:spPr bwMode="auto">
            <a:xfrm rot="6271705">
              <a:off x="1576" y="2217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5" name="Arc 271"/>
            <p:cNvSpPr>
              <a:spLocks/>
            </p:cNvSpPr>
            <p:nvPr/>
          </p:nvSpPr>
          <p:spPr bwMode="auto">
            <a:xfrm rot="6271705" flipH="1" flipV="1">
              <a:off x="1608" y="2267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6" name="Line 272"/>
            <p:cNvSpPr>
              <a:spLocks noChangeShapeType="1"/>
            </p:cNvSpPr>
            <p:nvPr/>
          </p:nvSpPr>
          <p:spPr bwMode="auto">
            <a:xfrm rot="7200911">
              <a:off x="1381" y="2039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7" name="Line 273"/>
            <p:cNvSpPr>
              <a:spLocks noChangeShapeType="1"/>
            </p:cNvSpPr>
            <p:nvPr/>
          </p:nvSpPr>
          <p:spPr bwMode="auto">
            <a:xfrm rot="14421194">
              <a:off x="1683" y="2045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8" name="Group 274"/>
            <p:cNvGrpSpPr>
              <a:grpSpLocks/>
            </p:cNvGrpSpPr>
            <p:nvPr/>
          </p:nvGrpSpPr>
          <p:grpSpPr bwMode="auto">
            <a:xfrm rot="14454207">
              <a:off x="1767" y="2049"/>
              <a:ext cx="102" cy="81"/>
              <a:chOff x="5504" y="8144"/>
              <a:chExt cx="291" cy="236"/>
            </a:xfrm>
          </p:grpSpPr>
          <p:sp>
            <p:nvSpPr>
              <p:cNvPr id="1076499" name="Rectangle 27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00" name="Rectangle 27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19" name="Group 277"/>
            <p:cNvGrpSpPr>
              <a:grpSpLocks/>
            </p:cNvGrpSpPr>
            <p:nvPr/>
          </p:nvGrpSpPr>
          <p:grpSpPr bwMode="auto">
            <a:xfrm rot="7200911">
              <a:off x="1205" y="2042"/>
              <a:ext cx="99" cy="80"/>
              <a:chOff x="5504" y="8144"/>
              <a:chExt cx="291" cy="236"/>
            </a:xfrm>
          </p:grpSpPr>
          <p:sp>
            <p:nvSpPr>
              <p:cNvPr id="1076502" name="Rectangle 278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03" name="Rectangle 279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504" name="Rectangle 280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05" name="Rectangle 281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06" name="Rectangle 282"/>
            <p:cNvSpPr>
              <a:spLocks noChangeArrowheads="1"/>
            </p:cNvSpPr>
            <p:nvPr/>
          </p:nvSpPr>
          <p:spPr bwMode="auto">
            <a:xfrm rot="-9863530">
              <a:off x="1580" y="21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07" name="Rectangle 283"/>
            <p:cNvSpPr>
              <a:spLocks noChangeArrowheads="1"/>
            </p:cNvSpPr>
            <p:nvPr/>
          </p:nvSpPr>
          <p:spPr bwMode="auto">
            <a:xfrm rot="-45884290">
              <a:off x="2207" y="3458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08" name="Rectangle 284"/>
            <p:cNvSpPr>
              <a:spLocks noChangeArrowheads="1"/>
            </p:cNvSpPr>
            <p:nvPr/>
          </p:nvSpPr>
          <p:spPr bwMode="auto">
            <a:xfrm rot="-26140540">
              <a:off x="2263" y="3365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09" name="Rectangle 285"/>
            <p:cNvSpPr>
              <a:spLocks noChangeArrowheads="1"/>
            </p:cNvSpPr>
            <p:nvPr/>
          </p:nvSpPr>
          <p:spPr bwMode="auto">
            <a:xfrm rot="-25247889">
              <a:off x="2322" y="3409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10" name="Line 286"/>
            <p:cNvSpPr>
              <a:spLocks noChangeShapeType="1"/>
            </p:cNvSpPr>
            <p:nvPr/>
          </p:nvSpPr>
          <p:spPr bwMode="auto">
            <a:xfrm rot="14380151" flipV="1">
              <a:off x="2007" y="3487"/>
              <a:ext cx="623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11" name="Rectangle 287"/>
            <p:cNvSpPr>
              <a:spLocks noChangeArrowheads="1"/>
            </p:cNvSpPr>
            <p:nvPr/>
          </p:nvSpPr>
          <p:spPr bwMode="auto">
            <a:xfrm rot="-28819849">
              <a:off x="2364" y="3660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12" name="Freeform 288"/>
            <p:cNvSpPr>
              <a:spLocks/>
            </p:cNvSpPr>
            <p:nvPr/>
          </p:nvSpPr>
          <p:spPr bwMode="auto">
            <a:xfrm rot="-28819849">
              <a:off x="2213" y="3303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13" name="Line 289"/>
            <p:cNvSpPr>
              <a:spLocks noChangeShapeType="1"/>
            </p:cNvSpPr>
            <p:nvPr/>
          </p:nvSpPr>
          <p:spPr bwMode="auto">
            <a:xfrm rot="-28819849">
              <a:off x="2190" y="3349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14" name="Line 290"/>
            <p:cNvSpPr>
              <a:spLocks noChangeShapeType="1"/>
            </p:cNvSpPr>
            <p:nvPr/>
          </p:nvSpPr>
          <p:spPr bwMode="auto">
            <a:xfrm rot="-28819849">
              <a:off x="2241" y="332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20" name="Group 291"/>
            <p:cNvGrpSpPr>
              <a:grpSpLocks/>
            </p:cNvGrpSpPr>
            <p:nvPr/>
          </p:nvGrpSpPr>
          <p:grpSpPr bwMode="auto">
            <a:xfrm rot="-28819849">
              <a:off x="1973" y="3013"/>
              <a:ext cx="267" cy="224"/>
              <a:chOff x="4785" y="11039"/>
              <a:chExt cx="829" cy="688"/>
            </a:xfrm>
          </p:grpSpPr>
          <p:sp>
            <p:nvSpPr>
              <p:cNvPr id="1076516" name="Freeform 29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17" name="Line 29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18" name="Line 29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19" name="Line 29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20" name="Arc 29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521" name="Freeform 297"/>
            <p:cNvSpPr>
              <a:spLocks/>
            </p:cNvSpPr>
            <p:nvPr/>
          </p:nvSpPr>
          <p:spPr bwMode="auto">
            <a:xfrm rot="-26156385">
              <a:off x="2147" y="3224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2" name="Freeform 298"/>
            <p:cNvSpPr>
              <a:spLocks/>
            </p:cNvSpPr>
            <p:nvPr/>
          </p:nvSpPr>
          <p:spPr bwMode="auto">
            <a:xfrm rot="-28819849">
              <a:off x="2089" y="3217"/>
              <a:ext cx="201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3" name="Arc 299"/>
            <p:cNvSpPr>
              <a:spLocks/>
            </p:cNvSpPr>
            <p:nvPr/>
          </p:nvSpPr>
          <p:spPr bwMode="auto">
            <a:xfrm rot="-21882350">
              <a:off x="2100" y="3294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4" name="Arc 300"/>
            <p:cNvSpPr>
              <a:spLocks/>
            </p:cNvSpPr>
            <p:nvPr/>
          </p:nvSpPr>
          <p:spPr bwMode="auto">
            <a:xfrm rot="7442651" flipV="1">
              <a:off x="2227" y="3220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5" name="Freeform 301"/>
            <p:cNvSpPr>
              <a:spLocks/>
            </p:cNvSpPr>
            <p:nvPr/>
          </p:nvSpPr>
          <p:spPr bwMode="auto">
            <a:xfrm rot="-28819849">
              <a:off x="2117" y="3119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6" name="Line 302"/>
            <p:cNvSpPr>
              <a:spLocks noChangeShapeType="1"/>
            </p:cNvSpPr>
            <p:nvPr/>
          </p:nvSpPr>
          <p:spPr bwMode="auto">
            <a:xfrm rot="-28819849">
              <a:off x="2174" y="3147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7" name="Line 303"/>
            <p:cNvSpPr>
              <a:spLocks noChangeShapeType="1"/>
            </p:cNvSpPr>
            <p:nvPr/>
          </p:nvSpPr>
          <p:spPr bwMode="auto">
            <a:xfrm rot="-28819849">
              <a:off x="2186" y="31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8" name="Arc 304"/>
            <p:cNvSpPr>
              <a:spLocks/>
            </p:cNvSpPr>
            <p:nvPr/>
          </p:nvSpPr>
          <p:spPr bwMode="auto">
            <a:xfrm rot="6308652">
              <a:off x="1986" y="2994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9" name="Arc 305"/>
            <p:cNvSpPr>
              <a:spLocks/>
            </p:cNvSpPr>
            <p:nvPr/>
          </p:nvSpPr>
          <p:spPr bwMode="auto">
            <a:xfrm rot="-26156385" flipH="1" flipV="1">
              <a:off x="2097" y="3163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0" name="Arc 306"/>
            <p:cNvSpPr>
              <a:spLocks/>
            </p:cNvSpPr>
            <p:nvPr/>
          </p:nvSpPr>
          <p:spPr bwMode="auto">
            <a:xfrm rot="-26156385">
              <a:off x="2136" y="3222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1" name="Arc 307"/>
            <p:cNvSpPr>
              <a:spLocks/>
            </p:cNvSpPr>
            <p:nvPr/>
          </p:nvSpPr>
          <p:spPr bwMode="auto">
            <a:xfrm rot="-26156385">
              <a:off x="2216" y="3327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2" name="Arc 308"/>
            <p:cNvSpPr>
              <a:spLocks/>
            </p:cNvSpPr>
            <p:nvPr/>
          </p:nvSpPr>
          <p:spPr bwMode="auto">
            <a:xfrm rot="-26156385" flipH="1" flipV="1">
              <a:off x="2184" y="3276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3" name="Line 309"/>
            <p:cNvSpPr>
              <a:spLocks noChangeShapeType="1"/>
            </p:cNvSpPr>
            <p:nvPr/>
          </p:nvSpPr>
          <p:spPr bwMode="auto">
            <a:xfrm rot="16187483" flipV="1">
              <a:off x="2164" y="3337"/>
              <a:ext cx="1" cy="318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4" name="Freeform 310"/>
            <p:cNvSpPr>
              <a:spLocks/>
            </p:cNvSpPr>
            <p:nvPr/>
          </p:nvSpPr>
          <p:spPr bwMode="auto">
            <a:xfrm rot="-32412517">
              <a:off x="2124" y="3462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5" name="Line 311"/>
            <p:cNvSpPr>
              <a:spLocks noChangeShapeType="1"/>
            </p:cNvSpPr>
            <p:nvPr/>
          </p:nvSpPr>
          <p:spPr bwMode="auto">
            <a:xfrm rot="-32412517">
              <a:off x="2124" y="3523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6" name="Line 312"/>
            <p:cNvSpPr>
              <a:spLocks noChangeShapeType="1"/>
            </p:cNvSpPr>
            <p:nvPr/>
          </p:nvSpPr>
          <p:spPr bwMode="auto">
            <a:xfrm rot="-32412517">
              <a:off x="2122" y="346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21" name="Group 313"/>
            <p:cNvGrpSpPr>
              <a:grpSpLocks/>
            </p:cNvGrpSpPr>
            <p:nvPr/>
          </p:nvGrpSpPr>
          <p:grpSpPr bwMode="auto">
            <a:xfrm rot="-32412517">
              <a:off x="1761" y="3384"/>
              <a:ext cx="270" cy="226"/>
              <a:chOff x="4785" y="11039"/>
              <a:chExt cx="829" cy="688"/>
            </a:xfrm>
          </p:grpSpPr>
          <p:sp>
            <p:nvSpPr>
              <p:cNvPr id="1076538" name="Freeform 31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39" name="Line 31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40" name="Line 31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41" name="Line 31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42" name="Arc 31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543" name="Freeform 319"/>
            <p:cNvSpPr>
              <a:spLocks/>
            </p:cNvSpPr>
            <p:nvPr/>
          </p:nvSpPr>
          <p:spPr bwMode="auto">
            <a:xfrm rot="-29749054">
              <a:off x="2017" y="3446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4" name="Freeform 320"/>
            <p:cNvSpPr>
              <a:spLocks/>
            </p:cNvSpPr>
            <p:nvPr/>
          </p:nvSpPr>
          <p:spPr bwMode="auto">
            <a:xfrm rot="-32412517">
              <a:off x="1957" y="3445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5" name="Arc 321"/>
            <p:cNvSpPr>
              <a:spLocks/>
            </p:cNvSpPr>
            <p:nvPr/>
          </p:nvSpPr>
          <p:spPr bwMode="auto">
            <a:xfrm rot="-25475019">
              <a:off x="2070" y="3493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6" name="Arc 322"/>
            <p:cNvSpPr>
              <a:spLocks/>
            </p:cNvSpPr>
            <p:nvPr/>
          </p:nvSpPr>
          <p:spPr bwMode="auto">
            <a:xfrm rot="3849983" flipV="1">
              <a:off x="2068" y="3347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7" name="Freeform 323"/>
            <p:cNvSpPr>
              <a:spLocks/>
            </p:cNvSpPr>
            <p:nvPr/>
          </p:nvSpPr>
          <p:spPr bwMode="auto">
            <a:xfrm rot="-32412517">
              <a:off x="1948" y="3411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8" name="Line 324"/>
            <p:cNvSpPr>
              <a:spLocks noChangeShapeType="1"/>
            </p:cNvSpPr>
            <p:nvPr/>
          </p:nvSpPr>
          <p:spPr bwMode="auto">
            <a:xfrm rot="-32412517">
              <a:off x="202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9" name="Line 325"/>
            <p:cNvSpPr>
              <a:spLocks noChangeShapeType="1"/>
            </p:cNvSpPr>
            <p:nvPr/>
          </p:nvSpPr>
          <p:spPr bwMode="auto">
            <a:xfrm rot="-32412517">
              <a:off x="1949" y="3579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0" name="Line 326"/>
            <p:cNvSpPr>
              <a:spLocks noChangeShapeType="1"/>
            </p:cNvSpPr>
            <p:nvPr/>
          </p:nvSpPr>
          <p:spPr bwMode="auto">
            <a:xfrm rot="-32412517">
              <a:off x="1945" y="3411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1" name="Arc 327"/>
            <p:cNvSpPr>
              <a:spLocks/>
            </p:cNvSpPr>
            <p:nvPr/>
          </p:nvSpPr>
          <p:spPr bwMode="auto">
            <a:xfrm rot="2715983">
              <a:off x="1762" y="3381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2" name="Arc 328"/>
            <p:cNvSpPr>
              <a:spLocks/>
            </p:cNvSpPr>
            <p:nvPr/>
          </p:nvSpPr>
          <p:spPr bwMode="auto">
            <a:xfrm rot="-29749054" flipH="1" flipV="1">
              <a:off x="1953" y="3415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3" name="Arc 329"/>
            <p:cNvSpPr>
              <a:spLocks/>
            </p:cNvSpPr>
            <p:nvPr/>
          </p:nvSpPr>
          <p:spPr bwMode="auto">
            <a:xfrm rot="-29749054">
              <a:off x="2024" y="3410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4" name="Arc 330"/>
            <p:cNvSpPr>
              <a:spLocks/>
            </p:cNvSpPr>
            <p:nvPr/>
          </p:nvSpPr>
          <p:spPr bwMode="auto">
            <a:xfrm rot="-29749054">
              <a:off x="2138" y="3462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5" name="Arc 331"/>
            <p:cNvSpPr>
              <a:spLocks/>
            </p:cNvSpPr>
            <p:nvPr/>
          </p:nvSpPr>
          <p:spPr bwMode="auto">
            <a:xfrm rot="-29749054" flipH="1" flipV="1">
              <a:off x="2078" y="3464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6" name="Line 332"/>
            <p:cNvSpPr>
              <a:spLocks noChangeShapeType="1"/>
            </p:cNvSpPr>
            <p:nvPr/>
          </p:nvSpPr>
          <p:spPr bwMode="auto">
            <a:xfrm rot="-28819849">
              <a:off x="2361" y="3224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7" name="Line 333"/>
            <p:cNvSpPr>
              <a:spLocks noChangeShapeType="1"/>
            </p:cNvSpPr>
            <p:nvPr/>
          </p:nvSpPr>
          <p:spPr bwMode="auto">
            <a:xfrm rot="-21599564">
              <a:off x="2207" y="3487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22" name="Group 334"/>
            <p:cNvGrpSpPr>
              <a:grpSpLocks/>
            </p:cNvGrpSpPr>
            <p:nvPr/>
          </p:nvGrpSpPr>
          <p:grpSpPr bwMode="auto">
            <a:xfrm rot="-21566552">
              <a:off x="2152" y="3714"/>
              <a:ext cx="102" cy="81"/>
              <a:chOff x="5504" y="8144"/>
              <a:chExt cx="291" cy="236"/>
            </a:xfrm>
          </p:grpSpPr>
          <p:sp>
            <p:nvSpPr>
              <p:cNvPr id="1076559" name="Rectangle 33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60" name="Rectangle 33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23" name="Group 337"/>
            <p:cNvGrpSpPr>
              <a:grpSpLocks/>
            </p:cNvGrpSpPr>
            <p:nvPr/>
          </p:nvGrpSpPr>
          <p:grpSpPr bwMode="auto">
            <a:xfrm rot="-28819849">
              <a:off x="2438" y="3230"/>
              <a:ext cx="99" cy="80"/>
              <a:chOff x="5504" y="8144"/>
              <a:chExt cx="291" cy="236"/>
            </a:xfrm>
          </p:grpSpPr>
          <p:sp>
            <p:nvSpPr>
              <p:cNvPr id="1076562" name="Rectangle 338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63" name="Rectangle 339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564" name="Rectangle 340"/>
            <p:cNvSpPr>
              <a:spLocks noChangeArrowheads="1"/>
            </p:cNvSpPr>
            <p:nvPr/>
          </p:nvSpPr>
          <p:spPr bwMode="auto">
            <a:xfrm rot="-25247889">
              <a:off x="2322" y="3409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65" name="Rectangle 341"/>
            <p:cNvSpPr>
              <a:spLocks noChangeArrowheads="1"/>
            </p:cNvSpPr>
            <p:nvPr/>
          </p:nvSpPr>
          <p:spPr bwMode="auto">
            <a:xfrm rot="-26140540">
              <a:off x="2263" y="33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66" name="Rectangle 342"/>
            <p:cNvSpPr>
              <a:spLocks noChangeArrowheads="1"/>
            </p:cNvSpPr>
            <p:nvPr/>
          </p:nvSpPr>
          <p:spPr bwMode="auto">
            <a:xfrm rot="-45884290">
              <a:off x="2207" y="3458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</p:grpSp>
      <p:sp>
        <p:nvSpPr>
          <p:cNvPr id="1076567" name="Text Box 343"/>
          <p:cNvSpPr txBox="1">
            <a:spLocks noChangeArrowheads="1"/>
          </p:cNvSpPr>
          <p:nvPr/>
        </p:nvSpPr>
        <p:spPr bwMode="auto">
          <a:xfrm>
            <a:off x="2932113" y="3435350"/>
            <a:ext cx="14954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DECIGO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Pathfinder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  (DPF)</a:t>
            </a:r>
          </a:p>
        </p:txBody>
      </p:sp>
      <p:sp>
        <p:nvSpPr>
          <p:cNvPr id="1076568" name="Text Box 344"/>
          <p:cNvSpPr txBox="1">
            <a:spLocks noChangeArrowheads="1"/>
          </p:cNvSpPr>
          <p:nvPr/>
        </p:nvSpPr>
        <p:spPr bwMode="auto">
          <a:xfrm>
            <a:off x="4859338" y="3716338"/>
            <a:ext cx="1857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FFCCFF"/>
                </a:solidFill>
                <a:latin typeface="Arial" charset="0"/>
                <a:ea typeface="ＭＳ Ｐゴシック" pitchFamily="50" charset="-128"/>
                <a:cs typeface="+mn-cs"/>
              </a:rPr>
              <a:t>Pre-DECIGO</a:t>
            </a:r>
          </a:p>
        </p:txBody>
      </p:sp>
      <p:sp>
        <p:nvSpPr>
          <p:cNvPr id="1076569" name="Text Box 345"/>
          <p:cNvSpPr txBox="1">
            <a:spLocks noChangeArrowheads="1"/>
          </p:cNvSpPr>
          <p:nvPr/>
        </p:nvSpPr>
        <p:spPr bwMode="auto">
          <a:xfrm>
            <a:off x="7575550" y="3790950"/>
            <a:ext cx="1244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FF9999"/>
                </a:solidFill>
                <a:latin typeface="Arial" charset="0"/>
                <a:ea typeface="ＭＳ Ｐゴシック" pitchFamily="50" charset="-128"/>
                <a:cs typeface="+mn-cs"/>
              </a:rPr>
              <a:t>DECIGO</a:t>
            </a:r>
          </a:p>
        </p:txBody>
      </p:sp>
      <p:sp>
        <p:nvSpPr>
          <p:cNvPr id="1076570" name="AutoShape 346"/>
          <p:cNvSpPr>
            <a:spLocks noChangeArrowheads="1"/>
          </p:cNvSpPr>
          <p:nvPr/>
        </p:nvSpPr>
        <p:spPr bwMode="auto">
          <a:xfrm>
            <a:off x="1036638" y="2798763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71" name="Text Box 347"/>
          <p:cNvSpPr txBox="1">
            <a:spLocks noChangeArrowheads="1"/>
          </p:cNvSpPr>
          <p:nvPr/>
        </p:nvSpPr>
        <p:spPr bwMode="auto">
          <a:xfrm>
            <a:off x="917575" y="2259013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R&amp;D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Fabrication</a:t>
            </a:r>
          </a:p>
        </p:txBody>
      </p:sp>
      <p:sp>
        <p:nvSpPr>
          <p:cNvPr id="1076572" name="Text Box 348"/>
          <p:cNvSpPr txBox="1">
            <a:spLocks noChangeArrowheads="1"/>
          </p:cNvSpPr>
          <p:nvPr/>
        </p:nvSpPr>
        <p:spPr bwMode="auto">
          <a:xfrm>
            <a:off x="3708400" y="2259013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R&amp;D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Fabrication</a:t>
            </a:r>
          </a:p>
        </p:txBody>
      </p:sp>
      <p:sp>
        <p:nvSpPr>
          <p:cNvPr id="1076573" name="Text Box 349"/>
          <p:cNvSpPr txBox="1">
            <a:spLocks noChangeArrowheads="1"/>
          </p:cNvSpPr>
          <p:nvPr/>
        </p:nvSpPr>
        <p:spPr bwMode="auto">
          <a:xfrm>
            <a:off x="6048375" y="2259013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R&amp;D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Fabrication</a:t>
            </a:r>
          </a:p>
        </p:txBody>
      </p:sp>
      <p:sp>
        <p:nvSpPr>
          <p:cNvPr id="1076574" name="AutoShape 350"/>
          <p:cNvSpPr>
            <a:spLocks noChangeArrowheads="1"/>
          </p:cNvSpPr>
          <p:nvPr/>
        </p:nvSpPr>
        <p:spPr bwMode="auto">
          <a:xfrm>
            <a:off x="3016250" y="1808163"/>
            <a:ext cx="360363" cy="360362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75" name="AutoShape 351"/>
          <p:cNvSpPr>
            <a:spLocks noChangeArrowheads="1"/>
          </p:cNvSpPr>
          <p:nvPr/>
        </p:nvSpPr>
        <p:spPr bwMode="auto">
          <a:xfrm>
            <a:off x="7754938" y="1808163"/>
            <a:ext cx="360362" cy="360362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76" name="AutoShape 352"/>
          <p:cNvSpPr>
            <a:spLocks noChangeArrowheads="1"/>
          </p:cNvSpPr>
          <p:nvPr/>
        </p:nvSpPr>
        <p:spPr bwMode="auto">
          <a:xfrm>
            <a:off x="5386388" y="1808163"/>
            <a:ext cx="360362" cy="360362"/>
          </a:xfrm>
          <a:prstGeom prst="triangle">
            <a:avLst>
              <a:gd name="adj" fmla="val 50000"/>
            </a:avLst>
          </a:prstGeom>
          <a:solidFill>
            <a:srgbClr val="9900CC"/>
          </a:solidFill>
          <a:ln w="9525">
            <a:solidFill>
              <a:srgbClr val="9900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77" name="AutoShape 353"/>
          <p:cNvSpPr>
            <a:spLocks noChangeArrowheads="1"/>
          </p:cNvSpPr>
          <p:nvPr/>
        </p:nvSpPr>
        <p:spPr bwMode="auto">
          <a:xfrm>
            <a:off x="3887788" y="2798763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78" name="AutoShape 354"/>
          <p:cNvSpPr>
            <a:spLocks noChangeArrowheads="1"/>
          </p:cNvSpPr>
          <p:nvPr/>
        </p:nvSpPr>
        <p:spPr bwMode="auto">
          <a:xfrm>
            <a:off x="6138863" y="2798763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80" name="Text Box 356"/>
          <p:cNvSpPr txBox="1">
            <a:spLocks noChangeArrowheads="1"/>
          </p:cNvSpPr>
          <p:nvPr/>
        </p:nvSpPr>
        <p:spPr bwMode="auto">
          <a:xfrm>
            <a:off x="1147749" y="4005263"/>
            <a:ext cx="1495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 dirty="0">
                <a:solidFill>
                  <a:srgbClr val="FFFFFF"/>
                </a:solidFill>
                <a:latin typeface="Arial" charset="0"/>
                <a:ea typeface="ＭＳ Ｐゴシック" pitchFamily="50" charset="-128"/>
                <a:cs typeface="+mn-cs"/>
              </a:rPr>
              <a:t>SDS-1/SWIM</a:t>
            </a:r>
          </a:p>
        </p:txBody>
      </p:sp>
      <p:sp>
        <p:nvSpPr>
          <p:cNvPr id="1076581" name="AutoShape 357"/>
          <p:cNvSpPr>
            <a:spLocks noChangeArrowheads="1"/>
          </p:cNvSpPr>
          <p:nvPr/>
        </p:nvSpPr>
        <p:spPr bwMode="auto">
          <a:xfrm>
            <a:off x="1071538" y="2214554"/>
            <a:ext cx="3119462" cy="2071702"/>
          </a:xfrm>
          <a:prstGeom prst="roundRect">
            <a:avLst>
              <a:gd name="adj" fmla="val 10097"/>
            </a:avLst>
          </a:prstGeom>
          <a:noFill/>
          <a:ln w="50800">
            <a:solidFill>
              <a:srgbClr val="CCFFCC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609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6581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DECIGO</a:t>
            </a:r>
            <a:r>
              <a:rPr lang="ja-JP" altLang="en-US" dirty="0" smtClean="0"/>
              <a:t>パスファインダー</a:t>
            </a:r>
            <a:endParaRPr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国立天文台 </a:t>
            </a:r>
            <a:r>
              <a:rPr lang="en-US" altLang="ja-JP" smtClean="0"/>
              <a:t>ATC</a:t>
            </a:r>
            <a:r>
              <a:rPr lang="ja-JP" altLang="en-US" smtClean="0"/>
              <a:t>セミナー　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11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国立天文台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71472" y="1393815"/>
            <a:ext cx="8386762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93675" marR="0" lvl="0" indent="-193675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1" lang="en-US" altLang="ja-JP" sz="2200" i="0" u="none" strike="noStrike" kern="0" cap="none" spc="0" normalizeH="0" baseline="0" noProof="0" dirty="0" smtClean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DECIGO</a:t>
            </a:r>
            <a:r>
              <a:rPr kumimoji="1" lang="ja-JP" altLang="en-US" sz="2200" i="0" u="none" strike="noStrike" kern="0" cap="none" spc="0" normalizeH="0" baseline="0" noProof="0" dirty="0" smtClean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パスファインダー </a:t>
            </a:r>
            <a:r>
              <a:rPr kumimoji="1" lang="en-US" altLang="ja-JP" sz="2200" i="0" u="none" strike="noStrike" kern="0" cap="none" spc="0" normalizeH="0" baseline="0" noProof="0" dirty="0" smtClean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(DPF) </a:t>
            </a:r>
            <a:endParaRPr kumimoji="1" lang="en-US" altLang="ja-JP" sz="2200" i="0" u="none" strike="noStrike" kern="0" cap="none" spc="0" normalizeH="0" baseline="0" noProof="0" dirty="0">
              <a:ln>
                <a:noFill/>
              </a:ln>
              <a:solidFill>
                <a:srgbClr val="CCFFC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1285852" y="2786058"/>
            <a:ext cx="4786346" cy="1214446"/>
          </a:xfrm>
          <a:prstGeom prst="roundRect">
            <a:avLst>
              <a:gd name="adj" fmla="val 3069"/>
            </a:avLst>
          </a:prstGeom>
          <a:solidFill>
            <a:srgbClr val="CCFFCC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" name="Rectangle 51"/>
          <p:cNvSpPr>
            <a:spLocks noChangeArrowheads="1"/>
          </p:cNvSpPr>
          <p:nvPr/>
        </p:nvSpPr>
        <p:spPr bwMode="auto">
          <a:xfrm>
            <a:off x="741376" y="1857364"/>
            <a:ext cx="5688012" cy="255454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r>
              <a:rPr kumimoji="1" lang="ja-JP" altLang="en-US" sz="20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のための最初の前哨</a:t>
            </a: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</a:t>
            </a:r>
            <a:endParaRPr kumimoji="1" lang="en-US" altLang="ja-JP" sz="2000" kern="12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DECIGO :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 基線長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1000km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の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編隊飛行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en-US" altLang="ja-JP" sz="2000" dirty="0" smtClean="0">
                <a:solidFill>
                  <a:srgbClr val="E1FFE1"/>
                </a:solidFill>
                <a:latin typeface="Tahoma" pitchFamily="34" charset="0"/>
                <a:sym typeface="Wingdings" pitchFamily="2" charset="2"/>
              </a:rPr>
              <a:t>DPF</a:t>
            </a:r>
            <a:r>
              <a:rPr lang="en-US" altLang="ja-JP" sz="2000" dirty="0" smtClean="0">
                <a:solidFill>
                  <a:srgbClr val="E1FFE1"/>
                </a:solidFill>
                <a:latin typeface="Tahoma" pitchFamily="34" charset="0"/>
              </a:rPr>
              <a:t>  </a:t>
            </a:r>
            <a:r>
              <a:rPr lang="en-US" altLang="ja-JP" sz="2000" dirty="0" smtClean="0">
                <a:solidFill>
                  <a:srgbClr val="E1FFE1"/>
                </a:solidFill>
                <a:latin typeface="Tahoma" pitchFamily="34" charset="0"/>
                <a:ea typeface="HGP創英角ｺﾞｼｯｸUB" pitchFamily="50" charset="-128"/>
              </a:rPr>
              <a:t>1</a:t>
            </a:r>
            <a:r>
              <a:rPr lang="ja-JP" altLang="en-US" sz="2000" dirty="0" smtClean="0">
                <a:solidFill>
                  <a:srgbClr val="E1FFE1"/>
                </a:solidFill>
                <a:latin typeface="Tahoma" pitchFamily="34" charset="0"/>
                <a:ea typeface="HGP創英角ｺﾞｼｯｸUB" pitchFamily="50" charset="-128"/>
              </a:rPr>
              <a:t>機の衛星</a:t>
            </a:r>
            <a:r>
              <a:rPr lang="ja-JP" altLang="en-US" sz="2000" dirty="0" smtClean="0">
                <a:solidFill>
                  <a:srgbClr val="E1FFE1"/>
                </a:solidFill>
                <a:latin typeface="Tahoma" pitchFamily="34" charset="0"/>
              </a:rPr>
              <a:t>　</a:t>
            </a:r>
            <a:r>
              <a:rPr lang="en-US" altLang="ja-JP" sz="2000" dirty="0" smtClean="0">
                <a:solidFill>
                  <a:srgbClr val="E1FFE1"/>
                </a:solidFill>
                <a:latin typeface="Tahoma" pitchFamily="34" charset="0"/>
              </a:rPr>
              <a:t>(</a:t>
            </a:r>
            <a:r>
              <a:rPr lang="ja-JP" altLang="en-US" sz="2000" dirty="0" smtClean="0">
                <a:solidFill>
                  <a:srgbClr val="E1FFE1"/>
                </a:solidFill>
                <a:latin typeface="Tahoma" pitchFamily="34" charset="0"/>
              </a:rPr>
              <a:t>基線長</a:t>
            </a:r>
            <a:r>
              <a:rPr lang="en-US" altLang="ja-JP" sz="2000" dirty="0" smtClean="0">
                <a:solidFill>
                  <a:srgbClr val="E1FFE1"/>
                </a:solidFill>
                <a:latin typeface="Tahoma" pitchFamily="34" charset="0"/>
              </a:rPr>
              <a:t>30cm</a:t>
            </a:r>
            <a:r>
              <a:rPr lang="ja-JP" altLang="en-US" sz="2000" dirty="0" smtClean="0">
                <a:solidFill>
                  <a:srgbClr val="E1FFE1"/>
                </a:solidFill>
                <a:latin typeface="Tahoma" pitchFamily="34" charset="0"/>
              </a:rPr>
              <a:t>干渉計</a:t>
            </a:r>
            <a:r>
              <a:rPr lang="en-US" altLang="ja-JP" sz="2000" dirty="0" smtClean="0">
                <a:solidFill>
                  <a:srgbClr val="E1FFE1"/>
                </a:solidFill>
                <a:latin typeface="Tahoma" pitchFamily="34" charset="0"/>
              </a:rPr>
              <a:t>)</a:t>
            </a:r>
          </a:p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lang="zh-TW" altLang="en-US" sz="2000" dirty="0" smtClean="0">
                <a:solidFill>
                  <a:srgbClr val="E1FFE1"/>
                </a:solidFill>
                <a:latin typeface="Tahoma" pitchFamily="34" charset="0"/>
              </a:rPr>
              <a:t>                 </a:t>
            </a:r>
            <a:r>
              <a:rPr lang="en-US" altLang="zh-TW" sz="2000" dirty="0" smtClean="0">
                <a:solidFill>
                  <a:srgbClr val="E1FFE1"/>
                </a:solidFill>
                <a:latin typeface="Tahoma" pitchFamily="34" charset="0"/>
              </a:rPr>
              <a:t>350kg</a:t>
            </a:r>
            <a:r>
              <a:rPr lang="ja-JP" altLang="en-US" sz="2000" dirty="0" smtClean="0">
                <a:solidFill>
                  <a:srgbClr val="E1FFE1"/>
                </a:solidFill>
                <a:latin typeface="Tahoma" pitchFamily="34" charset="0"/>
              </a:rPr>
              <a:t>級 小型衛星</a:t>
            </a:r>
            <a:endParaRPr lang="en-US" altLang="zh-TW" sz="2000" dirty="0" smtClean="0">
              <a:solidFill>
                <a:srgbClr val="E1FFE1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lang="en-US" altLang="zh-TW" sz="2000" dirty="0" smtClean="0">
                <a:solidFill>
                  <a:srgbClr val="E1FFE1"/>
                </a:solidFill>
                <a:latin typeface="Tahoma" pitchFamily="34" charset="0"/>
              </a:rPr>
              <a:t>                 </a:t>
            </a:r>
            <a:r>
              <a:rPr lang="zh-TW" altLang="en-US" sz="2000" dirty="0" smtClean="0">
                <a:solidFill>
                  <a:srgbClr val="E1FFE1"/>
                </a:solidFill>
                <a:latin typeface="Tahoma" pitchFamily="34" charset="0"/>
              </a:rPr>
              <a:t>地球周回軌道   </a:t>
            </a:r>
            <a:r>
              <a:rPr lang="en-US" altLang="zh-TW" sz="2000" dirty="0" smtClean="0">
                <a:solidFill>
                  <a:srgbClr val="E1FFE1"/>
                </a:solidFill>
                <a:latin typeface="Tahoma" pitchFamily="34" charset="0"/>
              </a:rPr>
              <a:t>(</a:t>
            </a:r>
            <a:r>
              <a:rPr lang="zh-TW" altLang="en-US" sz="2000" dirty="0" smtClean="0">
                <a:solidFill>
                  <a:srgbClr val="E1FFE1"/>
                </a:solidFill>
                <a:latin typeface="Tahoma" pitchFamily="34" charset="0"/>
              </a:rPr>
              <a:t>高度 </a:t>
            </a:r>
            <a:r>
              <a:rPr lang="en-US" altLang="zh-TW" sz="2000" dirty="0" smtClean="0">
                <a:solidFill>
                  <a:srgbClr val="E1FFE1"/>
                </a:solidFill>
                <a:latin typeface="Tahoma" pitchFamily="34" charset="0"/>
              </a:rPr>
              <a:t>500km)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grpSp>
        <p:nvGrpSpPr>
          <p:cNvPr id="2" name="グループ化 12"/>
          <p:cNvGrpSpPr/>
          <p:nvPr/>
        </p:nvGrpSpPr>
        <p:grpSpPr>
          <a:xfrm>
            <a:off x="6286512" y="1285860"/>
            <a:ext cx="2234040" cy="2071702"/>
            <a:chOff x="9501222" y="714356"/>
            <a:chExt cx="5338763" cy="4864101"/>
          </a:xfrm>
        </p:grpSpPr>
        <p:sp>
          <p:nvSpPr>
            <p:cNvPr id="267" name="Oval 137"/>
            <p:cNvSpPr>
              <a:spLocks noChangeArrowheads="1"/>
            </p:cNvSpPr>
            <p:nvPr/>
          </p:nvSpPr>
          <p:spPr bwMode="auto">
            <a:xfrm>
              <a:off x="9501222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8" name="Oval 209"/>
            <p:cNvSpPr>
              <a:spLocks noChangeArrowheads="1"/>
            </p:cNvSpPr>
            <p:nvPr/>
          </p:nvSpPr>
          <p:spPr bwMode="auto">
            <a:xfrm>
              <a:off x="11264935" y="714356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9" name="Oval 210"/>
            <p:cNvSpPr>
              <a:spLocks noChangeArrowheads="1"/>
            </p:cNvSpPr>
            <p:nvPr/>
          </p:nvSpPr>
          <p:spPr bwMode="auto">
            <a:xfrm>
              <a:off x="13034997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0" name="Freeform 5"/>
            <p:cNvSpPr>
              <a:spLocks/>
            </p:cNvSpPr>
            <p:nvPr/>
          </p:nvSpPr>
          <p:spPr bwMode="auto">
            <a:xfrm rot="14397729">
              <a:off x="11963435" y="3244831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1" name="Freeform 6"/>
            <p:cNvSpPr>
              <a:spLocks/>
            </p:cNvSpPr>
            <p:nvPr/>
          </p:nvSpPr>
          <p:spPr bwMode="auto">
            <a:xfrm rot="14397729" flipV="1">
              <a:off x="12095197" y="3171806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2" name="Freeform 7"/>
            <p:cNvSpPr>
              <a:spLocks/>
            </p:cNvSpPr>
            <p:nvPr/>
          </p:nvSpPr>
          <p:spPr bwMode="auto">
            <a:xfrm rot="14397729">
              <a:off x="12047572" y="3024168"/>
              <a:ext cx="2006600" cy="190500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3" name="Rectangle 8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4" name="Rectangle 9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5" name="Rectangle 10"/>
            <p:cNvSpPr>
              <a:spLocks noChangeArrowheads="1"/>
            </p:cNvSpPr>
            <p:nvPr/>
          </p:nvSpPr>
          <p:spPr bwMode="auto">
            <a:xfrm rot="10780961">
              <a:off x="12138060" y="14192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6" name="Line 11"/>
            <p:cNvSpPr>
              <a:spLocks noChangeShapeType="1"/>
            </p:cNvSpPr>
            <p:nvPr/>
          </p:nvSpPr>
          <p:spPr bwMode="auto">
            <a:xfrm rot="7209001" flipV="1">
              <a:off x="11468135" y="1622406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7" name="Rectangle 12"/>
            <p:cNvSpPr>
              <a:spLocks noChangeArrowheads="1"/>
            </p:cNvSpPr>
            <p:nvPr/>
          </p:nvSpPr>
          <p:spPr bwMode="auto">
            <a:xfrm rot="7209001">
              <a:off x="12274585" y="1050906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8" name="Freeform 13"/>
            <p:cNvSpPr>
              <a:spLocks/>
            </p:cNvSpPr>
            <p:nvPr/>
          </p:nvSpPr>
          <p:spPr bwMode="auto">
            <a:xfrm rot="7209001">
              <a:off x="11934860" y="188593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9" name="Line 14"/>
            <p:cNvSpPr>
              <a:spLocks noChangeShapeType="1"/>
            </p:cNvSpPr>
            <p:nvPr/>
          </p:nvSpPr>
          <p:spPr bwMode="auto">
            <a:xfrm rot="7209001">
              <a:off x="11993597" y="19891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0" name="Line 15"/>
            <p:cNvSpPr>
              <a:spLocks noChangeShapeType="1"/>
            </p:cNvSpPr>
            <p:nvPr/>
          </p:nvSpPr>
          <p:spPr bwMode="auto">
            <a:xfrm rot="7209001">
              <a:off x="11880885" y="1928794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" name="Group 16"/>
            <p:cNvGrpSpPr>
              <a:grpSpLocks/>
            </p:cNvGrpSpPr>
            <p:nvPr/>
          </p:nvGrpSpPr>
          <p:grpSpPr bwMode="auto">
            <a:xfrm rot="7209001">
              <a:off x="11449039" y="2208261"/>
              <a:ext cx="600087" cy="495300"/>
              <a:chOff x="4785" y="11039"/>
              <a:chExt cx="829" cy="688"/>
            </a:xfrm>
          </p:grpSpPr>
          <p:sp>
            <p:nvSpPr>
              <p:cNvPr id="468" name="Freeform 1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9" name="Line 1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70" name="Line 1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71" name="Line 2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72" name="Arc 2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282" name="Freeform 22"/>
            <p:cNvSpPr>
              <a:spLocks/>
            </p:cNvSpPr>
            <p:nvPr/>
          </p:nvSpPr>
          <p:spPr bwMode="auto">
            <a:xfrm rot="9872463">
              <a:off x="11779285" y="19891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3" name="Freeform 23"/>
            <p:cNvSpPr>
              <a:spLocks/>
            </p:cNvSpPr>
            <p:nvPr/>
          </p:nvSpPr>
          <p:spPr bwMode="auto">
            <a:xfrm rot="7209001">
              <a:off x="11658635" y="1998643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4" name="Arc 24"/>
            <p:cNvSpPr>
              <a:spLocks/>
            </p:cNvSpPr>
            <p:nvPr/>
          </p:nvSpPr>
          <p:spPr bwMode="auto">
            <a:xfrm rot="14146499">
              <a:off x="11965022" y="18779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5" name="Arc 25"/>
            <p:cNvSpPr>
              <a:spLocks/>
            </p:cNvSpPr>
            <p:nvPr/>
          </p:nvSpPr>
          <p:spPr bwMode="auto">
            <a:xfrm rot="271502" flipV="1">
              <a:off x="11680860" y="1716069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5" name="Group 26"/>
            <p:cNvGrpSpPr>
              <a:grpSpLocks/>
            </p:cNvGrpSpPr>
            <p:nvPr/>
          </p:nvGrpSpPr>
          <p:grpSpPr bwMode="auto">
            <a:xfrm rot="7209001">
              <a:off x="11403005" y="2178095"/>
              <a:ext cx="600087" cy="500063"/>
              <a:chOff x="4785" y="11039"/>
              <a:chExt cx="829" cy="688"/>
            </a:xfrm>
          </p:grpSpPr>
          <p:sp>
            <p:nvSpPr>
              <p:cNvPr id="463" name="Freeform 2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4" name="Line 2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5" name="Line 2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6" name="Line 3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7" name="Arc 3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287" name="Arc 32"/>
            <p:cNvSpPr>
              <a:spLocks/>
            </p:cNvSpPr>
            <p:nvPr/>
          </p:nvSpPr>
          <p:spPr bwMode="auto">
            <a:xfrm rot="9872463" flipH="1" flipV="1">
              <a:off x="11677685" y="198594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8" name="Arc 33"/>
            <p:cNvSpPr>
              <a:spLocks/>
            </p:cNvSpPr>
            <p:nvPr/>
          </p:nvSpPr>
          <p:spPr bwMode="auto">
            <a:xfrm rot="9872463">
              <a:off x="11750710" y="18478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9" name="Arc 34"/>
            <p:cNvSpPr>
              <a:spLocks/>
            </p:cNvSpPr>
            <p:nvPr/>
          </p:nvSpPr>
          <p:spPr bwMode="auto">
            <a:xfrm rot="9872463">
              <a:off x="11934860" y="1828781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0" name="Arc 35"/>
            <p:cNvSpPr>
              <a:spLocks/>
            </p:cNvSpPr>
            <p:nvPr/>
          </p:nvSpPr>
          <p:spPr bwMode="auto">
            <a:xfrm rot="9872463" flipH="1" flipV="1">
              <a:off x="11868185" y="19462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1" name="Line 36"/>
            <p:cNvSpPr>
              <a:spLocks noChangeShapeType="1"/>
            </p:cNvSpPr>
            <p:nvPr/>
          </p:nvSpPr>
          <p:spPr bwMode="auto">
            <a:xfrm rot="9016332" flipV="1">
              <a:off x="12363485" y="1552556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2" name="Freeform 37"/>
            <p:cNvSpPr>
              <a:spLocks/>
            </p:cNvSpPr>
            <p:nvPr/>
          </p:nvSpPr>
          <p:spPr bwMode="auto">
            <a:xfrm rot="3616332">
              <a:off x="12339672" y="1885931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3" name="Line 38"/>
            <p:cNvSpPr>
              <a:spLocks noChangeShapeType="1"/>
            </p:cNvSpPr>
            <p:nvPr/>
          </p:nvSpPr>
          <p:spPr bwMode="auto">
            <a:xfrm rot="3616332">
              <a:off x="12401585" y="19256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4" name="Line 39"/>
            <p:cNvSpPr>
              <a:spLocks noChangeShapeType="1"/>
            </p:cNvSpPr>
            <p:nvPr/>
          </p:nvSpPr>
          <p:spPr bwMode="auto">
            <a:xfrm rot="3616332">
              <a:off x="12290460" y="1993881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5" name="Freeform 40"/>
            <p:cNvSpPr>
              <a:spLocks/>
            </p:cNvSpPr>
            <p:nvPr/>
          </p:nvSpPr>
          <p:spPr bwMode="auto">
            <a:xfrm rot="3616332">
              <a:off x="12463497" y="2066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6" name="Line 41"/>
            <p:cNvSpPr>
              <a:spLocks noChangeShapeType="1"/>
            </p:cNvSpPr>
            <p:nvPr/>
          </p:nvSpPr>
          <p:spPr bwMode="auto">
            <a:xfrm rot="3616332">
              <a:off x="12504772" y="1979593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7" name="Line 42"/>
            <p:cNvSpPr>
              <a:spLocks noChangeShapeType="1"/>
            </p:cNvSpPr>
            <p:nvPr/>
          </p:nvSpPr>
          <p:spPr bwMode="auto">
            <a:xfrm rot="3616332">
              <a:off x="12617485" y="2155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8" name="Line 43"/>
            <p:cNvSpPr>
              <a:spLocks noChangeShapeType="1"/>
            </p:cNvSpPr>
            <p:nvPr/>
          </p:nvSpPr>
          <p:spPr bwMode="auto">
            <a:xfrm rot="3616332">
              <a:off x="12290460" y="2343131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9" name="Arc 44"/>
            <p:cNvSpPr>
              <a:spLocks/>
            </p:cNvSpPr>
            <p:nvPr/>
          </p:nvSpPr>
          <p:spPr bwMode="auto">
            <a:xfrm rot="17144832">
              <a:off x="12422222" y="221295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0" name="Freeform 45"/>
            <p:cNvSpPr>
              <a:spLocks/>
            </p:cNvSpPr>
            <p:nvPr/>
          </p:nvSpPr>
          <p:spPr bwMode="auto">
            <a:xfrm rot="6279794">
              <a:off x="12350785" y="1995468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1" name="Freeform 46"/>
            <p:cNvSpPr>
              <a:spLocks/>
            </p:cNvSpPr>
            <p:nvPr/>
          </p:nvSpPr>
          <p:spPr bwMode="auto">
            <a:xfrm rot="3616332">
              <a:off x="12242835" y="2000231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2" name="Arc 47"/>
            <p:cNvSpPr>
              <a:spLocks/>
            </p:cNvSpPr>
            <p:nvPr/>
          </p:nvSpPr>
          <p:spPr bwMode="auto">
            <a:xfrm rot="10553830">
              <a:off x="12380947" y="1716069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3" name="Arc 48"/>
            <p:cNvSpPr>
              <a:spLocks/>
            </p:cNvSpPr>
            <p:nvPr/>
          </p:nvSpPr>
          <p:spPr bwMode="auto">
            <a:xfrm rot="18278834" flipV="1">
              <a:off x="12096785" y="188275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8" name="Group 49"/>
            <p:cNvGrpSpPr>
              <a:grpSpLocks/>
            </p:cNvGrpSpPr>
            <p:nvPr/>
          </p:nvGrpSpPr>
          <p:grpSpPr bwMode="auto">
            <a:xfrm rot="3616332">
              <a:off x="12330179" y="2190800"/>
              <a:ext cx="600087" cy="503238"/>
              <a:chOff x="4785" y="11039"/>
              <a:chExt cx="829" cy="688"/>
            </a:xfrm>
          </p:grpSpPr>
          <p:sp>
            <p:nvSpPr>
              <p:cNvPr id="458" name="Freeform 5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9" name="Line 5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0" name="Line 5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1" name="Line 5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2" name="Arc 5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05" name="Arc 55"/>
            <p:cNvSpPr>
              <a:spLocks/>
            </p:cNvSpPr>
            <p:nvPr/>
          </p:nvSpPr>
          <p:spPr bwMode="auto">
            <a:xfrm rot="6279794" flipH="1" flipV="1">
              <a:off x="12323797" y="1989118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6" name="Arc 56"/>
            <p:cNvSpPr>
              <a:spLocks/>
            </p:cNvSpPr>
            <p:nvPr/>
          </p:nvSpPr>
          <p:spPr bwMode="auto">
            <a:xfrm rot="6279794">
              <a:off x="12241247" y="185735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7" name="Arc 57"/>
            <p:cNvSpPr>
              <a:spLocks/>
            </p:cNvSpPr>
            <p:nvPr/>
          </p:nvSpPr>
          <p:spPr bwMode="auto">
            <a:xfrm rot="6279794">
              <a:off x="12279347" y="1831956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8" name="Arc 58"/>
            <p:cNvSpPr>
              <a:spLocks/>
            </p:cNvSpPr>
            <p:nvPr/>
          </p:nvSpPr>
          <p:spPr bwMode="auto">
            <a:xfrm rot="6279794" flipH="1" flipV="1">
              <a:off x="12344435" y="194625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9" name="Line 59"/>
            <p:cNvSpPr>
              <a:spLocks noChangeShapeType="1"/>
            </p:cNvSpPr>
            <p:nvPr/>
          </p:nvSpPr>
          <p:spPr bwMode="auto">
            <a:xfrm rot="7209001">
              <a:off x="11844372" y="1441431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0" name="Line 60"/>
            <p:cNvSpPr>
              <a:spLocks noChangeShapeType="1"/>
            </p:cNvSpPr>
            <p:nvPr/>
          </p:nvSpPr>
          <p:spPr bwMode="auto">
            <a:xfrm rot="14429284">
              <a:off x="12515885" y="1449368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9" name="Group 61"/>
            <p:cNvGrpSpPr>
              <a:grpSpLocks/>
            </p:cNvGrpSpPr>
            <p:nvPr/>
          </p:nvGrpSpPr>
          <p:grpSpPr bwMode="auto">
            <a:xfrm rot="14462297">
              <a:off x="12703220" y="1458910"/>
              <a:ext cx="223837" cy="180975"/>
              <a:chOff x="5504" y="8144"/>
              <a:chExt cx="291" cy="236"/>
            </a:xfrm>
          </p:grpSpPr>
          <p:sp>
            <p:nvSpPr>
              <p:cNvPr id="456" name="Rectangle 6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7" name="Rectangle 6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0" name="Group 64"/>
            <p:cNvGrpSpPr>
              <a:grpSpLocks/>
            </p:cNvGrpSpPr>
            <p:nvPr/>
          </p:nvGrpSpPr>
          <p:grpSpPr bwMode="auto">
            <a:xfrm rot="7209001">
              <a:off x="11436374" y="1468435"/>
              <a:ext cx="227014" cy="180975"/>
              <a:chOff x="5504" y="8144"/>
              <a:chExt cx="291" cy="236"/>
            </a:xfrm>
          </p:grpSpPr>
          <p:sp>
            <p:nvSpPr>
              <p:cNvPr id="454" name="Rectangle 6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5" name="Rectangle 6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13" name="Rectangle 67"/>
            <p:cNvSpPr>
              <a:spLocks noChangeArrowheads="1"/>
            </p:cNvSpPr>
            <p:nvPr/>
          </p:nvSpPr>
          <p:spPr bwMode="auto">
            <a:xfrm rot="10780961">
              <a:off x="12134885" y="1417619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4" name="Rectangle 68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5" name="Rectangle 69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6" name="Rectangle 70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7" name="Rectangle 71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8" name="Rectangle 72"/>
            <p:cNvSpPr>
              <a:spLocks noChangeArrowheads="1"/>
            </p:cNvSpPr>
            <p:nvPr/>
          </p:nvSpPr>
          <p:spPr bwMode="auto">
            <a:xfrm rot="18028040" flipH="1">
              <a:off x="13933522" y="45180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9" name="Line 73"/>
            <p:cNvSpPr>
              <a:spLocks noChangeShapeType="1"/>
            </p:cNvSpPr>
            <p:nvPr/>
          </p:nvSpPr>
          <p:spPr bwMode="auto">
            <a:xfrm flipH="1" flipV="1">
              <a:off x="13233435" y="4671994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0" name="Rectangle 74"/>
            <p:cNvSpPr>
              <a:spLocks noChangeArrowheads="1"/>
            </p:cNvSpPr>
            <p:nvPr/>
          </p:nvSpPr>
          <p:spPr bwMode="auto">
            <a:xfrm flipH="1">
              <a:off x="14316110" y="4576744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1" name="Freeform 75"/>
            <p:cNvSpPr>
              <a:spLocks/>
            </p:cNvSpPr>
            <p:nvPr/>
          </p:nvSpPr>
          <p:spPr bwMode="auto">
            <a:xfrm flipH="1">
              <a:off x="13508072" y="460055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2" name="Line 76"/>
            <p:cNvSpPr>
              <a:spLocks noChangeShapeType="1"/>
            </p:cNvSpPr>
            <p:nvPr/>
          </p:nvSpPr>
          <p:spPr bwMode="auto">
            <a:xfrm flipH="1">
              <a:off x="13511247" y="460849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3" name="Line 77"/>
            <p:cNvSpPr>
              <a:spLocks noChangeShapeType="1"/>
            </p:cNvSpPr>
            <p:nvPr/>
          </p:nvSpPr>
          <p:spPr bwMode="auto">
            <a:xfrm flipH="1">
              <a:off x="13509660" y="4737081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3" name="Group 78"/>
            <p:cNvGrpSpPr>
              <a:grpSpLocks/>
            </p:cNvGrpSpPr>
            <p:nvPr/>
          </p:nvGrpSpPr>
          <p:grpSpPr bwMode="auto">
            <a:xfrm flipH="1">
              <a:off x="12703127" y="4371956"/>
              <a:ext cx="600087" cy="495300"/>
              <a:chOff x="4785" y="11039"/>
              <a:chExt cx="829" cy="688"/>
            </a:xfrm>
          </p:grpSpPr>
          <p:sp>
            <p:nvSpPr>
              <p:cNvPr id="449" name="Freeform 7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0" name="Line 8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1" name="Line 8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2" name="Line 8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3" name="Arc 8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25" name="Freeform 84"/>
            <p:cNvSpPr>
              <a:spLocks/>
            </p:cNvSpPr>
            <p:nvPr/>
          </p:nvSpPr>
          <p:spPr bwMode="auto">
            <a:xfrm rot="18936538" flipH="1">
              <a:off x="13274710" y="45672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6" name="Freeform 85"/>
            <p:cNvSpPr>
              <a:spLocks/>
            </p:cNvSpPr>
            <p:nvPr/>
          </p:nvSpPr>
          <p:spPr bwMode="auto">
            <a:xfrm flipH="1">
              <a:off x="13141360" y="455769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7" name="Arc 86"/>
            <p:cNvSpPr>
              <a:spLocks/>
            </p:cNvSpPr>
            <p:nvPr/>
          </p:nvSpPr>
          <p:spPr bwMode="auto">
            <a:xfrm rot="14662502" flipH="1">
              <a:off x="13393772" y="43417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8" name="Arc 87"/>
            <p:cNvSpPr>
              <a:spLocks/>
            </p:cNvSpPr>
            <p:nvPr/>
          </p:nvSpPr>
          <p:spPr bwMode="auto">
            <a:xfrm rot="6937498" flipH="1" flipV="1">
              <a:off x="13392185" y="4667231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9" name="Group 88"/>
            <p:cNvGrpSpPr>
              <a:grpSpLocks/>
            </p:cNvGrpSpPr>
            <p:nvPr/>
          </p:nvGrpSpPr>
          <p:grpSpPr bwMode="auto">
            <a:xfrm flipH="1">
              <a:off x="12703127" y="4416406"/>
              <a:ext cx="600087" cy="500063"/>
              <a:chOff x="4785" y="11039"/>
              <a:chExt cx="829" cy="688"/>
            </a:xfrm>
          </p:grpSpPr>
          <p:sp>
            <p:nvSpPr>
              <p:cNvPr id="444" name="Freeform 8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5" name="Line 9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6" name="Line 9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7" name="Line 9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8" name="Arc 9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30" name="Arc 94"/>
            <p:cNvSpPr>
              <a:spLocks/>
            </p:cNvSpPr>
            <p:nvPr/>
          </p:nvSpPr>
          <p:spPr bwMode="auto">
            <a:xfrm rot="18936538" flipV="1">
              <a:off x="13131835" y="449419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1" name="Arc 95"/>
            <p:cNvSpPr>
              <a:spLocks/>
            </p:cNvSpPr>
            <p:nvPr/>
          </p:nvSpPr>
          <p:spPr bwMode="auto">
            <a:xfrm rot="18936538" flipH="1">
              <a:off x="13288997" y="45021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2" name="Arc 96"/>
            <p:cNvSpPr>
              <a:spLocks/>
            </p:cNvSpPr>
            <p:nvPr/>
          </p:nvSpPr>
          <p:spPr bwMode="auto">
            <a:xfrm rot="18936538" flipH="1">
              <a:off x="13541410" y="46021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3" name="Arc 97"/>
            <p:cNvSpPr>
              <a:spLocks/>
            </p:cNvSpPr>
            <p:nvPr/>
          </p:nvSpPr>
          <p:spPr bwMode="auto">
            <a:xfrm rot="18936538" flipV="1">
              <a:off x="13408060" y="46005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4" name="Line 98"/>
            <p:cNvSpPr>
              <a:spLocks noChangeShapeType="1"/>
            </p:cNvSpPr>
            <p:nvPr/>
          </p:nvSpPr>
          <p:spPr bwMode="auto">
            <a:xfrm rot="19792668" flipH="1" flipV="1">
              <a:off x="13774772" y="3987781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5" name="Freeform 99"/>
            <p:cNvSpPr>
              <a:spLocks/>
            </p:cNvSpPr>
            <p:nvPr/>
          </p:nvSpPr>
          <p:spPr bwMode="auto">
            <a:xfrm rot="3592668" flipH="1">
              <a:off x="13712860" y="4249718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6" name="Line 100"/>
            <p:cNvSpPr>
              <a:spLocks noChangeShapeType="1"/>
            </p:cNvSpPr>
            <p:nvPr/>
          </p:nvSpPr>
          <p:spPr bwMode="auto">
            <a:xfrm rot="3592668" flipH="1">
              <a:off x="13771597" y="42878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7" name="Line 101"/>
            <p:cNvSpPr>
              <a:spLocks noChangeShapeType="1"/>
            </p:cNvSpPr>
            <p:nvPr/>
          </p:nvSpPr>
          <p:spPr bwMode="auto">
            <a:xfrm rot="3592668" flipH="1">
              <a:off x="13657297" y="4348143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8" name="Freeform 102"/>
            <p:cNvSpPr>
              <a:spLocks/>
            </p:cNvSpPr>
            <p:nvPr/>
          </p:nvSpPr>
          <p:spPr bwMode="auto">
            <a:xfrm rot="3592668" flipH="1">
              <a:off x="13495372" y="3840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9" name="Line 103"/>
            <p:cNvSpPr>
              <a:spLocks noChangeShapeType="1"/>
            </p:cNvSpPr>
            <p:nvPr/>
          </p:nvSpPr>
          <p:spPr bwMode="auto">
            <a:xfrm rot="3592668" flipH="1">
              <a:off x="13622372" y="3900468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0" name="Line 104"/>
            <p:cNvSpPr>
              <a:spLocks noChangeShapeType="1"/>
            </p:cNvSpPr>
            <p:nvPr/>
          </p:nvSpPr>
          <p:spPr bwMode="auto">
            <a:xfrm rot="3592668" flipH="1">
              <a:off x="13652535" y="3933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1" name="Line 105"/>
            <p:cNvSpPr>
              <a:spLocks noChangeShapeType="1"/>
            </p:cNvSpPr>
            <p:nvPr/>
          </p:nvSpPr>
          <p:spPr bwMode="auto">
            <a:xfrm rot="3592668" flipH="1">
              <a:off x="13323922" y="4119543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2" name="Arc 106"/>
            <p:cNvSpPr>
              <a:spLocks/>
            </p:cNvSpPr>
            <p:nvPr/>
          </p:nvSpPr>
          <p:spPr bwMode="auto">
            <a:xfrm rot="11664170" flipH="1">
              <a:off x="13204860" y="35528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3" name="Freeform 107"/>
            <p:cNvSpPr>
              <a:spLocks/>
            </p:cNvSpPr>
            <p:nvPr/>
          </p:nvSpPr>
          <p:spPr bwMode="auto">
            <a:xfrm rot="929206" flipH="1">
              <a:off x="13557285" y="407033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4" name="Freeform 108"/>
            <p:cNvSpPr>
              <a:spLocks/>
            </p:cNvSpPr>
            <p:nvPr/>
          </p:nvSpPr>
          <p:spPr bwMode="auto">
            <a:xfrm rot="3592668" flipH="1">
              <a:off x="13433460" y="4049693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5" name="Arc 109"/>
            <p:cNvSpPr>
              <a:spLocks/>
            </p:cNvSpPr>
            <p:nvPr/>
          </p:nvSpPr>
          <p:spPr bwMode="auto">
            <a:xfrm rot="18255170" flipH="1">
              <a:off x="13741435" y="406239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6" name="Arc 110"/>
            <p:cNvSpPr>
              <a:spLocks/>
            </p:cNvSpPr>
            <p:nvPr/>
          </p:nvSpPr>
          <p:spPr bwMode="auto">
            <a:xfrm rot="10530167" flipH="1" flipV="1">
              <a:off x="13457272" y="422590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25" name="Group 111"/>
            <p:cNvGrpSpPr>
              <a:grpSpLocks/>
            </p:cNvGrpSpPr>
            <p:nvPr/>
          </p:nvGrpSpPr>
          <p:grpSpPr bwMode="auto">
            <a:xfrm rot="3592668" flipH="1">
              <a:off x="13154020" y="3611481"/>
              <a:ext cx="600087" cy="503238"/>
              <a:chOff x="4785" y="11039"/>
              <a:chExt cx="829" cy="688"/>
            </a:xfrm>
          </p:grpSpPr>
          <p:sp>
            <p:nvSpPr>
              <p:cNvPr id="439" name="Freeform 11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0" name="Line 11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1" name="Line 11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2" name="Line 11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3" name="Arc 11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48" name="Arc 117"/>
            <p:cNvSpPr>
              <a:spLocks/>
            </p:cNvSpPr>
            <p:nvPr/>
          </p:nvSpPr>
          <p:spPr bwMode="auto">
            <a:xfrm rot="929206" flipV="1">
              <a:off x="13455685" y="3933806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9" name="Arc 118"/>
            <p:cNvSpPr>
              <a:spLocks/>
            </p:cNvSpPr>
            <p:nvPr/>
          </p:nvSpPr>
          <p:spPr bwMode="auto">
            <a:xfrm rot="929206" flipH="1">
              <a:off x="13527122" y="407350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0" name="Arc 119"/>
            <p:cNvSpPr>
              <a:spLocks/>
            </p:cNvSpPr>
            <p:nvPr/>
          </p:nvSpPr>
          <p:spPr bwMode="auto">
            <a:xfrm rot="929206" flipH="1">
              <a:off x="13711272" y="43036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1" name="Arc 120"/>
            <p:cNvSpPr>
              <a:spLocks/>
            </p:cNvSpPr>
            <p:nvPr/>
          </p:nvSpPr>
          <p:spPr bwMode="auto">
            <a:xfrm rot="929206" flipV="1">
              <a:off x="13646185" y="418780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2" name="Line 121"/>
            <p:cNvSpPr>
              <a:spLocks noChangeShapeType="1"/>
            </p:cNvSpPr>
            <p:nvPr/>
          </p:nvSpPr>
          <p:spPr bwMode="auto">
            <a:xfrm flipH="1">
              <a:off x="13703335" y="4651356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3" name="Line 122"/>
            <p:cNvSpPr>
              <a:spLocks noChangeShapeType="1"/>
            </p:cNvSpPr>
            <p:nvPr/>
          </p:nvSpPr>
          <p:spPr bwMode="auto">
            <a:xfrm rot="14379716" flipH="1">
              <a:off x="14035122" y="4067156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2" name="Group 123"/>
            <p:cNvGrpSpPr>
              <a:grpSpLocks/>
            </p:cNvGrpSpPr>
            <p:nvPr/>
          </p:nvGrpSpPr>
          <p:grpSpPr bwMode="auto">
            <a:xfrm rot="14346703" flipH="1">
              <a:off x="14209737" y="4059201"/>
              <a:ext cx="223837" cy="180975"/>
              <a:chOff x="5504" y="8144"/>
              <a:chExt cx="291" cy="236"/>
            </a:xfrm>
          </p:grpSpPr>
          <p:sp>
            <p:nvSpPr>
              <p:cNvPr id="437" name="Rectangle 12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8" name="Rectangle 12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35" name="Group 126"/>
            <p:cNvGrpSpPr>
              <a:grpSpLocks/>
            </p:cNvGrpSpPr>
            <p:nvPr/>
          </p:nvGrpSpPr>
          <p:grpSpPr bwMode="auto">
            <a:xfrm flipH="1">
              <a:off x="13565203" y="5149831"/>
              <a:ext cx="227014" cy="180975"/>
              <a:chOff x="5504" y="8144"/>
              <a:chExt cx="291" cy="236"/>
            </a:xfrm>
          </p:grpSpPr>
          <p:sp>
            <p:nvSpPr>
              <p:cNvPr id="435" name="Rectangle 127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6" name="Rectangle 128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56" name="Rectangle 129"/>
            <p:cNvSpPr>
              <a:spLocks noChangeArrowheads="1"/>
            </p:cNvSpPr>
            <p:nvPr/>
          </p:nvSpPr>
          <p:spPr bwMode="auto">
            <a:xfrm rot="18028040" flipH="1">
              <a:off x="13931935" y="4519593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7" name="Rectangle 130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8" name="Rectangle 131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9" name="Rectangle 132"/>
            <p:cNvSpPr>
              <a:spLocks noChangeArrowheads="1"/>
            </p:cNvSpPr>
            <p:nvPr/>
          </p:nvSpPr>
          <p:spPr bwMode="auto">
            <a:xfrm rot="4535559">
              <a:off x="10494997" y="4379893"/>
              <a:ext cx="38100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0" name="Rectangle 133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1" name="Rectangle 134"/>
            <p:cNvSpPr>
              <a:spLocks noChangeArrowheads="1"/>
            </p:cNvSpPr>
            <p:nvPr/>
          </p:nvSpPr>
          <p:spPr bwMode="auto">
            <a:xfrm rot="3571960">
              <a:off x="10382285" y="4524356"/>
              <a:ext cx="41275" cy="350838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2" name="Line 135"/>
            <p:cNvSpPr>
              <a:spLocks noChangeShapeType="1"/>
            </p:cNvSpPr>
            <p:nvPr/>
          </p:nvSpPr>
          <p:spPr bwMode="auto">
            <a:xfrm flipV="1">
              <a:off x="9781535" y="4671085"/>
              <a:ext cx="1500198" cy="45719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3" name="Rectangle 136"/>
            <p:cNvSpPr>
              <a:spLocks noChangeArrowheads="1"/>
            </p:cNvSpPr>
            <p:nvPr/>
          </p:nvSpPr>
          <p:spPr bwMode="auto">
            <a:xfrm>
              <a:off x="9688547" y="4624038"/>
              <a:ext cx="350838" cy="18415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4" name="Freeform 138"/>
            <p:cNvSpPr>
              <a:spLocks/>
            </p:cNvSpPr>
            <p:nvPr/>
          </p:nvSpPr>
          <p:spPr bwMode="auto">
            <a:xfrm>
              <a:off x="10768047" y="460690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" name="Line 139"/>
            <p:cNvSpPr>
              <a:spLocks noChangeShapeType="1"/>
            </p:cNvSpPr>
            <p:nvPr/>
          </p:nvSpPr>
          <p:spPr bwMode="auto">
            <a:xfrm>
              <a:off x="10774397" y="461325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6" name="Line 140"/>
            <p:cNvSpPr>
              <a:spLocks noChangeShapeType="1"/>
            </p:cNvSpPr>
            <p:nvPr/>
          </p:nvSpPr>
          <p:spPr bwMode="auto">
            <a:xfrm>
              <a:off x="10777572" y="474343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6" name="Group 141"/>
            <p:cNvGrpSpPr>
              <a:grpSpLocks/>
            </p:cNvGrpSpPr>
            <p:nvPr/>
          </p:nvGrpSpPr>
          <p:grpSpPr bwMode="auto">
            <a:xfrm>
              <a:off x="11052281" y="4424344"/>
              <a:ext cx="600087" cy="500063"/>
              <a:chOff x="4785" y="11039"/>
              <a:chExt cx="829" cy="688"/>
            </a:xfrm>
          </p:grpSpPr>
          <p:sp>
            <p:nvSpPr>
              <p:cNvPr id="430" name="Freeform 14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1" name="Line 14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2" name="Line 14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3" name="Line 14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4" name="Arc 14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68" name="Freeform 147"/>
            <p:cNvSpPr>
              <a:spLocks/>
            </p:cNvSpPr>
            <p:nvPr/>
          </p:nvSpPr>
          <p:spPr bwMode="auto">
            <a:xfrm>
              <a:off x="10969660" y="4583094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9" name="Freeform 148"/>
            <p:cNvSpPr>
              <a:spLocks/>
            </p:cNvSpPr>
            <p:nvPr/>
          </p:nvSpPr>
          <p:spPr bwMode="auto">
            <a:xfrm flipV="1">
              <a:off x="10968072" y="4737081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0" name="Freeform 149"/>
            <p:cNvSpPr>
              <a:spLocks/>
            </p:cNvSpPr>
            <p:nvPr/>
          </p:nvSpPr>
          <p:spPr bwMode="auto">
            <a:xfrm rot="2663462">
              <a:off x="10863297" y="4573569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1" name="Freeform 150"/>
            <p:cNvSpPr>
              <a:spLocks/>
            </p:cNvSpPr>
            <p:nvPr/>
          </p:nvSpPr>
          <p:spPr bwMode="auto">
            <a:xfrm>
              <a:off x="11161747" y="4583094"/>
              <a:ext cx="2008188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2" name="Freeform 151"/>
            <p:cNvSpPr>
              <a:spLocks/>
            </p:cNvSpPr>
            <p:nvPr/>
          </p:nvSpPr>
          <p:spPr bwMode="auto">
            <a:xfrm>
              <a:off x="10763285" y="456404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3" name="Arc 152"/>
            <p:cNvSpPr>
              <a:spLocks/>
            </p:cNvSpPr>
            <p:nvPr/>
          </p:nvSpPr>
          <p:spPr bwMode="auto">
            <a:xfrm rot="6937498">
              <a:off x="10671210" y="434814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4" name="Arc 153"/>
            <p:cNvSpPr>
              <a:spLocks/>
            </p:cNvSpPr>
            <p:nvPr/>
          </p:nvSpPr>
          <p:spPr bwMode="auto">
            <a:xfrm rot="14662502" flipV="1">
              <a:off x="10671210" y="46735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5" name="Freeform 154"/>
            <p:cNvSpPr>
              <a:spLocks/>
            </p:cNvSpPr>
            <p:nvPr/>
          </p:nvSpPr>
          <p:spPr bwMode="auto">
            <a:xfrm flipH="1">
              <a:off x="13123897" y="448784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6" name="Line 155"/>
            <p:cNvSpPr>
              <a:spLocks noChangeShapeType="1"/>
            </p:cNvSpPr>
            <p:nvPr/>
          </p:nvSpPr>
          <p:spPr bwMode="auto">
            <a:xfrm flipH="1">
              <a:off x="13293760" y="447355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7" name="Line 156"/>
            <p:cNvSpPr>
              <a:spLocks noChangeShapeType="1"/>
            </p:cNvSpPr>
            <p:nvPr/>
          </p:nvSpPr>
          <p:spPr bwMode="auto">
            <a:xfrm flipH="1">
              <a:off x="13120722" y="4484669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8" name="Line 157"/>
            <p:cNvSpPr>
              <a:spLocks noChangeShapeType="1"/>
            </p:cNvSpPr>
            <p:nvPr/>
          </p:nvSpPr>
          <p:spPr bwMode="auto">
            <a:xfrm flipH="1">
              <a:off x="13115960" y="485931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9" name="Arc 158"/>
            <p:cNvSpPr>
              <a:spLocks/>
            </p:cNvSpPr>
            <p:nvPr/>
          </p:nvSpPr>
          <p:spPr bwMode="auto">
            <a:xfrm rot="8071501" flipH="1">
              <a:off x="12707972" y="441481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0" name="Freeform 159"/>
            <p:cNvSpPr>
              <a:spLocks/>
            </p:cNvSpPr>
            <p:nvPr/>
          </p:nvSpPr>
          <p:spPr bwMode="auto">
            <a:xfrm>
              <a:off x="11063322" y="449419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1" name="Line 160"/>
            <p:cNvSpPr>
              <a:spLocks noChangeShapeType="1"/>
            </p:cNvSpPr>
            <p:nvPr/>
          </p:nvSpPr>
          <p:spPr bwMode="auto">
            <a:xfrm>
              <a:off x="11061735" y="447990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2" name="Line 161"/>
            <p:cNvSpPr>
              <a:spLocks noChangeShapeType="1"/>
            </p:cNvSpPr>
            <p:nvPr/>
          </p:nvSpPr>
          <p:spPr bwMode="auto">
            <a:xfrm>
              <a:off x="11052210" y="486566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3" name="Arc 162"/>
            <p:cNvSpPr>
              <a:spLocks/>
            </p:cNvSpPr>
            <p:nvPr/>
          </p:nvSpPr>
          <p:spPr bwMode="auto">
            <a:xfrm rot="13528499">
              <a:off x="11145872" y="442116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4" name="Arc 163"/>
            <p:cNvSpPr>
              <a:spLocks/>
            </p:cNvSpPr>
            <p:nvPr/>
          </p:nvSpPr>
          <p:spPr bwMode="auto">
            <a:xfrm rot="2663462" flipH="1" flipV="1">
              <a:off x="10871235" y="4498956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5" name="Arc 164"/>
            <p:cNvSpPr>
              <a:spLocks/>
            </p:cNvSpPr>
            <p:nvPr/>
          </p:nvSpPr>
          <p:spPr bwMode="auto">
            <a:xfrm rot="2663462">
              <a:off x="10715660" y="4508481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6" name="Arc 165"/>
            <p:cNvSpPr>
              <a:spLocks/>
            </p:cNvSpPr>
            <p:nvPr/>
          </p:nvSpPr>
          <p:spPr bwMode="auto">
            <a:xfrm rot="2663462">
              <a:off x="10674385" y="46084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7" name="Arc 166"/>
            <p:cNvSpPr>
              <a:spLocks/>
            </p:cNvSpPr>
            <p:nvPr/>
          </p:nvSpPr>
          <p:spPr bwMode="auto">
            <a:xfrm rot="2663462" flipH="1" flipV="1">
              <a:off x="10806147" y="460690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8" name="Line 167"/>
            <p:cNvSpPr>
              <a:spLocks noChangeShapeType="1"/>
            </p:cNvSpPr>
            <p:nvPr/>
          </p:nvSpPr>
          <p:spPr bwMode="auto">
            <a:xfrm rot="1807332" flipH="1" flipV="1">
              <a:off x="10533402" y="4226865"/>
              <a:ext cx="45720" cy="48041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9" name="Freeform 168"/>
            <p:cNvSpPr>
              <a:spLocks/>
            </p:cNvSpPr>
            <p:nvPr/>
          </p:nvSpPr>
          <p:spPr bwMode="auto">
            <a:xfrm rot="18007332">
              <a:off x="10564847" y="425448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0" name="Line 169"/>
            <p:cNvSpPr>
              <a:spLocks noChangeShapeType="1"/>
            </p:cNvSpPr>
            <p:nvPr/>
          </p:nvSpPr>
          <p:spPr bwMode="auto">
            <a:xfrm rot="18007332">
              <a:off x="10515635" y="4290993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1" name="Line 170"/>
            <p:cNvSpPr>
              <a:spLocks noChangeShapeType="1"/>
            </p:cNvSpPr>
            <p:nvPr/>
          </p:nvSpPr>
          <p:spPr bwMode="auto">
            <a:xfrm rot="18007332">
              <a:off x="10629935" y="435290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53" name="Group 171"/>
            <p:cNvGrpSpPr>
              <a:grpSpLocks/>
            </p:cNvGrpSpPr>
            <p:nvPr/>
          </p:nvGrpSpPr>
          <p:grpSpPr bwMode="auto">
            <a:xfrm rot="18007332">
              <a:off x="10577575" y="3603541"/>
              <a:ext cx="600087" cy="500063"/>
              <a:chOff x="4785" y="11039"/>
              <a:chExt cx="829" cy="688"/>
            </a:xfrm>
          </p:grpSpPr>
          <p:sp>
            <p:nvSpPr>
              <p:cNvPr id="425" name="Freeform 17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6" name="Line 17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7" name="Line 17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8" name="Line 17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9" name="Arc 17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93" name="Freeform 177"/>
            <p:cNvSpPr>
              <a:spLocks/>
            </p:cNvSpPr>
            <p:nvPr/>
          </p:nvSpPr>
          <p:spPr bwMode="auto">
            <a:xfrm rot="18007332">
              <a:off x="10082247" y="3190856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4" name="Freeform 178"/>
            <p:cNvSpPr>
              <a:spLocks/>
            </p:cNvSpPr>
            <p:nvPr/>
          </p:nvSpPr>
          <p:spPr bwMode="auto">
            <a:xfrm rot="18007332" flipV="1">
              <a:off x="10212422" y="3268643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5" name="Freeform 179"/>
            <p:cNvSpPr>
              <a:spLocks/>
            </p:cNvSpPr>
            <p:nvPr/>
          </p:nvSpPr>
          <p:spPr bwMode="auto">
            <a:xfrm rot="20670794">
              <a:off x="10580722" y="407668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6" name="Freeform 180"/>
            <p:cNvSpPr>
              <a:spLocks/>
            </p:cNvSpPr>
            <p:nvPr/>
          </p:nvSpPr>
          <p:spPr bwMode="auto">
            <a:xfrm rot="18007332">
              <a:off x="10290210" y="3036868"/>
              <a:ext cx="2006600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7" name="Freeform 181"/>
            <p:cNvSpPr>
              <a:spLocks/>
            </p:cNvSpPr>
            <p:nvPr/>
          </p:nvSpPr>
          <p:spPr bwMode="auto">
            <a:xfrm rot="18007332">
              <a:off x="10469597" y="4054456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8" name="Arc 182"/>
            <p:cNvSpPr>
              <a:spLocks/>
            </p:cNvSpPr>
            <p:nvPr/>
          </p:nvSpPr>
          <p:spPr bwMode="auto">
            <a:xfrm rot="3344830">
              <a:off x="10323547" y="4067156"/>
              <a:ext cx="290513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9" name="Arc 183"/>
            <p:cNvSpPr>
              <a:spLocks/>
            </p:cNvSpPr>
            <p:nvPr/>
          </p:nvSpPr>
          <p:spPr bwMode="auto">
            <a:xfrm rot="11069833" flipV="1">
              <a:off x="10604535" y="42290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0" name="Freeform 184"/>
            <p:cNvSpPr>
              <a:spLocks/>
            </p:cNvSpPr>
            <p:nvPr/>
          </p:nvSpPr>
          <p:spPr bwMode="auto">
            <a:xfrm rot="18007332" flipH="1">
              <a:off x="11720547" y="2062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1" name="Line 185"/>
            <p:cNvSpPr>
              <a:spLocks noChangeShapeType="1"/>
            </p:cNvSpPr>
            <p:nvPr/>
          </p:nvSpPr>
          <p:spPr bwMode="auto">
            <a:xfrm rot="18007332" flipH="1">
              <a:off x="11847547" y="1973243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2" name="Line 186"/>
            <p:cNvSpPr>
              <a:spLocks noChangeShapeType="1"/>
            </p:cNvSpPr>
            <p:nvPr/>
          </p:nvSpPr>
          <p:spPr bwMode="auto">
            <a:xfrm rot="18007332" flipH="1">
              <a:off x="11553860" y="2149456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3" name="Line 187"/>
            <p:cNvSpPr>
              <a:spLocks noChangeShapeType="1"/>
            </p:cNvSpPr>
            <p:nvPr/>
          </p:nvSpPr>
          <p:spPr bwMode="auto">
            <a:xfrm rot="18007332" flipH="1">
              <a:off x="11874535" y="2338368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4" name="Arc 188"/>
            <p:cNvSpPr>
              <a:spLocks/>
            </p:cNvSpPr>
            <p:nvPr/>
          </p:nvSpPr>
          <p:spPr bwMode="auto">
            <a:xfrm rot="4478833" flipH="1">
              <a:off x="11425272" y="22066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5" name="Freeform 189"/>
            <p:cNvSpPr>
              <a:spLocks/>
            </p:cNvSpPr>
            <p:nvPr/>
          </p:nvSpPr>
          <p:spPr bwMode="auto">
            <a:xfrm rot="18007332">
              <a:off x="10691847" y="3844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6" name="Line 190"/>
            <p:cNvSpPr>
              <a:spLocks noChangeShapeType="1"/>
            </p:cNvSpPr>
            <p:nvPr/>
          </p:nvSpPr>
          <p:spPr bwMode="auto">
            <a:xfrm rot="18007332">
              <a:off x="10733122" y="390523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7" name="Line 191"/>
            <p:cNvSpPr>
              <a:spLocks noChangeShapeType="1"/>
            </p:cNvSpPr>
            <p:nvPr/>
          </p:nvSpPr>
          <p:spPr bwMode="auto">
            <a:xfrm rot="18007332">
              <a:off x="10450547" y="4152818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8" name="Line 192"/>
            <p:cNvSpPr>
              <a:spLocks noChangeShapeType="1"/>
            </p:cNvSpPr>
            <p:nvPr/>
          </p:nvSpPr>
          <p:spPr bwMode="auto">
            <a:xfrm rot="18007332">
              <a:off x="10844247" y="4124306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9" name="Arc 193"/>
            <p:cNvSpPr>
              <a:spLocks/>
            </p:cNvSpPr>
            <p:nvPr/>
          </p:nvSpPr>
          <p:spPr bwMode="auto">
            <a:xfrm rot="9935830">
              <a:off x="10648985" y="3557569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0" name="Arc 194"/>
            <p:cNvSpPr>
              <a:spLocks/>
            </p:cNvSpPr>
            <p:nvPr/>
          </p:nvSpPr>
          <p:spPr bwMode="auto">
            <a:xfrm rot="20670794" flipH="1" flipV="1">
              <a:off x="10548972" y="3938569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1" name="Arc 195"/>
            <p:cNvSpPr>
              <a:spLocks/>
            </p:cNvSpPr>
            <p:nvPr/>
          </p:nvSpPr>
          <p:spPr bwMode="auto">
            <a:xfrm rot="20670794">
              <a:off x="10477535" y="4078269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2" name="Arc 196"/>
            <p:cNvSpPr>
              <a:spLocks/>
            </p:cNvSpPr>
            <p:nvPr/>
          </p:nvSpPr>
          <p:spPr bwMode="auto">
            <a:xfrm rot="20670794">
              <a:off x="10504522" y="43100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3" name="Arc 197"/>
            <p:cNvSpPr>
              <a:spLocks/>
            </p:cNvSpPr>
            <p:nvPr/>
          </p:nvSpPr>
          <p:spPr bwMode="auto">
            <a:xfrm rot="20670794" flipH="1" flipV="1">
              <a:off x="10568022" y="41941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4" name="Line 198"/>
            <p:cNvSpPr>
              <a:spLocks noChangeShapeType="1"/>
            </p:cNvSpPr>
            <p:nvPr/>
          </p:nvSpPr>
          <p:spPr bwMode="auto">
            <a:xfrm>
              <a:off x="10650572" y="4657706"/>
              <a:ext cx="1588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5" name="Line 199"/>
            <p:cNvSpPr>
              <a:spLocks noChangeShapeType="1"/>
            </p:cNvSpPr>
            <p:nvPr/>
          </p:nvSpPr>
          <p:spPr bwMode="auto">
            <a:xfrm rot="7220284">
              <a:off x="10321960" y="4073506"/>
              <a:ext cx="0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54" name="Group 200"/>
            <p:cNvGrpSpPr>
              <a:grpSpLocks/>
            </p:cNvGrpSpPr>
            <p:nvPr/>
          </p:nvGrpSpPr>
          <p:grpSpPr bwMode="auto">
            <a:xfrm rot="7253297">
              <a:off x="9904436" y="4089397"/>
              <a:ext cx="227014" cy="180975"/>
              <a:chOff x="5504" y="8144"/>
              <a:chExt cx="291" cy="236"/>
            </a:xfrm>
          </p:grpSpPr>
          <p:sp>
            <p:nvSpPr>
              <p:cNvPr id="423" name="Rectangle 201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4" name="Rectangle 202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55" name="Group 203"/>
            <p:cNvGrpSpPr>
              <a:grpSpLocks/>
            </p:cNvGrpSpPr>
            <p:nvPr/>
          </p:nvGrpSpPr>
          <p:grpSpPr bwMode="auto">
            <a:xfrm>
              <a:off x="10534666" y="5156181"/>
              <a:ext cx="223837" cy="180975"/>
              <a:chOff x="5504" y="8144"/>
              <a:chExt cx="291" cy="236"/>
            </a:xfrm>
          </p:grpSpPr>
          <p:sp>
            <p:nvSpPr>
              <p:cNvPr id="421" name="Rectangle 20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2" name="Rectangle 20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418" name="Rectangle 206"/>
            <p:cNvSpPr>
              <a:spLocks noChangeArrowheads="1"/>
            </p:cNvSpPr>
            <p:nvPr/>
          </p:nvSpPr>
          <p:spPr bwMode="auto">
            <a:xfrm rot="3571960">
              <a:off x="10380697" y="4524356"/>
              <a:ext cx="42863" cy="35083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9" name="Rectangle 207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20" name="Rectangle 208"/>
            <p:cNvSpPr>
              <a:spLocks noChangeArrowheads="1"/>
            </p:cNvSpPr>
            <p:nvPr/>
          </p:nvSpPr>
          <p:spPr bwMode="auto">
            <a:xfrm rot="4535559">
              <a:off x="10494997" y="4378306"/>
              <a:ext cx="38100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</p:grpSp>
      <p:sp>
        <p:nvSpPr>
          <p:cNvPr id="477" name="AutoShape 49"/>
          <p:cNvSpPr>
            <a:spLocks noChangeArrowheads="1"/>
          </p:cNvSpPr>
          <p:nvPr/>
        </p:nvSpPr>
        <p:spPr bwMode="auto">
          <a:xfrm rot="5400000">
            <a:off x="7191577" y="3405371"/>
            <a:ext cx="344487" cy="702903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CCFFCC">
              <a:alpha val="20000"/>
            </a:srgbClr>
          </a:solidFill>
          <a:ln w="6350">
            <a:solidFill>
              <a:srgbClr val="CCFFCC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78" name="Text Box 27"/>
          <p:cNvSpPr txBox="1">
            <a:spLocks noChangeAspect="1" noChangeArrowheads="1"/>
          </p:cNvSpPr>
          <p:nvPr/>
        </p:nvSpPr>
        <p:spPr bwMode="auto">
          <a:xfrm>
            <a:off x="6215074" y="1214422"/>
            <a:ext cx="935627" cy="241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4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endParaRPr kumimoji="1" lang="en-US" altLang="ja-JP" sz="14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81" name="Text Box 27"/>
          <p:cNvSpPr txBox="1">
            <a:spLocks noChangeAspect="1" noChangeArrowheads="1"/>
          </p:cNvSpPr>
          <p:nvPr/>
        </p:nvSpPr>
        <p:spPr bwMode="auto">
          <a:xfrm>
            <a:off x="7000892" y="2687586"/>
            <a:ext cx="935627" cy="241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1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1000km</a:t>
            </a:r>
            <a:endParaRPr kumimoji="1" lang="en-US" altLang="ja-JP" sz="11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grpSp>
        <p:nvGrpSpPr>
          <p:cNvPr id="56" name="グループ化 261"/>
          <p:cNvGrpSpPr/>
          <p:nvPr/>
        </p:nvGrpSpPr>
        <p:grpSpPr>
          <a:xfrm>
            <a:off x="857224" y="4286256"/>
            <a:ext cx="5688012" cy="1643074"/>
            <a:chOff x="857224" y="4286256"/>
            <a:chExt cx="5688012" cy="1643074"/>
          </a:xfrm>
        </p:grpSpPr>
        <p:sp>
          <p:nvSpPr>
            <p:cNvPr id="12" name="Rectangle 51"/>
            <p:cNvSpPr>
              <a:spLocks noChangeArrowheads="1"/>
            </p:cNvSpPr>
            <p:nvPr/>
          </p:nvSpPr>
          <p:spPr bwMode="auto">
            <a:xfrm>
              <a:off x="857224" y="4729001"/>
              <a:ext cx="5688012" cy="1200329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20000"/>
                </a:lnSpc>
                <a:buClr>
                  <a:srgbClr val="003366"/>
                </a:buClr>
                <a:buSzPct val="70000"/>
                <a:buNone/>
              </a:pPr>
              <a:r>
                <a:rPr lang="en-US" altLang="ja-JP" sz="2000" dirty="0" smtClean="0">
                  <a:solidFill>
                    <a:srgbClr val="FFFFFF"/>
                  </a:solidFill>
                  <a:latin typeface="Tahoma" pitchFamily="34" charset="0"/>
                </a:rPr>
                <a:t>DECIGO</a:t>
              </a:r>
              <a:r>
                <a:rPr lang="ja-JP" altLang="en-US" sz="2000" dirty="0" smtClean="0">
                  <a:solidFill>
                    <a:srgbClr val="FFFFFF"/>
                  </a:solidFill>
                  <a:latin typeface="Tahoma" pitchFamily="34" charset="0"/>
                </a:rPr>
                <a:t>の主要技術の宇宙</a:t>
              </a:r>
              <a:r>
                <a:rPr kumimoji="1" lang="ja-JP" altLang="en-US" sz="2000" kern="1200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実証</a:t>
              </a:r>
              <a:endParaRPr lang="en-US" altLang="ja-JP" sz="2000" dirty="0" smtClean="0">
                <a:solidFill>
                  <a:srgbClr val="FFFFFF"/>
                </a:solidFill>
                <a:latin typeface="Tahoma" pitchFamily="34" charset="0"/>
              </a:endParaRPr>
            </a:p>
            <a:p>
              <a:pPr algn="l" rtl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2000" kern="1200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　</a:t>
              </a:r>
              <a:r>
                <a:rPr kumimoji="1" lang="ja-JP" altLang="en-US" sz="2000" kern="1200" dirty="0" smtClean="0">
                  <a:solidFill>
                    <a:srgbClr val="B2B2B2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レーザー干渉計</a:t>
              </a:r>
              <a:r>
                <a:rPr kumimoji="1" lang="en-US" altLang="ja-JP" sz="2000" kern="1200" dirty="0" smtClean="0">
                  <a:solidFill>
                    <a:srgbClr val="B2B2B2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, </a:t>
              </a:r>
              <a:r>
                <a:rPr kumimoji="1" lang="ja-JP" altLang="en-US" sz="2000" kern="1200" dirty="0" smtClean="0">
                  <a:solidFill>
                    <a:srgbClr val="B2B2B2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安定化レーザー光源</a:t>
              </a:r>
              <a:r>
                <a:rPr kumimoji="1" lang="en-US" altLang="ja-JP" sz="2000" kern="1200" dirty="0" smtClean="0">
                  <a:solidFill>
                    <a:srgbClr val="B2B2B2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,</a:t>
              </a:r>
            </a:p>
            <a:p>
              <a:pPr algn="l" rtl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lang="en-US" altLang="ja-JP" sz="2000" dirty="0" smtClean="0">
                  <a:solidFill>
                    <a:srgbClr val="B2B2B2"/>
                  </a:solidFill>
                  <a:latin typeface="Tahoma" pitchFamily="34" charset="0"/>
                </a:rPr>
                <a:t>     </a:t>
              </a:r>
              <a:r>
                <a:rPr lang="ja-JP" altLang="en-US" sz="2000" dirty="0" smtClean="0">
                  <a:solidFill>
                    <a:srgbClr val="B2B2B2"/>
                  </a:solidFill>
                  <a:latin typeface="Tahoma" pitchFamily="34" charset="0"/>
                </a:rPr>
                <a:t>ドラッグフリーシステム、データ取得と解析</a:t>
              </a:r>
              <a:endParaRPr kumimoji="1" lang="ja-JP" altLang="en-US" sz="2000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86" name="AutoShape 49"/>
            <p:cNvSpPr>
              <a:spLocks noChangeArrowheads="1"/>
            </p:cNvSpPr>
            <p:nvPr/>
          </p:nvSpPr>
          <p:spPr bwMode="auto">
            <a:xfrm rot="5400000">
              <a:off x="2190917" y="4107048"/>
              <a:ext cx="344487" cy="702903"/>
            </a:xfrm>
            <a:custGeom>
              <a:avLst/>
              <a:gdLst>
                <a:gd name="G0" fmla="+- 11249 0 0"/>
                <a:gd name="G1" fmla="+- 5118 0 0"/>
                <a:gd name="G2" fmla="+- 21600 0 5118"/>
                <a:gd name="G3" fmla="+- 10800 0 5118"/>
                <a:gd name="G4" fmla="+- 21600 0 11249"/>
                <a:gd name="G5" fmla="*/ G4 G3 10800"/>
                <a:gd name="G6" fmla="+- 21600 0 G5"/>
                <a:gd name="T0" fmla="*/ 11249 w 21600"/>
                <a:gd name="T1" fmla="*/ 0 h 21600"/>
                <a:gd name="T2" fmla="*/ 0 w 21600"/>
                <a:gd name="T3" fmla="*/ 10800 h 21600"/>
                <a:gd name="T4" fmla="*/ 11249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1249" y="0"/>
                  </a:moveTo>
                  <a:lnTo>
                    <a:pt x="11249" y="5118"/>
                  </a:lnTo>
                  <a:lnTo>
                    <a:pt x="3375" y="5118"/>
                  </a:lnTo>
                  <a:lnTo>
                    <a:pt x="3375" y="16482"/>
                  </a:lnTo>
                  <a:lnTo>
                    <a:pt x="11249" y="16482"/>
                  </a:lnTo>
                  <a:lnTo>
                    <a:pt x="11249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118"/>
                  </a:moveTo>
                  <a:lnTo>
                    <a:pt x="1350" y="16482"/>
                  </a:lnTo>
                  <a:lnTo>
                    <a:pt x="2700" y="16482"/>
                  </a:lnTo>
                  <a:lnTo>
                    <a:pt x="2700" y="5118"/>
                  </a:lnTo>
                  <a:close/>
                </a:path>
                <a:path w="21600" h="21600">
                  <a:moveTo>
                    <a:pt x="0" y="5118"/>
                  </a:moveTo>
                  <a:lnTo>
                    <a:pt x="0" y="16482"/>
                  </a:lnTo>
                  <a:lnTo>
                    <a:pt x="675" y="16482"/>
                  </a:lnTo>
                  <a:lnTo>
                    <a:pt x="675" y="5118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635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</p:grpSp>
      <p:grpSp>
        <p:nvGrpSpPr>
          <p:cNvPr id="57" name="グループ化 486"/>
          <p:cNvGrpSpPr/>
          <p:nvPr/>
        </p:nvGrpSpPr>
        <p:grpSpPr>
          <a:xfrm>
            <a:off x="6279579" y="4116346"/>
            <a:ext cx="2566805" cy="1955860"/>
            <a:chOff x="6279579" y="4116346"/>
            <a:chExt cx="2566805" cy="1955860"/>
          </a:xfrm>
        </p:grpSpPr>
        <p:sp>
          <p:nvSpPr>
            <p:cNvPr id="16" name="Oval 10"/>
            <p:cNvSpPr>
              <a:spLocks noChangeAspect="1" noChangeArrowheads="1"/>
            </p:cNvSpPr>
            <p:nvPr/>
          </p:nvSpPr>
          <p:spPr bwMode="auto">
            <a:xfrm>
              <a:off x="6455022" y="4116346"/>
              <a:ext cx="1903996" cy="1839141"/>
            </a:xfrm>
            <a:prstGeom prst="ellipse">
              <a:avLst/>
            </a:prstGeom>
            <a:solidFill>
              <a:srgbClr val="FFFFFF">
                <a:alpha val="3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7" name="Line 43"/>
            <p:cNvSpPr>
              <a:spLocks noChangeAspect="1" noChangeShapeType="1"/>
            </p:cNvSpPr>
            <p:nvPr/>
          </p:nvSpPr>
          <p:spPr bwMode="auto">
            <a:xfrm flipV="1">
              <a:off x="6709574" y="5052620"/>
              <a:ext cx="713708" cy="1124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4" name="AutoShape 8"/>
            <p:cNvSpPr>
              <a:spLocks noChangeAspect="1" noChangeArrowheads="1"/>
            </p:cNvSpPr>
            <p:nvPr/>
          </p:nvSpPr>
          <p:spPr bwMode="auto">
            <a:xfrm rot="5400000">
              <a:off x="6309833" y="4995382"/>
              <a:ext cx="151671" cy="125538"/>
            </a:xfrm>
            <a:prstGeom prst="flowChartManualOperation">
              <a:avLst/>
            </a:prstGeom>
            <a:solidFill>
              <a:srgbClr val="FF0000"/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" name="AutoShape 9"/>
            <p:cNvSpPr>
              <a:spLocks noChangeAspect="1" noChangeArrowheads="1"/>
            </p:cNvSpPr>
            <p:nvPr/>
          </p:nvSpPr>
          <p:spPr bwMode="auto">
            <a:xfrm rot="16200000" flipH="1">
              <a:off x="8359534" y="4976349"/>
              <a:ext cx="151671" cy="126700"/>
            </a:xfrm>
            <a:prstGeom prst="flowChartManualOperation">
              <a:avLst/>
            </a:prstGeom>
            <a:solidFill>
              <a:srgbClr val="FF0000"/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7" name="Text Box 11"/>
            <p:cNvSpPr txBox="1">
              <a:spLocks noChangeAspect="1" noChangeArrowheads="1"/>
            </p:cNvSpPr>
            <p:nvPr/>
          </p:nvSpPr>
          <p:spPr bwMode="auto">
            <a:xfrm>
              <a:off x="7215626" y="4504360"/>
              <a:ext cx="1499778" cy="347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Local Sensor</a:t>
              </a:r>
            </a:p>
          </p:txBody>
        </p:sp>
        <p:sp>
          <p:nvSpPr>
            <p:cNvPr id="18" name="Text Box 12"/>
            <p:cNvSpPr txBox="1">
              <a:spLocks noChangeAspect="1" noChangeArrowheads="1"/>
            </p:cNvSpPr>
            <p:nvPr/>
          </p:nvSpPr>
          <p:spPr bwMode="auto">
            <a:xfrm>
              <a:off x="7238093" y="5613348"/>
              <a:ext cx="977245" cy="217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Actuator</a:t>
              </a:r>
            </a:p>
          </p:txBody>
        </p:sp>
        <p:sp>
          <p:nvSpPr>
            <p:cNvPr id="20" name="Line 14"/>
            <p:cNvSpPr>
              <a:spLocks noChangeAspect="1" noChangeShapeType="1"/>
            </p:cNvSpPr>
            <p:nvPr/>
          </p:nvSpPr>
          <p:spPr bwMode="auto">
            <a:xfrm>
              <a:off x="6935078" y="5041385"/>
              <a:ext cx="1162" cy="287612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1" name="Line 15"/>
            <p:cNvSpPr>
              <a:spLocks noChangeAspect="1" noChangeShapeType="1"/>
            </p:cNvSpPr>
            <p:nvPr/>
          </p:nvSpPr>
          <p:spPr bwMode="auto">
            <a:xfrm>
              <a:off x="6932753" y="5416628"/>
              <a:ext cx="1162" cy="77521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2" name="Line 16"/>
            <p:cNvSpPr>
              <a:spLocks noChangeAspect="1" noChangeShapeType="1"/>
            </p:cNvSpPr>
            <p:nvPr/>
          </p:nvSpPr>
          <p:spPr bwMode="auto">
            <a:xfrm>
              <a:off x="6930428" y="5489654"/>
              <a:ext cx="196444" cy="1124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3" name="Line 17"/>
            <p:cNvSpPr>
              <a:spLocks noChangeAspect="1" noChangeShapeType="1"/>
            </p:cNvSpPr>
            <p:nvPr/>
          </p:nvSpPr>
          <p:spPr bwMode="auto">
            <a:xfrm flipV="1">
              <a:off x="7118735" y="5186314"/>
              <a:ext cx="0" cy="305587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4" name="Line 18"/>
            <p:cNvSpPr>
              <a:spLocks noChangeAspect="1" noChangeShapeType="1"/>
            </p:cNvSpPr>
            <p:nvPr/>
          </p:nvSpPr>
          <p:spPr bwMode="auto">
            <a:xfrm>
              <a:off x="7110598" y="5196425"/>
              <a:ext cx="126700" cy="0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 type="triangle" w="med" len="med"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58" name="Group 19"/>
            <p:cNvGrpSpPr>
              <a:grpSpLocks noChangeAspect="1"/>
            </p:cNvGrpSpPr>
            <p:nvPr/>
          </p:nvGrpSpPr>
          <p:grpSpPr bwMode="auto">
            <a:xfrm>
              <a:off x="6858016" y="5317761"/>
              <a:ext cx="129025" cy="98866"/>
              <a:chOff x="5504" y="8144"/>
              <a:chExt cx="291" cy="236"/>
            </a:xfrm>
          </p:grpSpPr>
          <p:sp>
            <p:nvSpPr>
              <p:cNvPr id="51" name="Rectangle 20"/>
              <p:cNvSpPr>
                <a:spLocks noChangeAspect="1"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CCFF"/>
              </a:solidFill>
              <a:ln w="635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52" name="Rectangle 21"/>
              <p:cNvSpPr>
                <a:spLocks noChangeAspect="1"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CCFF"/>
              </a:solidFill>
              <a:ln w="635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26" name="Rectangle 22"/>
            <p:cNvSpPr>
              <a:spLocks noChangeAspect="1" noChangeArrowheads="1"/>
            </p:cNvSpPr>
            <p:nvPr/>
          </p:nvSpPr>
          <p:spPr bwMode="auto">
            <a:xfrm>
              <a:off x="7254735" y="5116671"/>
              <a:ext cx="40683" cy="142683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7" name="Line 23"/>
            <p:cNvSpPr>
              <a:spLocks noChangeAspect="1" noChangeShapeType="1"/>
            </p:cNvSpPr>
            <p:nvPr/>
          </p:nvSpPr>
          <p:spPr bwMode="auto">
            <a:xfrm flipH="1" flipV="1">
              <a:off x="8246255" y="4895332"/>
              <a:ext cx="1162" cy="146053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8" name="Line 24"/>
            <p:cNvSpPr>
              <a:spLocks noChangeAspect="1" noChangeShapeType="1"/>
            </p:cNvSpPr>
            <p:nvPr/>
          </p:nvSpPr>
          <p:spPr bwMode="auto">
            <a:xfrm flipH="1" flipV="1">
              <a:off x="8081195" y="4899826"/>
              <a:ext cx="168546" cy="0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9" name="Line 25"/>
            <p:cNvSpPr>
              <a:spLocks noChangeAspect="1" noChangeShapeType="1"/>
            </p:cNvSpPr>
            <p:nvPr/>
          </p:nvSpPr>
          <p:spPr bwMode="auto">
            <a:xfrm flipH="1" flipV="1">
              <a:off x="8242767" y="5039138"/>
              <a:ext cx="101128" cy="0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 type="triangle" w="med" len="med"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0" name="Rectangle 26"/>
            <p:cNvSpPr>
              <a:spLocks noChangeAspect="1" noChangeArrowheads="1"/>
            </p:cNvSpPr>
            <p:nvPr/>
          </p:nvSpPr>
          <p:spPr bwMode="auto">
            <a:xfrm flipH="1">
              <a:off x="8064922" y="4862751"/>
              <a:ext cx="40683" cy="142683"/>
            </a:xfrm>
            <a:prstGeom prst="rect">
              <a:avLst/>
            </a:prstGeom>
            <a:solidFill>
              <a:srgbClr val="FFCC00"/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1" name="Text Box 27"/>
            <p:cNvSpPr txBox="1">
              <a:spLocks noChangeAspect="1" noChangeArrowheads="1"/>
            </p:cNvSpPr>
            <p:nvPr/>
          </p:nvSpPr>
          <p:spPr bwMode="auto">
            <a:xfrm>
              <a:off x="7910757" y="5766573"/>
              <a:ext cx="935627" cy="241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Thruster</a:t>
              </a:r>
            </a:p>
          </p:txBody>
        </p:sp>
        <p:sp>
          <p:nvSpPr>
            <p:cNvPr id="33" name="Line 29"/>
            <p:cNvSpPr>
              <a:spLocks noChangeAspect="1" noChangeShapeType="1"/>
            </p:cNvSpPr>
            <p:nvPr/>
          </p:nvSpPr>
          <p:spPr bwMode="auto">
            <a:xfrm>
              <a:off x="7896375" y="4703216"/>
              <a:ext cx="174359" cy="140436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4" name="Freeform 30"/>
            <p:cNvSpPr>
              <a:spLocks noChangeAspect="1"/>
            </p:cNvSpPr>
            <p:nvPr/>
          </p:nvSpPr>
          <p:spPr bwMode="auto">
            <a:xfrm>
              <a:off x="7407008" y="5017791"/>
              <a:ext cx="545161" cy="71903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31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59" name="Group 31"/>
            <p:cNvGrpSpPr>
              <a:grpSpLocks noChangeAspect="1"/>
            </p:cNvGrpSpPr>
            <p:nvPr/>
          </p:nvGrpSpPr>
          <p:grpSpPr bwMode="auto">
            <a:xfrm flipH="1">
              <a:off x="7692957" y="4923419"/>
              <a:ext cx="341743" cy="276377"/>
              <a:chOff x="4785" y="11039"/>
              <a:chExt cx="829" cy="688"/>
            </a:xfrm>
          </p:grpSpPr>
          <p:sp>
            <p:nvSpPr>
              <p:cNvPr id="46" name="Freeform 32"/>
              <p:cNvSpPr>
                <a:spLocks noChangeAspect="1"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7" name="Line 33"/>
              <p:cNvSpPr>
                <a:spLocks noChangeAspect="1"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8" name="Line 34"/>
              <p:cNvSpPr>
                <a:spLocks noChangeAspect="1"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9" name="Line 35"/>
              <p:cNvSpPr>
                <a:spLocks noChangeAspect="1"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50" name="Arc 36"/>
              <p:cNvSpPr>
                <a:spLocks noChangeAspect="1"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60" name="Group 37"/>
            <p:cNvGrpSpPr>
              <a:grpSpLocks noChangeAspect="1"/>
            </p:cNvGrpSpPr>
            <p:nvPr/>
          </p:nvGrpSpPr>
          <p:grpSpPr bwMode="auto">
            <a:xfrm>
              <a:off x="7325641" y="4932407"/>
              <a:ext cx="341743" cy="276377"/>
              <a:chOff x="4785" y="11039"/>
              <a:chExt cx="829" cy="688"/>
            </a:xfrm>
          </p:grpSpPr>
          <p:sp>
            <p:nvSpPr>
              <p:cNvPr id="41" name="Freeform 38"/>
              <p:cNvSpPr>
                <a:spLocks noChangeAspect="1"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2" name="Line 39"/>
              <p:cNvSpPr>
                <a:spLocks noChangeAspect="1"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3" name="Line 40"/>
              <p:cNvSpPr>
                <a:spLocks noChangeAspect="1"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4" name="Line 41"/>
              <p:cNvSpPr>
                <a:spLocks noChangeAspect="1"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5" name="Arc 42"/>
              <p:cNvSpPr>
                <a:spLocks noChangeAspect="1"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38" name="Rectangle 44"/>
            <p:cNvSpPr>
              <a:spLocks noChangeAspect="1" noChangeArrowheads="1"/>
            </p:cNvSpPr>
            <p:nvPr/>
          </p:nvSpPr>
          <p:spPr bwMode="auto">
            <a:xfrm>
              <a:off x="6630531" y="4999815"/>
              <a:ext cx="199931" cy="102237"/>
            </a:xfrm>
            <a:prstGeom prst="rect">
              <a:avLst/>
            </a:prstGeom>
            <a:solidFill>
              <a:srgbClr val="00CCFF"/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0" name="Line 46"/>
            <p:cNvSpPr>
              <a:spLocks noChangeShapeType="1"/>
            </p:cNvSpPr>
            <p:nvPr/>
          </p:nvSpPr>
          <p:spPr bwMode="auto">
            <a:xfrm flipV="1">
              <a:off x="8346317" y="5123631"/>
              <a:ext cx="68679" cy="642942"/>
            </a:xfrm>
            <a:prstGeom prst="lin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 type="triangle" w="med" len="med"/>
            </a:ln>
            <a:effectLst/>
          </p:spPr>
          <p:txBody>
            <a:bodyPr wrap="square" anchor="ctr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74" name="Text Box 11"/>
            <p:cNvSpPr txBox="1">
              <a:spLocks noChangeAspect="1" noChangeArrowheads="1"/>
            </p:cNvSpPr>
            <p:nvPr/>
          </p:nvSpPr>
          <p:spPr bwMode="auto">
            <a:xfrm>
              <a:off x="6644122" y="4544974"/>
              <a:ext cx="1499778" cy="347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Laser</a:t>
              </a:r>
              <a:endParaRPr kumimoji="1" lang="en-US" altLang="ja-JP" sz="11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76" name="Line 46"/>
            <p:cNvSpPr>
              <a:spLocks noChangeShapeType="1"/>
            </p:cNvSpPr>
            <p:nvPr/>
          </p:nvSpPr>
          <p:spPr bwMode="auto">
            <a:xfrm flipH="1">
              <a:off x="6712381" y="4687850"/>
              <a:ext cx="145635" cy="285752"/>
            </a:xfrm>
            <a:prstGeom prst="lin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 type="triangle" w="med" len="med"/>
            </a:ln>
            <a:effectLst/>
          </p:spPr>
          <p:txBody>
            <a:bodyPr wrap="square" anchor="ctr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79" name="Text Box 27"/>
            <p:cNvSpPr txBox="1">
              <a:spLocks noChangeAspect="1" noChangeArrowheads="1"/>
            </p:cNvSpPr>
            <p:nvPr/>
          </p:nvSpPr>
          <p:spPr bwMode="auto">
            <a:xfrm>
              <a:off x="6279579" y="5830858"/>
              <a:ext cx="935627" cy="241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400" b="1" kern="1200" dirty="0" smtClean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DPF</a:t>
              </a:r>
              <a:endParaRPr kumimoji="1" lang="en-US" altLang="ja-JP" sz="14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82" name="Text Box 27"/>
            <p:cNvSpPr txBox="1">
              <a:spLocks noChangeAspect="1" noChangeArrowheads="1"/>
            </p:cNvSpPr>
            <p:nvPr/>
          </p:nvSpPr>
          <p:spPr bwMode="auto">
            <a:xfrm>
              <a:off x="7422587" y="5116478"/>
              <a:ext cx="935627" cy="241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 smtClean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30cm</a:t>
              </a:r>
              <a:endParaRPr kumimoji="1" lang="en-US" altLang="ja-JP" sz="11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83" name="Line 46"/>
            <p:cNvSpPr>
              <a:spLocks noChangeShapeType="1"/>
            </p:cNvSpPr>
            <p:nvPr/>
          </p:nvSpPr>
          <p:spPr bwMode="auto">
            <a:xfrm flipH="1" flipV="1">
              <a:off x="7283885" y="5330792"/>
              <a:ext cx="145635" cy="285752"/>
            </a:xfrm>
            <a:prstGeom prst="lin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 type="triangle" w="med" len="med"/>
            </a:ln>
            <a:effectLst/>
          </p:spPr>
          <p:txBody>
            <a:bodyPr wrap="square" anchor="ctr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9" name="Rectangle 45"/>
            <p:cNvSpPr>
              <a:spLocks noChangeAspect="1" noChangeArrowheads="1"/>
            </p:cNvSpPr>
            <p:nvPr/>
          </p:nvSpPr>
          <p:spPr bwMode="auto">
            <a:xfrm rot="2679310">
              <a:off x="6926474" y="4957489"/>
              <a:ext cx="45719" cy="213579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63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/>
              <a:t>DECIGO</a:t>
            </a:r>
            <a:r>
              <a:rPr lang="ja-JP" altLang="en-US"/>
              <a:t>のための根幹技術実証</a:t>
            </a:r>
          </a:p>
        </p:txBody>
      </p:sp>
      <p:sp>
        <p:nvSpPr>
          <p:cNvPr id="29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>
            <a:noAutofit/>
          </a:bodyPr>
          <a:lstStyle/>
          <a:p>
            <a:r>
              <a:rPr lang="ja-JP" altLang="en-US" smtClean="0"/>
              <a:t>国立天文台 </a:t>
            </a:r>
            <a:r>
              <a:rPr lang="en-US" altLang="ja-JP" smtClean="0"/>
              <a:t>ATC</a:t>
            </a:r>
            <a:r>
              <a:rPr lang="ja-JP" altLang="en-US" smtClean="0"/>
              <a:t>セミナー　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11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国立天文台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039563" name="Rectangle 203"/>
          <p:cNvSpPr>
            <a:spLocks noChangeArrowheads="1"/>
          </p:cNvSpPr>
          <p:nvPr/>
        </p:nvSpPr>
        <p:spPr bwMode="auto">
          <a:xfrm>
            <a:off x="5857884" y="947725"/>
            <a:ext cx="2879725" cy="6953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800" dirty="0">
                <a:solidFill>
                  <a:srgbClr val="FFCCCC"/>
                </a:solidFill>
                <a:latin typeface="Tahoma" pitchFamily="34" charset="0"/>
              </a:rPr>
              <a:t>DECIGO</a:t>
            </a:r>
            <a:r>
              <a:rPr kumimoji="0" lang="ja-JP" altLang="en-US" sz="1800" dirty="0">
                <a:solidFill>
                  <a:srgbClr val="FFCCCC"/>
                </a:solidFill>
                <a:latin typeface="Tahoma" pitchFamily="34" charset="0"/>
              </a:rPr>
              <a:t>で必要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800" dirty="0">
                <a:solidFill>
                  <a:srgbClr val="FFCCCC"/>
                </a:solidFill>
                <a:latin typeface="Tahoma" pitchFamily="34" charset="0"/>
              </a:rPr>
              <a:t>     とされる主要技術</a:t>
            </a:r>
            <a:endParaRPr lang="ja-JP" altLang="en-US" sz="1800" dirty="0">
              <a:solidFill>
                <a:srgbClr val="FFCCCC"/>
              </a:solidFill>
              <a:latin typeface="Tahoma" pitchFamily="34" charset="0"/>
            </a:endParaRPr>
          </a:p>
        </p:txBody>
      </p:sp>
      <p:sp>
        <p:nvSpPr>
          <p:cNvPr id="1039564" name="Rectangle 204"/>
          <p:cNvSpPr>
            <a:spLocks noChangeArrowheads="1"/>
          </p:cNvSpPr>
          <p:nvPr/>
        </p:nvSpPr>
        <p:spPr bwMode="auto">
          <a:xfrm>
            <a:off x="5942012" y="1827213"/>
            <a:ext cx="2592387" cy="1025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dirty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基線長</a:t>
            </a:r>
            <a:r>
              <a:rPr lang="en-US" altLang="ja-JP" sz="1400" dirty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1000km</a:t>
            </a:r>
            <a:r>
              <a:rPr lang="ja-JP" altLang="en-US" sz="1400" dirty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の</a:t>
            </a:r>
            <a:r>
              <a:rPr lang="en-US" altLang="ja-JP" sz="1400" dirty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FP</a:t>
            </a:r>
            <a:r>
              <a:rPr lang="ja-JP" altLang="en-US" sz="1400" dirty="0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干渉計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dirty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　　</a:t>
            </a:r>
            <a:r>
              <a:rPr lang="ja-JP" altLang="en-US" sz="1400" dirty="0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宇宙における干渉計制御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dirty="0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　　試験マスに対する外乱抑圧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dirty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     </a:t>
            </a:r>
            <a:r>
              <a:rPr lang="ja-JP" altLang="en-US" sz="1400" dirty="0">
                <a:solidFill>
                  <a:srgbClr val="808080"/>
                </a:solidFill>
                <a:latin typeface="Tahoma" pitchFamily="34" charset="0"/>
                <a:sym typeface="Wingdings" pitchFamily="2" charset="2"/>
              </a:rPr>
              <a:t>大型光学系の製作・制御</a:t>
            </a:r>
          </a:p>
        </p:txBody>
      </p:sp>
      <p:sp>
        <p:nvSpPr>
          <p:cNvPr id="1039565" name="Rectangle 205"/>
          <p:cNvSpPr>
            <a:spLocks noChangeArrowheads="1"/>
          </p:cNvSpPr>
          <p:nvPr/>
        </p:nvSpPr>
        <p:spPr bwMode="auto">
          <a:xfrm>
            <a:off x="5654674" y="2924175"/>
            <a:ext cx="2951163" cy="7921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400">
                <a:solidFill>
                  <a:srgbClr val="DDDDDD"/>
                </a:solidFill>
                <a:latin typeface="Tahoma" pitchFamily="34" charset="0"/>
              </a:rPr>
              <a:t>安定化レーザー光源による精密計測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>
                <a:solidFill>
                  <a:srgbClr val="EAEAEA"/>
                </a:solidFill>
                <a:latin typeface="Tahoma" pitchFamily="34" charset="0"/>
              </a:rPr>
              <a:t>   </a:t>
            </a:r>
            <a:r>
              <a:rPr lang="ja-JP" altLang="en-US" sz="1400">
                <a:solidFill>
                  <a:srgbClr val="CCFFCC"/>
                </a:solidFill>
                <a:latin typeface="Tahoma" pitchFamily="34" charset="0"/>
              </a:rPr>
              <a:t>光源の周波数・強度安定化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>
                <a:solidFill>
                  <a:srgbClr val="EAEAEA"/>
                </a:solidFill>
                <a:latin typeface="Tahoma" pitchFamily="34" charset="0"/>
              </a:rPr>
              <a:t>   </a:t>
            </a:r>
            <a:r>
              <a:rPr lang="ja-JP" altLang="en-US" sz="1400">
                <a:solidFill>
                  <a:srgbClr val="808080"/>
                </a:solidFill>
                <a:latin typeface="Tahoma" pitchFamily="34" charset="0"/>
              </a:rPr>
              <a:t>長基線長を利用した安定化制御</a:t>
            </a:r>
          </a:p>
        </p:txBody>
      </p:sp>
      <p:sp>
        <p:nvSpPr>
          <p:cNvPr id="1039567" name="AutoShape 207"/>
          <p:cNvSpPr>
            <a:spLocks noChangeArrowheads="1"/>
          </p:cNvSpPr>
          <p:nvPr/>
        </p:nvSpPr>
        <p:spPr bwMode="auto">
          <a:xfrm>
            <a:off x="5870574" y="1827213"/>
            <a:ext cx="2592388" cy="1008062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1039568" name="Rectangle 208"/>
          <p:cNvSpPr>
            <a:spLocks noChangeArrowheads="1"/>
          </p:cNvSpPr>
          <p:nvPr/>
        </p:nvSpPr>
        <p:spPr bwMode="auto">
          <a:xfrm>
            <a:off x="5653087" y="3825875"/>
            <a:ext cx="2089150" cy="12588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>
                <a:solidFill>
                  <a:srgbClr val="DDDDDD"/>
                </a:solidFill>
                <a:latin typeface="Tahoma" pitchFamily="34" charset="0"/>
              </a:rPr>
              <a:t>フォーメーションフライト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>
                <a:solidFill>
                  <a:srgbClr val="EAEAEA"/>
                </a:solidFill>
                <a:latin typeface="Tahoma" pitchFamily="34" charset="0"/>
              </a:rPr>
              <a:t>   </a:t>
            </a:r>
            <a:r>
              <a:rPr lang="ja-JP" altLang="en-US" sz="1400">
                <a:solidFill>
                  <a:srgbClr val="808080"/>
                </a:solidFill>
                <a:latin typeface="Tahoma" pitchFamily="34" charset="0"/>
              </a:rPr>
              <a:t>安定な軌道の実現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>
                <a:solidFill>
                  <a:srgbClr val="808080"/>
                </a:solidFill>
                <a:latin typeface="Tahoma" pitchFamily="34" charset="0"/>
              </a:rPr>
              <a:t>   宇宙機間の距離制御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>
                <a:solidFill>
                  <a:srgbClr val="EAEAEA"/>
                </a:solidFill>
                <a:latin typeface="Tahoma" pitchFamily="34" charset="0"/>
              </a:rPr>
              <a:t>   </a:t>
            </a:r>
            <a:r>
              <a:rPr lang="ja-JP" altLang="en-US" sz="1400">
                <a:solidFill>
                  <a:srgbClr val="CCFFCC"/>
                </a:solidFill>
                <a:latin typeface="Tahoma" pitchFamily="34" charset="0"/>
              </a:rPr>
              <a:t>ドラッグフリー制御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>
                <a:solidFill>
                  <a:srgbClr val="CCFFCC"/>
                </a:solidFill>
                <a:latin typeface="Tahoma" pitchFamily="34" charset="0"/>
              </a:rPr>
              <a:t>   低雑音スラスタ</a:t>
            </a:r>
          </a:p>
        </p:txBody>
      </p:sp>
      <p:sp>
        <p:nvSpPr>
          <p:cNvPr id="1039569" name="Rectangle 209"/>
          <p:cNvSpPr>
            <a:spLocks noChangeArrowheads="1"/>
          </p:cNvSpPr>
          <p:nvPr/>
        </p:nvSpPr>
        <p:spPr bwMode="auto">
          <a:xfrm>
            <a:off x="5654674" y="5157788"/>
            <a:ext cx="2592388" cy="1025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400">
                <a:solidFill>
                  <a:srgbClr val="DDDDDD"/>
                </a:solidFill>
                <a:latin typeface="Tahoma" pitchFamily="34" charset="0"/>
              </a:rPr>
              <a:t>観測運用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>
                <a:solidFill>
                  <a:srgbClr val="EAEAEA"/>
                </a:solidFill>
                <a:latin typeface="Tahoma" pitchFamily="34" charset="0"/>
              </a:rPr>
              <a:t>   </a:t>
            </a:r>
            <a:r>
              <a:rPr lang="ja-JP" altLang="en-US" sz="1400">
                <a:solidFill>
                  <a:srgbClr val="CCFFCC"/>
                </a:solidFill>
                <a:latin typeface="Tahoma" pitchFamily="34" charset="0"/>
              </a:rPr>
              <a:t>時系列連続データの処理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>
                <a:solidFill>
                  <a:srgbClr val="CCFFCC"/>
                </a:solidFill>
                <a:latin typeface="Tahoma" pitchFamily="34" charset="0"/>
              </a:rPr>
              <a:t>   データの解析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>
                <a:solidFill>
                  <a:srgbClr val="CCFFCC"/>
                </a:solidFill>
                <a:latin typeface="Tahoma" pitchFamily="34" charset="0"/>
              </a:rPr>
              <a:t>   理論予測・他の観測との比較</a:t>
            </a:r>
          </a:p>
        </p:txBody>
      </p:sp>
      <p:sp>
        <p:nvSpPr>
          <p:cNvPr id="1039574" name="AutoShape 214"/>
          <p:cNvSpPr>
            <a:spLocks noChangeArrowheads="1"/>
          </p:cNvSpPr>
          <p:nvPr/>
        </p:nvSpPr>
        <p:spPr bwMode="auto">
          <a:xfrm>
            <a:off x="5654674" y="2924175"/>
            <a:ext cx="2881313" cy="792163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1039575" name="AutoShape 215"/>
          <p:cNvSpPr>
            <a:spLocks noChangeArrowheads="1"/>
          </p:cNvSpPr>
          <p:nvPr/>
        </p:nvSpPr>
        <p:spPr bwMode="auto">
          <a:xfrm>
            <a:off x="5653087" y="3860800"/>
            <a:ext cx="1943100" cy="1189038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1039576" name="AutoShape 216"/>
          <p:cNvSpPr>
            <a:spLocks noChangeArrowheads="1"/>
          </p:cNvSpPr>
          <p:nvPr/>
        </p:nvSpPr>
        <p:spPr bwMode="auto">
          <a:xfrm>
            <a:off x="5654674" y="5157788"/>
            <a:ext cx="2520950" cy="1008062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1039577" name="Rectangle 217"/>
          <p:cNvSpPr>
            <a:spLocks noChangeArrowheads="1"/>
          </p:cNvSpPr>
          <p:nvPr/>
        </p:nvSpPr>
        <p:spPr bwMode="auto">
          <a:xfrm>
            <a:off x="827088" y="1077913"/>
            <a:ext cx="2879725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800" dirty="0">
                <a:solidFill>
                  <a:srgbClr val="CCFFCC"/>
                </a:solidFill>
                <a:latin typeface="Tahoma" pitchFamily="34" charset="0"/>
              </a:rPr>
              <a:t>DPF</a:t>
            </a:r>
            <a:r>
              <a:rPr kumimoji="0" lang="ja-JP" altLang="en-US" sz="1800" dirty="0">
                <a:solidFill>
                  <a:srgbClr val="CCFFCC"/>
                </a:solidFill>
                <a:latin typeface="Tahoma" pitchFamily="34" charset="0"/>
              </a:rPr>
              <a:t>で実証される技術</a:t>
            </a:r>
            <a:endParaRPr lang="ja-JP" altLang="en-US" sz="1800" dirty="0">
              <a:solidFill>
                <a:srgbClr val="CCFFCC"/>
              </a:solidFill>
              <a:latin typeface="Tahoma" pitchFamily="34" charset="0"/>
            </a:endParaRPr>
          </a:p>
        </p:txBody>
      </p:sp>
      <p:sp>
        <p:nvSpPr>
          <p:cNvPr id="1039578" name="Line 218"/>
          <p:cNvSpPr>
            <a:spLocks noChangeShapeType="1"/>
          </p:cNvSpPr>
          <p:nvPr/>
        </p:nvSpPr>
        <p:spPr bwMode="auto">
          <a:xfrm flipV="1">
            <a:off x="3421062" y="5661025"/>
            <a:ext cx="2160587" cy="144463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1039579" name="Rectangle 219"/>
          <p:cNvSpPr>
            <a:spLocks noChangeArrowheads="1"/>
          </p:cNvSpPr>
          <p:nvPr/>
        </p:nvSpPr>
        <p:spPr bwMode="auto">
          <a:xfrm>
            <a:off x="3421062" y="4149725"/>
            <a:ext cx="18716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>
                <a:solidFill>
                  <a:srgbClr val="EAEAEA"/>
                </a:solidFill>
                <a:latin typeface="Tahoma" pitchFamily="34" charset="0"/>
              </a:rPr>
              <a:t>衛星変動安定度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en-US" altLang="ja-JP" sz="1200">
                <a:solidFill>
                  <a:srgbClr val="CCCCFF"/>
                </a:solidFill>
                <a:latin typeface="Tahoma" pitchFamily="34" charset="0"/>
              </a:rPr>
              <a:t>10</a:t>
            </a:r>
            <a:r>
              <a:rPr lang="en-US" altLang="ja-JP" sz="1200" baseline="30000">
                <a:solidFill>
                  <a:srgbClr val="CCCCFF"/>
                </a:solidFill>
                <a:latin typeface="Tahoma" pitchFamily="34" charset="0"/>
              </a:rPr>
              <a:t>-9</a:t>
            </a:r>
            <a:r>
              <a:rPr lang="en-US" altLang="ja-JP" sz="1200">
                <a:solidFill>
                  <a:srgbClr val="CCCCFF"/>
                </a:solidFill>
                <a:latin typeface="Tahoma" pitchFamily="34" charset="0"/>
              </a:rPr>
              <a:t> m/Hz</a:t>
            </a:r>
            <a:r>
              <a:rPr lang="en-US" altLang="ja-JP" sz="1200" baseline="30000">
                <a:solidFill>
                  <a:srgbClr val="CCCCFF"/>
                </a:solidFill>
                <a:latin typeface="Tahoma" pitchFamily="34" charset="0"/>
              </a:rPr>
              <a:t>1/2</a:t>
            </a:r>
            <a:r>
              <a:rPr lang="en-US" altLang="ja-JP" sz="1200" baseline="30000">
                <a:solidFill>
                  <a:srgbClr val="EAEAEA"/>
                </a:solidFill>
                <a:latin typeface="Tahoma" pitchFamily="34" charset="0"/>
              </a:rPr>
              <a:t> </a:t>
            </a:r>
            <a:endParaRPr lang="en-US" altLang="ja-JP" sz="1200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1039580" name="Line 220"/>
          <p:cNvSpPr>
            <a:spLocks noChangeShapeType="1"/>
          </p:cNvSpPr>
          <p:nvPr/>
        </p:nvSpPr>
        <p:spPr bwMode="auto">
          <a:xfrm>
            <a:off x="3357554" y="4572009"/>
            <a:ext cx="2439995" cy="152392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1039581" name="Line 221"/>
          <p:cNvSpPr>
            <a:spLocks noChangeShapeType="1"/>
          </p:cNvSpPr>
          <p:nvPr/>
        </p:nvSpPr>
        <p:spPr bwMode="auto">
          <a:xfrm>
            <a:off x="3421062" y="3284538"/>
            <a:ext cx="2376487" cy="73025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1039582" name="Rectangle 222"/>
          <p:cNvSpPr>
            <a:spLocks noChangeArrowheads="1"/>
          </p:cNvSpPr>
          <p:nvPr/>
        </p:nvSpPr>
        <p:spPr bwMode="auto">
          <a:xfrm>
            <a:off x="3415344" y="2799706"/>
            <a:ext cx="1439863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dirty="0">
                <a:solidFill>
                  <a:srgbClr val="CCCCFF"/>
                </a:solidFill>
                <a:latin typeface="Tahoma" pitchFamily="34" charset="0"/>
              </a:rPr>
              <a:t>0.5 Hz/Hz</a:t>
            </a:r>
            <a:r>
              <a:rPr lang="en-US" altLang="ja-JP" sz="1200" baseline="30000" dirty="0">
                <a:solidFill>
                  <a:srgbClr val="CCCCFF"/>
                </a:solidFill>
                <a:latin typeface="Tahoma" pitchFamily="34" charset="0"/>
              </a:rPr>
              <a:t>1/2</a:t>
            </a:r>
            <a:r>
              <a:rPr lang="en-US" altLang="ja-JP" sz="1200" baseline="30000" dirty="0">
                <a:solidFill>
                  <a:srgbClr val="EAEAEA"/>
                </a:solidFill>
                <a:latin typeface="Tahoma" pitchFamily="34" charset="0"/>
              </a:rPr>
              <a:t>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dirty="0">
                <a:solidFill>
                  <a:srgbClr val="EAEAEA"/>
                </a:solidFill>
                <a:latin typeface="Tahoma" pitchFamily="34" charset="0"/>
              </a:rPr>
              <a:t>の周波数安定度</a:t>
            </a:r>
          </a:p>
        </p:txBody>
      </p:sp>
      <p:sp>
        <p:nvSpPr>
          <p:cNvPr id="1039583" name="Rectangle 223"/>
          <p:cNvSpPr>
            <a:spLocks noChangeArrowheads="1"/>
          </p:cNvSpPr>
          <p:nvPr/>
        </p:nvSpPr>
        <p:spPr bwMode="auto">
          <a:xfrm>
            <a:off x="3275014" y="1576378"/>
            <a:ext cx="1511300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dirty="0">
                <a:solidFill>
                  <a:srgbClr val="CCCCFF"/>
                </a:solidFill>
                <a:latin typeface="Tahoma" pitchFamily="34" charset="0"/>
              </a:rPr>
              <a:t>6x10</a:t>
            </a:r>
            <a:r>
              <a:rPr lang="en-US" altLang="ja-JP" sz="1200" baseline="30000" dirty="0">
                <a:solidFill>
                  <a:srgbClr val="CCCCFF"/>
                </a:solidFill>
                <a:latin typeface="Tahoma" pitchFamily="34" charset="0"/>
              </a:rPr>
              <a:t>-16</a:t>
            </a:r>
            <a:r>
              <a:rPr lang="en-US" altLang="ja-JP" sz="1200" dirty="0">
                <a:solidFill>
                  <a:srgbClr val="CCCCFF"/>
                </a:solidFill>
                <a:latin typeface="Tahoma" pitchFamily="34" charset="0"/>
              </a:rPr>
              <a:t> m/Hz</a:t>
            </a:r>
            <a:r>
              <a:rPr lang="en-US" altLang="ja-JP" sz="1200" baseline="30000" dirty="0">
                <a:solidFill>
                  <a:srgbClr val="CCCCFF"/>
                </a:solidFill>
                <a:latin typeface="Tahoma" pitchFamily="34" charset="0"/>
              </a:rPr>
              <a:t>1/2</a:t>
            </a:r>
            <a:r>
              <a:rPr lang="en-US" altLang="ja-JP" sz="1200" baseline="30000" dirty="0">
                <a:solidFill>
                  <a:srgbClr val="EAEAEA"/>
                </a:solidFill>
                <a:latin typeface="Tahoma" pitchFamily="34" charset="0"/>
              </a:rPr>
              <a:t>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dirty="0">
                <a:solidFill>
                  <a:srgbClr val="EAEAEA"/>
                </a:solidFill>
                <a:latin typeface="Tahoma" pitchFamily="34" charset="0"/>
              </a:rPr>
              <a:t>　　　の変位感度</a:t>
            </a:r>
          </a:p>
        </p:txBody>
      </p:sp>
      <p:sp>
        <p:nvSpPr>
          <p:cNvPr id="1039584" name="Line 224"/>
          <p:cNvSpPr>
            <a:spLocks noChangeShapeType="1"/>
          </p:cNvSpPr>
          <p:nvPr/>
        </p:nvSpPr>
        <p:spPr bwMode="auto">
          <a:xfrm>
            <a:off x="3214679" y="2071677"/>
            <a:ext cx="2725746" cy="204797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1039586" name="Rectangle 226"/>
          <p:cNvSpPr>
            <a:spLocks noChangeArrowheads="1"/>
          </p:cNvSpPr>
          <p:nvPr/>
        </p:nvSpPr>
        <p:spPr bwMode="auto">
          <a:xfrm>
            <a:off x="4702188" y="1571612"/>
            <a:ext cx="16557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>
                <a:solidFill>
                  <a:srgbClr val="FFCCCC"/>
                </a:solidFill>
                <a:latin typeface="Tahoma" pitchFamily="34" charset="0"/>
              </a:rPr>
              <a:t>4x10</a:t>
            </a:r>
            <a:r>
              <a:rPr lang="en-US" altLang="ja-JP" sz="1200" baseline="30000">
                <a:solidFill>
                  <a:srgbClr val="FFCCCC"/>
                </a:solidFill>
                <a:latin typeface="Tahoma" pitchFamily="34" charset="0"/>
              </a:rPr>
              <a:t>-18</a:t>
            </a:r>
            <a:r>
              <a:rPr lang="en-US" altLang="ja-JP" sz="1200">
                <a:solidFill>
                  <a:srgbClr val="FFCCCC"/>
                </a:solidFill>
                <a:latin typeface="Tahoma" pitchFamily="34" charset="0"/>
              </a:rPr>
              <a:t> m/Hz</a:t>
            </a:r>
            <a:r>
              <a:rPr lang="en-US" altLang="ja-JP" sz="1200" baseline="30000">
                <a:solidFill>
                  <a:srgbClr val="FFCCCC"/>
                </a:solidFill>
                <a:latin typeface="Tahoma" pitchFamily="34" charset="0"/>
              </a:rPr>
              <a:t>1/2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aseline="30000">
                <a:solidFill>
                  <a:srgbClr val="EAEAEA"/>
                </a:solidFill>
                <a:latin typeface="Tahoma" pitchFamily="34" charset="0"/>
              </a:rPr>
              <a:t>         </a:t>
            </a:r>
            <a:r>
              <a:rPr lang="ja-JP" altLang="en-US" sz="1200">
                <a:solidFill>
                  <a:srgbClr val="EAEAEA"/>
                </a:solidFill>
                <a:latin typeface="Tahoma" pitchFamily="34" charset="0"/>
              </a:rPr>
              <a:t>の変位感度</a:t>
            </a:r>
          </a:p>
        </p:txBody>
      </p:sp>
      <p:sp>
        <p:nvSpPr>
          <p:cNvPr id="1039587" name="Rectangle 227"/>
          <p:cNvSpPr>
            <a:spLocks noChangeArrowheads="1"/>
          </p:cNvSpPr>
          <p:nvPr/>
        </p:nvSpPr>
        <p:spPr bwMode="auto">
          <a:xfrm>
            <a:off x="3275014" y="2219320"/>
            <a:ext cx="1511300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dirty="0" smtClean="0">
                <a:solidFill>
                  <a:srgbClr val="CCCCFF"/>
                </a:solidFill>
                <a:latin typeface="Tahoma" pitchFamily="34" charset="0"/>
              </a:rPr>
              <a:t>10</a:t>
            </a:r>
            <a:r>
              <a:rPr lang="en-US" altLang="ja-JP" sz="1200" baseline="30000" dirty="0" smtClean="0">
                <a:solidFill>
                  <a:srgbClr val="CCCCFF"/>
                </a:solidFill>
                <a:latin typeface="Tahoma" pitchFamily="34" charset="0"/>
              </a:rPr>
              <a:t>-15</a:t>
            </a:r>
            <a:r>
              <a:rPr lang="en-US" altLang="ja-JP" sz="1200" dirty="0" smtClean="0">
                <a:solidFill>
                  <a:srgbClr val="CCCCFF"/>
                </a:solidFill>
                <a:latin typeface="Tahoma" pitchFamily="34" charset="0"/>
              </a:rPr>
              <a:t> </a:t>
            </a:r>
            <a:r>
              <a:rPr lang="en-US" altLang="ja-JP" sz="1200" dirty="0">
                <a:solidFill>
                  <a:srgbClr val="CCCCFF"/>
                </a:solidFill>
                <a:latin typeface="Tahoma" pitchFamily="34" charset="0"/>
              </a:rPr>
              <a:t>N/Hz</a:t>
            </a:r>
            <a:r>
              <a:rPr lang="en-US" altLang="ja-JP" sz="1200" baseline="30000" dirty="0">
                <a:solidFill>
                  <a:srgbClr val="CCCCFF"/>
                </a:solidFill>
                <a:latin typeface="Tahoma" pitchFamily="34" charset="0"/>
              </a:rPr>
              <a:t>1/2</a:t>
            </a:r>
            <a:r>
              <a:rPr lang="en-US" altLang="ja-JP" sz="1200" baseline="30000" dirty="0">
                <a:solidFill>
                  <a:srgbClr val="EAEAEA"/>
                </a:solidFill>
                <a:latin typeface="Tahoma" pitchFamily="34" charset="0"/>
              </a:rPr>
              <a:t>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dirty="0">
                <a:solidFill>
                  <a:srgbClr val="EAEAEA"/>
                </a:solidFill>
                <a:latin typeface="Tahoma" pitchFamily="34" charset="0"/>
              </a:rPr>
              <a:t>　　の外力雑音</a:t>
            </a:r>
          </a:p>
        </p:txBody>
      </p:sp>
      <p:sp>
        <p:nvSpPr>
          <p:cNvPr id="1039588" name="Rectangle 228"/>
          <p:cNvSpPr>
            <a:spLocks noChangeArrowheads="1"/>
          </p:cNvSpPr>
          <p:nvPr/>
        </p:nvSpPr>
        <p:spPr bwMode="auto">
          <a:xfrm>
            <a:off x="4643437" y="2349500"/>
            <a:ext cx="12239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>
                <a:solidFill>
                  <a:srgbClr val="FFCCCC"/>
                </a:solidFill>
                <a:latin typeface="Tahoma" pitchFamily="34" charset="0"/>
              </a:rPr>
              <a:t>10</a:t>
            </a:r>
            <a:r>
              <a:rPr lang="en-US" altLang="ja-JP" sz="1200" baseline="30000">
                <a:solidFill>
                  <a:srgbClr val="FFCCCC"/>
                </a:solidFill>
                <a:latin typeface="Tahoma" pitchFamily="34" charset="0"/>
              </a:rPr>
              <a:t>-17</a:t>
            </a:r>
            <a:r>
              <a:rPr lang="en-US" altLang="ja-JP" sz="1200">
                <a:solidFill>
                  <a:srgbClr val="FFCCCC"/>
                </a:solidFill>
                <a:latin typeface="Tahoma" pitchFamily="34" charset="0"/>
              </a:rPr>
              <a:t> N/Hz</a:t>
            </a:r>
            <a:r>
              <a:rPr lang="en-US" altLang="ja-JP" sz="1200" baseline="30000">
                <a:solidFill>
                  <a:srgbClr val="FFCCCC"/>
                </a:solidFill>
                <a:latin typeface="Tahoma" pitchFamily="34" charset="0"/>
              </a:rPr>
              <a:t>1/2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aseline="30000">
                <a:solidFill>
                  <a:srgbClr val="EAEAEA"/>
                </a:solidFill>
                <a:latin typeface="Tahoma" pitchFamily="34" charset="0"/>
              </a:rPr>
              <a:t>     </a:t>
            </a:r>
            <a:r>
              <a:rPr lang="ja-JP" altLang="en-US" sz="1200">
                <a:solidFill>
                  <a:srgbClr val="EAEAEA"/>
                </a:solidFill>
                <a:latin typeface="Tahoma" pitchFamily="34" charset="0"/>
              </a:rPr>
              <a:t>の外力雑音</a:t>
            </a:r>
          </a:p>
        </p:txBody>
      </p:sp>
      <p:sp>
        <p:nvSpPr>
          <p:cNvPr id="1039589" name="Rectangle 229"/>
          <p:cNvSpPr>
            <a:spLocks noChangeArrowheads="1"/>
          </p:cNvSpPr>
          <p:nvPr/>
        </p:nvSpPr>
        <p:spPr bwMode="auto">
          <a:xfrm>
            <a:off x="3421062" y="4662488"/>
            <a:ext cx="18716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>
                <a:solidFill>
                  <a:srgbClr val="EAEAEA"/>
                </a:solidFill>
                <a:latin typeface="Tahoma" pitchFamily="34" charset="0"/>
              </a:rPr>
              <a:t>スラスタ雑音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en-US" altLang="ja-JP" sz="1200">
                <a:solidFill>
                  <a:srgbClr val="CCCCFF"/>
                </a:solidFill>
                <a:latin typeface="Tahoma" pitchFamily="34" charset="0"/>
              </a:rPr>
              <a:t>10</a:t>
            </a:r>
            <a:r>
              <a:rPr lang="en-US" altLang="ja-JP" sz="1200" baseline="30000">
                <a:solidFill>
                  <a:srgbClr val="CCCCFF"/>
                </a:solidFill>
                <a:latin typeface="Tahoma" pitchFamily="34" charset="0"/>
              </a:rPr>
              <a:t>-7</a:t>
            </a:r>
            <a:r>
              <a:rPr lang="en-US" altLang="ja-JP" sz="1200">
                <a:solidFill>
                  <a:srgbClr val="CCCCFF"/>
                </a:solidFill>
                <a:latin typeface="Tahoma" pitchFamily="34" charset="0"/>
              </a:rPr>
              <a:t> N/Hz</a:t>
            </a:r>
            <a:r>
              <a:rPr lang="en-US" altLang="ja-JP" sz="1200" baseline="30000">
                <a:solidFill>
                  <a:srgbClr val="CCCCFF"/>
                </a:solidFill>
                <a:latin typeface="Tahoma" pitchFamily="34" charset="0"/>
              </a:rPr>
              <a:t>1/2</a:t>
            </a:r>
            <a:r>
              <a:rPr lang="en-US" altLang="ja-JP" sz="1200" baseline="30000">
                <a:solidFill>
                  <a:srgbClr val="EAEAEA"/>
                </a:solidFill>
                <a:latin typeface="Tahoma" pitchFamily="34" charset="0"/>
              </a:rPr>
              <a:t> </a:t>
            </a:r>
            <a:endParaRPr lang="en-US" altLang="ja-JP" sz="1200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1039590" name="Rectangle 230"/>
          <p:cNvSpPr>
            <a:spLocks noChangeArrowheads="1"/>
          </p:cNvSpPr>
          <p:nvPr/>
        </p:nvSpPr>
        <p:spPr bwMode="auto">
          <a:xfrm>
            <a:off x="3349624" y="5813425"/>
            <a:ext cx="1871663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>
                <a:solidFill>
                  <a:srgbClr val="CCCCFF"/>
                </a:solidFill>
                <a:latin typeface="Tahoma" pitchFamily="34" charset="0"/>
              </a:rPr>
              <a:t>0.1 Hz</a:t>
            </a:r>
            <a:r>
              <a:rPr lang="ja-JP" altLang="en-US" sz="1200">
                <a:solidFill>
                  <a:srgbClr val="EAEAEA"/>
                </a:solidFill>
                <a:latin typeface="Tahoma" pitchFamily="34" charset="0"/>
              </a:rPr>
              <a:t>帯の連続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>
                <a:solidFill>
                  <a:srgbClr val="EAEAEA"/>
                </a:solidFill>
                <a:latin typeface="Tahoma" pitchFamily="34" charset="0"/>
              </a:rPr>
              <a:t>観測とデータ解析</a:t>
            </a:r>
          </a:p>
        </p:txBody>
      </p:sp>
      <p:sp>
        <p:nvSpPr>
          <p:cNvPr id="30" name="AutoShape 207"/>
          <p:cNvSpPr>
            <a:spLocks noChangeArrowheads="1"/>
          </p:cNvSpPr>
          <p:nvPr/>
        </p:nvSpPr>
        <p:spPr bwMode="auto">
          <a:xfrm>
            <a:off x="928662" y="1643050"/>
            <a:ext cx="2357454" cy="928694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31" name="Rectangle 204"/>
          <p:cNvSpPr>
            <a:spLocks noChangeArrowheads="1"/>
          </p:cNvSpPr>
          <p:nvPr/>
        </p:nvSpPr>
        <p:spPr bwMode="auto">
          <a:xfrm>
            <a:off x="928630" y="1785926"/>
            <a:ext cx="1643106" cy="6429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dirty="0" smtClean="0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FP</a:t>
            </a:r>
            <a:r>
              <a:rPr lang="ja-JP" altLang="en-US" sz="1400" dirty="0" smtClean="0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干渉計の</a:t>
            </a:r>
            <a:endParaRPr lang="en-US" altLang="ja-JP" sz="1400" dirty="0" smtClean="0">
              <a:solidFill>
                <a:srgbClr val="CCFFCC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dirty="0" smtClean="0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   動作実証</a:t>
            </a:r>
            <a:endParaRPr lang="ja-JP" altLang="en-US" sz="1400" dirty="0">
              <a:solidFill>
                <a:srgbClr val="808080"/>
              </a:solidFill>
              <a:latin typeface="Tahoma" pitchFamily="34" charset="0"/>
              <a:sym typeface="Wingdings" pitchFamily="2" charset="2"/>
            </a:endParaRPr>
          </a:p>
        </p:txBody>
      </p:sp>
      <p:pic>
        <p:nvPicPr>
          <p:cNvPr id="3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9059" y="1712777"/>
            <a:ext cx="1205619" cy="787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ectangle 204"/>
          <p:cNvSpPr>
            <a:spLocks noChangeArrowheads="1"/>
          </p:cNvSpPr>
          <p:nvPr/>
        </p:nvSpPr>
        <p:spPr bwMode="auto">
          <a:xfrm>
            <a:off x="785786" y="3071810"/>
            <a:ext cx="1857388" cy="71438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dirty="0" smtClean="0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安定化レーザー</a:t>
            </a:r>
            <a:endParaRPr lang="en-US" altLang="ja-JP" sz="1400" dirty="0" smtClean="0">
              <a:solidFill>
                <a:srgbClr val="CCFFCC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dirty="0" smtClean="0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　光源の動作実証</a:t>
            </a:r>
            <a:endParaRPr lang="ja-JP" altLang="en-US" sz="1400" dirty="0">
              <a:solidFill>
                <a:srgbClr val="808080"/>
              </a:solidFill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34" name="AutoShape 207"/>
          <p:cNvSpPr>
            <a:spLocks noChangeArrowheads="1"/>
          </p:cNvSpPr>
          <p:nvPr/>
        </p:nvSpPr>
        <p:spPr bwMode="auto">
          <a:xfrm>
            <a:off x="785786" y="2857496"/>
            <a:ext cx="2592388" cy="928694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pic>
        <p:nvPicPr>
          <p:cNvPr id="3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2928934"/>
            <a:ext cx="1045117" cy="857255"/>
          </a:xfrm>
          <a:prstGeom prst="rect">
            <a:avLst/>
          </a:prstGeom>
          <a:noFill/>
          <a:ln w="15875" cap="flat" cmpd="sng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36" name="Rectangle 204"/>
          <p:cNvSpPr>
            <a:spLocks noChangeArrowheads="1"/>
          </p:cNvSpPr>
          <p:nvPr/>
        </p:nvSpPr>
        <p:spPr bwMode="auto">
          <a:xfrm>
            <a:off x="1214414" y="4286256"/>
            <a:ext cx="1857388" cy="71438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dirty="0" smtClean="0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ドラッグフリー</a:t>
            </a:r>
            <a:endParaRPr lang="en-US" altLang="ja-JP" sz="1400" dirty="0" smtClean="0">
              <a:solidFill>
                <a:srgbClr val="CCFFCC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dirty="0" smtClean="0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　制御の実現</a:t>
            </a:r>
            <a:endParaRPr lang="en-US" altLang="ja-JP" sz="1400" dirty="0" smtClean="0">
              <a:solidFill>
                <a:srgbClr val="CCFFCC"/>
              </a:solidFill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37" name="AutoShape 207"/>
          <p:cNvSpPr>
            <a:spLocks noChangeArrowheads="1"/>
          </p:cNvSpPr>
          <p:nvPr/>
        </p:nvSpPr>
        <p:spPr bwMode="auto">
          <a:xfrm>
            <a:off x="1142976" y="4071942"/>
            <a:ext cx="2163760" cy="928694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8860" y="4129465"/>
            <a:ext cx="714380" cy="843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Rectangle 204"/>
          <p:cNvSpPr>
            <a:spLocks noChangeArrowheads="1"/>
          </p:cNvSpPr>
          <p:nvPr/>
        </p:nvSpPr>
        <p:spPr bwMode="auto">
          <a:xfrm>
            <a:off x="1214414" y="5715016"/>
            <a:ext cx="1500198" cy="57150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重力波の観測</a:t>
            </a:r>
            <a:endParaRPr lang="en-US" altLang="ja-JP" sz="1400" dirty="0" smtClean="0">
              <a:solidFill>
                <a:srgbClr val="CCECFF"/>
              </a:solidFill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41" name="AutoShape 207"/>
          <p:cNvSpPr>
            <a:spLocks noChangeArrowheads="1"/>
          </p:cNvSpPr>
          <p:nvPr/>
        </p:nvSpPr>
        <p:spPr bwMode="auto">
          <a:xfrm>
            <a:off x="1214414" y="5357826"/>
            <a:ext cx="2092322" cy="928694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pic>
        <p:nvPicPr>
          <p:cNvPr id="43" name="Picture 1031" descr="bh-bh2"/>
          <p:cNvPicPr>
            <a:picLocks noChangeAspect="1" noChangeArrowheads="1"/>
          </p:cNvPicPr>
          <p:nvPr/>
        </p:nvPicPr>
        <p:blipFill>
          <a:blip r:embed="rId6" cstate="print"/>
          <a:srcRect b="16933"/>
          <a:stretch>
            <a:fillRect/>
          </a:stretch>
        </p:blipFill>
        <p:spPr bwMode="auto">
          <a:xfrm>
            <a:off x="2428860" y="5424196"/>
            <a:ext cx="785817" cy="813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Rectangle 222"/>
          <p:cNvSpPr>
            <a:spLocks noChangeArrowheads="1"/>
          </p:cNvSpPr>
          <p:nvPr/>
        </p:nvSpPr>
        <p:spPr bwMode="auto">
          <a:xfrm>
            <a:off x="4500562" y="3362328"/>
            <a:ext cx="1439863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dirty="0">
                <a:solidFill>
                  <a:srgbClr val="FFCCCC"/>
                </a:solidFill>
                <a:latin typeface="Tahoma" pitchFamily="34" charset="0"/>
              </a:rPr>
              <a:t>0.5 Hz/Hz</a:t>
            </a:r>
            <a:r>
              <a:rPr lang="en-US" altLang="ja-JP" sz="1200" baseline="30000" dirty="0">
                <a:solidFill>
                  <a:srgbClr val="FFCCCC"/>
                </a:solidFill>
                <a:latin typeface="Tahoma" pitchFamily="34" charset="0"/>
              </a:rPr>
              <a:t>1/2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dirty="0">
                <a:solidFill>
                  <a:srgbClr val="EAEAEA"/>
                </a:solidFill>
                <a:latin typeface="Tahoma" pitchFamily="34" charset="0"/>
              </a:rPr>
              <a:t>の周波数安定度</a:t>
            </a:r>
          </a:p>
        </p:txBody>
      </p:sp>
    </p:spTree>
    <p:extLst>
      <p:ext uri="{BB962C8B-B14F-4D97-AF65-F5344CB8AC3E}">
        <p14:creationId xmlns:p14="http://schemas.microsoft.com/office/powerpoint/2010/main" val="117350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46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80" y="1429975"/>
            <a:ext cx="9082119" cy="4356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</a:t>
            </a:r>
            <a:r>
              <a:rPr lang="ja-JP" altLang="en-US" dirty="0" smtClean="0"/>
              <a:t>の目指す科学的</a:t>
            </a:r>
            <a:r>
              <a:rPr lang="ja-JP" altLang="en-US" dirty="0"/>
              <a:t>成果</a:t>
            </a: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国立天文台 </a:t>
            </a:r>
            <a:r>
              <a:rPr lang="en-US" altLang="ja-JP" smtClean="0"/>
              <a:t>ATC</a:t>
            </a:r>
            <a:r>
              <a:rPr lang="ja-JP" altLang="en-US" smtClean="0"/>
              <a:t>セミナー　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11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国立天文台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0" name="AutoShape 49"/>
          <p:cNvSpPr>
            <a:spLocks noChangeArrowheads="1"/>
          </p:cNvSpPr>
          <p:nvPr/>
        </p:nvSpPr>
        <p:spPr bwMode="auto">
          <a:xfrm>
            <a:off x="5895630" y="4799970"/>
            <a:ext cx="214314" cy="250646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CCFFCC">
              <a:alpha val="20000"/>
            </a:srgbClr>
          </a:solidFill>
          <a:ln w="3175">
            <a:solidFill>
              <a:srgbClr val="CCFFCC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" name="AutoShape 49"/>
          <p:cNvSpPr>
            <a:spLocks noChangeArrowheads="1"/>
          </p:cNvSpPr>
          <p:nvPr/>
        </p:nvSpPr>
        <p:spPr bwMode="auto">
          <a:xfrm>
            <a:off x="1380463" y="5319575"/>
            <a:ext cx="214314" cy="250646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CCCCFF">
              <a:alpha val="20000"/>
            </a:srgbClr>
          </a:solidFill>
          <a:ln w="3175">
            <a:solidFill>
              <a:srgbClr val="CCCC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2" name="AutoShape 49"/>
          <p:cNvSpPr>
            <a:spLocks noChangeArrowheads="1"/>
          </p:cNvSpPr>
          <p:nvPr/>
        </p:nvSpPr>
        <p:spPr bwMode="auto">
          <a:xfrm>
            <a:off x="1347765" y="3406956"/>
            <a:ext cx="214314" cy="250646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CCCCFF">
              <a:alpha val="20000"/>
            </a:srgbClr>
          </a:solidFill>
          <a:ln w="3175">
            <a:solidFill>
              <a:srgbClr val="CCCC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 cstate="print"/>
          <a:srcRect t="13895" r="68272"/>
          <a:stretch>
            <a:fillRect/>
          </a:stretch>
        </p:blipFill>
        <p:spPr bwMode="auto">
          <a:xfrm>
            <a:off x="3429725" y="2310964"/>
            <a:ext cx="1999531" cy="304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4986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</a:t>
            </a:r>
            <a:r>
              <a:rPr lang="ja-JP" altLang="en-US" dirty="0" smtClean="0"/>
              <a:t>の観測目標</a:t>
            </a:r>
            <a:endParaRPr lang="en-US" altLang="ja-JP" dirty="0"/>
          </a:p>
        </p:txBody>
      </p:sp>
      <p:sp>
        <p:nvSpPr>
          <p:cNvPr id="5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smtClean="0">
                <a:latin typeface="Tahoma"/>
                <a:ea typeface="HGP創英角ｺﾞｼｯｸUB" pitchFamily="50" charset="-128"/>
                <a:cs typeface="+mn-cs"/>
              </a:rPr>
              <a:t>国立天文台 </a:t>
            </a:r>
            <a:r>
              <a:rPr lang="en-US" altLang="ja-JP" sz="1200" kern="1200" smtClean="0">
                <a:latin typeface="Tahoma"/>
                <a:ea typeface="HGP創英角ｺﾞｼｯｸUB" pitchFamily="50" charset="-128"/>
                <a:cs typeface="+mn-cs"/>
              </a:rPr>
              <a:t>ATC</a:t>
            </a:r>
            <a:r>
              <a:rPr lang="ja-JP" altLang="en-US" sz="1200" kern="1200" smtClean="0">
                <a:latin typeface="Tahoma"/>
                <a:ea typeface="HGP創英角ｺﾞｼｯｸUB" pitchFamily="50" charset="-128"/>
                <a:cs typeface="+mn-cs"/>
              </a:rPr>
              <a:t>セミナー　</a:t>
            </a:r>
            <a:r>
              <a:rPr lang="en-US" altLang="ja-JP" sz="1200" kern="1200" smtClean="0">
                <a:latin typeface="Tahoma"/>
                <a:ea typeface="HGP創英角ｺﾞｼｯｸUB" pitchFamily="50" charset="-128"/>
                <a:cs typeface="+mn-cs"/>
              </a:rPr>
              <a:t>(2011</a:t>
            </a:r>
            <a:r>
              <a:rPr lang="ja-JP" altLang="en-US" sz="1200" kern="1200" smtClean="0"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kern="1200" smtClean="0">
                <a:latin typeface="Tahoma"/>
                <a:ea typeface="HGP創英角ｺﾞｼｯｸUB" pitchFamily="50" charset="-128"/>
                <a:cs typeface="+mn-cs"/>
              </a:rPr>
              <a:t>11</a:t>
            </a:r>
            <a:r>
              <a:rPr lang="ja-JP" altLang="en-US" sz="1200" kern="1200" smtClean="0"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kern="1200" smtClean="0">
                <a:latin typeface="Tahoma"/>
                <a:ea typeface="HGP創英角ｺﾞｼｯｸUB" pitchFamily="50" charset="-128"/>
                <a:cs typeface="+mn-cs"/>
              </a:rPr>
              <a:t>21</a:t>
            </a:r>
            <a:r>
              <a:rPr lang="ja-JP" altLang="en-US" sz="1200" kern="1200" smtClean="0"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kern="1200" smtClean="0"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kern="1200" smtClean="0">
                <a:latin typeface="Tahoma"/>
                <a:ea typeface="HGP創英角ｺﾞｼｯｸUB" pitchFamily="50" charset="-128"/>
                <a:cs typeface="+mn-cs"/>
              </a:rPr>
              <a:t>国立天文台</a:t>
            </a:r>
            <a:r>
              <a:rPr lang="en-US" altLang="ja-JP" sz="1200" kern="1200" smtClean="0"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08998" name="Rectangle 6"/>
          <p:cNvSpPr>
            <a:spLocks noChangeArrowheads="1"/>
          </p:cNvSpPr>
          <p:nvPr/>
        </p:nvSpPr>
        <p:spPr bwMode="auto">
          <a:xfrm>
            <a:off x="642910" y="1142984"/>
            <a:ext cx="4724400" cy="116371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CCECFF"/>
                </a:solidFill>
                <a:latin typeface="Tahoma" pitchFamily="34" charset="0"/>
              </a:rPr>
              <a:t>重力波により宇宙を見る</a:t>
            </a:r>
            <a:r>
              <a:rPr kumimoji="1" lang="ja-JP" altLang="en-US" sz="2000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endParaRPr kumimoji="1" lang="en-US" altLang="ja-JP" sz="2000" kern="1200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    </a:t>
            </a: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銀河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系内の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BH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連星合体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  <a:sym typeface="Wingdings" pitchFamily="2" charset="2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    </a:t>
            </a: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巨大</a:t>
            </a: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BH</a:t>
            </a: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形成への知見</a:t>
            </a: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.</a:t>
            </a:r>
            <a:endParaRPr kumimoji="1" lang="ja-JP" altLang="en-US" sz="2000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857224" y="2512955"/>
            <a:ext cx="4071966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DPF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の感度では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 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~30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個の球状星団</a:t>
            </a:r>
            <a:r>
              <a:rPr lang="ja-JP" altLang="en-US" sz="2000" dirty="0" smtClean="0">
                <a:solidFill>
                  <a:srgbClr val="FFFFFF"/>
                </a:solidFill>
              </a:rPr>
              <a:t>を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観測</a:t>
            </a:r>
            <a:r>
              <a:rPr lang="ja-JP" altLang="en-US" sz="2000" dirty="0" smtClean="0">
                <a:solidFill>
                  <a:srgbClr val="FFFFFF"/>
                </a:solidFill>
              </a:rPr>
              <a:t>可能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grpSp>
        <p:nvGrpSpPr>
          <p:cNvPr id="2" name="グループ化 31"/>
          <p:cNvGrpSpPr>
            <a:grpSpLocks noChangeAspect="1"/>
          </p:cNvGrpSpPr>
          <p:nvPr/>
        </p:nvGrpSpPr>
        <p:grpSpPr>
          <a:xfrm>
            <a:off x="4714876" y="1071546"/>
            <a:ext cx="4071966" cy="2664743"/>
            <a:chOff x="3618423" y="3000372"/>
            <a:chExt cx="5239857" cy="3429024"/>
          </a:xfrm>
        </p:grpSpPr>
        <p:pic>
          <p:nvPicPr>
            <p:cNvPr id="16" name="Picture 1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618423" y="3000372"/>
              <a:ext cx="5239857" cy="3429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" name="Rectangle 10"/>
            <p:cNvSpPr>
              <a:spLocks noChangeArrowheads="1"/>
            </p:cNvSpPr>
            <p:nvPr/>
          </p:nvSpPr>
          <p:spPr bwMode="auto">
            <a:xfrm>
              <a:off x="6072198" y="4171249"/>
              <a:ext cx="1357322" cy="2616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000" b="1" dirty="0" smtClean="0">
                  <a:solidFill>
                    <a:srgbClr val="FFFFFF"/>
                  </a:solidFill>
                  <a:latin typeface="Tahoma" pitchFamily="34" charset="0"/>
                </a:rPr>
                <a:t>NGC6441</a:t>
              </a:r>
            </a:p>
          </p:txBody>
        </p:sp>
        <p:sp>
          <p:nvSpPr>
            <p:cNvPr id="23" name="Rectangle 10"/>
            <p:cNvSpPr>
              <a:spLocks noChangeArrowheads="1"/>
            </p:cNvSpPr>
            <p:nvPr/>
          </p:nvSpPr>
          <p:spPr bwMode="auto">
            <a:xfrm>
              <a:off x="5429256" y="4622254"/>
              <a:ext cx="1357322" cy="2616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000" b="1" dirty="0" smtClean="0">
                  <a:solidFill>
                    <a:srgbClr val="FFFFFF"/>
                  </a:solidFill>
                  <a:latin typeface="Tahoma" pitchFamily="34" charset="0"/>
                </a:rPr>
                <a:t>NGC6256</a:t>
              </a:r>
            </a:p>
          </p:txBody>
        </p:sp>
        <p:sp>
          <p:nvSpPr>
            <p:cNvPr id="24" name="Rectangle 10"/>
            <p:cNvSpPr>
              <a:spLocks noChangeArrowheads="1"/>
            </p:cNvSpPr>
            <p:nvPr/>
          </p:nvSpPr>
          <p:spPr bwMode="auto">
            <a:xfrm>
              <a:off x="5500694" y="3143248"/>
              <a:ext cx="1357322" cy="2616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000" b="1" dirty="0" smtClean="0">
                  <a:solidFill>
                    <a:srgbClr val="FFFFFF"/>
                  </a:solidFill>
                  <a:latin typeface="Tahoma" pitchFamily="34" charset="0"/>
                </a:rPr>
                <a:t>NGC7078</a:t>
              </a:r>
            </a:p>
          </p:txBody>
        </p:sp>
        <p:sp>
          <p:nvSpPr>
            <p:cNvPr id="25" name="Rectangle 10"/>
            <p:cNvSpPr>
              <a:spLocks noChangeArrowheads="1"/>
            </p:cNvSpPr>
            <p:nvPr/>
          </p:nvSpPr>
          <p:spPr bwMode="auto">
            <a:xfrm>
              <a:off x="4500562" y="3286124"/>
              <a:ext cx="1357322" cy="2616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000" b="1" dirty="0" smtClean="0">
                  <a:solidFill>
                    <a:srgbClr val="FFFFFF"/>
                  </a:solidFill>
                  <a:latin typeface="Tahoma" pitchFamily="34" charset="0"/>
                </a:rPr>
                <a:t>NGC7093</a:t>
              </a:r>
            </a:p>
          </p:txBody>
        </p:sp>
        <p:sp>
          <p:nvSpPr>
            <p:cNvPr id="26" name="Rectangle 10"/>
            <p:cNvSpPr>
              <a:spLocks noChangeArrowheads="1"/>
            </p:cNvSpPr>
            <p:nvPr/>
          </p:nvSpPr>
          <p:spPr bwMode="auto">
            <a:xfrm>
              <a:off x="4643438" y="4429132"/>
              <a:ext cx="1357322" cy="2616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000" b="1" dirty="0" smtClean="0">
                  <a:solidFill>
                    <a:srgbClr val="FFFFFF"/>
                  </a:solidFill>
                  <a:latin typeface="Tahoma" pitchFamily="34" charset="0"/>
                </a:rPr>
                <a:t>NGC104</a:t>
              </a:r>
            </a:p>
          </p:txBody>
        </p:sp>
        <p:cxnSp>
          <p:nvCxnSpPr>
            <p:cNvPr id="27" name="直線コネクタ 26"/>
            <p:cNvCxnSpPr/>
            <p:nvPr/>
          </p:nvCxnSpPr>
          <p:spPr bwMode="auto">
            <a:xfrm>
              <a:off x="6072198" y="4071942"/>
              <a:ext cx="214314" cy="142876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28" name="直線コネクタ 27"/>
            <p:cNvCxnSpPr/>
            <p:nvPr/>
          </p:nvCxnSpPr>
          <p:spPr bwMode="auto">
            <a:xfrm rot="16200000" flipH="1">
              <a:off x="5464975" y="4321975"/>
              <a:ext cx="357190" cy="285752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29" name="直線コネクタ 28"/>
            <p:cNvCxnSpPr>
              <a:endCxn id="25" idx="3"/>
            </p:cNvCxnSpPr>
            <p:nvPr/>
          </p:nvCxnSpPr>
          <p:spPr bwMode="auto">
            <a:xfrm rot="5400000" flipH="1" flipV="1">
              <a:off x="5351782" y="3494404"/>
              <a:ext cx="583576" cy="428627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30" name="直線コネクタ 29"/>
            <p:cNvCxnSpPr/>
            <p:nvPr/>
          </p:nvCxnSpPr>
          <p:spPr bwMode="auto">
            <a:xfrm rot="16200000" flipV="1">
              <a:off x="4929190" y="3643314"/>
              <a:ext cx="428628" cy="285752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31" name="直線コネクタ 30"/>
            <p:cNvCxnSpPr/>
            <p:nvPr/>
          </p:nvCxnSpPr>
          <p:spPr bwMode="auto">
            <a:xfrm>
              <a:off x="4500562" y="4500570"/>
              <a:ext cx="214314" cy="71438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</p:grpSp>
      <p:grpSp>
        <p:nvGrpSpPr>
          <p:cNvPr id="3" name="グループ化 31"/>
          <p:cNvGrpSpPr/>
          <p:nvPr/>
        </p:nvGrpSpPr>
        <p:grpSpPr>
          <a:xfrm>
            <a:off x="642910" y="3714752"/>
            <a:ext cx="8292899" cy="2678692"/>
            <a:chOff x="642910" y="3714752"/>
            <a:chExt cx="8292899" cy="2678692"/>
          </a:xfrm>
        </p:grpSpPr>
        <p:sp>
          <p:nvSpPr>
            <p:cNvPr id="15" name="Rectangle 6"/>
            <p:cNvSpPr>
              <a:spLocks noChangeArrowheads="1"/>
            </p:cNvSpPr>
            <p:nvPr/>
          </p:nvSpPr>
          <p:spPr bwMode="auto">
            <a:xfrm>
              <a:off x="642910" y="3714752"/>
              <a:ext cx="3000396" cy="14465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2000" kern="1200" dirty="0" smtClean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重力で地球を見る</a:t>
              </a:r>
              <a:r>
                <a:rPr kumimoji="1" lang="ja-JP" altLang="en-US" sz="2000" kern="1200" dirty="0" smtClean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</a:t>
              </a:r>
              <a:endParaRPr kumimoji="1" lang="en-US" altLang="ja-JP" sz="2000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lang="en-US" altLang="ja-JP" sz="2000" dirty="0" smtClean="0">
                  <a:solidFill>
                    <a:srgbClr val="CCECFF"/>
                  </a:solidFill>
                  <a:latin typeface="Tahoma" pitchFamily="34" charset="0"/>
                  <a:sym typeface="Wingdings" pitchFamily="2" charset="2"/>
                </a:rPr>
                <a:t>    </a:t>
              </a:r>
              <a:r>
                <a:rPr lang="ja-JP" altLang="en-US" sz="2000" dirty="0" smtClean="0">
                  <a:solidFill>
                    <a:srgbClr val="FFFFFF"/>
                  </a:solidFill>
                  <a:sym typeface="Wingdings" pitchFamily="2" charset="2"/>
                </a:rPr>
                <a:t>地球重力場の観測</a:t>
              </a:r>
              <a:endParaRPr lang="en-US" altLang="ja-JP" sz="2000" dirty="0" smtClean="0">
                <a:solidFill>
                  <a:srgbClr val="FFFFFF"/>
                </a:solidFill>
                <a:sym typeface="Wingdings" pitchFamily="2" charset="2"/>
              </a:endParaRPr>
            </a:p>
            <a:p>
              <a:pPr algn="l">
                <a:lnSpc>
                  <a:spcPct val="110000"/>
                </a:lnSpc>
                <a:buClr>
                  <a:srgbClr val="003366"/>
                </a:buClr>
                <a:buSzPct val="70000"/>
                <a:buNone/>
              </a:pPr>
              <a:r>
                <a:rPr lang="ja-JP" altLang="en-US" sz="2000" dirty="0" smtClean="0">
                  <a:solidFill>
                    <a:srgbClr val="FFFFFF"/>
                  </a:solidFill>
                  <a:sym typeface="Wingdings" pitchFamily="2" charset="2"/>
                </a:rPr>
                <a:t>　　　  地球</a:t>
              </a:r>
              <a:r>
                <a:rPr kumimoji="1" lang="ja-JP" altLang="en-US" sz="2000" kern="1200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形状の計測</a:t>
              </a:r>
              <a:endPara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endParaRPr>
            </a:p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lang="ja-JP" altLang="en-US" sz="2000" dirty="0" smtClean="0">
                  <a:solidFill>
                    <a:srgbClr val="FFFFFF"/>
                  </a:solidFill>
                  <a:sym typeface="Wingdings" pitchFamily="2" charset="2"/>
                </a:rPr>
                <a:t>　　 　 </a:t>
              </a:r>
              <a:r>
                <a:rPr kumimoji="1" lang="ja-JP" altLang="en-US" sz="2000" kern="1200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地球環境モニタ</a:t>
              </a:r>
              <a:r>
                <a:rPr kumimoji="1" lang="en-US" altLang="ja-JP" sz="2000" kern="1200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 </a:t>
              </a:r>
              <a:endParaRPr kumimoji="1" lang="ja-JP" altLang="en-US" sz="2000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3" name="Rectangle 10"/>
            <p:cNvSpPr>
              <a:spLocks noChangeArrowheads="1"/>
            </p:cNvSpPr>
            <p:nvPr/>
          </p:nvSpPr>
          <p:spPr bwMode="auto">
            <a:xfrm>
              <a:off x="785786" y="5230481"/>
              <a:ext cx="3929090" cy="976293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800" dirty="0" smtClean="0">
                  <a:solidFill>
                    <a:srgbClr val="FFFFFF"/>
                  </a:solidFill>
                  <a:latin typeface="Tahoma" pitchFamily="34" charset="0"/>
                </a:rPr>
                <a:t>他の</a:t>
              </a:r>
              <a:r>
                <a:rPr lang="ja-JP" altLang="en-US" sz="1800" dirty="0" smtClean="0">
                  <a:solidFill>
                    <a:srgbClr val="FFFFFF"/>
                  </a:solidFill>
                </a:rPr>
                <a:t>海外</a:t>
              </a:r>
              <a:r>
                <a:rPr lang="ja-JP" altLang="en-US" sz="1800" dirty="0" smtClean="0">
                  <a:solidFill>
                    <a:srgbClr val="FFFFFF"/>
                  </a:solidFill>
                  <a:latin typeface="Tahoma" pitchFamily="34" charset="0"/>
                </a:rPr>
                <a:t>ミッションに匹敵する感度</a:t>
              </a:r>
              <a:endParaRPr lang="en-US" altLang="ja-JP" sz="1800" dirty="0" smtClean="0">
                <a:solidFill>
                  <a:srgbClr val="FFFFFF"/>
                </a:solidFill>
                <a:latin typeface="Tahoma" pitchFamily="34" charset="0"/>
              </a:endParaRP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800" dirty="0" smtClean="0">
                  <a:solidFill>
                    <a:srgbClr val="FFFFFF"/>
                  </a:solidFill>
                </a:rPr>
                <a:t>国際観測網への貢献</a:t>
              </a:r>
              <a:r>
                <a:rPr lang="en-US" altLang="ja-JP" sz="1800" dirty="0" smtClean="0">
                  <a:solidFill>
                    <a:srgbClr val="FFFFFF"/>
                  </a:solidFill>
                </a:rPr>
                <a:t>, </a:t>
              </a:r>
              <a:r>
                <a:rPr lang="ja-JP" altLang="en-US" sz="1800" dirty="0" smtClean="0">
                  <a:solidFill>
                    <a:srgbClr val="FFFFFF"/>
                  </a:solidFill>
                </a:rPr>
                <a:t>独自の観測</a:t>
              </a:r>
              <a:endParaRPr lang="en-US" altLang="ja-JP" sz="1800" dirty="0" smtClean="0">
                <a:solidFill>
                  <a:srgbClr val="FFFFFF"/>
                </a:solidFill>
              </a:endParaRP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800" dirty="0" smtClean="0">
                  <a:solidFill>
                    <a:srgbClr val="FFFFFF"/>
                  </a:solidFill>
                  <a:latin typeface="Tahoma" pitchFamily="34" charset="0"/>
                </a:rPr>
                <a:t>  (2012-2016</a:t>
              </a:r>
              <a:r>
                <a:rPr lang="ja-JP" altLang="en-US" sz="1800" dirty="0" smtClean="0">
                  <a:solidFill>
                    <a:srgbClr val="FFFFFF"/>
                  </a:solidFill>
                  <a:latin typeface="Tahoma" pitchFamily="34" charset="0"/>
                </a:rPr>
                <a:t>に国際観測網にギャップ</a:t>
              </a:r>
              <a:r>
                <a:rPr lang="en-US" altLang="ja-JP" sz="1800" dirty="0" smtClean="0">
                  <a:solidFill>
                    <a:srgbClr val="FFFFFF"/>
                  </a:solidFill>
                  <a:latin typeface="Tahoma" pitchFamily="34" charset="0"/>
                </a:rPr>
                <a:t>)</a:t>
              </a:r>
            </a:p>
          </p:txBody>
        </p:sp>
        <p:pic>
          <p:nvPicPr>
            <p:cNvPr id="35" name="Picture 4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74834" y="3839043"/>
              <a:ext cx="4260975" cy="2554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7" name="Rectangle 5"/>
            <p:cNvSpPr>
              <a:spLocks noChangeArrowheads="1"/>
            </p:cNvSpPr>
            <p:nvPr/>
          </p:nvSpPr>
          <p:spPr bwMode="auto">
            <a:xfrm rot="16200000">
              <a:off x="8180565" y="5341823"/>
              <a:ext cx="796733" cy="4001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000" b="1" dirty="0" smtClean="0">
                  <a:solidFill>
                    <a:srgbClr val="FFCCFF"/>
                  </a:solidFill>
                  <a:latin typeface="Tahoma" pitchFamily="34" charset="0"/>
                </a:rPr>
                <a:t>空間</a:t>
              </a:r>
              <a:endParaRPr lang="en-US" altLang="ja-JP" sz="1000" b="1" dirty="0" smtClean="0">
                <a:solidFill>
                  <a:srgbClr val="FFCCFF"/>
                </a:solidFill>
                <a:latin typeface="Tahoma" pitchFamily="34" charset="0"/>
              </a:endParaRPr>
            </a:p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000" b="1" dirty="0" smtClean="0">
                  <a:solidFill>
                    <a:srgbClr val="FFCCFF"/>
                  </a:solidFill>
                  <a:latin typeface="Tahoma" pitchFamily="34" charset="0"/>
                </a:rPr>
                <a:t>スケール</a:t>
              </a:r>
              <a:endParaRPr lang="ja-JP" altLang="en-US" sz="1000" b="1" dirty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38" name="Rectangle 5"/>
            <p:cNvSpPr>
              <a:spLocks noChangeArrowheads="1"/>
            </p:cNvSpPr>
            <p:nvPr/>
          </p:nvSpPr>
          <p:spPr bwMode="auto">
            <a:xfrm rot="16200000">
              <a:off x="7870959" y="5413195"/>
              <a:ext cx="576801" cy="47729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000" b="1" dirty="0" smtClean="0">
                  <a:solidFill>
                    <a:srgbClr val="FFCCFF"/>
                  </a:solidFill>
                  <a:latin typeface="Tahoma" pitchFamily="34" charset="0"/>
                </a:rPr>
                <a:t>8</a:t>
              </a:r>
              <a:r>
                <a:rPr lang="en-US" altLang="ja-JP" sz="1000" b="1" dirty="0" smtClean="0">
                  <a:solidFill>
                    <a:srgbClr val="FFCCFF"/>
                  </a:solidFill>
                  <a:latin typeface="Tahoma" pitchFamily="34" charset="0"/>
                  <a:ea typeface="HGP創英角ｺﾞｼｯｸUB" pitchFamily="50" charset="-128"/>
                </a:rPr>
                <a:t>0km</a:t>
              </a:r>
              <a:endParaRPr lang="ja-JP" altLang="en-US" sz="1000" b="1" dirty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39" name="Rectangle 5"/>
            <p:cNvSpPr>
              <a:spLocks noChangeArrowheads="1"/>
            </p:cNvSpPr>
            <p:nvPr/>
          </p:nvSpPr>
          <p:spPr bwMode="auto">
            <a:xfrm rot="16200000">
              <a:off x="7208132" y="5471150"/>
              <a:ext cx="758623" cy="24622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000" b="1" dirty="0" smtClean="0">
                  <a:solidFill>
                    <a:srgbClr val="FFCCFF"/>
                  </a:solidFill>
                  <a:latin typeface="Tahoma" pitchFamily="34" charset="0"/>
                </a:rPr>
                <a:t>1</a:t>
              </a:r>
              <a:r>
                <a:rPr lang="en-US" altLang="ja-JP" sz="1000" b="1" dirty="0" smtClean="0">
                  <a:solidFill>
                    <a:srgbClr val="FFCCFF"/>
                  </a:solidFill>
                  <a:latin typeface="Tahoma" pitchFamily="34" charset="0"/>
                  <a:ea typeface="HGP創英角ｺﾞｼｯｸUB" pitchFamily="50" charset="-128"/>
                </a:rPr>
                <a:t>00km</a:t>
              </a:r>
              <a:endParaRPr lang="ja-JP" altLang="en-US" sz="1000" b="1" dirty="0">
                <a:solidFill>
                  <a:srgbClr val="FFCCFF"/>
                </a:solidFill>
                <a:latin typeface="Tahoma" pitchFamily="34" charset="0"/>
                <a:ea typeface="HGP創英角ｺﾞｼｯｸUB" pitchFamily="50" charset="-128"/>
              </a:endParaRPr>
            </a:p>
          </p:txBody>
        </p:sp>
        <p:pic>
          <p:nvPicPr>
            <p:cNvPr id="42" name="Picture 7" descr="champ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409824" y="4273161"/>
              <a:ext cx="435983" cy="307482"/>
            </a:xfrm>
            <a:prstGeom prst="rect">
              <a:avLst/>
            </a:prstGeom>
            <a:noFill/>
          </p:spPr>
        </p:pic>
        <p:pic>
          <p:nvPicPr>
            <p:cNvPr id="43" name="Picture 9" descr="GOCE Satellite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292888" y="4351765"/>
              <a:ext cx="395720" cy="270079"/>
            </a:xfrm>
            <a:prstGeom prst="rect">
              <a:avLst/>
            </a:prstGeom>
            <a:noFill/>
          </p:spPr>
        </p:pic>
        <p:pic>
          <p:nvPicPr>
            <p:cNvPr id="44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812882" y="4127443"/>
              <a:ext cx="351325" cy="282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1"/>
            <p:cNvPicPr>
              <a:picLocks noChangeAspect="1" noChangeArrowheads="1"/>
            </p:cNvPicPr>
            <p:nvPr/>
          </p:nvPicPr>
          <p:blipFill>
            <a:blip r:embed="rId8" cstate="print"/>
            <a:srcRect t="13895" r="68272" b="29528"/>
            <a:stretch>
              <a:fillRect/>
            </a:stretch>
          </p:blipFill>
          <p:spPr bwMode="auto">
            <a:xfrm>
              <a:off x="7535008" y="4126983"/>
              <a:ext cx="370800" cy="371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81145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0000"/>
          </a:blip>
          <a:srcRect/>
          <a:stretch>
            <a:fillRect/>
          </a:stretch>
        </p:blipFill>
        <p:spPr bwMode="auto">
          <a:xfrm>
            <a:off x="5767293" y="1561588"/>
            <a:ext cx="2805235" cy="308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角丸四角形 26"/>
          <p:cNvSpPr/>
          <p:nvPr/>
        </p:nvSpPr>
        <p:spPr bwMode="auto">
          <a:xfrm>
            <a:off x="428596" y="3571876"/>
            <a:ext cx="3571900" cy="2714644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4" name="角丸四角形 43"/>
          <p:cNvSpPr/>
          <p:nvPr/>
        </p:nvSpPr>
        <p:spPr bwMode="auto">
          <a:xfrm>
            <a:off x="3929058" y="4429132"/>
            <a:ext cx="3143272" cy="1714512"/>
          </a:xfrm>
          <a:prstGeom prst="roundRect">
            <a:avLst>
              <a:gd name="adj" fmla="val 5874"/>
            </a:avLst>
          </a:prstGeom>
          <a:solidFill>
            <a:srgbClr val="080808"/>
          </a:solidFill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干渉計モジュール</a:t>
            </a:r>
            <a:endParaRPr lang="ja-JP" altLang="en-US" dirty="0"/>
          </a:p>
        </p:txBody>
      </p:sp>
      <p:sp>
        <p:nvSpPr>
          <p:cNvPr id="2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国立天文台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ATC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セミナー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(2011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11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21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国立天文台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9" name="Rectangle 14"/>
          <p:cNvSpPr>
            <a:spLocks noChangeArrowheads="1"/>
          </p:cNvSpPr>
          <p:nvPr/>
        </p:nvSpPr>
        <p:spPr bwMode="auto">
          <a:xfrm>
            <a:off x="847733" y="928670"/>
            <a:ext cx="7296167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dirty="0" smtClean="0">
                <a:solidFill>
                  <a:schemeClr val="bg1"/>
                </a:solidFill>
                <a:latin typeface="Tahoma" pitchFamily="34" charset="0"/>
              </a:rPr>
              <a:t>レーザー干渉計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: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試験マス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+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干渉計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+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センサ </a:t>
            </a:r>
            <a:endParaRPr lang="ja-JP" altLang="en-US" sz="1800" dirty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30" name="Rectangle 14"/>
          <p:cNvSpPr>
            <a:spLocks noChangeArrowheads="1"/>
          </p:cNvSpPr>
          <p:nvPr/>
        </p:nvSpPr>
        <p:spPr bwMode="auto">
          <a:xfrm>
            <a:off x="2500298" y="5991054"/>
            <a:ext cx="1643074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国立天文台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東大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2" name="Text Box 4"/>
          <p:cNvSpPr txBox="1">
            <a:spLocks noChangeAspect="1" noChangeArrowheads="1"/>
          </p:cNvSpPr>
          <p:nvPr/>
        </p:nvSpPr>
        <p:spPr bwMode="auto">
          <a:xfrm>
            <a:off x="6929454" y="1142984"/>
            <a:ext cx="164307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ja-JP" altLang="en-US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干渉計</a:t>
            </a:r>
            <a:endParaRPr lang="en-US" altLang="ja-JP" sz="1400" b="1" dirty="0" smtClean="0">
              <a:solidFill>
                <a:schemeClr val="bg1">
                  <a:lumMod val="90000"/>
                </a:schemeClr>
              </a:solidFill>
              <a:latin typeface="Tahoma" pitchFamily="34" charset="0"/>
            </a:endParaRPr>
          </a:p>
          <a:p>
            <a:pPr algn="l">
              <a:buNone/>
            </a:pPr>
            <a:r>
              <a:rPr lang="en-US" altLang="ja-JP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  </a:t>
            </a:r>
            <a:r>
              <a:rPr lang="ja-JP" altLang="en-US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モジュール</a:t>
            </a:r>
            <a:endParaRPr lang="ja-JP" altLang="en-US" sz="1400" b="1" dirty="0">
              <a:solidFill>
                <a:schemeClr val="bg1">
                  <a:lumMod val="90000"/>
                </a:schemeClr>
              </a:solidFill>
              <a:latin typeface="Tahoma" pitchFamily="34" charset="0"/>
            </a:endParaRPr>
          </a:p>
        </p:txBody>
      </p:sp>
      <p:sp>
        <p:nvSpPr>
          <p:cNvPr id="33" name="Line 13"/>
          <p:cNvSpPr>
            <a:spLocks noChangeShapeType="1"/>
          </p:cNvSpPr>
          <p:nvPr/>
        </p:nvSpPr>
        <p:spPr bwMode="auto">
          <a:xfrm>
            <a:off x="7215206" y="1643050"/>
            <a:ext cx="0" cy="1214446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4" name="角丸四角形 33"/>
          <p:cNvSpPr/>
          <p:nvPr/>
        </p:nvSpPr>
        <p:spPr bwMode="auto">
          <a:xfrm>
            <a:off x="6858016" y="2857496"/>
            <a:ext cx="857256" cy="642942"/>
          </a:xfrm>
          <a:prstGeom prst="roundRect">
            <a:avLst>
              <a:gd name="adj" fmla="val 43334"/>
            </a:avLst>
          </a:prstGeom>
          <a:noFill/>
          <a:ln w="635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 rtlCol="0" anchor="ctr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5" name="Rectangle 14"/>
          <p:cNvSpPr>
            <a:spLocks noChangeArrowheads="1"/>
          </p:cNvSpPr>
          <p:nvPr/>
        </p:nvSpPr>
        <p:spPr bwMode="auto">
          <a:xfrm>
            <a:off x="500034" y="3571876"/>
            <a:ext cx="3857652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干渉計モジュール</a:t>
            </a:r>
            <a:endParaRPr lang="en-US" altLang="ja-JP" sz="18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  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重力波観測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重力勾配計</a:t>
            </a:r>
            <a:endParaRPr lang="ja-JP" altLang="en-US" sz="1800" dirty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37" name="Rectangle 14"/>
          <p:cNvSpPr>
            <a:spLocks noChangeArrowheads="1"/>
          </p:cNvSpPr>
          <p:nvPr/>
        </p:nvSpPr>
        <p:spPr bwMode="auto">
          <a:xfrm>
            <a:off x="1285852" y="1428736"/>
            <a:ext cx="4500594" cy="67159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試験マスモジュール</a:t>
            </a:r>
            <a:endParaRPr lang="en-US" altLang="ja-JP" sz="18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   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重力・重力波を観測するための基準</a:t>
            </a:r>
            <a:r>
              <a:rPr kumimoji="1" lang="en-US" altLang="ja-JP" sz="18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8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endParaRPr kumimoji="1" lang="ja-JP" altLang="en-US" sz="1800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0" name="角丸四角形 39"/>
          <p:cNvSpPr/>
          <p:nvPr/>
        </p:nvSpPr>
        <p:spPr bwMode="auto">
          <a:xfrm>
            <a:off x="1285852" y="1428736"/>
            <a:ext cx="4000528" cy="2071702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3" name="Rectangle 14"/>
          <p:cNvSpPr>
            <a:spLocks noChangeArrowheads="1"/>
          </p:cNvSpPr>
          <p:nvPr/>
        </p:nvSpPr>
        <p:spPr bwMode="auto">
          <a:xfrm>
            <a:off x="500034" y="4286256"/>
            <a:ext cx="3429024" cy="5428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30cm IFO BBM     </a:t>
            </a:r>
            <a:r>
              <a:rPr lang="ja-JP" altLang="en-US" sz="1400" b="1" dirty="0" smtClean="0">
                <a:solidFill>
                  <a:srgbClr val="EAEAEA"/>
                </a:solidFill>
                <a:latin typeface="Tahoma" pitchFamily="34" charset="0"/>
              </a:rPr>
              <a:t>・</a:t>
            </a: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Packaging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 smtClean="0">
                <a:solidFill>
                  <a:srgbClr val="EAEAEA"/>
                </a:solidFill>
                <a:latin typeface="Tahoma" pitchFamily="34" charset="0"/>
              </a:rPr>
              <a:t>　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Digital</a:t>
            </a: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 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control     </a:t>
            </a: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Monolithic Opt.</a:t>
            </a:r>
            <a:endParaRPr kumimoji="1" lang="ja-JP" altLang="en-US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1" name="図 20" descr=":PICT0043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2143116"/>
            <a:ext cx="1785950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14"/>
          <p:cNvSpPr>
            <a:spLocks noChangeArrowheads="1"/>
          </p:cNvSpPr>
          <p:nvPr/>
        </p:nvSpPr>
        <p:spPr bwMode="auto">
          <a:xfrm>
            <a:off x="3929058" y="4429132"/>
            <a:ext cx="2571768" cy="6740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05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レーザーセンサ</a:t>
            </a:r>
            <a:endParaRPr kumimoji="1" lang="en-US" altLang="ja-JP" sz="1800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 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加速度計センサ</a:t>
            </a:r>
            <a:endParaRPr lang="en-US" altLang="ja-JP" sz="1800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36" name="Rectangle 14"/>
          <p:cNvSpPr>
            <a:spLocks noChangeArrowheads="1"/>
          </p:cNvSpPr>
          <p:nvPr/>
        </p:nvSpPr>
        <p:spPr bwMode="auto">
          <a:xfrm>
            <a:off x="1285852" y="3032334"/>
            <a:ext cx="2143140" cy="4985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法政大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, </a:t>
            </a: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国立天文台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, 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お茶大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, </a:t>
            </a: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　スタンフォード大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5" name="Rectangle 14"/>
          <p:cNvSpPr>
            <a:spLocks noChangeArrowheads="1"/>
          </p:cNvSpPr>
          <p:nvPr/>
        </p:nvSpPr>
        <p:spPr bwMode="auto">
          <a:xfrm>
            <a:off x="1428728" y="2071678"/>
            <a:ext cx="2071702" cy="104028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BBM of Module,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   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Sensor, Actuator,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   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Clump/Release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 smtClean="0">
                <a:solidFill>
                  <a:srgbClr val="EAEAEA"/>
                </a:solidFill>
                <a:latin typeface="Tahoma" pitchFamily="34" charset="0"/>
              </a:rPr>
              <a:t>・</a:t>
            </a: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μ-Grav. Exp.</a:t>
            </a:r>
            <a:endParaRPr kumimoji="1" lang="ja-JP" altLang="en-US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6" name="Rectangle 14"/>
          <p:cNvSpPr>
            <a:spLocks noChangeArrowheads="1"/>
          </p:cNvSpPr>
          <p:nvPr/>
        </p:nvSpPr>
        <p:spPr bwMode="auto">
          <a:xfrm>
            <a:off x="4000496" y="5857892"/>
            <a:ext cx="1571636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東大地震研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, </a:t>
            </a: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東大理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" name="Rectangle 14"/>
          <p:cNvSpPr>
            <a:spLocks noChangeArrowheads="1"/>
          </p:cNvSpPr>
          <p:nvPr/>
        </p:nvSpPr>
        <p:spPr bwMode="auto">
          <a:xfrm>
            <a:off x="4214810" y="5143512"/>
            <a:ext cx="2000264" cy="5428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BBM test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 smtClean="0">
                <a:solidFill>
                  <a:srgbClr val="EAEAEA"/>
                </a:solidFill>
                <a:latin typeface="Tahoma" pitchFamily="34" charset="0"/>
              </a:rPr>
              <a:t>・</a:t>
            </a: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Sensitivity meas.</a:t>
            </a:r>
            <a:endParaRPr kumimoji="1" lang="ja-JP" altLang="en-US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38" name="図 37" descr="PICT00520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733024" y="4825584"/>
            <a:ext cx="1521441" cy="1014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5984" y="4926315"/>
            <a:ext cx="1535503" cy="1003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2" descr="C:\Documents and Settings\Administrator\デスクトップ\DSC0053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34" y="4929198"/>
            <a:ext cx="1650988" cy="1238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4636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DPF</a:t>
            </a:r>
            <a:r>
              <a:rPr kumimoji="1" lang="ja-JP" altLang="en-US" dirty="0" smtClean="0"/>
              <a:t>干渉計モジュール外観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国立天文台 </a:t>
            </a:r>
            <a:r>
              <a:rPr lang="en-US" altLang="ja-JP" smtClean="0"/>
              <a:t>ATC</a:t>
            </a:r>
            <a:r>
              <a:rPr lang="ja-JP" altLang="en-US" smtClean="0"/>
              <a:t>セミナー　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11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国立天文台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pic>
        <p:nvPicPr>
          <p:cNvPr id="976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1416576"/>
            <a:ext cx="7115175" cy="459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3656416" y="2280404"/>
            <a:ext cx="2571768" cy="35650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05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dirty="0">
                <a:solidFill>
                  <a:srgbClr val="3366FF"/>
                </a:solidFill>
              </a:rPr>
              <a:t>試験</a:t>
            </a:r>
            <a:r>
              <a:rPr lang="ja-JP" altLang="en-US" sz="1800" dirty="0" smtClean="0">
                <a:solidFill>
                  <a:srgbClr val="3366FF"/>
                </a:solidFill>
              </a:rPr>
              <a:t>マスモジュール</a:t>
            </a:r>
            <a:endParaRPr lang="en-US" altLang="ja-JP" sz="1800" dirty="0" smtClean="0">
              <a:solidFill>
                <a:srgbClr val="3366FF"/>
              </a:solidFill>
              <a:latin typeface="Tahoma" pitchFamily="34" charset="0"/>
            </a:endParaRPr>
          </a:p>
        </p:txBody>
      </p:sp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1784208" y="2204864"/>
            <a:ext cx="2571768" cy="35650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05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dirty="0" smtClean="0">
                <a:solidFill>
                  <a:srgbClr val="3366FF"/>
                </a:solidFill>
              </a:rPr>
              <a:t>入射光学系</a:t>
            </a:r>
            <a:endParaRPr lang="en-US" altLang="ja-JP" sz="1800" dirty="0" smtClean="0">
              <a:solidFill>
                <a:srgbClr val="3366FF"/>
              </a:solidFill>
              <a:latin typeface="Tahoma" pitchFamily="34" charset="0"/>
            </a:endParaRP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4880552" y="5376748"/>
            <a:ext cx="2571768" cy="35650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05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dirty="0" smtClean="0">
                <a:solidFill>
                  <a:srgbClr val="3366FF"/>
                </a:solidFill>
                <a:latin typeface="Tahoma" pitchFamily="34" charset="0"/>
              </a:rPr>
              <a:t>80cm</a:t>
            </a:r>
            <a:endParaRPr lang="en-US" altLang="ja-JP" sz="1800" dirty="0" smtClean="0">
              <a:solidFill>
                <a:srgbClr val="3366FF"/>
              </a:solidFill>
              <a:latin typeface="Tahoma" pitchFamily="34" charset="0"/>
            </a:endParaRPr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6248704" y="1844824"/>
            <a:ext cx="2571768" cy="35650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05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dirty="0">
                <a:solidFill>
                  <a:srgbClr val="3366FF"/>
                </a:solidFill>
              </a:rPr>
              <a:t>封入</a:t>
            </a:r>
            <a:r>
              <a:rPr lang="ja-JP" altLang="en-US" sz="1800" dirty="0" smtClean="0">
                <a:solidFill>
                  <a:srgbClr val="3366FF"/>
                </a:solidFill>
              </a:rPr>
              <a:t>容器</a:t>
            </a:r>
            <a:endParaRPr lang="en-US" altLang="ja-JP" sz="1800" dirty="0" smtClean="0">
              <a:solidFill>
                <a:srgbClr val="3366FF"/>
              </a:solidFill>
              <a:latin typeface="Tahoma" pitchFamily="34" charset="0"/>
            </a:endParaRPr>
          </a:p>
        </p:txBody>
      </p:sp>
      <p:cxnSp>
        <p:nvCxnSpPr>
          <p:cNvPr id="9" name="直線矢印コネクタ 8"/>
          <p:cNvCxnSpPr/>
          <p:nvPr/>
        </p:nvCxnSpPr>
        <p:spPr bwMode="auto">
          <a:xfrm flipV="1">
            <a:off x="5652120" y="4941168"/>
            <a:ext cx="2520280" cy="435580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38100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直線矢印コネクタ 10"/>
          <p:cNvCxnSpPr/>
          <p:nvPr/>
        </p:nvCxnSpPr>
        <p:spPr bwMode="auto">
          <a:xfrm flipH="1">
            <a:off x="2339752" y="5601156"/>
            <a:ext cx="2304256" cy="406470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38100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直線矢印コネクタ 12"/>
          <p:cNvCxnSpPr/>
          <p:nvPr/>
        </p:nvCxnSpPr>
        <p:spPr bwMode="auto">
          <a:xfrm>
            <a:off x="5076056" y="2636912"/>
            <a:ext cx="864096" cy="648072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38100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直線矢印コネクタ 14"/>
          <p:cNvCxnSpPr/>
          <p:nvPr/>
        </p:nvCxnSpPr>
        <p:spPr bwMode="auto">
          <a:xfrm flipH="1">
            <a:off x="3923928" y="2636912"/>
            <a:ext cx="504056" cy="1075189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38100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直線矢印コネクタ 16"/>
          <p:cNvCxnSpPr/>
          <p:nvPr/>
        </p:nvCxnSpPr>
        <p:spPr bwMode="auto">
          <a:xfrm>
            <a:off x="2555776" y="2564904"/>
            <a:ext cx="514316" cy="720080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38100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直線矢印コネクタ 20"/>
          <p:cNvCxnSpPr/>
          <p:nvPr/>
        </p:nvCxnSpPr>
        <p:spPr bwMode="auto">
          <a:xfrm flipH="1">
            <a:off x="6732240" y="2204864"/>
            <a:ext cx="288032" cy="648072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38100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08972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0000"/>
          </a:blip>
          <a:srcRect/>
          <a:stretch>
            <a:fillRect/>
          </a:stretch>
        </p:blipFill>
        <p:spPr bwMode="auto">
          <a:xfrm>
            <a:off x="5767293" y="1561588"/>
            <a:ext cx="2805235" cy="308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76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安定化レーザー光源</a:t>
            </a:r>
            <a:endParaRPr lang="ja-JP" altLang="en-US" dirty="0"/>
          </a:p>
        </p:txBody>
      </p:sp>
      <p:sp>
        <p:nvSpPr>
          <p:cNvPr id="2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国立天文台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ATC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セミナー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(2011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11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21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国立天文台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9" name="Rectangle 14"/>
          <p:cNvSpPr>
            <a:spLocks noChangeArrowheads="1"/>
          </p:cNvSpPr>
          <p:nvPr/>
        </p:nvSpPr>
        <p:spPr bwMode="auto">
          <a:xfrm>
            <a:off x="847733" y="928670"/>
            <a:ext cx="7296167" cy="3988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dirty="0" smtClean="0">
                <a:solidFill>
                  <a:schemeClr val="bg1"/>
                </a:solidFill>
                <a:latin typeface="Tahoma" pitchFamily="34" charset="0"/>
              </a:rPr>
              <a:t>安定化レーザー光源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: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光源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+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安定化システム</a:t>
            </a:r>
            <a:endParaRPr lang="ja-JP" altLang="en-US" sz="1800" dirty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30" name="Rectangle 14"/>
          <p:cNvSpPr>
            <a:spLocks noChangeArrowheads="1"/>
          </p:cNvSpPr>
          <p:nvPr/>
        </p:nvSpPr>
        <p:spPr bwMode="auto">
          <a:xfrm>
            <a:off x="1071538" y="5991054"/>
            <a:ext cx="2000264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電通大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en-US" altLang="zh-TW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NICT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2" name="Text Box 4"/>
          <p:cNvSpPr txBox="1">
            <a:spLocks noChangeAspect="1" noChangeArrowheads="1"/>
          </p:cNvSpPr>
          <p:nvPr/>
        </p:nvSpPr>
        <p:spPr bwMode="auto">
          <a:xfrm>
            <a:off x="7143768" y="4857760"/>
            <a:ext cx="14287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ja-JP" altLang="en-US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安定化</a:t>
            </a:r>
            <a:endParaRPr lang="en-US" altLang="ja-JP" sz="1400" b="1" dirty="0" smtClean="0">
              <a:solidFill>
                <a:schemeClr val="bg1">
                  <a:lumMod val="90000"/>
                </a:schemeClr>
              </a:solidFill>
              <a:latin typeface="Tahoma" pitchFamily="34" charset="0"/>
            </a:endParaRPr>
          </a:p>
          <a:p>
            <a:pPr algn="l">
              <a:buNone/>
            </a:pPr>
            <a:r>
              <a:rPr lang="ja-JP" altLang="en-US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レーザー光源</a:t>
            </a:r>
            <a:endParaRPr lang="ja-JP" altLang="en-US" sz="1400" b="1" dirty="0">
              <a:solidFill>
                <a:schemeClr val="bg1">
                  <a:lumMod val="90000"/>
                </a:schemeClr>
              </a:solidFill>
              <a:latin typeface="Tahoma" pitchFamily="34" charset="0"/>
            </a:endParaRPr>
          </a:p>
        </p:txBody>
      </p:sp>
      <p:sp>
        <p:nvSpPr>
          <p:cNvPr id="33" name="Line 13"/>
          <p:cNvSpPr>
            <a:spLocks noChangeShapeType="1"/>
          </p:cNvSpPr>
          <p:nvPr/>
        </p:nvSpPr>
        <p:spPr bwMode="auto">
          <a:xfrm flipH="1" flipV="1">
            <a:off x="7215206" y="3000372"/>
            <a:ext cx="357190" cy="1714512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4" name="角丸四角形 33"/>
          <p:cNvSpPr/>
          <p:nvPr/>
        </p:nvSpPr>
        <p:spPr bwMode="auto">
          <a:xfrm>
            <a:off x="6786578" y="2357430"/>
            <a:ext cx="928694" cy="613470"/>
          </a:xfrm>
          <a:prstGeom prst="roundRect">
            <a:avLst>
              <a:gd name="adj" fmla="val 43334"/>
            </a:avLst>
          </a:prstGeom>
          <a:noFill/>
          <a:ln w="635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rtlCol="0" anchor="ctr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5" name="Rectangle 14"/>
          <p:cNvSpPr>
            <a:spLocks noChangeArrowheads="1"/>
          </p:cNvSpPr>
          <p:nvPr/>
        </p:nvSpPr>
        <p:spPr bwMode="auto">
          <a:xfrm>
            <a:off x="928662" y="4118136"/>
            <a:ext cx="3929090" cy="12809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ヨウ素飽和吸収</a:t>
            </a:r>
            <a:endParaRPr lang="en-US" altLang="ja-JP" sz="18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       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による安定化制御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     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 周波数基準</a:t>
            </a:r>
            <a:endParaRPr lang="en-US" altLang="ja-JP" sz="1800" dirty="0" smtClean="0">
              <a:solidFill>
                <a:srgbClr val="F8F8F8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　　　　擾乱耐性</a:t>
            </a:r>
            <a:endParaRPr kumimoji="1" lang="en-US" altLang="ja-JP" sz="1800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</p:txBody>
      </p:sp>
      <p:sp>
        <p:nvSpPr>
          <p:cNvPr id="36" name="Rectangle 14"/>
          <p:cNvSpPr>
            <a:spLocks noChangeArrowheads="1"/>
          </p:cNvSpPr>
          <p:nvPr/>
        </p:nvSpPr>
        <p:spPr bwMode="auto">
          <a:xfrm>
            <a:off x="1000100" y="3652772"/>
            <a:ext cx="2000264" cy="275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電通大</a:t>
            </a:r>
            <a:r>
              <a:rPr kumimoji="1" lang="en-US" altLang="ja-JP" sz="12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NASA/GSFC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7" name="Rectangle 14"/>
          <p:cNvSpPr>
            <a:spLocks noChangeArrowheads="1"/>
          </p:cNvSpPr>
          <p:nvPr/>
        </p:nvSpPr>
        <p:spPr bwMode="auto">
          <a:xfrm>
            <a:off x="1000100" y="1571612"/>
            <a:ext cx="4143404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8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Yb:YAG 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(NPRO or Fiber laser) 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光源</a:t>
            </a:r>
            <a:endParaRPr kumimoji="1" lang="en-US" altLang="ja-JP" sz="1800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8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en-US" altLang="ja-JP" sz="18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小型・軽量化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耐振動性</a:t>
            </a:r>
            <a:endParaRPr kumimoji="1" lang="ja-JP" altLang="en-US" sz="1800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</a:p>
        </p:txBody>
      </p:sp>
      <p:pic>
        <p:nvPicPr>
          <p:cNvPr id="125440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2285992"/>
            <a:ext cx="2428892" cy="1515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Rectangle 14"/>
          <p:cNvSpPr>
            <a:spLocks noChangeArrowheads="1"/>
          </p:cNvSpPr>
          <p:nvPr/>
        </p:nvSpPr>
        <p:spPr bwMode="auto">
          <a:xfrm>
            <a:off x="1000100" y="2643182"/>
            <a:ext cx="1785950" cy="8032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BBM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EAEAEA"/>
                </a:solidFill>
              </a:rPr>
              <a:t>   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development</a:t>
            </a:r>
            <a:endParaRPr kumimoji="1" lang="ja-JP" altLang="en-US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</a:p>
        </p:txBody>
      </p:sp>
      <p:sp>
        <p:nvSpPr>
          <p:cNvPr id="40" name="角丸四角形 39"/>
          <p:cNvSpPr/>
          <p:nvPr/>
        </p:nvSpPr>
        <p:spPr bwMode="auto">
          <a:xfrm>
            <a:off x="928662" y="1571612"/>
            <a:ext cx="4214842" cy="2357454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41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4201976"/>
            <a:ext cx="2367171" cy="1941667"/>
          </a:xfrm>
          <a:prstGeom prst="rect">
            <a:avLst/>
          </a:prstGeom>
          <a:noFill/>
          <a:ln w="15875" cap="flat" cmpd="sng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43" name="Rectangle 14"/>
          <p:cNvSpPr>
            <a:spLocks noChangeArrowheads="1"/>
          </p:cNvSpPr>
          <p:nvPr/>
        </p:nvSpPr>
        <p:spPr bwMode="auto">
          <a:xfrm>
            <a:off x="1285852" y="5363021"/>
            <a:ext cx="2286016" cy="5428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BBM</a:t>
            </a:r>
            <a:r>
              <a:rPr lang="ja-JP" altLang="en-US" sz="1400" b="1" dirty="0" smtClean="0">
                <a:solidFill>
                  <a:srgbClr val="EAEAEA"/>
                </a:solidFill>
                <a:latin typeface="Tahoma" pitchFamily="34" charset="0"/>
              </a:rPr>
              <a:t> </a:t>
            </a: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development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Stability meas.</a:t>
            </a: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endParaRPr kumimoji="1" lang="ja-JP" altLang="en-US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4" name="角丸四角形 43"/>
          <p:cNvSpPr/>
          <p:nvPr/>
        </p:nvSpPr>
        <p:spPr bwMode="auto">
          <a:xfrm>
            <a:off x="928662" y="4071942"/>
            <a:ext cx="4929222" cy="2214578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5896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AutoShape 17"/>
          <p:cNvSpPr>
            <a:spLocks noChangeArrowheads="1"/>
          </p:cNvSpPr>
          <p:nvPr/>
        </p:nvSpPr>
        <p:spPr bwMode="auto">
          <a:xfrm>
            <a:off x="5643602" y="5000636"/>
            <a:ext cx="3286148" cy="714380"/>
          </a:xfrm>
          <a:prstGeom prst="roundRect">
            <a:avLst>
              <a:gd name="adj" fmla="val 4613"/>
            </a:avLst>
          </a:prstGeom>
          <a:solidFill>
            <a:srgbClr val="FFFF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34" name="AutoShape 17"/>
          <p:cNvSpPr>
            <a:spLocks noChangeArrowheads="1"/>
          </p:cNvSpPr>
          <p:nvPr/>
        </p:nvSpPr>
        <p:spPr bwMode="auto">
          <a:xfrm>
            <a:off x="500034" y="1285860"/>
            <a:ext cx="4643470" cy="4357718"/>
          </a:xfrm>
          <a:prstGeom prst="roundRect">
            <a:avLst>
              <a:gd name="adj" fmla="val 4613"/>
            </a:avLst>
          </a:prstGeom>
          <a:solidFill>
            <a:schemeClr val="tx1">
              <a:lumMod val="20000"/>
              <a:lumOff val="80000"/>
              <a:alpha val="10000"/>
            </a:scheme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相対論的効果</a:t>
            </a:r>
            <a:endParaRPr kumimoji="1"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85C01B-0D72-48EE-B390-C868EDD98FDA}" type="slidenum">
              <a:rPr lang="en-US" altLang="ja-JP" smtClean="0"/>
              <a:pPr/>
              <a:t>8</a:t>
            </a:fld>
            <a:endParaRPr lang="en-US" altLang="ja-JP"/>
          </a:p>
        </p:txBody>
      </p:sp>
      <p:sp>
        <p:nvSpPr>
          <p:cNvPr id="6" name="Rectangle 69"/>
          <p:cNvSpPr>
            <a:spLocks noChangeArrowheads="1"/>
          </p:cNvSpPr>
          <p:nvPr/>
        </p:nvSpPr>
        <p:spPr bwMode="auto">
          <a:xfrm>
            <a:off x="500034" y="785794"/>
            <a:ext cx="4286280" cy="38767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800" dirty="0" smtClean="0">
                <a:solidFill>
                  <a:srgbClr val="F8F8F8"/>
                </a:solidFill>
                <a:sym typeface="Wingdings" pitchFamily="2" charset="2"/>
              </a:rPr>
              <a:t>ポストケプラーパラメータの見積もり</a:t>
            </a:r>
            <a:endParaRPr lang="en-US" altLang="ja-JP" sz="1800" dirty="0" smtClean="0">
              <a:solidFill>
                <a:srgbClr val="F8F8F8"/>
              </a:solidFill>
              <a:sym typeface="Wingdings" pitchFamily="2" charset="2"/>
            </a:endParaRPr>
          </a:p>
        </p:txBody>
      </p:sp>
      <p:pic>
        <p:nvPicPr>
          <p:cNvPr id="1640450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29256" y="1285860"/>
            <a:ext cx="3491417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69"/>
          <p:cNvSpPr>
            <a:spLocks noChangeArrowheads="1"/>
          </p:cNvSpPr>
          <p:nvPr/>
        </p:nvSpPr>
        <p:spPr bwMode="auto">
          <a:xfrm>
            <a:off x="571472" y="1285860"/>
            <a:ext cx="4286280" cy="3548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600" dirty="0" smtClean="0">
                <a:solidFill>
                  <a:srgbClr val="CCECFF"/>
                </a:solidFill>
                <a:sym typeface="Wingdings" pitchFamily="2" charset="2"/>
              </a:rPr>
              <a:t>近日点の移動</a:t>
            </a:r>
            <a:endParaRPr lang="en-US" altLang="ja-JP" sz="1600" dirty="0" smtClean="0">
              <a:solidFill>
                <a:srgbClr val="CCECFF"/>
              </a:solidFill>
              <a:sym typeface="Wingdings" pitchFamily="2" charset="2"/>
            </a:endParaRPr>
          </a:p>
        </p:txBody>
      </p:sp>
      <p:pic>
        <p:nvPicPr>
          <p:cNvPr id="20" name="図 19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 contrast="12000"/>
          </a:blip>
          <a:stretch>
            <a:fillRect/>
          </a:stretch>
        </p:blipFill>
        <p:spPr>
          <a:xfrm>
            <a:off x="928662" y="1643050"/>
            <a:ext cx="2630345" cy="469565"/>
          </a:xfrm>
          <a:prstGeom prst="rect">
            <a:avLst/>
          </a:prstGeom>
          <a:noFill/>
        </p:spPr>
      </p:pic>
      <p:sp>
        <p:nvSpPr>
          <p:cNvPr id="21" name="Rectangle 69"/>
          <p:cNvSpPr>
            <a:spLocks noChangeArrowheads="1"/>
          </p:cNvSpPr>
          <p:nvPr/>
        </p:nvSpPr>
        <p:spPr bwMode="auto">
          <a:xfrm>
            <a:off x="571472" y="2183946"/>
            <a:ext cx="4286280" cy="3548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600" dirty="0" smtClean="0">
                <a:solidFill>
                  <a:srgbClr val="CCECFF"/>
                </a:solidFill>
                <a:sym typeface="Wingdings" pitchFamily="2" charset="2"/>
              </a:rPr>
              <a:t>重力赤方偏移</a:t>
            </a:r>
            <a:endParaRPr lang="en-US" altLang="ja-JP" sz="1600" dirty="0" smtClean="0">
              <a:solidFill>
                <a:srgbClr val="CCECFF"/>
              </a:solidFill>
              <a:sym typeface="Wingdings" pitchFamily="2" charset="2"/>
            </a:endParaRPr>
          </a:p>
        </p:txBody>
      </p:sp>
      <p:sp>
        <p:nvSpPr>
          <p:cNvPr id="24" name="Rectangle 69"/>
          <p:cNvSpPr>
            <a:spLocks noChangeArrowheads="1"/>
          </p:cNvSpPr>
          <p:nvPr/>
        </p:nvSpPr>
        <p:spPr bwMode="auto">
          <a:xfrm>
            <a:off x="642910" y="3184078"/>
            <a:ext cx="4286280" cy="3548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600" dirty="0" smtClean="0">
                <a:solidFill>
                  <a:srgbClr val="CCECFF"/>
                </a:solidFill>
                <a:sym typeface="Wingdings" pitchFamily="2" charset="2"/>
              </a:rPr>
              <a:t>シャピロ時間遅れ</a:t>
            </a:r>
            <a:endParaRPr lang="en-US" altLang="ja-JP" sz="1600" dirty="0" smtClean="0">
              <a:solidFill>
                <a:srgbClr val="CCECFF"/>
              </a:solidFill>
              <a:sym typeface="Wingdings" pitchFamily="2" charset="2"/>
            </a:endParaRPr>
          </a:p>
        </p:txBody>
      </p:sp>
      <p:pic>
        <p:nvPicPr>
          <p:cNvPr id="26" name="図 25" descr="txp_fig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 contrast="12000"/>
          </a:blip>
          <a:stretch>
            <a:fillRect/>
          </a:stretch>
        </p:blipFill>
        <p:spPr>
          <a:xfrm>
            <a:off x="961083" y="3571876"/>
            <a:ext cx="1455140" cy="410326"/>
          </a:xfrm>
          <a:prstGeom prst="rect">
            <a:avLst/>
          </a:prstGeom>
          <a:noFill/>
        </p:spPr>
      </p:pic>
      <p:pic>
        <p:nvPicPr>
          <p:cNvPr id="29" name="図 28" descr="txp_fig.bmp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 contrast="12000"/>
          </a:blip>
          <a:stretch>
            <a:fillRect/>
          </a:stretch>
        </p:blipFill>
        <p:spPr>
          <a:xfrm>
            <a:off x="928662" y="4042134"/>
            <a:ext cx="2667124" cy="457818"/>
          </a:xfrm>
          <a:prstGeom prst="rect">
            <a:avLst/>
          </a:prstGeom>
          <a:noFill/>
        </p:spPr>
      </p:pic>
      <p:sp>
        <p:nvSpPr>
          <p:cNvPr id="30" name="Rectangle 69"/>
          <p:cNvSpPr>
            <a:spLocks noChangeArrowheads="1"/>
          </p:cNvSpPr>
          <p:nvPr/>
        </p:nvSpPr>
        <p:spPr bwMode="auto">
          <a:xfrm>
            <a:off x="662549" y="4572008"/>
            <a:ext cx="4286280" cy="3548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600" dirty="0" smtClean="0">
                <a:solidFill>
                  <a:srgbClr val="CCECFF"/>
                </a:solidFill>
                <a:sym typeface="Wingdings" pitchFamily="2" charset="2"/>
              </a:rPr>
              <a:t>重力波放出による公転周期減少</a:t>
            </a:r>
            <a:endParaRPr lang="en-US" altLang="ja-JP" sz="1600" dirty="0" smtClean="0">
              <a:solidFill>
                <a:srgbClr val="CCECFF"/>
              </a:solidFill>
              <a:sym typeface="Wingdings" pitchFamily="2" charset="2"/>
            </a:endParaRPr>
          </a:p>
        </p:txBody>
      </p:sp>
      <p:pic>
        <p:nvPicPr>
          <p:cNvPr id="32" name="図 31" descr="txp_fig.bmp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 contrast="12000"/>
          </a:blip>
          <a:stretch>
            <a:fillRect/>
          </a:stretch>
        </p:blipFill>
        <p:spPr>
          <a:xfrm>
            <a:off x="1000100" y="5042884"/>
            <a:ext cx="4012084" cy="457818"/>
          </a:xfrm>
          <a:prstGeom prst="rect">
            <a:avLst/>
          </a:prstGeom>
          <a:noFill/>
        </p:spPr>
      </p:pic>
      <p:pic>
        <p:nvPicPr>
          <p:cNvPr id="33" name="図 32" descr="txp_fig.bmp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 contrast="12000"/>
          </a:blip>
          <a:stretch>
            <a:fillRect/>
          </a:stretch>
        </p:blipFill>
        <p:spPr>
          <a:xfrm>
            <a:off x="928662" y="2571744"/>
            <a:ext cx="3929090" cy="436364"/>
          </a:xfrm>
          <a:prstGeom prst="rect">
            <a:avLst/>
          </a:prstGeom>
          <a:noFill/>
        </p:spPr>
      </p:pic>
      <p:sp>
        <p:nvSpPr>
          <p:cNvPr id="35" name="正方形/長方形 34"/>
          <p:cNvSpPr/>
          <p:nvPr/>
        </p:nvSpPr>
        <p:spPr>
          <a:xfrm>
            <a:off x="7286644" y="1428736"/>
            <a:ext cx="1714512" cy="40011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l">
              <a:buNone/>
            </a:pPr>
            <a:r>
              <a:rPr lang="ja-JP" altLang="en-US" sz="1000" dirty="0" smtClean="0">
                <a:solidFill>
                  <a:srgbClr val="FFFFFF"/>
                </a:solidFill>
              </a:rPr>
              <a:t>中村卓史　他</a:t>
            </a:r>
            <a:endParaRPr lang="en-US" altLang="ja-JP" sz="1000" dirty="0" smtClean="0">
              <a:solidFill>
                <a:srgbClr val="FFFFFF"/>
              </a:solidFill>
            </a:endParaRPr>
          </a:p>
          <a:p>
            <a:pPr algn="l">
              <a:buNone/>
            </a:pPr>
            <a:r>
              <a:rPr lang="ja-JP" altLang="en-US" sz="1000" dirty="0" smtClean="0">
                <a:solidFill>
                  <a:srgbClr val="FFFFFF"/>
                </a:solidFill>
              </a:rPr>
              <a:t>　「重力波をとらえる」　より　</a:t>
            </a:r>
            <a:endParaRPr lang="ja-JP" altLang="en-US" sz="1000" dirty="0">
              <a:solidFill>
                <a:srgbClr val="FFFFFF"/>
              </a:solidFill>
            </a:endParaRPr>
          </a:p>
        </p:txBody>
      </p:sp>
      <p:sp>
        <p:nvSpPr>
          <p:cNvPr id="36" name="AutoShape 30"/>
          <p:cNvSpPr>
            <a:spLocks noChangeArrowheads="1"/>
          </p:cNvSpPr>
          <p:nvPr/>
        </p:nvSpPr>
        <p:spPr bwMode="auto">
          <a:xfrm>
            <a:off x="785786" y="5857892"/>
            <a:ext cx="317500" cy="431800"/>
          </a:xfrm>
          <a:custGeom>
            <a:avLst/>
            <a:gdLst>
              <a:gd name="G0" fmla="+- 11232 0 0"/>
              <a:gd name="G1" fmla="+- 3255 0 0"/>
              <a:gd name="G2" fmla="+- 21600 0 3255"/>
              <a:gd name="G3" fmla="+- 10800 0 3255"/>
              <a:gd name="G4" fmla="+- 21600 0 11232"/>
              <a:gd name="G5" fmla="*/ G4 G3 10800"/>
              <a:gd name="G6" fmla="+- 21600 0 G5"/>
              <a:gd name="T0" fmla="*/ 11232 w 21600"/>
              <a:gd name="T1" fmla="*/ 0 h 21600"/>
              <a:gd name="T2" fmla="*/ 0 w 21600"/>
              <a:gd name="T3" fmla="*/ 10800 h 21600"/>
              <a:gd name="T4" fmla="*/ 11232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32" y="0"/>
                </a:moveTo>
                <a:lnTo>
                  <a:pt x="11232" y="3255"/>
                </a:lnTo>
                <a:lnTo>
                  <a:pt x="3375" y="3255"/>
                </a:lnTo>
                <a:lnTo>
                  <a:pt x="3375" y="18345"/>
                </a:lnTo>
                <a:lnTo>
                  <a:pt x="11232" y="18345"/>
                </a:lnTo>
                <a:lnTo>
                  <a:pt x="11232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255"/>
                </a:moveTo>
                <a:lnTo>
                  <a:pt x="1350" y="18345"/>
                </a:lnTo>
                <a:lnTo>
                  <a:pt x="2700" y="18345"/>
                </a:lnTo>
                <a:lnTo>
                  <a:pt x="2700" y="3255"/>
                </a:lnTo>
                <a:close/>
              </a:path>
              <a:path w="21600" h="21600">
                <a:moveTo>
                  <a:pt x="0" y="3255"/>
                </a:moveTo>
                <a:lnTo>
                  <a:pt x="0" y="18345"/>
                </a:lnTo>
                <a:lnTo>
                  <a:pt x="675" y="18345"/>
                </a:lnTo>
                <a:lnTo>
                  <a:pt x="675" y="3255"/>
                </a:lnTo>
                <a:close/>
              </a:path>
            </a:pathLst>
          </a:custGeom>
          <a:solidFill>
            <a:srgbClr val="FFFFFF">
              <a:alpha val="10000"/>
            </a:srgbClr>
          </a:solidFill>
          <a:ln w="635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37" name="Rectangle 69"/>
          <p:cNvSpPr>
            <a:spLocks noChangeArrowheads="1"/>
          </p:cNvSpPr>
          <p:nvPr/>
        </p:nvSpPr>
        <p:spPr bwMode="auto">
          <a:xfrm>
            <a:off x="1142976" y="5898850"/>
            <a:ext cx="5373240" cy="4247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dirty="0" smtClean="0">
                <a:solidFill>
                  <a:srgbClr val="F8F8F8"/>
                </a:solidFill>
                <a:sym typeface="Wingdings" pitchFamily="2" charset="2"/>
              </a:rPr>
              <a:t>軌道パラメータとまとめて最小二乗法で決定</a:t>
            </a:r>
            <a:endParaRPr lang="en-US" altLang="ja-JP" sz="2000" dirty="0" smtClean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9" name="Rectangle 18"/>
          <p:cNvSpPr>
            <a:spLocks noChangeArrowheads="1"/>
          </p:cNvSpPr>
          <p:nvPr/>
        </p:nvSpPr>
        <p:spPr bwMode="auto">
          <a:xfrm>
            <a:off x="5572164" y="5072074"/>
            <a:ext cx="3428992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marL="193675" indent="-193675" algn="l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dirty="0" smtClean="0">
                <a:solidFill>
                  <a:srgbClr val="DDDDDD"/>
                </a:solidFill>
              </a:rPr>
              <a:t>質量 </a:t>
            </a:r>
            <a:r>
              <a:rPr lang="en-US" altLang="ja-JP" sz="1600" dirty="0">
                <a:solidFill>
                  <a:srgbClr val="DDDDDD"/>
                </a:solidFill>
              </a:rPr>
              <a:t>:  </a:t>
            </a:r>
            <a:r>
              <a:rPr lang="ja-JP" altLang="en-US" sz="1600" dirty="0">
                <a:solidFill>
                  <a:srgbClr val="DDDDDD"/>
                </a:solidFill>
              </a:rPr>
              <a:t>パルサー </a:t>
            </a:r>
            <a:r>
              <a:rPr lang="en-US" altLang="ja-JP" sz="1600" dirty="0" smtClean="0">
                <a:solidFill>
                  <a:srgbClr val="DDDDDD"/>
                </a:solidFill>
              </a:rPr>
              <a:t>1.4411</a:t>
            </a:r>
            <a:r>
              <a:rPr lang="en-US" altLang="ja-JP" sz="1100" dirty="0" smtClean="0">
                <a:solidFill>
                  <a:srgbClr val="DDDDDD"/>
                </a:solidFill>
              </a:rPr>
              <a:t>(7)</a:t>
            </a:r>
            <a:r>
              <a:rPr lang="en-US" altLang="ja-JP" sz="1600" dirty="0" smtClean="0">
                <a:solidFill>
                  <a:srgbClr val="DDDDDD"/>
                </a:solidFill>
              </a:rPr>
              <a:t> </a:t>
            </a:r>
            <a:r>
              <a:rPr lang="en-US" altLang="ja-JP" sz="1600" dirty="0">
                <a:solidFill>
                  <a:srgbClr val="DDDDDD"/>
                </a:solidFill>
              </a:rPr>
              <a:t>Msolar</a:t>
            </a:r>
          </a:p>
          <a:p>
            <a:pPr marL="193675" indent="-193675" algn="l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DDDDDD"/>
                </a:solidFill>
              </a:rPr>
              <a:t>           </a:t>
            </a:r>
            <a:r>
              <a:rPr lang="ja-JP" altLang="en-US" sz="1600" dirty="0" smtClean="0">
                <a:solidFill>
                  <a:srgbClr val="DDDDDD"/>
                </a:solidFill>
              </a:rPr>
              <a:t>伴星      </a:t>
            </a:r>
            <a:r>
              <a:rPr lang="en-US" altLang="ja-JP" sz="1600" dirty="0" smtClean="0">
                <a:solidFill>
                  <a:srgbClr val="DDDDDD"/>
                </a:solidFill>
              </a:rPr>
              <a:t>1.3874</a:t>
            </a:r>
            <a:r>
              <a:rPr lang="en-US" altLang="ja-JP" sz="1100" dirty="0" smtClean="0">
                <a:solidFill>
                  <a:srgbClr val="DDDDDD"/>
                </a:solidFill>
              </a:rPr>
              <a:t>(7)</a:t>
            </a:r>
            <a:r>
              <a:rPr lang="en-US" altLang="ja-JP" sz="1600" dirty="0" smtClean="0">
                <a:solidFill>
                  <a:srgbClr val="DDDDDD"/>
                </a:solidFill>
              </a:rPr>
              <a:t> </a:t>
            </a:r>
            <a:r>
              <a:rPr lang="en-US" altLang="ja-JP" sz="1600" dirty="0">
                <a:solidFill>
                  <a:srgbClr val="DDDDDD"/>
                </a:solidFill>
              </a:rPr>
              <a:t>Msolar</a:t>
            </a:r>
          </a:p>
        </p:txBody>
      </p:sp>
    </p:spTree>
    <p:extLst>
      <p:ext uri="{BB962C8B-B14F-4D97-AF65-F5344CB8AC3E}">
        <p14:creationId xmlns:p14="http://schemas.microsoft.com/office/powerpoint/2010/main" val="312516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0000"/>
          </a:blip>
          <a:srcRect/>
          <a:stretch>
            <a:fillRect/>
          </a:stretch>
        </p:blipFill>
        <p:spPr bwMode="auto">
          <a:xfrm>
            <a:off x="5767293" y="1561588"/>
            <a:ext cx="2805235" cy="308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正方形/長方形 41"/>
          <p:cNvSpPr/>
          <p:nvPr/>
        </p:nvSpPr>
        <p:spPr bwMode="auto">
          <a:xfrm>
            <a:off x="3929058" y="4643446"/>
            <a:ext cx="1143008" cy="1143009"/>
          </a:xfrm>
          <a:prstGeom prst="rect">
            <a:avLst/>
          </a:prstGeom>
          <a:solidFill>
            <a:srgbClr val="FFFFFF"/>
          </a:solidFill>
          <a:ln w="15875">
            <a:noFill/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376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姿勢・ドラッグフリー制御</a:t>
            </a:r>
            <a:endParaRPr lang="ja-JP" altLang="en-US" dirty="0"/>
          </a:p>
        </p:txBody>
      </p:sp>
      <p:sp>
        <p:nvSpPr>
          <p:cNvPr id="2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国立天文台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ATC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セミナー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(2011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11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21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国立天文台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9" name="Rectangle 14"/>
          <p:cNvSpPr>
            <a:spLocks noChangeArrowheads="1"/>
          </p:cNvSpPr>
          <p:nvPr/>
        </p:nvSpPr>
        <p:spPr bwMode="auto">
          <a:xfrm>
            <a:off x="847733" y="928670"/>
            <a:ext cx="8296267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dirty="0" smtClean="0">
                <a:solidFill>
                  <a:schemeClr val="bg1"/>
                </a:solidFill>
                <a:latin typeface="Tahoma" pitchFamily="34" charset="0"/>
              </a:rPr>
              <a:t>姿勢・ドラッグフリー制御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: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衛星構造検討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,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制御則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,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ミッションスラスタ</a:t>
            </a:r>
            <a:endParaRPr lang="ja-JP" altLang="en-US" sz="1800" dirty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30" name="Rectangle 14"/>
          <p:cNvSpPr>
            <a:spLocks noChangeArrowheads="1"/>
          </p:cNvSpPr>
          <p:nvPr/>
        </p:nvSpPr>
        <p:spPr bwMode="auto">
          <a:xfrm>
            <a:off x="4071934" y="6000768"/>
            <a:ext cx="2000264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JAXA, </a:t>
            </a:r>
            <a:r>
              <a:rPr lang="ja-JP" altLang="en-US" sz="1200" b="1" dirty="0" smtClean="0">
                <a:solidFill>
                  <a:srgbClr val="CCECFF"/>
                </a:solidFill>
                <a:sym typeface="Wingdings" pitchFamily="2" charset="2"/>
              </a:rPr>
              <a:t>東海大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1200" b="1" dirty="0" smtClean="0">
                <a:solidFill>
                  <a:srgbClr val="CCECFF"/>
                </a:solidFill>
                <a:sym typeface="Wingdings" pitchFamily="2" charset="2"/>
              </a:rPr>
              <a:t>防衛大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2" name="Text Box 4"/>
          <p:cNvSpPr txBox="1">
            <a:spLocks noChangeAspect="1" noChangeArrowheads="1"/>
          </p:cNvSpPr>
          <p:nvPr/>
        </p:nvSpPr>
        <p:spPr bwMode="auto">
          <a:xfrm>
            <a:off x="5357818" y="2285992"/>
            <a:ext cx="14287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ja-JP" altLang="en-US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小型・低雑音</a:t>
            </a:r>
            <a:endParaRPr lang="en-US" altLang="ja-JP" sz="1400" b="1" dirty="0" smtClean="0">
              <a:solidFill>
                <a:schemeClr val="bg1">
                  <a:lumMod val="90000"/>
                </a:schemeClr>
              </a:solidFill>
              <a:latin typeface="Tahoma" pitchFamily="34" charset="0"/>
            </a:endParaRPr>
          </a:p>
          <a:p>
            <a:pPr algn="l">
              <a:buNone/>
            </a:pPr>
            <a:r>
              <a:rPr lang="ja-JP" altLang="en-US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       スラスタ</a:t>
            </a:r>
            <a:endParaRPr lang="ja-JP" altLang="en-US" sz="1400" b="1" dirty="0">
              <a:solidFill>
                <a:schemeClr val="bg1">
                  <a:lumMod val="90000"/>
                </a:schemeClr>
              </a:solidFill>
              <a:latin typeface="Tahoma" pitchFamily="34" charset="0"/>
            </a:endParaRPr>
          </a:p>
        </p:txBody>
      </p:sp>
      <p:sp>
        <p:nvSpPr>
          <p:cNvPr id="33" name="Line 13"/>
          <p:cNvSpPr>
            <a:spLocks noChangeShapeType="1"/>
          </p:cNvSpPr>
          <p:nvPr/>
        </p:nvSpPr>
        <p:spPr bwMode="auto">
          <a:xfrm>
            <a:off x="6215074" y="2786058"/>
            <a:ext cx="357190" cy="357190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4" name="角丸四角形 33"/>
          <p:cNvSpPr/>
          <p:nvPr/>
        </p:nvSpPr>
        <p:spPr bwMode="auto">
          <a:xfrm>
            <a:off x="6715140" y="1643051"/>
            <a:ext cx="928694" cy="1285884"/>
          </a:xfrm>
          <a:prstGeom prst="roundRect">
            <a:avLst>
              <a:gd name="adj" fmla="val 20770"/>
            </a:avLst>
          </a:prstGeom>
          <a:noFill/>
          <a:ln w="635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5" name="Rectangle 14"/>
          <p:cNvSpPr>
            <a:spLocks noChangeArrowheads="1"/>
          </p:cNvSpPr>
          <p:nvPr/>
        </p:nvSpPr>
        <p:spPr bwMode="auto">
          <a:xfrm>
            <a:off x="1000100" y="3917950"/>
            <a:ext cx="3929090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小型低雑音スラスタ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 </a:t>
            </a:r>
            <a:endParaRPr kumimoji="1" lang="ja-JP" altLang="en-US" sz="1800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6" name="Rectangle 14"/>
          <p:cNvSpPr>
            <a:spLocks noChangeArrowheads="1"/>
          </p:cNvSpPr>
          <p:nvPr/>
        </p:nvSpPr>
        <p:spPr bwMode="auto">
          <a:xfrm>
            <a:off x="3786182" y="3429000"/>
            <a:ext cx="2000264" cy="275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東大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, JAXA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7" name="Rectangle 14"/>
          <p:cNvSpPr>
            <a:spLocks noChangeArrowheads="1"/>
          </p:cNvSpPr>
          <p:nvPr/>
        </p:nvSpPr>
        <p:spPr bwMode="auto">
          <a:xfrm>
            <a:off x="1285852" y="1571612"/>
            <a:ext cx="3929090" cy="67300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衛星構成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, 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熱・構造検討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endParaRPr kumimoji="1" lang="ja-JP" altLang="en-US" sz="1800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0" name="角丸四角形 39"/>
          <p:cNvSpPr/>
          <p:nvPr/>
        </p:nvSpPr>
        <p:spPr bwMode="auto">
          <a:xfrm>
            <a:off x="928662" y="1571612"/>
            <a:ext cx="4214842" cy="2143140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4" name="角丸四角形 43"/>
          <p:cNvSpPr/>
          <p:nvPr/>
        </p:nvSpPr>
        <p:spPr bwMode="auto">
          <a:xfrm>
            <a:off x="928662" y="3857628"/>
            <a:ext cx="4929222" cy="2428892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0" name="角丸四角形 19"/>
          <p:cNvSpPr/>
          <p:nvPr/>
        </p:nvSpPr>
        <p:spPr bwMode="auto">
          <a:xfrm>
            <a:off x="6572264" y="3071811"/>
            <a:ext cx="285752" cy="285752"/>
          </a:xfrm>
          <a:prstGeom prst="roundRect">
            <a:avLst>
              <a:gd name="adj" fmla="val 43334"/>
            </a:avLst>
          </a:prstGeom>
          <a:noFill/>
          <a:ln w="635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1" name="Text Box 4"/>
          <p:cNvSpPr txBox="1">
            <a:spLocks noChangeAspect="1" noChangeArrowheads="1"/>
          </p:cNvSpPr>
          <p:nvPr/>
        </p:nvSpPr>
        <p:spPr bwMode="auto">
          <a:xfrm>
            <a:off x="7929586" y="2214554"/>
            <a:ext cx="121441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質量・輻射</a:t>
            </a:r>
            <a:endParaRPr kumimoji="1" lang="en-US" altLang="ja-JP" sz="1400" b="1" kern="1200" dirty="0" smtClean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バランス構造</a:t>
            </a:r>
            <a:endParaRPr kumimoji="1" lang="ja-JP" altLang="en-US" sz="14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2" name="Line 13"/>
          <p:cNvSpPr>
            <a:spLocks noChangeShapeType="1"/>
          </p:cNvSpPr>
          <p:nvPr/>
        </p:nvSpPr>
        <p:spPr bwMode="auto">
          <a:xfrm flipH="1" flipV="1">
            <a:off x="7715272" y="2214554"/>
            <a:ext cx="285752" cy="142876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" name="Rectangle 14"/>
          <p:cNvSpPr>
            <a:spLocks noChangeArrowheads="1"/>
          </p:cNvSpPr>
          <p:nvPr/>
        </p:nvSpPr>
        <p:spPr bwMode="auto">
          <a:xfrm>
            <a:off x="2928926" y="2166947"/>
            <a:ext cx="2500330" cy="9048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dirty="0" smtClean="0">
                <a:solidFill>
                  <a:srgbClr val="F8F8F8"/>
                </a:solidFill>
                <a:latin typeface="Tahoma" pitchFamily="34" charset="0"/>
              </a:rPr>
              <a:t>・</a:t>
            </a:r>
            <a:r>
              <a:rPr lang="en-US" altLang="ja-JP" sz="1600" dirty="0" smtClean="0">
                <a:solidFill>
                  <a:srgbClr val="F8F8F8"/>
                </a:solidFill>
                <a:latin typeface="Tahoma" pitchFamily="34" charset="0"/>
              </a:rPr>
              <a:t>Passive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F8F8F8"/>
                </a:solidFill>
                <a:latin typeface="Tahoma" pitchFamily="34" charset="0"/>
              </a:rPr>
              <a:t>   attitude stability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dirty="0" smtClean="0">
                <a:solidFill>
                  <a:srgbClr val="F8F8F8"/>
                </a:solidFill>
                <a:latin typeface="Tahoma" pitchFamily="34" charset="0"/>
              </a:rPr>
              <a:t>・</a:t>
            </a:r>
            <a:r>
              <a:rPr lang="en-US" altLang="ja-JP" sz="1600" dirty="0" smtClean="0">
                <a:solidFill>
                  <a:srgbClr val="F8F8F8"/>
                </a:solidFill>
                <a:latin typeface="Tahoma" pitchFamily="34" charset="0"/>
              </a:rPr>
              <a:t>Drag-free control</a:t>
            </a:r>
            <a:endParaRPr kumimoji="1" lang="ja-JP" altLang="en-US" sz="1600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5" name="Picture 2" descr="　スリットFEE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4714884"/>
            <a:ext cx="170436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14"/>
          <p:cNvSpPr>
            <a:spLocks noChangeArrowheads="1"/>
          </p:cNvSpPr>
          <p:nvPr/>
        </p:nvSpPr>
        <p:spPr bwMode="auto">
          <a:xfrm>
            <a:off x="1214414" y="4214818"/>
            <a:ext cx="4643470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 Actuators for satellite control</a:t>
            </a:r>
            <a:endParaRPr lang="en-US" altLang="ja-JP" sz="16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dirty="0" smtClean="0">
                <a:solidFill>
                  <a:srgbClr val="F8F8F8"/>
                </a:solidFill>
              </a:rPr>
              <a:t>    </a:t>
            </a:r>
            <a:endParaRPr kumimoji="1" lang="ja-JP" altLang="en-US" sz="1600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7" name="図 2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488" y="4643446"/>
            <a:ext cx="928694" cy="1096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図 30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4786322"/>
            <a:ext cx="785818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図 37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00496" y="4733463"/>
            <a:ext cx="1000132" cy="1052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0803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2976" y="1947852"/>
            <a:ext cx="1428760" cy="1686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Rectangle 14"/>
          <p:cNvSpPr>
            <a:spLocks noChangeArrowheads="1"/>
          </p:cNvSpPr>
          <p:nvPr/>
        </p:nvSpPr>
        <p:spPr bwMode="auto">
          <a:xfrm>
            <a:off x="1214414" y="5877489"/>
            <a:ext cx="2857520" cy="33637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・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</a:rPr>
              <a:t>BBM and system design</a:t>
            </a:r>
            <a:endParaRPr kumimoji="1" lang="ja-JP" altLang="en-US" sz="16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96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0000"/>
          </a:blip>
          <a:srcRect/>
          <a:stretch>
            <a:fillRect/>
          </a:stretch>
        </p:blipFill>
        <p:spPr bwMode="auto">
          <a:xfrm>
            <a:off x="5767293" y="1561588"/>
            <a:ext cx="2805235" cy="308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図 16" descr="photo_sat_3_01L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2143116"/>
            <a:ext cx="160762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76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信号処理・制御システム</a:t>
            </a:r>
            <a:endParaRPr lang="ja-JP" altLang="en-US" dirty="0"/>
          </a:p>
        </p:txBody>
      </p:sp>
      <p:sp>
        <p:nvSpPr>
          <p:cNvPr id="2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国立天文台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ATC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セミナー　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(2011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11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21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国立天文台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9" name="Rectangle 14"/>
          <p:cNvSpPr>
            <a:spLocks noChangeArrowheads="1"/>
          </p:cNvSpPr>
          <p:nvPr/>
        </p:nvSpPr>
        <p:spPr bwMode="auto">
          <a:xfrm>
            <a:off x="847733" y="928670"/>
            <a:ext cx="7796233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dirty="0" smtClean="0">
                <a:solidFill>
                  <a:schemeClr val="bg1"/>
                </a:solidFill>
                <a:latin typeface="Tahoma" pitchFamily="34" charset="0"/>
              </a:rPr>
              <a:t>信号処理・制御システム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: SpW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ベースの信号処理システム</a:t>
            </a:r>
            <a:endParaRPr lang="ja-JP" altLang="en-US" sz="1800" dirty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32" name="Text Box 4"/>
          <p:cNvSpPr txBox="1">
            <a:spLocks noChangeAspect="1" noChangeArrowheads="1"/>
          </p:cNvSpPr>
          <p:nvPr/>
        </p:nvSpPr>
        <p:spPr bwMode="auto">
          <a:xfrm>
            <a:off x="7786710" y="1643050"/>
            <a:ext cx="135729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ja-JP" altLang="en-US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信号処理・</a:t>
            </a:r>
            <a:endParaRPr lang="en-US" altLang="ja-JP" sz="1400" b="1" dirty="0" smtClean="0">
              <a:solidFill>
                <a:schemeClr val="bg1">
                  <a:lumMod val="90000"/>
                </a:schemeClr>
              </a:solidFill>
              <a:latin typeface="Tahoma" pitchFamily="34" charset="0"/>
            </a:endParaRPr>
          </a:p>
          <a:p>
            <a:pPr algn="l">
              <a:buNone/>
            </a:pPr>
            <a:r>
              <a:rPr lang="en-US" altLang="ja-JP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 </a:t>
            </a:r>
            <a:r>
              <a:rPr lang="ja-JP" altLang="en-US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通信システム</a:t>
            </a:r>
            <a:endParaRPr kumimoji="1" lang="ja-JP" altLang="en-US" sz="14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3" name="Line 13"/>
          <p:cNvSpPr>
            <a:spLocks noChangeShapeType="1"/>
          </p:cNvSpPr>
          <p:nvPr/>
        </p:nvSpPr>
        <p:spPr bwMode="auto">
          <a:xfrm flipH="1">
            <a:off x="7786710" y="2143116"/>
            <a:ext cx="285752" cy="357190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4" name="角丸四角形 33"/>
          <p:cNvSpPr/>
          <p:nvPr/>
        </p:nvSpPr>
        <p:spPr bwMode="auto">
          <a:xfrm>
            <a:off x="7358082" y="3000372"/>
            <a:ext cx="285752" cy="357190"/>
          </a:xfrm>
          <a:prstGeom prst="roundRect">
            <a:avLst>
              <a:gd name="adj" fmla="val 20770"/>
            </a:avLst>
          </a:prstGeom>
          <a:noFill/>
          <a:ln w="635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6" name="Rectangle 14"/>
          <p:cNvSpPr>
            <a:spLocks noChangeArrowheads="1"/>
          </p:cNvSpPr>
          <p:nvPr/>
        </p:nvSpPr>
        <p:spPr bwMode="auto">
          <a:xfrm>
            <a:off x="3771894" y="3467100"/>
            <a:ext cx="1728800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JAXA, </a:t>
            </a: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東大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, </a:t>
            </a: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京大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7" name="Rectangle 14"/>
          <p:cNvSpPr>
            <a:spLocks noChangeArrowheads="1"/>
          </p:cNvSpPr>
          <p:nvPr/>
        </p:nvSpPr>
        <p:spPr bwMode="auto">
          <a:xfrm>
            <a:off x="785786" y="1428736"/>
            <a:ext cx="4857784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</a:rPr>
              <a:t>SpC2 + SpW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信号処理システム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    </a:t>
            </a: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 SDS-1/SWIM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による宇宙実証</a:t>
            </a:r>
            <a:endParaRPr kumimoji="1" lang="ja-JP" altLang="en-US" sz="1800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0" name="角丸四角形 39"/>
          <p:cNvSpPr/>
          <p:nvPr/>
        </p:nvSpPr>
        <p:spPr bwMode="auto">
          <a:xfrm>
            <a:off x="785786" y="1357298"/>
            <a:ext cx="4429156" cy="2357454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0" name="角丸四角形 19"/>
          <p:cNvSpPr/>
          <p:nvPr/>
        </p:nvSpPr>
        <p:spPr bwMode="auto">
          <a:xfrm>
            <a:off x="7215206" y="2500307"/>
            <a:ext cx="571504" cy="428627"/>
          </a:xfrm>
          <a:prstGeom prst="roundRect">
            <a:avLst>
              <a:gd name="adj" fmla="val 43334"/>
            </a:avLst>
          </a:prstGeom>
          <a:noFill/>
          <a:ln w="635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1" name="Text Box 4"/>
          <p:cNvSpPr txBox="1">
            <a:spLocks noChangeAspect="1" noChangeArrowheads="1"/>
          </p:cNvSpPr>
          <p:nvPr/>
        </p:nvSpPr>
        <p:spPr bwMode="auto">
          <a:xfrm>
            <a:off x="7858148" y="2621157"/>
            <a:ext cx="128588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ja-JP" altLang="en-US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試験マス制御</a:t>
            </a:r>
            <a:endParaRPr lang="ja-JP" altLang="en-US" sz="1400" b="1" dirty="0">
              <a:solidFill>
                <a:schemeClr val="bg1">
                  <a:lumMod val="90000"/>
                </a:schemeClr>
              </a:solidFill>
              <a:latin typeface="Tahoma" pitchFamily="34" charset="0"/>
            </a:endParaRPr>
          </a:p>
        </p:txBody>
      </p:sp>
      <p:sp>
        <p:nvSpPr>
          <p:cNvPr id="22" name="Line 13"/>
          <p:cNvSpPr>
            <a:spLocks noChangeShapeType="1"/>
          </p:cNvSpPr>
          <p:nvPr/>
        </p:nvSpPr>
        <p:spPr bwMode="auto">
          <a:xfrm flipH="1">
            <a:off x="7715272" y="2928934"/>
            <a:ext cx="428628" cy="285752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41" name="Picture 7" descr="IMG_31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248" y="2212406"/>
            <a:ext cx="738735" cy="71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8" descr="IMG_312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57422" y="2203245"/>
            <a:ext cx="773122" cy="723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Rectangle 20"/>
          <p:cNvSpPr>
            <a:spLocks noChangeArrowheads="1"/>
          </p:cNvSpPr>
          <p:nvPr/>
        </p:nvSpPr>
        <p:spPr bwMode="auto">
          <a:xfrm>
            <a:off x="4429124" y="2090314"/>
            <a:ext cx="642942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8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Photo </a:t>
            </a:r>
            <a:endParaRPr kumimoji="1" lang="en-US" altLang="ja-JP" sz="800" b="1" kern="1200" dirty="0" smtClean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800" b="1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by JAXA</a:t>
            </a:r>
            <a:endParaRPr kumimoji="1" lang="en-US" altLang="ja-JP" sz="800" b="1" kern="1200" dirty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8" name="角丸四角形 47"/>
          <p:cNvSpPr/>
          <p:nvPr/>
        </p:nvSpPr>
        <p:spPr bwMode="auto">
          <a:xfrm>
            <a:off x="3786182" y="2928934"/>
            <a:ext cx="500066" cy="500066"/>
          </a:xfrm>
          <a:prstGeom prst="roundRect">
            <a:avLst>
              <a:gd name="adj" fmla="val 43334"/>
            </a:avLst>
          </a:prstGeom>
          <a:noFill/>
          <a:ln w="635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9" name="Text Box 4"/>
          <p:cNvSpPr txBox="1">
            <a:spLocks noChangeAspect="1" noChangeArrowheads="1"/>
          </p:cNvSpPr>
          <p:nvPr/>
        </p:nvSpPr>
        <p:spPr bwMode="auto">
          <a:xfrm>
            <a:off x="4330390" y="2970817"/>
            <a:ext cx="121444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100" b="1" kern="1200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SDS-1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1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　</a:t>
            </a:r>
            <a:r>
              <a:rPr lang="en-US" altLang="ja-JP" sz="11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(Jan. 2009)</a:t>
            </a:r>
            <a:endParaRPr kumimoji="1" lang="ja-JP" altLang="en-US" sz="11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0" name="Text Box 4"/>
          <p:cNvSpPr txBox="1">
            <a:spLocks noChangeAspect="1" noChangeArrowheads="1"/>
          </p:cNvSpPr>
          <p:nvPr/>
        </p:nvSpPr>
        <p:spPr bwMode="auto">
          <a:xfrm>
            <a:off x="2285984" y="2140968"/>
            <a:ext cx="100013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100" b="1" kern="1200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SWIMmn</a:t>
            </a:r>
            <a:endParaRPr kumimoji="1" lang="ja-JP" altLang="en-US" sz="11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1" name="Text Box 4"/>
          <p:cNvSpPr txBox="1">
            <a:spLocks noChangeAspect="1" noChangeArrowheads="1"/>
          </p:cNvSpPr>
          <p:nvPr/>
        </p:nvSpPr>
        <p:spPr bwMode="auto">
          <a:xfrm>
            <a:off x="1500166" y="2165110"/>
            <a:ext cx="78581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100" b="1" kern="1200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SpC2</a:t>
            </a:r>
            <a:endParaRPr kumimoji="1" lang="ja-JP" altLang="en-US" sz="11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2" name="角丸四角形 51"/>
          <p:cNvSpPr/>
          <p:nvPr/>
        </p:nvSpPr>
        <p:spPr bwMode="auto">
          <a:xfrm>
            <a:off x="1500166" y="2140968"/>
            <a:ext cx="1643074" cy="785818"/>
          </a:xfrm>
          <a:prstGeom prst="roundRect">
            <a:avLst>
              <a:gd name="adj" fmla="val 20770"/>
            </a:avLst>
          </a:prstGeom>
          <a:noFill/>
          <a:ln w="635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3" name="Line 13"/>
          <p:cNvSpPr>
            <a:spLocks noChangeShapeType="1"/>
          </p:cNvSpPr>
          <p:nvPr/>
        </p:nvSpPr>
        <p:spPr bwMode="auto">
          <a:xfrm>
            <a:off x="3143240" y="2714620"/>
            <a:ext cx="642942" cy="366714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5" name="Rectangle 14"/>
          <p:cNvSpPr>
            <a:spLocks noChangeArrowheads="1"/>
          </p:cNvSpPr>
          <p:nvPr/>
        </p:nvSpPr>
        <p:spPr bwMode="auto">
          <a:xfrm>
            <a:off x="1357290" y="3786190"/>
            <a:ext cx="3929090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</a:rPr>
              <a:t>試験マスの非接触制御と精密計測</a:t>
            </a:r>
            <a:endParaRPr lang="en-US" altLang="ja-JP" sz="1800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    SWIM</a:t>
            </a:r>
            <a:r>
              <a:rPr lang="ja-JP" altLang="en-US" sz="1800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による宇宙実証</a:t>
            </a:r>
            <a:endParaRPr lang="ja-JP" altLang="en-US" sz="1800" dirty="0">
              <a:solidFill>
                <a:srgbClr val="F8F8F8"/>
              </a:solidFill>
              <a:latin typeface="Tahoma" pitchFamily="34" charset="0"/>
            </a:endParaRPr>
          </a:p>
        </p:txBody>
      </p:sp>
      <p:pic>
        <p:nvPicPr>
          <p:cNvPr id="56" name="図 55" descr="090512_SWIM_seigy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73522" y="4454895"/>
            <a:ext cx="1571636" cy="1617311"/>
          </a:xfrm>
          <a:prstGeom prst="rect">
            <a:avLst/>
          </a:prstGeom>
        </p:spPr>
      </p:pic>
      <p:pic>
        <p:nvPicPr>
          <p:cNvPr id="125645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85852" y="4429132"/>
            <a:ext cx="2589211" cy="1658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" name="角丸四角形 59"/>
          <p:cNvSpPr/>
          <p:nvPr/>
        </p:nvSpPr>
        <p:spPr bwMode="auto">
          <a:xfrm>
            <a:off x="1223938" y="3786190"/>
            <a:ext cx="4276756" cy="2571768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5" name="Rectangle 14"/>
          <p:cNvSpPr>
            <a:spLocks noChangeArrowheads="1"/>
          </p:cNvSpPr>
          <p:nvPr/>
        </p:nvSpPr>
        <p:spPr bwMode="auto">
          <a:xfrm>
            <a:off x="1209650" y="3019422"/>
            <a:ext cx="2143140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4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Space demonstration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400" b="1" dirty="0" smtClean="0">
                <a:solidFill>
                  <a:srgbClr val="F8F8F8"/>
                </a:solidFill>
                <a:sym typeface="Wingdings" pitchFamily="2" charset="2"/>
              </a:rPr>
              <a:t>       </a:t>
            </a:r>
            <a:r>
              <a:rPr lang="en-US" altLang="ja-JP" sz="14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bySDS-1/SWIM</a:t>
            </a:r>
            <a:r>
              <a:rPr kumimoji="1" lang="ja-JP" altLang="en-US" sz="14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endParaRPr kumimoji="1" lang="ja-JP" altLang="en-US" sz="14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8" name="Text Box 4"/>
          <p:cNvSpPr txBox="1">
            <a:spLocks noChangeAspect="1" noChangeArrowheads="1"/>
          </p:cNvSpPr>
          <p:nvPr/>
        </p:nvSpPr>
        <p:spPr bwMode="auto">
          <a:xfrm>
            <a:off x="7143768" y="4857760"/>
            <a:ext cx="172419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衛星バスシステム</a:t>
            </a:r>
            <a:endParaRPr kumimoji="1" lang="ja-JP" altLang="en-US" sz="14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9" name="Line 13"/>
          <p:cNvSpPr>
            <a:spLocks noChangeShapeType="1"/>
          </p:cNvSpPr>
          <p:nvPr/>
        </p:nvSpPr>
        <p:spPr bwMode="auto">
          <a:xfrm flipH="1" flipV="1">
            <a:off x="7358082" y="4357694"/>
            <a:ext cx="214314" cy="500066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6" name="Rectangle 14"/>
          <p:cNvSpPr>
            <a:spLocks noChangeArrowheads="1"/>
          </p:cNvSpPr>
          <p:nvPr/>
        </p:nvSpPr>
        <p:spPr bwMode="auto">
          <a:xfrm>
            <a:off x="3843332" y="6072206"/>
            <a:ext cx="1728800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JAXA, </a:t>
            </a: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東大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, </a:t>
            </a: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京大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74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SWIM</a:t>
            </a:r>
            <a:r>
              <a:rPr lang="ja-JP" altLang="en-US" dirty="0"/>
              <a:t>に</a:t>
            </a:r>
            <a:r>
              <a:rPr lang="ja-JP" altLang="en-US" dirty="0" smtClean="0"/>
              <a:t>よる宇宙実証</a:t>
            </a:r>
            <a:endParaRPr lang="en-US" altLang="ja-JP" dirty="0"/>
          </a:p>
        </p:txBody>
      </p:sp>
      <p:sp>
        <p:nvSpPr>
          <p:cNvPr id="23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国立天文台 </a:t>
            </a:r>
            <a:r>
              <a:rPr lang="en-US" altLang="ja-JP" smtClean="0"/>
              <a:t>ATC</a:t>
            </a:r>
            <a:r>
              <a:rPr lang="ja-JP" altLang="en-US" smtClean="0"/>
              <a:t>セミナー　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11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国立天文台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049603" name="AutoShape 3"/>
          <p:cNvSpPr>
            <a:spLocks noChangeArrowheads="1"/>
          </p:cNvSpPr>
          <p:nvPr/>
        </p:nvSpPr>
        <p:spPr bwMode="auto">
          <a:xfrm>
            <a:off x="179388" y="5597525"/>
            <a:ext cx="1152525" cy="649288"/>
          </a:xfrm>
          <a:prstGeom prst="roundRect">
            <a:avLst>
              <a:gd name="adj" fmla="val 17907"/>
            </a:avLst>
          </a:prstGeom>
          <a:solidFill>
            <a:srgbClr val="C0C0C0">
              <a:alpha val="3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9604" name="AutoShape 4"/>
          <p:cNvSpPr>
            <a:spLocks noChangeArrowheads="1"/>
          </p:cNvSpPr>
          <p:nvPr/>
        </p:nvSpPr>
        <p:spPr bwMode="auto">
          <a:xfrm>
            <a:off x="4500563" y="2646363"/>
            <a:ext cx="4392612" cy="2881312"/>
          </a:xfrm>
          <a:prstGeom prst="roundRect">
            <a:avLst>
              <a:gd name="adj" fmla="val 3069"/>
            </a:avLst>
          </a:prstGeom>
          <a:solidFill>
            <a:srgbClr val="C0C0C0">
              <a:alpha val="3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9605" name="AutoShape 5"/>
          <p:cNvSpPr>
            <a:spLocks noChangeArrowheads="1"/>
          </p:cNvSpPr>
          <p:nvPr/>
        </p:nvSpPr>
        <p:spPr bwMode="auto">
          <a:xfrm>
            <a:off x="179388" y="2646363"/>
            <a:ext cx="4248150" cy="2881312"/>
          </a:xfrm>
          <a:prstGeom prst="roundRect">
            <a:avLst>
              <a:gd name="adj" fmla="val 3069"/>
            </a:avLst>
          </a:prstGeom>
          <a:solidFill>
            <a:srgbClr val="C0C0C0">
              <a:alpha val="3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9606" name="Rectangle 6"/>
          <p:cNvSpPr>
            <a:spLocks noChangeArrowheads="1"/>
          </p:cNvSpPr>
          <p:nvPr/>
        </p:nvSpPr>
        <p:spPr bwMode="auto">
          <a:xfrm>
            <a:off x="179388" y="2943225"/>
            <a:ext cx="1800225" cy="18081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CPU: HR5000</a:t>
            </a: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        (64bit, 33MHz)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 System Memory: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  2MB Flash Memory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  4MB Burst SRAM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  4MB Asynch. SRAM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 Data Recorder: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  1GB SDRAM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  1GB Flash Memory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 SpW: 3ch</a:t>
            </a:r>
            <a:endParaRPr kumimoji="0" lang="en-US" altLang="ja-JP" sz="1200" b="1">
              <a:solidFill>
                <a:srgbClr val="CCECFF"/>
              </a:solidFill>
              <a:latin typeface="Tahoma" pitchFamily="34" charset="0"/>
            </a:endParaRPr>
          </a:p>
        </p:txBody>
      </p:sp>
      <p:pic>
        <p:nvPicPr>
          <p:cNvPr id="1049607" name="Picture 7" descr="IMG_31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613" y="3006725"/>
            <a:ext cx="2376487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9608" name="Picture 8" descr="IMG_31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055938"/>
            <a:ext cx="2376487" cy="222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9609" name="Rectangle 9"/>
          <p:cNvSpPr>
            <a:spLocks noChangeArrowheads="1"/>
          </p:cNvSpPr>
          <p:nvPr/>
        </p:nvSpPr>
        <p:spPr bwMode="auto">
          <a:xfrm>
            <a:off x="322263" y="2636838"/>
            <a:ext cx="3889375" cy="3254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b="1">
                <a:solidFill>
                  <a:srgbClr val="99CCFF"/>
                </a:solidFill>
                <a:latin typeface="Tahoma" pitchFamily="34" charset="0"/>
              </a:rPr>
              <a:t>SpaceCube2: Space-qualified Computer</a:t>
            </a:r>
          </a:p>
        </p:txBody>
      </p:sp>
      <p:sp>
        <p:nvSpPr>
          <p:cNvPr id="1049610" name="Rectangle 10"/>
          <p:cNvSpPr>
            <a:spLocks noChangeArrowheads="1"/>
          </p:cNvSpPr>
          <p:nvPr/>
        </p:nvSpPr>
        <p:spPr bwMode="auto">
          <a:xfrm>
            <a:off x="4716463" y="2646363"/>
            <a:ext cx="3529012" cy="3254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b="1">
                <a:solidFill>
                  <a:srgbClr val="99CCFF"/>
                </a:solidFill>
                <a:latin typeface="Tahoma" pitchFamily="34" charset="0"/>
              </a:rPr>
              <a:t>SWIM</a:t>
            </a:r>
            <a:r>
              <a:rPr kumimoji="0" lang="en-US" altLang="ja-JP" sz="1400" b="1">
                <a:solidFill>
                  <a:srgbClr val="99CCFF"/>
                </a:solidFill>
                <a:latin typeface="Symbol" pitchFamily="18" charset="2"/>
              </a:rPr>
              <a:t>mn</a:t>
            </a:r>
            <a:r>
              <a:rPr kumimoji="0" lang="en-US" altLang="ja-JP" sz="1400" b="1">
                <a:solidFill>
                  <a:srgbClr val="99CCFF"/>
                </a:solidFill>
                <a:latin typeface="Tahoma" pitchFamily="34" charset="0"/>
              </a:rPr>
              <a:t>   : User Module</a:t>
            </a:r>
          </a:p>
        </p:txBody>
      </p:sp>
      <p:sp>
        <p:nvSpPr>
          <p:cNvPr id="1049611" name="Rectangle 11"/>
          <p:cNvSpPr>
            <a:spLocks noChangeArrowheads="1"/>
          </p:cNvSpPr>
          <p:nvPr/>
        </p:nvSpPr>
        <p:spPr bwMode="auto">
          <a:xfrm>
            <a:off x="6910388" y="2862263"/>
            <a:ext cx="2125662" cy="17049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Processor test board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GW+Acc. sensor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     FPGA board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     DAC 16bit x 8 ch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     ADC 16bit x 4 ch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          </a:t>
            </a: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</a:t>
            </a: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32 ch by MPX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    Torsion Antenna x2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       ~47g test mass</a:t>
            </a:r>
          </a:p>
        </p:txBody>
      </p:sp>
      <p:sp>
        <p:nvSpPr>
          <p:cNvPr id="1049612" name="Rectangle 12"/>
          <p:cNvSpPr>
            <a:spLocks noChangeArrowheads="1"/>
          </p:cNvSpPr>
          <p:nvPr/>
        </p:nvSpPr>
        <p:spPr bwMode="auto">
          <a:xfrm>
            <a:off x="252413" y="4733925"/>
            <a:ext cx="1943100" cy="6969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Size: 71 x 221 x 171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Weight: 1.9 kg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Power: 7W </a:t>
            </a:r>
          </a:p>
        </p:txBody>
      </p:sp>
      <p:sp>
        <p:nvSpPr>
          <p:cNvPr id="1049613" name="AutoShape 13"/>
          <p:cNvSpPr>
            <a:spLocks/>
          </p:cNvSpPr>
          <p:nvPr/>
        </p:nvSpPr>
        <p:spPr bwMode="auto">
          <a:xfrm rot="16200000" flipV="1">
            <a:off x="4201319" y="5104607"/>
            <a:ext cx="503237" cy="914400"/>
          </a:xfrm>
          <a:prstGeom prst="leftBracket">
            <a:avLst>
              <a:gd name="adj" fmla="val 11037"/>
            </a:avLst>
          </a:prstGeom>
          <a:noFill/>
          <a:ln w="63500">
            <a:solidFill>
              <a:srgbClr val="B2B2B2"/>
            </a:solidFill>
            <a:round/>
            <a:headEnd type="triangle" w="sm" len="sm"/>
            <a:tailEnd type="triangle" w="sm" len="sm"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9614" name="Rectangle 14"/>
          <p:cNvSpPr>
            <a:spLocks noChangeArrowheads="1"/>
          </p:cNvSpPr>
          <p:nvPr/>
        </p:nvSpPr>
        <p:spPr bwMode="auto">
          <a:xfrm>
            <a:off x="3708400" y="5894388"/>
            <a:ext cx="2590800" cy="42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DDDDDD"/>
                </a:solidFill>
                <a:latin typeface="Tahoma" pitchFamily="34" charset="0"/>
              </a:rPr>
              <a:t>Power ±15V, +5V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DDDDDD"/>
                </a:solidFill>
                <a:latin typeface="Tahoma" pitchFamily="34" charset="0"/>
              </a:rPr>
              <a:t>SpW x2 for CMD/TLM</a:t>
            </a:r>
          </a:p>
        </p:txBody>
      </p:sp>
      <p:sp>
        <p:nvSpPr>
          <p:cNvPr id="1049615" name="Rectangle 15"/>
          <p:cNvSpPr>
            <a:spLocks noChangeArrowheads="1"/>
          </p:cNvSpPr>
          <p:nvPr/>
        </p:nvSpPr>
        <p:spPr bwMode="auto">
          <a:xfrm>
            <a:off x="7019925" y="4556125"/>
            <a:ext cx="1981200" cy="898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Data Rate : 380kbps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Size: 124 x 224 x 174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Weight: 3.5 kg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Power: ~7W </a:t>
            </a:r>
          </a:p>
        </p:txBody>
      </p:sp>
      <p:sp>
        <p:nvSpPr>
          <p:cNvPr id="1049616" name="Freeform 16"/>
          <p:cNvSpPr>
            <a:spLocks/>
          </p:cNvSpPr>
          <p:nvPr/>
        </p:nvSpPr>
        <p:spPr bwMode="auto">
          <a:xfrm>
            <a:off x="1331913" y="5310188"/>
            <a:ext cx="1295400" cy="576262"/>
          </a:xfrm>
          <a:custGeom>
            <a:avLst/>
            <a:gdLst/>
            <a:ahLst/>
            <a:cxnLst>
              <a:cxn ang="0">
                <a:pos x="635" y="0"/>
              </a:cxn>
              <a:cxn ang="0">
                <a:pos x="624" y="178"/>
              </a:cxn>
              <a:cxn ang="0">
                <a:pos x="0" y="181"/>
              </a:cxn>
            </a:cxnLst>
            <a:rect l="0" t="0" r="r" b="b"/>
            <a:pathLst>
              <a:path w="635" h="181">
                <a:moveTo>
                  <a:pt x="635" y="0"/>
                </a:moveTo>
                <a:lnTo>
                  <a:pt x="624" y="178"/>
                </a:lnTo>
                <a:lnTo>
                  <a:pt x="0" y="181"/>
                </a:lnTo>
              </a:path>
            </a:pathLst>
          </a:custGeom>
          <a:noFill/>
          <a:ln w="63500" cap="flat" cmpd="sng">
            <a:solidFill>
              <a:srgbClr val="B2B2B2"/>
            </a:solidFill>
            <a:prstDash val="solid"/>
            <a:round/>
            <a:headEnd type="triangle" w="sm" len="sm"/>
            <a:tailEnd type="triangle" w="sm" len="sm"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9617" name="Rectangle 17"/>
          <p:cNvSpPr>
            <a:spLocks noChangeArrowheads="1"/>
          </p:cNvSpPr>
          <p:nvPr/>
        </p:nvSpPr>
        <p:spPr bwMode="auto">
          <a:xfrm>
            <a:off x="1476375" y="5886450"/>
            <a:ext cx="2016125" cy="5969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DDDDDD"/>
                </a:solidFill>
                <a:latin typeface="Tahoma" pitchFamily="34" charset="0"/>
              </a:rPr>
              <a:t>Power +28V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DDDDDD"/>
                </a:solidFill>
                <a:latin typeface="Tahoma" pitchFamily="34" charset="0"/>
              </a:rPr>
              <a:t>RS422 for CMD/TLM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DDDDDD"/>
                </a:solidFill>
                <a:latin typeface="Tahoma" pitchFamily="34" charset="0"/>
              </a:rPr>
              <a:t>GPS signal</a:t>
            </a:r>
          </a:p>
        </p:txBody>
      </p:sp>
      <p:sp>
        <p:nvSpPr>
          <p:cNvPr id="1049618" name="Rectangle 18"/>
          <p:cNvSpPr>
            <a:spLocks noChangeArrowheads="1"/>
          </p:cNvSpPr>
          <p:nvPr/>
        </p:nvSpPr>
        <p:spPr bwMode="auto">
          <a:xfrm>
            <a:off x="150813" y="5678488"/>
            <a:ext cx="1223962" cy="558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b="1">
                <a:solidFill>
                  <a:srgbClr val="FFFFFF"/>
                </a:solidFill>
                <a:latin typeface="Tahoma" pitchFamily="34" charset="0"/>
              </a:rPr>
              <a:t>SDS-1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b="1">
                <a:solidFill>
                  <a:srgbClr val="FFFFFF"/>
                </a:solidFill>
                <a:latin typeface="Tahoma" pitchFamily="34" charset="0"/>
              </a:rPr>
              <a:t>Bus System</a:t>
            </a:r>
          </a:p>
        </p:txBody>
      </p:sp>
      <p:sp>
        <p:nvSpPr>
          <p:cNvPr id="1049620" name="Rectangle 20"/>
          <p:cNvSpPr>
            <a:spLocks noChangeArrowheads="1"/>
          </p:cNvSpPr>
          <p:nvPr/>
        </p:nvSpPr>
        <p:spPr bwMode="auto">
          <a:xfrm>
            <a:off x="6083300" y="5067300"/>
            <a:ext cx="1152525" cy="2143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800" b="1">
                <a:solidFill>
                  <a:srgbClr val="B2B2B2"/>
                </a:solidFill>
                <a:latin typeface="Tahoma" pitchFamily="34" charset="0"/>
              </a:rPr>
              <a:t>Photo by JAXA</a:t>
            </a:r>
          </a:p>
        </p:txBody>
      </p:sp>
      <p:sp>
        <p:nvSpPr>
          <p:cNvPr id="1049621" name="Rectangle 21"/>
          <p:cNvSpPr>
            <a:spLocks noChangeArrowheads="1"/>
          </p:cNvSpPr>
          <p:nvPr/>
        </p:nvSpPr>
        <p:spPr bwMode="auto">
          <a:xfrm>
            <a:off x="3419475" y="5095875"/>
            <a:ext cx="1152525" cy="2143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800" b="1">
                <a:solidFill>
                  <a:srgbClr val="B2B2B2"/>
                </a:solidFill>
                <a:latin typeface="Tahoma" pitchFamily="34" charset="0"/>
              </a:rPr>
              <a:t>Photo by JAXA</a:t>
            </a:r>
          </a:p>
        </p:txBody>
      </p:sp>
      <p:sp>
        <p:nvSpPr>
          <p:cNvPr id="1049622" name="Rectangle 22"/>
          <p:cNvSpPr>
            <a:spLocks noChangeArrowheads="1"/>
          </p:cNvSpPr>
          <p:nvPr/>
        </p:nvSpPr>
        <p:spPr bwMode="auto">
          <a:xfrm>
            <a:off x="519130" y="1073014"/>
            <a:ext cx="6553200" cy="4985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dirty="0">
                <a:solidFill>
                  <a:srgbClr val="DDDDDD"/>
                </a:solidFill>
                <a:latin typeface="Tahoma" pitchFamily="34" charset="0"/>
              </a:rPr>
              <a:t>SDS-1</a:t>
            </a:r>
            <a:r>
              <a:rPr lang="ja-JP" altLang="en-US" dirty="0">
                <a:solidFill>
                  <a:srgbClr val="DDDDDD"/>
                </a:solidFill>
                <a:latin typeface="Tahoma" pitchFamily="34" charset="0"/>
              </a:rPr>
              <a:t>搭載の</a:t>
            </a:r>
            <a:r>
              <a:rPr lang="en-US" altLang="ja-JP" dirty="0">
                <a:solidFill>
                  <a:srgbClr val="DDDDDD"/>
                </a:solidFill>
                <a:latin typeface="Tahoma" pitchFamily="34" charset="0"/>
              </a:rPr>
              <a:t>SWIM </a:t>
            </a:r>
            <a:r>
              <a:rPr lang="en-US" altLang="ja-JP" sz="1400" dirty="0">
                <a:solidFill>
                  <a:srgbClr val="DDDDDD"/>
                </a:solidFill>
                <a:latin typeface="Tahoma" pitchFamily="34" charset="0"/>
              </a:rPr>
              <a:t>(Space wire demonstration module)</a:t>
            </a:r>
          </a:p>
        </p:txBody>
      </p:sp>
      <p:pic>
        <p:nvPicPr>
          <p:cNvPr id="24" name="図 16" descr="photo_sat_3_01L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30" y="1071546"/>
            <a:ext cx="1804295" cy="144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下矢印 25"/>
          <p:cNvSpPr/>
          <p:nvPr/>
        </p:nvSpPr>
        <p:spPr bwMode="auto">
          <a:xfrm rot="5400000" flipV="1">
            <a:off x="1321571" y="2066096"/>
            <a:ext cx="285752" cy="214314"/>
          </a:xfrm>
          <a:prstGeom prst="downArrow">
            <a:avLst/>
          </a:prstGeom>
          <a:solidFill>
            <a:srgbClr val="99CCFF">
              <a:alpha val="10000"/>
            </a:srgbClr>
          </a:solidFill>
          <a:ln w="158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180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7" name="Rectangle 16"/>
          <p:cNvSpPr>
            <a:spLocks noChangeArrowheads="1"/>
          </p:cNvSpPr>
          <p:nvPr/>
        </p:nvSpPr>
        <p:spPr bwMode="auto">
          <a:xfrm>
            <a:off x="1000100" y="1633345"/>
            <a:ext cx="4786346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dirty="0" smtClean="0">
                <a:solidFill>
                  <a:srgbClr val="B2B2B2"/>
                </a:solidFill>
                <a:latin typeface="Tahoma" pitchFamily="34" charset="0"/>
              </a:rPr>
              <a:t>2009</a:t>
            </a:r>
            <a:r>
              <a:rPr lang="ja-JP" altLang="en-US" sz="1800" dirty="0" smtClean="0">
                <a:solidFill>
                  <a:srgbClr val="B2B2B2"/>
                </a:solidFill>
                <a:latin typeface="Tahoma" pitchFamily="34" charset="0"/>
              </a:rPr>
              <a:t>年</a:t>
            </a:r>
            <a:r>
              <a:rPr lang="en-US" altLang="ja-JP" sz="1800" dirty="0" smtClean="0">
                <a:solidFill>
                  <a:srgbClr val="B2B2B2"/>
                </a:solidFill>
                <a:latin typeface="Tahoma" pitchFamily="34" charset="0"/>
              </a:rPr>
              <a:t>1</a:t>
            </a:r>
            <a:r>
              <a:rPr lang="ja-JP" altLang="en-US" sz="1800" dirty="0" smtClean="0">
                <a:solidFill>
                  <a:srgbClr val="B2B2B2"/>
                </a:solidFill>
                <a:latin typeface="Tahoma" pitchFamily="34" charset="0"/>
              </a:rPr>
              <a:t>月打ち上げ</a:t>
            </a:r>
            <a:r>
              <a:rPr lang="en-US" altLang="ja-JP" sz="1800" dirty="0" smtClean="0">
                <a:solidFill>
                  <a:srgbClr val="B2B2B2"/>
                </a:solidFill>
                <a:latin typeface="Tahoma" pitchFamily="34" charset="0"/>
              </a:rPr>
              <a:t>,  2010</a:t>
            </a:r>
            <a:r>
              <a:rPr lang="ja-JP" altLang="en-US" sz="1800" dirty="0" smtClean="0">
                <a:solidFill>
                  <a:srgbClr val="B2B2B2"/>
                </a:solidFill>
                <a:latin typeface="Tahoma" pitchFamily="34" charset="0"/>
              </a:rPr>
              <a:t>年</a:t>
            </a:r>
            <a:r>
              <a:rPr lang="en-US" altLang="ja-JP" sz="1800" dirty="0" smtClean="0">
                <a:solidFill>
                  <a:srgbClr val="B2B2B2"/>
                </a:solidFill>
                <a:latin typeface="Tahoma" pitchFamily="34" charset="0"/>
              </a:rPr>
              <a:t>9</a:t>
            </a:r>
            <a:r>
              <a:rPr lang="ja-JP" altLang="en-US" sz="1800" dirty="0" smtClean="0">
                <a:solidFill>
                  <a:srgbClr val="B2B2B2"/>
                </a:solidFill>
                <a:latin typeface="Tahoma" pitchFamily="34" charset="0"/>
              </a:rPr>
              <a:t>月運用停止</a:t>
            </a:r>
            <a:endParaRPr kumimoji="1" lang="en-US" altLang="ja-JP" sz="1800" kern="1200" dirty="0" smtClean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8" name="Rectangle 16"/>
          <p:cNvSpPr>
            <a:spLocks noChangeArrowheads="1"/>
          </p:cNvSpPr>
          <p:nvPr/>
        </p:nvSpPr>
        <p:spPr bwMode="auto">
          <a:xfrm>
            <a:off x="1571604" y="1990535"/>
            <a:ext cx="4857784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dirty="0" smtClean="0">
                <a:solidFill>
                  <a:srgbClr val="99CCFF"/>
                </a:solidFill>
                <a:latin typeface="Tahoma" pitchFamily="34" charset="0"/>
              </a:rPr>
              <a:t>世界で最初の　</a:t>
            </a:r>
            <a:r>
              <a:rPr lang="ja-JP" altLang="en-US" sz="1800" dirty="0" smtClean="0">
                <a:solidFill>
                  <a:srgbClr val="FFFFFF"/>
                </a:solidFill>
                <a:latin typeface="Tahoma" pitchFamily="34" charset="0"/>
              </a:rPr>
              <a:t>宇宙重力波検出器</a:t>
            </a:r>
            <a:endParaRPr kumimoji="1" lang="en-US" altLang="ja-JP" sz="1800" kern="12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9" name="円/楕円 28"/>
          <p:cNvSpPr/>
          <p:nvPr/>
        </p:nvSpPr>
        <p:spPr bwMode="auto">
          <a:xfrm>
            <a:off x="7572396" y="2000240"/>
            <a:ext cx="500066" cy="500066"/>
          </a:xfrm>
          <a:prstGeom prst="ellipse">
            <a:avLst/>
          </a:prstGeom>
          <a:noFill/>
          <a:ln w="63500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0" name="Line 12"/>
          <p:cNvSpPr>
            <a:spLocks noChangeShapeType="1"/>
          </p:cNvSpPr>
          <p:nvPr/>
        </p:nvSpPr>
        <p:spPr bwMode="auto">
          <a:xfrm flipH="1">
            <a:off x="6572264" y="2285992"/>
            <a:ext cx="1000132" cy="214314"/>
          </a:xfrm>
          <a:prstGeom prst="line">
            <a:avLst/>
          </a:prstGeom>
          <a:noFill/>
          <a:ln w="127000">
            <a:solidFill>
              <a:srgbClr val="99CC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" name="Rectangle 25"/>
          <p:cNvSpPr>
            <a:spLocks noChangeArrowheads="1"/>
          </p:cNvSpPr>
          <p:nvPr/>
        </p:nvSpPr>
        <p:spPr bwMode="auto">
          <a:xfrm>
            <a:off x="8361395" y="714356"/>
            <a:ext cx="782605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dirty="0" smtClean="0">
                <a:solidFill>
                  <a:srgbClr val="F8F8F8"/>
                </a:solidFill>
                <a:latin typeface="Tahoma" pitchFamily="34" charset="0"/>
              </a:rPr>
              <a:t>Photo</a:t>
            </a:r>
            <a:r>
              <a:rPr kumimoji="1" lang="ja-JP" altLang="en-US" sz="14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：   </a:t>
            </a:r>
            <a:endParaRPr kumimoji="1" lang="en-US" altLang="ja-JP" sz="1400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dirty="0" smtClean="0">
                <a:solidFill>
                  <a:srgbClr val="F8F8F8"/>
                </a:solidFill>
                <a:latin typeface="Tahoma" pitchFamily="34" charset="0"/>
              </a:rPr>
              <a:t>   </a:t>
            </a:r>
            <a:r>
              <a:rPr kumimoji="1" lang="en-US" altLang="ja-JP" sz="14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JAXA</a:t>
            </a:r>
            <a:endParaRPr kumimoji="1" lang="en-US" altLang="ja-JP" sz="1400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64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小型科学衛星シリーズ</a:t>
            </a:r>
            <a:endParaRPr lang="ja-JP" altLang="en-US" dirty="0"/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国立天文台 </a:t>
            </a:r>
            <a:r>
              <a:rPr lang="en-US" altLang="ja-JP" smtClean="0"/>
              <a:t>ATC</a:t>
            </a:r>
            <a:r>
              <a:rPr lang="ja-JP" altLang="en-US" smtClean="0"/>
              <a:t>セミナー　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11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国立天文台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826384" name="Rectangle 16"/>
          <p:cNvSpPr>
            <a:spLocks noChangeArrowheads="1"/>
          </p:cNvSpPr>
          <p:nvPr/>
        </p:nvSpPr>
        <p:spPr bwMode="auto">
          <a:xfrm>
            <a:off x="390529" y="1142984"/>
            <a:ext cx="4824413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JAXA</a:t>
            </a:r>
            <a:r>
              <a:rPr lang="ja-JP" altLang="en-US" sz="20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の</a:t>
            </a:r>
            <a:r>
              <a:rPr lang="ja-JP" altLang="en-US" sz="20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小型科学衛星シリーズ</a:t>
            </a:r>
            <a:r>
              <a:rPr lang="ja-JP" altLang="en-US" sz="20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の</a:t>
            </a:r>
            <a:r>
              <a:rPr lang="ja-JP" altLang="en-US" sz="20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候補</a:t>
            </a:r>
            <a:endParaRPr lang="ja-JP" altLang="en-US" sz="20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26391" name="Rectangle 23"/>
          <p:cNvSpPr>
            <a:spLocks noChangeArrowheads="1"/>
          </p:cNvSpPr>
          <p:nvPr/>
        </p:nvSpPr>
        <p:spPr bwMode="auto">
          <a:xfrm>
            <a:off x="785786" y="1643050"/>
            <a:ext cx="4786346" cy="72006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>
                <a:solidFill>
                  <a:schemeClr val="bg1"/>
                </a:solidFill>
                <a:latin typeface="Tahoma" pitchFamily="34" charset="0"/>
                <a:ea typeface="HGP創英角ｺﾞｼｯｸUB" pitchFamily="50" charset="-128"/>
              </a:rPr>
              <a:t>標準衛星バス </a:t>
            </a:r>
            <a:r>
              <a:rPr lang="en-US" altLang="ja-JP" sz="18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+ </a:t>
            </a:r>
            <a:r>
              <a:rPr lang="ja-JP" altLang="en-US" sz="18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次期固体ロケットを利用して</a:t>
            </a:r>
            <a:r>
              <a:rPr lang="ja-JP" altLang="en-US" sz="18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</a:rPr>
              <a:t>、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最低 </a:t>
            </a:r>
            <a:r>
              <a:rPr lang="en-US" altLang="ja-JP" sz="18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3</a:t>
            </a:r>
            <a:r>
              <a:rPr lang="ja-JP" altLang="en-US" sz="18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機の小型科学衛星 </a:t>
            </a:r>
            <a:r>
              <a:rPr lang="ja-JP" altLang="en-US" sz="18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を打ち上げる計画 </a:t>
            </a:r>
          </a:p>
        </p:txBody>
      </p:sp>
      <p:sp>
        <p:nvSpPr>
          <p:cNvPr id="826394" name="Line 26"/>
          <p:cNvSpPr>
            <a:spLocks noChangeShapeType="1"/>
          </p:cNvSpPr>
          <p:nvPr/>
        </p:nvSpPr>
        <p:spPr bwMode="auto">
          <a:xfrm>
            <a:off x="1500166" y="1555751"/>
            <a:ext cx="2232025" cy="0"/>
          </a:xfrm>
          <a:prstGeom prst="line">
            <a:avLst/>
          </a:prstGeom>
          <a:noFill/>
          <a:ln w="38100">
            <a:solidFill>
              <a:srgbClr val="99FF99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826392" name="Rectangle 24"/>
          <p:cNvSpPr>
            <a:spLocks noChangeArrowheads="1"/>
          </p:cNvSpPr>
          <p:nvPr/>
        </p:nvSpPr>
        <p:spPr bwMode="auto">
          <a:xfrm>
            <a:off x="676281" y="2696661"/>
            <a:ext cx="4824413" cy="14219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1</a:t>
            </a:r>
            <a:r>
              <a:rPr lang="ja-JP" altLang="en-US" sz="18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号機</a:t>
            </a:r>
            <a:r>
              <a:rPr lang="en-US" altLang="ja-JP" sz="1800" dirty="0" smtClean="0">
                <a:solidFill>
                  <a:srgbClr val="DDDDDD"/>
                </a:solidFill>
              </a:rPr>
              <a:t>   </a:t>
            </a:r>
            <a:r>
              <a:rPr lang="en-US" altLang="ja-JP" sz="18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SPRINT-A/EXCEED (~2012</a:t>
            </a:r>
            <a:r>
              <a:rPr lang="ja-JP" altLang="en-US" sz="18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年</a:t>
            </a:r>
            <a:r>
              <a:rPr lang="en-US" altLang="ja-JP" sz="18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)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             UV</a:t>
            </a:r>
            <a:r>
              <a:rPr lang="ja-JP" altLang="en-US" sz="18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望遠鏡による惑星観測</a:t>
            </a:r>
            <a:endParaRPr lang="en-US" altLang="ja-JP" sz="18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2</a:t>
            </a:r>
            <a:r>
              <a:rPr lang="ja-JP" altLang="en-US" sz="18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号機    </a:t>
            </a:r>
            <a:r>
              <a:rPr lang="en-US" altLang="ja-JP" sz="18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SPRINT-B/ERG   (~2014/15</a:t>
            </a:r>
            <a:r>
              <a:rPr lang="ja-JP" altLang="en-US" sz="18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年</a:t>
            </a:r>
            <a:r>
              <a:rPr lang="en-US" altLang="ja-JP" sz="18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)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              </a:t>
            </a:r>
            <a:r>
              <a:rPr lang="ja-JP" altLang="en-US" sz="18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地球周辺の磁気圏観測</a:t>
            </a:r>
            <a:r>
              <a:rPr lang="ja-JP" altLang="en-US" sz="18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　</a:t>
            </a:r>
          </a:p>
        </p:txBody>
      </p:sp>
      <p:sp>
        <p:nvSpPr>
          <p:cNvPr id="826395" name="Text Box 27"/>
          <p:cNvSpPr txBox="1">
            <a:spLocks noChangeArrowheads="1"/>
          </p:cNvSpPr>
          <p:nvPr/>
        </p:nvSpPr>
        <p:spPr bwMode="auto">
          <a:xfrm>
            <a:off x="5865816" y="3366315"/>
            <a:ext cx="3206778" cy="27699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ja-JP" altLang="en-US" sz="1200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小型科学衛星</a:t>
            </a:r>
            <a:r>
              <a:rPr lang="en-US" altLang="ja-JP" sz="1200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1</a:t>
            </a:r>
            <a:r>
              <a:rPr lang="ja-JP" altLang="en-US" sz="1200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号機 </a:t>
            </a:r>
            <a:r>
              <a:rPr lang="en-US" altLang="ja-JP" sz="1200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SPRINT-A/EXCEED </a:t>
            </a:r>
            <a:endParaRPr lang="en-US" altLang="ja-JP" sz="1200" dirty="0">
              <a:solidFill>
                <a:srgbClr val="C0C0C0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21" name="Picture 44" descr="新小型固体ロケット（イメージ）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16051" y="3786190"/>
            <a:ext cx="3042229" cy="2071702"/>
          </a:xfrm>
          <a:prstGeom prst="rect">
            <a:avLst/>
          </a:prstGeom>
          <a:noFill/>
        </p:spPr>
      </p:pic>
      <p:sp>
        <p:nvSpPr>
          <p:cNvPr id="24" name="Text Box 27"/>
          <p:cNvSpPr txBox="1">
            <a:spLocks noChangeArrowheads="1"/>
          </p:cNvSpPr>
          <p:nvPr/>
        </p:nvSpPr>
        <p:spPr bwMode="auto">
          <a:xfrm>
            <a:off x="5865816" y="5854503"/>
            <a:ext cx="2913094" cy="6463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200" dirty="0" smtClean="0">
                <a:solidFill>
                  <a:srgbClr val="C0C0C0"/>
                </a:solidFill>
                <a:latin typeface="+mn-lt"/>
                <a:sym typeface="Wingdings" pitchFamily="2" charset="2"/>
              </a:rPr>
              <a:t>Next-generation Solid rocket booster</a:t>
            </a:r>
          </a:p>
          <a:p>
            <a:pPr algn="l">
              <a:buNone/>
            </a:pPr>
            <a:r>
              <a:rPr lang="en-US" altLang="ja-JP" sz="1200" dirty="0">
                <a:solidFill>
                  <a:srgbClr val="C0C0C0"/>
                </a:solidFill>
                <a:latin typeface="+mn-lt"/>
                <a:sym typeface="Wingdings" pitchFamily="2" charset="2"/>
              </a:rPr>
              <a:t> </a:t>
            </a:r>
            <a:r>
              <a:rPr lang="en-US" altLang="ja-JP" sz="1200" dirty="0" smtClean="0">
                <a:solidFill>
                  <a:srgbClr val="C0C0C0"/>
                </a:solidFill>
                <a:latin typeface="+mn-lt"/>
                <a:sym typeface="Wingdings" pitchFamily="2" charset="2"/>
              </a:rPr>
              <a:t>       (M-V Follow-on, </a:t>
            </a:r>
            <a:r>
              <a:rPr lang="en-US" altLang="ja-JP" sz="1200" dirty="0">
                <a:solidFill>
                  <a:srgbClr val="C0C0C0"/>
                </a:solidFill>
                <a:sym typeface="Wingdings" pitchFamily="2" charset="2"/>
              </a:rPr>
              <a:t>Fig. by </a:t>
            </a:r>
            <a:r>
              <a:rPr lang="en-US" altLang="ja-JP" sz="1200" dirty="0" smtClean="0">
                <a:solidFill>
                  <a:srgbClr val="C0C0C0"/>
                </a:solidFill>
                <a:sym typeface="Wingdings" pitchFamily="2" charset="2"/>
              </a:rPr>
              <a:t>JAXA</a:t>
            </a:r>
            <a:r>
              <a:rPr lang="en-US" altLang="ja-JP" sz="1200" dirty="0" smtClean="0">
                <a:solidFill>
                  <a:srgbClr val="C0C0C0"/>
                </a:solidFill>
                <a:latin typeface="+mn-lt"/>
                <a:sym typeface="Wingdings" pitchFamily="2" charset="2"/>
              </a:rPr>
              <a:t>)</a:t>
            </a:r>
          </a:p>
          <a:p>
            <a:pPr algn="l">
              <a:buFontTx/>
              <a:buNone/>
            </a:pPr>
            <a:r>
              <a:rPr lang="en-US" altLang="ja-JP" sz="1200" dirty="0" smtClean="0">
                <a:solidFill>
                  <a:srgbClr val="C0C0C0"/>
                </a:solidFill>
                <a:latin typeface="+mn-lt"/>
                <a:sym typeface="Wingdings" pitchFamily="2" charset="2"/>
              </a:rPr>
              <a:t>                            </a:t>
            </a:r>
            <a:endParaRPr lang="en-US" altLang="ja-JP" sz="1200" dirty="0">
              <a:solidFill>
                <a:srgbClr val="C0C0C0"/>
              </a:solidFill>
              <a:latin typeface="+mn-lt"/>
            </a:endParaRPr>
          </a:p>
        </p:txBody>
      </p:sp>
      <p:pic>
        <p:nvPicPr>
          <p:cNvPr id="22" name="図 21" descr="kogata_xxs_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57884" y="1143004"/>
            <a:ext cx="2952744" cy="2214558"/>
          </a:xfrm>
          <a:prstGeom prst="rect">
            <a:avLst/>
          </a:prstGeom>
        </p:spPr>
      </p:pic>
      <p:grpSp>
        <p:nvGrpSpPr>
          <p:cNvPr id="2" name="グループ化 22"/>
          <p:cNvGrpSpPr/>
          <p:nvPr/>
        </p:nvGrpSpPr>
        <p:grpSpPr>
          <a:xfrm>
            <a:off x="857224" y="4286256"/>
            <a:ext cx="5143536" cy="2000264"/>
            <a:chOff x="857224" y="4357694"/>
            <a:chExt cx="5143536" cy="2000264"/>
          </a:xfrm>
        </p:grpSpPr>
        <p:sp>
          <p:nvSpPr>
            <p:cNvPr id="18" name="Rectangle 41"/>
            <p:cNvSpPr>
              <a:spLocks noChangeArrowheads="1"/>
            </p:cNvSpPr>
            <p:nvPr/>
          </p:nvSpPr>
          <p:spPr bwMode="auto">
            <a:xfrm>
              <a:off x="1428728" y="5162042"/>
              <a:ext cx="4572032" cy="720069"/>
            </a:xfrm>
            <a:prstGeom prst="rect">
              <a:avLst/>
            </a:prstGeom>
            <a:noFill/>
            <a:ln w="15875" cap="flat" cmpd="sng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20000"/>
                </a:lnSpc>
                <a:buNone/>
              </a:pPr>
              <a:r>
                <a:rPr lang="ja-JP" altLang="en-US" sz="18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宇宙分野における新しいサイエンスの</a:t>
              </a:r>
              <a:endParaRPr lang="en-US" altLang="ja-JP" sz="18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endParaRPr>
            </a:p>
            <a:p>
              <a:pPr algn="l">
                <a:lnSpc>
                  <a:spcPct val="120000"/>
                </a:lnSpc>
                <a:buNone/>
              </a:pPr>
              <a:r>
                <a:rPr lang="ja-JP" altLang="en-US" sz="18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rPr>
                <a:t>可能性として評価を受けている</a:t>
              </a:r>
              <a:endParaRPr lang="en-US" altLang="ja-JP" sz="18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ＭＳ 明朝" pitchFamily="17" charset="-128"/>
              </a:endParaRPr>
            </a:p>
          </p:txBody>
        </p:sp>
        <p:grpSp>
          <p:nvGrpSpPr>
            <p:cNvPr id="3" name="グループ化 16"/>
            <p:cNvGrpSpPr/>
            <p:nvPr/>
          </p:nvGrpSpPr>
          <p:grpSpPr>
            <a:xfrm>
              <a:off x="857224" y="4357694"/>
              <a:ext cx="4500594" cy="2000264"/>
              <a:chOff x="857224" y="4357694"/>
              <a:chExt cx="4500594" cy="2000264"/>
            </a:xfrm>
          </p:grpSpPr>
          <p:sp>
            <p:nvSpPr>
              <p:cNvPr id="20" name="角丸四角形 19"/>
              <p:cNvSpPr/>
              <p:nvPr/>
            </p:nvSpPr>
            <p:spPr bwMode="auto">
              <a:xfrm>
                <a:off x="857224" y="4786322"/>
                <a:ext cx="4500594" cy="1571636"/>
              </a:xfrm>
              <a:prstGeom prst="roundRect">
                <a:avLst>
                  <a:gd name="adj" fmla="val 12514"/>
                </a:avLst>
              </a:prstGeom>
              <a:solidFill>
                <a:srgbClr val="CCECFF">
                  <a:alpha val="10000"/>
                </a:srgbClr>
              </a:solidFill>
              <a:ln w="6350">
                <a:noFill/>
                <a:miter lim="800000"/>
                <a:headEnd/>
                <a:tailEnd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l" rtl="0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3366"/>
                  </a:buClr>
                  <a:buSzPct val="70000"/>
                  <a:buFont typeface="Wingdings" pitchFamily="2" charset="2"/>
                  <a:buNone/>
                </a:pPr>
                <a:endParaRPr kumimoji="1" lang="ja-JP" altLang="en-US" sz="2000" kern="1200" dirty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4" name="Rectangle 41"/>
              <p:cNvSpPr>
                <a:spLocks noChangeArrowheads="1"/>
              </p:cNvSpPr>
              <p:nvPr/>
            </p:nvSpPr>
            <p:spPr bwMode="auto">
              <a:xfrm>
                <a:off x="928662" y="4786322"/>
                <a:ext cx="4214842" cy="420436"/>
              </a:xfrm>
              <a:prstGeom prst="rect">
                <a:avLst/>
              </a:prstGeom>
              <a:noFill/>
              <a:ln w="15875" cap="flat" cmpd="sng">
                <a:noFill/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algn="l">
                  <a:lnSpc>
                    <a:spcPct val="120000"/>
                  </a:lnSpc>
                  <a:buNone/>
                </a:pPr>
                <a:r>
                  <a:rPr lang="en-US" altLang="ja-JP" sz="2000" dirty="0" smtClean="0">
                    <a:solidFill>
                      <a:srgbClr val="CCECFF"/>
                    </a:solidFill>
                    <a:latin typeface="Tahoma" pitchFamily="34" charset="0"/>
                    <a:cs typeface="ＭＳ 明朝" pitchFamily="17" charset="-128"/>
                  </a:rPr>
                  <a:t>DPF:  </a:t>
                </a:r>
                <a:r>
                  <a:rPr lang="ja-JP" altLang="en-US" sz="2000" dirty="0" smtClean="0">
                    <a:solidFill>
                      <a:srgbClr val="CCECFF"/>
                    </a:solidFill>
                    <a:latin typeface="Tahoma" pitchFamily="34" charset="0"/>
                    <a:cs typeface="ＭＳ 明朝" pitchFamily="17" charset="-128"/>
                  </a:rPr>
                  <a:t>小型科学衛星</a:t>
                </a:r>
                <a:r>
                  <a:rPr lang="en-US" altLang="ja-JP" sz="2000" dirty="0" smtClean="0">
                    <a:solidFill>
                      <a:srgbClr val="CCECFF"/>
                    </a:solidFill>
                    <a:latin typeface="Tahoma" pitchFamily="34" charset="0"/>
                    <a:cs typeface="ＭＳ 明朝" pitchFamily="17" charset="-128"/>
                  </a:rPr>
                  <a:t>3</a:t>
                </a:r>
                <a:r>
                  <a:rPr lang="ja-JP" altLang="en-US" sz="2000" dirty="0" smtClean="0">
                    <a:solidFill>
                      <a:srgbClr val="CCECFF"/>
                    </a:solidFill>
                    <a:latin typeface="Tahoma" pitchFamily="34" charset="0"/>
                    <a:cs typeface="ＭＳ 明朝" pitchFamily="17" charset="-128"/>
                  </a:rPr>
                  <a:t>号機 を目指す</a:t>
                </a:r>
                <a:endParaRPr lang="en-US" altLang="ja-JP" sz="2000" dirty="0" smtClean="0">
                  <a:solidFill>
                    <a:srgbClr val="CCECFF"/>
                  </a:solidFill>
                  <a:latin typeface="Tahoma" pitchFamily="34" charset="0"/>
                  <a:cs typeface="ＭＳ 明朝" pitchFamily="17" charset="-128"/>
                </a:endParaRPr>
              </a:p>
            </p:txBody>
          </p:sp>
          <p:sp>
            <p:nvSpPr>
              <p:cNvPr id="15" name="AutoShape 33"/>
              <p:cNvSpPr>
                <a:spLocks noChangeArrowheads="1"/>
              </p:cNvSpPr>
              <p:nvPr/>
            </p:nvSpPr>
            <p:spPr bwMode="auto">
              <a:xfrm rot="5400000">
                <a:off x="2205813" y="4152113"/>
                <a:ext cx="344488" cy="755650"/>
              </a:xfrm>
              <a:custGeom>
                <a:avLst/>
                <a:gdLst>
                  <a:gd name="G0" fmla="+- 11249 0 0"/>
                  <a:gd name="G1" fmla="+- 5118 0 0"/>
                  <a:gd name="G2" fmla="+- 21600 0 5118"/>
                  <a:gd name="G3" fmla="+- 10800 0 5118"/>
                  <a:gd name="G4" fmla="+- 21600 0 11249"/>
                  <a:gd name="G5" fmla="*/ G4 G3 10800"/>
                  <a:gd name="G6" fmla="+- 21600 0 G5"/>
                  <a:gd name="T0" fmla="*/ 11249 w 21600"/>
                  <a:gd name="T1" fmla="*/ 0 h 21600"/>
                  <a:gd name="T2" fmla="*/ 0 w 21600"/>
                  <a:gd name="T3" fmla="*/ 10800 h 21600"/>
                  <a:gd name="T4" fmla="*/ 11249 w 21600"/>
                  <a:gd name="T5" fmla="*/ 21600 h 21600"/>
                  <a:gd name="T6" fmla="*/ 21600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G1 h 21600"/>
                  <a:gd name="T14" fmla="*/ G6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1249" y="0"/>
                    </a:moveTo>
                    <a:lnTo>
                      <a:pt x="11249" y="5118"/>
                    </a:lnTo>
                    <a:lnTo>
                      <a:pt x="3375" y="5118"/>
                    </a:lnTo>
                    <a:lnTo>
                      <a:pt x="3375" y="16482"/>
                    </a:lnTo>
                    <a:lnTo>
                      <a:pt x="11249" y="16482"/>
                    </a:lnTo>
                    <a:lnTo>
                      <a:pt x="11249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118"/>
                    </a:moveTo>
                    <a:lnTo>
                      <a:pt x="1350" y="16482"/>
                    </a:lnTo>
                    <a:lnTo>
                      <a:pt x="2700" y="16482"/>
                    </a:lnTo>
                    <a:lnTo>
                      <a:pt x="2700" y="5118"/>
                    </a:lnTo>
                    <a:close/>
                  </a:path>
                  <a:path w="21600" h="21600">
                    <a:moveTo>
                      <a:pt x="0" y="5118"/>
                    </a:moveTo>
                    <a:lnTo>
                      <a:pt x="0" y="16482"/>
                    </a:lnTo>
                    <a:lnTo>
                      <a:pt x="675" y="16482"/>
                    </a:lnTo>
                    <a:lnTo>
                      <a:pt x="675" y="5118"/>
                    </a:lnTo>
                    <a:close/>
                  </a:path>
                </a:pathLst>
              </a:custGeom>
              <a:solidFill>
                <a:srgbClr val="FFFFFF">
                  <a:alpha val="9804"/>
                </a:srgbClr>
              </a:solidFill>
              <a:ln w="6350">
                <a:solidFill>
                  <a:srgbClr val="FFFFFF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sz="20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9" name="Rectangle 41"/>
              <p:cNvSpPr>
                <a:spLocks noChangeArrowheads="1"/>
              </p:cNvSpPr>
              <p:nvPr/>
            </p:nvSpPr>
            <p:spPr bwMode="auto">
              <a:xfrm>
                <a:off x="1763688" y="5896293"/>
                <a:ext cx="3429024" cy="461665"/>
              </a:xfrm>
              <a:prstGeom prst="rect">
                <a:avLst/>
              </a:prstGeom>
              <a:noFill/>
              <a:ln w="15875" cap="flat" cmpd="sng">
                <a:noFill/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algn="l">
                  <a:lnSpc>
                    <a:spcPct val="120000"/>
                  </a:lnSpc>
                  <a:buNone/>
                </a:pPr>
                <a:r>
                  <a:rPr lang="ja-JP" altLang="en-US" sz="2000" dirty="0" smtClean="0">
                    <a:solidFill>
                      <a:srgbClr val="CCECFF"/>
                    </a:solidFill>
                    <a:latin typeface="Tahoma" pitchFamily="34" charset="0"/>
                    <a:ea typeface="HGP創英角ｺﾞｼｯｸUB" pitchFamily="50" charset="-128"/>
                    <a:cs typeface="ＭＳ 明朝" pitchFamily="17" charset="-128"/>
                  </a:rPr>
                  <a:t>打ち上げ目標 </a:t>
                </a:r>
                <a:r>
                  <a:rPr lang="en-US" altLang="ja-JP" sz="2000" dirty="0" smtClean="0">
                    <a:solidFill>
                      <a:srgbClr val="CCECFF"/>
                    </a:solidFill>
                    <a:latin typeface="Tahoma" pitchFamily="34" charset="0"/>
                    <a:ea typeface="HGP創英角ｺﾞｼｯｸUB" pitchFamily="50" charset="-128"/>
                    <a:cs typeface="ＭＳ 明朝" pitchFamily="17" charset="-128"/>
                  </a:rPr>
                  <a:t>:  2016/17</a:t>
                </a:r>
                <a:r>
                  <a:rPr lang="ja-JP" altLang="en-US" sz="2000" dirty="0" smtClean="0">
                    <a:solidFill>
                      <a:srgbClr val="CCECFF"/>
                    </a:solidFill>
                    <a:latin typeface="Tahoma" pitchFamily="34" charset="0"/>
                    <a:ea typeface="HGP創英角ｺﾞｼｯｸUB" pitchFamily="50" charset="-128"/>
                    <a:cs typeface="ＭＳ 明朝" pitchFamily="17" charset="-128"/>
                  </a:rPr>
                  <a:t>年</a:t>
                </a:r>
                <a:r>
                  <a:rPr lang="ja-JP" altLang="en-US" sz="2000" dirty="0" smtClean="0">
                    <a:solidFill>
                      <a:srgbClr val="CCECFF"/>
                    </a:solidFill>
                    <a:latin typeface="Tahoma" pitchFamily="34" charset="0"/>
                    <a:cs typeface="ＭＳ 明朝" pitchFamily="17" charset="-128"/>
                  </a:rPr>
                  <a:t>度</a:t>
                </a:r>
                <a:endParaRPr lang="en-US" altLang="ja-JP" sz="2000" dirty="0" smtClean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ＭＳ 明朝" pitchFamily="17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77869216"/>
      </p:ext>
    </p:extLst>
  </p:cSld>
  <p:clrMapOvr>
    <a:masterClrMapping/>
  </p:clrMapOvr>
  <p:transition advTm="52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国立天文台 </a:t>
            </a:r>
            <a:r>
              <a:rPr lang="en-US" altLang="ja-JP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ATC</a:t>
            </a:r>
            <a:r>
              <a:rPr lang="ja-JP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セミナー　</a:t>
            </a:r>
            <a:r>
              <a:rPr lang="en-US" altLang="ja-JP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ja-JP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ja-JP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21</a:t>
            </a:r>
            <a:r>
              <a:rPr lang="ja-JP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国立天文台</a:t>
            </a:r>
            <a:r>
              <a:rPr lang="en-US" altLang="ja-JP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3568" y="1074738"/>
            <a:ext cx="7858125" cy="5211762"/>
          </a:xfrm>
          <a:prstGeom prst="rect">
            <a:avLst/>
          </a:prstGeom>
        </p:spPr>
        <p:txBody>
          <a:bodyPr/>
          <a:lstStyle/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dirty="0"/>
              <a:t>  </a:t>
            </a:r>
            <a:endParaRPr lang="en-US" altLang="ja-JP" sz="2800" dirty="0" smtClean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dirty="0" smtClean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dirty="0" smtClean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dirty="0" smtClean="0"/>
              <a:t>          </a:t>
            </a:r>
            <a:r>
              <a:rPr lang="en-US" altLang="ja-JP" sz="4000" dirty="0" smtClean="0"/>
              <a:t>TOBA </a:t>
            </a:r>
            <a:r>
              <a:rPr lang="en-US" altLang="ja-JP" sz="3200" dirty="0" smtClean="0"/>
              <a:t> (</a:t>
            </a:r>
            <a:r>
              <a:rPr lang="en-US" altLang="ja-JP" sz="3200" u="sng" dirty="0" smtClean="0">
                <a:solidFill>
                  <a:srgbClr val="99CCFF"/>
                </a:solidFill>
              </a:rPr>
              <a:t>To</a:t>
            </a:r>
            <a:r>
              <a:rPr lang="en-US" altLang="ja-JP" sz="3200" dirty="0" smtClean="0"/>
              <a:t>rsion-</a:t>
            </a:r>
            <a:r>
              <a:rPr lang="en-US" altLang="ja-JP" sz="3200" u="sng" dirty="0" smtClean="0">
                <a:solidFill>
                  <a:srgbClr val="99CCFF"/>
                </a:solidFill>
              </a:rPr>
              <a:t>B</a:t>
            </a:r>
            <a:r>
              <a:rPr lang="en-US" altLang="ja-JP" sz="3200" dirty="0" smtClean="0"/>
              <a:t>ar </a:t>
            </a:r>
            <a:r>
              <a:rPr lang="en-US" altLang="ja-JP" sz="3200" u="sng" dirty="0" smtClean="0">
                <a:solidFill>
                  <a:srgbClr val="99CCFF"/>
                </a:solidFill>
              </a:rPr>
              <a:t>A</a:t>
            </a:r>
            <a:r>
              <a:rPr lang="en-US" altLang="ja-JP" sz="3200" dirty="0" smtClean="0"/>
              <a:t>ntenna)</a:t>
            </a:r>
            <a:endParaRPr lang="ja-JP" altLang="en-US" sz="3200" dirty="0"/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4067944" y="5929535"/>
            <a:ext cx="4680520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None/>
            </a:pPr>
            <a:r>
              <a:rPr lang="en-US" altLang="ja-JP" sz="1600" dirty="0" smtClean="0">
                <a:solidFill>
                  <a:srgbClr val="6699FF"/>
                </a:solidFill>
              </a:rPr>
              <a:t>※Ando+ PRL (2010),   Ishidoshiro+ PRL (2011) </a:t>
            </a:r>
            <a:endParaRPr lang="en-US" altLang="ja-JP" sz="1600" dirty="0">
              <a:solidFill>
                <a:srgbClr val="66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584319"/>
      </p:ext>
    </p:extLst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56"/>
          <p:cNvSpPr>
            <a:spLocks noChangeArrowheads="1"/>
          </p:cNvSpPr>
          <p:nvPr/>
        </p:nvSpPr>
        <p:spPr bwMode="auto">
          <a:xfrm>
            <a:off x="1115616" y="3140968"/>
            <a:ext cx="6840760" cy="1800200"/>
          </a:xfrm>
          <a:prstGeom prst="roundRect">
            <a:avLst>
              <a:gd name="adj" fmla="val 6731"/>
            </a:avLst>
          </a:prstGeom>
          <a:solidFill>
            <a:srgbClr val="000000">
              <a:alpha val="20000"/>
            </a:srgbClr>
          </a:solidFill>
          <a:ln w="3175">
            <a:solidFill>
              <a:srgbClr val="5F5F5F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11" name="AutoShape 56"/>
          <p:cNvSpPr>
            <a:spLocks noChangeArrowheads="1"/>
          </p:cNvSpPr>
          <p:nvPr/>
        </p:nvSpPr>
        <p:spPr bwMode="auto">
          <a:xfrm>
            <a:off x="1043608" y="984148"/>
            <a:ext cx="6840760" cy="2016224"/>
          </a:xfrm>
          <a:prstGeom prst="roundRect">
            <a:avLst>
              <a:gd name="adj" fmla="val 6731"/>
            </a:avLst>
          </a:prstGeom>
          <a:solidFill>
            <a:srgbClr val="000000">
              <a:alpha val="20000"/>
            </a:srgbClr>
          </a:solidFill>
          <a:ln w="3175">
            <a:solidFill>
              <a:srgbClr val="5F5F5F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背景と動機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国立天文台 </a:t>
            </a:r>
            <a:r>
              <a:rPr lang="en-US" altLang="ja-JP" smtClean="0"/>
              <a:t>ATC</a:t>
            </a:r>
            <a:r>
              <a:rPr lang="ja-JP" altLang="en-US" smtClean="0"/>
              <a:t>セミナー　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11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国立天文台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1187624" y="2220478"/>
            <a:ext cx="7143800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特に低周波数帯では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　　</a:t>
            </a:r>
            <a:r>
              <a:rPr lang="ja-JP" altLang="en-US" sz="2000" dirty="0" smtClean="0">
                <a:solidFill>
                  <a:srgbClr val="CCFFCC"/>
                </a:solidFill>
                <a:latin typeface="Tahoma" pitchFamily="34" charset="0"/>
              </a:rPr>
              <a:t>大きな重力波振幅</a:t>
            </a:r>
            <a:r>
              <a:rPr lang="en-US" altLang="ja-JP" sz="2000" dirty="0" smtClean="0">
                <a:solidFill>
                  <a:srgbClr val="CCFFCC"/>
                </a:solidFill>
                <a:latin typeface="Tahoma" pitchFamily="34" charset="0"/>
              </a:rPr>
              <a:t>, </a:t>
            </a:r>
            <a:r>
              <a:rPr lang="ja-JP" altLang="en-US" sz="2000" dirty="0" smtClean="0">
                <a:solidFill>
                  <a:srgbClr val="CCFFCC"/>
                </a:solidFill>
                <a:latin typeface="Tahoma" pitchFamily="34" charset="0"/>
              </a:rPr>
              <a:t>定常的な重力波源  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が期待できる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.</a:t>
            </a: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1187624" y="1068350"/>
            <a:ext cx="7143800" cy="12003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重力波の周波数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: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   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波源の運動の時間スケールを反映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        </a:t>
            </a:r>
            <a:r>
              <a:rPr lang="ja-JP" altLang="en-US" sz="2000" dirty="0" smtClean="0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さまざまな周波数帯での観測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が望ましい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. 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1589656" y="3140968"/>
            <a:ext cx="7143800" cy="12003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地上望遠鏡では、低周波数帯の重力波観測は困難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   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・ 検出器の</a:t>
            </a:r>
            <a:r>
              <a:rPr lang="ja-JP" altLang="en-US" sz="2000" dirty="0" smtClean="0">
                <a:solidFill>
                  <a:srgbClr val="CCFFCC"/>
                </a:solidFill>
                <a:latin typeface="Tahoma" pitchFamily="34" charset="0"/>
              </a:rPr>
              <a:t>原理的な限界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.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   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・ 地面振動などの環境雑音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.</a:t>
            </a: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1604664" y="4365104"/>
            <a:ext cx="7143800" cy="42043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宇宙望遠鏡に行くのは、</a:t>
            </a:r>
            <a:r>
              <a:rPr lang="ja-JP" altLang="en-US" sz="2000" dirty="0" smtClean="0">
                <a:solidFill>
                  <a:srgbClr val="CCFFCC"/>
                </a:solidFill>
                <a:latin typeface="Tahoma" pitchFamily="34" charset="0"/>
              </a:rPr>
              <a:t>多大なリソース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が必要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.</a:t>
            </a:r>
          </a:p>
        </p:txBody>
      </p:sp>
      <p:grpSp>
        <p:nvGrpSpPr>
          <p:cNvPr id="2" name="グループ化 1"/>
          <p:cNvGrpSpPr/>
          <p:nvPr/>
        </p:nvGrpSpPr>
        <p:grpSpPr>
          <a:xfrm>
            <a:off x="1475656" y="5085184"/>
            <a:ext cx="6624736" cy="1296144"/>
            <a:chOff x="1475656" y="5085184"/>
            <a:chExt cx="6624736" cy="1296144"/>
          </a:xfrm>
        </p:grpSpPr>
        <p:sp>
          <p:nvSpPr>
            <p:cNvPr id="10" name="AutoShape 56"/>
            <p:cNvSpPr>
              <a:spLocks noChangeArrowheads="1"/>
            </p:cNvSpPr>
            <p:nvPr/>
          </p:nvSpPr>
          <p:spPr bwMode="auto">
            <a:xfrm>
              <a:off x="1979712" y="5085184"/>
              <a:ext cx="4968552" cy="1296144"/>
            </a:xfrm>
            <a:prstGeom prst="roundRect">
              <a:avLst>
                <a:gd name="adj" fmla="val 6731"/>
              </a:avLst>
            </a:prstGeom>
            <a:solidFill>
              <a:srgbClr val="99CCFF">
                <a:alpha val="10000"/>
              </a:srgbClr>
            </a:solidFill>
            <a:ln w="15875">
              <a:noFill/>
              <a:round/>
              <a:headEnd/>
              <a:tailEnd/>
            </a:ln>
            <a:effectLst/>
          </p:spPr>
          <p:txBody>
            <a:bodyPr wrap="square" anchor="ctr">
              <a:noAutofit/>
            </a:bodyPr>
            <a:lstStyle/>
            <a:p>
              <a:endParaRPr lang="ja-JP" altLang="en-US"/>
            </a:p>
          </p:txBody>
        </p:sp>
        <p:sp>
          <p:nvSpPr>
            <p:cNvPr id="8" name="AutoShape 38"/>
            <p:cNvSpPr>
              <a:spLocks noChangeArrowheads="1"/>
            </p:cNvSpPr>
            <p:nvPr/>
          </p:nvSpPr>
          <p:spPr bwMode="auto">
            <a:xfrm>
              <a:off x="1475656" y="5232052"/>
              <a:ext cx="296863" cy="357188"/>
            </a:xfrm>
            <a:custGeom>
              <a:avLst/>
              <a:gdLst>
                <a:gd name="G0" fmla="+- 11475 0 0"/>
                <a:gd name="G1" fmla="+- 4469 0 0"/>
                <a:gd name="G2" fmla="+- 21600 0 4469"/>
                <a:gd name="G3" fmla="+- 10800 0 4469"/>
                <a:gd name="G4" fmla="+- 21600 0 11475"/>
                <a:gd name="G5" fmla="*/ G4 G3 10800"/>
                <a:gd name="G6" fmla="+- 21600 0 G5"/>
                <a:gd name="T0" fmla="*/ 11475 w 21600"/>
                <a:gd name="T1" fmla="*/ 0 h 21600"/>
                <a:gd name="T2" fmla="*/ 0 w 21600"/>
                <a:gd name="T3" fmla="*/ 10800 h 21600"/>
                <a:gd name="T4" fmla="*/ 11475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1475" y="0"/>
                  </a:moveTo>
                  <a:lnTo>
                    <a:pt x="11475" y="4469"/>
                  </a:lnTo>
                  <a:lnTo>
                    <a:pt x="3375" y="4469"/>
                  </a:lnTo>
                  <a:lnTo>
                    <a:pt x="3375" y="17131"/>
                  </a:lnTo>
                  <a:lnTo>
                    <a:pt x="11475" y="17131"/>
                  </a:lnTo>
                  <a:lnTo>
                    <a:pt x="11475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4469"/>
                  </a:moveTo>
                  <a:lnTo>
                    <a:pt x="1350" y="17131"/>
                  </a:lnTo>
                  <a:lnTo>
                    <a:pt x="2700" y="17131"/>
                  </a:lnTo>
                  <a:lnTo>
                    <a:pt x="2700" y="4469"/>
                  </a:lnTo>
                  <a:close/>
                </a:path>
                <a:path w="21600" h="21600">
                  <a:moveTo>
                    <a:pt x="0" y="4469"/>
                  </a:moveTo>
                  <a:lnTo>
                    <a:pt x="0" y="17131"/>
                  </a:lnTo>
                  <a:lnTo>
                    <a:pt x="675" y="17131"/>
                  </a:lnTo>
                  <a:lnTo>
                    <a:pt x="675" y="4469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317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>
              <a:off x="2108720" y="5157192"/>
              <a:ext cx="5991672" cy="1200329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2000" dirty="0" smtClean="0">
                  <a:solidFill>
                    <a:srgbClr val="FFFFFF"/>
                  </a:solidFill>
                  <a:latin typeface="Tahoma" pitchFamily="34" charset="0"/>
                </a:rPr>
                <a:t>新しい観測方式を提案する</a:t>
              </a:r>
              <a:endParaRPr lang="en-US" altLang="ja-JP" sz="2000" dirty="0" smtClean="0">
                <a:solidFill>
                  <a:srgbClr val="FFFFFF"/>
                </a:solidFill>
                <a:latin typeface="Tahoma" pitchFamily="34" charset="0"/>
              </a:endParaRPr>
            </a:p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2000" dirty="0" smtClean="0">
                  <a:solidFill>
                    <a:srgbClr val="CCECFF"/>
                  </a:solidFill>
                  <a:latin typeface="Tahoma" pitchFamily="34" charset="0"/>
                </a:rPr>
                <a:t>　　 地上でも低周波重力波を観測</a:t>
              </a:r>
              <a:r>
                <a:rPr lang="en-US" altLang="ja-JP" sz="2000" dirty="0" smtClean="0">
                  <a:solidFill>
                    <a:srgbClr val="CCECFF"/>
                  </a:solidFill>
                  <a:latin typeface="Tahoma" pitchFamily="34" charset="0"/>
                </a:rPr>
                <a:t>.</a:t>
              </a:r>
            </a:p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2000" dirty="0" smtClean="0">
                  <a:solidFill>
                    <a:srgbClr val="CCECFF"/>
                  </a:solidFill>
                  <a:latin typeface="Tahoma" pitchFamily="34" charset="0"/>
                </a:rPr>
                <a:t>      </a:t>
              </a:r>
              <a:r>
                <a:rPr lang="ja-JP" altLang="en-US" sz="2000" dirty="0" smtClean="0">
                  <a:solidFill>
                    <a:srgbClr val="CCECFF"/>
                  </a:solidFill>
                  <a:latin typeface="Tahoma" pitchFamily="34" charset="0"/>
                </a:rPr>
                <a:t>宇宙望遠鏡で独自の周波数帯を観測</a:t>
              </a:r>
              <a:r>
                <a:rPr lang="en-US" altLang="ja-JP" sz="2000" dirty="0" smtClean="0">
                  <a:solidFill>
                    <a:srgbClr val="CCECFF"/>
                  </a:solidFill>
                  <a:latin typeface="Tahoma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5057282"/>
      </p:ext>
    </p:extLst>
  </p:cSld>
  <p:clrMapOvr>
    <a:masterClrMapping/>
  </p:clrMapOvr>
  <p:transition advTm="52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58"/>
          <p:cNvSpPr>
            <a:spLocks noChangeArrowheads="1"/>
          </p:cNvSpPr>
          <p:nvPr/>
        </p:nvSpPr>
        <p:spPr bwMode="auto">
          <a:xfrm>
            <a:off x="1928794" y="2812464"/>
            <a:ext cx="5904749" cy="3467562"/>
          </a:xfrm>
          <a:prstGeom prst="roundRect">
            <a:avLst>
              <a:gd name="adj" fmla="val 6731"/>
            </a:avLst>
          </a:prstGeom>
          <a:solidFill>
            <a:srgbClr val="FFFFFF">
              <a:alpha val="9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捩じれ型アンテナ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国立天文台 </a:t>
            </a:r>
            <a:r>
              <a:rPr lang="en-US" altLang="ja-JP" smtClean="0"/>
              <a:t>ATC</a:t>
            </a:r>
            <a:r>
              <a:rPr lang="ja-JP" altLang="en-US" smtClean="0"/>
              <a:t>セミナー　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11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国立天文台</a:t>
            </a:r>
            <a:r>
              <a:rPr lang="en-US" altLang="ja-JP" smtClean="0"/>
              <a:t>)</a:t>
            </a:r>
            <a:endParaRPr lang="en-US" altLang="ja-JP"/>
          </a:p>
        </p:txBody>
      </p:sp>
      <p:pic>
        <p:nvPicPr>
          <p:cNvPr id="1404931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00232" y="2922440"/>
            <a:ext cx="5820576" cy="3219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714348" y="1500174"/>
            <a:ext cx="5072098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2</a:t>
            </a:r>
            <a:r>
              <a:rPr lang="ja-JP" altLang="en-US" sz="2000" dirty="0" err="1" smtClean="0">
                <a:solidFill>
                  <a:srgbClr val="FFFFFF"/>
                </a:solidFill>
                <a:latin typeface="Tahoma" pitchFamily="34" charset="0"/>
              </a:rPr>
              <a:t>つの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棒状試験マスを配置</a:t>
            </a:r>
            <a:endParaRPr lang="en-US" altLang="ja-JP" sz="20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" name="AutoShape 38"/>
          <p:cNvSpPr>
            <a:spLocks noChangeArrowheads="1"/>
          </p:cNvSpPr>
          <p:nvPr/>
        </p:nvSpPr>
        <p:spPr bwMode="auto">
          <a:xfrm>
            <a:off x="4143372" y="1772816"/>
            <a:ext cx="296863" cy="384125"/>
          </a:xfrm>
          <a:custGeom>
            <a:avLst/>
            <a:gdLst>
              <a:gd name="G0" fmla="+- 11475 0 0"/>
              <a:gd name="G1" fmla="+- 4469 0 0"/>
              <a:gd name="G2" fmla="+- 21600 0 4469"/>
              <a:gd name="G3" fmla="+- 10800 0 4469"/>
              <a:gd name="G4" fmla="+- 21600 0 11475"/>
              <a:gd name="G5" fmla="*/ G4 G3 10800"/>
              <a:gd name="G6" fmla="+- 21600 0 G5"/>
              <a:gd name="T0" fmla="*/ 11475 w 21600"/>
              <a:gd name="T1" fmla="*/ 0 h 21600"/>
              <a:gd name="T2" fmla="*/ 0 w 21600"/>
              <a:gd name="T3" fmla="*/ 10800 h 21600"/>
              <a:gd name="T4" fmla="*/ 11475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475" y="0"/>
                </a:moveTo>
                <a:lnTo>
                  <a:pt x="11475" y="4469"/>
                </a:lnTo>
                <a:lnTo>
                  <a:pt x="3375" y="4469"/>
                </a:lnTo>
                <a:lnTo>
                  <a:pt x="3375" y="17131"/>
                </a:lnTo>
                <a:lnTo>
                  <a:pt x="11475" y="17131"/>
                </a:lnTo>
                <a:lnTo>
                  <a:pt x="11475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469"/>
                </a:moveTo>
                <a:lnTo>
                  <a:pt x="1350" y="17131"/>
                </a:lnTo>
                <a:lnTo>
                  <a:pt x="2700" y="17131"/>
                </a:lnTo>
                <a:lnTo>
                  <a:pt x="2700" y="4469"/>
                </a:lnTo>
                <a:close/>
              </a:path>
              <a:path w="21600" h="21600">
                <a:moveTo>
                  <a:pt x="0" y="4469"/>
                </a:moveTo>
                <a:lnTo>
                  <a:pt x="0" y="17131"/>
                </a:lnTo>
                <a:lnTo>
                  <a:pt x="675" y="17131"/>
                </a:lnTo>
                <a:lnTo>
                  <a:pt x="675" y="4469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 w="317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785786" y="1928802"/>
            <a:ext cx="3929090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レーザー干渉計よよって</a:t>
            </a:r>
            <a:endParaRPr lang="en-US" altLang="ja-JP" sz="2000" dirty="0" smtClean="0">
              <a:solidFill>
                <a:srgbClr val="FFFFFF"/>
              </a:solidFill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　　　　　差動回転変動を検出</a:t>
            </a:r>
            <a:endParaRPr lang="en-US" altLang="ja-JP" sz="20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4643438" y="1500174"/>
            <a:ext cx="4286280" cy="12003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地上でも低周波数重力波を観測可能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.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宇宙では、さらなる</a:t>
            </a:r>
            <a:endParaRPr lang="en-US" altLang="ja-JP" sz="2000" dirty="0" smtClean="0">
              <a:solidFill>
                <a:srgbClr val="FFFFFF"/>
              </a:solidFill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　　　　　　    感度の向上が期待できる</a:t>
            </a:r>
            <a:r>
              <a:rPr lang="en-US" altLang="ja-JP" sz="2000" dirty="0" smtClean="0">
                <a:solidFill>
                  <a:srgbClr val="FFFFFF"/>
                </a:solidFill>
              </a:rPr>
              <a:t>.</a:t>
            </a:r>
            <a:endParaRPr lang="en-US" altLang="ja-JP" sz="20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71472" y="928670"/>
            <a:ext cx="7072362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捩じれ型重力波望遠鏡   </a:t>
            </a:r>
            <a:r>
              <a:rPr lang="en-US" altLang="ja-JP" sz="2000" b="1" dirty="0" smtClean="0">
                <a:solidFill>
                  <a:srgbClr val="FFFFFF"/>
                </a:solidFill>
              </a:rPr>
              <a:t>(TOBA: </a:t>
            </a:r>
            <a:r>
              <a:rPr lang="en-US" altLang="ja-JP" sz="2000" b="1" u="sng" dirty="0" smtClean="0">
                <a:solidFill>
                  <a:srgbClr val="99CCFF"/>
                </a:solidFill>
              </a:rPr>
              <a:t>To</a:t>
            </a:r>
            <a:r>
              <a:rPr lang="en-US" altLang="ja-JP" sz="2000" b="1" dirty="0" smtClean="0">
                <a:solidFill>
                  <a:srgbClr val="FFFFFF"/>
                </a:solidFill>
              </a:rPr>
              <a:t>rsion-</a:t>
            </a:r>
            <a:r>
              <a:rPr lang="en-US" altLang="ja-JP" sz="2000" b="1" u="sng" dirty="0" smtClean="0">
                <a:solidFill>
                  <a:srgbClr val="99CCFF"/>
                </a:solidFill>
              </a:rPr>
              <a:t>B</a:t>
            </a:r>
            <a:r>
              <a:rPr lang="en-US" altLang="ja-JP" sz="2000" b="1" dirty="0" smtClean="0">
                <a:solidFill>
                  <a:srgbClr val="FFFFFF"/>
                </a:solidFill>
              </a:rPr>
              <a:t>ar </a:t>
            </a:r>
            <a:r>
              <a:rPr lang="en-US" altLang="ja-JP" sz="2000" b="1" u="sng" dirty="0" smtClean="0">
                <a:solidFill>
                  <a:srgbClr val="99CCFF"/>
                </a:solidFill>
              </a:rPr>
              <a:t>A</a:t>
            </a:r>
            <a:r>
              <a:rPr lang="en-US" altLang="ja-JP" sz="2000" b="1" dirty="0" smtClean="0">
                <a:solidFill>
                  <a:srgbClr val="FFFFFF"/>
                </a:solidFill>
              </a:rPr>
              <a:t>ntenna)</a:t>
            </a:r>
            <a:endParaRPr lang="en-US" altLang="ja-JP" sz="2000" b="1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6616082"/>
      </p:ext>
    </p:extLst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56"/>
          <p:cNvSpPr>
            <a:spLocks noChangeArrowheads="1"/>
          </p:cNvSpPr>
          <p:nvPr/>
        </p:nvSpPr>
        <p:spPr bwMode="auto">
          <a:xfrm>
            <a:off x="4572000" y="3786190"/>
            <a:ext cx="857256" cy="357190"/>
          </a:xfrm>
          <a:prstGeom prst="roundRect">
            <a:avLst>
              <a:gd name="adj" fmla="val 6731"/>
            </a:avLst>
          </a:prstGeom>
          <a:solidFill>
            <a:srgbClr val="000000">
              <a:alpha val="80000"/>
            </a:srgbClr>
          </a:solidFill>
          <a:ln w="31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5" name="AutoShape 56"/>
          <p:cNvSpPr>
            <a:spLocks noChangeArrowheads="1"/>
          </p:cNvSpPr>
          <p:nvPr/>
        </p:nvSpPr>
        <p:spPr bwMode="auto">
          <a:xfrm>
            <a:off x="683568" y="2395808"/>
            <a:ext cx="7920880" cy="3962150"/>
          </a:xfrm>
          <a:prstGeom prst="roundRect">
            <a:avLst>
              <a:gd name="adj" fmla="val 6731"/>
            </a:avLst>
          </a:prstGeom>
          <a:solidFill>
            <a:srgbClr val="000000">
              <a:alpha val="20000"/>
            </a:srgbClr>
          </a:solidFill>
          <a:ln w="3175">
            <a:solidFill>
              <a:srgbClr val="5F5F5F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pic>
        <p:nvPicPr>
          <p:cNvPr id="1409028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1538" y="2430920"/>
            <a:ext cx="7342178" cy="4141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TOBA</a:t>
            </a:r>
            <a:r>
              <a:rPr lang="ja-JP" altLang="en-US" dirty="0" smtClean="0"/>
              <a:t>の感度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国立天文台 </a:t>
            </a:r>
            <a:r>
              <a:rPr lang="en-US" altLang="ja-JP" smtClean="0"/>
              <a:t>ATC</a:t>
            </a:r>
            <a:r>
              <a:rPr lang="ja-JP" altLang="en-US" smtClean="0"/>
              <a:t>セミナー　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11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国立天文台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6072198" y="1341767"/>
            <a:ext cx="3000396" cy="10156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Bar length : 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10m</a:t>
            </a:r>
            <a:r>
              <a:rPr lang="en-US" altLang="ja-JP" sz="1200" b="1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, Mass : 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7600kg</a:t>
            </a:r>
            <a:endParaRPr lang="en-US" altLang="ja-JP" sz="1200" b="1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Laser source : 1064nm, </a:t>
            </a:r>
            <a:r>
              <a:rPr lang="en-US" altLang="ja-JP" sz="12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10W  </a:t>
            </a:r>
            <a:endParaRPr lang="en-US" altLang="ja-JP" sz="1200" b="1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Cavity length : 1cm,  Finesse : 100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Bar Q-value : 10</a:t>
            </a:r>
            <a:r>
              <a:rPr lang="en-US" altLang="ja-JP" sz="1200" b="1" baseline="300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5</a:t>
            </a:r>
            <a:r>
              <a:rPr lang="en-US" altLang="ja-JP" sz="12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,  Temp: 4K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Support Loss : 10</a:t>
            </a:r>
            <a:r>
              <a:rPr lang="en-US" altLang="ja-JP" sz="1200" b="1" baseline="300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-10</a:t>
            </a:r>
            <a:r>
              <a:rPr lang="en-US" altLang="ja-JP" sz="12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1000100" y="928670"/>
            <a:ext cx="5072098" cy="141301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現実的なパラメータを仮定</a:t>
            </a:r>
            <a:endParaRPr lang="en-US" altLang="ja-JP" sz="2000" dirty="0" smtClean="0">
              <a:solidFill>
                <a:srgbClr val="FFFFFF"/>
              </a:solidFill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  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試験質量       質量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7,600kg,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長さ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10m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    </a:t>
            </a:r>
            <a:r>
              <a:rPr lang="ja-JP" altLang="en-US" sz="2000" dirty="0" smtClean="0">
                <a:solidFill>
                  <a:srgbClr val="FFFFFF"/>
                </a:solidFill>
              </a:rPr>
              <a:t>レーザー光源  </a:t>
            </a:r>
            <a:r>
              <a:rPr lang="en-US" altLang="ja-JP" sz="2000" dirty="0" smtClean="0">
                <a:solidFill>
                  <a:srgbClr val="FFFFFF"/>
                </a:solidFill>
              </a:rPr>
              <a:t>10W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  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低温動作       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4K</a:t>
            </a:r>
            <a:endParaRPr lang="en-US" altLang="ja-JP" sz="20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2123728" y="2636912"/>
            <a:ext cx="5976664" cy="3024336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noFill/>
          </a:ln>
        </p:spPr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AutoShape 56"/>
          <p:cNvSpPr>
            <a:spLocks noChangeArrowheads="1"/>
          </p:cNvSpPr>
          <p:nvPr/>
        </p:nvSpPr>
        <p:spPr bwMode="auto">
          <a:xfrm>
            <a:off x="2267744" y="4077072"/>
            <a:ext cx="1571636" cy="500066"/>
          </a:xfrm>
          <a:prstGeom prst="roundRect">
            <a:avLst>
              <a:gd name="adj" fmla="val 6731"/>
            </a:avLst>
          </a:prstGeom>
          <a:solidFill>
            <a:srgbClr val="000000">
              <a:alpha val="80000"/>
            </a:srgbClr>
          </a:solidFill>
          <a:ln w="31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cxnSp>
        <p:nvCxnSpPr>
          <p:cNvPr id="14" name="直線コネクタ 13"/>
          <p:cNvCxnSpPr/>
          <p:nvPr/>
        </p:nvCxnSpPr>
        <p:spPr bwMode="auto">
          <a:xfrm>
            <a:off x="2555776" y="3043880"/>
            <a:ext cx="1224136" cy="1080120"/>
          </a:xfrm>
          <a:prstGeom prst="line">
            <a:avLst/>
          </a:prstGeom>
          <a:solidFill>
            <a:srgbClr val="FAFFC9">
              <a:alpha val="50000"/>
            </a:srgbClr>
          </a:solidFill>
          <a:ln w="76200" cap="flat" cmpd="sng" algn="ctr">
            <a:solidFill>
              <a:srgbClr val="FF99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2286016" y="4048788"/>
            <a:ext cx="2500298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 smtClean="0">
                <a:solidFill>
                  <a:srgbClr val="FFCCCC"/>
                </a:solidFill>
                <a:latin typeface="Tahoma" pitchFamily="34" charset="0"/>
              </a:rPr>
              <a:t>回転周波数</a:t>
            </a:r>
            <a:r>
              <a:rPr lang="en-US" altLang="ja-JP" sz="1400" b="1" dirty="0" smtClean="0">
                <a:solidFill>
                  <a:srgbClr val="FFCCCC"/>
                </a:solidFill>
                <a:latin typeface="Tahoma" pitchFamily="34" charset="0"/>
              </a:rPr>
              <a:t> 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5x10</a:t>
            </a:r>
            <a:r>
              <a:rPr lang="en-US" altLang="ja-JP" sz="1400" b="1" baseline="30000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-5</a:t>
            </a:r>
            <a:r>
              <a:rPr lang="en-US" altLang="ja-JP" sz="1400" b="1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 Hz </a:t>
            </a:r>
            <a:r>
              <a:rPr lang="ja-JP" altLang="en-US" sz="1400" b="1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の場合</a:t>
            </a:r>
            <a:endParaRPr lang="en-US" altLang="ja-JP" sz="1400" b="1" dirty="0">
              <a:solidFill>
                <a:srgbClr val="FFCC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cxnSp>
        <p:nvCxnSpPr>
          <p:cNvPr id="9" name="直線コネクタ 8"/>
          <p:cNvCxnSpPr/>
          <p:nvPr/>
        </p:nvCxnSpPr>
        <p:spPr bwMode="auto">
          <a:xfrm flipV="1">
            <a:off x="3779912" y="4051992"/>
            <a:ext cx="576064" cy="72008"/>
          </a:xfrm>
          <a:prstGeom prst="line">
            <a:avLst/>
          </a:prstGeom>
          <a:solidFill>
            <a:srgbClr val="FAFFC9">
              <a:alpha val="50000"/>
            </a:srgbClr>
          </a:solidFill>
          <a:ln w="76200" cap="flat" cmpd="sng" algn="ctr">
            <a:solidFill>
              <a:srgbClr val="FF99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直線コネクタ 14"/>
          <p:cNvCxnSpPr/>
          <p:nvPr/>
        </p:nvCxnSpPr>
        <p:spPr bwMode="auto">
          <a:xfrm>
            <a:off x="3779912" y="3429000"/>
            <a:ext cx="1152128" cy="1008112"/>
          </a:xfrm>
          <a:prstGeom prst="line">
            <a:avLst/>
          </a:prstGeom>
          <a:solidFill>
            <a:srgbClr val="FAFFC9">
              <a:alpha val="50000"/>
            </a:srgbClr>
          </a:solidFill>
          <a:ln w="762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直線コネクタ 15"/>
          <p:cNvCxnSpPr/>
          <p:nvPr/>
        </p:nvCxnSpPr>
        <p:spPr bwMode="auto">
          <a:xfrm flipV="1">
            <a:off x="4932040" y="4365104"/>
            <a:ext cx="576064" cy="72008"/>
          </a:xfrm>
          <a:prstGeom prst="line">
            <a:avLst/>
          </a:prstGeom>
          <a:solidFill>
            <a:srgbClr val="FAFFC9">
              <a:alpha val="50000"/>
            </a:srgbClr>
          </a:solidFill>
          <a:ln w="762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4483404" y="3701270"/>
            <a:ext cx="1132146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TOBA</a:t>
            </a:r>
            <a:endParaRPr lang="en-US" altLang="ja-JP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243606"/>
      </p:ext>
    </p:extLst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6"/>
          <p:cNvSpPr>
            <a:spLocks noChangeArrowheads="1"/>
          </p:cNvSpPr>
          <p:nvPr/>
        </p:nvSpPr>
        <p:spPr bwMode="auto">
          <a:xfrm>
            <a:off x="683568" y="2650560"/>
            <a:ext cx="7920880" cy="3168352"/>
          </a:xfrm>
          <a:prstGeom prst="roundRect">
            <a:avLst>
              <a:gd name="adj" fmla="val 6731"/>
            </a:avLst>
          </a:prstGeom>
          <a:solidFill>
            <a:srgbClr val="000000">
              <a:alpha val="20000"/>
            </a:srgbClr>
          </a:solidFill>
          <a:ln w="3175">
            <a:solidFill>
              <a:srgbClr val="5F5F5F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dirty="0"/>
          </a:p>
        </p:txBody>
      </p:sp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観測可能距離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国立天文台 </a:t>
            </a:r>
            <a:r>
              <a:rPr lang="en-US" altLang="ja-JP" smtClean="0"/>
              <a:t>ATC</a:t>
            </a:r>
            <a:r>
              <a:rPr lang="ja-JP" altLang="en-US" smtClean="0"/>
              <a:t>セミナー　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11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国立天文台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971600" y="1412776"/>
            <a:ext cx="6552728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ブラックホール連星の合体現象からの重力波</a:t>
            </a:r>
            <a:endParaRPr lang="en-US" altLang="ja-JP" sz="20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2007008" y="1890410"/>
            <a:ext cx="5733344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10Gpc</a:t>
            </a:r>
            <a:r>
              <a:rPr lang="ja-JP" altLang="en-US" sz="2000" dirty="0" err="1" smtClean="0">
                <a:solidFill>
                  <a:srgbClr val="FFFFFF"/>
                </a:solidFill>
                <a:latin typeface="Tahoma" pitchFamily="34" charset="0"/>
              </a:rPr>
              <a:t>まで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観測可能  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(                                  )</a:t>
            </a:r>
            <a:endParaRPr lang="en-US" altLang="ja-JP" sz="20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" name="AutoShape 38"/>
          <p:cNvSpPr>
            <a:spLocks noChangeArrowheads="1"/>
          </p:cNvSpPr>
          <p:nvPr/>
        </p:nvSpPr>
        <p:spPr bwMode="auto">
          <a:xfrm>
            <a:off x="1682849" y="1906036"/>
            <a:ext cx="296863" cy="357188"/>
          </a:xfrm>
          <a:custGeom>
            <a:avLst/>
            <a:gdLst>
              <a:gd name="G0" fmla="+- 11475 0 0"/>
              <a:gd name="G1" fmla="+- 4469 0 0"/>
              <a:gd name="G2" fmla="+- 21600 0 4469"/>
              <a:gd name="G3" fmla="+- 10800 0 4469"/>
              <a:gd name="G4" fmla="+- 21600 0 11475"/>
              <a:gd name="G5" fmla="*/ G4 G3 10800"/>
              <a:gd name="G6" fmla="+- 21600 0 G5"/>
              <a:gd name="T0" fmla="*/ 11475 w 21600"/>
              <a:gd name="T1" fmla="*/ 0 h 21600"/>
              <a:gd name="T2" fmla="*/ 0 w 21600"/>
              <a:gd name="T3" fmla="*/ 10800 h 21600"/>
              <a:gd name="T4" fmla="*/ 11475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475" y="0"/>
                </a:moveTo>
                <a:lnTo>
                  <a:pt x="11475" y="4469"/>
                </a:lnTo>
                <a:lnTo>
                  <a:pt x="3375" y="4469"/>
                </a:lnTo>
                <a:lnTo>
                  <a:pt x="3375" y="17131"/>
                </a:lnTo>
                <a:lnTo>
                  <a:pt x="11475" y="17131"/>
                </a:lnTo>
                <a:lnTo>
                  <a:pt x="11475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469"/>
                </a:moveTo>
                <a:lnTo>
                  <a:pt x="1350" y="17131"/>
                </a:lnTo>
                <a:lnTo>
                  <a:pt x="2700" y="17131"/>
                </a:lnTo>
                <a:lnTo>
                  <a:pt x="2700" y="4469"/>
                </a:lnTo>
                <a:close/>
              </a:path>
              <a:path w="21600" h="21600">
                <a:moveTo>
                  <a:pt x="0" y="4469"/>
                </a:moveTo>
                <a:lnTo>
                  <a:pt x="0" y="17131"/>
                </a:lnTo>
                <a:lnTo>
                  <a:pt x="675" y="17131"/>
                </a:lnTo>
                <a:lnTo>
                  <a:pt x="675" y="4469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 w="317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pic>
        <p:nvPicPr>
          <p:cNvPr id="14" name="図 13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tretch>
            <a:fillRect/>
          </a:stretch>
        </p:blipFill>
        <p:spPr>
          <a:xfrm>
            <a:off x="4643438" y="1959007"/>
            <a:ext cx="2512945" cy="328968"/>
          </a:xfrm>
          <a:prstGeom prst="rect">
            <a:avLst/>
          </a:prstGeom>
          <a:noFill/>
        </p:spPr>
      </p:pic>
      <p:pic>
        <p:nvPicPr>
          <p:cNvPr id="1408004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8528" y="2761716"/>
            <a:ext cx="7632848" cy="2989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6228184" y="5826750"/>
            <a:ext cx="2448272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B2B2B2"/>
                </a:solidFill>
                <a:latin typeface="Tahoma" pitchFamily="34" charset="0"/>
              </a:rPr>
              <a:t>Calculation by </a:t>
            </a:r>
            <a:r>
              <a:rPr lang="en-US" altLang="ja-JP" sz="1600" b="1" dirty="0" err="1" smtClean="0">
                <a:solidFill>
                  <a:srgbClr val="B2B2B2"/>
                </a:solidFill>
                <a:latin typeface="Tahoma" pitchFamily="34" charset="0"/>
              </a:rPr>
              <a:t>K.Yagi</a:t>
            </a:r>
            <a:endParaRPr lang="en-US" altLang="ja-JP" sz="1600" b="1" dirty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71911689"/>
      </p:ext>
    </p:extLst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プロトタイプ</a:t>
            </a:r>
            <a:r>
              <a:rPr lang="en-US" altLang="ja-JP" dirty="0" smtClean="0"/>
              <a:t>TOBA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国立天文台 </a:t>
            </a:r>
            <a:r>
              <a:rPr lang="en-US" altLang="ja-JP" smtClean="0"/>
              <a:t>ATC</a:t>
            </a:r>
            <a:r>
              <a:rPr lang="ja-JP" altLang="en-US" smtClean="0"/>
              <a:t>セミナー　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11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国立天文台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323528" y="1057960"/>
            <a:ext cx="7143800" cy="19389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・</a:t>
            </a:r>
            <a:r>
              <a:rPr lang="en-US" altLang="ja-JP" sz="2000" dirty="0" smtClean="0">
                <a:solidFill>
                  <a:srgbClr val="99FF99"/>
                </a:solidFill>
                <a:latin typeface="Tahoma" pitchFamily="34" charset="0"/>
              </a:rPr>
              <a:t>TOBA</a:t>
            </a:r>
            <a:r>
              <a:rPr lang="ja-JP" altLang="en-US" sz="2000" dirty="0" smtClean="0">
                <a:solidFill>
                  <a:srgbClr val="99FF99"/>
                </a:solidFill>
                <a:latin typeface="Tahoma" pitchFamily="34" charset="0"/>
              </a:rPr>
              <a:t>の小型プロトタイプを開発</a:t>
            </a:r>
            <a:endParaRPr lang="en-US" altLang="ja-JP" sz="2000" dirty="0" smtClean="0">
              <a:solidFill>
                <a:srgbClr val="99FF99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lang="ja-JP" altLang="en-US" sz="200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  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-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東京大学・理学系研究科 に設置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  -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長さ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~20cm,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質量 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~160g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  -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常温、真空中、超電導磁気浮上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     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低周波数帯</a:t>
            </a: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(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0.2Hz)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で</a:t>
            </a: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世界最高感度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.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  <a:sym typeface="Wingdings" pitchFamily="2" charset="2"/>
            </a:endParaRPr>
          </a:p>
        </p:txBody>
      </p:sp>
      <p:pic>
        <p:nvPicPr>
          <p:cNvPr id="9697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83625"/>
            <a:ext cx="3869019" cy="2661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グループ化 2"/>
          <p:cNvGrpSpPr/>
          <p:nvPr/>
        </p:nvGrpSpPr>
        <p:grpSpPr>
          <a:xfrm>
            <a:off x="380528" y="3212976"/>
            <a:ext cx="8439616" cy="3218950"/>
            <a:chOff x="380528" y="3212976"/>
            <a:chExt cx="8439616" cy="321895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5928" t="1237" r="6690" b="27470"/>
            <a:stretch/>
          </p:blipFill>
          <p:spPr bwMode="auto">
            <a:xfrm>
              <a:off x="5076056" y="3789040"/>
              <a:ext cx="3744088" cy="2642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14850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631911" y="3900290"/>
              <a:ext cx="1762256" cy="423249"/>
            </a:xfrm>
            <a:prstGeom prst="rect">
              <a:avLst/>
            </a:prstGeom>
            <a:solidFill>
              <a:schemeClr val="accent1"/>
            </a:solidFill>
            <a:ln w="0">
              <a:solidFill>
                <a:schemeClr val="accent3">
                  <a:lumMod val="25000"/>
                </a:schemeClr>
              </a:solidFill>
              <a:miter lim="800000"/>
              <a:headEnd/>
              <a:tailEnd/>
            </a:ln>
          </p:spPr>
        </p:pic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>
              <a:off x="380528" y="3212976"/>
              <a:ext cx="7143800" cy="2677656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None/>
              </a:pPr>
              <a:r>
                <a:rPr lang="ja-JP" altLang="en-US" sz="2000" dirty="0" smtClean="0">
                  <a:solidFill>
                    <a:srgbClr val="FFFFFF"/>
                  </a:solidFill>
                  <a:latin typeface="Tahoma" pitchFamily="34" charset="0"/>
                </a:rPr>
                <a:t>・</a:t>
              </a:r>
              <a:r>
                <a:rPr lang="ja-JP" altLang="en-US" sz="2000" dirty="0" smtClean="0">
                  <a:solidFill>
                    <a:srgbClr val="99FF99"/>
                  </a:solidFill>
                  <a:latin typeface="Tahoma" pitchFamily="34" charset="0"/>
                </a:rPr>
                <a:t>背景重力波の探査観測</a:t>
              </a:r>
              <a:endParaRPr lang="en-US" altLang="ja-JP" sz="2000" dirty="0" smtClean="0">
                <a:solidFill>
                  <a:srgbClr val="99FF99"/>
                </a:solidFill>
                <a:latin typeface="Tahoma" pitchFamily="34" charset="0"/>
              </a:endParaRPr>
            </a:p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None/>
              </a:pPr>
              <a:r>
                <a:rPr lang="en-US" altLang="ja-JP" sz="2000" dirty="0" smtClean="0">
                  <a:solidFill>
                    <a:srgbClr val="FFFFFF"/>
                  </a:solidFill>
                  <a:latin typeface="Tahoma" pitchFamily="34" charset="0"/>
                </a:rPr>
                <a:t>    - 1</a:t>
              </a:r>
              <a:r>
                <a:rPr lang="ja-JP" altLang="en-US" sz="2000" dirty="0" smtClean="0">
                  <a:solidFill>
                    <a:srgbClr val="FFFFFF"/>
                  </a:solidFill>
                  <a:latin typeface="Tahoma" pitchFamily="34" charset="0"/>
                </a:rPr>
                <a:t>台の装置での</a:t>
              </a:r>
              <a:r>
                <a:rPr lang="en-US" altLang="ja-JP" sz="2000" dirty="0" smtClean="0">
                  <a:solidFill>
                    <a:srgbClr val="FFFFFF"/>
                  </a:solidFill>
                  <a:latin typeface="Tahoma" pitchFamily="34" charset="0"/>
                </a:rPr>
                <a:t> 1</a:t>
              </a:r>
              <a:r>
                <a:rPr lang="ja-JP" altLang="en-US" sz="2000" dirty="0" smtClean="0">
                  <a:solidFill>
                    <a:srgbClr val="FFFFFF"/>
                  </a:solidFill>
                  <a:latin typeface="Tahoma" pitchFamily="34" charset="0"/>
                </a:rPr>
                <a:t>晩 </a:t>
              </a:r>
              <a:r>
                <a:rPr lang="en-US" altLang="ja-JP" sz="2000" dirty="0" smtClean="0">
                  <a:solidFill>
                    <a:srgbClr val="FFFFFF"/>
                  </a:solidFill>
                  <a:latin typeface="Tahoma" pitchFamily="34" charset="0"/>
                </a:rPr>
                <a:t>(7.5</a:t>
              </a:r>
              <a:r>
                <a:rPr lang="ja-JP" altLang="en-US" sz="2000" dirty="0" smtClean="0">
                  <a:solidFill>
                    <a:srgbClr val="FFFFFF"/>
                  </a:solidFill>
                  <a:latin typeface="Tahoma" pitchFamily="34" charset="0"/>
                </a:rPr>
                <a:t>時間</a:t>
              </a:r>
              <a:r>
                <a:rPr lang="en-US" altLang="ja-JP" sz="2000" dirty="0" smtClean="0">
                  <a:solidFill>
                    <a:srgbClr val="FFFFFF"/>
                  </a:solidFill>
                  <a:latin typeface="Tahoma" pitchFamily="34" charset="0"/>
                </a:rPr>
                <a:t>)</a:t>
              </a:r>
              <a:r>
                <a:rPr lang="ja-JP" altLang="en-US" sz="2000" dirty="0" smtClean="0">
                  <a:solidFill>
                    <a:srgbClr val="FFFFFF"/>
                  </a:solidFill>
                  <a:latin typeface="Tahoma" pitchFamily="34" charset="0"/>
                </a:rPr>
                <a:t>の観測</a:t>
              </a:r>
              <a:endParaRPr lang="en-US" altLang="ja-JP" sz="2000" dirty="0" smtClean="0">
                <a:solidFill>
                  <a:srgbClr val="FFFFFF"/>
                </a:solidFill>
                <a:latin typeface="Tahoma" pitchFamily="34" charset="0"/>
              </a:endParaRPr>
            </a:p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None/>
              </a:pPr>
              <a:r>
                <a:rPr lang="en-US" altLang="ja-JP" sz="2000" dirty="0" smtClean="0">
                  <a:solidFill>
                    <a:srgbClr val="FFFFFF"/>
                  </a:solidFill>
                  <a:latin typeface="Tahoma" pitchFamily="34" charset="0"/>
                </a:rPr>
                <a:t>     </a:t>
              </a:r>
              <a:r>
                <a:rPr lang="en-US" altLang="ja-JP" sz="2000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 </a:t>
              </a:r>
              <a:r>
                <a:rPr lang="ja-JP" altLang="en-US" sz="2000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安定な時間</a:t>
              </a:r>
              <a:r>
                <a:rPr lang="en-US" altLang="ja-JP" sz="2000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3.5</a:t>
              </a:r>
              <a:r>
                <a:rPr lang="ja-JP" altLang="en-US" sz="2000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時間のデータを使用</a:t>
              </a:r>
              <a:endParaRPr lang="en-US" altLang="ja-JP" sz="20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endParaRPr>
            </a:p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None/>
              </a:pPr>
              <a:r>
                <a:rPr lang="en-US" altLang="ja-JP" sz="2000" dirty="0" smtClean="0">
                  <a:solidFill>
                    <a:srgbClr val="FFFFFF"/>
                  </a:solidFill>
                  <a:sym typeface="Wingdings" pitchFamily="2" charset="2"/>
                </a:rPr>
                <a:t>    - </a:t>
              </a:r>
              <a:r>
                <a:rPr lang="ja-JP" altLang="en-US" sz="2000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背景重力波の探査</a:t>
              </a:r>
              <a:r>
                <a:rPr lang="en-US" altLang="ja-JP" sz="2000" dirty="0" smtClean="0">
                  <a:solidFill>
                    <a:srgbClr val="FFFFFF"/>
                  </a:solidFill>
                  <a:latin typeface="Tahoma" pitchFamily="34" charset="0"/>
                </a:rPr>
                <a:t>   </a:t>
              </a:r>
            </a:p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None/>
              </a:pPr>
              <a:r>
                <a:rPr lang="ja-JP" altLang="en-US" sz="2000" dirty="0" smtClean="0">
                  <a:solidFill>
                    <a:srgbClr val="FFFFFF"/>
                  </a:solidFill>
                  <a:latin typeface="Tahoma" pitchFamily="34" charset="0"/>
                </a:rPr>
                <a:t>　</a:t>
              </a:r>
              <a:r>
                <a:rPr lang="en-US" altLang="ja-JP" sz="2000" dirty="0" smtClean="0">
                  <a:solidFill>
                    <a:srgbClr val="FFFFFF"/>
                  </a:solidFill>
                  <a:latin typeface="Tahoma" pitchFamily="34" charset="0"/>
                </a:rPr>
                <a:t>         </a:t>
              </a:r>
              <a:r>
                <a:rPr lang="ja-JP" altLang="en-US" sz="2000" dirty="0" smtClean="0">
                  <a:solidFill>
                    <a:srgbClr val="FFFFFF"/>
                  </a:solidFill>
                  <a:latin typeface="Tahoma" pitchFamily="34" charset="0"/>
                </a:rPr>
                <a:t>等方・無偏波</a:t>
              </a:r>
              <a:r>
                <a:rPr lang="en-US" altLang="ja-JP" sz="2000" dirty="0" smtClean="0">
                  <a:solidFill>
                    <a:srgbClr val="FFFFFF"/>
                  </a:solidFill>
                  <a:latin typeface="Tahoma" pitchFamily="34" charset="0"/>
                </a:rPr>
                <a:t>, </a:t>
              </a:r>
              <a:r>
                <a:rPr lang="en-US" altLang="ja-JP" sz="2000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 </a:t>
              </a:r>
              <a:r>
                <a:rPr lang="ja-JP" altLang="en-US" sz="2000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定常・ガウシアン</a:t>
              </a:r>
              <a:endParaRPr lang="en-US" altLang="ja-JP" sz="2000" dirty="0">
                <a:solidFill>
                  <a:srgbClr val="FFFFFF"/>
                </a:solidFill>
                <a:sym typeface="Wingdings" pitchFamily="2" charset="2"/>
              </a:endParaRPr>
            </a:p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None/>
              </a:pPr>
              <a:r>
                <a:rPr lang="en-US" altLang="ja-JP" sz="2000" dirty="0">
                  <a:solidFill>
                    <a:srgbClr val="FFFFFF"/>
                  </a:solidFill>
                  <a:sym typeface="Wingdings" pitchFamily="2" charset="2"/>
                </a:rPr>
                <a:t> </a:t>
              </a:r>
              <a:r>
                <a:rPr lang="en-US" altLang="ja-JP" sz="2000" dirty="0" smtClean="0">
                  <a:solidFill>
                    <a:srgbClr val="FFFFFF"/>
                  </a:solidFill>
                  <a:sym typeface="Wingdings" pitchFamily="2" charset="2"/>
                </a:rPr>
                <a:t>   - </a:t>
              </a:r>
              <a:r>
                <a:rPr lang="ja-JP" altLang="en-US" sz="2000" dirty="0" smtClean="0">
                  <a:solidFill>
                    <a:srgbClr val="FFFFFF"/>
                  </a:solidFill>
                  <a:sym typeface="Wingdings" pitchFamily="2" charset="2"/>
                </a:rPr>
                <a:t>観測結果</a:t>
              </a:r>
              <a:endParaRPr lang="en-US" altLang="ja-JP" sz="2000" dirty="0" smtClean="0">
                <a:solidFill>
                  <a:srgbClr val="FFFFFF"/>
                </a:solidFill>
                <a:sym typeface="Wingdings" pitchFamily="2" charset="2"/>
              </a:endParaRPr>
            </a:p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None/>
              </a:pPr>
              <a:r>
                <a:rPr lang="en-US" altLang="ja-JP" sz="2000" dirty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 </a:t>
              </a:r>
              <a:r>
                <a:rPr lang="en-US" altLang="ja-JP" sz="2000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       0.2Hz</a:t>
              </a:r>
              <a:r>
                <a:rPr lang="ja-JP" altLang="en-US" sz="2000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背景重力波に上限値</a:t>
              </a:r>
              <a:endParaRPr lang="en-US" altLang="ja-JP" sz="2000" dirty="0" smtClean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>
              <a:off x="1187624" y="5840110"/>
              <a:ext cx="3312368" cy="338554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 dirty="0" smtClean="0">
                  <a:solidFill>
                    <a:srgbClr val="66FF66"/>
                  </a:solidFill>
                </a:rPr>
                <a:t>Ishidoshiro, Ando+, PRL (2011)</a:t>
              </a:r>
              <a:endParaRPr lang="en-US" altLang="ja-JP" sz="1600" dirty="0">
                <a:solidFill>
                  <a:srgbClr val="66FF66"/>
                </a:solidFill>
              </a:endParaRPr>
            </a:p>
          </p:txBody>
        </p:sp>
        <p:sp>
          <p:nvSpPr>
            <p:cNvPr id="2" name="正方形/長方形 1"/>
            <p:cNvSpPr/>
            <p:nvPr/>
          </p:nvSpPr>
          <p:spPr>
            <a:xfrm>
              <a:off x="7682199" y="3928000"/>
              <a:ext cx="72008" cy="536822"/>
            </a:xfrm>
            <a:prstGeom prst="rect">
              <a:avLst/>
            </a:prstGeom>
            <a:solidFill>
              <a:srgbClr val="FF0000">
                <a:alpha val="90000"/>
              </a:srgbClr>
            </a:solidFill>
            <a:ln w="6350">
              <a:solidFill>
                <a:srgbClr val="FFFFFF"/>
              </a:solidFill>
            </a:ln>
          </p:spPr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8042239" y="5013176"/>
              <a:ext cx="72008" cy="536822"/>
            </a:xfrm>
            <a:prstGeom prst="rect">
              <a:avLst/>
            </a:prstGeom>
            <a:solidFill>
              <a:schemeClr val="tx2">
                <a:lumMod val="60000"/>
                <a:lumOff val="40000"/>
                <a:alpha val="90000"/>
              </a:schemeClr>
            </a:solidFill>
            <a:ln w="6350">
              <a:solidFill>
                <a:srgbClr val="FFFFFF"/>
              </a:solidFill>
            </a:ln>
          </p:spPr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6" name="直線コネクタ 5"/>
            <p:cNvCxnSpPr/>
            <p:nvPr/>
          </p:nvCxnSpPr>
          <p:spPr bwMode="auto">
            <a:xfrm>
              <a:off x="5619211" y="5841268"/>
              <a:ext cx="164225" cy="108012"/>
            </a:xfrm>
            <a:prstGeom prst="line">
              <a:avLst/>
            </a:prstGeom>
            <a:solidFill>
              <a:srgbClr val="FAFFC9">
                <a:alpha val="50000"/>
              </a:srgbClr>
            </a:solidFill>
            <a:ln w="50800" cap="flat" cmpd="sng" algn="ctr">
              <a:solidFill>
                <a:srgbClr val="CC99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sp>
          <p:nvSpPr>
            <p:cNvPr id="14" name="フリーフォーム 13"/>
            <p:cNvSpPr/>
            <p:nvPr/>
          </p:nvSpPr>
          <p:spPr>
            <a:xfrm>
              <a:off x="6750050" y="5251450"/>
              <a:ext cx="247650" cy="387350"/>
            </a:xfrm>
            <a:custGeom>
              <a:avLst/>
              <a:gdLst>
                <a:gd name="connsiteX0" fmla="*/ 0 w 247650"/>
                <a:gd name="connsiteY0" fmla="*/ 0 h 387350"/>
                <a:gd name="connsiteX1" fmla="*/ 12700 w 247650"/>
                <a:gd name="connsiteY1" fmla="*/ 387350 h 387350"/>
                <a:gd name="connsiteX2" fmla="*/ 247650 w 247650"/>
                <a:gd name="connsiteY2" fmla="*/ 215900 h 387350"/>
                <a:gd name="connsiteX3" fmla="*/ 247650 w 247650"/>
                <a:gd name="connsiteY3" fmla="*/ 31750 h 387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650" h="387350">
                  <a:moveTo>
                    <a:pt x="0" y="0"/>
                  </a:moveTo>
                  <a:lnTo>
                    <a:pt x="12700" y="387350"/>
                  </a:lnTo>
                  <a:lnTo>
                    <a:pt x="247650" y="215900"/>
                  </a:lnTo>
                  <a:lnTo>
                    <a:pt x="247650" y="31750"/>
                  </a:lnTo>
                </a:path>
              </a:pathLst>
            </a:custGeom>
            <a:solidFill>
              <a:schemeClr val="bg1">
                <a:lumMod val="50000"/>
              </a:schemeClr>
            </a:solidFill>
            <a:ln w="6350">
              <a:solidFill>
                <a:srgbClr val="FFFFFF"/>
              </a:solidFill>
            </a:ln>
          </p:spPr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591904591"/>
      </p:ext>
    </p:extLst>
  </p:cSld>
  <p:clrMapOvr>
    <a:masterClrMapping/>
  </p:clrMapOvr>
  <p:transition advTm="52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重力波放射による軌道変化</a:t>
            </a:r>
            <a:endParaRPr kumimoji="1"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85C01B-0D72-48EE-B390-C868EDD98FDA}" type="slidenum">
              <a:rPr lang="en-US" altLang="ja-JP" smtClean="0"/>
              <a:pPr/>
              <a:t>9</a:t>
            </a:fld>
            <a:endParaRPr lang="en-US" altLang="ja-JP"/>
          </a:p>
        </p:txBody>
      </p:sp>
      <p:pic>
        <p:nvPicPr>
          <p:cNvPr id="7" name="Picture 3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14941" y="2928935"/>
            <a:ext cx="3643339" cy="36433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928662" y="5072074"/>
            <a:ext cx="3857652" cy="1000132"/>
          </a:xfrm>
          <a:prstGeom prst="roundRect">
            <a:avLst>
              <a:gd name="adj" fmla="val 10296"/>
            </a:avLst>
          </a:prstGeom>
          <a:solidFill>
            <a:srgbClr val="CCFFCC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>
              <a:lnSpc>
                <a:spcPct val="120000"/>
              </a:lnSpc>
            </a:pPr>
            <a:endParaRPr lang="ja-JP" altLang="en-US" dirty="0"/>
          </a:p>
        </p:txBody>
      </p:sp>
      <p:sp>
        <p:nvSpPr>
          <p:cNvPr id="9" name="Text Box 24"/>
          <p:cNvSpPr txBox="1">
            <a:spLocks noChangeArrowheads="1"/>
          </p:cNvSpPr>
          <p:nvPr/>
        </p:nvSpPr>
        <p:spPr bwMode="auto">
          <a:xfrm>
            <a:off x="785786" y="2143116"/>
            <a:ext cx="6429420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10000"/>
              </a:lnSpc>
              <a:buFontTx/>
              <a:buNone/>
            </a:pPr>
            <a:r>
              <a:rPr lang="ja-JP" altLang="en-US" sz="1800" dirty="0">
                <a:solidFill>
                  <a:srgbClr val="FFFFFF"/>
                </a:solidFill>
              </a:rPr>
              <a:t>重力波の放出 </a:t>
            </a:r>
            <a:r>
              <a:rPr lang="ja-JP" altLang="en-US" sz="1800" dirty="0" smtClean="0">
                <a:solidFill>
                  <a:srgbClr val="FFFFFF"/>
                </a:solidFill>
              </a:rPr>
              <a:t>  </a:t>
            </a:r>
            <a:r>
              <a:rPr lang="ja-JP" altLang="en-US" sz="1800" dirty="0">
                <a:solidFill>
                  <a:srgbClr val="FFFFFF"/>
                </a:solidFill>
                <a:sym typeface="Wingdings" pitchFamily="2" charset="2"/>
              </a:rPr>
              <a:t> 公転</a:t>
            </a:r>
            <a:r>
              <a:rPr lang="ja-JP" altLang="en-US" sz="1800" dirty="0">
                <a:solidFill>
                  <a:srgbClr val="FFFFFF"/>
                </a:solidFill>
              </a:rPr>
              <a:t>エネルギーを失い</a:t>
            </a:r>
            <a:r>
              <a:rPr lang="en-US" altLang="ja-JP" sz="1800" dirty="0">
                <a:solidFill>
                  <a:srgbClr val="FFFFFF"/>
                </a:solidFill>
              </a:rPr>
              <a:t>, </a:t>
            </a:r>
            <a:r>
              <a:rPr lang="ja-JP" altLang="en-US" sz="1800" dirty="0">
                <a:solidFill>
                  <a:srgbClr val="FFFFFF"/>
                </a:solidFill>
              </a:rPr>
              <a:t>互いに</a:t>
            </a:r>
            <a:r>
              <a:rPr lang="ja-JP" altLang="en-US" sz="1800" dirty="0" smtClean="0">
                <a:solidFill>
                  <a:srgbClr val="FFFFFF"/>
                </a:solidFill>
              </a:rPr>
              <a:t>落ち込む  </a:t>
            </a:r>
            <a:endParaRPr lang="en-US" altLang="ja-JP" sz="1800" dirty="0" smtClean="0">
              <a:solidFill>
                <a:srgbClr val="FFFFFF"/>
              </a:solidFill>
            </a:endParaRPr>
          </a:p>
          <a:p>
            <a:pPr algn="l">
              <a:lnSpc>
                <a:spcPct val="110000"/>
              </a:lnSpc>
              <a:buFontTx/>
              <a:buNone/>
            </a:pPr>
            <a:r>
              <a:rPr lang="en-US" altLang="ja-JP" sz="1800" dirty="0" smtClean="0">
                <a:solidFill>
                  <a:srgbClr val="FFFFFF"/>
                </a:solidFill>
              </a:rPr>
              <a:t>                    </a:t>
            </a:r>
            <a:r>
              <a:rPr lang="ja-JP" altLang="en-US" sz="1800" dirty="0" smtClean="0">
                <a:solidFill>
                  <a:srgbClr val="FFFFFF"/>
                </a:solidFill>
              </a:rPr>
              <a:t> </a:t>
            </a:r>
            <a:r>
              <a:rPr lang="ja-JP" altLang="en-US" sz="1600" dirty="0" smtClean="0">
                <a:solidFill>
                  <a:srgbClr val="C0C0C0"/>
                </a:solidFill>
              </a:rPr>
              <a:t>（ゆっくりとエネルギーを失い</a:t>
            </a:r>
            <a:r>
              <a:rPr lang="en-US" altLang="ja-JP" sz="1600" dirty="0" smtClean="0">
                <a:solidFill>
                  <a:srgbClr val="C0C0C0"/>
                </a:solidFill>
              </a:rPr>
              <a:t>, 3×10</a:t>
            </a:r>
            <a:r>
              <a:rPr lang="en-US" altLang="ja-JP" sz="1600" baseline="30000" dirty="0" smtClean="0">
                <a:solidFill>
                  <a:srgbClr val="C0C0C0"/>
                </a:solidFill>
              </a:rPr>
              <a:t>8</a:t>
            </a:r>
            <a:r>
              <a:rPr lang="ja-JP" altLang="en-US" sz="1600" dirty="0">
                <a:solidFill>
                  <a:srgbClr val="C0C0C0"/>
                </a:solidFill>
              </a:rPr>
              <a:t>年後に </a:t>
            </a:r>
            <a:r>
              <a:rPr lang="ja-JP" altLang="en-US" sz="1600" dirty="0" smtClean="0">
                <a:solidFill>
                  <a:srgbClr val="C0C0C0"/>
                </a:solidFill>
              </a:rPr>
              <a:t>合体）</a:t>
            </a:r>
            <a:endParaRPr lang="ja-JP" altLang="en-US" sz="1600" dirty="0">
              <a:solidFill>
                <a:srgbClr val="C0C0C0"/>
              </a:solidFill>
            </a:endParaRPr>
          </a:p>
        </p:txBody>
      </p:sp>
      <p:sp>
        <p:nvSpPr>
          <p:cNvPr id="10" name="Text Box 26"/>
          <p:cNvSpPr txBox="1">
            <a:spLocks noChangeAspect="1" noChangeArrowheads="1"/>
          </p:cNvSpPr>
          <p:nvPr/>
        </p:nvSpPr>
        <p:spPr bwMode="auto">
          <a:xfrm>
            <a:off x="6011863" y="5800725"/>
            <a:ext cx="259238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 eaLnBrk="0" hangingPunct="0">
              <a:buFontTx/>
              <a:buNone/>
            </a:pPr>
            <a:r>
              <a:rPr kumimoji="0" lang="en-US" altLang="ja-JP" sz="900">
                <a:solidFill>
                  <a:srgbClr val="DDDDDD"/>
                </a:solidFill>
              </a:rPr>
              <a:t>J.M. Weisberg, J.H. Taylor, and D.J. Nice,  </a:t>
            </a:r>
          </a:p>
          <a:p>
            <a:pPr algn="l" eaLnBrk="0" hangingPunct="0">
              <a:buFontTx/>
              <a:buNone/>
            </a:pPr>
            <a:r>
              <a:rPr kumimoji="0" lang="en-US" altLang="ja-JP" sz="900">
                <a:solidFill>
                  <a:srgbClr val="DDDDDD"/>
                </a:solidFill>
              </a:rPr>
              <a:t>               APJ, 2007, in preparation </a:t>
            </a:r>
          </a:p>
        </p:txBody>
      </p:sp>
      <p:sp>
        <p:nvSpPr>
          <p:cNvPr id="13" name="Text Box 29"/>
          <p:cNvSpPr txBox="1">
            <a:spLocks noChangeArrowheads="1"/>
          </p:cNvSpPr>
          <p:nvPr/>
        </p:nvSpPr>
        <p:spPr bwMode="auto">
          <a:xfrm>
            <a:off x="857224" y="5103830"/>
            <a:ext cx="4751387" cy="94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600" dirty="0">
                <a:solidFill>
                  <a:srgbClr val="CCFFCC"/>
                </a:solidFill>
              </a:rPr>
              <a:t>一般相対性理論による理論値：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600" dirty="0">
                <a:solidFill>
                  <a:srgbClr val="CCFFCC"/>
                </a:solidFill>
              </a:rPr>
              <a:t>　　　   </a:t>
            </a:r>
            <a:r>
              <a:rPr lang="en-US" altLang="ja-JP" sz="1600" dirty="0">
                <a:solidFill>
                  <a:srgbClr val="CCFFCC"/>
                </a:solidFill>
              </a:rPr>
              <a:t>(-2.40242±0.00002)×10</a:t>
            </a:r>
            <a:r>
              <a:rPr lang="en-US" altLang="ja-JP" sz="1600" baseline="30000" dirty="0">
                <a:solidFill>
                  <a:srgbClr val="CCFFCC"/>
                </a:solidFill>
              </a:rPr>
              <a:t>-12</a:t>
            </a:r>
            <a:r>
              <a:rPr lang="en-US" altLang="ja-JP" sz="1600" dirty="0">
                <a:solidFill>
                  <a:srgbClr val="CCFFCC"/>
                </a:solidFill>
              </a:rPr>
              <a:t>s/s</a:t>
            </a:r>
            <a:r>
              <a:rPr lang="ja-JP" altLang="en-US" sz="1600" dirty="0">
                <a:solidFill>
                  <a:srgbClr val="CCFFCC"/>
                </a:solidFill>
              </a:rPr>
              <a:t>　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600" dirty="0">
                <a:solidFill>
                  <a:srgbClr val="333333"/>
                </a:solidFill>
              </a:rPr>
              <a:t>         　　</a:t>
            </a:r>
            <a:r>
              <a:rPr lang="ja-JP" altLang="en-US" sz="1600" dirty="0">
                <a:solidFill>
                  <a:srgbClr val="DDDDDD"/>
                </a:solidFill>
              </a:rPr>
              <a:t>理論と観測の差は</a:t>
            </a:r>
            <a:r>
              <a:rPr lang="en-US" altLang="ja-JP" sz="1600" dirty="0">
                <a:solidFill>
                  <a:srgbClr val="DDDDDD"/>
                </a:solidFill>
              </a:rPr>
              <a:t>0.2%</a:t>
            </a:r>
            <a:r>
              <a:rPr lang="ja-JP" altLang="en-US" sz="1600" dirty="0">
                <a:solidFill>
                  <a:srgbClr val="DDDDDD"/>
                </a:solidFill>
              </a:rPr>
              <a:t>程度</a:t>
            </a:r>
          </a:p>
        </p:txBody>
      </p:sp>
      <p:pic>
        <p:nvPicPr>
          <p:cNvPr id="15" name="Picture 32" descr="gravi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81039"/>
              </a:clrFrom>
              <a:clrTo>
                <a:srgbClr val="08103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86446" y="3714752"/>
            <a:ext cx="1266825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図 16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1966081" y="3438882"/>
            <a:ext cx="2320167" cy="633060"/>
          </a:xfrm>
          <a:prstGeom prst="rect">
            <a:avLst/>
          </a:prstGeom>
          <a:noFill/>
        </p:spPr>
      </p:pic>
      <p:pic>
        <p:nvPicPr>
          <p:cNvPr id="20" name="図 19" descr="txp_fig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1500166" y="1617155"/>
            <a:ext cx="2041619" cy="275382"/>
          </a:xfrm>
          <a:prstGeom prst="rect">
            <a:avLst/>
          </a:prstGeom>
          <a:noFill/>
        </p:spPr>
      </p:pic>
      <p:pic>
        <p:nvPicPr>
          <p:cNvPr id="22" name="図 21" descr="txp_fig.bmp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4399041" y="1463909"/>
            <a:ext cx="1643074" cy="497649"/>
          </a:xfrm>
          <a:prstGeom prst="rect">
            <a:avLst/>
          </a:prstGeom>
          <a:noFill/>
        </p:spPr>
      </p:pic>
      <p:sp>
        <p:nvSpPr>
          <p:cNvPr id="23" name="Text Box 24"/>
          <p:cNvSpPr txBox="1">
            <a:spLocks noChangeArrowheads="1"/>
          </p:cNvSpPr>
          <p:nvPr/>
        </p:nvSpPr>
        <p:spPr bwMode="auto">
          <a:xfrm>
            <a:off x="857224" y="928670"/>
            <a:ext cx="7286676" cy="366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10000"/>
              </a:lnSpc>
              <a:buFontTx/>
              <a:buNone/>
            </a:pPr>
            <a:r>
              <a:rPr lang="ja-JP" altLang="en-US" sz="1800" dirty="0" smtClean="0">
                <a:solidFill>
                  <a:srgbClr val="FFFFFF"/>
                </a:solidFill>
              </a:rPr>
              <a:t>連星系のエネルギー　</a:t>
            </a:r>
            <a:r>
              <a:rPr lang="en-US" altLang="ja-JP" sz="1600" dirty="0" smtClean="0">
                <a:solidFill>
                  <a:srgbClr val="C0C0C0"/>
                </a:solidFill>
              </a:rPr>
              <a:t>(</a:t>
            </a:r>
            <a:r>
              <a:rPr lang="ja-JP" altLang="en-US" sz="1600" dirty="0" smtClean="0">
                <a:solidFill>
                  <a:srgbClr val="C0C0C0"/>
                </a:solidFill>
              </a:rPr>
              <a:t>運動エネルギー </a:t>
            </a:r>
            <a:r>
              <a:rPr lang="en-US" altLang="ja-JP" sz="1600" dirty="0" smtClean="0">
                <a:solidFill>
                  <a:srgbClr val="C0C0C0"/>
                </a:solidFill>
              </a:rPr>
              <a:t>+ </a:t>
            </a:r>
            <a:r>
              <a:rPr lang="ja-JP" altLang="en-US" sz="1600" dirty="0" smtClean="0">
                <a:solidFill>
                  <a:srgbClr val="C0C0C0"/>
                </a:solidFill>
              </a:rPr>
              <a:t>ポテンシャルエネルギー</a:t>
            </a:r>
            <a:r>
              <a:rPr lang="en-US" altLang="ja-JP" sz="1600" dirty="0" smtClean="0">
                <a:solidFill>
                  <a:srgbClr val="C0C0C0"/>
                </a:solidFill>
              </a:rPr>
              <a:t>)</a:t>
            </a:r>
            <a:endParaRPr lang="ja-JP" altLang="en-US" sz="1600" dirty="0">
              <a:solidFill>
                <a:srgbClr val="C0C0C0"/>
              </a:solidFill>
            </a:endParaRPr>
          </a:p>
        </p:txBody>
      </p:sp>
      <p:sp>
        <p:nvSpPr>
          <p:cNvPr id="24" name="AutoShape 60"/>
          <p:cNvSpPr>
            <a:spLocks noChangeArrowheads="1"/>
          </p:cNvSpPr>
          <p:nvPr/>
        </p:nvSpPr>
        <p:spPr bwMode="auto">
          <a:xfrm>
            <a:off x="3878339" y="1554397"/>
            <a:ext cx="215900" cy="288925"/>
          </a:xfrm>
          <a:prstGeom prst="rightArrow">
            <a:avLst>
              <a:gd name="adj1" fmla="val 49676"/>
              <a:gd name="adj2" fmla="val 60991"/>
            </a:avLst>
          </a:prstGeom>
          <a:solidFill>
            <a:srgbClr val="F8F8F8">
              <a:alpha val="50000"/>
            </a:srgbClr>
          </a:solidFill>
          <a:ln w="3175">
            <a:solidFill>
              <a:srgbClr val="F8F8F8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25" name="Text Box 24"/>
          <p:cNvSpPr txBox="1">
            <a:spLocks noChangeArrowheads="1"/>
          </p:cNvSpPr>
          <p:nvPr/>
        </p:nvSpPr>
        <p:spPr bwMode="auto">
          <a:xfrm>
            <a:off x="1285852" y="3013021"/>
            <a:ext cx="2071702" cy="39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10000"/>
              </a:lnSpc>
              <a:buFontTx/>
              <a:buNone/>
            </a:pPr>
            <a:r>
              <a:rPr lang="ja-JP" altLang="en-US" sz="1800" dirty="0" smtClean="0">
                <a:solidFill>
                  <a:srgbClr val="FFFFFF"/>
                </a:solidFill>
                <a:sym typeface="Wingdings" pitchFamily="2" charset="2"/>
              </a:rPr>
              <a:t>軌道半径の変化</a:t>
            </a:r>
            <a:endParaRPr lang="en-US" altLang="ja-JP" sz="1800" dirty="0" smtClean="0">
              <a:solidFill>
                <a:srgbClr val="FFFFFF"/>
              </a:solidFill>
            </a:endParaRPr>
          </a:p>
        </p:txBody>
      </p:sp>
      <p:sp>
        <p:nvSpPr>
          <p:cNvPr id="26" name="AutoShape 60"/>
          <p:cNvSpPr>
            <a:spLocks noChangeArrowheads="1"/>
          </p:cNvSpPr>
          <p:nvPr/>
        </p:nvSpPr>
        <p:spPr bwMode="auto">
          <a:xfrm>
            <a:off x="2214546" y="4314982"/>
            <a:ext cx="215900" cy="288925"/>
          </a:xfrm>
          <a:prstGeom prst="rightArrow">
            <a:avLst>
              <a:gd name="adj1" fmla="val 49676"/>
              <a:gd name="adj2" fmla="val 60991"/>
            </a:avLst>
          </a:prstGeom>
          <a:solidFill>
            <a:srgbClr val="F8F8F8">
              <a:alpha val="50000"/>
            </a:srgbClr>
          </a:solidFill>
          <a:ln w="3175">
            <a:solidFill>
              <a:srgbClr val="F8F8F8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27" name="Text Box 24"/>
          <p:cNvSpPr txBox="1">
            <a:spLocks noChangeArrowheads="1"/>
          </p:cNvSpPr>
          <p:nvPr/>
        </p:nvSpPr>
        <p:spPr bwMode="auto">
          <a:xfrm>
            <a:off x="2500298" y="4275140"/>
            <a:ext cx="2071702" cy="368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10000"/>
              </a:lnSpc>
              <a:buFontTx/>
              <a:buNone/>
            </a:pPr>
            <a:r>
              <a:rPr lang="ja-JP" altLang="en-US" sz="1800" dirty="0" smtClean="0">
                <a:solidFill>
                  <a:srgbClr val="FFFFFF"/>
                </a:solidFill>
              </a:rPr>
              <a:t>近日点が移動</a:t>
            </a:r>
            <a:endParaRPr lang="en-US" altLang="ja-JP" sz="18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38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TOBA</a:t>
            </a:r>
            <a:r>
              <a:rPr lang="ja-JP" altLang="en-US" dirty="0"/>
              <a:t> </a:t>
            </a:r>
            <a:r>
              <a:rPr lang="ja-JP" altLang="en-US" dirty="0" smtClean="0"/>
              <a:t>次のステップ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国立天文台 </a:t>
            </a:r>
            <a:r>
              <a:rPr lang="en-US" altLang="ja-JP" smtClean="0"/>
              <a:t>ATC</a:t>
            </a:r>
            <a:r>
              <a:rPr lang="ja-JP" altLang="en-US" smtClean="0"/>
              <a:t>セミナー　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11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国立天文台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107504" y="1067252"/>
            <a:ext cx="5256584" cy="156966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lang="ja-JP" altLang="en-US" sz="2000" dirty="0" smtClean="0">
                <a:solidFill>
                  <a:srgbClr val="FFFFFF"/>
                </a:solidFill>
                <a:latin typeface="Tahoma" pitchFamily="34" charset="0"/>
              </a:rPr>
              <a:t>・</a:t>
            </a:r>
            <a:r>
              <a:rPr lang="en-US" altLang="ja-JP" sz="2000" dirty="0" smtClean="0">
                <a:solidFill>
                  <a:srgbClr val="99FF99"/>
                </a:solidFill>
                <a:latin typeface="Tahoma" pitchFamily="34" charset="0"/>
              </a:rPr>
              <a:t>TOBA</a:t>
            </a:r>
            <a:r>
              <a:rPr lang="ja-JP" altLang="en-US" sz="2000" dirty="0" smtClean="0">
                <a:solidFill>
                  <a:srgbClr val="99FF99"/>
                </a:solidFill>
                <a:latin typeface="Tahoma" pitchFamily="34" charset="0"/>
              </a:rPr>
              <a:t>による同時観測</a:t>
            </a:r>
            <a:endParaRPr lang="en-US" altLang="ja-JP" sz="2000" dirty="0" smtClean="0">
              <a:solidFill>
                <a:srgbClr val="99FF99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lang="ja-JP" altLang="en-US" sz="200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  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- 2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台目を京都大学・理学研究科に開発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.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FFFFFF"/>
                </a:solidFill>
                <a:latin typeface="Tahoma" pitchFamily="34" charset="0"/>
              </a:rPr>
              <a:t>    - </a:t>
            </a:r>
            <a:r>
              <a:rPr lang="ja-JP" altLang="en-US" sz="2000" dirty="0">
                <a:solidFill>
                  <a:srgbClr val="FFFFFF"/>
                </a:solidFill>
              </a:rPr>
              <a:t>東京</a:t>
            </a:r>
            <a:r>
              <a:rPr lang="ja-JP" altLang="en-US" sz="2000" dirty="0" smtClean="0">
                <a:solidFill>
                  <a:srgbClr val="FFFFFF"/>
                </a:solidFill>
              </a:rPr>
              <a:t>大学</a:t>
            </a:r>
            <a:r>
              <a:rPr lang="ja-JP" altLang="en-US" sz="2000" dirty="0">
                <a:solidFill>
                  <a:srgbClr val="FFFFFF"/>
                </a:solidFill>
              </a:rPr>
              <a:t>の</a:t>
            </a:r>
            <a:r>
              <a:rPr lang="ja-JP" altLang="en-US" sz="2000" dirty="0" smtClean="0">
                <a:solidFill>
                  <a:srgbClr val="FFFFFF"/>
                </a:solidFill>
              </a:rPr>
              <a:t>装置を同時運転 </a:t>
            </a:r>
            <a:r>
              <a:rPr lang="en-US" altLang="ja-JP" sz="2000" dirty="0" smtClean="0">
                <a:solidFill>
                  <a:srgbClr val="FFFFFF"/>
                </a:solidFill>
              </a:rPr>
              <a:t>(2010-)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       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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背景重力波の観測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, </a:t>
            </a:r>
            <a:r>
              <a:rPr lang="ja-JP" altLang="en-US" sz="2000" dirty="0" smtClean="0">
                <a:solidFill>
                  <a:srgbClr val="FFFFFF"/>
                </a:solidFill>
                <a:sym typeface="Wingdings" pitchFamily="2" charset="2"/>
              </a:rPr>
              <a:t>データ解析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.</a:t>
            </a:r>
            <a:endParaRPr lang="en-US" altLang="ja-JP" sz="20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pic>
        <p:nvPicPr>
          <p:cNvPr id="9728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20" y="2757100"/>
            <a:ext cx="4737520" cy="3169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角丸四角形 2"/>
          <p:cNvSpPr/>
          <p:nvPr/>
        </p:nvSpPr>
        <p:spPr>
          <a:xfrm>
            <a:off x="107504" y="980728"/>
            <a:ext cx="4896544" cy="5184576"/>
          </a:xfrm>
          <a:prstGeom prst="roundRect">
            <a:avLst>
              <a:gd name="adj" fmla="val 3628"/>
            </a:avLst>
          </a:prstGeom>
          <a:noFill/>
          <a:ln w="6350">
            <a:solidFill>
              <a:srgbClr val="FFFFFF"/>
            </a:solidFill>
          </a:ln>
        </p:spPr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/>
          <p:cNvGrpSpPr/>
          <p:nvPr/>
        </p:nvGrpSpPr>
        <p:grpSpPr>
          <a:xfrm>
            <a:off x="5148064" y="980728"/>
            <a:ext cx="3816424" cy="5184576"/>
            <a:chOff x="5148064" y="980728"/>
            <a:chExt cx="3816424" cy="5184576"/>
          </a:xfrm>
        </p:grpSpPr>
        <p:sp>
          <p:nvSpPr>
            <p:cNvPr id="36" name="Rectangle 11"/>
            <p:cNvSpPr>
              <a:spLocks noChangeArrowheads="1"/>
            </p:cNvSpPr>
            <p:nvPr/>
          </p:nvSpPr>
          <p:spPr bwMode="auto">
            <a:xfrm>
              <a:off x="5248572" y="1340768"/>
              <a:ext cx="3571900" cy="1200329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None/>
              </a:pPr>
              <a:r>
                <a:rPr lang="ja-JP" altLang="en-US" sz="2000" dirty="0" smtClean="0">
                  <a:solidFill>
                    <a:srgbClr val="FFFFFF"/>
                  </a:solidFill>
                  <a:latin typeface="Tahoma" pitchFamily="34" charset="0"/>
                </a:rPr>
                <a:t>・</a:t>
              </a:r>
              <a:r>
                <a:rPr lang="ja-JP" altLang="en-US" sz="2000" dirty="0" smtClean="0">
                  <a:solidFill>
                    <a:srgbClr val="99FF99"/>
                  </a:solidFill>
                </a:rPr>
                <a:t>中型</a:t>
              </a:r>
              <a:r>
                <a:rPr lang="en-US" altLang="ja-JP" sz="2000" dirty="0" smtClean="0">
                  <a:solidFill>
                    <a:srgbClr val="99FF99"/>
                  </a:solidFill>
                </a:rPr>
                <a:t>T</a:t>
              </a:r>
              <a:r>
                <a:rPr lang="en-US" altLang="ja-JP" sz="2000" dirty="0" smtClean="0">
                  <a:solidFill>
                    <a:srgbClr val="99FF99"/>
                  </a:solidFill>
                  <a:latin typeface="Tahoma" pitchFamily="34" charset="0"/>
                </a:rPr>
                <a:t>OBA</a:t>
              </a:r>
              <a:r>
                <a:rPr lang="ja-JP" altLang="en-US" sz="2000" dirty="0" smtClean="0">
                  <a:solidFill>
                    <a:srgbClr val="99FF99"/>
                  </a:solidFill>
                </a:rPr>
                <a:t>計画</a:t>
              </a:r>
              <a:endParaRPr lang="en-US" altLang="ja-JP" sz="2000" dirty="0" smtClean="0">
                <a:solidFill>
                  <a:srgbClr val="99FF99"/>
                </a:solidFill>
                <a:latin typeface="Tahoma" pitchFamily="34" charset="0"/>
              </a:endParaRPr>
            </a:p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None/>
              </a:pPr>
              <a:r>
                <a:rPr lang="ja-JP" altLang="en-US" sz="2000" dirty="0">
                  <a:solidFill>
                    <a:srgbClr val="FFFFFF"/>
                  </a:solidFill>
                  <a:sym typeface="Wingdings" pitchFamily="2" charset="2"/>
                </a:rPr>
                <a:t> </a:t>
              </a:r>
              <a:r>
                <a:rPr lang="ja-JP" altLang="en-US" sz="2000" dirty="0" smtClean="0">
                  <a:solidFill>
                    <a:srgbClr val="FFFFFF"/>
                  </a:solidFill>
                  <a:sym typeface="Wingdings" pitchFamily="2" charset="2"/>
                </a:rPr>
                <a:t> </a:t>
              </a:r>
              <a:r>
                <a:rPr lang="en-US" altLang="ja-JP" sz="2000" dirty="0" smtClean="0">
                  <a:solidFill>
                    <a:srgbClr val="FFFFFF"/>
                  </a:solidFill>
                  <a:sym typeface="Wingdings" pitchFamily="2" charset="2"/>
                </a:rPr>
                <a:t>- </a:t>
              </a:r>
              <a:r>
                <a:rPr lang="ja-JP" altLang="en-US" sz="2000" dirty="0" smtClean="0">
                  <a:solidFill>
                    <a:srgbClr val="FFFFFF"/>
                  </a:solidFill>
                  <a:sym typeface="Wingdings" pitchFamily="2" charset="2"/>
                </a:rPr>
                <a:t>長さ</a:t>
              </a:r>
              <a:r>
                <a:rPr lang="en-US" altLang="ja-JP" sz="2000" dirty="0" smtClean="0">
                  <a:solidFill>
                    <a:srgbClr val="FFFFFF"/>
                  </a:solidFill>
                  <a:sym typeface="Wingdings" pitchFamily="2" charset="2"/>
                </a:rPr>
                <a:t>1m</a:t>
              </a:r>
              <a:r>
                <a:rPr lang="ja-JP" altLang="en-US" sz="2000" dirty="0" smtClean="0">
                  <a:solidFill>
                    <a:srgbClr val="FFFFFF"/>
                  </a:solidFill>
                  <a:sym typeface="Wingdings" pitchFamily="2" charset="2"/>
                </a:rPr>
                <a:t>スケールの</a:t>
              </a:r>
              <a:r>
                <a:rPr lang="en-US" altLang="ja-JP" sz="2000" dirty="0" smtClean="0">
                  <a:solidFill>
                    <a:srgbClr val="FFFFFF"/>
                  </a:solidFill>
                  <a:sym typeface="Wingdings" pitchFamily="2" charset="2"/>
                </a:rPr>
                <a:t>TOBA</a:t>
              </a:r>
            </a:p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None/>
              </a:pPr>
              <a:r>
                <a:rPr lang="en-US" altLang="ja-JP" sz="2000" dirty="0">
                  <a:solidFill>
                    <a:srgbClr val="FFFFFF"/>
                  </a:solidFill>
                  <a:sym typeface="Wingdings" pitchFamily="2" charset="2"/>
                </a:rPr>
                <a:t> </a:t>
              </a:r>
              <a:r>
                <a:rPr lang="en-US" altLang="ja-JP" sz="2000" dirty="0" smtClean="0">
                  <a:solidFill>
                    <a:srgbClr val="FFFFFF"/>
                  </a:solidFill>
                  <a:sym typeface="Wingdings" pitchFamily="2" charset="2"/>
                </a:rPr>
                <a:t> - </a:t>
              </a:r>
              <a:r>
                <a:rPr lang="ja-JP" altLang="en-US" sz="2000" dirty="0" smtClean="0">
                  <a:solidFill>
                    <a:srgbClr val="FFFFFF"/>
                  </a:solidFill>
                  <a:sym typeface="Wingdings" pitchFamily="2" charset="2"/>
                </a:rPr>
                <a:t>低温・防振による高感度化</a:t>
              </a:r>
              <a:r>
                <a:rPr lang="en-US" altLang="ja-JP" sz="2000" dirty="0" smtClean="0">
                  <a:solidFill>
                    <a:srgbClr val="FFFFFF"/>
                  </a:solidFill>
                  <a:sym typeface="Wingdings" pitchFamily="2" charset="2"/>
                </a:rPr>
                <a:t>.</a:t>
              </a:r>
              <a:endParaRPr lang="en-US" altLang="ja-JP" sz="2000" dirty="0" smtClean="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pic>
          <p:nvPicPr>
            <p:cNvPr id="97280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0" y="2852936"/>
              <a:ext cx="3528392" cy="29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角丸四角形 37"/>
            <p:cNvSpPr/>
            <p:nvPr/>
          </p:nvSpPr>
          <p:spPr>
            <a:xfrm>
              <a:off x="5148064" y="980728"/>
              <a:ext cx="3816424" cy="5184576"/>
            </a:xfrm>
            <a:prstGeom prst="roundRect">
              <a:avLst>
                <a:gd name="adj" fmla="val 3628"/>
              </a:avLst>
            </a:prstGeom>
            <a:noFill/>
            <a:ln w="6350">
              <a:solidFill>
                <a:srgbClr val="FFFFFF"/>
              </a:solidFill>
            </a:ln>
          </p:spPr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84657621"/>
      </p:ext>
    </p:extLst>
  </p:cSld>
  <p:clrMapOvr>
    <a:masterClrMapping/>
  </p:clrMapOvr>
  <p:transition advTm="52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回転</a:t>
            </a:r>
            <a:r>
              <a:rPr lang="en-US" altLang="ja-JP" dirty="0" smtClean="0"/>
              <a:t>TOBA</a:t>
            </a:r>
            <a:r>
              <a:rPr lang="ja-JP" altLang="en-US" dirty="0" smtClean="0"/>
              <a:t>プロトタイプ </a:t>
            </a:r>
            <a:r>
              <a:rPr lang="en-US" altLang="ja-JP" dirty="0" smtClean="0"/>
              <a:t>: </a:t>
            </a:r>
            <a:r>
              <a:rPr lang="en-US" altLang="ja-JP" dirty="0" err="1" smtClean="0"/>
              <a:t>SWIM</a:t>
            </a:r>
            <a:r>
              <a:rPr lang="en-US" altLang="ja-JP" dirty="0" err="1" smtClean="0">
                <a:latin typeface="Symbol" pitchFamily="18" charset="2"/>
              </a:rPr>
              <a:t>mn</a:t>
            </a:r>
            <a:endParaRPr lang="ja-JP" altLang="en-US" dirty="0">
              <a:latin typeface="Symbol" pitchFamily="18" charset="2"/>
            </a:endParaRPr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国立天文台 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ATC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セミナー　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(2011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11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21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国立天文台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357158" y="817390"/>
            <a:ext cx="5000660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超小型宇宙重力波検出器</a:t>
            </a:r>
            <a:endParaRPr kumimoji="1" lang="en-US" altLang="ja-JP" sz="1800" kern="1200" dirty="0" smtClean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0" name="AutoShape 2"/>
          <p:cNvSpPr>
            <a:spLocks noChangeArrowheads="1"/>
          </p:cNvSpPr>
          <p:nvPr/>
        </p:nvSpPr>
        <p:spPr bwMode="auto">
          <a:xfrm>
            <a:off x="250825" y="1916112"/>
            <a:ext cx="8607455" cy="4513284"/>
          </a:xfrm>
          <a:prstGeom prst="roundRect">
            <a:avLst>
              <a:gd name="adj" fmla="val 3069"/>
            </a:avLst>
          </a:prstGeom>
          <a:solidFill>
            <a:srgbClr val="C0C0C0">
              <a:alpha val="30000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51" name="Picture 6" descr="0082_2007_3_1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BFBDA6"/>
              </a:clrFrom>
              <a:clrTo>
                <a:srgbClr val="BFBDA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27313" y="2344738"/>
            <a:ext cx="3455987" cy="3216275"/>
          </a:xfrm>
          <a:prstGeom prst="roundRect">
            <a:avLst/>
          </a:prstGeom>
          <a:noFill/>
        </p:spPr>
      </p:pic>
      <p:sp>
        <p:nvSpPr>
          <p:cNvPr id="52" name="Rectangle 7"/>
          <p:cNvSpPr>
            <a:spLocks noChangeAspect="1" noChangeArrowheads="1"/>
          </p:cNvSpPr>
          <p:nvPr/>
        </p:nvSpPr>
        <p:spPr bwMode="auto">
          <a:xfrm>
            <a:off x="285720" y="2285992"/>
            <a:ext cx="1938321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66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Test mass</a:t>
            </a:r>
          </a:p>
        </p:txBody>
      </p:sp>
      <p:sp>
        <p:nvSpPr>
          <p:cNvPr id="53" name="Rectangle 8"/>
          <p:cNvSpPr>
            <a:spLocks noChangeAspect="1" noChangeArrowheads="1"/>
          </p:cNvSpPr>
          <p:nvPr/>
        </p:nvSpPr>
        <p:spPr bwMode="auto">
          <a:xfrm>
            <a:off x="1908175" y="4988494"/>
            <a:ext cx="2306635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66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Photo sensor</a:t>
            </a:r>
          </a:p>
        </p:txBody>
      </p:sp>
      <p:sp>
        <p:nvSpPr>
          <p:cNvPr id="54" name="Rectangle 9"/>
          <p:cNvSpPr>
            <a:spLocks noChangeAspect="1" noChangeArrowheads="1"/>
          </p:cNvSpPr>
          <p:nvPr/>
        </p:nvSpPr>
        <p:spPr bwMode="auto">
          <a:xfrm>
            <a:off x="5143504" y="4357694"/>
            <a:ext cx="1296988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66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Coil</a:t>
            </a:r>
          </a:p>
        </p:txBody>
      </p:sp>
      <p:sp>
        <p:nvSpPr>
          <p:cNvPr id="55" name="Line 10"/>
          <p:cNvSpPr>
            <a:spLocks noChangeShapeType="1"/>
          </p:cNvSpPr>
          <p:nvPr/>
        </p:nvSpPr>
        <p:spPr bwMode="auto">
          <a:xfrm flipH="1" flipV="1">
            <a:off x="4500563" y="4221163"/>
            <a:ext cx="642941" cy="279407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6" name="Line 11"/>
          <p:cNvSpPr>
            <a:spLocks noChangeShapeType="1"/>
          </p:cNvSpPr>
          <p:nvPr/>
        </p:nvSpPr>
        <p:spPr bwMode="auto">
          <a:xfrm flipV="1">
            <a:off x="2643173" y="4005262"/>
            <a:ext cx="776301" cy="1066811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7" name="Line 12"/>
          <p:cNvSpPr>
            <a:spLocks noChangeShapeType="1"/>
          </p:cNvSpPr>
          <p:nvPr/>
        </p:nvSpPr>
        <p:spPr bwMode="auto">
          <a:xfrm>
            <a:off x="3000364" y="3000372"/>
            <a:ext cx="779474" cy="500066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58" name="Picture 16" descr="IMG_026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5276850"/>
            <a:ext cx="1812925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188" y="3141663"/>
            <a:ext cx="1511300" cy="14176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pic>
        <p:nvPicPr>
          <p:cNvPr id="60" name="Picture 1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9413" y="4797425"/>
            <a:ext cx="1493837" cy="1511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61" name="Rectangle 19"/>
          <p:cNvSpPr>
            <a:spLocks noChangeArrowheads="1"/>
          </p:cNvSpPr>
          <p:nvPr/>
        </p:nvSpPr>
        <p:spPr bwMode="auto">
          <a:xfrm>
            <a:off x="285720" y="1916113"/>
            <a:ext cx="5689600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TAM: Torsion Antenna Module with free-falling test mass       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                      (Size : 80mm cube, Weight : ~500g)</a:t>
            </a:r>
          </a:p>
        </p:txBody>
      </p:sp>
      <p:sp>
        <p:nvSpPr>
          <p:cNvPr id="62" name="Rectangle 20"/>
          <p:cNvSpPr>
            <a:spLocks noChangeAspect="1" noChangeArrowheads="1"/>
          </p:cNvSpPr>
          <p:nvPr/>
        </p:nvSpPr>
        <p:spPr bwMode="auto">
          <a:xfrm>
            <a:off x="1928794" y="5342295"/>
            <a:ext cx="2663825" cy="10156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Reflective-type  optical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displacement sensor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Separation to mass ~1mm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Sensitivity ~ 10</a:t>
            </a:r>
            <a:r>
              <a:rPr kumimoji="1" lang="en-US" altLang="ja-JP" sz="1200" b="1" kern="1200" baseline="300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-9</a:t>
            </a: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200" b="1" kern="1200" baseline="300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6 PSs to monitor mass motion</a:t>
            </a:r>
          </a:p>
        </p:txBody>
      </p:sp>
      <p:sp>
        <p:nvSpPr>
          <p:cNvPr id="63" name="Rectangle 21"/>
          <p:cNvSpPr>
            <a:spLocks noChangeAspect="1" noChangeArrowheads="1"/>
          </p:cNvSpPr>
          <p:nvPr/>
        </p:nvSpPr>
        <p:spPr bwMode="auto">
          <a:xfrm>
            <a:off x="263515" y="2610145"/>
            <a:ext cx="2879725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~47g Aluminum, Surface polished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Small magnets for position control</a:t>
            </a:r>
          </a:p>
        </p:txBody>
      </p:sp>
      <p:sp>
        <p:nvSpPr>
          <p:cNvPr id="64" name="Line 23"/>
          <p:cNvSpPr>
            <a:spLocks noChangeShapeType="1"/>
          </p:cNvSpPr>
          <p:nvPr/>
        </p:nvSpPr>
        <p:spPr bwMode="auto">
          <a:xfrm flipH="1" flipV="1">
            <a:off x="4716462" y="3933825"/>
            <a:ext cx="498479" cy="495307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5" name="図 16" descr="photo_sat_3_01L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89568" y="1214422"/>
            <a:ext cx="2947303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5401" name="Rectangle 25"/>
          <p:cNvSpPr>
            <a:spLocks noChangeArrowheads="1"/>
          </p:cNvSpPr>
          <p:nvPr/>
        </p:nvSpPr>
        <p:spPr bwMode="auto">
          <a:xfrm>
            <a:off x="8289957" y="1477020"/>
            <a:ext cx="925513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8F8F8"/>
                </a:solidFill>
              </a:rPr>
              <a:t>Photo</a:t>
            </a:r>
            <a:r>
              <a:rPr kumimoji="1" lang="ja-JP" altLang="en-US" sz="14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：   </a:t>
            </a:r>
            <a:endParaRPr kumimoji="1" lang="en-US" altLang="ja-JP" sz="14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8F8F8"/>
                </a:solidFill>
              </a:rPr>
              <a:t>   </a:t>
            </a:r>
            <a:r>
              <a:rPr kumimoji="1" lang="en-US" altLang="ja-JP" sz="14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JAXA</a:t>
            </a:r>
            <a:endParaRPr kumimoji="1" lang="en-US" altLang="ja-JP" sz="14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1" name="円/楕円 20"/>
          <p:cNvSpPr/>
          <p:nvPr/>
        </p:nvSpPr>
        <p:spPr bwMode="auto">
          <a:xfrm>
            <a:off x="6718321" y="3000372"/>
            <a:ext cx="357190" cy="357190"/>
          </a:xfrm>
          <a:prstGeom prst="ellipse">
            <a:avLst/>
          </a:prstGeom>
          <a:noFill/>
          <a:ln w="63500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65" name="Line 12"/>
          <p:cNvSpPr>
            <a:spLocks noChangeShapeType="1"/>
          </p:cNvSpPr>
          <p:nvPr/>
        </p:nvSpPr>
        <p:spPr bwMode="auto">
          <a:xfrm flipH="1">
            <a:off x="5643570" y="3185780"/>
            <a:ext cx="1074751" cy="71438"/>
          </a:xfrm>
          <a:prstGeom prst="line">
            <a:avLst/>
          </a:prstGeom>
          <a:noFill/>
          <a:ln w="127000">
            <a:solidFill>
              <a:srgbClr val="99CC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66" name="下矢印 65"/>
          <p:cNvSpPr/>
          <p:nvPr/>
        </p:nvSpPr>
        <p:spPr bwMode="auto">
          <a:xfrm rot="5400000" flipV="1">
            <a:off x="1178695" y="1570397"/>
            <a:ext cx="285752" cy="214314"/>
          </a:xfrm>
          <a:prstGeom prst="downArrow">
            <a:avLst/>
          </a:prstGeom>
          <a:solidFill>
            <a:srgbClr val="99CCFF">
              <a:alpha val="10000"/>
            </a:srgbClr>
          </a:solidFill>
          <a:ln w="158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180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67" name="Rectangle 16"/>
          <p:cNvSpPr>
            <a:spLocks noChangeArrowheads="1"/>
          </p:cNvSpPr>
          <p:nvPr/>
        </p:nvSpPr>
        <p:spPr bwMode="auto">
          <a:xfrm>
            <a:off x="857224" y="1137646"/>
            <a:ext cx="4786346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dirty="0" smtClean="0">
                <a:solidFill>
                  <a:srgbClr val="B2B2B2"/>
                </a:solidFill>
                <a:latin typeface="Tahoma" pitchFamily="34" charset="0"/>
              </a:rPr>
              <a:t>2009</a:t>
            </a:r>
            <a:r>
              <a:rPr lang="ja-JP" altLang="en-US" sz="1800" dirty="0" smtClean="0">
                <a:solidFill>
                  <a:srgbClr val="B2B2B2"/>
                </a:solidFill>
                <a:latin typeface="Tahoma" pitchFamily="34" charset="0"/>
              </a:rPr>
              <a:t>年</a:t>
            </a:r>
            <a:r>
              <a:rPr lang="en-US" altLang="ja-JP" sz="1800" dirty="0" smtClean="0">
                <a:solidFill>
                  <a:srgbClr val="B2B2B2"/>
                </a:solidFill>
                <a:latin typeface="Tahoma" pitchFamily="34" charset="0"/>
              </a:rPr>
              <a:t>1</a:t>
            </a:r>
            <a:r>
              <a:rPr lang="ja-JP" altLang="en-US" sz="1800" dirty="0" smtClean="0">
                <a:solidFill>
                  <a:srgbClr val="B2B2B2"/>
                </a:solidFill>
                <a:latin typeface="Tahoma" pitchFamily="34" charset="0"/>
              </a:rPr>
              <a:t>月打ち上げ</a:t>
            </a:r>
            <a:r>
              <a:rPr lang="en-US" altLang="ja-JP" sz="1800" dirty="0" smtClean="0">
                <a:solidFill>
                  <a:srgbClr val="B2B2B2"/>
                </a:solidFill>
                <a:latin typeface="Tahoma" pitchFamily="34" charset="0"/>
              </a:rPr>
              <a:t>,  2010</a:t>
            </a:r>
            <a:r>
              <a:rPr lang="ja-JP" altLang="en-US" sz="1800" dirty="0" smtClean="0">
                <a:solidFill>
                  <a:srgbClr val="B2B2B2"/>
                </a:solidFill>
                <a:latin typeface="Tahoma" pitchFamily="34" charset="0"/>
              </a:rPr>
              <a:t>年</a:t>
            </a:r>
            <a:r>
              <a:rPr lang="en-US" altLang="ja-JP" sz="1800" dirty="0" smtClean="0">
                <a:solidFill>
                  <a:srgbClr val="B2B2B2"/>
                </a:solidFill>
                <a:latin typeface="Tahoma" pitchFamily="34" charset="0"/>
              </a:rPr>
              <a:t>9</a:t>
            </a:r>
            <a:r>
              <a:rPr lang="ja-JP" altLang="en-US" sz="1800" dirty="0" smtClean="0">
                <a:solidFill>
                  <a:srgbClr val="B2B2B2"/>
                </a:solidFill>
                <a:latin typeface="Tahoma" pitchFamily="34" charset="0"/>
              </a:rPr>
              <a:t>月運用停止</a:t>
            </a:r>
            <a:endParaRPr kumimoji="1" lang="en-US" altLang="ja-JP" sz="1800" kern="1200" dirty="0" smtClean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6" name="Picture 1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72264" y="4205308"/>
            <a:ext cx="2160588" cy="2152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27" name="Rectangle 16"/>
          <p:cNvSpPr>
            <a:spLocks noChangeArrowheads="1"/>
          </p:cNvSpPr>
          <p:nvPr/>
        </p:nvSpPr>
        <p:spPr bwMode="auto">
          <a:xfrm>
            <a:off x="1428728" y="1494836"/>
            <a:ext cx="4857784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dirty="0" smtClean="0">
                <a:solidFill>
                  <a:srgbClr val="99CCFF"/>
                </a:solidFill>
                <a:latin typeface="Tahoma" pitchFamily="34" charset="0"/>
              </a:rPr>
              <a:t>世界で最初の　</a:t>
            </a:r>
            <a:r>
              <a:rPr lang="ja-JP" altLang="en-US" sz="1800" dirty="0" smtClean="0">
                <a:solidFill>
                  <a:srgbClr val="FFFFFF"/>
                </a:solidFill>
                <a:latin typeface="Tahoma" pitchFamily="34" charset="0"/>
              </a:rPr>
              <a:t>宇宙重力波検出器</a:t>
            </a:r>
            <a:endParaRPr kumimoji="1" lang="en-US" altLang="ja-JP" sz="1800" kern="12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141764"/>
      </p:ext>
    </p:extLst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075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" t="4863" r="3150" b="451"/>
          <a:stretch/>
        </p:blipFill>
        <p:spPr bwMode="auto">
          <a:xfrm>
            <a:off x="972440" y="3212977"/>
            <a:ext cx="7560000" cy="3168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94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858701"/>
            <a:ext cx="2896623" cy="2354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SWIM </a:t>
            </a:r>
            <a:r>
              <a:rPr lang="ja-JP" altLang="en-US" dirty="0" smtClean="0"/>
              <a:t>による観測運転</a:t>
            </a:r>
            <a:endParaRPr lang="ja-JP" altLang="en-US" dirty="0"/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国立天文台 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ATC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セミナー　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(2011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11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21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国立天文台</a:t>
            </a:r>
            <a:r>
              <a:rPr lang="en-US" altLang="ja-JP" sz="1200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827584" y="941876"/>
            <a:ext cx="5000660" cy="3988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 smtClean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長時間データ取得</a:t>
            </a:r>
            <a:endParaRPr kumimoji="1" lang="ja-JP" altLang="en-US" sz="2000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5" name="Rectangle 16"/>
          <p:cNvSpPr>
            <a:spLocks noChangeArrowheads="1"/>
          </p:cNvSpPr>
          <p:nvPr/>
        </p:nvSpPr>
        <p:spPr bwMode="auto">
          <a:xfrm>
            <a:off x="1158366" y="1507431"/>
            <a:ext cx="4349738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Jun 17, 2010   ~120 min.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</a:rPr>
              <a:t>July 15, 2010  ~240 min. </a:t>
            </a:r>
            <a:endParaRPr kumimoji="1" lang="ja-JP" altLang="en-US" sz="2000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7" name="正方形/長方形 36"/>
          <p:cNvSpPr/>
          <p:nvPr/>
        </p:nvSpPr>
        <p:spPr bwMode="auto">
          <a:xfrm>
            <a:off x="6060828" y="1772816"/>
            <a:ext cx="714380" cy="357190"/>
          </a:xfrm>
          <a:prstGeom prst="rect">
            <a:avLst/>
          </a:prstGeom>
          <a:solidFill>
            <a:srgbClr val="0000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8" name="Rectangle 16"/>
          <p:cNvSpPr>
            <a:spLocks noChangeArrowheads="1"/>
          </p:cNvSpPr>
          <p:nvPr/>
        </p:nvSpPr>
        <p:spPr bwMode="auto">
          <a:xfrm>
            <a:off x="6055128" y="1732941"/>
            <a:ext cx="857256" cy="5439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FFFFFF"/>
                </a:solidFill>
                <a:latin typeface="Tahoma" pitchFamily="34" charset="0"/>
              </a:rPr>
              <a:t>Tokyo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Kyoto</a:t>
            </a:r>
          </a:p>
        </p:txBody>
      </p:sp>
      <p:sp>
        <p:nvSpPr>
          <p:cNvPr id="67" name="Rectangle 16"/>
          <p:cNvSpPr>
            <a:spLocks noChangeArrowheads="1"/>
          </p:cNvSpPr>
          <p:nvPr/>
        </p:nvSpPr>
        <p:spPr bwMode="auto">
          <a:xfrm>
            <a:off x="5612250" y="2636912"/>
            <a:ext cx="1785950" cy="4985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Orbital period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        ~100min.</a:t>
            </a:r>
            <a:endParaRPr kumimoji="1" lang="en-US" altLang="ja-JP" sz="1200" b="1" kern="1200" dirty="0" smtClean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9" name="Rectangle 16"/>
          <p:cNvSpPr>
            <a:spLocks noChangeArrowheads="1"/>
          </p:cNvSpPr>
          <p:nvPr/>
        </p:nvSpPr>
        <p:spPr bwMode="auto">
          <a:xfrm>
            <a:off x="827584" y="2287908"/>
            <a:ext cx="5072098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dirty="0" smtClean="0">
                <a:solidFill>
                  <a:srgbClr val="B2B2B2"/>
                </a:solidFill>
              </a:rPr>
              <a:t>地上重力波検出器との同時観測運転</a:t>
            </a:r>
            <a:endParaRPr lang="en-US" altLang="ja-JP" sz="2000" dirty="0" smtClean="0">
              <a:solidFill>
                <a:srgbClr val="B2B2B2"/>
              </a:solidFill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銀河中心方向</a:t>
            </a:r>
            <a:r>
              <a:rPr lang="ja-JP" altLang="en-US" sz="2000" dirty="0" smtClean="0">
                <a:solidFill>
                  <a:srgbClr val="B2B2B2"/>
                </a:solidFill>
                <a:latin typeface="Tahoma" pitchFamily="34" charset="0"/>
              </a:rPr>
              <a:t>に感度を持つよう</a:t>
            </a:r>
            <a:r>
              <a:rPr kumimoji="1" lang="ja-JP" altLang="en-US" sz="2000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姿勢決定</a:t>
            </a:r>
            <a:endParaRPr kumimoji="1" lang="en-US" altLang="ja-JP" sz="2000" kern="1200" dirty="0" smtClean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1867046" y="5454979"/>
            <a:ext cx="3929090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400" dirty="0" smtClean="0">
                <a:solidFill>
                  <a:srgbClr val="000000"/>
                </a:solidFill>
              </a:rPr>
              <a:t>観測運用は 「平成２２年度 飛翔体による宇宙科</a:t>
            </a:r>
            <a:endParaRPr lang="en-US" altLang="ja-JP" sz="1400" dirty="0" smtClean="0">
              <a:solidFill>
                <a:srgbClr val="000000"/>
              </a:solidFill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400" dirty="0" smtClean="0">
                <a:solidFill>
                  <a:srgbClr val="000000"/>
                </a:solidFill>
              </a:rPr>
              <a:t>学観測支援経費」の支援を受けて実施されました。</a:t>
            </a:r>
            <a:endParaRPr kumimoji="1" lang="en-US" altLang="ja-JP" sz="1400" kern="12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291318"/>
      </p:ext>
    </p:extLst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国立天文台 </a:t>
            </a:r>
            <a:r>
              <a:rPr lang="en-US" altLang="ja-JP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ATC</a:t>
            </a:r>
            <a:r>
              <a:rPr lang="ja-JP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セミナー　</a:t>
            </a:r>
            <a:r>
              <a:rPr lang="en-US" altLang="ja-JP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ja-JP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ja-JP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21</a:t>
            </a:r>
            <a:r>
              <a:rPr lang="ja-JP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国立天文台</a:t>
            </a:r>
            <a:r>
              <a:rPr lang="en-US" altLang="ja-JP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3568" y="1074738"/>
            <a:ext cx="7858125" cy="5211762"/>
          </a:xfrm>
          <a:prstGeom prst="rect">
            <a:avLst/>
          </a:prstGeom>
        </p:spPr>
        <p:txBody>
          <a:bodyPr/>
          <a:lstStyle/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dirty="0"/>
              <a:t>  </a:t>
            </a:r>
            <a:endParaRPr lang="en-US" altLang="ja-JP" sz="2800" dirty="0" smtClean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dirty="0" smtClean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dirty="0" smtClean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dirty="0" smtClean="0"/>
              <a:t>               </a:t>
            </a:r>
            <a:r>
              <a:rPr lang="en-US" altLang="ja-JP" sz="4000" dirty="0"/>
              <a:t> </a:t>
            </a:r>
            <a:r>
              <a:rPr lang="en-US" altLang="ja-JP" sz="4000" dirty="0" smtClean="0"/>
              <a:t>        </a:t>
            </a:r>
            <a:r>
              <a:rPr lang="ja-JP" altLang="en-US" sz="4000" dirty="0"/>
              <a:t>まとめ</a:t>
            </a:r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069572330"/>
      </p:ext>
    </p:extLst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地上重力波望遠鏡のロードマップ 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国立天文台 </a:t>
            </a:r>
            <a:r>
              <a:rPr lang="en-US" altLang="ja-JP" smtClean="0"/>
              <a:t>ATC</a:t>
            </a:r>
            <a:r>
              <a:rPr lang="ja-JP" altLang="en-US" smtClean="0"/>
              <a:t>セミナー　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11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国立天文台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sp>
        <p:nvSpPr>
          <p:cNvPr id="5" name="角丸四角形 4"/>
          <p:cNvSpPr/>
          <p:nvPr/>
        </p:nvSpPr>
        <p:spPr bwMode="auto">
          <a:xfrm>
            <a:off x="5508105" y="1203725"/>
            <a:ext cx="3267408" cy="1400311"/>
          </a:xfrm>
          <a:prstGeom prst="roundRect">
            <a:avLst>
              <a:gd name="adj" fmla="val 4426"/>
            </a:avLst>
          </a:prstGeom>
          <a:solidFill>
            <a:srgbClr val="000000">
              <a:alpha val="30000"/>
            </a:srgbClr>
          </a:solidFill>
          <a:ln w="3175" cap="flat" cmpd="sng" algn="ctr">
            <a:solidFill>
              <a:srgbClr val="FFFFFF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6" name="AutoShape 4"/>
          <p:cNvSpPr>
            <a:spLocks noChangeAspect="1" noChangeArrowheads="1"/>
          </p:cNvSpPr>
          <p:nvPr/>
        </p:nvSpPr>
        <p:spPr bwMode="auto">
          <a:xfrm>
            <a:off x="1076296" y="1268760"/>
            <a:ext cx="3887787" cy="4857784"/>
          </a:xfrm>
          <a:prstGeom prst="roundRect">
            <a:avLst>
              <a:gd name="adj" fmla="val 3796"/>
            </a:avLst>
          </a:prstGeom>
          <a:solidFill>
            <a:srgbClr val="CCFFCC">
              <a:alpha val="10000"/>
            </a:srgbClr>
          </a:solidFill>
          <a:ln w="9525">
            <a:noFill/>
            <a:round/>
            <a:headEnd/>
            <a:tailEnd/>
          </a:ln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pic>
        <p:nvPicPr>
          <p:cNvPr id="7" name="Picture 4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7706" y="3269024"/>
            <a:ext cx="1414222" cy="11271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8" name="AutoShape 5"/>
          <p:cNvSpPr>
            <a:spLocks noChangeArrowheads="1"/>
          </p:cNvSpPr>
          <p:nvPr/>
        </p:nvSpPr>
        <p:spPr bwMode="auto">
          <a:xfrm rot="5400000">
            <a:off x="2624902" y="2441142"/>
            <a:ext cx="1223963" cy="288925"/>
          </a:xfrm>
          <a:custGeom>
            <a:avLst/>
            <a:gdLst>
              <a:gd name="T0" fmla="*/ 1017533 w 21600"/>
              <a:gd name="T1" fmla="*/ 0 h 21600"/>
              <a:gd name="T2" fmla="*/ 0 w 21600"/>
              <a:gd name="T3" fmla="*/ 144463 h 21600"/>
              <a:gd name="T4" fmla="*/ 1017533 w 21600"/>
              <a:gd name="T5" fmla="*/ 288925 h 21600"/>
              <a:gd name="T6" fmla="*/ 1223963 w 21600"/>
              <a:gd name="T7" fmla="*/ 1444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4628 h 21600"/>
              <a:gd name="T14" fmla="*/ 19518 w 21600"/>
              <a:gd name="T15" fmla="*/ 1697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7957" y="0"/>
                </a:moveTo>
                <a:lnTo>
                  <a:pt x="17957" y="4628"/>
                </a:lnTo>
                <a:lnTo>
                  <a:pt x="3375" y="4628"/>
                </a:lnTo>
                <a:lnTo>
                  <a:pt x="3375" y="16972"/>
                </a:lnTo>
                <a:lnTo>
                  <a:pt x="17957" y="16972"/>
                </a:lnTo>
                <a:lnTo>
                  <a:pt x="17957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628"/>
                </a:moveTo>
                <a:lnTo>
                  <a:pt x="1350" y="16972"/>
                </a:lnTo>
                <a:lnTo>
                  <a:pt x="2700" y="16972"/>
                </a:lnTo>
                <a:lnTo>
                  <a:pt x="2700" y="4628"/>
                </a:lnTo>
                <a:close/>
              </a:path>
              <a:path w="21600" h="21600">
                <a:moveTo>
                  <a:pt x="0" y="4628"/>
                </a:moveTo>
                <a:lnTo>
                  <a:pt x="0" y="16972"/>
                </a:lnTo>
                <a:lnTo>
                  <a:pt x="675" y="16972"/>
                </a:lnTo>
                <a:lnTo>
                  <a:pt x="675" y="4628"/>
                </a:lnTo>
                <a:close/>
              </a:path>
            </a:pathLst>
          </a:custGeom>
          <a:solidFill>
            <a:srgbClr val="CCFFCC">
              <a:alpha val="20000"/>
            </a:srgbClr>
          </a:solidFill>
          <a:ln w="12700">
            <a:solidFill>
              <a:srgbClr val="CCFF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auto">
          <a:xfrm rot="5400000">
            <a:off x="3777427" y="2441142"/>
            <a:ext cx="1223963" cy="288925"/>
          </a:xfrm>
          <a:custGeom>
            <a:avLst/>
            <a:gdLst>
              <a:gd name="T0" fmla="*/ 1017533 w 21600"/>
              <a:gd name="T1" fmla="*/ 0 h 21600"/>
              <a:gd name="T2" fmla="*/ 0 w 21600"/>
              <a:gd name="T3" fmla="*/ 144463 h 21600"/>
              <a:gd name="T4" fmla="*/ 1017533 w 21600"/>
              <a:gd name="T5" fmla="*/ 288925 h 21600"/>
              <a:gd name="T6" fmla="*/ 1223963 w 21600"/>
              <a:gd name="T7" fmla="*/ 1444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4628 h 21600"/>
              <a:gd name="T14" fmla="*/ 19518 w 21600"/>
              <a:gd name="T15" fmla="*/ 1697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7957" y="0"/>
                </a:moveTo>
                <a:lnTo>
                  <a:pt x="17957" y="4628"/>
                </a:lnTo>
                <a:lnTo>
                  <a:pt x="3375" y="4628"/>
                </a:lnTo>
                <a:lnTo>
                  <a:pt x="3375" y="16972"/>
                </a:lnTo>
                <a:lnTo>
                  <a:pt x="17957" y="16972"/>
                </a:lnTo>
                <a:lnTo>
                  <a:pt x="17957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628"/>
                </a:moveTo>
                <a:lnTo>
                  <a:pt x="1350" y="16972"/>
                </a:lnTo>
                <a:lnTo>
                  <a:pt x="2700" y="16972"/>
                </a:lnTo>
                <a:lnTo>
                  <a:pt x="2700" y="4628"/>
                </a:lnTo>
                <a:close/>
              </a:path>
              <a:path w="21600" h="21600">
                <a:moveTo>
                  <a:pt x="0" y="4628"/>
                </a:moveTo>
                <a:lnTo>
                  <a:pt x="0" y="16972"/>
                </a:lnTo>
                <a:lnTo>
                  <a:pt x="675" y="16972"/>
                </a:lnTo>
                <a:lnTo>
                  <a:pt x="675" y="4628"/>
                </a:lnTo>
                <a:close/>
              </a:path>
            </a:pathLst>
          </a:custGeom>
          <a:solidFill>
            <a:srgbClr val="CCECFF">
              <a:alpha val="20000"/>
            </a:srgbClr>
          </a:solidFill>
          <a:ln w="12700">
            <a:solidFill>
              <a:srgbClr val="CCECFF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57158" y="2068873"/>
            <a:ext cx="838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DDDDDD"/>
                </a:solidFill>
                <a:sym typeface="Wingdings" pitchFamily="2" charset="2"/>
              </a:rPr>
              <a:t>2010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57158" y="3126148"/>
            <a:ext cx="838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>
                <a:solidFill>
                  <a:srgbClr val="DDDDDD"/>
                </a:solidFill>
                <a:sym typeface="Wingdings" pitchFamily="2" charset="2"/>
              </a:rPr>
              <a:t>2015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57158" y="4158023"/>
            <a:ext cx="838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>
                <a:solidFill>
                  <a:srgbClr val="DDDDDD"/>
                </a:solidFill>
                <a:sym typeface="Wingdings" pitchFamily="2" charset="2"/>
              </a:rPr>
              <a:t>2020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03196" y="5237523"/>
            <a:ext cx="838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>
                <a:solidFill>
                  <a:srgbClr val="DDDDDD"/>
                </a:solidFill>
                <a:sym typeface="Wingdings" pitchFamily="2" charset="2"/>
              </a:rPr>
              <a:t>2025</a:t>
            </a:r>
          </a:p>
        </p:txBody>
      </p:sp>
      <p:pic>
        <p:nvPicPr>
          <p:cNvPr id="14" name="Picture 21" descr="Advanced LI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9321" y="3270611"/>
            <a:ext cx="1014412" cy="113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23"/>
          <p:cNvSpPr>
            <a:spLocks noChangeArrowheads="1"/>
          </p:cNvSpPr>
          <p:nvPr/>
        </p:nvSpPr>
        <p:spPr bwMode="auto">
          <a:xfrm>
            <a:off x="3095596" y="3242036"/>
            <a:ext cx="717550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  <a:defRPr/>
            </a:pPr>
            <a:r>
              <a:rPr lang="ja-JP" altLang="en-US" sz="10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ＬＣＧＴ</a:t>
            </a:r>
          </a:p>
        </p:txBody>
      </p:sp>
      <p:sp>
        <p:nvSpPr>
          <p:cNvPr id="16" name="Rectangle 24"/>
          <p:cNvSpPr>
            <a:spLocks noChangeArrowheads="1"/>
          </p:cNvSpPr>
          <p:nvPr/>
        </p:nvSpPr>
        <p:spPr bwMode="auto">
          <a:xfrm>
            <a:off x="1220758" y="3270611"/>
            <a:ext cx="1004888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  <a:defRPr/>
            </a:pPr>
            <a:r>
              <a:rPr lang="ja-JP" altLang="en-US" sz="10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Ａｄ</a:t>
            </a:r>
            <a:r>
              <a:rPr lang="en-US" altLang="ja-JP" sz="10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ja-JP" altLang="en-US" sz="10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ＬＩＧＯ</a:t>
            </a:r>
          </a:p>
        </p:txBody>
      </p:sp>
      <p:sp>
        <p:nvSpPr>
          <p:cNvPr id="17" name="AutoShape 27"/>
          <p:cNvSpPr>
            <a:spLocks noChangeArrowheads="1"/>
          </p:cNvSpPr>
          <p:nvPr/>
        </p:nvSpPr>
        <p:spPr bwMode="auto">
          <a:xfrm>
            <a:off x="1293783" y="1686286"/>
            <a:ext cx="309563" cy="504825"/>
          </a:xfrm>
          <a:prstGeom prst="downArrow">
            <a:avLst>
              <a:gd name="adj1" fmla="val 55898"/>
              <a:gd name="adj2" fmla="val 32872"/>
            </a:avLst>
          </a:prstGeom>
          <a:solidFill>
            <a:srgbClr val="FFCCCC">
              <a:alpha val="20000"/>
            </a:srgbClr>
          </a:solidFill>
          <a:ln w="6350">
            <a:solidFill>
              <a:srgbClr val="FFCC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8" name="AutoShape 28"/>
          <p:cNvSpPr>
            <a:spLocks noChangeArrowheads="1"/>
          </p:cNvSpPr>
          <p:nvPr/>
        </p:nvSpPr>
        <p:spPr bwMode="auto">
          <a:xfrm rot="5400000">
            <a:off x="1113602" y="2514167"/>
            <a:ext cx="1223963" cy="288925"/>
          </a:xfrm>
          <a:custGeom>
            <a:avLst/>
            <a:gdLst>
              <a:gd name="T0" fmla="*/ 1017533 w 21600"/>
              <a:gd name="T1" fmla="*/ 0 h 21600"/>
              <a:gd name="T2" fmla="*/ 0 w 21600"/>
              <a:gd name="T3" fmla="*/ 144463 h 21600"/>
              <a:gd name="T4" fmla="*/ 1017533 w 21600"/>
              <a:gd name="T5" fmla="*/ 288925 h 21600"/>
              <a:gd name="T6" fmla="*/ 1223963 w 21600"/>
              <a:gd name="T7" fmla="*/ 1444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4628 h 21600"/>
              <a:gd name="T14" fmla="*/ 19518 w 21600"/>
              <a:gd name="T15" fmla="*/ 1697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7957" y="0"/>
                </a:moveTo>
                <a:lnTo>
                  <a:pt x="17957" y="4628"/>
                </a:lnTo>
                <a:lnTo>
                  <a:pt x="3375" y="4628"/>
                </a:lnTo>
                <a:lnTo>
                  <a:pt x="3375" y="16972"/>
                </a:lnTo>
                <a:lnTo>
                  <a:pt x="17957" y="16972"/>
                </a:lnTo>
                <a:lnTo>
                  <a:pt x="17957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628"/>
                </a:moveTo>
                <a:lnTo>
                  <a:pt x="1350" y="16972"/>
                </a:lnTo>
                <a:lnTo>
                  <a:pt x="2700" y="16972"/>
                </a:lnTo>
                <a:lnTo>
                  <a:pt x="2700" y="4628"/>
                </a:lnTo>
                <a:close/>
              </a:path>
              <a:path w="21600" h="21600">
                <a:moveTo>
                  <a:pt x="0" y="4628"/>
                </a:moveTo>
                <a:lnTo>
                  <a:pt x="0" y="16972"/>
                </a:lnTo>
                <a:lnTo>
                  <a:pt x="675" y="16972"/>
                </a:lnTo>
                <a:lnTo>
                  <a:pt x="675" y="4628"/>
                </a:lnTo>
                <a:close/>
              </a:path>
            </a:pathLst>
          </a:custGeom>
          <a:solidFill>
            <a:srgbClr val="FFCCCC">
              <a:alpha val="50000"/>
            </a:srgbClr>
          </a:solidFill>
          <a:ln w="12700">
            <a:solidFill>
              <a:srgbClr val="FFCC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9" name="AutoShape 29"/>
          <p:cNvSpPr>
            <a:spLocks noChangeArrowheads="1"/>
          </p:cNvSpPr>
          <p:nvPr/>
        </p:nvSpPr>
        <p:spPr bwMode="auto">
          <a:xfrm>
            <a:off x="2876521" y="1613261"/>
            <a:ext cx="309562" cy="360362"/>
          </a:xfrm>
          <a:prstGeom prst="downArrow">
            <a:avLst>
              <a:gd name="adj1" fmla="val 49741"/>
              <a:gd name="adj2" fmla="val 42053"/>
            </a:avLst>
          </a:prstGeom>
          <a:solidFill>
            <a:srgbClr val="CCFFCC">
              <a:alpha val="20000"/>
            </a:srgbClr>
          </a:solidFill>
          <a:ln w="6350">
            <a:solidFill>
              <a:srgbClr val="CCFFCC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20" name="AutoShape 30"/>
          <p:cNvSpPr>
            <a:spLocks noChangeArrowheads="1"/>
          </p:cNvSpPr>
          <p:nvPr/>
        </p:nvSpPr>
        <p:spPr bwMode="auto">
          <a:xfrm rot="5400000">
            <a:off x="3273396" y="3665898"/>
            <a:ext cx="1511300" cy="288925"/>
          </a:xfrm>
          <a:custGeom>
            <a:avLst/>
            <a:gdLst>
              <a:gd name="T0" fmla="*/ 1261096 w 21600"/>
              <a:gd name="T1" fmla="*/ 0 h 21600"/>
              <a:gd name="T2" fmla="*/ 0 w 21600"/>
              <a:gd name="T3" fmla="*/ 144463 h 21600"/>
              <a:gd name="T4" fmla="*/ 1261096 w 21600"/>
              <a:gd name="T5" fmla="*/ 288925 h 21600"/>
              <a:gd name="T6" fmla="*/ 1511300 w 21600"/>
              <a:gd name="T7" fmla="*/ 14446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3916 h 21600"/>
              <a:gd name="T14" fmla="*/ 19321 w 21600"/>
              <a:gd name="T15" fmla="*/ 1768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8024" y="0"/>
                </a:moveTo>
                <a:lnTo>
                  <a:pt x="18024" y="3916"/>
                </a:lnTo>
                <a:lnTo>
                  <a:pt x="3375" y="3916"/>
                </a:lnTo>
                <a:lnTo>
                  <a:pt x="3375" y="17684"/>
                </a:lnTo>
                <a:lnTo>
                  <a:pt x="18024" y="17684"/>
                </a:lnTo>
                <a:lnTo>
                  <a:pt x="18024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916"/>
                </a:moveTo>
                <a:lnTo>
                  <a:pt x="1350" y="17684"/>
                </a:lnTo>
                <a:lnTo>
                  <a:pt x="2700" y="17684"/>
                </a:lnTo>
                <a:lnTo>
                  <a:pt x="2700" y="3916"/>
                </a:lnTo>
                <a:close/>
              </a:path>
              <a:path w="21600" h="21600">
                <a:moveTo>
                  <a:pt x="0" y="3916"/>
                </a:moveTo>
                <a:lnTo>
                  <a:pt x="0" y="17684"/>
                </a:lnTo>
                <a:lnTo>
                  <a:pt x="675" y="17684"/>
                </a:lnTo>
                <a:lnTo>
                  <a:pt x="675" y="3916"/>
                </a:lnTo>
                <a:close/>
              </a:path>
            </a:pathLst>
          </a:custGeom>
          <a:solidFill>
            <a:srgbClr val="CCECFF">
              <a:alpha val="20000"/>
            </a:srgbClr>
          </a:solidFill>
          <a:ln w="12700">
            <a:solidFill>
              <a:srgbClr val="CCECFF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21" name="AutoShape 31"/>
          <p:cNvSpPr>
            <a:spLocks noChangeArrowheads="1"/>
          </p:cNvSpPr>
          <p:nvPr/>
        </p:nvSpPr>
        <p:spPr bwMode="auto">
          <a:xfrm>
            <a:off x="4222721" y="1613261"/>
            <a:ext cx="309562" cy="360362"/>
          </a:xfrm>
          <a:prstGeom prst="downArrow">
            <a:avLst>
              <a:gd name="adj1" fmla="val 49741"/>
              <a:gd name="adj2" fmla="val 42053"/>
            </a:avLst>
          </a:prstGeom>
          <a:solidFill>
            <a:srgbClr val="CCECFF">
              <a:alpha val="20000"/>
            </a:srgbClr>
          </a:solidFill>
          <a:ln w="6350">
            <a:solidFill>
              <a:srgbClr val="CCECFF">
                <a:alpha val="50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22" name="Rectangle 41"/>
          <p:cNvSpPr>
            <a:spLocks noChangeArrowheads="1"/>
          </p:cNvSpPr>
          <p:nvPr/>
        </p:nvSpPr>
        <p:spPr bwMode="auto">
          <a:xfrm>
            <a:off x="1149321" y="1325923"/>
            <a:ext cx="8636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LIGO</a:t>
            </a:r>
            <a:endParaRPr lang="en-US" altLang="ja-JP" sz="16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23" name="Rectangle 42"/>
          <p:cNvSpPr>
            <a:spLocks noChangeArrowheads="1"/>
          </p:cNvSpPr>
          <p:nvPr/>
        </p:nvSpPr>
        <p:spPr bwMode="auto">
          <a:xfrm>
            <a:off x="2483768" y="1325923"/>
            <a:ext cx="8636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F8F8F8"/>
                </a:solidFill>
              </a:rPr>
              <a:t>TAMA</a:t>
            </a:r>
            <a:endParaRPr lang="en-US" altLang="ja-JP" sz="1600" b="1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24" name="Rectangle 43"/>
          <p:cNvSpPr>
            <a:spLocks noChangeArrowheads="1"/>
          </p:cNvSpPr>
          <p:nvPr/>
        </p:nvSpPr>
        <p:spPr bwMode="auto">
          <a:xfrm>
            <a:off x="1581121" y="1671998"/>
            <a:ext cx="1368425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</a:rPr>
              <a:t>Enhanced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F8F8F8"/>
                </a:solidFill>
              </a:rPr>
              <a:t>   LIGO </a:t>
            </a:r>
            <a:endParaRPr lang="en-US" altLang="ja-JP" sz="14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25" name="Rectangle 44"/>
          <p:cNvSpPr>
            <a:spLocks noChangeArrowheads="1"/>
          </p:cNvSpPr>
          <p:nvPr/>
        </p:nvSpPr>
        <p:spPr bwMode="auto">
          <a:xfrm>
            <a:off x="3044337" y="1325923"/>
            <a:ext cx="8636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</a:rPr>
              <a:t>/CLIO</a:t>
            </a:r>
            <a:endParaRPr lang="en-US" altLang="ja-JP" sz="16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26" name="Rectangle 45"/>
          <p:cNvSpPr>
            <a:spLocks noChangeArrowheads="1"/>
          </p:cNvSpPr>
          <p:nvPr/>
        </p:nvSpPr>
        <p:spPr bwMode="auto">
          <a:xfrm>
            <a:off x="1220758" y="2420888"/>
            <a:ext cx="1223963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Advanced      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   LIGO</a:t>
            </a:r>
            <a:endParaRPr lang="en-US" altLang="ja-JP" sz="16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27" name="Rectangle 46"/>
          <p:cNvSpPr>
            <a:spLocks noChangeArrowheads="1"/>
          </p:cNvSpPr>
          <p:nvPr/>
        </p:nvSpPr>
        <p:spPr bwMode="auto">
          <a:xfrm>
            <a:off x="2843808" y="2492896"/>
            <a:ext cx="8636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LCGT</a:t>
            </a:r>
            <a:endParaRPr lang="en-US" altLang="ja-JP" sz="16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28" name="Rectangle 47"/>
          <p:cNvSpPr>
            <a:spLocks noChangeArrowheads="1"/>
          </p:cNvSpPr>
          <p:nvPr/>
        </p:nvSpPr>
        <p:spPr bwMode="auto">
          <a:xfrm>
            <a:off x="3813146" y="2415927"/>
            <a:ext cx="1296987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Advanced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   Virgo</a:t>
            </a:r>
            <a:endParaRPr lang="en-US" altLang="ja-JP" sz="16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29" name="Rectangle 48"/>
          <p:cNvSpPr>
            <a:spLocks noChangeArrowheads="1"/>
          </p:cNvSpPr>
          <p:nvPr/>
        </p:nvSpPr>
        <p:spPr bwMode="auto">
          <a:xfrm>
            <a:off x="4100482" y="1325923"/>
            <a:ext cx="1074743" cy="5847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</a:rPr>
              <a:t>VIRGO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</a:rPr>
              <a:t>  /GEO</a:t>
            </a:r>
            <a:endParaRPr lang="en-US" altLang="ja-JP" sz="16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0" name="Rectangle 49"/>
          <p:cNvSpPr>
            <a:spLocks noChangeArrowheads="1"/>
          </p:cNvSpPr>
          <p:nvPr/>
        </p:nvSpPr>
        <p:spPr bwMode="auto">
          <a:xfrm>
            <a:off x="4140894" y="3557948"/>
            <a:ext cx="719138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ET</a:t>
            </a:r>
            <a:endParaRPr lang="en-US" altLang="ja-JP" sz="16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pic>
        <p:nvPicPr>
          <p:cNvPr id="31" name="Picture 11" descr="ET-fp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03524" y="4626346"/>
            <a:ext cx="1857388" cy="1312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1"/>
          <p:cNvSpPr>
            <a:spLocks noChangeArrowheads="1"/>
          </p:cNvSpPr>
          <p:nvPr/>
        </p:nvSpPr>
        <p:spPr bwMode="auto">
          <a:xfrm>
            <a:off x="5868640" y="1556792"/>
            <a:ext cx="3095848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F8F8F8"/>
                </a:solidFill>
                <a:sym typeface="Wingdings" pitchFamily="2" charset="2"/>
              </a:rPr>
              <a:t>Obs. </a:t>
            </a:r>
            <a:r>
              <a:rPr lang="en-US" altLang="ja-JP" sz="1800" dirty="0">
                <a:solidFill>
                  <a:srgbClr val="F8F8F8"/>
                </a:solidFill>
                <a:sym typeface="Wingdings" pitchFamily="2" charset="2"/>
              </a:rPr>
              <a:t>r</a:t>
            </a:r>
            <a:r>
              <a:rPr lang="en-US" altLang="ja-JP" sz="1800" dirty="0" smtClean="0">
                <a:solidFill>
                  <a:srgbClr val="F8F8F8"/>
                </a:solidFill>
                <a:sym typeface="Wingdings" pitchFamily="2" charset="2"/>
              </a:rPr>
              <a:t>ange: </a:t>
            </a:r>
            <a:r>
              <a:rPr lang="en-US" altLang="ja-JP" sz="1800" dirty="0" smtClean="0">
                <a:solidFill>
                  <a:srgbClr val="99FF99"/>
                </a:solidFill>
                <a:sym typeface="Wingdings" pitchFamily="2" charset="2"/>
              </a:rPr>
              <a:t>~20Mpc</a:t>
            </a:r>
            <a:endParaRPr lang="en-US" altLang="ja-JP" sz="1800" dirty="0">
              <a:solidFill>
                <a:srgbClr val="99FF99"/>
              </a:solidFill>
              <a:sym typeface="Wingdings" pitchFamily="2" charset="2"/>
            </a:endParaRPr>
          </a:p>
        </p:txBody>
      </p:sp>
      <p:sp>
        <p:nvSpPr>
          <p:cNvPr id="33" name="Rectangle 24"/>
          <p:cNvSpPr>
            <a:spLocks noChangeArrowheads="1"/>
          </p:cNvSpPr>
          <p:nvPr/>
        </p:nvSpPr>
        <p:spPr bwMode="auto">
          <a:xfrm>
            <a:off x="2936455" y="4437112"/>
            <a:ext cx="1646805" cy="24622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Tx/>
              <a:buNone/>
              <a:defRPr/>
            </a:pPr>
            <a:r>
              <a:rPr lang="en-US" altLang="ja-JP" sz="10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Einstein Telescope</a:t>
            </a:r>
            <a:endParaRPr lang="ja-JP" altLang="en-US" sz="1000" b="1" dirty="0">
              <a:solidFill>
                <a:srgbClr val="33CC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Rectangle 41"/>
          <p:cNvSpPr>
            <a:spLocks noChangeArrowheads="1"/>
          </p:cNvSpPr>
          <p:nvPr/>
        </p:nvSpPr>
        <p:spPr bwMode="auto">
          <a:xfrm>
            <a:off x="5895440" y="1844824"/>
            <a:ext cx="2880072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F8F8F8"/>
                </a:solidFill>
                <a:sym typeface="Wingdings" pitchFamily="2" charset="2"/>
              </a:rPr>
              <a:t>Rate: 10</a:t>
            </a:r>
            <a:r>
              <a:rPr lang="en-US" altLang="ja-JP" sz="1800" baseline="30000" dirty="0" smtClean="0">
                <a:solidFill>
                  <a:srgbClr val="F8F8F8"/>
                </a:solidFill>
                <a:sym typeface="Wingdings" pitchFamily="2" charset="2"/>
              </a:rPr>
              <a:t>-4</a:t>
            </a:r>
            <a:r>
              <a:rPr lang="en-US" altLang="ja-JP" sz="1800" dirty="0" smtClean="0">
                <a:solidFill>
                  <a:srgbClr val="F8F8F8"/>
                </a:solidFill>
                <a:sym typeface="Wingdings" pitchFamily="2" charset="2"/>
              </a:rPr>
              <a:t> – 10</a:t>
            </a:r>
            <a:r>
              <a:rPr lang="en-US" altLang="ja-JP" sz="1800" baseline="30000" dirty="0" smtClean="0">
                <a:solidFill>
                  <a:srgbClr val="F8F8F8"/>
                </a:solidFill>
                <a:sym typeface="Wingdings" pitchFamily="2" charset="2"/>
              </a:rPr>
              <a:t>-2 </a:t>
            </a:r>
            <a:r>
              <a:rPr lang="en-US" altLang="ja-JP" sz="1800" dirty="0" smtClean="0">
                <a:solidFill>
                  <a:srgbClr val="F8F8F8"/>
                </a:solidFill>
                <a:sym typeface="Wingdings" pitchFamily="2" charset="2"/>
              </a:rPr>
              <a:t>event/</a:t>
            </a:r>
            <a:r>
              <a:rPr lang="en-US" altLang="ja-JP" sz="1800" dirty="0" err="1" smtClean="0">
                <a:solidFill>
                  <a:srgbClr val="F8F8F8"/>
                </a:solidFill>
                <a:sym typeface="Wingdings" pitchFamily="2" charset="2"/>
              </a:rPr>
              <a:t>yr</a:t>
            </a:r>
            <a:endParaRPr lang="en-US" altLang="ja-JP" sz="1800" baseline="30000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5" name="Rectangle 24"/>
          <p:cNvSpPr>
            <a:spLocks noChangeArrowheads="1"/>
          </p:cNvSpPr>
          <p:nvPr/>
        </p:nvSpPr>
        <p:spPr bwMode="auto">
          <a:xfrm>
            <a:off x="1187624" y="4622939"/>
            <a:ext cx="1646805" cy="24622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Tx/>
              <a:buNone/>
              <a:defRPr/>
            </a:pPr>
            <a:r>
              <a:rPr lang="en-US" altLang="ja-JP" sz="10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 3</a:t>
            </a:r>
            <a:r>
              <a:rPr lang="en-US" altLang="ja-JP" sz="1000" b="1" baseline="30000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rd</a:t>
            </a:r>
            <a:r>
              <a:rPr lang="en-US" altLang="ja-JP" sz="10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generation</a:t>
            </a:r>
            <a:endParaRPr lang="ja-JP" altLang="en-US" sz="1000" b="1" dirty="0">
              <a:solidFill>
                <a:srgbClr val="33CC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Rectangle 41"/>
          <p:cNvSpPr>
            <a:spLocks noChangeArrowheads="1"/>
          </p:cNvSpPr>
          <p:nvPr/>
        </p:nvSpPr>
        <p:spPr bwMode="auto">
          <a:xfrm>
            <a:off x="5508104" y="1196752"/>
            <a:ext cx="3407304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sym typeface="Wingdings" pitchFamily="2" charset="2"/>
              </a:rPr>
              <a:t>・</a:t>
            </a:r>
            <a:r>
              <a:rPr lang="en-US" altLang="ja-JP" sz="1800" b="1" dirty="0" smtClean="0">
                <a:solidFill>
                  <a:srgbClr val="F8F8F8"/>
                </a:solidFill>
                <a:sym typeface="Wingdings" pitchFamily="2" charset="2"/>
              </a:rPr>
              <a:t>1st Generation detector</a:t>
            </a:r>
            <a:endParaRPr lang="en-US" altLang="ja-JP" sz="18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7" name="Rectangle 41"/>
          <p:cNvSpPr>
            <a:spLocks noChangeArrowheads="1"/>
          </p:cNvSpPr>
          <p:nvPr/>
        </p:nvSpPr>
        <p:spPr bwMode="auto">
          <a:xfrm>
            <a:off x="5989232" y="2255386"/>
            <a:ext cx="2831240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 smtClean="0">
                <a:solidFill>
                  <a:srgbClr val="F8F8F8"/>
                </a:solidFill>
                <a:sym typeface="Wingdings" pitchFamily="2" charset="2"/>
              </a:rPr>
              <a:t> </a:t>
            </a:r>
            <a:r>
              <a:rPr lang="ja-JP" altLang="en-US" sz="1800" dirty="0" smtClean="0">
                <a:solidFill>
                  <a:srgbClr val="F8F8F8"/>
                </a:solidFill>
                <a:sym typeface="Wingdings" pitchFamily="2" charset="2"/>
              </a:rPr>
              <a:t>幸運なイベント</a:t>
            </a:r>
            <a:r>
              <a:rPr lang="en-US" altLang="ja-JP" sz="1800" dirty="0" smtClean="0">
                <a:solidFill>
                  <a:srgbClr val="F8F8F8"/>
                </a:solidFill>
                <a:sym typeface="Wingdings" pitchFamily="2" charset="2"/>
              </a:rPr>
              <a:t>, </a:t>
            </a:r>
            <a:r>
              <a:rPr lang="ja-JP" altLang="en-US" sz="1800" dirty="0" smtClean="0">
                <a:solidFill>
                  <a:srgbClr val="F8F8F8"/>
                </a:solidFill>
                <a:sym typeface="Wingdings" pitchFamily="2" charset="2"/>
              </a:rPr>
              <a:t>上限値</a:t>
            </a:r>
            <a:endParaRPr lang="en-US" altLang="ja-JP" sz="1800" dirty="0">
              <a:solidFill>
                <a:srgbClr val="F8F8F8"/>
              </a:solidFill>
              <a:sym typeface="Wingdings" pitchFamily="2" charset="2"/>
            </a:endParaRPr>
          </a:p>
        </p:txBody>
      </p:sp>
      <p:cxnSp>
        <p:nvCxnSpPr>
          <p:cNvPr id="38" name="直線矢印コネクタ 37"/>
          <p:cNvCxnSpPr/>
          <p:nvPr/>
        </p:nvCxnSpPr>
        <p:spPr bwMode="auto">
          <a:xfrm flipH="1" flipV="1">
            <a:off x="4960912" y="1686286"/>
            <a:ext cx="547193" cy="107156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39" name="グループ化 38"/>
          <p:cNvGrpSpPr/>
          <p:nvPr/>
        </p:nvGrpSpPr>
        <p:grpSpPr>
          <a:xfrm>
            <a:off x="4932040" y="2924944"/>
            <a:ext cx="4104456" cy="1400311"/>
            <a:chOff x="4932040" y="2924944"/>
            <a:chExt cx="4104456" cy="1400311"/>
          </a:xfrm>
        </p:grpSpPr>
        <p:sp>
          <p:nvSpPr>
            <p:cNvPr id="40" name="角丸四角形 39"/>
            <p:cNvSpPr/>
            <p:nvPr/>
          </p:nvSpPr>
          <p:spPr bwMode="auto">
            <a:xfrm>
              <a:off x="5508104" y="2924944"/>
              <a:ext cx="3267408" cy="1400311"/>
            </a:xfrm>
            <a:prstGeom prst="roundRect">
              <a:avLst>
                <a:gd name="adj" fmla="val 4426"/>
              </a:avLst>
            </a:prstGeom>
            <a:solidFill>
              <a:srgbClr val="000000">
                <a:alpha val="30000"/>
              </a:srgbClr>
            </a:solidFill>
            <a:ln w="3175" cap="flat" cmpd="sng" algn="ctr">
              <a:solidFill>
                <a:srgbClr val="FFFFFF">
                  <a:alpha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41" name="Rectangle 41"/>
            <p:cNvSpPr>
              <a:spLocks noChangeArrowheads="1"/>
            </p:cNvSpPr>
            <p:nvPr/>
          </p:nvSpPr>
          <p:spPr bwMode="auto">
            <a:xfrm>
              <a:off x="5913104" y="3234462"/>
              <a:ext cx="3123392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800" dirty="0" smtClean="0">
                  <a:solidFill>
                    <a:srgbClr val="F8F8F8"/>
                  </a:solidFill>
                  <a:sym typeface="Wingdings" pitchFamily="2" charset="2"/>
                </a:rPr>
                <a:t>Obs. Range: </a:t>
              </a:r>
              <a:r>
                <a:rPr lang="en-US" altLang="ja-JP" sz="1800" dirty="0" smtClean="0">
                  <a:solidFill>
                    <a:srgbClr val="99FF99"/>
                  </a:solidFill>
                  <a:sym typeface="Wingdings" pitchFamily="2" charset="2"/>
                </a:rPr>
                <a:t>~200Mpc</a:t>
              </a:r>
              <a:endParaRPr lang="en-US" altLang="ja-JP" sz="1800" dirty="0">
                <a:solidFill>
                  <a:srgbClr val="99FF99"/>
                </a:solidFill>
                <a:sym typeface="Wingdings" pitchFamily="2" charset="2"/>
              </a:endParaRPr>
            </a:p>
          </p:txBody>
        </p:sp>
        <p:sp>
          <p:nvSpPr>
            <p:cNvPr id="42" name="Rectangle 41"/>
            <p:cNvSpPr>
              <a:spLocks noChangeArrowheads="1"/>
            </p:cNvSpPr>
            <p:nvPr/>
          </p:nvSpPr>
          <p:spPr bwMode="auto">
            <a:xfrm>
              <a:off x="5926752" y="3522494"/>
              <a:ext cx="2564992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800" dirty="0" smtClean="0">
                  <a:solidFill>
                    <a:srgbClr val="99FF99"/>
                  </a:solidFill>
                  <a:sym typeface="Wingdings" pitchFamily="2" charset="2"/>
                </a:rPr>
                <a:t>Rate: ~10</a:t>
              </a:r>
              <a:r>
                <a:rPr lang="en-US" altLang="ja-JP" sz="1800" baseline="30000" dirty="0" smtClean="0">
                  <a:solidFill>
                    <a:srgbClr val="99FF99"/>
                  </a:solidFill>
                  <a:sym typeface="Wingdings" pitchFamily="2" charset="2"/>
                </a:rPr>
                <a:t> </a:t>
              </a:r>
              <a:r>
                <a:rPr lang="en-US" altLang="ja-JP" sz="1800" dirty="0" smtClean="0">
                  <a:solidFill>
                    <a:srgbClr val="99FF99"/>
                  </a:solidFill>
                  <a:sym typeface="Wingdings" pitchFamily="2" charset="2"/>
                </a:rPr>
                <a:t>event/</a:t>
              </a:r>
              <a:r>
                <a:rPr lang="en-US" altLang="ja-JP" sz="1800" dirty="0" err="1" smtClean="0">
                  <a:solidFill>
                    <a:srgbClr val="99FF99"/>
                  </a:solidFill>
                  <a:sym typeface="Wingdings" pitchFamily="2" charset="2"/>
                </a:rPr>
                <a:t>yr</a:t>
              </a:r>
              <a:endParaRPr lang="en-US" altLang="ja-JP" sz="1800" baseline="30000" dirty="0">
                <a:solidFill>
                  <a:srgbClr val="99FF99"/>
                </a:solidFill>
                <a:sym typeface="Wingdings" pitchFamily="2" charset="2"/>
              </a:endParaRPr>
            </a:p>
          </p:txBody>
        </p:sp>
        <p:sp>
          <p:nvSpPr>
            <p:cNvPr id="43" name="Rectangle 41"/>
            <p:cNvSpPr>
              <a:spLocks noChangeArrowheads="1"/>
            </p:cNvSpPr>
            <p:nvPr/>
          </p:nvSpPr>
          <p:spPr bwMode="auto">
            <a:xfrm>
              <a:off x="5508104" y="2924944"/>
              <a:ext cx="3407304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800" b="1" dirty="0" smtClean="0">
                  <a:solidFill>
                    <a:srgbClr val="F8F8F8"/>
                  </a:solidFill>
                  <a:sym typeface="Wingdings" pitchFamily="2" charset="2"/>
                </a:rPr>
                <a:t>・</a:t>
              </a:r>
              <a:r>
                <a:rPr lang="en-US" altLang="ja-JP" sz="1800" b="1" dirty="0" smtClean="0">
                  <a:solidFill>
                    <a:srgbClr val="F8F8F8"/>
                  </a:solidFill>
                  <a:sym typeface="Wingdings" pitchFamily="2" charset="2"/>
                </a:rPr>
                <a:t>2nd Generation detector</a:t>
              </a:r>
              <a:endParaRPr lang="en-US" altLang="ja-JP" sz="1800" b="1" dirty="0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sp>
          <p:nvSpPr>
            <p:cNvPr id="44" name="Rectangle 41"/>
            <p:cNvSpPr>
              <a:spLocks noChangeArrowheads="1"/>
            </p:cNvSpPr>
            <p:nvPr/>
          </p:nvSpPr>
          <p:spPr bwMode="auto">
            <a:xfrm>
              <a:off x="6012160" y="3933056"/>
              <a:ext cx="2831240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800" dirty="0" smtClean="0">
                  <a:solidFill>
                    <a:srgbClr val="F8F8F8"/>
                  </a:solidFill>
                  <a:sym typeface="Wingdings" pitchFamily="2" charset="2"/>
                </a:rPr>
                <a:t> </a:t>
              </a:r>
              <a:r>
                <a:rPr lang="ja-JP" altLang="en-US" sz="1800" dirty="0" smtClean="0">
                  <a:solidFill>
                    <a:srgbClr val="F8F8F8"/>
                  </a:solidFill>
                  <a:sym typeface="Wingdings" pitchFamily="2" charset="2"/>
                </a:rPr>
                <a:t>確実な検出</a:t>
              </a:r>
              <a:r>
                <a:rPr lang="en-US" altLang="ja-JP" sz="1800" dirty="0" smtClean="0">
                  <a:solidFill>
                    <a:srgbClr val="F8F8F8"/>
                  </a:solidFill>
                  <a:sym typeface="Wingdings" pitchFamily="2" charset="2"/>
                </a:rPr>
                <a:t>, </a:t>
              </a:r>
              <a:r>
                <a:rPr lang="ja-JP" altLang="en-US" sz="1800" dirty="0" smtClean="0">
                  <a:solidFill>
                    <a:srgbClr val="F8F8F8"/>
                  </a:solidFill>
                  <a:sym typeface="Wingdings" pitchFamily="2" charset="2"/>
                </a:rPr>
                <a:t>天体物理</a:t>
              </a:r>
              <a:endParaRPr lang="en-US" altLang="ja-JP" sz="1800" dirty="0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cxnSp>
          <p:nvCxnSpPr>
            <p:cNvPr id="45" name="直線矢印コネクタ 44"/>
            <p:cNvCxnSpPr/>
            <p:nvPr/>
          </p:nvCxnSpPr>
          <p:spPr bwMode="auto">
            <a:xfrm flipH="1" flipV="1">
              <a:off x="4932040" y="3105820"/>
              <a:ext cx="547193" cy="107156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46" name="グループ化 45"/>
          <p:cNvGrpSpPr/>
          <p:nvPr/>
        </p:nvGrpSpPr>
        <p:grpSpPr>
          <a:xfrm>
            <a:off x="4960911" y="4653136"/>
            <a:ext cx="3954497" cy="1400311"/>
            <a:chOff x="4960911" y="4653136"/>
            <a:chExt cx="3954497" cy="1400311"/>
          </a:xfrm>
        </p:grpSpPr>
        <p:sp>
          <p:nvSpPr>
            <p:cNvPr id="47" name="角丸四角形 46"/>
            <p:cNvSpPr/>
            <p:nvPr/>
          </p:nvSpPr>
          <p:spPr bwMode="auto">
            <a:xfrm>
              <a:off x="5508104" y="4653136"/>
              <a:ext cx="3267408" cy="1400311"/>
            </a:xfrm>
            <a:prstGeom prst="roundRect">
              <a:avLst>
                <a:gd name="adj" fmla="val 4426"/>
              </a:avLst>
            </a:prstGeom>
            <a:solidFill>
              <a:srgbClr val="000000">
                <a:alpha val="30000"/>
              </a:srgbClr>
            </a:solidFill>
            <a:ln w="3175" cap="flat" cmpd="sng" algn="ctr">
              <a:solidFill>
                <a:srgbClr val="FFFFFF">
                  <a:alpha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48" name="Rectangle 41"/>
            <p:cNvSpPr>
              <a:spLocks noChangeArrowheads="1"/>
            </p:cNvSpPr>
            <p:nvPr/>
          </p:nvSpPr>
          <p:spPr bwMode="auto">
            <a:xfrm>
              <a:off x="5895440" y="4941168"/>
              <a:ext cx="2637000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800" dirty="0" smtClean="0">
                  <a:solidFill>
                    <a:srgbClr val="F8F8F8"/>
                  </a:solidFill>
                  <a:sym typeface="Wingdings" pitchFamily="2" charset="2"/>
                </a:rPr>
                <a:t>Obs. Range </a:t>
              </a:r>
              <a:r>
                <a:rPr lang="en-US" altLang="ja-JP" sz="1800" dirty="0" smtClean="0">
                  <a:solidFill>
                    <a:srgbClr val="99FF99"/>
                  </a:solidFill>
                  <a:sym typeface="Wingdings" pitchFamily="2" charset="2"/>
                </a:rPr>
                <a:t>~3 </a:t>
              </a:r>
              <a:r>
                <a:rPr lang="en-US" altLang="ja-JP" sz="1800" dirty="0" err="1" smtClean="0">
                  <a:solidFill>
                    <a:srgbClr val="99FF99"/>
                  </a:solidFill>
                  <a:sym typeface="Wingdings" pitchFamily="2" charset="2"/>
                </a:rPr>
                <a:t>Gpc</a:t>
              </a:r>
              <a:endParaRPr lang="en-US" altLang="ja-JP" sz="1800" dirty="0">
                <a:solidFill>
                  <a:srgbClr val="99FF99"/>
                </a:solidFill>
                <a:sym typeface="Wingdings" pitchFamily="2" charset="2"/>
              </a:endParaRPr>
            </a:p>
          </p:txBody>
        </p:sp>
        <p:sp>
          <p:nvSpPr>
            <p:cNvPr id="49" name="Rectangle 41"/>
            <p:cNvSpPr>
              <a:spLocks noChangeArrowheads="1"/>
            </p:cNvSpPr>
            <p:nvPr/>
          </p:nvSpPr>
          <p:spPr bwMode="auto">
            <a:xfrm>
              <a:off x="5940648" y="5252426"/>
              <a:ext cx="2159744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800" dirty="0" smtClean="0">
                  <a:solidFill>
                    <a:srgbClr val="F8F8F8"/>
                  </a:solidFill>
                  <a:sym typeface="Wingdings" pitchFamily="2" charset="2"/>
                </a:rPr>
                <a:t>Dairy detection</a:t>
              </a:r>
              <a:endParaRPr lang="en-US" altLang="ja-JP" sz="1800" baseline="30000" dirty="0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sp>
          <p:nvSpPr>
            <p:cNvPr id="50" name="Rectangle 41"/>
            <p:cNvSpPr>
              <a:spLocks noChangeArrowheads="1"/>
            </p:cNvSpPr>
            <p:nvPr/>
          </p:nvSpPr>
          <p:spPr bwMode="auto">
            <a:xfrm>
              <a:off x="5508104" y="4653136"/>
              <a:ext cx="3407304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800" b="1" dirty="0" smtClean="0">
                  <a:solidFill>
                    <a:srgbClr val="F8F8F8"/>
                  </a:solidFill>
                  <a:sym typeface="Wingdings" pitchFamily="2" charset="2"/>
                </a:rPr>
                <a:t>・</a:t>
              </a:r>
              <a:r>
                <a:rPr lang="en-US" altLang="ja-JP" sz="1800" b="1" dirty="0" smtClean="0">
                  <a:solidFill>
                    <a:srgbClr val="F8F8F8"/>
                  </a:solidFill>
                  <a:sym typeface="Wingdings" pitchFamily="2" charset="2"/>
                </a:rPr>
                <a:t>3rd</a:t>
              </a:r>
              <a:r>
                <a:rPr lang="ja-JP" altLang="en-US" sz="1800" b="1" dirty="0">
                  <a:solidFill>
                    <a:srgbClr val="F8F8F8"/>
                  </a:solidFill>
                  <a:sym typeface="Wingdings" pitchFamily="2" charset="2"/>
                </a:rPr>
                <a:t> </a:t>
              </a:r>
              <a:r>
                <a:rPr lang="en-US" altLang="ja-JP" sz="1800" b="1" dirty="0" smtClean="0">
                  <a:solidFill>
                    <a:srgbClr val="F8F8F8"/>
                  </a:solidFill>
                  <a:sym typeface="Wingdings" pitchFamily="2" charset="2"/>
                </a:rPr>
                <a:t>Generation detector</a:t>
              </a:r>
              <a:endParaRPr lang="en-US" altLang="ja-JP" sz="1800" b="1" dirty="0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sp>
          <p:nvSpPr>
            <p:cNvPr id="51" name="Rectangle 41"/>
            <p:cNvSpPr>
              <a:spLocks noChangeArrowheads="1"/>
            </p:cNvSpPr>
            <p:nvPr/>
          </p:nvSpPr>
          <p:spPr bwMode="auto">
            <a:xfrm>
              <a:off x="6084168" y="5662988"/>
              <a:ext cx="2831240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800" dirty="0" smtClean="0">
                  <a:solidFill>
                    <a:srgbClr val="F8F8F8"/>
                  </a:solidFill>
                  <a:sym typeface="Wingdings" pitchFamily="2" charset="2"/>
                </a:rPr>
                <a:t> </a:t>
              </a:r>
              <a:r>
                <a:rPr lang="ja-JP" altLang="en-US" sz="1800" dirty="0" smtClean="0">
                  <a:solidFill>
                    <a:srgbClr val="F8F8F8"/>
                  </a:solidFill>
                  <a:sym typeface="Wingdings" pitchFamily="2" charset="2"/>
                </a:rPr>
                <a:t>宇宙論</a:t>
              </a:r>
              <a:endParaRPr lang="en-US" altLang="ja-JP" sz="1800" dirty="0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cxnSp>
          <p:nvCxnSpPr>
            <p:cNvPr id="52" name="直線矢印コネクタ 51"/>
            <p:cNvCxnSpPr/>
            <p:nvPr/>
          </p:nvCxnSpPr>
          <p:spPr bwMode="auto">
            <a:xfrm flipH="1" flipV="1">
              <a:off x="4960911" y="4689996"/>
              <a:ext cx="547193" cy="107156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04753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グループ化 265"/>
          <p:cNvGrpSpPr/>
          <p:nvPr/>
        </p:nvGrpSpPr>
        <p:grpSpPr>
          <a:xfrm>
            <a:off x="1115616" y="1571611"/>
            <a:ext cx="3598862" cy="4887946"/>
            <a:chOff x="5221288" y="1571611"/>
            <a:chExt cx="3598862" cy="4887946"/>
          </a:xfrm>
        </p:grpSpPr>
        <p:sp>
          <p:nvSpPr>
            <p:cNvPr id="37891" name="AutoShape 2"/>
            <p:cNvSpPr>
              <a:spLocks noChangeAspect="1" noChangeArrowheads="1"/>
            </p:cNvSpPr>
            <p:nvPr/>
          </p:nvSpPr>
          <p:spPr bwMode="auto">
            <a:xfrm>
              <a:off x="5291138" y="1571611"/>
              <a:ext cx="3529012" cy="4881577"/>
            </a:xfrm>
            <a:prstGeom prst="roundRect">
              <a:avLst>
                <a:gd name="adj" fmla="val 3796"/>
              </a:avLst>
            </a:prstGeom>
            <a:solidFill>
              <a:srgbClr val="99CCFF">
                <a:alpha val="10000"/>
              </a:srgbClr>
            </a:solidFill>
            <a:ln w="9525">
              <a:noFill/>
              <a:round/>
              <a:headEnd/>
              <a:tailEnd/>
            </a:ln>
          </p:spPr>
          <p:txBody>
            <a:bodyPr anchor="ctr">
              <a:noAutofit/>
            </a:bodyPr>
            <a:lstStyle/>
            <a:p>
              <a:endParaRPr lang="ja-JP" altLang="en-US"/>
            </a:p>
          </p:txBody>
        </p:sp>
        <p:sp>
          <p:nvSpPr>
            <p:cNvPr id="37922" name="AutoShape 34"/>
            <p:cNvSpPr>
              <a:spLocks noChangeArrowheads="1"/>
            </p:cNvSpPr>
            <p:nvPr/>
          </p:nvSpPr>
          <p:spPr bwMode="auto">
            <a:xfrm rot="5400000">
              <a:off x="7343776" y="4903787"/>
              <a:ext cx="1511300" cy="288925"/>
            </a:xfrm>
            <a:custGeom>
              <a:avLst/>
              <a:gdLst>
                <a:gd name="T0" fmla="*/ 1261096 w 21600"/>
                <a:gd name="T1" fmla="*/ 0 h 21600"/>
                <a:gd name="T2" fmla="*/ 0 w 21600"/>
                <a:gd name="T3" fmla="*/ 144463 h 21600"/>
                <a:gd name="T4" fmla="*/ 1261096 w 21600"/>
                <a:gd name="T5" fmla="*/ 288925 h 21600"/>
                <a:gd name="T6" fmla="*/ 1511300 w 21600"/>
                <a:gd name="T7" fmla="*/ 144463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3916 h 21600"/>
                <a:gd name="T14" fmla="*/ 19321 w 21600"/>
                <a:gd name="T15" fmla="*/ 1768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8024" y="0"/>
                  </a:moveTo>
                  <a:lnTo>
                    <a:pt x="18024" y="3916"/>
                  </a:lnTo>
                  <a:lnTo>
                    <a:pt x="3375" y="3916"/>
                  </a:lnTo>
                  <a:lnTo>
                    <a:pt x="3375" y="17684"/>
                  </a:lnTo>
                  <a:lnTo>
                    <a:pt x="18024" y="17684"/>
                  </a:lnTo>
                  <a:lnTo>
                    <a:pt x="18024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3916"/>
                  </a:moveTo>
                  <a:lnTo>
                    <a:pt x="1350" y="17684"/>
                  </a:lnTo>
                  <a:lnTo>
                    <a:pt x="2700" y="17684"/>
                  </a:lnTo>
                  <a:lnTo>
                    <a:pt x="2700" y="3916"/>
                  </a:lnTo>
                  <a:close/>
                </a:path>
                <a:path w="21600" h="21600">
                  <a:moveTo>
                    <a:pt x="0" y="3916"/>
                  </a:moveTo>
                  <a:lnTo>
                    <a:pt x="0" y="17684"/>
                  </a:lnTo>
                  <a:lnTo>
                    <a:pt x="675" y="17684"/>
                  </a:lnTo>
                  <a:lnTo>
                    <a:pt x="675" y="3916"/>
                  </a:lnTo>
                  <a:close/>
                </a:path>
              </a:pathLst>
            </a:custGeom>
            <a:solidFill>
              <a:srgbClr val="CCECFF">
                <a:alpha val="50000"/>
              </a:srgbClr>
            </a:solidFill>
            <a:ln w="12700">
              <a:solidFill>
                <a:srgbClr val="CCFFCC">
                  <a:alpha val="70000"/>
                </a:srgbClr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pic>
          <p:nvPicPr>
            <p:cNvPr id="37892" name="Picture 3" descr="LISA-waves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64163" y="3465513"/>
              <a:ext cx="1438275" cy="1079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904" name="Rectangle 16"/>
            <p:cNvSpPr>
              <a:spLocks noChangeArrowheads="1"/>
            </p:cNvSpPr>
            <p:nvPr/>
          </p:nvSpPr>
          <p:spPr bwMode="auto">
            <a:xfrm>
              <a:off x="5221288" y="4508500"/>
              <a:ext cx="1511300" cy="45720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200" dirty="0">
                  <a:solidFill>
                    <a:srgbClr val="CCECFF"/>
                  </a:solidFill>
                </a:rPr>
                <a:t>0.1mHz-10mHz</a:t>
              </a:r>
              <a:endParaRPr lang="en-US" altLang="ja-JP" sz="1200" dirty="0">
                <a:solidFill>
                  <a:srgbClr val="CCECFF"/>
                </a:solidFill>
                <a:sym typeface="Wingdings" pitchFamily="2" charset="2"/>
              </a:endParaRPr>
            </a:p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200" dirty="0">
                  <a:solidFill>
                    <a:srgbClr val="CCECFF"/>
                  </a:solidFill>
                  <a:sym typeface="Wingdings" pitchFamily="2" charset="2"/>
                </a:rPr>
                <a:t>確実な重力波源</a:t>
              </a:r>
            </a:p>
          </p:txBody>
        </p:sp>
        <p:sp>
          <p:nvSpPr>
            <p:cNvPr id="37905" name="Rectangle 17"/>
            <p:cNvSpPr>
              <a:spLocks noChangeArrowheads="1"/>
            </p:cNvSpPr>
            <p:nvPr/>
          </p:nvSpPr>
          <p:spPr bwMode="auto">
            <a:xfrm>
              <a:off x="6275411" y="5900758"/>
              <a:ext cx="1582737" cy="45720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200" dirty="0">
                  <a:solidFill>
                    <a:srgbClr val="CCECFF"/>
                  </a:solidFill>
                </a:rPr>
                <a:t>0.1Hz</a:t>
              </a:r>
              <a:r>
                <a:rPr lang="ja-JP" altLang="en-US" sz="1200" dirty="0">
                  <a:solidFill>
                    <a:srgbClr val="CCECFF"/>
                  </a:solidFill>
                </a:rPr>
                <a:t>帯</a:t>
              </a:r>
              <a:endParaRPr lang="ja-JP" altLang="en-US" sz="1200" dirty="0">
                <a:solidFill>
                  <a:srgbClr val="CCECFF"/>
                </a:solidFill>
                <a:sym typeface="Wingdings" pitchFamily="2" charset="2"/>
              </a:endParaRPr>
            </a:p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200" dirty="0">
                  <a:solidFill>
                    <a:srgbClr val="CCECFF"/>
                  </a:solidFill>
                  <a:sym typeface="Wingdings" pitchFamily="2" charset="2"/>
                </a:rPr>
                <a:t>宇宙論的な重力波</a:t>
              </a:r>
            </a:p>
          </p:txBody>
        </p:sp>
        <p:pic>
          <p:nvPicPr>
            <p:cNvPr id="37908" name="Picture 20" descr="Fact Sheet: 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35600" y="2276475"/>
              <a:ext cx="1296988" cy="1050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0201" name="Rectangle 25"/>
            <p:cNvSpPr>
              <a:spLocks noChangeArrowheads="1"/>
            </p:cNvSpPr>
            <p:nvPr/>
          </p:nvSpPr>
          <p:spPr bwMode="auto">
            <a:xfrm>
              <a:off x="5435600" y="2276475"/>
              <a:ext cx="414338" cy="24447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  <a:defRPr/>
              </a:pPr>
              <a:r>
                <a:rPr lang="en-US" altLang="ja-JP" sz="1000" b="1" dirty="0">
                  <a:solidFill>
                    <a:srgbClr val="99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LPF</a:t>
              </a:r>
            </a:p>
          </p:txBody>
        </p:sp>
        <p:sp>
          <p:nvSpPr>
            <p:cNvPr id="1330202" name="Rectangle 26"/>
            <p:cNvSpPr>
              <a:spLocks noChangeArrowheads="1"/>
            </p:cNvSpPr>
            <p:nvPr/>
          </p:nvSpPr>
          <p:spPr bwMode="auto">
            <a:xfrm>
              <a:off x="7945466" y="6215082"/>
              <a:ext cx="698500" cy="24447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  <a:defRPr/>
              </a:pPr>
              <a:r>
                <a:rPr lang="en-US" altLang="ja-JP" sz="1000" b="1" dirty="0">
                  <a:solidFill>
                    <a:srgbClr val="99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DECIGO</a:t>
              </a:r>
            </a:p>
          </p:txBody>
        </p:sp>
        <p:sp>
          <p:nvSpPr>
            <p:cNvPr id="37920" name="AutoShape 32"/>
            <p:cNvSpPr>
              <a:spLocks noChangeArrowheads="1"/>
            </p:cNvSpPr>
            <p:nvPr/>
          </p:nvSpPr>
          <p:spPr bwMode="auto">
            <a:xfrm rot="5400000">
              <a:off x="6192838" y="3968750"/>
              <a:ext cx="1511300" cy="288925"/>
            </a:xfrm>
            <a:custGeom>
              <a:avLst/>
              <a:gdLst>
                <a:gd name="T0" fmla="*/ 1261096 w 21600"/>
                <a:gd name="T1" fmla="*/ 0 h 21600"/>
                <a:gd name="T2" fmla="*/ 0 w 21600"/>
                <a:gd name="T3" fmla="*/ 144463 h 21600"/>
                <a:gd name="T4" fmla="*/ 1261096 w 21600"/>
                <a:gd name="T5" fmla="*/ 288925 h 21600"/>
                <a:gd name="T6" fmla="*/ 1511300 w 21600"/>
                <a:gd name="T7" fmla="*/ 144463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3916 h 21600"/>
                <a:gd name="T14" fmla="*/ 19321 w 21600"/>
                <a:gd name="T15" fmla="*/ 1768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8024" y="0"/>
                  </a:moveTo>
                  <a:lnTo>
                    <a:pt x="18024" y="3916"/>
                  </a:lnTo>
                  <a:lnTo>
                    <a:pt x="3375" y="3916"/>
                  </a:lnTo>
                  <a:lnTo>
                    <a:pt x="3375" y="17684"/>
                  </a:lnTo>
                  <a:lnTo>
                    <a:pt x="18024" y="17684"/>
                  </a:lnTo>
                  <a:lnTo>
                    <a:pt x="18024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3916"/>
                  </a:moveTo>
                  <a:lnTo>
                    <a:pt x="1350" y="17684"/>
                  </a:lnTo>
                  <a:lnTo>
                    <a:pt x="2700" y="17684"/>
                  </a:lnTo>
                  <a:lnTo>
                    <a:pt x="2700" y="3916"/>
                  </a:lnTo>
                  <a:close/>
                </a:path>
                <a:path w="21600" h="21600">
                  <a:moveTo>
                    <a:pt x="0" y="3916"/>
                  </a:moveTo>
                  <a:lnTo>
                    <a:pt x="0" y="17684"/>
                  </a:lnTo>
                  <a:lnTo>
                    <a:pt x="675" y="17684"/>
                  </a:lnTo>
                  <a:lnTo>
                    <a:pt x="675" y="3916"/>
                  </a:lnTo>
                  <a:close/>
                </a:path>
              </a:pathLst>
            </a:custGeom>
            <a:solidFill>
              <a:srgbClr val="CCECFF">
                <a:alpha val="30000"/>
              </a:srgbClr>
            </a:solidFill>
            <a:ln w="12700">
              <a:solidFill>
                <a:srgbClr val="CCFFCC">
                  <a:alpha val="50000"/>
                </a:srgbClr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37921" name="AutoShape 33"/>
            <p:cNvSpPr>
              <a:spLocks noChangeArrowheads="1"/>
            </p:cNvSpPr>
            <p:nvPr/>
          </p:nvSpPr>
          <p:spPr bwMode="auto">
            <a:xfrm>
              <a:off x="6781800" y="2060575"/>
              <a:ext cx="309563" cy="1223963"/>
            </a:xfrm>
            <a:prstGeom prst="downArrow">
              <a:avLst>
                <a:gd name="adj1" fmla="val 49741"/>
                <a:gd name="adj2" fmla="val 83086"/>
              </a:avLst>
            </a:prstGeom>
            <a:solidFill>
              <a:srgbClr val="CCECFF">
                <a:alpha val="20000"/>
              </a:srgbClr>
            </a:solidFill>
            <a:ln w="12700">
              <a:solidFill>
                <a:srgbClr val="CCFFCC">
                  <a:alpha val="50000"/>
                </a:srgbClr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37923" name="AutoShape 35"/>
            <p:cNvSpPr>
              <a:spLocks noChangeArrowheads="1"/>
            </p:cNvSpPr>
            <p:nvPr/>
          </p:nvSpPr>
          <p:spPr bwMode="auto">
            <a:xfrm>
              <a:off x="7862888" y="2493962"/>
              <a:ext cx="309562" cy="935038"/>
            </a:xfrm>
            <a:prstGeom prst="downArrow">
              <a:avLst>
                <a:gd name="adj1" fmla="val 49741"/>
                <a:gd name="adj2" fmla="val 84616"/>
              </a:avLst>
            </a:prstGeom>
            <a:solidFill>
              <a:srgbClr val="CCECFF">
                <a:alpha val="20000"/>
              </a:srgbClr>
            </a:solidFill>
            <a:ln w="12700">
              <a:solidFill>
                <a:srgbClr val="CCFFCC">
                  <a:alpha val="50000"/>
                </a:srgbClr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37924" name="AutoShape 36"/>
            <p:cNvSpPr>
              <a:spLocks noChangeArrowheads="1"/>
            </p:cNvSpPr>
            <p:nvPr/>
          </p:nvSpPr>
          <p:spPr bwMode="auto">
            <a:xfrm>
              <a:off x="7934325" y="3430066"/>
              <a:ext cx="309563" cy="935038"/>
            </a:xfrm>
            <a:prstGeom prst="downArrow">
              <a:avLst>
                <a:gd name="adj1" fmla="val 49741"/>
                <a:gd name="adj2" fmla="val 84616"/>
              </a:avLst>
            </a:prstGeom>
            <a:solidFill>
              <a:srgbClr val="CCECFF">
                <a:alpha val="30000"/>
              </a:srgbClr>
            </a:solidFill>
            <a:ln w="12700">
              <a:solidFill>
                <a:srgbClr val="CCFFCC">
                  <a:alpha val="50000"/>
                </a:srgbClr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37925" name="Rectangle 37"/>
            <p:cNvSpPr>
              <a:spLocks noChangeArrowheads="1"/>
            </p:cNvSpPr>
            <p:nvPr/>
          </p:nvSpPr>
          <p:spPr bwMode="auto">
            <a:xfrm>
              <a:off x="7669213" y="4581525"/>
              <a:ext cx="1079500" cy="3365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 b="1" dirty="0">
                  <a:solidFill>
                    <a:srgbClr val="F8F8F8"/>
                  </a:solidFill>
                </a:rPr>
                <a:t>DECIGO</a:t>
              </a:r>
              <a:endParaRPr lang="en-US" altLang="ja-JP" sz="1600" b="1" dirty="0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sp>
          <p:nvSpPr>
            <p:cNvPr id="37926" name="AutoShape 38"/>
            <p:cNvSpPr>
              <a:spLocks noChangeArrowheads="1"/>
            </p:cNvSpPr>
            <p:nvPr/>
          </p:nvSpPr>
          <p:spPr bwMode="auto">
            <a:xfrm rot="5400000">
              <a:off x="6047582" y="5120481"/>
              <a:ext cx="1081088" cy="288925"/>
            </a:xfrm>
            <a:custGeom>
              <a:avLst/>
              <a:gdLst>
                <a:gd name="T0" fmla="*/ 902108 w 21600"/>
                <a:gd name="T1" fmla="*/ 0 h 21600"/>
                <a:gd name="T2" fmla="*/ 0 w 21600"/>
                <a:gd name="T3" fmla="*/ 144463 h 21600"/>
                <a:gd name="T4" fmla="*/ 902108 w 21600"/>
                <a:gd name="T5" fmla="*/ 288925 h 21600"/>
                <a:gd name="T6" fmla="*/ 1081088 w 21600"/>
                <a:gd name="T7" fmla="*/ 144463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3916 h 21600"/>
                <a:gd name="T14" fmla="*/ 19321 w 21600"/>
                <a:gd name="T15" fmla="*/ 1768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8024" y="0"/>
                  </a:moveTo>
                  <a:lnTo>
                    <a:pt x="18024" y="3916"/>
                  </a:lnTo>
                  <a:lnTo>
                    <a:pt x="3375" y="3916"/>
                  </a:lnTo>
                  <a:lnTo>
                    <a:pt x="3375" y="17684"/>
                  </a:lnTo>
                  <a:lnTo>
                    <a:pt x="18024" y="17684"/>
                  </a:lnTo>
                  <a:lnTo>
                    <a:pt x="18024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3916"/>
                  </a:moveTo>
                  <a:lnTo>
                    <a:pt x="1350" y="17684"/>
                  </a:lnTo>
                  <a:lnTo>
                    <a:pt x="2700" y="17684"/>
                  </a:lnTo>
                  <a:lnTo>
                    <a:pt x="2700" y="3916"/>
                  </a:lnTo>
                  <a:close/>
                </a:path>
                <a:path w="21600" h="21600">
                  <a:moveTo>
                    <a:pt x="0" y="3916"/>
                  </a:moveTo>
                  <a:lnTo>
                    <a:pt x="0" y="17684"/>
                  </a:lnTo>
                  <a:lnTo>
                    <a:pt x="675" y="17684"/>
                  </a:lnTo>
                  <a:lnTo>
                    <a:pt x="675" y="3916"/>
                  </a:lnTo>
                  <a:close/>
                </a:path>
              </a:pathLst>
            </a:custGeom>
            <a:solidFill>
              <a:srgbClr val="CCECFF">
                <a:alpha val="50000"/>
              </a:srgbClr>
            </a:solidFill>
            <a:ln w="12700">
              <a:solidFill>
                <a:srgbClr val="CCFFCC">
                  <a:alpha val="70000"/>
                </a:srgbClr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330215" name="Rectangle 39"/>
            <p:cNvSpPr>
              <a:spLocks noChangeArrowheads="1"/>
            </p:cNvSpPr>
            <p:nvPr/>
          </p:nvSpPr>
          <p:spPr bwMode="auto">
            <a:xfrm>
              <a:off x="5329238" y="3500438"/>
              <a:ext cx="487362" cy="24447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  <a:defRPr/>
              </a:pPr>
              <a:r>
                <a:rPr lang="en-US" altLang="ja-JP" sz="1000" b="1" dirty="0">
                  <a:solidFill>
                    <a:srgbClr val="99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LISA</a:t>
              </a:r>
            </a:p>
          </p:txBody>
        </p:sp>
        <p:sp>
          <p:nvSpPr>
            <p:cNvPr id="37928" name="Rectangle 40"/>
            <p:cNvSpPr>
              <a:spLocks noChangeArrowheads="1"/>
            </p:cNvSpPr>
            <p:nvPr/>
          </p:nvSpPr>
          <p:spPr bwMode="auto">
            <a:xfrm>
              <a:off x="5929322" y="5214950"/>
              <a:ext cx="990600" cy="3365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 b="1" dirty="0">
                  <a:solidFill>
                    <a:srgbClr val="F8F8F8"/>
                  </a:solidFill>
                </a:rPr>
                <a:t>BBO</a:t>
              </a:r>
              <a:endParaRPr lang="en-US" altLang="ja-JP" sz="1600" b="1" dirty="0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sp>
          <p:nvSpPr>
            <p:cNvPr id="37938" name="Rectangle 50"/>
            <p:cNvSpPr>
              <a:spLocks noChangeArrowheads="1"/>
            </p:cNvSpPr>
            <p:nvPr/>
          </p:nvSpPr>
          <p:spPr bwMode="auto">
            <a:xfrm>
              <a:off x="6591300" y="2420938"/>
              <a:ext cx="931863" cy="3365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 b="1">
                  <a:solidFill>
                    <a:srgbClr val="F8F8F8"/>
                  </a:solidFill>
                </a:rPr>
                <a:t>LPF</a:t>
              </a:r>
              <a:endParaRPr lang="en-US" altLang="ja-JP" sz="1600" b="1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sp>
          <p:nvSpPr>
            <p:cNvPr id="37939" name="Rectangle 51"/>
            <p:cNvSpPr>
              <a:spLocks noChangeArrowheads="1"/>
            </p:cNvSpPr>
            <p:nvPr/>
          </p:nvSpPr>
          <p:spPr bwMode="auto">
            <a:xfrm>
              <a:off x="8099425" y="2804418"/>
              <a:ext cx="642938" cy="3365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 b="1" dirty="0">
                  <a:solidFill>
                    <a:srgbClr val="F8F8F8"/>
                  </a:solidFill>
                </a:rPr>
                <a:t>DPF</a:t>
              </a:r>
              <a:endParaRPr lang="en-US" altLang="ja-JP" sz="1600" b="1" dirty="0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sp>
          <p:nvSpPr>
            <p:cNvPr id="37940" name="Rectangle 52"/>
            <p:cNvSpPr>
              <a:spLocks noChangeArrowheads="1"/>
            </p:cNvSpPr>
            <p:nvPr/>
          </p:nvSpPr>
          <p:spPr bwMode="auto">
            <a:xfrm>
              <a:off x="7740650" y="3429000"/>
              <a:ext cx="1008063" cy="58102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 b="1">
                  <a:solidFill>
                    <a:srgbClr val="F8F8F8"/>
                  </a:solidFill>
                </a:rPr>
                <a:t>Pre-DECIGO</a:t>
              </a:r>
              <a:endParaRPr lang="en-US" altLang="ja-JP" sz="1600" b="1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sp>
          <p:nvSpPr>
            <p:cNvPr id="37941" name="Rectangle 53"/>
            <p:cNvSpPr>
              <a:spLocks noChangeArrowheads="1"/>
            </p:cNvSpPr>
            <p:nvPr/>
          </p:nvSpPr>
          <p:spPr bwMode="auto">
            <a:xfrm>
              <a:off x="6664325" y="4005263"/>
              <a:ext cx="931863" cy="3365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 b="1">
                  <a:solidFill>
                    <a:srgbClr val="F8F8F8"/>
                  </a:solidFill>
                </a:rPr>
                <a:t>LISA</a:t>
              </a:r>
              <a:endParaRPr lang="en-US" altLang="ja-JP" sz="1600" b="1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grpSp>
          <p:nvGrpSpPr>
            <p:cNvPr id="2" name="グループ化 57"/>
            <p:cNvGrpSpPr/>
            <p:nvPr/>
          </p:nvGrpSpPr>
          <p:grpSpPr>
            <a:xfrm rot="15785392">
              <a:off x="7443909" y="4982870"/>
              <a:ext cx="1293092" cy="1174827"/>
              <a:chOff x="9501222" y="714356"/>
              <a:chExt cx="5338763" cy="4864101"/>
            </a:xfrm>
          </p:grpSpPr>
          <p:sp>
            <p:nvSpPr>
              <p:cNvPr id="59" name="Oval 137"/>
              <p:cNvSpPr>
                <a:spLocks noChangeArrowheads="1"/>
              </p:cNvSpPr>
              <p:nvPr/>
            </p:nvSpPr>
            <p:spPr bwMode="auto">
              <a:xfrm>
                <a:off x="9501222" y="3776644"/>
                <a:ext cx="1804988" cy="1801813"/>
              </a:xfrm>
              <a:prstGeom prst="ellipse">
                <a:avLst/>
              </a:prstGeom>
              <a:solidFill>
                <a:srgbClr val="DDDDDD">
                  <a:alpha val="50000"/>
                </a:srgbClr>
              </a:solidFill>
              <a:ln w="285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60" name="Oval 209"/>
              <p:cNvSpPr>
                <a:spLocks noChangeArrowheads="1"/>
              </p:cNvSpPr>
              <p:nvPr/>
            </p:nvSpPr>
            <p:spPr bwMode="auto">
              <a:xfrm>
                <a:off x="11264935" y="714356"/>
                <a:ext cx="1804988" cy="1801813"/>
              </a:xfrm>
              <a:prstGeom prst="ellipse">
                <a:avLst/>
              </a:prstGeom>
              <a:solidFill>
                <a:srgbClr val="DDDDDD">
                  <a:alpha val="50000"/>
                </a:srgbClr>
              </a:solidFill>
              <a:ln w="285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61" name="Oval 210"/>
              <p:cNvSpPr>
                <a:spLocks noChangeArrowheads="1"/>
              </p:cNvSpPr>
              <p:nvPr/>
            </p:nvSpPr>
            <p:spPr bwMode="auto">
              <a:xfrm>
                <a:off x="13034997" y="3776644"/>
                <a:ext cx="1804988" cy="1801813"/>
              </a:xfrm>
              <a:prstGeom prst="ellipse">
                <a:avLst/>
              </a:prstGeom>
              <a:solidFill>
                <a:srgbClr val="DDDDDD">
                  <a:alpha val="50000"/>
                </a:srgbClr>
              </a:solidFill>
              <a:ln w="285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62" name="Freeform 5"/>
              <p:cNvSpPr>
                <a:spLocks/>
              </p:cNvSpPr>
              <p:nvPr/>
            </p:nvSpPr>
            <p:spPr bwMode="auto">
              <a:xfrm rot="14397729">
                <a:off x="11963435" y="3244831"/>
                <a:ext cx="2165350" cy="381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28575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63" name="Freeform 6"/>
              <p:cNvSpPr>
                <a:spLocks/>
              </p:cNvSpPr>
              <p:nvPr/>
            </p:nvSpPr>
            <p:spPr bwMode="auto">
              <a:xfrm rot="14397729" flipV="1">
                <a:off x="12095197" y="3171806"/>
                <a:ext cx="2165350" cy="381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28575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64" name="Freeform 7"/>
              <p:cNvSpPr>
                <a:spLocks/>
              </p:cNvSpPr>
              <p:nvPr/>
            </p:nvSpPr>
            <p:spPr bwMode="auto">
              <a:xfrm rot="14397729">
                <a:off x="12047572" y="3024168"/>
                <a:ext cx="2006600" cy="190500"/>
              </a:xfrm>
              <a:custGeom>
                <a:avLst/>
                <a:gdLst/>
                <a:ahLst/>
                <a:cxnLst>
                  <a:cxn ang="0">
                    <a:pos x="45" y="30"/>
                  </a:cxn>
                  <a:cxn ang="0">
                    <a:pos x="30" y="171"/>
                  </a:cxn>
                  <a:cxn ang="0">
                    <a:pos x="45" y="327"/>
                  </a:cxn>
                  <a:cxn ang="0">
                    <a:pos x="126" y="315"/>
                  </a:cxn>
                  <a:cxn ang="0">
                    <a:pos x="735" y="303"/>
                  </a:cxn>
                  <a:cxn ang="0">
                    <a:pos x="1605" y="279"/>
                  </a:cxn>
                  <a:cxn ang="0">
                    <a:pos x="2607" y="300"/>
                  </a:cxn>
                  <a:cxn ang="0">
                    <a:pos x="3330" y="333"/>
                  </a:cxn>
                  <a:cxn ang="0">
                    <a:pos x="3648" y="351"/>
                  </a:cxn>
                  <a:cxn ang="0">
                    <a:pos x="3672" y="249"/>
                  </a:cxn>
                  <a:cxn ang="0">
                    <a:pos x="3672" y="171"/>
                  </a:cxn>
                  <a:cxn ang="0">
                    <a:pos x="3690" y="36"/>
                  </a:cxn>
                  <a:cxn ang="0">
                    <a:pos x="3660" y="12"/>
                  </a:cxn>
                  <a:cxn ang="0">
                    <a:pos x="3594" y="6"/>
                  </a:cxn>
                  <a:cxn ang="0">
                    <a:pos x="2991" y="51"/>
                  </a:cxn>
                  <a:cxn ang="0">
                    <a:pos x="1911" y="75"/>
                  </a:cxn>
                  <a:cxn ang="0">
                    <a:pos x="1065" y="78"/>
                  </a:cxn>
                  <a:cxn ang="0">
                    <a:pos x="303" y="51"/>
                  </a:cxn>
                  <a:cxn ang="0">
                    <a:pos x="45" y="30"/>
                  </a:cxn>
                </a:cxnLst>
                <a:rect l="0" t="0" r="r" b="b"/>
                <a:pathLst>
                  <a:path w="3705" h="365">
                    <a:moveTo>
                      <a:pt x="45" y="30"/>
                    </a:moveTo>
                    <a:cubicBezTo>
                      <a:pt x="0" y="50"/>
                      <a:pt x="30" y="122"/>
                      <a:pt x="30" y="171"/>
                    </a:cubicBezTo>
                    <a:cubicBezTo>
                      <a:pt x="30" y="220"/>
                      <a:pt x="29" y="303"/>
                      <a:pt x="45" y="327"/>
                    </a:cubicBezTo>
                    <a:cubicBezTo>
                      <a:pt x="61" y="351"/>
                      <a:pt x="11" y="319"/>
                      <a:pt x="126" y="315"/>
                    </a:cubicBezTo>
                    <a:cubicBezTo>
                      <a:pt x="241" y="311"/>
                      <a:pt x="489" y="309"/>
                      <a:pt x="735" y="303"/>
                    </a:cubicBezTo>
                    <a:cubicBezTo>
                      <a:pt x="981" y="297"/>
                      <a:pt x="1293" y="279"/>
                      <a:pt x="1605" y="279"/>
                    </a:cubicBezTo>
                    <a:cubicBezTo>
                      <a:pt x="1917" y="279"/>
                      <a:pt x="2320" y="291"/>
                      <a:pt x="2607" y="300"/>
                    </a:cubicBezTo>
                    <a:cubicBezTo>
                      <a:pt x="2894" y="309"/>
                      <a:pt x="3157" y="325"/>
                      <a:pt x="3330" y="333"/>
                    </a:cubicBezTo>
                    <a:cubicBezTo>
                      <a:pt x="3503" y="341"/>
                      <a:pt x="3591" y="365"/>
                      <a:pt x="3648" y="351"/>
                    </a:cubicBezTo>
                    <a:cubicBezTo>
                      <a:pt x="3705" y="337"/>
                      <a:pt x="3668" y="279"/>
                      <a:pt x="3672" y="249"/>
                    </a:cubicBezTo>
                    <a:cubicBezTo>
                      <a:pt x="3676" y="219"/>
                      <a:pt x="3669" y="207"/>
                      <a:pt x="3672" y="171"/>
                    </a:cubicBezTo>
                    <a:cubicBezTo>
                      <a:pt x="3675" y="135"/>
                      <a:pt x="3692" y="62"/>
                      <a:pt x="3690" y="36"/>
                    </a:cubicBezTo>
                    <a:cubicBezTo>
                      <a:pt x="3688" y="10"/>
                      <a:pt x="3676" y="17"/>
                      <a:pt x="3660" y="12"/>
                    </a:cubicBezTo>
                    <a:cubicBezTo>
                      <a:pt x="3644" y="7"/>
                      <a:pt x="3705" y="0"/>
                      <a:pt x="3594" y="6"/>
                    </a:cubicBezTo>
                    <a:cubicBezTo>
                      <a:pt x="3483" y="12"/>
                      <a:pt x="3271" y="40"/>
                      <a:pt x="2991" y="51"/>
                    </a:cubicBezTo>
                    <a:cubicBezTo>
                      <a:pt x="2711" y="62"/>
                      <a:pt x="2232" y="71"/>
                      <a:pt x="1911" y="75"/>
                    </a:cubicBezTo>
                    <a:cubicBezTo>
                      <a:pt x="1590" y="79"/>
                      <a:pt x="1333" y="82"/>
                      <a:pt x="1065" y="78"/>
                    </a:cubicBezTo>
                    <a:cubicBezTo>
                      <a:pt x="797" y="74"/>
                      <a:pt x="473" y="59"/>
                      <a:pt x="303" y="51"/>
                    </a:cubicBezTo>
                    <a:cubicBezTo>
                      <a:pt x="133" y="43"/>
                      <a:pt x="90" y="10"/>
                      <a:pt x="45" y="30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  <a:alpha val="50000"/>
                </a:schemeClr>
              </a:solidFill>
              <a:ln w="3175" cmpd="sng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65" name="Rectangle 8"/>
              <p:cNvSpPr>
                <a:spLocks noChangeArrowheads="1"/>
              </p:cNvSpPr>
              <p:nvPr/>
            </p:nvSpPr>
            <p:spPr bwMode="auto">
              <a:xfrm rot="11744560">
                <a:off x="12284110" y="1719244"/>
                <a:ext cx="38100" cy="177800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66" name="Rectangle 9"/>
              <p:cNvSpPr>
                <a:spLocks noChangeArrowheads="1"/>
              </p:cNvSpPr>
              <p:nvPr/>
            </p:nvSpPr>
            <p:spPr bwMode="auto">
              <a:xfrm rot="9888311">
                <a:off x="12041222" y="1711306"/>
                <a:ext cx="39688" cy="177800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67" name="Rectangle 10"/>
              <p:cNvSpPr>
                <a:spLocks noChangeArrowheads="1"/>
              </p:cNvSpPr>
              <p:nvPr/>
            </p:nvSpPr>
            <p:spPr bwMode="auto">
              <a:xfrm rot="10780961">
                <a:off x="12138060" y="1419206"/>
                <a:ext cx="41275" cy="350838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68" name="Line 11"/>
              <p:cNvSpPr>
                <a:spLocks noChangeShapeType="1"/>
              </p:cNvSpPr>
              <p:nvPr/>
            </p:nvSpPr>
            <p:spPr bwMode="auto">
              <a:xfrm rot="7209001" flipV="1">
                <a:off x="11468135" y="1622406"/>
                <a:ext cx="1397000" cy="1588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69" name="Rectangle 12"/>
              <p:cNvSpPr>
                <a:spLocks noChangeArrowheads="1"/>
              </p:cNvSpPr>
              <p:nvPr/>
            </p:nvSpPr>
            <p:spPr bwMode="auto">
              <a:xfrm rot="7209001">
                <a:off x="12274585" y="1050906"/>
                <a:ext cx="350838" cy="184150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70" name="Freeform 13"/>
              <p:cNvSpPr>
                <a:spLocks/>
              </p:cNvSpPr>
              <p:nvPr/>
            </p:nvSpPr>
            <p:spPr bwMode="auto">
              <a:xfrm rot="7209001">
                <a:off x="11934860" y="1885931"/>
                <a:ext cx="79375" cy="141288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71" name="Line 14"/>
              <p:cNvSpPr>
                <a:spLocks noChangeShapeType="1"/>
              </p:cNvSpPr>
              <p:nvPr/>
            </p:nvSpPr>
            <p:spPr bwMode="auto">
              <a:xfrm rot="7209001">
                <a:off x="11993597" y="1989119"/>
                <a:ext cx="69850" cy="0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72" name="Line 15"/>
              <p:cNvSpPr>
                <a:spLocks noChangeShapeType="1"/>
              </p:cNvSpPr>
              <p:nvPr/>
            </p:nvSpPr>
            <p:spPr bwMode="auto">
              <a:xfrm rot="7209001">
                <a:off x="11880885" y="1928794"/>
                <a:ext cx="68263" cy="0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3" name="Group 16"/>
              <p:cNvGrpSpPr>
                <a:grpSpLocks/>
              </p:cNvGrpSpPr>
              <p:nvPr/>
            </p:nvGrpSpPr>
            <p:grpSpPr bwMode="auto">
              <a:xfrm rot="7209001">
                <a:off x="11449039" y="2208261"/>
                <a:ext cx="600087" cy="495300"/>
                <a:chOff x="4785" y="11039"/>
                <a:chExt cx="829" cy="688"/>
              </a:xfrm>
            </p:grpSpPr>
            <p:sp>
              <p:nvSpPr>
                <p:cNvPr id="260" name="Freeform 17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61" name="Line 18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62" name="Line 19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63" name="Line 20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64" name="Arc 21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74" name="Freeform 22"/>
              <p:cNvSpPr>
                <a:spLocks/>
              </p:cNvSpPr>
              <p:nvPr/>
            </p:nvSpPr>
            <p:spPr bwMode="auto">
              <a:xfrm rot="9872463">
                <a:off x="11779285" y="1989119"/>
                <a:ext cx="217488" cy="214313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75" name="Freeform 23"/>
              <p:cNvSpPr>
                <a:spLocks/>
              </p:cNvSpPr>
              <p:nvPr/>
            </p:nvSpPr>
            <p:spPr bwMode="auto">
              <a:xfrm rot="7209001">
                <a:off x="11658635" y="1998643"/>
                <a:ext cx="450850" cy="227013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C0C0C0"/>
              </a:solidFill>
              <a:ln w="3175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76" name="Arc 24"/>
              <p:cNvSpPr>
                <a:spLocks/>
              </p:cNvSpPr>
              <p:nvPr/>
            </p:nvSpPr>
            <p:spPr bwMode="auto">
              <a:xfrm rot="14146499">
                <a:off x="11965022" y="1877993"/>
                <a:ext cx="288925" cy="3365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77" name="Arc 25"/>
              <p:cNvSpPr>
                <a:spLocks/>
              </p:cNvSpPr>
              <p:nvPr/>
            </p:nvSpPr>
            <p:spPr bwMode="auto">
              <a:xfrm rot="271502" flipV="1">
                <a:off x="11680860" y="1716069"/>
                <a:ext cx="292100" cy="334963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4" name="Group 26"/>
              <p:cNvGrpSpPr>
                <a:grpSpLocks/>
              </p:cNvGrpSpPr>
              <p:nvPr/>
            </p:nvGrpSpPr>
            <p:grpSpPr bwMode="auto">
              <a:xfrm rot="7209001">
                <a:off x="11403003" y="2178095"/>
                <a:ext cx="600087" cy="500063"/>
                <a:chOff x="4785" y="11039"/>
                <a:chExt cx="829" cy="688"/>
              </a:xfrm>
            </p:grpSpPr>
            <p:sp>
              <p:nvSpPr>
                <p:cNvPr id="255" name="Freeform 27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56" name="Line 28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57" name="Line 29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58" name="Line 30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59" name="Arc 31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79" name="Arc 32"/>
              <p:cNvSpPr>
                <a:spLocks/>
              </p:cNvSpPr>
              <p:nvPr/>
            </p:nvSpPr>
            <p:spPr bwMode="auto">
              <a:xfrm rot="9872463" flipH="1" flipV="1">
                <a:off x="11677685" y="1985944"/>
                <a:ext cx="352425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0" name="Arc 33"/>
              <p:cNvSpPr>
                <a:spLocks/>
              </p:cNvSpPr>
              <p:nvPr/>
            </p:nvSpPr>
            <p:spPr bwMode="auto">
              <a:xfrm rot="9872463">
                <a:off x="11750710" y="1847831"/>
                <a:ext cx="349250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1" name="Arc 34"/>
              <p:cNvSpPr>
                <a:spLocks/>
              </p:cNvSpPr>
              <p:nvPr/>
            </p:nvSpPr>
            <p:spPr bwMode="auto">
              <a:xfrm rot="9872463">
                <a:off x="11934860" y="1828781"/>
                <a:ext cx="139700" cy="14287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2" name="Arc 35"/>
              <p:cNvSpPr>
                <a:spLocks/>
              </p:cNvSpPr>
              <p:nvPr/>
            </p:nvSpPr>
            <p:spPr bwMode="auto">
              <a:xfrm rot="9872463" flipH="1" flipV="1">
                <a:off x="11868185" y="1946256"/>
                <a:ext cx="141288" cy="141288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3" name="Line 36"/>
              <p:cNvSpPr>
                <a:spLocks noChangeShapeType="1"/>
              </p:cNvSpPr>
              <p:nvPr/>
            </p:nvSpPr>
            <p:spPr bwMode="auto">
              <a:xfrm rot="9016332" flipV="1">
                <a:off x="12363485" y="1552556"/>
                <a:ext cx="0" cy="733425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4" name="Freeform 37"/>
              <p:cNvSpPr>
                <a:spLocks/>
              </p:cNvSpPr>
              <p:nvPr/>
            </p:nvSpPr>
            <p:spPr bwMode="auto">
              <a:xfrm rot="3616332">
                <a:off x="12339672" y="1885931"/>
                <a:ext cx="77788" cy="141288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5" name="Line 38"/>
              <p:cNvSpPr>
                <a:spLocks noChangeShapeType="1"/>
              </p:cNvSpPr>
              <p:nvPr/>
            </p:nvSpPr>
            <p:spPr bwMode="auto">
              <a:xfrm rot="3616332">
                <a:off x="12401585" y="1925619"/>
                <a:ext cx="69850" cy="0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6" name="Line 39"/>
              <p:cNvSpPr>
                <a:spLocks noChangeShapeType="1"/>
              </p:cNvSpPr>
              <p:nvPr/>
            </p:nvSpPr>
            <p:spPr bwMode="auto">
              <a:xfrm rot="3616332">
                <a:off x="12290460" y="1993881"/>
                <a:ext cx="69850" cy="1588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7" name="Freeform 40"/>
              <p:cNvSpPr>
                <a:spLocks/>
              </p:cNvSpPr>
              <p:nvPr/>
            </p:nvSpPr>
            <p:spPr bwMode="auto">
              <a:xfrm rot="3616332">
                <a:off x="12463497" y="2066906"/>
                <a:ext cx="168275" cy="3714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8" name="Line 41"/>
              <p:cNvSpPr>
                <a:spLocks noChangeShapeType="1"/>
              </p:cNvSpPr>
              <p:nvPr/>
            </p:nvSpPr>
            <p:spPr bwMode="auto">
              <a:xfrm rot="3616332">
                <a:off x="12504772" y="1979593"/>
                <a:ext cx="0" cy="398463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9" name="Line 42"/>
              <p:cNvSpPr>
                <a:spLocks noChangeShapeType="1"/>
              </p:cNvSpPr>
              <p:nvPr/>
            </p:nvSpPr>
            <p:spPr bwMode="auto">
              <a:xfrm rot="3616332">
                <a:off x="12617485" y="2155806"/>
                <a:ext cx="180975" cy="1588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90" name="Line 43"/>
              <p:cNvSpPr>
                <a:spLocks noChangeShapeType="1"/>
              </p:cNvSpPr>
              <p:nvPr/>
            </p:nvSpPr>
            <p:spPr bwMode="auto">
              <a:xfrm rot="3616332">
                <a:off x="12290460" y="2343131"/>
                <a:ext cx="187325" cy="1588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91" name="Arc 44"/>
              <p:cNvSpPr>
                <a:spLocks/>
              </p:cNvSpPr>
              <p:nvPr/>
            </p:nvSpPr>
            <p:spPr bwMode="auto">
              <a:xfrm rot="17144832">
                <a:off x="12422222" y="2212956"/>
                <a:ext cx="500063" cy="511175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92" name="Freeform 45"/>
              <p:cNvSpPr>
                <a:spLocks/>
              </p:cNvSpPr>
              <p:nvPr/>
            </p:nvSpPr>
            <p:spPr bwMode="auto">
              <a:xfrm rot="6279794">
                <a:off x="12350785" y="1995468"/>
                <a:ext cx="217488" cy="215900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93" name="Freeform 46"/>
              <p:cNvSpPr>
                <a:spLocks/>
              </p:cNvSpPr>
              <p:nvPr/>
            </p:nvSpPr>
            <p:spPr bwMode="auto">
              <a:xfrm rot="3616332">
                <a:off x="12242835" y="2000231"/>
                <a:ext cx="452438" cy="228600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C0C0C0"/>
              </a:solidFill>
              <a:ln w="3175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94" name="Arc 47"/>
              <p:cNvSpPr>
                <a:spLocks/>
              </p:cNvSpPr>
              <p:nvPr/>
            </p:nvSpPr>
            <p:spPr bwMode="auto">
              <a:xfrm rot="10553830">
                <a:off x="12380947" y="1716069"/>
                <a:ext cx="290513" cy="3365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95" name="Arc 48"/>
              <p:cNvSpPr>
                <a:spLocks/>
              </p:cNvSpPr>
              <p:nvPr/>
            </p:nvSpPr>
            <p:spPr bwMode="auto">
              <a:xfrm rot="18278834" flipV="1">
                <a:off x="12096785" y="1882756"/>
                <a:ext cx="293688" cy="333375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5" name="Group 49"/>
              <p:cNvGrpSpPr>
                <a:grpSpLocks/>
              </p:cNvGrpSpPr>
              <p:nvPr/>
            </p:nvGrpSpPr>
            <p:grpSpPr bwMode="auto">
              <a:xfrm rot="3616332">
                <a:off x="12330179" y="2190798"/>
                <a:ext cx="600087" cy="503238"/>
                <a:chOff x="4785" y="11039"/>
                <a:chExt cx="829" cy="688"/>
              </a:xfrm>
            </p:grpSpPr>
            <p:sp>
              <p:nvSpPr>
                <p:cNvPr id="250" name="Freeform 50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51" name="Line 51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52" name="Line 52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53" name="Line 53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54" name="Arc 54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97" name="Arc 55"/>
              <p:cNvSpPr>
                <a:spLocks/>
              </p:cNvSpPr>
              <p:nvPr/>
            </p:nvSpPr>
            <p:spPr bwMode="auto">
              <a:xfrm rot="6279794" flipH="1" flipV="1">
                <a:off x="12323797" y="1989118"/>
                <a:ext cx="350838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98" name="Arc 56"/>
              <p:cNvSpPr>
                <a:spLocks/>
              </p:cNvSpPr>
              <p:nvPr/>
            </p:nvSpPr>
            <p:spPr bwMode="auto">
              <a:xfrm rot="6279794">
                <a:off x="12241247" y="1857356"/>
                <a:ext cx="349250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99" name="Arc 57"/>
              <p:cNvSpPr>
                <a:spLocks/>
              </p:cNvSpPr>
              <p:nvPr/>
            </p:nvSpPr>
            <p:spPr bwMode="auto">
              <a:xfrm rot="6279794">
                <a:off x="12279347" y="1831956"/>
                <a:ext cx="139700" cy="14287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0" name="Arc 58"/>
              <p:cNvSpPr>
                <a:spLocks/>
              </p:cNvSpPr>
              <p:nvPr/>
            </p:nvSpPr>
            <p:spPr bwMode="auto">
              <a:xfrm rot="6279794" flipH="1" flipV="1">
                <a:off x="12344435" y="1946256"/>
                <a:ext cx="141288" cy="14287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1" name="Line 59"/>
              <p:cNvSpPr>
                <a:spLocks noChangeShapeType="1"/>
              </p:cNvSpPr>
              <p:nvPr/>
            </p:nvSpPr>
            <p:spPr bwMode="auto">
              <a:xfrm rot="7209001">
                <a:off x="11844372" y="1441431"/>
                <a:ext cx="1588" cy="520700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2" name="Line 60"/>
              <p:cNvSpPr>
                <a:spLocks noChangeShapeType="1"/>
              </p:cNvSpPr>
              <p:nvPr/>
            </p:nvSpPr>
            <p:spPr bwMode="auto">
              <a:xfrm rot="14429284">
                <a:off x="12515885" y="1449368"/>
                <a:ext cx="0" cy="519113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6" name="Group 61"/>
              <p:cNvGrpSpPr>
                <a:grpSpLocks/>
              </p:cNvGrpSpPr>
              <p:nvPr/>
            </p:nvGrpSpPr>
            <p:grpSpPr bwMode="auto">
              <a:xfrm rot="14462297">
                <a:off x="12703220" y="1458910"/>
                <a:ext cx="223837" cy="180975"/>
                <a:chOff x="5504" y="8144"/>
                <a:chExt cx="291" cy="236"/>
              </a:xfrm>
            </p:grpSpPr>
            <p:sp>
              <p:nvSpPr>
                <p:cNvPr id="248" name="Rectangle 62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49" name="Rectangle 63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grpSp>
            <p:nvGrpSpPr>
              <p:cNvPr id="7" name="Group 64"/>
              <p:cNvGrpSpPr>
                <a:grpSpLocks/>
              </p:cNvGrpSpPr>
              <p:nvPr/>
            </p:nvGrpSpPr>
            <p:grpSpPr bwMode="auto">
              <a:xfrm rot="7209001">
                <a:off x="11436374" y="1468435"/>
                <a:ext cx="227014" cy="180975"/>
                <a:chOff x="5504" y="8144"/>
                <a:chExt cx="291" cy="236"/>
              </a:xfrm>
            </p:grpSpPr>
            <p:sp>
              <p:nvSpPr>
                <p:cNvPr id="246" name="Rectangle 65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47" name="Rectangle 66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105" name="Rectangle 67"/>
              <p:cNvSpPr>
                <a:spLocks noChangeArrowheads="1"/>
              </p:cNvSpPr>
              <p:nvPr/>
            </p:nvSpPr>
            <p:spPr bwMode="auto">
              <a:xfrm rot="10780961">
                <a:off x="12134885" y="1417619"/>
                <a:ext cx="42863" cy="350838"/>
              </a:xfrm>
              <a:prstGeom prst="rect">
                <a:avLst/>
              </a:prstGeom>
              <a:noFill/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6" name="Rectangle 68"/>
              <p:cNvSpPr>
                <a:spLocks noChangeArrowheads="1"/>
              </p:cNvSpPr>
              <p:nvPr/>
            </p:nvSpPr>
            <p:spPr bwMode="auto">
              <a:xfrm rot="9888311">
                <a:off x="12041222" y="1711306"/>
                <a:ext cx="39688" cy="177800"/>
              </a:xfrm>
              <a:prstGeom prst="rect">
                <a:avLst/>
              </a:prstGeom>
              <a:noFill/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7" name="Rectangle 69"/>
              <p:cNvSpPr>
                <a:spLocks noChangeArrowheads="1"/>
              </p:cNvSpPr>
              <p:nvPr/>
            </p:nvSpPr>
            <p:spPr bwMode="auto">
              <a:xfrm rot="11744560">
                <a:off x="12284110" y="1719244"/>
                <a:ext cx="38100" cy="177800"/>
              </a:xfrm>
              <a:prstGeom prst="rect">
                <a:avLst/>
              </a:prstGeom>
              <a:noFill/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8" name="Rectangle 70"/>
              <p:cNvSpPr>
                <a:spLocks noChangeArrowheads="1"/>
              </p:cNvSpPr>
              <p:nvPr/>
            </p:nvSpPr>
            <p:spPr bwMode="auto">
              <a:xfrm rot="17064441" flipH="1">
                <a:off x="13822397" y="4373543"/>
                <a:ext cx="38100" cy="177800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9" name="Rectangle 71"/>
              <p:cNvSpPr>
                <a:spLocks noChangeArrowheads="1"/>
              </p:cNvSpPr>
              <p:nvPr/>
            </p:nvSpPr>
            <p:spPr bwMode="auto">
              <a:xfrm rot="18920690" flipH="1">
                <a:off x="13708097" y="4586269"/>
                <a:ext cx="39688" cy="177800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0" name="Rectangle 72"/>
              <p:cNvSpPr>
                <a:spLocks noChangeArrowheads="1"/>
              </p:cNvSpPr>
              <p:nvPr/>
            </p:nvSpPr>
            <p:spPr bwMode="auto">
              <a:xfrm rot="18028040" flipH="1">
                <a:off x="13933522" y="4518006"/>
                <a:ext cx="41275" cy="350838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1" name="Line 73"/>
              <p:cNvSpPr>
                <a:spLocks noChangeShapeType="1"/>
              </p:cNvSpPr>
              <p:nvPr/>
            </p:nvSpPr>
            <p:spPr bwMode="auto">
              <a:xfrm flipH="1" flipV="1">
                <a:off x="13233435" y="4671994"/>
                <a:ext cx="1397000" cy="1588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2" name="Rectangle 74"/>
              <p:cNvSpPr>
                <a:spLocks noChangeArrowheads="1"/>
              </p:cNvSpPr>
              <p:nvPr/>
            </p:nvSpPr>
            <p:spPr bwMode="auto">
              <a:xfrm flipH="1">
                <a:off x="14316110" y="4576744"/>
                <a:ext cx="350838" cy="184150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3" name="Freeform 75"/>
              <p:cNvSpPr>
                <a:spLocks/>
              </p:cNvSpPr>
              <p:nvPr/>
            </p:nvSpPr>
            <p:spPr bwMode="auto">
              <a:xfrm flipH="1">
                <a:off x="13508072" y="4600556"/>
                <a:ext cx="79375" cy="141288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4" name="Line 76"/>
              <p:cNvSpPr>
                <a:spLocks noChangeShapeType="1"/>
              </p:cNvSpPr>
              <p:nvPr/>
            </p:nvSpPr>
            <p:spPr bwMode="auto">
              <a:xfrm flipH="1">
                <a:off x="13511247" y="4608494"/>
                <a:ext cx="69850" cy="0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5" name="Line 77"/>
              <p:cNvSpPr>
                <a:spLocks noChangeShapeType="1"/>
              </p:cNvSpPr>
              <p:nvPr/>
            </p:nvSpPr>
            <p:spPr bwMode="auto">
              <a:xfrm flipH="1">
                <a:off x="13509660" y="4737081"/>
                <a:ext cx="68263" cy="0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8" name="Group 78"/>
              <p:cNvGrpSpPr>
                <a:grpSpLocks/>
              </p:cNvGrpSpPr>
              <p:nvPr/>
            </p:nvGrpSpPr>
            <p:grpSpPr bwMode="auto">
              <a:xfrm flipH="1">
                <a:off x="12703129" y="4371956"/>
                <a:ext cx="600087" cy="495300"/>
                <a:chOff x="4785" y="11039"/>
                <a:chExt cx="829" cy="688"/>
              </a:xfrm>
            </p:grpSpPr>
            <p:sp>
              <p:nvSpPr>
                <p:cNvPr id="241" name="Freeform 79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42" name="Line 80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43" name="Line 81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44" name="Line 82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45" name="Arc 83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117" name="Freeform 84"/>
              <p:cNvSpPr>
                <a:spLocks/>
              </p:cNvSpPr>
              <p:nvPr/>
            </p:nvSpPr>
            <p:spPr bwMode="auto">
              <a:xfrm rot="18936538" flipH="1">
                <a:off x="13274710" y="4567219"/>
                <a:ext cx="217488" cy="214313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8" name="Freeform 85"/>
              <p:cNvSpPr>
                <a:spLocks/>
              </p:cNvSpPr>
              <p:nvPr/>
            </p:nvSpPr>
            <p:spPr bwMode="auto">
              <a:xfrm flipH="1">
                <a:off x="13141360" y="4557694"/>
                <a:ext cx="450850" cy="227013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C0C0C0"/>
              </a:solidFill>
              <a:ln w="3175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9" name="Arc 86"/>
              <p:cNvSpPr>
                <a:spLocks/>
              </p:cNvSpPr>
              <p:nvPr/>
            </p:nvSpPr>
            <p:spPr bwMode="auto">
              <a:xfrm rot="14662502" flipH="1">
                <a:off x="13393772" y="4341793"/>
                <a:ext cx="288925" cy="3365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0" name="Arc 87"/>
              <p:cNvSpPr>
                <a:spLocks/>
              </p:cNvSpPr>
              <p:nvPr/>
            </p:nvSpPr>
            <p:spPr bwMode="auto">
              <a:xfrm rot="6937498" flipH="1" flipV="1">
                <a:off x="13392185" y="4667231"/>
                <a:ext cx="292100" cy="334963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9" name="Group 88"/>
              <p:cNvGrpSpPr>
                <a:grpSpLocks/>
              </p:cNvGrpSpPr>
              <p:nvPr/>
            </p:nvGrpSpPr>
            <p:grpSpPr bwMode="auto">
              <a:xfrm flipH="1">
                <a:off x="12703129" y="4416406"/>
                <a:ext cx="600087" cy="500063"/>
                <a:chOff x="4785" y="11039"/>
                <a:chExt cx="829" cy="688"/>
              </a:xfrm>
            </p:grpSpPr>
            <p:sp>
              <p:nvSpPr>
                <p:cNvPr id="236" name="Freeform 89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37" name="Line 90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38" name="Line 91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39" name="Line 92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40" name="Arc 93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122" name="Arc 94"/>
              <p:cNvSpPr>
                <a:spLocks/>
              </p:cNvSpPr>
              <p:nvPr/>
            </p:nvSpPr>
            <p:spPr bwMode="auto">
              <a:xfrm rot="18936538" flipV="1">
                <a:off x="13131835" y="4494194"/>
                <a:ext cx="352425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3" name="Arc 95"/>
              <p:cNvSpPr>
                <a:spLocks/>
              </p:cNvSpPr>
              <p:nvPr/>
            </p:nvSpPr>
            <p:spPr bwMode="auto">
              <a:xfrm rot="18936538" flipH="1">
                <a:off x="13288997" y="4502131"/>
                <a:ext cx="349250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4" name="Arc 96"/>
              <p:cNvSpPr>
                <a:spLocks/>
              </p:cNvSpPr>
              <p:nvPr/>
            </p:nvSpPr>
            <p:spPr bwMode="auto">
              <a:xfrm rot="18936538" flipH="1">
                <a:off x="13541410" y="4602144"/>
                <a:ext cx="139700" cy="14287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5" name="Arc 97"/>
              <p:cNvSpPr>
                <a:spLocks/>
              </p:cNvSpPr>
              <p:nvPr/>
            </p:nvSpPr>
            <p:spPr bwMode="auto">
              <a:xfrm rot="18936538" flipV="1">
                <a:off x="13408060" y="4600556"/>
                <a:ext cx="141288" cy="141288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6" name="Line 98"/>
              <p:cNvSpPr>
                <a:spLocks noChangeShapeType="1"/>
              </p:cNvSpPr>
              <p:nvPr/>
            </p:nvSpPr>
            <p:spPr bwMode="auto">
              <a:xfrm rot="19792668" flipH="1" flipV="1">
                <a:off x="13774772" y="3987781"/>
                <a:ext cx="0" cy="733425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7" name="Freeform 99"/>
              <p:cNvSpPr>
                <a:spLocks/>
              </p:cNvSpPr>
              <p:nvPr/>
            </p:nvSpPr>
            <p:spPr bwMode="auto">
              <a:xfrm rot="3592668" flipH="1">
                <a:off x="13712860" y="4249718"/>
                <a:ext cx="77788" cy="141288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8" name="Line 100"/>
              <p:cNvSpPr>
                <a:spLocks noChangeShapeType="1"/>
              </p:cNvSpPr>
              <p:nvPr/>
            </p:nvSpPr>
            <p:spPr bwMode="auto">
              <a:xfrm rot="3592668" flipH="1">
                <a:off x="13771597" y="4287819"/>
                <a:ext cx="69850" cy="0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9" name="Line 101"/>
              <p:cNvSpPr>
                <a:spLocks noChangeShapeType="1"/>
              </p:cNvSpPr>
              <p:nvPr/>
            </p:nvSpPr>
            <p:spPr bwMode="auto">
              <a:xfrm rot="3592668" flipH="1">
                <a:off x="13657297" y="4348143"/>
                <a:ext cx="69850" cy="1588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0" name="Freeform 102"/>
              <p:cNvSpPr>
                <a:spLocks/>
              </p:cNvSpPr>
              <p:nvPr/>
            </p:nvSpPr>
            <p:spPr bwMode="auto">
              <a:xfrm rot="3592668" flipH="1">
                <a:off x="13495372" y="3840143"/>
                <a:ext cx="168275" cy="3714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1" name="Line 103"/>
              <p:cNvSpPr>
                <a:spLocks noChangeShapeType="1"/>
              </p:cNvSpPr>
              <p:nvPr/>
            </p:nvSpPr>
            <p:spPr bwMode="auto">
              <a:xfrm rot="3592668" flipH="1">
                <a:off x="13622372" y="3900468"/>
                <a:ext cx="0" cy="398463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2" name="Line 104"/>
              <p:cNvSpPr>
                <a:spLocks noChangeShapeType="1"/>
              </p:cNvSpPr>
              <p:nvPr/>
            </p:nvSpPr>
            <p:spPr bwMode="auto">
              <a:xfrm rot="3592668" flipH="1">
                <a:off x="13652535" y="3933806"/>
                <a:ext cx="180975" cy="1588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3" name="Line 105"/>
              <p:cNvSpPr>
                <a:spLocks noChangeShapeType="1"/>
              </p:cNvSpPr>
              <p:nvPr/>
            </p:nvSpPr>
            <p:spPr bwMode="auto">
              <a:xfrm rot="3592668" flipH="1">
                <a:off x="13323922" y="4119543"/>
                <a:ext cx="187325" cy="1588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4" name="Arc 106"/>
              <p:cNvSpPr>
                <a:spLocks/>
              </p:cNvSpPr>
              <p:nvPr/>
            </p:nvSpPr>
            <p:spPr bwMode="auto">
              <a:xfrm rot="11664170" flipH="1">
                <a:off x="13204860" y="3552806"/>
                <a:ext cx="500063" cy="511175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5" name="Freeform 107"/>
              <p:cNvSpPr>
                <a:spLocks/>
              </p:cNvSpPr>
              <p:nvPr/>
            </p:nvSpPr>
            <p:spPr bwMode="auto">
              <a:xfrm rot="929206" flipH="1">
                <a:off x="13557285" y="4070331"/>
                <a:ext cx="217488" cy="215900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6" name="Freeform 108"/>
              <p:cNvSpPr>
                <a:spLocks/>
              </p:cNvSpPr>
              <p:nvPr/>
            </p:nvSpPr>
            <p:spPr bwMode="auto">
              <a:xfrm rot="3592668" flipH="1">
                <a:off x="13433460" y="4049693"/>
                <a:ext cx="452438" cy="228600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C0C0C0"/>
              </a:solidFill>
              <a:ln w="3175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7" name="Arc 109"/>
              <p:cNvSpPr>
                <a:spLocks/>
              </p:cNvSpPr>
              <p:nvPr/>
            </p:nvSpPr>
            <p:spPr bwMode="auto">
              <a:xfrm rot="18255170" flipH="1">
                <a:off x="13741435" y="4062393"/>
                <a:ext cx="290513" cy="3365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8" name="Arc 110"/>
              <p:cNvSpPr>
                <a:spLocks/>
              </p:cNvSpPr>
              <p:nvPr/>
            </p:nvSpPr>
            <p:spPr bwMode="auto">
              <a:xfrm rot="10530167" flipH="1" flipV="1">
                <a:off x="13457272" y="4225906"/>
                <a:ext cx="293688" cy="333375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10" name="Group 111"/>
              <p:cNvGrpSpPr>
                <a:grpSpLocks/>
              </p:cNvGrpSpPr>
              <p:nvPr/>
            </p:nvGrpSpPr>
            <p:grpSpPr bwMode="auto">
              <a:xfrm rot="3592668" flipH="1">
                <a:off x="13154018" y="3611479"/>
                <a:ext cx="600087" cy="503238"/>
                <a:chOff x="4785" y="11039"/>
                <a:chExt cx="829" cy="688"/>
              </a:xfrm>
            </p:grpSpPr>
            <p:sp>
              <p:nvSpPr>
                <p:cNvPr id="231" name="Freeform 112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32" name="Line 113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33" name="Line 114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34" name="Line 115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35" name="Arc 116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140" name="Arc 117"/>
              <p:cNvSpPr>
                <a:spLocks/>
              </p:cNvSpPr>
              <p:nvPr/>
            </p:nvSpPr>
            <p:spPr bwMode="auto">
              <a:xfrm rot="929206" flipV="1">
                <a:off x="13455685" y="3933806"/>
                <a:ext cx="350838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41" name="Arc 118"/>
              <p:cNvSpPr>
                <a:spLocks/>
              </p:cNvSpPr>
              <p:nvPr/>
            </p:nvSpPr>
            <p:spPr bwMode="auto">
              <a:xfrm rot="929206" flipH="1">
                <a:off x="13527122" y="4073506"/>
                <a:ext cx="349250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42" name="Arc 119"/>
              <p:cNvSpPr>
                <a:spLocks/>
              </p:cNvSpPr>
              <p:nvPr/>
            </p:nvSpPr>
            <p:spPr bwMode="auto">
              <a:xfrm rot="929206" flipH="1">
                <a:off x="13711272" y="4303694"/>
                <a:ext cx="139700" cy="14287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43" name="Arc 120"/>
              <p:cNvSpPr>
                <a:spLocks/>
              </p:cNvSpPr>
              <p:nvPr/>
            </p:nvSpPr>
            <p:spPr bwMode="auto">
              <a:xfrm rot="929206" flipV="1">
                <a:off x="13646185" y="4187806"/>
                <a:ext cx="141288" cy="14287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44" name="Line 121"/>
              <p:cNvSpPr>
                <a:spLocks noChangeShapeType="1"/>
              </p:cNvSpPr>
              <p:nvPr/>
            </p:nvSpPr>
            <p:spPr bwMode="auto">
              <a:xfrm flipH="1">
                <a:off x="13703335" y="4651356"/>
                <a:ext cx="1588" cy="520700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45" name="Line 122"/>
              <p:cNvSpPr>
                <a:spLocks noChangeShapeType="1"/>
              </p:cNvSpPr>
              <p:nvPr/>
            </p:nvSpPr>
            <p:spPr bwMode="auto">
              <a:xfrm rot="14379716" flipH="1">
                <a:off x="14035122" y="4067156"/>
                <a:ext cx="0" cy="519113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11" name="Group 123"/>
              <p:cNvGrpSpPr>
                <a:grpSpLocks/>
              </p:cNvGrpSpPr>
              <p:nvPr/>
            </p:nvGrpSpPr>
            <p:grpSpPr bwMode="auto">
              <a:xfrm rot="14346703" flipH="1">
                <a:off x="14209737" y="4059201"/>
                <a:ext cx="223837" cy="180975"/>
                <a:chOff x="5504" y="8144"/>
                <a:chExt cx="291" cy="236"/>
              </a:xfrm>
            </p:grpSpPr>
            <p:sp>
              <p:nvSpPr>
                <p:cNvPr id="229" name="Rectangle 124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30" name="Rectangle 125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grpSp>
            <p:nvGrpSpPr>
              <p:cNvPr id="12" name="Group 126"/>
              <p:cNvGrpSpPr>
                <a:grpSpLocks/>
              </p:cNvGrpSpPr>
              <p:nvPr/>
            </p:nvGrpSpPr>
            <p:grpSpPr bwMode="auto">
              <a:xfrm flipH="1">
                <a:off x="13565203" y="5149831"/>
                <a:ext cx="227014" cy="180975"/>
                <a:chOff x="5504" y="8144"/>
                <a:chExt cx="291" cy="236"/>
              </a:xfrm>
            </p:grpSpPr>
            <p:sp>
              <p:nvSpPr>
                <p:cNvPr id="227" name="Rectangle 127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28" name="Rectangle 128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148" name="Rectangle 129"/>
              <p:cNvSpPr>
                <a:spLocks noChangeArrowheads="1"/>
              </p:cNvSpPr>
              <p:nvPr/>
            </p:nvSpPr>
            <p:spPr bwMode="auto">
              <a:xfrm rot="18028040" flipH="1">
                <a:off x="13931935" y="4519593"/>
                <a:ext cx="42863" cy="350838"/>
              </a:xfrm>
              <a:prstGeom prst="rect">
                <a:avLst/>
              </a:prstGeom>
              <a:noFill/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49" name="Rectangle 130"/>
              <p:cNvSpPr>
                <a:spLocks noChangeArrowheads="1"/>
              </p:cNvSpPr>
              <p:nvPr/>
            </p:nvSpPr>
            <p:spPr bwMode="auto">
              <a:xfrm rot="18920690" flipH="1">
                <a:off x="13708097" y="4586269"/>
                <a:ext cx="39688" cy="177800"/>
              </a:xfrm>
              <a:prstGeom prst="rect">
                <a:avLst/>
              </a:prstGeom>
              <a:noFill/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0" name="Rectangle 131"/>
              <p:cNvSpPr>
                <a:spLocks noChangeArrowheads="1"/>
              </p:cNvSpPr>
              <p:nvPr/>
            </p:nvSpPr>
            <p:spPr bwMode="auto">
              <a:xfrm rot="17064441" flipH="1">
                <a:off x="13822397" y="4373543"/>
                <a:ext cx="38100" cy="177800"/>
              </a:xfrm>
              <a:prstGeom prst="rect">
                <a:avLst/>
              </a:prstGeom>
              <a:noFill/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1" name="Rectangle 132"/>
              <p:cNvSpPr>
                <a:spLocks noChangeArrowheads="1"/>
              </p:cNvSpPr>
              <p:nvPr/>
            </p:nvSpPr>
            <p:spPr bwMode="auto">
              <a:xfrm rot="4535559">
                <a:off x="10494997" y="4379893"/>
                <a:ext cx="38100" cy="177800"/>
              </a:xfrm>
              <a:prstGeom prst="rect">
                <a:avLst/>
              </a:prstGeom>
              <a:solidFill>
                <a:srgbClr val="00CC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2" name="Rectangle 133"/>
              <p:cNvSpPr>
                <a:spLocks noChangeArrowheads="1"/>
              </p:cNvSpPr>
              <p:nvPr/>
            </p:nvSpPr>
            <p:spPr bwMode="auto">
              <a:xfrm rot="2679310">
                <a:off x="10607710" y="4591031"/>
                <a:ext cx="39688" cy="177800"/>
              </a:xfrm>
              <a:prstGeom prst="rect">
                <a:avLst/>
              </a:prstGeom>
              <a:solidFill>
                <a:srgbClr val="00CC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3" name="Rectangle 134"/>
              <p:cNvSpPr>
                <a:spLocks noChangeArrowheads="1"/>
              </p:cNvSpPr>
              <p:nvPr/>
            </p:nvSpPr>
            <p:spPr bwMode="auto">
              <a:xfrm rot="3571960">
                <a:off x="10382285" y="4524356"/>
                <a:ext cx="41275" cy="350838"/>
              </a:xfrm>
              <a:prstGeom prst="rect">
                <a:avLst/>
              </a:prstGeom>
              <a:solidFill>
                <a:srgbClr val="00CC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4" name="Line 135"/>
              <p:cNvSpPr>
                <a:spLocks noChangeShapeType="1"/>
              </p:cNvSpPr>
              <p:nvPr/>
            </p:nvSpPr>
            <p:spPr bwMode="auto">
              <a:xfrm flipV="1">
                <a:off x="9781535" y="4671085"/>
                <a:ext cx="1500198" cy="45719"/>
              </a:xfrm>
              <a:prstGeom prst="line">
                <a:avLst/>
              </a:prstGeom>
              <a:noFill/>
              <a:ln w="571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5" name="Rectangle 136"/>
              <p:cNvSpPr>
                <a:spLocks noChangeArrowheads="1"/>
              </p:cNvSpPr>
              <p:nvPr/>
            </p:nvSpPr>
            <p:spPr bwMode="auto">
              <a:xfrm>
                <a:off x="9688547" y="4624038"/>
                <a:ext cx="350838" cy="184150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6" name="Freeform 138"/>
              <p:cNvSpPr>
                <a:spLocks/>
              </p:cNvSpPr>
              <p:nvPr/>
            </p:nvSpPr>
            <p:spPr bwMode="auto">
              <a:xfrm>
                <a:off x="10768047" y="4606906"/>
                <a:ext cx="79375" cy="141288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7" name="Line 139"/>
              <p:cNvSpPr>
                <a:spLocks noChangeShapeType="1"/>
              </p:cNvSpPr>
              <p:nvPr/>
            </p:nvSpPr>
            <p:spPr bwMode="auto">
              <a:xfrm>
                <a:off x="10774397" y="4613256"/>
                <a:ext cx="68263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8" name="Line 140"/>
              <p:cNvSpPr>
                <a:spLocks noChangeShapeType="1"/>
              </p:cNvSpPr>
              <p:nvPr/>
            </p:nvSpPr>
            <p:spPr bwMode="auto">
              <a:xfrm>
                <a:off x="10777572" y="4743431"/>
                <a:ext cx="68263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13" name="Group 141"/>
              <p:cNvGrpSpPr>
                <a:grpSpLocks/>
              </p:cNvGrpSpPr>
              <p:nvPr/>
            </p:nvGrpSpPr>
            <p:grpSpPr bwMode="auto">
              <a:xfrm>
                <a:off x="11052279" y="4424344"/>
                <a:ext cx="600087" cy="500063"/>
                <a:chOff x="4785" y="11039"/>
                <a:chExt cx="829" cy="688"/>
              </a:xfrm>
            </p:grpSpPr>
            <p:sp>
              <p:nvSpPr>
                <p:cNvPr id="222" name="Freeform 142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23" name="Line 143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24" name="Line 144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25" name="Line 145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26" name="Arc 146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160" name="Freeform 147"/>
              <p:cNvSpPr>
                <a:spLocks/>
              </p:cNvSpPr>
              <p:nvPr/>
            </p:nvSpPr>
            <p:spPr bwMode="auto">
              <a:xfrm>
                <a:off x="10969660" y="4583094"/>
                <a:ext cx="2165350" cy="396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28575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1" name="Freeform 148"/>
              <p:cNvSpPr>
                <a:spLocks/>
              </p:cNvSpPr>
              <p:nvPr/>
            </p:nvSpPr>
            <p:spPr bwMode="auto">
              <a:xfrm flipV="1">
                <a:off x="10968072" y="4737081"/>
                <a:ext cx="2166938" cy="396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28575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2" name="Freeform 149"/>
              <p:cNvSpPr>
                <a:spLocks/>
              </p:cNvSpPr>
              <p:nvPr/>
            </p:nvSpPr>
            <p:spPr bwMode="auto">
              <a:xfrm rot="2663462">
                <a:off x="10863297" y="4573569"/>
                <a:ext cx="217488" cy="215900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3" name="Freeform 150"/>
              <p:cNvSpPr>
                <a:spLocks/>
              </p:cNvSpPr>
              <p:nvPr/>
            </p:nvSpPr>
            <p:spPr bwMode="auto">
              <a:xfrm>
                <a:off x="11161747" y="4583094"/>
                <a:ext cx="2008188" cy="198438"/>
              </a:xfrm>
              <a:custGeom>
                <a:avLst/>
                <a:gdLst/>
                <a:ahLst/>
                <a:cxnLst>
                  <a:cxn ang="0">
                    <a:pos x="45" y="30"/>
                  </a:cxn>
                  <a:cxn ang="0">
                    <a:pos x="30" y="171"/>
                  </a:cxn>
                  <a:cxn ang="0">
                    <a:pos x="45" y="327"/>
                  </a:cxn>
                  <a:cxn ang="0">
                    <a:pos x="126" y="315"/>
                  </a:cxn>
                  <a:cxn ang="0">
                    <a:pos x="735" y="303"/>
                  </a:cxn>
                  <a:cxn ang="0">
                    <a:pos x="1605" y="279"/>
                  </a:cxn>
                  <a:cxn ang="0">
                    <a:pos x="2607" y="300"/>
                  </a:cxn>
                  <a:cxn ang="0">
                    <a:pos x="3330" y="333"/>
                  </a:cxn>
                  <a:cxn ang="0">
                    <a:pos x="3648" y="351"/>
                  </a:cxn>
                  <a:cxn ang="0">
                    <a:pos x="3672" y="249"/>
                  </a:cxn>
                  <a:cxn ang="0">
                    <a:pos x="3672" y="171"/>
                  </a:cxn>
                  <a:cxn ang="0">
                    <a:pos x="3690" y="36"/>
                  </a:cxn>
                  <a:cxn ang="0">
                    <a:pos x="3660" y="12"/>
                  </a:cxn>
                  <a:cxn ang="0">
                    <a:pos x="3594" y="6"/>
                  </a:cxn>
                  <a:cxn ang="0">
                    <a:pos x="2991" y="51"/>
                  </a:cxn>
                  <a:cxn ang="0">
                    <a:pos x="1911" y="75"/>
                  </a:cxn>
                  <a:cxn ang="0">
                    <a:pos x="1065" y="78"/>
                  </a:cxn>
                  <a:cxn ang="0">
                    <a:pos x="303" y="51"/>
                  </a:cxn>
                  <a:cxn ang="0">
                    <a:pos x="45" y="30"/>
                  </a:cxn>
                </a:cxnLst>
                <a:rect l="0" t="0" r="r" b="b"/>
                <a:pathLst>
                  <a:path w="3705" h="365">
                    <a:moveTo>
                      <a:pt x="45" y="30"/>
                    </a:moveTo>
                    <a:cubicBezTo>
                      <a:pt x="0" y="50"/>
                      <a:pt x="30" y="122"/>
                      <a:pt x="30" y="171"/>
                    </a:cubicBezTo>
                    <a:cubicBezTo>
                      <a:pt x="30" y="220"/>
                      <a:pt x="29" y="303"/>
                      <a:pt x="45" y="327"/>
                    </a:cubicBezTo>
                    <a:cubicBezTo>
                      <a:pt x="61" y="351"/>
                      <a:pt x="11" y="319"/>
                      <a:pt x="126" y="315"/>
                    </a:cubicBezTo>
                    <a:cubicBezTo>
                      <a:pt x="241" y="311"/>
                      <a:pt x="489" y="309"/>
                      <a:pt x="735" y="303"/>
                    </a:cubicBezTo>
                    <a:cubicBezTo>
                      <a:pt x="981" y="297"/>
                      <a:pt x="1293" y="279"/>
                      <a:pt x="1605" y="279"/>
                    </a:cubicBezTo>
                    <a:cubicBezTo>
                      <a:pt x="1917" y="279"/>
                      <a:pt x="2320" y="291"/>
                      <a:pt x="2607" y="300"/>
                    </a:cubicBezTo>
                    <a:cubicBezTo>
                      <a:pt x="2894" y="309"/>
                      <a:pt x="3157" y="325"/>
                      <a:pt x="3330" y="333"/>
                    </a:cubicBezTo>
                    <a:cubicBezTo>
                      <a:pt x="3503" y="341"/>
                      <a:pt x="3591" y="365"/>
                      <a:pt x="3648" y="351"/>
                    </a:cubicBezTo>
                    <a:cubicBezTo>
                      <a:pt x="3705" y="337"/>
                      <a:pt x="3668" y="279"/>
                      <a:pt x="3672" y="249"/>
                    </a:cubicBezTo>
                    <a:cubicBezTo>
                      <a:pt x="3676" y="219"/>
                      <a:pt x="3669" y="207"/>
                      <a:pt x="3672" y="171"/>
                    </a:cubicBezTo>
                    <a:cubicBezTo>
                      <a:pt x="3675" y="135"/>
                      <a:pt x="3692" y="62"/>
                      <a:pt x="3690" y="36"/>
                    </a:cubicBezTo>
                    <a:cubicBezTo>
                      <a:pt x="3688" y="10"/>
                      <a:pt x="3676" y="17"/>
                      <a:pt x="3660" y="12"/>
                    </a:cubicBezTo>
                    <a:cubicBezTo>
                      <a:pt x="3644" y="7"/>
                      <a:pt x="3705" y="0"/>
                      <a:pt x="3594" y="6"/>
                    </a:cubicBezTo>
                    <a:cubicBezTo>
                      <a:pt x="3483" y="12"/>
                      <a:pt x="3271" y="40"/>
                      <a:pt x="2991" y="51"/>
                    </a:cubicBezTo>
                    <a:cubicBezTo>
                      <a:pt x="2711" y="62"/>
                      <a:pt x="2232" y="71"/>
                      <a:pt x="1911" y="75"/>
                    </a:cubicBezTo>
                    <a:cubicBezTo>
                      <a:pt x="1590" y="79"/>
                      <a:pt x="1333" y="82"/>
                      <a:pt x="1065" y="78"/>
                    </a:cubicBezTo>
                    <a:cubicBezTo>
                      <a:pt x="797" y="74"/>
                      <a:pt x="473" y="59"/>
                      <a:pt x="303" y="51"/>
                    </a:cubicBezTo>
                    <a:cubicBezTo>
                      <a:pt x="133" y="43"/>
                      <a:pt x="90" y="10"/>
                      <a:pt x="45" y="3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  <a:alpha val="80000"/>
                </a:schemeClr>
              </a:solidFill>
              <a:ln w="3175" cmpd="sng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" name="Freeform 151"/>
              <p:cNvSpPr>
                <a:spLocks/>
              </p:cNvSpPr>
              <p:nvPr/>
            </p:nvSpPr>
            <p:spPr bwMode="auto">
              <a:xfrm>
                <a:off x="10763285" y="4564044"/>
                <a:ext cx="450850" cy="227013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00FF00"/>
              </a:solidFill>
              <a:ln w="3175" cmpd="sng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5" name="Arc 152"/>
              <p:cNvSpPr>
                <a:spLocks/>
              </p:cNvSpPr>
              <p:nvPr/>
            </p:nvSpPr>
            <p:spPr bwMode="auto">
              <a:xfrm rot="6937498">
                <a:off x="10671210" y="4348143"/>
                <a:ext cx="290513" cy="3365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6" name="Arc 153"/>
              <p:cNvSpPr>
                <a:spLocks/>
              </p:cNvSpPr>
              <p:nvPr/>
            </p:nvSpPr>
            <p:spPr bwMode="auto">
              <a:xfrm rot="14662502" flipV="1">
                <a:off x="10671210" y="4673581"/>
                <a:ext cx="293688" cy="334963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7" name="Freeform 154"/>
              <p:cNvSpPr>
                <a:spLocks/>
              </p:cNvSpPr>
              <p:nvPr/>
            </p:nvSpPr>
            <p:spPr bwMode="auto">
              <a:xfrm flipH="1">
                <a:off x="13123897" y="4487844"/>
                <a:ext cx="168275" cy="3714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8" name="Line 155"/>
              <p:cNvSpPr>
                <a:spLocks noChangeShapeType="1"/>
              </p:cNvSpPr>
              <p:nvPr/>
            </p:nvSpPr>
            <p:spPr bwMode="auto">
              <a:xfrm flipH="1">
                <a:off x="13293760" y="4473556"/>
                <a:ext cx="0" cy="39846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9" name="Line 156"/>
              <p:cNvSpPr>
                <a:spLocks noChangeShapeType="1"/>
              </p:cNvSpPr>
              <p:nvPr/>
            </p:nvSpPr>
            <p:spPr bwMode="auto">
              <a:xfrm flipH="1">
                <a:off x="13120722" y="4484669"/>
                <a:ext cx="180975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0" name="Line 157"/>
              <p:cNvSpPr>
                <a:spLocks noChangeShapeType="1"/>
              </p:cNvSpPr>
              <p:nvPr/>
            </p:nvSpPr>
            <p:spPr bwMode="auto">
              <a:xfrm flipH="1">
                <a:off x="13115960" y="4859319"/>
                <a:ext cx="187325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1" name="Arc 158"/>
              <p:cNvSpPr>
                <a:spLocks/>
              </p:cNvSpPr>
              <p:nvPr/>
            </p:nvSpPr>
            <p:spPr bwMode="auto">
              <a:xfrm rot="8071501" flipH="1">
                <a:off x="12707972" y="4414818"/>
                <a:ext cx="500063" cy="511175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2" name="Freeform 159"/>
              <p:cNvSpPr>
                <a:spLocks/>
              </p:cNvSpPr>
              <p:nvPr/>
            </p:nvSpPr>
            <p:spPr bwMode="auto">
              <a:xfrm>
                <a:off x="11063322" y="4494194"/>
                <a:ext cx="168275" cy="3714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3" name="Line 160"/>
              <p:cNvSpPr>
                <a:spLocks noChangeShapeType="1"/>
              </p:cNvSpPr>
              <p:nvPr/>
            </p:nvSpPr>
            <p:spPr bwMode="auto">
              <a:xfrm>
                <a:off x="11061735" y="4479906"/>
                <a:ext cx="0" cy="39846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4" name="Line 161"/>
              <p:cNvSpPr>
                <a:spLocks noChangeShapeType="1"/>
              </p:cNvSpPr>
              <p:nvPr/>
            </p:nvSpPr>
            <p:spPr bwMode="auto">
              <a:xfrm>
                <a:off x="11052210" y="4865669"/>
                <a:ext cx="187325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5" name="Arc 162"/>
              <p:cNvSpPr>
                <a:spLocks/>
              </p:cNvSpPr>
              <p:nvPr/>
            </p:nvSpPr>
            <p:spPr bwMode="auto">
              <a:xfrm rot="13528499">
                <a:off x="11145872" y="4421168"/>
                <a:ext cx="500063" cy="511175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6" name="Arc 163"/>
              <p:cNvSpPr>
                <a:spLocks/>
              </p:cNvSpPr>
              <p:nvPr/>
            </p:nvSpPr>
            <p:spPr bwMode="auto">
              <a:xfrm rot="2663462" flipH="1" flipV="1">
                <a:off x="10871235" y="4498956"/>
                <a:ext cx="352425" cy="357188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7" name="Arc 164"/>
              <p:cNvSpPr>
                <a:spLocks/>
              </p:cNvSpPr>
              <p:nvPr/>
            </p:nvSpPr>
            <p:spPr bwMode="auto">
              <a:xfrm rot="2663462">
                <a:off x="10715660" y="4508481"/>
                <a:ext cx="350838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8" name="Arc 165"/>
              <p:cNvSpPr>
                <a:spLocks/>
              </p:cNvSpPr>
              <p:nvPr/>
            </p:nvSpPr>
            <p:spPr bwMode="auto">
              <a:xfrm rot="2663462">
                <a:off x="10674385" y="4608494"/>
                <a:ext cx="139700" cy="14287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9" name="Arc 166"/>
              <p:cNvSpPr>
                <a:spLocks/>
              </p:cNvSpPr>
              <p:nvPr/>
            </p:nvSpPr>
            <p:spPr bwMode="auto">
              <a:xfrm rot="2663462" flipH="1" flipV="1">
                <a:off x="10806147" y="4606906"/>
                <a:ext cx="141288" cy="141288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0" name="Line 167"/>
              <p:cNvSpPr>
                <a:spLocks noChangeShapeType="1"/>
              </p:cNvSpPr>
              <p:nvPr/>
            </p:nvSpPr>
            <p:spPr bwMode="auto">
              <a:xfrm rot="1807332" flipH="1" flipV="1">
                <a:off x="10533402" y="4226865"/>
                <a:ext cx="45720" cy="480410"/>
              </a:xfrm>
              <a:prstGeom prst="line">
                <a:avLst/>
              </a:prstGeom>
              <a:noFill/>
              <a:ln w="571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1" name="Freeform 168"/>
              <p:cNvSpPr>
                <a:spLocks/>
              </p:cNvSpPr>
              <p:nvPr/>
            </p:nvSpPr>
            <p:spPr bwMode="auto">
              <a:xfrm rot="18007332">
                <a:off x="10564847" y="4254481"/>
                <a:ext cx="79375" cy="141288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2" name="Line 169"/>
              <p:cNvSpPr>
                <a:spLocks noChangeShapeType="1"/>
              </p:cNvSpPr>
              <p:nvPr/>
            </p:nvSpPr>
            <p:spPr bwMode="auto">
              <a:xfrm rot="18007332">
                <a:off x="10515635" y="4290993"/>
                <a:ext cx="68263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3" name="Line 170"/>
              <p:cNvSpPr>
                <a:spLocks noChangeShapeType="1"/>
              </p:cNvSpPr>
              <p:nvPr/>
            </p:nvSpPr>
            <p:spPr bwMode="auto">
              <a:xfrm rot="18007332">
                <a:off x="10629935" y="4352906"/>
                <a:ext cx="68263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14" name="Group 171"/>
              <p:cNvGrpSpPr>
                <a:grpSpLocks/>
              </p:cNvGrpSpPr>
              <p:nvPr/>
            </p:nvGrpSpPr>
            <p:grpSpPr bwMode="auto">
              <a:xfrm rot="18007332">
                <a:off x="10577577" y="3603541"/>
                <a:ext cx="600087" cy="500063"/>
                <a:chOff x="4785" y="11039"/>
                <a:chExt cx="829" cy="688"/>
              </a:xfrm>
            </p:grpSpPr>
            <p:sp>
              <p:nvSpPr>
                <p:cNvPr id="217" name="Freeform 172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18" name="Line 173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19" name="Line 174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20" name="Line 175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21" name="Arc 176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185" name="Freeform 177"/>
              <p:cNvSpPr>
                <a:spLocks/>
              </p:cNvSpPr>
              <p:nvPr/>
            </p:nvSpPr>
            <p:spPr bwMode="auto">
              <a:xfrm rot="18007332">
                <a:off x="10082247" y="3190856"/>
                <a:ext cx="2165350" cy="396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28575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6" name="Freeform 178"/>
              <p:cNvSpPr>
                <a:spLocks/>
              </p:cNvSpPr>
              <p:nvPr/>
            </p:nvSpPr>
            <p:spPr bwMode="auto">
              <a:xfrm rot="18007332" flipV="1">
                <a:off x="10212422" y="3268643"/>
                <a:ext cx="2166938" cy="396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28575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7" name="Freeform 179"/>
              <p:cNvSpPr>
                <a:spLocks/>
              </p:cNvSpPr>
              <p:nvPr/>
            </p:nvSpPr>
            <p:spPr bwMode="auto">
              <a:xfrm rot="20670794">
                <a:off x="10580722" y="4076681"/>
                <a:ext cx="217488" cy="215900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8" name="Freeform 180"/>
              <p:cNvSpPr>
                <a:spLocks/>
              </p:cNvSpPr>
              <p:nvPr/>
            </p:nvSpPr>
            <p:spPr bwMode="auto">
              <a:xfrm rot="18007332">
                <a:off x="10290210" y="3036868"/>
                <a:ext cx="2006600" cy="198438"/>
              </a:xfrm>
              <a:custGeom>
                <a:avLst/>
                <a:gdLst/>
                <a:ahLst/>
                <a:cxnLst>
                  <a:cxn ang="0">
                    <a:pos x="45" y="30"/>
                  </a:cxn>
                  <a:cxn ang="0">
                    <a:pos x="30" y="171"/>
                  </a:cxn>
                  <a:cxn ang="0">
                    <a:pos x="45" y="327"/>
                  </a:cxn>
                  <a:cxn ang="0">
                    <a:pos x="126" y="315"/>
                  </a:cxn>
                  <a:cxn ang="0">
                    <a:pos x="735" y="303"/>
                  </a:cxn>
                  <a:cxn ang="0">
                    <a:pos x="1605" y="279"/>
                  </a:cxn>
                  <a:cxn ang="0">
                    <a:pos x="2607" y="300"/>
                  </a:cxn>
                  <a:cxn ang="0">
                    <a:pos x="3330" y="333"/>
                  </a:cxn>
                  <a:cxn ang="0">
                    <a:pos x="3648" y="351"/>
                  </a:cxn>
                  <a:cxn ang="0">
                    <a:pos x="3672" y="249"/>
                  </a:cxn>
                  <a:cxn ang="0">
                    <a:pos x="3672" y="171"/>
                  </a:cxn>
                  <a:cxn ang="0">
                    <a:pos x="3690" y="36"/>
                  </a:cxn>
                  <a:cxn ang="0">
                    <a:pos x="3660" y="12"/>
                  </a:cxn>
                  <a:cxn ang="0">
                    <a:pos x="3594" y="6"/>
                  </a:cxn>
                  <a:cxn ang="0">
                    <a:pos x="2991" y="51"/>
                  </a:cxn>
                  <a:cxn ang="0">
                    <a:pos x="1911" y="75"/>
                  </a:cxn>
                  <a:cxn ang="0">
                    <a:pos x="1065" y="78"/>
                  </a:cxn>
                  <a:cxn ang="0">
                    <a:pos x="303" y="51"/>
                  </a:cxn>
                  <a:cxn ang="0">
                    <a:pos x="45" y="30"/>
                  </a:cxn>
                </a:cxnLst>
                <a:rect l="0" t="0" r="r" b="b"/>
                <a:pathLst>
                  <a:path w="3705" h="365">
                    <a:moveTo>
                      <a:pt x="45" y="30"/>
                    </a:moveTo>
                    <a:cubicBezTo>
                      <a:pt x="0" y="50"/>
                      <a:pt x="30" y="122"/>
                      <a:pt x="30" y="171"/>
                    </a:cubicBezTo>
                    <a:cubicBezTo>
                      <a:pt x="30" y="220"/>
                      <a:pt x="29" y="303"/>
                      <a:pt x="45" y="327"/>
                    </a:cubicBezTo>
                    <a:cubicBezTo>
                      <a:pt x="61" y="351"/>
                      <a:pt x="11" y="319"/>
                      <a:pt x="126" y="315"/>
                    </a:cubicBezTo>
                    <a:cubicBezTo>
                      <a:pt x="241" y="311"/>
                      <a:pt x="489" y="309"/>
                      <a:pt x="735" y="303"/>
                    </a:cubicBezTo>
                    <a:cubicBezTo>
                      <a:pt x="981" y="297"/>
                      <a:pt x="1293" y="279"/>
                      <a:pt x="1605" y="279"/>
                    </a:cubicBezTo>
                    <a:cubicBezTo>
                      <a:pt x="1917" y="279"/>
                      <a:pt x="2320" y="291"/>
                      <a:pt x="2607" y="300"/>
                    </a:cubicBezTo>
                    <a:cubicBezTo>
                      <a:pt x="2894" y="309"/>
                      <a:pt x="3157" y="325"/>
                      <a:pt x="3330" y="333"/>
                    </a:cubicBezTo>
                    <a:cubicBezTo>
                      <a:pt x="3503" y="341"/>
                      <a:pt x="3591" y="365"/>
                      <a:pt x="3648" y="351"/>
                    </a:cubicBezTo>
                    <a:cubicBezTo>
                      <a:pt x="3705" y="337"/>
                      <a:pt x="3668" y="279"/>
                      <a:pt x="3672" y="249"/>
                    </a:cubicBezTo>
                    <a:cubicBezTo>
                      <a:pt x="3676" y="219"/>
                      <a:pt x="3669" y="207"/>
                      <a:pt x="3672" y="171"/>
                    </a:cubicBezTo>
                    <a:cubicBezTo>
                      <a:pt x="3675" y="135"/>
                      <a:pt x="3692" y="62"/>
                      <a:pt x="3690" y="36"/>
                    </a:cubicBezTo>
                    <a:cubicBezTo>
                      <a:pt x="3688" y="10"/>
                      <a:pt x="3676" y="17"/>
                      <a:pt x="3660" y="12"/>
                    </a:cubicBezTo>
                    <a:cubicBezTo>
                      <a:pt x="3644" y="7"/>
                      <a:pt x="3705" y="0"/>
                      <a:pt x="3594" y="6"/>
                    </a:cubicBezTo>
                    <a:cubicBezTo>
                      <a:pt x="3483" y="12"/>
                      <a:pt x="3271" y="40"/>
                      <a:pt x="2991" y="51"/>
                    </a:cubicBezTo>
                    <a:cubicBezTo>
                      <a:pt x="2711" y="62"/>
                      <a:pt x="2232" y="71"/>
                      <a:pt x="1911" y="75"/>
                    </a:cubicBezTo>
                    <a:cubicBezTo>
                      <a:pt x="1590" y="79"/>
                      <a:pt x="1333" y="82"/>
                      <a:pt x="1065" y="78"/>
                    </a:cubicBezTo>
                    <a:cubicBezTo>
                      <a:pt x="797" y="74"/>
                      <a:pt x="473" y="59"/>
                      <a:pt x="303" y="51"/>
                    </a:cubicBezTo>
                    <a:cubicBezTo>
                      <a:pt x="133" y="43"/>
                      <a:pt x="90" y="10"/>
                      <a:pt x="45" y="3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  <a:alpha val="80000"/>
                </a:schemeClr>
              </a:solidFill>
              <a:ln w="3175" cmpd="sng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9" name="Freeform 181"/>
              <p:cNvSpPr>
                <a:spLocks/>
              </p:cNvSpPr>
              <p:nvPr/>
            </p:nvSpPr>
            <p:spPr bwMode="auto">
              <a:xfrm rot="18007332">
                <a:off x="10469597" y="4054456"/>
                <a:ext cx="450850" cy="227013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00FF00"/>
              </a:solidFill>
              <a:ln w="3175" cmpd="sng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0" name="Arc 182"/>
              <p:cNvSpPr>
                <a:spLocks/>
              </p:cNvSpPr>
              <p:nvPr/>
            </p:nvSpPr>
            <p:spPr bwMode="auto">
              <a:xfrm rot="3344830">
                <a:off x="10323547" y="4067156"/>
                <a:ext cx="290513" cy="334963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1" name="Arc 183"/>
              <p:cNvSpPr>
                <a:spLocks/>
              </p:cNvSpPr>
              <p:nvPr/>
            </p:nvSpPr>
            <p:spPr bwMode="auto">
              <a:xfrm rot="11069833" flipV="1">
                <a:off x="10604535" y="4229081"/>
                <a:ext cx="293688" cy="334963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2" name="Freeform 184"/>
              <p:cNvSpPr>
                <a:spLocks/>
              </p:cNvSpPr>
              <p:nvPr/>
            </p:nvSpPr>
            <p:spPr bwMode="auto">
              <a:xfrm rot="18007332" flipH="1">
                <a:off x="11720547" y="2062143"/>
                <a:ext cx="168275" cy="3714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3" name="Line 185"/>
              <p:cNvSpPr>
                <a:spLocks noChangeShapeType="1"/>
              </p:cNvSpPr>
              <p:nvPr/>
            </p:nvSpPr>
            <p:spPr bwMode="auto">
              <a:xfrm rot="18007332" flipH="1">
                <a:off x="11847547" y="1973243"/>
                <a:ext cx="0" cy="39846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4" name="Line 186"/>
              <p:cNvSpPr>
                <a:spLocks noChangeShapeType="1"/>
              </p:cNvSpPr>
              <p:nvPr/>
            </p:nvSpPr>
            <p:spPr bwMode="auto">
              <a:xfrm rot="18007332" flipH="1">
                <a:off x="11553860" y="2149456"/>
                <a:ext cx="180975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5" name="Line 187"/>
              <p:cNvSpPr>
                <a:spLocks noChangeShapeType="1"/>
              </p:cNvSpPr>
              <p:nvPr/>
            </p:nvSpPr>
            <p:spPr bwMode="auto">
              <a:xfrm rot="18007332" flipH="1">
                <a:off x="11874535" y="2338368"/>
                <a:ext cx="187325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6" name="Arc 188"/>
              <p:cNvSpPr>
                <a:spLocks/>
              </p:cNvSpPr>
              <p:nvPr/>
            </p:nvSpPr>
            <p:spPr bwMode="auto">
              <a:xfrm rot="4478833" flipH="1">
                <a:off x="11425272" y="2206606"/>
                <a:ext cx="500063" cy="511175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7" name="Freeform 189"/>
              <p:cNvSpPr>
                <a:spLocks/>
              </p:cNvSpPr>
              <p:nvPr/>
            </p:nvSpPr>
            <p:spPr bwMode="auto">
              <a:xfrm rot="18007332">
                <a:off x="10691847" y="3844906"/>
                <a:ext cx="168275" cy="3714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8" name="Line 190"/>
              <p:cNvSpPr>
                <a:spLocks noChangeShapeType="1"/>
              </p:cNvSpPr>
              <p:nvPr/>
            </p:nvSpPr>
            <p:spPr bwMode="auto">
              <a:xfrm rot="18007332">
                <a:off x="10733122" y="3905231"/>
                <a:ext cx="0" cy="39846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9" name="Line 191"/>
              <p:cNvSpPr>
                <a:spLocks noChangeShapeType="1"/>
              </p:cNvSpPr>
              <p:nvPr/>
            </p:nvSpPr>
            <p:spPr bwMode="auto">
              <a:xfrm rot="18007332">
                <a:off x="10450547" y="4152818"/>
                <a:ext cx="180975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0" name="Line 192"/>
              <p:cNvSpPr>
                <a:spLocks noChangeShapeType="1"/>
              </p:cNvSpPr>
              <p:nvPr/>
            </p:nvSpPr>
            <p:spPr bwMode="auto">
              <a:xfrm rot="18007332">
                <a:off x="10844247" y="4124306"/>
                <a:ext cx="187325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1" name="Arc 193"/>
              <p:cNvSpPr>
                <a:spLocks/>
              </p:cNvSpPr>
              <p:nvPr/>
            </p:nvSpPr>
            <p:spPr bwMode="auto">
              <a:xfrm rot="9935830">
                <a:off x="10648985" y="3557569"/>
                <a:ext cx="500063" cy="511175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2" name="Arc 194"/>
              <p:cNvSpPr>
                <a:spLocks/>
              </p:cNvSpPr>
              <p:nvPr/>
            </p:nvSpPr>
            <p:spPr bwMode="auto">
              <a:xfrm rot="20670794" flipH="1" flipV="1">
                <a:off x="10548972" y="3938569"/>
                <a:ext cx="352425" cy="357188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3" name="Arc 195"/>
              <p:cNvSpPr>
                <a:spLocks/>
              </p:cNvSpPr>
              <p:nvPr/>
            </p:nvSpPr>
            <p:spPr bwMode="auto">
              <a:xfrm rot="20670794">
                <a:off x="10477535" y="4078269"/>
                <a:ext cx="350838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4" name="Arc 196"/>
              <p:cNvSpPr>
                <a:spLocks/>
              </p:cNvSpPr>
              <p:nvPr/>
            </p:nvSpPr>
            <p:spPr bwMode="auto">
              <a:xfrm rot="20670794">
                <a:off x="10504522" y="4310044"/>
                <a:ext cx="139700" cy="14287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5" name="Arc 197"/>
              <p:cNvSpPr>
                <a:spLocks/>
              </p:cNvSpPr>
              <p:nvPr/>
            </p:nvSpPr>
            <p:spPr bwMode="auto">
              <a:xfrm rot="20670794" flipH="1" flipV="1">
                <a:off x="10568022" y="4194156"/>
                <a:ext cx="141288" cy="141288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6" name="Line 198"/>
              <p:cNvSpPr>
                <a:spLocks noChangeShapeType="1"/>
              </p:cNvSpPr>
              <p:nvPr/>
            </p:nvSpPr>
            <p:spPr bwMode="auto">
              <a:xfrm>
                <a:off x="10650572" y="4657706"/>
                <a:ext cx="1588" cy="520700"/>
              </a:xfrm>
              <a:prstGeom prst="line">
                <a:avLst/>
              </a:prstGeom>
              <a:noFill/>
              <a:ln w="5715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7" name="Line 199"/>
              <p:cNvSpPr>
                <a:spLocks noChangeShapeType="1"/>
              </p:cNvSpPr>
              <p:nvPr/>
            </p:nvSpPr>
            <p:spPr bwMode="auto">
              <a:xfrm rot="7220284">
                <a:off x="10321960" y="4073506"/>
                <a:ext cx="0" cy="520700"/>
              </a:xfrm>
              <a:prstGeom prst="line">
                <a:avLst/>
              </a:prstGeom>
              <a:noFill/>
              <a:ln w="5715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15" name="Group 200"/>
              <p:cNvGrpSpPr>
                <a:grpSpLocks/>
              </p:cNvGrpSpPr>
              <p:nvPr/>
            </p:nvGrpSpPr>
            <p:grpSpPr bwMode="auto">
              <a:xfrm rot="7253297">
                <a:off x="9904436" y="4089397"/>
                <a:ext cx="227014" cy="180975"/>
                <a:chOff x="5504" y="8144"/>
                <a:chExt cx="291" cy="236"/>
              </a:xfrm>
            </p:grpSpPr>
            <p:sp>
              <p:nvSpPr>
                <p:cNvPr id="215" name="Rectangle 201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16" name="Rectangle 202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grpSp>
            <p:nvGrpSpPr>
              <p:cNvPr id="16" name="Group 203"/>
              <p:cNvGrpSpPr>
                <a:grpSpLocks/>
              </p:cNvGrpSpPr>
              <p:nvPr/>
            </p:nvGrpSpPr>
            <p:grpSpPr bwMode="auto">
              <a:xfrm>
                <a:off x="10534666" y="5156181"/>
                <a:ext cx="223837" cy="180975"/>
                <a:chOff x="5504" y="8144"/>
                <a:chExt cx="291" cy="236"/>
              </a:xfrm>
            </p:grpSpPr>
            <p:sp>
              <p:nvSpPr>
                <p:cNvPr id="213" name="Rectangle 204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14" name="Rectangle 205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210" name="Rectangle 206"/>
              <p:cNvSpPr>
                <a:spLocks noChangeArrowheads="1"/>
              </p:cNvSpPr>
              <p:nvPr/>
            </p:nvSpPr>
            <p:spPr bwMode="auto">
              <a:xfrm rot="3571960">
                <a:off x="10380697" y="4524356"/>
                <a:ext cx="42863" cy="350838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1" name="Rectangle 207"/>
              <p:cNvSpPr>
                <a:spLocks noChangeArrowheads="1"/>
              </p:cNvSpPr>
              <p:nvPr/>
            </p:nvSpPr>
            <p:spPr bwMode="auto">
              <a:xfrm rot="2679310">
                <a:off x="10607710" y="4591031"/>
                <a:ext cx="39688" cy="177800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2" name="Rectangle 208"/>
              <p:cNvSpPr>
                <a:spLocks noChangeArrowheads="1"/>
              </p:cNvSpPr>
              <p:nvPr/>
            </p:nvSpPr>
            <p:spPr bwMode="auto">
              <a:xfrm rot="4535559">
                <a:off x="10494997" y="4378306"/>
                <a:ext cx="38100" cy="177800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</p:grpSp>
      <p:pic>
        <p:nvPicPr>
          <p:cNvPr id="272" name="図 16" descr="photo_sat_3_01L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98596" y="1958161"/>
            <a:ext cx="999323" cy="799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0183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ja-JP" altLang="en-US" dirty="0" smtClean="0"/>
              <a:t>宇宙重力波</a:t>
            </a:r>
            <a:r>
              <a:rPr lang="ja-JP" altLang="en-US" dirty="0"/>
              <a:t>望遠鏡のロードマップ </a:t>
            </a:r>
            <a:endParaRPr lang="ja-JP" altLang="en-US" dirty="0" smtClean="0">
              <a:solidFill>
                <a:srgbClr val="F8F8F8"/>
              </a:solidFill>
            </a:endParaRPr>
          </a:p>
        </p:txBody>
      </p:sp>
      <p:sp>
        <p:nvSpPr>
          <p:cNvPr id="37890" name="フッター プレースホルダ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ja-JP" altLang="en-US" smtClean="0"/>
              <a:t>国立天文台 </a:t>
            </a:r>
            <a:r>
              <a:rPr lang="en-US" altLang="ja-JP" smtClean="0"/>
              <a:t>ATC</a:t>
            </a:r>
            <a:r>
              <a:rPr lang="ja-JP" altLang="en-US" smtClean="0"/>
              <a:t>セミナー　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11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国立天文台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267" name="Rectangle 9"/>
          <p:cNvSpPr>
            <a:spLocks noChangeArrowheads="1"/>
          </p:cNvSpPr>
          <p:nvPr/>
        </p:nvSpPr>
        <p:spPr bwMode="auto">
          <a:xfrm>
            <a:off x="357158" y="2068873"/>
            <a:ext cx="838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srgbClr val="DDDDDD"/>
                </a:solidFill>
                <a:sym typeface="Wingdings" pitchFamily="2" charset="2"/>
              </a:rPr>
              <a:t>2010</a:t>
            </a:r>
          </a:p>
        </p:txBody>
      </p:sp>
      <p:sp>
        <p:nvSpPr>
          <p:cNvPr id="268" name="Rectangle 10"/>
          <p:cNvSpPr>
            <a:spLocks noChangeArrowheads="1"/>
          </p:cNvSpPr>
          <p:nvPr/>
        </p:nvSpPr>
        <p:spPr bwMode="auto">
          <a:xfrm>
            <a:off x="357158" y="3126148"/>
            <a:ext cx="838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>
                <a:solidFill>
                  <a:srgbClr val="DDDDDD"/>
                </a:solidFill>
                <a:sym typeface="Wingdings" pitchFamily="2" charset="2"/>
              </a:rPr>
              <a:t>2015</a:t>
            </a:r>
          </a:p>
        </p:txBody>
      </p:sp>
      <p:sp>
        <p:nvSpPr>
          <p:cNvPr id="269" name="Rectangle 11"/>
          <p:cNvSpPr>
            <a:spLocks noChangeArrowheads="1"/>
          </p:cNvSpPr>
          <p:nvPr/>
        </p:nvSpPr>
        <p:spPr bwMode="auto">
          <a:xfrm>
            <a:off x="357158" y="4158023"/>
            <a:ext cx="838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>
                <a:solidFill>
                  <a:srgbClr val="DDDDDD"/>
                </a:solidFill>
                <a:sym typeface="Wingdings" pitchFamily="2" charset="2"/>
              </a:rPr>
              <a:t>2020</a:t>
            </a:r>
          </a:p>
        </p:txBody>
      </p:sp>
      <p:sp>
        <p:nvSpPr>
          <p:cNvPr id="270" name="Rectangle 12"/>
          <p:cNvSpPr>
            <a:spLocks noChangeArrowheads="1"/>
          </p:cNvSpPr>
          <p:nvPr/>
        </p:nvSpPr>
        <p:spPr bwMode="auto">
          <a:xfrm>
            <a:off x="403196" y="5237523"/>
            <a:ext cx="838200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>
                <a:solidFill>
                  <a:srgbClr val="DDDDDD"/>
                </a:solidFill>
                <a:sym typeface="Wingdings" pitchFamily="2" charset="2"/>
              </a:rPr>
              <a:t>2025</a:t>
            </a:r>
          </a:p>
        </p:txBody>
      </p:sp>
      <p:sp>
        <p:nvSpPr>
          <p:cNvPr id="271" name="Rectangle 51"/>
          <p:cNvSpPr>
            <a:spLocks noChangeArrowheads="1"/>
          </p:cNvSpPr>
          <p:nvPr/>
        </p:nvSpPr>
        <p:spPr bwMode="auto">
          <a:xfrm>
            <a:off x="3448605" y="1578278"/>
            <a:ext cx="979379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</a:rPr>
              <a:t>SWIM</a:t>
            </a:r>
            <a:endParaRPr lang="en-US" altLang="ja-JP" sz="16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273" name="角丸四角形 272"/>
          <p:cNvSpPr/>
          <p:nvPr/>
        </p:nvSpPr>
        <p:spPr bwMode="auto">
          <a:xfrm>
            <a:off x="5508105" y="1800526"/>
            <a:ext cx="3267408" cy="1070245"/>
          </a:xfrm>
          <a:prstGeom prst="roundRect">
            <a:avLst>
              <a:gd name="adj" fmla="val 4426"/>
            </a:avLst>
          </a:prstGeom>
          <a:solidFill>
            <a:srgbClr val="000000">
              <a:alpha val="30000"/>
            </a:srgbClr>
          </a:solidFill>
          <a:ln w="3175" cap="flat" cmpd="sng" algn="ctr">
            <a:solidFill>
              <a:srgbClr val="FFFFFF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74" name="Rectangle 41"/>
          <p:cNvSpPr>
            <a:spLocks noChangeArrowheads="1"/>
          </p:cNvSpPr>
          <p:nvPr/>
        </p:nvSpPr>
        <p:spPr bwMode="auto">
          <a:xfrm>
            <a:off x="5724624" y="2145050"/>
            <a:ext cx="3095848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>
                <a:solidFill>
                  <a:srgbClr val="F8F8F8"/>
                </a:solidFill>
                <a:sym typeface="Wingdings" pitchFamily="2" charset="2"/>
              </a:rPr>
              <a:t>技術成熟度</a:t>
            </a:r>
            <a:r>
              <a:rPr lang="ja-JP" altLang="en-US" sz="1800" dirty="0" smtClean="0">
                <a:solidFill>
                  <a:srgbClr val="F8F8F8"/>
                </a:solidFill>
                <a:sym typeface="Wingdings" pitchFamily="2" charset="2"/>
              </a:rPr>
              <a:t>の向上</a:t>
            </a:r>
            <a:endParaRPr lang="en-US" altLang="ja-JP" sz="1800" dirty="0">
              <a:solidFill>
                <a:srgbClr val="99FF99"/>
              </a:solidFill>
              <a:sym typeface="Wingdings" pitchFamily="2" charset="2"/>
            </a:endParaRPr>
          </a:p>
        </p:txBody>
      </p:sp>
      <p:sp>
        <p:nvSpPr>
          <p:cNvPr id="276" name="Rectangle 41"/>
          <p:cNvSpPr>
            <a:spLocks noChangeArrowheads="1"/>
          </p:cNvSpPr>
          <p:nvPr/>
        </p:nvSpPr>
        <p:spPr bwMode="auto">
          <a:xfrm>
            <a:off x="5508104" y="1785010"/>
            <a:ext cx="3407304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sym typeface="Wingdings" pitchFamily="2" charset="2"/>
              </a:rPr>
              <a:t>・</a:t>
            </a:r>
            <a:r>
              <a:rPr lang="en-US" altLang="ja-JP" sz="1800" b="1" dirty="0" smtClean="0">
                <a:solidFill>
                  <a:srgbClr val="F8F8F8"/>
                </a:solidFill>
                <a:sym typeface="Wingdings" pitchFamily="2" charset="2"/>
              </a:rPr>
              <a:t> Pathfinders</a:t>
            </a:r>
            <a:endParaRPr lang="en-US" altLang="ja-JP" sz="1800" b="1" dirty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277" name="Rectangle 41"/>
          <p:cNvSpPr>
            <a:spLocks noChangeArrowheads="1"/>
          </p:cNvSpPr>
          <p:nvPr/>
        </p:nvSpPr>
        <p:spPr bwMode="auto">
          <a:xfrm>
            <a:off x="5724128" y="2492896"/>
            <a:ext cx="2831240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 smtClean="0">
                <a:solidFill>
                  <a:srgbClr val="F8F8F8"/>
                </a:solidFill>
                <a:sym typeface="Wingdings" pitchFamily="2" charset="2"/>
              </a:rPr>
              <a:t>幸運なイベント</a:t>
            </a:r>
            <a:r>
              <a:rPr lang="en-US" altLang="ja-JP" sz="1800" dirty="0" smtClean="0">
                <a:solidFill>
                  <a:srgbClr val="F8F8F8"/>
                </a:solidFill>
                <a:sym typeface="Wingdings" pitchFamily="2" charset="2"/>
              </a:rPr>
              <a:t>, </a:t>
            </a:r>
            <a:r>
              <a:rPr lang="ja-JP" altLang="en-US" sz="1800" dirty="0" smtClean="0">
                <a:solidFill>
                  <a:srgbClr val="F8F8F8"/>
                </a:solidFill>
                <a:sym typeface="Wingdings" pitchFamily="2" charset="2"/>
              </a:rPr>
              <a:t>上限値</a:t>
            </a:r>
            <a:endParaRPr lang="en-US" altLang="ja-JP" sz="1800" dirty="0">
              <a:solidFill>
                <a:srgbClr val="F8F8F8"/>
              </a:solidFill>
              <a:sym typeface="Wingdings" pitchFamily="2" charset="2"/>
            </a:endParaRPr>
          </a:p>
        </p:txBody>
      </p:sp>
      <p:cxnSp>
        <p:nvCxnSpPr>
          <p:cNvPr id="278" name="直線矢印コネクタ 277"/>
          <p:cNvCxnSpPr/>
          <p:nvPr/>
        </p:nvCxnSpPr>
        <p:spPr bwMode="auto">
          <a:xfrm flipH="1" flipV="1">
            <a:off x="4788024" y="2357824"/>
            <a:ext cx="720082" cy="23876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279" name="グループ化 278"/>
          <p:cNvGrpSpPr/>
          <p:nvPr/>
        </p:nvGrpSpPr>
        <p:grpSpPr>
          <a:xfrm>
            <a:off x="4802460" y="4725144"/>
            <a:ext cx="4112948" cy="1400311"/>
            <a:chOff x="4802460" y="2924944"/>
            <a:chExt cx="4112948" cy="1400311"/>
          </a:xfrm>
        </p:grpSpPr>
        <p:sp>
          <p:nvSpPr>
            <p:cNvPr id="280" name="角丸四角形 279"/>
            <p:cNvSpPr/>
            <p:nvPr/>
          </p:nvSpPr>
          <p:spPr bwMode="auto">
            <a:xfrm>
              <a:off x="5508104" y="2924944"/>
              <a:ext cx="3267408" cy="1400311"/>
            </a:xfrm>
            <a:prstGeom prst="roundRect">
              <a:avLst>
                <a:gd name="adj" fmla="val 4426"/>
              </a:avLst>
            </a:prstGeom>
            <a:solidFill>
              <a:srgbClr val="000000">
                <a:alpha val="30000"/>
              </a:srgbClr>
            </a:solidFill>
            <a:ln w="3175" cap="flat" cmpd="sng" algn="ctr">
              <a:solidFill>
                <a:srgbClr val="FFFFFF">
                  <a:alpha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283" name="Rectangle 41"/>
            <p:cNvSpPr>
              <a:spLocks noChangeArrowheads="1"/>
            </p:cNvSpPr>
            <p:nvPr/>
          </p:nvSpPr>
          <p:spPr bwMode="auto">
            <a:xfrm>
              <a:off x="5508104" y="2924944"/>
              <a:ext cx="3407304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800" b="1" dirty="0" smtClean="0">
                  <a:solidFill>
                    <a:srgbClr val="F8F8F8"/>
                  </a:solidFill>
                  <a:sym typeface="Wingdings" pitchFamily="2" charset="2"/>
                </a:rPr>
                <a:t>・</a:t>
              </a:r>
              <a:r>
                <a:rPr lang="en-US" altLang="ja-JP" sz="1800" b="1" dirty="0" smtClean="0">
                  <a:solidFill>
                    <a:srgbClr val="F8F8F8"/>
                  </a:solidFill>
                  <a:sym typeface="Wingdings" pitchFamily="2" charset="2"/>
                </a:rPr>
                <a:t> DECIGO / BBO</a:t>
              </a:r>
              <a:endParaRPr lang="en-US" altLang="ja-JP" sz="1800" b="1" dirty="0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sp>
          <p:nvSpPr>
            <p:cNvPr id="284" name="Rectangle 41"/>
            <p:cNvSpPr>
              <a:spLocks noChangeArrowheads="1"/>
            </p:cNvSpPr>
            <p:nvPr/>
          </p:nvSpPr>
          <p:spPr bwMode="auto">
            <a:xfrm>
              <a:off x="5773208" y="3245135"/>
              <a:ext cx="2831240" cy="105246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800" dirty="0" smtClean="0">
                  <a:solidFill>
                    <a:srgbClr val="F8F8F8"/>
                  </a:solidFill>
                  <a:sym typeface="Wingdings" pitchFamily="2" charset="2"/>
                </a:rPr>
                <a:t>ほぼ全宇宙をカバー</a:t>
              </a:r>
              <a:endParaRPr lang="en-US" altLang="ja-JP" sz="1800" dirty="0" smtClean="0">
                <a:solidFill>
                  <a:srgbClr val="F8F8F8"/>
                </a:solidFill>
                <a:sym typeface="Wingdings" pitchFamily="2" charset="2"/>
              </a:endParaRPr>
            </a:p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800" dirty="0">
                  <a:solidFill>
                    <a:srgbClr val="F8F8F8"/>
                  </a:solidFill>
                  <a:sym typeface="Wingdings" pitchFamily="2" charset="2"/>
                </a:rPr>
                <a:t>初期宇宙から</a:t>
              </a:r>
              <a:r>
                <a:rPr lang="ja-JP" altLang="en-US" sz="1800" dirty="0" smtClean="0">
                  <a:solidFill>
                    <a:srgbClr val="F8F8F8"/>
                  </a:solidFill>
                  <a:sym typeface="Wingdings" pitchFamily="2" charset="2"/>
                </a:rPr>
                <a:t>の重力波</a:t>
              </a:r>
              <a:endParaRPr lang="en-US" altLang="ja-JP" sz="1800" dirty="0" smtClean="0">
                <a:solidFill>
                  <a:srgbClr val="F8F8F8"/>
                </a:solidFill>
                <a:sym typeface="Wingdings" pitchFamily="2" charset="2"/>
              </a:endParaRPr>
            </a:p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800" dirty="0" smtClean="0">
                  <a:solidFill>
                    <a:srgbClr val="F8F8F8"/>
                  </a:solidFill>
                  <a:sym typeface="Wingdings" pitchFamily="2" charset="2"/>
                </a:rPr>
                <a:t>宇宙論パラメータへの制限</a:t>
              </a:r>
              <a:endParaRPr lang="en-US" altLang="ja-JP" sz="1800" dirty="0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cxnSp>
          <p:nvCxnSpPr>
            <p:cNvPr id="285" name="直線矢印コネクタ 284"/>
            <p:cNvCxnSpPr/>
            <p:nvPr/>
          </p:nvCxnSpPr>
          <p:spPr bwMode="auto">
            <a:xfrm flipH="1">
              <a:off x="4802460" y="3462309"/>
              <a:ext cx="691210" cy="125503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9" name="グループ化 18"/>
          <p:cNvGrpSpPr/>
          <p:nvPr/>
        </p:nvGrpSpPr>
        <p:grpSpPr>
          <a:xfrm>
            <a:off x="4788024" y="3207335"/>
            <a:ext cx="4127384" cy="1085761"/>
            <a:chOff x="4788024" y="3207335"/>
            <a:chExt cx="4127384" cy="1085761"/>
          </a:xfrm>
        </p:grpSpPr>
        <p:sp>
          <p:nvSpPr>
            <p:cNvPr id="286" name="角丸四角形 285"/>
            <p:cNvSpPr/>
            <p:nvPr/>
          </p:nvSpPr>
          <p:spPr bwMode="auto">
            <a:xfrm>
              <a:off x="5508105" y="3222851"/>
              <a:ext cx="3267408" cy="1070245"/>
            </a:xfrm>
            <a:prstGeom prst="roundRect">
              <a:avLst>
                <a:gd name="adj" fmla="val 4426"/>
              </a:avLst>
            </a:prstGeom>
            <a:solidFill>
              <a:srgbClr val="000000">
                <a:alpha val="30000"/>
              </a:srgbClr>
            </a:solidFill>
            <a:ln w="3175" cap="flat" cmpd="sng" algn="ctr">
              <a:solidFill>
                <a:srgbClr val="FFFFFF">
                  <a:alpha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287" name="Rectangle 41"/>
            <p:cNvSpPr>
              <a:spLocks noChangeArrowheads="1"/>
            </p:cNvSpPr>
            <p:nvPr/>
          </p:nvSpPr>
          <p:spPr bwMode="auto">
            <a:xfrm>
              <a:off x="5724624" y="3567375"/>
              <a:ext cx="3095848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800" dirty="0">
                  <a:solidFill>
                    <a:srgbClr val="F8F8F8"/>
                  </a:solidFill>
                  <a:sym typeface="Wingdings" pitchFamily="2" charset="2"/>
                </a:rPr>
                <a:t>確実</a:t>
              </a:r>
              <a:r>
                <a:rPr lang="ja-JP" altLang="en-US" sz="1800" dirty="0" smtClean="0">
                  <a:solidFill>
                    <a:srgbClr val="F8F8F8"/>
                  </a:solidFill>
                  <a:sym typeface="Wingdings" pitchFamily="2" charset="2"/>
                </a:rPr>
                <a:t>な重力波源</a:t>
              </a:r>
              <a:endParaRPr lang="en-US" altLang="ja-JP" sz="1800" dirty="0">
                <a:solidFill>
                  <a:srgbClr val="99FF99"/>
                </a:solidFill>
                <a:sym typeface="Wingdings" pitchFamily="2" charset="2"/>
              </a:endParaRPr>
            </a:p>
          </p:txBody>
        </p:sp>
        <p:sp>
          <p:nvSpPr>
            <p:cNvPr id="288" name="Rectangle 41"/>
            <p:cNvSpPr>
              <a:spLocks noChangeArrowheads="1"/>
            </p:cNvSpPr>
            <p:nvPr/>
          </p:nvSpPr>
          <p:spPr bwMode="auto">
            <a:xfrm>
              <a:off x="5508104" y="3207335"/>
              <a:ext cx="3407304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800" b="1" dirty="0" smtClean="0">
                  <a:solidFill>
                    <a:srgbClr val="F8F8F8"/>
                  </a:solidFill>
                  <a:sym typeface="Wingdings" pitchFamily="2" charset="2"/>
                </a:rPr>
                <a:t>・</a:t>
              </a:r>
              <a:r>
                <a:rPr lang="en-US" altLang="ja-JP" sz="1800" b="1" dirty="0" smtClean="0">
                  <a:solidFill>
                    <a:srgbClr val="F8F8F8"/>
                  </a:solidFill>
                  <a:sym typeface="Wingdings" pitchFamily="2" charset="2"/>
                </a:rPr>
                <a:t> LISA / Pre-DECIGO</a:t>
              </a:r>
              <a:endParaRPr lang="en-US" altLang="ja-JP" sz="1800" b="1" dirty="0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sp>
          <p:nvSpPr>
            <p:cNvPr id="289" name="Rectangle 41"/>
            <p:cNvSpPr>
              <a:spLocks noChangeArrowheads="1"/>
            </p:cNvSpPr>
            <p:nvPr/>
          </p:nvSpPr>
          <p:spPr bwMode="auto">
            <a:xfrm>
              <a:off x="5724128" y="3915221"/>
              <a:ext cx="2831240" cy="3693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800" dirty="0">
                  <a:solidFill>
                    <a:srgbClr val="F8F8F8"/>
                  </a:solidFill>
                  <a:sym typeface="Wingdings" pitchFamily="2" charset="2"/>
                </a:rPr>
                <a:t>定常的</a:t>
              </a:r>
              <a:r>
                <a:rPr lang="ja-JP" altLang="en-US" sz="1800" dirty="0" smtClean="0">
                  <a:solidFill>
                    <a:srgbClr val="F8F8F8"/>
                  </a:solidFill>
                  <a:sym typeface="Wingdings" pitchFamily="2" charset="2"/>
                </a:rPr>
                <a:t>な重力波の観測</a:t>
              </a:r>
              <a:r>
                <a:rPr lang="en-US" altLang="ja-JP" sz="1800" dirty="0" smtClean="0">
                  <a:solidFill>
                    <a:srgbClr val="F8F8F8"/>
                  </a:solidFill>
                  <a:sym typeface="Wingdings" pitchFamily="2" charset="2"/>
                </a:rPr>
                <a:t>.</a:t>
              </a:r>
              <a:endParaRPr lang="en-US" altLang="ja-JP" sz="1800" dirty="0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cxnSp>
          <p:nvCxnSpPr>
            <p:cNvPr id="290" name="直線矢印コネクタ 289"/>
            <p:cNvCxnSpPr/>
            <p:nvPr/>
          </p:nvCxnSpPr>
          <p:spPr bwMode="auto">
            <a:xfrm flipH="1" flipV="1">
              <a:off x="4788024" y="3780149"/>
              <a:ext cx="720082" cy="23876"/>
            </a:xfrm>
            <a:prstGeom prst="straightConnector1">
              <a:avLst/>
            </a:prstGeom>
            <a:solidFill>
              <a:srgbClr val="FAFFC9">
                <a:alpha val="50000"/>
              </a:srgbClr>
            </a:solidFill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97586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国内のアクティビティ　</a:t>
            </a:r>
            <a:r>
              <a:rPr lang="en-US" altLang="ja-JP" dirty="0" smtClean="0"/>
              <a:t>(+TOBA)</a:t>
            </a:r>
            <a:endParaRPr lang="ja-JP" altLang="en-US" dirty="0"/>
          </a:p>
        </p:txBody>
      </p:sp>
      <p:sp>
        <p:nvSpPr>
          <p:cNvPr id="1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国立天文台 </a:t>
            </a:r>
            <a:r>
              <a:rPr lang="en-US" altLang="ja-JP" smtClean="0"/>
              <a:t>ATC</a:t>
            </a:r>
            <a:r>
              <a:rPr lang="ja-JP" altLang="en-US" smtClean="0"/>
              <a:t>セミナー　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11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国立天文台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grpSp>
        <p:nvGrpSpPr>
          <p:cNvPr id="2" name="グループ化 259"/>
          <p:cNvGrpSpPr/>
          <p:nvPr/>
        </p:nvGrpSpPr>
        <p:grpSpPr>
          <a:xfrm>
            <a:off x="3643306" y="926986"/>
            <a:ext cx="2286016" cy="2216262"/>
            <a:chOff x="3643306" y="926986"/>
            <a:chExt cx="2286016" cy="2216262"/>
          </a:xfrm>
        </p:grpSpPr>
        <p:sp>
          <p:nvSpPr>
            <p:cNvPr id="236" name="AutoShape 56"/>
            <p:cNvSpPr>
              <a:spLocks noChangeArrowheads="1"/>
            </p:cNvSpPr>
            <p:nvPr/>
          </p:nvSpPr>
          <p:spPr bwMode="auto">
            <a:xfrm>
              <a:off x="3643306" y="928670"/>
              <a:ext cx="2214578" cy="2214578"/>
            </a:xfrm>
            <a:prstGeom prst="roundRect">
              <a:avLst>
                <a:gd name="adj" fmla="val 6731"/>
              </a:avLst>
            </a:prstGeom>
            <a:solidFill>
              <a:srgbClr val="FFFFFF">
                <a:alpha val="10000"/>
              </a:srgbClr>
            </a:solidFill>
            <a:ln w="3175">
              <a:noFill/>
              <a:round/>
              <a:headEnd/>
              <a:tailEnd/>
            </a:ln>
            <a:effectLst/>
          </p:spPr>
          <p:txBody>
            <a:bodyPr wrap="square" anchor="ctr">
              <a:noAutofit/>
            </a:bodyPr>
            <a:lstStyle/>
            <a:p>
              <a:endParaRPr lang="ja-JP" altLang="en-US"/>
            </a:p>
          </p:txBody>
        </p:sp>
        <p:pic>
          <p:nvPicPr>
            <p:cNvPr id="1070089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57621" y="1643050"/>
              <a:ext cx="1785949" cy="142323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</p:pic>
        <p:sp>
          <p:nvSpPr>
            <p:cNvPr id="1070086" name="Rectangle 6"/>
            <p:cNvSpPr>
              <a:spLocks noChangeArrowheads="1"/>
            </p:cNvSpPr>
            <p:nvPr/>
          </p:nvSpPr>
          <p:spPr bwMode="auto">
            <a:xfrm>
              <a:off x="3643306" y="926986"/>
              <a:ext cx="2286016" cy="904863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 b="1" dirty="0" smtClean="0">
                  <a:solidFill>
                    <a:srgbClr val="99FF99"/>
                  </a:solidFill>
                  <a:latin typeface="Tahoma" pitchFamily="34" charset="0"/>
                </a:rPr>
                <a:t>LCGT</a:t>
              </a:r>
              <a:r>
                <a:rPr lang="en-US" altLang="ja-JP" sz="1600" b="1" dirty="0" smtClean="0">
                  <a:solidFill>
                    <a:srgbClr val="EAEAEA"/>
                  </a:solidFill>
                  <a:latin typeface="Tahoma" pitchFamily="34" charset="0"/>
                </a:rPr>
                <a:t>  (2017~)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 b="1" dirty="0" smtClean="0">
                  <a:solidFill>
                    <a:srgbClr val="EAEAEA"/>
                  </a:solidFill>
                  <a:latin typeface="Tahoma" pitchFamily="34" charset="0"/>
                </a:rPr>
                <a:t>  </a:t>
              </a:r>
              <a:r>
                <a:rPr lang="en-US" altLang="ja-JP" sz="1400" b="1" dirty="0" smtClean="0">
                  <a:solidFill>
                    <a:srgbClr val="EAEAEA"/>
                  </a:solidFill>
                  <a:latin typeface="Tahoma" pitchFamily="34" charset="0"/>
                </a:rPr>
                <a:t>Terrestrial Detector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400" b="1" dirty="0" smtClean="0">
                  <a:solidFill>
                    <a:srgbClr val="EAEAEA"/>
                  </a:solidFill>
                  <a:latin typeface="Tahoma" pitchFamily="34" charset="0"/>
                </a:rPr>
                <a:t>     </a:t>
              </a:r>
              <a:r>
                <a:rPr lang="en-US" altLang="ja-JP" sz="1400" b="1" dirty="0" smtClean="0">
                  <a:solidFill>
                    <a:srgbClr val="EAEAEA"/>
                  </a:solidFill>
                  <a:latin typeface="Tahoma" pitchFamily="34" charset="0"/>
                  <a:sym typeface="Wingdings" pitchFamily="2" charset="2"/>
                </a:rPr>
                <a:t> </a:t>
              </a:r>
              <a:r>
                <a:rPr lang="en-US" altLang="ja-JP" sz="1400" b="1" dirty="0" smtClean="0">
                  <a:solidFill>
                    <a:srgbClr val="CCFFCC"/>
                  </a:solidFill>
                  <a:latin typeface="Tahoma" pitchFamily="34" charset="0"/>
                  <a:sym typeface="Wingdings" pitchFamily="2" charset="2"/>
                </a:rPr>
                <a:t>High</a:t>
              </a:r>
              <a:r>
                <a:rPr lang="en-US" altLang="ja-JP" sz="1400" b="1" dirty="0" smtClean="0">
                  <a:solidFill>
                    <a:srgbClr val="EAEAEA"/>
                  </a:solidFill>
                  <a:latin typeface="Tahoma" pitchFamily="34" charset="0"/>
                  <a:sym typeface="Wingdings" pitchFamily="2" charset="2"/>
                </a:rPr>
                <a:t> freq. events</a:t>
              </a:r>
            </a:p>
          </p:txBody>
        </p:sp>
      </p:grpSp>
      <p:sp>
        <p:nvSpPr>
          <p:cNvPr id="243" name="右矢印 242"/>
          <p:cNvSpPr/>
          <p:nvPr/>
        </p:nvSpPr>
        <p:spPr bwMode="auto">
          <a:xfrm>
            <a:off x="5978538" y="1932289"/>
            <a:ext cx="357190" cy="285752"/>
          </a:xfrm>
          <a:prstGeom prst="rightArrow">
            <a:avLst/>
          </a:prstGeom>
          <a:solidFill>
            <a:srgbClr val="CCFFCC">
              <a:alpha val="10000"/>
            </a:srgbClr>
          </a:solidFill>
          <a:ln w="6350">
            <a:solidFill>
              <a:srgbClr val="CCFFCC"/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grpSp>
        <p:nvGrpSpPr>
          <p:cNvPr id="3" name="グループ化 258"/>
          <p:cNvGrpSpPr/>
          <p:nvPr/>
        </p:nvGrpSpPr>
        <p:grpSpPr>
          <a:xfrm>
            <a:off x="6429388" y="1000108"/>
            <a:ext cx="2652730" cy="2414747"/>
            <a:chOff x="6429388" y="1000108"/>
            <a:chExt cx="2652730" cy="2414747"/>
          </a:xfrm>
        </p:grpSpPr>
        <p:sp>
          <p:nvSpPr>
            <p:cNvPr id="235" name="AutoShape 56"/>
            <p:cNvSpPr>
              <a:spLocks noChangeArrowheads="1"/>
            </p:cNvSpPr>
            <p:nvPr/>
          </p:nvSpPr>
          <p:spPr bwMode="auto">
            <a:xfrm>
              <a:off x="6429388" y="1000108"/>
              <a:ext cx="2428892" cy="2357454"/>
            </a:xfrm>
            <a:prstGeom prst="roundRect">
              <a:avLst>
                <a:gd name="adj" fmla="val 6731"/>
              </a:avLst>
            </a:prstGeom>
            <a:solidFill>
              <a:srgbClr val="FFFFFF">
                <a:alpha val="10000"/>
              </a:srgbClr>
            </a:solidFill>
            <a:ln w="3175">
              <a:noFill/>
              <a:round/>
              <a:headEnd/>
              <a:tailEnd/>
            </a:ln>
            <a:effectLst/>
          </p:spPr>
          <p:txBody>
            <a:bodyPr wrap="square" anchor="ctr">
              <a:noAutofit/>
            </a:bodyPr>
            <a:lstStyle/>
            <a:p>
              <a:endParaRPr lang="ja-JP" altLang="en-US"/>
            </a:p>
          </p:txBody>
        </p:sp>
        <p:pic>
          <p:nvPicPr>
            <p:cNvPr id="12" name="図 11" descr="universe_mod_cut_crop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r="35242"/>
            <a:stretch>
              <a:fillRect/>
            </a:stretch>
          </p:blipFill>
          <p:spPr>
            <a:xfrm>
              <a:off x="6537210" y="2000241"/>
              <a:ext cx="1539981" cy="1414614"/>
            </a:xfrm>
            <a:prstGeom prst="rect">
              <a:avLst/>
            </a:prstGeom>
          </p:spPr>
        </p:pic>
        <p:grpSp>
          <p:nvGrpSpPr>
            <p:cNvPr id="4" name="グループ化 12"/>
            <p:cNvGrpSpPr/>
            <p:nvPr/>
          </p:nvGrpSpPr>
          <p:grpSpPr>
            <a:xfrm rot="15785392">
              <a:off x="7669130" y="1773739"/>
              <a:ext cx="1057362" cy="1058536"/>
              <a:chOff x="9501222" y="714356"/>
              <a:chExt cx="5338763" cy="4864101"/>
            </a:xfrm>
          </p:grpSpPr>
          <p:sp>
            <p:nvSpPr>
              <p:cNvPr id="15" name="Oval 137"/>
              <p:cNvSpPr>
                <a:spLocks noChangeArrowheads="1"/>
              </p:cNvSpPr>
              <p:nvPr/>
            </p:nvSpPr>
            <p:spPr bwMode="auto">
              <a:xfrm>
                <a:off x="9501222" y="3776644"/>
                <a:ext cx="1804988" cy="1801813"/>
              </a:xfrm>
              <a:prstGeom prst="ellipse">
                <a:avLst/>
              </a:prstGeom>
              <a:solidFill>
                <a:srgbClr val="DDDDDD">
                  <a:alpha val="50000"/>
                </a:srgbClr>
              </a:solidFill>
              <a:ln w="285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" name="Oval 209"/>
              <p:cNvSpPr>
                <a:spLocks noChangeArrowheads="1"/>
              </p:cNvSpPr>
              <p:nvPr/>
            </p:nvSpPr>
            <p:spPr bwMode="auto">
              <a:xfrm>
                <a:off x="11264935" y="714356"/>
                <a:ext cx="1804988" cy="1801813"/>
              </a:xfrm>
              <a:prstGeom prst="ellipse">
                <a:avLst/>
              </a:prstGeom>
              <a:solidFill>
                <a:srgbClr val="DDDDDD">
                  <a:alpha val="50000"/>
                </a:srgbClr>
              </a:solidFill>
              <a:ln w="285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" name="Oval 210"/>
              <p:cNvSpPr>
                <a:spLocks noChangeArrowheads="1"/>
              </p:cNvSpPr>
              <p:nvPr/>
            </p:nvSpPr>
            <p:spPr bwMode="auto">
              <a:xfrm>
                <a:off x="13034997" y="3776644"/>
                <a:ext cx="1804988" cy="1801813"/>
              </a:xfrm>
              <a:prstGeom prst="ellipse">
                <a:avLst/>
              </a:prstGeom>
              <a:solidFill>
                <a:srgbClr val="DDDDDD">
                  <a:alpha val="50000"/>
                </a:srgbClr>
              </a:solidFill>
              <a:ln w="285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" name="Freeform 5"/>
              <p:cNvSpPr>
                <a:spLocks/>
              </p:cNvSpPr>
              <p:nvPr/>
            </p:nvSpPr>
            <p:spPr bwMode="auto">
              <a:xfrm rot="14397729">
                <a:off x="11963435" y="3244831"/>
                <a:ext cx="2165350" cy="381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28575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" name="Freeform 6"/>
              <p:cNvSpPr>
                <a:spLocks/>
              </p:cNvSpPr>
              <p:nvPr/>
            </p:nvSpPr>
            <p:spPr bwMode="auto">
              <a:xfrm rot="14397729" flipV="1">
                <a:off x="12095197" y="3171806"/>
                <a:ext cx="2165350" cy="381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28575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3" name="Freeform 7"/>
              <p:cNvSpPr>
                <a:spLocks/>
              </p:cNvSpPr>
              <p:nvPr/>
            </p:nvSpPr>
            <p:spPr bwMode="auto">
              <a:xfrm rot="14397729">
                <a:off x="12047572" y="3024168"/>
                <a:ext cx="2006600" cy="190500"/>
              </a:xfrm>
              <a:custGeom>
                <a:avLst/>
                <a:gdLst/>
                <a:ahLst/>
                <a:cxnLst>
                  <a:cxn ang="0">
                    <a:pos x="45" y="30"/>
                  </a:cxn>
                  <a:cxn ang="0">
                    <a:pos x="30" y="171"/>
                  </a:cxn>
                  <a:cxn ang="0">
                    <a:pos x="45" y="327"/>
                  </a:cxn>
                  <a:cxn ang="0">
                    <a:pos x="126" y="315"/>
                  </a:cxn>
                  <a:cxn ang="0">
                    <a:pos x="735" y="303"/>
                  </a:cxn>
                  <a:cxn ang="0">
                    <a:pos x="1605" y="279"/>
                  </a:cxn>
                  <a:cxn ang="0">
                    <a:pos x="2607" y="300"/>
                  </a:cxn>
                  <a:cxn ang="0">
                    <a:pos x="3330" y="333"/>
                  </a:cxn>
                  <a:cxn ang="0">
                    <a:pos x="3648" y="351"/>
                  </a:cxn>
                  <a:cxn ang="0">
                    <a:pos x="3672" y="249"/>
                  </a:cxn>
                  <a:cxn ang="0">
                    <a:pos x="3672" y="171"/>
                  </a:cxn>
                  <a:cxn ang="0">
                    <a:pos x="3690" y="36"/>
                  </a:cxn>
                  <a:cxn ang="0">
                    <a:pos x="3660" y="12"/>
                  </a:cxn>
                  <a:cxn ang="0">
                    <a:pos x="3594" y="6"/>
                  </a:cxn>
                  <a:cxn ang="0">
                    <a:pos x="2991" y="51"/>
                  </a:cxn>
                  <a:cxn ang="0">
                    <a:pos x="1911" y="75"/>
                  </a:cxn>
                  <a:cxn ang="0">
                    <a:pos x="1065" y="78"/>
                  </a:cxn>
                  <a:cxn ang="0">
                    <a:pos x="303" y="51"/>
                  </a:cxn>
                  <a:cxn ang="0">
                    <a:pos x="45" y="30"/>
                  </a:cxn>
                </a:cxnLst>
                <a:rect l="0" t="0" r="r" b="b"/>
                <a:pathLst>
                  <a:path w="3705" h="365">
                    <a:moveTo>
                      <a:pt x="45" y="30"/>
                    </a:moveTo>
                    <a:cubicBezTo>
                      <a:pt x="0" y="50"/>
                      <a:pt x="30" y="122"/>
                      <a:pt x="30" y="171"/>
                    </a:cubicBezTo>
                    <a:cubicBezTo>
                      <a:pt x="30" y="220"/>
                      <a:pt x="29" y="303"/>
                      <a:pt x="45" y="327"/>
                    </a:cubicBezTo>
                    <a:cubicBezTo>
                      <a:pt x="61" y="351"/>
                      <a:pt x="11" y="319"/>
                      <a:pt x="126" y="315"/>
                    </a:cubicBezTo>
                    <a:cubicBezTo>
                      <a:pt x="241" y="311"/>
                      <a:pt x="489" y="309"/>
                      <a:pt x="735" y="303"/>
                    </a:cubicBezTo>
                    <a:cubicBezTo>
                      <a:pt x="981" y="297"/>
                      <a:pt x="1293" y="279"/>
                      <a:pt x="1605" y="279"/>
                    </a:cubicBezTo>
                    <a:cubicBezTo>
                      <a:pt x="1917" y="279"/>
                      <a:pt x="2320" y="291"/>
                      <a:pt x="2607" y="300"/>
                    </a:cubicBezTo>
                    <a:cubicBezTo>
                      <a:pt x="2894" y="309"/>
                      <a:pt x="3157" y="325"/>
                      <a:pt x="3330" y="333"/>
                    </a:cubicBezTo>
                    <a:cubicBezTo>
                      <a:pt x="3503" y="341"/>
                      <a:pt x="3591" y="365"/>
                      <a:pt x="3648" y="351"/>
                    </a:cubicBezTo>
                    <a:cubicBezTo>
                      <a:pt x="3705" y="337"/>
                      <a:pt x="3668" y="279"/>
                      <a:pt x="3672" y="249"/>
                    </a:cubicBezTo>
                    <a:cubicBezTo>
                      <a:pt x="3676" y="219"/>
                      <a:pt x="3669" y="207"/>
                      <a:pt x="3672" y="171"/>
                    </a:cubicBezTo>
                    <a:cubicBezTo>
                      <a:pt x="3675" y="135"/>
                      <a:pt x="3692" y="62"/>
                      <a:pt x="3690" y="36"/>
                    </a:cubicBezTo>
                    <a:cubicBezTo>
                      <a:pt x="3688" y="10"/>
                      <a:pt x="3676" y="17"/>
                      <a:pt x="3660" y="12"/>
                    </a:cubicBezTo>
                    <a:cubicBezTo>
                      <a:pt x="3644" y="7"/>
                      <a:pt x="3705" y="0"/>
                      <a:pt x="3594" y="6"/>
                    </a:cubicBezTo>
                    <a:cubicBezTo>
                      <a:pt x="3483" y="12"/>
                      <a:pt x="3271" y="40"/>
                      <a:pt x="2991" y="51"/>
                    </a:cubicBezTo>
                    <a:cubicBezTo>
                      <a:pt x="2711" y="62"/>
                      <a:pt x="2232" y="71"/>
                      <a:pt x="1911" y="75"/>
                    </a:cubicBezTo>
                    <a:cubicBezTo>
                      <a:pt x="1590" y="79"/>
                      <a:pt x="1333" y="82"/>
                      <a:pt x="1065" y="78"/>
                    </a:cubicBezTo>
                    <a:cubicBezTo>
                      <a:pt x="797" y="74"/>
                      <a:pt x="473" y="59"/>
                      <a:pt x="303" y="51"/>
                    </a:cubicBezTo>
                    <a:cubicBezTo>
                      <a:pt x="133" y="43"/>
                      <a:pt x="90" y="10"/>
                      <a:pt x="45" y="30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  <a:alpha val="50000"/>
                </a:schemeClr>
              </a:solidFill>
              <a:ln w="3175" cmpd="sng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4" name="Rectangle 8"/>
              <p:cNvSpPr>
                <a:spLocks noChangeArrowheads="1"/>
              </p:cNvSpPr>
              <p:nvPr/>
            </p:nvSpPr>
            <p:spPr bwMode="auto">
              <a:xfrm rot="11744560">
                <a:off x="12284110" y="1719244"/>
                <a:ext cx="38100" cy="177800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5" name="Rectangle 9"/>
              <p:cNvSpPr>
                <a:spLocks noChangeArrowheads="1"/>
              </p:cNvSpPr>
              <p:nvPr/>
            </p:nvSpPr>
            <p:spPr bwMode="auto">
              <a:xfrm rot="9888311">
                <a:off x="12041222" y="1711306"/>
                <a:ext cx="39688" cy="177800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6" name="Rectangle 10"/>
              <p:cNvSpPr>
                <a:spLocks noChangeArrowheads="1"/>
              </p:cNvSpPr>
              <p:nvPr/>
            </p:nvSpPr>
            <p:spPr bwMode="auto">
              <a:xfrm rot="10780961">
                <a:off x="12138060" y="1419206"/>
                <a:ext cx="41275" cy="350838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7" name="Line 11"/>
              <p:cNvSpPr>
                <a:spLocks noChangeShapeType="1"/>
              </p:cNvSpPr>
              <p:nvPr/>
            </p:nvSpPr>
            <p:spPr bwMode="auto">
              <a:xfrm rot="7209001" flipV="1">
                <a:off x="11468135" y="1622406"/>
                <a:ext cx="1397000" cy="1588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8" name="Rectangle 12"/>
              <p:cNvSpPr>
                <a:spLocks noChangeArrowheads="1"/>
              </p:cNvSpPr>
              <p:nvPr/>
            </p:nvSpPr>
            <p:spPr bwMode="auto">
              <a:xfrm rot="7209001">
                <a:off x="12274585" y="1050906"/>
                <a:ext cx="350838" cy="184150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9" name="Freeform 13"/>
              <p:cNvSpPr>
                <a:spLocks/>
              </p:cNvSpPr>
              <p:nvPr/>
            </p:nvSpPr>
            <p:spPr bwMode="auto">
              <a:xfrm rot="7209001">
                <a:off x="11934860" y="1885931"/>
                <a:ext cx="79375" cy="141288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30" name="Line 14"/>
              <p:cNvSpPr>
                <a:spLocks noChangeShapeType="1"/>
              </p:cNvSpPr>
              <p:nvPr/>
            </p:nvSpPr>
            <p:spPr bwMode="auto">
              <a:xfrm rot="7209001">
                <a:off x="11993597" y="1989119"/>
                <a:ext cx="69850" cy="0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31" name="Line 15"/>
              <p:cNvSpPr>
                <a:spLocks noChangeShapeType="1"/>
              </p:cNvSpPr>
              <p:nvPr/>
            </p:nvSpPr>
            <p:spPr bwMode="auto">
              <a:xfrm rot="7209001">
                <a:off x="11880885" y="1928794"/>
                <a:ext cx="68263" cy="0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5" name="Group 16"/>
              <p:cNvGrpSpPr>
                <a:grpSpLocks/>
              </p:cNvGrpSpPr>
              <p:nvPr/>
            </p:nvGrpSpPr>
            <p:grpSpPr bwMode="auto">
              <a:xfrm rot="7209001">
                <a:off x="11449039" y="2208261"/>
                <a:ext cx="600087" cy="495300"/>
                <a:chOff x="4785" y="11039"/>
                <a:chExt cx="829" cy="688"/>
              </a:xfrm>
            </p:grpSpPr>
            <p:sp>
              <p:nvSpPr>
                <p:cNvPr id="219" name="Freeform 17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20" name="Line 18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21" name="Line 19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22" name="Line 20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23" name="Arc 21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33" name="Freeform 22"/>
              <p:cNvSpPr>
                <a:spLocks/>
              </p:cNvSpPr>
              <p:nvPr/>
            </p:nvSpPr>
            <p:spPr bwMode="auto">
              <a:xfrm rot="9872463">
                <a:off x="11779285" y="1989119"/>
                <a:ext cx="217488" cy="214313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34" name="Freeform 23"/>
              <p:cNvSpPr>
                <a:spLocks/>
              </p:cNvSpPr>
              <p:nvPr/>
            </p:nvSpPr>
            <p:spPr bwMode="auto">
              <a:xfrm rot="7209001">
                <a:off x="11658635" y="1998643"/>
                <a:ext cx="450850" cy="227013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C0C0C0"/>
              </a:solidFill>
              <a:ln w="3175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35" name="Arc 24"/>
              <p:cNvSpPr>
                <a:spLocks/>
              </p:cNvSpPr>
              <p:nvPr/>
            </p:nvSpPr>
            <p:spPr bwMode="auto">
              <a:xfrm rot="14146499">
                <a:off x="11965022" y="1877993"/>
                <a:ext cx="288925" cy="3365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36" name="Arc 25"/>
              <p:cNvSpPr>
                <a:spLocks/>
              </p:cNvSpPr>
              <p:nvPr/>
            </p:nvSpPr>
            <p:spPr bwMode="auto">
              <a:xfrm rot="271502" flipV="1">
                <a:off x="11680860" y="1716069"/>
                <a:ext cx="292100" cy="334963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6" name="Group 26"/>
              <p:cNvGrpSpPr>
                <a:grpSpLocks/>
              </p:cNvGrpSpPr>
              <p:nvPr/>
            </p:nvGrpSpPr>
            <p:grpSpPr bwMode="auto">
              <a:xfrm rot="7209001">
                <a:off x="11403003" y="2178095"/>
                <a:ext cx="600087" cy="500063"/>
                <a:chOff x="4785" y="11039"/>
                <a:chExt cx="829" cy="688"/>
              </a:xfrm>
            </p:grpSpPr>
            <p:sp>
              <p:nvSpPr>
                <p:cNvPr id="214" name="Freeform 27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15" name="Line 28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16" name="Line 29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17" name="Line 30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18" name="Arc 31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38" name="Arc 32"/>
              <p:cNvSpPr>
                <a:spLocks/>
              </p:cNvSpPr>
              <p:nvPr/>
            </p:nvSpPr>
            <p:spPr bwMode="auto">
              <a:xfrm rot="9872463" flipH="1" flipV="1">
                <a:off x="11677685" y="1985944"/>
                <a:ext cx="352425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39" name="Arc 33"/>
              <p:cNvSpPr>
                <a:spLocks/>
              </p:cNvSpPr>
              <p:nvPr/>
            </p:nvSpPr>
            <p:spPr bwMode="auto">
              <a:xfrm rot="9872463">
                <a:off x="11750710" y="1847831"/>
                <a:ext cx="349250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0" name="Arc 34"/>
              <p:cNvSpPr>
                <a:spLocks/>
              </p:cNvSpPr>
              <p:nvPr/>
            </p:nvSpPr>
            <p:spPr bwMode="auto">
              <a:xfrm rot="9872463">
                <a:off x="11934860" y="1828781"/>
                <a:ext cx="139700" cy="14287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1" name="Arc 35"/>
              <p:cNvSpPr>
                <a:spLocks/>
              </p:cNvSpPr>
              <p:nvPr/>
            </p:nvSpPr>
            <p:spPr bwMode="auto">
              <a:xfrm rot="9872463" flipH="1" flipV="1">
                <a:off x="11868185" y="1946256"/>
                <a:ext cx="141288" cy="141288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" name="Line 36"/>
              <p:cNvSpPr>
                <a:spLocks noChangeShapeType="1"/>
              </p:cNvSpPr>
              <p:nvPr/>
            </p:nvSpPr>
            <p:spPr bwMode="auto">
              <a:xfrm rot="9016332" flipV="1">
                <a:off x="12363485" y="1552556"/>
                <a:ext cx="0" cy="733425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" name="Freeform 37"/>
              <p:cNvSpPr>
                <a:spLocks/>
              </p:cNvSpPr>
              <p:nvPr/>
            </p:nvSpPr>
            <p:spPr bwMode="auto">
              <a:xfrm rot="3616332">
                <a:off x="12339672" y="1885931"/>
                <a:ext cx="77788" cy="141288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" name="Line 38"/>
              <p:cNvSpPr>
                <a:spLocks noChangeShapeType="1"/>
              </p:cNvSpPr>
              <p:nvPr/>
            </p:nvSpPr>
            <p:spPr bwMode="auto">
              <a:xfrm rot="3616332">
                <a:off x="12401585" y="1925619"/>
                <a:ext cx="69850" cy="0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" name="Line 39"/>
              <p:cNvSpPr>
                <a:spLocks noChangeShapeType="1"/>
              </p:cNvSpPr>
              <p:nvPr/>
            </p:nvSpPr>
            <p:spPr bwMode="auto">
              <a:xfrm rot="3616332">
                <a:off x="12290460" y="1993881"/>
                <a:ext cx="69850" cy="1588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" name="Freeform 40"/>
              <p:cNvSpPr>
                <a:spLocks/>
              </p:cNvSpPr>
              <p:nvPr/>
            </p:nvSpPr>
            <p:spPr bwMode="auto">
              <a:xfrm rot="3616332">
                <a:off x="12463497" y="2066906"/>
                <a:ext cx="168275" cy="3714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7" name="Line 41"/>
              <p:cNvSpPr>
                <a:spLocks noChangeShapeType="1"/>
              </p:cNvSpPr>
              <p:nvPr/>
            </p:nvSpPr>
            <p:spPr bwMode="auto">
              <a:xfrm rot="3616332">
                <a:off x="12504772" y="1979593"/>
                <a:ext cx="0" cy="398463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8" name="Line 42"/>
              <p:cNvSpPr>
                <a:spLocks noChangeShapeType="1"/>
              </p:cNvSpPr>
              <p:nvPr/>
            </p:nvSpPr>
            <p:spPr bwMode="auto">
              <a:xfrm rot="3616332">
                <a:off x="12617485" y="2155806"/>
                <a:ext cx="180975" cy="1588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9" name="Line 43"/>
              <p:cNvSpPr>
                <a:spLocks noChangeShapeType="1"/>
              </p:cNvSpPr>
              <p:nvPr/>
            </p:nvSpPr>
            <p:spPr bwMode="auto">
              <a:xfrm rot="3616332">
                <a:off x="12290460" y="2343131"/>
                <a:ext cx="187325" cy="1588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50" name="Arc 44"/>
              <p:cNvSpPr>
                <a:spLocks/>
              </p:cNvSpPr>
              <p:nvPr/>
            </p:nvSpPr>
            <p:spPr bwMode="auto">
              <a:xfrm rot="17144832">
                <a:off x="12422222" y="2212956"/>
                <a:ext cx="500063" cy="511175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51" name="Freeform 45"/>
              <p:cNvSpPr>
                <a:spLocks/>
              </p:cNvSpPr>
              <p:nvPr/>
            </p:nvSpPr>
            <p:spPr bwMode="auto">
              <a:xfrm rot="6279794">
                <a:off x="12350785" y="1995468"/>
                <a:ext cx="217488" cy="215900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52" name="Freeform 46"/>
              <p:cNvSpPr>
                <a:spLocks/>
              </p:cNvSpPr>
              <p:nvPr/>
            </p:nvSpPr>
            <p:spPr bwMode="auto">
              <a:xfrm rot="3616332">
                <a:off x="12242835" y="2000231"/>
                <a:ext cx="452438" cy="228600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C0C0C0"/>
              </a:solidFill>
              <a:ln w="3175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53" name="Arc 47"/>
              <p:cNvSpPr>
                <a:spLocks/>
              </p:cNvSpPr>
              <p:nvPr/>
            </p:nvSpPr>
            <p:spPr bwMode="auto">
              <a:xfrm rot="10553830">
                <a:off x="12380947" y="1716069"/>
                <a:ext cx="290513" cy="3365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54" name="Arc 48"/>
              <p:cNvSpPr>
                <a:spLocks/>
              </p:cNvSpPr>
              <p:nvPr/>
            </p:nvSpPr>
            <p:spPr bwMode="auto">
              <a:xfrm rot="18278834" flipV="1">
                <a:off x="12096785" y="1882756"/>
                <a:ext cx="293688" cy="333375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7" name="Group 49"/>
              <p:cNvGrpSpPr>
                <a:grpSpLocks/>
              </p:cNvGrpSpPr>
              <p:nvPr/>
            </p:nvGrpSpPr>
            <p:grpSpPr bwMode="auto">
              <a:xfrm rot="3616332">
                <a:off x="12330179" y="2190798"/>
                <a:ext cx="600087" cy="503238"/>
                <a:chOff x="4785" y="11039"/>
                <a:chExt cx="829" cy="688"/>
              </a:xfrm>
            </p:grpSpPr>
            <p:sp>
              <p:nvSpPr>
                <p:cNvPr id="209" name="Freeform 50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10" name="Line 51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11" name="Line 52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12" name="Line 53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13" name="Arc 54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56" name="Arc 55"/>
              <p:cNvSpPr>
                <a:spLocks/>
              </p:cNvSpPr>
              <p:nvPr/>
            </p:nvSpPr>
            <p:spPr bwMode="auto">
              <a:xfrm rot="6279794" flipH="1" flipV="1">
                <a:off x="12323797" y="1989118"/>
                <a:ext cx="350838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57" name="Arc 56"/>
              <p:cNvSpPr>
                <a:spLocks/>
              </p:cNvSpPr>
              <p:nvPr/>
            </p:nvSpPr>
            <p:spPr bwMode="auto">
              <a:xfrm rot="6279794">
                <a:off x="12241247" y="1857356"/>
                <a:ext cx="349250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58" name="Arc 57"/>
              <p:cNvSpPr>
                <a:spLocks/>
              </p:cNvSpPr>
              <p:nvPr/>
            </p:nvSpPr>
            <p:spPr bwMode="auto">
              <a:xfrm rot="6279794">
                <a:off x="12279347" y="1831956"/>
                <a:ext cx="139700" cy="14287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59" name="Arc 58"/>
              <p:cNvSpPr>
                <a:spLocks/>
              </p:cNvSpPr>
              <p:nvPr/>
            </p:nvSpPr>
            <p:spPr bwMode="auto">
              <a:xfrm rot="6279794" flipH="1" flipV="1">
                <a:off x="12344435" y="1946256"/>
                <a:ext cx="141288" cy="14287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60" name="Line 59"/>
              <p:cNvSpPr>
                <a:spLocks noChangeShapeType="1"/>
              </p:cNvSpPr>
              <p:nvPr/>
            </p:nvSpPr>
            <p:spPr bwMode="auto">
              <a:xfrm rot="7209001">
                <a:off x="11844372" y="1441431"/>
                <a:ext cx="1588" cy="520700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61" name="Line 60"/>
              <p:cNvSpPr>
                <a:spLocks noChangeShapeType="1"/>
              </p:cNvSpPr>
              <p:nvPr/>
            </p:nvSpPr>
            <p:spPr bwMode="auto">
              <a:xfrm rot="14429284">
                <a:off x="12515885" y="1449368"/>
                <a:ext cx="0" cy="519113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8" name="Group 61"/>
              <p:cNvGrpSpPr>
                <a:grpSpLocks/>
              </p:cNvGrpSpPr>
              <p:nvPr/>
            </p:nvGrpSpPr>
            <p:grpSpPr bwMode="auto">
              <a:xfrm rot="14462297">
                <a:off x="12703220" y="1458910"/>
                <a:ext cx="223837" cy="180975"/>
                <a:chOff x="5504" y="8144"/>
                <a:chExt cx="291" cy="236"/>
              </a:xfrm>
            </p:grpSpPr>
            <p:sp>
              <p:nvSpPr>
                <p:cNvPr id="207" name="Rectangle 62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08" name="Rectangle 63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grpSp>
            <p:nvGrpSpPr>
              <p:cNvPr id="9" name="Group 64"/>
              <p:cNvGrpSpPr>
                <a:grpSpLocks/>
              </p:cNvGrpSpPr>
              <p:nvPr/>
            </p:nvGrpSpPr>
            <p:grpSpPr bwMode="auto">
              <a:xfrm rot="7209001">
                <a:off x="11436374" y="1468435"/>
                <a:ext cx="227014" cy="180975"/>
                <a:chOff x="5504" y="8144"/>
                <a:chExt cx="291" cy="236"/>
              </a:xfrm>
            </p:grpSpPr>
            <p:sp>
              <p:nvSpPr>
                <p:cNvPr id="205" name="Rectangle 65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06" name="Rectangle 66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64" name="Rectangle 67"/>
              <p:cNvSpPr>
                <a:spLocks noChangeArrowheads="1"/>
              </p:cNvSpPr>
              <p:nvPr/>
            </p:nvSpPr>
            <p:spPr bwMode="auto">
              <a:xfrm rot="10780961">
                <a:off x="12134885" y="1417619"/>
                <a:ext cx="42863" cy="350838"/>
              </a:xfrm>
              <a:prstGeom prst="rect">
                <a:avLst/>
              </a:prstGeom>
              <a:noFill/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65" name="Rectangle 68"/>
              <p:cNvSpPr>
                <a:spLocks noChangeArrowheads="1"/>
              </p:cNvSpPr>
              <p:nvPr/>
            </p:nvSpPr>
            <p:spPr bwMode="auto">
              <a:xfrm rot="9888311">
                <a:off x="12041222" y="1711306"/>
                <a:ext cx="39688" cy="177800"/>
              </a:xfrm>
              <a:prstGeom prst="rect">
                <a:avLst/>
              </a:prstGeom>
              <a:noFill/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66" name="Rectangle 69"/>
              <p:cNvSpPr>
                <a:spLocks noChangeArrowheads="1"/>
              </p:cNvSpPr>
              <p:nvPr/>
            </p:nvSpPr>
            <p:spPr bwMode="auto">
              <a:xfrm rot="11744560">
                <a:off x="12284110" y="1719244"/>
                <a:ext cx="38100" cy="177800"/>
              </a:xfrm>
              <a:prstGeom prst="rect">
                <a:avLst/>
              </a:prstGeom>
              <a:noFill/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67" name="Rectangle 70"/>
              <p:cNvSpPr>
                <a:spLocks noChangeArrowheads="1"/>
              </p:cNvSpPr>
              <p:nvPr/>
            </p:nvSpPr>
            <p:spPr bwMode="auto">
              <a:xfrm rot="17064441" flipH="1">
                <a:off x="13822397" y="4373543"/>
                <a:ext cx="38100" cy="177800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68" name="Rectangle 71"/>
              <p:cNvSpPr>
                <a:spLocks noChangeArrowheads="1"/>
              </p:cNvSpPr>
              <p:nvPr/>
            </p:nvSpPr>
            <p:spPr bwMode="auto">
              <a:xfrm rot="18920690" flipH="1">
                <a:off x="13708097" y="4586269"/>
                <a:ext cx="39688" cy="177800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69" name="Rectangle 72"/>
              <p:cNvSpPr>
                <a:spLocks noChangeArrowheads="1"/>
              </p:cNvSpPr>
              <p:nvPr/>
            </p:nvSpPr>
            <p:spPr bwMode="auto">
              <a:xfrm rot="18028040" flipH="1">
                <a:off x="13933522" y="4518006"/>
                <a:ext cx="41275" cy="350838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70" name="Line 73"/>
              <p:cNvSpPr>
                <a:spLocks noChangeShapeType="1"/>
              </p:cNvSpPr>
              <p:nvPr/>
            </p:nvSpPr>
            <p:spPr bwMode="auto">
              <a:xfrm flipH="1" flipV="1">
                <a:off x="13233435" y="4671994"/>
                <a:ext cx="1397000" cy="1588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71" name="Rectangle 74"/>
              <p:cNvSpPr>
                <a:spLocks noChangeArrowheads="1"/>
              </p:cNvSpPr>
              <p:nvPr/>
            </p:nvSpPr>
            <p:spPr bwMode="auto">
              <a:xfrm flipH="1">
                <a:off x="14316110" y="4576744"/>
                <a:ext cx="350838" cy="184150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72" name="Freeform 75"/>
              <p:cNvSpPr>
                <a:spLocks/>
              </p:cNvSpPr>
              <p:nvPr/>
            </p:nvSpPr>
            <p:spPr bwMode="auto">
              <a:xfrm flipH="1">
                <a:off x="13508072" y="4600556"/>
                <a:ext cx="79375" cy="141288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73" name="Line 76"/>
              <p:cNvSpPr>
                <a:spLocks noChangeShapeType="1"/>
              </p:cNvSpPr>
              <p:nvPr/>
            </p:nvSpPr>
            <p:spPr bwMode="auto">
              <a:xfrm flipH="1">
                <a:off x="13511247" y="4608494"/>
                <a:ext cx="69850" cy="0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74" name="Line 77"/>
              <p:cNvSpPr>
                <a:spLocks noChangeShapeType="1"/>
              </p:cNvSpPr>
              <p:nvPr/>
            </p:nvSpPr>
            <p:spPr bwMode="auto">
              <a:xfrm flipH="1">
                <a:off x="13509660" y="4737081"/>
                <a:ext cx="68263" cy="0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10" name="Group 78"/>
              <p:cNvGrpSpPr>
                <a:grpSpLocks/>
              </p:cNvGrpSpPr>
              <p:nvPr/>
            </p:nvGrpSpPr>
            <p:grpSpPr bwMode="auto">
              <a:xfrm flipH="1">
                <a:off x="12703129" y="4371956"/>
                <a:ext cx="600087" cy="495300"/>
                <a:chOff x="4785" y="11039"/>
                <a:chExt cx="829" cy="688"/>
              </a:xfrm>
            </p:grpSpPr>
            <p:sp>
              <p:nvSpPr>
                <p:cNvPr id="200" name="Freeform 79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01" name="Line 80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02" name="Line 81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03" name="Line 82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204" name="Arc 83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76" name="Freeform 84"/>
              <p:cNvSpPr>
                <a:spLocks/>
              </p:cNvSpPr>
              <p:nvPr/>
            </p:nvSpPr>
            <p:spPr bwMode="auto">
              <a:xfrm rot="18936538" flipH="1">
                <a:off x="13274710" y="4567219"/>
                <a:ext cx="217488" cy="214313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77" name="Freeform 85"/>
              <p:cNvSpPr>
                <a:spLocks/>
              </p:cNvSpPr>
              <p:nvPr/>
            </p:nvSpPr>
            <p:spPr bwMode="auto">
              <a:xfrm flipH="1">
                <a:off x="13141360" y="4557694"/>
                <a:ext cx="450850" cy="227013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C0C0C0"/>
              </a:solidFill>
              <a:ln w="3175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78" name="Arc 86"/>
              <p:cNvSpPr>
                <a:spLocks/>
              </p:cNvSpPr>
              <p:nvPr/>
            </p:nvSpPr>
            <p:spPr bwMode="auto">
              <a:xfrm rot="14662502" flipH="1">
                <a:off x="13393772" y="4341793"/>
                <a:ext cx="288925" cy="3365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79" name="Arc 87"/>
              <p:cNvSpPr>
                <a:spLocks/>
              </p:cNvSpPr>
              <p:nvPr/>
            </p:nvSpPr>
            <p:spPr bwMode="auto">
              <a:xfrm rot="6937498" flipH="1" flipV="1">
                <a:off x="13392185" y="4667231"/>
                <a:ext cx="292100" cy="334963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11" name="Group 88"/>
              <p:cNvGrpSpPr>
                <a:grpSpLocks/>
              </p:cNvGrpSpPr>
              <p:nvPr/>
            </p:nvGrpSpPr>
            <p:grpSpPr bwMode="auto">
              <a:xfrm flipH="1">
                <a:off x="12703129" y="4416406"/>
                <a:ext cx="600087" cy="500063"/>
                <a:chOff x="4785" y="11039"/>
                <a:chExt cx="829" cy="688"/>
              </a:xfrm>
            </p:grpSpPr>
            <p:sp>
              <p:nvSpPr>
                <p:cNvPr id="195" name="Freeform 89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96" name="Line 90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97" name="Line 91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98" name="Line 92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99" name="Arc 93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81" name="Arc 94"/>
              <p:cNvSpPr>
                <a:spLocks/>
              </p:cNvSpPr>
              <p:nvPr/>
            </p:nvSpPr>
            <p:spPr bwMode="auto">
              <a:xfrm rot="18936538" flipV="1">
                <a:off x="13131835" y="4494194"/>
                <a:ext cx="352425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2" name="Arc 95"/>
              <p:cNvSpPr>
                <a:spLocks/>
              </p:cNvSpPr>
              <p:nvPr/>
            </p:nvSpPr>
            <p:spPr bwMode="auto">
              <a:xfrm rot="18936538" flipH="1">
                <a:off x="13288997" y="4502131"/>
                <a:ext cx="349250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3" name="Arc 96"/>
              <p:cNvSpPr>
                <a:spLocks/>
              </p:cNvSpPr>
              <p:nvPr/>
            </p:nvSpPr>
            <p:spPr bwMode="auto">
              <a:xfrm rot="18936538" flipH="1">
                <a:off x="13541410" y="4602144"/>
                <a:ext cx="139700" cy="14287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4" name="Arc 97"/>
              <p:cNvSpPr>
                <a:spLocks/>
              </p:cNvSpPr>
              <p:nvPr/>
            </p:nvSpPr>
            <p:spPr bwMode="auto">
              <a:xfrm rot="18936538" flipV="1">
                <a:off x="13408060" y="4600556"/>
                <a:ext cx="141288" cy="141288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5" name="Line 98"/>
              <p:cNvSpPr>
                <a:spLocks noChangeShapeType="1"/>
              </p:cNvSpPr>
              <p:nvPr/>
            </p:nvSpPr>
            <p:spPr bwMode="auto">
              <a:xfrm rot="19792668" flipH="1" flipV="1">
                <a:off x="13774772" y="3987781"/>
                <a:ext cx="0" cy="733425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6" name="Freeform 99"/>
              <p:cNvSpPr>
                <a:spLocks/>
              </p:cNvSpPr>
              <p:nvPr/>
            </p:nvSpPr>
            <p:spPr bwMode="auto">
              <a:xfrm rot="3592668" flipH="1">
                <a:off x="13712860" y="4249718"/>
                <a:ext cx="77788" cy="141288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7" name="Line 100"/>
              <p:cNvSpPr>
                <a:spLocks noChangeShapeType="1"/>
              </p:cNvSpPr>
              <p:nvPr/>
            </p:nvSpPr>
            <p:spPr bwMode="auto">
              <a:xfrm rot="3592668" flipH="1">
                <a:off x="13771597" y="4287819"/>
                <a:ext cx="69850" cy="0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8" name="Line 101"/>
              <p:cNvSpPr>
                <a:spLocks noChangeShapeType="1"/>
              </p:cNvSpPr>
              <p:nvPr/>
            </p:nvSpPr>
            <p:spPr bwMode="auto">
              <a:xfrm rot="3592668" flipH="1">
                <a:off x="13657297" y="4348143"/>
                <a:ext cx="69850" cy="1588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9" name="Freeform 102"/>
              <p:cNvSpPr>
                <a:spLocks/>
              </p:cNvSpPr>
              <p:nvPr/>
            </p:nvSpPr>
            <p:spPr bwMode="auto">
              <a:xfrm rot="3592668" flipH="1">
                <a:off x="13495372" y="3840143"/>
                <a:ext cx="168275" cy="3714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90" name="Line 103"/>
              <p:cNvSpPr>
                <a:spLocks noChangeShapeType="1"/>
              </p:cNvSpPr>
              <p:nvPr/>
            </p:nvSpPr>
            <p:spPr bwMode="auto">
              <a:xfrm rot="3592668" flipH="1">
                <a:off x="13622372" y="3900468"/>
                <a:ext cx="0" cy="398463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91" name="Line 104"/>
              <p:cNvSpPr>
                <a:spLocks noChangeShapeType="1"/>
              </p:cNvSpPr>
              <p:nvPr/>
            </p:nvSpPr>
            <p:spPr bwMode="auto">
              <a:xfrm rot="3592668" flipH="1">
                <a:off x="13652535" y="3933806"/>
                <a:ext cx="180975" cy="1588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92" name="Line 105"/>
              <p:cNvSpPr>
                <a:spLocks noChangeShapeType="1"/>
              </p:cNvSpPr>
              <p:nvPr/>
            </p:nvSpPr>
            <p:spPr bwMode="auto">
              <a:xfrm rot="3592668" flipH="1">
                <a:off x="13323922" y="4119543"/>
                <a:ext cx="187325" cy="1588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93" name="Arc 106"/>
              <p:cNvSpPr>
                <a:spLocks/>
              </p:cNvSpPr>
              <p:nvPr/>
            </p:nvSpPr>
            <p:spPr bwMode="auto">
              <a:xfrm rot="11664170" flipH="1">
                <a:off x="13204860" y="3552806"/>
                <a:ext cx="500063" cy="511175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94" name="Freeform 107"/>
              <p:cNvSpPr>
                <a:spLocks/>
              </p:cNvSpPr>
              <p:nvPr/>
            </p:nvSpPr>
            <p:spPr bwMode="auto">
              <a:xfrm rot="929206" flipH="1">
                <a:off x="13557285" y="4070331"/>
                <a:ext cx="217488" cy="215900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95" name="Freeform 108"/>
              <p:cNvSpPr>
                <a:spLocks/>
              </p:cNvSpPr>
              <p:nvPr/>
            </p:nvSpPr>
            <p:spPr bwMode="auto">
              <a:xfrm rot="3592668" flipH="1">
                <a:off x="13433460" y="4049693"/>
                <a:ext cx="452438" cy="228600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C0C0C0"/>
              </a:solidFill>
              <a:ln w="3175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96" name="Arc 109"/>
              <p:cNvSpPr>
                <a:spLocks/>
              </p:cNvSpPr>
              <p:nvPr/>
            </p:nvSpPr>
            <p:spPr bwMode="auto">
              <a:xfrm rot="18255170" flipH="1">
                <a:off x="13741435" y="4062393"/>
                <a:ext cx="290513" cy="3365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97" name="Arc 110"/>
              <p:cNvSpPr>
                <a:spLocks/>
              </p:cNvSpPr>
              <p:nvPr/>
            </p:nvSpPr>
            <p:spPr bwMode="auto">
              <a:xfrm rot="10530167" flipH="1" flipV="1">
                <a:off x="13457272" y="4225906"/>
                <a:ext cx="293688" cy="333375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13" name="Group 111"/>
              <p:cNvGrpSpPr>
                <a:grpSpLocks/>
              </p:cNvGrpSpPr>
              <p:nvPr/>
            </p:nvGrpSpPr>
            <p:grpSpPr bwMode="auto">
              <a:xfrm rot="3592668" flipH="1">
                <a:off x="13154018" y="3611479"/>
                <a:ext cx="600087" cy="503238"/>
                <a:chOff x="4785" y="11039"/>
                <a:chExt cx="829" cy="688"/>
              </a:xfrm>
            </p:grpSpPr>
            <p:sp>
              <p:nvSpPr>
                <p:cNvPr id="190" name="Freeform 112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91" name="Line 113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92" name="Line 114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93" name="Line 115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94" name="Arc 116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99" name="Arc 117"/>
              <p:cNvSpPr>
                <a:spLocks/>
              </p:cNvSpPr>
              <p:nvPr/>
            </p:nvSpPr>
            <p:spPr bwMode="auto">
              <a:xfrm rot="929206" flipV="1">
                <a:off x="13455685" y="3933806"/>
                <a:ext cx="350838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0" name="Arc 118"/>
              <p:cNvSpPr>
                <a:spLocks/>
              </p:cNvSpPr>
              <p:nvPr/>
            </p:nvSpPr>
            <p:spPr bwMode="auto">
              <a:xfrm rot="929206" flipH="1">
                <a:off x="13527122" y="4073506"/>
                <a:ext cx="349250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1" name="Arc 119"/>
              <p:cNvSpPr>
                <a:spLocks/>
              </p:cNvSpPr>
              <p:nvPr/>
            </p:nvSpPr>
            <p:spPr bwMode="auto">
              <a:xfrm rot="929206" flipH="1">
                <a:off x="13711272" y="4303694"/>
                <a:ext cx="139700" cy="14287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2" name="Arc 120"/>
              <p:cNvSpPr>
                <a:spLocks/>
              </p:cNvSpPr>
              <p:nvPr/>
            </p:nvSpPr>
            <p:spPr bwMode="auto">
              <a:xfrm rot="929206" flipV="1">
                <a:off x="13646185" y="4187806"/>
                <a:ext cx="141288" cy="14287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3" name="Line 121"/>
              <p:cNvSpPr>
                <a:spLocks noChangeShapeType="1"/>
              </p:cNvSpPr>
              <p:nvPr/>
            </p:nvSpPr>
            <p:spPr bwMode="auto">
              <a:xfrm flipH="1">
                <a:off x="13703335" y="4651356"/>
                <a:ext cx="1588" cy="520700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4" name="Line 122"/>
              <p:cNvSpPr>
                <a:spLocks noChangeShapeType="1"/>
              </p:cNvSpPr>
              <p:nvPr/>
            </p:nvSpPr>
            <p:spPr bwMode="auto">
              <a:xfrm rot="14379716" flipH="1">
                <a:off x="14035122" y="4067156"/>
                <a:ext cx="0" cy="519113"/>
              </a:xfrm>
              <a:prstGeom prst="line">
                <a:avLst/>
              </a:prstGeom>
              <a:noFill/>
              <a:ln w="5715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17" name="Group 123"/>
              <p:cNvGrpSpPr>
                <a:grpSpLocks/>
              </p:cNvGrpSpPr>
              <p:nvPr/>
            </p:nvGrpSpPr>
            <p:grpSpPr bwMode="auto">
              <a:xfrm rot="14346703" flipH="1">
                <a:off x="14209737" y="4059201"/>
                <a:ext cx="223837" cy="180975"/>
                <a:chOff x="5504" y="8144"/>
                <a:chExt cx="291" cy="236"/>
              </a:xfrm>
            </p:grpSpPr>
            <p:sp>
              <p:nvSpPr>
                <p:cNvPr id="188" name="Rectangle 124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89" name="Rectangle 125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grpSp>
            <p:nvGrpSpPr>
              <p:cNvPr id="18" name="Group 126"/>
              <p:cNvGrpSpPr>
                <a:grpSpLocks/>
              </p:cNvGrpSpPr>
              <p:nvPr/>
            </p:nvGrpSpPr>
            <p:grpSpPr bwMode="auto">
              <a:xfrm flipH="1">
                <a:off x="13565203" y="5149831"/>
                <a:ext cx="227014" cy="180975"/>
                <a:chOff x="5504" y="8144"/>
                <a:chExt cx="291" cy="236"/>
              </a:xfrm>
            </p:grpSpPr>
            <p:sp>
              <p:nvSpPr>
                <p:cNvPr id="186" name="Rectangle 127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87" name="Rectangle 128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C0C0C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107" name="Rectangle 129"/>
              <p:cNvSpPr>
                <a:spLocks noChangeArrowheads="1"/>
              </p:cNvSpPr>
              <p:nvPr/>
            </p:nvSpPr>
            <p:spPr bwMode="auto">
              <a:xfrm rot="18028040" flipH="1">
                <a:off x="13931935" y="4519593"/>
                <a:ext cx="42863" cy="350838"/>
              </a:xfrm>
              <a:prstGeom prst="rect">
                <a:avLst/>
              </a:prstGeom>
              <a:noFill/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8" name="Rectangle 130"/>
              <p:cNvSpPr>
                <a:spLocks noChangeArrowheads="1"/>
              </p:cNvSpPr>
              <p:nvPr/>
            </p:nvSpPr>
            <p:spPr bwMode="auto">
              <a:xfrm rot="18920690" flipH="1">
                <a:off x="13708097" y="4586269"/>
                <a:ext cx="39688" cy="177800"/>
              </a:xfrm>
              <a:prstGeom prst="rect">
                <a:avLst/>
              </a:prstGeom>
              <a:noFill/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9" name="Rectangle 131"/>
              <p:cNvSpPr>
                <a:spLocks noChangeArrowheads="1"/>
              </p:cNvSpPr>
              <p:nvPr/>
            </p:nvSpPr>
            <p:spPr bwMode="auto">
              <a:xfrm rot="17064441" flipH="1">
                <a:off x="13822397" y="4373543"/>
                <a:ext cx="38100" cy="177800"/>
              </a:xfrm>
              <a:prstGeom prst="rect">
                <a:avLst/>
              </a:prstGeom>
              <a:noFill/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0" name="Rectangle 132"/>
              <p:cNvSpPr>
                <a:spLocks noChangeArrowheads="1"/>
              </p:cNvSpPr>
              <p:nvPr/>
            </p:nvSpPr>
            <p:spPr bwMode="auto">
              <a:xfrm rot="4535559">
                <a:off x="10494997" y="4379893"/>
                <a:ext cx="38100" cy="177800"/>
              </a:xfrm>
              <a:prstGeom prst="rect">
                <a:avLst/>
              </a:prstGeom>
              <a:solidFill>
                <a:srgbClr val="00CC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1" name="Rectangle 133"/>
              <p:cNvSpPr>
                <a:spLocks noChangeArrowheads="1"/>
              </p:cNvSpPr>
              <p:nvPr/>
            </p:nvSpPr>
            <p:spPr bwMode="auto">
              <a:xfrm rot="2679310">
                <a:off x="10607710" y="4591031"/>
                <a:ext cx="39688" cy="177800"/>
              </a:xfrm>
              <a:prstGeom prst="rect">
                <a:avLst/>
              </a:prstGeom>
              <a:solidFill>
                <a:srgbClr val="00CC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2" name="Rectangle 134"/>
              <p:cNvSpPr>
                <a:spLocks noChangeArrowheads="1"/>
              </p:cNvSpPr>
              <p:nvPr/>
            </p:nvSpPr>
            <p:spPr bwMode="auto">
              <a:xfrm rot="3571960">
                <a:off x="10382285" y="4524356"/>
                <a:ext cx="41275" cy="350838"/>
              </a:xfrm>
              <a:prstGeom prst="rect">
                <a:avLst/>
              </a:prstGeom>
              <a:solidFill>
                <a:srgbClr val="00CC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3" name="Line 135"/>
              <p:cNvSpPr>
                <a:spLocks noChangeShapeType="1"/>
              </p:cNvSpPr>
              <p:nvPr/>
            </p:nvSpPr>
            <p:spPr bwMode="auto">
              <a:xfrm flipV="1">
                <a:off x="9781535" y="4671085"/>
                <a:ext cx="1500198" cy="45719"/>
              </a:xfrm>
              <a:prstGeom prst="line">
                <a:avLst/>
              </a:prstGeom>
              <a:noFill/>
              <a:ln w="571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4" name="Rectangle 136"/>
              <p:cNvSpPr>
                <a:spLocks noChangeArrowheads="1"/>
              </p:cNvSpPr>
              <p:nvPr/>
            </p:nvSpPr>
            <p:spPr bwMode="auto">
              <a:xfrm>
                <a:off x="9688547" y="4624038"/>
                <a:ext cx="350838" cy="184150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5" name="Freeform 138"/>
              <p:cNvSpPr>
                <a:spLocks/>
              </p:cNvSpPr>
              <p:nvPr/>
            </p:nvSpPr>
            <p:spPr bwMode="auto">
              <a:xfrm>
                <a:off x="10768047" y="4606906"/>
                <a:ext cx="79375" cy="141288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6" name="Line 139"/>
              <p:cNvSpPr>
                <a:spLocks noChangeShapeType="1"/>
              </p:cNvSpPr>
              <p:nvPr/>
            </p:nvSpPr>
            <p:spPr bwMode="auto">
              <a:xfrm>
                <a:off x="10774397" y="4613256"/>
                <a:ext cx="68263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7" name="Line 140"/>
              <p:cNvSpPr>
                <a:spLocks noChangeShapeType="1"/>
              </p:cNvSpPr>
              <p:nvPr/>
            </p:nvSpPr>
            <p:spPr bwMode="auto">
              <a:xfrm>
                <a:off x="10777572" y="4743431"/>
                <a:ext cx="68263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19" name="Group 141"/>
              <p:cNvGrpSpPr>
                <a:grpSpLocks/>
              </p:cNvGrpSpPr>
              <p:nvPr/>
            </p:nvGrpSpPr>
            <p:grpSpPr bwMode="auto">
              <a:xfrm>
                <a:off x="11052279" y="4424344"/>
                <a:ext cx="600087" cy="500063"/>
                <a:chOff x="4785" y="11039"/>
                <a:chExt cx="829" cy="688"/>
              </a:xfrm>
            </p:grpSpPr>
            <p:sp>
              <p:nvSpPr>
                <p:cNvPr id="181" name="Freeform 142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82" name="Line 143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83" name="Line 144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84" name="Line 145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85" name="Arc 146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119" name="Freeform 147"/>
              <p:cNvSpPr>
                <a:spLocks/>
              </p:cNvSpPr>
              <p:nvPr/>
            </p:nvSpPr>
            <p:spPr bwMode="auto">
              <a:xfrm>
                <a:off x="10969660" y="4583094"/>
                <a:ext cx="2165350" cy="396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28575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0" name="Freeform 148"/>
              <p:cNvSpPr>
                <a:spLocks/>
              </p:cNvSpPr>
              <p:nvPr/>
            </p:nvSpPr>
            <p:spPr bwMode="auto">
              <a:xfrm flipV="1">
                <a:off x="10968072" y="4737081"/>
                <a:ext cx="2166938" cy="396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28575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1" name="Freeform 149"/>
              <p:cNvSpPr>
                <a:spLocks/>
              </p:cNvSpPr>
              <p:nvPr/>
            </p:nvSpPr>
            <p:spPr bwMode="auto">
              <a:xfrm rot="2663462">
                <a:off x="10863297" y="4573569"/>
                <a:ext cx="217488" cy="215900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2" name="Freeform 150"/>
              <p:cNvSpPr>
                <a:spLocks/>
              </p:cNvSpPr>
              <p:nvPr/>
            </p:nvSpPr>
            <p:spPr bwMode="auto">
              <a:xfrm>
                <a:off x="11161747" y="4583094"/>
                <a:ext cx="2008188" cy="198438"/>
              </a:xfrm>
              <a:custGeom>
                <a:avLst/>
                <a:gdLst/>
                <a:ahLst/>
                <a:cxnLst>
                  <a:cxn ang="0">
                    <a:pos x="45" y="30"/>
                  </a:cxn>
                  <a:cxn ang="0">
                    <a:pos x="30" y="171"/>
                  </a:cxn>
                  <a:cxn ang="0">
                    <a:pos x="45" y="327"/>
                  </a:cxn>
                  <a:cxn ang="0">
                    <a:pos x="126" y="315"/>
                  </a:cxn>
                  <a:cxn ang="0">
                    <a:pos x="735" y="303"/>
                  </a:cxn>
                  <a:cxn ang="0">
                    <a:pos x="1605" y="279"/>
                  </a:cxn>
                  <a:cxn ang="0">
                    <a:pos x="2607" y="300"/>
                  </a:cxn>
                  <a:cxn ang="0">
                    <a:pos x="3330" y="333"/>
                  </a:cxn>
                  <a:cxn ang="0">
                    <a:pos x="3648" y="351"/>
                  </a:cxn>
                  <a:cxn ang="0">
                    <a:pos x="3672" y="249"/>
                  </a:cxn>
                  <a:cxn ang="0">
                    <a:pos x="3672" y="171"/>
                  </a:cxn>
                  <a:cxn ang="0">
                    <a:pos x="3690" y="36"/>
                  </a:cxn>
                  <a:cxn ang="0">
                    <a:pos x="3660" y="12"/>
                  </a:cxn>
                  <a:cxn ang="0">
                    <a:pos x="3594" y="6"/>
                  </a:cxn>
                  <a:cxn ang="0">
                    <a:pos x="2991" y="51"/>
                  </a:cxn>
                  <a:cxn ang="0">
                    <a:pos x="1911" y="75"/>
                  </a:cxn>
                  <a:cxn ang="0">
                    <a:pos x="1065" y="78"/>
                  </a:cxn>
                  <a:cxn ang="0">
                    <a:pos x="303" y="51"/>
                  </a:cxn>
                  <a:cxn ang="0">
                    <a:pos x="45" y="30"/>
                  </a:cxn>
                </a:cxnLst>
                <a:rect l="0" t="0" r="r" b="b"/>
                <a:pathLst>
                  <a:path w="3705" h="365">
                    <a:moveTo>
                      <a:pt x="45" y="30"/>
                    </a:moveTo>
                    <a:cubicBezTo>
                      <a:pt x="0" y="50"/>
                      <a:pt x="30" y="122"/>
                      <a:pt x="30" y="171"/>
                    </a:cubicBezTo>
                    <a:cubicBezTo>
                      <a:pt x="30" y="220"/>
                      <a:pt x="29" y="303"/>
                      <a:pt x="45" y="327"/>
                    </a:cubicBezTo>
                    <a:cubicBezTo>
                      <a:pt x="61" y="351"/>
                      <a:pt x="11" y="319"/>
                      <a:pt x="126" y="315"/>
                    </a:cubicBezTo>
                    <a:cubicBezTo>
                      <a:pt x="241" y="311"/>
                      <a:pt x="489" y="309"/>
                      <a:pt x="735" y="303"/>
                    </a:cubicBezTo>
                    <a:cubicBezTo>
                      <a:pt x="981" y="297"/>
                      <a:pt x="1293" y="279"/>
                      <a:pt x="1605" y="279"/>
                    </a:cubicBezTo>
                    <a:cubicBezTo>
                      <a:pt x="1917" y="279"/>
                      <a:pt x="2320" y="291"/>
                      <a:pt x="2607" y="300"/>
                    </a:cubicBezTo>
                    <a:cubicBezTo>
                      <a:pt x="2894" y="309"/>
                      <a:pt x="3157" y="325"/>
                      <a:pt x="3330" y="333"/>
                    </a:cubicBezTo>
                    <a:cubicBezTo>
                      <a:pt x="3503" y="341"/>
                      <a:pt x="3591" y="365"/>
                      <a:pt x="3648" y="351"/>
                    </a:cubicBezTo>
                    <a:cubicBezTo>
                      <a:pt x="3705" y="337"/>
                      <a:pt x="3668" y="279"/>
                      <a:pt x="3672" y="249"/>
                    </a:cubicBezTo>
                    <a:cubicBezTo>
                      <a:pt x="3676" y="219"/>
                      <a:pt x="3669" y="207"/>
                      <a:pt x="3672" y="171"/>
                    </a:cubicBezTo>
                    <a:cubicBezTo>
                      <a:pt x="3675" y="135"/>
                      <a:pt x="3692" y="62"/>
                      <a:pt x="3690" y="36"/>
                    </a:cubicBezTo>
                    <a:cubicBezTo>
                      <a:pt x="3688" y="10"/>
                      <a:pt x="3676" y="17"/>
                      <a:pt x="3660" y="12"/>
                    </a:cubicBezTo>
                    <a:cubicBezTo>
                      <a:pt x="3644" y="7"/>
                      <a:pt x="3705" y="0"/>
                      <a:pt x="3594" y="6"/>
                    </a:cubicBezTo>
                    <a:cubicBezTo>
                      <a:pt x="3483" y="12"/>
                      <a:pt x="3271" y="40"/>
                      <a:pt x="2991" y="51"/>
                    </a:cubicBezTo>
                    <a:cubicBezTo>
                      <a:pt x="2711" y="62"/>
                      <a:pt x="2232" y="71"/>
                      <a:pt x="1911" y="75"/>
                    </a:cubicBezTo>
                    <a:cubicBezTo>
                      <a:pt x="1590" y="79"/>
                      <a:pt x="1333" y="82"/>
                      <a:pt x="1065" y="78"/>
                    </a:cubicBezTo>
                    <a:cubicBezTo>
                      <a:pt x="797" y="74"/>
                      <a:pt x="473" y="59"/>
                      <a:pt x="303" y="51"/>
                    </a:cubicBezTo>
                    <a:cubicBezTo>
                      <a:pt x="133" y="43"/>
                      <a:pt x="90" y="10"/>
                      <a:pt x="45" y="3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  <a:alpha val="80000"/>
                </a:schemeClr>
              </a:solidFill>
              <a:ln w="3175" cmpd="sng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3" name="Freeform 151"/>
              <p:cNvSpPr>
                <a:spLocks/>
              </p:cNvSpPr>
              <p:nvPr/>
            </p:nvSpPr>
            <p:spPr bwMode="auto">
              <a:xfrm>
                <a:off x="10763285" y="4564044"/>
                <a:ext cx="450850" cy="227013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00FF00"/>
              </a:solidFill>
              <a:ln w="3175" cmpd="sng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4" name="Arc 152"/>
              <p:cNvSpPr>
                <a:spLocks/>
              </p:cNvSpPr>
              <p:nvPr/>
            </p:nvSpPr>
            <p:spPr bwMode="auto">
              <a:xfrm rot="6937498">
                <a:off x="10671210" y="4348143"/>
                <a:ext cx="290513" cy="336550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5" name="Arc 153"/>
              <p:cNvSpPr>
                <a:spLocks/>
              </p:cNvSpPr>
              <p:nvPr/>
            </p:nvSpPr>
            <p:spPr bwMode="auto">
              <a:xfrm rot="14662502" flipV="1">
                <a:off x="10671210" y="4673581"/>
                <a:ext cx="293688" cy="334963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6" name="Freeform 154"/>
              <p:cNvSpPr>
                <a:spLocks/>
              </p:cNvSpPr>
              <p:nvPr/>
            </p:nvSpPr>
            <p:spPr bwMode="auto">
              <a:xfrm flipH="1">
                <a:off x="13123897" y="4487844"/>
                <a:ext cx="168275" cy="3714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7" name="Line 155"/>
              <p:cNvSpPr>
                <a:spLocks noChangeShapeType="1"/>
              </p:cNvSpPr>
              <p:nvPr/>
            </p:nvSpPr>
            <p:spPr bwMode="auto">
              <a:xfrm flipH="1">
                <a:off x="13293760" y="4473556"/>
                <a:ext cx="0" cy="39846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8" name="Line 156"/>
              <p:cNvSpPr>
                <a:spLocks noChangeShapeType="1"/>
              </p:cNvSpPr>
              <p:nvPr/>
            </p:nvSpPr>
            <p:spPr bwMode="auto">
              <a:xfrm flipH="1">
                <a:off x="13120722" y="4484669"/>
                <a:ext cx="180975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29" name="Line 157"/>
              <p:cNvSpPr>
                <a:spLocks noChangeShapeType="1"/>
              </p:cNvSpPr>
              <p:nvPr/>
            </p:nvSpPr>
            <p:spPr bwMode="auto">
              <a:xfrm flipH="1">
                <a:off x="13115960" y="4859319"/>
                <a:ext cx="187325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0" name="Arc 158"/>
              <p:cNvSpPr>
                <a:spLocks/>
              </p:cNvSpPr>
              <p:nvPr/>
            </p:nvSpPr>
            <p:spPr bwMode="auto">
              <a:xfrm rot="8071501" flipH="1">
                <a:off x="12707972" y="4414818"/>
                <a:ext cx="500063" cy="511175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1" name="Freeform 159"/>
              <p:cNvSpPr>
                <a:spLocks/>
              </p:cNvSpPr>
              <p:nvPr/>
            </p:nvSpPr>
            <p:spPr bwMode="auto">
              <a:xfrm>
                <a:off x="11063322" y="4494194"/>
                <a:ext cx="168275" cy="3714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2" name="Line 160"/>
              <p:cNvSpPr>
                <a:spLocks noChangeShapeType="1"/>
              </p:cNvSpPr>
              <p:nvPr/>
            </p:nvSpPr>
            <p:spPr bwMode="auto">
              <a:xfrm>
                <a:off x="11061735" y="4479906"/>
                <a:ext cx="0" cy="39846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3" name="Line 161"/>
              <p:cNvSpPr>
                <a:spLocks noChangeShapeType="1"/>
              </p:cNvSpPr>
              <p:nvPr/>
            </p:nvSpPr>
            <p:spPr bwMode="auto">
              <a:xfrm>
                <a:off x="11052210" y="4865669"/>
                <a:ext cx="187325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4" name="Arc 162"/>
              <p:cNvSpPr>
                <a:spLocks/>
              </p:cNvSpPr>
              <p:nvPr/>
            </p:nvSpPr>
            <p:spPr bwMode="auto">
              <a:xfrm rot="13528499">
                <a:off x="11145872" y="4421168"/>
                <a:ext cx="500063" cy="511175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5" name="Arc 163"/>
              <p:cNvSpPr>
                <a:spLocks/>
              </p:cNvSpPr>
              <p:nvPr/>
            </p:nvSpPr>
            <p:spPr bwMode="auto">
              <a:xfrm rot="2663462" flipH="1" flipV="1">
                <a:off x="10871235" y="4498956"/>
                <a:ext cx="352425" cy="357188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6" name="Arc 164"/>
              <p:cNvSpPr>
                <a:spLocks/>
              </p:cNvSpPr>
              <p:nvPr/>
            </p:nvSpPr>
            <p:spPr bwMode="auto">
              <a:xfrm rot="2663462">
                <a:off x="10715660" y="4508481"/>
                <a:ext cx="350838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7" name="Arc 165"/>
              <p:cNvSpPr>
                <a:spLocks/>
              </p:cNvSpPr>
              <p:nvPr/>
            </p:nvSpPr>
            <p:spPr bwMode="auto">
              <a:xfrm rot="2663462">
                <a:off x="10674385" y="4608494"/>
                <a:ext cx="139700" cy="14287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8" name="Arc 166"/>
              <p:cNvSpPr>
                <a:spLocks/>
              </p:cNvSpPr>
              <p:nvPr/>
            </p:nvSpPr>
            <p:spPr bwMode="auto">
              <a:xfrm rot="2663462" flipH="1" flipV="1">
                <a:off x="10806147" y="4606906"/>
                <a:ext cx="141288" cy="141288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39" name="Line 167"/>
              <p:cNvSpPr>
                <a:spLocks noChangeShapeType="1"/>
              </p:cNvSpPr>
              <p:nvPr/>
            </p:nvSpPr>
            <p:spPr bwMode="auto">
              <a:xfrm rot="1807332" flipH="1" flipV="1">
                <a:off x="10533402" y="4226865"/>
                <a:ext cx="45720" cy="480410"/>
              </a:xfrm>
              <a:prstGeom prst="line">
                <a:avLst/>
              </a:prstGeom>
              <a:noFill/>
              <a:ln w="571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40" name="Freeform 168"/>
              <p:cNvSpPr>
                <a:spLocks/>
              </p:cNvSpPr>
              <p:nvPr/>
            </p:nvSpPr>
            <p:spPr bwMode="auto">
              <a:xfrm rot="18007332">
                <a:off x="10564847" y="4254481"/>
                <a:ext cx="79375" cy="141288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164" y="16"/>
                  </a:cxn>
                  <a:cxn ang="0">
                    <a:pos x="140" y="109"/>
                  </a:cxn>
                  <a:cxn ang="0">
                    <a:pos x="143" y="226"/>
                  </a:cxn>
                  <a:cxn ang="0">
                    <a:pos x="173" y="307"/>
                  </a:cxn>
                  <a:cxn ang="0">
                    <a:pos x="113" y="328"/>
                  </a:cxn>
                  <a:cxn ang="0">
                    <a:pos x="29" y="322"/>
                  </a:cxn>
                  <a:cxn ang="0">
                    <a:pos x="23" y="298"/>
                  </a:cxn>
                  <a:cxn ang="0">
                    <a:pos x="53" y="214"/>
                  </a:cxn>
                  <a:cxn ang="0">
                    <a:pos x="53" y="115"/>
                  </a:cxn>
                  <a:cxn ang="0">
                    <a:pos x="23" y="37"/>
                  </a:cxn>
                  <a:cxn ang="0">
                    <a:pos x="23" y="13"/>
                  </a:cxn>
                </a:cxnLst>
                <a:rect l="0" t="0" r="r" b="b"/>
                <a:pathLst>
                  <a:path w="183" h="331">
                    <a:moveTo>
                      <a:pt x="23" y="13"/>
                    </a:moveTo>
                    <a:cubicBezTo>
                      <a:pt x="46" y="10"/>
                      <a:pt x="145" y="0"/>
                      <a:pt x="164" y="16"/>
                    </a:cubicBezTo>
                    <a:cubicBezTo>
                      <a:pt x="183" y="32"/>
                      <a:pt x="143" y="74"/>
                      <a:pt x="140" y="109"/>
                    </a:cubicBezTo>
                    <a:cubicBezTo>
                      <a:pt x="137" y="144"/>
                      <a:pt x="138" y="193"/>
                      <a:pt x="143" y="226"/>
                    </a:cubicBezTo>
                    <a:cubicBezTo>
                      <a:pt x="148" y="259"/>
                      <a:pt x="178" y="290"/>
                      <a:pt x="173" y="307"/>
                    </a:cubicBezTo>
                    <a:cubicBezTo>
                      <a:pt x="168" y="324"/>
                      <a:pt x="137" y="325"/>
                      <a:pt x="113" y="328"/>
                    </a:cubicBezTo>
                    <a:cubicBezTo>
                      <a:pt x="89" y="331"/>
                      <a:pt x="44" y="327"/>
                      <a:pt x="29" y="322"/>
                    </a:cubicBezTo>
                    <a:cubicBezTo>
                      <a:pt x="14" y="317"/>
                      <a:pt x="19" y="316"/>
                      <a:pt x="23" y="298"/>
                    </a:cubicBezTo>
                    <a:cubicBezTo>
                      <a:pt x="27" y="280"/>
                      <a:pt x="48" y="244"/>
                      <a:pt x="53" y="214"/>
                    </a:cubicBezTo>
                    <a:cubicBezTo>
                      <a:pt x="58" y="184"/>
                      <a:pt x="58" y="144"/>
                      <a:pt x="53" y="115"/>
                    </a:cubicBezTo>
                    <a:cubicBezTo>
                      <a:pt x="48" y="86"/>
                      <a:pt x="28" y="53"/>
                      <a:pt x="23" y="37"/>
                    </a:cubicBezTo>
                    <a:cubicBezTo>
                      <a:pt x="18" y="21"/>
                      <a:pt x="0" y="16"/>
                      <a:pt x="23" y="13"/>
                    </a:cubicBez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41" name="Line 169"/>
              <p:cNvSpPr>
                <a:spLocks noChangeShapeType="1"/>
              </p:cNvSpPr>
              <p:nvPr/>
            </p:nvSpPr>
            <p:spPr bwMode="auto">
              <a:xfrm rot="18007332">
                <a:off x="10515635" y="4290993"/>
                <a:ext cx="68263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42" name="Line 170"/>
              <p:cNvSpPr>
                <a:spLocks noChangeShapeType="1"/>
              </p:cNvSpPr>
              <p:nvPr/>
            </p:nvSpPr>
            <p:spPr bwMode="auto">
              <a:xfrm rot="18007332">
                <a:off x="10629935" y="4352906"/>
                <a:ext cx="68263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32" name="Group 171"/>
              <p:cNvGrpSpPr>
                <a:grpSpLocks/>
              </p:cNvGrpSpPr>
              <p:nvPr/>
            </p:nvGrpSpPr>
            <p:grpSpPr bwMode="auto">
              <a:xfrm rot="18007332">
                <a:off x="10577577" y="3603541"/>
                <a:ext cx="600087" cy="500063"/>
                <a:chOff x="4785" y="11039"/>
                <a:chExt cx="829" cy="688"/>
              </a:xfrm>
            </p:grpSpPr>
            <p:sp>
              <p:nvSpPr>
                <p:cNvPr id="176" name="Freeform 172"/>
                <p:cNvSpPr>
                  <a:spLocks/>
                </p:cNvSpPr>
                <p:nvPr/>
              </p:nvSpPr>
              <p:spPr bwMode="auto">
                <a:xfrm>
                  <a:off x="4800" y="11132"/>
                  <a:ext cx="233" cy="5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" y="687"/>
                    </a:cxn>
                    <a:cxn ang="0">
                      <a:pos x="312" y="687"/>
                    </a:cxn>
                    <a:cxn ang="0">
                      <a:pos x="258" y="501"/>
                    </a:cxn>
                    <a:cxn ang="0">
                      <a:pos x="246" y="345"/>
                    </a:cxn>
                    <a:cxn ang="0">
                      <a:pos x="261" y="171"/>
                    </a:cxn>
                    <a:cxn ang="0">
                      <a:pos x="30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12" h="687">
                      <a:moveTo>
                        <a:pt x="0" y="0"/>
                      </a:moveTo>
                      <a:lnTo>
                        <a:pt x="3" y="687"/>
                      </a:lnTo>
                      <a:lnTo>
                        <a:pt x="312" y="687"/>
                      </a:lnTo>
                      <a:lnTo>
                        <a:pt x="258" y="501"/>
                      </a:lnTo>
                      <a:lnTo>
                        <a:pt x="246" y="345"/>
                      </a:lnTo>
                      <a:lnTo>
                        <a:pt x="261" y="171"/>
                      </a:lnTo>
                      <a:lnTo>
                        <a:pt x="30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77" name="Line 173"/>
                <p:cNvSpPr>
                  <a:spLocks noChangeShapeType="1"/>
                </p:cNvSpPr>
                <p:nvPr/>
              </p:nvSpPr>
              <p:spPr bwMode="auto">
                <a:xfrm>
                  <a:off x="4798" y="11113"/>
                  <a:ext cx="1" cy="549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78" name="Line 174"/>
                <p:cNvSpPr>
                  <a:spLocks noChangeShapeType="1"/>
                </p:cNvSpPr>
                <p:nvPr/>
              </p:nvSpPr>
              <p:spPr bwMode="auto">
                <a:xfrm>
                  <a:off x="4787" y="11129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79" name="Line 175"/>
                <p:cNvSpPr>
                  <a:spLocks noChangeShapeType="1"/>
                </p:cNvSpPr>
                <p:nvPr/>
              </p:nvSpPr>
              <p:spPr bwMode="auto">
                <a:xfrm>
                  <a:off x="4785" y="11645"/>
                  <a:ext cx="259" cy="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80" name="Arc 176"/>
                <p:cNvSpPr>
                  <a:spLocks/>
                </p:cNvSpPr>
                <p:nvPr/>
              </p:nvSpPr>
              <p:spPr bwMode="auto">
                <a:xfrm rot="35128499">
                  <a:off x="4917" y="11030"/>
                  <a:ext cx="688" cy="706"/>
                </a:xfrm>
                <a:custGeom>
                  <a:avLst/>
                  <a:gdLst>
                    <a:gd name="G0" fmla="+- 0 0 0"/>
                    <a:gd name="G1" fmla="+- 19786 0 0"/>
                    <a:gd name="G2" fmla="+- 21600 0 0"/>
                    <a:gd name="T0" fmla="*/ 8665 w 19558"/>
                    <a:gd name="T1" fmla="*/ 0 h 19786"/>
                    <a:gd name="T2" fmla="*/ 19558 w 19558"/>
                    <a:gd name="T3" fmla="*/ 10618 h 19786"/>
                    <a:gd name="T4" fmla="*/ 0 w 19558"/>
                    <a:gd name="T5" fmla="*/ 19786 h 19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558" h="19786" fill="none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</a:path>
                    <a:path w="19558" h="19786" stroke="0" extrusionOk="0">
                      <a:moveTo>
                        <a:pt x="8664" y="0"/>
                      </a:moveTo>
                      <a:cubicBezTo>
                        <a:pt x="13463" y="2101"/>
                        <a:pt x="17334" y="5875"/>
                        <a:pt x="19557" y="10618"/>
                      </a:cubicBezTo>
                      <a:lnTo>
                        <a:pt x="0" y="19786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144" name="Freeform 177"/>
              <p:cNvSpPr>
                <a:spLocks/>
              </p:cNvSpPr>
              <p:nvPr/>
            </p:nvSpPr>
            <p:spPr bwMode="auto">
              <a:xfrm rot="18007332">
                <a:off x="10082247" y="3190856"/>
                <a:ext cx="2165350" cy="396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28575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45" name="Freeform 178"/>
              <p:cNvSpPr>
                <a:spLocks/>
              </p:cNvSpPr>
              <p:nvPr/>
            </p:nvSpPr>
            <p:spPr bwMode="auto">
              <a:xfrm rot="18007332" flipV="1">
                <a:off x="10212422" y="3268643"/>
                <a:ext cx="2166938" cy="396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0" y="27"/>
                  </a:cxn>
                  <a:cxn ang="0">
                    <a:pos x="549" y="51"/>
                  </a:cxn>
                  <a:cxn ang="0">
                    <a:pos x="804" y="57"/>
                  </a:cxn>
                  <a:cxn ang="0">
                    <a:pos x="1044" y="57"/>
                  </a:cxn>
                  <a:cxn ang="0">
                    <a:pos x="1290" y="51"/>
                  </a:cxn>
                  <a:cxn ang="0">
                    <a:pos x="1539" y="39"/>
                  </a:cxn>
                  <a:cxn ang="0">
                    <a:pos x="1737" y="18"/>
                  </a:cxn>
                  <a:cxn ang="0">
                    <a:pos x="1884" y="6"/>
                  </a:cxn>
                </a:cxnLst>
                <a:rect l="0" t="0" r="r" b="b"/>
                <a:pathLst>
                  <a:path w="1884" h="58">
                    <a:moveTo>
                      <a:pt x="0" y="0"/>
                    </a:moveTo>
                    <a:cubicBezTo>
                      <a:pt x="74" y="9"/>
                      <a:pt x="149" y="19"/>
                      <a:pt x="240" y="27"/>
                    </a:cubicBezTo>
                    <a:cubicBezTo>
                      <a:pt x="331" y="35"/>
                      <a:pt x="455" y="46"/>
                      <a:pt x="549" y="51"/>
                    </a:cubicBezTo>
                    <a:cubicBezTo>
                      <a:pt x="643" y="56"/>
                      <a:pt x="722" y="56"/>
                      <a:pt x="804" y="57"/>
                    </a:cubicBezTo>
                    <a:cubicBezTo>
                      <a:pt x="886" y="58"/>
                      <a:pt x="963" y="58"/>
                      <a:pt x="1044" y="57"/>
                    </a:cubicBezTo>
                    <a:cubicBezTo>
                      <a:pt x="1125" y="56"/>
                      <a:pt x="1208" y="54"/>
                      <a:pt x="1290" y="51"/>
                    </a:cubicBezTo>
                    <a:cubicBezTo>
                      <a:pt x="1372" y="48"/>
                      <a:pt x="1465" y="44"/>
                      <a:pt x="1539" y="39"/>
                    </a:cubicBezTo>
                    <a:cubicBezTo>
                      <a:pt x="1613" y="34"/>
                      <a:pt x="1680" y="23"/>
                      <a:pt x="1737" y="18"/>
                    </a:cubicBezTo>
                    <a:cubicBezTo>
                      <a:pt x="1794" y="13"/>
                      <a:pt x="1839" y="9"/>
                      <a:pt x="1884" y="6"/>
                    </a:cubicBezTo>
                  </a:path>
                </a:pathLst>
              </a:custGeom>
              <a:noFill/>
              <a:ln w="28575" cmpd="sng">
                <a:solidFill>
                  <a:srgbClr val="339933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46" name="Freeform 179"/>
              <p:cNvSpPr>
                <a:spLocks/>
              </p:cNvSpPr>
              <p:nvPr/>
            </p:nvSpPr>
            <p:spPr bwMode="auto">
              <a:xfrm rot="20670794">
                <a:off x="10580722" y="4076681"/>
                <a:ext cx="217488" cy="215900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20" y="70"/>
                  </a:cxn>
                  <a:cxn ang="0">
                    <a:pos x="86" y="142"/>
                  </a:cxn>
                  <a:cxn ang="0">
                    <a:pos x="155" y="187"/>
                  </a:cxn>
                  <a:cxn ang="0">
                    <a:pos x="203" y="193"/>
                  </a:cxn>
                  <a:cxn ang="0">
                    <a:pos x="170" y="118"/>
                  </a:cxn>
                  <a:cxn ang="0">
                    <a:pos x="116" y="61"/>
                  </a:cxn>
                  <a:cxn ang="0">
                    <a:pos x="68" y="31"/>
                  </a:cxn>
                  <a:cxn ang="0">
                    <a:pos x="8" y="7"/>
                  </a:cxn>
                </a:cxnLst>
                <a:rect l="0" t="0" r="r" b="b"/>
                <a:pathLst>
                  <a:path w="205" h="204">
                    <a:moveTo>
                      <a:pt x="8" y="7"/>
                    </a:moveTo>
                    <a:cubicBezTo>
                      <a:pt x="0" y="14"/>
                      <a:pt x="7" y="47"/>
                      <a:pt x="20" y="70"/>
                    </a:cubicBezTo>
                    <a:cubicBezTo>
                      <a:pt x="33" y="93"/>
                      <a:pt x="64" y="123"/>
                      <a:pt x="86" y="142"/>
                    </a:cubicBezTo>
                    <a:cubicBezTo>
                      <a:pt x="108" y="161"/>
                      <a:pt x="136" y="179"/>
                      <a:pt x="155" y="187"/>
                    </a:cubicBezTo>
                    <a:cubicBezTo>
                      <a:pt x="174" y="195"/>
                      <a:pt x="201" y="204"/>
                      <a:pt x="203" y="193"/>
                    </a:cubicBezTo>
                    <a:cubicBezTo>
                      <a:pt x="205" y="182"/>
                      <a:pt x="184" y="140"/>
                      <a:pt x="170" y="118"/>
                    </a:cubicBezTo>
                    <a:cubicBezTo>
                      <a:pt x="156" y="96"/>
                      <a:pt x="133" y="75"/>
                      <a:pt x="116" y="61"/>
                    </a:cubicBezTo>
                    <a:cubicBezTo>
                      <a:pt x="99" y="47"/>
                      <a:pt x="86" y="39"/>
                      <a:pt x="68" y="31"/>
                    </a:cubicBezTo>
                    <a:cubicBezTo>
                      <a:pt x="50" y="23"/>
                      <a:pt x="16" y="0"/>
                      <a:pt x="8" y="7"/>
                    </a:cubicBez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47" name="Freeform 180"/>
              <p:cNvSpPr>
                <a:spLocks/>
              </p:cNvSpPr>
              <p:nvPr/>
            </p:nvSpPr>
            <p:spPr bwMode="auto">
              <a:xfrm rot="18007332">
                <a:off x="10290210" y="3036868"/>
                <a:ext cx="2006600" cy="198438"/>
              </a:xfrm>
              <a:custGeom>
                <a:avLst/>
                <a:gdLst/>
                <a:ahLst/>
                <a:cxnLst>
                  <a:cxn ang="0">
                    <a:pos x="45" y="30"/>
                  </a:cxn>
                  <a:cxn ang="0">
                    <a:pos x="30" y="171"/>
                  </a:cxn>
                  <a:cxn ang="0">
                    <a:pos x="45" y="327"/>
                  </a:cxn>
                  <a:cxn ang="0">
                    <a:pos x="126" y="315"/>
                  </a:cxn>
                  <a:cxn ang="0">
                    <a:pos x="735" y="303"/>
                  </a:cxn>
                  <a:cxn ang="0">
                    <a:pos x="1605" y="279"/>
                  </a:cxn>
                  <a:cxn ang="0">
                    <a:pos x="2607" y="300"/>
                  </a:cxn>
                  <a:cxn ang="0">
                    <a:pos x="3330" y="333"/>
                  </a:cxn>
                  <a:cxn ang="0">
                    <a:pos x="3648" y="351"/>
                  </a:cxn>
                  <a:cxn ang="0">
                    <a:pos x="3672" y="249"/>
                  </a:cxn>
                  <a:cxn ang="0">
                    <a:pos x="3672" y="171"/>
                  </a:cxn>
                  <a:cxn ang="0">
                    <a:pos x="3690" y="36"/>
                  </a:cxn>
                  <a:cxn ang="0">
                    <a:pos x="3660" y="12"/>
                  </a:cxn>
                  <a:cxn ang="0">
                    <a:pos x="3594" y="6"/>
                  </a:cxn>
                  <a:cxn ang="0">
                    <a:pos x="2991" y="51"/>
                  </a:cxn>
                  <a:cxn ang="0">
                    <a:pos x="1911" y="75"/>
                  </a:cxn>
                  <a:cxn ang="0">
                    <a:pos x="1065" y="78"/>
                  </a:cxn>
                  <a:cxn ang="0">
                    <a:pos x="303" y="51"/>
                  </a:cxn>
                  <a:cxn ang="0">
                    <a:pos x="45" y="30"/>
                  </a:cxn>
                </a:cxnLst>
                <a:rect l="0" t="0" r="r" b="b"/>
                <a:pathLst>
                  <a:path w="3705" h="365">
                    <a:moveTo>
                      <a:pt x="45" y="30"/>
                    </a:moveTo>
                    <a:cubicBezTo>
                      <a:pt x="0" y="50"/>
                      <a:pt x="30" y="122"/>
                      <a:pt x="30" y="171"/>
                    </a:cubicBezTo>
                    <a:cubicBezTo>
                      <a:pt x="30" y="220"/>
                      <a:pt x="29" y="303"/>
                      <a:pt x="45" y="327"/>
                    </a:cubicBezTo>
                    <a:cubicBezTo>
                      <a:pt x="61" y="351"/>
                      <a:pt x="11" y="319"/>
                      <a:pt x="126" y="315"/>
                    </a:cubicBezTo>
                    <a:cubicBezTo>
                      <a:pt x="241" y="311"/>
                      <a:pt x="489" y="309"/>
                      <a:pt x="735" y="303"/>
                    </a:cubicBezTo>
                    <a:cubicBezTo>
                      <a:pt x="981" y="297"/>
                      <a:pt x="1293" y="279"/>
                      <a:pt x="1605" y="279"/>
                    </a:cubicBezTo>
                    <a:cubicBezTo>
                      <a:pt x="1917" y="279"/>
                      <a:pt x="2320" y="291"/>
                      <a:pt x="2607" y="300"/>
                    </a:cubicBezTo>
                    <a:cubicBezTo>
                      <a:pt x="2894" y="309"/>
                      <a:pt x="3157" y="325"/>
                      <a:pt x="3330" y="333"/>
                    </a:cubicBezTo>
                    <a:cubicBezTo>
                      <a:pt x="3503" y="341"/>
                      <a:pt x="3591" y="365"/>
                      <a:pt x="3648" y="351"/>
                    </a:cubicBezTo>
                    <a:cubicBezTo>
                      <a:pt x="3705" y="337"/>
                      <a:pt x="3668" y="279"/>
                      <a:pt x="3672" y="249"/>
                    </a:cubicBezTo>
                    <a:cubicBezTo>
                      <a:pt x="3676" y="219"/>
                      <a:pt x="3669" y="207"/>
                      <a:pt x="3672" y="171"/>
                    </a:cubicBezTo>
                    <a:cubicBezTo>
                      <a:pt x="3675" y="135"/>
                      <a:pt x="3692" y="62"/>
                      <a:pt x="3690" y="36"/>
                    </a:cubicBezTo>
                    <a:cubicBezTo>
                      <a:pt x="3688" y="10"/>
                      <a:pt x="3676" y="17"/>
                      <a:pt x="3660" y="12"/>
                    </a:cubicBezTo>
                    <a:cubicBezTo>
                      <a:pt x="3644" y="7"/>
                      <a:pt x="3705" y="0"/>
                      <a:pt x="3594" y="6"/>
                    </a:cubicBezTo>
                    <a:cubicBezTo>
                      <a:pt x="3483" y="12"/>
                      <a:pt x="3271" y="40"/>
                      <a:pt x="2991" y="51"/>
                    </a:cubicBezTo>
                    <a:cubicBezTo>
                      <a:pt x="2711" y="62"/>
                      <a:pt x="2232" y="71"/>
                      <a:pt x="1911" y="75"/>
                    </a:cubicBezTo>
                    <a:cubicBezTo>
                      <a:pt x="1590" y="79"/>
                      <a:pt x="1333" y="82"/>
                      <a:pt x="1065" y="78"/>
                    </a:cubicBezTo>
                    <a:cubicBezTo>
                      <a:pt x="797" y="74"/>
                      <a:pt x="473" y="59"/>
                      <a:pt x="303" y="51"/>
                    </a:cubicBezTo>
                    <a:cubicBezTo>
                      <a:pt x="133" y="43"/>
                      <a:pt x="90" y="10"/>
                      <a:pt x="45" y="3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  <a:alpha val="80000"/>
                </a:schemeClr>
              </a:solidFill>
              <a:ln w="3175" cmpd="sng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48" name="Freeform 181"/>
              <p:cNvSpPr>
                <a:spLocks/>
              </p:cNvSpPr>
              <p:nvPr/>
            </p:nvSpPr>
            <p:spPr bwMode="auto">
              <a:xfrm rot="18007332">
                <a:off x="10469597" y="4054456"/>
                <a:ext cx="450850" cy="227013"/>
              </a:xfrm>
              <a:custGeom>
                <a:avLst/>
                <a:gdLst/>
                <a:ahLst/>
                <a:cxnLst>
                  <a:cxn ang="0">
                    <a:pos x="23" y="176"/>
                  </a:cxn>
                  <a:cxn ang="0">
                    <a:pos x="59" y="177"/>
                  </a:cxn>
                  <a:cxn ang="0">
                    <a:pos x="143" y="171"/>
                  </a:cxn>
                  <a:cxn ang="0">
                    <a:pos x="203" y="147"/>
                  </a:cxn>
                  <a:cxn ang="0">
                    <a:pos x="269" y="111"/>
                  </a:cxn>
                  <a:cxn ang="0">
                    <a:pos x="311" y="87"/>
                  </a:cxn>
                  <a:cxn ang="0">
                    <a:pos x="353" y="60"/>
                  </a:cxn>
                  <a:cxn ang="0">
                    <a:pos x="376" y="8"/>
                  </a:cxn>
                  <a:cxn ang="0">
                    <a:pos x="400" y="14"/>
                  </a:cxn>
                  <a:cxn ang="0">
                    <a:pos x="478" y="20"/>
                  </a:cxn>
                  <a:cxn ang="0">
                    <a:pos x="544" y="23"/>
                  </a:cxn>
                  <a:cxn ang="0">
                    <a:pos x="738" y="38"/>
                  </a:cxn>
                  <a:cxn ang="0">
                    <a:pos x="822" y="47"/>
                  </a:cxn>
                  <a:cxn ang="0">
                    <a:pos x="816" y="77"/>
                  </a:cxn>
                  <a:cxn ang="0">
                    <a:pos x="816" y="122"/>
                  </a:cxn>
                  <a:cxn ang="0">
                    <a:pos x="813" y="173"/>
                  </a:cxn>
                  <a:cxn ang="0">
                    <a:pos x="813" y="239"/>
                  </a:cxn>
                  <a:cxn ang="0">
                    <a:pos x="813" y="290"/>
                  </a:cxn>
                  <a:cxn ang="0">
                    <a:pos x="825" y="347"/>
                  </a:cxn>
                  <a:cxn ang="0">
                    <a:pos x="830" y="377"/>
                  </a:cxn>
                  <a:cxn ang="0">
                    <a:pos x="810" y="386"/>
                  </a:cxn>
                  <a:cxn ang="0">
                    <a:pos x="735" y="392"/>
                  </a:cxn>
                  <a:cxn ang="0">
                    <a:pos x="643" y="398"/>
                  </a:cxn>
                  <a:cxn ang="0">
                    <a:pos x="541" y="401"/>
                  </a:cxn>
                  <a:cxn ang="0">
                    <a:pos x="463" y="407"/>
                  </a:cxn>
                  <a:cxn ang="0">
                    <a:pos x="394" y="413"/>
                  </a:cxn>
                  <a:cxn ang="0">
                    <a:pos x="376" y="413"/>
                  </a:cxn>
                  <a:cxn ang="0">
                    <a:pos x="333" y="372"/>
                  </a:cxn>
                  <a:cxn ang="0">
                    <a:pos x="303" y="333"/>
                  </a:cxn>
                  <a:cxn ang="0">
                    <a:pos x="243" y="306"/>
                  </a:cxn>
                  <a:cxn ang="0">
                    <a:pos x="198" y="276"/>
                  </a:cxn>
                  <a:cxn ang="0">
                    <a:pos x="153" y="252"/>
                  </a:cxn>
                  <a:cxn ang="0">
                    <a:pos x="96" y="231"/>
                  </a:cxn>
                  <a:cxn ang="0">
                    <a:pos x="52" y="234"/>
                  </a:cxn>
                  <a:cxn ang="0">
                    <a:pos x="5" y="228"/>
                  </a:cxn>
                  <a:cxn ang="0">
                    <a:pos x="23" y="176"/>
                  </a:cxn>
                </a:cxnLst>
                <a:rect l="0" t="0" r="r" b="b"/>
                <a:pathLst>
                  <a:path w="835" h="420">
                    <a:moveTo>
                      <a:pt x="23" y="176"/>
                    </a:moveTo>
                    <a:cubicBezTo>
                      <a:pt x="32" y="168"/>
                      <a:pt x="39" y="178"/>
                      <a:pt x="59" y="177"/>
                    </a:cubicBezTo>
                    <a:cubicBezTo>
                      <a:pt x="79" y="176"/>
                      <a:pt x="119" y="176"/>
                      <a:pt x="143" y="171"/>
                    </a:cubicBezTo>
                    <a:cubicBezTo>
                      <a:pt x="167" y="166"/>
                      <a:pt x="182" y="157"/>
                      <a:pt x="203" y="147"/>
                    </a:cubicBezTo>
                    <a:cubicBezTo>
                      <a:pt x="224" y="137"/>
                      <a:pt x="251" y="121"/>
                      <a:pt x="269" y="111"/>
                    </a:cubicBezTo>
                    <a:cubicBezTo>
                      <a:pt x="287" y="101"/>
                      <a:pt x="297" y="95"/>
                      <a:pt x="311" y="87"/>
                    </a:cubicBezTo>
                    <a:cubicBezTo>
                      <a:pt x="325" y="79"/>
                      <a:pt x="342" y="73"/>
                      <a:pt x="353" y="60"/>
                    </a:cubicBezTo>
                    <a:cubicBezTo>
                      <a:pt x="364" y="47"/>
                      <a:pt x="368" y="16"/>
                      <a:pt x="376" y="8"/>
                    </a:cubicBezTo>
                    <a:cubicBezTo>
                      <a:pt x="384" y="0"/>
                      <a:pt x="384" y="12"/>
                      <a:pt x="400" y="14"/>
                    </a:cubicBezTo>
                    <a:cubicBezTo>
                      <a:pt x="416" y="16"/>
                      <a:pt x="455" y="18"/>
                      <a:pt x="478" y="20"/>
                    </a:cubicBezTo>
                    <a:cubicBezTo>
                      <a:pt x="501" y="22"/>
                      <a:pt x="501" y="20"/>
                      <a:pt x="544" y="23"/>
                    </a:cubicBezTo>
                    <a:cubicBezTo>
                      <a:pt x="587" y="26"/>
                      <a:pt x="692" y="34"/>
                      <a:pt x="738" y="38"/>
                    </a:cubicBezTo>
                    <a:cubicBezTo>
                      <a:pt x="784" y="42"/>
                      <a:pt x="809" y="41"/>
                      <a:pt x="822" y="47"/>
                    </a:cubicBezTo>
                    <a:cubicBezTo>
                      <a:pt x="835" y="53"/>
                      <a:pt x="817" y="65"/>
                      <a:pt x="816" y="77"/>
                    </a:cubicBezTo>
                    <a:cubicBezTo>
                      <a:pt x="815" y="89"/>
                      <a:pt x="816" y="106"/>
                      <a:pt x="816" y="122"/>
                    </a:cubicBezTo>
                    <a:cubicBezTo>
                      <a:pt x="816" y="138"/>
                      <a:pt x="813" y="154"/>
                      <a:pt x="813" y="173"/>
                    </a:cubicBezTo>
                    <a:cubicBezTo>
                      <a:pt x="813" y="192"/>
                      <a:pt x="813" y="220"/>
                      <a:pt x="813" y="239"/>
                    </a:cubicBezTo>
                    <a:cubicBezTo>
                      <a:pt x="813" y="258"/>
                      <a:pt x="811" y="272"/>
                      <a:pt x="813" y="290"/>
                    </a:cubicBezTo>
                    <a:cubicBezTo>
                      <a:pt x="815" y="308"/>
                      <a:pt x="822" y="333"/>
                      <a:pt x="825" y="347"/>
                    </a:cubicBezTo>
                    <a:cubicBezTo>
                      <a:pt x="828" y="361"/>
                      <a:pt x="832" y="371"/>
                      <a:pt x="830" y="377"/>
                    </a:cubicBezTo>
                    <a:cubicBezTo>
                      <a:pt x="828" y="383"/>
                      <a:pt x="826" y="384"/>
                      <a:pt x="810" y="386"/>
                    </a:cubicBezTo>
                    <a:cubicBezTo>
                      <a:pt x="794" y="388"/>
                      <a:pt x="763" y="390"/>
                      <a:pt x="735" y="392"/>
                    </a:cubicBezTo>
                    <a:cubicBezTo>
                      <a:pt x="707" y="394"/>
                      <a:pt x="674" y="397"/>
                      <a:pt x="643" y="398"/>
                    </a:cubicBezTo>
                    <a:cubicBezTo>
                      <a:pt x="611" y="399"/>
                      <a:pt x="571" y="400"/>
                      <a:pt x="541" y="401"/>
                    </a:cubicBezTo>
                    <a:cubicBezTo>
                      <a:pt x="511" y="402"/>
                      <a:pt x="486" y="405"/>
                      <a:pt x="463" y="407"/>
                    </a:cubicBezTo>
                    <a:cubicBezTo>
                      <a:pt x="438" y="409"/>
                      <a:pt x="407" y="412"/>
                      <a:pt x="394" y="413"/>
                    </a:cubicBezTo>
                    <a:cubicBezTo>
                      <a:pt x="381" y="414"/>
                      <a:pt x="386" y="420"/>
                      <a:pt x="376" y="413"/>
                    </a:cubicBezTo>
                    <a:cubicBezTo>
                      <a:pt x="366" y="406"/>
                      <a:pt x="345" y="385"/>
                      <a:pt x="333" y="372"/>
                    </a:cubicBezTo>
                    <a:cubicBezTo>
                      <a:pt x="321" y="359"/>
                      <a:pt x="318" y="344"/>
                      <a:pt x="303" y="333"/>
                    </a:cubicBezTo>
                    <a:cubicBezTo>
                      <a:pt x="288" y="322"/>
                      <a:pt x="260" y="315"/>
                      <a:pt x="243" y="306"/>
                    </a:cubicBezTo>
                    <a:cubicBezTo>
                      <a:pt x="226" y="297"/>
                      <a:pt x="213" y="285"/>
                      <a:pt x="198" y="276"/>
                    </a:cubicBezTo>
                    <a:cubicBezTo>
                      <a:pt x="183" y="267"/>
                      <a:pt x="170" y="259"/>
                      <a:pt x="153" y="252"/>
                    </a:cubicBezTo>
                    <a:cubicBezTo>
                      <a:pt x="136" y="245"/>
                      <a:pt x="113" y="234"/>
                      <a:pt x="96" y="231"/>
                    </a:cubicBezTo>
                    <a:cubicBezTo>
                      <a:pt x="79" y="228"/>
                      <a:pt x="67" y="234"/>
                      <a:pt x="52" y="234"/>
                    </a:cubicBezTo>
                    <a:cubicBezTo>
                      <a:pt x="37" y="234"/>
                      <a:pt x="10" y="238"/>
                      <a:pt x="5" y="228"/>
                    </a:cubicBezTo>
                    <a:cubicBezTo>
                      <a:pt x="0" y="218"/>
                      <a:pt x="19" y="187"/>
                      <a:pt x="23" y="176"/>
                    </a:cubicBezTo>
                    <a:close/>
                  </a:path>
                </a:pathLst>
              </a:custGeom>
              <a:solidFill>
                <a:srgbClr val="00FF00"/>
              </a:solidFill>
              <a:ln w="3175" cmpd="sng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49" name="Arc 182"/>
              <p:cNvSpPr>
                <a:spLocks/>
              </p:cNvSpPr>
              <p:nvPr/>
            </p:nvSpPr>
            <p:spPr bwMode="auto">
              <a:xfrm rot="3344830">
                <a:off x="10323547" y="4067156"/>
                <a:ext cx="290513" cy="334963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0" name="Arc 183"/>
              <p:cNvSpPr>
                <a:spLocks/>
              </p:cNvSpPr>
              <p:nvPr/>
            </p:nvSpPr>
            <p:spPr bwMode="auto">
              <a:xfrm rot="11069833" flipV="1">
                <a:off x="10604535" y="4229081"/>
                <a:ext cx="293688" cy="334963"/>
              </a:xfrm>
              <a:custGeom>
                <a:avLst/>
                <a:gdLst>
                  <a:gd name="G0" fmla="+- 0 0 0"/>
                  <a:gd name="G1" fmla="+- 20060 0 0"/>
                  <a:gd name="G2" fmla="+- 21600 0 0"/>
                  <a:gd name="T0" fmla="*/ 8010 w 17311"/>
                  <a:gd name="T1" fmla="*/ 0 h 20060"/>
                  <a:gd name="T2" fmla="*/ 17311 w 17311"/>
                  <a:gd name="T3" fmla="*/ 7141 h 20060"/>
                  <a:gd name="T4" fmla="*/ 0 w 17311"/>
                  <a:gd name="T5" fmla="*/ 20060 h 20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11" h="20060" fill="none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</a:path>
                  <a:path w="17311" h="20060" stroke="0" extrusionOk="0">
                    <a:moveTo>
                      <a:pt x="8009" y="0"/>
                    </a:moveTo>
                    <a:cubicBezTo>
                      <a:pt x="11709" y="1477"/>
                      <a:pt x="14928" y="3948"/>
                      <a:pt x="17310" y="7141"/>
                    </a:cubicBezTo>
                    <a:lnTo>
                      <a:pt x="0" y="20060"/>
                    </a:lnTo>
                    <a:close/>
                  </a:path>
                </a:pathLst>
              </a:cu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1" name="Freeform 184"/>
              <p:cNvSpPr>
                <a:spLocks/>
              </p:cNvSpPr>
              <p:nvPr/>
            </p:nvSpPr>
            <p:spPr bwMode="auto">
              <a:xfrm rot="18007332" flipH="1">
                <a:off x="11720547" y="2062143"/>
                <a:ext cx="168275" cy="3714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2" name="Line 185"/>
              <p:cNvSpPr>
                <a:spLocks noChangeShapeType="1"/>
              </p:cNvSpPr>
              <p:nvPr/>
            </p:nvSpPr>
            <p:spPr bwMode="auto">
              <a:xfrm rot="18007332" flipH="1">
                <a:off x="11847547" y="1973243"/>
                <a:ext cx="0" cy="39846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3" name="Line 186"/>
              <p:cNvSpPr>
                <a:spLocks noChangeShapeType="1"/>
              </p:cNvSpPr>
              <p:nvPr/>
            </p:nvSpPr>
            <p:spPr bwMode="auto">
              <a:xfrm rot="18007332" flipH="1">
                <a:off x="11553860" y="2149456"/>
                <a:ext cx="180975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4" name="Line 187"/>
              <p:cNvSpPr>
                <a:spLocks noChangeShapeType="1"/>
              </p:cNvSpPr>
              <p:nvPr/>
            </p:nvSpPr>
            <p:spPr bwMode="auto">
              <a:xfrm rot="18007332" flipH="1">
                <a:off x="11874535" y="2338368"/>
                <a:ext cx="187325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5" name="Arc 188"/>
              <p:cNvSpPr>
                <a:spLocks/>
              </p:cNvSpPr>
              <p:nvPr/>
            </p:nvSpPr>
            <p:spPr bwMode="auto">
              <a:xfrm rot="4478833" flipH="1">
                <a:off x="11425272" y="2206606"/>
                <a:ext cx="500063" cy="511175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6" name="Freeform 189"/>
              <p:cNvSpPr>
                <a:spLocks/>
              </p:cNvSpPr>
              <p:nvPr/>
            </p:nvSpPr>
            <p:spPr bwMode="auto">
              <a:xfrm rot="18007332">
                <a:off x="10691847" y="3844906"/>
                <a:ext cx="168275" cy="3714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7" name="Line 190"/>
              <p:cNvSpPr>
                <a:spLocks noChangeShapeType="1"/>
              </p:cNvSpPr>
              <p:nvPr/>
            </p:nvSpPr>
            <p:spPr bwMode="auto">
              <a:xfrm rot="18007332">
                <a:off x="10733122" y="3905231"/>
                <a:ext cx="0" cy="39846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8" name="Line 191"/>
              <p:cNvSpPr>
                <a:spLocks noChangeShapeType="1"/>
              </p:cNvSpPr>
              <p:nvPr/>
            </p:nvSpPr>
            <p:spPr bwMode="auto">
              <a:xfrm rot="18007332">
                <a:off x="10450547" y="4152818"/>
                <a:ext cx="180975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59" name="Line 192"/>
              <p:cNvSpPr>
                <a:spLocks noChangeShapeType="1"/>
              </p:cNvSpPr>
              <p:nvPr/>
            </p:nvSpPr>
            <p:spPr bwMode="auto">
              <a:xfrm rot="18007332">
                <a:off x="10844247" y="4124306"/>
                <a:ext cx="187325" cy="15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0" name="Arc 193"/>
              <p:cNvSpPr>
                <a:spLocks/>
              </p:cNvSpPr>
              <p:nvPr/>
            </p:nvSpPr>
            <p:spPr bwMode="auto">
              <a:xfrm rot="9935830">
                <a:off x="10648985" y="3557569"/>
                <a:ext cx="500063" cy="511175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1" name="Arc 194"/>
              <p:cNvSpPr>
                <a:spLocks/>
              </p:cNvSpPr>
              <p:nvPr/>
            </p:nvSpPr>
            <p:spPr bwMode="auto">
              <a:xfrm rot="20670794" flipH="1" flipV="1">
                <a:off x="10548972" y="3938569"/>
                <a:ext cx="352425" cy="357188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2" name="Arc 195"/>
              <p:cNvSpPr>
                <a:spLocks/>
              </p:cNvSpPr>
              <p:nvPr/>
            </p:nvSpPr>
            <p:spPr bwMode="auto">
              <a:xfrm rot="20670794">
                <a:off x="10477535" y="4078269"/>
                <a:ext cx="350838" cy="355600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3" name="Arc 196"/>
              <p:cNvSpPr>
                <a:spLocks/>
              </p:cNvSpPr>
              <p:nvPr/>
            </p:nvSpPr>
            <p:spPr bwMode="auto">
              <a:xfrm rot="20670794">
                <a:off x="10504522" y="4310044"/>
                <a:ext cx="139700" cy="142875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4" name="Arc 197"/>
              <p:cNvSpPr>
                <a:spLocks/>
              </p:cNvSpPr>
              <p:nvPr/>
            </p:nvSpPr>
            <p:spPr bwMode="auto">
              <a:xfrm rot="20670794" flipH="1" flipV="1">
                <a:off x="10568022" y="4194156"/>
                <a:ext cx="141288" cy="141288"/>
              </a:xfrm>
              <a:custGeom>
                <a:avLst/>
                <a:gdLst>
                  <a:gd name="G0" fmla="+- 0 0 0"/>
                  <a:gd name="G1" fmla="+- 20823 0 0"/>
                  <a:gd name="G2" fmla="+- 21600 0 0"/>
                  <a:gd name="T0" fmla="*/ 5743 w 20700"/>
                  <a:gd name="T1" fmla="*/ 0 h 20823"/>
                  <a:gd name="T2" fmla="*/ 20700 w 20700"/>
                  <a:gd name="T3" fmla="*/ 14655 h 20823"/>
                  <a:gd name="T4" fmla="*/ 0 w 20700"/>
                  <a:gd name="T5" fmla="*/ 20823 h 20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00" h="20823" fill="none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</a:path>
                  <a:path w="20700" h="20823" stroke="0" extrusionOk="0">
                    <a:moveTo>
                      <a:pt x="5742" y="0"/>
                    </a:moveTo>
                    <a:cubicBezTo>
                      <a:pt x="12921" y="1980"/>
                      <a:pt x="18574" y="7518"/>
                      <a:pt x="20700" y="14654"/>
                    </a:cubicBezTo>
                    <a:lnTo>
                      <a:pt x="0" y="20823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5" name="Line 198"/>
              <p:cNvSpPr>
                <a:spLocks noChangeShapeType="1"/>
              </p:cNvSpPr>
              <p:nvPr/>
            </p:nvSpPr>
            <p:spPr bwMode="auto">
              <a:xfrm>
                <a:off x="10650572" y="4657706"/>
                <a:ext cx="1588" cy="520700"/>
              </a:xfrm>
              <a:prstGeom prst="line">
                <a:avLst/>
              </a:prstGeom>
              <a:noFill/>
              <a:ln w="5715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66" name="Line 199"/>
              <p:cNvSpPr>
                <a:spLocks noChangeShapeType="1"/>
              </p:cNvSpPr>
              <p:nvPr/>
            </p:nvSpPr>
            <p:spPr bwMode="auto">
              <a:xfrm rot="7220284">
                <a:off x="10321960" y="4073506"/>
                <a:ext cx="0" cy="520700"/>
              </a:xfrm>
              <a:prstGeom prst="line">
                <a:avLst/>
              </a:prstGeom>
              <a:noFill/>
              <a:ln w="57150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grpSp>
            <p:nvGrpSpPr>
              <p:cNvPr id="37" name="Group 200"/>
              <p:cNvGrpSpPr>
                <a:grpSpLocks/>
              </p:cNvGrpSpPr>
              <p:nvPr/>
            </p:nvGrpSpPr>
            <p:grpSpPr bwMode="auto">
              <a:xfrm rot="7253297">
                <a:off x="9904436" y="4089397"/>
                <a:ext cx="227014" cy="180975"/>
                <a:chOff x="5504" y="8144"/>
                <a:chExt cx="291" cy="236"/>
              </a:xfrm>
            </p:grpSpPr>
            <p:sp>
              <p:nvSpPr>
                <p:cNvPr id="174" name="Rectangle 201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75" name="Rectangle 202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grpSp>
            <p:nvGrpSpPr>
              <p:cNvPr id="55" name="Group 203"/>
              <p:cNvGrpSpPr>
                <a:grpSpLocks/>
              </p:cNvGrpSpPr>
              <p:nvPr/>
            </p:nvGrpSpPr>
            <p:grpSpPr bwMode="auto">
              <a:xfrm>
                <a:off x="10534666" y="5156181"/>
                <a:ext cx="223837" cy="180975"/>
                <a:chOff x="5504" y="8144"/>
                <a:chExt cx="291" cy="236"/>
              </a:xfrm>
            </p:grpSpPr>
            <p:sp>
              <p:nvSpPr>
                <p:cNvPr id="172" name="Rectangle 204"/>
                <p:cNvSpPr>
                  <a:spLocks noChangeArrowheads="1"/>
                </p:cNvSpPr>
                <p:nvPr/>
              </p:nvSpPr>
              <p:spPr bwMode="auto">
                <a:xfrm>
                  <a:off x="5577" y="8233"/>
                  <a:ext cx="155" cy="147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  <p:sp>
              <p:nvSpPr>
                <p:cNvPr id="173" name="Rectangle 205"/>
                <p:cNvSpPr>
                  <a:spLocks noChangeArrowheads="1"/>
                </p:cNvSpPr>
                <p:nvPr/>
              </p:nvSpPr>
              <p:spPr bwMode="auto">
                <a:xfrm>
                  <a:off x="5504" y="8144"/>
                  <a:ext cx="291" cy="106"/>
                </a:xfrm>
                <a:prstGeom prst="rect">
                  <a:avLst/>
                </a:prstGeom>
                <a:solidFill>
                  <a:srgbClr val="00FF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 algn="l">
                    <a:buNone/>
                  </a:pPr>
                  <a:endParaRPr kumimoji="1" lang="ja-JP" altLang="en-US" kern="1200" dirty="0">
                    <a:solidFill>
                      <a:srgbClr val="000000"/>
                    </a:solidFill>
                    <a:latin typeface="Arial" charset="0"/>
                    <a:ea typeface="ＭＳ Ｐゴシック" pitchFamily="50" charset="-128"/>
                    <a:cs typeface="+mn-cs"/>
                  </a:endParaRPr>
                </a:p>
              </p:txBody>
            </p:sp>
          </p:grpSp>
          <p:sp>
            <p:nvSpPr>
              <p:cNvPr id="169" name="Rectangle 206"/>
              <p:cNvSpPr>
                <a:spLocks noChangeArrowheads="1"/>
              </p:cNvSpPr>
              <p:nvPr/>
            </p:nvSpPr>
            <p:spPr bwMode="auto">
              <a:xfrm rot="3571960">
                <a:off x="10380697" y="4524356"/>
                <a:ext cx="42863" cy="350838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0" name="Rectangle 207"/>
              <p:cNvSpPr>
                <a:spLocks noChangeArrowheads="1"/>
              </p:cNvSpPr>
              <p:nvPr/>
            </p:nvSpPr>
            <p:spPr bwMode="auto">
              <a:xfrm rot="2679310">
                <a:off x="10607710" y="4591031"/>
                <a:ext cx="39688" cy="177800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1" name="Rectangle 208"/>
              <p:cNvSpPr>
                <a:spLocks noChangeArrowheads="1"/>
              </p:cNvSpPr>
              <p:nvPr/>
            </p:nvSpPr>
            <p:spPr bwMode="auto">
              <a:xfrm rot="4535559">
                <a:off x="10494997" y="4378306"/>
                <a:ext cx="38100" cy="177800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250" name="Rectangle 6"/>
            <p:cNvSpPr>
              <a:spLocks noChangeArrowheads="1"/>
            </p:cNvSpPr>
            <p:nvPr/>
          </p:nvSpPr>
          <p:spPr bwMode="auto">
            <a:xfrm>
              <a:off x="6581788" y="1044644"/>
              <a:ext cx="2500330" cy="1107996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 b="1" dirty="0" smtClean="0">
                  <a:solidFill>
                    <a:srgbClr val="99CCFF"/>
                  </a:solidFill>
                  <a:latin typeface="Tahoma" pitchFamily="34" charset="0"/>
                </a:rPr>
                <a:t>DECIGO</a:t>
              </a:r>
              <a:r>
                <a:rPr lang="en-US" altLang="ja-JP" sz="1600" b="1" dirty="0" smtClean="0">
                  <a:solidFill>
                    <a:srgbClr val="EAEAEA"/>
                  </a:solidFill>
                  <a:latin typeface="Tahoma" pitchFamily="34" charset="0"/>
                </a:rPr>
                <a:t>  (2027~)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 b="1" dirty="0" smtClean="0">
                  <a:solidFill>
                    <a:srgbClr val="EAEAEA"/>
                  </a:solidFill>
                  <a:latin typeface="Tahoma" pitchFamily="34" charset="0"/>
                </a:rPr>
                <a:t>  </a:t>
              </a:r>
              <a:r>
                <a:rPr lang="en-US" altLang="ja-JP" sz="1400" b="1" dirty="0" smtClean="0">
                  <a:solidFill>
                    <a:srgbClr val="EAEAEA"/>
                  </a:solidFill>
                  <a:latin typeface="Tahoma" pitchFamily="34" charset="0"/>
                </a:rPr>
                <a:t>Space observatory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400" b="1" dirty="0" smtClean="0">
                  <a:solidFill>
                    <a:srgbClr val="EAEAEA"/>
                  </a:solidFill>
                  <a:latin typeface="Tahoma" pitchFamily="34" charset="0"/>
                </a:rPr>
                <a:t>     </a:t>
              </a:r>
              <a:r>
                <a:rPr lang="en-US" altLang="ja-JP" sz="1400" b="1" dirty="0" smtClean="0">
                  <a:solidFill>
                    <a:srgbClr val="EAEAEA"/>
                  </a:solidFill>
                  <a:latin typeface="Tahoma" pitchFamily="34" charset="0"/>
                  <a:sym typeface="Wingdings" pitchFamily="2" charset="2"/>
                </a:rPr>
                <a:t> </a:t>
              </a:r>
              <a:r>
                <a:rPr lang="en-US" altLang="ja-JP" sz="1400" b="1" dirty="0" smtClean="0">
                  <a:solidFill>
                    <a:srgbClr val="CCECFF"/>
                  </a:solidFill>
                  <a:latin typeface="Tahoma" pitchFamily="34" charset="0"/>
                  <a:sym typeface="Wingdings" pitchFamily="2" charset="2"/>
                </a:rPr>
                <a:t>Low</a:t>
              </a:r>
              <a:r>
                <a:rPr lang="en-US" altLang="ja-JP" sz="1400" b="1" dirty="0" smtClean="0">
                  <a:solidFill>
                    <a:srgbClr val="EAEAEA"/>
                  </a:solidFill>
                  <a:latin typeface="Tahoma" pitchFamily="34" charset="0"/>
                  <a:sym typeface="Wingdings" pitchFamily="2" charset="2"/>
                </a:rPr>
                <a:t> freq. sources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400" b="1" dirty="0" smtClean="0">
                  <a:solidFill>
                    <a:srgbClr val="EAEAEA"/>
                  </a:solidFill>
                  <a:latin typeface="Tahoma" pitchFamily="34" charset="0"/>
                  <a:sym typeface="Wingdings" pitchFamily="2" charset="2"/>
                </a:rPr>
                <a:t>          Cosmology</a:t>
              </a:r>
              <a:endParaRPr lang="ja-JP" altLang="en-US" sz="1400" b="1" dirty="0">
                <a:solidFill>
                  <a:srgbClr val="EAEAEA"/>
                </a:solidFill>
                <a:latin typeface="Tahoma" pitchFamily="34" charset="0"/>
              </a:endParaRPr>
            </a:p>
          </p:txBody>
        </p:sp>
      </p:grpSp>
      <p:grpSp>
        <p:nvGrpSpPr>
          <p:cNvPr id="62" name="グループ化 264"/>
          <p:cNvGrpSpPr/>
          <p:nvPr/>
        </p:nvGrpSpPr>
        <p:grpSpPr>
          <a:xfrm>
            <a:off x="2214546" y="3146733"/>
            <a:ext cx="6286544" cy="3282663"/>
            <a:chOff x="2214546" y="3146733"/>
            <a:chExt cx="6286544" cy="3282663"/>
          </a:xfrm>
        </p:grpSpPr>
        <p:grpSp>
          <p:nvGrpSpPr>
            <p:cNvPr id="63" name="グループ化 260"/>
            <p:cNvGrpSpPr/>
            <p:nvPr/>
          </p:nvGrpSpPr>
          <p:grpSpPr>
            <a:xfrm>
              <a:off x="2928926" y="3286124"/>
              <a:ext cx="2857520" cy="1359006"/>
              <a:chOff x="2928926" y="3286124"/>
              <a:chExt cx="2857520" cy="1359006"/>
            </a:xfrm>
          </p:grpSpPr>
          <p:sp>
            <p:nvSpPr>
              <p:cNvPr id="237" name="AutoShape 56"/>
              <p:cNvSpPr>
                <a:spLocks noChangeArrowheads="1"/>
              </p:cNvSpPr>
              <p:nvPr/>
            </p:nvSpPr>
            <p:spPr bwMode="auto">
              <a:xfrm>
                <a:off x="2928926" y="3287808"/>
                <a:ext cx="2857520" cy="1357322"/>
              </a:xfrm>
              <a:prstGeom prst="roundRect">
                <a:avLst>
                  <a:gd name="adj" fmla="val 6731"/>
                </a:avLst>
              </a:prstGeom>
              <a:solidFill>
                <a:srgbClr val="FFFFFF">
                  <a:alpha val="10000"/>
                </a:srgbClr>
              </a:solidFill>
              <a:ln w="3175">
                <a:noFill/>
                <a:round/>
                <a:headEnd/>
                <a:tailEnd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ja-JP" altLang="en-US"/>
              </a:p>
            </p:txBody>
          </p:sp>
          <p:pic>
            <p:nvPicPr>
              <p:cNvPr id="227" name="Picture 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t="13895" r="68272" b="29528"/>
              <a:stretch>
                <a:fillRect/>
              </a:stretch>
            </p:blipFill>
            <p:spPr bwMode="auto">
              <a:xfrm>
                <a:off x="4502067" y="3359246"/>
                <a:ext cx="1212941" cy="12144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8" name="Rectangle 6"/>
              <p:cNvSpPr>
                <a:spLocks noChangeArrowheads="1"/>
              </p:cNvSpPr>
              <p:nvPr/>
            </p:nvSpPr>
            <p:spPr bwMode="auto">
              <a:xfrm>
                <a:off x="2930431" y="3286124"/>
                <a:ext cx="2071702" cy="1107996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en-US" altLang="ja-JP" sz="1600" b="1" dirty="0" smtClean="0">
                    <a:solidFill>
                      <a:srgbClr val="FFCCCC"/>
                    </a:solidFill>
                    <a:latin typeface="Tahoma" pitchFamily="34" charset="0"/>
                  </a:rPr>
                  <a:t>DPF </a:t>
                </a:r>
                <a:r>
                  <a:rPr lang="en-US" altLang="ja-JP" sz="1600" b="1" dirty="0" smtClean="0">
                    <a:solidFill>
                      <a:srgbClr val="EAEAEA"/>
                    </a:solidFill>
                    <a:latin typeface="Tahoma" pitchFamily="34" charset="0"/>
                  </a:rPr>
                  <a:t> (2015~)</a:t>
                </a:r>
              </a:p>
              <a:p>
                <a:pPr algn="l">
                  <a:lnSpc>
                    <a:spcPct val="11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en-US" altLang="ja-JP" sz="1600" b="1" dirty="0" smtClean="0">
                    <a:solidFill>
                      <a:srgbClr val="EAEAEA"/>
                    </a:solidFill>
                    <a:latin typeface="Tahoma" pitchFamily="34" charset="0"/>
                  </a:rPr>
                  <a:t>  </a:t>
                </a:r>
                <a:r>
                  <a:rPr lang="en-US" altLang="ja-JP" sz="1400" b="1" dirty="0" smtClean="0">
                    <a:solidFill>
                      <a:srgbClr val="EAEAEA"/>
                    </a:solidFill>
                    <a:latin typeface="Tahoma" pitchFamily="34" charset="0"/>
                  </a:rPr>
                  <a:t>Small Satellite</a:t>
                </a:r>
              </a:p>
              <a:p>
                <a:pPr algn="l">
                  <a:lnSpc>
                    <a:spcPct val="11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en-US" altLang="ja-JP" sz="1400" b="1" dirty="0" smtClean="0">
                    <a:solidFill>
                      <a:srgbClr val="EAEAEA"/>
                    </a:solidFill>
                    <a:latin typeface="Tahoma" pitchFamily="34" charset="0"/>
                  </a:rPr>
                  <a:t>     Galactic events</a:t>
                </a:r>
              </a:p>
              <a:p>
                <a:pPr algn="l">
                  <a:lnSpc>
                    <a:spcPct val="11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en-US" altLang="ja-JP" sz="1400" b="1" dirty="0" smtClean="0">
                    <a:solidFill>
                      <a:srgbClr val="EAEAEA"/>
                    </a:solidFill>
                    <a:latin typeface="Tahoma" pitchFamily="34" charset="0"/>
                  </a:rPr>
                  <a:t>      Earth’s gravity</a:t>
                </a:r>
                <a:endParaRPr lang="ja-JP" altLang="en-US" sz="1400" b="1" dirty="0">
                  <a:solidFill>
                    <a:srgbClr val="EAEAEA"/>
                  </a:solidFill>
                  <a:latin typeface="Tahoma" pitchFamily="34" charset="0"/>
                </a:endParaRPr>
              </a:p>
            </p:txBody>
          </p:sp>
        </p:grpSp>
        <p:grpSp>
          <p:nvGrpSpPr>
            <p:cNvPr id="75" name="グループ化 256"/>
            <p:cNvGrpSpPr/>
            <p:nvPr/>
          </p:nvGrpSpPr>
          <p:grpSpPr>
            <a:xfrm>
              <a:off x="2214546" y="4786322"/>
              <a:ext cx="2286016" cy="1643074"/>
              <a:chOff x="2214546" y="4786322"/>
              <a:chExt cx="2286016" cy="1643074"/>
            </a:xfrm>
          </p:grpSpPr>
          <p:sp>
            <p:nvSpPr>
              <p:cNvPr id="238" name="AutoShape 56"/>
              <p:cNvSpPr>
                <a:spLocks noChangeArrowheads="1"/>
              </p:cNvSpPr>
              <p:nvPr/>
            </p:nvSpPr>
            <p:spPr bwMode="auto">
              <a:xfrm>
                <a:off x="2214546" y="4786322"/>
                <a:ext cx="2071702" cy="1643074"/>
              </a:xfrm>
              <a:prstGeom prst="roundRect">
                <a:avLst>
                  <a:gd name="adj" fmla="val 6731"/>
                </a:avLst>
              </a:prstGeom>
              <a:solidFill>
                <a:srgbClr val="FFFFFF">
                  <a:alpha val="10000"/>
                </a:srgbClr>
              </a:solidFill>
              <a:ln w="3175">
                <a:noFill/>
                <a:round/>
                <a:headEnd/>
                <a:tailEnd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ja-JP" altLang="en-US"/>
              </a:p>
            </p:txBody>
          </p:sp>
          <p:sp>
            <p:nvSpPr>
              <p:cNvPr id="231" name="Rectangle 6"/>
              <p:cNvSpPr>
                <a:spLocks noChangeArrowheads="1"/>
              </p:cNvSpPr>
              <p:nvPr/>
            </p:nvSpPr>
            <p:spPr bwMode="auto">
              <a:xfrm>
                <a:off x="2214546" y="4786322"/>
                <a:ext cx="2286016" cy="63402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en-US" altLang="ja-JP" sz="1600" b="1" dirty="0" smtClean="0">
                    <a:solidFill>
                      <a:srgbClr val="FF9999"/>
                    </a:solidFill>
                    <a:latin typeface="Tahoma" pitchFamily="34" charset="0"/>
                  </a:rPr>
                  <a:t>SWIM </a:t>
                </a:r>
                <a:r>
                  <a:rPr lang="en-US" altLang="ja-JP" sz="1600" b="1" dirty="0" smtClean="0">
                    <a:solidFill>
                      <a:srgbClr val="EAEAEA"/>
                    </a:solidFill>
                    <a:latin typeface="Tahoma" pitchFamily="34" charset="0"/>
                  </a:rPr>
                  <a:t> (2009~)</a:t>
                </a:r>
              </a:p>
              <a:p>
                <a:pPr algn="l">
                  <a:lnSpc>
                    <a:spcPct val="11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en-US" altLang="ja-JP" sz="1600" b="1" dirty="0" smtClean="0">
                    <a:solidFill>
                      <a:srgbClr val="EAEAEA"/>
                    </a:solidFill>
                    <a:latin typeface="Tahoma" pitchFamily="34" charset="0"/>
                  </a:rPr>
                  <a:t>  </a:t>
                </a:r>
                <a:r>
                  <a:rPr lang="en-US" altLang="ja-JP" sz="1400" b="1" dirty="0" smtClean="0">
                    <a:solidFill>
                      <a:srgbClr val="EAEAEA"/>
                    </a:solidFill>
                    <a:latin typeface="Tahoma" pitchFamily="34" charset="0"/>
                  </a:rPr>
                  <a:t>First module in orbit</a:t>
                </a:r>
              </a:p>
            </p:txBody>
          </p:sp>
          <p:pic>
            <p:nvPicPr>
              <p:cNvPr id="232" name="図 16" descr="photo_sat_3_01L.jpg"/>
              <p:cNvPicPr>
                <a:picLocks noChangeAspect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571736" y="5357826"/>
                <a:ext cx="1339683" cy="10715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42" name="右矢印 241"/>
            <p:cNvSpPr/>
            <p:nvPr/>
          </p:nvSpPr>
          <p:spPr bwMode="auto">
            <a:xfrm rot="19112456">
              <a:off x="6978669" y="3146733"/>
              <a:ext cx="357190" cy="285752"/>
            </a:xfrm>
            <a:prstGeom prst="rightArrow">
              <a:avLst/>
            </a:prstGeom>
            <a:solidFill>
              <a:srgbClr val="99CCFF">
                <a:alpha val="10000"/>
              </a:srgbClr>
            </a:solidFill>
            <a:ln w="6350">
              <a:solidFill>
                <a:srgbClr val="99CCFF"/>
              </a:solidFill>
              <a:miter lim="800000"/>
              <a:headEnd/>
              <a:tailEnd/>
            </a:ln>
            <a:effectLst/>
          </p:spPr>
          <p:txBody>
            <a:bodyPr wrap="square" rtlCol="0" anchor="ctr">
              <a:noAutofit/>
            </a:bodyPr>
            <a:lstStyle/>
            <a:p>
              <a:pPr algn="l" rtl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endPara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80" name="グループ化 261"/>
            <p:cNvGrpSpPr/>
            <p:nvPr/>
          </p:nvGrpSpPr>
          <p:grpSpPr>
            <a:xfrm>
              <a:off x="6143636" y="3429000"/>
              <a:ext cx="1571636" cy="634020"/>
              <a:chOff x="6143636" y="3429000"/>
              <a:chExt cx="1571636" cy="634020"/>
            </a:xfrm>
          </p:grpSpPr>
          <p:sp>
            <p:nvSpPr>
              <p:cNvPr id="254" name="AutoShape 56"/>
              <p:cNvSpPr>
                <a:spLocks noChangeArrowheads="1"/>
              </p:cNvSpPr>
              <p:nvPr/>
            </p:nvSpPr>
            <p:spPr bwMode="auto">
              <a:xfrm>
                <a:off x="6143636" y="3442648"/>
                <a:ext cx="1428760" cy="571504"/>
              </a:xfrm>
              <a:prstGeom prst="roundRect">
                <a:avLst>
                  <a:gd name="adj" fmla="val 6731"/>
                </a:avLst>
              </a:prstGeom>
              <a:solidFill>
                <a:srgbClr val="FFFFFF">
                  <a:alpha val="10000"/>
                </a:srgbClr>
              </a:solidFill>
              <a:ln w="3175">
                <a:noFill/>
                <a:round/>
                <a:headEnd/>
                <a:tailEnd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ja-JP" altLang="en-US"/>
              </a:p>
            </p:txBody>
          </p:sp>
          <p:sp>
            <p:nvSpPr>
              <p:cNvPr id="247" name="Rectangle 6"/>
              <p:cNvSpPr>
                <a:spLocks noChangeArrowheads="1"/>
              </p:cNvSpPr>
              <p:nvPr/>
            </p:nvSpPr>
            <p:spPr bwMode="auto">
              <a:xfrm>
                <a:off x="6143636" y="3429000"/>
                <a:ext cx="1571636" cy="63402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en-US" altLang="ja-JP" sz="1600" b="1" dirty="0" smtClean="0">
                    <a:solidFill>
                      <a:srgbClr val="FFCCCC"/>
                    </a:solidFill>
                    <a:latin typeface="Tahoma" pitchFamily="34" charset="0"/>
                  </a:rPr>
                  <a:t>Pre-DECIGO </a:t>
                </a:r>
                <a:r>
                  <a:rPr lang="en-US" altLang="ja-JP" sz="1600" b="1" dirty="0" smtClean="0">
                    <a:solidFill>
                      <a:srgbClr val="EAEAEA"/>
                    </a:solidFill>
                    <a:latin typeface="Tahoma" pitchFamily="34" charset="0"/>
                  </a:rPr>
                  <a:t>   </a:t>
                </a:r>
              </a:p>
              <a:p>
                <a:pPr algn="l">
                  <a:lnSpc>
                    <a:spcPct val="11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en-US" altLang="ja-JP" sz="1600" b="1" dirty="0" smtClean="0">
                    <a:solidFill>
                      <a:srgbClr val="EAEAEA"/>
                    </a:solidFill>
                    <a:latin typeface="Tahoma" pitchFamily="34" charset="0"/>
                  </a:rPr>
                  <a:t>    (2021~)</a:t>
                </a:r>
              </a:p>
            </p:txBody>
          </p:sp>
        </p:grpSp>
        <p:sp>
          <p:nvSpPr>
            <p:cNvPr id="248" name="右矢印 247"/>
            <p:cNvSpPr/>
            <p:nvPr/>
          </p:nvSpPr>
          <p:spPr bwMode="auto">
            <a:xfrm rot="19585848">
              <a:off x="4192589" y="4575494"/>
              <a:ext cx="357190" cy="285752"/>
            </a:xfrm>
            <a:prstGeom prst="rightArrow">
              <a:avLst/>
            </a:prstGeom>
            <a:solidFill>
              <a:srgbClr val="99CCFF">
                <a:alpha val="10000"/>
              </a:srgbClr>
            </a:solidFill>
            <a:ln w="6350">
              <a:solidFill>
                <a:srgbClr val="99CCFF"/>
              </a:solidFill>
              <a:miter lim="800000"/>
              <a:headEnd/>
              <a:tailEnd/>
            </a:ln>
            <a:effectLst/>
          </p:spPr>
          <p:txBody>
            <a:bodyPr wrap="square" rtlCol="0" anchor="ctr">
              <a:noAutofit/>
            </a:bodyPr>
            <a:lstStyle/>
            <a:p>
              <a:pPr algn="l" rtl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endPara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49" name="右矢印 248"/>
            <p:cNvSpPr/>
            <p:nvPr/>
          </p:nvSpPr>
          <p:spPr bwMode="auto">
            <a:xfrm rot="1710271">
              <a:off x="5739910" y="4425606"/>
              <a:ext cx="357190" cy="285752"/>
            </a:xfrm>
            <a:prstGeom prst="rightArrow">
              <a:avLst/>
            </a:prstGeom>
            <a:solidFill>
              <a:srgbClr val="99CCFF">
                <a:alpha val="10000"/>
              </a:srgbClr>
            </a:solidFill>
            <a:ln w="6350">
              <a:solidFill>
                <a:srgbClr val="99CCFF"/>
              </a:solidFill>
              <a:miter lim="800000"/>
              <a:headEnd/>
              <a:tailEnd/>
            </a:ln>
            <a:effectLst/>
          </p:spPr>
          <p:txBody>
            <a:bodyPr wrap="square" rtlCol="0" anchor="ctr">
              <a:noAutofit/>
            </a:bodyPr>
            <a:lstStyle/>
            <a:p>
              <a:pPr algn="l" rtl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endPara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98" name="グループ化 257"/>
            <p:cNvGrpSpPr/>
            <p:nvPr/>
          </p:nvGrpSpPr>
          <p:grpSpPr>
            <a:xfrm>
              <a:off x="6072198" y="4572008"/>
              <a:ext cx="2428892" cy="1758654"/>
              <a:chOff x="6072198" y="4572008"/>
              <a:chExt cx="2428892" cy="1758654"/>
            </a:xfrm>
          </p:grpSpPr>
          <p:sp>
            <p:nvSpPr>
              <p:cNvPr id="251" name="AutoShape 56"/>
              <p:cNvSpPr>
                <a:spLocks noChangeArrowheads="1"/>
              </p:cNvSpPr>
              <p:nvPr/>
            </p:nvSpPr>
            <p:spPr bwMode="auto">
              <a:xfrm>
                <a:off x="6072198" y="4616150"/>
                <a:ext cx="2428892" cy="1714512"/>
              </a:xfrm>
              <a:prstGeom prst="roundRect">
                <a:avLst>
                  <a:gd name="adj" fmla="val 6731"/>
                </a:avLst>
              </a:prstGeom>
              <a:solidFill>
                <a:srgbClr val="FFFFFF">
                  <a:alpha val="10000"/>
                </a:srgbClr>
              </a:solidFill>
              <a:ln w="3175">
                <a:noFill/>
                <a:round/>
                <a:headEnd/>
                <a:tailEnd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ja-JP" altLang="en-US"/>
              </a:p>
            </p:txBody>
          </p:sp>
          <p:sp>
            <p:nvSpPr>
              <p:cNvPr id="224" name="Rectangle 6"/>
              <p:cNvSpPr>
                <a:spLocks noChangeArrowheads="1"/>
              </p:cNvSpPr>
              <p:nvPr/>
            </p:nvSpPr>
            <p:spPr bwMode="auto">
              <a:xfrm>
                <a:off x="6072198" y="4572008"/>
                <a:ext cx="2428892" cy="871008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en-US" altLang="ja-JP" sz="1600" b="1" dirty="0" smtClean="0">
                    <a:solidFill>
                      <a:srgbClr val="99CCFF"/>
                    </a:solidFill>
                    <a:latin typeface="Tahoma" pitchFamily="34" charset="0"/>
                  </a:rPr>
                  <a:t>Satellite Gravity</a:t>
                </a:r>
                <a:r>
                  <a:rPr lang="en-US" altLang="ja-JP" sz="1600" b="1" dirty="0" smtClean="0">
                    <a:solidFill>
                      <a:srgbClr val="EAEAEA"/>
                    </a:solidFill>
                    <a:latin typeface="Tahoma" pitchFamily="34" charset="0"/>
                  </a:rPr>
                  <a:t>  (?~)</a:t>
                </a:r>
              </a:p>
              <a:p>
                <a:pPr algn="l">
                  <a:lnSpc>
                    <a:spcPct val="11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en-US" altLang="ja-JP" sz="1600" b="1" dirty="0" smtClean="0">
                    <a:solidFill>
                      <a:srgbClr val="EAEAEA"/>
                    </a:solidFill>
                    <a:latin typeface="Tahoma" pitchFamily="34" charset="0"/>
                  </a:rPr>
                  <a:t>  </a:t>
                </a:r>
                <a:r>
                  <a:rPr lang="en-US" altLang="ja-JP" sz="1400" b="1" dirty="0" smtClean="0">
                    <a:solidFill>
                      <a:srgbClr val="EAEAEA"/>
                    </a:solidFill>
                    <a:latin typeface="Tahoma" pitchFamily="34" charset="0"/>
                  </a:rPr>
                  <a:t>Space observatory</a:t>
                </a:r>
              </a:p>
              <a:p>
                <a:pPr algn="l">
                  <a:lnSpc>
                    <a:spcPct val="110000"/>
                  </a:lnSpc>
                  <a:buClr>
                    <a:schemeClr val="accent2"/>
                  </a:buClr>
                  <a:buSzPct val="70000"/>
                  <a:buFont typeface="Wingdings" pitchFamily="2" charset="2"/>
                  <a:buNone/>
                </a:pPr>
                <a:r>
                  <a:rPr lang="en-US" altLang="ja-JP" sz="1400" b="1" dirty="0" smtClean="0">
                    <a:solidFill>
                      <a:srgbClr val="EAEAEA"/>
                    </a:solidFill>
                    <a:latin typeface="Tahoma" pitchFamily="34" charset="0"/>
                  </a:rPr>
                  <a:t>     </a:t>
                </a:r>
                <a:r>
                  <a:rPr lang="en-US" altLang="ja-JP" sz="1400" b="1" dirty="0" smtClean="0">
                    <a:solidFill>
                      <a:srgbClr val="EAEAEA"/>
                    </a:solidFill>
                    <a:latin typeface="Tahoma" pitchFamily="34" charset="0"/>
                    <a:sym typeface="Wingdings" pitchFamily="2" charset="2"/>
                  </a:rPr>
                  <a:t> Earth environment</a:t>
                </a:r>
                <a:endParaRPr lang="ja-JP" altLang="en-US" sz="1400" b="1" dirty="0">
                  <a:solidFill>
                    <a:srgbClr val="EAEAEA"/>
                  </a:solidFill>
                  <a:latin typeface="Tahoma" pitchFamily="34" charset="0"/>
                </a:endParaRPr>
              </a:p>
            </p:txBody>
          </p:sp>
          <p:pic>
            <p:nvPicPr>
              <p:cNvPr id="252" name="Picture 9" descr="GOCE Satellite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6429388" y="5429264"/>
                <a:ext cx="1282481" cy="875293"/>
              </a:xfrm>
              <a:prstGeom prst="rect">
                <a:avLst/>
              </a:prstGeom>
              <a:noFill/>
            </p:spPr>
          </p:pic>
        </p:grpSp>
        <p:sp>
          <p:nvSpPr>
            <p:cNvPr id="253" name="右矢印 252"/>
            <p:cNvSpPr/>
            <p:nvPr/>
          </p:nvSpPr>
          <p:spPr bwMode="auto">
            <a:xfrm rot="20540828">
              <a:off x="5822966" y="3690745"/>
              <a:ext cx="357190" cy="285752"/>
            </a:xfrm>
            <a:prstGeom prst="rightArrow">
              <a:avLst/>
            </a:prstGeom>
            <a:solidFill>
              <a:srgbClr val="99CCFF">
                <a:alpha val="10000"/>
              </a:srgbClr>
            </a:solidFill>
            <a:ln w="6350">
              <a:solidFill>
                <a:srgbClr val="99CCFF"/>
              </a:solidFill>
              <a:miter lim="800000"/>
              <a:headEnd/>
              <a:tailEnd/>
            </a:ln>
            <a:effectLst/>
          </p:spPr>
          <p:txBody>
            <a:bodyPr wrap="square" rtlCol="0" anchor="ctr">
              <a:noAutofit/>
            </a:bodyPr>
            <a:lstStyle/>
            <a:p>
              <a:pPr algn="l" rtl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endPara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</p:grpSp>
      <p:grpSp>
        <p:nvGrpSpPr>
          <p:cNvPr id="226" name="グループ化 225"/>
          <p:cNvGrpSpPr/>
          <p:nvPr/>
        </p:nvGrpSpPr>
        <p:grpSpPr>
          <a:xfrm>
            <a:off x="61716" y="857232"/>
            <a:ext cx="3934220" cy="4663571"/>
            <a:chOff x="61716" y="857232"/>
            <a:chExt cx="3934220" cy="4663571"/>
          </a:xfrm>
        </p:grpSpPr>
        <p:grpSp>
          <p:nvGrpSpPr>
            <p:cNvPr id="105" name="グループ化 263"/>
            <p:cNvGrpSpPr/>
            <p:nvPr/>
          </p:nvGrpSpPr>
          <p:grpSpPr>
            <a:xfrm>
              <a:off x="61716" y="857232"/>
              <a:ext cx="3286148" cy="4663571"/>
              <a:chOff x="214282" y="857232"/>
              <a:chExt cx="3286148" cy="4663571"/>
            </a:xfrm>
          </p:grpSpPr>
          <p:grpSp>
            <p:nvGrpSpPr>
              <p:cNvPr id="106" name="グループ化 259"/>
              <p:cNvGrpSpPr/>
              <p:nvPr/>
            </p:nvGrpSpPr>
            <p:grpSpPr>
              <a:xfrm>
                <a:off x="285720" y="857232"/>
                <a:ext cx="3214710" cy="4663571"/>
                <a:chOff x="285720" y="857232"/>
                <a:chExt cx="3214710" cy="4663571"/>
              </a:xfrm>
            </p:grpSpPr>
            <p:grpSp>
              <p:nvGrpSpPr>
                <p:cNvPr id="118" name="グループ化 265"/>
                <p:cNvGrpSpPr/>
                <p:nvPr/>
              </p:nvGrpSpPr>
              <p:grpSpPr>
                <a:xfrm>
                  <a:off x="285720" y="2742140"/>
                  <a:ext cx="2571768" cy="2486627"/>
                  <a:chOff x="285720" y="2742140"/>
                  <a:chExt cx="2571768" cy="2486627"/>
                </a:xfrm>
              </p:grpSpPr>
              <p:grpSp>
                <p:nvGrpSpPr>
                  <p:cNvPr id="143" name="グループ化 255"/>
                  <p:cNvGrpSpPr/>
                  <p:nvPr/>
                </p:nvGrpSpPr>
                <p:grpSpPr>
                  <a:xfrm>
                    <a:off x="285720" y="2928934"/>
                    <a:ext cx="2071702" cy="1928826"/>
                    <a:chOff x="285720" y="2928934"/>
                    <a:chExt cx="2071702" cy="1928826"/>
                  </a:xfrm>
                </p:grpSpPr>
                <p:sp>
                  <p:nvSpPr>
                    <p:cNvPr id="239" name="AutoShape 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5720" y="2928934"/>
                      <a:ext cx="1857388" cy="1928826"/>
                    </a:xfrm>
                    <a:prstGeom prst="roundRect">
                      <a:avLst>
                        <a:gd name="adj" fmla="val 6731"/>
                      </a:avLst>
                    </a:prstGeom>
                    <a:solidFill>
                      <a:srgbClr val="FFFFFF">
                        <a:alpha val="10000"/>
                      </a:srgbClr>
                    </a:solidFill>
                    <a:ln w="317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square" anchor="ctr">
                      <a:noAutofit/>
                    </a:bodyPr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29" name="Rectangle 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5720" y="2928934"/>
                      <a:ext cx="2071702" cy="815929"/>
                    </a:xfrm>
                    <a:prstGeom prst="rect">
                      <a:avLst/>
                    </a:prstGeom>
                    <a:noFill/>
                    <a:ln w="1587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square">
                      <a:spAutoFit/>
                    </a:bodyPr>
                    <a:lstStyle/>
                    <a:p>
                      <a:pPr algn="l">
                        <a:lnSpc>
                          <a:spcPct val="105000"/>
                        </a:lnSpc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</a:pPr>
                      <a:r>
                        <a:rPr lang="en-US" altLang="ja-JP" sz="1600" b="1" dirty="0" smtClean="0">
                          <a:solidFill>
                            <a:srgbClr val="99CCFF"/>
                          </a:solidFill>
                          <a:latin typeface="Tahoma" pitchFamily="34" charset="0"/>
                        </a:rPr>
                        <a:t>TOBA</a:t>
                      </a:r>
                      <a:r>
                        <a:rPr lang="en-US" altLang="ja-JP" sz="1600" b="1" dirty="0" smtClean="0">
                          <a:solidFill>
                            <a:srgbClr val="EAEAEA"/>
                          </a:solidFill>
                          <a:latin typeface="Tahoma" pitchFamily="34" charset="0"/>
                        </a:rPr>
                        <a:t>  (2005~)</a:t>
                      </a:r>
                    </a:p>
                    <a:p>
                      <a:pPr algn="l">
                        <a:lnSpc>
                          <a:spcPct val="105000"/>
                        </a:lnSpc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</a:pPr>
                      <a:r>
                        <a:rPr lang="en-US" altLang="ja-JP" sz="1600" b="1" dirty="0" smtClean="0">
                          <a:solidFill>
                            <a:srgbClr val="EAEAEA"/>
                          </a:solidFill>
                          <a:latin typeface="Tahoma" pitchFamily="34" charset="0"/>
                        </a:rPr>
                        <a:t>  </a:t>
                      </a:r>
                      <a:r>
                        <a:rPr lang="en-US" altLang="ja-JP" sz="1400" b="1" dirty="0" smtClean="0">
                          <a:solidFill>
                            <a:srgbClr val="EAEAEA"/>
                          </a:solidFill>
                          <a:latin typeface="Tahoma" pitchFamily="34" charset="0"/>
                        </a:rPr>
                        <a:t>Novel Detector </a:t>
                      </a:r>
                    </a:p>
                    <a:p>
                      <a:pPr algn="l">
                        <a:lnSpc>
                          <a:spcPct val="105000"/>
                        </a:lnSpc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</a:pPr>
                      <a:r>
                        <a:rPr lang="en-US" altLang="ja-JP" sz="1400" b="1" dirty="0" smtClean="0">
                          <a:solidFill>
                            <a:srgbClr val="EAEAEA"/>
                          </a:solidFill>
                          <a:latin typeface="Tahoma" pitchFamily="34" charset="0"/>
                        </a:rPr>
                        <a:t>      configuration</a:t>
                      </a:r>
                    </a:p>
                  </p:txBody>
                </p:sp>
                <p:pic>
                  <p:nvPicPr>
                    <p:cNvPr id="234" name="Picture 102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28596" y="3714753"/>
                      <a:ext cx="1571636" cy="1102368"/>
                    </a:xfrm>
                    <a:prstGeom prst="rect">
                      <a:avLst/>
                    </a:prstGeom>
                    <a:noFill/>
                    <a:ln w="15875">
                      <a:noFill/>
                      <a:miter lim="800000"/>
                      <a:headEnd/>
                      <a:tailEnd/>
                    </a:ln>
                    <a:effectLst/>
                  </p:spPr>
                </p:pic>
              </p:grpSp>
              <p:sp>
                <p:nvSpPr>
                  <p:cNvPr id="244" name="右矢印 243"/>
                  <p:cNvSpPr/>
                  <p:nvPr/>
                </p:nvSpPr>
                <p:spPr bwMode="auto">
                  <a:xfrm rot="17717282">
                    <a:off x="2027112" y="2777859"/>
                    <a:ext cx="357190" cy="285752"/>
                  </a:xfrm>
                  <a:prstGeom prst="rightArrow">
                    <a:avLst/>
                  </a:prstGeom>
                  <a:solidFill>
                    <a:srgbClr val="CC99FF">
                      <a:alpha val="10000"/>
                    </a:srgbClr>
                  </a:solidFill>
                  <a:ln w="6350">
                    <a:solidFill>
                      <a:srgbClr val="CC99FF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square" rtlCol="0" anchor="ctr">
                    <a:noAutofit/>
                  </a:bodyPr>
                  <a:lstStyle/>
                  <a:p>
                    <a:pPr algn="l" rtl="0" fontAlgn="base">
                      <a:lnSpc>
                        <a:spcPct val="12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3366"/>
                      </a:buClr>
                      <a:buSzPct val="70000"/>
                      <a:buFont typeface="Wingdings" pitchFamily="2" charset="2"/>
                      <a:buNone/>
                    </a:pPr>
                    <a:endParaRPr kumimoji="1" lang="ja-JP" altLang="en-US" sz="2000" b="1" kern="1200" dirty="0">
                      <a:solidFill>
                        <a:srgbClr val="FFFFFF"/>
                      </a:solidFill>
                      <a:latin typeface="Tahoma" pitchFamily="34" charset="0"/>
                      <a:ea typeface="HGP創英角ｺﾞｼｯｸUB" pitchFamily="50" charset="-128"/>
                      <a:cs typeface="+mn-cs"/>
                    </a:endParaRPr>
                  </a:p>
                </p:txBody>
              </p:sp>
              <p:sp>
                <p:nvSpPr>
                  <p:cNvPr id="245" name="右矢印 244"/>
                  <p:cNvSpPr/>
                  <p:nvPr/>
                </p:nvSpPr>
                <p:spPr bwMode="auto">
                  <a:xfrm rot="1984297">
                    <a:off x="1826310" y="4943015"/>
                    <a:ext cx="357190" cy="285752"/>
                  </a:xfrm>
                  <a:prstGeom prst="rightArrow">
                    <a:avLst/>
                  </a:prstGeom>
                  <a:solidFill>
                    <a:srgbClr val="CC99FF">
                      <a:alpha val="10000"/>
                    </a:srgbClr>
                  </a:solidFill>
                  <a:ln w="6350">
                    <a:solidFill>
                      <a:srgbClr val="CC99FF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square" rtlCol="0" anchor="ctr">
                    <a:noAutofit/>
                  </a:bodyPr>
                  <a:lstStyle/>
                  <a:p>
                    <a:pPr algn="l" rtl="0" fontAlgn="base">
                      <a:lnSpc>
                        <a:spcPct val="12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3366"/>
                      </a:buClr>
                      <a:buSzPct val="70000"/>
                      <a:buFont typeface="Wingdings" pitchFamily="2" charset="2"/>
                      <a:buNone/>
                    </a:pPr>
                    <a:endParaRPr kumimoji="1" lang="ja-JP" altLang="en-US" sz="2000" b="1" kern="1200" dirty="0">
                      <a:solidFill>
                        <a:srgbClr val="FFFFFF"/>
                      </a:solidFill>
                      <a:latin typeface="Tahoma" pitchFamily="34" charset="0"/>
                      <a:ea typeface="HGP創英角ｺﾞｼｯｸUB" pitchFamily="50" charset="-128"/>
                      <a:cs typeface="+mn-cs"/>
                    </a:endParaRPr>
                  </a:p>
                </p:txBody>
              </p:sp>
              <p:sp>
                <p:nvSpPr>
                  <p:cNvPr id="246" name="右矢印 245"/>
                  <p:cNvSpPr/>
                  <p:nvPr/>
                </p:nvSpPr>
                <p:spPr bwMode="auto">
                  <a:xfrm>
                    <a:off x="2244180" y="3863993"/>
                    <a:ext cx="613308" cy="279387"/>
                  </a:xfrm>
                  <a:prstGeom prst="rightArrow">
                    <a:avLst/>
                  </a:prstGeom>
                  <a:solidFill>
                    <a:srgbClr val="CC99FF">
                      <a:alpha val="10000"/>
                    </a:srgbClr>
                  </a:solidFill>
                  <a:ln w="6350">
                    <a:solidFill>
                      <a:srgbClr val="CC99FF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square" rtlCol="0" anchor="ctr">
                    <a:noAutofit/>
                  </a:bodyPr>
                  <a:lstStyle/>
                  <a:p>
                    <a:pPr algn="l" rtl="0" fontAlgn="base">
                      <a:lnSpc>
                        <a:spcPct val="12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3366"/>
                      </a:buClr>
                      <a:buSzPct val="70000"/>
                      <a:buFont typeface="Wingdings" pitchFamily="2" charset="2"/>
                      <a:buNone/>
                    </a:pPr>
                    <a:endParaRPr kumimoji="1" lang="ja-JP" altLang="en-US" sz="2000" b="1" kern="1200" dirty="0">
                      <a:solidFill>
                        <a:srgbClr val="FFFFFF"/>
                      </a:solidFill>
                      <a:latin typeface="Tahoma" pitchFamily="34" charset="0"/>
                      <a:ea typeface="HGP創英角ｺﾞｼｯｸUB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256" name="Rectangle 16"/>
                <p:cNvSpPr>
                  <a:spLocks noChangeArrowheads="1"/>
                </p:cNvSpPr>
                <p:nvPr/>
              </p:nvSpPr>
              <p:spPr bwMode="auto">
                <a:xfrm>
                  <a:off x="1000100" y="5214950"/>
                  <a:ext cx="1214446" cy="305853"/>
                </a:xfrm>
                <a:prstGeom prst="rect">
                  <a:avLst/>
                </a:prstGeom>
                <a:noFill/>
                <a:ln w="1587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l" rtl="0" fontAlgn="base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3366"/>
                    </a:buClr>
                    <a:buSzPct val="70000"/>
                    <a:buFont typeface="Wingdings" pitchFamily="2" charset="2"/>
                    <a:buNone/>
                  </a:pPr>
                  <a:r>
                    <a:rPr kumimoji="1" lang="ja-JP" altLang="en-US" sz="1400" kern="1200" dirty="0" smtClean="0">
                      <a:solidFill>
                        <a:srgbClr val="FFFFFF"/>
                      </a:solidFill>
                      <a:latin typeface="Tahoma" pitchFamily="34" charset="0"/>
                      <a:ea typeface="HGP創英角ｺﾞｼｯｸUB" pitchFamily="50" charset="-128"/>
                      <a:cs typeface="+mn-cs"/>
                    </a:rPr>
                    <a:t>回転</a:t>
                  </a:r>
                  <a:r>
                    <a:rPr kumimoji="1" lang="en-US" altLang="ja-JP" sz="1400" kern="1200" dirty="0" smtClean="0">
                      <a:solidFill>
                        <a:srgbClr val="FFFFFF"/>
                      </a:solidFill>
                      <a:latin typeface="Tahoma" pitchFamily="34" charset="0"/>
                      <a:ea typeface="HGP創英角ｺﾞｼｯｸUB" pitchFamily="50" charset="-128"/>
                      <a:cs typeface="+mn-cs"/>
                    </a:rPr>
                    <a:t>TOBA</a:t>
                  </a:r>
                  <a:endParaRPr kumimoji="1" lang="ja-JP" altLang="en-US" sz="1400" kern="1200" dirty="0">
                    <a:solidFill>
                      <a:srgbClr val="FFFFFF"/>
                    </a:solidFill>
                    <a:latin typeface="Tahoma" pitchFamily="34" charset="0"/>
                    <a:ea typeface="HGP創英角ｺﾞｼｯｸUB" pitchFamily="50" charset="-128"/>
                    <a:cs typeface="+mn-cs"/>
                  </a:endParaRPr>
                </a:p>
              </p:txBody>
            </p:sp>
            <p:grpSp>
              <p:nvGrpSpPr>
                <p:cNvPr id="167" name="グループ化 254"/>
                <p:cNvGrpSpPr/>
                <p:nvPr/>
              </p:nvGrpSpPr>
              <p:grpSpPr>
                <a:xfrm>
                  <a:off x="980150" y="857232"/>
                  <a:ext cx="2520280" cy="2234679"/>
                  <a:chOff x="980150" y="857232"/>
                  <a:chExt cx="2520280" cy="2234679"/>
                </a:xfrm>
              </p:grpSpPr>
              <p:grpSp>
                <p:nvGrpSpPr>
                  <p:cNvPr id="168" name="グループ化 254"/>
                  <p:cNvGrpSpPr/>
                  <p:nvPr/>
                </p:nvGrpSpPr>
                <p:grpSpPr>
                  <a:xfrm>
                    <a:off x="980150" y="857232"/>
                    <a:ext cx="2357454" cy="1785950"/>
                    <a:chOff x="980150" y="857232"/>
                    <a:chExt cx="2357454" cy="1785950"/>
                  </a:xfrm>
                </p:grpSpPr>
                <p:sp>
                  <p:nvSpPr>
                    <p:cNvPr id="240" name="AutoShape 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80150" y="928670"/>
                      <a:ext cx="2000264" cy="1714512"/>
                    </a:xfrm>
                    <a:prstGeom prst="roundRect">
                      <a:avLst>
                        <a:gd name="adj" fmla="val 6731"/>
                      </a:avLst>
                    </a:prstGeom>
                    <a:solidFill>
                      <a:srgbClr val="FFFFFF">
                        <a:alpha val="10000"/>
                      </a:srgbClr>
                    </a:solidFill>
                    <a:ln w="317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square" anchor="ctr">
                      <a:noAutofit/>
                    </a:bodyPr>
                    <a:lstStyle/>
                    <a:p>
                      <a:endParaRPr lang="ja-JP" altLang="en-US"/>
                    </a:p>
                  </p:txBody>
                </p:sp>
                <p:pic>
                  <p:nvPicPr>
                    <p:cNvPr id="230" name="図 229" descr="setup_kyoto100214.JPG"/>
                    <p:cNvPicPr>
                      <a:picLocks noChangeAspect="1"/>
                    </p:cNvPicPr>
                    <p:nvPr/>
                  </p:nvPicPr>
                  <p:blipFill>
                    <a:blip r:embed="rId9" cstate="print"/>
                    <a:stretch>
                      <a:fillRect/>
                    </a:stretch>
                  </p:blipFill>
                  <p:spPr>
                    <a:xfrm>
                      <a:off x="1196174" y="1451477"/>
                      <a:ext cx="1517501" cy="1138127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33" name="Rectangle 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80150" y="857232"/>
                      <a:ext cx="2357454" cy="634020"/>
                    </a:xfrm>
                    <a:prstGeom prst="rect">
                      <a:avLst/>
                    </a:prstGeom>
                    <a:noFill/>
                    <a:ln w="1587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square">
                      <a:spAutoFit/>
                    </a:bodyPr>
                    <a:lstStyle/>
                    <a:p>
                      <a:pPr algn="l">
                        <a:lnSpc>
                          <a:spcPct val="110000"/>
                        </a:lnSpc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</a:pPr>
                      <a:r>
                        <a:rPr lang="en-US" altLang="ja-JP" sz="1600" b="1" dirty="0" smtClean="0">
                          <a:solidFill>
                            <a:srgbClr val="CC99FF"/>
                          </a:solidFill>
                          <a:latin typeface="Tahoma" pitchFamily="34" charset="0"/>
                        </a:rPr>
                        <a:t>TOBA</a:t>
                      </a:r>
                      <a:r>
                        <a:rPr lang="en-US" altLang="ja-JP" sz="1600" b="1" dirty="0" smtClean="0">
                          <a:solidFill>
                            <a:srgbClr val="EAEAEA"/>
                          </a:solidFill>
                          <a:latin typeface="Tahoma" pitchFamily="34" charset="0"/>
                        </a:rPr>
                        <a:t> (2009~)</a:t>
                      </a:r>
                    </a:p>
                    <a:p>
                      <a:pPr algn="l">
                        <a:lnSpc>
                          <a:spcPct val="110000"/>
                        </a:lnSpc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</a:pPr>
                      <a:r>
                        <a:rPr lang="en-US" altLang="ja-JP" sz="1600" b="1" dirty="0" smtClean="0">
                          <a:solidFill>
                            <a:srgbClr val="EAEAEA"/>
                          </a:solidFill>
                        </a:rPr>
                        <a:t>2</a:t>
                      </a:r>
                      <a:r>
                        <a:rPr lang="en-US" altLang="ja-JP" sz="1600" b="1" baseline="30000" dirty="0" smtClean="0">
                          <a:solidFill>
                            <a:srgbClr val="EAEAEA"/>
                          </a:solidFill>
                        </a:rPr>
                        <a:t>nd</a:t>
                      </a:r>
                      <a:r>
                        <a:rPr lang="en-US" altLang="ja-JP" sz="1600" b="1" dirty="0" smtClean="0">
                          <a:solidFill>
                            <a:srgbClr val="EAEAEA"/>
                          </a:solidFill>
                        </a:rPr>
                        <a:t> TOBA at Kyoto</a:t>
                      </a:r>
                      <a:endParaRPr lang="en-US" altLang="ja-JP" sz="1400" b="1" dirty="0" smtClean="0">
                        <a:solidFill>
                          <a:srgbClr val="EAEAEA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sp>
                <p:nvSpPr>
                  <p:cNvPr id="257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2285984" y="2786058"/>
                    <a:ext cx="1214446" cy="305853"/>
                  </a:xfrm>
                  <a:prstGeom prst="rect">
                    <a:avLst/>
                  </a:prstGeom>
                  <a:noFill/>
                  <a:ln w="1587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square">
                    <a:spAutoFit/>
                  </a:bodyPr>
                  <a:lstStyle/>
                  <a:p>
                    <a:pPr algn="l" rtl="0" fontAlgn="base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3366"/>
                      </a:buClr>
                      <a:buSzPct val="70000"/>
                      <a:buFont typeface="Wingdings" pitchFamily="2" charset="2"/>
                      <a:buNone/>
                    </a:pPr>
                    <a:r>
                      <a:rPr lang="ja-JP" altLang="en-US" sz="1400" dirty="0" smtClean="0">
                        <a:solidFill>
                          <a:srgbClr val="FFFFFF"/>
                        </a:solidFill>
                      </a:rPr>
                      <a:t>地上</a:t>
                    </a:r>
                    <a:r>
                      <a:rPr lang="en-US" altLang="ja-JP" sz="1400" dirty="0" smtClean="0">
                        <a:solidFill>
                          <a:srgbClr val="FFFFFF"/>
                        </a:solidFill>
                      </a:rPr>
                      <a:t>TOBA</a:t>
                    </a:r>
                    <a:endParaRPr kumimoji="1" lang="ja-JP" altLang="en-US" sz="1400" kern="1200" dirty="0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258" name="Rectangle 16"/>
                <p:cNvSpPr>
                  <a:spLocks noChangeArrowheads="1"/>
                </p:cNvSpPr>
                <p:nvPr/>
              </p:nvSpPr>
              <p:spPr bwMode="auto">
                <a:xfrm>
                  <a:off x="2143108" y="3357562"/>
                  <a:ext cx="1214446" cy="542841"/>
                </a:xfrm>
                <a:prstGeom prst="rect">
                  <a:avLst/>
                </a:prstGeom>
                <a:noFill/>
                <a:ln w="1587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l" rtl="0" fontAlgn="base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3366"/>
                    </a:buClr>
                    <a:buSzPct val="70000"/>
                    <a:buFont typeface="Wingdings" pitchFamily="2" charset="2"/>
                    <a:buNone/>
                  </a:pPr>
                  <a:r>
                    <a:rPr kumimoji="1" lang="ja-JP" altLang="en-US" sz="1400" kern="1200" dirty="0" smtClean="0">
                      <a:solidFill>
                        <a:srgbClr val="FFFFFF"/>
                      </a:solidFill>
                    </a:rPr>
                    <a:t>低周波</a:t>
                  </a:r>
                  <a:endParaRPr kumimoji="1" lang="en-US" altLang="ja-JP" sz="1400" kern="1200" dirty="0" smtClean="0">
                    <a:solidFill>
                      <a:srgbClr val="FFFFFF"/>
                    </a:solidFill>
                  </a:endParaRPr>
                </a:p>
                <a:p>
                  <a:pPr algn="l" rtl="0" fontAlgn="base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3366"/>
                    </a:buClr>
                    <a:buSzPct val="70000"/>
                    <a:buFont typeface="Wingdings" pitchFamily="2" charset="2"/>
                    <a:buNone/>
                  </a:pPr>
                  <a:r>
                    <a:rPr lang="ja-JP" altLang="en-US" sz="1400" dirty="0" smtClean="0">
                      <a:solidFill>
                        <a:srgbClr val="FFFFFF"/>
                      </a:solidFill>
                    </a:rPr>
                    <a:t>数雑音</a:t>
                  </a:r>
                  <a:endParaRPr lang="en-US" altLang="ja-JP" sz="1400" dirty="0" smtClean="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262" name="Rectangle 16"/>
              <p:cNvSpPr>
                <a:spLocks noChangeArrowheads="1"/>
              </p:cNvSpPr>
              <p:nvPr/>
            </p:nvSpPr>
            <p:spPr bwMode="auto">
              <a:xfrm>
                <a:off x="214282" y="1000108"/>
                <a:ext cx="1214446" cy="305853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 rtl="0" fontAlgn="base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3366"/>
                  </a:buClr>
                  <a:buSzPct val="70000"/>
                  <a:buFont typeface="Wingdings" pitchFamily="2" charset="2"/>
                  <a:buNone/>
                </a:pPr>
                <a:endParaRPr kumimoji="1" lang="en-US" altLang="ja-JP" sz="1400" b="1" kern="1200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225" name="左右矢印 224"/>
            <p:cNvSpPr/>
            <p:nvPr/>
          </p:nvSpPr>
          <p:spPr>
            <a:xfrm>
              <a:off x="2987824" y="1714488"/>
              <a:ext cx="500066" cy="308381"/>
            </a:xfrm>
            <a:prstGeom prst="leftRightArrow">
              <a:avLst/>
            </a:prstGeom>
            <a:solidFill>
              <a:srgbClr val="FFFFFF">
                <a:alpha val="10000"/>
              </a:srgbClr>
            </a:solidFill>
            <a:ln w="6350">
              <a:solidFill>
                <a:srgbClr val="FFFFFF"/>
              </a:solidFill>
            </a:ln>
          </p:spPr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0" name="Rectangle 16"/>
            <p:cNvSpPr>
              <a:spLocks noChangeArrowheads="1"/>
            </p:cNvSpPr>
            <p:nvPr/>
          </p:nvSpPr>
          <p:spPr bwMode="auto">
            <a:xfrm>
              <a:off x="2781490" y="2043027"/>
              <a:ext cx="1214446" cy="54284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lang="ja-JP" altLang="en-US" sz="1400" dirty="0" smtClean="0">
                  <a:solidFill>
                    <a:srgbClr val="FFFFFF"/>
                  </a:solidFill>
                </a:rPr>
                <a:t>低温・防</a:t>
              </a:r>
              <a:endParaRPr lang="en-US" altLang="ja-JP" sz="1400" dirty="0" smtClean="0">
                <a:solidFill>
                  <a:srgbClr val="FFFFFF"/>
                </a:solidFill>
              </a:endParaRPr>
            </a:p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lang="ja-JP" altLang="en-US" sz="1400" dirty="0">
                  <a:solidFill>
                    <a:srgbClr val="FFFFFF"/>
                  </a:solidFill>
                </a:rPr>
                <a:t>　</a:t>
              </a:r>
              <a:r>
                <a:rPr lang="ja-JP" altLang="en-US" sz="1400" dirty="0" smtClean="0">
                  <a:solidFill>
                    <a:srgbClr val="FFFFFF"/>
                  </a:solidFill>
                </a:rPr>
                <a:t>振技術</a:t>
              </a:r>
              <a:endParaRPr kumimoji="1" lang="ja-JP" altLang="en-US" sz="1400" kern="120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9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solidFill>
                  <a:srgbClr val="F8F8F8"/>
                </a:solidFill>
              </a:rPr>
              <a:t>まとめ</a:t>
            </a:r>
            <a:endParaRPr lang="ja-JP" altLang="en-US" dirty="0">
              <a:solidFill>
                <a:srgbClr val="F8F8F8"/>
              </a:solidFill>
            </a:endParaRPr>
          </a:p>
        </p:txBody>
      </p:sp>
      <p:sp>
        <p:nvSpPr>
          <p:cNvPr id="13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国立天文台 </a:t>
            </a:r>
            <a:r>
              <a:rPr lang="en-US" altLang="ja-JP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ATC</a:t>
            </a:r>
            <a:r>
              <a:rPr lang="ja-JP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セミナー　</a:t>
            </a:r>
            <a:r>
              <a:rPr lang="en-US" altLang="ja-JP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ja-JP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ja-JP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21</a:t>
            </a:r>
            <a:r>
              <a:rPr lang="ja-JP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国立天文台</a:t>
            </a:r>
            <a:r>
              <a:rPr lang="en-US" altLang="ja-JP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4900" name="Rectangle 4"/>
          <p:cNvSpPr>
            <a:spLocks noChangeArrowheads="1"/>
          </p:cNvSpPr>
          <p:nvPr/>
        </p:nvSpPr>
        <p:spPr bwMode="auto">
          <a:xfrm>
            <a:off x="890284" y="1124744"/>
            <a:ext cx="6286544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b="1" dirty="0" smtClean="0">
                <a:solidFill>
                  <a:srgbClr val="99CCFF"/>
                </a:solidFill>
              </a:rPr>
              <a:t>LCGT</a:t>
            </a:r>
            <a:r>
              <a:rPr lang="en-US" altLang="ja-JP" kern="1200" dirty="0" smtClean="0">
                <a:solidFill>
                  <a:srgbClr val="EAEAEA"/>
                </a:solidFill>
              </a:rPr>
              <a:t> :  </a:t>
            </a:r>
            <a:r>
              <a:rPr lang="ja-JP" altLang="en-US" dirty="0" smtClean="0">
                <a:solidFill>
                  <a:srgbClr val="EAEAEA"/>
                </a:solidFill>
              </a:rPr>
              <a:t>プロジェクトが始まった</a:t>
            </a:r>
            <a:endParaRPr lang="ja-JP" altLang="en-US" kern="1200" dirty="0">
              <a:solidFill>
                <a:srgbClr val="CCECFF"/>
              </a:solidFill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1176036" y="1661899"/>
            <a:ext cx="7143800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・観測可能距離 </a:t>
            </a:r>
            <a:r>
              <a:rPr lang="en-US" altLang="ja-JP" sz="2000" dirty="0" smtClean="0">
                <a:solidFill>
                  <a:srgbClr val="FFFFFF"/>
                </a:solidFill>
              </a:rPr>
              <a:t>200Mpc</a:t>
            </a:r>
            <a:r>
              <a:rPr lang="ja-JP" altLang="en-US" sz="2000" dirty="0" smtClean="0">
                <a:solidFill>
                  <a:srgbClr val="FFFFFF"/>
                </a:solidFill>
              </a:rPr>
              <a:t>以上 </a:t>
            </a:r>
            <a:r>
              <a:rPr lang="en-US" altLang="ja-JP" sz="2000" dirty="0" smtClean="0">
                <a:solidFill>
                  <a:srgbClr val="FFFFFF"/>
                </a:solidFill>
                <a:sym typeface="Wingdings" pitchFamily="2" charset="2"/>
              </a:rPr>
              <a:t> </a:t>
            </a:r>
            <a:r>
              <a:rPr lang="ja-JP" altLang="en-US" sz="2000" dirty="0" smtClean="0">
                <a:solidFill>
                  <a:srgbClr val="FFFFFF"/>
                </a:solidFill>
              </a:rPr>
              <a:t>年間数回以上の重力波検出</a:t>
            </a:r>
            <a:r>
              <a:rPr lang="en-US" altLang="ja-JP" sz="2000" dirty="0" smtClean="0">
                <a:solidFill>
                  <a:srgbClr val="FFFFFF"/>
                </a:solidFill>
              </a:rPr>
              <a:t>.</a:t>
            </a:r>
            <a:endParaRPr lang="en-US" altLang="ja-JP" sz="2000" dirty="0" smtClean="0">
              <a:solidFill>
                <a:srgbClr val="CCECFF"/>
              </a:solidFill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・海外の望遠鏡とともに</a:t>
            </a:r>
            <a:r>
              <a:rPr lang="en-US" altLang="ja-JP" sz="2000" dirty="0" smtClean="0">
                <a:solidFill>
                  <a:srgbClr val="FFFFFF"/>
                </a:solidFill>
              </a:rPr>
              <a:t> </a:t>
            </a:r>
            <a:r>
              <a:rPr lang="ja-JP" altLang="en-US" sz="2000" dirty="0" smtClean="0">
                <a:solidFill>
                  <a:srgbClr val="FFFFFF"/>
                </a:solidFill>
              </a:rPr>
              <a:t>第</a:t>
            </a:r>
            <a:r>
              <a:rPr lang="en-US" altLang="ja-JP" sz="2000" dirty="0" smtClean="0">
                <a:solidFill>
                  <a:srgbClr val="FFFFFF"/>
                </a:solidFill>
              </a:rPr>
              <a:t>2</a:t>
            </a:r>
            <a:r>
              <a:rPr lang="ja-JP" altLang="en-US" sz="2000" dirty="0" smtClean="0">
                <a:solidFill>
                  <a:srgbClr val="FFFFFF"/>
                </a:solidFill>
              </a:rPr>
              <a:t>世代の観測ネットワークを形成</a:t>
            </a:r>
            <a:endParaRPr lang="en-US" altLang="ja-JP" sz="2000" dirty="0" smtClean="0">
              <a:solidFill>
                <a:srgbClr val="FFFFFF"/>
              </a:solidFill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890416" y="2564904"/>
            <a:ext cx="5667542" cy="4219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2000" dirty="0" smtClean="0">
                <a:solidFill>
                  <a:srgbClr val="99CCFF"/>
                </a:solidFill>
                <a:sym typeface="Wingdings" pitchFamily="2" charset="2"/>
              </a:rPr>
              <a:t>重力波天文学の分野を切り開く</a:t>
            </a:r>
            <a:r>
              <a:rPr lang="en-US" altLang="ja-JP" sz="2000" dirty="0" smtClean="0">
                <a:solidFill>
                  <a:srgbClr val="99CCFF"/>
                </a:solidFill>
                <a:sym typeface="Wingdings" pitchFamily="2" charset="2"/>
              </a:rPr>
              <a:t>.</a:t>
            </a:r>
            <a:endParaRPr lang="en-US" altLang="ja-JP" sz="2000" kern="1200" dirty="0" smtClean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7" name="右矢印 16"/>
          <p:cNvSpPr/>
          <p:nvPr/>
        </p:nvSpPr>
        <p:spPr bwMode="auto">
          <a:xfrm>
            <a:off x="1604664" y="2629119"/>
            <a:ext cx="214314" cy="285752"/>
          </a:xfrm>
          <a:prstGeom prst="rightArrow">
            <a:avLst/>
          </a:prstGeom>
          <a:noFill/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1104598" y="3102059"/>
            <a:ext cx="7072362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2000" dirty="0" smtClean="0">
                <a:solidFill>
                  <a:srgbClr val="FFFFFF"/>
                </a:solidFill>
              </a:rPr>
              <a:t>・</a:t>
            </a:r>
            <a:r>
              <a:rPr lang="en-US" altLang="ja-JP" sz="2000" dirty="0" smtClean="0">
                <a:solidFill>
                  <a:srgbClr val="FFFFFF"/>
                </a:solidFill>
              </a:rPr>
              <a:t>LCGT</a:t>
            </a:r>
            <a:r>
              <a:rPr lang="ja-JP" altLang="en-US" sz="2000" dirty="0" smtClean="0">
                <a:solidFill>
                  <a:srgbClr val="FFFFFF"/>
                </a:solidFill>
              </a:rPr>
              <a:t>では</a:t>
            </a:r>
            <a:r>
              <a:rPr lang="en-US" altLang="ja-JP" sz="2000" dirty="0" smtClean="0">
                <a:solidFill>
                  <a:srgbClr val="FFFFFF"/>
                </a:solidFill>
              </a:rPr>
              <a:t>, </a:t>
            </a:r>
            <a:r>
              <a:rPr lang="ja-JP" altLang="en-US" sz="2000" dirty="0" smtClean="0">
                <a:solidFill>
                  <a:srgbClr val="FFFFFF"/>
                </a:solidFill>
              </a:rPr>
              <a:t>世界に先駆けて第</a:t>
            </a:r>
            <a:r>
              <a:rPr lang="en-US" altLang="ja-JP" sz="2000" dirty="0" smtClean="0">
                <a:solidFill>
                  <a:srgbClr val="FFFFFF"/>
                </a:solidFill>
              </a:rPr>
              <a:t>3</a:t>
            </a:r>
            <a:r>
              <a:rPr lang="ja-JP" altLang="en-US" sz="2000" dirty="0" smtClean="0">
                <a:solidFill>
                  <a:srgbClr val="FFFFFF"/>
                </a:solidFill>
              </a:rPr>
              <a:t>世代の技術も実証</a:t>
            </a:r>
            <a:r>
              <a:rPr lang="en-US" altLang="ja-JP" sz="2000" dirty="0" smtClean="0">
                <a:solidFill>
                  <a:srgbClr val="FFFFFF"/>
                </a:solidFill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dirty="0" smtClean="0">
                <a:solidFill>
                  <a:srgbClr val="FFFFFF"/>
                </a:solidFill>
              </a:rPr>
              <a:t>          </a:t>
            </a:r>
            <a:r>
              <a:rPr lang="ja-JP" altLang="en-US" sz="2000" dirty="0" smtClean="0">
                <a:solidFill>
                  <a:srgbClr val="99CCFF"/>
                </a:solidFill>
              </a:rPr>
              <a:t>低温干渉計技術</a:t>
            </a:r>
            <a:r>
              <a:rPr lang="en-US" altLang="ja-JP" sz="2000" dirty="0" smtClean="0">
                <a:solidFill>
                  <a:srgbClr val="99CCFF"/>
                </a:solidFill>
              </a:rPr>
              <a:t>, </a:t>
            </a:r>
            <a:r>
              <a:rPr lang="ja-JP" altLang="en-US" sz="2000" dirty="0" smtClean="0">
                <a:solidFill>
                  <a:srgbClr val="99CCFF"/>
                </a:solidFill>
              </a:rPr>
              <a:t>地下サイト</a:t>
            </a:r>
            <a:endParaRPr lang="en-US" altLang="ja-JP" sz="2000" dirty="0" smtClean="0">
              <a:solidFill>
                <a:srgbClr val="FFFFFF"/>
              </a:solidFill>
            </a:endParaRPr>
          </a:p>
        </p:txBody>
      </p:sp>
      <p:grpSp>
        <p:nvGrpSpPr>
          <p:cNvPr id="11" name="グループ化 10"/>
          <p:cNvGrpSpPr/>
          <p:nvPr/>
        </p:nvGrpSpPr>
        <p:grpSpPr>
          <a:xfrm>
            <a:off x="861214" y="4127747"/>
            <a:ext cx="7887250" cy="1245469"/>
            <a:chOff x="899592" y="3933056"/>
            <a:chExt cx="7887250" cy="1245469"/>
          </a:xfrm>
        </p:grpSpPr>
        <p:sp>
          <p:nvSpPr>
            <p:cNvPr id="15" name="Rectangle 4"/>
            <p:cNvSpPr>
              <a:spLocks noChangeArrowheads="1"/>
            </p:cNvSpPr>
            <p:nvPr/>
          </p:nvSpPr>
          <p:spPr bwMode="auto">
            <a:xfrm>
              <a:off x="899592" y="3933056"/>
              <a:ext cx="6286544" cy="46166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buNone/>
              </a:pPr>
              <a:r>
                <a:rPr lang="en-US" altLang="ja-JP" b="1" dirty="0" smtClean="0">
                  <a:solidFill>
                    <a:srgbClr val="99FF99"/>
                  </a:solidFill>
                </a:rPr>
                <a:t>DECIGO/DPF</a:t>
              </a:r>
              <a:endParaRPr lang="ja-JP" altLang="en-US" b="1" kern="1200" dirty="0">
                <a:solidFill>
                  <a:srgbClr val="99FF99"/>
                </a:solidFill>
              </a:endParaRPr>
            </a:p>
          </p:txBody>
        </p:sp>
        <p:sp>
          <p:nvSpPr>
            <p:cNvPr id="19" name="Rectangle 4"/>
            <p:cNvSpPr>
              <a:spLocks noChangeArrowheads="1"/>
            </p:cNvSpPr>
            <p:nvPr/>
          </p:nvSpPr>
          <p:spPr bwMode="auto">
            <a:xfrm>
              <a:off x="1142976" y="4347528"/>
              <a:ext cx="7643866" cy="83099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rtl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ja-JP" altLang="en-US" sz="2000" kern="1200" dirty="0" smtClean="0">
                  <a:solidFill>
                    <a:srgbClr val="FFFFFF"/>
                  </a:solidFill>
                </a:rPr>
                <a:t>・</a:t>
              </a:r>
              <a:r>
                <a:rPr lang="en-US" altLang="ja-JP" sz="2000" kern="1200" dirty="0" smtClean="0">
                  <a:solidFill>
                    <a:srgbClr val="99FF99"/>
                  </a:solidFill>
                </a:rPr>
                <a:t>DECIGO</a:t>
              </a:r>
              <a:r>
                <a:rPr lang="en-US" altLang="ja-JP" sz="2000" kern="1200" dirty="0" smtClean="0">
                  <a:solidFill>
                    <a:srgbClr val="FFFFFF"/>
                  </a:solidFill>
                </a:rPr>
                <a:t> </a:t>
              </a:r>
              <a:r>
                <a:rPr lang="ja-JP" altLang="en-US" sz="2000" kern="1200" dirty="0" smtClean="0">
                  <a:solidFill>
                    <a:srgbClr val="FFFFFF"/>
                  </a:solidFill>
                </a:rPr>
                <a:t>検討と</a:t>
              </a:r>
              <a:r>
                <a:rPr lang="en-US" altLang="ja-JP" sz="2000" kern="1200" dirty="0" smtClean="0">
                  <a:solidFill>
                    <a:srgbClr val="FFFFFF"/>
                  </a:solidFill>
                </a:rPr>
                <a:t> </a:t>
              </a:r>
              <a:r>
                <a:rPr lang="en-US" altLang="ja-JP" sz="2000" dirty="0" smtClean="0">
                  <a:solidFill>
                    <a:srgbClr val="99FF99"/>
                  </a:solidFill>
                </a:rPr>
                <a:t>DPF</a:t>
              </a:r>
              <a:r>
                <a:rPr lang="en-US" altLang="ja-JP" sz="2000" kern="1200" dirty="0" smtClean="0">
                  <a:solidFill>
                    <a:srgbClr val="FFFFFF"/>
                  </a:solidFill>
                </a:rPr>
                <a:t> </a:t>
              </a:r>
              <a:r>
                <a:rPr lang="ja-JP" altLang="en-US" sz="2000" dirty="0" smtClean="0">
                  <a:solidFill>
                    <a:srgbClr val="FFFFFF"/>
                  </a:solidFill>
                </a:rPr>
                <a:t>のための搭載機器開発</a:t>
              </a:r>
              <a:r>
                <a:rPr lang="en-US" altLang="ja-JP" sz="2000" dirty="0" smtClean="0">
                  <a:solidFill>
                    <a:srgbClr val="FFFFFF"/>
                  </a:solidFill>
                </a:rPr>
                <a:t>.</a:t>
              </a:r>
              <a:endParaRPr lang="en-US" altLang="ja-JP" sz="2000" kern="1200" dirty="0" smtClean="0">
                <a:solidFill>
                  <a:srgbClr val="FFFFFF"/>
                </a:solidFill>
              </a:endParaRPr>
            </a:p>
            <a:p>
              <a:pPr algn="l" rtl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ja-JP" altLang="en-US" sz="2000" dirty="0" smtClean="0">
                  <a:solidFill>
                    <a:srgbClr val="FFFFFF"/>
                  </a:solidFill>
                </a:rPr>
                <a:t>・</a:t>
              </a:r>
              <a:r>
                <a:rPr lang="en-US" altLang="ja-JP" sz="2000" dirty="0" smtClean="0">
                  <a:solidFill>
                    <a:srgbClr val="99FF99"/>
                  </a:solidFill>
                </a:rPr>
                <a:t>SWIM</a:t>
              </a:r>
              <a:r>
                <a:rPr lang="en-US" altLang="ja-JP" sz="2000" dirty="0" smtClean="0">
                  <a:solidFill>
                    <a:srgbClr val="FFFFFF"/>
                  </a:solidFill>
                </a:rPr>
                <a:t> </a:t>
              </a:r>
              <a:r>
                <a:rPr lang="ja-JP" altLang="en-US" sz="2000" dirty="0" smtClean="0">
                  <a:solidFill>
                    <a:srgbClr val="FFFFFF"/>
                  </a:solidFill>
                </a:rPr>
                <a:t>による宇宙実証試験・観測運転</a:t>
              </a:r>
              <a:r>
                <a:rPr lang="en-US" altLang="ja-JP" sz="2000" dirty="0" smtClean="0">
                  <a:solidFill>
                    <a:srgbClr val="FFFFFF"/>
                  </a:solidFill>
                </a:rPr>
                <a:t>.</a:t>
              </a:r>
            </a:p>
          </p:txBody>
        </p:sp>
      </p:grp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911374" y="5733256"/>
            <a:ext cx="6286544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b="1" dirty="0" smtClean="0">
                <a:solidFill>
                  <a:srgbClr val="FF7C80"/>
                </a:solidFill>
              </a:rPr>
              <a:t>TOBA</a:t>
            </a:r>
            <a:r>
              <a:rPr lang="en-US" altLang="ja-JP" kern="1200" dirty="0" smtClean="0">
                <a:solidFill>
                  <a:srgbClr val="EAEAEA"/>
                </a:solidFill>
              </a:rPr>
              <a:t> </a:t>
            </a:r>
            <a:r>
              <a:rPr lang="ja-JP" altLang="en-US" kern="1200" dirty="0" smtClean="0">
                <a:solidFill>
                  <a:srgbClr val="EAEAEA"/>
                </a:solidFill>
              </a:rPr>
              <a:t>による新しい研究の方向性</a:t>
            </a:r>
            <a:r>
              <a:rPr lang="en-US" altLang="ja-JP" kern="1200" dirty="0" smtClean="0">
                <a:solidFill>
                  <a:srgbClr val="EAEAEA"/>
                </a:solidFill>
              </a:rPr>
              <a:t>.</a:t>
            </a:r>
            <a:endParaRPr lang="ja-JP" altLang="en-US" kern="1200" dirty="0">
              <a:solidFill>
                <a:srgbClr val="CCEC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重力波の観測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国立天文台 </a:t>
            </a:r>
            <a:r>
              <a:rPr lang="en-US" altLang="ja-JP" smtClean="0"/>
              <a:t>ATC</a:t>
            </a:r>
            <a:r>
              <a:rPr lang="ja-JP" altLang="en-US" smtClean="0"/>
              <a:t>セミナー　</a:t>
            </a:r>
            <a:r>
              <a:rPr lang="en-US" altLang="ja-JP" smtClean="0"/>
              <a:t>(2011</a:t>
            </a:r>
            <a:r>
              <a:rPr lang="ja-JP" altLang="en-US" smtClean="0"/>
              <a:t>年</a:t>
            </a:r>
            <a:r>
              <a:rPr lang="en-US" altLang="ja-JP" smtClean="0"/>
              <a:t>11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国立天文台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pic>
        <p:nvPicPr>
          <p:cNvPr id="1719298" name="Picture 2" descr="http://blog.iandi-store.com/wp-content/uploads/2011/02/historical-photograph-of-the-gold-rush-in-australia-in-18511_11423315_tcm11-17854-500x398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714058"/>
            <a:ext cx="5073271" cy="403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0"/>
          <p:cNvSpPr txBox="1">
            <a:spLocks noChangeArrowheads="1"/>
          </p:cNvSpPr>
          <p:nvPr/>
        </p:nvSpPr>
        <p:spPr>
          <a:xfrm>
            <a:off x="467544" y="3645024"/>
            <a:ext cx="3131840" cy="778396"/>
          </a:xfrm>
          <a:prstGeom prst="rect">
            <a:avLst/>
          </a:prstGeom>
        </p:spPr>
        <p:txBody>
          <a:bodyPr/>
          <a:lstStyle>
            <a:lvl1pPr marL="193675" indent="-1936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ct val="0"/>
              </a:spcBef>
              <a:buClr>
                <a:srgbClr val="003366"/>
              </a:buClr>
              <a:buFont typeface="Wingdings" pitchFamily="2" charset="2"/>
              <a:buNone/>
            </a:pPr>
            <a:r>
              <a:rPr lang="ja-JP" altLang="en-US" sz="2800" dirty="0" smtClean="0">
                <a:solidFill>
                  <a:srgbClr val="FFFFFF"/>
                </a:solidFill>
                <a:latin typeface="HGP創英角ｺﾞｼｯｸUB" pitchFamily="50" charset="-128"/>
              </a:rPr>
              <a:t>「ゴールドラッシュ</a:t>
            </a:r>
            <a:r>
              <a:rPr lang="en-US" altLang="ja-JP" sz="2800" dirty="0" smtClean="0">
                <a:solidFill>
                  <a:srgbClr val="FFFFFF"/>
                </a:solidFill>
                <a:latin typeface="HGP創英角ｺﾞｼｯｸUB" pitchFamily="50" charset="-128"/>
              </a:rPr>
              <a:t>?</a:t>
            </a:r>
            <a:r>
              <a:rPr lang="ja-JP" altLang="en-US" sz="2800" dirty="0" smtClean="0">
                <a:solidFill>
                  <a:srgbClr val="FFFFFF"/>
                </a:solidFill>
                <a:latin typeface="HGP創英角ｺﾞｼｯｸUB" pitchFamily="50" charset="-128"/>
              </a:rPr>
              <a:t>」</a:t>
            </a:r>
            <a:endParaRPr lang="ja-JP" altLang="en-US" sz="2800" dirty="0">
              <a:solidFill>
                <a:srgbClr val="FFFFFF"/>
              </a:solidFill>
              <a:latin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4664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国立天文台 </a:t>
            </a:r>
            <a:r>
              <a:rPr lang="en-US" altLang="ja-JP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ATC</a:t>
            </a:r>
            <a:r>
              <a:rPr lang="ja-JP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セミナー　</a:t>
            </a:r>
            <a:r>
              <a:rPr lang="en-US" altLang="ja-JP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ja-JP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ja-JP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21</a:t>
            </a:r>
            <a:r>
              <a:rPr lang="ja-JP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国立天文台</a:t>
            </a:r>
            <a:r>
              <a:rPr lang="en-US" altLang="ja-JP" sz="1200" kern="1200" smtClean="0"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3568" y="1074738"/>
            <a:ext cx="7858125" cy="5211762"/>
          </a:xfrm>
          <a:prstGeom prst="rect">
            <a:avLst/>
          </a:prstGeom>
        </p:spPr>
        <p:txBody>
          <a:bodyPr/>
          <a:lstStyle/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dirty="0"/>
              <a:t>  </a:t>
            </a:r>
            <a:endParaRPr lang="en-US" altLang="ja-JP" sz="2800" dirty="0" smtClean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dirty="0" smtClean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dirty="0" smtClean="0"/>
          </a:p>
          <a:p>
            <a:pPr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dirty="0" smtClean="0"/>
              <a:t>               </a:t>
            </a:r>
            <a:r>
              <a:rPr lang="en-US" altLang="ja-JP" sz="4000" dirty="0"/>
              <a:t> </a:t>
            </a:r>
            <a:r>
              <a:rPr lang="en-US" altLang="ja-JP" sz="4000" dirty="0" smtClean="0"/>
              <a:t>        </a:t>
            </a:r>
            <a:r>
              <a:rPr lang="ja-JP" altLang="en-US" sz="4000" dirty="0" smtClean="0"/>
              <a:t>終わり</a:t>
            </a:r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136018197"/>
      </p:ext>
    </p:extLst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&#10;M&gt;M_{\rm max}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05.8402"/>
  <p:tag name="PICTUREFILESIZE" val="398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color{green}&#10;$$ f\sim {1\over 2 \pi} \sqrt{G M / R^3}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60.8003"/>
  <p:tag name="PICTUREFILESIZE" val="12136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Green}&#10;$$ &#10;  \hat{\Omega}_{\rm GW} = 6.9 \times 10^{-6}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86.0004"/>
  <p:tag name="PICTUREFILESIZE" val="8178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Green}&#10;$$ &#10;  \hat{\Omega}_{\rm GW, BBN} = 1.5 \times 10^{-5}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31.8405"/>
  <p:tag name="PICTUREFILESIZE" val="10949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 $$ {\cal R}= 118 ^{+174}_{-79}  {\rm [events/Myr]}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259.9206"/>
  <p:tag name="PICTUREFILESIZE" val="1583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 $$ \rho=1.2 \times 10^{-2}  \ \ \ {\rm [Mpc^{-3}]}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252.9606"/>
  <p:tag name="PICTUREFILESIZE" val="1379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Green}&#10;$$ h_{\rm obs}(t) = &#10;      F_+ \cdot h_+(t)   &#10;      + F_{\rm x} \cdot h_{\rm x}(t)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312.9606"/>
  <p:tag name="PICTUREFILESIZE" val="12495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Green}&#10;$$  F_+ = - {1+\cos^2\theta \over 2} \cos 2\phi\,\cos2\psi&#10;               - \cos\theta\, \sin2\phi\, \sin 2\psi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502.801"/>
  <p:tag name="PICTUREFILESIZE" val="40979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Green}&#10;$$  F_{\rm x} = \ {1+\cos^2\theta \over 2} \cos 2\phi\,\sin2\psi&#10;               - \cos\theta\, \sin2\phi\, \cos 2\psi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486.001"/>
  <p:tag name="PICTUREFILESIZE" val="39653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h_{\rm SQL} \propto {1\over \sqrt{M\ L^2}}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53.8403"/>
  <p:tag name="PICTUREFILESIZE" val="1610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 \dot{\omega} = 2.10 \left(&#10;  {m_1+m_2 \over M_\odot}&#10;     \right)^{2/3}&#10;   \, [{\rm deg/yr}]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324.0006"/>
  <p:tag name="PICTUREFILESIZE" val="32691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 M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21.84008"/>
  <p:tag name="PICTUREFILESIZE" val="75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 L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3.92"/>
  <p:tag name="PICTUREFILESIZE" val="52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h_{\rm shot} \propto {1 / \sqrt{P}}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32.9602"/>
  <p:tag name="PICTUREFILESIZE" val="755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h_{\rm RPN} \propto { \sqrt{P}}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14.9602"/>
  <p:tag name="PICTUREFILESIZE" val="606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P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5.84"/>
  <p:tag name="PICTUREFILESIZE" val="75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\propto \sqrt{T\over Q}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58.80016"/>
  <p:tag name="PICTUREFILESIZE" val="710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T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4.88"/>
  <p:tag name="PICTUREFILESIZE" val="52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Q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4.88"/>
  <p:tag name="PICTUREFILESIZE" val="69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\delta x_{\rm seis} \sim {10^{-9} \over f^2}\ \ [{\rm m/sqrt{Hz}}]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255.8405"/>
  <p:tag name="PICTUREFILESIZE" val="2943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f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0.8"/>
  <p:tag name="PICTUREFILESIZE" val="69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 r = 5    \left( {m_2 \over M_\odot}  \right)&#10;   \, [{\rm \mu sec}]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83.8404"/>
  <p:tag name="PICTUREFILESIZE" val="16696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color{green}&#10;$$ f\sim {1\over 2 \pi} \sqrt{G M / R^3}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60.8003"/>
  <p:tag name="PICTUREFILESIZE" val="12136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\sim 10^5 M_{\odot},   \ {\rm SNR =5 }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98.0004"/>
  <p:tag name="PICTUREFILESIZE" val="1129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 s = 0.51 &#10;   \left( {m_2 \over M_\odot}  \right)^{-1}&#10;   \left( {m_1+2 m_2 \over M_\odot}  \right)^{2/3}&#10;   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336.9607"/>
  <p:tag name="PICTUREFILESIZE" val="33944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 \dot{P_{\rm b}} = -54.6 &#10;   \left( {m_1 \over M_\odot}  \right)&#10;   \left( {m_2 \over M_\odot}  \right)&#10;   \left( {m_1+ m_2 \over M_\odot}  \right)^{-1/3}&#10;   \, [{\rm \mu sec/yr}]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506.881"/>
  <p:tag name="PICTUREFILESIZE" val="51007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 \gamma = 2.96 &#10;   \left( {m_1+2 m_2 \over M_\odot}  \right)&#10;   \left( {m_2 \over M_\odot}  \right)&#10;   \left( {m_1+ m_2 \over M_\odot}  \right)^{-4/3}&#10;   \, [{\rm msec}]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520.801"/>
  <p:tag name="PICTUREFILESIZE" val="52453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,amsmath,amssymb}&#10;\begin{document}&#10;\color[named]{Green}&#10;$$ { d R \over dt }&#10;= - {64 G^3  \mu M^2 \over  5 c^5 R^3  }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75.9204"/>
  <p:tag name="PICTUREFILESIZE" val="14827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,amsmath,amssymb}&#10;\begin{document}&#10;%\color[named]{Green}&#10;$$ E= -G M \mu /2 R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54.8003"/>
  <p:tag name="PICTUREFILESIZE" val="5745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,amsmath,amssymb}&#10;\begin{document}&#10;%\color[named]{Green}&#10;$$ &#10;{ d E \over d t} = {G M \mu \over 2 R} {d R \over dt}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41.8403"/>
  <p:tag name="PICTUREFILESIZE" val="107046"/>
</p:tagLst>
</file>

<file path=ppt/theme/theme1.xml><?xml version="1.0" encoding="utf-8"?>
<a:theme xmlns:a="http://schemas.openxmlformats.org/drawingml/2006/main" name="Inspiral">
  <a:themeElements>
    <a:clrScheme name="">
      <a:dk1>
        <a:srgbClr val="003366"/>
      </a:dk1>
      <a:lt1>
        <a:srgbClr val="CCFFCC"/>
      </a:lt1>
      <a:dk2>
        <a:srgbClr val="003366"/>
      </a:dk2>
      <a:lt2>
        <a:srgbClr val="E3E2C7"/>
      </a:lt2>
      <a:accent1>
        <a:srgbClr val="CCCC99"/>
      </a:accent1>
      <a:accent2>
        <a:srgbClr val="003366"/>
      </a:accent2>
      <a:accent3>
        <a:srgbClr val="E2FFE2"/>
      </a:accent3>
      <a:accent4>
        <a:srgbClr val="002A56"/>
      </a:accent4>
      <a:accent5>
        <a:srgbClr val="E2E2CA"/>
      </a:accent5>
      <a:accent6>
        <a:srgbClr val="002D5C"/>
      </a:accent6>
      <a:hlink>
        <a:srgbClr val="003366"/>
      </a:hlink>
      <a:folHlink>
        <a:srgbClr val="800000"/>
      </a:folHlink>
    </a:clrScheme>
    <a:fontScheme name="2_Straight Edge">
      <a:majorFont>
        <a:latin typeface="Tahoma"/>
        <a:ea typeface="HGP創英角ｺﾞｼｯｸUB"/>
        <a:cs typeface=""/>
      </a:majorFont>
      <a:minorFont>
        <a:latin typeface="Tahoma"/>
        <a:ea typeface="HGP創英角ｺﾞｼｯｸUB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>
            <a:alpha val="10000"/>
          </a:srgbClr>
        </a:solidFill>
        <a:ln w="6350">
          <a:solidFill>
            <a:srgbClr val="FFFFFF"/>
          </a:solidFill>
        </a:ln>
      </a:spPr>
      <a:bodyPr rtlCol="0" anchor="ctr"/>
      <a:lstStyle>
        <a:defPPr algn="ctr">
          <a:defRPr kumimoji="1"/>
        </a:defPPr>
      </a:lstStyle>
    </a:spDef>
    <a:lnDef>
      <a:spPr bwMode="auto">
        <a:solidFill>
          <a:srgbClr val="FAFFC9">
            <a:alpha val="50000"/>
          </a:srgbClr>
        </a:solidFill>
        <a:ln w="38100" cap="flat" cmpd="sng" algn="ctr">
          <a:solidFill>
            <a:srgbClr val="FFFFFF"/>
          </a:solidFill>
          <a:prstDash val="solid"/>
          <a:round/>
          <a:headEnd type="none" w="med" len="med"/>
          <a:tailEnd type="none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 algn="l">
          <a:defRPr kumimoji="1" sz="2000" dirty="0" smtClean="0">
            <a:solidFill>
              <a:srgbClr val="FFFFFF"/>
            </a:solidFill>
          </a:defRPr>
        </a:defPPr>
      </a:lstStyle>
    </a:txDef>
  </a:objectDefaults>
  <a:extraClrSchemeLst>
    <a:extraClrScheme>
      <a:clrScheme name="2_Straight Edge 1">
        <a:dk1>
          <a:srgbClr val="008080"/>
        </a:dk1>
        <a:lt1>
          <a:srgbClr val="FFFFCC"/>
        </a:lt1>
        <a:dk2>
          <a:srgbClr val="009999"/>
        </a:dk2>
        <a:lt2>
          <a:srgbClr val="FFFF99"/>
        </a:lt2>
        <a:accent1>
          <a:srgbClr val="336699"/>
        </a:accent1>
        <a:accent2>
          <a:srgbClr val="FFFF99"/>
        </a:accent2>
        <a:accent3>
          <a:srgbClr val="AACACA"/>
        </a:accent3>
        <a:accent4>
          <a:srgbClr val="DADAAE"/>
        </a:accent4>
        <a:accent5>
          <a:srgbClr val="ADB8CA"/>
        </a:accent5>
        <a:accent6>
          <a:srgbClr val="E7E78A"/>
        </a:accent6>
        <a:hlink>
          <a:srgbClr val="FFFFCC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aight Edge 2">
        <a:dk1>
          <a:srgbClr val="003366"/>
        </a:dk1>
        <a:lt1>
          <a:srgbClr val="FFFFFF"/>
        </a:lt1>
        <a:dk2>
          <a:srgbClr val="003366"/>
        </a:dk2>
        <a:lt2>
          <a:srgbClr val="E3E2C7"/>
        </a:lt2>
        <a:accent1>
          <a:srgbClr val="CCCC99"/>
        </a:accent1>
        <a:accent2>
          <a:srgbClr val="003366"/>
        </a:accent2>
        <a:accent3>
          <a:srgbClr val="FFFFFF"/>
        </a:accent3>
        <a:accent4>
          <a:srgbClr val="002A56"/>
        </a:accent4>
        <a:accent5>
          <a:srgbClr val="E2E2CA"/>
        </a:accent5>
        <a:accent6>
          <a:srgbClr val="002D5C"/>
        </a:accent6>
        <a:hlink>
          <a:srgbClr val="003366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aight Edg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333333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2D2D2D"/>
        </a:accent6>
        <a:hlink>
          <a:srgbClr val="80808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aight Edge 4">
        <a:dk1>
          <a:srgbClr val="5F5F5F"/>
        </a:dk1>
        <a:lt1>
          <a:srgbClr val="FFFFFF"/>
        </a:lt1>
        <a:dk2>
          <a:srgbClr val="003366"/>
        </a:dk2>
        <a:lt2>
          <a:srgbClr val="FFFFFF"/>
        </a:lt2>
        <a:accent1>
          <a:srgbClr val="7E003F"/>
        </a:accent1>
        <a:accent2>
          <a:srgbClr val="DDDDDD"/>
        </a:accent2>
        <a:accent3>
          <a:srgbClr val="AAADB8"/>
        </a:accent3>
        <a:accent4>
          <a:srgbClr val="DADADA"/>
        </a:accent4>
        <a:accent5>
          <a:srgbClr val="C0AAAF"/>
        </a:accent5>
        <a:accent6>
          <a:srgbClr val="C8C8C8"/>
        </a:accent6>
        <a:hlink>
          <a:srgbClr val="969696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57284</TotalTime>
  <Words>7870</Words>
  <Application>Microsoft Office PowerPoint</Application>
  <PresentationFormat>画面に合わせる (4:3)</PresentationFormat>
  <Paragraphs>1880</Paragraphs>
  <Slides>99</Slides>
  <Notes>60</Notes>
  <HiddenSlides>0</HiddenSlides>
  <MMClips>2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99</vt:i4>
      </vt:variant>
    </vt:vector>
  </HeadingPairs>
  <TitlesOfParts>
    <vt:vector size="101" baseType="lpstr">
      <vt:lpstr>Inspiral</vt:lpstr>
      <vt:lpstr>Drawing</vt:lpstr>
      <vt:lpstr>重力波望遠鏡による天文学とその技術</vt:lpstr>
      <vt:lpstr>PowerPoint プレゼンテーション</vt:lpstr>
      <vt:lpstr>PowerPoint プレゼンテーション</vt:lpstr>
      <vt:lpstr>電磁波と重力波</vt:lpstr>
      <vt:lpstr>連星パルサーの発見と観測</vt:lpstr>
      <vt:lpstr>連星中性子星の発見</vt:lpstr>
      <vt:lpstr>軌道要素の決定</vt:lpstr>
      <vt:lpstr>相対論的効果</vt:lpstr>
      <vt:lpstr>重力波放射による軌道変化</vt:lpstr>
      <vt:lpstr>重力波の存在証明</vt:lpstr>
      <vt:lpstr>重力波による天文学</vt:lpstr>
      <vt:lpstr>重力波で宇宙を探る</vt:lpstr>
      <vt:lpstr>地上重力波望遠鏡のターゲット</vt:lpstr>
      <vt:lpstr>宇宙重力波望遠鏡のターゲット</vt:lpstr>
      <vt:lpstr>初期宇宙の観測</vt:lpstr>
      <vt:lpstr>連星合体現象からの重力波</vt:lpstr>
      <vt:lpstr>PowerPoint プレゼンテーション</vt:lpstr>
      <vt:lpstr>「耳をすます」</vt:lpstr>
      <vt:lpstr>連星合体観測による知見</vt:lpstr>
      <vt:lpstr>中性子星連星合体の数値シミュレーション</vt:lpstr>
      <vt:lpstr>第1世代 重力波検出器</vt:lpstr>
      <vt:lpstr>本格的な天文学</vt:lpstr>
      <vt:lpstr>LCGT と DECIGO</vt:lpstr>
      <vt:lpstr>重力波天文学のロードマップ </vt:lpstr>
      <vt:lpstr>PowerPoint プレゼンテーション</vt:lpstr>
      <vt:lpstr>第1世代 重力波検出器</vt:lpstr>
      <vt:lpstr>重力波観測による成果の例</vt:lpstr>
      <vt:lpstr>背景重力波探査</vt:lpstr>
      <vt:lpstr>本格的な天文学</vt:lpstr>
      <vt:lpstr>第2世代 重力波望遠鏡</vt:lpstr>
      <vt:lpstr>おしらせ</vt:lpstr>
      <vt:lpstr>LCGT</vt:lpstr>
      <vt:lpstr>LCGT サイト</vt:lpstr>
      <vt:lpstr>重力波望遠鏡の高感度化</vt:lpstr>
      <vt:lpstr>第2世代 重力波望遠鏡</vt:lpstr>
      <vt:lpstr>第2世代 重力波望遠鏡</vt:lpstr>
      <vt:lpstr>LCGTの感度限界</vt:lpstr>
      <vt:lpstr>LCGTの観測確率</vt:lpstr>
      <vt:lpstr>海外望遠鏡との比較</vt:lpstr>
      <vt:lpstr>第3世代 重力波望遠鏡</vt:lpstr>
      <vt:lpstr>干渉計の指向性</vt:lpstr>
      <vt:lpstr>国際協力</vt:lpstr>
      <vt:lpstr>Parameter estimation</vt:lpstr>
      <vt:lpstr>GWIC ロードマップ</vt:lpstr>
      <vt:lpstr>レーザー干渉計型重力波検出器</vt:lpstr>
      <vt:lpstr>重力波検出器の感度</vt:lpstr>
      <vt:lpstr>感度の向上</vt:lpstr>
      <vt:lpstr>LCGT</vt:lpstr>
      <vt:lpstr>LCGT 干渉計構成</vt:lpstr>
      <vt:lpstr>LCGT鏡懸架・冷却系</vt:lpstr>
      <vt:lpstr>干渉計方式</vt:lpstr>
      <vt:lpstr>光の量子雑音</vt:lpstr>
      <vt:lpstr>干渉計の開発研究</vt:lpstr>
      <vt:lpstr>高出力光源の開発</vt:lpstr>
      <vt:lpstr>レーザー光源</vt:lpstr>
      <vt:lpstr>熱雑音の低減</vt:lpstr>
      <vt:lpstr>低温干渉計の動作実証</vt:lpstr>
      <vt:lpstr>クライオスタット</vt:lpstr>
      <vt:lpstr>低振動冷凍機</vt:lpstr>
      <vt:lpstr>シールドダクト</vt:lpstr>
      <vt:lpstr>地面振動の影響低減</vt:lpstr>
      <vt:lpstr>低温ペイロード</vt:lpstr>
      <vt:lpstr>試験マス防振系</vt:lpstr>
      <vt:lpstr>LCGTトンネル設計</vt:lpstr>
      <vt:lpstr>おしらせ</vt:lpstr>
      <vt:lpstr>PowerPoint プレゼンテーション</vt:lpstr>
      <vt:lpstr>Sources and detectors</vt:lpstr>
      <vt:lpstr>LISA (NGO)</vt:lpstr>
      <vt:lpstr>LISA Pathfinder (LPF)</vt:lpstr>
      <vt:lpstr>DECIGO</vt:lpstr>
      <vt:lpstr>Targets and Science</vt:lpstr>
      <vt:lpstr>DECIGOのロードマップ</vt:lpstr>
      <vt:lpstr>DECIGOパスファインダー</vt:lpstr>
      <vt:lpstr>DECIGOのための根幹技術実証</vt:lpstr>
      <vt:lpstr>DPFの目指す科学的成果</vt:lpstr>
      <vt:lpstr>DPFの観測目標</vt:lpstr>
      <vt:lpstr>干渉計モジュール</vt:lpstr>
      <vt:lpstr>DPF干渉計モジュール外観</vt:lpstr>
      <vt:lpstr>安定化レーザー光源</vt:lpstr>
      <vt:lpstr>姿勢・ドラッグフリー制御</vt:lpstr>
      <vt:lpstr>信号処理・制御システム</vt:lpstr>
      <vt:lpstr>SWIMによる宇宙実証</vt:lpstr>
      <vt:lpstr>小型科学衛星シリーズ</vt:lpstr>
      <vt:lpstr>PowerPoint プレゼンテーション</vt:lpstr>
      <vt:lpstr>背景と動機</vt:lpstr>
      <vt:lpstr>捩じれ型アンテナ</vt:lpstr>
      <vt:lpstr>TOBAの感度</vt:lpstr>
      <vt:lpstr>観測可能距離</vt:lpstr>
      <vt:lpstr>プロトタイプTOBA</vt:lpstr>
      <vt:lpstr>TOBA 次のステップ</vt:lpstr>
      <vt:lpstr>回転TOBAプロトタイプ : SWIMmn</vt:lpstr>
      <vt:lpstr>SWIM による観測運転</vt:lpstr>
      <vt:lpstr>PowerPoint プレゼンテーション</vt:lpstr>
      <vt:lpstr>地上重力波望遠鏡のロードマップ </vt:lpstr>
      <vt:lpstr>宇宙重力波望遠鏡のロードマップ </vt:lpstr>
      <vt:lpstr>国内のアクティビティ　(+TOBA)</vt:lpstr>
      <vt:lpstr>まとめ</vt:lpstr>
      <vt:lpstr>重力波の観測</vt:lpstr>
      <vt:lpstr>PowerPoint プレゼンテーション</vt:lpstr>
    </vt:vector>
  </TitlesOfParts>
  <Company>東京大学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安東 正樹</dc:creator>
  <cp:lastModifiedBy>ando</cp:lastModifiedBy>
  <cp:revision>3333</cp:revision>
  <dcterms:created xsi:type="dcterms:W3CDTF">2002-03-19T09:15:24Z</dcterms:created>
  <dcterms:modified xsi:type="dcterms:W3CDTF">2011-11-22T02:05:12Z</dcterms:modified>
</cp:coreProperties>
</file>