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36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28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4.xml" ContentType="application/vnd.openxmlformats-officedocument.presentationml.tag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tags/tag6.xml" ContentType="application/vnd.openxmlformats-officedocument.presentationml.tags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tags/tag29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26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tags/tag4.xml" ContentType="application/vnd.openxmlformats-officedocument.presentationml.tags+xml"/>
  <Override PartName="/ppt/notesSlides/notesSlide6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75"/>
  </p:notesMasterIdLst>
  <p:handoutMasterIdLst>
    <p:handoutMasterId r:id="rId76"/>
  </p:handoutMasterIdLst>
  <p:sldIdLst>
    <p:sldId id="915" r:id="rId2"/>
    <p:sldId id="951" r:id="rId3"/>
    <p:sldId id="952" r:id="rId4"/>
    <p:sldId id="890" r:id="rId5"/>
    <p:sldId id="878" r:id="rId6"/>
    <p:sldId id="865" r:id="rId7"/>
    <p:sldId id="953" r:id="rId8"/>
    <p:sldId id="893" r:id="rId9"/>
    <p:sldId id="904" r:id="rId10"/>
    <p:sldId id="905" r:id="rId11"/>
    <p:sldId id="867" r:id="rId12"/>
    <p:sldId id="902" r:id="rId13"/>
    <p:sldId id="920" r:id="rId14"/>
    <p:sldId id="872" r:id="rId15"/>
    <p:sldId id="922" r:id="rId16"/>
    <p:sldId id="873" r:id="rId17"/>
    <p:sldId id="954" r:id="rId18"/>
    <p:sldId id="897" r:id="rId19"/>
    <p:sldId id="907" r:id="rId20"/>
    <p:sldId id="927" r:id="rId21"/>
    <p:sldId id="906" r:id="rId22"/>
    <p:sldId id="901" r:id="rId23"/>
    <p:sldId id="908" r:id="rId24"/>
    <p:sldId id="909" r:id="rId25"/>
    <p:sldId id="910" r:id="rId26"/>
    <p:sldId id="911" r:id="rId27"/>
    <p:sldId id="912" r:id="rId28"/>
    <p:sldId id="913" r:id="rId29"/>
    <p:sldId id="955" r:id="rId30"/>
    <p:sldId id="929" r:id="rId31"/>
    <p:sldId id="936" r:id="rId32"/>
    <p:sldId id="937" r:id="rId33"/>
    <p:sldId id="935" r:id="rId34"/>
    <p:sldId id="938" r:id="rId35"/>
    <p:sldId id="939" r:id="rId36"/>
    <p:sldId id="956" r:id="rId37"/>
    <p:sldId id="931" r:id="rId38"/>
    <p:sldId id="940" r:id="rId39"/>
    <p:sldId id="932" r:id="rId40"/>
    <p:sldId id="894" r:id="rId41"/>
    <p:sldId id="933" r:id="rId42"/>
    <p:sldId id="957" r:id="rId43"/>
    <p:sldId id="926" r:id="rId44"/>
    <p:sldId id="941" r:id="rId45"/>
    <p:sldId id="785" r:id="rId46"/>
    <p:sldId id="786" r:id="rId47"/>
    <p:sldId id="814" r:id="rId48"/>
    <p:sldId id="846" r:id="rId49"/>
    <p:sldId id="942" r:id="rId50"/>
    <p:sldId id="943" r:id="rId51"/>
    <p:sldId id="876" r:id="rId52"/>
    <p:sldId id="945" r:id="rId53"/>
    <p:sldId id="958" r:id="rId54"/>
    <p:sldId id="864" r:id="rId55"/>
    <p:sldId id="946" r:id="rId56"/>
    <p:sldId id="837" r:id="rId57"/>
    <p:sldId id="900" r:id="rId58"/>
    <p:sldId id="816" r:id="rId59"/>
    <p:sldId id="767" r:id="rId60"/>
    <p:sldId id="821" r:id="rId61"/>
    <p:sldId id="835" r:id="rId62"/>
    <p:sldId id="825" r:id="rId63"/>
    <p:sldId id="860" r:id="rId64"/>
    <p:sldId id="819" r:id="rId65"/>
    <p:sldId id="742" r:id="rId66"/>
    <p:sldId id="770" r:id="rId67"/>
    <p:sldId id="744" r:id="rId68"/>
    <p:sldId id="732" r:id="rId69"/>
    <p:sldId id="917" r:id="rId70"/>
    <p:sldId id="947" r:id="rId71"/>
    <p:sldId id="948" r:id="rId72"/>
    <p:sldId id="949" r:id="rId73"/>
    <p:sldId id="950" r:id="rId74"/>
  </p:sldIdLst>
  <p:sldSz cx="9144000" cy="6858000" type="screen4x3"/>
  <p:notesSz cx="6731000" cy="9856788"/>
  <p:custDataLst>
    <p:tags r:id="rId77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B2B2B2"/>
    <a:srgbClr val="FF9999"/>
    <a:srgbClr val="FFFFFF"/>
    <a:srgbClr val="EAEAEA"/>
    <a:srgbClr val="99CCFF"/>
    <a:srgbClr val="99FF99"/>
    <a:srgbClr val="1C1C1C"/>
    <a:srgbClr val="FF5050"/>
    <a:srgbClr val="CCFFCC"/>
    <a:srgbClr val="CC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84" autoAdjust="0"/>
    <p:restoredTop sz="99284" autoAdjust="0"/>
  </p:normalViewPr>
  <p:slideViewPr>
    <p:cSldViewPr>
      <p:cViewPr>
        <p:scale>
          <a:sx n="70" d="100"/>
          <a:sy n="70" d="100"/>
        </p:scale>
        <p:origin x="-2238" y="-13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064" y="-96"/>
      </p:cViewPr>
      <p:guideLst>
        <p:guide orient="horz" pos="3104"/>
        <p:guide pos="212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4" Type="http://schemas.openxmlformats.org/officeDocument/2006/relationships/image" Target="../media/image5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50" charset="-128"/>
              </a:defRPr>
            </a:lvl1pPr>
          </a:lstStyle>
          <a:p>
            <a:fld id="{2A7BB5E8-4EC9-4C27-A4AE-78FB8F339B3B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1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>
                <a:ea typeface="ＭＳ Ｐゴシック" pitchFamily="50" charset="-128"/>
              </a:defRPr>
            </a:lvl1pPr>
          </a:lstStyle>
          <a:p>
            <a:fld id="{BBB7401C-90B0-4833-886C-8945EA694E93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BA698F-90DC-49F4-8B1B-3214C2C09362}" type="slidenum">
              <a:rPr lang="en-US" altLang="ja-JP"/>
              <a:pPr/>
              <a:t>1</a:t>
            </a:fld>
            <a:endParaRPr lang="en-US" altLang="ja-JP" dirty="0"/>
          </a:p>
        </p:txBody>
      </p:sp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12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13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14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16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17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18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64041F-A2FE-4DF5-B459-6C9F59621C89}" type="slidenum">
              <a:rPr lang="en-US" altLang="ja-JP"/>
              <a:pPr/>
              <a:t>19</a:t>
            </a:fld>
            <a:endParaRPr lang="en-US" altLang="ja-JP" dirty="0"/>
          </a:p>
        </p:txBody>
      </p:sp>
      <p:sp>
        <p:nvSpPr>
          <p:cNvPr id="587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A1B741-69F8-45C5-8321-ABA8FE3AD9AA}" type="slidenum">
              <a:rPr lang="en-US" altLang="ja-JP"/>
              <a:pPr/>
              <a:t>20</a:t>
            </a:fld>
            <a:endParaRPr lang="en-US" altLang="ja-JP" dirty="0"/>
          </a:p>
        </p:txBody>
      </p:sp>
      <p:sp>
        <p:nvSpPr>
          <p:cNvPr id="57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AC8C79-9897-461C-9446-9091CB285778}" type="slidenum">
              <a:rPr lang="en-US" altLang="ja-JP"/>
              <a:pPr/>
              <a:t>21</a:t>
            </a:fld>
            <a:endParaRPr lang="en-US" altLang="ja-JP" dirty="0"/>
          </a:p>
        </p:txBody>
      </p:sp>
      <p:sp>
        <p:nvSpPr>
          <p:cNvPr id="58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22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23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24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25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26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27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28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29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30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31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32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33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34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35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36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37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38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39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40C8E-F62C-4D01-9ACA-3C5CD72426BA}" type="slidenum">
              <a:rPr lang="en-US" altLang="ja-JP"/>
              <a:pPr/>
              <a:t>4</a:t>
            </a:fld>
            <a:endParaRPr lang="en-US" altLang="ja-JP" dirty="0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40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173998-57EF-4C43-BB2C-53EB4D452C8E}" type="slidenum">
              <a:rPr lang="en-US" altLang="ja-JP"/>
              <a:pPr/>
              <a:t>41</a:t>
            </a:fld>
            <a:endParaRPr lang="en-US" altLang="ja-JP"/>
          </a:p>
        </p:txBody>
      </p:sp>
      <p:sp>
        <p:nvSpPr>
          <p:cNvPr id="499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42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43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Tx/>
              <a:buChar char="•"/>
            </a:pPr>
            <a:fld id="{5466545F-385D-4F87-AE0D-057BAFF385D1}" type="slidenum">
              <a:rPr lang="en-US" altLang="ja-JP" smtClean="0">
                <a:solidFill>
                  <a:srgbClr val="000000"/>
                </a:solidFill>
                <a:ea typeface="HGP創英角ｺﾞｼｯｸUB" pitchFamily="50" charset="-128"/>
              </a:rPr>
              <a:pPr>
                <a:buFontTx/>
                <a:buChar char="•"/>
              </a:pPr>
              <a:t>44</a:t>
            </a:fld>
            <a:endParaRPr lang="en-US" altLang="ja-JP" smtClean="0">
              <a:solidFill>
                <a:srgbClr val="000000"/>
              </a:solidFill>
              <a:ea typeface="HGP創英角ｺﾞｼｯｸUB" pitchFamily="50" charset="-128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45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427C48-FDA3-4938-B711-F8DFB996C07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47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67A55F1-B512-41D5-BB81-83DB666F63B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48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49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4F20EA-5C20-4F5F-943F-9263FEBDC2F2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114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4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50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51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52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53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54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55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56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40C8E-F62C-4D01-9ACA-3C5CD72426BA}" type="slidenum">
              <a:rPr lang="en-US" altLang="ja-JP"/>
              <a:pPr/>
              <a:t>57</a:t>
            </a:fld>
            <a:endParaRPr lang="en-US" altLang="ja-JP" dirty="0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6436A3-CEA0-4B7D-8398-FA2AAEE2965F}" type="slidenum">
              <a:rPr lang="en-US" altLang="ja-JP"/>
              <a:pPr/>
              <a:t>58</a:t>
            </a:fld>
            <a:endParaRPr lang="en-US" altLang="ja-JP"/>
          </a:p>
        </p:txBody>
      </p:sp>
      <p:sp>
        <p:nvSpPr>
          <p:cNvPr id="113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01C5D18-DD59-49D5-B6D7-2C0590DEBE7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59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60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62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63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40C8E-F62C-4D01-9ACA-3C5CD72426BA}" type="slidenum">
              <a:rPr lang="en-US" altLang="ja-JP"/>
              <a:pPr/>
              <a:t>64</a:t>
            </a:fld>
            <a:endParaRPr lang="en-US" altLang="ja-JP" dirty="0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40C8E-F62C-4D01-9ACA-3C5CD72426BA}" type="slidenum">
              <a:rPr lang="en-US" altLang="ja-JP"/>
              <a:pPr/>
              <a:t>65</a:t>
            </a:fld>
            <a:endParaRPr lang="en-US" altLang="ja-JP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66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B2DBDA-76A2-4B4E-ADF9-69BA1AE0387F}" type="slidenum">
              <a:rPr lang="en-US" altLang="ja-JP"/>
              <a:pPr/>
              <a:t>67</a:t>
            </a:fld>
            <a:endParaRPr lang="en-US" altLang="ja-JP"/>
          </a:p>
        </p:txBody>
      </p:sp>
      <p:sp>
        <p:nvSpPr>
          <p:cNvPr id="107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5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522D8E-F19A-457A-954F-D9C17C0E1AEA}" type="slidenum">
              <a:rPr lang="en-US" altLang="ja-JP"/>
              <a:pPr/>
              <a:t>68</a:t>
            </a:fld>
            <a:endParaRPr lang="en-US" altLang="ja-JP"/>
          </a:p>
        </p:txBody>
      </p:sp>
      <p:sp>
        <p:nvSpPr>
          <p:cNvPr id="105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4F20EA-5C20-4F5F-943F-9263FEBDC2F2}" type="slidenum">
              <a:rPr lang="en-US" altLang="ja-JP"/>
              <a:pPr/>
              <a:t>69</a:t>
            </a:fld>
            <a:endParaRPr lang="en-US" altLang="ja-JP"/>
          </a:p>
        </p:txBody>
      </p:sp>
      <p:sp>
        <p:nvSpPr>
          <p:cNvPr id="114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4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64041F-A2FE-4DF5-B459-6C9F59621C89}" type="slidenum">
              <a:rPr lang="en-US" altLang="ja-JP"/>
              <a:pPr/>
              <a:t>70</a:t>
            </a:fld>
            <a:endParaRPr lang="en-US" altLang="ja-JP" dirty="0"/>
          </a:p>
        </p:txBody>
      </p:sp>
      <p:sp>
        <p:nvSpPr>
          <p:cNvPr id="587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AD5D6C-9384-4B5C-81C2-F232FA63D201}" type="slidenum">
              <a:rPr lang="en-US" altLang="ja-JP"/>
              <a:pPr/>
              <a:t>71</a:t>
            </a:fld>
            <a:endParaRPr lang="en-US" altLang="ja-JP" dirty="0"/>
          </a:p>
        </p:txBody>
      </p:sp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9D4093-045C-4354-A421-22D00CF920CC}" type="slidenum">
              <a:rPr lang="en-US" altLang="ja-JP"/>
              <a:pPr/>
              <a:t>72</a:t>
            </a:fld>
            <a:endParaRPr lang="en-US" altLang="ja-JP" dirty="0"/>
          </a:p>
        </p:txBody>
      </p:sp>
      <p:sp>
        <p:nvSpPr>
          <p:cNvPr id="48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686040-A35E-485E-8B37-E332A90D66F1}" type="slidenum">
              <a:rPr lang="en-US" altLang="ja-JP"/>
              <a:pPr/>
              <a:t>73</a:t>
            </a:fld>
            <a:endParaRPr lang="en-US" altLang="ja-JP" dirty="0"/>
          </a:p>
        </p:txBody>
      </p:sp>
      <p:sp>
        <p:nvSpPr>
          <p:cNvPr id="47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9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564" name="Picture 1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791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791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895600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0">
                <a:effectLst/>
              </a:defRPr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791557" name="Rectangle 5" descr="デニム"/>
          <p:cNvSpPr>
            <a:spLocks noChangeArrowheads="1"/>
          </p:cNvSpPr>
          <p:nvPr/>
        </p:nvSpPr>
        <p:spPr bwMode="auto">
          <a:xfrm>
            <a:off x="2667000" y="1851014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>
              <a:ea typeface="ＭＳ Ｐゴシック" pitchFamily="50" charset="-128"/>
            </a:endParaRPr>
          </a:p>
        </p:txBody>
      </p:sp>
      <p:sp>
        <p:nvSpPr>
          <p:cNvPr id="791558" name="Rectangle 6" descr="デニム"/>
          <p:cNvSpPr>
            <a:spLocks noChangeArrowheads="1"/>
          </p:cNvSpPr>
          <p:nvPr/>
        </p:nvSpPr>
        <p:spPr bwMode="auto">
          <a:xfrm>
            <a:off x="914400" y="565130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>
              <a:ea typeface="ＭＳ Ｐゴシック" pitchFamily="50" charset="-128"/>
            </a:endParaRPr>
          </a:p>
        </p:txBody>
      </p:sp>
      <p:sp>
        <p:nvSpPr>
          <p:cNvPr id="791559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791560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 b="0"/>
            </a:lvl1pPr>
          </a:lstStyle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79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79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557" grpId="0" animBg="1" autoUpdateAnimBg="0"/>
      <p:bldP spid="791558" grpId="0" animBg="1" autoUpdateAnimBg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00186" y="22206"/>
            <a:ext cx="6629400" cy="692150"/>
          </a:xfrm>
        </p:spPr>
        <p:txBody>
          <a:bodyPr/>
          <a:lstStyle>
            <a:lvl1pPr>
              <a:defRPr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</a:defRPr>
            </a:lvl1pPr>
          </a:lstStyle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0C9CF6CF-104F-4F5A-8F5E-1FC5B1C8EB37}" type="slidenum">
              <a:rPr lang="en-US" altLang="ja-JP" smtClean="0"/>
              <a:pPr/>
              <a:t>&lt;#&gt;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C23EF9A4-1AB2-4712-877C-C1D1EE126AE4}" type="slidenum">
              <a:rPr lang="en-US" altLang="ja-JP" smtClean="0"/>
              <a:pPr/>
              <a:t>&lt;#&gt;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537" name="Picture 9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790531" name="Rectangle 3" descr="デニム"/>
          <p:cNvSpPr>
            <a:spLocks noChangeArrowheads="1"/>
          </p:cNvSpPr>
          <p:nvPr userDrawn="1"/>
        </p:nvSpPr>
        <p:spPr bwMode="auto">
          <a:xfrm>
            <a:off x="685800" y="6477000"/>
            <a:ext cx="8077200" cy="76200"/>
          </a:xfrm>
          <a:prstGeom prst="rect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790532" name="Rectangle 4" descr="デニム"/>
          <p:cNvSpPr>
            <a:spLocks noChangeArrowheads="1"/>
          </p:cNvSpPr>
          <p:nvPr userDrawn="1"/>
        </p:nvSpPr>
        <p:spPr bwMode="auto">
          <a:xfrm>
            <a:off x="685800" y="688975"/>
            <a:ext cx="8077200" cy="76200"/>
          </a:xfrm>
          <a:prstGeom prst="rect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79053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65175"/>
            <a:ext cx="8386763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7905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0">
                <a:solidFill>
                  <a:srgbClr val="EAEAEA"/>
                </a:solidFill>
                <a:latin typeface="+mn-lt"/>
              </a:defRPr>
            </a:lvl1pPr>
          </a:lstStyle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7905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0">
                <a:solidFill>
                  <a:srgbClr val="EAEAEA"/>
                </a:solidFill>
                <a:latin typeface="+mn-lt"/>
              </a:defRPr>
            </a:lvl1pPr>
          </a:lstStyle>
          <a:p>
            <a:fld id="{270D7B88-10BD-4AA2-9E64-552913EC040B}" type="slidenum">
              <a:rPr lang="en-US" altLang="ja-JP" smtClean="0"/>
              <a:pPr/>
              <a:t>&lt;#&gt;</a:t>
            </a:fld>
            <a:endParaRPr lang="en-US" altLang="ja-JP"/>
          </a:p>
        </p:txBody>
      </p:sp>
      <p:sp>
        <p:nvSpPr>
          <p:cNvPr id="7905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6" r:id="rId2"/>
    <p:sldLayoutId id="2147483657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Arial" pitchFamily="34" charset="0"/>
        <a:buNone/>
        <a:defRPr kumimoji="1" sz="2000" b="0" baseline="0">
          <a:solidFill>
            <a:srgbClr val="EAEAEA"/>
          </a:solidFill>
          <a:latin typeface="Tahoma" pitchFamily="34" charset="0"/>
          <a:ea typeface="HGP創英角ｺﾞｼｯｸUB" pitchFamily="50" charset="-128"/>
          <a:cs typeface="+mn-cs"/>
        </a:defRPr>
      </a:lvl1pPr>
      <a:lvl2pPr marL="566738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Arial" pitchFamily="34" charset="0"/>
        <a:buNone/>
        <a:defRPr kumimoji="1" sz="2000" b="0" baseline="0">
          <a:solidFill>
            <a:srgbClr val="EAEAEA"/>
          </a:solidFill>
          <a:latin typeface="Tahoma" pitchFamily="34" charset="0"/>
          <a:ea typeface="HGP創英角ｺﾞｼｯｸUB" pitchFamily="50" charset="-128"/>
        </a:defRPr>
      </a:lvl2pPr>
      <a:lvl3pPr marL="952500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Arial" pitchFamily="34" charset="0"/>
        <a:buNone/>
        <a:defRPr kumimoji="1" sz="2000" b="0" baseline="0">
          <a:solidFill>
            <a:srgbClr val="EAEAEA"/>
          </a:solidFill>
          <a:latin typeface="Tahoma" pitchFamily="34" charset="0"/>
          <a:ea typeface="HGP創英角ｺﾞｼｯｸUB" pitchFamily="50" charset="-128"/>
        </a:defRPr>
      </a:lvl3pPr>
      <a:lvl4pPr marL="1338263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Arial" pitchFamily="34" charset="0"/>
        <a:buNone/>
        <a:defRPr kumimoji="1" sz="2000" b="0" baseline="0">
          <a:solidFill>
            <a:srgbClr val="EAEAEA"/>
          </a:solidFill>
          <a:latin typeface="Tahoma" pitchFamily="34" charset="0"/>
          <a:ea typeface="HGP創英角ｺﾞｼｯｸUB" pitchFamily="50" charset="-128"/>
        </a:defRPr>
      </a:lvl4pPr>
      <a:lvl5pPr marL="17113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Arial" pitchFamily="34" charset="0"/>
        <a:buNone/>
        <a:defRPr kumimoji="1" sz="2000" b="0" baseline="0">
          <a:solidFill>
            <a:srgbClr val="EAEAEA"/>
          </a:solidFill>
          <a:latin typeface="Tahoma" pitchFamily="34" charset="0"/>
          <a:ea typeface="HGP創英角ｺﾞｼｯｸUB" pitchFamily="50" charset="-128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jpeg"/><Relationship Id="rId4" Type="http://schemas.openxmlformats.org/officeDocument/2006/relationships/image" Target="../media/image7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3" Type="http://schemas.openxmlformats.org/officeDocument/2006/relationships/tags" Target="../tags/tag6.xml"/><Relationship Id="rId7" Type="http://schemas.openxmlformats.org/officeDocument/2006/relationships/notesSlide" Target="../notesSlides/notesSlide11.xml"/><Relationship Id="rId12" Type="http://schemas.openxmlformats.org/officeDocument/2006/relationships/image" Target="../media/image2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3.png"/><Relationship Id="rId5" Type="http://schemas.openxmlformats.org/officeDocument/2006/relationships/tags" Target="../tags/tag8.xml"/><Relationship Id="rId10" Type="http://schemas.openxmlformats.org/officeDocument/2006/relationships/image" Target="../media/image22.png"/><Relationship Id="rId4" Type="http://schemas.openxmlformats.org/officeDocument/2006/relationships/tags" Target="../tags/tag7.xml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43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41.png"/><Relationship Id="rId2" Type="http://schemas.openxmlformats.org/officeDocument/2006/relationships/tags" Target="../tags/tag13.xml"/><Relationship Id="rId16" Type="http://schemas.openxmlformats.org/officeDocument/2006/relationships/image" Target="../media/image46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42.png"/><Relationship Id="rId5" Type="http://schemas.openxmlformats.org/officeDocument/2006/relationships/tags" Target="../tags/tag16.xml"/><Relationship Id="rId15" Type="http://schemas.openxmlformats.org/officeDocument/2006/relationships/image" Target="../media/image45.png"/><Relationship Id="rId10" Type="http://schemas.openxmlformats.org/officeDocument/2006/relationships/notesSlide" Target="../notesSlides/notesSlide26.xml"/><Relationship Id="rId4" Type="http://schemas.openxmlformats.org/officeDocument/2006/relationships/tags" Target="../tags/tag15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.bin"/><Relationship Id="rId2" Type="http://schemas.openxmlformats.org/officeDocument/2006/relationships/tags" Target="../tags/tag2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5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54.png"/><Relationship Id="rId10" Type="http://schemas.openxmlformats.org/officeDocument/2006/relationships/oleObject" Target="../embeddings/oleObject3.bin"/><Relationship Id="rId4" Type="http://schemas.openxmlformats.org/officeDocument/2006/relationships/notesSlide" Target="../notesSlides/notesSlide30.xml"/><Relationship Id="rId9" Type="http://schemas.openxmlformats.org/officeDocument/2006/relationships/oleObject" Target="../embeddings/oleObject2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5.bin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5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3" Type="http://schemas.openxmlformats.org/officeDocument/2006/relationships/tags" Target="../tags/tag25.xml"/><Relationship Id="rId7" Type="http://schemas.openxmlformats.org/officeDocument/2006/relationships/notesSlide" Target="../notesSlides/notesSlide38.xml"/><Relationship Id="rId12" Type="http://schemas.openxmlformats.org/officeDocument/2006/relationships/image" Target="../media/image24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3.png"/><Relationship Id="rId5" Type="http://schemas.openxmlformats.org/officeDocument/2006/relationships/tags" Target="../tags/tag27.xml"/><Relationship Id="rId10" Type="http://schemas.openxmlformats.org/officeDocument/2006/relationships/image" Target="../media/image22.png"/><Relationship Id="rId4" Type="http://schemas.openxmlformats.org/officeDocument/2006/relationships/tags" Target="../tags/tag26.xml"/><Relationship Id="rId9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30.xml"/><Relationship Id="rId7" Type="http://schemas.openxmlformats.org/officeDocument/2006/relationships/image" Target="../media/image21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notesSlide" Target="../notesSlides/notesSlide3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6.png"/><Relationship Id="rId4" Type="http://schemas.openxmlformats.org/officeDocument/2006/relationships/tags" Target="../tags/tag31.xml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w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8.jpeg"/><Relationship Id="rId9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84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wmf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4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8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000628" y="5572140"/>
            <a:ext cx="385765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ja-JP" altLang="en-US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安東 正樹　</a:t>
            </a:r>
            <a:r>
              <a:rPr lang="en-US" altLang="ja-JP" sz="14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(</a:t>
            </a:r>
            <a:r>
              <a:rPr lang="ja-JP" altLang="en-US" sz="14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京都大学</a:t>
            </a:r>
            <a:r>
              <a:rPr lang="en-US" altLang="ja-JP" sz="14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</a:t>
            </a:r>
            <a:r>
              <a:rPr lang="ja-JP" altLang="en-US" sz="14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理学研究科</a:t>
            </a:r>
            <a:r>
              <a:rPr lang="en-US" altLang="ja-JP" sz="14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)</a:t>
            </a:r>
            <a:endParaRPr lang="en-US" altLang="ja-JP" sz="1400" dirty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9750" y="928670"/>
            <a:ext cx="8280400" cy="609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3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捩じれ型重力波望遠鏡</a:t>
            </a:r>
            <a:r>
              <a:rPr lang="en-US" altLang="ja-JP" sz="3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3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TOBA: </a:t>
            </a:r>
            <a:r>
              <a:rPr lang="en-US" altLang="ja-JP" sz="2800" b="0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n-US" altLang="ja-JP" sz="28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rsion-</a:t>
            </a:r>
            <a:r>
              <a:rPr lang="en-US" altLang="ja-JP" sz="2800" b="0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altLang="ja-JP" sz="28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 </a:t>
            </a:r>
            <a:r>
              <a:rPr lang="en-US" altLang="ja-JP" sz="2800" b="0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altLang="ja-JP" sz="28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ntenna</a:t>
            </a:r>
            <a:endParaRPr lang="en-US" altLang="ja-JP" sz="2800" b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S創英角ｺﾞｼｯｸUB" pitchFamily="50" charset="-128"/>
            </a:endParaRPr>
          </a:p>
        </p:txBody>
      </p:sp>
      <p:pic>
        <p:nvPicPr>
          <p:cNvPr id="8" name="図 7" descr="setup_kyoto1002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2566886"/>
            <a:ext cx="3357554" cy="2518166"/>
          </a:xfrm>
          <a:prstGeom prst="rect">
            <a:avLst/>
          </a:prstGeom>
        </p:spPr>
      </p:pic>
      <p:pic>
        <p:nvPicPr>
          <p:cNvPr id="9" name="Picture 10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2566886"/>
            <a:ext cx="3673473" cy="257662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928662" y="2214554"/>
            <a:ext cx="2000264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FFFFF"/>
                </a:solidFill>
                <a:latin typeface="Tahoma" pitchFamily="34" charset="0"/>
              </a:rPr>
              <a:t>1</a:t>
            </a:r>
            <a:r>
              <a:rPr lang="ja-JP" altLang="en-US" sz="1400" dirty="0" smtClean="0">
                <a:solidFill>
                  <a:srgbClr val="FFFFFF"/>
                </a:solidFill>
                <a:latin typeface="Tahoma" pitchFamily="34" charset="0"/>
              </a:rPr>
              <a:t>号機 </a:t>
            </a:r>
            <a:r>
              <a:rPr lang="en-US" altLang="ja-JP" sz="1400" dirty="0" smtClean="0">
                <a:solidFill>
                  <a:srgbClr val="FFFFFF"/>
                </a:solidFill>
                <a:latin typeface="Tahoma" pitchFamily="34" charset="0"/>
              </a:rPr>
              <a:t>(</a:t>
            </a:r>
            <a:r>
              <a:rPr lang="ja-JP" altLang="en-US" sz="14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東京大学</a:t>
            </a:r>
            <a:r>
              <a:rPr lang="en-US" altLang="ja-JP" sz="14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endParaRPr lang="en-US" altLang="ja-JP" sz="14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6858016" y="2214554"/>
            <a:ext cx="2000264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FFFFF"/>
                </a:solidFill>
                <a:latin typeface="Tahoma" pitchFamily="34" charset="0"/>
              </a:rPr>
              <a:t>2</a:t>
            </a:r>
            <a:r>
              <a:rPr lang="ja-JP" altLang="en-US" sz="1400" dirty="0" smtClean="0">
                <a:solidFill>
                  <a:srgbClr val="FFFFFF"/>
                </a:solidFill>
                <a:latin typeface="Tahoma" pitchFamily="34" charset="0"/>
              </a:rPr>
              <a:t>号機 </a:t>
            </a:r>
            <a:r>
              <a:rPr lang="en-US" altLang="ja-JP" sz="1400" dirty="0" smtClean="0">
                <a:solidFill>
                  <a:srgbClr val="FFFFFF"/>
                </a:solidFill>
                <a:latin typeface="Tahoma" pitchFamily="34" charset="0"/>
              </a:rPr>
              <a:t>(</a:t>
            </a:r>
            <a:r>
              <a:rPr lang="ja-JP" altLang="en-US" sz="1400" dirty="0" smtClean="0">
                <a:solidFill>
                  <a:srgbClr val="FFFFFF"/>
                </a:solidFill>
                <a:latin typeface="Tahoma" pitchFamily="34" charset="0"/>
              </a:rPr>
              <a:t>京都</a:t>
            </a:r>
            <a:r>
              <a:rPr lang="ja-JP" altLang="en-US" sz="14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大学</a:t>
            </a:r>
            <a:r>
              <a:rPr lang="en-US" altLang="ja-JP" sz="14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endParaRPr lang="en-US" altLang="ja-JP" sz="14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57158" y="5429264"/>
            <a:ext cx="4286280" cy="9541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400" dirty="0" smtClean="0">
                <a:solidFill>
                  <a:srgbClr val="DDDDDD"/>
                </a:solidFill>
                <a:latin typeface="Tahoma" pitchFamily="34" charset="0"/>
              </a:rPr>
              <a:t>※M.Ando et </a:t>
            </a:r>
            <a:r>
              <a:rPr lang="en-US" altLang="ja-JP" sz="1400" dirty="0" err="1" smtClean="0">
                <a:solidFill>
                  <a:srgbClr val="DDDDDD"/>
                </a:solidFill>
                <a:latin typeface="Tahoma" pitchFamily="34" charset="0"/>
              </a:rPr>
              <a:t>al.,PRL</a:t>
            </a:r>
            <a:r>
              <a:rPr lang="en-US" altLang="ja-JP" sz="1400" dirty="0" smtClean="0">
                <a:solidFill>
                  <a:srgbClr val="DDDDDD"/>
                </a:solidFill>
                <a:latin typeface="Tahoma" pitchFamily="34" charset="0"/>
              </a:rPr>
              <a:t> </a:t>
            </a:r>
            <a:r>
              <a:rPr lang="en-US" altLang="ja-JP" sz="1400" dirty="0" smtClean="0">
                <a:solidFill>
                  <a:srgbClr val="DDDDDD"/>
                </a:solidFill>
                <a:latin typeface="Tahoma" pitchFamily="34" charset="0"/>
              </a:rPr>
              <a:t>105, 161101 (2010</a:t>
            </a:r>
            <a:r>
              <a:rPr lang="en-US" altLang="ja-JP" sz="1400" dirty="0" smtClean="0">
                <a:solidFill>
                  <a:srgbClr val="DDDDDD"/>
                </a:solidFill>
                <a:latin typeface="Tahoma" pitchFamily="34" charset="0"/>
              </a:rPr>
              <a:t>).</a:t>
            </a: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400" dirty="0" smtClean="0">
                <a:solidFill>
                  <a:srgbClr val="DDDDDD"/>
                </a:solidFill>
                <a:latin typeface="Tahoma" pitchFamily="34" charset="0"/>
              </a:rPr>
              <a:t>    </a:t>
            </a:r>
            <a:r>
              <a:rPr lang="en-US" altLang="ja-JP" sz="1400" dirty="0" err="1" smtClean="0">
                <a:solidFill>
                  <a:srgbClr val="DDDDDD"/>
                </a:solidFill>
                <a:latin typeface="Tahoma" pitchFamily="34" charset="0"/>
              </a:rPr>
              <a:t>K.Ishidoshiro</a:t>
            </a:r>
            <a:r>
              <a:rPr lang="en-US" altLang="ja-JP" sz="1400" dirty="0" smtClean="0">
                <a:solidFill>
                  <a:srgbClr val="DDDDDD"/>
                </a:solidFill>
                <a:latin typeface="Tahoma" pitchFamily="34" charset="0"/>
              </a:rPr>
              <a:t> </a:t>
            </a:r>
            <a:r>
              <a:rPr lang="en-US" altLang="ja-JP" sz="1400" dirty="0" smtClean="0">
                <a:solidFill>
                  <a:srgbClr val="DDDDDD"/>
                </a:solidFill>
                <a:latin typeface="Tahoma" pitchFamily="34" charset="0"/>
              </a:rPr>
              <a:t>et al.,  arXiv:1103.0346</a:t>
            </a: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400" dirty="0" smtClean="0">
                <a:solidFill>
                  <a:srgbClr val="DDDDDD"/>
                </a:solidFill>
                <a:latin typeface="Tahoma" pitchFamily="34" charset="0"/>
              </a:rPr>
              <a:t>            </a:t>
            </a:r>
            <a:r>
              <a:rPr lang="en-US" altLang="ja-JP" sz="1400" dirty="0" smtClean="0">
                <a:solidFill>
                  <a:srgbClr val="DDDDDD"/>
                </a:solidFill>
                <a:latin typeface="Tahoma" pitchFamily="34" charset="0"/>
              </a:rPr>
              <a:t>Phys</a:t>
            </a:r>
            <a:r>
              <a:rPr lang="en-US" altLang="ja-JP" sz="1400" dirty="0" smtClean="0">
                <a:solidFill>
                  <a:srgbClr val="DDDDDD"/>
                </a:solidFill>
                <a:latin typeface="Tahoma" pitchFamily="34" charset="0"/>
              </a:rPr>
              <a:t>. Rev. Lett. </a:t>
            </a:r>
            <a:r>
              <a:rPr lang="en-US" altLang="ja-JP" sz="1400" dirty="0" smtClean="0">
                <a:solidFill>
                  <a:srgbClr val="DDDDDD"/>
                </a:solidFill>
                <a:latin typeface="Tahoma" pitchFamily="34" charset="0"/>
              </a:rPr>
              <a:t>(2011) </a:t>
            </a:r>
            <a:r>
              <a:rPr lang="en-US" altLang="ja-JP" sz="1400" dirty="0" smtClean="0">
                <a:solidFill>
                  <a:srgbClr val="DDDDDD"/>
                </a:solidFill>
                <a:latin typeface="Tahoma" pitchFamily="34" charset="0"/>
              </a:rPr>
              <a:t>in </a:t>
            </a:r>
            <a:r>
              <a:rPr lang="en-US" altLang="ja-JP" sz="1400" dirty="0" smtClean="0">
                <a:solidFill>
                  <a:srgbClr val="DDDDDD"/>
                </a:solidFill>
                <a:latin typeface="Tahoma" pitchFamily="34" charset="0"/>
              </a:rPr>
              <a:t>press. </a:t>
            </a:r>
            <a:endParaRPr lang="en-US" altLang="ja-JP" sz="1400" dirty="0" smtClean="0">
              <a:solidFill>
                <a:srgbClr val="DDDDDD"/>
              </a:solidFill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4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物理学会誌  </a:t>
            </a:r>
            <a:r>
              <a:rPr lang="en-US" altLang="ja-JP" sz="14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2010</a:t>
            </a:r>
            <a:r>
              <a:rPr lang="ja-JP" altLang="en-US" sz="14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4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12</a:t>
            </a:r>
            <a:r>
              <a:rPr lang="ja-JP" altLang="en-US" sz="14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月号</a:t>
            </a:r>
            <a:endParaRPr lang="en-US" altLang="ja-JP" sz="14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696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56"/>
          <p:cNvSpPr>
            <a:spLocks noChangeArrowheads="1"/>
          </p:cNvSpPr>
          <p:nvPr/>
        </p:nvSpPr>
        <p:spPr bwMode="auto">
          <a:xfrm>
            <a:off x="4787205" y="1484784"/>
            <a:ext cx="3889251" cy="4888582"/>
          </a:xfrm>
          <a:prstGeom prst="roundRect">
            <a:avLst>
              <a:gd name="adj" fmla="val 6731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7" name="AutoShape 58"/>
          <p:cNvSpPr>
            <a:spLocks noChangeArrowheads="1"/>
          </p:cNvSpPr>
          <p:nvPr/>
        </p:nvSpPr>
        <p:spPr bwMode="auto">
          <a:xfrm>
            <a:off x="538733" y="1484784"/>
            <a:ext cx="3961259" cy="4888582"/>
          </a:xfrm>
          <a:prstGeom prst="roundRect">
            <a:avLst>
              <a:gd name="adj" fmla="val 6731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方式の比較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406" y="2204864"/>
            <a:ext cx="3343305" cy="26642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643480" y="980728"/>
            <a:ext cx="4072536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歪み観測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(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通常のレーザー干渉計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)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961078" y="980728"/>
            <a:ext cx="364337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捩じれ観測　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(TOBA)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7" name="図 6" descr="setup_kyoto1002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02878" y="2278986"/>
            <a:ext cx="3357554" cy="2518166"/>
          </a:xfrm>
          <a:prstGeom prst="rect">
            <a:avLst/>
          </a:prstGeom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899592" y="1484784"/>
            <a:ext cx="36004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EAEAEA"/>
                </a:solidFill>
                <a:latin typeface="Tahoma" pitchFamily="34" charset="0"/>
              </a:rPr>
              <a:t>試験マス間の </a:t>
            </a:r>
            <a:r>
              <a:rPr lang="ja-JP" altLang="en-US" sz="20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基線長変動</a:t>
            </a:r>
            <a:endParaRPr lang="en-US" altLang="ja-JP" sz="20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292080" y="1484784"/>
            <a:ext cx="3214742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試験マスの捩じれ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変動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899592" y="4941168"/>
            <a:ext cx="3854802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EAEAEA"/>
                </a:solidFill>
                <a:latin typeface="Tahoma" pitchFamily="34" charset="0"/>
              </a:rPr>
              <a:t>試験マス</a:t>
            </a:r>
            <a:r>
              <a:rPr lang="en-US" altLang="ja-JP" sz="1800" dirty="0" smtClean="0">
                <a:solidFill>
                  <a:srgbClr val="EAEAEA"/>
                </a:solidFill>
                <a:latin typeface="Tahoma" pitchFamily="34" charset="0"/>
              </a:rPr>
              <a:t>:  </a:t>
            </a:r>
            <a:r>
              <a:rPr lang="ja-JP" altLang="en-US" sz="1800" dirty="0" smtClean="0">
                <a:solidFill>
                  <a:srgbClr val="EAEAEA"/>
                </a:solidFill>
                <a:latin typeface="Tahoma" pitchFamily="34" charset="0"/>
              </a:rPr>
              <a:t>振子で懸架</a:t>
            </a:r>
            <a:r>
              <a:rPr lang="en-US" altLang="ja-JP" sz="1800" dirty="0" smtClean="0">
                <a:solidFill>
                  <a:srgbClr val="EAEAEA"/>
                </a:solidFill>
                <a:latin typeface="Tahoma" pitchFamily="34" charset="0"/>
              </a:rPr>
              <a:t>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EAEAEA"/>
                </a:solidFill>
                <a:latin typeface="Tahoma" pitchFamily="34" charset="0"/>
              </a:rPr>
              <a:t>             </a:t>
            </a:r>
            <a:r>
              <a:rPr lang="en-US" altLang="ja-JP" sz="1800" dirty="0" smtClean="0">
                <a:solidFill>
                  <a:srgbClr val="CCFFCC"/>
                </a:solidFill>
                <a:latin typeface="Tahoma" pitchFamily="34" charset="0"/>
              </a:rPr>
              <a:t>(</a:t>
            </a:r>
            <a:r>
              <a:rPr lang="ja-JP" altLang="en-US" sz="18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共振周波数　</a:t>
            </a:r>
            <a:r>
              <a:rPr lang="en-US" altLang="ja-JP" sz="18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~</a:t>
            </a:r>
            <a:r>
              <a:rPr lang="en-US" altLang="ja-JP" sz="18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1Hz</a:t>
            </a:r>
            <a:r>
              <a:rPr lang="en-US" altLang="ja-JP" sz="18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)</a:t>
            </a:r>
            <a:endParaRPr lang="en-US" altLang="ja-JP" sz="18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5037678" y="4942909"/>
            <a:ext cx="3854802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EAEAEA"/>
                </a:solidFill>
                <a:latin typeface="Tahoma" pitchFamily="34" charset="0"/>
              </a:rPr>
              <a:t>試験マス</a:t>
            </a:r>
            <a:r>
              <a:rPr lang="en-US" altLang="ja-JP" sz="1800" dirty="0" smtClean="0">
                <a:solidFill>
                  <a:srgbClr val="EAEAEA"/>
                </a:solidFill>
                <a:latin typeface="Tahoma" pitchFamily="34" charset="0"/>
              </a:rPr>
              <a:t>:  </a:t>
            </a:r>
            <a:r>
              <a:rPr lang="ja-JP" altLang="en-US" sz="1800" dirty="0" smtClean="0">
                <a:solidFill>
                  <a:srgbClr val="EAEAEA"/>
                </a:solidFill>
                <a:latin typeface="Tahoma" pitchFamily="34" charset="0"/>
              </a:rPr>
              <a:t>捩じれ振子で懸架</a:t>
            </a:r>
            <a:r>
              <a:rPr lang="en-US" altLang="ja-JP" sz="1800" dirty="0" smtClean="0">
                <a:solidFill>
                  <a:srgbClr val="EAEAEA"/>
                </a:solidFill>
                <a:latin typeface="Tahoma" pitchFamily="34" charset="0"/>
              </a:rPr>
              <a:t>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CCECFF"/>
                </a:solidFill>
                <a:latin typeface="Tahoma" pitchFamily="34" charset="0"/>
              </a:rPr>
              <a:t>              (</a:t>
            </a:r>
            <a:r>
              <a:rPr lang="ja-JP" altLang="en-US" sz="18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共振周波数　</a:t>
            </a:r>
            <a:r>
              <a:rPr lang="en-US" altLang="ja-JP" sz="18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~</a:t>
            </a:r>
            <a:r>
              <a:rPr lang="en-US" altLang="ja-JP" sz="18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1mHz</a:t>
            </a:r>
            <a:r>
              <a:rPr lang="en-US" altLang="ja-JP" sz="18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)</a:t>
            </a:r>
            <a:endParaRPr lang="en-US" altLang="ja-JP" sz="18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971600" y="5662989"/>
            <a:ext cx="3854802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EAEAEA"/>
                </a:solidFill>
                <a:latin typeface="Tahoma" pitchFamily="34" charset="0"/>
              </a:rPr>
              <a:t>長い基線長が取れる </a:t>
            </a:r>
            <a:endParaRPr lang="en-US" altLang="ja-JP" sz="1800" dirty="0" smtClean="0">
              <a:solidFill>
                <a:srgbClr val="EAEAEA"/>
              </a:solidFill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</a:t>
            </a:r>
            <a:r>
              <a:rPr lang="ja-JP" altLang="en-US" sz="1800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信号の増大</a:t>
            </a:r>
            <a:r>
              <a:rPr lang="en-US" altLang="ja-JP" sz="1800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8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高い感度</a:t>
            </a:r>
            <a:endParaRPr lang="en-US" altLang="ja-JP" sz="1800" dirty="0" smtClean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5143316" y="5661248"/>
            <a:ext cx="3710786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EAEAEA"/>
                </a:solidFill>
                <a:latin typeface="Tahoma" pitchFamily="34" charset="0"/>
              </a:rPr>
              <a:t>長基線は必要ない </a:t>
            </a:r>
            <a:endParaRPr lang="en-US" altLang="ja-JP" sz="1800" dirty="0" smtClean="0">
              <a:solidFill>
                <a:srgbClr val="EAEAEA"/>
              </a:solidFill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 </a:t>
            </a:r>
            <a:r>
              <a:rPr lang="ja-JP" altLang="en-US" sz="1800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シンプルな構成</a:t>
            </a:r>
            <a:r>
              <a:rPr lang="en-US" altLang="ja-JP" sz="1800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8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外乱除去</a:t>
            </a:r>
            <a:endParaRPr lang="en-US" altLang="ja-JP" sz="1800" dirty="0" smtClean="0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115616" y="1835532"/>
            <a:ext cx="3854802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観測</a:t>
            </a:r>
            <a:r>
              <a:rPr lang="ja-JP" altLang="en-US" sz="18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周波数　</a:t>
            </a:r>
            <a:r>
              <a:rPr lang="en-US" altLang="ja-JP" sz="18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10Hz-1kHz</a:t>
            </a:r>
            <a:endParaRPr lang="en-US" altLang="ja-JP" sz="18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5289198" y="1835532"/>
            <a:ext cx="302721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観測</a:t>
            </a:r>
            <a:r>
              <a:rPr lang="ja-JP" altLang="en-US" sz="18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周波数　</a:t>
            </a:r>
            <a:r>
              <a:rPr lang="en-US" altLang="ja-JP" sz="18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10mHz-1Hz</a:t>
            </a:r>
            <a:endParaRPr lang="en-US" altLang="ja-JP" sz="18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重力波に対する応答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" name="AutoShape 42"/>
          <p:cNvSpPr>
            <a:spLocks noChangeArrowheads="1"/>
          </p:cNvSpPr>
          <p:nvPr/>
        </p:nvSpPr>
        <p:spPr bwMode="auto">
          <a:xfrm>
            <a:off x="968377" y="3714752"/>
            <a:ext cx="4079897" cy="2214578"/>
          </a:xfrm>
          <a:prstGeom prst="roundRect">
            <a:avLst>
              <a:gd name="adj" fmla="val 3560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5" name="Picture 18" descr="tidal_forc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56481" y="2432050"/>
            <a:ext cx="3843057" cy="2497148"/>
          </a:xfrm>
          <a:prstGeom prst="rect">
            <a:avLst/>
          </a:prstGeom>
          <a:noFill/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6134123" y="4763168"/>
            <a:ext cx="172402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Tidal force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  by x-mode GW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786446" y="4214818"/>
            <a:ext cx="1600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Bar rotation</a:t>
            </a: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 rot="5400000">
            <a:off x="6653226" y="2230427"/>
            <a:ext cx="360363" cy="430213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99CCFF">
              <a:alpha val="20000"/>
            </a:srgbClr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572264" y="1928802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GWs</a:t>
            </a:r>
          </a:p>
        </p:txBody>
      </p:sp>
      <p:pic>
        <p:nvPicPr>
          <p:cNvPr id="10" name="Picture 2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1374800" y="2965897"/>
            <a:ext cx="265113" cy="2905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" name="Rectangle 31"/>
          <p:cNvSpPr>
            <a:spLocks noChangeArrowheads="1"/>
          </p:cNvSpPr>
          <p:nvPr/>
        </p:nvSpPr>
        <p:spPr bwMode="auto">
          <a:xfrm>
            <a:off x="1111254" y="4786322"/>
            <a:ext cx="4032250" cy="107721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Symbol" pitchFamily="18" charset="2"/>
                <a:ea typeface="HGP創英角ｺﾞｼｯｸUB" pitchFamily="50" charset="-128"/>
              </a:rPr>
              <a:t>a </a:t>
            </a: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: shape factor, between 0 to 1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       Dumbbell </a:t>
            </a: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en-US" altLang="ja-JP" sz="1600" b="1" dirty="0">
                <a:solidFill>
                  <a:srgbClr val="DDDDDD"/>
                </a:solidFill>
                <a:latin typeface="Symbol" pitchFamily="18" charset="2"/>
                <a:ea typeface="HGP創英角ｺﾞｼｯｸUB" pitchFamily="50" charset="-128"/>
                <a:sym typeface="Wingdings" pitchFamily="2" charset="2"/>
              </a:rPr>
              <a:t>a</a:t>
            </a: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= </a:t>
            </a: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1</a:t>
            </a:r>
            <a:endParaRPr lang="en-US" altLang="ja-JP" sz="16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Dimension less,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Independent of matter density </a:t>
            </a:r>
          </a:p>
        </p:txBody>
      </p:sp>
      <p:sp>
        <p:nvSpPr>
          <p:cNvPr id="12" name="Rectangle 32"/>
          <p:cNvSpPr>
            <a:spLocks noChangeArrowheads="1"/>
          </p:cNvSpPr>
          <p:nvPr/>
        </p:nvSpPr>
        <p:spPr bwMode="auto">
          <a:xfrm>
            <a:off x="504856" y="1268760"/>
            <a:ext cx="4392612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棒状試験マス回転の運動方程式</a:t>
            </a:r>
            <a:endParaRPr kumimoji="0" lang="en-US" altLang="ja-JP" sz="2000" b="1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3" name="Rectangle 33"/>
          <p:cNvSpPr>
            <a:spLocks noChangeArrowheads="1"/>
          </p:cNvSpPr>
          <p:nvPr/>
        </p:nvSpPr>
        <p:spPr bwMode="auto">
          <a:xfrm>
            <a:off x="1606575" y="2948434"/>
            <a:ext cx="338455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6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: Dynamic quadrupole moment</a:t>
            </a:r>
          </a:p>
        </p:txBody>
      </p:sp>
      <p:sp>
        <p:nvSpPr>
          <p:cNvPr id="14" name="Rectangle 34"/>
          <p:cNvSpPr>
            <a:spLocks noChangeArrowheads="1"/>
          </p:cNvSpPr>
          <p:nvPr/>
        </p:nvSpPr>
        <p:spPr bwMode="auto">
          <a:xfrm>
            <a:off x="1606575" y="2622997"/>
            <a:ext cx="237648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: Moment of Inertia</a:t>
            </a:r>
          </a:p>
        </p:txBody>
      </p:sp>
      <p:pic>
        <p:nvPicPr>
          <p:cNvPr id="15" name="Picture 3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1412900" y="2749997"/>
            <a:ext cx="98425" cy="139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6" name="Picture 3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943000" y="1897480"/>
            <a:ext cx="3722688" cy="608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7" name="AutoShape 38"/>
          <p:cNvSpPr>
            <a:spLocks noChangeArrowheads="1"/>
          </p:cNvSpPr>
          <p:nvPr/>
        </p:nvSpPr>
        <p:spPr bwMode="auto">
          <a:xfrm>
            <a:off x="539750" y="4014152"/>
            <a:ext cx="296863" cy="357188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99CCFF">
              <a:alpha val="20000"/>
            </a:srgbClr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18" name="Picture 5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4033869" y="4071942"/>
            <a:ext cx="935037" cy="2159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20" name="図 19" descr="txp_fig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100562" y="3879948"/>
            <a:ext cx="2539215" cy="682462"/>
          </a:xfrm>
          <a:prstGeom prst="rect">
            <a:avLst/>
          </a:prstGeom>
          <a:noFill/>
        </p:spPr>
      </p:pic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8"/>
          <p:cNvSpPr>
            <a:spLocks noChangeArrowheads="1"/>
          </p:cNvSpPr>
          <p:nvPr/>
        </p:nvSpPr>
        <p:spPr bwMode="auto">
          <a:xfrm>
            <a:off x="1928794" y="2747520"/>
            <a:ext cx="5904749" cy="3467562"/>
          </a:xfrm>
          <a:prstGeom prst="roundRect">
            <a:avLst>
              <a:gd name="adj" fmla="val 6731"/>
            </a:avLst>
          </a:prstGeom>
          <a:solidFill>
            <a:srgbClr val="FFFFFF">
              <a:alpha val="9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捩じれ型アンテナ概略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40493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32" y="2857496"/>
            <a:ext cx="5820576" cy="321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428728" y="1142984"/>
            <a:ext cx="507209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2</a:t>
            </a:r>
            <a:r>
              <a:rPr lang="ja-JP" altLang="en-US" sz="2000" dirty="0" err="1" smtClean="0">
                <a:solidFill>
                  <a:srgbClr val="FFFFFF"/>
                </a:solidFill>
                <a:latin typeface="Tahoma" pitchFamily="34" charset="0"/>
              </a:rPr>
              <a:t>つの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棒状試験マスを配置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AutoShape 38"/>
          <p:cNvSpPr>
            <a:spLocks noChangeArrowheads="1"/>
          </p:cNvSpPr>
          <p:nvPr/>
        </p:nvSpPr>
        <p:spPr bwMode="auto">
          <a:xfrm>
            <a:off x="2786050" y="1598908"/>
            <a:ext cx="296863" cy="357188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3143240" y="1598908"/>
            <a:ext cx="392909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重力波による差動回転変動を検出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428728" y="2100196"/>
            <a:ext cx="507209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変動センサ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: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レーザー干渉計を用いる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56"/>
          <p:cNvSpPr>
            <a:spLocks noChangeArrowheads="1"/>
          </p:cNvSpPr>
          <p:nvPr/>
        </p:nvSpPr>
        <p:spPr bwMode="auto">
          <a:xfrm>
            <a:off x="971600" y="2780928"/>
            <a:ext cx="7632848" cy="3528392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TOBA</a:t>
            </a:r>
            <a:r>
              <a:rPr lang="ja-JP" altLang="en-US" dirty="0" smtClean="0"/>
              <a:t>の感度 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例</a:t>
            </a:r>
            <a:r>
              <a:rPr lang="en-US" altLang="ja-JP" sz="2800" dirty="0" smtClean="0"/>
              <a:t>)</a:t>
            </a:r>
            <a:endParaRPr lang="ja-JP" altLang="en-US" sz="2800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888160" y="1508010"/>
            <a:ext cx="3932312" cy="1069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Laser Freq. noise &lt; 10Hz/Hz</a:t>
            </a:r>
            <a:r>
              <a:rPr lang="en-US" altLang="ja-JP" sz="16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1/2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Freq. Noise CMRR&gt;100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Intensity noise &lt; 10</a:t>
            </a:r>
            <a:r>
              <a:rPr lang="en-US" altLang="ja-JP" sz="16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-7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/Hz</a:t>
            </a:r>
            <a:r>
              <a:rPr lang="en-US" altLang="ja-JP" sz="16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1/2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Bar residual RMS motion &lt; 10</a:t>
            </a:r>
            <a:r>
              <a:rPr lang="en-US" altLang="ja-JP" sz="16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-12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m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01960" y="1412776"/>
            <a:ext cx="4572000" cy="13144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Bar length : </a:t>
            </a:r>
            <a:r>
              <a:rPr lang="en-US" altLang="ja-JP" sz="16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10m</a:t>
            </a:r>
            <a:r>
              <a:rPr lang="en-US" altLang="ja-JP" sz="16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, Mass : </a:t>
            </a:r>
            <a:r>
              <a:rPr lang="en-US" altLang="ja-JP" sz="16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7600kg</a:t>
            </a:r>
            <a:endParaRPr lang="en-US" altLang="ja-JP" sz="16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Laser source : 1064nm, 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10W  </a:t>
            </a:r>
            <a:endParaRPr lang="en-US" altLang="ja-JP" sz="16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Cavity length : 1cm,  Finesse : 100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Bar Q-value : 10</a:t>
            </a:r>
            <a:r>
              <a:rPr lang="en-US" altLang="ja-JP" sz="16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5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,  Temp: 4K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Support Loss : 10</a:t>
            </a:r>
            <a:r>
              <a:rPr lang="en-US" altLang="ja-JP" sz="16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-10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755576" y="980728"/>
            <a:ext cx="364337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現実的なパラメータを仮定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406981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33100" y="2924945"/>
            <a:ext cx="7355324" cy="3304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7358082" y="6072206"/>
            <a:ext cx="1643074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000" dirty="0" smtClean="0">
                <a:solidFill>
                  <a:srgbClr val="B2B2B2"/>
                </a:solidFill>
                <a:latin typeface="Tahoma" pitchFamily="34" charset="0"/>
              </a:rPr>
              <a:t>M.Ando et al.,</a:t>
            </a: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000" dirty="0" smtClean="0">
                <a:solidFill>
                  <a:srgbClr val="B2B2B2"/>
                </a:solidFill>
                <a:latin typeface="Tahoma" pitchFamily="34" charset="0"/>
              </a:rPr>
              <a:t>PRL </a:t>
            </a:r>
            <a:r>
              <a:rPr lang="en-US" altLang="ja-JP" sz="1000" dirty="0" smtClean="0">
                <a:solidFill>
                  <a:srgbClr val="B2B2B2"/>
                </a:solidFill>
                <a:latin typeface="Tahoma" pitchFamily="34" charset="0"/>
              </a:rPr>
              <a:t>105, 161101 (2010</a:t>
            </a:r>
            <a:r>
              <a:rPr lang="en-US" altLang="ja-JP" sz="1000" dirty="0" smtClean="0">
                <a:solidFill>
                  <a:srgbClr val="B2B2B2"/>
                </a:solidFill>
                <a:latin typeface="Tahoma" pitchFamily="34" charset="0"/>
              </a:rPr>
              <a:t>)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683568" y="1988840"/>
            <a:ext cx="7920880" cy="4032448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14090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6246" y="2023952"/>
            <a:ext cx="7342178" cy="414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他の観測器との比較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043608" y="1372706"/>
            <a:ext cx="655272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DECIGO/BBO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周波数帯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0.1Hz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付近で良い感度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2411760" y="3356992"/>
            <a:ext cx="2448272" cy="875321"/>
            <a:chOff x="2411760" y="3356992"/>
            <a:chExt cx="2448272" cy="875321"/>
          </a:xfrm>
        </p:grpSpPr>
        <p:sp>
          <p:nvSpPr>
            <p:cNvPr id="11" name="正方形/長方形 10"/>
            <p:cNvSpPr/>
            <p:nvPr/>
          </p:nvSpPr>
          <p:spPr bwMode="auto">
            <a:xfrm rot="861118">
              <a:off x="2442517" y="3770533"/>
              <a:ext cx="1956574" cy="461780"/>
            </a:xfrm>
            <a:prstGeom prst="rect">
              <a:avLst/>
            </a:prstGeom>
            <a:solidFill>
              <a:srgbClr val="1C1C1C">
                <a:alpha val="50000"/>
              </a:srgbClr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cxnSp>
          <p:nvCxnSpPr>
            <p:cNvPr id="8" name="直線コネクタ 7"/>
            <p:cNvCxnSpPr/>
            <p:nvPr/>
          </p:nvCxnSpPr>
          <p:spPr bwMode="auto">
            <a:xfrm>
              <a:off x="2411760" y="3356992"/>
              <a:ext cx="2448272" cy="720080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76200" cap="flat" cmpd="sng" algn="ctr">
              <a:solidFill>
                <a:srgbClr val="FF99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 rot="974942">
              <a:off x="2439315" y="3757965"/>
              <a:ext cx="2126121" cy="46166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200" b="1" dirty="0" smtClean="0">
                  <a:solidFill>
                    <a:srgbClr val="FFCCCC"/>
                  </a:solidFill>
                  <a:latin typeface="Tahoma" pitchFamily="34" charset="0"/>
                  <a:ea typeface="HGP創英角ｺﾞｼｯｸUB" pitchFamily="50" charset="-128"/>
                </a:rPr>
                <a:t>レーザー強度を変えることで</a:t>
              </a:r>
              <a:endParaRPr lang="en-US" altLang="ja-JP" sz="12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endParaRP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200" b="1" dirty="0" smtClean="0">
                  <a:solidFill>
                    <a:srgbClr val="FFCCCC"/>
                  </a:solidFill>
                  <a:latin typeface="Tahoma" pitchFamily="34" charset="0"/>
                </a:rPr>
                <a:t>実現できる感度の包絡線</a:t>
              </a:r>
              <a:endParaRPr lang="en-US" altLang="ja-JP" sz="1200" b="1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7358082" y="6072206"/>
            <a:ext cx="1643074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000" dirty="0" smtClean="0">
                <a:solidFill>
                  <a:srgbClr val="B2B2B2"/>
                </a:solidFill>
                <a:latin typeface="Tahoma" pitchFamily="34" charset="0"/>
              </a:rPr>
              <a:t>M.Ando et al.,</a:t>
            </a: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000" dirty="0" smtClean="0">
                <a:solidFill>
                  <a:srgbClr val="B2B2B2"/>
                </a:solidFill>
                <a:latin typeface="Tahoma" pitchFamily="34" charset="0"/>
              </a:rPr>
              <a:t>PRL </a:t>
            </a:r>
            <a:r>
              <a:rPr lang="en-US" altLang="ja-JP" sz="1000" dirty="0" smtClean="0">
                <a:solidFill>
                  <a:srgbClr val="B2B2B2"/>
                </a:solidFill>
                <a:latin typeface="Tahoma" pitchFamily="34" charset="0"/>
              </a:rPr>
              <a:t>105, 161101 (2010</a:t>
            </a:r>
            <a:r>
              <a:rPr lang="en-US" altLang="ja-JP" sz="1000" dirty="0" smtClean="0">
                <a:solidFill>
                  <a:srgbClr val="B2B2B2"/>
                </a:solidFill>
                <a:latin typeface="Tahoma" pitchFamily="34" charset="0"/>
              </a:rPr>
              <a:t>)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683568" y="2486024"/>
            <a:ext cx="7920880" cy="3168352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観測可能距離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971600" y="1412776"/>
            <a:ext cx="655272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ブラックホール連星の合体現象からの重力波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007008" y="1890410"/>
            <a:ext cx="5733344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10 Gpc</a:t>
            </a:r>
            <a:r>
              <a:rPr lang="ja-JP" altLang="en-US" sz="2000" dirty="0" err="1" smtClean="0">
                <a:solidFill>
                  <a:srgbClr val="FFFFFF"/>
                </a:solidFill>
                <a:latin typeface="Tahoma" pitchFamily="34" charset="0"/>
              </a:rPr>
              <a:t>まで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観測可能  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(                                    )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AutoShape 38"/>
          <p:cNvSpPr>
            <a:spLocks noChangeArrowheads="1"/>
          </p:cNvSpPr>
          <p:nvPr/>
        </p:nvSpPr>
        <p:spPr bwMode="auto">
          <a:xfrm>
            <a:off x="1682849" y="1906036"/>
            <a:ext cx="296863" cy="357188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14" name="図 13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4788024" y="1959007"/>
            <a:ext cx="2512945" cy="328968"/>
          </a:xfrm>
          <a:prstGeom prst="rect">
            <a:avLst/>
          </a:prstGeom>
          <a:noFill/>
        </p:spPr>
      </p:pic>
      <p:pic>
        <p:nvPicPr>
          <p:cNvPr id="1408004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8528" y="2597180"/>
            <a:ext cx="7632848" cy="2989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228184" y="5662214"/>
            <a:ext cx="2448272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B2B2B2"/>
                </a:solidFill>
                <a:latin typeface="Tahoma" pitchFamily="34" charset="0"/>
              </a:rPr>
              <a:t>Calculation by </a:t>
            </a:r>
            <a:r>
              <a:rPr lang="en-US" altLang="ja-JP" sz="1600" dirty="0" err="1" smtClean="0">
                <a:solidFill>
                  <a:srgbClr val="B2B2B2"/>
                </a:solidFill>
                <a:latin typeface="Tahoma" pitchFamily="34" charset="0"/>
              </a:rPr>
              <a:t>K.Yagi</a:t>
            </a:r>
            <a:endParaRPr lang="en-US" altLang="ja-JP" sz="16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358082" y="6072206"/>
            <a:ext cx="1643074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000" dirty="0" smtClean="0">
                <a:solidFill>
                  <a:srgbClr val="B2B2B2"/>
                </a:solidFill>
                <a:latin typeface="Tahoma" pitchFamily="34" charset="0"/>
              </a:rPr>
              <a:t>M.Ando et al.,</a:t>
            </a: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000" dirty="0" smtClean="0">
                <a:solidFill>
                  <a:srgbClr val="B2B2B2"/>
                </a:solidFill>
                <a:latin typeface="Tahoma" pitchFamily="34" charset="0"/>
              </a:rPr>
              <a:t>PRL </a:t>
            </a:r>
            <a:r>
              <a:rPr lang="en-US" altLang="ja-JP" sz="1000" dirty="0" smtClean="0">
                <a:solidFill>
                  <a:srgbClr val="B2B2B2"/>
                </a:solidFill>
                <a:latin typeface="Tahoma" pitchFamily="34" charset="0"/>
              </a:rPr>
              <a:t>105, 161101 (2010</a:t>
            </a:r>
            <a:r>
              <a:rPr lang="en-US" altLang="ja-JP" sz="1000" dirty="0" smtClean="0">
                <a:solidFill>
                  <a:srgbClr val="B2B2B2"/>
                </a:solidFill>
                <a:latin typeface="Tahoma" pitchFamily="34" charset="0"/>
              </a:rPr>
              <a:t>)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線コネクタ 15"/>
          <p:cNvCxnSpPr/>
          <p:nvPr/>
        </p:nvCxnSpPr>
        <p:spPr bwMode="auto">
          <a:xfrm>
            <a:off x="7380312" y="3140968"/>
            <a:ext cx="288032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AutoShape 42"/>
          <p:cNvSpPr>
            <a:spLocks noChangeArrowheads="1"/>
          </p:cNvSpPr>
          <p:nvPr/>
        </p:nvSpPr>
        <p:spPr bwMode="auto">
          <a:xfrm>
            <a:off x="539553" y="1660737"/>
            <a:ext cx="3168352" cy="1728192"/>
          </a:xfrm>
          <a:prstGeom prst="roundRect">
            <a:avLst>
              <a:gd name="adj" fmla="val 3560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6" name="AutoShape 56"/>
          <p:cNvSpPr>
            <a:spLocks noChangeArrowheads="1"/>
          </p:cNvSpPr>
          <p:nvPr/>
        </p:nvSpPr>
        <p:spPr bwMode="auto">
          <a:xfrm>
            <a:off x="4067943" y="1916832"/>
            <a:ext cx="4752528" cy="3816425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背景重力波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41005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09125" y="1985024"/>
            <a:ext cx="4639338" cy="36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475656" y="5157192"/>
            <a:ext cx="252028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err="1" smtClean="0">
                <a:solidFill>
                  <a:srgbClr val="DDDDDD"/>
                </a:solidFill>
                <a:latin typeface="Tahoma" pitchFamily="34" charset="0"/>
              </a:rPr>
              <a:t>R.Saito</a:t>
            </a:r>
            <a:r>
              <a:rPr lang="en-US" altLang="ja-JP" sz="1400" dirty="0" smtClean="0">
                <a:solidFill>
                  <a:srgbClr val="DDDDDD"/>
                </a:solidFill>
                <a:latin typeface="Tahoma" pitchFamily="34" charset="0"/>
              </a:rPr>
              <a:t> and </a:t>
            </a:r>
            <a:r>
              <a:rPr lang="en-US" altLang="ja-JP" sz="1400" dirty="0" err="1" smtClean="0">
                <a:solidFill>
                  <a:srgbClr val="DDDDDD"/>
                </a:solidFill>
                <a:latin typeface="Tahoma" pitchFamily="34" charset="0"/>
              </a:rPr>
              <a:t>J.Yokoyama</a:t>
            </a:r>
            <a:r>
              <a:rPr lang="en-US" altLang="ja-JP" sz="1400" dirty="0" smtClean="0">
                <a:solidFill>
                  <a:srgbClr val="DDDDDD"/>
                </a:solidFill>
                <a:latin typeface="Tahoma" pitchFamily="34" charset="0"/>
              </a:rPr>
              <a:t>,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DDDDDD"/>
                </a:solidFill>
                <a:latin typeface="Tahoma" pitchFamily="34" charset="0"/>
              </a:rPr>
              <a:t>  PRL 102, 161101 (2009)</a:t>
            </a:r>
            <a:endParaRPr lang="en-US" altLang="ja-JP" sz="14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683567" y="3964994"/>
            <a:ext cx="3096344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BBN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上限値を超える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0" name="図 9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475656" y="2459691"/>
            <a:ext cx="2007344" cy="425182"/>
          </a:xfrm>
          <a:prstGeom prst="rect">
            <a:avLst/>
          </a:prstGeom>
          <a:noFill/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611560" y="1744939"/>
            <a:ext cx="3384376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観測可能な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背景重力波の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エネルギー密度比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83567" y="4449306"/>
            <a:ext cx="3096344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初期宇宙のテンソル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　    　揺らぎ起因の重力波　　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3" name="AutoShape 38"/>
          <p:cNvSpPr>
            <a:spLocks noChangeArrowheads="1"/>
          </p:cNvSpPr>
          <p:nvPr/>
        </p:nvSpPr>
        <p:spPr bwMode="auto">
          <a:xfrm rot="5400000">
            <a:off x="1868709" y="3493952"/>
            <a:ext cx="296863" cy="357188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1988096" y="2947589"/>
            <a:ext cx="1791817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969696"/>
                </a:solidFill>
                <a:latin typeface="Tahoma" pitchFamily="34" charset="0"/>
              </a:rPr>
              <a:t>(1</a:t>
            </a:r>
            <a:r>
              <a:rPr lang="ja-JP" altLang="en-US" sz="1800" b="1" dirty="0" smtClean="0">
                <a:solidFill>
                  <a:srgbClr val="969696"/>
                </a:solidFill>
                <a:latin typeface="Tahoma" pitchFamily="34" charset="0"/>
              </a:rPr>
              <a:t>年間の観測</a:t>
            </a:r>
            <a:r>
              <a:rPr lang="en-US" altLang="ja-JP" sz="1800" b="1" dirty="0" smtClean="0">
                <a:solidFill>
                  <a:srgbClr val="969696"/>
                </a:solidFill>
                <a:latin typeface="Tahoma" pitchFamily="34" charset="0"/>
              </a:rPr>
              <a:t>)</a:t>
            </a:r>
            <a:endParaRPr lang="en-US" altLang="ja-JP" sz="1800" b="1" dirty="0">
              <a:solidFill>
                <a:srgbClr val="969696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7020272" y="2833191"/>
            <a:ext cx="936104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TOBA</a:t>
            </a:r>
            <a:endParaRPr lang="en-US" altLang="ja-JP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天体核研究室コロキウム 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1122365"/>
            <a:ext cx="8386762" cy="5092717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>
                <a:solidFill>
                  <a:srgbClr val="FFFFFF"/>
                </a:solidFill>
              </a:rPr>
              <a:t>   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1. 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イントロダクション</a:t>
            </a:r>
            <a:endParaRPr lang="en-US" altLang="ja-JP" sz="3200" b="1" dirty="0" smtClean="0">
              <a:solidFill>
                <a:srgbClr val="FFFFFF"/>
              </a:solidFill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 smtClean="0">
                <a:solidFill>
                  <a:srgbClr val="FFFFFF"/>
                </a:solidFill>
              </a:rPr>
              <a:t>   2. 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捩じれ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型重力波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望遠鏡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  TOBA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    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原理と感度評価</a:t>
            </a:r>
            <a:endParaRPr lang="en-US" altLang="ja-JP" sz="2800" b="1" dirty="0" smtClean="0">
              <a:solidFill>
                <a:srgbClr val="B2B2B2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B2B2B2"/>
                </a:solidFill>
              </a:rPr>
              <a:t>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FF9999"/>
                </a:solidFill>
              </a:rPr>
              <a:t>地上プロトタイプ </a:t>
            </a:r>
            <a:r>
              <a:rPr lang="en-US" altLang="ja-JP" sz="2800" b="1" dirty="0" smtClean="0">
                <a:solidFill>
                  <a:srgbClr val="FF9999"/>
                </a:solidFill>
              </a:rPr>
              <a:t>(</a:t>
            </a:r>
            <a:r>
              <a:rPr lang="ja-JP" altLang="en-US" sz="2800" b="1" dirty="0" smtClean="0">
                <a:solidFill>
                  <a:srgbClr val="FF9999"/>
                </a:solidFill>
              </a:rPr>
              <a:t>小型</a:t>
            </a:r>
            <a:r>
              <a:rPr lang="en-US" altLang="ja-JP" sz="2800" b="1" dirty="0" smtClean="0">
                <a:solidFill>
                  <a:srgbClr val="FF9999"/>
                </a:solidFill>
              </a:rPr>
              <a:t>TOBA)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B2B2B2"/>
                </a:solidFill>
              </a:rPr>
              <a:t>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地上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同時観測</a:t>
            </a:r>
            <a:endParaRPr lang="en-US" altLang="ja-JP" sz="2800" b="1" dirty="0" smtClean="0">
              <a:solidFill>
                <a:srgbClr val="B2B2B2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 smtClean="0">
                <a:solidFill>
                  <a:srgbClr val="FFFFFF"/>
                </a:solidFill>
              </a:rPr>
              <a:t>3. 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回転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TOBA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原理と感度評価</a:t>
            </a:r>
            <a:endParaRPr lang="en-US" altLang="ja-JP" sz="2800" b="1" dirty="0" smtClean="0">
              <a:solidFill>
                <a:srgbClr val="B2B2B2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B2B2B2"/>
                </a:solidFill>
              </a:rPr>
              <a:t>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宇宙プロトタイプ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(SWIM)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 smtClean="0">
                <a:solidFill>
                  <a:srgbClr val="FFFFFF"/>
                </a:solidFill>
              </a:rPr>
              <a:t>4. 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まとめ</a:t>
            </a:r>
            <a:endParaRPr lang="en-US" altLang="ja-JP" sz="3200" b="1" dirty="0" smtClean="0">
              <a:solidFill>
                <a:srgbClr val="FFFFFF"/>
              </a:solidFill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ja-JP" altLang="en-US" sz="3200" b="1" dirty="0">
              <a:solidFill>
                <a:srgbClr val="FFFFFF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b="1" dirty="0">
                <a:solidFill>
                  <a:srgbClr val="FFFFFF"/>
                </a:solidFill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b="1" dirty="0">
                <a:solidFill>
                  <a:srgbClr val="FFFFFF"/>
                </a:solidFill>
              </a:rPr>
              <a:t>            </a:t>
            </a:r>
          </a:p>
        </p:txBody>
      </p:sp>
      <p:sp>
        <p:nvSpPr>
          <p:cNvPr id="6" name="AutoShape 38"/>
          <p:cNvSpPr>
            <a:spLocks noChangeArrowheads="1"/>
          </p:cNvSpPr>
          <p:nvPr/>
        </p:nvSpPr>
        <p:spPr bwMode="auto">
          <a:xfrm>
            <a:off x="1428728" y="2928936"/>
            <a:ext cx="296863" cy="357188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FF9999">
              <a:alpha val="20000"/>
            </a:srgbClr>
          </a:solidFill>
          <a:ln w="3175">
            <a:solidFill>
              <a:srgbClr val="FF99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プロトタイプ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6" name="角丸四角形 15"/>
          <p:cNvSpPr>
            <a:spLocks noChangeArrowheads="1"/>
          </p:cNvSpPr>
          <p:nvPr/>
        </p:nvSpPr>
        <p:spPr bwMode="auto">
          <a:xfrm>
            <a:off x="3743325" y="2132856"/>
            <a:ext cx="2500313" cy="3857625"/>
          </a:xfrm>
          <a:prstGeom prst="roundRect">
            <a:avLst>
              <a:gd name="adj" fmla="val 7523"/>
            </a:avLst>
          </a:prstGeom>
          <a:solidFill>
            <a:srgbClr val="CCFFCC">
              <a:alpha val="10000"/>
            </a:srgbClr>
          </a:solidFill>
          <a:ln w="9525" algn="ctr">
            <a:solidFill>
              <a:srgbClr val="CCFFCC"/>
            </a:solidFill>
            <a:round/>
            <a:headEnd/>
            <a:tailEnd/>
          </a:ln>
        </p:spPr>
        <p:txBody>
          <a:bodyPr wrap="none"/>
          <a:lstStyle/>
          <a:p>
            <a:pPr>
              <a:buNone/>
            </a:pPr>
            <a:endParaRPr lang="ja-JP" altLang="en-US">
              <a:latin typeface="Tahoma" pitchFamily="34" charset="0"/>
            </a:endParaRPr>
          </a:p>
        </p:txBody>
      </p:sp>
      <p:sp>
        <p:nvSpPr>
          <p:cNvPr id="7" name="角丸四角形 16"/>
          <p:cNvSpPr>
            <a:spLocks noChangeArrowheads="1"/>
          </p:cNvSpPr>
          <p:nvPr/>
        </p:nvSpPr>
        <p:spPr bwMode="auto">
          <a:xfrm>
            <a:off x="6315075" y="2132856"/>
            <a:ext cx="2500313" cy="3857625"/>
          </a:xfrm>
          <a:prstGeom prst="roundRect">
            <a:avLst>
              <a:gd name="adj" fmla="val 7523"/>
            </a:avLst>
          </a:prstGeom>
          <a:solidFill>
            <a:srgbClr val="FFCCCC">
              <a:alpha val="10000"/>
            </a:srgbClr>
          </a:solidFill>
          <a:ln w="9525" algn="ctr">
            <a:solidFill>
              <a:srgbClr val="FFCCCC"/>
            </a:solidFill>
            <a:round/>
            <a:headEnd/>
            <a:tailEnd/>
          </a:ln>
        </p:spPr>
        <p:txBody>
          <a:bodyPr wrap="none"/>
          <a:lstStyle/>
          <a:p>
            <a:pPr>
              <a:buNone/>
            </a:pPr>
            <a:endParaRPr lang="ja-JP" altLang="en-US">
              <a:latin typeface="Tahoma" pitchFamily="34" charset="0"/>
            </a:endParaRPr>
          </a:p>
        </p:txBody>
      </p:sp>
      <p:sp>
        <p:nvSpPr>
          <p:cNvPr id="8" name="角丸四角形 14"/>
          <p:cNvSpPr>
            <a:spLocks noChangeArrowheads="1"/>
          </p:cNvSpPr>
          <p:nvPr/>
        </p:nvSpPr>
        <p:spPr bwMode="auto">
          <a:xfrm>
            <a:off x="1187450" y="2132856"/>
            <a:ext cx="2500313" cy="3857625"/>
          </a:xfrm>
          <a:prstGeom prst="roundRect">
            <a:avLst>
              <a:gd name="adj" fmla="val 7523"/>
            </a:avLst>
          </a:prstGeom>
          <a:solidFill>
            <a:srgbClr val="CCECFF">
              <a:alpha val="10000"/>
            </a:srgbClr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wrap="none"/>
          <a:lstStyle/>
          <a:p>
            <a:pPr>
              <a:buNone/>
            </a:pPr>
            <a:endParaRPr lang="ja-JP" altLang="en-US">
              <a:latin typeface="Tahoma" pitchFamily="34" charset="0"/>
            </a:endParaRPr>
          </a:p>
        </p:txBody>
      </p:sp>
      <p:sp>
        <p:nvSpPr>
          <p:cNvPr id="9" name="正方形/長方形 13"/>
          <p:cNvSpPr>
            <a:spLocks noChangeArrowheads="1"/>
          </p:cNvSpPr>
          <p:nvPr/>
        </p:nvSpPr>
        <p:spPr bwMode="auto">
          <a:xfrm>
            <a:off x="1295400" y="2847231"/>
            <a:ext cx="2286000" cy="1714500"/>
          </a:xfrm>
          <a:prstGeom prst="rect">
            <a:avLst/>
          </a:prstGeom>
          <a:solidFill>
            <a:srgbClr val="000000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pPr>
              <a:buNone/>
            </a:pPr>
            <a:endParaRPr lang="ja-JP" altLang="en-US">
              <a:latin typeface="Tahoma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5" y="2871043"/>
            <a:ext cx="2286000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351517" y="2518618"/>
            <a:ext cx="18998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sz="14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  (</a:t>
            </a:r>
            <a:r>
              <a:rPr lang="ja-JP" altLang="en-US" sz="14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東京大学</a:t>
            </a:r>
            <a:r>
              <a:rPr lang="en-US" altLang="ja-JP" sz="14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,</a:t>
            </a:r>
            <a:r>
              <a:rPr lang="ja-JP" altLang="en-US" sz="14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4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2008</a:t>
            </a:r>
            <a:r>
              <a:rPr lang="ja-JP" altLang="en-US" sz="14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4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-)</a:t>
            </a:r>
            <a:endParaRPr lang="ja-JP" altLang="en-US" sz="140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812664" y="2518618"/>
            <a:ext cx="19559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sz="14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   (</a:t>
            </a:r>
            <a:r>
              <a:rPr lang="ja-JP" altLang="en-US" sz="14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京都大学</a:t>
            </a:r>
            <a:r>
              <a:rPr lang="en-US" altLang="ja-JP" sz="14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, 2010</a:t>
            </a:r>
            <a:r>
              <a:rPr lang="ja-JP" altLang="en-US" sz="14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4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-)</a:t>
            </a:r>
            <a:endParaRPr lang="ja-JP" altLang="en-US" sz="140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3" name="図 10" descr="setup_kyoto10021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7950" y="2901206"/>
            <a:ext cx="2214563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428750" y="2502743"/>
            <a:ext cx="22145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en-US" altLang="ja-JP" sz="16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4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14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地球周回軌道</a:t>
            </a:r>
            <a:r>
              <a:rPr lang="en-US" altLang="ja-JP" sz="14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, 2009</a:t>
            </a:r>
            <a:r>
              <a:rPr lang="ja-JP" altLang="en-US" sz="14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4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-)</a:t>
            </a:r>
            <a:endParaRPr lang="ja-JP" altLang="en-US" sz="14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5" name="Picture 9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00000">
            <a:off x="1422400" y="3069481"/>
            <a:ext cx="1876425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157394" y="2132856"/>
            <a:ext cx="25715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8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ねじれ型重力波検出器</a:t>
            </a:r>
            <a:r>
              <a:rPr lang="en-US" altLang="ja-JP" sz="18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A</a:t>
            </a:r>
            <a:endParaRPr lang="ja-JP" altLang="en-US" sz="18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713163" y="2132856"/>
            <a:ext cx="25415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8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ねじれ型重力波検出器</a:t>
            </a:r>
            <a:r>
              <a:rPr lang="en-US" altLang="ja-JP" sz="18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B</a:t>
            </a:r>
            <a:endParaRPr lang="ja-JP" altLang="en-US" sz="1800" dirty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6286500" y="2132856"/>
            <a:ext cx="2543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800" dirty="0">
                <a:solidFill>
                  <a:srgbClr val="FF9999"/>
                </a:solidFill>
                <a:latin typeface="Tahoma" pitchFamily="34" charset="0"/>
                <a:ea typeface="HGP創英角ｺﾞｼｯｸUB" pitchFamily="50" charset="-128"/>
              </a:rPr>
              <a:t>ねじれ型重力波検出器</a:t>
            </a:r>
            <a:r>
              <a:rPr lang="en-US" altLang="ja-JP" sz="1800" dirty="0">
                <a:solidFill>
                  <a:srgbClr val="FF9999"/>
                </a:solidFill>
                <a:latin typeface="Tahoma" pitchFamily="34" charset="0"/>
                <a:ea typeface="HGP創英角ｺﾞｼｯｸUB" pitchFamily="50" charset="-128"/>
              </a:rPr>
              <a:t>C</a:t>
            </a:r>
            <a:endParaRPr lang="ja-JP" altLang="en-US" sz="1800" dirty="0">
              <a:solidFill>
                <a:srgbClr val="FF9999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282575" y="4753818"/>
            <a:ext cx="8556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ja-JP" altLang="en-US" sz="1400" dirty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</a:rPr>
              <a:t>試験マス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1454128" y="4642693"/>
            <a:ext cx="19415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質量 </a:t>
            </a:r>
            <a:r>
              <a:rPr lang="en-US" altLang="ja-JP" sz="16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50g, </a:t>
            </a:r>
            <a:r>
              <a:rPr lang="ja-JP" altLang="en-US" sz="16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長さ </a:t>
            </a:r>
            <a:r>
              <a:rPr lang="en-US" altLang="ja-JP" sz="16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5cm</a:t>
            </a:r>
            <a:endParaRPr lang="ja-JP" altLang="en-US" sz="14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1485604" y="4969718"/>
            <a:ext cx="18341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無重力浮上 </a:t>
            </a:r>
            <a:r>
              <a:rPr lang="en-US" altLang="ja-JP" sz="16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+</a:t>
            </a:r>
            <a:r>
              <a:rPr lang="ja-JP" altLang="en-US" sz="16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制御</a:t>
            </a: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1428750" y="5285631"/>
            <a:ext cx="17684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反射型フォトセンサ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438912" y="5606306"/>
            <a:ext cx="18053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スピン </a:t>
            </a:r>
            <a:r>
              <a:rPr lang="en-US" altLang="ja-JP" sz="16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+ </a:t>
            </a:r>
            <a:r>
              <a:rPr lang="ja-JP" altLang="en-US" sz="16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軌道運動</a:t>
            </a: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3886679" y="4642693"/>
            <a:ext cx="21659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質量 </a:t>
            </a:r>
            <a:r>
              <a:rPr lang="en-US" altLang="ja-JP" sz="16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150g, </a:t>
            </a:r>
            <a:r>
              <a:rPr lang="ja-JP" altLang="en-US" sz="16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長さ </a:t>
            </a:r>
            <a:r>
              <a:rPr lang="en-US" altLang="ja-JP" sz="16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20cm</a:t>
            </a:r>
            <a:endParaRPr lang="ja-JP" altLang="en-US" sz="14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3918050" y="4969718"/>
            <a:ext cx="22445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超電導磁気浮上 </a:t>
            </a:r>
            <a:r>
              <a:rPr lang="en-US" altLang="ja-JP" sz="16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+</a:t>
            </a:r>
            <a:r>
              <a:rPr lang="ja-JP" altLang="en-US" sz="16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制御</a:t>
            </a: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3886200" y="5285631"/>
            <a:ext cx="15001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レーザー干渉計</a:t>
            </a: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3898900" y="5606306"/>
            <a:ext cx="14160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地上静置観測</a:t>
            </a: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6506848" y="4642693"/>
            <a:ext cx="21659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質量 </a:t>
            </a:r>
            <a:r>
              <a:rPr lang="en-US" altLang="ja-JP" sz="16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340g, </a:t>
            </a:r>
            <a:r>
              <a:rPr lang="ja-JP" altLang="en-US" sz="16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長さ </a:t>
            </a:r>
            <a:r>
              <a:rPr lang="en-US" altLang="ja-JP" sz="16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25cm</a:t>
            </a:r>
            <a:endParaRPr lang="ja-JP" altLang="en-US" sz="1400" dirty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6492875" y="4969718"/>
            <a:ext cx="22748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超電導磁気浮上 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+</a:t>
            </a:r>
            <a:r>
              <a:rPr lang="ja-JP" altLang="en-US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制御</a:t>
            </a: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6530975" y="5285631"/>
            <a:ext cx="1498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レーザー干渉計</a:t>
            </a: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6529388" y="5606306"/>
            <a:ext cx="14160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地上静置観測</a:t>
            </a: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258763" y="5253881"/>
            <a:ext cx="9032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ja-JP" altLang="en-US" sz="1400" dirty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</a:rPr>
              <a:t>変動検出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214313" y="5611068"/>
            <a:ext cx="9921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ja-JP" altLang="en-US" sz="1400" dirty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</a:rPr>
              <a:t>位置・姿勢</a:t>
            </a: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2508250" y="4296618"/>
            <a:ext cx="11430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en-US" altLang="ja-JP" sz="120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</a:rPr>
              <a:t> SDS-1/SWIM</a:t>
            </a: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1115616" y="1372706"/>
            <a:ext cx="5256584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r>
              <a:rPr lang="ja-JP" altLang="en-US" sz="2000" dirty="0" err="1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つの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地上装置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1</a:t>
            </a:r>
            <a:r>
              <a:rPr lang="ja-JP" altLang="en-US" sz="2000" dirty="0" err="1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つの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衛星搭載モジュール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7" name="角丸四角形 36"/>
          <p:cNvSpPr/>
          <p:nvPr/>
        </p:nvSpPr>
        <p:spPr bwMode="auto">
          <a:xfrm>
            <a:off x="1142976" y="2071678"/>
            <a:ext cx="2571768" cy="4000528"/>
          </a:xfrm>
          <a:prstGeom prst="roundRect">
            <a:avLst>
              <a:gd name="adj" fmla="val 4275"/>
            </a:avLst>
          </a:prstGeom>
          <a:solidFill>
            <a:srgbClr val="1C1C1C">
              <a:alpha val="8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5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Small-scale </a:t>
            </a:r>
            <a:r>
              <a:rPr lang="en-US" altLang="ja-JP" dirty="0" smtClean="0"/>
              <a:t>TOBA (Tokyo)</a:t>
            </a:r>
            <a:endParaRPr lang="ja-JP" altLang="en-US" dirty="0"/>
          </a:p>
        </p:txBody>
      </p:sp>
      <p:sp>
        <p:nvSpPr>
          <p:cNvPr id="2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pic>
        <p:nvPicPr>
          <p:cNvPr id="586754" name="Picture 1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903288"/>
            <a:ext cx="7858125" cy="5511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86756" name="Rectangle 1028"/>
          <p:cNvSpPr>
            <a:spLocks noChangeArrowheads="1"/>
          </p:cNvSpPr>
          <p:nvPr/>
        </p:nvSpPr>
        <p:spPr bwMode="auto">
          <a:xfrm>
            <a:off x="3005138" y="1052513"/>
            <a:ext cx="1566862" cy="825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  <a:latin typeface="Tahoma" pitchFamily="34" charset="0"/>
              </a:rPr>
              <a:t>低振動型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  <a:latin typeface="Tahoma" pitchFamily="34" charset="0"/>
              </a:rPr>
              <a:t>パルスチューブ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  <a:latin typeface="Tahoma" pitchFamily="34" charset="0"/>
              </a:rPr>
              <a:t>        冷凍機</a:t>
            </a:r>
          </a:p>
        </p:txBody>
      </p:sp>
      <p:sp>
        <p:nvSpPr>
          <p:cNvPr id="586757" name="Rectangle 1029"/>
          <p:cNvSpPr>
            <a:spLocks noChangeArrowheads="1"/>
          </p:cNvSpPr>
          <p:nvPr/>
        </p:nvSpPr>
        <p:spPr bwMode="auto">
          <a:xfrm>
            <a:off x="5364163" y="5157788"/>
            <a:ext cx="1439862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  <a:latin typeface="Tahoma" pitchFamily="34" charset="0"/>
              </a:rPr>
              <a:t>真空槽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  <a:latin typeface="Tahoma" pitchFamily="34" charset="0"/>
              </a:rPr>
              <a:t>  </a:t>
            </a:r>
            <a:r>
              <a:rPr lang="en-US" altLang="ja-JP" sz="1600" b="1" dirty="0">
                <a:solidFill>
                  <a:srgbClr val="3399FF"/>
                </a:solidFill>
                <a:latin typeface="Tahoma" pitchFamily="34" charset="0"/>
              </a:rPr>
              <a:t>φ600mm</a:t>
            </a:r>
          </a:p>
        </p:txBody>
      </p:sp>
      <p:sp>
        <p:nvSpPr>
          <p:cNvPr id="586758" name="Rectangle 1030"/>
          <p:cNvSpPr>
            <a:spLocks noChangeArrowheads="1"/>
          </p:cNvSpPr>
          <p:nvPr/>
        </p:nvSpPr>
        <p:spPr bwMode="auto">
          <a:xfrm>
            <a:off x="5870575" y="836613"/>
            <a:ext cx="2014538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  <a:latin typeface="Tahoma" pitchFamily="34" charset="0"/>
              </a:rPr>
              <a:t>超伝導体バルク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  <a:latin typeface="Tahoma" pitchFamily="34" charset="0"/>
              </a:rPr>
              <a:t> </a:t>
            </a:r>
            <a:r>
              <a:rPr lang="en-US" altLang="ja-JP" sz="1600" b="1" dirty="0">
                <a:solidFill>
                  <a:srgbClr val="3399FF"/>
                </a:solidFill>
                <a:latin typeface="Tahoma" pitchFamily="34" charset="0"/>
              </a:rPr>
              <a:t>(</a:t>
            </a:r>
            <a:r>
              <a:rPr lang="ja-JP" altLang="en-US" sz="1600" b="1" dirty="0">
                <a:solidFill>
                  <a:srgbClr val="3399FF"/>
                </a:solidFill>
                <a:latin typeface="Tahoma" pitchFamily="34" charset="0"/>
              </a:rPr>
              <a:t>冷凍機真空槽内</a:t>
            </a:r>
            <a:r>
              <a:rPr lang="en-US" altLang="ja-JP" sz="1600" b="1" dirty="0">
                <a:solidFill>
                  <a:srgbClr val="3399FF"/>
                </a:solidFill>
                <a:latin typeface="Tahoma" pitchFamily="34" charset="0"/>
              </a:rPr>
              <a:t>)</a:t>
            </a:r>
            <a:endParaRPr lang="en-US" altLang="ja-JP" sz="1600" b="1" dirty="0">
              <a:solidFill>
                <a:srgbClr val="3399FF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586759" name="Line 1031"/>
          <p:cNvSpPr>
            <a:spLocks noChangeShapeType="1"/>
          </p:cNvSpPr>
          <p:nvPr/>
        </p:nvSpPr>
        <p:spPr bwMode="auto">
          <a:xfrm>
            <a:off x="4427538" y="1628775"/>
            <a:ext cx="1657350" cy="2159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586760" name="Line 1032"/>
          <p:cNvSpPr>
            <a:spLocks noChangeShapeType="1"/>
          </p:cNvSpPr>
          <p:nvPr/>
        </p:nvSpPr>
        <p:spPr bwMode="auto">
          <a:xfrm flipH="1" flipV="1">
            <a:off x="6940550" y="2819400"/>
            <a:ext cx="450850" cy="152400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586761" name="Rectangle 1033"/>
          <p:cNvSpPr>
            <a:spLocks noChangeArrowheads="1"/>
          </p:cNvSpPr>
          <p:nvPr/>
        </p:nvSpPr>
        <p:spPr bwMode="auto">
          <a:xfrm>
            <a:off x="2471738" y="2708275"/>
            <a:ext cx="15240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  <a:latin typeface="Tahoma" pitchFamily="34" charset="0"/>
              </a:rPr>
              <a:t>光学ベンチ</a:t>
            </a:r>
          </a:p>
        </p:txBody>
      </p:sp>
      <p:sp>
        <p:nvSpPr>
          <p:cNvPr id="586762" name="Line 1034"/>
          <p:cNvSpPr>
            <a:spLocks noChangeShapeType="1"/>
          </p:cNvSpPr>
          <p:nvPr/>
        </p:nvSpPr>
        <p:spPr bwMode="auto">
          <a:xfrm flipV="1">
            <a:off x="5105400" y="4648200"/>
            <a:ext cx="457200" cy="152400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586763" name="Line 1035"/>
          <p:cNvSpPr>
            <a:spLocks noChangeShapeType="1"/>
          </p:cNvSpPr>
          <p:nvPr/>
        </p:nvSpPr>
        <p:spPr bwMode="auto">
          <a:xfrm flipH="1">
            <a:off x="6373813" y="1412875"/>
            <a:ext cx="358775" cy="863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586764" name="Line 1036"/>
          <p:cNvSpPr>
            <a:spLocks noChangeShapeType="1"/>
          </p:cNvSpPr>
          <p:nvPr/>
        </p:nvSpPr>
        <p:spPr bwMode="auto">
          <a:xfrm flipV="1">
            <a:off x="5867400" y="4221163"/>
            <a:ext cx="217488" cy="1008062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586765" name="Rectangle 1037"/>
          <p:cNvSpPr>
            <a:spLocks noChangeArrowheads="1"/>
          </p:cNvSpPr>
          <p:nvPr/>
        </p:nvSpPr>
        <p:spPr bwMode="auto">
          <a:xfrm>
            <a:off x="6804025" y="1989138"/>
            <a:ext cx="129698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  <a:latin typeface="Tahoma" pitchFamily="34" charset="0"/>
              </a:rPr>
              <a:t>真空ポンプ</a:t>
            </a:r>
          </a:p>
        </p:txBody>
      </p:sp>
      <p:sp>
        <p:nvSpPr>
          <p:cNvPr id="586766" name="Line 1038"/>
          <p:cNvSpPr>
            <a:spLocks noChangeShapeType="1"/>
          </p:cNvSpPr>
          <p:nvPr/>
        </p:nvSpPr>
        <p:spPr bwMode="auto">
          <a:xfrm>
            <a:off x="7740650" y="2420938"/>
            <a:ext cx="792163" cy="1223962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586767" name="Line 1039"/>
          <p:cNvSpPr>
            <a:spLocks noChangeShapeType="1"/>
          </p:cNvSpPr>
          <p:nvPr/>
        </p:nvSpPr>
        <p:spPr bwMode="auto">
          <a:xfrm>
            <a:off x="3492500" y="2997200"/>
            <a:ext cx="1079500" cy="719138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586768" name="Rectangle 1040"/>
          <p:cNvSpPr>
            <a:spLocks noChangeArrowheads="1"/>
          </p:cNvSpPr>
          <p:nvPr/>
        </p:nvSpPr>
        <p:spPr bwMode="auto">
          <a:xfrm>
            <a:off x="1908175" y="5829300"/>
            <a:ext cx="19431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  <a:latin typeface="Tahoma" pitchFamily="34" charset="0"/>
              </a:rPr>
              <a:t>防音・断熱ボックス</a:t>
            </a:r>
          </a:p>
        </p:txBody>
      </p:sp>
      <p:sp>
        <p:nvSpPr>
          <p:cNvPr id="586769" name="Line 1041"/>
          <p:cNvSpPr>
            <a:spLocks noChangeShapeType="1"/>
          </p:cNvSpPr>
          <p:nvPr/>
        </p:nvSpPr>
        <p:spPr bwMode="auto">
          <a:xfrm flipV="1">
            <a:off x="2771775" y="4940300"/>
            <a:ext cx="144463" cy="865188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586770" name="Line 1042"/>
          <p:cNvSpPr>
            <a:spLocks noChangeShapeType="1"/>
          </p:cNvSpPr>
          <p:nvPr/>
        </p:nvSpPr>
        <p:spPr bwMode="auto">
          <a:xfrm flipH="1" flipV="1">
            <a:off x="1044575" y="1628775"/>
            <a:ext cx="358775" cy="3600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 type="stealth" w="med" len="med"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586771" name="Line 1043"/>
          <p:cNvSpPr>
            <a:spLocks noChangeShapeType="1"/>
          </p:cNvSpPr>
          <p:nvPr/>
        </p:nvSpPr>
        <p:spPr bwMode="auto">
          <a:xfrm>
            <a:off x="2051050" y="5013325"/>
            <a:ext cx="5473700" cy="1223963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 type="stealth" w="med" len="med"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586772" name="Rectangle 1044"/>
          <p:cNvSpPr>
            <a:spLocks noChangeArrowheads="1"/>
          </p:cNvSpPr>
          <p:nvPr/>
        </p:nvSpPr>
        <p:spPr bwMode="auto">
          <a:xfrm>
            <a:off x="4213225" y="5684838"/>
            <a:ext cx="19431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0066FF"/>
                </a:solidFill>
                <a:latin typeface="Tahoma" pitchFamily="34" charset="0"/>
              </a:rPr>
              <a:t>1932mm</a:t>
            </a:r>
          </a:p>
        </p:txBody>
      </p:sp>
      <p:sp>
        <p:nvSpPr>
          <p:cNvPr id="586773" name="Rectangle 1045"/>
          <p:cNvSpPr>
            <a:spLocks noChangeArrowheads="1"/>
          </p:cNvSpPr>
          <p:nvPr/>
        </p:nvSpPr>
        <p:spPr bwMode="auto">
          <a:xfrm>
            <a:off x="1331913" y="2852738"/>
            <a:ext cx="19431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0066FF"/>
                </a:solidFill>
                <a:latin typeface="Tahoma" pitchFamily="34" charset="0"/>
              </a:rPr>
              <a:t>1366mm</a:t>
            </a:r>
          </a:p>
        </p:txBody>
      </p:sp>
      <p:sp>
        <p:nvSpPr>
          <p:cNvPr id="586774" name="Line 1046"/>
          <p:cNvSpPr>
            <a:spLocks noChangeShapeType="1"/>
          </p:cNvSpPr>
          <p:nvPr/>
        </p:nvSpPr>
        <p:spPr bwMode="auto">
          <a:xfrm flipH="1">
            <a:off x="7740650" y="4868863"/>
            <a:ext cx="576263" cy="1296987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 type="stealth" w="med" len="med"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586775" name="Rectangle 1047"/>
          <p:cNvSpPr>
            <a:spLocks noChangeArrowheads="1"/>
          </p:cNvSpPr>
          <p:nvPr/>
        </p:nvSpPr>
        <p:spPr bwMode="auto">
          <a:xfrm>
            <a:off x="7813675" y="5734050"/>
            <a:ext cx="115093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0066FF"/>
                </a:solidFill>
                <a:latin typeface="Tahoma" pitchFamily="34" charset="0"/>
              </a:rPr>
              <a:t>1498mm</a:t>
            </a:r>
          </a:p>
        </p:txBody>
      </p:sp>
      <p:sp>
        <p:nvSpPr>
          <p:cNvPr id="586776" name="Rectangle 1048"/>
          <p:cNvSpPr>
            <a:spLocks noChangeArrowheads="1"/>
          </p:cNvSpPr>
          <p:nvPr/>
        </p:nvSpPr>
        <p:spPr bwMode="auto">
          <a:xfrm>
            <a:off x="827088" y="868347"/>
            <a:ext cx="1943100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 dirty="0">
                <a:solidFill>
                  <a:srgbClr val="F8F8F8"/>
                </a:solidFill>
                <a:latin typeface="Tahoma" pitchFamily="34" charset="0"/>
              </a:rPr>
              <a:t>東京大学　理学部旧</a:t>
            </a:r>
            <a:r>
              <a:rPr lang="en-US" altLang="ja-JP" sz="1200" b="1" dirty="0">
                <a:solidFill>
                  <a:srgbClr val="F8F8F8"/>
                </a:solidFill>
                <a:latin typeface="Tahoma" pitchFamily="34" charset="0"/>
              </a:rPr>
              <a:t>1</a:t>
            </a:r>
            <a:r>
              <a:rPr lang="ja-JP" altLang="en-US" sz="1200" b="1" dirty="0">
                <a:solidFill>
                  <a:srgbClr val="F8F8F8"/>
                </a:solidFill>
                <a:latin typeface="Tahoma" pitchFamily="34" charset="0"/>
              </a:rPr>
              <a:t>号館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天体核研究室コロキウム 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1122365"/>
            <a:ext cx="8386762" cy="5092717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>
                <a:solidFill>
                  <a:srgbClr val="FFFFFF"/>
                </a:solidFill>
              </a:rPr>
              <a:t>   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1. 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イントロダクション</a:t>
            </a:r>
            <a:endParaRPr lang="en-US" altLang="ja-JP" sz="3200" b="1" dirty="0" smtClean="0">
              <a:solidFill>
                <a:srgbClr val="FFFFFF"/>
              </a:solidFill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 smtClean="0">
                <a:solidFill>
                  <a:srgbClr val="FFFFFF"/>
                </a:solidFill>
              </a:rPr>
              <a:t>   2. 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捩じれ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型重力波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望遠鏡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  TOBA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B2B2B2"/>
                </a:solidFill>
              </a:rPr>
              <a:t>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    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原理と感度評価</a:t>
            </a:r>
            <a:endParaRPr lang="en-US" altLang="ja-JP" sz="2800" b="1" dirty="0" smtClean="0">
              <a:solidFill>
                <a:srgbClr val="B2B2B2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B2B2B2"/>
                </a:solidFill>
              </a:rPr>
              <a:t>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地上プロトタイプ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(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小型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TOBA)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B2B2B2"/>
                </a:solidFill>
              </a:rPr>
              <a:t>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地上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同時観測</a:t>
            </a:r>
            <a:endParaRPr lang="en-US" altLang="ja-JP" sz="2800" b="1" dirty="0" smtClean="0">
              <a:solidFill>
                <a:srgbClr val="B2B2B2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 smtClean="0">
                <a:solidFill>
                  <a:srgbClr val="FFFFFF"/>
                </a:solidFill>
              </a:rPr>
              <a:t>3. 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回転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TOBA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原理と感度評価</a:t>
            </a:r>
            <a:endParaRPr lang="en-US" altLang="ja-JP" sz="2800" b="1" dirty="0" smtClean="0">
              <a:solidFill>
                <a:srgbClr val="B2B2B2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B2B2B2"/>
                </a:solidFill>
              </a:rPr>
              <a:t>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宇宙プロトタイプ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(SWIM)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 smtClean="0">
                <a:solidFill>
                  <a:srgbClr val="FFFFFF"/>
                </a:solidFill>
              </a:rPr>
              <a:t>4. 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まとめ</a:t>
            </a:r>
            <a:endParaRPr lang="en-US" altLang="ja-JP" sz="3200" b="1" dirty="0" smtClean="0">
              <a:solidFill>
                <a:srgbClr val="FFFFFF"/>
              </a:solidFill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ja-JP" altLang="en-US" sz="3200" b="1" dirty="0">
              <a:solidFill>
                <a:srgbClr val="FFFFFF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b="1" dirty="0">
                <a:solidFill>
                  <a:srgbClr val="FFFFFF"/>
                </a:solidFill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b="1" dirty="0">
                <a:solidFill>
                  <a:srgbClr val="FFFFFF"/>
                </a:solidFill>
              </a:rPr>
              <a:t>            </a:t>
            </a: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8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Small-scale </a:t>
            </a:r>
            <a:r>
              <a:rPr lang="en-US" altLang="ja-JP" dirty="0" smtClean="0"/>
              <a:t>TOBA (Kyoto)</a:t>
            </a:r>
            <a:endParaRPr lang="ja-JP" altLang="en-US" dirty="0"/>
          </a:p>
        </p:txBody>
      </p:sp>
      <p:sp>
        <p:nvSpPr>
          <p:cNvPr id="14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pic>
        <p:nvPicPr>
          <p:cNvPr id="37" name="Picture 17" descr="C:\Users\ando\Desktop\IMG_0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2927" y="938046"/>
            <a:ext cx="7225887" cy="5419912"/>
          </a:xfrm>
          <a:prstGeom prst="rect">
            <a:avLst/>
          </a:prstGeom>
          <a:noFill/>
        </p:spPr>
      </p:pic>
      <p:sp>
        <p:nvSpPr>
          <p:cNvPr id="38" name="角丸四角形 37"/>
          <p:cNvSpPr/>
          <p:nvPr/>
        </p:nvSpPr>
        <p:spPr bwMode="auto">
          <a:xfrm>
            <a:off x="1525464" y="1875630"/>
            <a:ext cx="1275114" cy="262524"/>
          </a:xfrm>
          <a:prstGeom prst="roundRect">
            <a:avLst/>
          </a:prstGeom>
          <a:solidFill>
            <a:sysClr val="window" lastClr="FFFFFF">
              <a:lumMod val="95000"/>
              <a:alpha val="50000"/>
            </a:sys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buNone/>
            </a:pPr>
            <a:endParaRPr kumimoji="1" lang="ja-JP" alt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Tahoma" pitchFamily="34" charset="0"/>
            </a:endParaRPr>
          </a:p>
        </p:txBody>
      </p:sp>
      <p:sp>
        <p:nvSpPr>
          <p:cNvPr id="39" name="角丸四角形 38"/>
          <p:cNvSpPr/>
          <p:nvPr/>
        </p:nvSpPr>
        <p:spPr bwMode="auto">
          <a:xfrm>
            <a:off x="7075962" y="1050556"/>
            <a:ext cx="1125101" cy="262524"/>
          </a:xfrm>
          <a:prstGeom prst="roundRect">
            <a:avLst/>
          </a:prstGeom>
          <a:solidFill>
            <a:sysClr val="window" lastClr="FFFFFF">
              <a:lumMod val="95000"/>
              <a:alpha val="50000"/>
            </a:sys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buNone/>
            </a:pPr>
            <a:endParaRPr kumimoji="1" lang="ja-JP" alt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Tahoma" pitchFamily="34" charset="0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5875854" y="2025644"/>
            <a:ext cx="1050094" cy="262524"/>
          </a:xfrm>
          <a:prstGeom prst="roundRect">
            <a:avLst/>
          </a:prstGeom>
          <a:solidFill>
            <a:sysClr val="window" lastClr="FFFFFF">
              <a:lumMod val="95000"/>
              <a:alpha val="50000"/>
            </a:sys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buNone/>
            </a:pPr>
            <a:endParaRPr kumimoji="1" lang="ja-JP" alt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Tahoma" pitchFamily="34" charset="0"/>
            </a:endParaRPr>
          </a:p>
        </p:txBody>
      </p:sp>
      <p:sp>
        <p:nvSpPr>
          <p:cNvPr id="41" name="角丸四角形 40"/>
          <p:cNvSpPr/>
          <p:nvPr/>
        </p:nvSpPr>
        <p:spPr bwMode="auto">
          <a:xfrm>
            <a:off x="6475908" y="2513187"/>
            <a:ext cx="1200108" cy="262524"/>
          </a:xfrm>
          <a:prstGeom prst="roundRect">
            <a:avLst/>
          </a:prstGeom>
          <a:solidFill>
            <a:sysClr val="window" lastClr="FFFFFF">
              <a:lumMod val="95000"/>
              <a:alpha val="50000"/>
            </a:sys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buNone/>
            </a:pPr>
            <a:endParaRPr kumimoji="1" lang="ja-JP" alt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Tahoma" pitchFamily="34" charset="0"/>
            </a:endParaRPr>
          </a:p>
        </p:txBody>
      </p:sp>
      <p:sp>
        <p:nvSpPr>
          <p:cNvPr id="42" name="角丸四角形 41"/>
          <p:cNvSpPr/>
          <p:nvPr/>
        </p:nvSpPr>
        <p:spPr bwMode="auto">
          <a:xfrm>
            <a:off x="5800848" y="2975466"/>
            <a:ext cx="937584" cy="225020"/>
          </a:xfrm>
          <a:prstGeom prst="roundRect">
            <a:avLst/>
          </a:prstGeom>
          <a:solidFill>
            <a:sysClr val="window" lastClr="FFFFFF">
              <a:lumMod val="95000"/>
              <a:alpha val="50000"/>
            </a:sys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buNone/>
            </a:pPr>
            <a:endParaRPr kumimoji="1" lang="ja-JP" alt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Tahoma" pitchFamily="34" charset="0"/>
            </a:endParaRPr>
          </a:p>
        </p:txBody>
      </p:sp>
      <p:sp>
        <p:nvSpPr>
          <p:cNvPr id="43" name="角丸四角形 42"/>
          <p:cNvSpPr/>
          <p:nvPr/>
        </p:nvSpPr>
        <p:spPr bwMode="auto">
          <a:xfrm>
            <a:off x="4375720" y="2625697"/>
            <a:ext cx="900081" cy="412537"/>
          </a:xfrm>
          <a:prstGeom prst="roundRect">
            <a:avLst/>
          </a:prstGeom>
          <a:solidFill>
            <a:sysClr val="window" lastClr="FFFFFF">
              <a:lumMod val="95000"/>
              <a:alpha val="50000"/>
            </a:sys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buNone/>
            </a:pPr>
            <a:endParaRPr kumimoji="1" lang="ja-JP" alt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Tahoma" pitchFamily="34" charset="0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2463048" y="2888221"/>
            <a:ext cx="1462631" cy="412537"/>
          </a:xfrm>
          <a:prstGeom prst="roundRect">
            <a:avLst/>
          </a:prstGeom>
          <a:solidFill>
            <a:sysClr val="window" lastClr="FFFFFF">
              <a:lumMod val="95000"/>
              <a:alpha val="50000"/>
            </a:sys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buNone/>
            </a:pPr>
            <a:endParaRPr kumimoji="1" lang="ja-JP" alt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Tahoma" pitchFamily="34" charset="0"/>
            </a:endParaRPr>
          </a:p>
        </p:txBody>
      </p:sp>
      <p:sp>
        <p:nvSpPr>
          <p:cNvPr id="45" name="角丸四角形 44"/>
          <p:cNvSpPr/>
          <p:nvPr/>
        </p:nvSpPr>
        <p:spPr bwMode="auto">
          <a:xfrm>
            <a:off x="5463317" y="5363443"/>
            <a:ext cx="900081" cy="412537"/>
          </a:xfrm>
          <a:prstGeom prst="roundRect">
            <a:avLst/>
          </a:prstGeom>
          <a:solidFill>
            <a:sysClr val="window" lastClr="FFFFFF">
              <a:lumMod val="95000"/>
              <a:alpha val="50000"/>
            </a:sys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buNone/>
            </a:pPr>
            <a:endParaRPr kumimoji="1" lang="ja-JP" alt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Tahoma" pitchFamily="34" charset="0"/>
            </a:endParaRPr>
          </a:p>
        </p:txBody>
      </p:sp>
      <p:sp>
        <p:nvSpPr>
          <p:cNvPr id="46" name="角丸四角形 45"/>
          <p:cNvSpPr/>
          <p:nvPr/>
        </p:nvSpPr>
        <p:spPr bwMode="auto">
          <a:xfrm>
            <a:off x="5650834" y="3638288"/>
            <a:ext cx="1312618" cy="412537"/>
          </a:xfrm>
          <a:prstGeom prst="roundRect">
            <a:avLst/>
          </a:prstGeom>
          <a:solidFill>
            <a:sysClr val="window" lastClr="FFFFFF">
              <a:lumMod val="95000"/>
              <a:alpha val="50000"/>
            </a:sys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buNone/>
            </a:pPr>
            <a:endParaRPr kumimoji="1" lang="ja-JP" alt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Tahoma" pitchFamily="34" charset="0"/>
            </a:endParaRPr>
          </a:p>
        </p:txBody>
      </p:sp>
      <p:sp>
        <p:nvSpPr>
          <p:cNvPr id="47" name="Rectangle 7"/>
          <p:cNvSpPr>
            <a:spLocks noChangeArrowheads="1"/>
          </p:cNvSpPr>
          <p:nvPr/>
        </p:nvSpPr>
        <p:spPr bwMode="auto">
          <a:xfrm>
            <a:off x="5913358" y="2025644"/>
            <a:ext cx="1650149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Cryocooler</a:t>
            </a:r>
          </a:p>
        </p:txBody>
      </p:sp>
      <p:sp>
        <p:nvSpPr>
          <p:cNvPr id="48" name="Rectangle 7"/>
          <p:cNvSpPr>
            <a:spLocks noChangeArrowheads="1"/>
          </p:cNvSpPr>
          <p:nvPr/>
        </p:nvSpPr>
        <p:spPr bwMode="auto">
          <a:xfrm>
            <a:off x="6475908" y="2513187"/>
            <a:ext cx="1650149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Vacuum Tank</a:t>
            </a:r>
          </a:p>
        </p:txBody>
      </p:sp>
      <p:sp>
        <p:nvSpPr>
          <p:cNvPr id="49" name="Rectangle 7"/>
          <p:cNvSpPr>
            <a:spLocks noChangeArrowheads="1"/>
          </p:cNvSpPr>
          <p:nvPr/>
        </p:nvSpPr>
        <p:spPr bwMode="auto">
          <a:xfrm>
            <a:off x="2463048" y="2850718"/>
            <a:ext cx="1650149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Laser source</a:t>
            </a: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</a:t>
            </a: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and input optics</a:t>
            </a:r>
          </a:p>
        </p:txBody>
      </p:sp>
      <p:sp>
        <p:nvSpPr>
          <p:cNvPr id="50" name="Rectangle 7"/>
          <p:cNvSpPr>
            <a:spLocks noChangeArrowheads="1"/>
          </p:cNvSpPr>
          <p:nvPr/>
        </p:nvSpPr>
        <p:spPr bwMode="auto">
          <a:xfrm>
            <a:off x="1487960" y="1875630"/>
            <a:ext cx="1650149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Control circuits</a:t>
            </a:r>
          </a:p>
        </p:txBody>
      </p: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5650834" y="3600784"/>
            <a:ext cx="1650149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Michelson </a:t>
            </a: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interferometer</a:t>
            </a:r>
          </a:p>
        </p:txBody>
      </p:sp>
      <p:sp>
        <p:nvSpPr>
          <p:cNvPr id="52" name="Rectangle 7"/>
          <p:cNvSpPr>
            <a:spLocks noChangeArrowheads="1"/>
          </p:cNvSpPr>
          <p:nvPr/>
        </p:nvSpPr>
        <p:spPr bwMode="auto">
          <a:xfrm>
            <a:off x="5800847" y="2963228"/>
            <a:ext cx="1012591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Test mass</a:t>
            </a:r>
          </a:p>
        </p:txBody>
      </p:sp>
      <p:sp>
        <p:nvSpPr>
          <p:cNvPr id="53" name="Rectangle 7"/>
          <p:cNvSpPr>
            <a:spLocks noChangeArrowheads="1"/>
          </p:cNvSpPr>
          <p:nvPr/>
        </p:nvSpPr>
        <p:spPr bwMode="auto">
          <a:xfrm>
            <a:off x="7113465" y="1033212"/>
            <a:ext cx="1162604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Clean booth</a:t>
            </a:r>
          </a:p>
        </p:txBody>
      </p:sp>
      <p:sp>
        <p:nvSpPr>
          <p:cNvPr id="54" name="Rectangle 7"/>
          <p:cNvSpPr>
            <a:spLocks noChangeArrowheads="1"/>
          </p:cNvSpPr>
          <p:nvPr/>
        </p:nvSpPr>
        <p:spPr bwMode="auto">
          <a:xfrm>
            <a:off x="4375720" y="2601980"/>
            <a:ext cx="1012591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Super-</a:t>
            </a: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conductor</a:t>
            </a:r>
          </a:p>
        </p:txBody>
      </p:sp>
      <p:sp>
        <p:nvSpPr>
          <p:cNvPr id="55" name="Rectangle 7"/>
          <p:cNvSpPr>
            <a:spLocks noChangeArrowheads="1"/>
          </p:cNvSpPr>
          <p:nvPr/>
        </p:nvSpPr>
        <p:spPr bwMode="auto">
          <a:xfrm>
            <a:off x="5425814" y="5339725"/>
            <a:ext cx="1012591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Test mass </a:t>
            </a: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     driver</a:t>
            </a:r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5388311" y="6076007"/>
            <a:ext cx="3112779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9966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February 2010 at Kyoto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角丸四角形 10"/>
          <p:cNvSpPr/>
          <p:nvPr/>
        </p:nvSpPr>
        <p:spPr bwMode="auto">
          <a:xfrm>
            <a:off x="3643306" y="2214554"/>
            <a:ext cx="5357850" cy="4143404"/>
          </a:xfrm>
          <a:prstGeom prst="roundRect">
            <a:avLst>
              <a:gd name="adj" fmla="val 2073"/>
            </a:avLst>
          </a:prstGeom>
          <a:solidFill>
            <a:srgbClr val="FFFFFF">
              <a:alpha val="95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</a:endParaRPr>
          </a:p>
        </p:txBody>
      </p:sp>
      <p:sp>
        <p:nvSpPr>
          <p:cNvPr id="58265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装置</a:t>
            </a:r>
            <a:r>
              <a:rPr lang="ja-JP" altLang="en-US" dirty="0"/>
              <a:t>の全体構成</a:t>
            </a:r>
          </a:p>
        </p:txBody>
      </p:sp>
      <p:sp>
        <p:nvSpPr>
          <p:cNvPr id="9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582667" name="Rectangle 1035"/>
          <p:cNvSpPr>
            <a:spLocks noChangeArrowheads="1"/>
          </p:cNvSpPr>
          <p:nvPr/>
        </p:nvSpPr>
        <p:spPr bwMode="auto">
          <a:xfrm>
            <a:off x="395288" y="928670"/>
            <a:ext cx="3889375" cy="11652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FCCCC"/>
                </a:solidFill>
                <a:latin typeface="Tahoma" pitchFamily="34" charset="0"/>
                <a:sym typeface="Wingdings" pitchFamily="2" charset="2"/>
              </a:rPr>
              <a:t>マイケルソン干渉計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latin typeface="Tahoma" pitchFamily="34" charset="0"/>
                <a:sym typeface="Wingdings" pitchFamily="2" charset="2"/>
              </a:rPr>
              <a:t>    </a:t>
            </a: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試験マス両端の差動変動 </a:t>
            </a: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(</a:t>
            </a: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回転</a:t>
            </a: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) </a:t>
            </a: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測定</a:t>
            </a: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</a:rPr>
              <a:t>        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</a:rPr>
              <a:t>    光源</a:t>
            </a: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</a:rPr>
              <a:t>: Nd:YAG</a:t>
            </a: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</a:rPr>
              <a:t>レーザー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</a:rPr>
              <a:t>             波長 </a:t>
            </a: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</a:rPr>
              <a:t>1064nm, </a:t>
            </a: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</a:rPr>
              <a:t>出力 </a:t>
            </a: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</a:rPr>
              <a:t>50mW</a:t>
            </a:r>
          </a:p>
        </p:txBody>
      </p:sp>
      <p:sp>
        <p:nvSpPr>
          <p:cNvPr id="582668" name="Rectangle 1036"/>
          <p:cNvSpPr>
            <a:spLocks noChangeArrowheads="1"/>
          </p:cNvSpPr>
          <p:nvPr/>
        </p:nvSpPr>
        <p:spPr bwMode="auto">
          <a:xfrm>
            <a:off x="360363" y="2368562"/>
            <a:ext cx="3348037" cy="27749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FFFCC"/>
                </a:solidFill>
                <a:latin typeface="Tahoma" pitchFamily="34" charset="0"/>
              </a:rPr>
              <a:t>超伝導体バルク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latin typeface="Tahoma" pitchFamily="34" charset="0"/>
              </a:rPr>
              <a:t>    </a:t>
            </a: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</a:rPr>
              <a:t>直径 </a:t>
            </a: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</a:rPr>
              <a:t>600mm, </a:t>
            </a: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</a:rPr>
              <a:t>厚さ </a:t>
            </a: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</a:rPr>
              <a:t>20mm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600" dirty="0"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600" dirty="0"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latin typeface="Tahoma" pitchFamily="34" charset="0"/>
              </a:rPr>
              <a:t>    </a:t>
            </a: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</a:rPr>
              <a:t>転移温度 </a:t>
            </a: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</a:rPr>
              <a:t>~92K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600" dirty="0"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ja-JP" altLang="en-US" sz="1600" dirty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パルス管冷凍機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latin typeface="Tahoma" pitchFamily="34" charset="0"/>
                <a:sym typeface="Wingdings" pitchFamily="2" charset="2"/>
              </a:rPr>
              <a:t>　</a:t>
            </a: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最低到達温度 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~65K</a:t>
            </a:r>
            <a:endParaRPr lang="en-US" altLang="ja-JP" sz="1600" dirty="0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</a:t>
            </a: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バルブユニット分離  低振動化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柔軟ヒートリンクによる防振</a:t>
            </a:r>
          </a:p>
        </p:txBody>
      </p:sp>
      <p:sp>
        <p:nvSpPr>
          <p:cNvPr id="582670" name="Rectangle 1038"/>
          <p:cNvSpPr>
            <a:spLocks noChangeArrowheads="1"/>
          </p:cNvSpPr>
          <p:nvPr/>
        </p:nvSpPr>
        <p:spPr bwMode="auto">
          <a:xfrm>
            <a:off x="4614889" y="928670"/>
            <a:ext cx="3743325" cy="11652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FCCFF"/>
                </a:solidFill>
                <a:latin typeface="Tahoma" pitchFamily="34" charset="0"/>
              </a:rPr>
              <a:t>真空槽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latin typeface="Tahoma" pitchFamily="34" charset="0"/>
              </a:rPr>
              <a:t>   </a:t>
            </a: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</a:rPr>
              <a:t>直径</a:t>
            </a: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</a:rPr>
              <a:t>600mm</a:t>
            </a: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</a:rPr>
              <a:t>円筒形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</a:rPr>
              <a:t>   真空度 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10</a:t>
            </a:r>
            <a:r>
              <a:rPr lang="en-US" altLang="ja-JP" sz="1600" baseline="30000" dirty="0" smtClean="0">
                <a:solidFill>
                  <a:srgbClr val="F8F8F8"/>
                </a:solidFill>
                <a:latin typeface="Tahoma" pitchFamily="34" charset="0"/>
              </a:rPr>
              <a:t>-5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</a:rPr>
              <a:t>Pa  </a:t>
            </a: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(</a:t>
            </a: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ターボポンプ</a:t>
            </a: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)</a:t>
            </a: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</a:rPr>
              <a:t>防音・断熱シールド内に設置        </a:t>
            </a:r>
          </a:p>
        </p:txBody>
      </p:sp>
      <p:sp>
        <p:nvSpPr>
          <p:cNvPr id="582671" name="Rectangle 1039"/>
          <p:cNvSpPr>
            <a:spLocks noChangeArrowheads="1"/>
          </p:cNvSpPr>
          <p:nvPr/>
        </p:nvSpPr>
        <p:spPr bwMode="auto">
          <a:xfrm>
            <a:off x="468313" y="5464988"/>
            <a:ext cx="3743325" cy="60721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CCECFF"/>
                </a:solidFill>
                <a:latin typeface="Tahoma" pitchFamily="34" charset="0"/>
              </a:rPr>
              <a:t>棒状ねじれ秤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</a:rPr>
              <a:t>長さ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200mm</a:t>
            </a: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</a:rPr>
              <a:t>程度</a:t>
            </a:r>
            <a:endParaRPr lang="ja-JP" altLang="en-US" sz="1600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582672" name="Text Box 1040"/>
          <p:cNvSpPr txBox="1">
            <a:spLocks noChangeArrowheads="1"/>
          </p:cNvSpPr>
          <p:nvPr/>
        </p:nvSpPr>
        <p:spPr bwMode="auto">
          <a:xfrm>
            <a:off x="827088" y="2941669"/>
            <a:ext cx="2771775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400" dirty="0">
                <a:solidFill>
                  <a:srgbClr val="FFFFCC"/>
                </a:solidFill>
                <a:latin typeface="Tahoma" pitchFamily="34" charset="0"/>
              </a:rPr>
              <a:t>Gd</a:t>
            </a:r>
            <a:r>
              <a:rPr lang="en-US" altLang="ja-JP" sz="1400" baseline="-25000" dirty="0">
                <a:solidFill>
                  <a:srgbClr val="FFFFCC"/>
                </a:solidFill>
                <a:latin typeface="Tahoma" pitchFamily="34" charset="0"/>
              </a:rPr>
              <a:t>1</a:t>
            </a:r>
            <a:r>
              <a:rPr lang="en-US" altLang="ja-JP" sz="1400" dirty="0">
                <a:solidFill>
                  <a:srgbClr val="FFFFCC"/>
                </a:solidFill>
                <a:latin typeface="Tahoma" pitchFamily="34" charset="0"/>
              </a:rPr>
              <a:t>Ba</a:t>
            </a:r>
            <a:r>
              <a:rPr lang="en-US" altLang="ja-JP" sz="1400" baseline="-25000" dirty="0">
                <a:solidFill>
                  <a:srgbClr val="FFFFCC"/>
                </a:solidFill>
                <a:latin typeface="Tahoma" pitchFamily="34" charset="0"/>
              </a:rPr>
              <a:t>2</a:t>
            </a:r>
            <a:r>
              <a:rPr lang="en-US" altLang="ja-JP" sz="1400" dirty="0">
                <a:solidFill>
                  <a:srgbClr val="FFFFCC"/>
                </a:solidFill>
                <a:latin typeface="Tahoma" pitchFamily="34" charset="0"/>
              </a:rPr>
              <a:t>Cu</a:t>
            </a:r>
            <a:r>
              <a:rPr lang="en-US" altLang="ja-JP" sz="1400" baseline="-25000" dirty="0">
                <a:solidFill>
                  <a:srgbClr val="FFFFCC"/>
                </a:solidFill>
                <a:latin typeface="Tahoma" pitchFamily="34" charset="0"/>
              </a:rPr>
              <a:t>3</a:t>
            </a:r>
            <a:r>
              <a:rPr lang="en-US" altLang="ja-JP" sz="1400" dirty="0">
                <a:solidFill>
                  <a:srgbClr val="FFFFCC"/>
                </a:solidFill>
                <a:latin typeface="Tahoma" pitchFamily="34" charset="0"/>
              </a:rPr>
              <a:t>O</a:t>
            </a:r>
            <a:r>
              <a:rPr lang="en-US" altLang="ja-JP" sz="1400" baseline="-25000" dirty="0">
                <a:solidFill>
                  <a:srgbClr val="FFFFCC"/>
                </a:solidFill>
                <a:latin typeface="Tahoma" pitchFamily="34" charset="0"/>
              </a:rPr>
              <a:t>6.9   </a:t>
            </a:r>
            <a:r>
              <a:rPr lang="en-US" altLang="ja-JP" sz="1400" dirty="0">
                <a:solidFill>
                  <a:srgbClr val="FFFFCC"/>
                </a:solidFill>
                <a:latin typeface="Tahoma" pitchFamily="34" charset="0"/>
              </a:rPr>
              <a:t> : 70.9%</a:t>
            </a:r>
            <a:r>
              <a:rPr lang="en-US" altLang="ja-JP" sz="1400" baseline="-25000" dirty="0">
                <a:solidFill>
                  <a:srgbClr val="FFFFCC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400" dirty="0">
                <a:solidFill>
                  <a:srgbClr val="FFFFCC"/>
                </a:solidFill>
                <a:latin typeface="Tahoma" pitchFamily="34" charset="0"/>
              </a:rPr>
              <a:t>Gd</a:t>
            </a:r>
            <a:r>
              <a:rPr lang="en-US" altLang="ja-JP" sz="1400" baseline="-25000" dirty="0">
                <a:solidFill>
                  <a:srgbClr val="FFFFCC"/>
                </a:solidFill>
                <a:latin typeface="Tahoma" pitchFamily="34" charset="0"/>
              </a:rPr>
              <a:t>2</a:t>
            </a:r>
            <a:r>
              <a:rPr lang="en-US" altLang="ja-JP" sz="1400" dirty="0">
                <a:solidFill>
                  <a:srgbClr val="FFFFCC"/>
                </a:solidFill>
                <a:latin typeface="Tahoma" pitchFamily="34" charset="0"/>
              </a:rPr>
              <a:t>Ba</a:t>
            </a:r>
            <a:r>
              <a:rPr lang="en-US" altLang="ja-JP" sz="1400" baseline="-25000" dirty="0">
                <a:solidFill>
                  <a:srgbClr val="FFFFCC"/>
                </a:solidFill>
                <a:latin typeface="Tahoma" pitchFamily="34" charset="0"/>
              </a:rPr>
              <a:t>1</a:t>
            </a:r>
            <a:r>
              <a:rPr lang="en-US" altLang="ja-JP" sz="1400" dirty="0">
                <a:solidFill>
                  <a:srgbClr val="FFFFCC"/>
                </a:solidFill>
                <a:latin typeface="Tahoma" pitchFamily="34" charset="0"/>
              </a:rPr>
              <a:t>Cu</a:t>
            </a:r>
            <a:r>
              <a:rPr lang="en-US" altLang="ja-JP" sz="1400" baseline="-25000" dirty="0">
                <a:solidFill>
                  <a:srgbClr val="FFFFCC"/>
                </a:solidFill>
                <a:latin typeface="Tahoma" pitchFamily="34" charset="0"/>
              </a:rPr>
              <a:t>1</a:t>
            </a:r>
            <a:r>
              <a:rPr lang="en-US" altLang="ja-JP" sz="1400" dirty="0">
                <a:solidFill>
                  <a:srgbClr val="FFFFCC"/>
                </a:solidFill>
                <a:latin typeface="Tahoma" pitchFamily="34" charset="0"/>
              </a:rPr>
              <a:t>O</a:t>
            </a:r>
            <a:r>
              <a:rPr lang="en-US" altLang="ja-JP" sz="1400" baseline="-25000" dirty="0">
                <a:solidFill>
                  <a:srgbClr val="FFFFCC"/>
                </a:solidFill>
                <a:latin typeface="Tahoma" pitchFamily="34" charset="0"/>
              </a:rPr>
              <a:t>7     </a:t>
            </a:r>
            <a:r>
              <a:rPr lang="en-US" altLang="ja-JP" sz="1400" dirty="0">
                <a:solidFill>
                  <a:srgbClr val="FFFFCC"/>
                </a:solidFill>
                <a:latin typeface="Tahoma" pitchFamily="34" charset="0"/>
              </a:rPr>
              <a:t>  : 19.2%</a:t>
            </a:r>
          </a:p>
        </p:txBody>
      </p:sp>
      <p:pic>
        <p:nvPicPr>
          <p:cNvPr id="953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5328" y="2285992"/>
            <a:ext cx="5272456" cy="4000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TOBA</a:t>
            </a:r>
            <a:r>
              <a:rPr lang="ja-JP" altLang="en-US" dirty="0" smtClean="0"/>
              <a:t>による背景重力波観測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610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900925"/>
            <a:ext cx="8501090" cy="338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1357290" y="1000108"/>
            <a:ext cx="7143800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Koji Ishidoshiro et al.,  arXiv:1103.0346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                                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Phys. Rev. Lett. , in press 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285852" y="5500702"/>
            <a:ext cx="7143800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小型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TOBA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　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1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台で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1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晩の観測運転  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　　　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0.2 Hz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の背景重力波に観測的な上限値をつけた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.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Small-scale TOBA</a:t>
            </a:r>
            <a:r>
              <a:rPr lang="ja-JP" altLang="en-US" dirty="0" smtClean="0"/>
              <a:t>の感度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6128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928670"/>
            <a:ext cx="6357982" cy="550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7358082" y="6072206"/>
            <a:ext cx="1643074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000" dirty="0" smtClean="0">
                <a:solidFill>
                  <a:srgbClr val="B2B2B2"/>
                </a:solidFill>
                <a:latin typeface="Tahoma" pitchFamily="34" charset="0"/>
              </a:rPr>
              <a:t>K. Ishidoshiro</a:t>
            </a:r>
            <a:r>
              <a:rPr lang="en-US" altLang="ja-JP" sz="1000" dirty="0" smtClean="0">
                <a:solidFill>
                  <a:srgbClr val="B2B2B2"/>
                </a:solidFill>
                <a:latin typeface="Tahoma" pitchFamily="34" charset="0"/>
              </a:rPr>
              <a:t> et al.,</a:t>
            </a: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000" dirty="0" smtClean="0">
                <a:solidFill>
                  <a:srgbClr val="B2B2B2"/>
                </a:solidFill>
                <a:latin typeface="Tahoma" pitchFamily="34" charset="0"/>
              </a:rPr>
              <a:t>PRL  </a:t>
            </a:r>
            <a:r>
              <a:rPr lang="en-US" altLang="ja-JP" sz="1000" dirty="0" smtClean="0">
                <a:solidFill>
                  <a:srgbClr val="B2B2B2"/>
                </a:solidFill>
                <a:latin typeface="Tahoma" pitchFamily="34" charset="0"/>
              </a:rPr>
              <a:t>(</a:t>
            </a:r>
            <a:r>
              <a:rPr lang="en-US" altLang="ja-JP" sz="1000" dirty="0" smtClean="0">
                <a:solidFill>
                  <a:srgbClr val="B2B2B2"/>
                </a:solidFill>
                <a:latin typeface="Tahoma" pitchFamily="34" charset="0"/>
              </a:rPr>
              <a:t>2011) in press.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TOBA</a:t>
            </a:r>
            <a:r>
              <a:rPr lang="ja-JP" altLang="en-US" dirty="0" smtClean="0"/>
              <a:t>による背景重力波観測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928662" y="857232"/>
            <a:ext cx="7143800" cy="563231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TOBA</a:t>
            </a:r>
            <a:r>
              <a:rPr lang="ja-JP" altLang="en-US" sz="20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による低周波重力波観測</a:t>
            </a:r>
            <a:endParaRPr lang="en-US" altLang="ja-JP" sz="2000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TOBA: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捩じれ振子を利用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 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低周波数帯に感度を持つ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(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世界最高感度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)</a:t>
            </a:r>
          </a:p>
          <a:p>
            <a:pPr algn="l">
              <a:lnSpc>
                <a:spcPct val="18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20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sym typeface="Wingdings" pitchFamily="2" charset="2"/>
              </a:rPr>
              <a:t>東大</a:t>
            </a:r>
            <a:r>
              <a:rPr lang="ja-JP" altLang="en-US" sz="20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sym typeface="Wingdings" pitchFamily="2" charset="2"/>
              </a:rPr>
              <a:t>の小型 </a:t>
            </a:r>
            <a:r>
              <a:rPr lang="en-US" altLang="ja-JP" sz="20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sym typeface="Wingdings" pitchFamily="2" charset="2"/>
              </a:rPr>
              <a:t>TOBA       </a:t>
            </a:r>
            <a:endParaRPr lang="en-US" altLang="ja-JP" sz="2000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長さ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~20cm,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質量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~160g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常温、真空中、超電導磁気浮上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8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20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観測</a:t>
            </a:r>
            <a:r>
              <a:rPr lang="ja-JP" altLang="en-US" sz="20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運転</a:t>
            </a:r>
            <a:endParaRPr lang="en-US" altLang="ja-JP" sz="2000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等方・無偏波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定常・ガウシアンの背景重力波を仮定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1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台の装置での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1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晩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(7.5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時間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)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の観測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　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安定な時間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3.5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時間のデータを使用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        約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100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個のセグメントに分ける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   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フーリエ変換によりスペクトルを出す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        0.2Hz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成分の値の統計量を求める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    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上限値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16148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5551" y="4857761"/>
            <a:ext cx="2676977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TOBA</a:t>
            </a:r>
            <a:r>
              <a:rPr lang="ja-JP" altLang="en-US" dirty="0" smtClean="0"/>
              <a:t>による背景重力波観測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857224" y="967071"/>
            <a:ext cx="3857652" cy="7943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得られた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0.2Hz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成分のパワー分布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　　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指数分布でフィッテイング　　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16117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1888683"/>
            <a:ext cx="5214974" cy="4540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右矢印 7"/>
          <p:cNvSpPr/>
          <p:nvPr/>
        </p:nvSpPr>
        <p:spPr bwMode="auto">
          <a:xfrm>
            <a:off x="4714876" y="1211879"/>
            <a:ext cx="285752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143472" y="1395699"/>
            <a:ext cx="3643370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(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観測された平均パワーに相当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)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　　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14" name="図 13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5192569" y="1029693"/>
            <a:ext cx="2496254" cy="364622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7358082" y="6072206"/>
            <a:ext cx="1643074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000" dirty="0" smtClean="0">
                <a:solidFill>
                  <a:srgbClr val="B2B2B2"/>
                </a:solidFill>
                <a:latin typeface="Tahoma" pitchFamily="34" charset="0"/>
              </a:rPr>
              <a:t>K. Ishidoshiro</a:t>
            </a:r>
            <a:r>
              <a:rPr lang="en-US" altLang="ja-JP" sz="1000" dirty="0" smtClean="0">
                <a:solidFill>
                  <a:srgbClr val="B2B2B2"/>
                </a:solidFill>
                <a:latin typeface="Tahoma" pitchFamily="34" charset="0"/>
              </a:rPr>
              <a:t> et al.,</a:t>
            </a: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000" dirty="0" smtClean="0">
                <a:solidFill>
                  <a:srgbClr val="B2B2B2"/>
                </a:solidFill>
                <a:latin typeface="Tahoma" pitchFamily="34" charset="0"/>
              </a:rPr>
              <a:t>PRL  </a:t>
            </a:r>
            <a:r>
              <a:rPr lang="en-US" altLang="ja-JP" sz="1000" dirty="0" smtClean="0">
                <a:solidFill>
                  <a:srgbClr val="B2B2B2"/>
                </a:solidFill>
                <a:latin typeface="Tahoma" pitchFamily="34" charset="0"/>
              </a:rPr>
              <a:t>(</a:t>
            </a:r>
            <a:r>
              <a:rPr lang="en-US" altLang="ja-JP" sz="1000" dirty="0" smtClean="0">
                <a:solidFill>
                  <a:srgbClr val="B2B2B2"/>
                </a:solidFill>
                <a:latin typeface="Tahoma" pitchFamily="34" charset="0"/>
              </a:rPr>
              <a:t>2011) in press.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上限値の設定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928662" y="1071546"/>
            <a:ext cx="635798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観測の結果得られた平均パワー　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00100" y="2071678"/>
            <a:ext cx="7072362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    の重力波が実際にあるとき、この値以上の観測値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が得られる確率が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95%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になるような　         を求める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.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16" name="図 15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071538" y="2156764"/>
            <a:ext cx="596016" cy="290997"/>
          </a:xfrm>
          <a:prstGeom prst="rect">
            <a:avLst/>
          </a:prstGeom>
          <a:noFill/>
        </p:spPr>
      </p:pic>
      <p:pic>
        <p:nvPicPr>
          <p:cNvPr id="17" name="図 16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4989764" y="2525555"/>
            <a:ext cx="596016" cy="290997"/>
          </a:xfrm>
          <a:prstGeom prst="rect">
            <a:avLst/>
          </a:prstGeom>
          <a:noFill/>
        </p:spPr>
      </p:pic>
      <p:pic>
        <p:nvPicPr>
          <p:cNvPr id="57" name="図 56" descr="txp_fig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2048423" y="1564233"/>
            <a:ext cx="2496254" cy="364622"/>
          </a:xfrm>
          <a:prstGeom prst="rect">
            <a:avLst/>
          </a:prstGeom>
          <a:noFill/>
        </p:spPr>
      </p:pic>
      <p:grpSp>
        <p:nvGrpSpPr>
          <p:cNvPr id="31" name="グループ化 30"/>
          <p:cNvGrpSpPr/>
          <p:nvPr/>
        </p:nvGrpSpPr>
        <p:grpSpPr>
          <a:xfrm>
            <a:off x="1048566" y="3143248"/>
            <a:ext cx="7738244" cy="3147626"/>
            <a:chOff x="1048566" y="3143248"/>
            <a:chExt cx="7738244" cy="3147626"/>
          </a:xfrm>
        </p:grpSpPr>
        <p:sp>
          <p:nvSpPr>
            <p:cNvPr id="18" name="右矢印 17"/>
            <p:cNvSpPr/>
            <p:nvPr/>
          </p:nvSpPr>
          <p:spPr bwMode="auto">
            <a:xfrm>
              <a:off x="1357290" y="3294035"/>
              <a:ext cx="285752" cy="285752"/>
            </a:xfrm>
            <a:prstGeom prst="rightArrow">
              <a:avLst/>
            </a:prstGeom>
            <a:solidFill>
              <a:srgbClr val="FFFFFF">
                <a:alpha val="10000"/>
              </a:srgbClr>
            </a:solidFill>
            <a:ln w="63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1928794" y="3230508"/>
              <a:ext cx="2714644" cy="46166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C.L. 95%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の上限値</a:t>
              </a:r>
              <a:endParaRPr lang="en-US" altLang="ja-JP" sz="2000" dirty="0" smtClean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pic>
          <p:nvPicPr>
            <p:cNvPr id="23" name="図 22" descr="txp_fig.bmp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</a:blip>
            <a:stretch>
              <a:fillRect/>
            </a:stretch>
          </p:blipFill>
          <p:spPr>
            <a:xfrm>
              <a:off x="2357422" y="3794101"/>
              <a:ext cx="2555854" cy="420717"/>
            </a:xfrm>
            <a:prstGeom prst="rect">
              <a:avLst/>
            </a:prstGeom>
            <a:noFill/>
          </p:spPr>
        </p:pic>
        <p:sp>
          <p:nvSpPr>
            <p:cNvPr id="28" name="Rectangle 11"/>
            <p:cNvSpPr>
              <a:spLocks noChangeArrowheads="1"/>
            </p:cNvSpPr>
            <p:nvPr/>
          </p:nvSpPr>
          <p:spPr bwMode="auto">
            <a:xfrm>
              <a:off x="1248450" y="5500702"/>
              <a:ext cx="2705120" cy="78976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     があるときの分布</a:t>
              </a:r>
              <a:endPara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(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ガウス分布を仮定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)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　</a:t>
              </a:r>
              <a:endParaRPr lang="en-US" altLang="ja-JP" sz="2000" dirty="0" smtClean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pic>
          <p:nvPicPr>
            <p:cNvPr id="29" name="図 28" descr="txp_fig.bmp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</a:blip>
            <a:stretch>
              <a:fillRect/>
            </a:stretch>
          </p:blipFill>
          <p:spPr>
            <a:xfrm>
              <a:off x="1071538" y="5572140"/>
              <a:ext cx="596016" cy="290997"/>
            </a:xfrm>
            <a:prstGeom prst="rect">
              <a:avLst/>
            </a:prstGeom>
            <a:noFill/>
          </p:spPr>
        </p:pic>
        <p:sp>
          <p:nvSpPr>
            <p:cNvPr id="37" name="Rectangle 11"/>
            <p:cNvSpPr>
              <a:spLocks noChangeArrowheads="1"/>
            </p:cNvSpPr>
            <p:nvPr/>
          </p:nvSpPr>
          <p:spPr bwMode="auto">
            <a:xfrm>
              <a:off x="1285852" y="4857760"/>
              <a:ext cx="2705120" cy="46166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     以上になる確率</a:t>
              </a:r>
              <a:endParaRPr lang="en-US" altLang="ja-JP" sz="2000" dirty="0" smtClean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cxnSp>
          <p:nvCxnSpPr>
            <p:cNvPr id="39" name="直線矢印コネクタ 38"/>
            <p:cNvCxnSpPr/>
            <p:nvPr/>
          </p:nvCxnSpPr>
          <p:spPr bwMode="auto">
            <a:xfrm>
              <a:off x="5500694" y="4244632"/>
              <a:ext cx="1643074" cy="1588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0" name="直線矢印コネクタ 39"/>
            <p:cNvCxnSpPr/>
            <p:nvPr/>
          </p:nvCxnSpPr>
          <p:spPr bwMode="auto">
            <a:xfrm rot="5400000" flipH="1" flipV="1">
              <a:off x="5057624" y="3744566"/>
              <a:ext cx="1000132" cy="1588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6" name="フリーフォーム 45"/>
            <p:cNvSpPr/>
            <p:nvPr/>
          </p:nvSpPr>
          <p:spPr bwMode="auto">
            <a:xfrm>
              <a:off x="5572132" y="3550247"/>
              <a:ext cx="1428760" cy="695179"/>
            </a:xfrm>
            <a:custGeom>
              <a:avLst/>
              <a:gdLst>
                <a:gd name="connsiteX0" fmla="*/ 0 w 1542197"/>
                <a:gd name="connsiteY0" fmla="*/ 942179 h 974991"/>
                <a:gd name="connsiteX1" fmla="*/ 54591 w 1542197"/>
                <a:gd name="connsiteY1" fmla="*/ 914883 h 974991"/>
                <a:gd name="connsiteX2" fmla="*/ 204716 w 1542197"/>
                <a:gd name="connsiteY2" fmla="*/ 846645 h 974991"/>
                <a:gd name="connsiteX3" fmla="*/ 286603 w 1542197"/>
                <a:gd name="connsiteY3" fmla="*/ 792054 h 974991"/>
                <a:gd name="connsiteX4" fmla="*/ 341194 w 1542197"/>
                <a:gd name="connsiteY4" fmla="*/ 669224 h 974991"/>
                <a:gd name="connsiteX5" fmla="*/ 354842 w 1542197"/>
                <a:gd name="connsiteY5" fmla="*/ 614633 h 974991"/>
                <a:gd name="connsiteX6" fmla="*/ 423081 w 1542197"/>
                <a:gd name="connsiteY6" fmla="*/ 546394 h 974991"/>
                <a:gd name="connsiteX7" fmla="*/ 491319 w 1542197"/>
                <a:gd name="connsiteY7" fmla="*/ 464507 h 974991"/>
                <a:gd name="connsiteX8" fmla="*/ 518615 w 1542197"/>
                <a:gd name="connsiteY8" fmla="*/ 287086 h 974991"/>
                <a:gd name="connsiteX9" fmla="*/ 532263 w 1542197"/>
                <a:gd name="connsiteY9" fmla="*/ 246143 h 974991"/>
                <a:gd name="connsiteX10" fmla="*/ 600502 w 1542197"/>
                <a:gd name="connsiteY10" fmla="*/ 164257 h 974991"/>
                <a:gd name="connsiteX11" fmla="*/ 655093 w 1542197"/>
                <a:gd name="connsiteY11" fmla="*/ 82370 h 974991"/>
                <a:gd name="connsiteX12" fmla="*/ 696036 w 1542197"/>
                <a:gd name="connsiteY12" fmla="*/ 55074 h 974991"/>
                <a:gd name="connsiteX13" fmla="*/ 750627 w 1542197"/>
                <a:gd name="connsiteY13" fmla="*/ 14131 h 974991"/>
                <a:gd name="connsiteX14" fmla="*/ 955343 w 1542197"/>
                <a:gd name="connsiteY14" fmla="*/ 68722 h 974991"/>
                <a:gd name="connsiteX15" fmla="*/ 982639 w 1542197"/>
                <a:gd name="connsiteY15" fmla="*/ 109665 h 974991"/>
                <a:gd name="connsiteX16" fmla="*/ 1009934 w 1542197"/>
                <a:gd name="connsiteY16" fmla="*/ 246143 h 974991"/>
                <a:gd name="connsiteX17" fmla="*/ 1023582 w 1542197"/>
                <a:gd name="connsiteY17" fmla="*/ 300734 h 974991"/>
                <a:gd name="connsiteX18" fmla="*/ 1050878 w 1542197"/>
                <a:gd name="connsiteY18" fmla="*/ 341677 h 974991"/>
                <a:gd name="connsiteX19" fmla="*/ 1119116 w 1542197"/>
                <a:gd name="connsiteY19" fmla="*/ 464507 h 974991"/>
                <a:gd name="connsiteX20" fmla="*/ 1146412 w 1542197"/>
                <a:gd name="connsiteY20" fmla="*/ 546394 h 974991"/>
                <a:gd name="connsiteX21" fmla="*/ 1187355 w 1542197"/>
                <a:gd name="connsiteY21" fmla="*/ 600985 h 974991"/>
                <a:gd name="connsiteX22" fmla="*/ 1255594 w 1542197"/>
                <a:gd name="connsiteY22" fmla="*/ 682871 h 974991"/>
                <a:gd name="connsiteX23" fmla="*/ 1282890 w 1542197"/>
                <a:gd name="connsiteY23" fmla="*/ 737463 h 974991"/>
                <a:gd name="connsiteX24" fmla="*/ 1310185 w 1542197"/>
                <a:gd name="connsiteY24" fmla="*/ 778406 h 974991"/>
                <a:gd name="connsiteX25" fmla="*/ 1323833 w 1542197"/>
                <a:gd name="connsiteY25" fmla="*/ 819349 h 974991"/>
                <a:gd name="connsiteX26" fmla="*/ 1364776 w 1542197"/>
                <a:gd name="connsiteY26" fmla="*/ 860292 h 974991"/>
                <a:gd name="connsiteX27" fmla="*/ 1433015 w 1542197"/>
                <a:gd name="connsiteY27" fmla="*/ 942179 h 974991"/>
                <a:gd name="connsiteX28" fmla="*/ 1473958 w 1542197"/>
                <a:gd name="connsiteY28" fmla="*/ 969474 h 974991"/>
                <a:gd name="connsiteX29" fmla="*/ 1542197 w 1542197"/>
                <a:gd name="connsiteY29" fmla="*/ 969474 h 97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42197" h="974991">
                  <a:moveTo>
                    <a:pt x="0" y="942179"/>
                  </a:moveTo>
                  <a:cubicBezTo>
                    <a:pt x="18197" y="933080"/>
                    <a:pt x="36070" y="923302"/>
                    <a:pt x="54591" y="914883"/>
                  </a:cubicBezTo>
                  <a:cubicBezTo>
                    <a:pt x="89025" y="899231"/>
                    <a:pt x="165997" y="869876"/>
                    <a:pt x="204716" y="846645"/>
                  </a:cubicBezTo>
                  <a:cubicBezTo>
                    <a:pt x="232846" y="829767"/>
                    <a:pt x="286603" y="792054"/>
                    <a:pt x="286603" y="792054"/>
                  </a:cubicBezTo>
                  <a:cubicBezTo>
                    <a:pt x="329859" y="727170"/>
                    <a:pt x="308712" y="766671"/>
                    <a:pt x="341194" y="669224"/>
                  </a:cubicBezTo>
                  <a:cubicBezTo>
                    <a:pt x="347125" y="651429"/>
                    <a:pt x="347453" y="631873"/>
                    <a:pt x="354842" y="614633"/>
                  </a:cubicBezTo>
                  <a:cubicBezTo>
                    <a:pt x="377084" y="562734"/>
                    <a:pt x="382640" y="580094"/>
                    <a:pt x="423081" y="546394"/>
                  </a:cubicBezTo>
                  <a:cubicBezTo>
                    <a:pt x="462487" y="513556"/>
                    <a:pt x="464481" y="504765"/>
                    <a:pt x="491319" y="464507"/>
                  </a:cubicBezTo>
                  <a:cubicBezTo>
                    <a:pt x="499606" y="398212"/>
                    <a:pt x="502984" y="349608"/>
                    <a:pt x="518615" y="287086"/>
                  </a:cubicBezTo>
                  <a:cubicBezTo>
                    <a:pt x="522104" y="273130"/>
                    <a:pt x="525829" y="259010"/>
                    <a:pt x="532263" y="246143"/>
                  </a:cubicBezTo>
                  <a:cubicBezTo>
                    <a:pt x="561526" y="187617"/>
                    <a:pt x="558242" y="218591"/>
                    <a:pt x="600502" y="164257"/>
                  </a:cubicBezTo>
                  <a:cubicBezTo>
                    <a:pt x="620643" y="138362"/>
                    <a:pt x="636896" y="109666"/>
                    <a:pt x="655093" y="82370"/>
                  </a:cubicBezTo>
                  <a:cubicBezTo>
                    <a:pt x="664191" y="68722"/>
                    <a:pt x="682689" y="64608"/>
                    <a:pt x="696036" y="55074"/>
                  </a:cubicBezTo>
                  <a:cubicBezTo>
                    <a:pt x="714545" y="41853"/>
                    <a:pt x="732430" y="27779"/>
                    <a:pt x="750627" y="14131"/>
                  </a:cubicBezTo>
                  <a:cubicBezTo>
                    <a:pt x="865821" y="24603"/>
                    <a:pt x="886620" y="0"/>
                    <a:pt x="955343" y="68722"/>
                  </a:cubicBezTo>
                  <a:cubicBezTo>
                    <a:pt x="966941" y="80320"/>
                    <a:pt x="973540" y="96017"/>
                    <a:pt x="982639" y="109665"/>
                  </a:cubicBezTo>
                  <a:cubicBezTo>
                    <a:pt x="1014341" y="236473"/>
                    <a:pt x="976470" y="78823"/>
                    <a:pt x="1009934" y="246143"/>
                  </a:cubicBezTo>
                  <a:cubicBezTo>
                    <a:pt x="1013613" y="264536"/>
                    <a:pt x="1016193" y="283494"/>
                    <a:pt x="1023582" y="300734"/>
                  </a:cubicBezTo>
                  <a:cubicBezTo>
                    <a:pt x="1030043" y="315810"/>
                    <a:pt x="1041779" y="328029"/>
                    <a:pt x="1050878" y="341677"/>
                  </a:cubicBezTo>
                  <a:cubicBezTo>
                    <a:pt x="1074898" y="413743"/>
                    <a:pt x="1056545" y="370651"/>
                    <a:pt x="1119116" y="464507"/>
                  </a:cubicBezTo>
                  <a:cubicBezTo>
                    <a:pt x="1135076" y="488447"/>
                    <a:pt x="1137313" y="519098"/>
                    <a:pt x="1146412" y="546394"/>
                  </a:cubicBezTo>
                  <a:cubicBezTo>
                    <a:pt x="1153605" y="567973"/>
                    <a:pt x="1172552" y="583715"/>
                    <a:pt x="1187355" y="600985"/>
                  </a:cubicBezTo>
                  <a:cubicBezTo>
                    <a:pt x="1235747" y="657442"/>
                    <a:pt x="1221120" y="622541"/>
                    <a:pt x="1255594" y="682871"/>
                  </a:cubicBezTo>
                  <a:cubicBezTo>
                    <a:pt x="1265688" y="700536"/>
                    <a:pt x="1272796" y="719798"/>
                    <a:pt x="1282890" y="737463"/>
                  </a:cubicBezTo>
                  <a:cubicBezTo>
                    <a:pt x="1291028" y="751704"/>
                    <a:pt x="1302850" y="763735"/>
                    <a:pt x="1310185" y="778406"/>
                  </a:cubicBezTo>
                  <a:cubicBezTo>
                    <a:pt x="1316619" y="791273"/>
                    <a:pt x="1315853" y="807379"/>
                    <a:pt x="1323833" y="819349"/>
                  </a:cubicBezTo>
                  <a:cubicBezTo>
                    <a:pt x="1334539" y="835408"/>
                    <a:pt x="1352420" y="845465"/>
                    <a:pt x="1364776" y="860292"/>
                  </a:cubicBezTo>
                  <a:cubicBezTo>
                    <a:pt x="1413573" y="918849"/>
                    <a:pt x="1367771" y="887810"/>
                    <a:pt x="1433015" y="942179"/>
                  </a:cubicBezTo>
                  <a:cubicBezTo>
                    <a:pt x="1445616" y="952680"/>
                    <a:pt x="1458045" y="965496"/>
                    <a:pt x="1473958" y="969474"/>
                  </a:cubicBezTo>
                  <a:cubicBezTo>
                    <a:pt x="1496025" y="974991"/>
                    <a:pt x="1519451" y="969474"/>
                    <a:pt x="1542197" y="969474"/>
                  </a:cubicBezTo>
                </a:path>
              </a:pathLst>
            </a:custGeom>
            <a:noFill/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HGP創英角ｺﾞｼｯｸUB" pitchFamily="50" charset="-128"/>
              </a:endParaRPr>
            </a:p>
          </p:txBody>
        </p:sp>
        <p:cxnSp>
          <p:nvCxnSpPr>
            <p:cNvPr id="48" name="直線コネクタ 47"/>
            <p:cNvCxnSpPr/>
            <p:nvPr/>
          </p:nvCxnSpPr>
          <p:spPr bwMode="auto">
            <a:xfrm rot="5400000">
              <a:off x="5500694" y="3888236"/>
              <a:ext cx="714380" cy="0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158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フリーフォーム 48"/>
            <p:cNvSpPr/>
            <p:nvPr/>
          </p:nvSpPr>
          <p:spPr bwMode="auto">
            <a:xfrm>
              <a:off x="5852541" y="3579877"/>
              <a:ext cx="1037230" cy="655092"/>
            </a:xfrm>
            <a:custGeom>
              <a:avLst/>
              <a:gdLst>
                <a:gd name="connsiteX0" fmla="*/ 27296 w 1037230"/>
                <a:gd name="connsiteY0" fmla="*/ 641445 h 655092"/>
                <a:gd name="connsiteX1" fmla="*/ 0 w 1037230"/>
                <a:gd name="connsiteY1" fmla="*/ 477672 h 655092"/>
                <a:gd name="connsiteX2" fmla="*/ 95535 w 1037230"/>
                <a:gd name="connsiteY2" fmla="*/ 368489 h 655092"/>
                <a:gd name="connsiteX3" fmla="*/ 218365 w 1037230"/>
                <a:gd name="connsiteY3" fmla="*/ 191069 h 655092"/>
                <a:gd name="connsiteX4" fmla="*/ 313899 w 1037230"/>
                <a:gd name="connsiteY4" fmla="*/ 95534 h 655092"/>
                <a:gd name="connsiteX5" fmla="*/ 409433 w 1037230"/>
                <a:gd name="connsiteY5" fmla="*/ 13648 h 655092"/>
                <a:gd name="connsiteX6" fmla="*/ 504968 w 1037230"/>
                <a:gd name="connsiteY6" fmla="*/ 0 h 655092"/>
                <a:gd name="connsiteX7" fmla="*/ 600502 w 1037230"/>
                <a:gd name="connsiteY7" fmla="*/ 27295 h 655092"/>
                <a:gd name="connsiteX8" fmla="*/ 641445 w 1037230"/>
                <a:gd name="connsiteY8" fmla="*/ 122830 h 655092"/>
                <a:gd name="connsiteX9" fmla="*/ 682388 w 1037230"/>
                <a:gd name="connsiteY9" fmla="*/ 259307 h 655092"/>
                <a:gd name="connsiteX10" fmla="*/ 791570 w 1037230"/>
                <a:gd name="connsiteY10" fmla="*/ 341194 h 655092"/>
                <a:gd name="connsiteX11" fmla="*/ 887105 w 1037230"/>
                <a:gd name="connsiteY11" fmla="*/ 477672 h 655092"/>
                <a:gd name="connsiteX12" fmla="*/ 941696 w 1037230"/>
                <a:gd name="connsiteY12" fmla="*/ 545910 h 655092"/>
                <a:gd name="connsiteX13" fmla="*/ 1037230 w 1037230"/>
                <a:gd name="connsiteY13" fmla="*/ 655092 h 65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7230" h="655092">
                  <a:moveTo>
                    <a:pt x="27296" y="641445"/>
                  </a:moveTo>
                  <a:lnTo>
                    <a:pt x="0" y="477672"/>
                  </a:lnTo>
                  <a:lnTo>
                    <a:pt x="95535" y="368489"/>
                  </a:lnTo>
                  <a:lnTo>
                    <a:pt x="218365" y="191069"/>
                  </a:lnTo>
                  <a:lnTo>
                    <a:pt x="313899" y="95534"/>
                  </a:lnTo>
                  <a:lnTo>
                    <a:pt x="409433" y="13648"/>
                  </a:lnTo>
                  <a:lnTo>
                    <a:pt x="504968" y="0"/>
                  </a:lnTo>
                  <a:lnTo>
                    <a:pt x="600502" y="27295"/>
                  </a:lnTo>
                  <a:lnTo>
                    <a:pt x="641445" y="122830"/>
                  </a:lnTo>
                  <a:lnTo>
                    <a:pt x="682388" y="259307"/>
                  </a:lnTo>
                  <a:lnTo>
                    <a:pt x="791570" y="341194"/>
                  </a:lnTo>
                  <a:lnTo>
                    <a:pt x="887105" y="477672"/>
                  </a:lnTo>
                  <a:lnTo>
                    <a:pt x="941696" y="545910"/>
                  </a:lnTo>
                  <a:lnTo>
                    <a:pt x="1037230" y="655092"/>
                  </a:lnTo>
                </a:path>
              </a:pathLst>
            </a:custGeom>
            <a:solidFill>
              <a:srgbClr val="99CCFF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HGP創英角ｺﾞｼｯｸUB" pitchFamily="50" charset="-128"/>
              </a:endParaRPr>
            </a:p>
          </p:txBody>
        </p:sp>
        <p:cxnSp>
          <p:nvCxnSpPr>
            <p:cNvPr id="51" name="直線矢印コネクタ 50"/>
            <p:cNvCxnSpPr/>
            <p:nvPr/>
          </p:nvCxnSpPr>
          <p:spPr bwMode="auto">
            <a:xfrm rot="5400000">
              <a:off x="6429388" y="3602484"/>
              <a:ext cx="357190" cy="357190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58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3" name="Rectangle 11"/>
            <p:cNvSpPr>
              <a:spLocks noChangeArrowheads="1"/>
            </p:cNvSpPr>
            <p:nvPr/>
          </p:nvSpPr>
          <p:spPr bwMode="auto">
            <a:xfrm>
              <a:off x="6643670" y="3316732"/>
              <a:ext cx="1214478" cy="38779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None/>
              </a:pPr>
              <a:r>
                <a:rPr lang="en-US" altLang="ja-JP" sz="16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95%</a:t>
              </a:r>
              <a:endParaRPr lang="en-US" altLang="ja-JP" sz="1600" dirty="0" smtClean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54" name="Rectangle 11"/>
            <p:cNvSpPr>
              <a:spLocks noChangeArrowheads="1"/>
            </p:cNvSpPr>
            <p:nvPr/>
          </p:nvSpPr>
          <p:spPr bwMode="auto">
            <a:xfrm>
              <a:off x="7153228" y="3602484"/>
              <a:ext cx="1633582" cy="65030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None/>
              </a:pPr>
              <a:r>
                <a:rPr lang="ja-JP" altLang="en-US" sz="16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重力波がある</a:t>
              </a:r>
              <a:endParaRPr lang="en-US" altLang="ja-JP" sz="16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None/>
              </a:pPr>
              <a:r>
                <a:rPr lang="en-US" altLang="ja-JP" sz="16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  </a:t>
              </a:r>
              <a:r>
                <a:rPr lang="ja-JP" altLang="en-US" sz="16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場合の分布</a:t>
              </a:r>
              <a:endParaRPr lang="en-US" altLang="ja-JP" sz="1600" dirty="0" smtClean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55" name="Rectangle 11"/>
            <p:cNvSpPr>
              <a:spLocks noChangeArrowheads="1"/>
            </p:cNvSpPr>
            <p:nvPr/>
          </p:nvSpPr>
          <p:spPr bwMode="auto">
            <a:xfrm>
              <a:off x="5643538" y="3143248"/>
              <a:ext cx="1214478" cy="35606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None/>
              </a:pPr>
              <a:r>
                <a:rPr lang="ja-JP" altLang="en-US" sz="1600" dirty="0" smtClean="0">
                  <a:solidFill>
                    <a:srgbClr val="FFFFFF"/>
                  </a:solidFill>
                  <a:latin typeface="Tahoma" pitchFamily="34" charset="0"/>
                </a:rPr>
                <a:t>観測値</a:t>
              </a:r>
              <a:endParaRPr lang="en-US" altLang="ja-JP" sz="1600" dirty="0" smtClean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56" name="角丸四角形 55"/>
            <p:cNvSpPr/>
            <p:nvPr/>
          </p:nvSpPr>
          <p:spPr bwMode="auto">
            <a:xfrm>
              <a:off x="5214942" y="3143248"/>
              <a:ext cx="3500462" cy="1285884"/>
            </a:xfrm>
            <a:prstGeom prst="roundRect">
              <a:avLst/>
            </a:prstGeom>
            <a:noFill/>
            <a:ln w="158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HGP創英角ｺﾞｼｯｸUB" pitchFamily="50" charset="-128"/>
              </a:endParaRPr>
            </a:p>
          </p:txBody>
        </p:sp>
        <p:pic>
          <p:nvPicPr>
            <p:cNvPr id="58" name="図 57" descr="txp_fig.bmp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</a:blip>
            <a:stretch>
              <a:fillRect/>
            </a:stretch>
          </p:blipFill>
          <p:spPr>
            <a:xfrm>
              <a:off x="3908930" y="4813451"/>
              <a:ext cx="3621654" cy="623044"/>
            </a:xfrm>
            <a:prstGeom prst="rect">
              <a:avLst/>
            </a:prstGeom>
            <a:noFill/>
          </p:spPr>
        </p:pic>
        <p:pic>
          <p:nvPicPr>
            <p:cNvPr id="59" name="図 58" descr="txp_fig.bmp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</a:blip>
            <a:stretch>
              <a:fillRect/>
            </a:stretch>
          </p:blipFill>
          <p:spPr>
            <a:xfrm>
              <a:off x="1048566" y="4909375"/>
              <a:ext cx="553943" cy="319044"/>
            </a:xfrm>
            <a:prstGeom prst="rect">
              <a:avLst/>
            </a:prstGeom>
            <a:noFill/>
          </p:spPr>
        </p:pic>
        <p:pic>
          <p:nvPicPr>
            <p:cNvPr id="30" name="図 29" descr="txp_fig.bmp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</a:blip>
            <a:stretch>
              <a:fillRect/>
            </a:stretch>
          </p:blipFill>
          <p:spPr>
            <a:xfrm>
              <a:off x="3952288" y="5564605"/>
              <a:ext cx="4677939" cy="72626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上限値の設定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1643042" y="1785926"/>
            <a:ext cx="600079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前ページで求められた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C.L. 95%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の上限値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23" name="図 22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2516212" y="2349519"/>
            <a:ext cx="2555854" cy="420717"/>
          </a:xfrm>
          <a:prstGeom prst="rect">
            <a:avLst/>
          </a:prstGeom>
          <a:noFill/>
        </p:spPr>
      </p:pic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1571604" y="3508349"/>
            <a:ext cx="6643734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装置のキャリブレーションの誤差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20%,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その他の統計誤差・系統誤差を考慮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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保守的な上限値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.</a:t>
            </a:r>
          </a:p>
        </p:txBody>
      </p:sp>
      <p:pic>
        <p:nvPicPr>
          <p:cNvPr id="34" name="図 33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2373337" y="4654028"/>
            <a:ext cx="2555853" cy="420717"/>
          </a:xfrm>
          <a:prstGeom prst="rect">
            <a:avLst/>
          </a:prstGeom>
          <a:noFill/>
        </p:spPr>
      </p:pic>
      <p:sp>
        <p:nvSpPr>
          <p:cNvPr id="35" name="右矢印 34"/>
          <p:cNvSpPr/>
          <p:nvPr/>
        </p:nvSpPr>
        <p:spPr bwMode="auto">
          <a:xfrm rot="5400000">
            <a:off x="3625446" y="2839636"/>
            <a:ext cx="285751" cy="607223"/>
          </a:xfrm>
          <a:prstGeom prst="rightArrow">
            <a:avLst/>
          </a:prstGeom>
          <a:solidFill>
            <a:srgbClr val="FFFFFF">
              <a:alpha val="10000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8" name="角丸四角形 37"/>
          <p:cNvSpPr/>
          <p:nvPr/>
        </p:nvSpPr>
        <p:spPr bwMode="auto">
          <a:xfrm>
            <a:off x="1928794" y="4500570"/>
            <a:ext cx="4714908" cy="684017"/>
          </a:xfrm>
          <a:prstGeom prst="roundRect">
            <a:avLst/>
          </a:prstGeom>
          <a:noFill/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41" name="Rectangle 11"/>
          <p:cNvSpPr>
            <a:spLocks noChangeArrowheads="1"/>
          </p:cNvSpPr>
          <p:nvPr/>
        </p:nvSpPr>
        <p:spPr bwMode="auto">
          <a:xfrm>
            <a:off x="5072066" y="4613084"/>
            <a:ext cx="164307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(C.L. 95%)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TOBA</a:t>
            </a:r>
            <a:r>
              <a:rPr lang="ja-JP" altLang="en-US" dirty="0" smtClean="0"/>
              <a:t>による背景重力波観測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613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904522"/>
            <a:ext cx="6303158" cy="5453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38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1357298"/>
            <a:ext cx="3000396" cy="35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正方形/長方形 8"/>
          <p:cNvSpPr/>
          <p:nvPr/>
        </p:nvSpPr>
        <p:spPr bwMode="auto">
          <a:xfrm>
            <a:off x="2857488" y="1300154"/>
            <a:ext cx="3071834" cy="414334"/>
          </a:xfrm>
          <a:prstGeom prst="rect">
            <a:avLst/>
          </a:prstGeom>
          <a:solidFill>
            <a:schemeClr val="bg1">
              <a:alpha val="10000"/>
            </a:schemeClr>
          </a:solidFill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285720" y="5929330"/>
            <a:ext cx="1643074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000" dirty="0" smtClean="0">
                <a:solidFill>
                  <a:srgbClr val="B2B2B2"/>
                </a:solidFill>
                <a:latin typeface="Tahoma" pitchFamily="34" charset="0"/>
              </a:rPr>
              <a:t>K. Ishidoshiro</a:t>
            </a:r>
            <a:r>
              <a:rPr lang="en-US" altLang="ja-JP" sz="1000" dirty="0" smtClean="0">
                <a:solidFill>
                  <a:srgbClr val="B2B2B2"/>
                </a:solidFill>
                <a:latin typeface="Tahoma" pitchFamily="34" charset="0"/>
              </a:rPr>
              <a:t> et al.,</a:t>
            </a: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000" dirty="0" smtClean="0">
                <a:solidFill>
                  <a:srgbClr val="B2B2B2"/>
                </a:solidFill>
                <a:latin typeface="Tahoma" pitchFamily="34" charset="0"/>
              </a:rPr>
              <a:t>PRL  </a:t>
            </a:r>
            <a:r>
              <a:rPr lang="en-US" altLang="ja-JP" sz="1000" dirty="0" smtClean="0">
                <a:solidFill>
                  <a:srgbClr val="B2B2B2"/>
                </a:solidFill>
                <a:latin typeface="Tahoma" pitchFamily="34" charset="0"/>
              </a:rPr>
              <a:t>(</a:t>
            </a:r>
            <a:r>
              <a:rPr lang="en-US" altLang="ja-JP" sz="1000" dirty="0" smtClean="0">
                <a:solidFill>
                  <a:srgbClr val="B2B2B2"/>
                </a:solidFill>
                <a:latin typeface="Tahoma" pitchFamily="34" charset="0"/>
              </a:rPr>
              <a:t>2011) in press.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天体核研究室コロキウム 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1122365"/>
            <a:ext cx="8386762" cy="5092717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>
                <a:solidFill>
                  <a:srgbClr val="FFFFFF"/>
                </a:solidFill>
              </a:rPr>
              <a:t>   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1. 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イントロダクション</a:t>
            </a:r>
            <a:endParaRPr lang="en-US" altLang="ja-JP" sz="3200" b="1" dirty="0" smtClean="0">
              <a:solidFill>
                <a:srgbClr val="FFFFFF"/>
              </a:solidFill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 smtClean="0">
                <a:solidFill>
                  <a:srgbClr val="FFFFFF"/>
                </a:solidFill>
              </a:rPr>
              <a:t>   2. 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捩じれ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型重力波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望遠鏡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  TOBA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    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原理と感度評価</a:t>
            </a:r>
            <a:endParaRPr lang="en-US" altLang="ja-JP" sz="2800" b="1" dirty="0" smtClean="0">
              <a:solidFill>
                <a:srgbClr val="B2B2B2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B2B2B2"/>
                </a:solidFill>
              </a:rPr>
              <a:t>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地上プロトタイプ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(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小型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TOBA)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B2B2B2"/>
                </a:solidFill>
              </a:rPr>
              <a:t>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FF9999"/>
                </a:solidFill>
              </a:rPr>
              <a:t>地上</a:t>
            </a:r>
            <a:r>
              <a:rPr lang="ja-JP" altLang="en-US" sz="2800" b="1" dirty="0" smtClean="0">
                <a:solidFill>
                  <a:srgbClr val="FF9999"/>
                </a:solidFill>
              </a:rPr>
              <a:t>同時観測</a:t>
            </a:r>
            <a:endParaRPr lang="en-US" altLang="ja-JP" sz="2800" b="1" dirty="0" smtClean="0">
              <a:solidFill>
                <a:srgbClr val="FF9999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 smtClean="0">
                <a:solidFill>
                  <a:srgbClr val="FFFFFF"/>
                </a:solidFill>
              </a:rPr>
              <a:t>3. 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回転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TOBA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原理と感度評価</a:t>
            </a:r>
            <a:endParaRPr lang="en-US" altLang="ja-JP" sz="2800" b="1" dirty="0" smtClean="0">
              <a:solidFill>
                <a:srgbClr val="B2B2B2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B2B2B2"/>
                </a:solidFill>
              </a:rPr>
              <a:t>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宇宙プロトタイプ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(SWIM)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 smtClean="0">
                <a:solidFill>
                  <a:srgbClr val="FFFFFF"/>
                </a:solidFill>
              </a:rPr>
              <a:t>4. 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まとめ</a:t>
            </a:r>
            <a:endParaRPr lang="en-US" altLang="ja-JP" sz="3200" b="1" dirty="0" smtClean="0">
              <a:solidFill>
                <a:srgbClr val="FFFFFF"/>
              </a:solidFill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ja-JP" altLang="en-US" sz="3200" b="1" dirty="0">
              <a:solidFill>
                <a:srgbClr val="FFFFFF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b="1" dirty="0">
                <a:solidFill>
                  <a:srgbClr val="FFFFFF"/>
                </a:solidFill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b="1" dirty="0">
                <a:solidFill>
                  <a:srgbClr val="FFFFFF"/>
                </a:solidFill>
              </a:rPr>
              <a:t>            </a:t>
            </a:r>
          </a:p>
        </p:txBody>
      </p:sp>
      <p:sp>
        <p:nvSpPr>
          <p:cNvPr id="6" name="AutoShape 38"/>
          <p:cNvSpPr>
            <a:spLocks noChangeArrowheads="1"/>
          </p:cNvSpPr>
          <p:nvPr/>
        </p:nvSpPr>
        <p:spPr bwMode="auto">
          <a:xfrm>
            <a:off x="1428728" y="3429002"/>
            <a:ext cx="296863" cy="357188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FF9999">
              <a:alpha val="20000"/>
            </a:srgbClr>
          </a:solidFill>
          <a:ln w="3175">
            <a:solidFill>
              <a:srgbClr val="FF99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天体核研究室コロキウム 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1122365"/>
            <a:ext cx="8386762" cy="5092717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>
                <a:solidFill>
                  <a:srgbClr val="FFFFFF"/>
                </a:solidFill>
              </a:rPr>
              <a:t>   </a:t>
            </a:r>
            <a:r>
              <a:rPr lang="en-US" altLang="ja-JP" sz="3200" b="1" dirty="0" smtClean="0">
                <a:solidFill>
                  <a:srgbClr val="FF9999"/>
                </a:solidFill>
              </a:rPr>
              <a:t>1. </a:t>
            </a:r>
            <a:r>
              <a:rPr lang="ja-JP" altLang="en-US" sz="3200" b="1" dirty="0" smtClean="0">
                <a:solidFill>
                  <a:srgbClr val="FF9999"/>
                </a:solidFill>
              </a:rPr>
              <a:t>イントロダクション</a:t>
            </a:r>
            <a:endParaRPr lang="en-US" altLang="ja-JP" sz="3200" b="1" dirty="0" smtClean="0">
              <a:solidFill>
                <a:srgbClr val="FF9999"/>
              </a:solidFill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 smtClean="0">
                <a:solidFill>
                  <a:srgbClr val="FFFFFF"/>
                </a:solidFill>
              </a:rPr>
              <a:t>   2. 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捩じれ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型重力波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望遠鏡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  TOBA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B2B2B2"/>
                </a:solidFill>
              </a:rPr>
              <a:t>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    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原理と感度評価</a:t>
            </a:r>
            <a:endParaRPr lang="en-US" altLang="ja-JP" sz="2800" b="1" dirty="0" smtClean="0">
              <a:solidFill>
                <a:srgbClr val="B2B2B2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B2B2B2"/>
                </a:solidFill>
              </a:rPr>
              <a:t>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地上プロトタイプ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(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小型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TOBA)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B2B2B2"/>
                </a:solidFill>
              </a:rPr>
              <a:t>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地上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同時観測</a:t>
            </a:r>
            <a:endParaRPr lang="en-US" altLang="ja-JP" sz="2800" b="1" dirty="0" smtClean="0">
              <a:solidFill>
                <a:srgbClr val="B2B2B2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 smtClean="0">
                <a:solidFill>
                  <a:srgbClr val="FFFFFF"/>
                </a:solidFill>
              </a:rPr>
              <a:t>3. 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回転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TOBA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原理と感度評価</a:t>
            </a:r>
            <a:endParaRPr lang="en-US" altLang="ja-JP" sz="2800" b="1" dirty="0" smtClean="0">
              <a:solidFill>
                <a:srgbClr val="B2B2B2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B2B2B2"/>
                </a:solidFill>
              </a:rPr>
              <a:t>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宇宙プロトタイプ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(SWIM)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 smtClean="0">
                <a:solidFill>
                  <a:srgbClr val="FFFFFF"/>
                </a:solidFill>
              </a:rPr>
              <a:t>4. 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まとめ</a:t>
            </a:r>
            <a:endParaRPr lang="en-US" altLang="ja-JP" sz="3200" b="1" dirty="0" smtClean="0">
              <a:solidFill>
                <a:srgbClr val="FFFFFF"/>
              </a:solidFill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ja-JP" altLang="en-US" sz="3200" b="1" dirty="0">
              <a:solidFill>
                <a:srgbClr val="FFFFFF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b="1" dirty="0">
                <a:solidFill>
                  <a:srgbClr val="FFFFFF"/>
                </a:solidFill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b="1" dirty="0">
                <a:solidFill>
                  <a:srgbClr val="FFFFFF"/>
                </a:solidFill>
              </a:rPr>
              <a:t>            </a:t>
            </a:r>
          </a:p>
        </p:txBody>
      </p:sp>
      <p:sp>
        <p:nvSpPr>
          <p:cNvPr id="6" name="AutoShape 38"/>
          <p:cNvSpPr>
            <a:spLocks noChangeArrowheads="1"/>
          </p:cNvSpPr>
          <p:nvPr/>
        </p:nvSpPr>
        <p:spPr bwMode="auto">
          <a:xfrm>
            <a:off x="1428728" y="1285860"/>
            <a:ext cx="296863" cy="357188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FF9999">
              <a:alpha val="20000"/>
            </a:srgbClr>
          </a:solidFill>
          <a:ln w="3175">
            <a:solidFill>
              <a:srgbClr val="FF99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複数台同時観測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043608" y="1357298"/>
            <a:ext cx="667166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1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台の観測では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背景重力波の検出は極めて困難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571604" y="1885882"/>
            <a:ext cx="507209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検出器の雑音と背景重力波を区別できない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571472" y="3180236"/>
            <a:ext cx="5072098" cy="267765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複数台での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99FF99"/>
                </a:solidFill>
                <a:latin typeface="Tahoma" pitchFamily="34" charset="0"/>
              </a:rPr>
              <a:t>同時観測</a:t>
            </a:r>
            <a:r>
              <a:rPr lang="en-US" altLang="ja-JP" sz="2000" dirty="0" smtClean="0">
                <a:solidFill>
                  <a:srgbClr val="99FF99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99FF99"/>
                </a:solidFill>
                <a:latin typeface="Tahoma" pitchFamily="34" charset="0"/>
              </a:rPr>
              <a:t>相関解析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を行う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信号と雑音を区別できる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感度を向上できる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         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   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程度の向上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25" name="図 24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187332" y="5000636"/>
            <a:ext cx="1455842" cy="368814"/>
          </a:xfrm>
          <a:prstGeom prst="rect">
            <a:avLst/>
          </a:prstGeom>
          <a:noFill/>
        </p:spPr>
      </p:pic>
      <p:grpSp>
        <p:nvGrpSpPr>
          <p:cNvPr id="44" name="グループ化 43"/>
          <p:cNvGrpSpPr/>
          <p:nvPr/>
        </p:nvGrpSpPr>
        <p:grpSpPr>
          <a:xfrm>
            <a:off x="4071966" y="2598756"/>
            <a:ext cx="4857752" cy="3759202"/>
            <a:chOff x="3490913" y="2708275"/>
            <a:chExt cx="5653087" cy="4194175"/>
          </a:xfrm>
        </p:grpSpPr>
        <p:pic>
          <p:nvPicPr>
            <p:cNvPr id="35" name="図 14" descr="upperlimits2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79838" y="2708275"/>
              <a:ext cx="5364162" cy="402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36" name="Object 5"/>
            <p:cNvGraphicFramePr>
              <a:graphicFrameLocks noChangeAspect="1"/>
            </p:cNvGraphicFramePr>
            <p:nvPr/>
          </p:nvGraphicFramePr>
          <p:xfrm>
            <a:off x="6011863" y="6453188"/>
            <a:ext cx="1168400" cy="449262"/>
          </p:xfrm>
          <a:graphic>
            <a:graphicData uri="http://schemas.openxmlformats.org/presentationml/2006/ole">
              <p:oleObj spid="_x0000_s1679370" name="数式" r:id="rId7" imgW="558720" imgH="228600" progId="Equation.3">
                <p:embed/>
              </p:oleObj>
            </a:graphicData>
          </a:graphic>
        </p:graphicFrame>
        <p:pic>
          <p:nvPicPr>
            <p:cNvPr id="37" name="図 16" descr="loggw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08400" y="3716338"/>
              <a:ext cx="461963" cy="1528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角丸四角形吹き出し 37"/>
            <p:cNvSpPr/>
            <p:nvPr/>
          </p:nvSpPr>
          <p:spPr>
            <a:xfrm>
              <a:off x="4191000" y="5661025"/>
              <a:ext cx="2952750" cy="1152525"/>
            </a:xfrm>
            <a:prstGeom prst="wedgeRoundRectCallout">
              <a:avLst>
                <a:gd name="adj1" fmla="val 63023"/>
                <a:gd name="adj2" fmla="val -46001"/>
                <a:gd name="adj3" fmla="val 16667"/>
              </a:avLst>
            </a:prstGeom>
            <a:gradFill rotWithShape="1">
              <a:gsLst>
                <a:gs pos="0">
                  <a:srgbClr val="8064A2">
                    <a:tint val="50000"/>
                    <a:satMod val="300000"/>
                  </a:srgbClr>
                </a:gs>
                <a:gs pos="35000">
                  <a:srgbClr val="8064A2">
                    <a:tint val="37000"/>
                    <a:satMod val="300000"/>
                  </a:srgbClr>
                </a:gs>
                <a:gs pos="100000">
                  <a:srgbClr val="8064A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10m</a:t>
              </a:r>
              <a:r>
                <a:rPr kumimoji="0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スケールのアンテナ</a:t>
              </a: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/>
              </a:r>
              <a:b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</a:b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2</a:t>
              </a:r>
              <a:r>
                <a:rPr kumimoji="0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台で</a:t>
              </a: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1</a:t>
              </a:r>
              <a:r>
                <a:rPr kumimoji="0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年間同時観測</a:t>
              </a: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/>
              </a:r>
              <a:b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</a:br>
              <a:endPara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9" name="四角形吹き出し 38"/>
            <p:cNvSpPr/>
            <p:nvPr/>
          </p:nvSpPr>
          <p:spPr>
            <a:xfrm>
              <a:off x="4572000" y="4365625"/>
              <a:ext cx="2376488" cy="1152525"/>
            </a:xfrm>
            <a:prstGeom prst="wedgeRectCallout">
              <a:avLst>
                <a:gd name="adj1" fmla="val 73933"/>
                <a:gd name="adj2" fmla="val -106561"/>
              </a:avLst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プロトタイプ</a:t>
              </a: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2</a:t>
              </a:r>
              <a:r>
                <a:rPr kumimoji="0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台で</a:t>
              </a: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/>
              </a:r>
              <a:b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</a:b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1</a:t>
              </a:r>
              <a:r>
                <a:rPr kumimoji="0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年間同時観測</a:t>
              </a:r>
              <a:endPara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40" name="四角形吹き出し 39"/>
            <p:cNvSpPr/>
            <p:nvPr/>
          </p:nvSpPr>
          <p:spPr>
            <a:xfrm>
              <a:off x="3490913" y="3141663"/>
              <a:ext cx="2449512" cy="1081087"/>
            </a:xfrm>
            <a:prstGeom prst="wedgeRectCallout">
              <a:avLst>
                <a:gd name="adj1" fmla="val 115011"/>
                <a:gd name="adj2" fmla="val -17293"/>
              </a:avLst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プロトタイプ</a:t>
              </a: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2</a:t>
              </a:r>
              <a:r>
                <a:rPr kumimoji="0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台で</a:t>
              </a:r>
              <a:endPara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5</a:t>
              </a:r>
              <a:r>
                <a:rPr kumimoji="0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時間同時観測</a:t>
              </a:r>
              <a:endPara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graphicFrame>
          <p:nvGraphicFramePr>
            <p:cNvPr id="41" name="Object 8"/>
            <p:cNvGraphicFramePr>
              <a:graphicFrameLocks noChangeAspect="1"/>
            </p:cNvGraphicFramePr>
            <p:nvPr/>
          </p:nvGraphicFramePr>
          <p:xfrm>
            <a:off x="4819650" y="6350000"/>
            <a:ext cx="1624013" cy="463550"/>
          </p:xfrm>
          <a:graphic>
            <a:graphicData uri="http://schemas.openxmlformats.org/presentationml/2006/ole">
              <p:oleObj spid="_x0000_s1679371" name="数式" r:id="rId9" imgW="888840" imgH="253800" progId="Equation.3">
                <p:embed/>
              </p:oleObj>
            </a:graphicData>
          </a:graphic>
        </p:graphicFrame>
        <p:graphicFrame>
          <p:nvGraphicFramePr>
            <p:cNvPr id="42" name="Object 9"/>
            <p:cNvGraphicFramePr>
              <a:graphicFrameLocks noChangeAspect="1"/>
            </p:cNvGraphicFramePr>
            <p:nvPr/>
          </p:nvGraphicFramePr>
          <p:xfrm>
            <a:off x="4932363" y="5032375"/>
            <a:ext cx="1601787" cy="463550"/>
          </p:xfrm>
          <a:graphic>
            <a:graphicData uri="http://schemas.openxmlformats.org/presentationml/2006/ole">
              <p:oleObj spid="_x0000_s1679372" name="数式" r:id="rId10" imgW="876240" imgH="253800" progId="Equation.3">
                <p:embed/>
              </p:oleObj>
            </a:graphicData>
          </a:graphic>
        </p:graphicFrame>
        <p:graphicFrame>
          <p:nvGraphicFramePr>
            <p:cNvPr id="43" name="Object 12"/>
            <p:cNvGraphicFramePr>
              <a:graphicFrameLocks noChangeAspect="1"/>
            </p:cNvGraphicFramePr>
            <p:nvPr/>
          </p:nvGraphicFramePr>
          <p:xfrm>
            <a:off x="4017963" y="3808413"/>
            <a:ext cx="1601787" cy="463550"/>
          </p:xfrm>
          <a:graphic>
            <a:graphicData uri="http://schemas.openxmlformats.org/presentationml/2006/ole">
              <p:oleObj spid="_x0000_s1679373" name="数式" r:id="rId11" imgW="876240" imgH="253800" progId="Equation.3">
                <p:embed/>
              </p:oleObj>
            </a:graphicData>
          </a:graphic>
        </p:graphicFrame>
      </p:grpSp>
      <p:sp>
        <p:nvSpPr>
          <p:cNvPr id="45" name="右矢印 44"/>
          <p:cNvSpPr/>
          <p:nvPr/>
        </p:nvSpPr>
        <p:spPr bwMode="auto">
          <a:xfrm rot="5400000">
            <a:off x="1946654" y="2553884"/>
            <a:ext cx="285751" cy="607223"/>
          </a:xfrm>
          <a:prstGeom prst="rightArrow">
            <a:avLst/>
          </a:prstGeom>
          <a:solidFill>
            <a:srgbClr val="FFFFFF">
              <a:alpha val="10000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auto">
          <a:xfrm>
            <a:off x="7500958" y="2285992"/>
            <a:ext cx="1571636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Fig. By </a:t>
            </a:r>
            <a:r>
              <a:rPr lang="en-US" altLang="ja-JP" sz="1400" dirty="0" err="1" smtClean="0">
                <a:solidFill>
                  <a:srgbClr val="B2B2B2"/>
                </a:solidFill>
                <a:latin typeface="Tahoma" pitchFamily="34" charset="0"/>
              </a:rPr>
              <a:t>A.Shoda</a:t>
            </a:r>
            <a:endParaRPr lang="en-US" altLang="ja-JP" sz="1400" dirty="0" smtClean="0">
              <a:solidFill>
                <a:srgbClr val="B2B2B2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正方形/長方形 71"/>
          <p:cNvSpPr/>
          <p:nvPr/>
        </p:nvSpPr>
        <p:spPr bwMode="auto">
          <a:xfrm>
            <a:off x="1000100" y="1071546"/>
            <a:ext cx="7572428" cy="5357850"/>
          </a:xfrm>
          <a:prstGeom prst="rect">
            <a:avLst/>
          </a:prstGeom>
          <a:solidFill>
            <a:srgbClr val="FFFFFF"/>
          </a:solidFill>
          <a:ln w="6350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東京</a:t>
            </a:r>
            <a:r>
              <a:rPr lang="en-US" altLang="ja-JP" dirty="0" smtClean="0"/>
              <a:t>-</a:t>
            </a:r>
            <a:r>
              <a:rPr lang="ja-JP" altLang="en-US" dirty="0" smtClean="0"/>
              <a:t>京都 </a:t>
            </a:r>
            <a:r>
              <a:rPr lang="ja-JP" altLang="en-US" dirty="0" smtClean="0"/>
              <a:t>同時観測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grpSp>
        <p:nvGrpSpPr>
          <p:cNvPr id="52" name="グループ化 2"/>
          <p:cNvGrpSpPr>
            <a:grpSpLocks/>
          </p:cNvGrpSpPr>
          <p:nvPr/>
        </p:nvGrpSpPr>
        <p:grpSpPr bwMode="auto">
          <a:xfrm>
            <a:off x="2465161" y="1085425"/>
            <a:ext cx="4567436" cy="5299497"/>
            <a:chOff x="14545667" y="11485415"/>
            <a:chExt cx="9132813" cy="10076536"/>
          </a:xfrm>
        </p:grpSpPr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545667" y="11485415"/>
              <a:ext cx="9132813" cy="10076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下矢印 53"/>
            <p:cNvSpPr/>
            <p:nvPr/>
          </p:nvSpPr>
          <p:spPr>
            <a:xfrm>
              <a:off x="19586227" y="17318063"/>
              <a:ext cx="792088" cy="576064"/>
            </a:xfrm>
            <a:prstGeom prst="downArrow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55" name="下矢印 54"/>
            <p:cNvSpPr/>
            <p:nvPr/>
          </p:nvSpPr>
          <p:spPr>
            <a:xfrm>
              <a:off x="17786027" y="17678103"/>
              <a:ext cx="720080" cy="648072"/>
            </a:xfrm>
            <a:prstGeom prst="downArrow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56" name="テキスト ボックス 6"/>
            <p:cNvSpPr txBox="1">
              <a:spLocks noChangeArrowheads="1"/>
            </p:cNvSpPr>
            <p:nvPr/>
          </p:nvSpPr>
          <p:spPr bwMode="auto">
            <a:xfrm>
              <a:off x="19259484" y="16718543"/>
              <a:ext cx="1656183" cy="643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</a:rPr>
                <a:t>Tokyo</a:t>
              </a:r>
              <a:endParaRPr kumimoji="0" lang="ja-JP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57" name="テキスト ボックス 7"/>
            <p:cNvSpPr txBox="1">
              <a:spLocks noChangeArrowheads="1"/>
            </p:cNvSpPr>
            <p:nvPr/>
          </p:nvSpPr>
          <p:spPr bwMode="auto">
            <a:xfrm>
              <a:off x="17419947" y="17082380"/>
              <a:ext cx="1656183" cy="643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</a:rPr>
                <a:t>Kyoto</a:t>
              </a:r>
              <a:endParaRPr kumimoji="0" lang="ja-JP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cxnSp>
          <p:nvCxnSpPr>
            <p:cNvPr id="58" name="直線矢印コネクタ 57"/>
            <p:cNvCxnSpPr/>
            <p:nvPr/>
          </p:nvCxnSpPr>
          <p:spPr>
            <a:xfrm flipV="1">
              <a:off x="18218564" y="17894336"/>
              <a:ext cx="1728720" cy="432590"/>
            </a:xfrm>
            <a:prstGeom prst="straightConnector1">
              <a:avLst/>
            </a:prstGeom>
            <a:noFill/>
            <a:ln w="6350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59" name="テキスト ボックス 58"/>
            <p:cNvSpPr txBox="1"/>
            <p:nvPr/>
          </p:nvSpPr>
          <p:spPr>
            <a:xfrm>
              <a:off x="18792286" y="18254045"/>
              <a:ext cx="1891760" cy="760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+mj-lt"/>
                  <a:ea typeface="ＭＳ Ｐゴシック"/>
                </a:rPr>
                <a:t>370km</a:t>
              </a:r>
              <a:endParaRPr kumimoji="0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+mj-lt"/>
                <a:ea typeface="ＭＳ Ｐゴシック"/>
              </a:endParaRPr>
            </a:p>
          </p:txBody>
        </p:sp>
      </p:grpSp>
      <p:sp>
        <p:nvSpPr>
          <p:cNvPr id="60" name="四角形吹き出し 59"/>
          <p:cNvSpPr/>
          <p:nvPr/>
        </p:nvSpPr>
        <p:spPr>
          <a:xfrm>
            <a:off x="1142976" y="2178461"/>
            <a:ext cx="2587326" cy="3757623"/>
          </a:xfrm>
          <a:prstGeom prst="wedgeRectCallout">
            <a:avLst>
              <a:gd name="adj1" fmla="val 61695"/>
              <a:gd name="adj2" fmla="val 11006"/>
            </a:avLst>
          </a:prstGeom>
          <a:gradFill rotWithShape="1">
            <a:gsLst>
              <a:gs pos="0">
                <a:srgbClr val="8064A2">
                  <a:tint val="65000"/>
                  <a:satMod val="270000"/>
                  <a:alpha val="30000"/>
                </a:srgbClr>
              </a:gs>
              <a:gs pos="25000">
                <a:srgbClr val="8064A2">
                  <a:tint val="60000"/>
                  <a:satMod val="300000"/>
                  <a:alpha val="30000"/>
                </a:srgbClr>
              </a:gs>
              <a:gs pos="100000">
                <a:srgbClr val="8064A2">
                  <a:tint val="29000"/>
                  <a:satMod val="400000"/>
                  <a:alpha val="3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lumMod val="50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80083" tIns="40042" rIns="80083" bIns="40042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61" name="図 9" descr="kyoto_antenn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0021" y="2289743"/>
            <a:ext cx="2431402" cy="1682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四角形吹き出し 61"/>
          <p:cNvSpPr/>
          <p:nvPr/>
        </p:nvSpPr>
        <p:spPr>
          <a:xfrm>
            <a:off x="5570967" y="1112627"/>
            <a:ext cx="2644371" cy="3757623"/>
          </a:xfrm>
          <a:prstGeom prst="wedgeRectCallout">
            <a:avLst>
              <a:gd name="adj1" fmla="val -58938"/>
              <a:gd name="adj2" fmla="val 30720"/>
            </a:avLst>
          </a:prstGeom>
          <a:gradFill rotWithShape="1">
            <a:gsLst>
              <a:gs pos="0">
                <a:srgbClr val="9BBB59">
                  <a:tint val="65000"/>
                  <a:satMod val="270000"/>
                  <a:alpha val="30000"/>
                </a:srgbClr>
              </a:gs>
              <a:gs pos="25000">
                <a:srgbClr val="9BBB59">
                  <a:tint val="60000"/>
                  <a:satMod val="300000"/>
                  <a:alpha val="30000"/>
                </a:srgbClr>
              </a:gs>
              <a:gs pos="100000">
                <a:srgbClr val="9BBB59">
                  <a:tint val="29000"/>
                  <a:satMod val="400000"/>
                  <a:alpha val="3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lumMod val="50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80083" tIns="40042" rIns="80083" bIns="40042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63" name="Picture 2" descr="D:\over_view_of_nejire_antenn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28012" y="1188051"/>
            <a:ext cx="2515068" cy="1775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テキスト ボックス 14"/>
          <p:cNvSpPr txBox="1">
            <a:spLocks noChangeArrowheads="1"/>
          </p:cNvSpPr>
          <p:nvPr/>
        </p:nvSpPr>
        <p:spPr bwMode="auto">
          <a:xfrm>
            <a:off x="5739567" y="3072426"/>
            <a:ext cx="2361680" cy="1558194"/>
          </a:xfrm>
          <a:prstGeom prst="rect">
            <a:avLst/>
          </a:prstGeom>
          <a:solidFill>
            <a:sysClr val="window" lastClr="FFFFFF">
              <a:alpha val="39999"/>
            </a:sysClr>
          </a:solidFill>
          <a:ln w="9525">
            <a:noFill/>
            <a:miter lim="800000"/>
            <a:headEnd/>
            <a:tailEnd/>
          </a:ln>
        </p:spPr>
        <p:txBody>
          <a:bodyPr lIns="80083" tIns="40042" rIns="80083" bIns="40042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On-line calibration</a:t>
            </a:r>
            <a:br>
              <a:rPr kumimoji="0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</a:br>
            <a:r>
              <a:rPr kumimoji="0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(for monitoring the gain):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             10 Hz signal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Monitored GPS signal:</a:t>
            </a:r>
            <a:br>
              <a:rPr kumimoji="0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</a:br>
            <a:r>
              <a:rPr kumimoji="0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               1pps signal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Temperature:    ~70K</a:t>
            </a:r>
            <a:endParaRPr kumimoji="0" lang="ja-JP" altLang="en-US" sz="16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5" name="テキスト ボックス 15"/>
          <p:cNvSpPr txBox="1">
            <a:spLocks noChangeArrowheads="1"/>
          </p:cNvSpPr>
          <p:nvPr/>
        </p:nvSpPr>
        <p:spPr bwMode="auto">
          <a:xfrm>
            <a:off x="1258335" y="4091275"/>
            <a:ext cx="2414922" cy="1558194"/>
          </a:xfrm>
          <a:prstGeom prst="rect">
            <a:avLst/>
          </a:prstGeom>
          <a:solidFill>
            <a:sysClr val="window" lastClr="FFFFFF">
              <a:alpha val="39999"/>
            </a:sysClr>
          </a:solidFill>
          <a:ln w="9525">
            <a:noFill/>
            <a:miter lim="800000"/>
            <a:headEnd/>
            <a:tailEnd/>
          </a:ln>
        </p:spPr>
        <p:txBody>
          <a:bodyPr lIns="80083" tIns="40042" rIns="80083" bIns="40042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On-line calibration</a:t>
            </a:r>
            <a:br>
              <a:rPr kumimoji="0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</a:br>
            <a:r>
              <a:rPr kumimoji="0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(for monitoring the gain):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           </a:t>
            </a:r>
            <a:r>
              <a:rPr kumimoji="0" lang="ja-JP" altLang="en-US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　 </a:t>
            </a:r>
            <a:r>
              <a:rPr kumimoji="0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8.7 Hz signal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Monitored GPS signal: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1pps and serial signal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Temperature:    ~40K</a:t>
            </a:r>
            <a:endParaRPr kumimoji="0" lang="ja-JP" altLang="en-US" sz="16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1222843" y="2276142"/>
            <a:ext cx="649043" cy="327087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80083" tIns="40042" rIns="80083" bIns="40042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/>
              </a:rPr>
              <a:t>Kyoto</a:t>
            </a:r>
            <a:endParaRPr kumimoji="0" lang="ja-JP" altLang="en-US" sz="1600" b="0" i="0" u="none" strike="noStrike" kern="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5648524" y="1168268"/>
            <a:ext cx="665073" cy="327087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80083" tIns="40042" rIns="80083" bIns="40042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/>
              </a:rPr>
              <a:t>Tokyo</a:t>
            </a:r>
            <a:endParaRPr kumimoji="0" lang="ja-JP" altLang="en-US" sz="1600" b="0" i="0" u="none" strike="noStrike" kern="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69" name="テキスト ボックス 18"/>
          <p:cNvSpPr txBox="1">
            <a:spLocks noChangeArrowheads="1"/>
          </p:cNvSpPr>
          <p:nvPr/>
        </p:nvSpPr>
        <p:spPr bwMode="auto">
          <a:xfrm>
            <a:off x="4707747" y="5136091"/>
            <a:ext cx="2817905" cy="327087"/>
          </a:xfrm>
          <a:prstGeom prst="rect">
            <a:avLst/>
          </a:prstGeom>
          <a:solidFill>
            <a:srgbClr val="4F81BD">
              <a:alpha val="34901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80083" tIns="40042" rIns="80083" bIns="40042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DATE: 0:00 – 5:00, July 20, 2010</a:t>
            </a:r>
            <a:endParaRPr kumimoji="0" lang="ja-JP" altLang="en-US" sz="16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70" name="テキスト ボックス 19"/>
          <p:cNvSpPr txBox="1">
            <a:spLocks noChangeArrowheads="1"/>
          </p:cNvSpPr>
          <p:nvPr/>
        </p:nvSpPr>
        <p:spPr bwMode="auto">
          <a:xfrm>
            <a:off x="4721689" y="5524340"/>
            <a:ext cx="3011869" cy="573309"/>
          </a:xfrm>
          <a:prstGeom prst="rect">
            <a:avLst/>
          </a:prstGeom>
          <a:solidFill>
            <a:srgbClr val="4F81BD">
              <a:alpha val="34901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80083" tIns="40042" rIns="80083" bIns="40042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Sampling frequency: 1kHz, </a:t>
            </a:r>
            <a:br>
              <a:rPr kumimoji="0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</a:br>
            <a:r>
              <a:rPr kumimoji="0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the Direction of TAM: north-south</a:t>
            </a:r>
            <a:endParaRPr kumimoji="0" lang="ja-JP" altLang="en-US" sz="16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73" name="Rectangle 11"/>
          <p:cNvSpPr>
            <a:spLocks noChangeArrowheads="1"/>
          </p:cNvSpPr>
          <p:nvPr/>
        </p:nvSpPr>
        <p:spPr bwMode="auto">
          <a:xfrm>
            <a:off x="7215206" y="6143644"/>
            <a:ext cx="1571636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Fig. By </a:t>
            </a:r>
            <a:r>
              <a:rPr lang="en-US" altLang="ja-JP" sz="1400" dirty="0" err="1" smtClean="0">
                <a:solidFill>
                  <a:srgbClr val="B2B2B2"/>
                </a:solidFill>
                <a:latin typeface="Tahoma" pitchFamily="34" charset="0"/>
              </a:rPr>
              <a:t>A.Shoda</a:t>
            </a:r>
            <a:endParaRPr lang="en-US" altLang="ja-JP" sz="1400" dirty="0" smtClean="0">
              <a:solidFill>
                <a:srgbClr val="B2B2B2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正方形/長方形 53"/>
          <p:cNvSpPr/>
          <p:nvPr/>
        </p:nvSpPr>
        <p:spPr bwMode="auto">
          <a:xfrm>
            <a:off x="928662" y="1357298"/>
            <a:ext cx="7000924" cy="5000660"/>
          </a:xfrm>
          <a:prstGeom prst="rect">
            <a:avLst/>
          </a:prstGeom>
          <a:solidFill>
            <a:srgbClr val="FFFFFF"/>
          </a:solidFill>
          <a:ln w="6350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同時観測運転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grpSp>
        <p:nvGrpSpPr>
          <p:cNvPr id="31" name="グループ化 3"/>
          <p:cNvGrpSpPr>
            <a:grpSpLocks/>
          </p:cNvGrpSpPr>
          <p:nvPr/>
        </p:nvGrpSpPr>
        <p:grpSpPr bwMode="auto">
          <a:xfrm>
            <a:off x="1214414" y="1357298"/>
            <a:ext cx="6589713" cy="4997951"/>
            <a:chOff x="7903552" y="37221230"/>
            <a:chExt cx="6651625" cy="5360035"/>
          </a:xfrm>
        </p:grpSpPr>
        <p:grpSp>
          <p:nvGrpSpPr>
            <p:cNvPr id="32" name="グループ化 217"/>
            <p:cNvGrpSpPr>
              <a:grpSpLocks/>
            </p:cNvGrpSpPr>
            <p:nvPr/>
          </p:nvGrpSpPr>
          <p:grpSpPr bwMode="auto">
            <a:xfrm>
              <a:off x="7903552" y="37221230"/>
              <a:ext cx="6651625" cy="5102982"/>
              <a:chOff x="7416875" y="37437254"/>
              <a:chExt cx="6651625" cy="5102982"/>
            </a:xfrm>
          </p:grpSpPr>
          <p:grpSp>
            <p:nvGrpSpPr>
              <p:cNvPr id="45" name="グループ化 216"/>
              <p:cNvGrpSpPr>
                <a:grpSpLocks/>
              </p:cNvGrpSpPr>
              <p:nvPr/>
            </p:nvGrpSpPr>
            <p:grpSpPr bwMode="auto">
              <a:xfrm>
                <a:off x="7416875" y="37552311"/>
                <a:ext cx="6651625" cy="4987925"/>
                <a:chOff x="7416875" y="37552311"/>
                <a:chExt cx="6651625" cy="4987925"/>
              </a:xfrm>
            </p:grpSpPr>
            <p:pic>
              <p:nvPicPr>
                <p:cNvPr id="47" name="図 5" descr="strain.png"/>
                <p:cNvPicPr>
                  <a:picLocks noChangeAspect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416875" y="37552311"/>
                  <a:ext cx="6651625" cy="49879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8" name="テキスト ボックス 7"/>
                <p:cNvSpPr txBox="1">
                  <a:spLocks noChangeArrowheads="1"/>
                </p:cNvSpPr>
                <p:nvPr/>
              </p:nvSpPr>
              <p:spPr bwMode="auto">
                <a:xfrm>
                  <a:off x="10441211" y="39424519"/>
                  <a:ext cx="1602159" cy="5941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kumimoji="0" lang="en-US" altLang="ja-JP" sz="3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1D598F"/>
                      </a:solidFill>
                      <a:effectLst/>
                      <a:uLnTx/>
                      <a:uFillTx/>
                      <a:latin typeface="Gill Sans MT" pitchFamily="34" charset="0"/>
                    </a:rPr>
                    <a:t>Tokyo</a:t>
                  </a:r>
                  <a:endParaRPr kumimoji="0" lang="ja-JP" altLang="en-US" sz="3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1D598F"/>
                    </a:solidFill>
                    <a:effectLst/>
                    <a:uLnTx/>
                    <a:uFillTx/>
                    <a:latin typeface="Gill Sans MT" pitchFamily="34" charset="0"/>
                  </a:endParaRPr>
                </a:p>
              </p:txBody>
            </p:sp>
            <p:sp>
              <p:nvSpPr>
                <p:cNvPr id="49" name="テキスト ボックス 8"/>
                <p:cNvSpPr txBox="1">
                  <a:spLocks noChangeArrowheads="1"/>
                </p:cNvSpPr>
                <p:nvPr/>
              </p:nvSpPr>
              <p:spPr bwMode="auto">
                <a:xfrm>
                  <a:off x="9250633" y="39928574"/>
                  <a:ext cx="1166948" cy="5941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kumimoji="0" lang="en-US" altLang="ja-JP" sz="3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4D921A"/>
                      </a:solidFill>
                      <a:effectLst/>
                      <a:uLnTx/>
                      <a:uFillTx/>
                      <a:latin typeface="Gill Sans MT" pitchFamily="34" charset="0"/>
                    </a:rPr>
                    <a:t>Kyoto</a:t>
                  </a:r>
                  <a:endParaRPr kumimoji="0" lang="ja-JP" altLang="en-US" sz="3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921A"/>
                    </a:solidFill>
                    <a:effectLst/>
                    <a:uLnTx/>
                    <a:uFillTx/>
                    <a:latin typeface="Gill Sans MT" pitchFamily="34" charset="0"/>
                  </a:endParaRPr>
                </a:p>
              </p:txBody>
            </p:sp>
            <p:graphicFrame>
              <p:nvGraphicFramePr>
                <p:cNvPr id="50" name="Object 1"/>
                <p:cNvGraphicFramePr>
                  <a:graphicFrameLocks noChangeAspect="1"/>
                </p:cNvGraphicFramePr>
                <p:nvPr/>
              </p:nvGraphicFramePr>
              <p:xfrm>
                <a:off x="8559415" y="41149728"/>
                <a:ext cx="2673884" cy="651055"/>
              </p:xfrm>
              <a:graphic>
                <a:graphicData uri="http://schemas.openxmlformats.org/presentationml/2006/ole">
                  <p:oleObj spid="_x0000_s1681411" name="数式" r:id="rId5" imgW="1041120" imgH="253800" progId="Equation.3">
                    <p:embed/>
                  </p:oleObj>
                </a:graphicData>
              </a:graphic>
            </p:graphicFrame>
            <p:sp>
              <p:nvSpPr>
                <p:cNvPr id="51" name="正方形/長方形 50"/>
                <p:cNvSpPr/>
                <p:nvPr/>
              </p:nvSpPr>
              <p:spPr>
                <a:xfrm>
                  <a:off x="10081692" y="37553024"/>
                  <a:ext cx="1943729" cy="432437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None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46" name="テキスト ボックス 18"/>
              <p:cNvSpPr txBox="1">
                <a:spLocks noChangeArrowheads="1"/>
              </p:cNvSpPr>
              <p:nvPr/>
            </p:nvSpPr>
            <p:spPr bwMode="auto">
              <a:xfrm>
                <a:off x="8271684" y="37437254"/>
                <a:ext cx="5115024" cy="5116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kumimoji="0" lang="en-US" altLang="ja-JP" sz="25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Observed Noise level during this run</a:t>
                </a:r>
                <a:endParaRPr kumimoji="0" lang="ja-JP" altLang="en-US" sz="2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</p:grpSp>
        <p:sp>
          <p:nvSpPr>
            <p:cNvPr id="33" name="正方形/長方形 32"/>
            <p:cNvSpPr/>
            <p:nvPr/>
          </p:nvSpPr>
          <p:spPr>
            <a:xfrm>
              <a:off x="7906757" y="41800979"/>
              <a:ext cx="6613167" cy="64865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4" name="テキスト ボックス 6"/>
            <p:cNvSpPr txBox="1">
              <a:spLocks noChangeArrowheads="1"/>
            </p:cNvSpPr>
            <p:nvPr/>
          </p:nvSpPr>
          <p:spPr bwMode="auto">
            <a:xfrm>
              <a:off x="8552317" y="41709611"/>
              <a:ext cx="5970979" cy="511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kumimoji="0" lang="en-US" altLang="ja-JP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10</a:t>
              </a:r>
              <a:r>
                <a:rPr kumimoji="0" lang="en-US" altLang="ja-JP" sz="2500" b="0" i="0" u="none" strike="noStrike" kern="0" cap="none" spc="0" normalizeH="0" baseline="3000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-2 </a:t>
              </a:r>
              <a:r>
                <a:rPr kumimoji="0" lang="en-US" altLang="ja-JP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                10</a:t>
              </a:r>
              <a:r>
                <a:rPr kumimoji="0" lang="en-US" altLang="ja-JP" sz="2500" b="0" i="0" u="none" strike="noStrike" kern="0" cap="none" spc="0" normalizeH="0" baseline="3000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-1</a:t>
              </a:r>
              <a:r>
                <a:rPr kumimoji="0" lang="en-US" altLang="ja-JP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                    1                    10</a:t>
              </a:r>
              <a:endParaRPr kumimoji="0" lang="ja-JP" altLang="en-US" sz="25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35" name="テキスト ボックス 7"/>
            <p:cNvSpPr txBox="1">
              <a:spLocks noChangeArrowheads="1"/>
            </p:cNvSpPr>
            <p:nvPr/>
          </p:nvSpPr>
          <p:spPr bwMode="auto">
            <a:xfrm>
              <a:off x="10433399" y="42069650"/>
              <a:ext cx="2116751" cy="511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kumimoji="0" lang="en-US" altLang="ja-JP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frequency [Hz]</a:t>
              </a:r>
              <a:endParaRPr kumimoji="0" lang="ja-JP" altLang="en-US" sz="25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7921179" y="37728578"/>
              <a:ext cx="935810" cy="4103046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7" name="テキスト ボックス 9"/>
            <p:cNvSpPr txBox="1">
              <a:spLocks noChangeArrowheads="1"/>
            </p:cNvSpPr>
            <p:nvPr/>
          </p:nvSpPr>
          <p:spPr bwMode="auto">
            <a:xfrm>
              <a:off x="8191989" y="37552307"/>
              <a:ext cx="689619" cy="511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kumimoji="0" lang="en-US" altLang="ja-JP" sz="2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10</a:t>
              </a:r>
              <a:r>
                <a:rPr kumimoji="0" lang="en-US" altLang="ja-JP" sz="25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-4</a:t>
              </a:r>
              <a:endParaRPr kumimoji="0" lang="ja-JP" altLang="en-US" sz="25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38" name="テキスト ボックス 10"/>
            <p:cNvSpPr txBox="1">
              <a:spLocks noChangeArrowheads="1"/>
            </p:cNvSpPr>
            <p:nvPr/>
          </p:nvSpPr>
          <p:spPr bwMode="auto">
            <a:xfrm>
              <a:off x="8191989" y="38128371"/>
              <a:ext cx="689619" cy="511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kumimoji="0" lang="en-US" altLang="ja-JP" sz="2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10</a:t>
              </a:r>
              <a:r>
                <a:rPr kumimoji="0" lang="en-US" altLang="ja-JP" sz="25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-5</a:t>
              </a:r>
              <a:endParaRPr kumimoji="0" lang="ja-JP" altLang="en-US" sz="25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39" name="テキスト ボックス 11"/>
            <p:cNvSpPr txBox="1">
              <a:spLocks noChangeArrowheads="1"/>
            </p:cNvSpPr>
            <p:nvPr/>
          </p:nvSpPr>
          <p:spPr bwMode="auto">
            <a:xfrm>
              <a:off x="8191989" y="38704435"/>
              <a:ext cx="689619" cy="511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kumimoji="0" lang="en-US" altLang="ja-JP" sz="2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10</a:t>
              </a:r>
              <a:r>
                <a:rPr kumimoji="0" lang="en-US" altLang="ja-JP" sz="25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-6</a:t>
              </a:r>
              <a:endParaRPr kumimoji="0" lang="ja-JP" altLang="en-US" sz="25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40" name="テキスト ボックス 12"/>
            <p:cNvSpPr txBox="1">
              <a:spLocks noChangeArrowheads="1"/>
            </p:cNvSpPr>
            <p:nvPr/>
          </p:nvSpPr>
          <p:spPr bwMode="auto">
            <a:xfrm>
              <a:off x="8191989" y="39261335"/>
              <a:ext cx="689619" cy="511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kumimoji="0" lang="en-US" altLang="ja-JP" sz="2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10</a:t>
              </a:r>
              <a:r>
                <a:rPr kumimoji="0" lang="en-US" altLang="ja-JP" sz="25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-7</a:t>
              </a:r>
              <a:endParaRPr kumimoji="0" lang="ja-JP" altLang="en-US" sz="25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41" name="テキスト ボックス 13"/>
            <p:cNvSpPr txBox="1">
              <a:spLocks noChangeArrowheads="1"/>
            </p:cNvSpPr>
            <p:nvPr/>
          </p:nvSpPr>
          <p:spPr bwMode="auto">
            <a:xfrm>
              <a:off x="8191989" y="39837399"/>
              <a:ext cx="689619" cy="511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kumimoji="0" lang="en-US" altLang="ja-JP" sz="2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10</a:t>
              </a:r>
              <a:r>
                <a:rPr kumimoji="0" lang="en-US" altLang="ja-JP" sz="25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-8</a:t>
              </a:r>
              <a:endParaRPr kumimoji="0" lang="ja-JP" altLang="en-US" sz="25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42" name="テキスト ボックス 14"/>
            <p:cNvSpPr txBox="1">
              <a:spLocks noChangeArrowheads="1"/>
            </p:cNvSpPr>
            <p:nvPr/>
          </p:nvSpPr>
          <p:spPr bwMode="auto">
            <a:xfrm>
              <a:off x="8191989" y="40413465"/>
              <a:ext cx="689619" cy="511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kumimoji="0" lang="en-US" altLang="ja-JP" sz="2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10</a:t>
              </a:r>
              <a:r>
                <a:rPr kumimoji="0" lang="en-US" altLang="ja-JP" sz="25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-9</a:t>
              </a:r>
              <a:endParaRPr kumimoji="0" lang="ja-JP" altLang="en-US" sz="25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43" name="テキスト ボックス 15"/>
            <p:cNvSpPr txBox="1">
              <a:spLocks noChangeArrowheads="1"/>
            </p:cNvSpPr>
            <p:nvPr/>
          </p:nvSpPr>
          <p:spPr bwMode="auto">
            <a:xfrm>
              <a:off x="8047770" y="40936684"/>
              <a:ext cx="799648" cy="511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kumimoji="0" lang="en-US" altLang="ja-JP" sz="2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10</a:t>
              </a:r>
              <a:r>
                <a:rPr kumimoji="0" lang="en-US" altLang="ja-JP" sz="25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-10</a:t>
              </a:r>
              <a:endParaRPr kumimoji="0" lang="ja-JP" altLang="en-US" sz="25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44" name="テキスト ボックス 16"/>
            <p:cNvSpPr txBox="1">
              <a:spLocks noChangeArrowheads="1"/>
            </p:cNvSpPr>
            <p:nvPr/>
          </p:nvSpPr>
          <p:spPr bwMode="auto">
            <a:xfrm>
              <a:off x="8047770" y="41440740"/>
              <a:ext cx="799648" cy="511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kumimoji="0" lang="en-US" altLang="ja-JP" sz="2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10</a:t>
              </a:r>
              <a:r>
                <a:rPr kumimoji="0" lang="en-US" altLang="ja-JP" sz="25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-11</a:t>
              </a:r>
              <a:endParaRPr kumimoji="0" lang="ja-JP" altLang="en-US" sz="25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</p:grpSp>
      <p:sp>
        <p:nvSpPr>
          <p:cNvPr id="52" name="テキスト ボックス 24"/>
          <p:cNvSpPr txBox="1">
            <a:spLocks noChangeArrowheads="1"/>
          </p:cNvSpPr>
          <p:nvPr/>
        </p:nvSpPr>
        <p:spPr bwMode="auto">
          <a:xfrm rot="16200000">
            <a:off x="350190" y="3279534"/>
            <a:ext cx="1852321" cy="46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0083" tIns="40042" rIns="80083" bIns="40042">
            <a:spAutoFit/>
          </a:bodyPr>
          <a:lstStyle/>
          <a:p>
            <a:pPr>
              <a:buNone/>
            </a:pPr>
            <a:r>
              <a:rPr lang="en-US" altLang="ja-JP" sz="2500" dirty="0">
                <a:solidFill>
                  <a:srgbClr val="1C1C1C"/>
                </a:solidFill>
                <a:latin typeface="Calibri" pitchFamily="34" charset="0"/>
              </a:rPr>
              <a:t>strain [Hz</a:t>
            </a:r>
            <a:r>
              <a:rPr lang="en-US" altLang="ja-JP" sz="2500" baseline="30000" dirty="0">
                <a:solidFill>
                  <a:srgbClr val="1C1C1C"/>
                </a:solidFill>
                <a:latin typeface="Calibri" pitchFamily="34" charset="0"/>
              </a:rPr>
              <a:t>-1/2</a:t>
            </a:r>
            <a:r>
              <a:rPr lang="en-US" altLang="ja-JP" sz="2500" dirty="0">
                <a:solidFill>
                  <a:srgbClr val="1C1C1C"/>
                </a:solidFill>
                <a:latin typeface="Calibri" pitchFamily="34" charset="0"/>
              </a:rPr>
              <a:t>]</a:t>
            </a:r>
            <a:endParaRPr lang="ja-JP" altLang="en-US" sz="2500" dirty="0">
              <a:solidFill>
                <a:srgbClr val="1C1C1C"/>
              </a:solidFill>
              <a:latin typeface="Calibri" pitchFamily="34" charset="0"/>
            </a:endParaRPr>
          </a:p>
        </p:txBody>
      </p:sp>
      <p:sp>
        <p:nvSpPr>
          <p:cNvPr id="53" name="Rectangle 11"/>
          <p:cNvSpPr>
            <a:spLocks noChangeArrowheads="1"/>
          </p:cNvSpPr>
          <p:nvPr/>
        </p:nvSpPr>
        <p:spPr bwMode="auto">
          <a:xfrm>
            <a:off x="7500958" y="6121619"/>
            <a:ext cx="1571636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Fig. By </a:t>
            </a:r>
            <a:r>
              <a:rPr lang="en-US" altLang="ja-JP" sz="1400" dirty="0" err="1" smtClean="0">
                <a:solidFill>
                  <a:srgbClr val="B2B2B2"/>
                </a:solidFill>
                <a:latin typeface="Tahoma" pitchFamily="34" charset="0"/>
              </a:rPr>
              <a:t>A.Shoda</a:t>
            </a:r>
            <a:endParaRPr lang="en-US" altLang="ja-JP" sz="1400" dirty="0" smtClean="0">
              <a:solidFill>
                <a:srgbClr val="B2B2B2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同時</a:t>
            </a:r>
            <a:r>
              <a:rPr lang="ja-JP" altLang="en-US" dirty="0" smtClean="0"/>
              <a:t>観測</a:t>
            </a:r>
            <a:r>
              <a:rPr lang="ja-JP" altLang="en-US" dirty="0" smtClean="0"/>
              <a:t>概要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971600" y="1643050"/>
            <a:ext cx="763284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</a:rPr>
              <a:t>東京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-</a:t>
            </a: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</a:rPr>
              <a:t>京都 同時</a:t>
            </a: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</a:rPr>
              <a:t>観測</a:t>
            </a:r>
            <a:endParaRPr lang="en-US" altLang="ja-JP" sz="2000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428728" y="2063486"/>
            <a:ext cx="6912768" cy="30469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・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これまで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3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回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実施 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sym typeface="Wingdings" pitchFamily="2" charset="2"/>
              </a:rPr>
              <a:t>   </a:t>
            </a:r>
            <a:r>
              <a:rPr lang="en-US" altLang="ja-JP" sz="20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sym typeface="Wingdings" pitchFamily="2" charset="2"/>
              </a:rPr>
              <a:t>2010</a:t>
            </a:r>
            <a:r>
              <a:rPr lang="ja-JP" altLang="en-US" sz="20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sym typeface="Wingdings" pitchFamily="2" charset="2"/>
              </a:rPr>
              <a:t>年 </a:t>
            </a:r>
            <a:r>
              <a:rPr lang="en-US" altLang="ja-JP" sz="20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sym typeface="Wingdings" pitchFamily="2" charset="2"/>
              </a:rPr>
              <a:t>7</a:t>
            </a:r>
            <a:r>
              <a:rPr lang="ja-JP" altLang="en-US" sz="20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sym typeface="Wingdings" pitchFamily="2" charset="2"/>
              </a:rPr>
              <a:t>月</a:t>
            </a:r>
            <a:r>
              <a:rPr lang="en-US" altLang="ja-JP" sz="20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sym typeface="Wingdings" pitchFamily="2" charset="2"/>
              </a:rPr>
              <a:t>19</a:t>
            </a:r>
            <a:r>
              <a:rPr lang="ja-JP" altLang="en-US" sz="20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sym typeface="Wingdings" pitchFamily="2" charset="2"/>
              </a:rPr>
              <a:t>日 約</a:t>
            </a:r>
            <a:r>
              <a:rPr lang="en-US" altLang="ja-JP" sz="20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sym typeface="Wingdings" pitchFamily="2" charset="2"/>
              </a:rPr>
              <a:t>5</a:t>
            </a:r>
            <a:r>
              <a:rPr lang="ja-JP" altLang="en-US" sz="20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sym typeface="Wingdings" pitchFamily="2" charset="2"/>
              </a:rPr>
              <a:t>時間</a:t>
            </a:r>
            <a:endParaRPr lang="en-US" altLang="ja-JP" sz="2000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          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9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月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4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日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約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5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時間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2011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年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3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月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10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日  約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2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時間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.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1-2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桁良い感度での観測運転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(~10</a:t>
            </a:r>
            <a:r>
              <a:rPr lang="en-US" altLang="ja-JP" sz="2000" baseline="30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-7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Hz</a:t>
            </a:r>
            <a:r>
              <a:rPr lang="en-US" altLang="ja-JP" sz="2000" baseline="30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1/2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・主な観測対象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: 0.1Hz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付近の背景重力波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　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　 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2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台の指向性を揃える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 GPS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による時刻同期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.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正方形/長方形 53"/>
          <p:cNvSpPr/>
          <p:nvPr/>
        </p:nvSpPr>
        <p:spPr bwMode="auto">
          <a:xfrm>
            <a:off x="1428728" y="1428736"/>
            <a:ext cx="6500858" cy="4929222"/>
          </a:xfrm>
          <a:prstGeom prst="rect">
            <a:avLst/>
          </a:prstGeom>
          <a:solidFill>
            <a:srgbClr val="FFFFFF"/>
          </a:solidFill>
          <a:ln w="6350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結果の見通し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53" name="Rectangle 11"/>
          <p:cNvSpPr>
            <a:spLocks noChangeArrowheads="1"/>
          </p:cNvSpPr>
          <p:nvPr/>
        </p:nvSpPr>
        <p:spPr bwMode="auto">
          <a:xfrm>
            <a:off x="7500958" y="6121619"/>
            <a:ext cx="1571636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Fig. By </a:t>
            </a:r>
            <a:r>
              <a:rPr lang="en-US" altLang="ja-JP" sz="1400" dirty="0" err="1" smtClean="0">
                <a:solidFill>
                  <a:srgbClr val="B2B2B2"/>
                </a:solidFill>
                <a:latin typeface="Tahoma" pitchFamily="34" charset="0"/>
              </a:rPr>
              <a:t>A.Shoda</a:t>
            </a:r>
            <a:endParaRPr lang="en-US" altLang="ja-JP" sz="1400" dirty="0" smtClean="0">
              <a:solidFill>
                <a:srgbClr val="B2B2B2"/>
              </a:solidFill>
              <a:latin typeface="Tahoma" pitchFamily="34" charset="0"/>
            </a:endParaRPr>
          </a:p>
        </p:txBody>
      </p:sp>
      <p:grpSp>
        <p:nvGrpSpPr>
          <p:cNvPr id="74" name="グループ化 27"/>
          <p:cNvGrpSpPr>
            <a:grpSpLocks/>
          </p:cNvGrpSpPr>
          <p:nvPr/>
        </p:nvGrpSpPr>
        <p:grpSpPr bwMode="auto">
          <a:xfrm>
            <a:off x="1500166" y="1500174"/>
            <a:ext cx="6429420" cy="4916485"/>
            <a:chOff x="15461609" y="25022918"/>
            <a:chExt cx="7942077" cy="6408713"/>
          </a:xfrm>
        </p:grpSpPr>
        <p:grpSp>
          <p:nvGrpSpPr>
            <p:cNvPr id="75" name="グループ化 175"/>
            <p:cNvGrpSpPr>
              <a:grpSpLocks/>
            </p:cNvGrpSpPr>
            <p:nvPr/>
          </p:nvGrpSpPr>
          <p:grpSpPr bwMode="auto">
            <a:xfrm>
              <a:off x="15461609" y="25022918"/>
              <a:ext cx="7942077" cy="6120680"/>
              <a:chOff x="15461609" y="25238942"/>
              <a:chExt cx="7942077" cy="6120680"/>
            </a:xfrm>
          </p:grpSpPr>
          <p:grpSp>
            <p:nvGrpSpPr>
              <p:cNvPr id="87" name="グループ化 201"/>
              <p:cNvGrpSpPr>
                <a:grpSpLocks/>
              </p:cNvGrpSpPr>
              <p:nvPr/>
            </p:nvGrpSpPr>
            <p:grpSpPr bwMode="auto">
              <a:xfrm>
                <a:off x="15461609" y="25238942"/>
                <a:ext cx="7942077" cy="6120680"/>
                <a:chOff x="15461609" y="24086814"/>
                <a:chExt cx="7942077" cy="6120680"/>
              </a:xfrm>
            </p:grpSpPr>
            <p:pic>
              <p:nvPicPr>
                <p:cNvPr id="90" name="図 43" descr="upperlimits_pre.png"/>
                <p:cNvPicPr>
                  <a:picLocks noChangeAspect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5461609" y="24086814"/>
                  <a:ext cx="7942077" cy="61206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1" name="テキスト ボックス 44"/>
                <p:cNvSpPr txBox="1">
                  <a:spLocks noChangeArrowheads="1"/>
                </p:cNvSpPr>
                <p:nvPr/>
              </p:nvSpPr>
              <p:spPr bwMode="auto">
                <a:xfrm>
                  <a:off x="20481523" y="27989948"/>
                  <a:ext cx="1044702" cy="6128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2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BBN</a:t>
                  </a:r>
                  <a:endParaRPr kumimoji="0" lang="ja-JP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92" name="テキスト ボックス 45"/>
                <p:cNvSpPr txBox="1">
                  <a:spLocks noChangeArrowheads="1"/>
                </p:cNvSpPr>
                <p:nvPr/>
              </p:nvSpPr>
              <p:spPr bwMode="auto">
                <a:xfrm>
                  <a:off x="17497995" y="28861409"/>
                  <a:ext cx="1235548" cy="5767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2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COBE</a:t>
                  </a:r>
                  <a:endParaRPr kumimoji="0" lang="ja-JP" altLang="en-US" sz="2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93" name="テキスト ボックス 46"/>
                <p:cNvSpPr txBox="1">
                  <a:spLocks noChangeArrowheads="1"/>
                </p:cNvSpPr>
                <p:nvPr/>
              </p:nvSpPr>
              <p:spPr bwMode="auto">
                <a:xfrm>
                  <a:off x="18938155" y="26803544"/>
                  <a:ext cx="3186342" cy="10093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25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Doppler Tracking</a:t>
                  </a:r>
                  <a:br>
                    <a:rPr kumimoji="0" lang="en-US" altLang="ja-JP" sz="25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Calibri" pitchFamily="34" charset="0"/>
                    </a:rPr>
                  </a:br>
                  <a:r>
                    <a:rPr kumimoji="0" lang="en-US" altLang="ja-JP" sz="25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by Cassini</a:t>
                  </a:r>
                </a:p>
              </p:txBody>
            </p:sp>
            <p:sp>
              <p:nvSpPr>
                <p:cNvPr id="94" name="テキスト ボックス 47"/>
                <p:cNvSpPr txBox="1">
                  <a:spLocks noChangeArrowheads="1"/>
                </p:cNvSpPr>
                <p:nvPr/>
              </p:nvSpPr>
              <p:spPr bwMode="auto">
                <a:xfrm>
                  <a:off x="17893320" y="28433485"/>
                  <a:ext cx="2532591" cy="5587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25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990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Pulsar timing</a:t>
                  </a:r>
                  <a:endParaRPr kumimoji="0" lang="ja-JP" altLang="en-US" sz="25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99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95" name="テキスト ボックス 48"/>
                <p:cNvSpPr txBox="1">
                  <a:spLocks noChangeArrowheads="1"/>
                </p:cNvSpPr>
                <p:nvPr/>
              </p:nvSpPr>
              <p:spPr bwMode="auto">
                <a:xfrm>
                  <a:off x="21530443" y="28263278"/>
                  <a:ext cx="1138358" cy="5767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2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D60093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LIGO</a:t>
                  </a:r>
                  <a:endParaRPr kumimoji="0" lang="ja-JP" altLang="en-US" sz="2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D60093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96" name="テキスト ボックス 49"/>
                <p:cNvSpPr txBox="1">
                  <a:spLocks noChangeArrowheads="1"/>
                </p:cNvSpPr>
                <p:nvPr/>
              </p:nvSpPr>
              <p:spPr bwMode="auto">
                <a:xfrm>
                  <a:off x="19204658" y="24374846"/>
                  <a:ext cx="2101279" cy="5876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25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330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Single TOBA</a:t>
                  </a:r>
                  <a:endParaRPr kumimoji="0" lang="ja-JP" altLang="en-US" sz="2500" b="0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FF33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97" name="テキスト ボックス 50"/>
                <p:cNvSpPr txBox="1">
                  <a:spLocks noChangeArrowheads="1"/>
                </p:cNvSpPr>
                <p:nvPr/>
              </p:nvSpPr>
              <p:spPr bwMode="auto">
                <a:xfrm>
                  <a:off x="20022906" y="24992141"/>
                  <a:ext cx="2608575" cy="10453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2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The estimate</a:t>
                  </a:r>
                  <a:br>
                    <a:rPr kumimoji="0" lang="en-US" altLang="ja-JP" sz="2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itchFamily="34" charset="0"/>
                    </a:rPr>
                  </a:br>
                  <a:r>
                    <a:rPr kumimoji="0" lang="en-US" altLang="ja-JP" sz="2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of this work</a:t>
                  </a:r>
                </a:p>
              </p:txBody>
            </p:sp>
            <p:sp>
              <p:nvSpPr>
                <p:cNvPr id="98" name="テキスト ボックス 51"/>
                <p:cNvSpPr txBox="1">
                  <a:spLocks noChangeArrowheads="1"/>
                </p:cNvSpPr>
                <p:nvPr/>
              </p:nvSpPr>
              <p:spPr bwMode="auto">
                <a:xfrm rot="-1344007">
                  <a:off x="16507171" y="24992107"/>
                  <a:ext cx="2860387" cy="7203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3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preliminary</a:t>
                  </a:r>
                  <a:endParaRPr kumimoji="0" lang="ja-JP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</p:grpSp>
          <p:sp>
            <p:nvSpPr>
              <p:cNvPr id="88" name="正方形/長方形 87"/>
              <p:cNvSpPr/>
              <p:nvPr/>
            </p:nvSpPr>
            <p:spPr>
              <a:xfrm>
                <a:off x="16129893" y="30712847"/>
                <a:ext cx="6984757" cy="57496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89" name="テキスト ボックス 42"/>
              <p:cNvSpPr txBox="1">
                <a:spLocks noChangeArrowheads="1"/>
              </p:cNvSpPr>
              <p:nvPr/>
            </p:nvSpPr>
            <p:spPr bwMode="auto">
              <a:xfrm>
                <a:off x="16129840" y="30639542"/>
                <a:ext cx="6782468" cy="5876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25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-20 </a:t>
                </a:r>
                <a:r>
                  <a:rPr kumimoji="0" lang="ja-JP" altLang="en-US" sz="25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　　</a:t>
                </a:r>
                <a:r>
                  <a:rPr kumimoji="0" lang="en-US" altLang="ja-JP" sz="25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    -15       -10           -5           0             5</a:t>
                </a:r>
                <a:endParaRPr kumimoji="0" lang="ja-JP" altLang="en-US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</p:grpSp>
        <p:graphicFrame>
          <p:nvGraphicFramePr>
            <p:cNvPr id="76" name="Object 3"/>
            <p:cNvGraphicFramePr>
              <a:graphicFrameLocks noChangeAspect="1"/>
            </p:cNvGraphicFramePr>
            <p:nvPr/>
          </p:nvGraphicFramePr>
          <p:xfrm>
            <a:off x="18866147" y="30740473"/>
            <a:ext cx="1689497" cy="691158"/>
          </p:xfrm>
          <a:graphic>
            <a:graphicData uri="http://schemas.openxmlformats.org/presentationml/2006/ole">
              <p:oleObj spid="_x0000_s1682436" name="数式" r:id="rId5" imgW="558720" imgH="228600" progId="Equation.3">
                <p:embed/>
              </p:oleObj>
            </a:graphicData>
          </a:graphic>
        </p:graphicFrame>
        <p:sp>
          <p:nvSpPr>
            <p:cNvPr id="77" name="正方形/長方形 76"/>
            <p:cNvSpPr/>
            <p:nvPr/>
          </p:nvSpPr>
          <p:spPr>
            <a:xfrm>
              <a:off x="15549977" y="25167637"/>
              <a:ext cx="1007028" cy="5329186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78" name="テキスト ボックス 31"/>
            <p:cNvSpPr txBox="1">
              <a:spLocks noChangeArrowheads="1"/>
            </p:cNvSpPr>
            <p:nvPr/>
          </p:nvSpPr>
          <p:spPr bwMode="auto">
            <a:xfrm>
              <a:off x="16072046" y="25094927"/>
              <a:ext cx="652409" cy="558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20</a:t>
              </a:r>
              <a:endParaRPr kumimoji="0" lang="ja-JP" altLang="en-US" sz="25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79" name="テキスト ボックス 32"/>
            <p:cNvSpPr txBox="1">
              <a:spLocks noChangeArrowheads="1"/>
            </p:cNvSpPr>
            <p:nvPr/>
          </p:nvSpPr>
          <p:spPr bwMode="auto">
            <a:xfrm>
              <a:off x="16072046" y="25795844"/>
              <a:ext cx="652409" cy="558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15</a:t>
              </a:r>
              <a:endParaRPr kumimoji="0" lang="ja-JP" altLang="en-US" sz="25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80" name="テキスト ボックス 33"/>
            <p:cNvSpPr txBox="1">
              <a:spLocks noChangeArrowheads="1"/>
            </p:cNvSpPr>
            <p:nvPr/>
          </p:nvSpPr>
          <p:spPr bwMode="auto">
            <a:xfrm>
              <a:off x="16072043" y="26515922"/>
              <a:ext cx="652408" cy="558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10</a:t>
              </a:r>
              <a:endParaRPr kumimoji="0" lang="ja-JP" altLang="en-US" sz="25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81" name="テキスト ボックス 34"/>
            <p:cNvSpPr txBox="1">
              <a:spLocks noChangeArrowheads="1"/>
            </p:cNvSpPr>
            <p:nvPr/>
          </p:nvSpPr>
          <p:spPr bwMode="auto">
            <a:xfrm>
              <a:off x="16244426" y="27236003"/>
              <a:ext cx="427989" cy="558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5</a:t>
              </a:r>
              <a:endParaRPr kumimoji="0" lang="ja-JP" altLang="en-US" sz="25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82" name="テキスト ボックス 35"/>
            <p:cNvSpPr txBox="1">
              <a:spLocks noChangeArrowheads="1"/>
            </p:cNvSpPr>
            <p:nvPr/>
          </p:nvSpPr>
          <p:spPr bwMode="auto">
            <a:xfrm>
              <a:off x="16244426" y="27975247"/>
              <a:ext cx="427989" cy="558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0</a:t>
              </a:r>
              <a:endParaRPr kumimoji="0" lang="ja-JP" altLang="en-US" sz="25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83" name="テキスト ボックス 36"/>
            <p:cNvSpPr txBox="1">
              <a:spLocks noChangeArrowheads="1"/>
            </p:cNvSpPr>
            <p:nvPr/>
          </p:nvSpPr>
          <p:spPr bwMode="auto">
            <a:xfrm>
              <a:off x="16080919" y="28748170"/>
              <a:ext cx="588794" cy="558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-5</a:t>
              </a:r>
              <a:endParaRPr kumimoji="0" lang="ja-JP" altLang="en-US" sz="25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84" name="テキスト ボックス 37"/>
            <p:cNvSpPr txBox="1">
              <a:spLocks noChangeArrowheads="1"/>
            </p:cNvSpPr>
            <p:nvPr/>
          </p:nvSpPr>
          <p:spPr bwMode="auto">
            <a:xfrm>
              <a:off x="15911240" y="29468251"/>
              <a:ext cx="813214" cy="558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-10</a:t>
              </a:r>
              <a:endParaRPr kumimoji="0" lang="ja-JP" altLang="en-US" sz="25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85" name="テキスト ボックス 38"/>
            <p:cNvSpPr txBox="1">
              <a:spLocks noChangeArrowheads="1"/>
            </p:cNvSpPr>
            <p:nvPr/>
          </p:nvSpPr>
          <p:spPr bwMode="auto">
            <a:xfrm>
              <a:off x="15911240" y="30044315"/>
              <a:ext cx="813214" cy="558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-15</a:t>
              </a:r>
              <a:endParaRPr kumimoji="0" lang="ja-JP" altLang="en-US" sz="25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pic>
          <p:nvPicPr>
            <p:cNvPr id="86" name="図 39" descr="loggw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5400000">
              <a:off x="14630704" y="27505441"/>
              <a:ext cx="2349409" cy="66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3" name="円形吹き出し 102"/>
          <p:cNvSpPr/>
          <p:nvPr/>
        </p:nvSpPr>
        <p:spPr>
          <a:xfrm>
            <a:off x="6580195" y="1500174"/>
            <a:ext cx="2278085" cy="785818"/>
          </a:xfrm>
          <a:prstGeom prst="wedgeEllipseCallout">
            <a:avLst>
              <a:gd name="adj1" fmla="val -59806"/>
              <a:gd name="adj2" fmla="val 37294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04" name="テキスト ボックス 54"/>
          <p:cNvSpPr txBox="1">
            <a:spLocks noChangeArrowheads="1"/>
          </p:cNvSpPr>
          <p:nvPr/>
        </p:nvSpPr>
        <p:spPr bwMode="auto">
          <a:xfrm>
            <a:off x="8092792" y="1644754"/>
            <a:ext cx="1230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None/>
            </a:pPr>
            <a:endParaRPr lang="ja-JP" altLang="en-US">
              <a:latin typeface="Calibri" pitchFamily="34" charset="0"/>
            </a:endParaRPr>
          </a:p>
        </p:txBody>
      </p:sp>
      <p:graphicFrame>
        <p:nvGraphicFramePr>
          <p:cNvPr id="105" name="Object 4"/>
          <p:cNvGraphicFramePr>
            <a:graphicFrameLocks noChangeAspect="1"/>
          </p:cNvGraphicFramePr>
          <p:nvPr/>
        </p:nvGraphicFramePr>
        <p:xfrm>
          <a:off x="6796095" y="1717102"/>
          <a:ext cx="2014049" cy="456433"/>
        </p:xfrm>
        <a:graphic>
          <a:graphicData uri="http://schemas.openxmlformats.org/presentationml/2006/ole">
            <p:oleObj spid="_x0000_s1682438" name="数式" r:id="rId7" imgW="1054080" imgH="253800" progId="Equation.3">
              <p:embed/>
            </p:oleObj>
          </a:graphicData>
        </a:graphic>
      </p:graphicFrame>
      <p:sp>
        <p:nvSpPr>
          <p:cNvPr id="107" name="Rectangle 11"/>
          <p:cNvSpPr>
            <a:spLocks noChangeArrowheads="1"/>
          </p:cNvSpPr>
          <p:nvPr/>
        </p:nvSpPr>
        <p:spPr bwMode="auto">
          <a:xfrm>
            <a:off x="1357290" y="895633"/>
            <a:ext cx="691276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観測データ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(2010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年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7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月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)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解析の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暫定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結果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.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ここまでの</a:t>
            </a:r>
            <a:r>
              <a:rPr lang="ja-JP" altLang="en-US" dirty="0" smtClean="0"/>
              <a:t>まとめと今後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857224" y="1000108"/>
            <a:ext cx="7632848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TOBA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071538" y="1357298"/>
            <a:ext cx="6715204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・地上でも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低周波数重力波を観測できる可能性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観測レンジ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~10 Gpc (10</a:t>
            </a:r>
            <a:r>
              <a:rPr lang="en-US" altLang="ja-JP" sz="2000" baseline="30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5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M</a:t>
            </a:r>
            <a:r>
              <a:rPr lang="en-US" altLang="ja-JP" sz="2000" baseline="-25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solar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BH inspiral)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0.1Hz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付近の背景重力波観測</a:t>
            </a:r>
            <a:endParaRPr lang="ja-JP" altLang="en-US" sz="2000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868242" y="2571744"/>
            <a:ext cx="7847162" cy="1700933"/>
            <a:chOff x="868242" y="2571744"/>
            <a:chExt cx="7847162" cy="1700933"/>
          </a:xfrm>
        </p:grpSpPr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868242" y="2571744"/>
              <a:ext cx="7632848" cy="42043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dirty="0" smtClean="0">
                  <a:solidFill>
                    <a:srgbClr val="CCFFCC"/>
                  </a:solidFill>
                  <a:latin typeface="Tahoma" pitchFamily="34" charset="0"/>
                </a:rPr>
                <a:t>Small-scale TOBA</a:t>
              </a: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1142944" y="3072348"/>
              <a:ext cx="5500758" cy="120032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・プロトタイプ望遠鏡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.  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試験マス長 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~20cm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・東京大学装置で観測運転  </a:t>
              </a:r>
              <a:endPara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　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　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 0.2Hz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の背景重力波に新しい上限値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.</a:t>
              </a:r>
              <a:endPara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6715140" y="3071810"/>
              <a:ext cx="2000264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None/>
              </a:pPr>
              <a:r>
                <a:rPr lang="en-US" altLang="ja-JP" sz="1400" dirty="0" smtClean="0">
                  <a:solidFill>
                    <a:srgbClr val="B2B2B2"/>
                  </a:solidFill>
                  <a:latin typeface="Tahoma" pitchFamily="34" charset="0"/>
                </a:rPr>
                <a:t>K. Ishidoshiro</a:t>
              </a:r>
              <a:r>
                <a:rPr lang="en-US" altLang="ja-JP" sz="1400" dirty="0" smtClean="0">
                  <a:solidFill>
                    <a:srgbClr val="B2B2B2"/>
                  </a:solidFill>
                  <a:latin typeface="Tahoma" pitchFamily="34" charset="0"/>
                </a:rPr>
                <a:t> et al.,</a:t>
              </a:r>
            </a:p>
            <a:p>
              <a:pPr algn="l">
                <a:buClr>
                  <a:schemeClr val="accent2"/>
                </a:buClr>
                <a:buSzPct val="70000"/>
                <a:buNone/>
              </a:pPr>
              <a:r>
                <a:rPr lang="en-US" altLang="ja-JP" sz="1400" dirty="0" smtClean="0">
                  <a:solidFill>
                    <a:srgbClr val="B2B2B2"/>
                  </a:solidFill>
                  <a:latin typeface="Tahoma" pitchFamily="34" charset="0"/>
                </a:rPr>
                <a:t>PRL  </a:t>
              </a:r>
              <a:r>
                <a:rPr lang="en-US" altLang="ja-JP" sz="1400" dirty="0" smtClean="0">
                  <a:solidFill>
                    <a:srgbClr val="B2B2B2"/>
                  </a:solidFill>
                  <a:latin typeface="Tahoma" pitchFamily="34" charset="0"/>
                </a:rPr>
                <a:t>(</a:t>
              </a:r>
              <a:r>
                <a:rPr lang="en-US" altLang="ja-JP" sz="1400" dirty="0" smtClean="0">
                  <a:solidFill>
                    <a:srgbClr val="B2B2B2"/>
                  </a:solidFill>
                  <a:latin typeface="Tahoma" pitchFamily="34" charset="0"/>
                </a:rPr>
                <a:t>2011) in press.</a:t>
              </a:r>
            </a:p>
          </p:txBody>
        </p:sp>
      </p:grp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6715140" y="1500174"/>
            <a:ext cx="2214578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M.Ando et al.,</a:t>
            </a: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PRL </a:t>
            </a:r>
            <a:r>
              <a:rPr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105, 161101 (2010</a:t>
            </a:r>
            <a:r>
              <a:rPr lang="en-US" altLang="ja-JP" sz="1400" dirty="0" smtClean="0">
                <a:solidFill>
                  <a:srgbClr val="B2B2B2"/>
                </a:solidFill>
                <a:latin typeface="Tahoma" pitchFamily="34" charset="0"/>
              </a:rPr>
              <a:t>)</a:t>
            </a:r>
          </a:p>
        </p:txBody>
      </p:sp>
      <p:grpSp>
        <p:nvGrpSpPr>
          <p:cNvPr id="19" name="グループ化 18"/>
          <p:cNvGrpSpPr/>
          <p:nvPr/>
        </p:nvGrpSpPr>
        <p:grpSpPr>
          <a:xfrm>
            <a:off x="857224" y="4294448"/>
            <a:ext cx="7858180" cy="1990096"/>
            <a:chOff x="857224" y="4294448"/>
            <a:chExt cx="7858180" cy="1990096"/>
          </a:xfrm>
        </p:grpSpPr>
        <p:grpSp>
          <p:nvGrpSpPr>
            <p:cNvPr id="17" name="グループ化 16"/>
            <p:cNvGrpSpPr/>
            <p:nvPr/>
          </p:nvGrpSpPr>
          <p:grpSpPr>
            <a:xfrm>
              <a:off x="857224" y="4294448"/>
              <a:ext cx="7643866" cy="1990096"/>
              <a:chOff x="857224" y="4294448"/>
              <a:chExt cx="7643866" cy="1990096"/>
            </a:xfrm>
          </p:grpSpPr>
          <p:sp>
            <p:nvSpPr>
              <p:cNvPr id="10" name="Rectangle 11"/>
              <p:cNvSpPr>
                <a:spLocks noChangeArrowheads="1"/>
              </p:cNvSpPr>
              <p:nvPr/>
            </p:nvSpPr>
            <p:spPr bwMode="auto">
              <a:xfrm>
                <a:off x="1142976" y="4714884"/>
                <a:ext cx="7358114" cy="156966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2000" dirty="0" smtClean="0">
                    <a:solidFill>
                      <a:srgbClr val="FFFFFF"/>
                    </a:solidFill>
                    <a:latin typeface="Tahoma" pitchFamily="34" charset="0"/>
                    <a:sym typeface="Wingdings" pitchFamily="2" charset="2"/>
                  </a:rPr>
                  <a:t>・</a:t>
                </a:r>
                <a:r>
                  <a:rPr lang="ja-JP" altLang="en-US" sz="2000" dirty="0" smtClean="0">
                    <a:solidFill>
                      <a:srgbClr val="FFFFFF"/>
                    </a:solidFill>
                    <a:latin typeface="Tahoma" pitchFamily="34" charset="0"/>
                    <a:sym typeface="Wingdings" pitchFamily="2" charset="2"/>
                  </a:rPr>
                  <a:t>東京</a:t>
                </a:r>
                <a:r>
                  <a:rPr lang="en-US" altLang="ja-JP" sz="2000" dirty="0" smtClean="0">
                    <a:solidFill>
                      <a:srgbClr val="FFFFFF"/>
                    </a:solidFill>
                    <a:latin typeface="Tahoma" pitchFamily="34" charset="0"/>
                    <a:sym typeface="Wingdings" pitchFamily="2" charset="2"/>
                  </a:rPr>
                  <a:t>-</a:t>
                </a:r>
                <a:r>
                  <a:rPr lang="ja-JP" altLang="en-US" sz="2000" dirty="0" smtClean="0">
                    <a:solidFill>
                      <a:srgbClr val="FFFFFF"/>
                    </a:solidFill>
                    <a:latin typeface="Tahoma" pitchFamily="34" charset="0"/>
                    <a:sym typeface="Wingdings" pitchFamily="2" charset="2"/>
                  </a:rPr>
                  <a:t>京都の</a:t>
                </a:r>
                <a:r>
                  <a:rPr lang="en-US" altLang="ja-JP" sz="2000" dirty="0" smtClean="0">
                    <a:solidFill>
                      <a:srgbClr val="FFFFFF"/>
                    </a:solidFill>
                    <a:latin typeface="Tahoma" pitchFamily="34" charset="0"/>
                    <a:sym typeface="Wingdings" pitchFamily="2" charset="2"/>
                  </a:rPr>
                  <a:t>2</a:t>
                </a:r>
                <a:r>
                  <a:rPr lang="ja-JP" altLang="en-US" sz="2000" dirty="0" smtClean="0">
                    <a:solidFill>
                      <a:srgbClr val="FFFFFF"/>
                    </a:solidFill>
                    <a:latin typeface="Tahoma" pitchFamily="34" charset="0"/>
                    <a:sym typeface="Wingdings" pitchFamily="2" charset="2"/>
                  </a:rPr>
                  <a:t>台で同時観測運転</a:t>
                </a:r>
                <a:r>
                  <a:rPr lang="en-US" altLang="ja-JP" sz="2000" dirty="0" smtClean="0">
                    <a:solidFill>
                      <a:srgbClr val="FFFFFF"/>
                    </a:solidFill>
                    <a:latin typeface="Tahoma" pitchFamily="34" charset="0"/>
                    <a:sym typeface="Wingdings" pitchFamily="2" charset="2"/>
                  </a:rPr>
                  <a:t>.</a:t>
                </a:r>
              </a:p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2000" dirty="0" smtClean="0">
                    <a:solidFill>
                      <a:srgbClr val="FFFFFF"/>
                    </a:solidFill>
                    <a:latin typeface="Tahoma" pitchFamily="34" charset="0"/>
                    <a:sym typeface="Wingdings" pitchFamily="2" charset="2"/>
                  </a:rPr>
                  <a:t>・相関解析を行い、解析手法を確立 </a:t>
                </a:r>
                <a:r>
                  <a:rPr lang="en-US" altLang="ja-JP" sz="2000" dirty="0" smtClean="0">
                    <a:solidFill>
                      <a:srgbClr val="FFFFFF"/>
                    </a:solidFill>
                    <a:latin typeface="Tahoma" pitchFamily="34" charset="0"/>
                    <a:sym typeface="Wingdings" pitchFamily="2" charset="2"/>
                  </a:rPr>
                  <a:t> </a:t>
                </a:r>
                <a:r>
                  <a:rPr lang="ja-JP" altLang="en-US" sz="2000" dirty="0" smtClean="0">
                    <a:solidFill>
                      <a:srgbClr val="FFFFFF"/>
                    </a:solidFill>
                    <a:latin typeface="Tahoma" pitchFamily="34" charset="0"/>
                    <a:sym typeface="Wingdings" pitchFamily="2" charset="2"/>
                  </a:rPr>
                  <a:t>暫定結果を得ている</a:t>
                </a:r>
                <a:r>
                  <a:rPr lang="en-US" altLang="ja-JP" sz="2000" dirty="0" smtClean="0">
                    <a:solidFill>
                      <a:srgbClr val="FFFFFF"/>
                    </a:solidFill>
                    <a:latin typeface="Tahoma" pitchFamily="34" charset="0"/>
                    <a:sym typeface="Wingdings" pitchFamily="2" charset="2"/>
                  </a:rPr>
                  <a:t>.</a:t>
                </a:r>
              </a:p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2000" dirty="0" smtClean="0">
                    <a:solidFill>
                      <a:srgbClr val="FFFFFF"/>
                    </a:solidFill>
                    <a:latin typeface="Tahoma" pitchFamily="34" charset="0"/>
                    <a:sym typeface="Wingdings" pitchFamily="2" charset="2"/>
                  </a:rPr>
                  <a:t>　　 東京装置での単体観測より</a:t>
                </a:r>
                <a:r>
                  <a:rPr lang="en-US" altLang="ja-JP" sz="2000" dirty="0" smtClean="0">
                    <a:solidFill>
                      <a:srgbClr val="FFFFFF"/>
                    </a:solidFill>
                    <a:latin typeface="Tahoma" pitchFamily="34" charset="0"/>
                    <a:sym typeface="Wingdings" pitchFamily="2" charset="2"/>
                  </a:rPr>
                  <a:t>1.5</a:t>
                </a:r>
                <a:r>
                  <a:rPr lang="ja-JP" altLang="en-US" sz="2000" dirty="0" smtClean="0">
                    <a:solidFill>
                      <a:srgbClr val="FFFFFF"/>
                    </a:solidFill>
                    <a:latin typeface="Tahoma" pitchFamily="34" charset="0"/>
                    <a:sym typeface="Wingdings" pitchFamily="2" charset="2"/>
                  </a:rPr>
                  <a:t>桁程度良い結果の見込み</a:t>
                </a:r>
                <a:r>
                  <a:rPr lang="en-US" altLang="ja-JP" sz="2000" dirty="0" smtClean="0">
                    <a:solidFill>
                      <a:srgbClr val="FFFFFF"/>
                    </a:solidFill>
                    <a:latin typeface="Tahoma" pitchFamily="34" charset="0"/>
                    <a:sym typeface="Wingdings" pitchFamily="2" charset="2"/>
                  </a:rPr>
                  <a:t>.</a:t>
                </a:r>
              </a:p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2000" dirty="0" smtClean="0">
                    <a:solidFill>
                      <a:srgbClr val="FFFFFF"/>
                    </a:solidFill>
                    <a:latin typeface="Tahoma" pitchFamily="34" charset="0"/>
                    <a:sym typeface="Wingdings" pitchFamily="2" charset="2"/>
                  </a:rPr>
                  <a:t>・今年度中に、より本格的な観測運転と解析結果を得る見込み</a:t>
                </a:r>
                <a:r>
                  <a:rPr lang="en-US" altLang="ja-JP" sz="2000" dirty="0" smtClean="0">
                    <a:solidFill>
                      <a:srgbClr val="FFFFFF"/>
                    </a:solidFill>
                    <a:latin typeface="Tahoma" pitchFamily="34" charset="0"/>
                    <a:sym typeface="Wingdings" pitchFamily="2" charset="2"/>
                  </a:rPr>
                  <a:t>.</a:t>
                </a:r>
                <a:endParaRPr lang="ja-JP" altLang="en-US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endParaRPr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857224" y="4294448"/>
                <a:ext cx="7632848" cy="42043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2000" dirty="0" smtClean="0">
                    <a:solidFill>
                      <a:srgbClr val="CCFFCC"/>
                    </a:solidFill>
                    <a:latin typeface="Tahoma" pitchFamily="34" charset="0"/>
                  </a:rPr>
                  <a:t>TOBA</a:t>
                </a:r>
                <a:r>
                  <a:rPr lang="ja-JP" altLang="en-US" sz="2000" dirty="0" smtClean="0">
                    <a:solidFill>
                      <a:srgbClr val="CCFFCC"/>
                    </a:solidFill>
                    <a:latin typeface="Tahoma" pitchFamily="34" charset="0"/>
                  </a:rPr>
                  <a:t>同時観測</a:t>
                </a:r>
                <a:endParaRPr lang="en-US" altLang="ja-JP" sz="2000" dirty="0" smtClean="0">
                  <a:solidFill>
                    <a:srgbClr val="CCFFCC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6715140" y="4405978"/>
              <a:ext cx="2000264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None/>
              </a:pPr>
              <a:r>
                <a:rPr lang="en-US" altLang="ja-JP" sz="1400" dirty="0" err="1" smtClean="0">
                  <a:solidFill>
                    <a:srgbClr val="B2B2B2"/>
                  </a:solidFill>
                  <a:latin typeface="Tahoma" pitchFamily="34" charset="0"/>
                </a:rPr>
                <a:t>A.Shoda</a:t>
              </a:r>
              <a:r>
                <a:rPr lang="en-US" altLang="ja-JP" sz="1400" dirty="0" smtClean="0">
                  <a:solidFill>
                    <a:srgbClr val="B2B2B2"/>
                  </a:solidFill>
                  <a:latin typeface="Tahoma" pitchFamily="34" charset="0"/>
                </a:rPr>
                <a:t> </a:t>
              </a:r>
              <a:r>
                <a:rPr lang="en-US" altLang="ja-JP" sz="1400" dirty="0" smtClean="0">
                  <a:solidFill>
                    <a:srgbClr val="B2B2B2"/>
                  </a:solidFill>
                  <a:latin typeface="Tahoma" pitchFamily="34" charset="0"/>
                </a:rPr>
                <a:t>et al.,</a:t>
              </a:r>
            </a:p>
            <a:p>
              <a:pPr algn="l">
                <a:buClr>
                  <a:schemeClr val="accent2"/>
                </a:buClr>
                <a:buSzPct val="70000"/>
                <a:buNone/>
              </a:pPr>
              <a:r>
                <a:rPr lang="en-US" altLang="ja-JP" sz="1400" dirty="0" smtClean="0">
                  <a:solidFill>
                    <a:srgbClr val="B2B2B2"/>
                  </a:solidFill>
                  <a:latin typeface="Tahoma" pitchFamily="34" charset="0"/>
                </a:rPr>
                <a:t> </a:t>
              </a:r>
              <a:r>
                <a:rPr lang="en-US" altLang="ja-JP" sz="1400" dirty="0" smtClean="0">
                  <a:solidFill>
                    <a:srgbClr val="B2B2B2"/>
                  </a:solidFill>
                  <a:latin typeface="Tahoma" pitchFamily="34" charset="0"/>
                </a:rPr>
                <a:t>GWAPW</a:t>
              </a:r>
              <a:r>
                <a:rPr lang="en-US" altLang="ja-JP" sz="1400" dirty="0" smtClean="0">
                  <a:solidFill>
                    <a:srgbClr val="B2B2B2"/>
                  </a:solidFill>
                  <a:latin typeface="Tahoma" pitchFamily="34" charset="0"/>
                </a:rPr>
                <a:t> (2011).</a:t>
              </a:r>
            </a:p>
          </p:txBody>
        </p:sp>
      </p:grp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天体核研究室コロキウム 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1122365"/>
            <a:ext cx="8386762" cy="5092717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>
                <a:solidFill>
                  <a:srgbClr val="FFFFFF"/>
                </a:solidFill>
              </a:rPr>
              <a:t>   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1. 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イントロダクション</a:t>
            </a:r>
            <a:endParaRPr lang="en-US" altLang="ja-JP" sz="3200" b="1" dirty="0" smtClean="0">
              <a:solidFill>
                <a:srgbClr val="FFFFFF"/>
              </a:solidFill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 smtClean="0">
                <a:solidFill>
                  <a:srgbClr val="FFFFFF"/>
                </a:solidFill>
              </a:rPr>
              <a:t>   2. 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捩じれ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型重力波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望遠鏡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  TOBA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    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原理と感度評価</a:t>
            </a:r>
            <a:endParaRPr lang="en-US" altLang="ja-JP" sz="2800" b="1" dirty="0" smtClean="0">
              <a:solidFill>
                <a:srgbClr val="B2B2B2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B2B2B2"/>
                </a:solidFill>
              </a:rPr>
              <a:t>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地上プロトタイプ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(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小型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TOBA)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B2B2B2"/>
                </a:solidFill>
              </a:rPr>
              <a:t>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地上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同時観測</a:t>
            </a:r>
            <a:endParaRPr lang="en-US" altLang="ja-JP" sz="2800" b="1" dirty="0" smtClean="0">
              <a:solidFill>
                <a:srgbClr val="B2B2B2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 smtClean="0">
                <a:solidFill>
                  <a:srgbClr val="FF9999"/>
                </a:solidFill>
              </a:rPr>
              <a:t>3. </a:t>
            </a:r>
            <a:r>
              <a:rPr lang="ja-JP" altLang="en-US" sz="3200" b="1" dirty="0" smtClean="0">
                <a:solidFill>
                  <a:srgbClr val="FF9999"/>
                </a:solidFill>
              </a:rPr>
              <a:t>回転</a:t>
            </a:r>
            <a:r>
              <a:rPr lang="en-US" altLang="ja-JP" sz="3200" b="1" dirty="0" smtClean="0">
                <a:solidFill>
                  <a:srgbClr val="FF9999"/>
                </a:solidFill>
              </a:rPr>
              <a:t>TOBA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9999"/>
                </a:solidFill>
              </a:rPr>
              <a:t> </a:t>
            </a:r>
            <a:r>
              <a:rPr lang="en-US" altLang="ja-JP" sz="2800" b="1" dirty="0" smtClean="0">
                <a:solidFill>
                  <a:srgbClr val="FF9999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FF9999"/>
                </a:solidFill>
              </a:rPr>
              <a:t>原理と感度評価</a:t>
            </a:r>
            <a:endParaRPr lang="en-US" altLang="ja-JP" sz="2800" b="1" dirty="0" smtClean="0">
              <a:solidFill>
                <a:srgbClr val="FF9999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B2B2B2"/>
                </a:solidFill>
              </a:rPr>
              <a:t>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宇宙プロトタイプ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(SWIM)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 smtClean="0">
                <a:solidFill>
                  <a:srgbClr val="FFFFFF"/>
                </a:solidFill>
              </a:rPr>
              <a:t>4. 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まとめ</a:t>
            </a:r>
            <a:endParaRPr lang="en-US" altLang="ja-JP" sz="3200" b="1" dirty="0" smtClean="0">
              <a:solidFill>
                <a:srgbClr val="FFFFFF"/>
              </a:solidFill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ja-JP" altLang="en-US" sz="3200" b="1" dirty="0">
              <a:solidFill>
                <a:srgbClr val="FFFFFF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b="1" dirty="0">
                <a:solidFill>
                  <a:srgbClr val="FFFFFF"/>
                </a:solidFill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b="1" dirty="0">
                <a:solidFill>
                  <a:srgbClr val="FFFFFF"/>
                </a:solidFill>
              </a:rPr>
              <a:t>            </a:t>
            </a:r>
          </a:p>
        </p:txBody>
      </p:sp>
      <p:sp>
        <p:nvSpPr>
          <p:cNvPr id="6" name="AutoShape 38"/>
          <p:cNvSpPr>
            <a:spLocks noChangeArrowheads="1"/>
          </p:cNvSpPr>
          <p:nvPr/>
        </p:nvSpPr>
        <p:spPr bwMode="auto">
          <a:xfrm>
            <a:off x="1428728" y="4000506"/>
            <a:ext cx="296863" cy="357188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FF9999">
              <a:alpha val="20000"/>
            </a:srgbClr>
          </a:solidFill>
          <a:ln w="3175">
            <a:solidFill>
              <a:srgbClr val="FF99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回転</a:t>
            </a:r>
            <a:r>
              <a:rPr lang="en-US" altLang="ja-JP" dirty="0" smtClean="0"/>
              <a:t>TOBA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" name="AutoShape 58"/>
          <p:cNvSpPr>
            <a:spLocks noChangeArrowheads="1"/>
          </p:cNvSpPr>
          <p:nvPr/>
        </p:nvSpPr>
        <p:spPr bwMode="auto">
          <a:xfrm>
            <a:off x="1928794" y="2913766"/>
            <a:ext cx="5904749" cy="3467562"/>
          </a:xfrm>
          <a:prstGeom prst="roundRect">
            <a:avLst>
              <a:gd name="adj" fmla="val 6731"/>
            </a:avLst>
          </a:prstGeom>
          <a:solidFill>
            <a:srgbClr val="FFFFFF">
              <a:alpha val="9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32" y="3023742"/>
            <a:ext cx="5820576" cy="321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763688" y="1779756"/>
            <a:ext cx="507209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Detector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全体を回転させる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3203848" y="2164794"/>
            <a:ext cx="3182032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重力波信号の変調観測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1115616" y="1275700"/>
            <a:ext cx="507209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超低周波数帯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(~10</a:t>
            </a:r>
            <a:r>
              <a:rPr lang="en-US" altLang="ja-JP" sz="2000" baseline="30000" dirty="0" smtClean="0">
                <a:solidFill>
                  <a:srgbClr val="FFFFFF"/>
                </a:solidFill>
                <a:latin typeface="Tahoma" pitchFamily="34" charset="0"/>
              </a:rPr>
              <a:t>-8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– 10</a:t>
            </a:r>
            <a:r>
              <a:rPr lang="en-US" altLang="ja-JP" sz="2000" baseline="30000" dirty="0" smtClean="0">
                <a:solidFill>
                  <a:srgbClr val="FFFFFF"/>
                </a:solidFill>
                <a:latin typeface="Tahoma" pitchFamily="34" charset="0"/>
              </a:rPr>
              <a:t>-4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Hz)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を狙う 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重力波に対する応答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" name="AutoShape 42"/>
          <p:cNvSpPr>
            <a:spLocks noChangeArrowheads="1"/>
          </p:cNvSpPr>
          <p:nvPr/>
        </p:nvSpPr>
        <p:spPr bwMode="auto">
          <a:xfrm>
            <a:off x="968377" y="3714752"/>
            <a:ext cx="4079897" cy="2214578"/>
          </a:xfrm>
          <a:prstGeom prst="roundRect">
            <a:avLst>
              <a:gd name="adj" fmla="val 3560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5" name="Picture 18" descr="tidal_forc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56481" y="2432050"/>
            <a:ext cx="3843057" cy="2497148"/>
          </a:xfrm>
          <a:prstGeom prst="rect">
            <a:avLst/>
          </a:prstGeom>
          <a:noFill/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6134123" y="4763168"/>
            <a:ext cx="172402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Tidal force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  by x-mode GW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786446" y="4214818"/>
            <a:ext cx="1600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Bar rotation</a:t>
            </a: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 rot="5400000">
            <a:off x="6653226" y="2230427"/>
            <a:ext cx="360363" cy="430213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99CCFF">
              <a:alpha val="20000"/>
            </a:srgbClr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572264" y="1928802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GWs</a:t>
            </a:r>
          </a:p>
        </p:txBody>
      </p:sp>
      <p:pic>
        <p:nvPicPr>
          <p:cNvPr id="10" name="Picture 2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1374800" y="2965897"/>
            <a:ext cx="265113" cy="2905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" name="Rectangle 31"/>
          <p:cNvSpPr>
            <a:spLocks noChangeArrowheads="1"/>
          </p:cNvSpPr>
          <p:nvPr/>
        </p:nvSpPr>
        <p:spPr bwMode="auto">
          <a:xfrm>
            <a:off x="1111254" y="4786322"/>
            <a:ext cx="4032250" cy="107721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Symbol" pitchFamily="18" charset="2"/>
                <a:ea typeface="HGP創英角ｺﾞｼｯｸUB" pitchFamily="50" charset="-128"/>
              </a:rPr>
              <a:t>a </a:t>
            </a: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: shape factor, between 0 to 1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       Dumbbell </a:t>
            </a: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en-US" altLang="ja-JP" sz="1600" b="1" dirty="0">
                <a:solidFill>
                  <a:srgbClr val="DDDDDD"/>
                </a:solidFill>
                <a:latin typeface="Symbol" pitchFamily="18" charset="2"/>
                <a:ea typeface="HGP創英角ｺﾞｼｯｸUB" pitchFamily="50" charset="-128"/>
                <a:sym typeface="Wingdings" pitchFamily="2" charset="2"/>
              </a:rPr>
              <a:t>a</a:t>
            </a: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= </a:t>
            </a: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1</a:t>
            </a:r>
            <a:endParaRPr lang="en-US" altLang="ja-JP" sz="16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Dimension less,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Independent of matter density </a:t>
            </a:r>
          </a:p>
        </p:txBody>
      </p:sp>
      <p:sp>
        <p:nvSpPr>
          <p:cNvPr id="12" name="Rectangle 32"/>
          <p:cNvSpPr>
            <a:spLocks noChangeArrowheads="1"/>
          </p:cNvSpPr>
          <p:nvPr/>
        </p:nvSpPr>
        <p:spPr bwMode="auto">
          <a:xfrm>
            <a:off x="504856" y="1268760"/>
            <a:ext cx="4392612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棒状試験マス回転の運動方程式</a:t>
            </a:r>
            <a:endParaRPr kumimoji="0" lang="en-US" altLang="ja-JP" sz="2000" b="1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3" name="Rectangle 33"/>
          <p:cNvSpPr>
            <a:spLocks noChangeArrowheads="1"/>
          </p:cNvSpPr>
          <p:nvPr/>
        </p:nvSpPr>
        <p:spPr bwMode="auto">
          <a:xfrm>
            <a:off x="1606575" y="2948434"/>
            <a:ext cx="338455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6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: Dynamic quadrupole moment</a:t>
            </a:r>
          </a:p>
        </p:txBody>
      </p:sp>
      <p:sp>
        <p:nvSpPr>
          <p:cNvPr id="14" name="Rectangle 34"/>
          <p:cNvSpPr>
            <a:spLocks noChangeArrowheads="1"/>
          </p:cNvSpPr>
          <p:nvPr/>
        </p:nvSpPr>
        <p:spPr bwMode="auto">
          <a:xfrm>
            <a:off x="1606575" y="2622997"/>
            <a:ext cx="237648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: Moment of Inertia</a:t>
            </a:r>
          </a:p>
        </p:txBody>
      </p:sp>
      <p:pic>
        <p:nvPicPr>
          <p:cNvPr id="15" name="Picture 3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1412900" y="2749997"/>
            <a:ext cx="98425" cy="139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6" name="Picture 3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943000" y="1897480"/>
            <a:ext cx="3722688" cy="608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7" name="AutoShape 38"/>
          <p:cNvSpPr>
            <a:spLocks noChangeArrowheads="1"/>
          </p:cNvSpPr>
          <p:nvPr/>
        </p:nvSpPr>
        <p:spPr bwMode="auto">
          <a:xfrm>
            <a:off x="539750" y="4014152"/>
            <a:ext cx="296863" cy="357188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99CCFF">
              <a:alpha val="20000"/>
            </a:srgbClr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18" name="Picture 5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4033869" y="4071942"/>
            <a:ext cx="935037" cy="2159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20" name="図 19" descr="txp_fig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100562" y="3879948"/>
            <a:ext cx="2539215" cy="682462"/>
          </a:xfrm>
          <a:prstGeom prst="rect">
            <a:avLst/>
          </a:prstGeom>
          <a:noFill/>
        </p:spPr>
      </p:pic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42"/>
          <p:cNvSpPr>
            <a:spLocks noChangeArrowheads="1"/>
          </p:cNvSpPr>
          <p:nvPr/>
        </p:nvSpPr>
        <p:spPr bwMode="auto">
          <a:xfrm>
            <a:off x="4716016" y="2780928"/>
            <a:ext cx="1440160" cy="504056"/>
          </a:xfrm>
          <a:prstGeom prst="roundRect">
            <a:avLst>
              <a:gd name="adj" fmla="val 3560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36" name="AutoShape 42"/>
          <p:cNvSpPr>
            <a:spLocks noChangeArrowheads="1"/>
          </p:cNvSpPr>
          <p:nvPr/>
        </p:nvSpPr>
        <p:spPr bwMode="auto">
          <a:xfrm>
            <a:off x="6804248" y="2780928"/>
            <a:ext cx="1296144" cy="504056"/>
          </a:xfrm>
          <a:prstGeom prst="roundRect">
            <a:avLst>
              <a:gd name="adj" fmla="val 3560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4" name="AutoShape 42"/>
          <p:cNvSpPr>
            <a:spLocks noChangeArrowheads="1"/>
          </p:cNvSpPr>
          <p:nvPr/>
        </p:nvSpPr>
        <p:spPr bwMode="auto">
          <a:xfrm>
            <a:off x="1907704" y="2610600"/>
            <a:ext cx="6552728" cy="864096"/>
          </a:xfrm>
          <a:prstGeom prst="roundRect">
            <a:avLst>
              <a:gd name="adj" fmla="val 3560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重力波に対する応答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2" name="Rectangle 32"/>
          <p:cNvSpPr>
            <a:spLocks noChangeArrowheads="1"/>
          </p:cNvSpPr>
          <p:nvPr/>
        </p:nvSpPr>
        <p:spPr bwMode="auto">
          <a:xfrm>
            <a:off x="504856" y="1196752"/>
            <a:ext cx="4392612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CCECFF"/>
                </a:solidFill>
                <a:latin typeface="Tahoma" pitchFamily="34" charset="0"/>
              </a:rPr>
              <a:t>棒状試験マス回転の運動方程式</a:t>
            </a:r>
            <a:endParaRPr kumimoji="0" lang="en-US" altLang="ja-JP" sz="2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2" name="グループ化 22"/>
          <p:cNvGrpSpPr/>
          <p:nvPr/>
        </p:nvGrpSpPr>
        <p:grpSpPr>
          <a:xfrm>
            <a:off x="5060131" y="1700808"/>
            <a:ext cx="3616325" cy="661987"/>
            <a:chOff x="1374800" y="2622997"/>
            <a:chExt cx="3616325" cy="661987"/>
          </a:xfrm>
        </p:grpSpPr>
        <p:pic>
          <p:nvPicPr>
            <p:cNvPr id="10" name="Picture 28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</a:blip>
            <a:srcRect/>
            <a:stretch>
              <a:fillRect/>
            </a:stretch>
          </p:blipFill>
          <p:spPr bwMode="auto">
            <a:xfrm>
              <a:off x="1374800" y="2965897"/>
              <a:ext cx="265113" cy="29051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sp>
          <p:nvSpPr>
            <p:cNvPr id="13" name="Rectangle 33"/>
            <p:cNvSpPr>
              <a:spLocks noChangeArrowheads="1"/>
            </p:cNvSpPr>
            <p:nvPr/>
          </p:nvSpPr>
          <p:spPr bwMode="auto">
            <a:xfrm>
              <a:off x="1606575" y="2948434"/>
              <a:ext cx="3384550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en-US" altLang="ja-JP" sz="1600" b="1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</a:rPr>
                <a:t>: Dynamic quadrupole moment</a:t>
              </a:r>
            </a:p>
          </p:txBody>
        </p:sp>
        <p:sp>
          <p:nvSpPr>
            <p:cNvPr id="14" name="Rectangle 34"/>
            <p:cNvSpPr>
              <a:spLocks noChangeArrowheads="1"/>
            </p:cNvSpPr>
            <p:nvPr/>
          </p:nvSpPr>
          <p:spPr bwMode="auto">
            <a:xfrm>
              <a:off x="1606575" y="2622997"/>
              <a:ext cx="2376488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en-US" altLang="ja-JP" sz="16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</a:rPr>
                <a:t>: Moment of Inertia</a:t>
              </a:r>
            </a:p>
          </p:txBody>
        </p:sp>
        <p:pic>
          <p:nvPicPr>
            <p:cNvPr id="15" name="Picture 35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</a:blip>
            <a:srcRect/>
            <a:stretch>
              <a:fillRect/>
            </a:stretch>
          </p:blipFill>
          <p:spPr bwMode="auto">
            <a:xfrm>
              <a:off x="1412900" y="2749997"/>
              <a:ext cx="98425" cy="1397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6" name="Picture 3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943000" y="1825472"/>
            <a:ext cx="3722688" cy="608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7" name="AutoShape 38"/>
          <p:cNvSpPr>
            <a:spLocks noChangeArrowheads="1"/>
          </p:cNvSpPr>
          <p:nvPr/>
        </p:nvSpPr>
        <p:spPr bwMode="auto">
          <a:xfrm>
            <a:off x="1466825" y="2826624"/>
            <a:ext cx="296863" cy="357188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99CCFF">
              <a:alpha val="20000"/>
            </a:srgbClr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21" name="図 20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2123728" y="2682608"/>
            <a:ext cx="6192688" cy="693604"/>
          </a:xfrm>
          <a:prstGeom prst="rect">
            <a:avLst/>
          </a:prstGeom>
          <a:noFill/>
        </p:spPr>
      </p:pic>
      <p:sp>
        <p:nvSpPr>
          <p:cNvPr id="26" name="Rectangle 32"/>
          <p:cNvSpPr>
            <a:spLocks noChangeArrowheads="1"/>
          </p:cNvSpPr>
          <p:nvPr/>
        </p:nvSpPr>
        <p:spPr bwMode="auto">
          <a:xfrm>
            <a:off x="683444" y="2708920"/>
            <a:ext cx="936228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CCECFF"/>
                </a:solidFill>
                <a:latin typeface="Tahoma" pitchFamily="34" charset="0"/>
              </a:rPr>
              <a:t>全体を</a:t>
            </a:r>
            <a:endParaRPr lang="en-US" altLang="ja-JP" sz="1600" dirty="0" smtClean="0">
              <a:solidFill>
                <a:srgbClr val="CCECFF"/>
              </a:solidFill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CCECFF"/>
                </a:solidFill>
                <a:latin typeface="Tahoma" pitchFamily="34" charset="0"/>
              </a:rPr>
              <a:t>  </a:t>
            </a:r>
            <a:r>
              <a:rPr lang="ja-JP" altLang="en-US" sz="1600" dirty="0" smtClean="0">
                <a:solidFill>
                  <a:srgbClr val="CCECFF"/>
                </a:solidFill>
                <a:latin typeface="Tahoma" pitchFamily="34" charset="0"/>
              </a:rPr>
              <a:t>回転</a:t>
            </a:r>
            <a:endParaRPr kumimoji="0" lang="en-US" altLang="ja-JP" sz="16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Rectangle 32"/>
          <p:cNvSpPr>
            <a:spLocks noChangeArrowheads="1"/>
          </p:cNvSpPr>
          <p:nvPr/>
        </p:nvSpPr>
        <p:spPr bwMode="auto">
          <a:xfrm>
            <a:off x="1979712" y="3678123"/>
            <a:ext cx="6696744" cy="7918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超低周波数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(</a:t>
            </a:r>
            <a:r>
              <a:rPr lang="en-US" altLang="ja-JP" sz="2000" dirty="0" err="1" smtClean="0">
                <a:solidFill>
                  <a:srgbClr val="FFFFFF"/>
                </a:solidFill>
                <a:latin typeface="Symbol" pitchFamily="18" charset="2"/>
              </a:rPr>
              <a:t>w</a:t>
            </a:r>
            <a:r>
              <a:rPr lang="en-US" altLang="ja-JP" sz="2000" baseline="-25000" dirty="0" err="1" smtClean="0">
                <a:solidFill>
                  <a:srgbClr val="FFFFFF"/>
                </a:solidFill>
                <a:latin typeface="Tahoma" pitchFamily="34" charset="0"/>
              </a:rPr>
              <a:t>g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)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の重力波が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    高い周波数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(2</a:t>
            </a:r>
            <a:r>
              <a:rPr lang="en-US" altLang="ja-JP" sz="2000" dirty="0" smtClean="0">
                <a:solidFill>
                  <a:srgbClr val="FFFFFF"/>
                </a:solidFill>
                <a:latin typeface="Symbol" pitchFamily="18" charset="2"/>
              </a:rPr>
              <a:t>w</a:t>
            </a:r>
            <a:r>
              <a:rPr lang="en-US" altLang="ja-JP" sz="2000" baseline="-25000" dirty="0" smtClean="0">
                <a:solidFill>
                  <a:srgbClr val="FFFFFF"/>
                </a:solidFill>
                <a:latin typeface="Tahoma" pitchFamily="34" charset="0"/>
              </a:rPr>
              <a:t>rot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)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帯の信号にアップコンバートされる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  <a:endParaRPr kumimoji="0"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115616" y="4653136"/>
            <a:ext cx="7416824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利点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: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2</a:t>
            </a:r>
            <a:r>
              <a:rPr lang="ja-JP" altLang="en-US" sz="2000" dirty="0" err="1" smtClean="0">
                <a:solidFill>
                  <a:srgbClr val="FFFFFF"/>
                </a:solidFill>
                <a:latin typeface="Tahoma" pitchFamily="34" charset="0"/>
              </a:rPr>
              <a:t>つの偏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波成分が分離できる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    ・高い周波数で観測可能   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雑音・ドリフトの影響を避けやすい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</a:t>
            </a:r>
            <a:r>
              <a:rPr kumimoji="0"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・連続的な観測でなくても良い</a:t>
            </a:r>
            <a:r>
              <a:rPr kumimoji="0"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.</a:t>
            </a:r>
            <a:endParaRPr kumimoji="0"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研究の背景</a:t>
            </a:r>
            <a:endParaRPr lang="ja-JP" altLang="en-US" dirty="0"/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grpSp>
        <p:nvGrpSpPr>
          <p:cNvPr id="260" name="グループ化 259"/>
          <p:cNvGrpSpPr/>
          <p:nvPr/>
        </p:nvGrpSpPr>
        <p:grpSpPr>
          <a:xfrm>
            <a:off x="3643306" y="926986"/>
            <a:ext cx="2286016" cy="2216262"/>
            <a:chOff x="3643306" y="926986"/>
            <a:chExt cx="2286016" cy="2216262"/>
          </a:xfrm>
        </p:grpSpPr>
        <p:sp>
          <p:nvSpPr>
            <p:cNvPr id="236" name="AutoShape 56"/>
            <p:cNvSpPr>
              <a:spLocks noChangeArrowheads="1"/>
            </p:cNvSpPr>
            <p:nvPr/>
          </p:nvSpPr>
          <p:spPr bwMode="auto">
            <a:xfrm>
              <a:off x="3643306" y="928670"/>
              <a:ext cx="2214578" cy="2214578"/>
            </a:xfrm>
            <a:prstGeom prst="roundRect">
              <a:avLst>
                <a:gd name="adj" fmla="val 6731"/>
              </a:avLst>
            </a:prstGeom>
            <a:solidFill>
              <a:srgbClr val="FFFFFF">
                <a:alpha val="10000"/>
              </a:srgbClr>
            </a:solidFill>
            <a:ln w="3175">
              <a:noFill/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/>
            </a:p>
          </p:txBody>
        </p:sp>
        <p:pic>
          <p:nvPicPr>
            <p:cNvPr id="1070089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57621" y="1643050"/>
              <a:ext cx="1785949" cy="142323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sp>
          <p:nvSpPr>
            <p:cNvPr id="1070086" name="Rectangle 6"/>
            <p:cNvSpPr>
              <a:spLocks noChangeArrowheads="1"/>
            </p:cNvSpPr>
            <p:nvPr/>
          </p:nvSpPr>
          <p:spPr bwMode="auto">
            <a:xfrm>
              <a:off x="3643306" y="926986"/>
              <a:ext cx="2286016" cy="90486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 smtClean="0">
                  <a:solidFill>
                    <a:srgbClr val="99FF99"/>
                  </a:solidFill>
                  <a:latin typeface="Tahoma" pitchFamily="34" charset="0"/>
                </a:rPr>
                <a:t>LCGT</a:t>
              </a:r>
              <a:r>
                <a:rPr lang="en-US" altLang="ja-JP" sz="1600" b="1" dirty="0" smtClean="0">
                  <a:solidFill>
                    <a:srgbClr val="EAEAEA"/>
                  </a:solidFill>
                  <a:latin typeface="Tahoma" pitchFamily="34" charset="0"/>
                </a:rPr>
                <a:t>  (2017~)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 smtClean="0">
                  <a:solidFill>
                    <a:srgbClr val="EAEAEA"/>
                  </a:solidFill>
                  <a:latin typeface="Tahoma" pitchFamily="34" charset="0"/>
                </a:rPr>
                <a:t>  </a:t>
              </a: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</a:rPr>
                <a:t>Terrestrial Detector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</a:rPr>
                <a:t>     </a:t>
              </a: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  <a:sym typeface="Wingdings" pitchFamily="2" charset="2"/>
                </a:rPr>
                <a:t> </a:t>
              </a:r>
              <a:r>
                <a:rPr lang="en-US" altLang="ja-JP" sz="1400" b="1" dirty="0" smtClean="0">
                  <a:solidFill>
                    <a:srgbClr val="CCFFCC"/>
                  </a:solidFill>
                  <a:latin typeface="Tahoma" pitchFamily="34" charset="0"/>
                  <a:sym typeface="Wingdings" pitchFamily="2" charset="2"/>
                </a:rPr>
                <a:t>High</a:t>
              </a: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  <a:sym typeface="Wingdings" pitchFamily="2" charset="2"/>
                </a:rPr>
                <a:t> freq. events</a:t>
              </a:r>
            </a:p>
          </p:txBody>
        </p:sp>
      </p:grpSp>
      <p:sp>
        <p:nvSpPr>
          <p:cNvPr id="243" name="右矢印 242"/>
          <p:cNvSpPr/>
          <p:nvPr/>
        </p:nvSpPr>
        <p:spPr bwMode="auto">
          <a:xfrm>
            <a:off x="5978538" y="1932289"/>
            <a:ext cx="357190" cy="285752"/>
          </a:xfrm>
          <a:prstGeom prst="rightArrow">
            <a:avLst/>
          </a:prstGeom>
          <a:solidFill>
            <a:srgbClr val="CCFFCC">
              <a:alpha val="10000"/>
            </a:srgbClr>
          </a:solidFill>
          <a:ln w="6350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59" name="グループ化 258"/>
          <p:cNvGrpSpPr/>
          <p:nvPr/>
        </p:nvGrpSpPr>
        <p:grpSpPr>
          <a:xfrm>
            <a:off x="6429388" y="1000108"/>
            <a:ext cx="2652730" cy="2414747"/>
            <a:chOff x="6429388" y="1000108"/>
            <a:chExt cx="2652730" cy="2414747"/>
          </a:xfrm>
        </p:grpSpPr>
        <p:sp>
          <p:nvSpPr>
            <p:cNvPr id="235" name="AutoShape 56"/>
            <p:cNvSpPr>
              <a:spLocks noChangeArrowheads="1"/>
            </p:cNvSpPr>
            <p:nvPr/>
          </p:nvSpPr>
          <p:spPr bwMode="auto">
            <a:xfrm>
              <a:off x="6429388" y="1000108"/>
              <a:ext cx="2428892" cy="2357454"/>
            </a:xfrm>
            <a:prstGeom prst="roundRect">
              <a:avLst>
                <a:gd name="adj" fmla="val 6731"/>
              </a:avLst>
            </a:prstGeom>
            <a:solidFill>
              <a:srgbClr val="FFFFFF">
                <a:alpha val="10000"/>
              </a:srgbClr>
            </a:solidFill>
            <a:ln w="3175">
              <a:noFill/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/>
            </a:p>
          </p:txBody>
        </p:sp>
        <p:pic>
          <p:nvPicPr>
            <p:cNvPr id="12" name="図 11" descr="universe_mod_cut_crop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r="35242"/>
            <a:stretch>
              <a:fillRect/>
            </a:stretch>
          </p:blipFill>
          <p:spPr>
            <a:xfrm>
              <a:off x="6537210" y="2000241"/>
              <a:ext cx="1539981" cy="1414614"/>
            </a:xfrm>
            <a:prstGeom prst="rect">
              <a:avLst/>
            </a:prstGeom>
          </p:spPr>
        </p:pic>
        <p:grpSp>
          <p:nvGrpSpPr>
            <p:cNvPr id="2" name="グループ化 12"/>
            <p:cNvGrpSpPr/>
            <p:nvPr/>
          </p:nvGrpSpPr>
          <p:grpSpPr>
            <a:xfrm rot="15785392">
              <a:off x="7669130" y="1773739"/>
              <a:ext cx="1057362" cy="1058536"/>
              <a:chOff x="9501222" y="714356"/>
              <a:chExt cx="5338763" cy="4864101"/>
            </a:xfrm>
          </p:grpSpPr>
          <p:sp>
            <p:nvSpPr>
              <p:cNvPr id="15" name="Oval 137"/>
              <p:cNvSpPr>
                <a:spLocks noChangeArrowheads="1"/>
              </p:cNvSpPr>
              <p:nvPr/>
            </p:nvSpPr>
            <p:spPr bwMode="auto">
              <a:xfrm>
                <a:off x="9501222" y="3776644"/>
                <a:ext cx="1804988" cy="180181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" name="Oval 209"/>
              <p:cNvSpPr>
                <a:spLocks noChangeArrowheads="1"/>
              </p:cNvSpPr>
              <p:nvPr/>
            </p:nvSpPr>
            <p:spPr bwMode="auto">
              <a:xfrm>
                <a:off x="11264935" y="714356"/>
                <a:ext cx="1804988" cy="180181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" name="Oval 210"/>
              <p:cNvSpPr>
                <a:spLocks noChangeArrowheads="1"/>
              </p:cNvSpPr>
              <p:nvPr/>
            </p:nvSpPr>
            <p:spPr bwMode="auto">
              <a:xfrm>
                <a:off x="13034997" y="3776644"/>
                <a:ext cx="1804988" cy="180181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" name="Freeform 5"/>
              <p:cNvSpPr>
                <a:spLocks/>
              </p:cNvSpPr>
              <p:nvPr/>
            </p:nvSpPr>
            <p:spPr bwMode="auto">
              <a:xfrm rot="14397729">
                <a:off x="11963435" y="3244831"/>
                <a:ext cx="2165350" cy="381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" name="Freeform 6"/>
              <p:cNvSpPr>
                <a:spLocks/>
              </p:cNvSpPr>
              <p:nvPr/>
            </p:nvSpPr>
            <p:spPr bwMode="auto">
              <a:xfrm rot="14397729" flipV="1">
                <a:off x="12095197" y="3171806"/>
                <a:ext cx="2165350" cy="381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" name="Freeform 7"/>
              <p:cNvSpPr>
                <a:spLocks/>
              </p:cNvSpPr>
              <p:nvPr/>
            </p:nvSpPr>
            <p:spPr bwMode="auto">
              <a:xfrm rot="14397729">
                <a:off x="12047572" y="3024168"/>
                <a:ext cx="2006600" cy="190500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  <a:alpha val="50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" name="Rectangle 8"/>
              <p:cNvSpPr>
                <a:spLocks noChangeArrowheads="1"/>
              </p:cNvSpPr>
              <p:nvPr/>
            </p:nvSpPr>
            <p:spPr bwMode="auto">
              <a:xfrm rot="11744560">
                <a:off x="12284110" y="1719244"/>
                <a:ext cx="38100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" name="Rectangle 9"/>
              <p:cNvSpPr>
                <a:spLocks noChangeArrowheads="1"/>
              </p:cNvSpPr>
              <p:nvPr/>
            </p:nvSpPr>
            <p:spPr bwMode="auto">
              <a:xfrm rot="9888311">
                <a:off x="12041222" y="1711306"/>
                <a:ext cx="39688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6" name="Rectangle 10"/>
              <p:cNvSpPr>
                <a:spLocks noChangeArrowheads="1"/>
              </p:cNvSpPr>
              <p:nvPr/>
            </p:nvSpPr>
            <p:spPr bwMode="auto">
              <a:xfrm rot="10780961">
                <a:off x="12138060" y="1419206"/>
                <a:ext cx="41275" cy="350838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7" name="Line 11"/>
              <p:cNvSpPr>
                <a:spLocks noChangeShapeType="1"/>
              </p:cNvSpPr>
              <p:nvPr/>
            </p:nvSpPr>
            <p:spPr bwMode="auto">
              <a:xfrm rot="7209001" flipV="1">
                <a:off x="11468135" y="1622406"/>
                <a:ext cx="1397000" cy="1588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8" name="Rectangle 12"/>
              <p:cNvSpPr>
                <a:spLocks noChangeArrowheads="1"/>
              </p:cNvSpPr>
              <p:nvPr/>
            </p:nvSpPr>
            <p:spPr bwMode="auto">
              <a:xfrm rot="7209001">
                <a:off x="12274585" y="1050906"/>
                <a:ext cx="350838" cy="18415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9" name="Freeform 13"/>
              <p:cNvSpPr>
                <a:spLocks/>
              </p:cNvSpPr>
              <p:nvPr/>
            </p:nvSpPr>
            <p:spPr bwMode="auto">
              <a:xfrm rot="7209001">
                <a:off x="11934860" y="1885931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0" name="Line 14"/>
              <p:cNvSpPr>
                <a:spLocks noChangeShapeType="1"/>
              </p:cNvSpPr>
              <p:nvPr/>
            </p:nvSpPr>
            <p:spPr bwMode="auto">
              <a:xfrm rot="7209001">
                <a:off x="11993597" y="1989119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1" name="Line 15"/>
              <p:cNvSpPr>
                <a:spLocks noChangeShapeType="1"/>
              </p:cNvSpPr>
              <p:nvPr/>
            </p:nvSpPr>
            <p:spPr bwMode="auto">
              <a:xfrm rot="7209001">
                <a:off x="11880885" y="1928794"/>
                <a:ext cx="68263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3" name="Group 16"/>
              <p:cNvGrpSpPr>
                <a:grpSpLocks/>
              </p:cNvGrpSpPr>
              <p:nvPr/>
            </p:nvGrpSpPr>
            <p:grpSpPr bwMode="auto">
              <a:xfrm rot="7209001">
                <a:off x="11449039" y="2208261"/>
                <a:ext cx="600087" cy="495300"/>
                <a:chOff x="4785" y="11039"/>
                <a:chExt cx="829" cy="688"/>
              </a:xfrm>
            </p:grpSpPr>
            <p:sp>
              <p:nvSpPr>
                <p:cNvPr id="219" name="Freeform 17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0" name="Line 18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1" name="Line 19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2" name="Line 20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3" name="Arc 21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33" name="Freeform 22"/>
              <p:cNvSpPr>
                <a:spLocks/>
              </p:cNvSpPr>
              <p:nvPr/>
            </p:nvSpPr>
            <p:spPr bwMode="auto">
              <a:xfrm rot="9872463">
                <a:off x="11779285" y="1989119"/>
                <a:ext cx="217488" cy="214313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/>
            </p:nvSpPr>
            <p:spPr bwMode="auto">
              <a:xfrm rot="7209001">
                <a:off x="11658635" y="1998643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5" name="Arc 24"/>
              <p:cNvSpPr>
                <a:spLocks/>
              </p:cNvSpPr>
              <p:nvPr/>
            </p:nvSpPr>
            <p:spPr bwMode="auto">
              <a:xfrm rot="14146499">
                <a:off x="11965022" y="1877993"/>
                <a:ext cx="288925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6" name="Arc 25"/>
              <p:cNvSpPr>
                <a:spLocks/>
              </p:cNvSpPr>
              <p:nvPr/>
            </p:nvSpPr>
            <p:spPr bwMode="auto">
              <a:xfrm rot="271502" flipV="1">
                <a:off x="11680860" y="1716069"/>
                <a:ext cx="292100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4" name="Group 26"/>
              <p:cNvGrpSpPr>
                <a:grpSpLocks/>
              </p:cNvGrpSpPr>
              <p:nvPr/>
            </p:nvGrpSpPr>
            <p:grpSpPr bwMode="auto">
              <a:xfrm rot="7209001">
                <a:off x="11403003" y="2178095"/>
                <a:ext cx="600087" cy="500063"/>
                <a:chOff x="4785" y="11039"/>
                <a:chExt cx="829" cy="688"/>
              </a:xfrm>
            </p:grpSpPr>
            <p:sp>
              <p:nvSpPr>
                <p:cNvPr id="214" name="Freeform 27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5" name="Line 28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6" name="Line 29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7" name="Line 30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8" name="Arc 31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38" name="Arc 32"/>
              <p:cNvSpPr>
                <a:spLocks/>
              </p:cNvSpPr>
              <p:nvPr/>
            </p:nvSpPr>
            <p:spPr bwMode="auto">
              <a:xfrm rot="9872463" flipH="1" flipV="1">
                <a:off x="11677685" y="1985944"/>
                <a:ext cx="352425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9" name="Arc 33"/>
              <p:cNvSpPr>
                <a:spLocks/>
              </p:cNvSpPr>
              <p:nvPr/>
            </p:nvSpPr>
            <p:spPr bwMode="auto">
              <a:xfrm rot="9872463">
                <a:off x="11750710" y="1847831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" name="Arc 34"/>
              <p:cNvSpPr>
                <a:spLocks/>
              </p:cNvSpPr>
              <p:nvPr/>
            </p:nvSpPr>
            <p:spPr bwMode="auto">
              <a:xfrm rot="9872463">
                <a:off x="11934860" y="1828781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" name="Arc 35"/>
              <p:cNvSpPr>
                <a:spLocks/>
              </p:cNvSpPr>
              <p:nvPr/>
            </p:nvSpPr>
            <p:spPr bwMode="auto">
              <a:xfrm rot="9872463" flipH="1" flipV="1">
                <a:off x="11868185" y="194625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" name="Line 36"/>
              <p:cNvSpPr>
                <a:spLocks noChangeShapeType="1"/>
              </p:cNvSpPr>
              <p:nvPr/>
            </p:nvSpPr>
            <p:spPr bwMode="auto">
              <a:xfrm rot="9016332" flipV="1">
                <a:off x="12363485" y="1552556"/>
                <a:ext cx="0" cy="733425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" name="Freeform 37"/>
              <p:cNvSpPr>
                <a:spLocks/>
              </p:cNvSpPr>
              <p:nvPr/>
            </p:nvSpPr>
            <p:spPr bwMode="auto">
              <a:xfrm rot="3616332">
                <a:off x="12339672" y="1885931"/>
                <a:ext cx="77788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" name="Line 38"/>
              <p:cNvSpPr>
                <a:spLocks noChangeShapeType="1"/>
              </p:cNvSpPr>
              <p:nvPr/>
            </p:nvSpPr>
            <p:spPr bwMode="auto">
              <a:xfrm rot="3616332">
                <a:off x="12401585" y="1925619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" name="Line 39"/>
              <p:cNvSpPr>
                <a:spLocks noChangeShapeType="1"/>
              </p:cNvSpPr>
              <p:nvPr/>
            </p:nvSpPr>
            <p:spPr bwMode="auto">
              <a:xfrm rot="3616332">
                <a:off x="12290460" y="1993881"/>
                <a:ext cx="69850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" name="Freeform 40"/>
              <p:cNvSpPr>
                <a:spLocks/>
              </p:cNvSpPr>
              <p:nvPr/>
            </p:nvSpPr>
            <p:spPr bwMode="auto">
              <a:xfrm rot="3616332">
                <a:off x="12463497" y="2066906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" name="Line 41"/>
              <p:cNvSpPr>
                <a:spLocks noChangeShapeType="1"/>
              </p:cNvSpPr>
              <p:nvPr/>
            </p:nvSpPr>
            <p:spPr bwMode="auto">
              <a:xfrm rot="3616332">
                <a:off x="12504772" y="1979593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8" name="Line 42"/>
              <p:cNvSpPr>
                <a:spLocks noChangeShapeType="1"/>
              </p:cNvSpPr>
              <p:nvPr/>
            </p:nvSpPr>
            <p:spPr bwMode="auto">
              <a:xfrm rot="3616332">
                <a:off x="12617485" y="2155806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9" name="Line 43"/>
              <p:cNvSpPr>
                <a:spLocks noChangeShapeType="1"/>
              </p:cNvSpPr>
              <p:nvPr/>
            </p:nvSpPr>
            <p:spPr bwMode="auto">
              <a:xfrm rot="3616332">
                <a:off x="12290460" y="2343131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0" name="Arc 44"/>
              <p:cNvSpPr>
                <a:spLocks/>
              </p:cNvSpPr>
              <p:nvPr/>
            </p:nvSpPr>
            <p:spPr bwMode="auto">
              <a:xfrm rot="17144832">
                <a:off x="12422222" y="2212956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1" name="Freeform 45"/>
              <p:cNvSpPr>
                <a:spLocks/>
              </p:cNvSpPr>
              <p:nvPr/>
            </p:nvSpPr>
            <p:spPr bwMode="auto">
              <a:xfrm rot="6279794">
                <a:off x="12350785" y="1995468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2" name="Freeform 46"/>
              <p:cNvSpPr>
                <a:spLocks/>
              </p:cNvSpPr>
              <p:nvPr/>
            </p:nvSpPr>
            <p:spPr bwMode="auto">
              <a:xfrm rot="3616332">
                <a:off x="12242835" y="2000231"/>
                <a:ext cx="452438" cy="228600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3" name="Arc 47"/>
              <p:cNvSpPr>
                <a:spLocks/>
              </p:cNvSpPr>
              <p:nvPr/>
            </p:nvSpPr>
            <p:spPr bwMode="auto">
              <a:xfrm rot="10553830">
                <a:off x="12380947" y="1716069"/>
                <a:ext cx="290513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4" name="Arc 48"/>
              <p:cNvSpPr>
                <a:spLocks/>
              </p:cNvSpPr>
              <p:nvPr/>
            </p:nvSpPr>
            <p:spPr bwMode="auto">
              <a:xfrm rot="18278834" flipV="1">
                <a:off x="12096785" y="1882756"/>
                <a:ext cx="293688" cy="333375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5" name="Group 49"/>
              <p:cNvGrpSpPr>
                <a:grpSpLocks/>
              </p:cNvGrpSpPr>
              <p:nvPr/>
            </p:nvGrpSpPr>
            <p:grpSpPr bwMode="auto">
              <a:xfrm rot="3616332">
                <a:off x="12330179" y="2190798"/>
                <a:ext cx="600087" cy="503238"/>
                <a:chOff x="4785" y="11039"/>
                <a:chExt cx="829" cy="688"/>
              </a:xfrm>
            </p:grpSpPr>
            <p:sp>
              <p:nvSpPr>
                <p:cNvPr id="209" name="Freeform 50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0" name="Line 51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1" name="Line 52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2" name="Line 53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3" name="Arc 54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56" name="Arc 55"/>
              <p:cNvSpPr>
                <a:spLocks/>
              </p:cNvSpPr>
              <p:nvPr/>
            </p:nvSpPr>
            <p:spPr bwMode="auto">
              <a:xfrm rot="6279794" flipH="1" flipV="1">
                <a:off x="12323797" y="1989118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7" name="Arc 56"/>
              <p:cNvSpPr>
                <a:spLocks/>
              </p:cNvSpPr>
              <p:nvPr/>
            </p:nvSpPr>
            <p:spPr bwMode="auto">
              <a:xfrm rot="6279794">
                <a:off x="12241247" y="1857356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8" name="Arc 57"/>
              <p:cNvSpPr>
                <a:spLocks/>
              </p:cNvSpPr>
              <p:nvPr/>
            </p:nvSpPr>
            <p:spPr bwMode="auto">
              <a:xfrm rot="6279794">
                <a:off x="12279347" y="1831956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9" name="Arc 58"/>
              <p:cNvSpPr>
                <a:spLocks/>
              </p:cNvSpPr>
              <p:nvPr/>
            </p:nvSpPr>
            <p:spPr bwMode="auto">
              <a:xfrm rot="6279794" flipH="1" flipV="1">
                <a:off x="12344435" y="1946256"/>
                <a:ext cx="141288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0" name="Line 59"/>
              <p:cNvSpPr>
                <a:spLocks noChangeShapeType="1"/>
              </p:cNvSpPr>
              <p:nvPr/>
            </p:nvSpPr>
            <p:spPr bwMode="auto">
              <a:xfrm rot="7209001">
                <a:off x="11844372" y="1441431"/>
                <a:ext cx="1588" cy="520700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1" name="Line 60"/>
              <p:cNvSpPr>
                <a:spLocks noChangeShapeType="1"/>
              </p:cNvSpPr>
              <p:nvPr/>
            </p:nvSpPr>
            <p:spPr bwMode="auto">
              <a:xfrm rot="14429284">
                <a:off x="12515885" y="1449368"/>
                <a:ext cx="0" cy="519113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6" name="Group 61"/>
              <p:cNvGrpSpPr>
                <a:grpSpLocks/>
              </p:cNvGrpSpPr>
              <p:nvPr/>
            </p:nvGrpSpPr>
            <p:grpSpPr bwMode="auto">
              <a:xfrm rot="14462297">
                <a:off x="12703220" y="1458910"/>
                <a:ext cx="223837" cy="180975"/>
                <a:chOff x="5504" y="8144"/>
                <a:chExt cx="291" cy="236"/>
              </a:xfrm>
            </p:grpSpPr>
            <p:sp>
              <p:nvSpPr>
                <p:cNvPr id="207" name="Rectangle 62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08" name="Rectangle 63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7" name="Group 64"/>
              <p:cNvGrpSpPr>
                <a:grpSpLocks/>
              </p:cNvGrpSpPr>
              <p:nvPr/>
            </p:nvGrpSpPr>
            <p:grpSpPr bwMode="auto">
              <a:xfrm rot="7209001">
                <a:off x="11436374" y="1468435"/>
                <a:ext cx="227014" cy="180975"/>
                <a:chOff x="5504" y="8144"/>
                <a:chExt cx="291" cy="236"/>
              </a:xfrm>
            </p:grpSpPr>
            <p:sp>
              <p:nvSpPr>
                <p:cNvPr id="205" name="Rectangle 65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06" name="Rectangle 66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64" name="Rectangle 67"/>
              <p:cNvSpPr>
                <a:spLocks noChangeArrowheads="1"/>
              </p:cNvSpPr>
              <p:nvPr/>
            </p:nvSpPr>
            <p:spPr bwMode="auto">
              <a:xfrm rot="10780961">
                <a:off x="12134885" y="1417619"/>
                <a:ext cx="42863" cy="350838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5" name="Rectangle 68"/>
              <p:cNvSpPr>
                <a:spLocks noChangeArrowheads="1"/>
              </p:cNvSpPr>
              <p:nvPr/>
            </p:nvSpPr>
            <p:spPr bwMode="auto">
              <a:xfrm rot="9888311">
                <a:off x="12041222" y="1711306"/>
                <a:ext cx="39688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6" name="Rectangle 69"/>
              <p:cNvSpPr>
                <a:spLocks noChangeArrowheads="1"/>
              </p:cNvSpPr>
              <p:nvPr/>
            </p:nvSpPr>
            <p:spPr bwMode="auto">
              <a:xfrm rot="11744560">
                <a:off x="12284110" y="1719244"/>
                <a:ext cx="38100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7" name="Rectangle 70"/>
              <p:cNvSpPr>
                <a:spLocks noChangeArrowheads="1"/>
              </p:cNvSpPr>
              <p:nvPr/>
            </p:nvSpPr>
            <p:spPr bwMode="auto">
              <a:xfrm rot="17064441" flipH="1">
                <a:off x="13822397" y="4373543"/>
                <a:ext cx="38100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8" name="Rectangle 71"/>
              <p:cNvSpPr>
                <a:spLocks noChangeArrowheads="1"/>
              </p:cNvSpPr>
              <p:nvPr/>
            </p:nvSpPr>
            <p:spPr bwMode="auto">
              <a:xfrm rot="18920690" flipH="1">
                <a:off x="13708097" y="4586269"/>
                <a:ext cx="39688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9" name="Rectangle 72"/>
              <p:cNvSpPr>
                <a:spLocks noChangeArrowheads="1"/>
              </p:cNvSpPr>
              <p:nvPr/>
            </p:nvSpPr>
            <p:spPr bwMode="auto">
              <a:xfrm rot="18028040" flipH="1">
                <a:off x="13933522" y="4518006"/>
                <a:ext cx="41275" cy="350838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0" name="Line 73"/>
              <p:cNvSpPr>
                <a:spLocks noChangeShapeType="1"/>
              </p:cNvSpPr>
              <p:nvPr/>
            </p:nvSpPr>
            <p:spPr bwMode="auto">
              <a:xfrm flipH="1" flipV="1">
                <a:off x="13233435" y="4671994"/>
                <a:ext cx="1397000" cy="1588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1" name="Rectangle 74"/>
              <p:cNvSpPr>
                <a:spLocks noChangeArrowheads="1"/>
              </p:cNvSpPr>
              <p:nvPr/>
            </p:nvSpPr>
            <p:spPr bwMode="auto">
              <a:xfrm flipH="1">
                <a:off x="14316110" y="4576744"/>
                <a:ext cx="350838" cy="18415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2" name="Freeform 75"/>
              <p:cNvSpPr>
                <a:spLocks/>
              </p:cNvSpPr>
              <p:nvPr/>
            </p:nvSpPr>
            <p:spPr bwMode="auto">
              <a:xfrm flipH="1">
                <a:off x="13508072" y="4600556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3" name="Line 76"/>
              <p:cNvSpPr>
                <a:spLocks noChangeShapeType="1"/>
              </p:cNvSpPr>
              <p:nvPr/>
            </p:nvSpPr>
            <p:spPr bwMode="auto">
              <a:xfrm flipH="1">
                <a:off x="13511247" y="4608494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4" name="Line 77"/>
              <p:cNvSpPr>
                <a:spLocks noChangeShapeType="1"/>
              </p:cNvSpPr>
              <p:nvPr/>
            </p:nvSpPr>
            <p:spPr bwMode="auto">
              <a:xfrm flipH="1">
                <a:off x="13509660" y="4737081"/>
                <a:ext cx="68263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8" name="Group 78"/>
              <p:cNvGrpSpPr>
                <a:grpSpLocks/>
              </p:cNvGrpSpPr>
              <p:nvPr/>
            </p:nvGrpSpPr>
            <p:grpSpPr bwMode="auto">
              <a:xfrm flipH="1">
                <a:off x="12703129" y="4371956"/>
                <a:ext cx="600087" cy="495300"/>
                <a:chOff x="4785" y="11039"/>
                <a:chExt cx="829" cy="688"/>
              </a:xfrm>
            </p:grpSpPr>
            <p:sp>
              <p:nvSpPr>
                <p:cNvPr id="200" name="Freeform 79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01" name="Line 80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02" name="Line 81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03" name="Line 82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04" name="Arc 83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76" name="Freeform 84"/>
              <p:cNvSpPr>
                <a:spLocks/>
              </p:cNvSpPr>
              <p:nvPr/>
            </p:nvSpPr>
            <p:spPr bwMode="auto">
              <a:xfrm rot="18936538" flipH="1">
                <a:off x="13274710" y="4567219"/>
                <a:ext cx="217488" cy="214313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7" name="Freeform 85"/>
              <p:cNvSpPr>
                <a:spLocks/>
              </p:cNvSpPr>
              <p:nvPr/>
            </p:nvSpPr>
            <p:spPr bwMode="auto">
              <a:xfrm flipH="1">
                <a:off x="13141360" y="4557694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8" name="Arc 86"/>
              <p:cNvSpPr>
                <a:spLocks/>
              </p:cNvSpPr>
              <p:nvPr/>
            </p:nvSpPr>
            <p:spPr bwMode="auto">
              <a:xfrm rot="14662502" flipH="1">
                <a:off x="13393772" y="4341793"/>
                <a:ext cx="288925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9" name="Arc 87"/>
              <p:cNvSpPr>
                <a:spLocks/>
              </p:cNvSpPr>
              <p:nvPr/>
            </p:nvSpPr>
            <p:spPr bwMode="auto">
              <a:xfrm rot="6937498" flipH="1" flipV="1">
                <a:off x="13392185" y="4667231"/>
                <a:ext cx="292100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9" name="Group 88"/>
              <p:cNvGrpSpPr>
                <a:grpSpLocks/>
              </p:cNvGrpSpPr>
              <p:nvPr/>
            </p:nvGrpSpPr>
            <p:grpSpPr bwMode="auto">
              <a:xfrm flipH="1">
                <a:off x="12703129" y="4416406"/>
                <a:ext cx="600087" cy="500063"/>
                <a:chOff x="4785" y="11039"/>
                <a:chExt cx="829" cy="688"/>
              </a:xfrm>
            </p:grpSpPr>
            <p:sp>
              <p:nvSpPr>
                <p:cNvPr id="195" name="Freeform 89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6" name="Line 90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7" name="Line 91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8" name="Line 92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9" name="Arc 93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81" name="Arc 94"/>
              <p:cNvSpPr>
                <a:spLocks/>
              </p:cNvSpPr>
              <p:nvPr/>
            </p:nvSpPr>
            <p:spPr bwMode="auto">
              <a:xfrm rot="18936538" flipV="1">
                <a:off x="13131835" y="4494194"/>
                <a:ext cx="352425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" name="Arc 95"/>
              <p:cNvSpPr>
                <a:spLocks/>
              </p:cNvSpPr>
              <p:nvPr/>
            </p:nvSpPr>
            <p:spPr bwMode="auto">
              <a:xfrm rot="18936538" flipH="1">
                <a:off x="13288997" y="4502131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" name="Arc 96"/>
              <p:cNvSpPr>
                <a:spLocks/>
              </p:cNvSpPr>
              <p:nvPr/>
            </p:nvSpPr>
            <p:spPr bwMode="auto">
              <a:xfrm rot="18936538" flipH="1">
                <a:off x="13541410" y="460214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" name="Arc 97"/>
              <p:cNvSpPr>
                <a:spLocks/>
              </p:cNvSpPr>
              <p:nvPr/>
            </p:nvSpPr>
            <p:spPr bwMode="auto">
              <a:xfrm rot="18936538" flipV="1">
                <a:off x="13408060" y="460055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" name="Line 98"/>
              <p:cNvSpPr>
                <a:spLocks noChangeShapeType="1"/>
              </p:cNvSpPr>
              <p:nvPr/>
            </p:nvSpPr>
            <p:spPr bwMode="auto">
              <a:xfrm rot="19792668" flipH="1" flipV="1">
                <a:off x="13774772" y="3987781"/>
                <a:ext cx="0" cy="733425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6" name="Freeform 99"/>
              <p:cNvSpPr>
                <a:spLocks/>
              </p:cNvSpPr>
              <p:nvPr/>
            </p:nvSpPr>
            <p:spPr bwMode="auto">
              <a:xfrm rot="3592668" flipH="1">
                <a:off x="13712860" y="4249718"/>
                <a:ext cx="77788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7" name="Line 100"/>
              <p:cNvSpPr>
                <a:spLocks noChangeShapeType="1"/>
              </p:cNvSpPr>
              <p:nvPr/>
            </p:nvSpPr>
            <p:spPr bwMode="auto">
              <a:xfrm rot="3592668" flipH="1">
                <a:off x="13771597" y="4287819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8" name="Line 101"/>
              <p:cNvSpPr>
                <a:spLocks noChangeShapeType="1"/>
              </p:cNvSpPr>
              <p:nvPr/>
            </p:nvSpPr>
            <p:spPr bwMode="auto">
              <a:xfrm rot="3592668" flipH="1">
                <a:off x="13657297" y="4348143"/>
                <a:ext cx="69850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9" name="Freeform 102"/>
              <p:cNvSpPr>
                <a:spLocks/>
              </p:cNvSpPr>
              <p:nvPr/>
            </p:nvSpPr>
            <p:spPr bwMode="auto">
              <a:xfrm rot="3592668" flipH="1">
                <a:off x="13495372" y="3840143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0" name="Line 103"/>
              <p:cNvSpPr>
                <a:spLocks noChangeShapeType="1"/>
              </p:cNvSpPr>
              <p:nvPr/>
            </p:nvSpPr>
            <p:spPr bwMode="auto">
              <a:xfrm rot="3592668" flipH="1">
                <a:off x="13622372" y="3900468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1" name="Line 104"/>
              <p:cNvSpPr>
                <a:spLocks noChangeShapeType="1"/>
              </p:cNvSpPr>
              <p:nvPr/>
            </p:nvSpPr>
            <p:spPr bwMode="auto">
              <a:xfrm rot="3592668" flipH="1">
                <a:off x="13652535" y="3933806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2" name="Line 105"/>
              <p:cNvSpPr>
                <a:spLocks noChangeShapeType="1"/>
              </p:cNvSpPr>
              <p:nvPr/>
            </p:nvSpPr>
            <p:spPr bwMode="auto">
              <a:xfrm rot="3592668" flipH="1">
                <a:off x="13323922" y="4119543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3" name="Arc 106"/>
              <p:cNvSpPr>
                <a:spLocks/>
              </p:cNvSpPr>
              <p:nvPr/>
            </p:nvSpPr>
            <p:spPr bwMode="auto">
              <a:xfrm rot="11664170" flipH="1">
                <a:off x="13204860" y="3552806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4" name="Freeform 107"/>
              <p:cNvSpPr>
                <a:spLocks/>
              </p:cNvSpPr>
              <p:nvPr/>
            </p:nvSpPr>
            <p:spPr bwMode="auto">
              <a:xfrm rot="929206" flipH="1">
                <a:off x="13557285" y="4070331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5" name="Freeform 108"/>
              <p:cNvSpPr>
                <a:spLocks/>
              </p:cNvSpPr>
              <p:nvPr/>
            </p:nvSpPr>
            <p:spPr bwMode="auto">
              <a:xfrm rot="3592668" flipH="1">
                <a:off x="13433460" y="4049693"/>
                <a:ext cx="452438" cy="228600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6" name="Arc 109"/>
              <p:cNvSpPr>
                <a:spLocks/>
              </p:cNvSpPr>
              <p:nvPr/>
            </p:nvSpPr>
            <p:spPr bwMode="auto">
              <a:xfrm rot="18255170" flipH="1">
                <a:off x="13741435" y="4062393"/>
                <a:ext cx="290513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7" name="Arc 110"/>
              <p:cNvSpPr>
                <a:spLocks/>
              </p:cNvSpPr>
              <p:nvPr/>
            </p:nvSpPr>
            <p:spPr bwMode="auto">
              <a:xfrm rot="10530167" flipH="1" flipV="1">
                <a:off x="13457272" y="4225906"/>
                <a:ext cx="293688" cy="333375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0" name="Group 111"/>
              <p:cNvGrpSpPr>
                <a:grpSpLocks/>
              </p:cNvGrpSpPr>
              <p:nvPr/>
            </p:nvGrpSpPr>
            <p:grpSpPr bwMode="auto">
              <a:xfrm rot="3592668" flipH="1">
                <a:off x="13154018" y="3611479"/>
                <a:ext cx="600087" cy="503238"/>
                <a:chOff x="4785" y="11039"/>
                <a:chExt cx="829" cy="688"/>
              </a:xfrm>
            </p:grpSpPr>
            <p:sp>
              <p:nvSpPr>
                <p:cNvPr id="190" name="Freeform 11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1" name="Line 11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2" name="Line 11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3" name="Line 11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4" name="Arc 11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99" name="Arc 117"/>
              <p:cNvSpPr>
                <a:spLocks/>
              </p:cNvSpPr>
              <p:nvPr/>
            </p:nvSpPr>
            <p:spPr bwMode="auto">
              <a:xfrm rot="929206" flipV="1">
                <a:off x="13455685" y="3933806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0" name="Arc 118"/>
              <p:cNvSpPr>
                <a:spLocks/>
              </p:cNvSpPr>
              <p:nvPr/>
            </p:nvSpPr>
            <p:spPr bwMode="auto">
              <a:xfrm rot="929206" flipH="1">
                <a:off x="13527122" y="4073506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1" name="Arc 119"/>
              <p:cNvSpPr>
                <a:spLocks/>
              </p:cNvSpPr>
              <p:nvPr/>
            </p:nvSpPr>
            <p:spPr bwMode="auto">
              <a:xfrm rot="929206" flipH="1">
                <a:off x="13711272" y="430369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2" name="Arc 120"/>
              <p:cNvSpPr>
                <a:spLocks/>
              </p:cNvSpPr>
              <p:nvPr/>
            </p:nvSpPr>
            <p:spPr bwMode="auto">
              <a:xfrm rot="929206" flipV="1">
                <a:off x="13646185" y="4187806"/>
                <a:ext cx="141288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3" name="Line 121"/>
              <p:cNvSpPr>
                <a:spLocks noChangeShapeType="1"/>
              </p:cNvSpPr>
              <p:nvPr/>
            </p:nvSpPr>
            <p:spPr bwMode="auto">
              <a:xfrm flipH="1">
                <a:off x="13703335" y="4651356"/>
                <a:ext cx="1588" cy="520700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4" name="Line 122"/>
              <p:cNvSpPr>
                <a:spLocks noChangeShapeType="1"/>
              </p:cNvSpPr>
              <p:nvPr/>
            </p:nvSpPr>
            <p:spPr bwMode="auto">
              <a:xfrm rot="14379716" flipH="1">
                <a:off x="14035122" y="4067156"/>
                <a:ext cx="0" cy="519113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1" name="Group 123"/>
              <p:cNvGrpSpPr>
                <a:grpSpLocks/>
              </p:cNvGrpSpPr>
              <p:nvPr/>
            </p:nvGrpSpPr>
            <p:grpSpPr bwMode="auto">
              <a:xfrm rot="14346703" flipH="1">
                <a:off x="14209737" y="4059201"/>
                <a:ext cx="223837" cy="180975"/>
                <a:chOff x="5504" y="8144"/>
                <a:chExt cx="291" cy="236"/>
              </a:xfrm>
            </p:grpSpPr>
            <p:sp>
              <p:nvSpPr>
                <p:cNvPr id="188" name="Rectangle 124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9" name="Rectangle 125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3" name="Group 126"/>
              <p:cNvGrpSpPr>
                <a:grpSpLocks/>
              </p:cNvGrpSpPr>
              <p:nvPr/>
            </p:nvGrpSpPr>
            <p:grpSpPr bwMode="auto">
              <a:xfrm flipH="1">
                <a:off x="13565203" y="5149831"/>
                <a:ext cx="227014" cy="180975"/>
                <a:chOff x="5504" y="8144"/>
                <a:chExt cx="291" cy="236"/>
              </a:xfrm>
            </p:grpSpPr>
            <p:sp>
              <p:nvSpPr>
                <p:cNvPr id="186" name="Rectangle 127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7" name="Rectangle 128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07" name="Rectangle 129"/>
              <p:cNvSpPr>
                <a:spLocks noChangeArrowheads="1"/>
              </p:cNvSpPr>
              <p:nvPr/>
            </p:nvSpPr>
            <p:spPr bwMode="auto">
              <a:xfrm rot="18028040" flipH="1">
                <a:off x="13931935" y="4519593"/>
                <a:ext cx="42863" cy="350838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8" name="Rectangle 130"/>
              <p:cNvSpPr>
                <a:spLocks noChangeArrowheads="1"/>
              </p:cNvSpPr>
              <p:nvPr/>
            </p:nvSpPr>
            <p:spPr bwMode="auto">
              <a:xfrm rot="18920690" flipH="1">
                <a:off x="13708097" y="4586269"/>
                <a:ext cx="39688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9" name="Rectangle 131"/>
              <p:cNvSpPr>
                <a:spLocks noChangeArrowheads="1"/>
              </p:cNvSpPr>
              <p:nvPr/>
            </p:nvSpPr>
            <p:spPr bwMode="auto">
              <a:xfrm rot="17064441" flipH="1">
                <a:off x="13822397" y="4373543"/>
                <a:ext cx="38100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0" name="Rectangle 132"/>
              <p:cNvSpPr>
                <a:spLocks noChangeArrowheads="1"/>
              </p:cNvSpPr>
              <p:nvPr/>
            </p:nvSpPr>
            <p:spPr bwMode="auto">
              <a:xfrm rot="4535559">
                <a:off x="10494997" y="4379893"/>
                <a:ext cx="38100" cy="177800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1" name="Rectangle 133"/>
              <p:cNvSpPr>
                <a:spLocks noChangeArrowheads="1"/>
              </p:cNvSpPr>
              <p:nvPr/>
            </p:nvSpPr>
            <p:spPr bwMode="auto">
              <a:xfrm rot="2679310">
                <a:off x="10607710" y="4591031"/>
                <a:ext cx="39688" cy="177800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2" name="Rectangle 134"/>
              <p:cNvSpPr>
                <a:spLocks noChangeArrowheads="1"/>
              </p:cNvSpPr>
              <p:nvPr/>
            </p:nvSpPr>
            <p:spPr bwMode="auto">
              <a:xfrm rot="3571960">
                <a:off x="10382285" y="4524356"/>
                <a:ext cx="41275" cy="350838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3" name="Line 135"/>
              <p:cNvSpPr>
                <a:spLocks noChangeShapeType="1"/>
              </p:cNvSpPr>
              <p:nvPr/>
            </p:nvSpPr>
            <p:spPr bwMode="auto">
              <a:xfrm flipV="1">
                <a:off x="9781535" y="4671085"/>
                <a:ext cx="1500198" cy="45719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4" name="Rectangle 136"/>
              <p:cNvSpPr>
                <a:spLocks noChangeArrowheads="1"/>
              </p:cNvSpPr>
              <p:nvPr/>
            </p:nvSpPr>
            <p:spPr bwMode="auto">
              <a:xfrm>
                <a:off x="9688547" y="4624038"/>
                <a:ext cx="350838" cy="184150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5" name="Freeform 138"/>
              <p:cNvSpPr>
                <a:spLocks/>
              </p:cNvSpPr>
              <p:nvPr/>
            </p:nvSpPr>
            <p:spPr bwMode="auto">
              <a:xfrm>
                <a:off x="10768047" y="4606906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6" name="Line 139"/>
              <p:cNvSpPr>
                <a:spLocks noChangeShapeType="1"/>
              </p:cNvSpPr>
              <p:nvPr/>
            </p:nvSpPr>
            <p:spPr bwMode="auto">
              <a:xfrm>
                <a:off x="10774397" y="4613256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7" name="Line 140"/>
              <p:cNvSpPr>
                <a:spLocks noChangeShapeType="1"/>
              </p:cNvSpPr>
              <p:nvPr/>
            </p:nvSpPr>
            <p:spPr bwMode="auto">
              <a:xfrm>
                <a:off x="10777572" y="4743431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7" name="Group 141"/>
              <p:cNvGrpSpPr>
                <a:grpSpLocks/>
              </p:cNvGrpSpPr>
              <p:nvPr/>
            </p:nvGrpSpPr>
            <p:grpSpPr bwMode="auto">
              <a:xfrm>
                <a:off x="11052279" y="4424344"/>
                <a:ext cx="600087" cy="500063"/>
                <a:chOff x="4785" y="11039"/>
                <a:chExt cx="829" cy="688"/>
              </a:xfrm>
            </p:grpSpPr>
            <p:sp>
              <p:nvSpPr>
                <p:cNvPr id="181" name="Freeform 14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2" name="Line 14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3" name="Line 14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4" name="Line 14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5" name="Arc 14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19" name="Freeform 147"/>
              <p:cNvSpPr>
                <a:spLocks/>
              </p:cNvSpPr>
              <p:nvPr/>
            </p:nvSpPr>
            <p:spPr bwMode="auto">
              <a:xfrm>
                <a:off x="10969660" y="4583094"/>
                <a:ext cx="2165350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0" name="Freeform 148"/>
              <p:cNvSpPr>
                <a:spLocks/>
              </p:cNvSpPr>
              <p:nvPr/>
            </p:nvSpPr>
            <p:spPr bwMode="auto">
              <a:xfrm flipV="1">
                <a:off x="10968072" y="4737081"/>
                <a:ext cx="2166938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1" name="Freeform 149"/>
              <p:cNvSpPr>
                <a:spLocks/>
              </p:cNvSpPr>
              <p:nvPr/>
            </p:nvSpPr>
            <p:spPr bwMode="auto">
              <a:xfrm rot="2663462">
                <a:off x="10863297" y="4573569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2" name="Freeform 150"/>
              <p:cNvSpPr>
                <a:spLocks/>
              </p:cNvSpPr>
              <p:nvPr/>
            </p:nvSpPr>
            <p:spPr bwMode="auto">
              <a:xfrm>
                <a:off x="11161747" y="4583094"/>
                <a:ext cx="2008188" cy="198438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80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3" name="Freeform 151"/>
              <p:cNvSpPr>
                <a:spLocks/>
              </p:cNvSpPr>
              <p:nvPr/>
            </p:nvSpPr>
            <p:spPr bwMode="auto">
              <a:xfrm>
                <a:off x="10763285" y="4564044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3175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4" name="Arc 152"/>
              <p:cNvSpPr>
                <a:spLocks/>
              </p:cNvSpPr>
              <p:nvPr/>
            </p:nvSpPr>
            <p:spPr bwMode="auto">
              <a:xfrm rot="6937498">
                <a:off x="10671210" y="4348143"/>
                <a:ext cx="290513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5" name="Arc 153"/>
              <p:cNvSpPr>
                <a:spLocks/>
              </p:cNvSpPr>
              <p:nvPr/>
            </p:nvSpPr>
            <p:spPr bwMode="auto">
              <a:xfrm rot="14662502" flipV="1">
                <a:off x="10671210" y="4673581"/>
                <a:ext cx="293688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6" name="Freeform 154"/>
              <p:cNvSpPr>
                <a:spLocks/>
              </p:cNvSpPr>
              <p:nvPr/>
            </p:nvSpPr>
            <p:spPr bwMode="auto">
              <a:xfrm flipH="1">
                <a:off x="13123897" y="4487844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7" name="Line 155"/>
              <p:cNvSpPr>
                <a:spLocks noChangeShapeType="1"/>
              </p:cNvSpPr>
              <p:nvPr/>
            </p:nvSpPr>
            <p:spPr bwMode="auto">
              <a:xfrm flipH="1">
                <a:off x="13293760" y="4473556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8" name="Line 156"/>
              <p:cNvSpPr>
                <a:spLocks noChangeShapeType="1"/>
              </p:cNvSpPr>
              <p:nvPr/>
            </p:nvSpPr>
            <p:spPr bwMode="auto">
              <a:xfrm flipH="1">
                <a:off x="13120722" y="4484669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9" name="Line 157"/>
              <p:cNvSpPr>
                <a:spLocks noChangeShapeType="1"/>
              </p:cNvSpPr>
              <p:nvPr/>
            </p:nvSpPr>
            <p:spPr bwMode="auto">
              <a:xfrm flipH="1">
                <a:off x="13115960" y="4859319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0" name="Arc 158"/>
              <p:cNvSpPr>
                <a:spLocks/>
              </p:cNvSpPr>
              <p:nvPr/>
            </p:nvSpPr>
            <p:spPr bwMode="auto">
              <a:xfrm rot="8071501" flipH="1">
                <a:off x="12707972" y="4414818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1" name="Freeform 159"/>
              <p:cNvSpPr>
                <a:spLocks/>
              </p:cNvSpPr>
              <p:nvPr/>
            </p:nvSpPr>
            <p:spPr bwMode="auto">
              <a:xfrm>
                <a:off x="11063322" y="4494194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2" name="Line 160"/>
              <p:cNvSpPr>
                <a:spLocks noChangeShapeType="1"/>
              </p:cNvSpPr>
              <p:nvPr/>
            </p:nvSpPr>
            <p:spPr bwMode="auto">
              <a:xfrm>
                <a:off x="11061735" y="4479906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3" name="Line 161"/>
              <p:cNvSpPr>
                <a:spLocks noChangeShapeType="1"/>
              </p:cNvSpPr>
              <p:nvPr/>
            </p:nvSpPr>
            <p:spPr bwMode="auto">
              <a:xfrm>
                <a:off x="11052210" y="4865669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4" name="Arc 162"/>
              <p:cNvSpPr>
                <a:spLocks/>
              </p:cNvSpPr>
              <p:nvPr/>
            </p:nvSpPr>
            <p:spPr bwMode="auto">
              <a:xfrm rot="13528499">
                <a:off x="11145872" y="4421168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5" name="Arc 163"/>
              <p:cNvSpPr>
                <a:spLocks/>
              </p:cNvSpPr>
              <p:nvPr/>
            </p:nvSpPr>
            <p:spPr bwMode="auto">
              <a:xfrm rot="2663462" flipH="1" flipV="1">
                <a:off x="10871235" y="4498956"/>
                <a:ext cx="352425" cy="3571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6" name="Arc 164"/>
              <p:cNvSpPr>
                <a:spLocks/>
              </p:cNvSpPr>
              <p:nvPr/>
            </p:nvSpPr>
            <p:spPr bwMode="auto">
              <a:xfrm rot="2663462">
                <a:off x="10715660" y="4508481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7" name="Arc 165"/>
              <p:cNvSpPr>
                <a:spLocks/>
              </p:cNvSpPr>
              <p:nvPr/>
            </p:nvSpPr>
            <p:spPr bwMode="auto">
              <a:xfrm rot="2663462">
                <a:off x="10674385" y="460849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8" name="Arc 166"/>
              <p:cNvSpPr>
                <a:spLocks/>
              </p:cNvSpPr>
              <p:nvPr/>
            </p:nvSpPr>
            <p:spPr bwMode="auto">
              <a:xfrm rot="2663462" flipH="1" flipV="1">
                <a:off x="10806147" y="460690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9" name="Line 167"/>
              <p:cNvSpPr>
                <a:spLocks noChangeShapeType="1"/>
              </p:cNvSpPr>
              <p:nvPr/>
            </p:nvSpPr>
            <p:spPr bwMode="auto">
              <a:xfrm rot="1807332" flipH="1" flipV="1">
                <a:off x="10533402" y="4226865"/>
                <a:ext cx="45720" cy="48041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0" name="Freeform 168"/>
              <p:cNvSpPr>
                <a:spLocks/>
              </p:cNvSpPr>
              <p:nvPr/>
            </p:nvSpPr>
            <p:spPr bwMode="auto">
              <a:xfrm rot="18007332">
                <a:off x="10564847" y="4254481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1" name="Line 169"/>
              <p:cNvSpPr>
                <a:spLocks noChangeShapeType="1"/>
              </p:cNvSpPr>
              <p:nvPr/>
            </p:nvSpPr>
            <p:spPr bwMode="auto">
              <a:xfrm rot="18007332">
                <a:off x="10515635" y="4290993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2" name="Line 170"/>
              <p:cNvSpPr>
                <a:spLocks noChangeShapeType="1"/>
              </p:cNvSpPr>
              <p:nvPr/>
            </p:nvSpPr>
            <p:spPr bwMode="auto">
              <a:xfrm rot="18007332">
                <a:off x="10629935" y="4352906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8" name="Group 171"/>
              <p:cNvGrpSpPr>
                <a:grpSpLocks/>
              </p:cNvGrpSpPr>
              <p:nvPr/>
            </p:nvGrpSpPr>
            <p:grpSpPr bwMode="auto">
              <a:xfrm rot="18007332">
                <a:off x="10577577" y="3603541"/>
                <a:ext cx="600087" cy="500063"/>
                <a:chOff x="4785" y="11039"/>
                <a:chExt cx="829" cy="688"/>
              </a:xfrm>
            </p:grpSpPr>
            <p:sp>
              <p:nvSpPr>
                <p:cNvPr id="176" name="Freeform 17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7" name="Line 17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8" name="Line 17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9" name="Line 17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0" name="Arc 17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44" name="Freeform 177"/>
              <p:cNvSpPr>
                <a:spLocks/>
              </p:cNvSpPr>
              <p:nvPr/>
            </p:nvSpPr>
            <p:spPr bwMode="auto">
              <a:xfrm rot="18007332">
                <a:off x="10082247" y="3190856"/>
                <a:ext cx="2165350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5" name="Freeform 178"/>
              <p:cNvSpPr>
                <a:spLocks/>
              </p:cNvSpPr>
              <p:nvPr/>
            </p:nvSpPr>
            <p:spPr bwMode="auto">
              <a:xfrm rot="18007332" flipV="1">
                <a:off x="10212422" y="3268643"/>
                <a:ext cx="2166938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6" name="Freeform 179"/>
              <p:cNvSpPr>
                <a:spLocks/>
              </p:cNvSpPr>
              <p:nvPr/>
            </p:nvSpPr>
            <p:spPr bwMode="auto">
              <a:xfrm rot="20670794">
                <a:off x="10580722" y="4076681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7" name="Freeform 180"/>
              <p:cNvSpPr>
                <a:spLocks/>
              </p:cNvSpPr>
              <p:nvPr/>
            </p:nvSpPr>
            <p:spPr bwMode="auto">
              <a:xfrm rot="18007332">
                <a:off x="10290210" y="3036868"/>
                <a:ext cx="2006600" cy="198438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80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8" name="Freeform 181"/>
              <p:cNvSpPr>
                <a:spLocks/>
              </p:cNvSpPr>
              <p:nvPr/>
            </p:nvSpPr>
            <p:spPr bwMode="auto">
              <a:xfrm rot="18007332">
                <a:off x="10469597" y="4054456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3175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9" name="Arc 182"/>
              <p:cNvSpPr>
                <a:spLocks/>
              </p:cNvSpPr>
              <p:nvPr/>
            </p:nvSpPr>
            <p:spPr bwMode="auto">
              <a:xfrm rot="3344830">
                <a:off x="10323547" y="4067156"/>
                <a:ext cx="290513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0" name="Arc 183"/>
              <p:cNvSpPr>
                <a:spLocks/>
              </p:cNvSpPr>
              <p:nvPr/>
            </p:nvSpPr>
            <p:spPr bwMode="auto">
              <a:xfrm rot="11069833" flipV="1">
                <a:off x="10604535" y="4229081"/>
                <a:ext cx="293688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1" name="Freeform 184"/>
              <p:cNvSpPr>
                <a:spLocks/>
              </p:cNvSpPr>
              <p:nvPr/>
            </p:nvSpPr>
            <p:spPr bwMode="auto">
              <a:xfrm rot="18007332" flipH="1">
                <a:off x="11720547" y="2062143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2" name="Line 185"/>
              <p:cNvSpPr>
                <a:spLocks noChangeShapeType="1"/>
              </p:cNvSpPr>
              <p:nvPr/>
            </p:nvSpPr>
            <p:spPr bwMode="auto">
              <a:xfrm rot="18007332" flipH="1">
                <a:off x="11847547" y="1973243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3" name="Line 186"/>
              <p:cNvSpPr>
                <a:spLocks noChangeShapeType="1"/>
              </p:cNvSpPr>
              <p:nvPr/>
            </p:nvSpPr>
            <p:spPr bwMode="auto">
              <a:xfrm rot="18007332" flipH="1">
                <a:off x="11553860" y="2149456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4" name="Line 187"/>
              <p:cNvSpPr>
                <a:spLocks noChangeShapeType="1"/>
              </p:cNvSpPr>
              <p:nvPr/>
            </p:nvSpPr>
            <p:spPr bwMode="auto">
              <a:xfrm rot="18007332" flipH="1">
                <a:off x="11874535" y="2338368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5" name="Arc 188"/>
              <p:cNvSpPr>
                <a:spLocks/>
              </p:cNvSpPr>
              <p:nvPr/>
            </p:nvSpPr>
            <p:spPr bwMode="auto">
              <a:xfrm rot="4478833" flipH="1">
                <a:off x="11425272" y="2206606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6" name="Freeform 189"/>
              <p:cNvSpPr>
                <a:spLocks/>
              </p:cNvSpPr>
              <p:nvPr/>
            </p:nvSpPr>
            <p:spPr bwMode="auto">
              <a:xfrm rot="18007332">
                <a:off x="10691847" y="3844906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7" name="Line 190"/>
              <p:cNvSpPr>
                <a:spLocks noChangeShapeType="1"/>
              </p:cNvSpPr>
              <p:nvPr/>
            </p:nvSpPr>
            <p:spPr bwMode="auto">
              <a:xfrm rot="18007332">
                <a:off x="10733122" y="3905231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8" name="Line 191"/>
              <p:cNvSpPr>
                <a:spLocks noChangeShapeType="1"/>
              </p:cNvSpPr>
              <p:nvPr/>
            </p:nvSpPr>
            <p:spPr bwMode="auto">
              <a:xfrm rot="18007332">
                <a:off x="10450547" y="4152818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9" name="Line 192"/>
              <p:cNvSpPr>
                <a:spLocks noChangeShapeType="1"/>
              </p:cNvSpPr>
              <p:nvPr/>
            </p:nvSpPr>
            <p:spPr bwMode="auto">
              <a:xfrm rot="18007332">
                <a:off x="10844247" y="4124306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0" name="Arc 193"/>
              <p:cNvSpPr>
                <a:spLocks/>
              </p:cNvSpPr>
              <p:nvPr/>
            </p:nvSpPr>
            <p:spPr bwMode="auto">
              <a:xfrm rot="9935830">
                <a:off x="10648985" y="3557569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1" name="Arc 194"/>
              <p:cNvSpPr>
                <a:spLocks/>
              </p:cNvSpPr>
              <p:nvPr/>
            </p:nvSpPr>
            <p:spPr bwMode="auto">
              <a:xfrm rot="20670794" flipH="1" flipV="1">
                <a:off x="10548972" y="3938569"/>
                <a:ext cx="352425" cy="3571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2" name="Arc 195"/>
              <p:cNvSpPr>
                <a:spLocks/>
              </p:cNvSpPr>
              <p:nvPr/>
            </p:nvSpPr>
            <p:spPr bwMode="auto">
              <a:xfrm rot="20670794">
                <a:off x="10477535" y="4078269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3" name="Arc 196"/>
              <p:cNvSpPr>
                <a:spLocks/>
              </p:cNvSpPr>
              <p:nvPr/>
            </p:nvSpPr>
            <p:spPr bwMode="auto">
              <a:xfrm rot="20670794">
                <a:off x="10504522" y="431004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" name="Arc 197"/>
              <p:cNvSpPr>
                <a:spLocks/>
              </p:cNvSpPr>
              <p:nvPr/>
            </p:nvSpPr>
            <p:spPr bwMode="auto">
              <a:xfrm rot="20670794" flipH="1" flipV="1">
                <a:off x="10568022" y="419415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5" name="Line 198"/>
              <p:cNvSpPr>
                <a:spLocks noChangeShapeType="1"/>
              </p:cNvSpPr>
              <p:nvPr/>
            </p:nvSpPr>
            <p:spPr bwMode="auto">
              <a:xfrm>
                <a:off x="10650572" y="4657706"/>
                <a:ext cx="1588" cy="52070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6" name="Line 199"/>
              <p:cNvSpPr>
                <a:spLocks noChangeShapeType="1"/>
              </p:cNvSpPr>
              <p:nvPr/>
            </p:nvSpPr>
            <p:spPr bwMode="auto">
              <a:xfrm rot="7220284">
                <a:off x="10321960" y="4073506"/>
                <a:ext cx="0" cy="52070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9" name="Group 200"/>
              <p:cNvGrpSpPr>
                <a:grpSpLocks/>
              </p:cNvGrpSpPr>
              <p:nvPr/>
            </p:nvGrpSpPr>
            <p:grpSpPr bwMode="auto">
              <a:xfrm rot="7253297">
                <a:off x="9904436" y="4089397"/>
                <a:ext cx="227014" cy="180975"/>
                <a:chOff x="5504" y="8144"/>
                <a:chExt cx="291" cy="236"/>
              </a:xfrm>
            </p:grpSpPr>
            <p:sp>
              <p:nvSpPr>
                <p:cNvPr id="174" name="Rectangle 201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5" name="Rectangle 202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226" name="Group 203"/>
              <p:cNvGrpSpPr>
                <a:grpSpLocks/>
              </p:cNvGrpSpPr>
              <p:nvPr/>
            </p:nvGrpSpPr>
            <p:grpSpPr bwMode="auto">
              <a:xfrm>
                <a:off x="10534666" y="5156181"/>
                <a:ext cx="223837" cy="180975"/>
                <a:chOff x="5504" y="8144"/>
                <a:chExt cx="291" cy="236"/>
              </a:xfrm>
            </p:grpSpPr>
            <p:sp>
              <p:nvSpPr>
                <p:cNvPr id="172" name="Rectangle 204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3" name="Rectangle 205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69" name="Rectangle 206"/>
              <p:cNvSpPr>
                <a:spLocks noChangeArrowheads="1"/>
              </p:cNvSpPr>
              <p:nvPr/>
            </p:nvSpPr>
            <p:spPr bwMode="auto">
              <a:xfrm rot="3571960">
                <a:off x="10380697" y="4524356"/>
                <a:ext cx="42863" cy="350838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0" name="Rectangle 207"/>
              <p:cNvSpPr>
                <a:spLocks noChangeArrowheads="1"/>
              </p:cNvSpPr>
              <p:nvPr/>
            </p:nvSpPr>
            <p:spPr bwMode="auto">
              <a:xfrm rot="2679310">
                <a:off x="10607710" y="4591031"/>
                <a:ext cx="39688" cy="177800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1" name="Rectangle 208"/>
              <p:cNvSpPr>
                <a:spLocks noChangeArrowheads="1"/>
              </p:cNvSpPr>
              <p:nvPr/>
            </p:nvSpPr>
            <p:spPr bwMode="auto">
              <a:xfrm rot="4535559">
                <a:off x="10494997" y="4378306"/>
                <a:ext cx="38100" cy="177800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50" name="Rectangle 6"/>
            <p:cNvSpPr>
              <a:spLocks noChangeArrowheads="1"/>
            </p:cNvSpPr>
            <p:nvPr/>
          </p:nvSpPr>
          <p:spPr bwMode="auto">
            <a:xfrm>
              <a:off x="6581788" y="1044644"/>
              <a:ext cx="2500330" cy="110799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 smtClean="0">
                  <a:solidFill>
                    <a:srgbClr val="99CCFF"/>
                  </a:solidFill>
                  <a:latin typeface="Tahoma" pitchFamily="34" charset="0"/>
                </a:rPr>
                <a:t>DECIGO</a:t>
              </a:r>
              <a:r>
                <a:rPr lang="en-US" altLang="ja-JP" sz="1600" b="1" dirty="0" smtClean="0">
                  <a:solidFill>
                    <a:srgbClr val="EAEAEA"/>
                  </a:solidFill>
                  <a:latin typeface="Tahoma" pitchFamily="34" charset="0"/>
                </a:rPr>
                <a:t>  (2027~)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 smtClean="0">
                  <a:solidFill>
                    <a:srgbClr val="EAEAEA"/>
                  </a:solidFill>
                  <a:latin typeface="Tahoma" pitchFamily="34" charset="0"/>
                </a:rPr>
                <a:t>  </a:t>
              </a: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</a:rPr>
                <a:t>Space observatory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</a:rPr>
                <a:t>     </a:t>
              </a: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  <a:sym typeface="Wingdings" pitchFamily="2" charset="2"/>
                </a:rPr>
                <a:t> </a:t>
              </a:r>
              <a:r>
                <a:rPr lang="en-US" altLang="ja-JP" sz="1400" b="1" dirty="0" smtClean="0">
                  <a:solidFill>
                    <a:srgbClr val="CCECFF"/>
                  </a:solidFill>
                  <a:latin typeface="Tahoma" pitchFamily="34" charset="0"/>
                  <a:sym typeface="Wingdings" pitchFamily="2" charset="2"/>
                </a:rPr>
                <a:t>Low</a:t>
              </a: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  <a:sym typeface="Wingdings" pitchFamily="2" charset="2"/>
                </a:rPr>
                <a:t> freq. sources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  <a:sym typeface="Wingdings" pitchFamily="2" charset="2"/>
                </a:rPr>
                <a:t>          Cosmology</a:t>
              </a:r>
              <a:endParaRPr lang="ja-JP" altLang="en-US" sz="1400" b="1" dirty="0">
                <a:solidFill>
                  <a:srgbClr val="EAEAEA"/>
                </a:solidFill>
                <a:latin typeface="Tahoma" pitchFamily="34" charset="0"/>
              </a:endParaRPr>
            </a:p>
          </p:txBody>
        </p:sp>
      </p:grpSp>
      <p:grpSp>
        <p:nvGrpSpPr>
          <p:cNvPr id="255" name="グループ化 254"/>
          <p:cNvGrpSpPr/>
          <p:nvPr/>
        </p:nvGrpSpPr>
        <p:grpSpPr>
          <a:xfrm>
            <a:off x="1142976" y="857232"/>
            <a:ext cx="2071702" cy="1785950"/>
            <a:chOff x="1142976" y="857232"/>
            <a:chExt cx="2071702" cy="1785950"/>
          </a:xfrm>
        </p:grpSpPr>
        <p:sp>
          <p:nvSpPr>
            <p:cNvPr id="240" name="AutoShape 56"/>
            <p:cNvSpPr>
              <a:spLocks noChangeArrowheads="1"/>
            </p:cNvSpPr>
            <p:nvPr/>
          </p:nvSpPr>
          <p:spPr bwMode="auto">
            <a:xfrm>
              <a:off x="1142976" y="928670"/>
              <a:ext cx="2000264" cy="1714512"/>
            </a:xfrm>
            <a:prstGeom prst="roundRect">
              <a:avLst>
                <a:gd name="adj" fmla="val 6731"/>
              </a:avLst>
            </a:prstGeom>
            <a:solidFill>
              <a:srgbClr val="FFFFFF">
                <a:alpha val="10000"/>
              </a:srgbClr>
            </a:solidFill>
            <a:ln w="3175">
              <a:noFill/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/>
            </a:p>
          </p:txBody>
        </p:sp>
        <p:pic>
          <p:nvPicPr>
            <p:cNvPr id="230" name="図 229" descr="setup_kyoto100214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11425" y="1451477"/>
              <a:ext cx="1517501" cy="1138127"/>
            </a:xfrm>
            <a:prstGeom prst="rect">
              <a:avLst/>
            </a:prstGeom>
          </p:spPr>
        </p:pic>
        <p:sp>
          <p:nvSpPr>
            <p:cNvPr id="233" name="Rectangle 6"/>
            <p:cNvSpPr>
              <a:spLocks noChangeArrowheads="1"/>
            </p:cNvSpPr>
            <p:nvPr/>
          </p:nvSpPr>
          <p:spPr bwMode="auto">
            <a:xfrm>
              <a:off x="1142976" y="857232"/>
              <a:ext cx="2071702" cy="6340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 smtClean="0">
                  <a:solidFill>
                    <a:srgbClr val="CC99FF"/>
                  </a:solidFill>
                  <a:latin typeface="Tahoma" pitchFamily="34" charset="0"/>
                </a:rPr>
                <a:t>Gravity</a:t>
              </a:r>
              <a:r>
                <a:rPr lang="en-US" altLang="ja-JP" sz="1600" b="1" dirty="0" smtClean="0">
                  <a:solidFill>
                    <a:srgbClr val="EAEAEA"/>
                  </a:solidFill>
                  <a:latin typeface="Tahoma" pitchFamily="34" charset="0"/>
                </a:rPr>
                <a:t>  (2009~)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 smtClean="0">
                  <a:solidFill>
                    <a:srgbClr val="EAEAEA"/>
                  </a:solidFill>
                  <a:latin typeface="Tahoma" pitchFamily="34" charset="0"/>
                </a:rPr>
                <a:t>Test of gravity </a:t>
              </a: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</a:rPr>
                <a:t>ISL </a:t>
              </a:r>
            </a:p>
          </p:txBody>
        </p:sp>
      </p:grpSp>
      <p:grpSp>
        <p:nvGrpSpPr>
          <p:cNvPr id="266" name="グループ化 265"/>
          <p:cNvGrpSpPr/>
          <p:nvPr/>
        </p:nvGrpSpPr>
        <p:grpSpPr>
          <a:xfrm>
            <a:off x="285720" y="2742140"/>
            <a:ext cx="2571768" cy="2486627"/>
            <a:chOff x="285720" y="2742140"/>
            <a:chExt cx="2571768" cy="2486627"/>
          </a:xfrm>
        </p:grpSpPr>
        <p:grpSp>
          <p:nvGrpSpPr>
            <p:cNvPr id="256" name="グループ化 255"/>
            <p:cNvGrpSpPr/>
            <p:nvPr/>
          </p:nvGrpSpPr>
          <p:grpSpPr>
            <a:xfrm>
              <a:off x="285720" y="2928934"/>
              <a:ext cx="2071702" cy="1928826"/>
              <a:chOff x="285720" y="2928934"/>
              <a:chExt cx="2071702" cy="1928826"/>
            </a:xfrm>
          </p:grpSpPr>
          <p:sp>
            <p:nvSpPr>
              <p:cNvPr id="239" name="AutoShape 56"/>
              <p:cNvSpPr>
                <a:spLocks noChangeArrowheads="1"/>
              </p:cNvSpPr>
              <p:nvPr/>
            </p:nvSpPr>
            <p:spPr bwMode="auto">
              <a:xfrm>
                <a:off x="285720" y="2928934"/>
                <a:ext cx="1857388" cy="1928826"/>
              </a:xfrm>
              <a:prstGeom prst="roundRect">
                <a:avLst>
                  <a:gd name="adj" fmla="val 6731"/>
                </a:avLst>
              </a:prstGeom>
              <a:solidFill>
                <a:srgbClr val="FFFFFF">
                  <a:alpha val="10000"/>
                </a:srgbClr>
              </a:solidFill>
              <a:ln w="3175">
                <a:noFill/>
                <a:round/>
                <a:headEnd/>
                <a:tailEnd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ja-JP" altLang="en-US"/>
              </a:p>
            </p:txBody>
          </p:sp>
          <p:sp>
            <p:nvSpPr>
              <p:cNvPr id="229" name="Rectangle 6"/>
              <p:cNvSpPr>
                <a:spLocks noChangeArrowheads="1"/>
              </p:cNvSpPr>
              <p:nvPr/>
            </p:nvSpPr>
            <p:spPr bwMode="auto">
              <a:xfrm>
                <a:off x="285720" y="2928934"/>
                <a:ext cx="2071702" cy="815929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05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99CCFF"/>
                    </a:solidFill>
                    <a:latin typeface="Tahoma" pitchFamily="34" charset="0"/>
                  </a:rPr>
                  <a:t>TOBA</a:t>
                </a: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(2005~)</a:t>
                </a:r>
              </a:p>
              <a:p>
                <a:pPr algn="l">
                  <a:lnSpc>
                    <a:spcPct val="105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</a:t>
                </a:r>
                <a:r>
                  <a:rPr lang="en-US" altLang="ja-JP" sz="1400" b="1" dirty="0" smtClean="0">
                    <a:solidFill>
                      <a:srgbClr val="EAEAEA"/>
                    </a:solidFill>
                    <a:latin typeface="Tahoma" pitchFamily="34" charset="0"/>
                  </a:rPr>
                  <a:t>Novel Detector </a:t>
                </a:r>
              </a:p>
              <a:p>
                <a:pPr algn="l">
                  <a:lnSpc>
                    <a:spcPct val="105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4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    configuration</a:t>
                </a:r>
              </a:p>
            </p:txBody>
          </p:sp>
          <p:pic>
            <p:nvPicPr>
              <p:cNvPr id="234" name="Picture 102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28596" y="3714753"/>
                <a:ext cx="1571636" cy="110236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244" name="右矢印 243"/>
            <p:cNvSpPr/>
            <p:nvPr/>
          </p:nvSpPr>
          <p:spPr bwMode="auto">
            <a:xfrm rot="17717282">
              <a:off x="2027112" y="2777859"/>
              <a:ext cx="357190" cy="285752"/>
            </a:xfrm>
            <a:prstGeom prst="rightArrow">
              <a:avLst/>
            </a:prstGeom>
            <a:solidFill>
              <a:srgbClr val="CC99FF">
                <a:alpha val="10000"/>
              </a:srgbClr>
            </a:solidFill>
            <a:ln w="6350">
              <a:solidFill>
                <a:srgbClr val="CC99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45" name="右矢印 244"/>
            <p:cNvSpPr/>
            <p:nvPr/>
          </p:nvSpPr>
          <p:spPr bwMode="auto">
            <a:xfrm rot="1984297">
              <a:off x="1826310" y="4943015"/>
              <a:ext cx="357190" cy="285752"/>
            </a:xfrm>
            <a:prstGeom prst="rightArrow">
              <a:avLst/>
            </a:prstGeom>
            <a:solidFill>
              <a:srgbClr val="CC99FF">
                <a:alpha val="10000"/>
              </a:srgbClr>
            </a:solidFill>
            <a:ln w="6350">
              <a:solidFill>
                <a:srgbClr val="CC99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46" name="右矢印 245"/>
            <p:cNvSpPr/>
            <p:nvPr/>
          </p:nvSpPr>
          <p:spPr bwMode="auto">
            <a:xfrm>
              <a:off x="2244180" y="3863993"/>
              <a:ext cx="613308" cy="279387"/>
            </a:xfrm>
            <a:prstGeom prst="rightArrow">
              <a:avLst/>
            </a:prstGeom>
            <a:solidFill>
              <a:srgbClr val="CC99FF">
                <a:alpha val="10000"/>
              </a:srgbClr>
            </a:solidFill>
            <a:ln w="6350">
              <a:solidFill>
                <a:srgbClr val="CC99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265" name="グループ化 264"/>
          <p:cNvGrpSpPr/>
          <p:nvPr/>
        </p:nvGrpSpPr>
        <p:grpSpPr>
          <a:xfrm>
            <a:off x="2214546" y="3146733"/>
            <a:ext cx="6286544" cy="3282663"/>
            <a:chOff x="2214546" y="3146733"/>
            <a:chExt cx="6286544" cy="3282663"/>
          </a:xfrm>
        </p:grpSpPr>
        <p:grpSp>
          <p:nvGrpSpPr>
            <p:cNvPr id="261" name="グループ化 260"/>
            <p:cNvGrpSpPr/>
            <p:nvPr/>
          </p:nvGrpSpPr>
          <p:grpSpPr>
            <a:xfrm>
              <a:off x="2928926" y="3286124"/>
              <a:ext cx="2857520" cy="1359006"/>
              <a:chOff x="2928926" y="3286124"/>
              <a:chExt cx="2857520" cy="1359006"/>
            </a:xfrm>
          </p:grpSpPr>
          <p:sp>
            <p:nvSpPr>
              <p:cNvPr id="237" name="AutoShape 56"/>
              <p:cNvSpPr>
                <a:spLocks noChangeArrowheads="1"/>
              </p:cNvSpPr>
              <p:nvPr/>
            </p:nvSpPr>
            <p:spPr bwMode="auto">
              <a:xfrm>
                <a:off x="2928926" y="3287808"/>
                <a:ext cx="2857520" cy="1357322"/>
              </a:xfrm>
              <a:prstGeom prst="roundRect">
                <a:avLst>
                  <a:gd name="adj" fmla="val 6731"/>
                </a:avLst>
              </a:prstGeom>
              <a:solidFill>
                <a:srgbClr val="FFFFFF">
                  <a:alpha val="10000"/>
                </a:srgbClr>
              </a:solidFill>
              <a:ln w="3175">
                <a:noFill/>
                <a:round/>
                <a:headEnd/>
                <a:tailEnd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ja-JP" altLang="en-US"/>
              </a:p>
            </p:txBody>
          </p:sp>
          <p:pic>
            <p:nvPicPr>
              <p:cNvPr id="227" name="Picture 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t="13895" r="68272" b="29528"/>
              <a:stretch>
                <a:fillRect/>
              </a:stretch>
            </p:blipFill>
            <p:spPr bwMode="auto">
              <a:xfrm>
                <a:off x="4502067" y="3359246"/>
                <a:ext cx="1212941" cy="1214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8" name="Rectangle 6"/>
              <p:cNvSpPr>
                <a:spLocks noChangeArrowheads="1"/>
              </p:cNvSpPr>
              <p:nvPr/>
            </p:nvSpPr>
            <p:spPr bwMode="auto">
              <a:xfrm>
                <a:off x="2930431" y="3286124"/>
                <a:ext cx="2071702" cy="110799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FFCCCC"/>
                    </a:solidFill>
                    <a:latin typeface="Tahoma" pitchFamily="34" charset="0"/>
                  </a:rPr>
                  <a:t>DPF </a:t>
                </a: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(2015~)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</a:t>
                </a:r>
                <a:r>
                  <a:rPr lang="en-US" altLang="ja-JP" sz="1400" b="1" dirty="0" smtClean="0">
                    <a:solidFill>
                      <a:srgbClr val="EAEAEA"/>
                    </a:solidFill>
                    <a:latin typeface="Tahoma" pitchFamily="34" charset="0"/>
                  </a:rPr>
                  <a:t>Small Satellite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4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   Galactic events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4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    Earth’s gravity</a:t>
                </a:r>
                <a:endParaRPr lang="ja-JP" altLang="en-US" sz="1400" b="1" dirty="0">
                  <a:solidFill>
                    <a:srgbClr val="EAEAEA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257" name="グループ化 256"/>
            <p:cNvGrpSpPr/>
            <p:nvPr/>
          </p:nvGrpSpPr>
          <p:grpSpPr>
            <a:xfrm>
              <a:off x="2214546" y="4786322"/>
              <a:ext cx="2286016" cy="1643074"/>
              <a:chOff x="2214546" y="4786322"/>
              <a:chExt cx="2286016" cy="1643074"/>
            </a:xfrm>
          </p:grpSpPr>
          <p:sp>
            <p:nvSpPr>
              <p:cNvPr id="238" name="AutoShape 56"/>
              <p:cNvSpPr>
                <a:spLocks noChangeArrowheads="1"/>
              </p:cNvSpPr>
              <p:nvPr/>
            </p:nvSpPr>
            <p:spPr bwMode="auto">
              <a:xfrm>
                <a:off x="2214546" y="4786322"/>
                <a:ext cx="2071702" cy="1643074"/>
              </a:xfrm>
              <a:prstGeom prst="roundRect">
                <a:avLst>
                  <a:gd name="adj" fmla="val 6731"/>
                </a:avLst>
              </a:prstGeom>
              <a:solidFill>
                <a:srgbClr val="FFFFFF">
                  <a:alpha val="10000"/>
                </a:srgbClr>
              </a:solidFill>
              <a:ln w="3175">
                <a:noFill/>
                <a:round/>
                <a:headEnd/>
                <a:tailEnd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ja-JP" altLang="en-US"/>
              </a:p>
            </p:txBody>
          </p:sp>
          <p:sp>
            <p:nvSpPr>
              <p:cNvPr id="231" name="Rectangle 6"/>
              <p:cNvSpPr>
                <a:spLocks noChangeArrowheads="1"/>
              </p:cNvSpPr>
              <p:nvPr/>
            </p:nvSpPr>
            <p:spPr bwMode="auto">
              <a:xfrm>
                <a:off x="2214546" y="4786322"/>
                <a:ext cx="2286016" cy="63402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FF9999"/>
                    </a:solidFill>
                    <a:latin typeface="Tahoma" pitchFamily="34" charset="0"/>
                  </a:rPr>
                  <a:t>SWIM </a:t>
                </a: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(2009~)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</a:t>
                </a:r>
                <a:r>
                  <a:rPr lang="en-US" altLang="ja-JP" sz="1400" b="1" dirty="0" smtClean="0">
                    <a:solidFill>
                      <a:srgbClr val="EAEAEA"/>
                    </a:solidFill>
                    <a:latin typeface="Tahoma" pitchFamily="34" charset="0"/>
                  </a:rPr>
                  <a:t>First module in orbit</a:t>
                </a:r>
              </a:p>
            </p:txBody>
          </p:sp>
          <p:pic>
            <p:nvPicPr>
              <p:cNvPr id="232" name="図 16" descr="photo_sat_3_01L.jpg"/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571736" y="5357826"/>
                <a:ext cx="1339683" cy="1071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2" name="右矢印 241"/>
            <p:cNvSpPr/>
            <p:nvPr/>
          </p:nvSpPr>
          <p:spPr bwMode="auto">
            <a:xfrm rot="19112456">
              <a:off x="6978669" y="3146733"/>
              <a:ext cx="357190" cy="285752"/>
            </a:xfrm>
            <a:prstGeom prst="rightArrow">
              <a:avLst/>
            </a:prstGeom>
            <a:solidFill>
              <a:srgbClr val="99CCFF">
                <a:alpha val="10000"/>
              </a:srgbClr>
            </a:solidFill>
            <a:ln w="6350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62" name="グループ化 261"/>
            <p:cNvGrpSpPr/>
            <p:nvPr/>
          </p:nvGrpSpPr>
          <p:grpSpPr>
            <a:xfrm>
              <a:off x="6143636" y="3429000"/>
              <a:ext cx="1571636" cy="634020"/>
              <a:chOff x="6143636" y="3429000"/>
              <a:chExt cx="1571636" cy="634020"/>
            </a:xfrm>
          </p:grpSpPr>
          <p:sp>
            <p:nvSpPr>
              <p:cNvPr id="254" name="AutoShape 56"/>
              <p:cNvSpPr>
                <a:spLocks noChangeArrowheads="1"/>
              </p:cNvSpPr>
              <p:nvPr/>
            </p:nvSpPr>
            <p:spPr bwMode="auto">
              <a:xfrm>
                <a:off x="6143636" y="3442648"/>
                <a:ext cx="1428760" cy="571504"/>
              </a:xfrm>
              <a:prstGeom prst="roundRect">
                <a:avLst>
                  <a:gd name="adj" fmla="val 6731"/>
                </a:avLst>
              </a:prstGeom>
              <a:solidFill>
                <a:srgbClr val="FFFFFF">
                  <a:alpha val="10000"/>
                </a:srgbClr>
              </a:solidFill>
              <a:ln w="3175">
                <a:noFill/>
                <a:round/>
                <a:headEnd/>
                <a:tailEnd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ja-JP" altLang="en-US"/>
              </a:p>
            </p:txBody>
          </p:sp>
          <p:sp>
            <p:nvSpPr>
              <p:cNvPr id="247" name="Rectangle 6"/>
              <p:cNvSpPr>
                <a:spLocks noChangeArrowheads="1"/>
              </p:cNvSpPr>
              <p:nvPr/>
            </p:nvSpPr>
            <p:spPr bwMode="auto">
              <a:xfrm>
                <a:off x="6143636" y="3429000"/>
                <a:ext cx="1571636" cy="63402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FFCCCC"/>
                    </a:solidFill>
                    <a:latin typeface="Tahoma" pitchFamily="34" charset="0"/>
                  </a:rPr>
                  <a:t>Pre-DECIGO </a:t>
                </a: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 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  (2021~)</a:t>
                </a:r>
              </a:p>
            </p:txBody>
          </p:sp>
        </p:grpSp>
        <p:sp>
          <p:nvSpPr>
            <p:cNvPr id="248" name="右矢印 247"/>
            <p:cNvSpPr/>
            <p:nvPr/>
          </p:nvSpPr>
          <p:spPr bwMode="auto">
            <a:xfrm rot="19585848">
              <a:off x="4192589" y="4575494"/>
              <a:ext cx="357190" cy="285752"/>
            </a:xfrm>
            <a:prstGeom prst="rightArrow">
              <a:avLst/>
            </a:prstGeom>
            <a:solidFill>
              <a:srgbClr val="99CCFF">
                <a:alpha val="10000"/>
              </a:srgbClr>
            </a:solidFill>
            <a:ln w="6350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49" name="右矢印 248"/>
            <p:cNvSpPr/>
            <p:nvPr/>
          </p:nvSpPr>
          <p:spPr bwMode="auto">
            <a:xfrm rot="1710271">
              <a:off x="5739910" y="4425606"/>
              <a:ext cx="357190" cy="285752"/>
            </a:xfrm>
            <a:prstGeom prst="rightArrow">
              <a:avLst/>
            </a:prstGeom>
            <a:solidFill>
              <a:srgbClr val="99CCFF">
                <a:alpha val="10000"/>
              </a:srgbClr>
            </a:solidFill>
            <a:ln w="6350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58" name="グループ化 257"/>
            <p:cNvGrpSpPr/>
            <p:nvPr/>
          </p:nvGrpSpPr>
          <p:grpSpPr>
            <a:xfrm>
              <a:off x="6072198" y="4572008"/>
              <a:ext cx="2428892" cy="1758654"/>
              <a:chOff x="6072198" y="4572008"/>
              <a:chExt cx="2428892" cy="1758654"/>
            </a:xfrm>
          </p:grpSpPr>
          <p:sp>
            <p:nvSpPr>
              <p:cNvPr id="251" name="AutoShape 56"/>
              <p:cNvSpPr>
                <a:spLocks noChangeArrowheads="1"/>
              </p:cNvSpPr>
              <p:nvPr/>
            </p:nvSpPr>
            <p:spPr bwMode="auto">
              <a:xfrm>
                <a:off x="6072198" y="4616150"/>
                <a:ext cx="2428892" cy="1714512"/>
              </a:xfrm>
              <a:prstGeom prst="roundRect">
                <a:avLst>
                  <a:gd name="adj" fmla="val 6731"/>
                </a:avLst>
              </a:prstGeom>
              <a:solidFill>
                <a:srgbClr val="FFFFFF">
                  <a:alpha val="10000"/>
                </a:srgbClr>
              </a:solidFill>
              <a:ln w="3175">
                <a:noFill/>
                <a:round/>
                <a:headEnd/>
                <a:tailEnd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ja-JP" altLang="en-US"/>
              </a:p>
            </p:txBody>
          </p:sp>
          <p:sp>
            <p:nvSpPr>
              <p:cNvPr id="224" name="Rectangle 6"/>
              <p:cNvSpPr>
                <a:spLocks noChangeArrowheads="1"/>
              </p:cNvSpPr>
              <p:nvPr/>
            </p:nvSpPr>
            <p:spPr bwMode="auto">
              <a:xfrm>
                <a:off x="6072198" y="4572008"/>
                <a:ext cx="2428892" cy="87100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99CCFF"/>
                    </a:solidFill>
                    <a:latin typeface="Tahoma" pitchFamily="34" charset="0"/>
                  </a:rPr>
                  <a:t>Satellite Gravity</a:t>
                </a: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(?~)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</a:t>
                </a:r>
                <a:r>
                  <a:rPr lang="en-US" altLang="ja-JP" sz="1400" b="1" dirty="0" smtClean="0">
                    <a:solidFill>
                      <a:srgbClr val="EAEAEA"/>
                    </a:solidFill>
                    <a:latin typeface="Tahoma" pitchFamily="34" charset="0"/>
                  </a:rPr>
                  <a:t>Space observatory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4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   </a:t>
                </a:r>
                <a:r>
                  <a:rPr lang="en-US" altLang="ja-JP" sz="1400" b="1" dirty="0" smtClean="0">
                    <a:solidFill>
                      <a:srgbClr val="EAEAEA"/>
                    </a:solidFill>
                    <a:latin typeface="Tahoma" pitchFamily="34" charset="0"/>
                    <a:sym typeface="Wingdings" pitchFamily="2" charset="2"/>
                  </a:rPr>
                  <a:t> Earth environment</a:t>
                </a:r>
                <a:endParaRPr lang="ja-JP" altLang="en-US" sz="1400" b="1" dirty="0">
                  <a:solidFill>
                    <a:srgbClr val="EAEAEA"/>
                  </a:solidFill>
                  <a:latin typeface="Tahoma" pitchFamily="34" charset="0"/>
                </a:endParaRPr>
              </a:p>
            </p:txBody>
          </p:sp>
          <p:pic>
            <p:nvPicPr>
              <p:cNvPr id="252" name="Picture 9" descr="GOCE Satellite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6429388" y="5429264"/>
                <a:ext cx="1282481" cy="875293"/>
              </a:xfrm>
              <a:prstGeom prst="rect">
                <a:avLst/>
              </a:prstGeom>
              <a:noFill/>
            </p:spPr>
          </p:pic>
        </p:grpSp>
        <p:sp>
          <p:nvSpPr>
            <p:cNvPr id="253" name="右矢印 252"/>
            <p:cNvSpPr/>
            <p:nvPr/>
          </p:nvSpPr>
          <p:spPr bwMode="auto">
            <a:xfrm rot="20540828">
              <a:off x="5822966" y="3690745"/>
              <a:ext cx="357190" cy="285752"/>
            </a:xfrm>
            <a:prstGeom prst="rightArrow">
              <a:avLst/>
            </a:prstGeom>
            <a:solidFill>
              <a:srgbClr val="99CCFF">
                <a:alpha val="10000"/>
              </a:srgbClr>
            </a:solidFill>
            <a:ln w="6350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56"/>
          <p:cNvSpPr>
            <a:spLocks noChangeArrowheads="1"/>
          </p:cNvSpPr>
          <p:nvPr/>
        </p:nvSpPr>
        <p:spPr bwMode="auto">
          <a:xfrm>
            <a:off x="4572000" y="3786190"/>
            <a:ext cx="857256" cy="357190"/>
          </a:xfrm>
          <a:prstGeom prst="roundRect">
            <a:avLst>
              <a:gd name="adj" fmla="val 6731"/>
            </a:avLst>
          </a:prstGeom>
          <a:solidFill>
            <a:srgbClr val="000000">
              <a:alpha val="80000"/>
            </a:srgbClr>
          </a:solidFill>
          <a:ln w="31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683568" y="2395808"/>
            <a:ext cx="7920880" cy="3962150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14090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2430920"/>
            <a:ext cx="7342178" cy="414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AutoShape 56"/>
          <p:cNvSpPr>
            <a:spLocks noChangeArrowheads="1"/>
          </p:cNvSpPr>
          <p:nvPr/>
        </p:nvSpPr>
        <p:spPr bwMode="auto">
          <a:xfrm>
            <a:off x="2285984" y="4071942"/>
            <a:ext cx="1571636" cy="500066"/>
          </a:xfrm>
          <a:prstGeom prst="roundRect">
            <a:avLst>
              <a:gd name="adj" fmla="val 6731"/>
            </a:avLst>
          </a:prstGeom>
          <a:solidFill>
            <a:srgbClr val="000000">
              <a:alpha val="80000"/>
            </a:srgbClr>
          </a:solidFill>
          <a:ln w="31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TOBA</a:t>
            </a:r>
            <a:r>
              <a:rPr lang="ja-JP" altLang="en-US" dirty="0" smtClean="0"/>
              <a:t>の感度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286016" y="4048788"/>
            <a:ext cx="2500298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FFCCCC"/>
                </a:solidFill>
                <a:latin typeface="Tahoma" pitchFamily="34" charset="0"/>
              </a:rPr>
              <a:t>回転周波数</a:t>
            </a:r>
            <a:r>
              <a:rPr lang="en-US" altLang="ja-JP" sz="1400" b="1" dirty="0" smtClean="0">
                <a:solidFill>
                  <a:srgbClr val="FFCCCC"/>
                </a:solidFill>
                <a:latin typeface="Tahoma" pitchFamily="34" charset="0"/>
              </a:rPr>
              <a:t> 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5x10</a:t>
            </a:r>
            <a:r>
              <a:rPr lang="en-US" altLang="ja-JP" sz="1400" b="1" baseline="300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-5</a:t>
            </a:r>
            <a:r>
              <a:rPr lang="en-US" altLang="ja-JP" sz="14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 Hz </a:t>
            </a:r>
            <a:r>
              <a:rPr lang="ja-JP" altLang="en-US" sz="14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の場合</a:t>
            </a:r>
            <a:endParaRPr lang="en-US" altLang="ja-JP" sz="1400" b="1" dirty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9" name="直線コネクタ 8"/>
          <p:cNvCxnSpPr/>
          <p:nvPr/>
        </p:nvCxnSpPr>
        <p:spPr bwMode="auto">
          <a:xfrm flipV="1">
            <a:off x="3779912" y="4051992"/>
            <a:ext cx="576064" cy="72008"/>
          </a:xfrm>
          <a:prstGeom prst="line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直線コネクタ 13"/>
          <p:cNvCxnSpPr/>
          <p:nvPr/>
        </p:nvCxnSpPr>
        <p:spPr bwMode="auto">
          <a:xfrm>
            <a:off x="2555776" y="3043880"/>
            <a:ext cx="1224136" cy="1080120"/>
          </a:xfrm>
          <a:prstGeom prst="line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929322" y="1071546"/>
            <a:ext cx="3000396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Bar length : 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10m</a:t>
            </a:r>
            <a:r>
              <a:rPr lang="en-US" altLang="ja-JP" sz="12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, Mass : 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7600kg</a:t>
            </a:r>
            <a:endParaRPr lang="en-US" altLang="ja-JP" sz="1200" b="1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Laser source : 1064nm, </a:t>
            </a:r>
            <a:r>
              <a:rPr lang="en-US" altLang="ja-JP" sz="12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10W  </a:t>
            </a:r>
            <a:endParaRPr lang="en-US" altLang="ja-JP" sz="12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Cavity length : 1cm,  Finesse : 100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Bar Q-value : 10</a:t>
            </a:r>
            <a:r>
              <a:rPr lang="en-US" altLang="ja-JP" sz="1200" b="1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5</a:t>
            </a:r>
            <a:r>
              <a:rPr lang="en-US" altLang="ja-JP" sz="12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,  Temp: 4K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Support Loss : 10</a:t>
            </a:r>
            <a:r>
              <a:rPr lang="en-US" altLang="ja-JP" sz="1200" b="1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-10</a:t>
            </a:r>
            <a:r>
              <a:rPr lang="en-US" altLang="ja-JP" sz="12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000100" y="928670"/>
            <a:ext cx="5072098" cy="12809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現実的なパラメータを仮定</a:t>
            </a:r>
            <a:endParaRPr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試験質量       質量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7,600kg, 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長さ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10m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レーザー光源 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10W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低温動作       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4K</a:t>
            </a:r>
            <a:endParaRPr lang="en-US" altLang="ja-JP" sz="18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/>
          <p:cNvSpPr/>
          <p:nvPr/>
        </p:nvSpPr>
        <p:spPr bwMode="auto">
          <a:xfrm>
            <a:off x="6143636" y="3643314"/>
            <a:ext cx="2786082" cy="2786082"/>
          </a:xfrm>
          <a:prstGeom prst="roundRect">
            <a:avLst>
              <a:gd name="adj" fmla="val 7115"/>
            </a:avLst>
          </a:prstGeom>
          <a:solidFill>
            <a:srgbClr val="FFFFFF">
              <a:alpha val="9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986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FFFFFF"/>
                </a:solidFill>
              </a:rPr>
              <a:t>Topic</a:t>
            </a:r>
            <a:endParaRPr lang="en-US" altLang="ja-JP" sz="2000" dirty="0">
              <a:solidFill>
                <a:srgbClr val="FFFFFF"/>
              </a:solidFill>
            </a:endParaRPr>
          </a:p>
        </p:txBody>
      </p:sp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98692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>
              <a:buNone/>
            </a:pPr>
            <a:r>
              <a:rPr lang="en-US" altLang="ja-JP" sz="2200" dirty="0"/>
              <a:t>Homodyne detection  </a:t>
            </a:r>
            <a:endParaRPr lang="en-US" altLang="ja-JP" sz="1600" dirty="0"/>
          </a:p>
        </p:txBody>
      </p:sp>
      <p:pic>
        <p:nvPicPr>
          <p:cNvPr id="4986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1243013"/>
            <a:ext cx="2952750" cy="21955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498693" name="Rectangle 5"/>
          <p:cNvSpPr>
            <a:spLocks noChangeArrowheads="1"/>
          </p:cNvSpPr>
          <p:nvPr/>
        </p:nvSpPr>
        <p:spPr bwMode="auto">
          <a:xfrm>
            <a:off x="1187450" y="2420938"/>
            <a:ext cx="4897438" cy="116955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V.B.Braginsky, Ya.B.Zel’dovich, and V.N.Rudenko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         Sov. Phys.- JETP Lett. 10 (1969) 280.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Being introduced in: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C.W.Misner, K.S.Thorne, J.A.Wheeler,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‘Gravitation’ W.H.Freedman (1973)  pp.1016.</a:t>
            </a:r>
          </a:p>
        </p:txBody>
      </p:sp>
      <p:pic>
        <p:nvPicPr>
          <p:cNvPr id="498694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48413" y="3789363"/>
            <a:ext cx="2255837" cy="25352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498695" name="Rectangle 7"/>
          <p:cNvSpPr>
            <a:spLocks noChangeArrowheads="1"/>
          </p:cNvSpPr>
          <p:nvPr/>
        </p:nvSpPr>
        <p:spPr bwMode="auto">
          <a:xfrm>
            <a:off x="539750" y="1196975"/>
            <a:ext cx="5040313" cy="1190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Ideas of :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Bar rotation by tidal acceleration by GW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Detection of Circularly polarized GWs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Heterodyne detection method</a:t>
            </a:r>
          </a:p>
        </p:txBody>
      </p:sp>
      <p:sp>
        <p:nvSpPr>
          <p:cNvPr id="498696" name="Rectangle 8"/>
          <p:cNvSpPr>
            <a:spLocks noChangeArrowheads="1"/>
          </p:cNvSpPr>
          <p:nvPr/>
        </p:nvSpPr>
        <p:spPr bwMode="auto">
          <a:xfrm>
            <a:off x="755650" y="4025900"/>
            <a:ext cx="5040313" cy="9159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Observation with torsion antenna :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Cryogenic torsion antenna to observe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  continuous GWs from Grab pulsar </a:t>
            </a:r>
          </a:p>
        </p:txBody>
      </p:sp>
      <p:sp>
        <p:nvSpPr>
          <p:cNvPr id="498697" name="Rectangle 9"/>
          <p:cNvSpPr>
            <a:spLocks noChangeArrowheads="1"/>
          </p:cNvSpPr>
          <p:nvPr/>
        </p:nvSpPr>
        <p:spPr bwMode="auto">
          <a:xfrm>
            <a:off x="1258888" y="5084763"/>
            <a:ext cx="4679950" cy="116955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S.Owa, et al.,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‘Cryogenic Detector for Gravitational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             Radiation from the Crab Pulsar’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Proceedings of the fourth Mercel  Grossmann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      Meeting on General Relativity (1986).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天体核研究室コロキウム 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1122365"/>
            <a:ext cx="8386762" cy="5092717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>
                <a:solidFill>
                  <a:srgbClr val="FFFFFF"/>
                </a:solidFill>
              </a:rPr>
              <a:t>   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1. 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イントロダクション</a:t>
            </a:r>
            <a:endParaRPr lang="en-US" altLang="ja-JP" sz="3200" b="1" dirty="0" smtClean="0">
              <a:solidFill>
                <a:srgbClr val="FFFFFF"/>
              </a:solidFill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 smtClean="0">
                <a:solidFill>
                  <a:srgbClr val="FFFFFF"/>
                </a:solidFill>
              </a:rPr>
              <a:t>   2. 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捩じれ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型重力波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望遠鏡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  TOBA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    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原理と感度評価</a:t>
            </a:r>
            <a:endParaRPr lang="en-US" altLang="ja-JP" sz="2800" b="1" dirty="0" smtClean="0">
              <a:solidFill>
                <a:srgbClr val="B2B2B2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B2B2B2"/>
                </a:solidFill>
              </a:rPr>
              <a:t>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地上プロトタイプ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(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小型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TOBA)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B2B2B2"/>
                </a:solidFill>
              </a:rPr>
              <a:t>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地上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同時観測</a:t>
            </a:r>
            <a:endParaRPr lang="en-US" altLang="ja-JP" sz="2800" b="1" dirty="0" smtClean="0">
              <a:solidFill>
                <a:srgbClr val="B2B2B2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 smtClean="0">
                <a:solidFill>
                  <a:srgbClr val="FFFFFF"/>
                </a:solidFill>
              </a:rPr>
              <a:t>3. 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回転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TOBA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原理と感度評価</a:t>
            </a:r>
            <a:endParaRPr lang="en-US" altLang="ja-JP" sz="2800" b="1" dirty="0" smtClean="0">
              <a:solidFill>
                <a:srgbClr val="B2B2B2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B2B2B2"/>
                </a:solidFill>
              </a:rPr>
              <a:t>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FF9999"/>
                </a:solidFill>
              </a:rPr>
              <a:t>宇宙プロトタイプ </a:t>
            </a:r>
            <a:r>
              <a:rPr lang="en-US" altLang="ja-JP" sz="2800" b="1" dirty="0" smtClean="0">
                <a:solidFill>
                  <a:srgbClr val="FF9999"/>
                </a:solidFill>
              </a:rPr>
              <a:t>(SWIM)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 smtClean="0">
                <a:solidFill>
                  <a:srgbClr val="FFFFFF"/>
                </a:solidFill>
              </a:rPr>
              <a:t>4. 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まとめ</a:t>
            </a:r>
            <a:endParaRPr lang="en-US" altLang="ja-JP" sz="3200" b="1" dirty="0" smtClean="0">
              <a:solidFill>
                <a:srgbClr val="FFFFFF"/>
              </a:solidFill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ja-JP" altLang="en-US" sz="3200" b="1" dirty="0">
              <a:solidFill>
                <a:srgbClr val="FFFFFF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b="1" dirty="0">
                <a:solidFill>
                  <a:srgbClr val="FFFFFF"/>
                </a:solidFill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b="1" dirty="0">
                <a:solidFill>
                  <a:srgbClr val="FFFFFF"/>
                </a:solidFill>
              </a:rPr>
              <a:t>            </a:t>
            </a:r>
          </a:p>
        </p:txBody>
      </p:sp>
      <p:sp>
        <p:nvSpPr>
          <p:cNvPr id="6" name="AutoShape 38"/>
          <p:cNvSpPr>
            <a:spLocks noChangeArrowheads="1"/>
          </p:cNvSpPr>
          <p:nvPr/>
        </p:nvSpPr>
        <p:spPr bwMode="auto">
          <a:xfrm>
            <a:off x="1428728" y="5072076"/>
            <a:ext cx="296863" cy="357188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FF9999">
              <a:alpha val="20000"/>
            </a:srgbClr>
          </a:solidFill>
          <a:ln w="3175">
            <a:solidFill>
              <a:srgbClr val="FF99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プロトタイプ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6" name="角丸四角形 15"/>
          <p:cNvSpPr>
            <a:spLocks noChangeArrowheads="1"/>
          </p:cNvSpPr>
          <p:nvPr/>
        </p:nvSpPr>
        <p:spPr bwMode="auto">
          <a:xfrm>
            <a:off x="3743325" y="2132856"/>
            <a:ext cx="2500313" cy="3857625"/>
          </a:xfrm>
          <a:prstGeom prst="roundRect">
            <a:avLst>
              <a:gd name="adj" fmla="val 7523"/>
            </a:avLst>
          </a:prstGeom>
          <a:solidFill>
            <a:srgbClr val="CCFFCC">
              <a:alpha val="10000"/>
            </a:srgbClr>
          </a:solidFill>
          <a:ln w="9525" algn="ctr">
            <a:solidFill>
              <a:srgbClr val="CCFFCC"/>
            </a:solidFill>
            <a:round/>
            <a:headEnd/>
            <a:tailEnd/>
          </a:ln>
        </p:spPr>
        <p:txBody>
          <a:bodyPr wrap="none"/>
          <a:lstStyle/>
          <a:p>
            <a:pPr>
              <a:buNone/>
            </a:pPr>
            <a:endParaRPr lang="ja-JP" altLang="en-US">
              <a:latin typeface="Tahoma" pitchFamily="34" charset="0"/>
            </a:endParaRPr>
          </a:p>
        </p:txBody>
      </p:sp>
      <p:sp>
        <p:nvSpPr>
          <p:cNvPr id="7" name="角丸四角形 16"/>
          <p:cNvSpPr>
            <a:spLocks noChangeArrowheads="1"/>
          </p:cNvSpPr>
          <p:nvPr/>
        </p:nvSpPr>
        <p:spPr bwMode="auto">
          <a:xfrm>
            <a:off x="6315075" y="2132856"/>
            <a:ext cx="2500313" cy="3857625"/>
          </a:xfrm>
          <a:prstGeom prst="roundRect">
            <a:avLst>
              <a:gd name="adj" fmla="val 7523"/>
            </a:avLst>
          </a:prstGeom>
          <a:solidFill>
            <a:srgbClr val="FFCCCC">
              <a:alpha val="10000"/>
            </a:srgbClr>
          </a:solidFill>
          <a:ln w="9525" algn="ctr">
            <a:solidFill>
              <a:srgbClr val="FFCCCC"/>
            </a:solidFill>
            <a:round/>
            <a:headEnd/>
            <a:tailEnd/>
          </a:ln>
        </p:spPr>
        <p:txBody>
          <a:bodyPr wrap="none"/>
          <a:lstStyle/>
          <a:p>
            <a:pPr>
              <a:buNone/>
            </a:pPr>
            <a:endParaRPr lang="ja-JP" altLang="en-US">
              <a:latin typeface="Tahoma" pitchFamily="34" charset="0"/>
            </a:endParaRPr>
          </a:p>
        </p:txBody>
      </p:sp>
      <p:sp>
        <p:nvSpPr>
          <p:cNvPr id="8" name="角丸四角形 14"/>
          <p:cNvSpPr>
            <a:spLocks noChangeArrowheads="1"/>
          </p:cNvSpPr>
          <p:nvPr/>
        </p:nvSpPr>
        <p:spPr bwMode="auto">
          <a:xfrm>
            <a:off x="1187450" y="2132856"/>
            <a:ext cx="2500313" cy="3857625"/>
          </a:xfrm>
          <a:prstGeom prst="roundRect">
            <a:avLst>
              <a:gd name="adj" fmla="val 7523"/>
            </a:avLst>
          </a:prstGeom>
          <a:solidFill>
            <a:srgbClr val="CCECFF">
              <a:alpha val="10000"/>
            </a:srgbClr>
          </a:soli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wrap="none"/>
          <a:lstStyle/>
          <a:p>
            <a:pPr>
              <a:buNone/>
            </a:pPr>
            <a:endParaRPr lang="ja-JP" altLang="en-US">
              <a:latin typeface="Tahoma" pitchFamily="34" charset="0"/>
            </a:endParaRPr>
          </a:p>
        </p:txBody>
      </p:sp>
      <p:sp>
        <p:nvSpPr>
          <p:cNvPr id="9" name="正方形/長方形 13"/>
          <p:cNvSpPr>
            <a:spLocks noChangeArrowheads="1"/>
          </p:cNvSpPr>
          <p:nvPr/>
        </p:nvSpPr>
        <p:spPr bwMode="auto">
          <a:xfrm>
            <a:off x="1295400" y="2847231"/>
            <a:ext cx="2286000" cy="1714500"/>
          </a:xfrm>
          <a:prstGeom prst="rect">
            <a:avLst/>
          </a:prstGeom>
          <a:solidFill>
            <a:srgbClr val="000000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pPr>
              <a:buNone/>
            </a:pPr>
            <a:endParaRPr lang="ja-JP" altLang="en-US">
              <a:latin typeface="Tahoma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5" y="2871043"/>
            <a:ext cx="2286000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351517" y="2518618"/>
            <a:ext cx="18998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sz="14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  (</a:t>
            </a:r>
            <a:r>
              <a:rPr lang="ja-JP" altLang="en-US" sz="14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東京大学</a:t>
            </a:r>
            <a:r>
              <a:rPr lang="en-US" altLang="ja-JP" sz="14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,</a:t>
            </a:r>
            <a:r>
              <a:rPr lang="ja-JP" altLang="en-US" sz="14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4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2008</a:t>
            </a:r>
            <a:r>
              <a:rPr lang="ja-JP" altLang="en-US" sz="14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4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-)</a:t>
            </a:r>
            <a:endParaRPr lang="ja-JP" altLang="en-US" sz="140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812664" y="2518618"/>
            <a:ext cx="19559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sz="14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   (</a:t>
            </a:r>
            <a:r>
              <a:rPr lang="ja-JP" altLang="en-US" sz="14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京都大学</a:t>
            </a:r>
            <a:r>
              <a:rPr lang="en-US" altLang="ja-JP" sz="14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, 2010</a:t>
            </a:r>
            <a:r>
              <a:rPr lang="ja-JP" altLang="en-US" sz="14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4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-)</a:t>
            </a:r>
            <a:endParaRPr lang="ja-JP" altLang="en-US" sz="140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3" name="図 10" descr="setup_kyoto10021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7950" y="2901206"/>
            <a:ext cx="2214563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428750" y="2502743"/>
            <a:ext cx="22145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en-US" altLang="ja-JP" sz="16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4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14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地球周回軌道</a:t>
            </a:r>
            <a:r>
              <a:rPr lang="en-US" altLang="ja-JP" sz="14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, 2009</a:t>
            </a:r>
            <a:r>
              <a:rPr lang="ja-JP" altLang="en-US" sz="14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4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-)</a:t>
            </a:r>
            <a:endParaRPr lang="ja-JP" altLang="en-US" sz="14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5" name="Picture 9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00000">
            <a:off x="1422400" y="3069481"/>
            <a:ext cx="1876425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157394" y="2132856"/>
            <a:ext cx="25715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8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ねじれ型重力波検出器</a:t>
            </a:r>
            <a:r>
              <a:rPr lang="en-US" altLang="ja-JP" sz="18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A</a:t>
            </a:r>
            <a:endParaRPr lang="ja-JP" altLang="en-US" sz="18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713163" y="2132856"/>
            <a:ext cx="25415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8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ねじれ型重力波検出器</a:t>
            </a:r>
            <a:r>
              <a:rPr lang="en-US" altLang="ja-JP" sz="18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B</a:t>
            </a:r>
            <a:endParaRPr lang="ja-JP" altLang="en-US" sz="1800" dirty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6286500" y="2132856"/>
            <a:ext cx="2543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800" dirty="0">
                <a:solidFill>
                  <a:srgbClr val="FF9999"/>
                </a:solidFill>
                <a:latin typeface="Tahoma" pitchFamily="34" charset="0"/>
                <a:ea typeface="HGP創英角ｺﾞｼｯｸUB" pitchFamily="50" charset="-128"/>
              </a:rPr>
              <a:t>ねじれ型重力波検出器</a:t>
            </a:r>
            <a:r>
              <a:rPr lang="en-US" altLang="ja-JP" sz="1800" dirty="0">
                <a:solidFill>
                  <a:srgbClr val="FF9999"/>
                </a:solidFill>
                <a:latin typeface="Tahoma" pitchFamily="34" charset="0"/>
                <a:ea typeface="HGP創英角ｺﾞｼｯｸUB" pitchFamily="50" charset="-128"/>
              </a:rPr>
              <a:t>C</a:t>
            </a:r>
            <a:endParaRPr lang="ja-JP" altLang="en-US" sz="1800" dirty="0">
              <a:solidFill>
                <a:srgbClr val="FF9999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282575" y="4753818"/>
            <a:ext cx="8556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ja-JP" altLang="en-US" sz="1400" dirty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</a:rPr>
              <a:t>試験マス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1454128" y="4642693"/>
            <a:ext cx="19415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質量 </a:t>
            </a:r>
            <a:r>
              <a:rPr lang="en-US" altLang="ja-JP" sz="16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50g, </a:t>
            </a:r>
            <a:r>
              <a:rPr lang="ja-JP" altLang="en-US" sz="16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長さ </a:t>
            </a:r>
            <a:r>
              <a:rPr lang="en-US" altLang="ja-JP" sz="16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5cm</a:t>
            </a:r>
            <a:endParaRPr lang="ja-JP" altLang="en-US" sz="14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1485604" y="4969718"/>
            <a:ext cx="18341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無重力浮上 </a:t>
            </a:r>
            <a:r>
              <a:rPr lang="en-US" altLang="ja-JP" sz="16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+</a:t>
            </a:r>
            <a:r>
              <a:rPr lang="ja-JP" altLang="en-US" sz="16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制御</a:t>
            </a: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1428750" y="5285631"/>
            <a:ext cx="17684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反射型フォトセンサ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438912" y="5606306"/>
            <a:ext cx="18053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スピン </a:t>
            </a:r>
            <a:r>
              <a:rPr lang="en-US" altLang="ja-JP" sz="16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+ </a:t>
            </a:r>
            <a:r>
              <a:rPr lang="ja-JP" altLang="en-US" sz="16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軌道運動</a:t>
            </a: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3886679" y="4642693"/>
            <a:ext cx="21659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質量 </a:t>
            </a:r>
            <a:r>
              <a:rPr lang="en-US" altLang="ja-JP" sz="16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150g, </a:t>
            </a:r>
            <a:r>
              <a:rPr lang="ja-JP" altLang="en-US" sz="16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長さ </a:t>
            </a:r>
            <a:r>
              <a:rPr lang="en-US" altLang="ja-JP" sz="16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20cm</a:t>
            </a:r>
            <a:endParaRPr lang="ja-JP" altLang="en-US" sz="14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3918050" y="4969718"/>
            <a:ext cx="22445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超電導磁気浮上 </a:t>
            </a:r>
            <a:r>
              <a:rPr lang="en-US" altLang="ja-JP" sz="16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+</a:t>
            </a:r>
            <a:r>
              <a:rPr lang="ja-JP" altLang="en-US" sz="16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制御</a:t>
            </a: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3886200" y="5285631"/>
            <a:ext cx="15001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レーザー干渉計</a:t>
            </a: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3898900" y="5606306"/>
            <a:ext cx="14160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地上静置観測</a:t>
            </a: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6506848" y="4642693"/>
            <a:ext cx="21659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質量 </a:t>
            </a:r>
            <a:r>
              <a:rPr lang="en-US" altLang="ja-JP" sz="16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340g, </a:t>
            </a:r>
            <a:r>
              <a:rPr lang="ja-JP" altLang="en-US" sz="16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長さ </a:t>
            </a:r>
            <a:r>
              <a:rPr lang="en-US" altLang="ja-JP" sz="16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25cm</a:t>
            </a:r>
            <a:endParaRPr lang="ja-JP" altLang="en-US" sz="1400" dirty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6492875" y="4969718"/>
            <a:ext cx="22748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超電導磁気浮上 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+</a:t>
            </a:r>
            <a:r>
              <a:rPr lang="ja-JP" altLang="en-US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制御</a:t>
            </a: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6530975" y="5285631"/>
            <a:ext cx="1498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レーザー干渉計</a:t>
            </a: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6529388" y="5606306"/>
            <a:ext cx="14160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ja-JP" altLang="en-US" sz="16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地上静置観測</a:t>
            </a: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258763" y="5253881"/>
            <a:ext cx="9032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ja-JP" altLang="en-US" sz="1400" dirty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</a:rPr>
              <a:t>変動検出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214313" y="5611068"/>
            <a:ext cx="9921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ja-JP" altLang="en-US" sz="1400" dirty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</a:rPr>
              <a:t>位置・姿勢</a:t>
            </a: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2508250" y="4296618"/>
            <a:ext cx="11430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en-US" altLang="ja-JP" sz="120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</a:rPr>
              <a:t> SDS-1/SWIM</a:t>
            </a: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1115616" y="1372706"/>
            <a:ext cx="5256584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r>
              <a:rPr lang="ja-JP" altLang="en-US" sz="2000" dirty="0" err="1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つの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地上装置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1</a:t>
            </a:r>
            <a:r>
              <a:rPr lang="ja-JP" altLang="en-US" sz="2000" dirty="0" err="1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つの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衛星搭載モジュール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43" name="グループ化 42"/>
          <p:cNvGrpSpPr/>
          <p:nvPr/>
        </p:nvGrpSpPr>
        <p:grpSpPr>
          <a:xfrm>
            <a:off x="3714744" y="2071678"/>
            <a:ext cx="5214974" cy="4000528"/>
            <a:chOff x="3714744" y="2071678"/>
            <a:chExt cx="5214974" cy="4000528"/>
          </a:xfrm>
        </p:grpSpPr>
        <p:grpSp>
          <p:nvGrpSpPr>
            <p:cNvPr id="41" name="グループ化 40"/>
            <p:cNvGrpSpPr/>
            <p:nvPr/>
          </p:nvGrpSpPr>
          <p:grpSpPr>
            <a:xfrm>
              <a:off x="3714744" y="2071678"/>
              <a:ext cx="5214974" cy="4000528"/>
              <a:chOff x="3714744" y="2071678"/>
              <a:chExt cx="5214974" cy="4000528"/>
            </a:xfrm>
          </p:grpSpPr>
          <p:sp>
            <p:nvSpPr>
              <p:cNvPr id="38" name="角丸四角形 37"/>
              <p:cNvSpPr/>
              <p:nvPr/>
            </p:nvSpPr>
            <p:spPr bwMode="auto">
              <a:xfrm>
                <a:off x="3714744" y="2071678"/>
                <a:ext cx="5214974" cy="4000528"/>
              </a:xfrm>
              <a:prstGeom prst="roundRect">
                <a:avLst>
                  <a:gd name="adj" fmla="val 4275"/>
                </a:avLst>
              </a:prstGeom>
              <a:solidFill>
                <a:srgbClr val="1C1C1C">
                  <a:alpha val="90000"/>
                </a:srgbClr>
              </a:solidFill>
              <a:ln w="6350">
                <a:noFill/>
                <a:miter lim="800000"/>
                <a:headEnd/>
                <a:tailEnd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l" rtl="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endParaRPr kumimoji="1" lang="ja-JP" altLang="en-US" sz="20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0" name="Rectangle 11"/>
              <p:cNvSpPr>
                <a:spLocks noChangeArrowheads="1"/>
              </p:cNvSpPr>
              <p:nvPr/>
            </p:nvSpPr>
            <p:spPr bwMode="auto">
              <a:xfrm>
                <a:off x="3857620" y="2847330"/>
                <a:ext cx="4643470" cy="1938992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2000" dirty="0" smtClean="0">
                    <a:solidFill>
                      <a:srgbClr val="FFFFFF"/>
                    </a:solidFill>
                    <a:latin typeface="Tahoma" pitchFamily="34" charset="0"/>
                    <a:ea typeface="HGP創英角ｺﾞｼｯｸUB" pitchFamily="50" charset="-128"/>
                  </a:rPr>
                  <a:t>JAXA</a:t>
                </a:r>
                <a:r>
                  <a:rPr lang="ja-JP" altLang="en-US" sz="2000" dirty="0" smtClean="0">
                    <a:solidFill>
                      <a:srgbClr val="FFFFFF"/>
                    </a:solidFill>
                    <a:latin typeface="Tahoma" pitchFamily="34" charset="0"/>
                    <a:ea typeface="HGP創英角ｺﾞｼｯｸUB" pitchFamily="50" charset="-128"/>
                  </a:rPr>
                  <a:t>の</a:t>
                </a:r>
                <a:r>
                  <a:rPr lang="en-US" altLang="ja-JP" sz="2000" dirty="0" smtClean="0">
                    <a:solidFill>
                      <a:srgbClr val="FFFFFF"/>
                    </a:solidFill>
                    <a:latin typeface="Tahoma" pitchFamily="34" charset="0"/>
                    <a:ea typeface="HGP創英角ｺﾞｼｯｸUB" pitchFamily="50" charset="-128"/>
                  </a:rPr>
                  <a:t>SDS-1</a:t>
                </a:r>
                <a:r>
                  <a:rPr lang="ja-JP" altLang="en-US" sz="2000" dirty="0" smtClean="0">
                    <a:solidFill>
                      <a:srgbClr val="FFFFFF"/>
                    </a:solidFill>
                    <a:latin typeface="Tahoma" pitchFamily="34" charset="0"/>
                    <a:ea typeface="HGP創英角ｺﾞｼｯｸUB" pitchFamily="50" charset="-128"/>
                  </a:rPr>
                  <a:t>衛星に搭載された</a:t>
                </a:r>
                <a:r>
                  <a:rPr lang="en-US" altLang="ja-JP" sz="2000" dirty="0" smtClean="0">
                    <a:solidFill>
                      <a:srgbClr val="FFFFFF"/>
                    </a:solidFill>
                    <a:latin typeface="Tahoma" pitchFamily="34" charset="0"/>
                    <a:ea typeface="HGP創英角ｺﾞｼｯｸUB" pitchFamily="50" charset="-128"/>
                  </a:rPr>
                  <a:t>SWIM</a:t>
                </a:r>
              </a:p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2000" dirty="0" smtClean="0">
                    <a:solidFill>
                      <a:srgbClr val="FFFFFF"/>
                    </a:solidFill>
                    <a:latin typeface="Tahoma" pitchFamily="34" charset="0"/>
                  </a:rPr>
                  <a:t> </a:t>
                </a:r>
                <a:r>
                  <a:rPr lang="en-US" altLang="ja-JP" sz="2000" dirty="0" smtClean="0">
                    <a:solidFill>
                      <a:srgbClr val="FFFFFF"/>
                    </a:solidFill>
                    <a:latin typeface="Tahoma" pitchFamily="34" charset="0"/>
                  </a:rPr>
                  <a:t>    </a:t>
                </a:r>
                <a:r>
                  <a:rPr lang="ja-JP" altLang="en-US" sz="2000" dirty="0" smtClean="0">
                    <a:solidFill>
                      <a:srgbClr val="FFFFFF"/>
                    </a:solidFill>
                    <a:latin typeface="Tahoma" pitchFamily="34" charset="0"/>
                  </a:rPr>
                  <a:t>超小型重力波観測モジュール</a:t>
                </a:r>
                <a:endParaRPr lang="en-US" altLang="ja-JP" sz="2000" dirty="0" smtClean="0">
                  <a:solidFill>
                    <a:srgbClr val="FFFFFF"/>
                  </a:solidFill>
                  <a:latin typeface="Tahoma" pitchFamily="34" charset="0"/>
                </a:endParaRPr>
              </a:p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2000" dirty="0" smtClean="0">
                    <a:solidFill>
                      <a:srgbClr val="FFFFFF"/>
                    </a:solidFill>
                    <a:latin typeface="Tahoma" pitchFamily="34" charset="0"/>
                    <a:ea typeface="HGP創英角ｺﾞｼｯｸUB" pitchFamily="50" charset="-128"/>
                  </a:rPr>
                  <a:t> </a:t>
                </a:r>
                <a:r>
                  <a:rPr lang="en-US" altLang="ja-JP" sz="2000" dirty="0" smtClean="0">
                    <a:solidFill>
                      <a:srgbClr val="FFFFFF"/>
                    </a:solidFill>
                    <a:latin typeface="Tahoma" pitchFamily="34" charset="0"/>
                    <a:ea typeface="HGP創英角ｺﾞｼｯｸUB" pitchFamily="50" charset="-128"/>
                  </a:rPr>
                  <a:t>    DECIGO/DPF</a:t>
                </a:r>
                <a:r>
                  <a:rPr lang="ja-JP" altLang="en-US" sz="2000" dirty="0" smtClean="0">
                    <a:solidFill>
                      <a:srgbClr val="FFFFFF"/>
                    </a:solidFill>
                    <a:latin typeface="Tahoma" pitchFamily="34" charset="0"/>
                    <a:ea typeface="HGP創英角ｺﾞｼｯｸUB" pitchFamily="50" charset="-128"/>
                  </a:rPr>
                  <a:t>のための宇宙実証試験</a:t>
                </a:r>
                <a:r>
                  <a:rPr lang="en-US" altLang="ja-JP" sz="2000" dirty="0" smtClean="0">
                    <a:solidFill>
                      <a:srgbClr val="FFFFFF"/>
                    </a:solidFill>
                    <a:latin typeface="Tahoma" pitchFamily="34" charset="0"/>
                    <a:ea typeface="HGP創英角ｺﾞｼｯｸUB" pitchFamily="50" charset="-128"/>
                  </a:rPr>
                  <a:t>.</a:t>
                </a:r>
              </a:p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2000" dirty="0" smtClean="0">
                    <a:solidFill>
                      <a:srgbClr val="FFFFFF"/>
                    </a:solidFill>
                    <a:latin typeface="Tahoma" pitchFamily="34" charset="0"/>
                  </a:rPr>
                  <a:t> </a:t>
                </a:r>
                <a:r>
                  <a:rPr lang="en-US" altLang="ja-JP" sz="2000" dirty="0" smtClean="0">
                    <a:solidFill>
                      <a:srgbClr val="FFFFFF"/>
                    </a:solidFill>
                    <a:latin typeface="Tahoma" pitchFamily="34" charset="0"/>
                  </a:rPr>
                  <a:t>    SpaceWire</a:t>
                </a:r>
                <a:r>
                  <a:rPr lang="ja-JP" altLang="en-US" sz="2000" dirty="0" smtClean="0">
                    <a:solidFill>
                      <a:srgbClr val="FFFFFF"/>
                    </a:solidFill>
                    <a:latin typeface="Tahoma" pitchFamily="34" charset="0"/>
                  </a:rPr>
                  <a:t>信号処理系の宇宙実証</a:t>
                </a:r>
                <a:r>
                  <a:rPr lang="en-US" altLang="ja-JP" sz="2000" dirty="0" smtClean="0">
                    <a:solidFill>
                      <a:srgbClr val="FFFFFF"/>
                    </a:solidFill>
                    <a:latin typeface="Tahoma" pitchFamily="34" charset="0"/>
                  </a:rPr>
                  <a:t>.</a:t>
                </a:r>
              </a:p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2000" dirty="0" smtClean="0">
                    <a:solidFill>
                      <a:srgbClr val="FFFFFF"/>
                    </a:solidFill>
                    <a:latin typeface="Tahoma" pitchFamily="34" charset="0"/>
                    <a:ea typeface="HGP創英角ｺﾞｼｯｸUB" pitchFamily="50" charset="-128"/>
                  </a:rPr>
                  <a:t> </a:t>
                </a:r>
                <a:r>
                  <a:rPr lang="en-US" altLang="ja-JP" sz="2000" dirty="0" smtClean="0">
                    <a:solidFill>
                      <a:srgbClr val="FFFFFF"/>
                    </a:solidFill>
                    <a:latin typeface="Tahoma" pitchFamily="34" charset="0"/>
                    <a:ea typeface="HGP創英角ｺﾞｼｯｸUB" pitchFamily="50" charset="-128"/>
                  </a:rPr>
                  <a:t>    </a:t>
                </a:r>
                <a:r>
                  <a:rPr lang="ja-JP" altLang="en-US" sz="2000" dirty="0" smtClean="0">
                    <a:solidFill>
                      <a:srgbClr val="99CCFF"/>
                    </a:solidFill>
                    <a:latin typeface="Tahoma" pitchFamily="34" charset="0"/>
                    <a:ea typeface="HGP創英角ｺﾞｼｯｸUB" pitchFamily="50" charset="-128"/>
                  </a:rPr>
                  <a:t>回転</a:t>
                </a:r>
                <a:r>
                  <a:rPr lang="en-US" altLang="ja-JP" sz="2000" dirty="0" smtClean="0">
                    <a:solidFill>
                      <a:srgbClr val="99CCFF"/>
                    </a:solidFill>
                    <a:latin typeface="Tahoma" pitchFamily="34" charset="0"/>
                    <a:ea typeface="HGP創英角ｺﾞｼｯｸUB" pitchFamily="50" charset="-128"/>
                  </a:rPr>
                  <a:t>TOBA</a:t>
                </a:r>
                <a:r>
                  <a:rPr lang="ja-JP" altLang="en-US" sz="2000" dirty="0" smtClean="0">
                    <a:solidFill>
                      <a:srgbClr val="99CCFF"/>
                    </a:solidFill>
                    <a:latin typeface="Tahoma" pitchFamily="34" charset="0"/>
                    <a:ea typeface="HGP創英角ｺﾞｼｯｸUB" pitchFamily="50" charset="-128"/>
                  </a:rPr>
                  <a:t>のプロトタイプ</a:t>
                </a:r>
                <a:r>
                  <a:rPr lang="en-US" altLang="ja-JP" sz="2000" dirty="0" smtClean="0">
                    <a:solidFill>
                      <a:srgbClr val="FFFFFF"/>
                    </a:solidFill>
                    <a:latin typeface="Tahoma" pitchFamily="34" charset="0"/>
                    <a:ea typeface="HGP創英角ｺﾞｼｯｸUB" pitchFamily="50" charset="-128"/>
                  </a:rPr>
                  <a:t>.</a:t>
                </a:r>
                <a:endParaRPr lang="en-US" altLang="ja-JP" sz="20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</p:grpSp>
        <p:sp>
          <p:nvSpPr>
            <p:cNvPr id="42" name="Rectangle 11"/>
            <p:cNvSpPr>
              <a:spLocks noChangeArrowheads="1"/>
            </p:cNvSpPr>
            <p:nvPr/>
          </p:nvSpPr>
          <p:spPr bwMode="auto">
            <a:xfrm>
              <a:off x="5643570" y="5286388"/>
              <a:ext cx="2714644" cy="35086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dirty="0" smtClean="0">
                  <a:solidFill>
                    <a:srgbClr val="B2B2B2"/>
                  </a:solidFill>
                  <a:latin typeface="Tahoma" pitchFamily="34" charset="0"/>
                </a:rPr>
                <a:t>※</a:t>
              </a:r>
              <a:r>
                <a:rPr lang="ja-JP" altLang="en-US" sz="1400" dirty="0" smtClean="0">
                  <a:solidFill>
                    <a:srgbClr val="B2B2B2"/>
                  </a:solidFill>
                  <a:latin typeface="Tahoma" pitchFamily="34" charset="0"/>
                </a:rPr>
                <a:t>物理学会誌</a:t>
              </a:r>
              <a:r>
                <a:rPr lang="en-US" altLang="ja-JP" sz="1400" dirty="0" smtClean="0">
                  <a:solidFill>
                    <a:srgbClr val="B2B2B2"/>
                  </a:solidFill>
                  <a:latin typeface="Tahoma" pitchFamily="34" charset="0"/>
                </a:rPr>
                <a:t>2010</a:t>
              </a:r>
              <a:r>
                <a:rPr lang="ja-JP" altLang="en-US" sz="1400" dirty="0" smtClean="0">
                  <a:solidFill>
                    <a:srgbClr val="B2B2B2"/>
                  </a:solidFill>
                  <a:latin typeface="Tahoma" pitchFamily="34" charset="0"/>
                </a:rPr>
                <a:t>年</a:t>
              </a:r>
              <a:r>
                <a:rPr lang="en-US" altLang="ja-JP" sz="1400" dirty="0" smtClean="0">
                  <a:solidFill>
                    <a:srgbClr val="B2B2B2"/>
                  </a:solidFill>
                  <a:latin typeface="Tahoma" pitchFamily="34" charset="0"/>
                </a:rPr>
                <a:t>12</a:t>
              </a:r>
              <a:r>
                <a:rPr lang="ja-JP" altLang="en-US" sz="1400" dirty="0" smtClean="0">
                  <a:solidFill>
                    <a:srgbClr val="B2B2B2"/>
                  </a:solidFill>
                  <a:latin typeface="Tahoma" pitchFamily="34" charset="0"/>
                </a:rPr>
                <a:t>月号</a:t>
              </a:r>
              <a:endParaRPr lang="en-US" altLang="ja-JP" sz="14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z="2800" dirty="0"/>
              <a:t>SDS-1</a:t>
            </a:r>
            <a:r>
              <a:rPr lang="ja-JP" altLang="en-US" sz="2800" dirty="0"/>
              <a:t>衛星での実証</a:t>
            </a:r>
          </a:p>
        </p:txBody>
      </p:sp>
      <p:sp>
        <p:nvSpPr>
          <p:cNvPr id="24578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 smtClean="0"/>
          </a:p>
        </p:txBody>
      </p:sp>
      <p:sp>
        <p:nvSpPr>
          <p:cNvPr id="24580" name="AutoShape 2"/>
          <p:cNvSpPr>
            <a:spLocks noChangeArrowheads="1"/>
          </p:cNvSpPr>
          <p:nvPr/>
        </p:nvSpPr>
        <p:spPr bwMode="auto">
          <a:xfrm>
            <a:off x="323850" y="3429000"/>
            <a:ext cx="5688013" cy="3024188"/>
          </a:xfrm>
          <a:prstGeom prst="roundRect">
            <a:avLst>
              <a:gd name="adj" fmla="val 3069"/>
            </a:avLst>
          </a:prstGeom>
          <a:solidFill>
            <a:srgbClr val="C0C0C0">
              <a:alpha val="89803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buFontTx/>
              <a:buChar char="•"/>
            </a:pPr>
            <a:endParaRPr lang="ja-JP" altLang="en-US">
              <a:solidFill>
                <a:srgbClr val="003366"/>
              </a:solidFill>
              <a:ea typeface="HGP創英角ｺﾞｼｯｸUB" pitchFamily="50" charset="-128"/>
            </a:endParaRPr>
          </a:p>
        </p:txBody>
      </p:sp>
      <p:sp>
        <p:nvSpPr>
          <p:cNvPr id="24581" name="AutoShape 3"/>
          <p:cNvSpPr>
            <a:spLocks noChangeArrowheads="1"/>
          </p:cNvSpPr>
          <p:nvPr/>
        </p:nvSpPr>
        <p:spPr bwMode="auto">
          <a:xfrm>
            <a:off x="395288" y="4292600"/>
            <a:ext cx="1655762" cy="576263"/>
          </a:xfrm>
          <a:prstGeom prst="roundRect">
            <a:avLst>
              <a:gd name="adj" fmla="val 16667"/>
            </a:avLst>
          </a:prstGeom>
          <a:solidFill>
            <a:srgbClr val="99CCFF">
              <a:alpha val="50195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buFontTx/>
              <a:buChar char="•"/>
            </a:pPr>
            <a:endParaRPr lang="ja-JP" altLang="en-US">
              <a:solidFill>
                <a:srgbClr val="003366"/>
              </a:solidFill>
              <a:ea typeface="HGP創英角ｺﾞｼｯｸUB" pitchFamily="50" charset="-128"/>
            </a:endParaRPr>
          </a:p>
        </p:txBody>
      </p:sp>
      <p:sp>
        <p:nvSpPr>
          <p:cNvPr id="24583" name="Rectangle 5"/>
          <p:cNvSpPr>
            <a:spLocks noChangeArrowheads="1"/>
          </p:cNvSpPr>
          <p:nvPr/>
        </p:nvSpPr>
        <p:spPr bwMode="auto">
          <a:xfrm>
            <a:off x="898526" y="1355039"/>
            <a:ext cx="481648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JAXA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開発による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100kg</a:t>
            </a:r>
            <a:r>
              <a:rPr lang="ja-JP" altLang="en-US" sz="20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級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の技術実証</a:t>
            </a:r>
            <a:r>
              <a:rPr lang="ja-JP" altLang="en-US" sz="20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衛星 </a:t>
            </a:r>
          </a:p>
        </p:txBody>
      </p:sp>
      <p:sp>
        <p:nvSpPr>
          <p:cNvPr id="24584" name="Rectangle 6"/>
          <p:cNvSpPr>
            <a:spLocks noChangeArrowheads="1"/>
          </p:cNvSpPr>
          <p:nvPr/>
        </p:nvSpPr>
        <p:spPr bwMode="auto">
          <a:xfrm>
            <a:off x="733443" y="958406"/>
            <a:ext cx="6481763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SDS-1 </a:t>
            </a:r>
            <a:r>
              <a:rPr lang="en-US" altLang="ja-JP" sz="18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(Small Demonstration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Satellite</a:t>
            </a:r>
            <a:r>
              <a:rPr lang="ja-JP" altLang="en-US" sz="18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- 1)</a:t>
            </a:r>
            <a:endParaRPr lang="en-US" altLang="ja-JP" sz="18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4585" name="Rectangle 7"/>
          <p:cNvSpPr>
            <a:spLocks noChangeArrowheads="1"/>
          </p:cNvSpPr>
          <p:nvPr/>
        </p:nvSpPr>
        <p:spPr bwMode="auto">
          <a:xfrm>
            <a:off x="1249371" y="1839574"/>
            <a:ext cx="4965703" cy="144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Size : 70x70x60cm,Weight : 100kg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Power : &gt;100W, Downlink : ~5kbps 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Orbit   : SSO (~660km)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Spin stabilization and 3-axis attitude control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Mission Lifetime : ~Half year (nominal) </a:t>
            </a:r>
          </a:p>
        </p:txBody>
      </p:sp>
      <p:pic>
        <p:nvPicPr>
          <p:cNvPr id="24586" name="Picture 8" descr="Mission equipment loaded on the SDS-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5E0E6"/>
              </a:clrFrom>
              <a:clrTo>
                <a:srgbClr val="E5E0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3500438"/>
            <a:ext cx="5616575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7" name="Rectangle 9"/>
          <p:cNvSpPr>
            <a:spLocks noChangeArrowheads="1"/>
          </p:cNvSpPr>
          <p:nvPr/>
        </p:nvSpPr>
        <p:spPr bwMode="auto">
          <a:xfrm>
            <a:off x="755650" y="6237288"/>
            <a:ext cx="3024188" cy="2270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800" b="1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</a:rPr>
              <a:t>http://www.iat.jaxa.jp/info/prm/2007/019/01.html</a:t>
            </a:r>
          </a:p>
        </p:txBody>
      </p:sp>
      <p:sp>
        <p:nvSpPr>
          <p:cNvPr id="24588" name="Rectangle 10"/>
          <p:cNvSpPr>
            <a:spLocks noChangeArrowheads="1"/>
          </p:cNvSpPr>
          <p:nvPr/>
        </p:nvSpPr>
        <p:spPr bwMode="auto">
          <a:xfrm>
            <a:off x="6156325" y="1412875"/>
            <a:ext cx="2808288" cy="549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000" b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SDS-1 and GOSAT</a:t>
            </a:r>
          </a:p>
          <a:p>
            <a:pPr marL="457200" indent="-457200"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000" b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  (Press Release, November 4, 2008)</a:t>
            </a:r>
          </a:p>
          <a:p>
            <a:pPr marL="457200" indent="-457200"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000" b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  Photo from Nainich Newspapser Web</a:t>
            </a:r>
          </a:p>
        </p:txBody>
      </p:sp>
      <p:pic>
        <p:nvPicPr>
          <p:cNvPr id="24589" name="Picture 11" descr="20081104-00000024-maip-soci-view-0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2850" y="1989138"/>
            <a:ext cx="2600325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SDS-1/SWIM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天体核研究室コロキウム 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25" name="図 16" descr="photo_sat_3_01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3688" y="857232"/>
            <a:ext cx="3125927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92" name="Rectangle 16"/>
          <p:cNvSpPr>
            <a:spLocks noChangeArrowheads="1"/>
          </p:cNvSpPr>
          <p:nvPr/>
        </p:nvSpPr>
        <p:spPr bwMode="auto">
          <a:xfrm>
            <a:off x="928689" y="1155011"/>
            <a:ext cx="3857625" cy="19882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SDS-1/SWIM</a:t>
            </a:r>
            <a:endParaRPr kumimoji="1" lang="ja-JP" altLang="en-US" sz="2000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2005</a:t>
            </a: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 検討・開発開始</a:t>
            </a: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.</a:t>
            </a: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kumimoji="1" lang="en-US" altLang="ja-JP" sz="1800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2009</a:t>
            </a: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 </a:t>
            </a: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23</a:t>
            </a: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日打上げ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2011</a:t>
            </a: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 </a:t>
            </a: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 運用停止</a:t>
            </a: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.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     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全ての機器で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      full success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以上を達成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  <a:endParaRPr kumimoji="1" lang="en-US" altLang="ja-JP" sz="1800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401" name="Rectangle 25"/>
          <p:cNvSpPr>
            <a:spLocks noChangeArrowheads="1"/>
          </p:cNvSpPr>
          <p:nvPr/>
        </p:nvSpPr>
        <p:spPr bwMode="auto">
          <a:xfrm>
            <a:off x="8004205" y="1119830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写真：</a:t>
            </a:r>
            <a:r>
              <a:rPr kumimoji="1" lang="en-US" altLang="ja-JP" sz="14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JAXA</a:t>
            </a: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4500563" y="3476646"/>
            <a:ext cx="4392612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179388" y="3476646"/>
            <a:ext cx="4248150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79388" y="3773508"/>
            <a:ext cx="1800225" cy="1808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CPU: HR5000</a:t>
            </a: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(64bit, 33MHz)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System Memory: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2MB Flash Memory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4MB Burst SRAM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4MB Asynch. SRAM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Data Recorder: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1GB SDRAM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1GB Flash Memory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SpW: 3ch</a:t>
            </a:r>
            <a:endParaRPr kumimoji="1" lang="en-US" altLang="ja-JP" sz="1200" b="1" kern="120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0" name="Picture 7" descr="IMG_31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3837008"/>
            <a:ext cx="23764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 descr="IMG_31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886221"/>
            <a:ext cx="2376487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142876" y="3467121"/>
            <a:ext cx="442912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SpaceCube2: Space-qualified Computer</a:t>
            </a: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4716463" y="3476646"/>
            <a:ext cx="352901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 err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</a:t>
            </a:r>
            <a:r>
              <a:rPr kumimoji="1" lang="en-US" altLang="ja-JP" sz="1600" b="1" kern="1200" dirty="0" err="1">
                <a:solidFill>
                  <a:srgbClr val="99CCFF"/>
                </a:solidFill>
                <a:latin typeface="Symbol" pitchFamily="18" charset="2"/>
                <a:ea typeface="HGP創英角ｺﾞｼｯｸUB" pitchFamily="50" charset="-128"/>
                <a:cs typeface="+mn-cs"/>
              </a:rPr>
              <a:t>mn</a:t>
            </a: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: User Module</a:t>
            </a: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6910388" y="3692546"/>
            <a:ext cx="2125662" cy="1704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Processor test board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GW+Acc. sensor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FPGA board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DAC 16bit x 8 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ADC 16bit x 4 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</a:t>
            </a: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32 ch by MPX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Torsion Antenna x2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~47g test mass</a:t>
            </a:r>
          </a:p>
        </p:txBody>
      </p:sp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252413" y="5564208"/>
            <a:ext cx="1943100" cy="6969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Size: 71 x 221 x 171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Weight: 1.9 kg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Power: 7W </a:t>
            </a:r>
          </a:p>
        </p:txBody>
      </p:sp>
      <p:sp>
        <p:nvSpPr>
          <p:cNvPr id="38" name="Rectangle 15"/>
          <p:cNvSpPr>
            <a:spLocks noChangeArrowheads="1"/>
          </p:cNvSpPr>
          <p:nvPr/>
        </p:nvSpPr>
        <p:spPr bwMode="auto">
          <a:xfrm>
            <a:off x="7019925" y="5386408"/>
            <a:ext cx="1981200" cy="898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Data Rate : 380kbps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Size: 124 x 224 x 174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Weight: 3.5 kg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Power: ~7W </a:t>
            </a:r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6083300" y="5897583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by JAXA</a:t>
            </a:r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3419475" y="5926158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by JAXA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z="2800" dirty="0" err="1" smtClean="0"/>
              <a:t>SWIM</a:t>
            </a:r>
            <a:r>
              <a:rPr lang="en-US" altLang="ja-JP" sz="2800" dirty="0" err="1" smtClean="0">
                <a:latin typeface="Symbol" pitchFamily="18" charset="2"/>
              </a:rPr>
              <a:t>mn</a:t>
            </a:r>
            <a:r>
              <a:rPr lang="ja-JP" altLang="en-US" sz="2800" dirty="0" smtClean="0">
                <a:latin typeface="Symbol" pitchFamily="18" charset="2"/>
              </a:rPr>
              <a:t>　センサーモジュール</a:t>
            </a:r>
            <a:endParaRPr lang="en-US" altLang="ja-JP" sz="2800" dirty="0">
              <a:latin typeface="Symbol" pitchFamily="18" charset="2"/>
            </a:endParaRPr>
          </a:p>
        </p:txBody>
      </p:sp>
      <p:sp>
        <p:nvSpPr>
          <p:cNvPr id="2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天体核研究室コロキウム 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3556" name="AutoShape 2"/>
          <p:cNvSpPr>
            <a:spLocks noChangeArrowheads="1"/>
          </p:cNvSpPr>
          <p:nvPr/>
        </p:nvSpPr>
        <p:spPr bwMode="auto">
          <a:xfrm>
            <a:off x="250825" y="1916112"/>
            <a:ext cx="6481763" cy="4513284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13412" name="Rectangle 4"/>
          <p:cNvSpPr>
            <a:spLocks noChangeArrowheads="1"/>
          </p:cNvSpPr>
          <p:nvPr/>
        </p:nvSpPr>
        <p:spPr bwMode="auto">
          <a:xfrm>
            <a:off x="428596" y="820485"/>
            <a:ext cx="6215078" cy="10747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超小型重力波検出器</a:t>
            </a:r>
            <a:endParaRPr kumimoji="1" lang="en-US" altLang="ja-JP" sz="20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800" kern="1200" dirty="0" err="1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SpW</a:t>
            </a:r>
            <a:r>
              <a:rPr kumimoji="1" lang="en-US" altLang="ja-JP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通信の宇宙実証のためのセンサーモジュール</a:t>
            </a:r>
            <a:endParaRPr kumimoji="1" lang="en-US" altLang="ja-JP" sz="18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将来の宇宙重力波望遠鏡のための最初のステップ</a:t>
            </a:r>
            <a:endParaRPr kumimoji="1" lang="en-US" altLang="ja-JP" sz="18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913414" name="Picture 6" descr="0082_2007_3_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FBDA6"/>
              </a:clrFrom>
              <a:clrTo>
                <a:srgbClr val="BFBDA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2344738"/>
            <a:ext cx="3455987" cy="3216275"/>
          </a:xfrm>
          <a:prstGeom prst="roundRect">
            <a:avLst/>
          </a:prstGeom>
          <a:noFill/>
        </p:spPr>
      </p:pic>
      <p:sp>
        <p:nvSpPr>
          <p:cNvPr id="23560" name="Rectangle 7"/>
          <p:cNvSpPr>
            <a:spLocks noChangeAspect="1" noChangeArrowheads="1"/>
          </p:cNvSpPr>
          <p:nvPr/>
        </p:nvSpPr>
        <p:spPr bwMode="auto">
          <a:xfrm>
            <a:off x="285720" y="2285992"/>
            <a:ext cx="1938321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 mass</a:t>
            </a:r>
          </a:p>
        </p:txBody>
      </p:sp>
      <p:sp>
        <p:nvSpPr>
          <p:cNvPr id="23561" name="Rectangle 8"/>
          <p:cNvSpPr>
            <a:spLocks noChangeAspect="1" noChangeArrowheads="1"/>
          </p:cNvSpPr>
          <p:nvPr/>
        </p:nvSpPr>
        <p:spPr bwMode="auto">
          <a:xfrm>
            <a:off x="1908175" y="4988494"/>
            <a:ext cx="2306635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sensor</a:t>
            </a:r>
          </a:p>
        </p:txBody>
      </p:sp>
      <p:sp>
        <p:nvSpPr>
          <p:cNvPr id="23562" name="Rectangle 9"/>
          <p:cNvSpPr>
            <a:spLocks noChangeAspect="1" noChangeArrowheads="1"/>
          </p:cNvSpPr>
          <p:nvPr/>
        </p:nvSpPr>
        <p:spPr bwMode="auto">
          <a:xfrm>
            <a:off x="5143504" y="4357694"/>
            <a:ext cx="129698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Coil</a:t>
            </a:r>
          </a:p>
        </p:txBody>
      </p:sp>
      <p:sp>
        <p:nvSpPr>
          <p:cNvPr id="23563" name="Line 10"/>
          <p:cNvSpPr>
            <a:spLocks noChangeShapeType="1"/>
          </p:cNvSpPr>
          <p:nvPr/>
        </p:nvSpPr>
        <p:spPr bwMode="auto">
          <a:xfrm flipH="1" flipV="1">
            <a:off x="4500563" y="4221163"/>
            <a:ext cx="642941" cy="2794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64" name="Line 11"/>
          <p:cNvSpPr>
            <a:spLocks noChangeShapeType="1"/>
          </p:cNvSpPr>
          <p:nvPr/>
        </p:nvSpPr>
        <p:spPr bwMode="auto">
          <a:xfrm flipV="1">
            <a:off x="2643173" y="4005262"/>
            <a:ext cx="776301" cy="1066811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65" name="Line 12"/>
          <p:cNvSpPr>
            <a:spLocks noChangeShapeType="1"/>
          </p:cNvSpPr>
          <p:nvPr/>
        </p:nvSpPr>
        <p:spPr bwMode="auto">
          <a:xfrm>
            <a:off x="3000364" y="3000372"/>
            <a:ext cx="779474" cy="500066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3566" name="Picture 13" descr="IMG_03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4975" y="2492375"/>
            <a:ext cx="2179638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7" name="Picture 14" descr="CIMG139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4975" y="765175"/>
            <a:ext cx="2176463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4975" y="4229100"/>
            <a:ext cx="2160588" cy="2152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23569" name="Picture 16" descr="IMG_026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5276850"/>
            <a:ext cx="18129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0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188" y="3141663"/>
            <a:ext cx="1511300" cy="1417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23571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9413" y="4797425"/>
            <a:ext cx="1493837" cy="1511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23572" name="Rectangle 19"/>
          <p:cNvSpPr>
            <a:spLocks noChangeArrowheads="1"/>
          </p:cNvSpPr>
          <p:nvPr/>
        </p:nvSpPr>
        <p:spPr bwMode="auto">
          <a:xfrm>
            <a:off x="538163" y="1916113"/>
            <a:ext cx="568960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TAM: Torsion Antenna Module with free-falling test mass       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              (Size : 80mm cube, Weight : ~500g)</a:t>
            </a:r>
          </a:p>
        </p:txBody>
      </p:sp>
      <p:sp>
        <p:nvSpPr>
          <p:cNvPr id="23573" name="Rectangle 20"/>
          <p:cNvSpPr>
            <a:spLocks noChangeAspect="1" noChangeArrowheads="1"/>
          </p:cNvSpPr>
          <p:nvPr/>
        </p:nvSpPr>
        <p:spPr bwMode="auto">
          <a:xfrm>
            <a:off x="1928794" y="5342295"/>
            <a:ext cx="2663825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Reflective-type  optical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displacement sensor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Separation to mass ~1mm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Sensitivity ~ 10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 PSs to monitor mass motion</a:t>
            </a:r>
          </a:p>
        </p:txBody>
      </p:sp>
      <p:sp>
        <p:nvSpPr>
          <p:cNvPr id="23574" name="Rectangle 21"/>
          <p:cNvSpPr>
            <a:spLocks noChangeAspect="1" noChangeArrowheads="1"/>
          </p:cNvSpPr>
          <p:nvPr/>
        </p:nvSpPr>
        <p:spPr bwMode="auto">
          <a:xfrm>
            <a:off x="263515" y="2610145"/>
            <a:ext cx="287972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~47g Aluminum, Surface polished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Small magnets for position control</a:t>
            </a:r>
          </a:p>
        </p:txBody>
      </p:sp>
      <p:sp>
        <p:nvSpPr>
          <p:cNvPr id="23575" name="Rectangle 22"/>
          <p:cNvSpPr>
            <a:spLocks noChangeAspect="1" noChangeArrowheads="1"/>
          </p:cNvSpPr>
          <p:nvPr/>
        </p:nvSpPr>
        <p:spPr bwMode="auto">
          <a:xfrm>
            <a:off x="4910156" y="4643446"/>
            <a:ext cx="2305050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Used for test-mass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position control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Max current ~100mA</a:t>
            </a:r>
          </a:p>
        </p:txBody>
      </p:sp>
      <p:sp>
        <p:nvSpPr>
          <p:cNvPr id="23576" name="Line 23"/>
          <p:cNvSpPr>
            <a:spLocks noChangeShapeType="1"/>
          </p:cNvSpPr>
          <p:nvPr/>
        </p:nvSpPr>
        <p:spPr bwMode="auto">
          <a:xfrm flipH="1" flipV="1">
            <a:off x="4716462" y="3933825"/>
            <a:ext cx="498479" cy="4953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7" name="Oval 24"/>
          <p:cNvSpPr>
            <a:spLocks noChangeArrowheads="1"/>
          </p:cNvSpPr>
          <p:nvPr/>
        </p:nvSpPr>
        <p:spPr bwMode="auto">
          <a:xfrm rot="1800000">
            <a:off x="7571018" y="1447850"/>
            <a:ext cx="410701" cy="649188"/>
          </a:xfrm>
          <a:prstGeom prst="ellips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8" name="Line 25"/>
          <p:cNvSpPr>
            <a:spLocks noChangeShapeType="1"/>
          </p:cNvSpPr>
          <p:nvPr/>
        </p:nvSpPr>
        <p:spPr bwMode="auto">
          <a:xfrm flipH="1">
            <a:off x="7667625" y="2060575"/>
            <a:ext cx="1588" cy="4318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9" name="Rectangle 26"/>
          <p:cNvSpPr>
            <a:spLocks noChangeArrowheads="1"/>
          </p:cNvSpPr>
          <p:nvPr/>
        </p:nvSpPr>
        <p:spPr bwMode="auto">
          <a:xfrm>
            <a:off x="8134350" y="3784600"/>
            <a:ext cx="901700" cy="3651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 TAMs </a:t>
            </a: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in the frame</a:t>
            </a: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7858148" y="2214554"/>
            <a:ext cx="1187452" cy="2308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 err="1">
                <a:solidFill>
                  <a:srgbClr val="003366">
                    <a:lumMod val="60000"/>
                    <a:lumOff val="40000"/>
                  </a:srgb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r>
              <a:rPr kumimoji="1" lang="en-US" altLang="ja-JP" sz="900" b="1" kern="1200" dirty="0">
                <a:solidFill>
                  <a:srgbClr val="003366">
                    <a:lumMod val="60000"/>
                    <a:lumOff val="40000"/>
                  </a:srgb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Module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2"/>
          <p:cNvSpPr>
            <a:spLocks noChangeArrowheads="1"/>
          </p:cNvSpPr>
          <p:nvPr/>
        </p:nvSpPr>
        <p:spPr bwMode="auto">
          <a:xfrm>
            <a:off x="785784" y="2571744"/>
            <a:ext cx="2500331" cy="2571768"/>
          </a:xfrm>
          <a:prstGeom prst="roundRect">
            <a:avLst>
              <a:gd name="adj" fmla="val 3069"/>
            </a:avLst>
          </a:prstGeom>
          <a:solidFill>
            <a:srgbClr val="C0C0C0">
              <a:alpha val="15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SWIM</a:t>
            </a:r>
            <a:r>
              <a:rPr lang="en-US" altLang="ja-JP" dirty="0" smtClean="0">
                <a:latin typeface="Symbol" pitchFamily="18" charset="2"/>
              </a:rPr>
              <a:t>mn</a:t>
            </a:r>
            <a:r>
              <a:rPr lang="en-US" altLang="ja-JP" dirty="0" smtClean="0"/>
              <a:t> </a:t>
            </a:r>
            <a:r>
              <a:rPr lang="ja-JP" altLang="en-US" dirty="0" smtClean="0"/>
              <a:t>軌道上実証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天体核研究室コロキウム 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5390" name="Rectangle 14"/>
          <p:cNvSpPr>
            <a:spLocks noChangeArrowheads="1"/>
          </p:cNvSpPr>
          <p:nvPr/>
        </p:nvSpPr>
        <p:spPr bwMode="auto">
          <a:xfrm>
            <a:off x="428595" y="928670"/>
            <a:ext cx="300039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+mn-lt"/>
              </a:rPr>
              <a:t>SWIM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+mn-lt"/>
              </a:rPr>
              <a:t>  In-orbit operation</a:t>
            </a:r>
            <a:endParaRPr kumimoji="1" lang="ja-JP" altLang="en-US" sz="2000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pic>
        <p:nvPicPr>
          <p:cNvPr id="14" name="図 13" descr="090512_SWIM_seigy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844398"/>
            <a:ext cx="5357850" cy="5513560"/>
          </a:xfrm>
          <a:prstGeom prst="rect">
            <a:avLst/>
          </a:prstGeom>
        </p:spPr>
      </p:pic>
      <p:sp>
        <p:nvSpPr>
          <p:cNvPr id="1125391" name="Rectangle 15"/>
          <p:cNvSpPr>
            <a:spLocks noChangeArrowheads="1"/>
          </p:cNvSpPr>
          <p:nvPr/>
        </p:nvSpPr>
        <p:spPr bwMode="auto">
          <a:xfrm>
            <a:off x="5357818" y="917554"/>
            <a:ext cx="1714512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F5050"/>
                </a:solidFill>
                <a:latin typeface="+mj-lt"/>
                <a:ea typeface="HGP創英角ｺﾞｼｯｸUB" pitchFamily="50" charset="-128"/>
                <a:cs typeface="+mn-cs"/>
                <a:sym typeface="Wingdings" pitchFamily="2" charset="2"/>
              </a:rPr>
              <a:t>z control on</a:t>
            </a:r>
            <a:endParaRPr kumimoji="1" lang="ja-JP" altLang="en-US" sz="1800" b="1" kern="1200" dirty="0">
              <a:solidFill>
                <a:srgbClr val="FF5050"/>
              </a:solidFill>
              <a:latin typeface="+mj-lt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000892" y="3460596"/>
            <a:ext cx="1928826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sym typeface="Wingdings" pitchFamily="2" charset="2"/>
              </a:rPr>
              <a:t>yaw</a:t>
            </a:r>
            <a:r>
              <a:rPr kumimoji="1" lang="en-US" altLang="ja-JP" sz="1800" b="1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HGP創英角ｺﾞｼｯｸUB" pitchFamily="50" charset="-128"/>
                <a:cs typeface="+mn-cs"/>
                <a:sym typeface="Wingdings" pitchFamily="2" charset="2"/>
              </a:rPr>
              <a:t> control on</a:t>
            </a:r>
            <a:endParaRPr kumimoji="1" lang="ja-JP" altLang="en-US" sz="1800" b="1" kern="120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Line 224"/>
          <p:cNvSpPr>
            <a:spLocks noChangeShapeType="1"/>
          </p:cNvSpPr>
          <p:nvPr/>
        </p:nvSpPr>
        <p:spPr bwMode="auto">
          <a:xfrm flipH="1">
            <a:off x="5072065" y="1142984"/>
            <a:ext cx="285752" cy="214315"/>
          </a:xfrm>
          <a:prstGeom prst="line">
            <a:avLst/>
          </a:prstGeom>
          <a:noFill/>
          <a:ln w="38100">
            <a:solidFill>
              <a:srgbClr val="FF7C80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Line 224"/>
          <p:cNvSpPr>
            <a:spLocks noChangeShapeType="1"/>
          </p:cNvSpPr>
          <p:nvPr/>
        </p:nvSpPr>
        <p:spPr bwMode="auto">
          <a:xfrm flipH="1" flipV="1">
            <a:off x="6643702" y="3643313"/>
            <a:ext cx="428628" cy="45719"/>
          </a:xfrm>
          <a:prstGeom prst="lin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428596" y="5572140"/>
            <a:ext cx="3286147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+mj-lt"/>
              </a:rPr>
              <a:t>Operation:  May 12, 2009</a:t>
            </a:r>
            <a:endParaRPr kumimoji="1" lang="ja-JP" altLang="en-US" sz="1800" kern="1200" dirty="0">
              <a:solidFill>
                <a:srgbClr val="F8F8F8"/>
              </a:solidFill>
              <a:latin typeface="+mj-lt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428596" y="5960926"/>
            <a:ext cx="3286148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+mn-lt"/>
              </a:rPr>
              <a:t>Downlink:   ~ a week</a:t>
            </a:r>
            <a:endParaRPr kumimoji="1" lang="ja-JP" altLang="en-US" sz="1800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571471" y="2071678"/>
            <a:ext cx="285752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+mn-lt"/>
              </a:rPr>
              <a:t>Test mass controlled</a:t>
            </a:r>
            <a:endParaRPr kumimoji="1" lang="ja-JP" altLang="en-US" sz="2000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857223" y="3084459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+mn-lt"/>
              </a:rPr>
              <a:t>Damped oscillation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</a:rPr>
              <a:t>      (in pitch DoF)</a:t>
            </a:r>
            <a:endParaRPr kumimoji="1" lang="ja-JP" altLang="en-US" sz="1800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857223" y="2674778"/>
            <a:ext cx="264320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+mn-lt"/>
              </a:rPr>
              <a:t>Error signal </a:t>
            </a:r>
            <a:r>
              <a:rPr lang="en-US" altLang="ja-JP" sz="1800" dirty="0" smtClean="0">
                <a:solidFill>
                  <a:srgbClr val="F8F8F8"/>
                </a:solidFill>
                <a:latin typeface="+mn-lt"/>
                <a:sym typeface="Wingdings" pitchFamily="2" charset="2"/>
              </a:rPr>
              <a:t> zero</a:t>
            </a:r>
            <a:r>
              <a:rPr lang="en-US" altLang="ja-JP" sz="1800" dirty="0" smtClean="0">
                <a:solidFill>
                  <a:srgbClr val="F8F8F8"/>
                </a:solidFill>
                <a:latin typeface="+mn-lt"/>
              </a:rPr>
              <a:t> </a:t>
            </a:r>
            <a:endParaRPr kumimoji="1" lang="ja-JP" altLang="en-US" sz="1800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857223" y="4441781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+mn-lt"/>
              </a:rPr>
              <a:t>Signal injection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800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  <a:sym typeface="Wingdings" pitchFamily="2" charset="2"/>
              </a:rPr>
              <a:t> OL trans. Fn.</a:t>
            </a:r>
            <a:endParaRPr kumimoji="1" lang="ja-JP" altLang="en-US" sz="1800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857223" y="3743778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  <a:sym typeface="Wingdings" pitchFamily="2" charset="2"/>
              </a:rPr>
              <a:t>Free oscillation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+mn-lt"/>
                <a:sym typeface="Wingdings" pitchFamily="2" charset="2"/>
              </a:rPr>
              <a:t>    in x and y DoF</a:t>
            </a:r>
            <a:r>
              <a:rPr kumimoji="1" lang="en-US" altLang="ja-JP" sz="1800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ja-JP" altLang="en-US" sz="1800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7504139" y="5929330"/>
            <a:ext cx="156845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</a:t>
            </a:r>
            <a:endParaRPr lang="en-US" altLang="ja-JP" sz="1400" b="1" dirty="0" smtClean="0">
              <a:solidFill>
                <a:srgbClr val="969696"/>
              </a:solidFill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err="1" smtClean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W.Kokuyama</a:t>
            </a:r>
            <a:endParaRPr kumimoji="1" lang="ja-JP" altLang="en-US" sz="1400" b="1" kern="1200" dirty="0">
              <a:solidFill>
                <a:srgbClr val="96969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SWIM</a:t>
            </a:r>
            <a:r>
              <a:rPr lang="ja-JP" altLang="en-US" dirty="0" smtClean="0"/>
              <a:t>運用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天体核研究室コロキウム 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785786" y="928670"/>
            <a:ext cx="4214842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kumimoji="1" lang="en-US" altLang="ja-JP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  <a:r>
              <a:rPr kumimoji="1" lang="ja-JP" altLang="en-US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回のペース</a:t>
            </a:r>
            <a:r>
              <a:rPr kumimoji="1" lang="ja-JP" altLang="en-US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で運用</a:t>
            </a:r>
            <a:endParaRPr lang="en-US" altLang="ja-JP" sz="20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1071538" y="1285860"/>
            <a:ext cx="6858048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特性評価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衛星姿勢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(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スピン安定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/3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軸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制御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)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それぞれ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での感度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測定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連続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観測運転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.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30" name="Group 22"/>
          <p:cNvGrpSpPr>
            <a:grpSpLocks/>
          </p:cNvGrpSpPr>
          <p:nvPr/>
        </p:nvGrpSpPr>
        <p:grpSpPr bwMode="auto">
          <a:xfrm>
            <a:off x="2000232" y="2571744"/>
            <a:ext cx="5500726" cy="3857652"/>
            <a:chOff x="1733" y="572"/>
            <a:chExt cx="4027" cy="2979"/>
          </a:xfrm>
        </p:grpSpPr>
        <p:pic>
          <p:nvPicPr>
            <p:cNvPr id="31" name="Picture 21" descr="100221_NoisePlo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33" y="583"/>
              <a:ext cx="4027" cy="2968"/>
            </a:xfrm>
            <a:prstGeom prst="rect">
              <a:avLst/>
            </a:prstGeom>
            <a:noFill/>
          </p:spPr>
        </p:pic>
        <p:sp>
          <p:nvSpPr>
            <p:cNvPr id="32" name="Text Box 4"/>
            <p:cNvSpPr txBox="1">
              <a:spLocks noChangeArrowheads="1"/>
            </p:cNvSpPr>
            <p:nvPr/>
          </p:nvSpPr>
          <p:spPr bwMode="auto">
            <a:xfrm>
              <a:off x="2355" y="572"/>
              <a:ext cx="3162" cy="287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0" cap="none" spc="0" normalizeH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スピン安定時・</a:t>
              </a:r>
              <a:r>
                <a:rPr kumimoji="1" lang="en-US" altLang="ja-JP" sz="1800" b="0" i="0" u="none" strike="noStrike" kern="0" cap="none" spc="0" normalizeH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3</a:t>
              </a:r>
              <a:r>
                <a:rPr kumimoji="1" lang="ja-JP" altLang="en-US" sz="1800" b="0" i="0" u="none" strike="noStrike" kern="0" cap="none" spc="0" normalizeH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軸制御時のノイズ測定結果</a:t>
              </a:r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4276" y="1372"/>
              <a:ext cx="904" cy="28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1" i="0" u="none" strike="noStrike" kern="0" cap="none" spc="0" normalizeH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</a:rPr>
                <a:t>スピン安定</a:t>
              </a:r>
            </a:p>
          </p:txBody>
        </p:sp>
        <p:sp>
          <p:nvSpPr>
            <p:cNvPr id="34" name="Text Box 14"/>
            <p:cNvSpPr txBox="1">
              <a:spLocks noChangeArrowheads="1"/>
            </p:cNvSpPr>
            <p:nvPr/>
          </p:nvSpPr>
          <p:spPr bwMode="auto">
            <a:xfrm>
              <a:off x="2757" y="2836"/>
              <a:ext cx="1092" cy="28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noProof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ahoma" pitchFamily="34" charset="0"/>
                </a:rPr>
                <a:t>3</a:t>
              </a:r>
              <a:r>
                <a:rPr kumimoji="0" lang="ja-JP" altLang="en-US" sz="1800" b="1" i="0" u="none" strike="noStrike" kern="0" cap="none" spc="0" normalizeH="0" noProof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ahoma" pitchFamily="34" charset="0"/>
                </a:rPr>
                <a:t>軸地球指向</a:t>
              </a:r>
            </a:p>
          </p:txBody>
        </p:sp>
        <p:sp>
          <p:nvSpPr>
            <p:cNvPr id="35" name="Text Box 15"/>
            <p:cNvSpPr txBox="1">
              <a:spLocks noChangeArrowheads="1"/>
            </p:cNvSpPr>
            <p:nvPr/>
          </p:nvSpPr>
          <p:spPr bwMode="auto">
            <a:xfrm>
              <a:off x="4086" y="2918"/>
              <a:ext cx="1262" cy="28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noProof="0" smtClean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  <a:latin typeface="Tahoma" pitchFamily="34" charset="0"/>
                </a:rPr>
                <a:t>3</a:t>
              </a:r>
              <a:r>
                <a:rPr kumimoji="0" lang="ja-JP" altLang="en-US" sz="1800" b="1" i="0" u="none" strike="noStrike" kern="0" cap="none" spc="0" normalizeH="0" noProof="0" smtClean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  <a:latin typeface="Tahoma" pitchFamily="34" charset="0"/>
                </a:rPr>
                <a:t>軸慣性系固定</a:t>
              </a:r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H="1">
              <a:off x="3124" y="1121"/>
              <a:ext cx="0" cy="223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37" name="Text Box 18"/>
            <p:cNvSpPr txBox="1">
              <a:spLocks noChangeArrowheads="1"/>
            </p:cNvSpPr>
            <p:nvPr/>
          </p:nvSpPr>
          <p:spPr bwMode="auto">
            <a:xfrm>
              <a:off x="2894" y="912"/>
              <a:ext cx="1736" cy="23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400" b="0" i="0" u="none" strike="noStrike" kern="0" cap="none" spc="0" normalizeH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衛星回転</a:t>
              </a:r>
              <a:r>
                <a:rPr kumimoji="0" lang="en-US" altLang="ja-JP" sz="1400" b="0" i="0" u="none" strike="noStrike" kern="0" cap="none" spc="0" normalizeH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(3rpm)</a:t>
              </a:r>
              <a:r>
                <a:rPr kumimoji="0" lang="ja-JP" altLang="en-US" sz="1400" b="0" i="0" u="none" strike="noStrike" kern="0" cap="none" spc="0" normalizeH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 pitchFamily="34" charset="0"/>
                </a:rPr>
                <a:t>に伴うノイズ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SWIM</a:t>
            </a:r>
            <a:r>
              <a:rPr lang="ja-JP" altLang="en-US" dirty="0" smtClean="0"/>
              <a:t>長時間</a:t>
            </a:r>
            <a:r>
              <a:rPr lang="ja-JP" altLang="en-US" dirty="0" smtClean="0"/>
              <a:t>観測</a:t>
            </a:r>
            <a:r>
              <a:rPr lang="ja-JP" altLang="en-US" dirty="0" smtClean="0"/>
              <a:t>運転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043608" y="1500174"/>
            <a:ext cx="763284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</a:rPr>
              <a:t>地上装置も同時に観測運転</a:t>
            </a: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</a:rPr>
              <a:t>を実施</a:t>
            </a:r>
            <a:endParaRPr lang="en-US" altLang="ja-JP" sz="2000" dirty="0" smtClean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214414" y="1947042"/>
            <a:ext cx="6840760" cy="378565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2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回実施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2010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年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6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月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17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日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データ長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SWIM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地球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1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周回分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(100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分強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                      SWIM +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地上装置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(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東京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        7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月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15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日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データ長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SWIM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地球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2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周回分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(200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分強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                      SWIM +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地上装置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2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台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(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東京・京都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・衛星姿勢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: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スピン安定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銀河中心方向を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指向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</a:t>
            </a:r>
            <a:r>
              <a:rPr lang="en-US" altLang="ja-JP" sz="2000" dirty="0" smtClean="0">
                <a:solidFill>
                  <a:srgbClr val="99FF99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99FF99"/>
                </a:solidFill>
                <a:latin typeface="Tahoma" pitchFamily="34" charset="0"/>
                <a:sym typeface="Wingdings" pitchFamily="2" charset="2"/>
              </a:rPr>
              <a:t>回転</a:t>
            </a:r>
            <a:r>
              <a:rPr lang="en-US" altLang="ja-JP" sz="2000" dirty="0" smtClean="0">
                <a:solidFill>
                  <a:srgbClr val="99FF99"/>
                </a:solidFill>
                <a:latin typeface="Tahoma" pitchFamily="34" charset="0"/>
                <a:sym typeface="Wingdings" pitchFamily="2" charset="2"/>
              </a:rPr>
              <a:t>TOBA</a:t>
            </a:r>
            <a:r>
              <a:rPr lang="ja-JP" altLang="en-US" sz="2000" dirty="0" smtClean="0">
                <a:solidFill>
                  <a:srgbClr val="99FF99"/>
                </a:solidFill>
                <a:latin typeface="Tahoma" pitchFamily="34" charset="0"/>
                <a:sym typeface="Wingdings" pitchFamily="2" charset="2"/>
              </a:rPr>
              <a:t>としての観測</a:t>
            </a:r>
            <a:r>
              <a:rPr lang="en-US" altLang="ja-JP" sz="2000" dirty="0" smtClean="0">
                <a:solidFill>
                  <a:srgbClr val="99FF99"/>
                </a:solidFill>
                <a:latin typeface="Tahoma" pitchFamily="34" charset="0"/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99FF99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99FF99"/>
                </a:solidFill>
                <a:latin typeface="Tahoma" pitchFamily="34" charset="0"/>
                <a:sym typeface="Wingdings" pitchFamily="2" charset="2"/>
              </a:rPr>
              <a:t>         </a:t>
            </a:r>
            <a:r>
              <a:rPr lang="ja-JP" altLang="en-US" sz="2000" dirty="0" smtClean="0">
                <a:solidFill>
                  <a:srgbClr val="99FF99"/>
                </a:solidFill>
                <a:latin typeface="Tahoma" pitchFamily="34" charset="0"/>
                <a:sym typeface="Wingdings" pitchFamily="2" charset="2"/>
              </a:rPr>
              <a:t>銀河中心方向からの背景重力波に指向</a:t>
            </a:r>
            <a:r>
              <a:rPr lang="en-US" altLang="ja-JP" sz="2000" dirty="0" smtClean="0">
                <a:solidFill>
                  <a:srgbClr val="99FF99"/>
                </a:solidFill>
                <a:latin typeface="Tahoma" pitchFamily="34" charset="0"/>
                <a:sym typeface="Wingdings" pitchFamily="2" charset="2"/>
              </a:rPr>
              <a:t>.</a:t>
            </a:r>
            <a:endParaRPr lang="en-US" altLang="ja-JP" sz="2000" dirty="0" smtClean="0">
              <a:solidFill>
                <a:srgbClr val="99FF99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・検出器間の相対位置・姿勢が時間変化する系での観測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SWIM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のデータも無事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DL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済み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観測周波数帯と観測対象</a:t>
            </a:r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144835" name="AutoShape 3"/>
          <p:cNvSpPr>
            <a:spLocks noChangeAspect="1" noChangeArrowheads="1"/>
          </p:cNvSpPr>
          <p:nvPr/>
        </p:nvSpPr>
        <p:spPr bwMode="auto">
          <a:xfrm>
            <a:off x="900113" y="2205038"/>
            <a:ext cx="7632700" cy="422275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>
              <a:latin typeface="Tahoma" pitchFamily="34" charset="0"/>
            </a:endParaRPr>
          </a:p>
        </p:txBody>
      </p:sp>
      <p:pic>
        <p:nvPicPr>
          <p:cNvPr id="11448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775" y="2181225"/>
            <a:ext cx="7343775" cy="4271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44837" name="Freeform 5"/>
          <p:cNvSpPr>
            <a:spLocks noChangeAspect="1"/>
          </p:cNvSpPr>
          <p:nvPr/>
        </p:nvSpPr>
        <p:spPr bwMode="auto">
          <a:xfrm>
            <a:off x="4859338" y="2420938"/>
            <a:ext cx="1438275" cy="3330575"/>
          </a:xfrm>
          <a:custGeom>
            <a:avLst/>
            <a:gdLst/>
            <a:ahLst/>
            <a:cxnLst>
              <a:cxn ang="0">
                <a:pos x="768" y="1776"/>
              </a:cxn>
              <a:cxn ang="0">
                <a:pos x="384" y="0"/>
              </a:cxn>
              <a:cxn ang="0">
                <a:pos x="0" y="0"/>
              </a:cxn>
              <a:cxn ang="0">
                <a:pos x="432" y="1776"/>
              </a:cxn>
              <a:cxn ang="0">
                <a:pos x="768" y="1776"/>
              </a:cxn>
            </a:cxnLst>
            <a:rect l="0" t="0" r="r" b="b"/>
            <a:pathLst>
              <a:path w="768" h="1776">
                <a:moveTo>
                  <a:pt x="768" y="1776"/>
                </a:moveTo>
                <a:lnTo>
                  <a:pt x="384" y="0"/>
                </a:lnTo>
                <a:lnTo>
                  <a:pt x="0" y="0"/>
                </a:lnTo>
                <a:lnTo>
                  <a:pt x="432" y="1776"/>
                </a:lnTo>
                <a:lnTo>
                  <a:pt x="768" y="1776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endParaRPr lang="ja-JP" altLang="en-US">
              <a:latin typeface="Tahoma" pitchFamily="34" charset="0"/>
            </a:endParaRPr>
          </a:p>
        </p:txBody>
      </p:sp>
      <p:sp>
        <p:nvSpPr>
          <p:cNvPr id="1144838" name="Rectangle 6"/>
          <p:cNvSpPr>
            <a:spLocks noChangeAspect="1" noChangeArrowheads="1"/>
          </p:cNvSpPr>
          <p:nvPr/>
        </p:nvSpPr>
        <p:spPr bwMode="auto">
          <a:xfrm>
            <a:off x="3419475" y="4557713"/>
            <a:ext cx="1992313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600" b="1" dirty="0">
                <a:solidFill>
                  <a:srgbClr val="CC99FF"/>
                </a:solidFill>
                <a:latin typeface="Tahoma" pitchFamily="34" charset="0"/>
              </a:rPr>
              <a:t>  DECIGO</a:t>
            </a:r>
            <a:r>
              <a:rPr lang="en-US" altLang="ja-JP" sz="1200" b="1" dirty="0">
                <a:solidFill>
                  <a:srgbClr val="CC99FF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600" b="1" dirty="0">
                <a:solidFill>
                  <a:srgbClr val="CC99FF"/>
                </a:solidFill>
                <a:latin typeface="Tahoma" pitchFamily="34" charset="0"/>
              </a:rPr>
              <a:t>  </a:t>
            </a:r>
            <a:r>
              <a:rPr lang="ja-JP" altLang="en-US" sz="1000" b="1" dirty="0">
                <a:solidFill>
                  <a:srgbClr val="CC99FF"/>
                </a:solidFill>
                <a:latin typeface="Tahoma" pitchFamily="34" charset="0"/>
              </a:rPr>
              <a:t>基線長 </a:t>
            </a:r>
            <a:r>
              <a:rPr lang="en-US" altLang="ja-JP" sz="1000" b="1" dirty="0">
                <a:solidFill>
                  <a:srgbClr val="CC99FF"/>
                </a:solidFill>
                <a:latin typeface="Tahoma" pitchFamily="34" charset="0"/>
              </a:rPr>
              <a:t>10</a:t>
            </a:r>
            <a:r>
              <a:rPr lang="en-US" altLang="ja-JP" sz="1000" b="1" baseline="30000" dirty="0">
                <a:solidFill>
                  <a:srgbClr val="CC99FF"/>
                </a:solidFill>
                <a:latin typeface="Tahoma" pitchFamily="34" charset="0"/>
              </a:rPr>
              <a:t>7</a:t>
            </a:r>
            <a:r>
              <a:rPr lang="en-US" altLang="ja-JP" sz="1000" b="1" dirty="0">
                <a:solidFill>
                  <a:srgbClr val="CC99FF"/>
                </a:solidFill>
                <a:latin typeface="Tahoma" pitchFamily="34" charset="0"/>
              </a:rPr>
              <a:t> m, </a:t>
            </a:r>
            <a:r>
              <a:rPr lang="ja-JP" altLang="en-US" sz="1000" b="1" dirty="0">
                <a:solidFill>
                  <a:srgbClr val="CC99FF"/>
                </a:solidFill>
                <a:latin typeface="Tahoma" pitchFamily="34" charset="0"/>
              </a:rPr>
              <a:t>マス </a:t>
            </a:r>
            <a:r>
              <a:rPr lang="en-US" altLang="ja-JP" sz="1000" b="1" dirty="0">
                <a:solidFill>
                  <a:srgbClr val="CC99FF"/>
                </a:solidFill>
                <a:latin typeface="Tahoma" pitchFamily="34" charset="0"/>
              </a:rPr>
              <a:t>100kg, 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000" b="1" dirty="0">
                <a:solidFill>
                  <a:srgbClr val="CC99FF"/>
                </a:solidFill>
                <a:latin typeface="Tahoma" pitchFamily="34" charset="0"/>
              </a:rPr>
              <a:t>   </a:t>
            </a:r>
            <a:r>
              <a:rPr lang="ja-JP" altLang="en-US" sz="1000" b="1" dirty="0">
                <a:solidFill>
                  <a:srgbClr val="CC99FF"/>
                </a:solidFill>
                <a:latin typeface="Tahoma" pitchFamily="34" charset="0"/>
              </a:rPr>
              <a:t>レーザー光 </a:t>
            </a:r>
            <a:r>
              <a:rPr lang="en-US" altLang="ja-JP" sz="1000" b="1" dirty="0">
                <a:solidFill>
                  <a:srgbClr val="CC99FF"/>
                </a:solidFill>
                <a:latin typeface="Tahoma" pitchFamily="34" charset="0"/>
              </a:rPr>
              <a:t>10W, </a:t>
            </a:r>
            <a:r>
              <a:rPr lang="ja-JP" altLang="en-US" sz="1000" b="1" dirty="0">
                <a:solidFill>
                  <a:srgbClr val="CC99FF"/>
                </a:solidFill>
                <a:latin typeface="Tahoma" pitchFamily="34" charset="0"/>
              </a:rPr>
              <a:t>波長 </a:t>
            </a:r>
            <a:r>
              <a:rPr lang="en-US" altLang="ja-JP" sz="1000" b="1" dirty="0">
                <a:solidFill>
                  <a:srgbClr val="CC99FF"/>
                </a:solidFill>
                <a:latin typeface="Tahoma" pitchFamily="34" charset="0"/>
              </a:rPr>
              <a:t>532nm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000" b="1" dirty="0">
                <a:solidFill>
                  <a:srgbClr val="CC99FF"/>
                </a:solidFill>
                <a:latin typeface="Tahoma" pitchFamily="34" charset="0"/>
              </a:rPr>
              <a:t>   </a:t>
            </a:r>
            <a:r>
              <a:rPr lang="ja-JP" altLang="en-US" sz="1000" b="1" dirty="0">
                <a:solidFill>
                  <a:srgbClr val="CC99FF"/>
                </a:solidFill>
                <a:latin typeface="Tahoma" pitchFamily="34" charset="0"/>
              </a:rPr>
              <a:t>テレスコープ径 </a:t>
            </a:r>
            <a:r>
              <a:rPr lang="en-US" altLang="ja-JP" sz="1000" b="1" dirty="0">
                <a:solidFill>
                  <a:srgbClr val="CC99FF"/>
                </a:solidFill>
                <a:latin typeface="Tahoma" pitchFamily="34" charset="0"/>
              </a:rPr>
              <a:t>1m</a:t>
            </a:r>
          </a:p>
        </p:txBody>
      </p:sp>
      <p:sp>
        <p:nvSpPr>
          <p:cNvPr id="1144844" name="Rectangle 12"/>
          <p:cNvSpPr>
            <a:spLocks noChangeAspect="1" noChangeArrowheads="1"/>
          </p:cNvSpPr>
          <p:nvPr/>
        </p:nvSpPr>
        <p:spPr bwMode="auto">
          <a:xfrm>
            <a:off x="7246938" y="4592648"/>
            <a:ext cx="7096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FFCC99"/>
                </a:solidFill>
                <a:latin typeface="Tahoma" pitchFamily="34" charset="0"/>
              </a:rPr>
              <a:t>LCGT</a:t>
            </a:r>
          </a:p>
        </p:txBody>
      </p:sp>
      <p:grpSp>
        <p:nvGrpSpPr>
          <p:cNvPr id="33" name="グループ化 32"/>
          <p:cNvGrpSpPr/>
          <p:nvPr/>
        </p:nvGrpSpPr>
        <p:grpSpPr>
          <a:xfrm>
            <a:off x="6065838" y="2852737"/>
            <a:ext cx="1973262" cy="1884362"/>
            <a:chOff x="6065838" y="2852737"/>
            <a:chExt cx="1973262" cy="1884362"/>
          </a:xfrm>
        </p:grpSpPr>
        <p:sp>
          <p:nvSpPr>
            <p:cNvPr id="1144840" name="Freeform 8"/>
            <p:cNvSpPr>
              <a:spLocks noChangeAspect="1"/>
            </p:cNvSpPr>
            <p:nvPr/>
          </p:nvSpPr>
          <p:spPr bwMode="auto">
            <a:xfrm>
              <a:off x="6786563" y="3354387"/>
              <a:ext cx="719137" cy="7191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4" y="48"/>
                </a:cxn>
                <a:cxn ang="0">
                  <a:pos x="384" y="384"/>
                </a:cxn>
                <a:cxn ang="0">
                  <a:pos x="0" y="384"/>
                </a:cxn>
                <a:cxn ang="0">
                  <a:pos x="0" y="0"/>
                </a:cxn>
              </a:cxnLst>
              <a:rect l="0" t="0" r="r" b="b"/>
              <a:pathLst>
                <a:path w="384" h="384">
                  <a:moveTo>
                    <a:pt x="0" y="0"/>
                  </a:moveTo>
                  <a:lnTo>
                    <a:pt x="384" y="48"/>
                  </a:lnTo>
                  <a:lnTo>
                    <a:pt x="384" y="384"/>
                  </a:lnTo>
                  <a:lnTo>
                    <a:pt x="0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>
                <a:alpha val="50000"/>
              </a:srgbClr>
            </a:solidFill>
            <a:ln w="31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ja-JP" altLang="en-US">
                <a:latin typeface="Tahoma" pitchFamily="34" charset="0"/>
              </a:endParaRPr>
            </a:p>
          </p:txBody>
        </p:sp>
        <p:sp>
          <p:nvSpPr>
            <p:cNvPr id="1144841" name="Freeform 9"/>
            <p:cNvSpPr>
              <a:spLocks noChangeAspect="1"/>
            </p:cNvSpPr>
            <p:nvPr/>
          </p:nvSpPr>
          <p:spPr bwMode="auto">
            <a:xfrm>
              <a:off x="6065838" y="3119437"/>
              <a:ext cx="1530350" cy="987425"/>
            </a:xfrm>
            <a:custGeom>
              <a:avLst/>
              <a:gdLst/>
              <a:ahLst/>
              <a:cxnLst>
                <a:cxn ang="0">
                  <a:pos x="816" y="336"/>
                </a:cxn>
                <a:cxn ang="0">
                  <a:pos x="0" y="0"/>
                </a:cxn>
                <a:cxn ang="0">
                  <a:pos x="0" y="192"/>
                </a:cxn>
                <a:cxn ang="0">
                  <a:pos x="816" y="528"/>
                </a:cxn>
                <a:cxn ang="0">
                  <a:pos x="816" y="336"/>
                </a:cxn>
              </a:cxnLst>
              <a:rect l="0" t="0" r="r" b="b"/>
              <a:pathLst>
                <a:path w="816" h="528">
                  <a:moveTo>
                    <a:pt x="816" y="336"/>
                  </a:moveTo>
                  <a:lnTo>
                    <a:pt x="0" y="0"/>
                  </a:lnTo>
                  <a:lnTo>
                    <a:pt x="0" y="192"/>
                  </a:lnTo>
                  <a:lnTo>
                    <a:pt x="816" y="528"/>
                  </a:lnTo>
                  <a:lnTo>
                    <a:pt x="816" y="336"/>
                  </a:lnTo>
                  <a:close/>
                </a:path>
              </a:pathLst>
            </a:custGeom>
            <a:solidFill>
              <a:srgbClr val="CCFFCC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ja-JP" altLang="en-US">
                <a:latin typeface="Tahoma" pitchFamily="34" charset="0"/>
              </a:endParaRPr>
            </a:p>
          </p:txBody>
        </p:sp>
        <p:sp>
          <p:nvSpPr>
            <p:cNvPr id="1144842" name="Oval 10"/>
            <p:cNvSpPr>
              <a:spLocks noChangeAspect="1" noChangeArrowheads="1"/>
            </p:cNvSpPr>
            <p:nvPr/>
          </p:nvSpPr>
          <p:spPr bwMode="auto">
            <a:xfrm>
              <a:off x="7146925" y="4106861"/>
              <a:ext cx="179387" cy="180975"/>
            </a:xfrm>
            <a:prstGeom prst="ellipse">
              <a:avLst/>
            </a:prstGeom>
            <a:solidFill>
              <a:srgbClr val="FF9900"/>
            </a:solidFill>
            <a:ln w="15875">
              <a:noFill/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ja-JP" altLang="en-US">
                <a:latin typeface="Tahoma" pitchFamily="34" charset="0"/>
              </a:endParaRPr>
            </a:p>
          </p:txBody>
        </p:sp>
        <p:sp>
          <p:nvSpPr>
            <p:cNvPr id="1144843" name="Freeform 11"/>
            <p:cNvSpPr>
              <a:spLocks noChangeAspect="1"/>
            </p:cNvSpPr>
            <p:nvPr/>
          </p:nvSpPr>
          <p:spPr bwMode="auto">
            <a:xfrm>
              <a:off x="6065838" y="3836987"/>
              <a:ext cx="539750" cy="9001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8" y="96"/>
                </a:cxn>
                <a:cxn ang="0">
                  <a:pos x="288" y="480"/>
                </a:cxn>
                <a:cxn ang="0">
                  <a:pos x="48" y="432"/>
                </a:cxn>
                <a:cxn ang="0">
                  <a:pos x="0" y="0"/>
                </a:cxn>
              </a:cxnLst>
              <a:rect l="0" t="0" r="r" b="b"/>
              <a:pathLst>
                <a:path w="288" h="480">
                  <a:moveTo>
                    <a:pt x="0" y="0"/>
                  </a:moveTo>
                  <a:lnTo>
                    <a:pt x="288" y="96"/>
                  </a:lnTo>
                  <a:lnTo>
                    <a:pt x="288" y="480"/>
                  </a:lnTo>
                  <a:lnTo>
                    <a:pt x="48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ja-JP" altLang="en-US">
                <a:latin typeface="Tahoma" pitchFamily="34" charset="0"/>
              </a:endParaRPr>
            </a:p>
          </p:txBody>
        </p:sp>
        <p:sp>
          <p:nvSpPr>
            <p:cNvPr id="1144845" name="Rectangle 13"/>
            <p:cNvSpPr>
              <a:spLocks noChangeAspect="1" noChangeArrowheads="1"/>
            </p:cNvSpPr>
            <p:nvPr/>
          </p:nvSpPr>
          <p:spPr bwMode="auto">
            <a:xfrm>
              <a:off x="7092950" y="3117849"/>
              <a:ext cx="946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>
                <a:buFontTx/>
                <a:buNone/>
              </a:pPr>
              <a:r>
                <a:rPr lang="ja-JP" altLang="en-US" sz="1200" b="1" dirty="0">
                  <a:solidFill>
                    <a:srgbClr val="FFFF66"/>
                  </a:solidFill>
                  <a:latin typeface="Tahoma" pitchFamily="34" charset="0"/>
                </a:rPr>
                <a:t>重力崩壊型</a:t>
              </a:r>
            </a:p>
            <a:p>
              <a:pPr algn="l">
                <a:buFontTx/>
                <a:buNone/>
              </a:pPr>
              <a:r>
                <a:rPr lang="ja-JP" altLang="en-US" sz="1200" b="1" dirty="0">
                  <a:solidFill>
                    <a:srgbClr val="FFFF66"/>
                  </a:solidFill>
                  <a:latin typeface="Tahoma" pitchFamily="34" charset="0"/>
                </a:rPr>
                <a:t>超新星爆発</a:t>
              </a:r>
            </a:p>
          </p:txBody>
        </p:sp>
        <p:sp>
          <p:nvSpPr>
            <p:cNvPr id="1144846" name="Rectangle 14"/>
            <p:cNvSpPr>
              <a:spLocks noChangeAspect="1" noChangeArrowheads="1"/>
            </p:cNvSpPr>
            <p:nvPr/>
          </p:nvSpPr>
          <p:spPr bwMode="auto">
            <a:xfrm>
              <a:off x="6227763" y="2852737"/>
              <a:ext cx="7937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CCFFCC"/>
                  </a:solidFill>
                  <a:latin typeface="Tahoma" pitchFamily="34" charset="0"/>
                </a:rPr>
                <a:t>中性子星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CCFFCC"/>
                  </a:solidFill>
                  <a:latin typeface="Tahoma" pitchFamily="34" charset="0"/>
                </a:rPr>
                <a:t>連星合体</a:t>
              </a:r>
            </a:p>
          </p:txBody>
        </p:sp>
        <p:sp>
          <p:nvSpPr>
            <p:cNvPr id="1144847" name="Rectangle 15"/>
            <p:cNvSpPr>
              <a:spLocks noChangeAspect="1" noChangeArrowheads="1"/>
            </p:cNvSpPr>
            <p:nvPr/>
          </p:nvSpPr>
          <p:spPr bwMode="auto">
            <a:xfrm>
              <a:off x="7324725" y="3800474"/>
              <a:ext cx="6318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>
                <a:buFontTx/>
                <a:buNone/>
              </a:pPr>
              <a:r>
                <a:rPr lang="en-US" altLang="ja-JP" sz="1000" b="1">
                  <a:solidFill>
                    <a:srgbClr val="FF9900"/>
                  </a:solidFill>
                  <a:latin typeface="Tahoma" pitchFamily="34" charset="0"/>
                </a:rPr>
                <a:t>ScoX-1</a:t>
              </a:r>
            </a:p>
            <a:p>
              <a:pPr algn="l">
                <a:buFontTx/>
                <a:buNone/>
              </a:pPr>
              <a:r>
                <a:rPr lang="en-US" altLang="ja-JP" sz="1000" b="1">
                  <a:solidFill>
                    <a:srgbClr val="FF9900"/>
                  </a:solidFill>
                  <a:latin typeface="Tahoma" pitchFamily="34" charset="0"/>
                </a:rPr>
                <a:t>  (1yr)</a:t>
              </a:r>
            </a:p>
          </p:txBody>
        </p:sp>
        <p:sp>
          <p:nvSpPr>
            <p:cNvPr id="1144848" name="Rectangle 16"/>
            <p:cNvSpPr>
              <a:spLocks noChangeAspect="1" noChangeArrowheads="1"/>
            </p:cNvSpPr>
            <p:nvPr/>
          </p:nvSpPr>
          <p:spPr bwMode="auto">
            <a:xfrm>
              <a:off x="6113463" y="3900486"/>
              <a:ext cx="749300" cy="427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9900"/>
                  </a:solidFill>
                  <a:latin typeface="Tahoma" pitchFamily="34" charset="0"/>
                </a:rPr>
                <a:t>パルサー</a:t>
              </a:r>
            </a:p>
            <a:p>
              <a:pPr algn="l">
                <a:buFontTx/>
                <a:buNone/>
              </a:pPr>
              <a:r>
                <a:rPr lang="ja-JP" altLang="en-US" sz="1000" b="1">
                  <a:solidFill>
                    <a:srgbClr val="FF9900"/>
                  </a:solidFill>
                  <a:latin typeface="Tahoma" pitchFamily="34" charset="0"/>
                </a:rPr>
                <a:t>　　  </a:t>
              </a:r>
              <a:r>
                <a:rPr lang="en-US" altLang="ja-JP" sz="1000" b="1">
                  <a:solidFill>
                    <a:srgbClr val="FF9900"/>
                  </a:solidFill>
                  <a:latin typeface="Tahoma" pitchFamily="34" charset="0"/>
                </a:rPr>
                <a:t>(1yr)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2339975" y="2349500"/>
            <a:ext cx="2886075" cy="1944688"/>
            <a:chOff x="2339975" y="2349500"/>
            <a:chExt cx="2886075" cy="1944688"/>
          </a:xfrm>
        </p:grpSpPr>
        <p:sp>
          <p:nvSpPr>
            <p:cNvPr id="1144850" name="Freeform 18"/>
            <p:cNvSpPr>
              <a:spLocks noChangeAspect="1"/>
            </p:cNvSpPr>
            <p:nvPr/>
          </p:nvSpPr>
          <p:spPr bwMode="auto">
            <a:xfrm>
              <a:off x="2339975" y="2757488"/>
              <a:ext cx="2146300" cy="1536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8" y="24"/>
                </a:cxn>
                <a:cxn ang="0">
                  <a:pos x="432" y="108"/>
                </a:cxn>
                <a:cxn ang="0">
                  <a:pos x="528" y="138"/>
                </a:cxn>
                <a:cxn ang="0">
                  <a:pos x="564" y="162"/>
                </a:cxn>
                <a:cxn ang="0">
                  <a:pos x="624" y="216"/>
                </a:cxn>
                <a:cxn ang="0">
                  <a:pos x="654" y="240"/>
                </a:cxn>
                <a:cxn ang="0">
                  <a:pos x="666" y="258"/>
                </a:cxn>
                <a:cxn ang="0">
                  <a:pos x="684" y="270"/>
                </a:cxn>
                <a:cxn ang="0">
                  <a:pos x="756" y="348"/>
                </a:cxn>
                <a:cxn ang="0">
                  <a:pos x="780" y="378"/>
                </a:cxn>
                <a:cxn ang="0">
                  <a:pos x="816" y="426"/>
                </a:cxn>
                <a:cxn ang="0">
                  <a:pos x="840" y="456"/>
                </a:cxn>
                <a:cxn ang="0">
                  <a:pos x="864" y="492"/>
                </a:cxn>
                <a:cxn ang="0">
                  <a:pos x="918" y="534"/>
                </a:cxn>
                <a:cxn ang="0">
                  <a:pos x="930" y="552"/>
                </a:cxn>
                <a:cxn ang="0">
                  <a:pos x="948" y="564"/>
                </a:cxn>
                <a:cxn ang="0">
                  <a:pos x="1050" y="678"/>
                </a:cxn>
                <a:cxn ang="0">
                  <a:pos x="1098" y="726"/>
                </a:cxn>
                <a:cxn ang="0">
                  <a:pos x="1134" y="750"/>
                </a:cxn>
                <a:cxn ang="0">
                  <a:pos x="1152" y="762"/>
                </a:cxn>
                <a:cxn ang="0">
                  <a:pos x="1164" y="780"/>
                </a:cxn>
                <a:cxn ang="0">
                  <a:pos x="1182" y="792"/>
                </a:cxn>
                <a:cxn ang="0">
                  <a:pos x="1224" y="840"/>
                </a:cxn>
                <a:cxn ang="0">
                  <a:pos x="1242" y="870"/>
                </a:cxn>
              </a:cxnLst>
              <a:rect l="0" t="0" r="r" b="b"/>
              <a:pathLst>
                <a:path w="1242" h="870">
                  <a:moveTo>
                    <a:pt x="0" y="0"/>
                  </a:moveTo>
                  <a:cubicBezTo>
                    <a:pt x="58" y="5"/>
                    <a:pt x="110" y="18"/>
                    <a:pt x="168" y="24"/>
                  </a:cubicBezTo>
                  <a:cubicBezTo>
                    <a:pt x="256" y="53"/>
                    <a:pt x="344" y="79"/>
                    <a:pt x="432" y="108"/>
                  </a:cubicBezTo>
                  <a:cubicBezTo>
                    <a:pt x="461" y="118"/>
                    <a:pt x="502" y="123"/>
                    <a:pt x="528" y="138"/>
                  </a:cubicBezTo>
                  <a:cubicBezTo>
                    <a:pt x="541" y="145"/>
                    <a:pt x="564" y="162"/>
                    <a:pt x="564" y="162"/>
                  </a:cubicBezTo>
                  <a:cubicBezTo>
                    <a:pt x="578" y="183"/>
                    <a:pt x="600" y="208"/>
                    <a:pt x="624" y="216"/>
                  </a:cubicBezTo>
                  <a:cubicBezTo>
                    <a:pt x="658" y="268"/>
                    <a:pt x="613" y="207"/>
                    <a:pt x="654" y="240"/>
                  </a:cubicBezTo>
                  <a:cubicBezTo>
                    <a:pt x="660" y="245"/>
                    <a:pt x="661" y="253"/>
                    <a:pt x="666" y="258"/>
                  </a:cubicBezTo>
                  <a:cubicBezTo>
                    <a:pt x="671" y="263"/>
                    <a:pt x="678" y="266"/>
                    <a:pt x="684" y="270"/>
                  </a:cubicBezTo>
                  <a:cubicBezTo>
                    <a:pt x="702" y="297"/>
                    <a:pt x="724" y="337"/>
                    <a:pt x="756" y="348"/>
                  </a:cubicBezTo>
                  <a:cubicBezTo>
                    <a:pt x="768" y="383"/>
                    <a:pt x="753" y="351"/>
                    <a:pt x="780" y="378"/>
                  </a:cubicBezTo>
                  <a:cubicBezTo>
                    <a:pt x="801" y="399"/>
                    <a:pt x="788" y="407"/>
                    <a:pt x="816" y="426"/>
                  </a:cubicBezTo>
                  <a:cubicBezTo>
                    <a:pt x="830" y="467"/>
                    <a:pt x="811" y="423"/>
                    <a:pt x="840" y="456"/>
                  </a:cubicBezTo>
                  <a:cubicBezTo>
                    <a:pt x="849" y="467"/>
                    <a:pt x="852" y="484"/>
                    <a:pt x="864" y="492"/>
                  </a:cubicBezTo>
                  <a:cubicBezTo>
                    <a:pt x="883" y="505"/>
                    <a:pt x="899" y="521"/>
                    <a:pt x="918" y="534"/>
                  </a:cubicBezTo>
                  <a:cubicBezTo>
                    <a:pt x="922" y="540"/>
                    <a:pt x="925" y="547"/>
                    <a:pt x="930" y="552"/>
                  </a:cubicBezTo>
                  <a:cubicBezTo>
                    <a:pt x="935" y="557"/>
                    <a:pt x="943" y="559"/>
                    <a:pt x="948" y="564"/>
                  </a:cubicBezTo>
                  <a:cubicBezTo>
                    <a:pt x="978" y="599"/>
                    <a:pt x="1005" y="663"/>
                    <a:pt x="1050" y="678"/>
                  </a:cubicBezTo>
                  <a:cubicBezTo>
                    <a:pt x="1062" y="697"/>
                    <a:pt x="1080" y="712"/>
                    <a:pt x="1098" y="726"/>
                  </a:cubicBezTo>
                  <a:cubicBezTo>
                    <a:pt x="1109" y="735"/>
                    <a:pt x="1122" y="742"/>
                    <a:pt x="1134" y="750"/>
                  </a:cubicBezTo>
                  <a:cubicBezTo>
                    <a:pt x="1140" y="754"/>
                    <a:pt x="1152" y="762"/>
                    <a:pt x="1152" y="762"/>
                  </a:cubicBezTo>
                  <a:cubicBezTo>
                    <a:pt x="1156" y="768"/>
                    <a:pt x="1159" y="775"/>
                    <a:pt x="1164" y="780"/>
                  </a:cubicBezTo>
                  <a:cubicBezTo>
                    <a:pt x="1169" y="785"/>
                    <a:pt x="1177" y="787"/>
                    <a:pt x="1182" y="792"/>
                  </a:cubicBezTo>
                  <a:cubicBezTo>
                    <a:pt x="1231" y="848"/>
                    <a:pt x="1184" y="813"/>
                    <a:pt x="1224" y="840"/>
                  </a:cubicBezTo>
                  <a:cubicBezTo>
                    <a:pt x="1232" y="863"/>
                    <a:pt x="1226" y="854"/>
                    <a:pt x="1242" y="870"/>
                  </a:cubicBezTo>
                </a:path>
              </a:pathLst>
            </a:custGeom>
            <a:noFill/>
            <a:ln w="63500" cap="flat" cmpd="sng">
              <a:solidFill>
                <a:srgbClr val="C0C0C0"/>
              </a:solidFill>
              <a:prstDash val="solid"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latin typeface="Tahoma" pitchFamily="34" charset="0"/>
              </a:endParaRPr>
            </a:p>
          </p:txBody>
        </p:sp>
        <p:sp>
          <p:nvSpPr>
            <p:cNvPr id="1144851" name="Freeform 19"/>
            <p:cNvSpPr>
              <a:spLocks noChangeAspect="1"/>
            </p:cNvSpPr>
            <p:nvPr/>
          </p:nvSpPr>
          <p:spPr bwMode="auto">
            <a:xfrm>
              <a:off x="3186113" y="2397125"/>
              <a:ext cx="1890713" cy="1081088"/>
            </a:xfrm>
            <a:custGeom>
              <a:avLst/>
              <a:gdLst/>
              <a:ahLst/>
              <a:cxnLst>
                <a:cxn ang="0">
                  <a:pos x="1008" y="432"/>
                </a:cxn>
                <a:cxn ang="0">
                  <a:pos x="48" y="0"/>
                </a:cxn>
                <a:cxn ang="0">
                  <a:pos x="0" y="240"/>
                </a:cxn>
                <a:cxn ang="0">
                  <a:pos x="1008" y="576"/>
                </a:cxn>
                <a:cxn ang="0">
                  <a:pos x="1008" y="432"/>
                </a:cxn>
              </a:cxnLst>
              <a:rect l="0" t="0" r="r" b="b"/>
              <a:pathLst>
                <a:path w="1008" h="576">
                  <a:moveTo>
                    <a:pt x="1008" y="432"/>
                  </a:moveTo>
                  <a:lnTo>
                    <a:pt x="48" y="0"/>
                  </a:lnTo>
                  <a:lnTo>
                    <a:pt x="0" y="240"/>
                  </a:lnTo>
                  <a:lnTo>
                    <a:pt x="1008" y="576"/>
                  </a:lnTo>
                  <a:lnTo>
                    <a:pt x="1008" y="432"/>
                  </a:lnTo>
                  <a:close/>
                </a:path>
              </a:pathLst>
            </a:custGeom>
            <a:solidFill>
              <a:srgbClr val="CCFFFF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ja-JP" altLang="en-US">
                <a:latin typeface="Tahoma" pitchFamily="34" charset="0"/>
              </a:endParaRPr>
            </a:p>
          </p:txBody>
        </p:sp>
        <p:sp>
          <p:nvSpPr>
            <p:cNvPr id="1144852" name="Freeform 20"/>
            <p:cNvSpPr>
              <a:spLocks noChangeAspect="1"/>
            </p:cNvSpPr>
            <p:nvPr/>
          </p:nvSpPr>
          <p:spPr bwMode="auto">
            <a:xfrm>
              <a:off x="2916238" y="2882900"/>
              <a:ext cx="1371600" cy="898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0" y="30"/>
                </a:cxn>
                <a:cxn ang="0">
                  <a:pos x="492" y="96"/>
                </a:cxn>
                <a:cxn ang="0">
                  <a:pos x="672" y="162"/>
                </a:cxn>
                <a:cxn ang="0">
                  <a:pos x="732" y="198"/>
                </a:cxn>
                <a:cxn ang="0">
                  <a:pos x="732" y="240"/>
                </a:cxn>
                <a:cxn ang="0">
                  <a:pos x="714" y="300"/>
                </a:cxn>
                <a:cxn ang="0">
                  <a:pos x="618" y="480"/>
                </a:cxn>
                <a:cxn ang="0">
                  <a:pos x="576" y="480"/>
                </a:cxn>
                <a:cxn ang="0">
                  <a:pos x="492" y="384"/>
                </a:cxn>
                <a:cxn ang="0">
                  <a:pos x="444" y="330"/>
                </a:cxn>
                <a:cxn ang="0">
                  <a:pos x="372" y="240"/>
                </a:cxn>
                <a:cxn ang="0">
                  <a:pos x="276" y="144"/>
                </a:cxn>
                <a:cxn ang="0">
                  <a:pos x="204" y="84"/>
                </a:cxn>
                <a:cxn ang="0">
                  <a:pos x="78" y="18"/>
                </a:cxn>
                <a:cxn ang="0">
                  <a:pos x="0" y="0"/>
                </a:cxn>
              </a:cxnLst>
              <a:rect l="0" t="0" r="r" b="b"/>
              <a:pathLst>
                <a:path w="732" h="480">
                  <a:moveTo>
                    <a:pt x="0" y="0"/>
                  </a:moveTo>
                  <a:lnTo>
                    <a:pt x="270" y="30"/>
                  </a:lnTo>
                  <a:lnTo>
                    <a:pt x="492" y="96"/>
                  </a:lnTo>
                  <a:lnTo>
                    <a:pt x="672" y="162"/>
                  </a:lnTo>
                  <a:lnTo>
                    <a:pt x="732" y="198"/>
                  </a:lnTo>
                  <a:lnTo>
                    <a:pt x="732" y="240"/>
                  </a:lnTo>
                  <a:lnTo>
                    <a:pt x="714" y="300"/>
                  </a:lnTo>
                  <a:lnTo>
                    <a:pt x="618" y="480"/>
                  </a:lnTo>
                  <a:lnTo>
                    <a:pt x="576" y="480"/>
                  </a:lnTo>
                  <a:lnTo>
                    <a:pt x="492" y="384"/>
                  </a:lnTo>
                  <a:lnTo>
                    <a:pt x="444" y="330"/>
                  </a:lnTo>
                  <a:lnTo>
                    <a:pt x="372" y="240"/>
                  </a:lnTo>
                  <a:lnTo>
                    <a:pt x="276" y="144"/>
                  </a:lnTo>
                  <a:lnTo>
                    <a:pt x="204" y="84"/>
                  </a:lnTo>
                  <a:lnTo>
                    <a:pt x="78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FF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ja-JP" altLang="en-US">
                <a:latin typeface="Tahoma" pitchFamily="34" charset="0"/>
              </a:endParaRPr>
            </a:p>
          </p:txBody>
        </p:sp>
        <p:sp>
          <p:nvSpPr>
            <p:cNvPr id="1144853" name="Rectangle 21"/>
            <p:cNvSpPr>
              <a:spLocks noChangeAspect="1" noChangeArrowheads="1"/>
            </p:cNvSpPr>
            <p:nvPr/>
          </p:nvSpPr>
          <p:spPr bwMode="auto">
            <a:xfrm>
              <a:off x="2843213" y="3836988"/>
              <a:ext cx="1498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DDDDDD"/>
                  </a:solidFill>
                  <a:latin typeface="Tahoma" pitchFamily="34" charset="0"/>
                </a:rPr>
                <a:t>銀河系内連星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DDDDDD"/>
                  </a:solidFill>
                  <a:latin typeface="Tahoma" pitchFamily="34" charset="0"/>
                </a:rPr>
                <a:t>バックグラウンド雑音</a:t>
              </a:r>
            </a:p>
          </p:txBody>
        </p:sp>
        <p:sp>
          <p:nvSpPr>
            <p:cNvPr id="1144854" name="Rectangle 22"/>
            <p:cNvSpPr>
              <a:spLocks noChangeAspect="1" noChangeArrowheads="1"/>
            </p:cNvSpPr>
            <p:nvPr/>
          </p:nvSpPr>
          <p:spPr bwMode="auto">
            <a:xfrm>
              <a:off x="3924300" y="2349500"/>
              <a:ext cx="1301750" cy="639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99CCFF"/>
                  </a:solidFill>
                  <a:latin typeface="Tahoma" pitchFamily="34" charset="0"/>
                </a:rPr>
                <a:t>大質量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99CCFF"/>
                  </a:solidFill>
                  <a:latin typeface="Tahoma" pitchFamily="34" charset="0"/>
                </a:rPr>
                <a:t>ブラックホール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99CCFF"/>
                  </a:solidFill>
                  <a:latin typeface="Tahoma" pitchFamily="34" charset="0"/>
                </a:rPr>
                <a:t>　　　　　連星合体</a:t>
              </a:r>
            </a:p>
          </p:txBody>
        </p:sp>
        <p:sp>
          <p:nvSpPr>
            <p:cNvPr id="1144855" name="Rectangle 23"/>
            <p:cNvSpPr>
              <a:spLocks noChangeAspect="1" noChangeArrowheads="1"/>
            </p:cNvSpPr>
            <p:nvPr/>
          </p:nvSpPr>
          <p:spPr bwMode="auto">
            <a:xfrm>
              <a:off x="3708400" y="3189288"/>
              <a:ext cx="1098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660066"/>
                  </a:solidFill>
                  <a:latin typeface="Tahoma" pitchFamily="34" charset="0"/>
                </a:rPr>
                <a:t>銀河系内連星</a:t>
              </a:r>
            </a:p>
          </p:txBody>
        </p:sp>
      </p:grpSp>
      <p:sp>
        <p:nvSpPr>
          <p:cNvPr id="1144856" name="Rectangle 24"/>
          <p:cNvSpPr>
            <a:spLocks noChangeAspect="1" noChangeArrowheads="1"/>
          </p:cNvSpPr>
          <p:nvPr/>
        </p:nvSpPr>
        <p:spPr bwMode="auto">
          <a:xfrm>
            <a:off x="2320925" y="2925763"/>
            <a:ext cx="666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</a:rPr>
              <a:t>LISA</a:t>
            </a:r>
          </a:p>
        </p:txBody>
      </p:sp>
      <p:sp>
        <p:nvSpPr>
          <p:cNvPr id="1144857" name="Rectangle 25"/>
          <p:cNvSpPr>
            <a:spLocks noChangeAspect="1" noChangeArrowheads="1"/>
          </p:cNvSpPr>
          <p:nvPr/>
        </p:nvSpPr>
        <p:spPr bwMode="auto">
          <a:xfrm>
            <a:off x="5580063" y="5103813"/>
            <a:ext cx="125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>
              <a:buFontTx/>
              <a:buNone/>
            </a:pPr>
            <a:r>
              <a:rPr lang="ja-JP" altLang="en-US" sz="1200" b="1">
                <a:solidFill>
                  <a:srgbClr val="DDDDDD"/>
                </a:solidFill>
                <a:latin typeface="Tahoma" pitchFamily="34" charset="0"/>
              </a:rPr>
              <a:t>重力場変動雑音</a:t>
            </a:r>
          </a:p>
          <a:p>
            <a:pPr algn="l">
              <a:buFontTx/>
              <a:buNone/>
            </a:pPr>
            <a:r>
              <a:rPr lang="ja-JP" altLang="en-US" sz="1200" b="1">
                <a:solidFill>
                  <a:srgbClr val="DDDDDD"/>
                </a:solidFill>
                <a:latin typeface="Tahoma" pitchFamily="34" charset="0"/>
              </a:rPr>
              <a:t>  </a:t>
            </a:r>
            <a:r>
              <a:rPr lang="en-US" altLang="ja-JP" sz="1200" b="1">
                <a:solidFill>
                  <a:srgbClr val="DDDDDD"/>
                </a:solidFill>
                <a:latin typeface="Tahoma" pitchFamily="34" charset="0"/>
              </a:rPr>
              <a:t>(</a:t>
            </a:r>
            <a:r>
              <a:rPr lang="ja-JP" altLang="en-US" sz="1200" b="1">
                <a:solidFill>
                  <a:srgbClr val="DDDDDD"/>
                </a:solidFill>
                <a:latin typeface="Tahoma" pitchFamily="34" charset="0"/>
              </a:rPr>
              <a:t>地上検出器</a:t>
            </a:r>
            <a:r>
              <a:rPr lang="en-US" altLang="ja-JP" sz="1200" b="1">
                <a:solidFill>
                  <a:srgbClr val="DDDDDD"/>
                </a:solidFill>
                <a:latin typeface="Tahoma" pitchFamily="34" charset="0"/>
              </a:rPr>
              <a:t>)</a:t>
            </a:r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2339975" y="3062288"/>
            <a:ext cx="3598863" cy="2071687"/>
            <a:chOff x="1474" y="1929"/>
            <a:chExt cx="2267" cy="1305"/>
          </a:xfrm>
        </p:grpSpPr>
        <p:sp>
          <p:nvSpPr>
            <p:cNvPr id="1144862" name="Line 30"/>
            <p:cNvSpPr>
              <a:spLocks noChangeAspect="1" noChangeShapeType="1"/>
            </p:cNvSpPr>
            <p:nvPr/>
          </p:nvSpPr>
          <p:spPr bwMode="auto">
            <a:xfrm flipH="1" flipV="1">
              <a:off x="1474" y="1929"/>
              <a:ext cx="2177" cy="1305"/>
            </a:xfrm>
            <a:prstGeom prst="line">
              <a:avLst/>
            </a:prstGeom>
            <a:noFill/>
            <a:ln w="50800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latin typeface="Tahoma" pitchFamily="34" charset="0"/>
              </a:endParaRPr>
            </a:p>
          </p:txBody>
        </p:sp>
        <p:sp>
          <p:nvSpPr>
            <p:cNvPr id="1144863" name="Rectangle 31"/>
            <p:cNvSpPr>
              <a:spLocks noChangeAspect="1" noChangeArrowheads="1"/>
            </p:cNvSpPr>
            <p:nvPr/>
          </p:nvSpPr>
          <p:spPr bwMode="auto">
            <a:xfrm>
              <a:off x="3016" y="2513"/>
              <a:ext cx="725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>
                <a:buFontTx/>
                <a:buNone/>
              </a:pPr>
              <a:r>
                <a:rPr lang="ja-JP" altLang="en-US" sz="1200" b="1" dirty="0">
                  <a:solidFill>
                    <a:srgbClr val="FFCCCC"/>
                  </a:solidFill>
                  <a:latin typeface="Tahoma" pitchFamily="34" charset="0"/>
                </a:rPr>
                <a:t>初期宇宙</a:t>
              </a:r>
            </a:p>
            <a:p>
              <a:pPr algn="l">
                <a:buFontTx/>
                <a:buNone/>
              </a:pPr>
              <a:r>
                <a:rPr lang="ja-JP" altLang="en-US" sz="1200" b="1" dirty="0">
                  <a:solidFill>
                    <a:srgbClr val="FFCCCC"/>
                  </a:solidFill>
                  <a:latin typeface="Tahoma" pitchFamily="34" charset="0"/>
                </a:rPr>
                <a:t>からの重力波</a:t>
              </a:r>
            </a:p>
            <a:p>
              <a:pPr algn="l">
                <a:buFontTx/>
                <a:buNone/>
              </a:pPr>
              <a:r>
                <a:rPr lang="ja-JP" altLang="en-US" sz="1200" b="1" dirty="0">
                  <a:solidFill>
                    <a:srgbClr val="FFCCCC"/>
                  </a:solidFill>
                  <a:latin typeface="Tahoma" pitchFamily="34" charset="0"/>
                </a:rPr>
                <a:t>    </a:t>
              </a:r>
              <a:r>
                <a:rPr lang="en-US" altLang="ja-JP" sz="1200" b="1" dirty="0">
                  <a:solidFill>
                    <a:srgbClr val="FFCCCC"/>
                  </a:solidFill>
                  <a:latin typeface="Tahoma" pitchFamily="34" charset="0"/>
                </a:rPr>
                <a:t>(</a:t>
              </a:r>
              <a:r>
                <a:rPr lang="en-US" altLang="ja-JP" sz="1000" b="1" dirty="0">
                  <a:solidFill>
                    <a:srgbClr val="FFCCCC"/>
                  </a:solidFill>
                  <a:latin typeface="Tahoma" pitchFamily="34" charset="0"/>
                </a:rPr>
                <a:t>W</a:t>
              </a:r>
              <a:r>
                <a:rPr lang="en-US" altLang="ja-JP" sz="1000" b="1" baseline="-10000" dirty="0">
                  <a:solidFill>
                    <a:srgbClr val="FFCCCC"/>
                  </a:solidFill>
                  <a:latin typeface="Tahoma" pitchFamily="34" charset="0"/>
                </a:rPr>
                <a:t>gw</a:t>
              </a:r>
              <a:r>
                <a:rPr lang="en-US" altLang="ja-JP" sz="1000" b="1" dirty="0">
                  <a:solidFill>
                    <a:srgbClr val="FFCCCC"/>
                  </a:solidFill>
                  <a:latin typeface="Tahoma" pitchFamily="34" charset="0"/>
                </a:rPr>
                <a:t>=10</a:t>
              </a:r>
              <a:r>
                <a:rPr lang="en-US" altLang="ja-JP" sz="1000" b="1" baseline="30000" dirty="0">
                  <a:solidFill>
                    <a:srgbClr val="FFCCCC"/>
                  </a:solidFill>
                  <a:latin typeface="Tahoma" pitchFamily="34" charset="0"/>
                </a:rPr>
                <a:t>-14</a:t>
              </a:r>
              <a:r>
                <a:rPr lang="en-US" altLang="ja-JP" sz="1200" b="1" dirty="0">
                  <a:solidFill>
                    <a:srgbClr val="FFCCCC"/>
                  </a:solidFill>
                  <a:latin typeface="Tahoma" pitchFamily="34" charset="0"/>
                </a:rPr>
                <a:t>)</a:t>
              </a:r>
            </a:p>
          </p:txBody>
        </p:sp>
      </p:grpSp>
      <p:sp>
        <p:nvSpPr>
          <p:cNvPr id="1144864" name="Rectangle 32"/>
          <p:cNvSpPr>
            <a:spLocks noChangeArrowheads="1"/>
          </p:cNvSpPr>
          <p:nvPr/>
        </p:nvSpPr>
        <p:spPr bwMode="auto">
          <a:xfrm>
            <a:off x="900113" y="992188"/>
            <a:ext cx="7920037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地上干渉計 </a:t>
            </a:r>
            <a:r>
              <a:rPr lang="en-US" altLang="ja-JP" sz="18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: 10Hz - 1kHz       </a:t>
            </a:r>
            <a:r>
              <a:rPr lang="en-US" altLang="ja-JP" sz="18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中性子星など</a:t>
            </a:r>
            <a:endParaRPr lang="ja-JP" altLang="en-US" sz="18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DECIGO   </a:t>
            </a:r>
            <a:r>
              <a:rPr lang="en-US" altLang="ja-JP" sz="18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  </a:t>
            </a:r>
            <a:r>
              <a:rPr lang="en-US" altLang="ja-JP" sz="18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lang="en-US" altLang="ja-JP" sz="18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 0.1 </a:t>
            </a:r>
            <a:r>
              <a:rPr lang="en-US" altLang="ja-JP" sz="18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- 1Hz           </a:t>
            </a:r>
            <a:r>
              <a:rPr lang="en-US" altLang="ja-JP" sz="18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中間質量</a:t>
            </a:r>
            <a:r>
              <a:rPr lang="en-US" altLang="ja-JP" sz="18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BH</a:t>
            </a:r>
            <a:r>
              <a:rPr lang="ja-JP" altLang="en-US" sz="18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など</a:t>
            </a:r>
            <a:r>
              <a:rPr lang="en-US" altLang="ja-JP" sz="18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, </a:t>
            </a:r>
            <a:r>
              <a:rPr lang="ja-JP" altLang="en-US" sz="18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初期宇宙からの重力波</a:t>
            </a:r>
            <a:endParaRPr lang="ja-JP" altLang="en-US" sz="1800" dirty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LISA          :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1mHz </a:t>
            </a:r>
            <a:r>
              <a:rPr lang="en-US" altLang="ja-JP" sz="18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– 10mHz 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大質量</a:t>
            </a:r>
            <a:r>
              <a:rPr lang="en-US" altLang="ja-JP" sz="18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BH</a:t>
            </a:r>
            <a:r>
              <a:rPr lang="ja-JP" altLang="en-US" sz="18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など</a:t>
            </a:r>
            <a:endParaRPr lang="ja-JP" altLang="en-US" sz="18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9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858700"/>
            <a:ext cx="3293114" cy="2676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SWIM </a:t>
            </a:r>
            <a:r>
              <a:rPr lang="ja-JP" altLang="en-US" dirty="0" smtClean="0"/>
              <a:t>による観測運転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天体核研究室コロキウム 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928662" y="1136355"/>
            <a:ext cx="5000660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長時間データ取得</a:t>
            </a:r>
            <a:endParaRPr kumimoji="1" lang="ja-JP" altLang="en-US" sz="2000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" name="角丸四角形 26"/>
          <p:cNvSpPr/>
          <p:nvPr/>
        </p:nvSpPr>
        <p:spPr bwMode="auto">
          <a:xfrm>
            <a:off x="857250" y="3429000"/>
            <a:ext cx="8001030" cy="2643186"/>
          </a:xfrm>
          <a:prstGeom prst="roundRect">
            <a:avLst>
              <a:gd name="adj" fmla="val 4239"/>
            </a:avLst>
          </a:prstGeom>
          <a:solidFill>
            <a:srgbClr val="FFFFFF">
              <a:alpha val="90000"/>
            </a:srgb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7493" y="3643314"/>
            <a:ext cx="7442159" cy="2342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1" name="直線矢印コネクタ 30"/>
          <p:cNvCxnSpPr/>
          <p:nvPr/>
        </p:nvCxnSpPr>
        <p:spPr bwMode="auto">
          <a:xfrm>
            <a:off x="2749694" y="3929066"/>
            <a:ext cx="4952972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32" name="Rectangle 7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5775452" y="3948927"/>
            <a:ext cx="178433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None/>
              <a:tabLst/>
              <a:defRPr/>
            </a:pPr>
            <a:r>
              <a:rPr kumimoji="1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+mn-lt"/>
                <a:ea typeface="+mn-ea"/>
              </a:rPr>
              <a:t>Orbital Period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ja-JP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Rectangle 7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6275518" y="5135872"/>
            <a:ext cx="214152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None/>
              <a:tabLst/>
              <a:defRPr/>
            </a:pPr>
            <a:r>
              <a:rPr kumimoji="1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</a:rPr>
              <a:t>10mHz LPF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ja-JP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4" name="直線矢印コネクタ 33"/>
          <p:cNvCxnSpPr/>
          <p:nvPr/>
        </p:nvCxnSpPr>
        <p:spPr bwMode="auto">
          <a:xfrm rot="16200000" flipH="1">
            <a:off x="6204080" y="4992996"/>
            <a:ext cx="285752" cy="1428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1142976" y="1594719"/>
            <a:ext cx="5357850" cy="73744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Jun 17, 2010   ~120 min.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July 15, 2010  ~240 min. </a:t>
            </a:r>
            <a:endParaRPr kumimoji="1" lang="ja-JP" altLang="en-US" sz="20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正方形/長方形 36"/>
          <p:cNvSpPr/>
          <p:nvPr/>
        </p:nvSpPr>
        <p:spPr bwMode="auto">
          <a:xfrm>
            <a:off x="6143636" y="1858832"/>
            <a:ext cx="714380" cy="357190"/>
          </a:xfrm>
          <a:prstGeom prst="rect">
            <a:avLst/>
          </a:prstGeom>
          <a:solidFill>
            <a:srgbClr val="00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6143636" y="1858832"/>
            <a:ext cx="857256" cy="5439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FFFF"/>
                </a:solidFill>
                <a:latin typeface="Tahoma" pitchFamily="34" charset="0"/>
              </a:rPr>
              <a:t>Tokyo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Kyoto</a:t>
            </a:r>
          </a:p>
        </p:txBody>
      </p:sp>
      <p:sp>
        <p:nvSpPr>
          <p:cNvPr id="67" name="Rectangle 16"/>
          <p:cNvSpPr>
            <a:spLocks noChangeArrowheads="1"/>
          </p:cNvSpPr>
          <p:nvPr/>
        </p:nvSpPr>
        <p:spPr bwMode="auto">
          <a:xfrm>
            <a:off x="5929322" y="2857496"/>
            <a:ext cx="1785950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Orbital period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      ~100min.</a:t>
            </a:r>
            <a:endParaRPr kumimoji="1" lang="en-US" altLang="ja-JP" sz="1200" b="1" kern="1200" dirty="0" smtClean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9" name="Rectangle 16"/>
          <p:cNvSpPr>
            <a:spLocks noChangeArrowheads="1"/>
          </p:cNvSpPr>
          <p:nvPr/>
        </p:nvSpPr>
        <p:spPr bwMode="auto">
          <a:xfrm>
            <a:off x="1214414" y="2350801"/>
            <a:ext cx="507209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B2B2B2"/>
                </a:solidFill>
              </a:rPr>
              <a:t>地上重力波検出器との同時観測運転</a:t>
            </a:r>
            <a:endParaRPr kumimoji="1" lang="en-US" altLang="ja-JP" sz="2000" kern="1200" dirty="0" smtClean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下矢印 39"/>
          <p:cNvSpPr/>
          <p:nvPr/>
        </p:nvSpPr>
        <p:spPr bwMode="auto">
          <a:xfrm rot="5400000" flipV="1">
            <a:off x="1464447" y="2984053"/>
            <a:ext cx="285752" cy="214314"/>
          </a:xfrm>
          <a:prstGeom prst="downArrow">
            <a:avLst/>
          </a:prstGeom>
          <a:solidFill>
            <a:srgbClr val="99CCFF">
              <a:alpha val="10000"/>
            </a:srgbClr>
          </a:solidFill>
          <a:ln w="158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1785918" y="2888771"/>
            <a:ext cx="364333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データ解析進行中</a:t>
            </a:r>
            <a:endParaRPr kumimoji="1" lang="ja-JP" altLang="en-US" sz="2000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857224" y="6132483"/>
            <a:ext cx="7858180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400" dirty="0" smtClean="0">
                <a:solidFill>
                  <a:srgbClr val="B2B2B2"/>
                </a:solidFill>
              </a:rPr>
              <a:t>観測運用は 「平成２２年度 飛翔体による宇宙科学観測支援経費」の支援を受けて実施されました。</a:t>
            </a:r>
            <a:endParaRPr kumimoji="1" lang="en-US" altLang="ja-JP" sz="1400" kern="1200" dirty="0" smtClean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同時観測運転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" name="角丸四角形 3"/>
          <p:cNvSpPr/>
          <p:nvPr/>
        </p:nvSpPr>
        <p:spPr bwMode="auto">
          <a:xfrm>
            <a:off x="857250" y="1772816"/>
            <a:ext cx="7500938" cy="4513684"/>
          </a:xfrm>
          <a:prstGeom prst="roundRect">
            <a:avLst>
              <a:gd name="adj" fmla="val 4239"/>
            </a:avLst>
          </a:prstGeom>
          <a:solidFill>
            <a:srgbClr val="FFFFFF">
              <a:alpha val="90000"/>
            </a:srgb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88" y="2019300"/>
            <a:ext cx="7358062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187624" y="980728"/>
            <a:ext cx="612068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2010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年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6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月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17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日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7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月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15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日 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衛星搭載の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SWIM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　と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地上装置  の同時観測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SWIM</a:t>
            </a:r>
            <a:r>
              <a:rPr lang="ja-JP" altLang="en-US" dirty="0" smtClean="0"/>
              <a:t>データ解析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115046" y="1579804"/>
            <a:ext cx="4885714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</a:rPr>
              <a:t>データ解析進行中  </a:t>
            </a:r>
            <a:r>
              <a:rPr lang="en-US" altLang="ja-JP" sz="2000" dirty="0" smtClean="0">
                <a:solidFill>
                  <a:srgbClr val="B2B2B2"/>
                </a:solidFill>
                <a:latin typeface="Tahoma" pitchFamily="34" charset="0"/>
              </a:rPr>
              <a:t>(</a:t>
            </a:r>
            <a:r>
              <a:rPr lang="ja-JP" altLang="en-US" sz="2000" dirty="0" smtClean="0">
                <a:solidFill>
                  <a:srgbClr val="B2B2B2"/>
                </a:solidFill>
                <a:latin typeface="Tahoma" pitchFamily="34" charset="0"/>
              </a:rPr>
              <a:t>東京大学・穀山</a:t>
            </a:r>
            <a:r>
              <a:rPr lang="en-US" altLang="ja-JP" sz="2000" dirty="0" smtClean="0">
                <a:solidFill>
                  <a:srgbClr val="B2B2B2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285852" y="2167962"/>
            <a:ext cx="7000924" cy="34163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・観測データは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DL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済み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・感度は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あまり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問わない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回転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TOBA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としての観測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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地上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TOBA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より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低周波数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重力波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(~1mHz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程度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の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観測結果が得られるはず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.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・新しい解析手法の確立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     　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本格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的な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回転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TOBA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のための礎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   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      地上装置との同時観測データ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  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検出器間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の相対位置・姿勢が時間変化する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天体核研究室コロキウム 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1122365"/>
            <a:ext cx="8386762" cy="5092717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>
                <a:solidFill>
                  <a:srgbClr val="FFFFFF"/>
                </a:solidFill>
              </a:rPr>
              <a:t>   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1. 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イントロダクション</a:t>
            </a:r>
            <a:endParaRPr lang="en-US" altLang="ja-JP" sz="3200" b="1" dirty="0" smtClean="0">
              <a:solidFill>
                <a:srgbClr val="FFFFFF"/>
              </a:solidFill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 smtClean="0">
                <a:solidFill>
                  <a:srgbClr val="FFFFFF"/>
                </a:solidFill>
              </a:rPr>
              <a:t>   2. 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捩じれ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型重力波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望遠鏡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  TOBA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    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原理と感度評価</a:t>
            </a:r>
            <a:endParaRPr lang="en-US" altLang="ja-JP" sz="2800" b="1" dirty="0" smtClean="0">
              <a:solidFill>
                <a:srgbClr val="B2B2B2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B2B2B2"/>
                </a:solidFill>
              </a:rPr>
              <a:t>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地上プロトタイプ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(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小型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TOBA)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B2B2B2"/>
                </a:solidFill>
              </a:rPr>
              <a:t>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地上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同時観測</a:t>
            </a:r>
            <a:endParaRPr lang="en-US" altLang="ja-JP" sz="2800" b="1" dirty="0" smtClean="0">
              <a:solidFill>
                <a:srgbClr val="B2B2B2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 smtClean="0">
                <a:solidFill>
                  <a:srgbClr val="FFFFFF"/>
                </a:solidFill>
              </a:rPr>
              <a:t>3. 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回転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TOBA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原理と感度評価</a:t>
            </a:r>
            <a:endParaRPr lang="en-US" altLang="ja-JP" sz="2800" b="1" dirty="0" smtClean="0">
              <a:solidFill>
                <a:srgbClr val="B2B2B2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B2B2B2"/>
                </a:solidFill>
              </a:rPr>
              <a:t>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宇宙プロトタイプ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(SWIM)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 smtClean="0">
                <a:solidFill>
                  <a:srgbClr val="FF9999"/>
                </a:solidFill>
              </a:rPr>
              <a:t>4. </a:t>
            </a:r>
            <a:r>
              <a:rPr lang="ja-JP" altLang="en-US" sz="3200" b="1" dirty="0" smtClean="0">
                <a:solidFill>
                  <a:srgbClr val="FF9999"/>
                </a:solidFill>
              </a:rPr>
              <a:t>まとめ</a:t>
            </a:r>
            <a:endParaRPr lang="en-US" altLang="ja-JP" sz="3200" b="1" dirty="0" smtClean="0">
              <a:solidFill>
                <a:srgbClr val="FF9999"/>
              </a:solidFill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ja-JP" altLang="en-US" sz="3200" b="1" dirty="0">
              <a:solidFill>
                <a:srgbClr val="FFFFFF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b="1" dirty="0">
                <a:solidFill>
                  <a:srgbClr val="FFFFFF"/>
                </a:solidFill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b="1" dirty="0">
                <a:solidFill>
                  <a:srgbClr val="FFFFFF"/>
                </a:solidFill>
              </a:rPr>
              <a:t>            </a:t>
            </a:r>
          </a:p>
        </p:txBody>
      </p:sp>
      <p:sp>
        <p:nvSpPr>
          <p:cNvPr id="6" name="AutoShape 38"/>
          <p:cNvSpPr>
            <a:spLocks noChangeArrowheads="1"/>
          </p:cNvSpPr>
          <p:nvPr/>
        </p:nvSpPr>
        <p:spPr bwMode="auto">
          <a:xfrm>
            <a:off x="1428728" y="5572140"/>
            <a:ext cx="296863" cy="357188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FF9999">
              <a:alpha val="20000"/>
            </a:srgbClr>
          </a:solidFill>
          <a:ln w="3175">
            <a:solidFill>
              <a:srgbClr val="FF99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まとめ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043608" y="1071546"/>
            <a:ext cx="7632848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新しい方式による重力波望遠鏡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(TOBA)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を提案 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　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低周波数帯 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(~10</a:t>
            </a:r>
            <a:r>
              <a:rPr lang="en-US" altLang="ja-JP" sz="2000" baseline="30000" dirty="0" smtClean="0">
                <a:solidFill>
                  <a:srgbClr val="99CCFF"/>
                </a:solidFill>
                <a:latin typeface="Tahoma" pitchFamily="34" charset="0"/>
              </a:rPr>
              <a:t>-8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 – 1</a:t>
            </a:r>
            <a:r>
              <a:rPr lang="en-US" altLang="ja-JP" sz="2000" baseline="30000" dirty="0" smtClean="0">
                <a:solidFill>
                  <a:srgbClr val="99CCFF"/>
                </a:solidFill>
                <a:latin typeface="Tahoma" pitchFamily="34" charset="0"/>
              </a:rPr>
              <a:t> 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Hz)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を地上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/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宇宙で観測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331640" y="1924852"/>
            <a:ext cx="6840760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比較的シンプルな構成だが、現実的なパラメータでも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　　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10Gpc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遠方のブラックホール連星合体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現象まで観測可能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331640" y="2859472"/>
            <a:ext cx="6840760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プロトタイプ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実験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地上装置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2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台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,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衛星搭載モジュール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SWIM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0.2Hz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の背景重力波に対する新しい上限値 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(</a:t>
            </a:r>
            <a:r>
              <a:rPr lang="ja-JP" altLang="en-US" sz="1800" dirty="0" smtClean="0">
                <a:solidFill>
                  <a:srgbClr val="99CCFF"/>
                </a:solidFill>
                <a:latin typeface="Tahoma" pitchFamily="34" charset="0"/>
              </a:rPr>
              <a:t>石徹白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)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    ・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同時観測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運転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データ解析中 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(</a:t>
            </a:r>
            <a:r>
              <a:rPr lang="ja-JP" altLang="en-US" sz="18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正田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8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穀山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)</a:t>
            </a:r>
            <a:endParaRPr lang="en-US" altLang="ja-JP" sz="18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971600" y="4632086"/>
            <a:ext cx="7632848" cy="1767101"/>
            <a:chOff x="971600" y="4437112"/>
            <a:chExt cx="7632848" cy="1767101"/>
          </a:xfrm>
        </p:grpSpPr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971600" y="4437112"/>
              <a:ext cx="7632848" cy="42043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実際に建設する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???</a:t>
              </a:r>
              <a:endPara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3419872" y="4437112"/>
              <a:ext cx="3384376" cy="4267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 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今はその状況では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無い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???</a:t>
              </a:r>
              <a:endPara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1619672" y="4946496"/>
              <a:ext cx="6048672" cy="42043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構想を温めておけば、いいタイミングが来るかも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.</a:t>
              </a:r>
              <a:endPara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1619672" y="5373216"/>
              <a:ext cx="6912768" cy="83099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場合によっては、一気に進む可能性も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.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    </a:t>
              </a:r>
              <a:r>
                <a:rPr lang="ja-JP" altLang="en-US" sz="2000" dirty="0" smtClean="0">
                  <a:solidFill>
                    <a:srgbClr val="99CCFF"/>
                  </a:solidFill>
                  <a:latin typeface="Tahoma" pitchFamily="34" charset="0"/>
                  <a:sym typeface="Wingdings" pitchFamily="2" charset="2"/>
                </a:rPr>
                <a:t>強力なサイエンス</a:t>
              </a:r>
              <a:r>
                <a:rPr lang="en-US" altLang="ja-JP" sz="2000" dirty="0" smtClean="0">
                  <a:solidFill>
                    <a:srgbClr val="99CCFF"/>
                  </a:solidFill>
                  <a:latin typeface="Tahoma" pitchFamily="34" charset="0"/>
                  <a:sym typeface="Wingdings" pitchFamily="2" charset="2"/>
                </a:rPr>
                <a:t>, </a:t>
              </a:r>
              <a:r>
                <a:rPr lang="ja-JP" altLang="en-US" sz="2000" dirty="0" smtClean="0">
                  <a:solidFill>
                    <a:srgbClr val="99CCFF"/>
                  </a:solidFill>
                  <a:latin typeface="Tahoma" pitchFamily="34" charset="0"/>
                  <a:sym typeface="Wingdings" pitchFamily="2" charset="2"/>
                </a:rPr>
                <a:t>推進者</a:t>
              </a:r>
              <a:r>
                <a:rPr lang="en-US" altLang="ja-JP" sz="2000" dirty="0" smtClean="0">
                  <a:solidFill>
                    <a:srgbClr val="99CCFF"/>
                  </a:solidFill>
                  <a:latin typeface="Tahoma" pitchFamily="34" charset="0"/>
                  <a:sym typeface="Wingdings" pitchFamily="2" charset="2"/>
                </a:rPr>
                <a:t>, </a:t>
              </a:r>
              <a:r>
                <a:rPr lang="ja-JP" altLang="en-US" sz="2000" dirty="0" smtClean="0">
                  <a:solidFill>
                    <a:srgbClr val="99CCFF"/>
                  </a:solidFill>
                  <a:latin typeface="Tahoma" pitchFamily="34" charset="0"/>
                  <a:sym typeface="Wingdings" pitchFamily="2" charset="2"/>
                </a:rPr>
                <a:t>技術面のブレークスルー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.</a:t>
              </a:r>
              <a:endPara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天体核研究室コロキウム 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 </a:t>
            </a:r>
            <a:r>
              <a:rPr lang="ja-JP" altLang="en-US" sz="2800" b="1" dirty="0" smtClean="0"/>
              <a:t>　　</a:t>
            </a:r>
            <a:r>
              <a:rPr lang="ja-JP" altLang="en-US" sz="3600" b="1" dirty="0" smtClean="0"/>
              <a:t>             終わり</a:t>
            </a:r>
            <a:endParaRPr lang="en-US" altLang="ja-JP" sz="3600" b="1" dirty="0" smtClean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/>
              <a:t>   </a:t>
            </a:r>
            <a:endParaRPr lang="ja-JP" altLang="en-US" sz="3200" b="1" dirty="0">
              <a:solidFill>
                <a:srgbClr val="CCECFF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</a:rPr>
              <a:t>            </a:t>
            </a:r>
            <a:endParaRPr lang="ja-JP" altLang="en-US" sz="2800" b="1" dirty="0"/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天体核研究室コロキウム 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               </a:t>
            </a:r>
            <a:r>
              <a:rPr lang="ja-JP" altLang="en-US" sz="3600" b="1" dirty="0" smtClean="0"/>
              <a:t>バックアップ</a:t>
            </a:r>
            <a:endParaRPr lang="ja-JP" altLang="en-US" sz="3600" b="1" dirty="0"/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</a:rPr>
              <a:t>            </a:t>
            </a:r>
            <a:endParaRPr lang="ja-JP" altLang="en-US" sz="2800" b="1" dirty="0"/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ここまでのまとめ</a:t>
            </a:r>
            <a:endParaRPr lang="ja-JP" altLang="en-US" dirty="0"/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grpSp>
        <p:nvGrpSpPr>
          <p:cNvPr id="2" name="グループ化 259"/>
          <p:cNvGrpSpPr/>
          <p:nvPr/>
        </p:nvGrpSpPr>
        <p:grpSpPr>
          <a:xfrm>
            <a:off x="3643306" y="926986"/>
            <a:ext cx="2286016" cy="2216262"/>
            <a:chOff x="3643306" y="926986"/>
            <a:chExt cx="2286016" cy="2216262"/>
          </a:xfrm>
        </p:grpSpPr>
        <p:sp>
          <p:nvSpPr>
            <p:cNvPr id="236" name="AutoShape 56"/>
            <p:cNvSpPr>
              <a:spLocks noChangeArrowheads="1"/>
            </p:cNvSpPr>
            <p:nvPr/>
          </p:nvSpPr>
          <p:spPr bwMode="auto">
            <a:xfrm>
              <a:off x="3643306" y="928670"/>
              <a:ext cx="2214578" cy="2214578"/>
            </a:xfrm>
            <a:prstGeom prst="roundRect">
              <a:avLst>
                <a:gd name="adj" fmla="val 6731"/>
              </a:avLst>
            </a:prstGeom>
            <a:solidFill>
              <a:srgbClr val="FFFFFF">
                <a:alpha val="10000"/>
              </a:srgbClr>
            </a:solidFill>
            <a:ln w="3175">
              <a:noFill/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/>
            </a:p>
          </p:txBody>
        </p:sp>
        <p:pic>
          <p:nvPicPr>
            <p:cNvPr id="1070089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57621" y="1643050"/>
              <a:ext cx="1785949" cy="142323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sp>
          <p:nvSpPr>
            <p:cNvPr id="1070086" name="Rectangle 6"/>
            <p:cNvSpPr>
              <a:spLocks noChangeArrowheads="1"/>
            </p:cNvSpPr>
            <p:nvPr/>
          </p:nvSpPr>
          <p:spPr bwMode="auto">
            <a:xfrm>
              <a:off x="3643306" y="926986"/>
              <a:ext cx="2286016" cy="90486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 smtClean="0">
                  <a:solidFill>
                    <a:srgbClr val="99FF99"/>
                  </a:solidFill>
                  <a:latin typeface="Tahoma" pitchFamily="34" charset="0"/>
                </a:rPr>
                <a:t>LCGT</a:t>
              </a:r>
              <a:r>
                <a:rPr lang="en-US" altLang="ja-JP" sz="1600" b="1" dirty="0" smtClean="0">
                  <a:solidFill>
                    <a:srgbClr val="EAEAEA"/>
                  </a:solidFill>
                  <a:latin typeface="Tahoma" pitchFamily="34" charset="0"/>
                </a:rPr>
                <a:t>  (2017~)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 smtClean="0">
                  <a:solidFill>
                    <a:srgbClr val="EAEAEA"/>
                  </a:solidFill>
                  <a:latin typeface="Tahoma" pitchFamily="34" charset="0"/>
                </a:rPr>
                <a:t>  </a:t>
              </a: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</a:rPr>
                <a:t>Terrestrial Detector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</a:rPr>
                <a:t>     </a:t>
              </a: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  <a:sym typeface="Wingdings" pitchFamily="2" charset="2"/>
                </a:rPr>
                <a:t> </a:t>
              </a:r>
              <a:r>
                <a:rPr lang="en-US" altLang="ja-JP" sz="1400" b="1" dirty="0" smtClean="0">
                  <a:solidFill>
                    <a:srgbClr val="CCFFCC"/>
                  </a:solidFill>
                  <a:latin typeface="Tahoma" pitchFamily="34" charset="0"/>
                  <a:sym typeface="Wingdings" pitchFamily="2" charset="2"/>
                </a:rPr>
                <a:t>High</a:t>
              </a: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  <a:sym typeface="Wingdings" pitchFamily="2" charset="2"/>
                </a:rPr>
                <a:t> freq. events</a:t>
              </a:r>
            </a:p>
          </p:txBody>
        </p:sp>
      </p:grpSp>
      <p:sp>
        <p:nvSpPr>
          <p:cNvPr id="243" name="右矢印 242"/>
          <p:cNvSpPr/>
          <p:nvPr/>
        </p:nvSpPr>
        <p:spPr bwMode="auto">
          <a:xfrm>
            <a:off x="5978538" y="1932289"/>
            <a:ext cx="357190" cy="285752"/>
          </a:xfrm>
          <a:prstGeom prst="rightArrow">
            <a:avLst/>
          </a:prstGeom>
          <a:solidFill>
            <a:srgbClr val="CCFFCC">
              <a:alpha val="10000"/>
            </a:srgbClr>
          </a:solidFill>
          <a:ln w="6350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3" name="グループ化 258"/>
          <p:cNvGrpSpPr/>
          <p:nvPr/>
        </p:nvGrpSpPr>
        <p:grpSpPr>
          <a:xfrm>
            <a:off x="6429388" y="1000108"/>
            <a:ext cx="2652730" cy="2414747"/>
            <a:chOff x="6429388" y="1000108"/>
            <a:chExt cx="2652730" cy="2414747"/>
          </a:xfrm>
        </p:grpSpPr>
        <p:sp>
          <p:nvSpPr>
            <p:cNvPr id="235" name="AutoShape 56"/>
            <p:cNvSpPr>
              <a:spLocks noChangeArrowheads="1"/>
            </p:cNvSpPr>
            <p:nvPr/>
          </p:nvSpPr>
          <p:spPr bwMode="auto">
            <a:xfrm>
              <a:off x="6429388" y="1000108"/>
              <a:ext cx="2428892" cy="2357454"/>
            </a:xfrm>
            <a:prstGeom prst="roundRect">
              <a:avLst>
                <a:gd name="adj" fmla="val 6731"/>
              </a:avLst>
            </a:prstGeom>
            <a:solidFill>
              <a:srgbClr val="FFFFFF">
                <a:alpha val="10000"/>
              </a:srgbClr>
            </a:solidFill>
            <a:ln w="3175">
              <a:noFill/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/>
            </a:p>
          </p:txBody>
        </p:sp>
        <p:pic>
          <p:nvPicPr>
            <p:cNvPr id="12" name="図 11" descr="universe_mod_cut_crop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r="35242"/>
            <a:stretch>
              <a:fillRect/>
            </a:stretch>
          </p:blipFill>
          <p:spPr>
            <a:xfrm>
              <a:off x="6537210" y="2000241"/>
              <a:ext cx="1539981" cy="1414614"/>
            </a:xfrm>
            <a:prstGeom prst="rect">
              <a:avLst/>
            </a:prstGeom>
          </p:spPr>
        </p:pic>
        <p:grpSp>
          <p:nvGrpSpPr>
            <p:cNvPr id="4" name="グループ化 12"/>
            <p:cNvGrpSpPr/>
            <p:nvPr/>
          </p:nvGrpSpPr>
          <p:grpSpPr>
            <a:xfrm rot="15785392">
              <a:off x="7669130" y="1773739"/>
              <a:ext cx="1057362" cy="1058536"/>
              <a:chOff x="9501222" y="714356"/>
              <a:chExt cx="5338763" cy="4864101"/>
            </a:xfrm>
          </p:grpSpPr>
          <p:sp>
            <p:nvSpPr>
              <p:cNvPr id="15" name="Oval 137"/>
              <p:cNvSpPr>
                <a:spLocks noChangeArrowheads="1"/>
              </p:cNvSpPr>
              <p:nvPr/>
            </p:nvSpPr>
            <p:spPr bwMode="auto">
              <a:xfrm>
                <a:off x="9501222" y="3776644"/>
                <a:ext cx="1804988" cy="180181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" name="Oval 209"/>
              <p:cNvSpPr>
                <a:spLocks noChangeArrowheads="1"/>
              </p:cNvSpPr>
              <p:nvPr/>
            </p:nvSpPr>
            <p:spPr bwMode="auto">
              <a:xfrm>
                <a:off x="11264935" y="714356"/>
                <a:ext cx="1804988" cy="180181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" name="Oval 210"/>
              <p:cNvSpPr>
                <a:spLocks noChangeArrowheads="1"/>
              </p:cNvSpPr>
              <p:nvPr/>
            </p:nvSpPr>
            <p:spPr bwMode="auto">
              <a:xfrm>
                <a:off x="13034997" y="3776644"/>
                <a:ext cx="1804988" cy="180181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" name="Freeform 5"/>
              <p:cNvSpPr>
                <a:spLocks/>
              </p:cNvSpPr>
              <p:nvPr/>
            </p:nvSpPr>
            <p:spPr bwMode="auto">
              <a:xfrm rot="14397729">
                <a:off x="11963435" y="3244831"/>
                <a:ext cx="2165350" cy="381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" name="Freeform 6"/>
              <p:cNvSpPr>
                <a:spLocks/>
              </p:cNvSpPr>
              <p:nvPr/>
            </p:nvSpPr>
            <p:spPr bwMode="auto">
              <a:xfrm rot="14397729" flipV="1">
                <a:off x="12095197" y="3171806"/>
                <a:ext cx="2165350" cy="381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" name="Freeform 7"/>
              <p:cNvSpPr>
                <a:spLocks/>
              </p:cNvSpPr>
              <p:nvPr/>
            </p:nvSpPr>
            <p:spPr bwMode="auto">
              <a:xfrm rot="14397729">
                <a:off x="12047572" y="3024168"/>
                <a:ext cx="2006600" cy="190500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  <a:alpha val="50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" name="Rectangle 8"/>
              <p:cNvSpPr>
                <a:spLocks noChangeArrowheads="1"/>
              </p:cNvSpPr>
              <p:nvPr/>
            </p:nvSpPr>
            <p:spPr bwMode="auto">
              <a:xfrm rot="11744560">
                <a:off x="12284110" y="1719244"/>
                <a:ext cx="38100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" name="Rectangle 9"/>
              <p:cNvSpPr>
                <a:spLocks noChangeArrowheads="1"/>
              </p:cNvSpPr>
              <p:nvPr/>
            </p:nvSpPr>
            <p:spPr bwMode="auto">
              <a:xfrm rot="9888311">
                <a:off x="12041222" y="1711306"/>
                <a:ext cx="39688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6" name="Rectangle 10"/>
              <p:cNvSpPr>
                <a:spLocks noChangeArrowheads="1"/>
              </p:cNvSpPr>
              <p:nvPr/>
            </p:nvSpPr>
            <p:spPr bwMode="auto">
              <a:xfrm rot="10780961">
                <a:off x="12138060" y="1419206"/>
                <a:ext cx="41275" cy="350838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7" name="Line 11"/>
              <p:cNvSpPr>
                <a:spLocks noChangeShapeType="1"/>
              </p:cNvSpPr>
              <p:nvPr/>
            </p:nvSpPr>
            <p:spPr bwMode="auto">
              <a:xfrm rot="7209001" flipV="1">
                <a:off x="11468135" y="1622406"/>
                <a:ext cx="1397000" cy="1588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8" name="Rectangle 12"/>
              <p:cNvSpPr>
                <a:spLocks noChangeArrowheads="1"/>
              </p:cNvSpPr>
              <p:nvPr/>
            </p:nvSpPr>
            <p:spPr bwMode="auto">
              <a:xfrm rot="7209001">
                <a:off x="12274585" y="1050906"/>
                <a:ext cx="350838" cy="18415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9" name="Freeform 13"/>
              <p:cNvSpPr>
                <a:spLocks/>
              </p:cNvSpPr>
              <p:nvPr/>
            </p:nvSpPr>
            <p:spPr bwMode="auto">
              <a:xfrm rot="7209001">
                <a:off x="11934860" y="1885931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0" name="Line 14"/>
              <p:cNvSpPr>
                <a:spLocks noChangeShapeType="1"/>
              </p:cNvSpPr>
              <p:nvPr/>
            </p:nvSpPr>
            <p:spPr bwMode="auto">
              <a:xfrm rot="7209001">
                <a:off x="11993597" y="1989119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1" name="Line 15"/>
              <p:cNvSpPr>
                <a:spLocks noChangeShapeType="1"/>
              </p:cNvSpPr>
              <p:nvPr/>
            </p:nvSpPr>
            <p:spPr bwMode="auto">
              <a:xfrm rot="7209001">
                <a:off x="11880885" y="1928794"/>
                <a:ext cx="68263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5" name="Group 16"/>
              <p:cNvGrpSpPr>
                <a:grpSpLocks/>
              </p:cNvGrpSpPr>
              <p:nvPr/>
            </p:nvGrpSpPr>
            <p:grpSpPr bwMode="auto">
              <a:xfrm rot="7209001">
                <a:off x="11449039" y="2208261"/>
                <a:ext cx="600087" cy="495300"/>
                <a:chOff x="4785" y="11039"/>
                <a:chExt cx="829" cy="688"/>
              </a:xfrm>
            </p:grpSpPr>
            <p:sp>
              <p:nvSpPr>
                <p:cNvPr id="219" name="Freeform 17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0" name="Line 18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1" name="Line 19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2" name="Line 20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3" name="Arc 21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33" name="Freeform 22"/>
              <p:cNvSpPr>
                <a:spLocks/>
              </p:cNvSpPr>
              <p:nvPr/>
            </p:nvSpPr>
            <p:spPr bwMode="auto">
              <a:xfrm rot="9872463">
                <a:off x="11779285" y="1989119"/>
                <a:ext cx="217488" cy="214313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/>
            </p:nvSpPr>
            <p:spPr bwMode="auto">
              <a:xfrm rot="7209001">
                <a:off x="11658635" y="1998643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5" name="Arc 24"/>
              <p:cNvSpPr>
                <a:spLocks/>
              </p:cNvSpPr>
              <p:nvPr/>
            </p:nvSpPr>
            <p:spPr bwMode="auto">
              <a:xfrm rot="14146499">
                <a:off x="11965022" y="1877993"/>
                <a:ext cx="288925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6" name="Arc 25"/>
              <p:cNvSpPr>
                <a:spLocks/>
              </p:cNvSpPr>
              <p:nvPr/>
            </p:nvSpPr>
            <p:spPr bwMode="auto">
              <a:xfrm rot="271502" flipV="1">
                <a:off x="11680860" y="1716069"/>
                <a:ext cx="292100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6" name="Group 26"/>
              <p:cNvGrpSpPr>
                <a:grpSpLocks/>
              </p:cNvGrpSpPr>
              <p:nvPr/>
            </p:nvGrpSpPr>
            <p:grpSpPr bwMode="auto">
              <a:xfrm rot="7209001">
                <a:off x="11403003" y="2178095"/>
                <a:ext cx="600087" cy="500063"/>
                <a:chOff x="4785" y="11039"/>
                <a:chExt cx="829" cy="688"/>
              </a:xfrm>
            </p:grpSpPr>
            <p:sp>
              <p:nvSpPr>
                <p:cNvPr id="214" name="Freeform 27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5" name="Line 28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6" name="Line 29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7" name="Line 30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8" name="Arc 31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38" name="Arc 32"/>
              <p:cNvSpPr>
                <a:spLocks/>
              </p:cNvSpPr>
              <p:nvPr/>
            </p:nvSpPr>
            <p:spPr bwMode="auto">
              <a:xfrm rot="9872463" flipH="1" flipV="1">
                <a:off x="11677685" y="1985944"/>
                <a:ext cx="352425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9" name="Arc 33"/>
              <p:cNvSpPr>
                <a:spLocks/>
              </p:cNvSpPr>
              <p:nvPr/>
            </p:nvSpPr>
            <p:spPr bwMode="auto">
              <a:xfrm rot="9872463">
                <a:off x="11750710" y="1847831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" name="Arc 34"/>
              <p:cNvSpPr>
                <a:spLocks/>
              </p:cNvSpPr>
              <p:nvPr/>
            </p:nvSpPr>
            <p:spPr bwMode="auto">
              <a:xfrm rot="9872463">
                <a:off x="11934860" y="1828781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" name="Arc 35"/>
              <p:cNvSpPr>
                <a:spLocks/>
              </p:cNvSpPr>
              <p:nvPr/>
            </p:nvSpPr>
            <p:spPr bwMode="auto">
              <a:xfrm rot="9872463" flipH="1" flipV="1">
                <a:off x="11868185" y="194625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" name="Line 36"/>
              <p:cNvSpPr>
                <a:spLocks noChangeShapeType="1"/>
              </p:cNvSpPr>
              <p:nvPr/>
            </p:nvSpPr>
            <p:spPr bwMode="auto">
              <a:xfrm rot="9016332" flipV="1">
                <a:off x="12363485" y="1552556"/>
                <a:ext cx="0" cy="733425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" name="Freeform 37"/>
              <p:cNvSpPr>
                <a:spLocks/>
              </p:cNvSpPr>
              <p:nvPr/>
            </p:nvSpPr>
            <p:spPr bwMode="auto">
              <a:xfrm rot="3616332">
                <a:off x="12339672" y="1885931"/>
                <a:ext cx="77788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" name="Line 38"/>
              <p:cNvSpPr>
                <a:spLocks noChangeShapeType="1"/>
              </p:cNvSpPr>
              <p:nvPr/>
            </p:nvSpPr>
            <p:spPr bwMode="auto">
              <a:xfrm rot="3616332">
                <a:off x="12401585" y="1925619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" name="Line 39"/>
              <p:cNvSpPr>
                <a:spLocks noChangeShapeType="1"/>
              </p:cNvSpPr>
              <p:nvPr/>
            </p:nvSpPr>
            <p:spPr bwMode="auto">
              <a:xfrm rot="3616332">
                <a:off x="12290460" y="1993881"/>
                <a:ext cx="69850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" name="Freeform 40"/>
              <p:cNvSpPr>
                <a:spLocks/>
              </p:cNvSpPr>
              <p:nvPr/>
            </p:nvSpPr>
            <p:spPr bwMode="auto">
              <a:xfrm rot="3616332">
                <a:off x="12463497" y="2066906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" name="Line 41"/>
              <p:cNvSpPr>
                <a:spLocks noChangeShapeType="1"/>
              </p:cNvSpPr>
              <p:nvPr/>
            </p:nvSpPr>
            <p:spPr bwMode="auto">
              <a:xfrm rot="3616332">
                <a:off x="12504772" y="1979593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8" name="Line 42"/>
              <p:cNvSpPr>
                <a:spLocks noChangeShapeType="1"/>
              </p:cNvSpPr>
              <p:nvPr/>
            </p:nvSpPr>
            <p:spPr bwMode="auto">
              <a:xfrm rot="3616332">
                <a:off x="12617485" y="2155806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9" name="Line 43"/>
              <p:cNvSpPr>
                <a:spLocks noChangeShapeType="1"/>
              </p:cNvSpPr>
              <p:nvPr/>
            </p:nvSpPr>
            <p:spPr bwMode="auto">
              <a:xfrm rot="3616332">
                <a:off x="12290460" y="2343131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0" name="Arc 44"/>
              <p:cNvSpPr>
                <a:spLocks/>
              </p:cNvSpPr>
              <p:nvPr/>
            </p:nvSpPr>
            <p:spPr bwMode="auto">
              <a:xfrm rot="17144832">
                <a:off x="12422222" y="2212956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1" name="Freeform 45"/>
              <p:cNvSpPr>
                <a:spLocks/>
              </p:cNvSpPr>
              <p:nvPr/>
            </p:nvSpPr>
            <p:spPr bwMode="auto">
              <a:xfrm rot="6279794">
                <a:off x="12350785" y="1995468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2" name="Freeform 46"/>
              <p:cNvSpPr>
                <a:spLocks/>
              </p:cNvSpPr>
              <p:nvPr/>
            </p:nvSpPr>
            <p:spPr bwMode="auto">
              <a:xfrm rot="3616332">
                <a:off x="12242835" y="2000231"/>
                <a:ext cx="452438" cy="228600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3" name="Arc 47"/>
              <p:cNvSpPr>
                <a:spLocks/>
              </p:cNvSpPr>
              <p:nvPr/>
            </p:nvSpPr>
            <p:spPr bwMode="auto">
              <a:xfrm rot="10553830">
                <a:off x="12380947" y="1716069"/>
                <a:ext cx="290513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4" name="Arc 48"/>
              <p:cNvSpPr>
                <a:spLocks/>
              </p:cNvSpPr>
              <p:nvPr/>
            </p:nvSpPr>
            <p:spPr bwMode="auto">
              <a:xfrm rot="18278834" flipV="1">
                <a:off x="12096785" y="1882756"/>
                <a:ext cx="293688" cy="333375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7" name="Group 49"/>
              <p:cNvGrpSpPr>
                <a:grpSpLocks/>
              </p:cNvGrpSpPr>
              <p:nvPr/>
            </p:nvGrpSpPr>
            <p:grpSpPr bwMode="auto">
              <a:xfrm rot="3616332">
                <a:off x="12330179" y="2190798"/>
                <a:ext cx="600087" cy="503238"/>
                <a:chOff x="4785" y="11039"/>
                <a:chExt cx="829" cy="688"/>
              </a:xfrm>
            </p:grpSpPr>
            <p:sp>
              <p:nvSpPr>
                <p:cNvPr id="209" name="Freeform 50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0" name="Line 51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1" name="Line 52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2" name="Line 53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3" name="Arc 54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56" name="Arc 55"/>
              <p:cNvSpPr>
                <a:spLocks/>
              </p:cNvSpPr>
              <p:nvPr/>
            </p:nvSpPr>
            <p:spPr bwMode="auto">
              <a:xfrm rot="6279794" flipH="1" flipV="1">
                <a:off x="12323797" y="1989118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7" name="Arc 56"/>
              <p:cNvSpPr>
                <a:spLocks/>
              </p:cNvSpPr>
              <p:nvPr/>
            </p:nvSpPr>
            <p:spPr bwMode="auto">
              <a:xfrm rot="6279794">
                <a:off x="12241247" y="1857356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8" name="Arc 57"/>
              <p:cNvSpPr>
                <a:spLocks/>
              </p:cNvSpPr>
              <p:nvPr/>
            </p:nvSpPr>
            <p:spPr bwMode="auto">
              <a:xfrm rot="6279794">
                <a:off x="12279347" y="1831956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9" name="Arc 58"/>
              <p:cNvSpPr>
                <a:spLocks/>
              </p:cNvSpPr>
              <p:nvPr/>
            </p:nvSpPr>
            <p:spPr bwMode="auto">
              <a:xfrm rot="6279794" flipH="1" flipV="1">
                <a:off x="12344435" y="1946256"/>
                <a:ext cx="141288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0" name="Line 59"/>
              <p:cNvSpPr>
                <a:spLocks noChangeShapeType="1"/>
              </p:cNvSpPr>
              <p:nvPr/>
            </p:nvSpPr>
            <p:spPr bwMode="auto">
              <a:xfrm rot="7209001">
                <a:off x="11844372" y="1441431"/>
                <a:ext cx="1588" cy="520700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1" name="Line 60"/>
              <p:cNvSpPr>
                <a:spLocks noChangeShapeType="1"/>
              </p:cNvSpPr>
              <p:nvPr/>
            </p:nvSpPr>
            <p:spPr bwMode="auto">
              <a:xfrm rot="14429284">
                <a:off x="12515885" y="1449368"/>
                <a:ext cx="0" cy="519113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8" name="Group 61"/>
              <p:cNvGrpSpPr>
                <a:grpSpLocks/>
              </p:cNvGrpSpPr>
              <p:nvPr/>
            </p:nvGrpSpPr>
            <p:grpSpPr bwMode="auto">
              <a:xfrm rot="14462297">
                <a:off x="12703220" y="1458910"/>
                <a:ext cx="223837" cy="180975"/>
                <a:chOff x="5504" y="8144"/>
                <a:chExt cx="291" cy="236"/>
              </a:xfrm>
            </p:grpSpPr>
            <p:sp>
              <p:nvSpPr>
                <p:cNvPr id="207" name="Rectangle 62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08" name="Rectangle 63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9" name="Group 64"/>
              <p:cNvGrpSpPr>
                <a:grpSpLocks/>
              </p:cNvGrpSpPr>
              <p:nvPr/>
            </p:nvGrpSpPr>
            <p:grpSpPr bwMode="auto">
              <a:xfrm rot="7209001">
                <a:off x="11436374" y="1468435"/>
                <a:ext cx="227014" cy="180975"/>
                <a:chOff x="5504" y="8144"/>
                <a:chExt cx="291" cy="236"/>
              </a:xfrm>
            </p:grpSpPr>
            <p:sp>
              <p:nvSpPr>
                <p:cNvPr id="205" name="Rectangle 65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06" name="Rectangle 66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64" name="Rectangle 67"/>
              <p:cNvSpPr>
                <a:spLocks noChangeArrowheads="1"/>
              </p:cNvSpPr>
              <p:nvPr/>
            </p:nvSpPr>
            <p:spPr bwMode="auto">
              <a:xfrm rot="10780961">
                <a:off x="12134885" y="1417619"/>
                <a:ext cx="42863" cy="350838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5" name="Rectangle 68"/>
              <p:cNvSpPr>
                <a:spLocks noChangeArrowheads="1"/>
              </p:cNvSpPr>
              <p:nvPr/>
            </p:nvSpPr>
            <p:spPr bwMode="auto">
              <a:xfrm rot="9888311">
                <a:off x="12041222" y="1711306"/>
                <a:ext cx="39688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6" name="Rectangle 69"/>
              <p:cNvSpPr>
                <a:spLocks noChangeArrowheads="1"/>
              </p:cNvSpPr>
              <p:nvPr/>
            </p:nvSpPr>
            <p:spPr bwMode="auto">
              <a:xfrm rot="11744560">
                <a:off x="12284110" y="1719244"/>
                <a:ext cx="38100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7" name="Rectangle 70"/>
              <p:cNvSpPr>
                <a:spLocks noChangeArrowheads="1"/>
              </p:cNvSpPr>
              <p:nvPr/>
            </p:nvSpPr>
            <p:spPr bwMode="auto">
              <a:xfrm rot="17064441" flipH="1">
                <a:off x="13822397" y="4373543"/>
                <a:ext cx="38100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8" name="Rectangle 71"/>
              <p:cNvSpPr>
                <a:spLocks noChangeArrowheads="1"/>
              </p:cNvSpPr>
              <p:nvPr/>
            </p:nvSpPr>
            <p:spPr bwMode="auto">
              <a:xfrm rot="18920690" flipH="1">
                <a:off x="13708097" y="4586269"/>
                <a:ext cx="39688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9" name="Rectangle 72"/>
              <p:cNvSpPr>
                <a:spLocks noChangeArrowheads="1"/>
              </p:cNvSpPr>
              <p:nvPr/>
            </p:nvSpPr>
            <p:spPr bwMode="auto">
              <a:xfrm rot="18028040" flipH="1">
                <a:off x="13933522" y="4518006"/>
                <a:ext cx="41275" cy="350838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0" name="Line 73"/>
              <p:cNvSpPr>
                <a:spLocks noChangeShapeType="1"/>
              </p:cNvSpPr>
              <p:nvPr/>
            </p:nvSpPr>
            <p:spPr bwMode="auto">
              <a:xfrm flipH="1" flipV="1">
                <a:off x="13233435" y="4671994"/>
                <a:ext cx="1397000" cy="1588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1" name="Rectangle 74"/>
              <p:cNvSpPr>
                <a:spLocks noChangeArrowheads="1"/>
              </p:cNvSpPr>
              <p:nvPr/>
            </p:nvSpPr>
            <p:spPr bwMode="auto">
              <a:xfrm flipH="1">
                <a:off x="14316110" y="4576744"/>
                <a:ext cx="350838" cy="18415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2" name="Freeform 75"/>
              <p:cNvSpPr>
                <a:spLocks/>
              </p:cNvSpPr>
              <p:nvPr/>
            </p:nvSpPr>
            <p:spPr bwMode="auto">
              <a:xfrm flipH="1">
                <a:off x="13508072" y="4600556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3" name="Line 76"/>
              <p:cNvSpPr>
                <a:spLocks noChangeShapeType="1"/>
              </p:cNvSpPr>
              <p:nvPr/>
            </p:nvSpPr>
            <p:spPr bwMode="auto">
              <a:xfrm flipH="1">
                <a:off x="13511247" y="4608494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4" name="Line 77"/>
              <p:cNvSpPr>
                <a:spLocks noChangeShapeType="1"/>
              </p:cNvSpPr>
              <p:nvPr/>
            </p:nvSpPr>
            <p:spPr bwMode="auto">
              <a:xfrm flipH="1">
                <a:off x="13509660" y="4737081"/>
                <a:ext cx="68263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0" name="Group 78"/>
              <p:cNvGrpSpPr>
                <a:grpSpLocks/>
              </p:cNvGrpSpPr>
              <p:nvPr/>
            </p:nvGrpSpPr>
            <p:grpSpPr bwMode="auto">
              <a:xfrm flipH="1">
                <a:off x="12703129" y="4371956"/>
                <a:ext cx="600087" cy="495300"/>
                <a:chOff x="4785" y="11039"/>
                <a:chExt cx="829" cy="688"/>
              </a:xfrm>
            </p:grpSpPr>
            <p:sp>
              <p:nvSpPr>
                <p:cNvPr id="200" name="Freeform 79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01" name="Line 80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02" name="Line 81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03" name="Line 82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04" name="Arc 83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76" name="Freeform 84"/>
              <p:cNvSpPr>
                <a:spLocks/>
              </p:cNvSpPr>
              <p:nvPr/>
            </p:nvSpPr>
            <p:spPr bwMode="auto">
              <a:xfrm rot="18936538" flipH="1">
                <a:off x="13274710" y="4567219"/>
                <a:ext cx="217488" cy="214313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7" name="Freeform 85"/>
              <p:cNvSpPr>
                <a:spLocks/>
              </p:cNvSpPr>
              <p:nvPr/>
            </p:nvSpPr>
            <p:spPr bwMode="auto">
              <a:xfrm flipH="1">
                <a:off x="13141360" y="4557694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8" name="Arc 86"/>
              <p:cNvSpPr>
                <a:spLocks/>
              </p:cNvSpPr>
              <p:nvPr/>
            </p:nvSpPr>
            <p:spPr bwMode="auto">
              <a:xfrm rot="14662502" flipH="1">
                <a:off x="13393772" y="4341793"/>
                <a:ext cx="288925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9" name="Arc 87"/>
              <p:cNvSpPr>
                <a:spLocks/>
              </p:cNvSpPr>
              <p:nvPr/>
            </p:nvSpPr>
            <p:spPr bwMode="auto">
              <a:xfrm rot="6937498" flipH="1" flipV="1">
                <a:off x="13392185" y="4667231"/>
                <a:ext cx="292100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1" name="Group 88"/>
              <p:cNvGrpSpPr>
                <a:grpSpLocks/>
              </p:cNvGrpSpPr>
              <p:nvPr/>
            </p:nvGrpSpPr>
            <p:grpSpPr bwMode="auto">
              <a:xfrm flipH="1">
                <a:off x="12703129" y="4416406"/>
                <a:ext cx="600087" cy="500063"/>
                <a:chOff x="4785" y="11039"/>
                <a:chExt cx="829" cy="688"/>
              </a:xfrm>
            </p:grpSpPr>
            <p:sp>
              <p:nvSpPr>
                <p:cNvPr id="195" name="Freeform 89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6" name="Line 90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7" name="Line 91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8" name="Line 92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9" name="Arc 93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81" name="Arc 94"/>
              <p:cNvSpPr>
                <a:spLocks/>
              </p:cNvSpPr>
              <p:nvPr/>
            </p:nvSpPr>
            <p:spPr bwMode="auto">
              <a:xfrm rot="18936538" flipV="1">
                <a:off x="13131835" y="4494194"/>
                <a:ext cx="352425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" name="Arc 95"/>
              <p:cNvSpPr>
                <a:spLocks/>
              </p:cNvSpPr>
              <p:nvPr/>
            </p:nvSpPr>
            <p:spPr bwMode="auto">
              <a:xfrm rot="18936538" flipH="1">
                <a:off x="13288997" y="4502131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" name="Arc 96"/>
              <p:cNvSpPr>
                <a:spLocks/>
              </p:cNvSpPr>
              <p:nvPr/>
            </p:nvSpPr>
            <p:spPr bwMode="auto">
              <a:xfrm rot="18936538" flipH="1">
                <a:off x="13541410" y="460214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" name="Arc 97"/>
              <p:cNvSpPr>
                <a:spLocks/>
              </p:cNvSpPr>
              <p:nvPr/>
            </p:nvSpPr>
            <p:spPr bwMode="auto">
              <a:xfrm rot="18936538" flipV="1">
                <a:off x="13408060" y="460055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" name="Line 98"/>
              <p:cNvSpPr>
                <a:spLocks noChangeShapeType="1"/>
              </p:cNvSpPr>
              <p:nvPr/>
            </p:nvSpPr>
            <p:spPr bwMode="auto">
              <a:xfrm rot="19792668" flipH="1" flipV="1">
                <a:off x="13774772" y="3987781"/>
                <a:ext cx="0" cy="733425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6" name="Freeform 99"/>
              <p:cNvSpPr>
                <a:spLocks/>
              </p:cNvSpPr>
              <p:nvPr/>
            </p:nvSpPr>
            <p:spPr bwMode="auto">
              <a:xfrm rot="3592668" flipH="1">
                <a:off x="13712860" y="4249718"/>
                <a:ext cx="77788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7" name="Line 100"/>
              <p:cNvSpPr>
                <a:spLocks noChangeShapeType="1"/>
              </p:cNvSpPr>
              <p:nvPr/>
            </p:nvSpPr>
            <p:spPr bwMode="auto">
              <a:xfrm rot="3592668" flipH="1">
                <a:off x="13771597" y="4287819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8" name="Line 101"/>
              <p:cNvSpPr>
                <a:spLocks noChangeShapeType="1"/>
              </p:cNvSpPr>
              <p:nvPr/>
            </p:nvSpPr>
            <p:spPr bwMode="auto">
              <a:xfrm rot="3592668" flipH="1">
                <a:off x="13657297" y="4348143"/>
                <a:ext cx="69850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9" name="Freeform 102"/>
              <p:cNvSpPr>
                <a:spLocks/>
              </p:cNvSpPr>
              <p:nvPr/>
            </p:nvSpPr>
            <p:spPr bwMode="auto">
              <a:xfrm rot="3592668" flipH="1">
                <a:off x="13495372" y="3840143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0" name="Line 103"/>
              <p:cNvSpPr>
                <a:spLocks noChangeShapeType="1"/>
              </p:cNvSpPr>
              <p:nvPr/>
            </p:nvSpPr>
            <p:spPr bwMode="auto">
              <a:xfrm rot="3592668" flipH="1">
                <a:off x="13622372" y="3900468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1" name="Line 104"/>
              <p:cNvSpPr>
                <a:spLocks noChangeShapeType="1"/>
              </p:cNvSpPr>
              <p:nvPr/>
            </p:nvSpPr>
            <p:spPr bwMode="auto">
              <a:xfrm rot="3592668" flipH="1">
                <a:off x="13652535" y="3933806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2" name="Line 105"/>
              <p:cNvSpPr>
                <a:spLocks noChangeShapeType="1"/>
              </p:cNvSpPr>
              <p:nvPr/>
            </p:nvSpPr>
            <p:spPr bwMode="auto">
              <a:xfrm rot="3592668" flipH="1">
                <a:off x="13323922" y="4119543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3" name="Arc 106"/>
              <p:cNvSpPr>
                <a:spLocks/>
              </p:cNvSpPr>
              <p:nvPr/>
            </p:nvSpPr>
            <p:spPr bwMode="auto">
              <a:xfrm rot="11664170" flipH="1">
                <a:off x="13204860" y="3552806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4" name="Freeform 107"/>
              <p:cNvSpPr>
                <a:spLocks/>
              </p:cNvSpPr>
              <p:nvPr/>
            </p:nvSpPr>
            <p:spPr bwMode="auto">
              <a:xfrm rot="929206" flipH="1">
                <a:off x="13557285" y="4070331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5" name="Freeform 108"/>
              <p:cNvSpPr>
                <a:spLocks/>
              </p:cNvSpPr>
              <p:nvPr/>
            </p:nvSpPr>
            <p:spPr bwMode="auto">
              <a:xfrm rot="3592668" flipH="1">
                <a:off x="13433460" y="4049693"/>
                <a:ext cx="452438" cy="228600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6" name="Arc 109"/>
              <p:cNvSpPr>
                <a:spLocks/>
              </p:cNvSpPr>
              <p:nvPr/>
            </p:nvSpPr>
            <p:spPr bwMode="auto">
              <a:xfrm rot="18255170" flipH="1">
                <a:off x="13741435" y="4062393"/>
                <a:ext cx="290513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7" name="Arc 110"/>
              <p:cNvSpPr>
                <a:spLocks/>
              </p:cNvSpPr>
              <p:nvPr/>
            </p:nvSpPr>
            <p:spPr bwMode="auto">
              <a:xfrm rot="10530167" flipH="1" flipV="1">
                <a:off x="13457272" y="4225906"/>
                <a:ext cx="293688" cy="333375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3" name="Group 111"/>
              <p:cNvGrpSpPr>
                <a:grpSpLocks/>
              </p:cNvGrpSpPr>
              <p:nvPr/>
            </p:nvGrpSpPr>
            <p:grpSpPr bwMode="auto">
              <a:xfrm rot="3592668" flipH="1">
                <a:off x="13154018" y="3611479"/>
                <a:ext cx="600087" cy="503238"/>
                <a:chOff x="4785" y="11039"/>
                <a:chExt cx="829" cy="688"/>
              </a:xfrm>
            </p:grpSpPr>
            <p:sp>
              <p:nvSpPr>
                <p:cNvPr id="190" name="Freeform 11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1" name="Line 11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2" name="Line 11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3" name="Line 11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4" name="Arc 11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99" name="Arc 117"/>
              <p:cNvSpPr>
                <a:spLocks/>
              </p:cNvSpPr>
              <p:nvPr/>
            </p:nvSpPr>
            <p:spPr bwMode="auto">
              <a:xfrm rot="929206" flipV="1">
                <a:off x="13455685" y="3933806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0" name="Arc 118"/>
              <p:cNvSpPr>
                <a:spLocks/>
              </p:cNvSpPr>
              <p:nvPr/>
            </p:nvSpPr>
            <p:spPr bwMode="auto">
              <a:xfrm rot="929206" flipH="1">
                <a:off x="13527122" y="4073506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1" name="Arc 119"/>
              <p:cNvSpPr>
                <a:spLocks/>
              </p:cNvSpPr>
              <p:nvPr/>
            </p:nvSpPr>
            <p:spPr bwMode="auto">
              <a:xfrm rot="929206" flipH="1">
                <a:off x="13711272" y="430369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2" name="Arc 120"/>
              <p:cNvSpPr>
                <a:spLocks/>
              </p:cNvSpPr>
              <p:nvPr/>
            </p:nvSpPr>
            <p:spPr bwMode="auto">
              <a:xfrm rot="929206" flipV="1">
                <a:off x="13646185" y="4187806"/>
                <a:ext cx="141288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3" name="Line 121"/>
              <p:cNvSpPr>
                <a:spLocks noChangeShapeType="1"/>
              </p:cNvSpPr>
              <p:nvPr/>
            </p:nvSpPr>
            <p:spPr bwMode="auto">
              <a:xfrm flipH="1">
                <a:off x="13703335" y="4651356"/>
                <a:ext cx="1588" cy="520700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4" name="Line 122"/>
              <p:cNvSpPr>
                <a:spLocks noChangeShapeType="1"/>
              </p:cNvSpPr>
              <p:nvPr/>
            </p:nvSpPr>
            <p:spPr bwMode="auto">
              <a:xfrm rot="14379716" flipH="1">
                <a:off x="14035122" y="4067156"/>
                <a:ext cx="0" cy="519113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7" name="Group 123"/>
              <p:cNvGrpSpPr>
                <a:grpSpLocks/>
              </p:cNvGrpSpPr>
              <p:nvPr/>
            </p:nvGrpSpPr>
            <p:grpSpPr bwMode="auto">
              <a:xfrm rot="14346703" flipH="1">
                <a:off x="14209737" y="4059201"/>
                <a:ext cx="223837" cy="180975"/>
                <a:chOff x="5504" y="8144"/>
                <a:chExt cx="291" cy="236"/>
              </a:xfrm>
            </p:grpSpPr>
            <p:sp>
              <p:nvSpPr>
                <p:cNvPr id="188" name="Rectangle 124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9" name="Rectangle 125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8" name="Group 126"/>
              <p:cNvGrpSpPr>
                <a:grpSpLocks/>
              </p:cNvGrpSpPr>
              <p:nvPr/>
            </p:nvGrpSpPr>
            <p:grpSpPr bwMode="auto">
              <a:xfrm flipH="1">
                <a:off x="13565203" y="5149831"/>
                <a:ext cx="227014" cy="180975"/>
                <a:chOff x="5504" y="8144"/>
                <a:chExt cx="291" cy="236"/>
              </a:xfrm>
            </p:grpSpPr>
            <p:sp>
              <p:nvSpPr>
                <p:cNvPr id="186" name="Rectangle 127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7" name="Rectangle 128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07" name="Rectangle 129"/>
              <p:cNvSpPr>
                <a:spLocks noChangeArrowheads="1"/>
              </p:cNvSpPr>
              <p:nvPr/>
            </p:nvSpPr>
            <p:spPr bwMode="auto">
              <a:xfrm rot="18028040" flipH="1">
                <a:off x="13931935" y="4519593"/>
                <a:ext cx="42863" cy="350838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8" name="Rectangle 130"/>
              <p:cNvSpPr>
                <a:spLocks noChangeArrowheads="1"/>
              </p:cNvSpPr>
              <p:nvPr/>
            </p:nvSpPr>
            <p:spPr bwMode="auto">
              <a:xfrm rot="18920690" flipH="1">
                <a:off x="13708097" y="4586269"/>
                <a:ext cx="39688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9" name="Rectangle 131"/>
              <p:cNvSpPr>
                <a:spLocks noChangeArrowheads="1"/>
              </p:cNvSpPr>
              <p:nvPr/>
            </p:nvSpPr>
            <p:spPr bwMode="auto">
              <a:xfrm rot="17064441" flipH="1">
                <a:off x="13822397" y="4373543"/>
                <a:ext cx="38100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0" name="Rectangle 132"/>
              <p:cNvSpPr>
                <a:spLocks noChangeArrowheads="1"/>
              </p:cNvSpPr>
              <p:nvPr/>
            </p:nvSpPr>
            <p:spPr bwMode="auto">
              <a:xfrm rot="4535559">
                <a:off x="10494997" y="4379893"/>
                <a:ext cx="38100" cy="177800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1" name="Rectangle 133"/>
              <p:cNvSpPr>
                <a:spLocks noChangeArrowheads="1"/>
              </p:cNvSpPr>
              <p:nvPr/>
            </p:nvSpPr>
            <p:spPr bwMode="auto">
              <a:xfrm rot="2679310">
                <a:off x="10607710" y="4591031"/>
                <a:ext cx="39688" cy="177800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2" name="Rectangle 134"/>
              <p:cNvSpPr>
                <a:spLocks noChangeArrowheads="1"/>
              </p:cNvSpPr>
              <p:nvPr/>
            </p:nvSpPr>
            <p:spPr bwMode="auto">
              <a:xfrm rot="3571960">
                <a:off x="10382285" y="4524356"/>
                <a:ext cx="41275" cy="350838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3" name="Line 135"/>
              <p:cNvSpPr>
                <a:spLocks noChangeShapeType="1"/>
              </p:cNvSpPr>
              <p:nvPr/>
            </p:nvSpPr>
            <p:spPr bwMode="auto">
              <a:xfrm flipV="1">
                <a:off x="9781535" y="4671085"/>
                <a:ext cx="1500198" cy="45719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4" name="Rectangle 136"/>
              <p:cNvSpPr>
                <a:spLocks noChangeArrowheads="1"/>
              </p:cNvSpPr>
              <p:nvPr/>
            </p:nvSpPr>
            <p:spPr bwMode="auto">
              <a:xfrm>
                <a:off x="9688547" y="4624038"/>
                <a:ext cx="350838" cy="184150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5" name="Freeform 138"/>
              <p:cNvSpPr>
                <a:spLocks/>
              </p:cNvSpPr>
              <p:nvPr/>
            </p:nvSpPr>
            <p:spPr bwMode="auto">
              <a:xfrm>
                <a:off x="10768047" y="4606906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6" name="Line 139"/>
              <p:cNvSpPr>
                <a:spLocks noChangeShapeType="1"/>
              </p:cNvSpPr>
              <p:nvPr/>
            </p:nvSpPr>
            <p:spPr bwMode="auto">
              <a:xfrm>
                <a:off x="10774397" y="4613256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7" name="Line 140"/>
              <p:cNvSpPr>
                <a:spLocks noChangeShapeType="1"/>
              </p:cNvSpPr>
              <p:nvPr/>
            </p:nvSpPr>
            <p:spPr bwMode="auto">
              <a:xfrm>
                <a:off x="10777572" y="4743431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9" name="Group 141"/>
              <p:cNvGrpSpPr>
                <a:grpSpLocks/>
              </p:cNvGrpSpPr>
              <p:nvPr/>
            </p:nvGrpSpPr>
            <p:grpSpPr bwMode="auto">
              <a:xfrm>
                <a:off x="11052279" y="4424344"/>
                <a:ext cx="600087" cy="500063"/>
                <a:chOff x="4785" y="11039"/>
                <a:chExt cx="829" cy="688"/>
              </a:xfrm>
            </p:grpSpPr>
            <p:sp>
              <p:nvSpPr>
                <p:cNvPr id="181" name="Freeform 14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2" name="Line 14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3" name="Line 14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4" name="Line 14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5" name="Arc 14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19" name="Freeform 147"/>
              <p:cNvSpPr>
                <a:spLocks/>
              </p:cNvSpPr>
              <p:nvPr/>
            </p:nvSpPr>
            <p:spPr bwMode="auto">
              <a:xfrm>
                <a:off x="10969660" y="4583094"/>
                <a:ext cx="2165350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0" name="Freeform 148"/>
              <p:cNvSpPr>
                <a:spLocks/>
              </p:cNvSpPr>
              <p:nvPr/>
            </p:nvSpPr>
            <p:spPr bwMode="auto">
              <a:xfrm flipV="1">
                <a:off x="10968072" y="4737081"/>
                <a:ext cx="2166938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1" name="Freeform 149"/>
              <p:cNvSpPr>
                <a:spLocks/>
              </p:cNvSpPr>
              <p:nvPr/>
            </p:nvSpPr>
            <p:spPr bwMode="auto">
              <a:xfrm rot="2663462">
                <a:off x="10863297" y="4573569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2" name="Freeform 150"/>
              <p:cNvSpPr>
                <a:spLocks/>
              </p:cNvSpPr>
              <p:nvPr/>
            </p:nvSpPr>
            <p:spPr bwMode="auto">
              <a:xfrm>
                <a:off x="11161747" y="4583094"/>
                <a:ext cx="2008188" cy="198438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80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3" name="Freeform 151"/>
              <p:cNvSpPr>
                <a:spLocks/>
              </p:cNvSpPr>
              <p:nvPr/>
            </p:nvSpPr>
            <p:spPr bwMode="auto">
              <a:xfrm>
                <a:off x="10763285" y="4564044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3175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4" name="Arc 152"/>
              <p:cNvSpPr>
                <a:spLocks/>
              </p:cNvSpPr>
              <p:nvPr/>
            </p:nvSpPr>
            <p:spPr bwMode="auto">
              <a:xfrm rot="6937498">
                <a:off x="10671210" y="4348143"/>
                <a:ext cx="290513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5" name="Arc 153"/>
              <p:cNvSpPr>
                <a:spLocks/>
              </p:cNvSpPr>
              <p:nvPr/>
            </p:nvSpPr>
            <p:spPr bwMode="auto">
              <a:xfrm rot="14662502" flipV="1">
                <a:off x="10671210" y="4673581"/>
                <a:ext cx="293688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6" name="Freeform 154"/>
              <p:cNvSpPr>
                <a:spLocks/>
              </p:cNvSpPr>
              <p:nvPr/>
            </p:nvSpPr>
            <p:spPr bwMode="auto">
              <a:xfrm flipH="1">
                <a:off x="13123897" y="4487844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7" name="Line 155"/>
              <p:cNvSpPr>
                <a:spLocks noChangeShapeType="1"/>
              </p:cNvSpPr>
              <p:nvPr/>
            </p:nvSpPr>
            <p:spPr bwMode="auto">
              <a:xfrm flipH="1">
                <a:off x="13293760" y="4473556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8" name="Line 156"/>
              <p:cNvSpPr>
                <a:spLocks noChangeShapeType="1"/>
              </p:cNvSpPr>
              <p:nvPr/>
            </p:nvSpPr>
            <p:spPr bwMode="auto">
              <a:xfrm flipH="1">
                <a:off x="13120722" y="4484669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9" name="Line 157"/>
              <p:cNvSpPr>
                <a:spLocks noChangeShapeType="1"/>
              </p:cNvSpPr>
              <p:nvPr/>
            </p:nvSpPr>
            <p:spPr bwMode="auto">
              <a:xfrm flipH="1">
                <a:off x="13115960" y="4859319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0" name="Arc 158"/>
              <p:cNvSpPr>
                <a:spLocks/>
              </p:cNvSpPr>
              <p:nvPr/>
            </p:nvSpPr>
            <p:spPr bwMode="auto">
              <a:xfrm rot="8071501" flipH="1">
                <a:off x="12707972" y="4414818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1" name="Freeform 159"/>
              <p:cNvSpPr>
                <a:spLocks/>
              </p:cNvSpPr>
              <p:nvPr/>
            </p:nvSpPr>
            <p:spPr bwMode="auto">
              <a:xfrm>
                <a:off x="11063322" y="4494194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2" name="Line 160"/>
              <p:cNvSpPr>
                <a:spLocks noChangeShapeType="1"/>
              </p:cNvSpPr>
              <p:nvPr/>
            </p:nvSpPr>
            <p:spPr bwMode="auto">
              <a:xfrm>
                <a:off x="11061735" y="4479906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3" name="Line 161"/>
              <p:cNvSpPr>
                <a:spLocks noChangeShapeType="1"/>
              </p:cNvSpPr>
              <p:nvPr/>
            </p:nvSpPr>
            <p:spPr bwMode="auto">
              <a:xfrm>
                <a:off x="11052210" y="4865669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4" name="Arc 162"/>
              <p:cNvSpPr>
                <a:spLocks/>
              </p:cNvSpPr>
              <p:nvPr/>
            </p:nvSpPr>
            <p:spPr bwMode="auto">
              <a:xfrm rot="13528499">
                <a:off x="11145872" y="4421168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5" name="Arc 163"/>
              <p:cNvSpPr>
                <a:spLocks/>
              </p:cNvSpPr>
              <p:nvPr/>
            </p:nvSpPr>
            <p:spPr bwMode="auto">
              <a:xfrm rot="2663462" flipH="1" flipV="1">
                <a:off x="10871235" y="4498956"/>
                <a:ext cx="352425" cy="3571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6" name="Arc 164"/>
              <p:cNvSpPr>
                <a:spLocks/>
              </p:cNvSpPr>
              <p:nvPr/>
            </p:nvSpPr>
            <p:spPr bwMode="auto">
              <a:xfrm rot="2663462">
                <a:off x="10715660" y="4508481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7" name="Arc 165"/>
              <p:cNvSpPr>
                <a:spLocks/>
              </p:cNvSpPr>
              <p:nvPr/>
            </p:nvSpPr>
            <p:spPr bwMode="auto">
              <a:xfrm rot="2663462">
                <a:off x="10674385" y="460849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8" name="Arc 166"/>
              <p:cNvSpPr>
                <a:spLocks/>
              </p:cNvSpPr>
              <p:nvPr/>
            </p:nvSpPr>
            <p:spPr bwMode="auto">
              <a:xfrm rot="2663462" flipH="1" flipV="1">
                <a:off x="10806147" y="460690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9" name="Line 167"/>
              <p:cNvSpPr>
                <a:spLocks noChangeShapeType="1"/>
              </p:cNvSpPr>
              <p:nvPr/>
            </p:nvSpPr>
            <p:spPr bwMode="auto">
              <a:xfrm rot="1807332" flipH="1" flipV="1">
                <a:off x="10533402" y="4226865"/>
                <a:ext cx="45720" cy="48041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0" name="Freeform 168"/>
              <p:cNvSpPr>
                <a:spLocks/>
              </p:cNvSpPr>
              <p:nvPr/>
            </p:nvSpPr>
            <p:spPr bwMode="auto">
              <a:xfrm rot="18007332">
                <a:off x="10564847" y="4254481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1" name="Line 169"/>
              <p:cNvSpPr>
                <a:spLocks noChangeShapeType="1"/>
              </p:cNvSpPr>
              <p:nvPr/>
            </p:nvSpPr>
            <p:spPr bwMode="auto">
              <a:xfrm rot="18007332">
                <a:off x="10515635" y="4290993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2" name="Line 170"/>
              <p:cNvSpPr>
                <a:spLocks noChangeShapeType="1"/>
              </p:cNvSpPr>
              <p:nvPr/>
            </p:nvSpPr>
            <p:spPr bwMode="auto">
              <a:xfrm rot="18007332">
                <a:off x="10629935" y="4352906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32" name="Group 171"/>
              <p:cNvGrpSpPr>
                <a:grpSpLocks/>
              </p:cNvGrpSpPr>
              <p:nvPr/>
            </p:nvGrpSpPr>
            <p:grpSpPr bwMode="auto">
              <a:xfrm rot="18007332">
                <a:off x="10577577" y="3603541"/>
                <a:ext cx="600087" cy="500063"/>
                <a:chOff x="4785" y="11039"/>
                <a:chExt cx="829" cy="688"/>
              </a:xfrm>
            </p:grpSpPr>
            <p:sp>
              <p:nvSpPr>
                <p:cNvPr id="176" name="Freeform 17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7" name="Line 17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8" name="Line 17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9" name="Line 17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0" name="Arc 17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44" name="Freeform 177"/>
              <p:cNvSpPr>
                <a:spLocks/>
              </p:cNvSpPr>
              <p:nvPr/>
            </p:nvSpPr>
            <p:spPr bwMode="auto">
              <a:xfrm rot="18007332">
                <a:off x="10082247" y="3190856"/>
                <a:ext cx="2165350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5" name="Freeform 178"/>
              <p:cNvSpPr>
                <a:spLocks/>
              </p:cNvSpPr>
              <p:nvPr/>
            </p:nvSpPr>
            <p:spPr bwMode="auto">
              <a:xfrm rot="18007332" flipV="1">
                <a:off x="10212422" y="3268643"/>
                <a:ext cx="2166938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6" name="Freeform 179"/>
              <p:cNvSpPr>
                <a:spLocks/>
              </p:cNvSpPr>
              <p:nvPr/>
            </p:nvSpPr>
            <p:spPr bwMode="auto">
              <a:xfrm rot="20670794">
                <a:off x="10580722" y="4076681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7" name="Freeform 180"/>
              <p:cNvSpPr>
                <a:spLocks/>
              </p:cNvSpPr>
              <p:nvPr/>
            </p:nvSpPr>
            <p:spPr bwMode="auto">
              <a:xfrm rot="18007332">
                <a:off x="10290210" y="3036868"/>
                <a:ext cx="2006600" cy="198438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80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8" name="Freeform 181"/>
              <p:cNvSpPr>
                <a:spLocks/>
              </p:cNvSpPr>
              <p:nvPr/>
            </p:nvSpPr>
            <p:spPr bwMode="auto">
              <a:xfrm rot="18007332">
                <a:off x="10469597" y="4054456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3175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9" name="Arc 182"/>
              <p:cNvSpPr>
                <a:spLocks/>
              </p:cNvSpPr>
              <p:nvPr/>
            </p:nvSpPr>
            <p:spPr bwMode="auto">
              <a:xfrm rot="3344830">
                <a:off x="10323547" y="4067156"/>
                <a:ext cx="290513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0" name="Arc 183"/>
              <p:cNvSpPr>
                <a:spLocks/>
              </p:cNvSpPr>
              <p:nvPr/>
            </p:nvSpPr>
            <p:spPr bwMode="auto">
              <a:xfrm rot="11069833" flipV="1">
                <a:off x="10604535" y="4229081"/>
                <a:ext cx="293688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1" name="Freeform 184"/>
              <p:cNvSpPr>
                <a:spLocks/>
              </p:cNvSpPr>
              <p:nvPr/>
            </p:nvSpPr>
            <p:spPr bwMode="auto">
              <a:xfrm rot="18007332" flipH="1">
                <a:off x="11720547" y="2062143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2" name="Line 185"/>
              <p:cNvSpPr>
                <a:spLocks noChangeShapeType="1"/>
              </p:cNvSpPr>
              <p:nvPr/>
            </p:nvSpPr>
            <p:spPr bwMode="auto">
              <a:xfrm rot="18007332" flipH="1">
                <a:off x="11847547" y="1973243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3" name="Line 186"/>
              <p:cNvSpPr>
                <a:spLocks noChangeShapeType="1"/>
              </p:cNvSpPr>
              <p:nvPr/>
            </p:nvSpPr>
            <p:spPr bwMode="auto">
              <a:xfrm rot="18007332" flipH="1">
                <a:off x="11553860" y="2149456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4" name="Line 187"/>
              <p:cNvSpPr>
                <a:spLocks noChangeShapeType="1"/>
              </p:cNvSpPr>
              <p:nvPr/>
            </p:nvSpPr>
            <p:spPr bwMode="auto">
              <a:xfrm rot="18007332" flipH="1">
                <a:off x="11874535" y="2338368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5" name="Arc 188"/>
              <p:cNvSpPr>
                <a:spLocks/>
              </p:cNvSpPr>
              <p:nvPr/>
            </p:nvSpPr>
            <p:spPr bwMode="auto">
              <a:xfrm rot="4478833" flipH="1">
                <a:off x="11425272" y="2206606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6" name="Freeform 189"/>
              <p:cNvSpPr>
                <a:spLocks/>
              </p:cNvSpPr>
              <p:nvPr/>
            </p:nvSpPr>
            <p:spPr bwMode="auto">
              <a:xfrm rot="18007332">
                <a:off x="10691847" y="3844906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7" name="Line 190"/>
              <p:cNvSpPr>
                <a:spLocks noChangeShapeType="1"/>
              </p:cNvSpPr>
              <p:nvPr/>
            </p:nvSpPr>
            <p:spPr bwMode="auto">
              <a:xfrm rot="18007332">
                <a:off x="10733122" y="3905231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8" name="Line 191"/>
              <p:cNvSpPr>
                <a:spLocks noChangeShapeType="1"/>
              </p:cNvSpPr>
              <p:nvPr/>
            </p:nvSpPr>
            <p:spPr bwMode="auto">
              <a:xfrm rot="18007332">
                <a:off x="10450547" y="4152818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9" name="Line 192"/>
              <p:cNvSpPr>
                <a:spLocks noChangeShapeType="1"/>
              </p:cNvSpPr>
              <p:nvPr/>
            </p:nvSpPr>
            <p:spPr bwMode="auto">
              <a:xfrm rot="18007332">
                <a:off x="10844247" y="4124306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0" name="Arc 193"/>
              <p:cNvSpPr>
                <a:spLocks/>
              </p:cNvSpPr>
              <p:nvPr/>
            </p:nvSpPr>
            <p:spPr bwMode="auto">
              <a:xfrm rot="9935830">
                <a:off x="10648985" y="3557569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1" name="Arc 194"/>
              <p:cNvSpPr>
                <a:spLocks/>
              </p:cNvSpPr>
              <p:nvPr/>
            </p:nvSpPr>
            <p:spPr bwMode="auto">
              <a:xfrm rot="20670794" flipH="1" flipV="1">
                <a:off x="10548972" y="3938569"/>
                <a:ext cx="352425" cy="3571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2" name="Arc 195"/>
              <p:cNvSpPr>
                <a:spLocks/>
              </p:cNvSpPr>
              <p:nvPr/>
            </p:nvSpPr>
            <p:spPr bwMode="auto">
              <a:xfrm rot="20670794">
                <a:off x="10477535" y="4078269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3" name="Arc 196"/>
              <p:cNvSpPr>
                <a:spLocks/>
              </p:cNvSpPr>
              <p:nvPr/>
            </p:nvSpPr>
            <p:spPr bwMode="auto">
              <a:xfrm rot="20670794">
                <a:off x="10504522" y="431004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" name="Arc 197"/>
              <p:cNvSpPr>
                <a:spLocks/>
              </p:cNvSpPr>
              <p:nvPr/>
            </p:nvSpPr>
            <p:spPr bwMode="auto">
              <a:xfrm rot="20670794" flipH="1" flipV="1">
                <a:off x="10568022" y="419415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5" name="Line 198"/>
              <p:cNvSpPr>
                <a:spLocks noChangeShapeType="1"/>
              </p:cNvSpPr>
              <p:nvPr/>
            </p:nvSpPr>
            <p:spPr bwMode="auto">
              <a:xfrm>
                <a:off x="10650572" y="4657706"/>
                <a:ext cx="1588" cy="52070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6" name="Line 199"/>
              <p:cNvSpPr>
                <a:spLocks noChangeShapeType="1"/>
              </p:cNvSpPr>
              <p:nvPr/>
            </p:nvSpPr>
            <p:spPr bwMode="auto">
              <a:xfrm rot="7220284">
                <a:off x="10321960" y="4073506"/>
                <a:ext cx="0" cy="52070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37" name="Group 200"/>
              <p:cNvGrpSpPr>
                <a:grpSpLocks/>
              </p:cNvGrpSpPr>
              <p:nvPr/>
            </p:nvGrpSpPr>
            <p:grpSpPr bwMode="auto">
              <a:xfrm rot="7253297">
                <a:off x="9904436" y="4089397"/>
                <a:ext cx="227014" cy="180975"/>
                <a:chOff x="5504" y="8144"/>
                <a:chExt cx="291" cy="236"/>
              </a:xfrm>
            </p:grpSpPr>
            <p:sp>
              <p:nvSpPr>
                <p:cNvPr id="174" name="Rectangle 201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5" name="Rectangle 202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55" name="Group 203"/>
              <p:cNvGrpSpPr>
                <a:grpSpLocks/>
              </p:cNvGrpSpPr>
              <p:nvPr/>
            </p:nvGrpSpPr>
            <p:grpSpPr bwMode="auto">
              <a:xfrm>
                <a:off x="10534666" y="5156181"/>
                <a:ext cx="223837" cy="180975"/>
                <a:chOff x="5504" y="8144"/>
                <a:chExt cx="291" cy="236"/>
              </a:xfrm>
            </p:grpSpPr>
            <p:sp>
              <p:nvSpPr>
                <p:cNvPr id="172" name="Rectangle 204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3" name="Rectangle 205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69" name="Rectangle 206"/>
              <p:cNvSpPr>
                <a:spLocks noChangeArrowheads="1"/>
              </p:cNvSpPr>
              <p:nvPr/>
            </p:nvSpPr>
            <p:spPr bwMode="auto">
              <a:xfrm rot="3571960">
                <a:off x="10380697" y="4524356"/>
                <a:ext cx="42863" cy="350838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0" name="Rectangle 207"/>
              <p:cNvSpPr>
                <a:spLocks noChangeArrowheads="1"/>
              </p:cNvSpPr>
              <p:nvPr/>
            </p:nvSpPr>
            <p:spPr bwMode="auto">
              <a:xfrm rot="2679310">
                <a:off x="10607710" y="4591031"/>
                <a:ext cx="39688" cy="177800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1" name="Rectangle 208"/>
              <p:cNvSpPr>
                <a:spLocks noChangeArrowheads="1"/>
              </p:cNvSpPr>
              <p:nvPr/>
            </p:nvSpPr>
            <p:spPr bwMode="auto">
              <a:xfrm rot="4535559">
                <a:off x="10494997" y="4378306"/>
                <a:ext cx="38100" cy="177800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50" name="Rectangle 6"/>
            <p:cNvSpPr>
              <a:spLocks noChangeArrowheads="1"/>
            </p:cNvSpPr>
            <p:nvPr/>
          </p:nvSpPr>
          <p:spPr bwMode="auto">
            <a:xfrm>
              <a:off x="6581788" y="1044644"/>
              <a:ext cx="2500330" cy="110799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 smtClean="0">
                  <a:solidFill>
                    <a:srgbClr val="99CCFF"/>
                  </a:solidFill>
                  <a:latin typeface="Tahoma" pitchFamily="34" charset="0"/>
                </a:rPr>
                <a:t>DECIGO</a:t>
              </a:r>
              <a:r>
                <a:rPr lang="en-US" altLang="ja-JP" sz="1600" b="1" dirty="0" smtClean="0">
                  <a:solidFill>
                    <a:srgbClr val="EAEAEA"/>
                  </a:solidFill>
                  <a:latin typeface="Tahoma" pitchFamily="34" charset="0"/>
                </a:rPr>
                <a:t>  (2027~)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 smtClean="0">
                  <a:solidFill>
                    <a:srgbClr val="EAEAEA"/>
                  </a:solidFill>
                  <a:latin typeface="Tahoma" pitchFamily="34" charset="0"/>
                </a:rPr>
                <a:t>  </a:t>
              </a: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</a:rPr>
                <a:t>Space observatory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</a:rPr>
                <a:t>     </a:t>
              </a: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  <a:sym typeface="Wingdings" pitchFamily="2" charset="2"/>
                </a:rPr>
                <a:t> </a:t>
              </a:r>
              <a:r>
                <a:rPr lang="en-US" altLang="ja-JP" sz="1400" b="1" dirty="0" smtClean="0">
                  <a:solidFill>
                    <a:srgbClr val="CCECFF"/>
                  </a:solidFill>
                  <a:latin typeface="Tahoma" pitchFamily="34" charset="0"/>
                  <a:sym typeface="Wingdings" pitchFamily="2" charset="2"/>
                </a:rPr>
                <a:t>Low</a:t>
              </a: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  <a:sym typeface="Wingdings" pitchFamily="2" charset="2"/>
                </a:rPr>
                <a:t> freq. sources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  <a:sym typeface="Wingdings" pitchFamily="2" charset="2"/>
                </a:rPr>
                <a:t>          Cosmology</a:t>
              </a:r>
              <a:endParaRPr lang="ja-JP" altLang="en-US" sz="1400" b="1" dirty="0">
                <a:solidFill>
                  <a:srgbClr val="EAEAEA"/>
                </a:solidFill>
                <a:latin typeface="Tahoma" pitchFamily="34" charset="0"/>
              </a:endParaRPr>
            </a:p>
          </p:txBody>
        </p:sp>
      </p:grpSp>
      <p:grpSp>
        <p:nvGrpSpPr>
          <p:cNvPr id="62" name="グループ化 264"/>
          <p:cNvGrpSpPr/>
          <p:nvPr/>
        </p:nvGrpSpPr>
        <p:grpSpPr>
          <a:xfrm>
            <a:off x="2214546" y="3146733"/>
            <a:ext cx="6286544" cy="3282663"/>
            <a:chOff x="2214546" y="3146733"/>
            <a:chExt cx="6286544" cy="3282663"/>
          </a:xfrm>
        </p:grpSpPr>
        <p:grpSp>
          <p:nvGrpSpPr>
            <p:cNvPr id="63" name="グループ化 260"/>
            <p:cNvGrpSpPr/>
            <p:nvPr/>
          </p:nvGrpSpPr>
          <p:grpSpPr>
            <a:xfrm>
              <a:off x="2928926" y="3286124"/>
              <a:ext cx="2857520" cy="1359006"/>
              <a:chOff x="2928926" y="3286124"/>
              <a:chExt cx="2857520" cy="1359006"/>
            </a:xfrm>
          </p:grpSpPr>
          <p:sp>
            <p:nvSpPr>
              <p:cNvPr id="237" name="AutoShape 56"/>
              <p:cNvSpPr>
                <a:spLocks noChangeArrowheads="1"/>
              </p:cNvSpPr>
              <p:nvPr/>
            </p:nvSpPr>
            <p:spPr bwMode="auto">
              <a:xfrm>
                <a:off x="2928926" y="3287808"/>
                <a:ext cx="2857520" cy="1357322"/>
              </a:xfrm>
              <a:prstGeom prst="roundRect">
                <a:avLst>
                  <a:gd name="adj" fmla="val 6731"/>
                </a:avLst>
              </a:prstGeom>
              <a:solidFill>
                <a:srgbClr val="FFFFFF">
                  <a:alpha val="10000"/>
                </a:srgbClr>
              </a:solidFill>
              <a:ln w="3175">
                <a:noFill/>
                <a:round/>
                <a:headEnd/>
                <a:tailEnd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ja-JP" altLang="en-US"/>
              </a:p>
            </p:txBody>
          </p:sp>
          <p:pic>
            <p:nvPicPr>
              <p:cNvPr id="227" name="Picture 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13895" r="68272" b="29528"/>
              <a:stretch>
                <a:fillRect/>
              </a:stretch>
            </p:blipFill>
            <p:spPr bwMode="auto">
              <a:xfrm>
                <a:off x="4502067" y="3359246"/>
                <a:ext cx="1212941" cy="1214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8" name="Rectangle 6"/>
              <p:cNvSpPr>
                <a:spLocks noChangeArrowheads="1"/>
              </p:cNvSpPr>
              <p:nvPr/>
            </p:nvSpPr>
            <p:spPr bwMode="auto">
              <a:xfrm>
                <a:off x="2930431" y="3286124"/>
                <a:ext cx="2071702" cy="110799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FFCCCC"/>
                    </a:solidFill>
                    <a:latin typeface="Tahoma" pitchFamily="34" charset="0"/>
                  </a:rPr>
                  <a:t>DPF </a:t>
                </a: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(2015~)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</a:t>
                </a:r>
                <a:r>
                  <a:rPr lang="en-US" altLang="ja-JP" sz="1400" b="1" dirty="0" smtClean="0">
                    <a:solidFill>
                      <a:srgbClr val="EAEAEA"/>
                    </a:solidFill>
                    <a:latin typeface="Tahoma" pitchFamily="34" charset="0"/>
                  </a:rPr>
                  <a:t>Small Satellite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4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   Galactic events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4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    Earth’s gravity</a:t>
                </a:r>
                <a:endParaRPr lang="ja-JP" altLang="en-US" sz="1400" b="1" dirty="0">
                  <a:solidFill>
                    <a:srgbClr val="EAEAEA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75" name="グループ化 256"/>
            <p:cNvGrpSpPr/>
            <p:nvPr/>
          </p:nvGrpSpPr>
          <p:grpSpPr>
            <a:xfrm>
              <a:off x="2214546" y="4786322"/>
              <a:ext cx="2286016" cy="1643074"/>
              <a:chOff x="2214546" y="4786322"/>
              <a:chExt cx="2286016" cy="1643074"/>
            </a:xfrm>
          </p:grpSpPr>
          <p:sp>
            <p:nvSpPr>
              <p:cNvPr id="238" name="AutoShape 56"/>
              <p:cNvSpPr>
                <a:spLocks noChangeArrowheads="1"/>
              </p:cNvSpPr>
              <p:nvPr/>
            </p:nvSpPr>
            <p:spPr bwMode="auto">
              <a:xfrm>
                <a:off x="2214546" y="4786322"/>
                <a:ext cx="2071702" cy="1643074"/>
              </a:xfrm>
              <a:prstGeom prst="roundRect">
                <a:avLst>
                  <a:gd name="adj" fmla="val 6731"/>
                </a:avLst>
              </a:prstGeom>
              <a:solidFill>
                <a:srgbClr val="FFFFFF">
                  <a:alpha val="10000"/>
                </a:srgbClr>
              </a:solidFill>
              <a:ln w="3175">
                <a:noFill/>
                <a:round/>
                <a:headEnd/>
                <a:tailEnd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ja-JP" altLang="en-US"/>
              </a:p>
            </p:txBody>
          </p:sp>
          <p:sp>
            <p:nvSpPr>
              <p:cNvPr id="231" name="Rectangle 6"/>
              <p:cNvSpPr>
                <a:spLocks noChangeArrowheads="1"/>
              </p:cNvSpPr>
              <p:nvPr/>
            </p:nvSpPr>
            <p:spPr bwMode="auto">
              <a:xfrm>
                <a:off x="2214546" y="4786322"/>
                <a:ext cx="2286016" cy="63402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FF9999"/>
                    </a:solidFill>
                    <a:latin typeface="Tahoma" pitchFamily="34" charset="0"/>
                  </a:rPr>
                  <a:t>SWIM </a:t>
                </a: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(2009~)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</a:t>
                </a:r>
                <a:r>
                  <a:rPr lang="en-US" altLang="ja-JP" sz="1400" b="1" dirty="0" smtClean="0">
                    <a:solidFill>
                      <a:srgbClr val="EAEAEA"/>
                    </a:solidFill>
                    <a:latin typeface="Tahoma" pitchFamily="34" charset="0"/>
                  </a:rPr>
                  <a:t>First module in orbit</a:t>
                </a:r>
              </a:p>
            </p:txBody>
          </p:sp>
          <p:pic>
            <p:nvPicPr>
              <p:cNvPr id="232" name="図 16" descr="photo_sat_3_01L.jpg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71736" y="5357826"/>
                <a:ext cx="1339683" cy="1071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2" name="右矢印 241"/>
            <p:cNvSpPr/>
            <p:nvPr/>
          </p:nvSpPr>
          <p:spPr bwMode="auto">
            <a:xfrm rot="19112456">
              <a:off x="6978669" y="3146733"/>
              <a:ext cx="357190" cy="285752"/>
            </a:xfrm>
            <a:prstGeom prst="rightArrow">
              <a:avLst/>
            </a:prstGeom>
            <a:solidFill>
              <a:srgbClr val="99CCFF">
                <a:alpha val="10000"/>
              </a:srgbClr>
            </a:solidFill>
            <a:ln w="6350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80" name="グループ化 261"/>
            <p:cNvGrpSpPr/>
            <p:nvPr/>
          </p:nvGrpSpPr>
          <p:grpSpPr>
            <a:xfrm>
              <a:off x="6143636" y="3429000"/>
              <a:ext cx="1571636" cy="634020"/>
              <a:chOff x="6143636" y="3429000"/>
              <a:chExt cx="1571636" cy="634020"/>
            </a:xfrm>
          </p:grpSpPr>
          <p:sp>
            <p:nvSpPr>
              <p:cNvPr id="254" name="AutoShape 56"/>
              <p:cNvSpPr>
                <a:spLocks noChangeArrowheads="1"/>
              </p:cNvSpPr>
              <p:nvPr/>
            </p:nvSpPr>
            <p:spPr bwMode="auto">
              <a:xfrm>
                <a:off x="6143636" y="3442648"/>
                <a:ext cx="1428760" cy="571504"/>
              </a:xfrm>
              <a:prstGeom prst="roundRect">
                <a:avLst>
                  <a:gd name="adj" fmla="val 6731"/>
                </a:avLst>
              </a:prstGeom>
              <a:solidFill>
                <a:srgbClr val="FFFFFF">
                  <a:alpha val="10000"/>
                </a:srgbClr>
              </a:solidFill>
              <a:ln w="3175">
                <a:noFill/>
                <a:round/>
                <a:headEnd/>
                <a:tailEnd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ja-JP" altLang="en-US"/>
              </a:p>
            </p:txBody>
          </p:sp>
          <p:sp>
            <p:nvSpPr>
              <p:cNvPr id="247" name="Rectangle 6"/>
              <p:cNvSpPr>
                <a:spLocks noChangeArrowheads="1"/>
              </p:cNvSpPr>
              <p:nvPr/>
            </p:nvSpPr>
            <p:spPr bwMode="auto">
              <a:xfrm>
                <a:off x="6143636" y="3429000"/>
                <a:ext cx="1571636" cy="63402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FFCCCC"/>
                    </a:solidFill>
                    <a:latin typeface="Tahoma" pitchFamily="34" charset="0"/>
                  </a:rPr>
                  <a:t>Pre-DECIGO </a:t>
                </a: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 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  (2021~)</a:t>
                </a:r>
              </a:p>
            </p:txBody>
          </p:sp>
        </p:grpSp>
        <p:sp>
          <p:nvSpPr>
            <p:cNvPr id="248" name="右矢印 247"/>
            <p:cNvSpPr/>
            <p:nvPr/>
          </p:nvSpPr>
          <p:spPr bwMode="auto">
            <a:xfrm rot="19585848">
              <a:off x="4192589" y="4575494"/>
              <a:ext cx="357190" cy="285752"/>
            </a:xfrm>
            <a:prstGeom prst="rightArrow">
              <a:avLst/>
            </a:prstGeom>
            <a:solidFill>
              <a:srgbClr val="99CCFF">
                <a:alpha val="10000"/>
              </a:srgbClr>
            </a:solidFill>
            <a:ln w="6350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49" name="右矢印 248"/>
            <p:cNvSpPr/>
            <p:nvPr/>
          </p:nvSpPr>
          <p:spPr bwMode="auto">
            <a:xfrm rot="1710271">
              <a:off x="5739910" y="4425606"/>
              <a:ext cx="357190" cy="285752"/>
            </a:xfrm>
            <a:prstGeom prst="rightArrow">
              <a:avLst/>
            </a:prstGeom>
            <a:solidFill>
              <a:srgbClr val="99CCFF">
                <a:alpha val="10000"/>
              </a:srgbClr>
            </a:solidFill>
            <a:ln w="6350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98" name="グループ化 257"/>
            <p:cNvGrpSpPr/>
            <p:nvPr/>
          </p:nvGrpSpPr>
          <p:grpSpPr>
            <a:xfrm>
              <a:off x="6072198" y="4572008"/>
              <a:ext cx="2428892" cy="1758654"/>
              <a:chOff x="6072198" y="4572008"/>
              <a:chExt cx="2428892" cy="1758654"/>
            </a:xfrm>
          </p:grpSpPr>
          <p:sp>
            <p:nvSpPr>
              <p:cNvPr id="251" name="AutoShape 56"/>
              <p:cNvSpPr>
                <a:spLocks noChangeArrowheads="1"/>
              </p:cNvSpPr>
              <p:nvPr/>
            </p:nvSpPr>
            <p:spPr bwMode="auto">
              <a:xfrm>
                <a:off x="6072198" y="4616150"/>
                <a:ext cx="2428892" cy="1714512"/>
              </a:xfrm>
              <a:prstGeom prst="roundRect">
                <a:avLst>
                  <a:gd name="adj" fmla="val 6731"/>
                </a:avLst>
              </a:prstGeom>
              <a:solidFill>
                <a:srgbClr val="FFFFFF">
                  <a:alpha val="10000"/>
                </a:srgbClr>
              </a:solidFill>
              <a:ln w="3175">
                <a:noFill/>
                <a:round/>
                <a:headEnd/>
                <a:tailEnd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ja-JP" altLang="en-US"/>
              </a:p>
            </p:txBody>
          </p:sp>
          <p:sp>
            <p:nvSpPr>
              <p:cNvPr id="224" name="Rectangle 6"/>
              <p:cNvSpPr>
                <a:spLocks noChangeArrowheads="1"/>
              </p:cNvSpPr>
              <p:nvPr/>
            </p:nvSpPr>
            <p:spPr bwMode="auto">
              <a:xfrm>
                <a:off x="6072198" y="4572008"/>
                <a:ext cx="2428892" cy="87100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99CCFF"/>
                    </a:solidFill>
                    <a:latin typeface="Tahoma" pitchFamily="34" charset="0"/>
                  </a:rPr>
                  <a:t>Satellite Gravity</a:t>
                </a: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(?~)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</a:t>
                </a:r>
                <a:r>
                  <a:rPr lang="en-US" altLang="ja-JP" sz="1400" b="1" dirty="0" smtClean="0">
                    <a:solidFill>
                      <a:srgbClr val="EAEAEA"/>
                    </a:solidFill>
                    <a:latin typeface="Tahoma" pitchFamily="34" charset="0"/>
                  </a:rPr>
                  <a:t>Space observatory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4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   </a:t>
                </a:r>
                <a:r>
                  <a:rPr lang="en-US" altLang="ja-JP" sz="1400" b="1" dirty="0" smtClean="0">
                    <a:solidFill>
                      <a:srgbClr val="EAEAEA"/>
                    </a:solidFill>
                    <a:latin typeface="Tahoma" pitchFamily="34" charset="0"/>
                    <a:sym typeface="Wingdings" pitchFamily="2" charset="2"/>
                  </a:rPr>
                  <a:t> Earth environment</a:t>
                </a:r>
                <a:endParaRPr lang="ja-JP" altLang="en-US" sz="1400" b="1" dirty="0">
                  <a:solidFill>
                    <a:srgbClr val="EAEAEA"/>
                  </a:solidFill>
                  <a:latin typeface="Tahoma" pitchFamily="34" charset="0"/>
                </a:endParaRPr>
              </a:p>
            </p:txBody>
          </p:sp>
          <p:pic>
            <p:nvPicPr>
              <p:cNvPr id="252" name="Picture 9" descr="GOCE Satellite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429388" y="5429264"/>
                <a:ext cx="1282481" cy="875293"/>
              </a:xfrm>
              <a:prstGeom prst="rect">
                <a:avLst/>
              </a:prstGeom>
              <a:noFill/>
            </p:spPr>
          </p:pic>
        </p:grpSp>
        <p:sp>
          <p:nvSpPr>
            <p:cNvPr id="253" name="右矢印 252"/>
            <p:cNvSpPr/>
            <p:nvPr/>
          </p:nvSpPr>
          <p:spPr bwMode="auto">
            <a:xfrm rot="20540828">
              <a:off x="5822966" y="3690745"/>
              <a:ext cx="357190" cy="285752"/>
            </a:xfrm>
            <a:prstGeom prst="rightArrow">
              <a:avLst/>
            </a:prstGeom>
            <a:solidFill>
              <a:srgbClr val="99CCFF">
                <a:alpha val="10000"/>
              </a:srgbClr>
            </a:solidFill>
            <a:ln w="6350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105" name="グループ化 263"/>
          <p:cNvGrpSpPr/>
          <p:nvPr/>
        </p:nvGrpSpPr>
        <p:grpSpPr>
          <a:xfrm>
            <a:off x="214282" y="857232"/>
            <a:ext cx="3286148" cy="4687039"/>
            <a:chOff x="214282" y="857232"/>
            <a:chExt cx="3286148" cy="4687039"/>
          </a:xfrm>
        </p:grpSpPr>
        <p:grpSp>
          <p:nvGrpSpPr>
            <p:cNvPr id="106" name="グループ化 259"/>
            <p:cNvGrpSpPr/>
            <p:nvPr/>
          </p:nvGrpSpPr>
          <p:grpSpPr>
            <a:xfrm>
              <a:off x="285720" y="857232"/>
              <a:ext cx="3214710" cy="4687039"/>
              <a:chOff x="285720" y="857232"/>
              <a:chExt cx="3214710" cy="4687039"/>
            </a:xfrm>
          </p:grpSpPr>
          <p:grpSp>
            <p:nvGrpSpPr>
              <p:cNvPr id="118" name="グループ化 265"/>
              <p:cNvGrpSpPr/>
              <p:nvPr/>
            </p:nvGrpSpPr>
            <p:grpSpPr>
              <a:xfrm>
                <a:off x="285720" y="2742140"/>
                <a:ext cx="2571768" cy="2486627"/>
                <a:chOff x="285720" y="2742140"/>
                <a:chExt cx="2571768" cy="2486627"/>
              </a:xfrm>
            </p:grpSpPr>
            <p:grpSp>
              <p:nvGrpSpPr>
                <p:cNvPr id="143" name="グループ化 255"/>
                <p:cNvGrpSpPr/>
                <p:nvPr/>
              </p:nvGrpSpPr>
              <p:grpSpPr>
                <a:xfrm>
                  <a:off x="285720" y="2928934"/>
                  <a:ext cx="2071702" cy="1928826"/>
                  <a:chOff x="285720" y="2928934"/>
                  <a:chExt cx="2071702" cy="1928826"/>
                </a:xfrm>
              </p:grpSpPr>
              <p:sp>
                <p:nvSpPr>
                  <p:cNvPr id="239" name="AutoShape 56"/>
                  <p:cNvSpPr>
                    <a:spLocks noChangeArrowheads="1"/>
                  </p:cNvSpPr>
                  <p:nvPr/>
                </p:nvSpPr>
                <p:spPr bwMode="auto">
                  <a:xfrm>
                    <a:off x="285720" y="2928934"/>
                    <a:ext cx="1857388" cy="1928826"/>
                  </a:xfrm>
                  <a:prstGeom prst="roundRect">
                    <a:avLst>
                      <a:gd name="adj" fmla="val 6731"/>
                    </a:avLst>
                  </a:prstGeom>
                  <a:solidFill>
                    <a:srgbClr val="FFFFFF">
                      <a:alpha val="10000"/>
                    </a:srgbClr>
                  </a:solidFill>
                  <a:ln w="3175">
                    <a:noFill/>
                    <a:round/>
                    <a:headEnd/>
                    <a:tailEnd/>
                  </a:ln>
                  <a:effectLst/>
                </p:spPr>
                <p:txBody>
                  <a:bodyPr wrap="square" anchor="ctr"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229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285720" y="2928934"/>
                    <a:ext cx="2071702" cy="815929"/>
                  </a:xfrm>
                  <a:prstGeom prst="rect">
                    <a:avLst/>
                  </a:prstGeom>
                  <a:noFill/>
                  <a:ln w="1587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algn="l">
                      <a:lnSpc>
                        <a:spcPct val="105000"/>
                      </a:lnSpc>
                      <a:buClr>
                        <a:schemeClr val="accent2"/>
                      </a:buClr>
                      <a:buSzPct val="70000"/>
                      <a:buFont typeface="Wingdings" pitchFamily="2" charset="2"/>
                      <a:buNone/>
                    </a:pPr>
                    <a:r>
                      <a:rPr lang="en-US" altLang="ja-JP" sz="1600" b="1" dirty="0" smtClean="0">
                        <a:solidFill>
                          <a:srgbClr val="99CCFF"/>
                        </a:solidFill>
                        <a:latin typeface="Tahoma" pitchFamily="34" charset="0"/>
                      </a:rPr>
                      <a:t>TOBA</a:t>
                    </a:r>
                    <a:r>
                      <a:rPr lang="en-US" altLang="ja-JP" sz="1600" b="1" dirty="0" smtClean="0">
                        <a:solidFill>
                          <a:srgbClr val="EAEAEA"/>
                        </a:solidFill>
                        <a:latin typeface="Tahoma" pitchFamily="34" charset="0"/>
                      </a:rPr>
                      <a:t>  (2005~)</a:t>
                    </a:r>
                  </a:p>
                  <a:p>
                    <a:pPr algn="l">
                      <a:lnSpc>
                        <a:spcPct val="105000"/>
                      </a:lnSpc>
                      <a:buClr>
                        <a:schemeClr val="accent2"/>
                      </a:buClr>
                      <a:buSzPct val="70000"/>
                      <a:buFont typeface="Wingdings" pitchFamily="2" charset="2"/>
                      <a:buNone/>
                    </a:pPr>
                    <a:r>
                      <a:rPr lang="en-US" altLang="ja-JP" sz="1600" b="1" dirty="0" smtClean="0">
                        <a:solidFill>
                          <a:srgbClr val="EAEAEA"/>
                        </a:solidFill>
                        <a:latin typeface="Tahoma" pitchFamily="34" charset="0"/>
                      </a:rPr>
                      <a:t>  </a:t>
                    </a:r>
                    <a:r>
                      <a:rPr lang="en-US" altLang="ja-JP" sz="1400" b="1" dirty="0" smtClean="0">
                        <a:solidFill>
                          <a:srgbClr val="EAEAEA"/>
                        </a:solidFill>
                        <a:latin typeface="Tahoma" pitchFamily="34" charset="0"/>
                      </a:rPr>
                      <a:t>Novel Detector </a:t>
                    </a:r>
                  </a:p>
                  <a:p>
                    <a:pPr algn="l">
                      <a:lnSpc>
                        <a:spcPct val="105000"/>
                      </a:lnSpc>
                      <a:buClr>
                        <a:schemeClr val="accent2"/>
                      </a:buClr>
                      <a:buSzPct val="70000"/>
                      <a:buFont typeface="Wingdings" pitchFamily="2" charset="2"/>
                      <a:buNone/>
                    </a:pPr>
                    <a:r>
                      <a:rPr lang="en-US" altLang="ja-JP" sz="1400" b="1" dirty="0" smtClean="0">
                        <a:solidFill>
                          <a:srgbClr val="EAEAEA"/>
                        </a:solidFill>
                        <a:latin typeface="Tahoma" pitchFamily="34" charset="0"/>
                      </a:rPr>
                      <a:t>      configuration</a:t>
                    </a:r>
                  </a:p>
                </p:txBody>
              </p:sp>
              <p:pic>
                <p:nvPicPr>
                  <p:cNvPr id="234" name="Picture 1026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428596" y="3714753"/>
                    <a:ext cx="1571636" cy="1102368"/>
                  </a:xfrm>
                  <a:prstGeom prst="rect">
                    <a:avLst/>
                  </a:prstGeom>
                  <a:noFill/>
                  <a:ln w="15875">
                    <a:noFill/>
                    <a:miter lim="800000"/>
                    <a:headEnd/>
                    <a:tailEnd/>
                  </a:ln>
                  <a:effectLst/>
                </p:spPr>
              </p:pic>
            </p:grpSp>
            <p:sp>
              <p:nvSpPr>
                <p:cNvPr id="244" name="右矢印 243"/>
                <p:cNvSpPr/>
                <p:nvPr/>
              </p:nvSpPr>
              <p:spPr bwMode="auto">
                <a:xfrm rot="17717282">
                  <a:off x="2027112" y="2777859"/>
                  <a:ext cx="357190" cy="285752"/>
                </a:xfrm>
                <a:prstGeom prst="rightArrow">
                  <a:avLst/>
                </a:prstGeom>
                <a:solidFill>
                  <a:srgbClr val="CC99FF">
                    <a:alpha val="10000"/>
                  </a:srgbClr>
                </a:solidFill>
                <a:ln w="6350">
                  <a:solidFill>
                    <a:srgbClr val="CC99FF"/>
                  </a:solidFill>
                  <a:miter lim="800000"/>
                  <a:headEnd/>
                  <a:tailEnd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algn="l" rtl="0" fontAlgn="base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3366"/>
                    </a:buClr>
                    <a:buSzPct val="70000"/>
                    <a:buFont typeface="Wingdings" pitchFamily="2" charset="2"/>
                    <a:buNone/>
                  </a:pPr>
                  <a:endParaRPr kumimoji="1" lang="ja-JP" altLang="en-US" sz="2000" b="1" kern="1200" dirty="0">
                    <a:solidFill>
                      <a:srgbClr val="FFFFFF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245" name="右矢印 244"/>
                <p:cNvSpPr/>
                <p:nvPr/>
              </p:nvSpPr>
              <p:spPr bwMode="auto">
                <a:xfrm rot="1984297">
                  <a:off x="1826310" y="4943015"/>
                  <a:ext cx="357190" cy="285752"/>
                </a:xfrm>
                <a:prstGeom prst="rightArrow">
                  <a:avLst/>
                </a:prstGeom>
                <a:solidFill>
                  <a:srgbClr val="CC99FF">
                    <a:alpha val="10000"/>
                  </a:srgbClr>
                </a:solidFill>
                <a:ln w="6350">
                  <a:solidFill>
                    <a:srgbClr val="CC99FF"/>
                  </a:solidFill>
                  <a:miter lim="800000"/>
                  <a:headEnd/>
                  <a:tailEnd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algn="l" rtl="0" fontAlgn="base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3366"/>
                    </a:buClr>
                    <a:buSzPct val="70000"/>
                    <a:buFont typeface="Wingdings" pitchFamily="2" charset="2"/>
                    <a:buNone/>
                  </a:pPr>
                  <a:endParaRPr kumimoji="1" lang="ja-JP" altLang="en-US" sz="2000" b="1" kern="1200" dirty="0">
                    <a:solidFill>
                      <a:srgbClr val="FFFFFF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246" name="右矢印 245"/>
                <p:cNvSpPr/>
                <p:nvPr/>
              </p:nvSpPr>
              <p:spPr bwMode="auto">
                <a:xfrm>
                  <a:off x="2244180" y="3863993"/>
                  <a:ext cx="613308" cy="279387"/>
                </a:xfrm>
                <a:prstGeom prst="rightArrow">
                  <a:avLst/>
                </a:prstGeom>
                <a:solidFill>
                  <a:srgbClr val="CC99FF">
                    <a:alpha val="10000"/>
                  </a:srgbClr>
                </a:solidFill>
                <a:ln w="6350">
                  <a:solidFill>
                    <a:srgbClr val="CC99FF"/>
                  </a:solidFill>
                  <a:miter lim="800000"/>
                  <a:headEnd/>
                  <a:tailEnd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algn="l" rtl="0" fontAlgn="base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3366"/>
                    </a:buClr>
                    <a:buSzPct val="70000"/>
                    <a:buFont typeface="Wingdings" pitchFamily="2" charset="2"/>
                    <a:buNone/>
                  </a:pPr>
                  <a:endParaRPr kumimoji="1" lang="ja-JP" altLang="en-US" sz="2000" b="1" kern="1200" dirty="0">
                    <a:solidFill>
                      <a:srgbClr val="FFFFFF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  <p:sp>
            <p:nvSpPr>
              <p:cNvPr id="256" name="Rectangle 16"/>
              <p:cNvSpPr>
                <a:spLocks noChangeArrowheads="1"/>
              </p:cNvSpPr>
              <p:nvPr/>
            </p:nvSpPr>
            <p:spPr bwMode="auto">
              <a:xfrm>
                <a:off x="1000100" y="5214950"/>
                <a:ext cx="1214446" cy="329321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rtl="0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r>
                  <a:rPr kumimoji="1" lang="ja-JP" altLang="en-US" sz="1400" b="1" kern="1200" dirty="0" smtClean="0">
                    <a:solidFill>
                      <a:srgbClr val="FFFFFF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回転</a:t>
                </a:r>
                <a:r>
                  <a:rPr kumimoji="1" lang="en-US" altLang="ja-JP" sz="1400" b="1" kern="1200" dirty="0" smtClean="0">
                    <a:solidFill>
                      <a:srgbClr val="FFFFFF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TOBA</a:t>
                </a:r>
                <a:endParaRPr kumimoji="1" lang="ja-JP" altLang="en-US" sz="14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grpSp>
            <p:nvGrpSpPr>
              <p:cNvPr id="167" name="グループ化 254"/>
              <p:cNvGrpSpPr/>
              <p:nvPr/>
            </p:nvGrpSpPr>
            <p:grpSpPr>
              <a:xfrm>
                <a:off x="1142976" y="857232"/>
                <a:ext cx="2357454" cy="2234679"/>
                <a:chOff x="1142976" y="857232"/>
                <a:chExt cx="2357454" cy="2234679"/>
              </a:xfrm>
            </p:grpSpPr>
            <p:grpSp>
              <p:nvGrpSpPr>
                <p:cNvPr id="168" name="グループ化 254"/>
                <p:cNvGrpSpPr/>
                <p:nvPr/>
              </p:nvGrpSpPr>
              <p:grpSpPr>
                <a:xfrm>
                  <a:off x="1142976" y="857232"/>
                  <a:ext cx="2071702" cy="1785950"/>
                  <a:chOff x="1142976" y="857232"/>
                  <a:chExt cx="2071702" cy="1785950"/>
                </a:xfrm>
              </p:grpSpPr>
              <p:sp>
                <p:nvSpPr>
                  <p:cNvPr id="240" name="AutoShape 56"/>
                  <p:cNvSpPr>
                    <a:spLocks noChangeArrowheads="1"/>
                  </p:cNvSpPr>
                  <p:nvPr/>
                </p:nvSpPr>
                <p:spPr bwMode="auto">
                  <a:xfrm>
                    <a:off x="1142976" y="928670"/>
                    <a:ext cx="2000264" cy="1714512"/>
                  </a:xfrm>
                  <a:prstGeom prst="roundRect">
                    <a:avLst>
                      <a:gd name="adj" fmla="val 6731"/>
                    </a:avLst>
                  </a:prstGeom>
                  <a:solidFill>
                    <a:srgbClr val="FFFFFF">
                      <a:alpha val="10000"/>
                    </a:srgbClr>
                  </a:solidFill>
                  <a:ln w="3175">
                    <a:noFill/>
                    <a:round/>
                    <a:headEnd/>
                    <a:tailEnd/>
                  </a:ln>
                  <a:effectLst/>
                </p:spPr>
                <p:txBody>
                  <a:bodyPr wrap="square" anchor="ctr">
                    <a:noAutofit/>
                  </a:bodyPr>
                  <a:lstStyle/>
                  <a:p>
                    <a:endParaRPr lang="ja-JP" altLang="en-US"/>
                  </a:p>
                </p:txBody>
              </p:sp>
              <p:pic>
                <p:nvPicPr>
                  <p:cNvPr id="230" name="図 229" descr="setup_kyoto100214.JPG"/>
                  <p:cNvPicPr>
                    <a:picLocks noChangeAspect="1"/>
                  </p:cNvPicPr>
                  <p:nvPr/>
                </p:nvPicPr>
                <p:blipFill>
                  <a:blip r:embed="rId9" cstate="print"/>
                  <a:stretch>
                    <a:fillRect/>
                  </a:stretch>
                </p:blipFill>
                <p:spPr>
                  <a:xfrm>
                    <a:off x="1411425" y="1451477"/>
                    <a:ext cx="1517501" cy="1138127"/>
                  </a:xfrm>
                  <a:prstGeom prst="rect">
                    <a:avLst/>
                  </a:prstGeom>
                </p:spPr>
              </p:pic>
              <p:sp>
                <p:nvSpPr>
                  <p:cNvPr id="233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1142976" y="857232"/>
                    <a:ext cx="2071702" cy="634020"/>
                  </a:xfrm>
                  <a:prstGeom prst="rect">
                    <a:avLst/>
                  </a:prstGeom>
                  <a:noFill/>
                  <a:ln w="1587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algn="l">
                      <a:lnSpc>
                        <a:spcPct val="110000"/>
                      </a:lnSpc>
                      <a:buClr>
                        <a:schemeClr val="accent2"/>
                      </a:buClr>
                      <a:buSzPct val="70000"/>
                      <a:buFont typeface="Wingdings" pitchFamily="2" charset="2"/>
                      <a:buNone/>
                    </a:pPr>
                    <a:r>
                      <a:rPr lang="en-US" altLang="ja-JP" sz="1600" b="1" dirty="0" smtClean="0">
                        <a:solidFill>
                          <a:srgbClr val="CC99FF"/>
                        </a:solidFill>
                        <a:latin typeface="Tahoma" pitchFamily="34" charset="0"/>
                      </a:rPr>
                      <a:t>Gravity</a:t>
                    </a:r>
                    <a:r>
                      <a:rPr lang="en-US" altLang="ja-JP" sz="1600" b="1" dirty="0" smtClean="0">
                        <a:solidFill>
                          <a:srgbClr val="EAEAEA"/>
                        </a:solidFill>
                        <a:latin typeface="Tahoma" pitchFamily="34" charset="0"/>
                      </a:rPr>
                      <a:t>  (2009~)</a:t>
                    </a:r>
                  </a:p>
                  <a:p>
                    <a:pPr algn="l">
                      <a:lnSpc>
                        <a:spcPct val="110000"/>
                      </a:lnSpc>
                      <a:buClr>
                        <a:schemeClr val="accent2"/>
                      </a:buClr>
                      <a:buSzPct val="70000"/>
                      <a:buFont typeface="Wingdings" pitchFamily="2" charset="2"/>
                      <a:buNone/>
                    </a:pPr>
                    <a:r>
                      <a:rPr lang="en-US" altLang="ja-JP" sz="1600" b="1" dirty="0" smtClean="0">
                        <a:solidFill>
                          <a:srgbClr val="EAEAEA"/>
                        </a:solidFill>
                        <a:latin typeface="Tahoma" pitchFamily="34" charset="0"/>
                      </a:rPr>
                      <a:t>Test of gravity </a:t>
                    </a:r>
                    <a:r>
                      <a:rPr lang="en-US" altLang="ja-JP" sz="1400" b="1" dirty="0" smtClean="0">
                        <a:solidFill>
                          <a:srgbClr val="EAEAEA"/>
                        </a:solidFill>
                        <a:latin typeface="Tahoma" pitchFamily="34" charset="0"/>
                      </a:rPr>
                      <a:t>ISL </a:t>
                    </a:r>
                  </a:p>
                </p:txBody>
              </p:sp>
            </p:grpSp>
            <p:sp>
              <p:nvSpPr>
                <p:cNvPr id="257" name="Rectangle 16"/>
                <p:cNvSpPr>
                  <a:spLocks noChangeArrowheads="1"/>
                </p:cNvSpPr>
                <p:nvPr/>
              </p:nvSpPr>
              <p:spPr bwMode="auto">
                <a:xfrm>
                  <a:off x="2285984" y="2786058"/>
                  <a:ext cx="1214446" cy="305853"/>
                </a:xfrm>
                <a:prstGeom prst="rect">
                  <a:avLst/>
                </a:prstGeom>
                <a:noFill/>
                <a:ln w="1587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l" rtl="0" fontAlgn="base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3366"/>
                    </a:buClr>
                    <a:buSzPct val="70000"/>
                    <a:buFont typeface="Wingdings" pitchFamily="2" charset="2"/>
                    <a:buNone/>
                  </a:pPr>
                  <a:r>
                    <a:rPr lang="ja-JP" altLang="en-US" sz="1400" b="1" dirty="0" smtClean="0">
                      <a:solidFill>
                        <a:srgbClr val="FFFFFF"/>
                      </a:solidFill>
                    </a:rPr>
                    <a:t>捩じれ振子</a:t>
                  </a:r>
                  <a:endParaRPr kumimoji="1" lang="ja-JP" altLang="en-US" sz="1400" b="1" kern="1200" dirty="0">
                    <a:solidFill>
                      <a:srgbClr val="FFFFFF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  <p:sp>
            <p:nvSpPr>
              <p:cNvPr id="258" name="Rectangle 16"/>
              <p:cNvSpPr>
                <a:spLocks noChangeArrowheads="1"/>
              </p:cNvSpPr>
              <p:nvPr/>
            </p:nvSpPr>
            <p:spPr bwMode="auto">
              <a:xfrm>
                <a:off x="2143108" y="3357562"/>
                <a:ext cx="1214446" cy="566309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rtl="0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r>
                  <a:rPr kumimoji="1" lang="ja-JP" altLang="en-US" sz="1400" b="1" kern="1200" dirty="0" smtClean="0">
                    <a:solidFill>
                      <a:srgbClr val="FFFFFF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低周波</a:t>
                </a:r>
                <a:endParaRPr kumimoji="1" lang="en-US" altLang="ja-JP" sz="14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  <a:p>
                <a:pPr algn="l" rtl="0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400" b="1" dirty="0" smtClean="0">
                    <a:solidFill>
                      <a:srgbClr val="FFFFFF"/>
                    </a:solidFill>
                  </a:rPr>
                  <a:t>数雑音</a:t>
                </a:r>
                <a:endParaRPr lang="en-US" altLang="ja-JP" sz="1400" b="1" dirty="0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62" name="Rectangle 16"/>
            <p:cNvSpPr>
              <a:spLocks noChangeArrowheads="1"/>
            </p:cNvSpPr>
            <p:nvPr/>
          </p:nvSpPr>
          <p:spPr bwMode="auto">
            <a:xfrm>
              <a:off x="214282" y="1000108"/>
              <a:ext cx="1214446" cy="30585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en-US" altLang="ja-JP" sz="14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/>
              <a:t>DECIGO</a:t>
            </a:r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131559" name="Rectangle 39"/>
          <p:cNvSpPr>
            <a:spLocks noGrp="1" noChangeArrowheads="1"/>
          </p:cNvSpPr>
          <p:nvPr>
            <p:ph type="body" idx="4294967295"/>
          </p:nvPr>
        </p:nvSpPr>
        <p:spPr>
          <a:xfrm>
            <a:off x="857240" y="1142984"/>
            <a:ext cx="2286000" cy="530225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 sz="2200" b="1" dirty="0">
                <a:solidFill>
                  <a:srgbClr val="FFCCCC"/>
                </a:solidFill>
              </a:rPr>
              <a:t>DECIGO</a:t>
            </a:r>
            <a:r>
              <a:rPr lang="ja-JP" altLang="en-US" sz="2600" b="1" dirty="0">
                <a:solidFill>
                  <a:srgbClr val="FFCCCC"/>
                </a:solidFill>
              </a:rPr>
              <a:t>　</a:t>
            </a:r>
            <a:endParaRPr lang="ja-JP" altLang="en-US" b="1" dirty="0">
              <a:solidFill>
                <a:srgbClr val="FFCCCC"/>
              </a:solidFill>
            </a:endParaRPr>
          </a:p>
        </p:txBody>
      </p:sp>
      <p:sp>
        <p:nvSpPr>
          <p:cNvPr id="1131554" name="Text Box 34"/>
          <p:cNvSpPr txBox="1">
            <a:spLocks noChangeArrowheads="1"/>
          </p:cNvSpPr>
          <p:nvPr/>
        </p:nvSpPr>
        <p:spPr bwMode="auto">
          <a:xfrm>
            <a:off x="6715140" y="928670"/>
            <a:ext cx="21605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 </a:t>
            </a:r>
            <a:r>
              <a:rPr lang="ja-JP" altLang="en-US" sz="1200" b="1" dirty="0">
                <a:solidFill>
                  <a:srgbClr val="CCFFCC"/>
                </a:solidFill>
                <a:latin typeface="Tahoma" pitchFamily="34" charset="0"/>
              </a:rPr>
              <a:t>光共振型マイケルソン干渉計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ja-JP" altLang="en-US" sz="1200" b="1" dirty="0">
                <a:solidFill>
                  <a:srgbClr val="CCFFCC"/>
                </a:solidFill>
                <a:latin typeface="Tahoma" pitchFamily="34" charset="0"/>
              </a:rPr>
              <a:t> 　　　アーム長： </a:t>
            </a: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1000 km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 </a:t>
            </a:r>
            <a:r>
              <a:rPr lang="ja-JP" altLang="en-US" sz="1200" b="1" dirty="0">
                <a:solidFill>
                  <a:srgbClr val="CCFFCC"/>
                </a:solidFill>
                <a:latin typeface="Tahoma" pitchFamily="34" charset="0"/>
              </a:rPr>
              <a:t>　　　レーザーパワー： </a:t>
            </a: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10 </a:t>
            </a:r>
            <a:r>
              <a:rPr lang="en-US" altLang="ja-JP" sz="1200" b="1" dirty="0" smtClean="0">
                <a:solidFill>
                  <a:srgbClr val="CCFFCC"/>
                </a:solidFill>
                <a:latin typeface="Tahoma" pitchFamily="34" charset="0"/>
              </a:rPr>
              <a:t>W </a:t>
            </a:r>
            <a:endParaRPr lang="en-US" altLang="ja-JP" sz="1200" b="1" dirty="0">
              <a:solidFill>
                <a:srgbClr val="CCFFCC"/>
              </a:solidFill>
              <a:latin typeface="Tahoma" pitchFamily="34" charset="0"/>
            </a:endParaRPr>
          </a:p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        </a:t>
            </a:r>
            <a:r>
              <a:rPr lang="ja-JP" altLang="en-US" sz="1200" b="1" dirty="0">
                <a:solidFill>
                  <a:srgbClr val="CCFFCC"/>
                </a:solidFill>
                <a:latin typeface="Tahoma" pitchFamily="34" charset="0"/>
              </a:rPr>
              <a:t>レーザー波長： </a:t>
            </a: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532 nm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 </a:t>
            </a:r>
            <a:r>
              <a:rPr lang="ja-JP" altLang="en-US" sz="1200" b="1" dirty="0">
                <a:solidFill>
                  <a:srgbClr val="CCFFCC"/>
                </a:solidFill>
                <a:latin typeface="Tahoma" pitchFamily="34" charset="0"/>
              </a:rPr>
              <a:t>　　　ミラー直径： </a:t>
            </a: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1 m</a:t>
            </a:r>
          </a:p>
        </p:txBody>
      </p:sp>
      <p:sp>
        <p:nvSpPr>
          <p:cNvPr id="1131555" name="Rectangle 35"/>
          <p:cNvSpPr>
            <a:spLocks noChangeArrowheads="1"/>
          </p:cNvSpPr>
          <p:nvPr/>
        </p:nvSpPr>
        <p:spPr bwMode="auto">
          <a:xfrm>
            <a:off x="2166966" y="1191268"/>
            <a:ext cx="4405298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(DECI-hertz interferometer </a:t>
            </a:r>
            <a:endParaRPr lang="en-US" altLang="ja-JP" sz="1400" b="1" dirty="0" smtClean="0">
              <a:solidFill>
                <a:srgbClr val="DDDDDD"/>
              </a:solidFill>
              <a:latin typeface="Tahoma" pitchFamily="34" charset="0"/>
            </a:endParaRPr>
          </a:p>
          <a:p>
            <a:pPr algn="l"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        Gravitational </a:t>
            </a: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wave Observatory)</a:t>
            </a:r>
          </a:p>
        </p:txBody>
      </p:sp>
      <p:sp>
        <p:nvSpPr>
          <p:cNvPr id="1131557" name="Rectangle 37"/>
          <p:cNvSpPr>
            <a:spLocks noChangeArrowheads="1"/>
          </p:cNvSpPr>
          <p:nvPr/>
        </p:nvSpPr>
        <p:spPr bwMode="auto">
          <a:xfrm>
            <a:off x="928662" y="1928802"/>
            <a:ext cx="4643470" cy="72417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宇宙重力波望遠鏡  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(~2027)</a:t>
            </a:r>
          </a:p>
          <a:p>
            <a:pPr algn="l">
              <a:lnSpc>
                <a:spcPct val="12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他では得られない豊富なサイエンス</a:t>
            </a:r>
            <a:endParaRPr lang="ja-JP" altLang="en-US" sz="18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131558" name="Rectangle 38"/>
          <p:cNvSpPr>
            <a:spLocks noChangeArrowheads="1"/>
          </p:cNvSpPr>
          <p:nvPr/>
        </p:nvSpPr>
        <p:spPr bwMode="auto">
          <a:xfrm>
            <a:off x="1387478" y="5072074"/>
            <a:ext cx="3613150" cy="8032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互いに</a:t>
            </a: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1000km</a:t>
            </a:r>
            <a:r>
              <a:rPr lang="ja-JP" altLang="en-US" sz="1400" b="1" dirty="0">
                <a:solidFill>
                  <a:srgbClr val="33CC33"/>
                </a:solidFill>
                <a:latin typeface="Tahoma" pitchFamily="34" charset="0"/>
              </a:rPr>
              <a:t>離れた</a:t>
            </a: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3</a:t>
            </a:r>
            <a:r>
              <a:rPr lang="ja-JP" altLang="en-US" sz="1400" b="1" dirty="0">
                <a:solidFill>
                  <a:srgbClr val="33CC33"/>
                </a:solidFill>
                <a:latin typeface="Tahoma" pitchFamily="34" charset="0"/>
              </a:rPr>
              <a:t>機の</a:t>
            </a: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S/C</a:t>
            </a:r>
          </a:p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非接触保持された鏡間距離を</a:t>
            </a:r>
          </a:p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　</a:t>
            </a:r>
            <a:r>
              <a:rPr lang="ja-JP" altLang="en-US" sz="1400" b="1" dirty="0" smtClean="0">
                <a:solidFill>
                  <a:srgbClr val="B2B2B2"/>
                </a:solidFill>
                <a:latin typeface="Tahoma" pitchFamily="34" charset="0"/>
              </a:rPr>
              <a:t>  レーザー</a:t>
            </a: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干渉計によって精密測距</a:t>
            </a:r>
          </a:p>
        </p:txBody>
      </p:sp>
      <p:sp>
        <p:nvSpPr>
          <p:cNvPr id="1131560" name="Rectangle 40"/>
          <p:cNvSpPr>
            <a:spLocks noChangeArrowheads="1"/>
          </p:cNvSpPr>
          <p:nvPr/>
        </p:nvSpPr>
        <p:spPr bwMode="auto">
          <a:xfrm>
            <a:off x="1431952" y="5786454"/>
            <a:ext cx="3384550" cy="3058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太陽公転軌道</a:t>
            </a:r>
          </a:p>
        </p:txBody>
      </p:sp>
      <p:sp>
        <p:nvSpPr>
          <p:cNvPr id="1131561" name="Rectangle 41"/>
          <p:cNvSpPr>
            <a:spLocks noChangeArrowheads="1"/>
          </p:cNvSpPr>
          <p:nvPr/>
        </p:nvSpPr>
        <p:spPr bwMode="auto">
          <a:xfrm>
            <a:off x="1458916" y="6052105"/>
            <a:ext cx="3384550" cy="3058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最大４ユニットで相関をとる</a:t>
            </a:r>
          </a:p>
        </p:txBody>
      </p:sp>
      <p:grpSp>
        <p:nvGrpSpPr>
          <p:cNvPr id="232" name="グループ化 231"/>
          <p:cNvGrpSpPr/>
          <p:nvPr/>
        </p:nvGrpSpPr>
        <p:grpSpPr>
          <a:xfrm>
            <a:off x="928662" y="2857496"/>
            <a:ext cx="3571900" cy="1928826"/>
            <a:chOff x="928662" y="2857496"/>
            <a:chExt cx="3571900" cy="1928826"/>
          </a:xfrm>
        </p:grpSpPr>
        <p:sp>
          <p:nvSpPr>
            <p:cNvPr id="231" name="角丸四角形 230"/>
            <p:cNvSpPr/>
            <p:nvPr/>
          </p:nvSpPr>
          <p:spPr bwMode="auto">
            <a:xfrm>
              <a:off x="928662" y="2857496"/>
              <a:ext cx="3429024" cy="1928826"/>
            </a:xfrm>
            <a:prstGeom prst="roundRect">
              <a:avLst>
                <a:gd name="adj" fmla="val 7392"/>
              </a:avLst>
            </a:prstGeom>
            <a:solidFill>
              <a:srgbClr val="FFCCCC">
                <a:alpha val="15000"/>
              </a:srgb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HGP創英角ｺﾞｼｯｸUB" pitchFamily="50" charset="-128"/>
              </a:endParaRPr>
            </a:p>
          </p:txBody>
        </p:sp>
        <p:sp>
          <p:nvSpPr>
            <p:cNvPr id="1131562" name="Rectangle 42"/>
            <p:cNvSpPr>
              <a:spLocks noChangeArrowheads="1"/>
            </p:cNvSpPr>
            <p:nvPr/>
          </p:nvSpPr>
          <p:spPr bwMode="auto">
            <a:xfrm>
              <a:off x="966787" y="2865796"/>
              <a:ext cx="3533775" cy="192052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  <a:latin typeface="Tahoma" pitchFamily="34" charset="0"/>
                  <a:sym typeface="Wingdings" pitchFamily="2" charset="2"/>
                </a:rPr>
                <a:t>宇宙の成り立ち</a:t>
              </a:r>
              <a:r>
                <a:rPr lang="ja-JP" altLang="en-US" sz="1800" dirty="0" smtClean="0">
                  <a:solidFill>
                    <a:srgbClr val="F8F8F8"/>
                  </a:solidFill>
                  <a:latin typeface="Tahoma" pitchFamily="34" charset="0"/>
                  <a:sym typeface="Wingdings" pitchFamily="2" charset="2"/>
                </a:rPr>
                <a:t>に関する知見</a:t>
              </a: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800" dirty="0" smtClean="0">
                  <a:solidFill>
                    <a:srgbClr val="EAEAEA"/>
                  </a:solidFill>
                  <a:latin typeface="Tahoma" pitchFamily="34" charset="0"/>
                  <a:sym typeface="Wingdings" pitchFamily="2" charset="2"/>
                </a:rPr>
                <a:t>　　</a:t>
              </a:r>
              <a:r>
                <a:rPr lang="ja-JP" altLang="en-US" sz="18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インフレーション</a:t>
              </a:r>
              <a:r>
                <a:rPr lang="ja-JP" altLang="en-US" sz="1800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の直接観測</a:t>
              </a:r>
              <a:endParaRPr lang="en-US" altLang="ja-JP" sz="18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800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　　</a:t>
              </a:r>
              <a:r>
                <a:rPr lang="ja-JP" altLang="en-US" sz="18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ダークエネルギー</a:t>
              </a:r>
              <a:r>
                <a:rPr lang="ja-JP" altLang="en-US" sz="1800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の性質</a:t>
              </a:r>
              <a:endParaRPr lang="en-US" altLang="ja-JP" sz="18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　　ダークマター</a:t>
              </a:r>
              <a:r>
                <a:rPr lang="ja-JP" altLang="en-US" sz="1800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の探査</a:t>
              </a:r>
              <a:endParaRPr lang="en-US" altLang="ja-JP" sz="18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10000"/>
                </a:lnSpc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  <a:latin typeface="Tahoma" pitchFamily="34" charset="0"/>
                  <a:sym typeface="Wingdings" pitchFamily="2" charset="2"/>
                </a:rPr>
                <a:t>銀河形成</a:t>
              </a:r>
              <a:r>
                <a:rPr lang="ja-JP" altLang="en-US" sz="1800" dirty="0" smtClean="0">
                  <a:solidFill>
                    <a:srgbClr val="F8F8F8"/>
                  </a:solidFill>
                  <a:latin typeface="Tahoma" pitchFamily="34" charset="0"/>
                  <a:sym typeface="Wingdings" pitchFamily="2" charset="2"/>
                </a:rPr>
                <a:t>に関する知見</a:t>
              </a: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     ブラックホール連星</a:t>
              </a:r>
              <a:r>
                <a:rPr lang="ja-JP" altLang="en-US" sz="1800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の観測</a:t>
              </a:r>
              <a:endParaRPr lang="ja-JP" altLang="en-US" sz="1800" dirty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</p:txBody>
        </p:sp>
      </p:grpSp>
      <p:grpSp>
        <p:nvGrpSpPr>
          <p:cNvPr id="18" name="グループ化 235"/>
          <p:cNvGrpSpPr/>
          <p:nvPr/>
        </p:nvGrpSpPr>
        <p:grpSpPr>
          <a:xfrm>
            <a:off x="4286248" y="1785926"/>
            <a:ext cx="4624383" cy="4232303"/>
            <a:chOff x="3590955" y="1196961"/>
            <a:chExt cx="5338763" cy="5018121"/>
          </a:xfrm>
        </p:grpSpPr>
        <p:sp>
          <p:nvSpPr>
            <p:cNvPr id="19" name="Oval 137"/>
            <p:cNvSpPr>
              <a:spLocks noChangeArrowheads="1"/>
            </p:cNvSpPr>
            <p:nvPr/>
          </p:nvSpPr>
          <p:spPr bwMode="auto">
            <a:xfrm>
              <a:off x="3590955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Oval 209"/>
            <p:cNvSpPr>
              <a:spLocks noChangeArrowheads="1"/>
            </p:cNvSpPr>
            <p:nvPr/>
          </p:nvSpPr>
          <p:spPr bwMode="auto">
            <a:xfrm>
              <a:off x="5354668" y="1196961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Oval 210"/>
            <p:cNvSpPr>
              <a:spLocks noChangeArrowheads="1"/>
            </p:cNvSpPr>
            <p:nvPr/>
          </p:nvSpPr>
          <p:spPr bwMode="auto">
            <a:xfrm>
              <a:off x="7124730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 rot="14397729">
              <a:off x="6053168" y="372743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auto">
            <a:xfrm rot="14397729" flipV="1">
              <a:off x="6184930" y="365441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Freeform 7"/>
            <p:cNvSpPr>
              <a:spLocks/>
            </p:cNvSpPr>
            <p:nvPr/>
          </p:nvSpPr>
          <p:spPr bwMode="auto">
            <a:xfrm rot="14397729">
              <a:off x="6137305" y="3506773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8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Rectangle 9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 rot="10780961">
              <a:off x="6227793" y="19018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Line 11"/>
            <p:cNvSpPr>
              <a:spLocks noChangeShapeType="1"/>
            </p:cNvSpPr>
            <p:nvPr/>
          </p:nvSpPr>
          <p:spPr bwMode="auto">
            <a:xfrm rot="7209001" flipV="1">
              <a:off x="5557868" y="2105011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Rectangle 12"/>
            <p:cNvSpPr>
              <a:spLocks noChangeArrowheads="1"/>
            </p:cNvSpPr>
            <p:nvPr/>
          </p:nvSpPr>
          <p:spPr bwMode="auto">
            <a:xfrm rot="7209001">
              <a:off x="6364318" y="1533511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Freeform 13"/>
            <p:cNvSpPr>
              <a:spLocks/>
            </p:cNvSpPr>
            <p:nvPr/>
          </p:nvSpPr>
          <p:spPr bwMode="auto">
            <a:xfrm rot="7209001">
              <a:off x="6024593" y="236853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Line 14"/>
            <p:cNvSpPr>
              <a:spLocks noChangeShapeType="1"/>
            </p:cNvSpPr>
            <p:nvPr/>
          </p:nvSpPr>
          <p:spPr bwMode="auto">
            <a:xfrm rot="7209001">
              <a:off x="6083330" y="24717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" name="Line 15"/>
            <p:cNvSpPr>
              <a:spLocks noChangeShapeType="1"/>
            </p:cNvSpPr>
            <p:nvPr/>
          </p:nvSpPr>
          <p:spPr bwMode="auto">
            <a:xfrm rot="7209001">
              <a:off x="5970618" y="2411399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3" name="Group 16"/>
            <p:cNvGrpSpPr>
              <a:grpSpLocks/>
            </p:cNvGrpSpPr>
            <p:nvPr/>
          </p:nvGrpSpPr>
          <p:grpSpPr bwMode="auto">
            <a:xfrm rot="7209001">
              <a:off x="5538795" y="2690832"/>
              <a:ext cx="600081" cy="495300"/>
              <a:chOff x="4785" y="11039"/>
              <a:chExt cx="829" cy="688"/>
            </a:xfrm>
          </p:grpSpPr>
          <p:sp>
            <p:nvSpPr>
              <p:cNvPr id="226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7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8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9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0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4" name="Freeform 22"/>
            <p:cNvSpPr>
              <a:spLocks/>
            </p:cNvSpPr>
            <p:nvPr/>
          </p:nvSpPr>
          <p:spPr bwMode="auto">
            <a:xfrm rot="9872463">
              <a:off x="5869018" y="24717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Freeform 23"/>
            <p:cNvSpPr>
              <a:spLocks/>
            </p:cNvSpPr>
            <p:nvPr/>
          </p:nvSpPr>
          <p:spPr bwMode="auto">
            <a:xfrm rot="7209001">
              <a:off x="5748368" y="2481248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" name="Arc 24"/>
            <p:cNvSpPr>
              <a:spLocks/>
            </p:cNvSpPr>
            <p:nvPr/>
          </p:nvSpPr>
          <p:spPr bwMode="auto">
            <a:xfrm rot="14146499">
              <a:off x="6054755" y="23605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" name="Arc 25"/>
            <p:cNvSpPr>
              <a:spLocks/>
            </p:cNvSpPr>
            <p:nvPr/>
          </p:nvSpPr>
          <p:spPr bwMode="auto">
            <a:xfrm rot="271502" flipV="1">
              <a:off x="5770593" y="2198674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8" name="Group 26"/>
            <p:cNvGrpSpPr>
              <a:grpSpLocks/>
            </p:cNvGrpSpPr>
            <p:nvPr/>
          </p:nvGrpSpPr>
          <p:grpSpPr bwMode="auto">
            <a:xfrm rot="7209001">
              <a:off x="5492757" y="2660668"/>
              <a:ext cx="600081" cy="500063"/>
              <a:chOff x="4785" y="11039"/>
              <a:chExt cx="829" cy="688"/>
            </a:xfrm>
          </p:grpSpPr>
          <p:sp>
            <p:nvSpPr>
              <p:cNvPr id="221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4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5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9" name="Arc 32"/>
            <p:cNvSpPr>
              <a:spLocks/>
            </p:cNvSpPr>
            <p:nvPr/>
          </p:nvSpPr>
          <p:spPr bwMode="auto">
            <a:xfrm rot="9872463" flipH="1" flipV="1">
              <a:off x="5767418" y="246854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3"/>
            <p:cNvSpPr>
              <a:spLocks/>
            </p:cNvSpPr>
            <p:nvPr/>
          </p:nvSpPr>
          <p:spPr bwMode="auto">
            <a:xfrm rot="9872463">
              <a:off x="5840443" y="23304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Arc 34"/>
            <p:cNvSpPr>
              <a:spLocks/>
            </p:cNvSpPr>
            <p:nvPr/>
          </p:nvSpPr>
          <p:spPr bwMode="auto">
            <a:xfrm rot="9872463">
              <a:off x="6024593" y="231138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Arc 35"/>
            <p:cNvSpPr>
              <a:spLocks/>
            </p:cNvSpPr>
            <p:nvPr/>
          </p:nvSpPr>
          <p:spPr bwMode="auto">
            <a:xfrm rot="9872463" flipH="1" flipV="1">
              <a:off x="5957918" y="24288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Line 36"/>
            <p:cNvSpPr>
              <a:spLocks noChangeShapeType="1"/>
            </p:cNvSpPr>
            <p:nvPr/>
          </p:nvSpPr>
          <p:spPr bwMode="auto">
            <a:xfrm rot="9016332" flipV="1">
              <a:off x="6453218" y="203516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Freeform 37"/>
            <p:cNvSpPr>
              <a:spLocks/>
            </p:cNvSpPr>
            <p:nvPr/>
          </p:nvSpPr>
          <p:spPr bwMode="auto">
            <a:xfrm rot="3616332">
              <a:off x="6429405" y="2368536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Line 38"/>
            <p:cNvSpPr>
              <a:spLocks noChangeShapeType="1"/>
            </p:cNvSpPr>
            <p:nvPr/>
          </p:nvSpPr>
          <p:spPr bwMode="auto">
            <a:xfrm rot="3616332">
              <a:off x="6491318" y="24082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Line 39"/>
            <p:cNvSpPr>
              <a:spLocks noChangeShapeType="1"/>
            </p:cNvSpPr>
            <p:nvPr/>
          </p:nvSpPr>
          <p:spPr bwMode="auto">
            <a:xfrm rot="3616332">
              <a:off x="6380193" y="2476486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Freeform 40"/>
            <p:cNvSpPr>
              <a:spLocks/>
            </p:cNvSpPr>
            <p:nvPr/>
          </p:nvSpPr>
          <p:spPr bwMode="auto">
            <a:xfrm rot="3616332">
              <a:off x="6553230" y="2549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1"/>
            <p:cNvSpPr>
              <a:spLocks noChangeShapeType="1"/>
            </p:cNvSpPr>
            <p:nvPr/>
          </p:nvSpPr>
          <p:spPr bwMode="auto">
            <a:xfrm rot="3616332">
              <a:off x="6594505" y="246219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Line 42"/>
            <p:cNvSpPr>
              <a:spLocks noChangeShapeType="1"/>
            </p:cNvSpPr>
            <p:nvPr/>
          </p:nvSpPr>
          <p:spPr bwMode="auto">
            <a:xfrm rot="3616332">
              <a:off x="6707218" y="2638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Line 43"/>
            <p:cNvSpPr>
              <a:spLocks noChangeShapeType="1"/>
            </p:cNvSpPr>
            <p:nvPr/>
          </p:nvSpPr>
          <p:spPr bwMode="auto">
            <a:xfrm rot="3616332">
              <a:off x="6380193" y="2825736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Arc 44"/>
            <p:cNvSpPr>
              <a:spLocks/>
            </p:cNvSpPr>
            <p:nvPr/>
          </p:nvSpPr>
          <p:spPr bwMode="auto">
            <a:xfrm rot="17144832">
              <a:off x="6511955" y="269556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Freeform 45"/>
            <p:cNvSpPr>
              <a:spLocks/>
            </p:cNvSpPr>
            <p:nvPr/>
          </p:nvSpPr>
          <p:spPr bwMode="auto">
            <a:xfrm rot="6279794">
              <a:off x="6440518" y="2478073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Freeform 46"/>
            <p:cNvSpPr>
              <a:spLocks/>
            </p:cNvSpPr>
            <p:nvPr/>
          </p:nvSpPr>
          <p:spPr bwMode="auto">
            <a:xfrm rot="3616332">
              <a:off x="6332568" y="2482836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4" name="Arc 47"/>
            <p:cNvSpPr>
              <a:spLocks/>
            </p:cNvSpPr>
            <p:nvPr/>
          </p:nvSpPr>
          <p:spPr bwMode="auto">
            <a:xfrm rot="10553830">
              <a:off x="6470680" y="2198674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5" name="Arc 48"/>
            <p:cNvSpPr>
              <a:spLocks/>
            </p:cNvSpPr>
            <p:nvPr/>
          </p:nvSpPr>
          <p:spPr bwMode="auto">
            <a:xfrm rot="18278834" flipV="1">
              <a:off x="6186518" y="236536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6" name="Group 49"/>
            <p:cNvGrpSpPr>
              <a:grpSpLocks/>
            </p:cNvGrpSpPr>
            <p:nvPr/>
          </p:nvGrpSpPr>
          <p:grpSpPr bwMode="auto">
            <a:xfrm rot="3616332">
              <a:off x="6419896" y="2673369"/>
              <a:ext cx="600081" cy="503238"/>
              <a:chOff x="4785" y="11039"/>
              <a:chExt cx="829" cy="688"/>
            </a:xfrm>
          </p:grpSpPr>
          <p:sp>
            <p:nvSpPr>
              <p:cNvPr id="216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9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7" name="Arc 55"/>
            <p:cNvSpPr>
              <a:spLocks/>
            </p:cNvSpPr>
            <p:nvPr/>
          </p:nvSpPr>
          <p:spPr bwMode="auto">
            <a:xfrm rot="6279794" flipH="1" flipV="1">
              <a:off x="6413530" y="2471723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6"/>
            <p:cNvSpPr>
              <a:spLocks/>
            </p:cNvSpPr>
            <p:nvPr/>
          </p:nvSpPr>
          <p:spPr bwMode="auto">
            <a:xfrm rot="6279794">
              <a:off x="6330980" y="233996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Arc 57"/>
            <p:cNvSpPr>
              <a:spLocks/>
            </p:cNvSpPr>
            <p:nvPr/>
          </p:nvSpPr>
          <p:spPr bwMode="auto">
            <a:xfrm rot="6279794">
              <a:off x="6369080" y="231456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Arc 58"/>
            <p:cNvSpPr>
              <a:spLocks/>
            </p:cNvSpPr>
            <p:nvPr/>
          </p:nvSpPr>
          <p:spPr bwMode="auto">
            <a:xfrm rot="6279794" flipH="1" flipV="1">
              <a:off x="6434168" y="242886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1" name="Line 59"/>
            <p:cNvSpPr>
              <a:spLocks noChangeShapeType="1"/>
            </p:cNvSpPr>
            <p:nvPr/>
          </p:nvSpPr>
          <p:spPr bwMode="auto">
            <a:xfrm rot="7209001">
              <a:off x="5934105" y="192403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2" name="Line 60"/>
            <p:cNvSpPr>
              <a:spLocks noChangeShapeType="1"/>
            </p:cNvSpPr>
            <p:nvPr/>
          </p:nvSpPr>
          <p:spPr bwMode="auto">
            <a:xfrm rot="14429284">
              <a:off x="6605618" y="1931973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3" name="Group 61"/>
            <p:cNvGrpSpPr>
              <a:grpSpLocks/>
            </p:cNvGrpSpPr>
            <p:nvPr/>
          </p:nvGrpSpPr>
          <p:grpSpPr bwMode="auto">
            <a:xfrm rot="14462297">
              <a:off x="6792953" y="1941515"/>
              <a:ext cx="223837" cy="180975"/>
              <a:chOff x="5504" y="8144"/>
              <a:chExt cx="291" cy="236"/>
            </a:xfrm>
          </p:grpSpPr>
          <p:sp>
            <p:nvSpPr>
              <p:cNvPr id="214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64" name="Group 64"/>
            <p:cNvGrpSpPr>
              <a:grpSpLocks/>
            </p:cNvGrpSpPr>
            <p:nvPr/>
          </p:nvGrpSpPr>
          <p:grpSpPr bwMode="auto">
            <a:xfrm rot="7209001">
              <a:off x="5526107" y="1951040"/>
              <a:ext cx="227014" cy="180975"/>
              <a:chOff x="5504" y="8144"/>
              <a:chExt cx="291" cy="236"/>
            </a:xfrm>
          </p:grpSpPr>
          <p:sp>
            <p:nvSpPr>
              <p:cNvPr id="212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5" name="Rectangle 67"/>
            <p:cNvSpPr>
              <a:spLocks noChangeArrowheads="1"/>
            </p:cNvSpPr>
            <p:nvPr/>
          </p:nvSpPr>
          <p:spPr bwMode="auto">
            <a:xfrm rot="10780961">
              <a:off x="6224618" y="1900224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68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69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0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Rectangle 71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Rectangle 72"/>
            <p:cNvSpPr>
              <a:spLocks noChangeArrowheads="1"/>
            </p:cNvSpPr>
            <p:nvPr/>
          </p:nvSpPr>
          <p:spPr bwMode="auto">
            <a:xfrm rot="18028040" flipH="1">
              <a:off x="8023255" y="50006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Line 73"/>
            <p:cNvSpPr>
              <a:spLocks noChangeShapeType="1"/>
            </p:cNvSpPr>
            <p:nvPr/>
          </p:nvSpPr>
          <p:spPr bwMode="auto">
            <a:xfrm flipH="1" flipV="1">
              <a:off x="7323168" y="5154599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Rectangle 74"/>
            <p:cNvSpPr>
              <a:spLocks noChangeArrowheads="1"/>
            </p:cNvSpPr>
            <p:nvPr/>
          </p:nvSpPr>
          <p:spPr bwMode="auto">
            <a:xfrm flipH="1">
              <a:off x="8405843" y="5059349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Freeform 75"/>
            <p:cNvSpPr>
              <a:spLocks/>
            </p:cNvSpPr>
            <p:nvPr/>
          </p:nvSpPr>
          <p:spPr bwMode="auto">
            <a:xfrm flipH="1">
              <a:off x="7597805" y="508316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" name="Line 76"/>
            <p:cNvSpPr>
              <a:spLocks noChangeShapeType="1"/>
            </p:cNvSpPr>
            <p:nvPr/>
          </p:nvSpPr>
          <p:spPr bwMode="auto">
            <a:xfrm flipH="1">
              <a:off x="7600980" y="509109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" name="Line 77"/>
            <p:cNvSpPr>
              <a:spLocks noChangeShapeType="1"/>
            </p:cNvSpPr>
            <p:nvPr/>
          </p:nvSpPr>
          <p:spPr bwMode="auto">
            <a:xfrm flipH="1">
              <a:off x="7599393" y="5219686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6" name="Group 78"/>
            <p:cNvGrpSpPr>
              <a:grpSpLocks/>
            </p:cNvGrpSpPr>
            <p:nvPr/>
          </p:nvGrpSpPr>
          <p:grpSpPr bwMode="auto">
            <a:xfrm flipH="1">
              <a:off x="6792903" y="4854561"/>
              <a:ext cx="600081" cy="495300"/>
              <a:chOff x="4785" y="11039"/>
              <a:chExt cx="829" cy="688"/>
            </a:xfrm>
          </p:grpSpPr>
          <p:sp>
            <p:nvSpPr>
              <p:cNvPr id="207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9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7" name="Freeform 84"/>
            <p:cNvSpPr>
              <a:spLocks/>
            </p:cNvSpPr>
            <p:nvPr/>
          </p:nvSpPr>
          <p:spPr bwMode="auto">
            <a:xfrm rot="18936538" flipH="1">
              <a:off x="7364443" y="50498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Freeform 85"/>
            <p:cNvSpPr>
              <a:spLocks/>
            </p:cNvSpPr>
            <p:nvPr/>
          </p:nvSpPr>
          <p:spPr bwMode="auto">
            <a:xfrm flipH="1">
              <a:off x="7231093" y="504029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" name="Arc 86"/>
            <p:cNvSpPr>
              <a:spLocks/>
            </p:cNvSpPr>
            <p:nvPr/>
          </p:nvSpPr>
          <p:spPr bwMode="auto">
            <a:xfrm rot="14662502" flipH="1">
              <a:off x="7483505" y="48243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" name="Arc 87"/>
            <p:cNvSpPr>
              <a:spLocks/>
            </p:cNvSpPr>
            <p:nvPr/>
          </p:nvSpPr>
          <p:spPr bwMode="auto">
            <a:xfrm rot="6937498" flipH="1" flipV="1">
              <a:off x="7481918" y="5149836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1" name="Group 88"/>
            <p:cNvGrpSpPr>
              <a:grpSpLocks/>
            </p:cNvGrpSpPr>
            <p:nvPr/>
          </p:nvGrpSpPr>
          <p:grpSpPr bwMode="auto">
            <a:xfrm flipH="1">
              <a:off x="6792903" y="4899011"/>
              <a:ext cx="600081" cy="500063"/>
              <a:chOff x="4785" y="11039"/>
              <a:chExt cx="829" cy="688"/>
            </a:xfrm>
          </p:grpSpPr>
          <p:sp>
            <p:nvSpPr>
              <p:cNvPr id="202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5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2" name="Arc 94"/>
            <p:cNvSpPr>
              <a:spLocks/>
            </p:cNvSpPr>
            <p:nvPr/>
          </p:nvSpPr>
          <p:spPr bwMode="auto">
            <a:xfrm rot="18936538" flipV="1">
              <a:off x="7221568" y="497679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5"/>
            <p:cNvSpPr>
              <a:spLocks/>
            </p:cNvSpPr>
            <p:nvPr/>
          </p:nvSpPr>
          <p:spPr bwMode="auto">
            <a:xfrm rot="18936538" flipH="1">
              <a:off x="7378730" y="49847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Arc 96"/>
            <p:cNvSpPr>
              <a:spLocks/>
            </p:cNvSpPr>
            <p:nvPr/>
          </p:nvSpPr>
          <p:spPr bwMode="auto">
            <a:xfrm rot="18936538" flipH="1">
              <a:off x="7631143" y="50847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Arc 97"/>
            <p:cNvSpPr>
              <a:spLocks/>
            </p:cNvSpPr>
            <p:nvPr/>
          </p:nvSpPr>
          <p:spPr bwMode="auto">
            <a:xfrm rot="18936538" flipV="1">
              <a:off x="7497793" y="50831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Line 98"/>
            <p:cNvSpPr>
              <a:spLocks noChangeShapeType="1"/>
            </p:cNvSpPr>
            <p:nvPr/>
          </p:nvSpPr>
          <p:spPr bwMode="auto">
            <a:xfrm rot="19792668" flipH="1" flipV="1">
              <a:off x="7864505" y="447038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Freeform 99"/>
            <p:cNvSpPr>
              <a:spLocks/>
            </p:cNvSpPr>
            <p:nvPr/>
          </p:nvSpPr>
          <p:spPr bwMode="auto">
            <a:xfrm rot="3592668" flipH="1">
              <a:off x="7802593" y="4732323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Line 100"/>
            <p:cNvSpPr>
              <a:spLocks noChangeShapeType="1"/>
            </p:cNvSpPr>
            <p:nvPr/>
          </p:nvSpPr>
          <p:spPr bwMode="auto">
            <a:xfrm rot="3592668" flipH="1">
              <a:off x="7861330" y="47704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Line 101"/>
            <p:cNvSpPr>
              <a:spLocks noChangeShapeType="1"/>
            </p:cNvSpPr>
            <p:nvPr/>
          </p:nvSpPr>
          <p:spPr bwMode="auto">
            <a:xfrm rot="3592668" flipH="1">
              <a:off x="7747030" y="4830748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Freeform 102"/>
            <p:cNvSpPr>
              <a:spLocks/>
            </p:cNvSpPr>
            <p:nvPr/>
          </p:nvSpPr>
          <p:spPr bwMode="auto">
            <a:xfrm rot="3592668" flipH="1">
              <a:off x="7585105" y="4322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3"/>
            <p:cNvSpPr>
              <a:spLocks noChangeShapeType="1"/>
            </p:cNvSpPr>
            <p:nvPr/>
          </p:nvSpPr>
          <p:spPr bwMode="auto">
            <a:xfrm rot="3592668" flipH="1">
              <a:off x="7712105" y="438307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Line 104"/>
            <p:cNvSpPr>
              <a:spLocks noChangeShapeType="1"/>
            </p:cNvSpPr>
            <p:nvPr/>
          </p:nvSpPr>
          <p:spPr bwMode="auto">
            <a:xfrm rot="3592668" flipH="1">
              <a:off x="7742268" y="4416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Line 105"/>
            <p:cNvSpPr>
              <a:spLocks noChangeShapeType="1"/>
            </p:cNvSpPr>
            <p:nvPr/>
          </p:nvSpPr>
          <p:spPr bwMode="auto">
            <a:xfrm rot="3592668" flipH="1">
              <a:off x="7413655" y="4602148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Arc 106"/>
            <p:cNvSpPr>
              <a:spLocks/>
            </p:cNvSpPr>
            <p:nvPr/>
          </p:nvSpPr>
          <p:spPr bwMode="auto">
            <a:xfrm rot="11664170" flipH="1">
              <a:off x="7294593" y="40354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Freeform 107"/>
            <p:cNvSpPr>
              <a:spLocks/>
            </p:cNvSpPr>
            <p:nvPr/>
          </p:nvSpPr>
          <p:spPr bwMode="auto">
            <a:xfrm rot="929206" flipH="1">
              <a:off x="7647018" y="455293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Freeform 108"/>
            <p:cNvSpPr>
              <a:spLocks/>
            </p:cNvSpPr>
            <p:nvPr/>
          </p:nvSpPr>
          <p:spPr bwMode="auto">
            <a:xfrm rot="3592668" flipH="1">
              <a:off x="7523193" y="4532298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7" name="Arc 109"/>
            <p:cNvSpPr>
              <a:spLocks/>
            </p:cNvSpPr>
            <p:nvPr/>
          </p:nvSpPr>
          <p:spPr bwMode="auto">
            <a:xfrm rot="18255170" flipH="1">
              <a:off x="7831168" y="454499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8" name="Arc 110"/>
            <p:cNvSpPr>
              <a:spLocks/>
            </p:cNvSpPr>
            <p:nvPr/>
          </p:nvSpPr>
          <p:spPr bwMode="auto">
            <a:xfrm rot="10530167" flipH="1" flipV="1">
              <a:off x="7547005" y="470851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9" name="Group 111"/>
            <p:cNvGrpSpPr>
              <a:grpSpLocks/>
            </p:cNvGrpSpPr>
            <p:nvPr/>
          </p:nvGrpSpPr>
          <p:grpSpPr bwMode="auto">
            <a:xfrm rot="3592668" flipH="1">
              <a:off x="7243772" y="4094116"/>
              <a:ext cx="600081" cy="503238"/>
              <a:chOff x="4785" y="11039"/>
              <a:chExt cx="829" cy="688"/>
            </a:xfrm>
          </p:grpSpPr>
          <p:sp>
            <p:nvSpPr>
              <p:cNvPr id="197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0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0" name="Arc 117"/>
            <p:cNvSpPr>
              <a:spLocks/>
            </p:cNvSpPr>
            <p:nvPr/>
          </p:nvSpPr>
          <p:spPr bwMode="auto">
            <a:xfrm rot="929206" flipV="1">
              <a:off x="7545418" y="441641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18"/>
            <p:cNvSpPr>
              <a:spLocks/>
            </p:cNvSpPr>
            <p:nvPr/>
          </p:nvSpPr>
          <p:spPr bwMode="auto">
            <a:xfrm rot="929206" flipH="1">
              <a:off x="7616855" y="455611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Arc 119"/>
            <p:cNvSpPr>
              <a:spLocks/>
            </p:cNvSpPr>
            <p:nvPr/>
          </p:nvSpPr>
          <p:spPr bwMode="auto">
            <a:xfrm rot="929206" flipH="1">
              <a:off x="7801005" y="47862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Arc 120"/>
            <p:cNvSpPr>
              <a:spLocks/>
            </p:cNvSpPr>
            <p:nvPr/>
          </p:nvSpPr>
          <p:spPr bwMode="auto">
            <a:xfrm rot="929206" flipV="1">
              <a:off x="7735918" y="467041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" name="Line 121"/>
            <p:cNvSpPr>
              <a:spLocks noChangeShapeType="1"/>
            </p:cNvSpPr>
            <p:nvPr/>
          </p:nvSpPr>
          <p:spPr bwMode="auto">
            <a:xfrm flipH="1">
              <a:off x="7793068" y="513396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" name="Line 122"/>
            <p:cNvSpPr>
              <a:spLocks noChangeShapeType="1"/>
            </p:cNvSpPr>
            <p:nvPr/>
          </p:nvSpPr>
          <p:spPr bwMode="auto">
            <a:xfrm rot="14379716" flipH="1">
              <a:off x="8124855" y="4549761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6" name="Group 123"/>
            <p:cNvGrpSpPr>
              <a:grpSpLocks/>
            </p:cNvGrpSpPr>
            <p:nvPr/>
          </p:nvGrpSpPr>
          <p:grpSpPr bwMode="auto">
            <a:xfrm rot="14346703" flipH="1">
              <a:off x="8299470" y="4541806"/>
              <a:ext cx="223837" cy="180975"/>
              <a:chOff x="5504" y="8144"/>
              <a:chExt cx="291" cy="236"/>
            </a:xfrm>
          </p:grpSpPr>
          <p:sp>
            <p:nvSpPr>
              <p:cNvPr id="195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7" name="Group 126"/>
            <p:cNvGrpSpPr>
              <a:grpSpLocks/>
            </p:cNvGrpSpPr>
            <p:nvPr/>
          </p:nvGrpSpPr>
          <p:grpSpPr bwMode="auto">
            <a:xfrm flipH="1">
              <a:off x="7654936" y="5632436"/>
              <a:ext cx="227014" cy="180975"/>
              <a:chOff x="5504" y="8144"/>
              <a:chExt cx="291" cy="236"/>
            </a:xfrm>
          </p:grpSpPr>
          <p:sp>
            <p:nvSpPr>
              <p:cNvPr id="193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8" name="Rectangle 129"/>
            <p:cNvSpPr>
              <a:spLocks noChangeArrowheads="1"/>
            </p:cNvSpPr>
            <p:nvPr/>
          </p:nvSpPr>
          <p:spPr bwMode="auto">
            <a:xfrm rot="18028040" flipH="1">
              <a:off x="8021668" y="5002198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0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1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2"/>
            <p:cNvSpPr>
              <a:spLocks noChangeArrowheads="1"/>
            </p:cNvSpPr>
            <p:nvPr/>
          </p:nvSpPr>
          <p:spPr bwMode="auto">
            <a:xfrm rot="4535559">
              <a:off x="4584730" y="4862498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Rectangle 133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Rectangle 134"/>
            <p:cNvSpPr>
              <a:spLocks noChangeArrowheads="1"/>
            </p:cNvSpPr>
            <p:nvPr/>
          </p:nvSpPr>
          <p:spPr bwMode="auto">
            <a:xfrm rot="3571960">
              <a:off x="4472018" y="5006961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4" name="Line 135"/>
            <p:cNvSpPr>
              <a:spLocks noChangeShapeType="1"/>
            </p:cNvSpPr>
            <p:nvPr/>
          </p:nvSpPr>
          <p:spPr bwMode="auto">
            <a:xfrm flipV="1">
              <a:off x="3871268" y="5153690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Rectangle 136"/>
            <p:cNvSpPr>
              <a:spLocks noChangeArrowheads="1"/>
            </p:cNvSpPr>
            <p:nvPr/>
          </p:nvSpPr>
          <p:spPr bwMode="auto">
            <a:xfrm>
              <a:off x="3778280" y="5106643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Freeform 138"/>
            <p:cNvSpPr>
              <a:spLocks/>
            </p:cNvSpPr>
            <p:nvPr/>
          </p:nvSpPr>
          <p:spPr bwMode="auto">
            <a:xfrm>
              <a:off x="4857780" y="508951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39"/>
            <p:cNvSpPr>
              <a:spLocks noChangeShapeType="1"/>
            </p:cNvSpPr>
            <p:nvPr/>
          </p:nvSpPr>
          <p:spPr bwMode="auto">
            <a:xfrm>
              <a:off x="4864130" y="509586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8" name="Line 140"/>
            <p:cNvSpPr>
              <a:spLocks noChangeShapeType="1"/>
            </p:cNvSpPr>
            <p:nvPr/>
          </p:nvSpPr>
          <p:spPr bwMode="auto">
            <a:xfrm>
              <a:off x="4867305" y="522603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9" name="Group 141"/>
            <p:cNvGrpSpPr>
              <a:grpSpLocks/>
            </p:cNvGrpSpPr>
            <p:nvPr/>
          </p:nvGrpSpPr>
          <p:grpSpPr bwMode="auto">
            <a:xfrm>
              <a:off x="5141977" y="4906949"/>
              <a:ext cx="600081" cy="500063"/>
              <a:chOff x="4785" y="11039"/>
              <a:chExt cx="829" cy="688"/>
            </a:xfrm>
          </p:grpSpPr>
          <p:sp>
            <p:nvSpPr>
              <p:cNvPr id="188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0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20" name="Freeform 147"/>
            <p:cNvSpPr>
              <a:spLocks/>
            </p:cNvSpPr>
            <p:nvPr/>
          </p:nvSpPr>
          <p:spPr bwMode="auto">
            <a:xfrm>
              <a:off x="5059393" y="5065699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8"/>
            <p:cNvSpPr>
              <a:spLocks/>
            </p:cNvSpPr>
            <p:nvPr/>
          </p:nvSpPr>
          <p:spPr bwMode="auto">
            <a:xfrm flipV="1">
              <a:off x="5057805" y="5219686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49"/>
            <p:cNvSpPr>
              <a:spLocks/>
            </p:cNvSpPr>
            <p:nvPr/>
          </p:nvSpPr>
          <p:spPr bwMode="auto">
            <a:xfrm rot="2663462">
              <a:off x="4953030" y="5056174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0"/>
            <p:cNvSpPr>
              <a:spLocks/>
            </p:cNvSpPr>
            <p:nvPr/>
          </p:nvSpPr>
          <p:spPr bwMode="auto">
            <a:xfrm>
              <a:off x="5251480" y="5065699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Freeform 151"/>
            <p:cNvSpPr>
              <a:spLocks/>
            </p:cNvSpPr>
            <p:nvPr/>
          </p:nvSpPr>
          <p:spPr bwMode="auto">
            <a:xfrm>
              <a:off x="4853018" y="504664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2"/>
            <p:cNvSpPr>
              <a:spLocks/>
            </p:cNvSpPr>
            <p:nvPr/>
          </p:nvSpPr>
          <p:spPr bwMode="auto">
            <a:xfrm rot="6937498">
              <a:off x="4760943" y="483074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Arc 153"/>
            <p:cNvSpPr>
              <a:spLocks/>
            </p:cNvSpPr>
            <p:nvPr/>
          </p:nvSpPr>
          <p:spPr bwMode="auto">
            <a:xfrm rot="14662502" flipV="1">
              <a:off x="4760943" y="51561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Freeform 154"/>
            <p:cNvSpPr>
              <a:spLocks/>
            </p:cNvSpPr>
            <p:nvPr/>
          </p:nvSpPr>
          <p:spPr bwMode="auto">
            <a:xfrm flipH="1">
              <a:off x="7213630" y="497044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5"/>
            <p:cNvSpPr>
              <a:spLocks noChangeShapeType="1"/>
            </p:cNvSpPr>
            <p:nvPr/>
          </p:nvSpPr>
          <p:spPr bwMode="auto">
            <a:xfrm flipH="1">
              <a:off x="7383493" y="495616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6"/>
            <p:cNvSpPr>
              <a:spLocks noChangeShapeType="1"/>
            </p:cNvSpPr>
            <p:nvPr/>
          </p:nvSpPr>
          <p:spPr bwMode="auto">
            <a:xfrm flipH="1">
              <a:off x="7210455" y="4967274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Line 157"/>
            <p:cNvSpPr>
              <a:spLocks noChangeShapeType="1"/>
            </p:cNvSpPr>
            <p:nvPr/>
          </p:nvSpPr>
          <p:spPr bwMode="auto">
            <a:xfrm flipH="1">
              <a:off x="7205693" y="534192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Arc 158"/>
            <p:cNvSpPr>
              <a:spLocks/>
            </p:cNvSpPr>
            <p:nvPr/>
          </p:nvSpPr>
          <p:spPr bwMode="auto">
            <a:xfrm rot="8071501" flipH="1">
              <a:off x="6797705" y="489742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Freeform 159"/>
            <p:cNvSpPr>
              <a:spLocks/>
            </p:cNvSpPr>
            <p:nvPr/>
          </p:nvSpPr>
          <p:spPr bwMode="auto">
            <a:xfrm>
              <a:off x="5153055" y="497679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0"/>
            <p:cNvSpPr>
              <a:spLocks noChangeShapeType="1"/>
            </p:cNvSpPr>
            <p:nvPr/>
          </p:nvSpPr>
          <p:spPr bwMode="auto">
            <a:xfrm>
              <a:off x="5151468" y="496251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Line 161"/>
            <p:cNvSpPr>
              <a:spLocks noChangeShapeType="1"/>
            </p:cNvSpPr>
            <p:nvPr/>
          </p:nvSpPr>
          <p:spPr bwMode="auto">
            <a:xfrm>
              <a:off x="5141943" y="534827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2"/>
            <p:cNvSpPr>
              <a:spLocks/>
            </p:cNvSpPr>
            <p:nvPr/>
          </p:nvSpPr>
          <p:spPr bwMode="auto">
            <a:xfrm rot="13528499">
              <a:off x="5235605" y="490377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3"/>
            <p:cNvSpPr>
              <a:spLocks/>
            </p:cNvSpPr>
            <p:nvPr/>
          </p:nvSpPr>
          <p:spPr bwMode="auto">
            <a:xfrm rot="2663462" flipH="1" flipV="1">
              <a:off x="4960968" y="4981561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4"/>
            <p:cNvSpPr>
              <a:spLocks/>
            </p:cNvSpPr>
            <p:nvPr/>
          </p:nvSpPr>
          <p:spPr bwMode="auto">
            <a:xfrm rot="2663462">
              <a:off x="4805393" y="499108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5"/>
            <p:cNvSpPr>
              <a:spLocks/>
            </p:cNvSpPr>
            <p:nvPr/>
          </p:nvSpPr>
          <p:spPr bwMode="auto">
            <a:xfrm rot="2663462">
              <a:off x="4764118" y="50910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Arc 166"/>
            <p:cNvSpPr>
              <a:spLocks/>
            </p:cNvSpPr>
            <p:nvPr/>
          </p:nvSpPr>
          <p:spPr bwMode="auto">
            <a:xfrm rot="2663462" flipH="1" flipV="1">
              <a:off x="4895880" y="508951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Line 167"/>
            <p:cNvSpPr>
              <a:spLocks noChangeShapeType="1"/>
            </p:cNvSpPr>
            <p:nvPr/>
          </p:nvSpPr>
          <p:spPr bwMode="auto">
            <a:xfrm rot="1807332" flipH="1" flipV="1">
              <a:off x="4623135" y="4709470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Freeform 168"/>
            <p:cNvSpPr>
              <a:spLocks/>
            </p:cNvSpPr>
            <p:nvPr/>
          </p:nvSpPr>
          <p:spPr bwMode="auto">
            <a:xfrm rot="18007332">
              <a:off x="4654580" y="473708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69"/>
            <p:cNvSpPr>
              <a:spLocks noChangeShapeType="1"/>
            </p:cNvSpPr>
            <p:nvPr/>
          </p:nvSpPr>
          <p:spPr bwMode="auto">
            <a:xfrm rot="18007332">
              <a:off x="4605368" y="4773598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3" name="Line 170"/>
            <p:cNvSpPr>
              <a:spLocks noChangeShapeType="1"/>
            </p:cNvSpPr>
            <p:nvPr/>
          </p:nvSpPr>
          <p:spPr bwMode="auto">
            <a:xfrm rot="18007332">
              <a:off x="4719668" y="483551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4" name="Group 171"/>
            <p:cNvGrpSpPr>
              <a:grpSpLocks/>
            </p:cNvGrpSpPr>
            <p:nvPr/>
          </p:nvGrpSpPr>
          <p:grpSpPr bwMode="auto">
            <a:xfrm rot="18007332">
              <a:off x="4667295" y="4086178"/>
              <a:ext cx="600081" cy="500063"/>
              <a:chOff x="4785" y="11039"/>
              <a:chExt cx="829" cy="688"/>
            </a:xfrm>
          </p:grpSpPr>
          <p:sp>
            <p:nvSpPr>
              <p:cNvPr id="183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6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5" name="Freeform 177"/>
            <p:cNvSpPr>
              <a:spLocks/>
            </p:cNvSpPr>
            <p:nvPr/>
          </p:nvSpPr>
          <p:spPr bwMode="auto">
            <a:xfrm rot="18007332">
              <a:off x="4171980" y="3673461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8"/>
            <p:cNvSpPr>
              <a:spLocks/>
            </p:cNvSpPr>
            <p:nvPr/>
          </p:nvSpPr>
          <p:spPr bwMode="auto">
            <a:xfrm rot="18007332" flipV="1">
              <a:off x="4302155" y="3751248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79"/>
            <p:cNvSpPr>
              <a:spLocks/>
            </p:cNvSpPr>
            <p:nvPr/>
          </p:nvSpPr>
          <p:spPr bwMode="auto">
            <a:xfrm rot="20670794">
              <a:off x="4670455" y="455928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0"/>
            <p:cNvSpPr>
              <a:spLocks/>
            </p:cNvSpPr>
            <p:nvPr/>
          </p:nvSpPr>
          <p:spPr bwMode="auto">
            <a:xfrm rot="18007332">
              <a:off x="4379943" y="3519473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Freeform 181"/>
            <p:cNvSpPr>
              <a:spLocks/>
            </p:cNvSpPr>
            <p:nvPr/>
          </p:nvSpPr>
          <p:spPr bwMode="auto">
            <a:xfrm rot="18007332">
              <a:off x="4559330" y="4537061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2"/>
            <p:cNvSpPr>
              <a:spLocks/>
            </p:cNvSpPr>
            <p:nvPr/>
          </p:nvSpPr>
          <p:spPr bwMode="auto">
            <a:xfrm rot="3344830">
              <a:off x="4413280" y="4549761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Arc 183"/>
            <p:cNvSpPr>
              <a:spLocks/>
            </p:cNvSpPr>
            <p:nvPr/>
          </p:nvSpPr>
          <p:spPr bwMode="auto">
            <a:xfrm rot="11069833" flipV="1">
              <a:off x="4694268" y="47116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Freeform 184"/>
            <p:cNvSpPr>
              <a:spLocks/>
            </p:cNvSpPr>
            <p:nvPr/>
          </p:nvSpPr>
          <p:spPr bwMode="auto">
            <a:xfrm rot="18007332" flipH="1">
              <a:off x="5810280" y="2544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5"/>
            <p:cNvSpPr>
              <a:spLocks noChangeShapeType="1"/>
            </p:cNvSpPr>
            <p:nvPr/>
          </p:nvSpPr>
          <p:spPr bwMode="auto">
            <a:xfrm rot="18007332" flipH="1">
              <a:off x="5937280" y="2455848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6"/>
            <p:cNvSpPr>
              <a:spLocks noChangeShapeType="1"/>
            </p:cNvSpPr>
            <p:nvPr/>
          </p:nvSpPr>
          <p:spPr bwMode="auto">
            <a:xfrm rot="18007332" flipH="1">
              <a:off x="5643593" y="2632061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Line 187"/>
            <p:cNvSpPr>
              <a:spLocks noChangeShapeType="1"/>
            </p:cNvSpPr>
            <p:nvPr/>
          </p:nvSpPr>
          <p:spPr bwMode="auto">
            <a:xfrm rot="18007332" flipH="1">
              <a:off x="5964268" y="2820973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Arc 188"/>
            <p:cNvSpPr>
              <a:spLocks/>
            </p:cNvSpPr>
            <p:nvPr/>
          </p:nvSpPr>
          <p:spPr bwMode="auto">
            <a:xfrm rot="4478833" flipH="1">
              <a:off x="5515005" y="26892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Freeform 189"/>
            <p:cNvSpPr>
              <a:spLocks/>
            </p:cNvSpPr>
            <p:nvPr/>
          </p:nvSpPr>
          <p:spPr bwMode="auto">
            <a:xfrm rot="18007332">
              <a:off x="4781580" y="4327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0"/>
            <p:cNvSpPr>
              <a:spLocks noChangeShapeType="1"/>
            </p:cNvSpPr>
            <p:nvPr/>
          </p:nvSpPr>
          <p:spPr bwMode="auto">
            <a:xfrm rot="18007332">
              <a:off x="4822855" y="438783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1"/>
            <p:cNvSpPr>
              <a:spLocks noChangeShapeType="1"/>
            </p:cNvSpPr>
            <p:nvPr/>
          </p:nvSpPr>
          <p:spPr bwMode="auto">
            <a:xfrm rot="18007332">
              <a:off x="4540280" y="4635423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Line 192"/>
            <p:cNvSpPr>
              <a:spLocks noChangeShapeType="1"/>
            </p:cNvSpPr>
            <p:nvPr/>
          </p:nvSpPr>
          <p:spPr bwMode="auto">
            <a:xfrm rot="18007332">
              <a:off x="4933980" y="4606911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3"/>
            <p:cNvSpPr>
              <a:spLocks/>
            </p:cNvSpPr>
            <p:nvPr/>
          </p:nvSpPr>
          <p:spPr bwMode="auto">
            <a:xfrm rot="9935830">
              <a:off x="4738718" y="4040174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4"/>
            <p:cNvSpPr>
              <a:spLocks/>
            </p:cNvSpPr>
            <p:nvPr/>
          </p:nvSpPr>
          <p:spPr bwMode="auto">
            <a:xfrm rot="20670794" flipH="1" flipV="1">
              <a:off x="4638705" y="4421174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5"/>
            <p:cNvSpPr>
              <a:spLocks/>
            </p:cNvSpPr>
            <p:nvPr/>
          </p:nvSpPr>
          <p:spPr bwMode="auto">
            <a:xfrm rot="20670794">
              <a:off x="4567268" y="4560874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6"/>
            <p:cNvSpPr>
              <a:spLocks/>
            </p:cNvSpPr>
            <p:nvPr/>
          </p:nvSpPr>
          <p:spPr bwMode="auto">
            <a:xfrm rot="20670794">
              <a:off x="4594255" y="47926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Arc 197"/>
            <p:cNvSpPr>
              <a:spLocks/>
            </p:cNvSpPr>
            <p:nvPr/>
          </p:nvSpPr>
          <p:spPr bwMode="auto">
            <a:xfrm rot="20670794" flipH="1" flipV="1">
              <a:off x="4657755" y="46767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8"/>
            <p:cNvSpPr>
              <a:spLocks noChangeShapeType="1"/>
            </p:cNvSpPr>
            <p:nvPr/>
          </p:nvSpPr>
          <p:spPr bwMode="auto">
            <a:xfrm>
              <a:off x="4740305" y="5140311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7" name="Line 199"/>
            <p:cNvSpPr>
              <a:spLocks noChangeShapeType="1"/>
            </p:cNvSpPr>
            <p:nvPr/>
          </p:nvSpPr>
          <p:spPr bwMode="auto">
            <a:xfrm rot="7220284">
              <a:off x="4411693" y="4556111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68" name="Group 200"/>
            <p:cNvGrpSpPr>
              <a:grpSpLocks/>
            </p:cNvGrpSpPr>
            <p:nvPr/>
          </p:nvGrpSpPr>
          <p:grpSpPr bwMode="auto">
            <a:xfrm rot="7253297">
              <a:off x="3994169" y="4572002"/>
              <a:ext cx="227014" cy="180975"/>
              <a:chOff x="5504" y="8144"/>
              <a:chExt cx="291" cy="236"/>
            </a:xfrm>
          </p:grpSpPr>
          <p:sp>
            <p:nvSpPr>
              <p:cNvPr id="181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69" name="Group 203"/>
            <p:cNvGrpSpPr>
              <a:grpSpLocks/>
            </p:cNvGrpSpPr>
            <p:nvPr/>
          </p:nvGrpSpPr>
          <p:grpSpPr bwMode="auto">
            <a:xfrm>
              <a:off x="4624399" y="5638786"/>
              <a:ext cx="223837" cy="180975"/>
              <a:chOff x="5504" y="8144"/>
              <a:chExt cx="291" cy="236"/>
            </a:xfrm>
          </p:grpSpPr>
          <p:sp>
            <p:nvSpPr>
              <p:cNvPr id="179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70" name="Rectangle 206"/>
            <p:cNvSpPr>
              <a:spLocks noChangeArrowheads="1"/>
            </p:cNvSpPr>
            <p:nvPr/>
          </p:nvSpPr>
          <p:spPr bwMode="auto">
            <a:xfrm rot="3571960">
              <a:off x="4470430" y="5006961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7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2" name="Rectangle 208"/>
            <p:cNvSpPr>
              <a:spLocks noChangeArrowheads="1"/>
            </p:cNvSpPr>
            <p:nvPr/>
          </p:nvSpPr>
          <p:spPr bwMode="auto">
            <a:xfrm rot="4535559">
              <a:off x="4584730" y="4860911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3" name="Text Box 211"/>
            <p:cNvSpPr txBox="1">
              <a:spLocks noChangeArrowheads="1"/>
            </p:cNvSpPr>
            <p:nvPr/>
          </p:nvSpPr>
          <p:spPr bwMode="auto">
            <a:xfrm>
              <a:off x="3636993" y="5264136"/>
              <a:ext cx="957262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Laser</a:t>
              </a:r>
            </a:p>
          </p:txBody>
        </p:sp>
        <p:sp>
          <p:nvSpPr>
            <p:cNvPr id="174" name="Text Box 212"/>
            <p:cNvSpPr txBox="1">
              <a:spLocks noChangeArrowheads="1"/>
            </p:cNvSpPr>
            <p:nvPr/>
          </p:nvSpPr>
          <p:spPr bwMode="auto">
            <a:xfrm>
              <a:off x="3838376" y="5489561"/>
              <a:ext cx="890817" cy="4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Photo-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detector</a:t>
              </a:r>
            </a:p>
          </p:txBody>
        </p:sp>
        <p:sp>
          <p:nvSpPr>
            <p:cNvPr id="175" name="Text Box 214"/>
            <p:cNvSpPr txBox="1">
              <a:spLocks noChangeArrowheads="1"/>
            </p:cNvSpPr>
            <p:nvPr/>
          </p:nvSpPr>
          <p:spPr bwMode="auto">
            <a:xfrm>
              <a:off x="5632468" y="4740287"/>
              <a:ext cx="15827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176" name="Text Box 215"/>
            <p:cNvSpPr txBox="1">
              <a:spLocks noChangeArrowheads="1"/>
            </p:cNvSpPr>
            <p:nvPr/>
          </p:nvSpPr>
          <p:spPr bwMode="auto">
            <a:xfrm>
              <a:off x="5200668" y="5811857"/>
              <a:ext cx="19431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FFCCFF"/>
                  </a:solidFill>
                  <a:latin typeface="+mj-lt"/>
                  <a:ea typeface="ＭＳ Ｐゴシック" pitchFamily="50" charset="-128"/>
                  <a:cs typeface="+mn-cs"/>
                </a:rPr>
                <a:t>Drag-free S/C</a:t>
              </a:r>
            </a:p>
          </p:txBody>
        </p:sp>
        <p:sp>
          <p:nvSpPr>
            <p:cNvPr id="177" name="Text Box 216"/>
            <p:cNvSpPr txBox="1">
              <a:spLocks noChangeArrowheads="1"/>
            </p:cNvSpPr>
            <p:nvPr/>
          </p:nvSpPr>
          <p:spPr bwMode="auto">
            <a:xfrm rot="17950394">
              <a:off x="4408785" y="3176419"/>
              <a:ext cx="154305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178" name="Text Box 218"/>
            <p:cNvSpPr txBox="1">
              <a:spLocks noChangeArrowheads="1"/>
            </p:cNvSpPr>
            <p:nvPr/>
          </p:nvSpPr>
          <p:spPr bwMode="auto">
            <a:xfrm>
              <a:off x="4760943" y="5314936"/>
              <a:ext cx="722312" cy="319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Mirror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6229" name="Group 5"/>
          <p:cNvGraphicFramePr>
            <a:graphicFrameLocks noGrp="1"/>
          </p:cNvGraphicFramePr>
          <p:nvPr/>
        </p:nvGraphicFramePr>
        <p:xfrm>
          <a:off x="611188" y="1412875"/>
          <a:ext cx="8280400" cy="4816095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2010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0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ミッション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971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目的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</a:t>
                      </a: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  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根幹技術の宇宙実証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銀河系内観測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重力波の検出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(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最小限のスペック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間での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FP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干渉計実証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</a:t>
                      </a: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重力波天文学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構成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小型衛星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短基線長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FP</a:t>
                      </a:r>
                      <a:r>
                        <a:rPr kumimoji="0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共振器 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0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 S/C 3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  干渉計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 3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干渉計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3-4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ユニット</a:t>
                      </a: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3116"/>
            <a:ext cx="1305302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9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0615" y="3071810"/>
            <a:ext cx="133968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DDDDDD"/>
                </a:solidFill>
              </a:rPr>
              <a:t>DECIGO</a:t>
            </a:r>
            <a:r>
              <a:rPr lang="ja-JP" altLang="en-US" dirty="0">
                <a:solidFill>
                  <a:srgbClr val="DDDDDD"/>
                </a:solidFill>
              </a:rPr>
              <a:t>のロードマップ</a:t>
            </a: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天体核研究室コロキウム 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Figure: S.Kawamura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528888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347913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435350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DECIGO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Pathfinder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716338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FFCCFF"/>
                </a:solidFill>
                <a:latin typeface="Arial" charset="0"/>
                <a:ea typeface="ＭＳ Ｐゴシック" pitchFamily="50" charset="-128"/>
                <a:cs typeface="+mn-cs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90950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FF9999"/>
                </a:solidFill>
                <a:latin typeface="Arial" charset="0"/>
                <a:ea typeface="ＭＳ Ｐゴシック" pitchFamily="50" charset="-128"/>
                <a:cs typeface="+mn-cs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808163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808163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808163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1147749" y="4005263"/>
            <a:ext cx="1495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SDS-1/SWIM</a:t>
            </a:r>
          </a:p>
        </p:txBody>
      </p:sp>
      <p:sp>
        <p:nvSpPr>
          <p:cNvPr id="1076581" name="AutoShape 357"/>
          <p:cNvSpPr>
            <a:spLocks noChangeArrowheads="1"/>
          </p:cNvSpPr>
          <p:nvPr/>
        </p:nvSpPr>
        <p:spPr bwMode="auto">
          <a:xfrm>
            <a:off x="1071538" y="2214554"/>
            <a:ext cx="3119462" cy="2071702"/>
          </a:xfrm>
          <a:prstGeom prst="roundRect">
            <a:avLst>
              <a:gd name="adj" fmla="val 10097"/>
            </a:avLst>
          </a:prstGeom>
          <a:noFill/>
          <a:ln w="50800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658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56"/>
          <p:cNvSpPr>
            <a:spLocks noChangeArrowheads="1"/>
          </p:cNvSpPr>
          <p:nvPr/>
        </p:nvSpPr>
        <p:spPr bwMode="auto">
          <a:xfrm>
            <a:off x="1043608" y="984148"/>
            <a:ext cx="6840760" cy="2016224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背景と動機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187624" y="2220478"/>
            <a:ext cx="71438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特に低周波数帯では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　　</a:t>
            </a: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</a:rPr>
              <a:t>大きな重力波振幅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</a:rPr>
              <a:t>定常的な重力波源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が期待できる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187624" y="1068350"/>
            <a:ext cx="7143800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重力波の周波数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: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波源の運動の時間スケールを反映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     </a:t>
            </a: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さまざまな周波数帯での観測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が望ましい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. 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1115616" y="3140968"/>
            <a:ext cx="7617840" cy="1800200"/>
            <a:chOff x="1115616" y="3140968"/>
            <a:chExt cx="7617840" cy="1800200"/>
          </a:xfrm>
        </p:grpSpPr>
        <p:sp>
          <p:nvSpPr>
            <p:cNvPr id="12" name="AutoShape 56"/>
            <p:cNvSpPr>
              <a:spLocks noChangeArrowheads="1"/>
            </p:cNvSpPr>
            <p:nvPr/>
          </p:nvSpPr>
          <p:spPr bwMode="auto">
            <a:xfrm>
              <a:off x="1115616" y="3140968"/>
              <a:ext cx="6840760" cy="1800200"/>
            </a:xfrm>
            <a:prstGeom prst="roundRect">
              <a:avLst>
                <a:gd name="adj" fmla="val 6731"/>
              </a:avLst>
            </a:prstGeom>
            <a:solidFill>
              <a:srgbClr val="000000">
                <a:alpha val="20000"/>
              </a:srgbClr>
            </a:solidFill>
            <a:ln w="3175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/>
            </a:p>
          </p:txBody>
        </p:sp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589656" y="3140968"/>
              <a:ext cx="7143800" cy="120032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no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地上望遠鏡では、低周波数帯の重力波観測は困難</a:t>
              </a:r>
              <a:endParaRPr lang="en-US" altLang="ja-JP" sz="2000" dirty="0" smtClean="0">
                <a:solidFill>
                  <a:srgbClr val="FFFFFF"/>
                </a:solidFill>
                <a:latin typeface="Tahoma" pitchFamily="34" charset="0"/>
              </a:endParaRP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      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・ 検出器の</a:t>
              </a:r>
              <a:r>
                <a:rPr lang="ja-JP" altLang="en-US" sz="2000" dirty="0" smtClean="0">
                  <a:solidFill>
                    <a:srgbClr val="CCFFCC"/>
                  </a:solidFill>
                  <a:latin typeface="Tahoma" pitchFamily="34" charset="0"/>
                </a:rPr>
                <a:t>原理的な限界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.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      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・ 地面振動などの環境雑音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.</a:t>
              </a:r>
            </a:p>
          </p:txBody>
        </p: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1604664" y="4365104"/>
              <a:ext cx="5253352" cy="46166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no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宇宙に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行くのは、</a:t>
              </a:r>
              <a:r>
                <a:rPr lang="ja-JP" altLang="en-US" sz="2000" dirty="0" smtClean="0">
                  <a:solidFill>
                    <a:srgbClr val="CCFFCC"/>
                  </a:solidFill>
                  <a:latin typeface="Tahoma" pitchFamily="34" charset="0"/>
                </a:rPr>
                <a:t>多大なリソース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が必要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.</a:t>
              </a: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1475656" y="5085184"/>
            <a:ext cx="6624736" cy="1296144"/>
            <a:chOff x="1475656" y="5085184"/>
            <a:chExt cx="6624736" cy="1296144"/>
          </a:xfrm>
        </p:grpSpPr>
        <p:sp>
          <p:nvSpPr>
            <p:cNvPr id="10" name="AutoShape 56"/>
            <p:cNvSpPr>
              <a:spLocks noChangeArrowheads="1"/>
            </p:cNvSpPr>
            <p:nvPr/>
          </p:nvSpPr>
          <p:spPr bwMode="auto">
            <a:xfrm>
              <a:off x="1979712" y="5085184"/>
              <a:ext cx="4968552" cy="1296144"/>
            </a:xfrm>
            <a:prstGeom prst="roundRect">
              <a:avLst>
                <a:gd name="adj" fmla="val 6731"/>
              </a:avLst>
            </a:prstGeom>
            <a:solidFill>
              <a:srgbClr val="99CCFF">
                <a:alpha val="1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/>
            </a:p>
          </p:txBody>
        </p:sp>
        <p:sp>
          <p:nvSpPr>
            <p:cNvPr id="8" name="AutoShape 38"/>
            <p:cNvSpPr>
              <a:spLocks noChangeArrowheads="1"/>
            </p:cNvSpPr>
            <p:nvPr/>
          </p:nvSpPr>
          <p:spPr bwMode="auto">
            <a:xfrm>
              <a:off x="1475656" y="5232052"/>
              <a:ext cx="296863" cy="357188"/>
            </a:xfrm>
            <a:custGeom>
              <a:avLst/>
              <a:gdLst>
                <a:gd name="G0" fmla="+- 11475 0 0"/>
                <a:gd name="G1" fmla="+- 4469 0 0"/>
                <a:gd name="G2" fmla="+- 21600 0 4469"/>
                <a:gd name="G3" fmla="+- 10800 0 4469"/>
                <a:gd name="G4" fmla="+- 21600 0 11475"/>
                <a:gd name="G5" fmla="*/ G4 G3 10800"/>
                <a:gd name="G6" fmla="+- 21600 0 G5"/>
                <a:gd name="T0" fmla="*/ 11475 w 21600"/>
                <a:gd name="T1" fmla="*/ 0 h 21600"/>
                <a:gd name="T2" fmla="*/ 0 w 21600"/>
                <a:gd name="T3" fmla="*/ 10800 h 21600"/>
                <a:gd name="T4" fmla="*/ 11475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475" y="0"/>
                  </a:moveTo>
                  <a:lnTo>
                    <a:pt x="11475" y="4469"/>
                  </a:lnTo>
                  <a:lnTo>
                    <a:pt x="3375" y="4469"/>
                  </a:lnTo>
                  <a:lnTo>
                    <a:pt x="3375" y="17131"/>
                  </a:lnTo>
                  <a:lnTo>
                    <a:pt x="11475" y="17131"/>
                  </a:lnTo>
                  <a:lnTo>
                    <a:pt x="11475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4469"/>
                  </a:moveTo>
                  <a:lnTo>
                    <a:pt x="1350" y="17131"/>
                  </a:lnTo>
                  <a:lnTo>
                    <a:pt x="2700" y="17131"/>
                  </a:lnTo>
                  <a:lnTo>
                    <a:pt x="2700" y="4469"/>
                  </a:lnTo>
                  <a:close/>
                </a:path>
                <a:path w="21600" h="21600">
                  <a:moveTo>
                    <a:pt x="0" y="4469"/>
                  </a:moveTo>
                  <a:lnTo>
                    <a:pt x="0" y="17131"/>
                  </a:lnTo>
                  <a:lnTo>
                    <a:pt x="675" y="17131"/>
                  </a:lnTo>
                  <a:lnTo>
                    <a:pt x="675" y="4469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317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2108720" y="5157192"/>
              <a:ext cx="5991672" cy="120032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no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新しい観測方式を提案する</a:t>
              </a:r>
              <a:endParaRPr lang="en-US" altLang="ja-JP" sz="2000" dirty="0" smtClean="0">
                <a:solidFill>
                  <a:srgbClr val="FFFFFF"/>
                </a:solidFill>
                <a:latin typeface="Tahoma" pitchFamily="34" charset="0"/>
              </a:endParaRP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CCECFF"/>
                  </a:solidFill>
                  <a:latin typeface="Tahoma" pitchFamily="34" charset="0"/>
                </a:rPr>
                <a:t>　　 地上でも低周波重力波を観測</a:t>
              </a:r>
              <a:r>
                <a:rPr lang="en-US" altLang="ja-JP" sz="2000" dirty="0" smtClean="0">
                  <a:solidFill>
                    <a:srgbClr val="CCECFF"/>
                  </a:solidFill>
                  <a:latin typeface="Tahoma" pitchFamily="34" charset="0"/>
                </a:rPr>
                <a:t>.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dirty="0" smtClean="0">
                  <a:solidFill>
                    <a:srgbClr val="CCECFF"/>
                  </a:solidFill>
                  <a:latin typeface="Tahoma" pitchFamily="34" charset="0"/>
                </a:rPr>
                <a:t>      </a:t>
              </a:r>
              <a:r>
                <a:rPr lang="ja-JP" altLang="en-US" sz="2000" dirty="0" smtClean="0">
                  <a:solidFill>
                    <a:srgbClr val="CCECFF"/>
                  </a:solidFill>
                  <a:latin typeface="Tahoma" pitchFamily="34" charset="0"/>
                </a:rPr>
                <a:t>宇宙望遠鏡で独自の周波数帯を観測</a:t>
              </a:r>
              <a:r>
                <a:rPr lang="en-US" altLang="ja-JP" sz="2000" dirty="0" smtClean="0">
                  <a:solidFill>
                    <a:srgbClr val="CCECFF"/>
                  </a:solidFill>
                  <a:latin typeface="Tahoma" pitchFamily="34" charset="0"/>
                </a:rPr>
                <a:t>.</a:t>
              </a:r>
            </a:p>
          </p:txBody>
        </p:sp>
      </p:grp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DECIGO</a:t>
            </a:r>
            <a:r>
              <a:rPr lang="ja-JP" altLang="en-US" dirty="0" smtClean="0"/>
              <a:t>パスファインダー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71472" y="1393815"/>
            <a:ext cx="8386762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93675" marR="0" lvl="0" indent="-193675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en-US" altLang="ja-JP" sz="220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DECIGO</a:t>
            </a:r>
            <a:r>
              <a:rPr kumimoji="1" lang="ja-JP" altLang="en-US" sz="220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パスファインダー </a:t>
            </a:r>
            <a:r>
              <a:rPr kumimoji="1" lang="en-US" altLang="ja-JP" sz="220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(DPF) </a:t>
            </a:r>
            <a:endParaRPr kumimoji="1" lang="en-US" altLang="ja-JP" sz="2200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285852" y="2786058"/>
            <a:ext cx="4786346" cy="1214446"/>
          </a:xfrm>
          <a:prstGeom prst="roundRect">
            <a:avLst>
              <a:gd name="adj" fmla="val 3069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51"/>
          <p:cNvSpPr>
            <a:spLocks noChangeArrowheads="1"/>
          </p:cNvSpPr>
          <p:nvPr/>
        </p:nvSpPr>
        <p:spPr bwMode="auto">
          <a:xfrm>
            <a:off x="741376" y="1857364"/>
            <a:ext cx="5688012" cy="255454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のための最初の前哨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  <a:endParaRPr kumimoji="1" lang="en-US" altLang="ja-JP" sz="2000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DECIGO :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 基線長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1000km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編隊飛行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2000" dirty="0" smtClean="0">
                <a:solidFill>
                  <a:srgbClr val="E1FFE1"/>
                </a:solidFill>
                <a:latin typeface="Tahoma" pitchFamily="34" charset="0"/>
                <a:sym typeface="Wingdings" pitchFamily="2" charset="2"/>
              </a:rPr>
              <a:t>DPF</a:t>
            </a:r>
            <a:r>
              <a:rPr lang="en-US" altLang="ja-JP" sz="2000" dirty="0" smtClean="0">
                <a:solidFill>
                  <a:srgbClr val="E1FFE1"/>
                </a:solidFill>
                <a:latin typeface="Tahoma" pitchFamily="34" charset="0"/>
              </a:rPr>
              <a:t>  </a:t>
            </a:r>
            <a:r>
              <a:rPr lang="en-US" altLang="ja-JP" sz="2000" dirty="0" smtClean="0">
                <a:solidFill>
                  <a:srgbClr val="E1FFE1"/>
                </a:solidFill>
                <a:latin typeface="Tahoma" pitchFamily="34" charset="0"/>
                <a:ea typeface="HGP創英角ｺﾞｼｯｸUB" pitchFamily="50" charset="-128"/>
              </a:rPr>
              <a:t>1</a:t>
            </a:r>
            <a:r>
              <a:rPr lang="ja-JP" altLang="en-US" sz="2000" dirty="0" smtClean="0">
                <a:solidFill>
                  <a:srgbClr val="E1FFE1"/>
                </a:solidFill>
                <a:latin typeface="Tahoma" pitchFamily="34" charset="0"/>
                <a:ea typeface="HGP創英角ｺﾞｼｯｸUB" pitchFamily="50" charset="-128"/>
              </a:rPr>
              <a:t>機の衛星</a:t>
            </a:r>
            <a:r>
              <a:rPr lang="ja-JP" altLang="en-US" sz="2000" dirty="0" smtClean="0">
                <a:solidFill>
                  <a:srgbClr val="E1FFE1"/>
                </a:solidFill>
                <a:latin typeface="Tahoma" pitchFamily="34" charset="0"/>
              </a:rPr>
              <a:t>　</a:t>
            </a:r>
            <a:r>
              <a:rPr lang="en-US" altLang="ja-JP" sz="2000" dirty="0" smtClean="0">
                <a:solidFill>
                  <a:srgbClr val="E1FFE1"/>
                </a:solidFill>
                <a:latin typeface="Tahoma" pitchFamily="34" charset="0"/>
              </a:rPr>
              <a:t>(</a:t>
            </a:r>
            <a:r>
              <a:rPr lang="ja-JP" altLang="en-US" sz="2000" dirty="0" smtClean="0">
                <a:solidFill>
                  <a:srgbClr val="E1FFE1"/>
                </a:solidFill>
                <a:latin typeface="Tahoma" pitchFamily="34" charset="0"/>
              </a:rPr>
              <a:t>基線長</a:t>
            </a:r>
            <a:r>
              <a:rPr lang="en-US" altLang="ja-JP" sz="2000" dirty="0" smtClean="0">
                <a:solidFill>
                  <a:srgbClr val="E1FFE1"/>
                </a:solidFill>
                <a:latin typeface="Tahoma" pitchFamily="34" charset="0"/>
              </a:rPr>
              <a:t>30cm</a:t>
            </a:r>
            <a:r>
              <a:rPr lang="ja-JP" altLang="en-US" sz="2000" dirty="0" smtClean="0">
                <a:solidFill>
                  <a:srgbClr val="E1FFE1"/>
                </a:solidFill>
                <a:latin typeface="Tahoma" pitchFamily="34" charset="0"/>
              </a:rPr>
              <a:t>干渉計</a:t>
            </a:r>
            <a:r>
              <a:rPr lang="en-US" altLang="ja-JP" sz="2000" dirty="0" smtClean="0">
                <a:solidFill>
                  <a:srgbClr val="E1FFE1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zh-TW" altLang="en-US" sz="2000" dirty="0" smtClean="0">
                <a:solidFill>
                  <a:srgbClr val="E1FFE1"/>
                </a:solidFill>
                <a:latin typeface="Tahoma" pitchFamily="34" charset="0"/>
              </a:rPr>
              <a:t>                 </a:t>
            </a:r>
            <a:r>
              <a:rPr lang="en-US" altLang="zh-TW" sz="2000" dirty="0" smtClean="0">
                <a:solidFill>
                  <a:srgbClr val="E1FFE1"/>
                </a:solidFill>
                <a:latin typeface="Tahoma" pitchFamily="34" charset="0"/>
              </a:rPr>
              <a:t>350kg</a:t>
            </a:r>
            <a:r>
              <a:rPr lang="ja-JP" altLang="en-US" sz="2000" dirty="0" smtClean="0">
                <a:solidFill>
                  <a:srgbClr val="E1FFE1"/>
                </a:solidFill>
                <a:latin typeface="Tahoma" pitchFamily="34" charset="0"/>
              </a:rPr>
              <a:t>級 小型衛星</a:t>
            </a:r>
            <a:endParaRPr lang="en-US" altLang="zh-TW" sz="2000" dirty="0" smtClean="0">
              <a:solidFill>
                <a:srgbClr val="E1FFE1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zh-TW" sz="2000" dirty="0" smtClean="0">
                <a:solidFill>
                  <a:srgbClr val="E1FFE1"/>
                </a:solidFill>
                <a:latin typeface="Tahoma" pitchFamily="34" charset="0"/>
              </a:rPr>
              <a:t>                 </a:t>
            </a:r>
            <a:r>
              <a:rPr lang="zh-TW" altLang="en-US" sz="2000" dirty="0" smtClean="0">
                <a:solidFill>
                  <a:srgbClr val="E1FFE1"/>
                </a:solidFill>
                <a:latin typeface="Tahoma" pitchFamily="34" charset="0"/>
              </a:rPr>
              <a:t>地球周回軌道   </a:t>
            </a:r>
            <a:r>
              <a:rPr lang="en-US" altLang="zh-TW" sz="2000" dirty="0" smtClean="0">
                <a:solidFill>
                  <a:srgbClr val="E1FFE1"/>
                </a:solidFill>
                <a:latin typeface="Tahoma" pitchFamily="34" charset="0"/>
              </a:rPr>
              <a:t>(</a:t>
            </a:r>
            <a:r>
              <a:rPr lang="zh-TW" altLang="en-US" sz="2000" dirty="0" smtClean="0">
                <a:solidFill>
                  <a:srgbClr val="E1FFE1"/>
                </a:solidFill>
                <a:latin typeface="Tahoma" pitchFamily="34" charset="0"/>
              </a:rPr>
              <a:t>高度 </a:t>
            </a:r>
            <a:r>
              <a:rPr lang="en-US" altLang="zh-TW" sz="2000" dirty="0" smtClean="0">
                <a:solidFill>
                  <a:srgbClr val="E1FFE1"/>
                </a:solidFill>
                <a:latin typeface="Tahoma" pitchFamily="34" charset="0"/>
              </a:rPr>
              <a:t>500km)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66" name="グループ化 12"/>
          <p:cNvGrpSpPr/>
          <p:nvPr/>
        </p:nvGrpSpPr>
        <p:grpSpPr>
          <a:xfrm>
            <a:off x="6286512" y="1285860"/>
            <a:ext cx="2234040" cy="2071702"/>
            <a:chOff x="9501222" y="714356"/>
            <a:chExt cx="5338763" cy="4864101"/>
          </a:xfrm>
        </p:grpSpPr>
        <p:sp>
          <p:nvSpPr>
            <p:cNvPr id="267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8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9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0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1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2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3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4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5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6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7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8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9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0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81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468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9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0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1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2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2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3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4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5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86" name="Group 26"/>
            <p:cNvGrpSpPr>
              <a:grpSpLocks/>
            </p:cNvGrpSpPr>
            <p:nvPr/>
          </p:nvGrpSpPr>
          <p:grpSpPr bwMode="auto">
            <a:xfrm rot="7209001">
              <a:off x="11403005" y="2178095"/>
              <a:ext cx="600087" cy="500063"/>
              <a:chOff x="4785" y="11039"/>
              <a:chExt cx="829" cy="688"/>
            </a:xfrm>
          </p:grpSpPr>
          <p:sp>
            <p:nvSpPr>
              <p:cNvPr id="463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4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5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6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7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7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8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9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0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1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2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3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4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5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6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7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8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9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0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1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2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3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04" name="Group 49"/>
            <p:cNvGrpSpPr>
              <a:grpSpLocks/>
            </p:cNvGrpSpPr>
            <p:nvPr/>
          </p:nvGrpSpPr>
          <p:grpSpPr bwMode="auto">
            <a:xfrm rot="3616332">
              <a:off x="12330179" y="2190800"/>
              <a:ext cx="600087" cy="503238"/>
              <a:chOff x="4785" y="11039"/>
              <a:chExt cx="829" cy="688"/>
            </a:xfrm>
          </p:grpSpPr>
          <p:sp>
            <p:nvSpPr>
              <p:cNvPr id="458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9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0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1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2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05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6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7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8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9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0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11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456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7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12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454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5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13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4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5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6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7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8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9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0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1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2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3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24" name="Group 78"/>
            <p:cNvGrpSpPr>
              <a:grpSpLocks/>
            </p:cNvGrpSpPr>
            <p:nvPr/>
          </p:nvGrpSpPr>
          <p:grpSpPr bwMode="auto">
            <a:xfrm flipH="1">
              <a:off x="12703127" y="4371956"/>
              <a:ext cx="600087" cy="495300"/>
              <a:chOff x="4785" y="11039"/>
              <a:chExt cx="829" cy="688"/>
            </a:xfrm>
          </p:grpSpPr>
          <p:sp>
            <p:nvSpPr>
              <p:cNvPr id="449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0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1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2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3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5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6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7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8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29" name="Group 88"/>
            <p:cNvGrpSpPr>
              <a:grpSpLocks/>
            </p:cNvGrpSpPr>
            <p:nvPr/>
          </p:nvGrpSpPr>
          <p:grpSpPr bwMode="auto">
            <a:xfrm flipH="1">
              <a:off x="12703127" y="4416406"/>
              <a:ext cx="600087" cy="500063"/>
              <a:chOff x="4785" y="11039"/>
              <a:chExt cx="829" cy="688"/>
            </a:xfrm>
          </p:grpSpPr>
          <p:sp>
            <p:nvSpPr>
              <p:cNvPr id="444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5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6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7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8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30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1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2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3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4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5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6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7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8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9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0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1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2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3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4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5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6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47" name="Group 111"/>
            <p:cNvGrpSpPr>
              <a:grpSpLocks/>
            </p:cNvGrpSpPr>
            <p:nvPr/>
          </p:nvGrpSpPr>
          <p:grpSpPr bwMode="auto">
            <a:xfrm rot="3592668" flipH="1">
              <a:off x="13154020" y="3611481"/>
              <a:ext cx="600087" cy="503238"/>
              <a:chOff x="4785" y="11039"/>
              <a:chExt cx="829" cy="688"/>
            </a:xfrm>
          </p:grpSpPr>
          <p:sp>
            <p:nvSpPr>
              <p:cNvPr id="439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0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1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2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3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48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9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0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1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2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3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54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437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8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55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435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6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56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7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8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9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0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1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2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3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4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6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67" name="Group 141"/>
            <p:cNvGrpSpPr>
              <a:grpSpLocks/>
            </p:cNvGrpSpPr>
            <p:nvPr/>
          </p:nvGrpSpPr>
          <p:grpSpPr bwMode="auto">
            <a:xfrm>
              <a:off x="11052281" y="4424344"/>
              <a:ext cx="600087" cy="500063"/>
              <a:chOff x="4785" y="11039"/>
              <a:chExt cx="829" cy="688"/>
            </a:xfrm>
          </p:grpSpPr>
          <p:sp>
            <p:nvSpPr>
              <p:cNvPr id="430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1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2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3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4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68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9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0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1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2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3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4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5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6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7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8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9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0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1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2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3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4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5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6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7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8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9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0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1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92" name="Group 171"/>
            <p:cNvGrpSpPr>
              <a:grpSpLocks/>
            </p:cNvGrpSpPr>
            <p:nvPr/>
          </p:nvGrpSpPr>
          <p:grpSpPr bwMode="auto">
            <a:xfrm rot="18007332">
              <a:off x="10577575" y="3603541"/>
              <a:ext cx="600087" cy="500063"/>
              <a:chOff x="4785" y="11039"/>
              <a:chExt cx="829" cy="688"/>
            </a:xfrm>
          </p:grpSpPr>
          <p:sp>
            <p:nvSpPr>
              <p:cNvPr id="425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6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7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8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9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93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4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5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6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7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8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9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0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1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2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3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4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5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6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7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8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9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0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1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2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3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4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5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16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423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4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417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421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2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418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9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0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477" name="AutoShape 49"/>
          <p:cNvSpPr>
            <a:spLocks noChangeArrowheads="1"/>
          </p:cNvSpPr>
          <p:nvPr/>
        </p:nvSpPr>
        <p:spPr bwMode="auto">
          <a:xfrm rot="5400000">
            <a:off x="7191577" y="3405371"/>
            <a:ext cx="344487" cy="702903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6350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8" name="Text Box 27"/>
          <p:cNvSpPr txBox="1">
            <a:spLocks noChangeAspect="1" noChangeArrowheads="1"/>
          </p:cNvSpPr>
          <p:nvPr/>
        </p:nvSpPr>
        <p:spPr bwMode="auto">
          <a:xfrm>
            <a:off x="6215074" y="1214422"/>
            <a:ext cx="935627" cy="24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endParaRPr kumimoji="1" lang="en-US" altLang="ja-JP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81" name="Text Box 27"/>
          <p:cNvSpPr txBox="1">
            <a:spLocks noChangeAspect="1" noChangeArrowheads="1"/>
          </p:cNvSpPr>
          <p:nvPr/>
        </p:nvSpPr>
        <p:spPr bwMode="auto">
          <a:xfrm>
            <a:off x="7000892" y="2687586"/>
            <a:ext cx="935627" cy="24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1000km</a:t>
            </a:r>
            <a:endParaRPr kumimoji="1" lang="en-US" altLang="ja-JP" sz="11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62" name="グループ化 261"/>
          <p:cNvGrpSpPr/>
          <p:nvPr/>
        </p:nvGrpSpPr>
        <p:grpSpPr>
          <a:xfrm>
            <a:off x="857224" y="4286256"/>
            <a:ext cx="5688012" cy="1643074"/>
            <a:chOff x="857224" y="4286256"/>
            <a:chExt cx="5688012" cy="1643074"/>
          </a:xfrm>
        </p:grpSpPr>
        <p:sp>
          <p:nvSpPr>
            <p:cNvPr id="12" name="Rectangle 51"/>
            <p:cNvSpPr>
              <a:spLocks noChangeArrowheads="1"/>
            </p:cNvSpPr>
            <p:nvPr/>
          </p:nvSpPr>
          <p:spPr bwMode="auto">
            <a:xfrm>
              <a:off x="857224" y="4729001"/>
              <a:ext cx="5688012" cy="120032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DECIGO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の主要技術の宇宙</a:t>
              </a:r>
              <a:r>
                <a:rPr kumimoji="1" lang="ja-JP" altLang="en-US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実証</a:t>
              </a:r>
              <a:endParaRPr lang="en-US" altLang="ja-JP" sz="2000" dirty="0" smtClean="0">
                <a:solidFill>
                  <a:srgbClr val="FFFFFF"/>
                </a:solidFill>
                <a:latin typeface="Tahoma" pitchFamily="34" charset="0"/>
              </a:endParaRP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レーザー干渉計</a:t>
              </a:r>
              <a:r>
                <a:rPr kumimoji="1" lang="en-US" altLang="ja-JP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, </a:t>
              </a:r>
              <a:r>
                <a:rPr kumimoji="1" lang="ja-JP" altLang="en-US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安定化レーザー光源</a:t>
              </a:r>
              <a:r>
                <a:rPr kumimoji="1" lang="en-US" altLang="ja-JP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,</a:t>
              </a: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     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ドラッグフリーシステム、データ取得と解析</a:t>
              </a:r>
              <a:endPara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6" name="AutoShape 49"/>
            <p:cNvSpPr>
              <a:spLocks noChangeArrowheads="1"/>
            </p:cNvSpPr>
            <p:nvPr/>
          </p:nvSpPr>
          <p:spPr bwMode="auto">
            <a:xfrm rot="5400000">
              <a:off x="2190917" y="4107048"/>
              <a:ext cx="344487" cy="702903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63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487" name="グループ化 486"/>
          <p:cNvGrpSpPr/>
          <p:nvPr/>
        </p:nvGrpSpPr>
        <p:grpSpPr>
          <a:xfrm>
            <a:off x="6279579" y="4116346"/>
            <a:ext cx="2566805" cy="1955860"/>
            <a:chOff x="6279579" y="4116346"/>
            <a:chExt cx="2566805" cy="1955860"/>
          </a:xfrm>
        </p:grpSpPr>
        <p:sp>
          <p:nvSpPr>
            <p:cNvPr id="16" name="Oval 10"/>
            <p:cNvSpPr>
              <a:spLocks noChangeAspect="1" noChangeArrowheads="1"/>
            </p:cNvSpPr>
            <p:nvPr/>
          </p:nvSpPr>
          <p:spPr bwMode="auto">
            <a:xfrm>
              <a:off x="6455022" y="4116346"/>
              <a:ext cx="1903996" cy="1839141"/>
            </a:xfrm>
            <a:prstGeom prst="ellipse">
              <a:avLst/>
            </a:prstGeom>
            <a:solidFill>
              <a:srgbClr val="FFFFFF">
                <a:alpha val="3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7" name="Line 43"/>
            <p:cNvSpPr>
              <a:spLocks noChangeAspect="1" noChangeShapeType="1"/>
            </p:cNvSpPr>
            <p:nvPr/>
          </p:nvSpPr>
          <p:spPr bwMode="auto">
            <a:xfrm flipV="1">
              <a:off x="6709574" y="5052620"/>
              <a:ext cx="713708" cy="1124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4" name="AutoShape 8"/>
            <p:cNvSpPr>
              <a:spLocks noChangeAspect="1" noChangeArrowheads="1"/>
            </p:cNvSpPr>
            <p:nvPr/>
          </p:nvSpPr>
          <p:spPr bwMode="auto">
            <a:xfrm rot="5400000">
              <a:off x="6309833" y="4995382"/>
              <a:ext cx="151671" cy="125538"/>
            </a:xfrm>
            <a:prstGeom prst="flowChartManualOperation">
              <a:avLst/>
            </a:prstGeom>
            <a:solidFill>
              <a:srgbClr val="FF00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" name="AutoShape 9"/>
            <p:cNvSpPr>
              <a:spLocks noChangeAspect="1" noChangeArrowheads="1"/>
            </p:cNvSpPr>
            <p:nvPr/>
          </p:nvSpPr>
          <p:spPr bwMode="auto">
            <a:xfrm rot="16200000" flipH="1">
              <a:off x="8359534" y="4976349"/>
              <a:ext cx="151671" cy="126700"/>
            </a:xfrm>
            <a:prstGeom prst="flowChartManualOperation">
              <a:avLst/>
            </a:prstGeom>
            <a:solidFill>
              <a:srgbClr val="FF00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7" name="Text Box 11"/>
            <p:cNvSpPr txBox="1">
              <a:spLocks noChangeAspect="1" noChangeArrowheads="1"/>
            </p:cNvSpPr>
            <p:nvPr/>
          </p:nvSpPr>
          <p:spPr bwMode="auto">
            <a:xfrm>
              <a:off x="7215626" y="4504360"/>
              <a:ext cx="1499778" cy="34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Local Sensor</a:t>
              </a:r>
            </a:p>
          </p:txBody>
        </p:sp>
        <p:sp>
          <p:nvSpPr>
            <p:cNvPr id="18" name="Text Box 12"/>
            <p:cNvSpPr txBox="1">
              <a:spLocks noChangeAspect="1" noChangeArrowheads="1"/>
            </p:cNvSpPr>
            <p:nvPr/>
          </p:nvSpPr>
          <p:spPr bwMode="auto">
            <a:xfrm>
              <a:off x="7238093" y="5613348"/>
              <a:ext cx="977245" cy="217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Actuator</a:t>
              </a:r>
            </a:p>
          </p:txBody>
        </p:sp>
        <p:sp>
          <p:nvSpPr>
            <p:cNvPr id="20" name="Line 14"/>
            <p:cNvSpPr>
              <a:spLocks noChangeAspect="1" noChangeShapeType="1"/>
            </p:cNvSpPr>
            <p:nvPr/>
          </p:nvSpPr>
          <p:spPr bwMode="auto">
            <a:xfrm>
              <a:off x="6935078" y="5041385"/>
              <a:ext cx="1162" cy="287612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1" name="Line 15"/>
            <p:cNvSpPr>
              <a:spLocks noChangeAspect="1" noChangeShapeType="1"/>
            </p:cNvSpPr>
            <p:nvPr/>
          </p:nvSpPr>
          <p:spPr bwMode="auto">
            <a:xfrm>
              <a:off x="6932753" y="5416628"/>
              <a:ext cx="1162" cy="77521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2" name="Line 16"/>
            <p:cNvSpPr>
              <a:spLocks noChangeAspect="1" noChangeShapeType="1"/>
            </p:cNvSpPr>
            <p:nvPr/>
          </p:nvSpPr>
          <p:spPr bwMode="auto">
            <a:xfrm>
              <a:off x="6930428" y="5489654"/>
              <a:ext cx="196444" cy="1124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3" name="Line 17"/>
            <p:cNvSpPr>
              <a:spLocks noChangeAspect="1" noChangeShapeType="1"/>
            </p:cNvSpPr>
            <p:nvPr/>
          </p:nvSpPr>
          <p:spPr bwMode="auto">
            <a:xfrm flipV="1">
              <a:off x="7118735" y="5186314"/>
              <a:ext cx="0" cy="305587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4" name="Line 18"/>
            <p:cNvSpPr>
              <a:spLocks noChangeAspect="1" noChangeShapeType="1"/>
            </p:cNvSpPr>
            <p:nvPr/>
          </p:nvSpPr>
          <p:spPr bwMode="auto">
            <a:xfrm>
              <a:off x="7110598" y="5196425"/>
              <a:ext cx="126700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5" name="Group 19"/>
            <p:cNvGrpSpPr>
              <a:grpSpLocks noChangeAspect="1"/>
            </p:cNvGrpSpPr>
            <p:nvPr/>
          </p:nvGrpSpPr>
          <p:grpSpPr bwMode="auto">
            <a:xfrm>
              <a:off x="6858016" y="5317761"/>
              <a:ext cx="129025" cy="98866"/>
              <a:chOff x="5504" y="8144"/>
              <a:chExt cx="291" cy="236"/>
            </a:xfrm>
          </p:grpSpPr>
          <p:sp>
            <p:nvSpPr>
              <p:cNvPr id="51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2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26" name="Rectangle 22"/>
            <p:cNvSpPr>
              <a:spLocks noChangeAspect="1" noChangeArrowheads="1"/>
            </p:cNvSpPr>
            <p:nvPr/>
          </p:nvSpPr>
          <p:spPr bwMode="auto">
            <a:xfrm>
              <a:off x="7254735" y="5116671"/>
              <a:ext cx="40683" cy="142683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7" name="Line 23"/>
            <p:cNvSpPr>
              <a:spLocks noChangeAspect="1" noChangeShapeType="1"/>
            </p:cNvSpPr>
            <p:nvPr/>
          </p:nvSpPr>
          <p:spPr bwMode="auto">
            <a:xfrm flipH="1" flipV="1">
              <a:off x="8246255" y="4895332"/>
              <a:ext cx="1162" cy="146053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8" name="Line 24"/>
            <p:cNvSpPr>
              <a:spLocks noChangeAspect="1" noChangeShapeType="1"/>
            </p:cNvSpPr>
            <p:nvPr/>
          </p:nvSpPr>
          <p:spPr bwMode="auto">
            <a:xfrm flipH="1" flipV="1">
              <a:off x="8081195" y="4899826"/>
              <a:ext cx="168546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9" name="Line 25"/>
            <p:cNvSpPr>
              <a:spLocks noChangeAspect="1" noChangeShapeType="1"/>
            </p:cNvSpPr>
            <p:nvPr/>
          </p:nvSpPr>
          <p:spPr bwMode="auto">
            <a:xfrm flipH="1" flipV="1">
              <a:off x="8242767" y="5039138"/>
              <a:ext cx="101128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 type="triangle" w="med" len="med"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0" name="Rectangle 26"/>
            <p:cNvSpPr>
              <a:spLocks noChangeAspect="1" noChangeArrowheads="1"/>
            </p:cNvSpPr>
            <p:nvPr/>
          </p:nvSpPr>
          <p:spPr bwMode="auto">
            <a:xfrm flipH="1">
              <a:off x="8064922" y="4862751"/>
              <a:ext cx="40683" cy="142683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1" name="Text Box 27"/>
            <p:cNvSpPr txBox="1">
              <a:spLocks noChangeAspect="1" noChangeArrowheads="1"/>
            </p:cNvSpPr>
            <p:nvPr/>
          </p:nvSpPr>
          <p:spPr bwMode="auto">
            <a:xfrm>
              <a:off x="7910757" y="5766573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Thruster</a:t>
              </a:r>
            </a:p>
          </p:txBody>
        </p:sp>
        <p:sp>
          <p:nvSpPr>
            <p:cNvPr id="33" name="Line 29"/>
            <p:cNvSpPr>
              <a:spLocks noChangeAspect="1" noChangeShapeType="1"/>
            </p:cNvSpPr>
            <p:nvPr/>
          </p:nvSpPr>
          <p:spPr bwMode="auto">
            <a:xfrm>
              <a:off x="7896375" y="4703216"/>
              <a:ext cx="174359" cy="14043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4" name="Freeform 30"/>
            <p:cNvSpPr>
              <a:spLocks noChangeAspect="1"/>
            </p:cNvSpPr>
            <p:nvPr/>
          </p:nvSpPr>
          <p:spPr bwMode="auto">
            <a:xfrm>
              <a:off x="7407008" y="5017791"/>
              <a:ext cx="545161" cy="71903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5" name="Group 31"/>
            <p:cNvGrpSpPr>
              <a:grpSpLocks noChangeAspect="1"/>
            </p:cNvGrpSpPr>
            <p:nvPr/>
          </p:nvGrpSpPr>
          <p:grpSpPr bwMode="auto">
            <a:xfrm flipH="1">
              <a:off x="7692957" y="4923419"/>
              <a:ext cx="341743" cy="276377"/>
              <a:chOff x="4785" y="11039"/>
              <a:chExt cx="829" cy="688"/>
            </a:xfrm>
          </p:grpSpPr>
          <p:sp>
            <p:nvSpPr>
              <p:cNvPr id="46" name="Freeform 32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7" name="Line 33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8" name="Line 34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9" name="Line 35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" name="Arc 36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36" name="Group 37"/>
            <p:cNvGrpSpPr>
              <a:grpSpLocks noChangeAspect="1"/>
            </p:cNvGrpSpPr>
            <p:nvPr/>
          </p:nvGrpSpPr>
          <p:grpSpPr bwMode="auto">
            <a:xfrm>
              <a:off x="7325641" y="4932407"/>
              <a:ext cx="341743" cy="276377"/>
              <a:chOff x="4785" y="11039"/>
              <a:chExt cx="829" cy="688"/>
            </a:xfrm>
          </p:grpSpPr>
          <p:sp>
            <p:nvSpPr>
              <p:cNvPr id="41" name="Freeform 38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2" name="Line 39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3" name="Line 40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4" name="Line 41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5" name="Arc 42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38" name="Rectangle 44"/>
            <p:cNvSpPr>
              <a:spLocks noChangeAspect="1" noChangeArrowheads="1"/>
            </p:cNvSpPr>
            <p:nvPr/>
          </p:nvSpPr>
          <p:spPr bwMode="auto">
            <a:xfrm>
              <a:off x="6630531" y="4999815"/>
              <a:ext cx="199931" cy="102237"/>
            </a:xfrm>
            <a:prstGeom prst="rect">
              <a:avLst/>
            </a:prstGeom>
            <a:solidFill>
              <a:srgbClr val="00CCFF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0" name="Line 46"/>
            <p:cNvSpPr>
              <a:spLocks noChangeShapeType="1"/>
            </p:cNvSpPr>
            <p:nvPr/>
          </p:nvSpPr>
          <p:spPr bwMode="auto">
            <a:xfrm flipV="1">
              <a:off x="8346317" y="5123631"/>
              <a:ext cx="68679" cy="64294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4" name="Text Box 11"/>
            <p:cNvSpPr txBox="1">
              <a:spLocks noChangeAspect="1" noChangeArrowheads="1"/>
            </p:cNvSpPr>
            <p:nvPr/>
          </p:nvSpPr>
          <p:spPr bwMode="auto">
            <a:xfrm>
              <a:off x="6644122" y="4544974"/>
              <a:ext cx="1499778" cy="34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Laser</a:t>
              </a:r>
              <a:endParaRPr kumimoji="1" lang="en-US" altLang="ja-JP" sz="11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6" name="Line 46"/>
            <p:cNvSpPr>
              <a:spLocks noChangeShapeType="1"/>
            </p:cNvSpPr>
            <p:nvPr/>
          </p:nvSpPr>
          <p:spPr bwMode="auto">
            <a:xfrm flipH="1">
              <a:off x="6712381" y="4687850"/>
              <a:ext cx="145635" cy="28575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9" name="Text Box 27"/>
            <p:cNvSpPr txBox="1">
              <a:spLocks noChangeAspect="1" noChangeArrowheads="1"/>
            </p:cNvSpPr>
            <p:nvPr/>
          </p:nvSpPr>
          <p:spPr bwMode="auto">
            <a:xfrm>
              <a:off x="6279579" y="5830858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DPF</a:t>
              </a:r>
              <a:endParaRPr kumimoji="1" lang="en-US" altLang="ja-JP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2" name="Text Box 27"/>
            <p:cNvSpPr txBox="1">
              <a:spLocks noChangeAspect="1" noChangeArrowheads="1"/>
            </p:cNvSpPr>
            <p:nvPr/>
          </p:nvSpPr>
          <p:spPr bwMode="auto">
            <a:xfrm>
              <a:off x="7422587" y="5116478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30cm</a:t>
              </a:r>
              <a:endParaRPr kumimoji="1" lang="en-US" altLang="ja-JP" sz="11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3" name="Line 46"/>
            <p:cNvSpPr>
              <a:spLocks noChangeShapeType="1"/>
            </p:cNvSpPr>
            <p:nvPr/>
          </p:nvSpPr>
          <p:spPr bwMode="auto">
            <a:xfrm flipH="1" flipV="1">
              <a:off x="7283885" y="5330792"/>
              <a:ext cx="145635" cy="28575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9" name="Rectangle 45"/>
            <p:cNvSpPr>
              <a:spLocks noChangeAspect="1" noChangeArrowheads="1"/>
            </p:cNvSpPr>
            <p:nvPr/>
          </p:nvSpPr>
          <p:spPr bwMode="auto">
            <a:xfrm rot="2679310">
              <a:off x="6926474" y="4957489"/>
              <a:ext cx="45719" cy="21357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8" y="1357298"/>
            <a:ext cx="8889548" cy="499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概要</a:t>
            </a:r>
            <a:endParaRPr lang="en-US" altLang="ja-JP" dirty="0"/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天体核研究室コロキウム 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643174" y="997205"/>
            <a:ext cx="5886432" cy="6064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sz="2200" dirty="0"/>
              <a:t>DECIGO</a:t>
            </a:r>
            <a:r>
              <a:rPr lang="ja-JP" altLang="en-US" sz="2200" dirty="0"/>
              <a:t>パスファインダー </a:t>
            </a:r>
            <a:r>
              <a:rPr lang="en-US" altLang="ja-JP" sz="2200" dirty="0"/>
              <a:t>(DPF) </a:t>
            </a:r>
          </a:p>
        </p:txBody>
      </p:sp>
      <p:sp>
        <p:nvSpPr>
          <p:cNvPr id="1108996" name="AutoShape 4"/>
          <p:cNvSpPr>
            <a:spLocks noChangeArrowheads="1"/>
          </p:cNvSpPr>
          <p:nvPr/>
        </p:nvSpPr>
        <p:spPr bwMode="auto">
          <a:xfrm>
            <a:off x="3143240" y="2000240"/>
            <a:ext cx="4884811" cy="1500198"/>
          </a:xfrm>
          <a:prstGeom prst="roundRect">
            <a:avLst>
              <a:gd name="adj" fmla="val 3069"/>
            </a:avLst>
          </a:prstGeom>
          <a:solidFill>
            <a:srgbClr val="FFFFFF">
              <a:alpha val="9804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7" name="Rectangle 5"/>
          <p:cNvSpPr>
            <a:spLocks noChangeArrowheads="1"/>
          </p:cNvSpPr>
          <p:nvPr/>
        </p:nvSpPr>
        <p:spPr bwMode="auto">
          <a:xfrm>
            <a:off x="2857488" y="2000240"/>
            <a:ext cx="5688013" cy="14607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小型衛星 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 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 </a:t>
            </a:r>
            <a:r>
              <a:rPr kumimoji="1" lang="ja-JP" altLang="en-US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ja-JP" altLang="en-US" sz="2000" dirty="0" smtClean="0">
                <a:solidFill>
                  <a:srgbClr val="99FF99"/>
                </a:solidFill>
                <a:latin typeface="Tahoma" pitchFamily="34" charset="0"/>
              </a:rPr>
              <a:t>重量  </a:t>
            </a:r>
            <a:r>
              <a:rPr kumimoji="1" lang="en-US" altLang="ja-JP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350kg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地球周回軌道  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高度 </a:t>
            </a:r>
            <a:r>
              <a:rPr kumimoji="1" lang="ja-JP" altLang="en-US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500km)</a:t>
            </a:r>
            <a:endParaRPr kumimoji="1" lang="en-US" altLang="ja-JP" sz="2000" kern="1200" dirty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en-US" altLang="ja-JP" sz="20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ja-JP" altLang="en-US" sz="1800" dirty="0" smtClean="0">
                <a:solidFill>
                  <a:srgbClr val="EAEAEA"/>
                </a:solidFill>
                <a:latin typeface="Tahoma" pitchFamily="34" charset="0"/>
              </a:rPr>
              <a:t>非接触保持された試験</a:t>
            </a:r>
            <a:r>
              <a:rPr kumimoji="1" lang="ja-JP" altLang="en-US" sz="18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マスの変動を</a:t>
            </a:r>
            <a:endParaRPr kumimoji="1" lang="en-US" altLang="ja-JP" sz="1800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EAEAEA"/>
                </a:solidFill>
                <a:latin typeface="Tahoma" pitchFamily="34" charset="0"/>
              </a:rPr>
              <a:t>　　　　　　レーザー干渉計を用いて精密計測</a:t>
            </a:r>
            <a:endParaRPr kumimoji="1" lang="ja-JP" altLang="en-US" sz="18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3" name="Rectangle 51"/>
          <p:cNvSpPr>
            <a:spLocks noChangeArrowheads="1"/>
          </p:cNvSpPr>
          <p:nvPr/>
        </p:nvSpPr>
        <p:spPr bwMode="auto">
          <a:xfrm>
            <a:off x="3000364" y="1436928"/>
            <a:ext cx="5688012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将来の宇宙重力波望遠鏡の</a:t>
            </a:r>
            <a:r>
              <a: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ため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の前哨衛星</a:t>
            </a:r>
            <a:endParaRPr kumimoji="1" lang="en-US" altLang="ja-JP" sz="2000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8" name="Rectangle 6"/>
          <p:cNvSpPr>
            <a:spLocks noChangeArrowheads="1"/>
          </p:cNvSpPr>
          <p:nvPr/>
        </p:nvSpPr>
        <p:spPr bwMode="auto">
          <a:xfrm>
            <a:off x="3473403" y="4071942"/>
            <a:ext cx="47244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宇宙・地球の</a:t>
            </a:r>
            <a:r>
              <a:rPr kumimoji="1" lang="ja-JP" altLang="en-US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　</a:t>
            </a:r>
            <a:endParaRPr kumimoji="1" lang="en-US" altLang="ja-JP" sz="2000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    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銀河の成り立ち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地球環境モニタ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0" name="Rectangle 48"/>
          <p:cNvSpPr>
            <a:spLocks noChangeArrowheads="1"/>
          </p:cNvSpPr>
          <p:nvPr/>
        </p:nvSpPr>
        <p:spPr bwMode="auto">
          <a:xfrm>
            <a:off x="3500430" y="4786322"/>
            <a:ext cx="51816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99FF99"/>
                </a:solidFill>
                <a:latin typeface="Tahoma" pitchFamily="34" charset="0"/>
              </a:rPr>
              <a:t>先端科</a:t>
            </a:r>
            <a:r>
              <a:rPr kumimoji="1" lang="ja-JP" altLang="en-US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学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技術の</a:t>
            </a:r>
            <a:r>
              <a:rPr kumimoji="1" lang="ja-JP" altLang="en-US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確立</a:t>
            </a:r>
            <a:endParaRPr kumimoji="1" lang="en-US" altLang="ja-JP" sz="2000" kern="1200" dirty="0" smtClean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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宇宙・無重力環境利用の新しい可能性</a:t>
            </a:r>
            <a:endParaRPr kumimoji="1" lang="ja-JP" altLang="en-US" sz="2000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1" name="AutoShape 49"/>
          <p:cNvSpPr>
            <a:spLocks noChangeArrowheads="1"/>
          </p:cNvSpPr>
          <p:nvPr/>
        </p:nvSpPr>
        <p:spPr bwMode="auto">
          <a:xfrm rot="5400000">
            <a:off x="5081371" y="3392668"/>
            <a:ext cx="344487" cy="702903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FFFFCC">
              <a:alpha val="20000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角丸四角形 50"/>
          <p:cNvSpPr/>
          <p:nvPr/>
        </p:nvSpPr>
        <p:spPr bwMode="auto">
          <a:xfrm>
            <a:off x="3473403" y="4000504"/>
            <a:ext cx="5072098" cy="1571636"/>
          </a:xfrm>
          <a:prstGeom prst="roundRect">
            <a:avLst>
              <a:gd name="adj" fmla="val 5874"/>
            </a:avLst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3562376" y="5814972"/>
            <a:ext cx="5224466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小型科学衛星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3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号機 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(~2015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年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)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を目指す</a:t>
            </a: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角丸四角形 44"/>
          <p:cNvSpPr/>
          <p:nvPr/>
        </p:nvSpPr>
        <p:spPr bwMode="auto">
          <a:xfrm>
            <a:off x="528638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FFFFFF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6" name="角丸四角形 45"/>
          <p:cNvSpPr/>
          <p:nvPr/>
        </p:nvSpPr>
        <p:spPr bwMode="auto">
          <a:xfrm>
            <a:off x="707233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FFFFFF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7" name="角丸四角形 46"/>
          <p:cNvSpPr/>
          <p:nvPr/>
        </p:nvSpPr>
        <p:spPr bwMode="auto">
          <a:xfrm>
            <a:off x="171448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CCFFCC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350043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FFCCCC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衛星スケールの検討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3500430" y="1142984"/>
            <a:ext cx="242889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小型科学衛星</a:t>
            </a:r>
            <a:endParaRPr lang="en-US" altLang="ja-JP" sz="2000" dirty="0" smtClean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5286380" y="1142984"/>
            <a:ext cx="242889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技術実証衛星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7429520" y="1142984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大学衛星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1857356" y="1142984"/>
            <a:ext cx="242889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中型衛星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285720" y="1835837"/>
            <a:ext cx="142876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衛星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サイズ 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[m] 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357158" y="2571744"/>
            <a:ext cx="121444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衛星重量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[kg]</a:t>
            </a: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285720" y="5072074"/>
            <a:ext cx="185738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期待できる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成果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2071670" y="1971259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1 – 10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1928794" y="1500174"/>
            <a:ext cx="135732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(ASTRO-X)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714744" y="1500174"/>
            <a:ext cx="164307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(SPRINT-X)</a:t>
            </a: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5715008" y="1500174"/>
            <a:ext cx="164307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(SDS-X)</a:t>
            </a: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7358082" y="1500174"/>
            <a:ext cx="135732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(Cube sat.)</a:t>
            </a: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3929058" y="1971259"/>
            <a:ext cx="10715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1 – 3</a:t>
            </a: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5643570" y="1971259"/>
            <a:ext cx="10715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0.5 – 1</a:t>
            </a: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7358082" y="1971259"/>
            <a:ext cx="128588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0.1-0.5 </a:t>
            </a:r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1928794" y="2715165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2000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3857620" y="2715165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400</a:t>
            </a: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5643570" y="2715165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100</a:t>
            </a: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7572396" y="2715165"/>
            <a:ext cx="100013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10</a:t>
            </a: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714480" y="4903954"/>
            <a:ext cx="2000264" cy="127727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(Pre-DECIGO)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重力波の検出</a:t>
            </a:r>
            <a:endParaRPr lang="en-US" altLang="ja-JP" sz="1800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フォーメーション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       フライト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3500430" y="4903954"/>
            <a:ext cx="2000264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(DPF)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観測</a:t>
            </a:r>
            <a:r>
              <a:rPr lang="ja-JP" altLang="en-US" sz="1800" dirty="0" smtClean="0">
                <a:solidFill>
                  <a:srgbClr val="FFCCCC"/>
                </a:solidFill>
                <a:latin typeface="Tahoma" pitchFamily="34" charset="0"/>
              </a:rPr>
              <a:t>データ取得</a:t>
            </a:r>
            <a:endParaRPr lang="en-US" altLang="ja-JP" sz="1800" dirty="0" smtClean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根幹技術の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　　</a:t>
            </a:r>
            <a:r>
              <a:rPr lang="ja-JP" altLang="en-US" sz="18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総合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試験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5429256" y="4903954"/>
            <a:ext cx="2000264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(SWIM)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根幹技術の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個別試験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(×Drag-free)</a:t>
            </a: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7358082" y="5156161"/>
            <a:ext cx="128588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動作試験 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原理実証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357158" y="3286124"/>
            <a:ext cx="121444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開発期間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[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]</a:t>
            </a:r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2071670" y="3429545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10</a:t>
            </a:r>
          </a:p>
        </p:txBody>
      </p:sp>
      <p:sp>
        <p:nvSpPr>
          <p:cNvPr id="33" name="Rectangle 16"/>
          <p:cNvSpPr>
            <a:spLocks noChangeArrowheads="1"/>
          </p:cNvSpPr>
          <p:nvPr/>
        </p:nvSpPr>
        <p:spPr bwMode="auto">
          <a:xfrm>
            <a:off x="4143372" y="3429545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6</a:t>
            </a:r>
          </a:p>
        </p:txBody>
      </p:sp>
      <p:sp>
        <p:nvSpPr>
          <p:cNvPr id="34" name="Rectangle 16"/>
          <p:cNvSpPr>
            <a:spLocks noChangeArrowheads="1"/>
          </p:cNvSpPr>
          <p:nvPr/>
        </p:nvSpPr>
        <p:spPr bwMode="auto">
          <a:xfrm>
            <a:off x="5857884" y="3429545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4</a:t>
            </a:r>
          </a:p>
        </p:txBody>
      </p: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7643834" y="3429545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3</a:t>
            </a:r>
          </a:p>
        </p:txBody>
      </p:sp>
      <p:sp>
        <p:nvSpPr>
          <p:cNvPr id="36" name="Rectangle 16"/>
          <p:cNvSpPr>
            <a:spLocks noChangeArrowheads="1"/>
          </p:cNvSpPr>
          <p:nvPr/>
        </p:nvSpPr>
        <p:spPr bwMode="auto">
          <a:xfrm>
            <a:off x="285720" y="4077137"/>
            <a:ext cx="121444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コスト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[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億円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]</a:t>
            </a:r>
          </a:p>
        </p:txBody>
      </p:sp>
      <p:sp>
        <p:nvSpPr>
          <p:cNvPr id="37" name="Rectangle 16"/>
          <p:cNvSpPr>
            <a:spLocks noChangeArrowheads="1"/>
          </p:cNvSpPr>
          <p:nvPr/>
        </p:nvSpPr>
        <p:spPr bwMode="auto">
          <a:xfrm>
            <a:off x="2000232" y="4220558"/>
            <a:ext cx="150019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200</a:t>
            </a:r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4000496" y="4220558"/>
            <a:ext cx="150019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70</a:t>
            </a:r>
          </a:p>
        </p:txBody>
      </p:sp>
      <p:sp>
        <p:nvSpPr>
          <p:cNvPr id="42" name="Rectangle 16"/>
          <p:cNvSpPr>
            <a:spLocks noChangeArrowheads="1"/>
          </p:cNvSpPr>
          <p:nvPr/>
        </p:nvSpPr>
        <p:spPr bwMode="auto">
          <a:xfrm>
            <a:off x="5857884" y="4220558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5</a:t>
            </a:r>
          </a:p>
        </p:txBody>
      </p:sp>
      <p:sp>
        <p:nvSpPr>
          <p:cNvPr id="43" name="Rectangle 16"/>
          <p:cNvSpPr>
            <a:spLocks noChangeArrowheads="1"/>
          </p:cNvSpPr>
          <p:nvPr/>
        </p:nvSpPr>
        <p:spPr bwMode="auto">
          <a:xfrm>
            <a:off x="7500958" y="4220558"/>
            <a:ext cx="10715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0.1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角丸四角形 30"/>
          <p:cNvSpPr/>
          <p:nvPr/>
        </p:nvSpPr>
        <p:spPr bwMode="auto">
          <a:xfrm>
            <a:off x="857224" y="1785926"/>
            <a:ext cx="3643338" cy="4429156"/>
          </a:xfrm>
          <a:prstGeom prst="roundRect">
            <a:avLst>
              <a:gd name="adj" fmla="val 5018"/>
            </a:avLst>
          </a:prstGeom>
          <a:solidFill>
            <a:srgbClr val="FFC000">
              <a:alpha val="1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角丸四角形 28"/>
          <p:cNvSpPr/>
          <p:nvPr/>
        </p:nvSpPr>
        <p:spPr bwMode="auto">
          <a:xfrm>
            <a:off x="5000628" y="1785926"/>
            <a:ext cx="3643338" cy="4429156"/>
          </a:xfrm>
          <a:prstGeom prst="roundRect">
            <a:avLst>
              <a:gd name="adj" fmla="val 5018"/>
            </a:avLst>
          </a:prstGeom>
          <a:solidFill>
            <a:srgbClr val="FFCCFF">
              <a:alpha val="1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角丸四角形 36"/>
          <p:cNvSpPr/>
          <p:nvPr/>
        </p:nvSpPr>
        <p:spPr bwMode="auto">
          <a:xfrm>
            <a:off x="2143108" y="3857628"/>
            <a:ext cx="5000660" cy="714380"/>
          </a:xfrm>
          <a:prstGeom prst="roundRect">
            <a:avLst>
              <a:gd name="adj" fmla="val 5018"/>
            </a:avLst>
          </a:prstGeom>
          <a:solidFill>
            <a:srgbClr val="FFFFFF">
              <a:alpha val="9804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GOCE</a:t>
            </a:r>
            <a:r>
              <a:rPr lang="ja-JP" altLang="en-US" dirty="0" smtClean="0"/>
              <a:t>と</a:t>
            </a:r>
            <a:r>
              <a:rPr lang="en-US" altLang="ja-JP" dirty="0" smtClean="0"/>
              <a:t>DPF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天体核研究室コロキウム 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23" name="Picture 9" descr="GOCE Satell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928802"/>
            <a:ext cx="2643206" cy="1803987"/>
          </a:xfrm>
          <a:prstGeom prst="rect">
            <a:avLst/>
          </a:prstGeom>
          <a:noFill/>
        </p:spPr>
      </p:pic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1214414" y="1071546"/>
            <a:ext cx="664373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同じ観測方式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: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衛星による重力勾配観測</a:t>
            </a:r>
            <a:r>
              <a:rPr kumimoji="1" lang="en-US" altLang="ja-JP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(Satellite GG)</a:t>
            </a:r>
            <a:endParaRPr kumimoji="1" lang="ja-JP" altLang="en-US" sz="20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2214546" y="3857628"/>
            <a:ext cx="542928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800" dirty="0" smtClean="0">
                <a:solidFill>
                  <a:srgbClr val="DDDDDD"/>
                </a:solidFill>
                <a:latin typeface="Tahoma" pitchFamily="34" charset="0"/>
              </a:rPr>
              <a:t>衛星搭載の重力勾配計により、重力場を観測</a:t>
            </a:r>
            <a:endParaRPr lang="en-US" altLang="ja-JP" sz="1800" dirty="0" smtClean="0">
              <a:solidFill>
                <a:srgbClr val="DDDDDD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DDDDDD"/>
                </a:solidFill>
                <a:latin typeface="Tahoma" pitchFamily="34" charset="0"/>
              </a:rPr>
              <a:t>衛星擾乱を抑えるため、ドラッグフリー制御を行う</a:t>
            </a:r>
            <a:r>
              <a:rPr kumimoji="1" lang="en-US" altLang="ja-JP" sz="18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endParaRPr kumimoji="1" lang="ja-JP" altLang="en-US" sz="1800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Rectangle 3"/>
          <p:cNvSpPr>
            <a:spLocks noChangeArrowheads="1"/>
          </p:cNvSpPr>
          <p:nvPr/>
        </p:nvSpPr>
        <p:spPr bwMode="auto">
          <a:xfrm>
            <a:off x="928662" y="1857364"/>
            <a:ext cx="228601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FC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GOCE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kumimoji="1" lang="en-US" altLang="ja-JP" sz="16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(ESA, 2009-)</a:t>
            </a:r>
            <a:endParaRPr kumimoji="1" lang="ja-JP" altLang="en-US" sz="16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4" cstate="print"/>
          <a:srcRect t="13895" r="68272" b="29528"/>
          <a:stretch>
            <a:fillRect/>
          </a:stretch>
        </p:blipFill>
        <p:spPr bwMode="auto">
          <a:xfrm>
            <a:off x="6460615" y="1886236"/>
            <a:ext cx="1897599" cy="189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5072066" y="1857364"/>
            <a:ext cx="228601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kumimoji="1" lang="en-US" altLang="ja-JP" sz="16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(JAXA, 2015-)</a:t>
            </a:r>
            <a:endParaRPr kumimoji="1" lang="ja-JP" altLang="en-US" sz="16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1000100" y="4714884"/>
            <a:ext cx="364333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高度  </a:t>
            </a:r>
            <a:r>
              <a:rPr lang="en-US" altLang="ja-JP" sz="1800" dirty="0" smtClean="0">
                <a:solidFill>
                  <a:srgbClr val="FFC000"/>
                </a:solidFill>
                <a:latin typeface="Tahoma" pitchFamily="34" charset="0"/>
              </a:rPr>
              <a:t>295km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, 3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軸の重力勾配計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感度       </a:t>
            </a:r>
            <a:r>
              <a:rPr lang="en-US" altLang="ja-JP" sz="1800" dirty="0" smtClean="0">
                <a:solidFill>
                  <a:srgbClr val="FFC000"/>
                </a:solidFill>
                <a:latin typeface="Tahoma" pitchFamily="34" charset="0"/>
              </a:rPr>
              <a:t>5x10</a:t>
            </a:r>
            <a:r>
              <a:rPr lang="en-US" altLang="ja-JP" sz="1800" baseline="30000" dirty="0" smtClean="0">
                <a:solidFill>
                  <a:srgbClr val="FFC000"/>
                </a:solidFill>
                <a:latin typeface="Tahoma" pitchFamily="34" charset="0"/>
              </a:rPr>
              <a:t>-12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 m/s</a:t>
            </a:r>
            <a:r>
              <a:rPr lang="en-US" altLang="ja-JP" sz="1800" baseline="30000" dirty="0" smtClean="0">
                <a:solidFill>
                  <a:srgbClr val="F8F8F8"/>
                </a:solidFill>
                <a:latin typeface="Tahoma" pitchFamily="34" charset="0"/>
              </a:rPr>
              <a:t>2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/Hz</a:t>
            </a:r>
            <a:r>
              <a:rPr lang="en-US" altLang="ja-JP" sz="1800" baseline="30000" dirty="0" smtClean="0">
                <a:solidFill>
                  <a:srgbClr val="F8F8F8"/>
                </a:solidFill>
                <a:latin typeface="Tahoma" pitchFamily="34" charset="0"/>
              </a:rPr>
              <a:t>1/2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基線長  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0.5m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重量       </a:t>
            </a:r>
            <a:r>
              <a:rPr kumimoji="1" lang="en-US" altLang="ja-JP" sz="1800" kern="1200" dirty="0" smtClean="0">
                <a:solidFill>
                  <a:srgbClr val="FFC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1,200 kg</a:t>
            </a:r>
            <a:endParaRPr kumimoji="1" lang="ja-JP" altLang="en-US" sz="1800" kern="1200" dirty="0">
              <a:solidFill>
                <a:srgbClr val="FFC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5214942" y="4714884"/>
            <a:ext cx="364333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高度  </a:t>
            </a:r>
            <a:r>
              <a:rPr lang="en-US" altLang="ja-JP" sz="1800" dirty="0" smtClean="0">
                <a:solidFill>
                  <a:srgbClr val="FFCCFF"/>
                </a:solidFill>
                <a:latin typeface="Tahoma" pitchFamily="34" charset="0"/>
              </a:rPr>
              <a:t>500km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, 1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軸の重力勾配計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感度       </a:t>
            </a:r>
            <a:r>
              <a:rPr lang="en-US" altLang="ja-JP" sz="1800" dirty="0" smtClean="0">
                <a:solidFill>
                  <a:srgbClr val="FFCCFF"/>
                </a:solidFill>
                <a:latin typeface="Tahoma" pitchFamily="34" charset="0"/>
              </a:rPr>
              <a:t>9x10</a:t>
            </a:r>
            <a:r>
              <a:rPr lang="en-US" altLang="ja-JP" sz="1800" baseline="30000" dirty="0" smtClean="0">
                <a:solidFill>
                  <a:srgbClr val="FFCCFF"/>
                </a:solidFill>
                <a:latin typeface="Tahoma" pitchFamily="34" charset="0"/>
              </a:rPr>
              <a:t>-15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 m/s</a:t>
            </a:r>
            <a:r>
              <a:rPr lang="en-US" altLang="ja-JP" sz="1800" baseline="30000" dirty="0" smtClean="0">
                <a:solidFill>
                  <a:srgbClr val="F8F8F8"/>
                </a:solidFill>
                <a:latin typeface="Tahoma" pitchFamily="34" charset="0"/>
              </a:rPr>
              <a:t>2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/Hz</a:t>
            </a:r>
            <a:r>
              <a:rPr lang="en-US" altLang="ja-JP" sz="1800" baseline="30000" dirty="0" smtClean="0">
                <a:solidFill>
                  <a:srgbClr val="F8F8F8"/>
                </a:solidFill>
                <a:latin typeface="Tahoma" pitchFamily="34" charset="0"/>
              </a:rPr>
              <a:t>1/2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基線長  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0.3m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重量       </a:t>
            </a:r>
            <a:r>
              <a:rPr lang="en-US" altLang="ja-JP" sz="1800" dirty="0" smtClean="0">
                <a:solidFill>
                  <a:srgbClr val="FFCCFF"/>
                </a:solidFill>
                <a:latin typeface="Tahoma" pitchFamily="34" charset="0"/>
              </a:rPr>
              <a:t>35</a:t>
            </a:r>
            <a:r>
              <a:rPr kumimoji="1" lang="en-US" altLang="ja-JP" sz="1800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 kg</a:t>
            </a:r>
            <a:endParaRPr kumimoji="1" lang="ja-JP" altLang="en-US" sz="1800" kern="1200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universe_mod_cut_cro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35242"/>
          <a:stretch>
            <a:fillRect/>
          </a:stretch>
        </p:blipFill>
        <p:spPr>
          <a:xfrm>
            <a:off x="4786314" y="3375033"/>
            <a:ext cx="3500462" cy="3215497"/>
          </a:xfrm>
          <a:prstGeom prst="rect">
            <a:avLst/>
          </a:prstGeom>
        </p:spPr>
      </p:pic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LCGT and DECIGO</a:t>
            </a:r>
            <a:endParaRPr lang="ja-JP" altLang="en-US" dirty="0"/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642910" y="888517"/>
            <a:ext cx="42799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FF99"/>
                </a:solidFill>
                <a:latin typeface="Tahoma" pitchFamily="34" charset="0"/>
              </a:rPr>
              <a:t>LCGT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(~2016)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Terrestrial Detector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High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frequency events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70088" name="Rectangle 8"/>
          <p:cNvSpPr>
            <a:spLocks noChangeArrowheads="1"/>
          </p:cNvSpPr>
          <p:nvPr/>
        </p:nvSpPr>
        <p:spPr bwMode="auto">
          <a:xfrm>
            <a:off x="1071538" y="2069419"/>
            <a:ext cx="364333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FFCC"/>
                </a:solidFill>
                <a:latin typeface="Tahoma" pitchFamily="34" charset="0"/>
              </a:rPr>
              <a:t>Target: GW detection</a:t>
            </a:r>
            <a:endParaRPr lang="ja-JP" altLang="en-US" sz="2000" b="1" dirty="0">
              <a:solidFill>
                <a:srgbClr val="CCFFCC"/>
              </a:solidFill>
              <a:latin typeface="Tahoma" pitchFamily="34" charset="0"/>
            </a:endParaRPr>
          </a:p>
        </p:txBody>
      </p:sp>
      <p:pic>
        <p:nvPicPr>
          <p:cNvPr id="107008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724916"/>
            <a:ext cx="4357718" cy="34726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pSp>
        <p:nvGrpSpPr>
          <p:cNvPr id="2" name="グループ化 12"/>
          <p:cNvGrpSpPr/>
          <p:nvPr/>
        </p:nvGrpSpPr>
        <p:grpSpPr>
          <a:xfrm rot="15785392">
            <a:off x="6398017" y="2647809"/>
            <a:ext cx="2234040" cy="2348200"/>
            <a:chOff x="9501222" y="714356"/>
            <a:chExt cx="5338763" cy="4864101"/>
          </a:xfrm>
        </p:grpSpPr>
        <p:sp>
          <p:nvSpPr>
            <p:cNvPr id="15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219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1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3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 rot="7209001">
              <a:off x="11403003" y="2178095"/>
              <a:ext cx="600087" cy="500063"/>
              <a:chOff x="4785" y="11039"/>
              <a:chExt cx="829" cy="688"/>
            </a:xfrm>
          </p:grpSpPr>
          <p:sp>
            <p:nvSpPr>
              <p:cNvPr id="214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6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8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4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" name="Group 49"/>
            <p:cNvGrpSpPr>
              <a:grpSpLocks/>
            </p:cNvGrpSpPr>
            <p:nvPr/>
          </p:nvGrpSpPr>
          <p:grpSpPr bwMode="auto">
            <a:xfrm rot="3616332">
              <a:off x="12330179" y="2190798"/>
              <a:ext cx="600087" cy="503238"/>
              <a:chOff x="4785" y="11039"/>
              <a:chExt cx="829" cy="688"/>
            </a:xfrm>
          </p:grpSpPr>
          <p:sp>
            <p:nvSpPr>
              <p:cNvPr id="209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6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1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207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205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4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78"/>
            <p:cNvGrpSpPr>
              <a:grpSpLocks/>
            </p:cNvGrpSpPr>
            <p:nvPr/>
          </p:nvGrpSpPr>
          <p:grpSpPr bwMode="auto">
            <a:xfrm flipH="1">
              <a:off x="12703129" y="4371956"/>
              <a:ext cx="600087" cy="495300"/>
              <a:chOff x="4785" y="11039"/>
              <a:chExt cx="829" cy="688"/>
            </a:xfrm>
          </p:grpSpPr>
          <p:sp>
            <p:nvSpPr>
              <p:cNvPr id="200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2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6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88"/>
            <p:cNvGrpSpPr>
              <a:grpSpLocks/>
            </p:cNvGrpSpPr>
            <p:nvPr/>
          </p:nvGrpSpPr>
          <p:grpSpPr bwMode="auto">
            <a:xfrm flipH="1">
              <a:off x="12703129" y="4416406"/>
              <a:ext cx="600087" cy="500063"/>
              <a:chOff x="4785" y="11039"/>
              <a:chExt cx="829" cy="688"/>
            </a:xfrm>
          </p:grpSpPr>
          <p:sp>
            <p:nvSpPr>
              <p:cNvPr id="195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7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1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7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" name="Group 111"/>
            <p:cNvGrpSpPr>
              <a:grpSpLocks/>
            </p:cNvGrpSpPr>
            <p:nvPr/>
          </p:nvGrpSpPr>
          <p:grpSpPr bwMode="auto">
            <a:xfrm rot="3592668" flipH="1">
              <a:off x="13154018" y="3611479"/>
              <a:ext cx="600087" cy="503238"/>
              <a:chOff x="4785" y="11039"/>
              <a:chExt cx="829" cy="688"/>
            </a:xfrm>
          </p:grpSpPr>
          <p:sp>
            <p:nvSpPr>
              <p:cNvPr id="190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9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188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3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186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7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4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7" name="Group 141"/>
            <p:cNvGrpSpPr>
              <a:grpSpLocks/>
            </p:cNvGrpSpPr>
            <p:nvPr/>
          </p:nvGrpSpPr>
          <p:grpSpPr bwMode="auto">
            <a:xfrm>
              <a:off x="11052279" y="4424344"/>
              <a:ext cx="600087" cy="500063"/>
              <a:chOff x="4785" y="11039"/>
              <a:chExt cx="829" cy="688"/>
            </a:xfrm>
          </p:grpSpPr>
          <p:sp>
            <p:nvSpPr>
              <p:cNvPr id="181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3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9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8" name="Group 171"/>
            <p:cNvGrpSpPr>
              <a:grpSpLocks/>
            </p:cNvGrpSpPr>
            <p:nvPr/>
          </p:nvGrpSpPr>
          <p:grpSpPr bwMode="auto">
            <a:xfrm rot="18007332">
              <a:off x="10577577" y="3603541"/>
              <a:ext cx="600087" cy="500063"/>
              <a:chOff x="4785" y="11039"/>
              <a:chExt cx="829" cy="688"/>
            </a:xfrm>
          </p:grpSpPr>
          <p:sp>
            <p:nvSpPr>
              <p:cNvPr id="176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8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4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9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174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226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172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3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9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224" name="Rectangle 6"/>
          <p:cNvSpPr>
            <a:spLocks noChangeArrowheads="1"/>
          </p:cNvSpPr>
          <p:nvPr/>
        </p:nvSpPr>
        <p:spPr bwMode="auto">
          <a:xfrm>
            <a:off x="4786314" y="857232"/>
            <a:ext cx="42799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CCFF"/>
                </a:solidFill>
                <a:latin typeface="Tahoma" pitchFamily="34" charset="0"/>
              </a:rPr>
              <a:t>DECIGO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(~2027)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Space observatory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Low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frequency sources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225" name="Rectangle 8"/>
          <p:cNvSpPr>
            <a:spLocks noChangeArrowheads="1"/>
          </p:cNvSpPr>
          <p:nvPr/>
        </p:nvSpPr>
        <p:spPr bwMode="auto">
          <a:xfrm>
            <a:off x="5228590" y="2042123"/>
            <a:ext cx="364333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Target: GW astronomy</a:t>
            </a:r>
            <a:endParaRPr lang="ja-JP" altLang="en-US" sz="2000" b="1" dirty="0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90"/>
          <p:cNvSpPr>
            <a:spLocks noChangeArrowheads="1"/>
          </p:cNvSpPr>
          <p:nvPr/>
        </p:nvSpPr>
        <p:spPr bwMode="auto">
          <a:xfrm>
            <a:off x="714348" y="3786190"/>
            <a:ext cx="4243391" cy="1643074"/>
          </a:xfrm>
          <a:prstGeom prst="roundRect">
            <a:avLst>
              <a:gd name="adj" fmla="val 4412"/>
            </a:avLst>
          </a:prstGeom>
          <a:solidFill>
            <a:srgbClr val="FFFFFF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他プロジェクトとの関係</a:t>
            </a:r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649286" y="1357298"/>
            <a:ext cx="3708400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EAEAEA"/>
                </a:solidFill>
                <a:latin typeface="Tahoma" pitchFamily="34" charset="0"/>
              </a:rPr>
              <a:t>地上重力波望遠鏡との関係</a:t>
            </a:r>
          </a:p>
        </p:txBody>
      </p:sp>
      <p:sp>
        <p:nvSpPr>
          <p:cNvPr id="1070087" name="Rectangle 7"/>
          <p:cNvSpPr>
            <a:spLocks noChangeArrowheads="1"/>
          </p:cNvSpPr>
          <p:nvPr/>
        </p:nvSpPr>
        <p:spPr bwMode="auto">
          <a:xfrm>
            <a:off x="5357818" y="1803407"/>
            <a:ext cx="3671888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>
                <a:solidFill>
                  <a:srgbClr val="EAEAEA"/>
                </a:solidFill>
                <a:latin typeface="Tahoma" pitchFamily="34" charset="0"/>
              </a:rPr>
              <a:t>LCGT : </a:t>
            </a:r>
            <a:r>
              <a:rPr lang="ja-JP" altLang="en-US" sz="1400" dirty="0">
                <a:solidFill>
                  <a:srgbClr val="EAEAEA"/>
                </a:solidFill>
                <a:latin typeface="Tahoma" pitchFamily="34" charset="0"/>
              </a:rPr>
              <a:t>予算獲得のために準備中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>
                <a:solidFill>
                  <a:srgbClr val="EAEAEA"/>
                </a:solidFill>
                <a:latin typeface="Tahoma" pitchFamily="34" charset="0"/>
              </a:rPr>
              <a:t>   計画</a:t>
            </a:r>
            <a:r>
              <a:rPr lang="ja-JP" altLang="en-US" sz="1400" dirty="0">
                <a:solidFill>
                  <a:srgbClr val="CCECFF"/>
                </a:solidFill>
                <a:latin typeface="Tahoma" pitchFamily="34" charset="0"/>
              </a:rPr>
              <a:t>最初の</a:t>
            </a:r>
            <a:r>
              <a:rPr lang="en-US" altLang="ja-JP" sz="1400" dirty="0">
                <a:solidFill>
                  <a:srgbClr val="CCECFF"/>
                </a:solidFill>
                <a:latin typeface="Tahoma" pitchFamily="34" charset="0"/>
              </a:rPr>
              <a:t>3 </a:t>
            </a:r>
            <a:r>
              <a:rPr lang="ja-JP" altLang="en-US" sz="1400" dirty="0">
                <a:solidFill>
                  <a:srgbClr val="CCECFF"/>
                </a:solidFill>
                <a:latin typeface="Tahoma" pitchFamily="34" charset="0"/>
              </a:rPr>
              <a:t>年程度は，トンネル掘削や真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>
                <a:solidFill>
                  <a:srgbClr val="CCECFF"/>
                </a:solidFill>
                <a:latin typeface="Tahoma" pitchFamily="34" charset="0"/>
              </a:rPr>
              <a:t>　空槽設置などの工事が主</a:t>
            </a:r>
            <a:r>
              <a:rPr lang="ja-JP" altLang="en-US" sz="1400" dirty="0">
                <a:solidFill>
                  <a:srgbClr val="EAEAEA"/>
                </a:solidFill>
                <a:latin typeface="Tahoma" pitchFamily="34" charset="0"/>
              </a:rPr>
              <a:t>であり，現在と同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>
                <a:solidFill>
                  <a:srgbClr val="EAEAEA"/>
                </a:solidFill>
                <a:latin typeface="Tahoma" pitchFamily="34" charset="0"/>
              </a:rPr>
              <a:t>　程度のエフォート率を維持</a:t>
            </a:r>
          </a:p>
        </p:txBody>
      </p:sp>
      <p:sp>
        <p:nvSpPr>
          <p:cNvPr id="1070088" name="Rectangle 8"/>
          <p:cNvSpPr>
            <a:spLocks noChangeArrowheads="1"/>
          </p:cNvSpPr>
          <p:nvPr/>
        </p:nvSpPr>
        <p:spPr bwMode="auto">
          <a:xfrm>
            <a:off x="785786" y="2279695"/>
            <a:ext cx="4319588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EAEAEA"/>
                </a:solidFill>
                <a:latin typeface="Tahoma" pitchFamily="34" charset="0"/>
              </a:rPr>
              <a:t>日本の重力波のグループ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800" dirty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1800" dirty="0">
                <a:solidFill>
                  <a:srgbClr val="EAEAEA"/>
                </a:solidFill>
                <a:latin typeface="Tahoma" pitchFamily="34" charset="0"/>
              </a:rPr>
              <a:t>LCGT :       </a:t>
            </a:r>
            <a:r>
              <a:rPr lang="ja-JP" altLang="en-US" sz="1800" dirty="0">
                <a:solidFill>
                  <a:srgbClr val="EAEAEA"/>
                </a:solidFill>
                <a:latin typeface="Tahoma" pitchFamily="34" charset="0"/>
              </a:rPr>
              <a:t>最優先のプロジェクト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1800" dirty="0" smtClean="0">
                <a:solidFill>
                  <a:srgbClr val="EAEAEA"/>
                </a:solidFill>
                <a:latin typeface="Tahoma" pitchFamily="34" charset="0"/>
              </a:rPr>
              <a:t>DECIGO </a:t>
            </a:r>
            <a:r>
              <a:rPr lang="en-US" altLang="ja-JP" sz="1800" dirty="0">
                <a:solidFill>
                  <a:srgbClr val="EAEAEA"/>
                </a:solidFill>
                <a:latin typeface="Tahoma" pitchFamily="34" charset="0"/>
              </a:rPr>
              <a:t>: </a:t>
            </a:r>
            <a:r>
              <a:rPr lang="ja-JP" altLang="en-US" sz="1800" dirty="0">
                <a:solidFill>
                  <a:srgbClr val="EAEAEA"/>
                </a:solidFill>
                <a:latin typeface="Tahoma" pitchFamily="34" charset="0"/>
              </a:rPr>
              <a:t>その先の中心</a:t>
            </a:r>
            <a:r>
              <a:rPr lang="ja-JP" altLang="en-US" sz="1800" dirty="0" smtClean="0">
                <a:solidFill>
                  <a:srgbClr val="EAEAEA"/>
                </a:solidFill>
                <a:latin typeface="Tahoma" pitchFamily="34" charset="0"/>
              </a:rPr>
              <a:t>プロジェクト</a:t>
            </a:r>
            <a:endParaRPr lang="ja-JP" altLang="en-US" sz="1800" dirty="0">
              <a:solidFill>
                <a:srgbClr val="EAEAEA"/>
              </a:solidFill>
              <a:latin typeface="Tahoma" pitchFamily="34" charset="0"/>
            </a:endParaRPr>
          </a:p>
        </p:txBody>
      </p:sp>
      <p:pic>
        <p:nvPicPr>
          <p:cNvPr id="107008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7838" y="3160729"/>
            <a:ext cx="3384550" cy="2697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70094" name="Rectangle 14"/>
          <p:cNvSpPr>
            <a:spLocks noChangeArrowheads="1"/>
          </p:cNvSpPr>
          <p:nvPr/>
        </p:nvSpPr>
        <p:spPr bwMode="auto">
          <a:xfrm>
            <a:off x="1571604" y="4422835"/>
            <a:ext cx="3571900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DECIGO/DPF</a:t>
            </a:r>
            <a:r>
              <a:rPr lang="ja-JP" altLang="en-US" sz="1800" dirty="0" err="1" smtClean="0">
                <a:solidFill>
                  <a:srgbClr val="FFFFFF"/>
                </a:solidFill>
                <a:latin typeface="Tahoma" pitchFamily="34" charset="0"/>
              </a:rPr>
              <a:t>には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,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　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LCGT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以外</a:t>
            </a:r>
            <a:r>
              <a:rPr lang="ja-JP" altLang="en-US" sz="1800" dirty="0">
                <a:solidFill>
                  <a:srgbClr val="FFFFFF"/>
                </a:solidFill>
                <a:latin typeface="Tahoma" pitchFamily="34" charset="0"/>
              </a:rPr>
              <a:t>からの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研究者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/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学生</a:t>
            </a:r>
            <a:endParaRPr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                            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も多く参入</a:t>
            </a:r>
            <a:endParaRPr lang="ja-JP" altLang="en-US" sz="18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14348" y="3929066"/>
            <a:ext cx="4214842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重力波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/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宇宙というフロンティアへの意欲</a:t>
            </a:r>
            <a:endParaRPr lang="ja-JP" altLang="en-US" sz="18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8" name="右矢印 17"/>
          <p:cNvSpPr/>
          <p:nvPr/>
        </p:nvSpPr>
        <p:spPr bwMode="auto">
          <a:xfrm>
            <a:off x="1285852" y="4500570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0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8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5075" y="768542"/>
            <a:ext cx="8513205" cy="57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初期宇宙の観測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6" name="正方形/長方形 5"/>
          <p:cNvSpPr/>
          <p:nvPr/>
        </p:nvSpPr>
        <p:spPr>
          <a:xfrm>
            <a:off x="142844" y="5929330"/>
            <a:ext cx="278603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900" b="1" dirty="0" smtClean="0">
                <a:solidFill>
                  <a:srgbClr val="F8F8F8"/>
                </a:solidFill>
                <a:latin typeface="+mn-lt"/>
              </a:rPr>
              <a:t>Background:</a:t>
            </a:r>
          </a:p>
          <a:p>
            <a:pPr algn="l">
              <a:buNone/>
            </a:pPr>
            <a:r>
              <a:rPr lang="en-US" altLang="ja-JP" sz="900" b="1" dirty="0" smtClean="0">
                <a:solidFill>
                  <a:srgbClr val="F8F8F8"/>
                </a:solidFill>
                <a:latin typeface="+mn-lt"/>
              </a:rPr>
              <a:t>original figure by </a:t>
            </a:r>
          </a:p>
          <a:p>
            <a:pPr algn="l">
              <a:buNone/>
            </a:pPr>
            <a:r>
              <a:rPr lang="en-US" altLang="ja-JP" sz="900" b="1" dirty="0" smtClean="0">
                <a:solidFill>
                  <a:srgbClr val="F8F8F8"/>
                </a:solidFill>
                <a:latin typeface="+mn-lt"/>
              </a:rPr>
              <a:t>NASA/WMAP Science Team</a:t>
            </a:r>
            <a:endParaRPr lang="ja-JP" altLang="en-US" sz="900" b="1" dirty="0">
              <a:solidFill>
                <a:srgbClr val="F8F8F8"/>
              </a:solidFill>
              <a:latin typeface="+mn-lt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SWIM</a:t>
            </a:r>
            <a:r>
              <a:rPr lang="ja-JP" altLang="en-US"/>
              <a:t>による実証と</a:t>
            </a:r>
            <a:r>
              <a:rPr lang="en-US" altLang="ja-JP"/>
              <a:t>DPF</a:t>
            </a:r>
          </a:p>
        </p:txBody>
      </p:sp>
      <p:sp>
        <p:nvSpPr>
          <p:cNvPr id="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74198" name="Rectangle 22"/>
          <p:cNvSpPr>
            <a:spLocks noChangeArrowheads="1"/>
          </p:cNvSpPr>
          <p:nvPr/>
        </p:nvSpPr>
        <p:spPr bwMode="auto">
          <a:xfrm>
            <a:off x="395288" y="947738"/>
            <a:ext cx="7921625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>
                <a:solidFill>
                  <a:srgbClr val="DDDDDD"/>
                </a:solidFill>
                <a:latin typeface="Tahoma" pitchFamily="34" charset="0"/>
              </a:rPr>
              <a:t>DPF</a:t>
            </a:r>
            <a:r>
              <a:rPr lang="ja-JP" altLang="en-US" sz="1800">
                <a:solidFill>
                  <a:srgbClr val="DDDDDD"/>
                </a:solidFill>
                <a:latin typeface="Tahoma" pitchFamily="34" charset="0"/>
              </a:rPr>
              <a:t>ミッション部　信号処理・搭載機器のプロトタイプとしての役割</a:t>
            </a:r>
            <a:endParaRPr lang="ja-JP" altLang="en-US" sz="1400">
              <a:solidFill>
                <a:srgbClr val="CCECFF"/>
              </a:solidFill>
              <a:latin typeface="Tahoma" pitchFamily="34" charset="0"/>
            </a:endParaRPr>
          </a:p>
        </p:txBody>
      </p:sp>
      <p:graphicFrame>
        <p:nvGraphicFramePr>
          <p:cNvPr id="1074199" name="Object 23"/>
          <p:cNvGraphicFramePr>
            <a:graphicFrameLocks noChangeAspect="1"/>
          </p:cNvGraphicFramePr>
          <p:nvPr/>
        </p:nvGraphicFramePr>
        <p:xfrm>
          <a:off x="1403350" y="2747963"/>
          <a:ext cx="6502400" cy="3560762"/>
        </p:xfrm>
        <a:graphic>
          <a:graphicData uri="http://schemas.openxmlformats.org/presentationml/2006/ole">
            <p:oleObj spid="_x0000_s1074199" name="Drawing" r:id="rId4" imgW="5645160" imgH="3090600" progId="Canvas.Drawing.X">
              <p:embed/>
            </p:oleObj>
          </a:graphicData>
        </a:graphic>
      </p:graphicFrame>
      <p:sp>
        <p:nvSpPr>
          <p:cNvPr id="1074200" name="Rectangle 24"/>
          <p:cNvSpPr>
            <a:spLocks noChangeArrowheads="1"/>
          </p:cNvSpPr>
          <p:nvPr/>
        </p:nvSpPr>
        <p:spPr bwMode="auto">
          <a:xfrm>
            <a:off x="323850" y="1400175"/>
            <a:ext cx="6842125" cy="11652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DDDDDD"/>
                </a:solidFill>
                <a:latin typeface="Tahoma" pitchFamily="34" charset="0"/>
              </a:rPr>
              <a:t>SpC2                 </a:t>
            </a:r>
            <a:r>
              <a:rPr lang="ja-JP" altLang="en-US" sz="1600">
                <a:solidFill>
                  <a:srgbClr val="DDDDDD"/>
                </a:solidFill>
                <a:latin typeface="Tahoma" pitchFamily="34" charset="0"/>
              </a:rPr>
              <a:t>中央処理計算機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DDDDDD"/>
                </a:solidFill>
                <a:latin typeface="Tahoma" pitchFamily="34" charset="0"/>
              </a:rPr>
              <a:t>デジタルボード      機器制御デジタルボード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600">
                <a:solidFill>
                  <a:srgbClr val="DDDDDD"/>
                </a:solidFill>
                <a:latin typeface="Tahoma" pitchFamily="34" charset="0"/>
              </a:rPr>
              <a:t>AD/DA</a:t>
            </a:r>
            <a:r>
              <a:rPr kumimoji="0" lang="ja-JP" altLang="en-US" sz="1600">
                <a:solidFill>
                  <a:srgbClr val="DDDDDD"/>
                </a:solidFill>
                <a:latin typeface="Tahoma" pitchFamily="34" charset="0"/>
              </a:rPr>
              <a:t>ボード      信号取得</a:t>
            </a:r>
            <a:r>
              <a:rPr kumimoji="0" lang="en-US" altLang="ja-JP" sz="1600">
                <a:solidFill>
                  <a:srgbClr val="DDDDDD"/>
                </a:solidFill>
                <a:latin typeface="Tahoma" pitchFamily="34" charset="0"/>
              </a:rPr>
              <a:t>, </a:t>
            </a:r>
            <a:r>
              <a:rPr kumimoji="0" lang="ja-JP" altLang="en-US" sz="1600">
                <a:solidFill>
                  <a:srgbClr val="DDDDDD"/>
                </a:solidFill>
                <a:latin typeface="Tahoma" pitchFamily="34" charset="0"/>
              </a:rPr>
              <a:t>制御用アナログボード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>
                <a:solidFill>
                  <a:srgbClr val="DDDDDD"/>
                </a:solidFill>
                <a:latin typeface="Tahoma" pitchFamily="34" charset="0"/>
              </a:rPr>
              <a:t>センサモジュール   試験マスモジュール</a:t>
            </a:r>
            <a:r>
              <a:rPr kumimoji="0" lang="en-US" altLang="ja-JP" sz="1600">
                <a:solidFill>
                  <a:srgbClr val="DDDDDD"/>
                </a:solidFill>
                <a:latin typeface="Tahoma" pitchFamily="34" charset="0"/>
              </a:rPr>
              <a:t>, </a:t>
            </a:r>
            <a:r>
              <a:rPr kumimoji="0" lang="ja-JP" altLang="en-US" sz="1600">
                <a:solidFill>
                  <a:srgbClr val="DDDDDD"/>
                </a:solidFill>
                <a:latin typeface="Tahoma" pitchFamily="34" charset="0"/>
              </a:rPr>
              <a:t>センサ</a:t>
            </a:r>
            <a:r>
              <a:rPr kumimoji="0" lang="en-US" altLang="ja-JP" sz="1600">
                <a:solidFill>
                  <a:srgbClr val="DDDDDD"/>
                </a:solidFill>
                <a:latin typeface="Tahoma" pitchFamily="34" charset="0"/>
              </a:rPr>
              <a:t>/</a:t>
            </a:r>
            <a:r>
              <a:rPr kumimoji="0" lang="ja-JP" altLang="en-US" sz="1600">
                <a:solidFill>
                  <a:srgbClr val="DDDDDD"/>
                </a:solidFill>
                <a:latin typeface="Tahoma" pitchFamily="34" charset="0"/>
              </a:rPr>
              <a:t>アクチュエータ</a:t>
            </a:r>
            <a:endParaRPr lang="ja-JP" altLang="en-US" sz="1600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1074201" name="AutoShape 25"/>
          <p:cNvSpPr>
            <a:spLocks noChangeArrowheads="1"/>
          </p:cNvSpPr>
          <p:nvPr/>
        </p:nvSpPr>
        <p:spPr bwMode="auto">
          <a:xfrm>
            <a:off x="4067175" y="3500438"/>
            <a:ext cx="1368425" cy="2305050"/>
          </a:xfrm>
          <a:prstGeom prst="roundRect">
            <a:avLst>
              <a:gd name="adj" fmla="val 7657"/>
            </a:avLst>
          </a:prstGeom>
          <a:solidFill>
            <a:srgbClr val="FF99CC">
              <a:alpha val="2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74202" name="Rectangle 26"/>
          <p:cNvSpPr>
            <a:spLocks noChangeArrowheads="1"/>
          </p:cNvSpPr>
          <p:nvPr/>
        </p:nvSpPr>
        <p:spPr bwMode="auto">
          <a:xfrm>
            <a:off x="5867400" y="1524000"/>
            <a:ext cx="3025775" cy="8969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DDDDDD"/>
                </a:solidFill>
                <a:latin typeface="Tahoma" pitchFamily="34" charset="0"/>
              </a:rPr>
              <a:t>SWIM – </a:t>
            </a:r>
            <a:r>
              <a:rPr lang="ja-JP" altLang="en-US" sz="1600">
                <a:solidFill>
                  <a:srgbClr val="DDDDDD"/>
                </a:solidFill>
                <a:latin typeface="Tahoma" pitchFamily="34" charset="0"/>
              </a:rPr>
              <a:t>動作実証が主な目的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DDDDDD"/>
                </a:solidFill>
                <a:latin typeface="Tahoma" pitchFamily="34" charset="0"/>
              </a:rPr>
              <a:t>  信号処理・制御系の実証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DDDDDD"/>
                </a:solidFill>
                <a:latin typeface="Tahoma" pitchFamily="34" charset="0"/>
              </a:rPr>
              <a:t>  センサ感度は重要視していない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SWIM</a:t>
            </a:r>
            <a:r>
              <a:rPr lang="ja-JP" altLang="en-US"/>
              <a:t>による実証と</a:t>
            </a:r>
            <a:r>
              <a:rPr lang="en-US" altLang="ja-JP"/>
              <a:t>DPF</a:t>
            </a:r>
          </a:p>
        </p:txBody>
      </p:sp>
      <p:sp>
        <p:nvSpPr>
          <p:cNvPr id="2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49603" name="AutoShape 3"/>
          <p:cNvSpPr>
            <a:spLocks noChangeArrowheads="1"/>
          </p:cNvSpPr>
          <p:nvPr/>
        </p:nvSpPr>
        <p:spPr bwMode="auto">
          <a:xfrm>
            <a:off x="179388" y="5597525"/>
            <a:ext cx="1152525" cy="649288"/>
          </a:xfrm>
          <a:prstGeom prst="roundRect">
            <a:avLst>
              <a:gd name="adj" fmla="val 17907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04" name="AutoShape 4"/>
          <p:cNvSpPr>
            <a:spLocks noChangeArrowheads="1"/>
          </p:cNvSpPr>
          <p:nvPr/>
        </p:nvSpPr>
        <p:spPr bwMode="auto">
          <a:xfrm>
            <a:off x="4500563" y="2646363"/>
            <a:ext cx="4392612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05" name="AutoShape 5"/>
          <p:cNvSpPr>
            <a:spLocks noChangeArrowheads="1"/>
          </p:cNvSpPr>
          <p:nvPr/>
        </p:nvSpPr>
        <p:spPr bwMode="auto">
          <a:xfrm>
            <a:off x="179388" y="2646363"/>
            <a:ext cx="4248150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06" name="Rectangle 6"/>
          <p:cNvSpPr>
            <a:spLocks noChangeArrowheads="1"/>
          </p:cNvSpPr>
          <p:nvPr/>
        </p:nvSpPr>
        <p:spPr bwMode="auto">
          <a:xfrm>
            <a:off x="179388" y="2943225"/>
            <a:ext cx="1800225" cy="1808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CPU: HR5000</a:t>
            </a: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      (64bit, 33MHz)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System Memory: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2MB Flash Memory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4MB Burst SRAM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4MB Asynch. SRAM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Data Recorder: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1GB SDRAM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1GB Flash Memory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SpW: 3ch</a:t>
            </a:r>
            <a:endParaRPr kumimoji="0" lang="en-US" altLang="ja-JP" sz="1200" b="1">
              <a:solidFill>
                <a:srgbClr val="CCECFF"/>
              </a:solidFill>
              <a:latin typeface="Tahoma" pitchFamily="34" charset="0"/>
            </a:endParaRPr>
          </a:p>
        </p:txBody>
      </p:sp>
      <p:pic>
        <p:nvPicPr>
          <p:cNvPr id="1049607" name="Picture 7" descr="IMG_31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3006725"/>
            <a:ext cx="23764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9608" name="Picture 8" descr="IMG_31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055938"/>
            <a:ext cx="2376487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609" name="Rectangle 9"/>
          <p:cNvSpPr>
            <a:spLocks noChangeArrowheads="1"/>
          </p:cNvSpPr>
          <p:nvPr/>
        </p:nvSpPr>
        <p:spPr bwMode="auto">
          <a:xfrm>
            <a:off x="322263" y="2636838"/>
            <a:ext cx="3889375" cy="3254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99CCFF"/>
                </a:solidFill>
                <a:latin typeface="Tahoma" pitchFamily="34" charset="0"/>
              </a:rPr>
              <a:t>SpaceCube2: Space-qualified Computer</a:t>
            </a:r>
          </a:p>
        </p:txBody>
      </p:sp>
      <p:sp>
        <p:nvSpPr>
          <p:cNvPr id="1049610" name="Rectangle 10"/>
          <p:cNvSpPr>
            <a:spLocks noChangeArrowheads="1"/>
          </p:cNvSpPr>
          <p:nvPr/>
        </p:nvSpPr>
        <p:spPr bwMode="auto">
          <a:xfrm>
            <a:off x="4716463" y="2646363"/>
            <a:ext cx="3529012" cy="3254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99CCFF"/>
                </a:solidFill>
                <a:latin typeface="Tahoma" pitchFamily="34" charset="0"/>
              </a:rPr>
              <a:t>SWIM</a:t>
            </a:r>
            <a:r>
              <a:rPr kumimoji="0" lang="en-US" altLang="ja-JP" sz="1400" b="1">
                <a:solidFill>
                  <a:srgbClr val="99CCFF"/>
                </a:solidFill>
                <a:latin typeface="Symbol" pitchFamily="18" charset="2"/>
              </a:rPr>
              <a:t>mn</a:t>
            </a:r>
            <a:r>
              <a:rPr kumimoji="0" lang="en-US" altLang="ja-JP" sz="1400" b="1">
                <a:solidFill>
                  <a:srgbClr val="99CCFF"/>
                </a:solidFill>
                <a:latin typeface="Tahoma" pitchFamily="34" charset="0"/>
              </a:rPr>
              <a:t>   : User Module</a:t>
            </a:r>
          </a:p>
        </p:txBody>
      </p:sp>
      <p:sp>
        <p:nvSpPr>
          <p:cNvPr id="1049611" name="Rectangle 11"/>
          <p:cNvSpPr>
            <a:spLocks noChangeArrowheads="1"/>
          </p:cNvSpPr>
          <p:nvPr/>
        </p:nvSpPr>
        <p:spPr bwMode="auto">
          <a:xfrm>
            <a:off x="6910388" y="2862263"/>
            <a:ext cx="2125662" cy="1704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Processor test board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GW+Acc. sensor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FPGA board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DAC 16bit x 8 ch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ADC 16bit x 4 ch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     </a:t>
            </a: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</a:t>
            </a: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32 ch by MPX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Torsion Antenna x2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  ~47g test mass</a:t>
            </a:r>
          </a:p>
        </p:txBody>
      </p:sp>
      <p:sp>
        <p:nvSpPr>
          <p:cNvPr id="1049612" name="Rectangle 12"/>
          <p:cNvSpPr>
            <a:spLocks noChangeArrowheads="1"/>
          </p:cNvSpPr>
          <p:nvPr/>
        </p:nvSpPr>
        <p:spPr bwMode="auto">
          <a:xfrm>
            <a:off x="252413" y="4733925"/>
            <a:ext cx="1943100" cy="6969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Size: 71 x 221 x 171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Weight: 1.9 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Power: 7W </a:t>
            </a:r>
          </a:p>
        </p:txBody>
      </p:sp>
      <p:sp>
        <p:nvSpPr>
          <p:cNvPr id="1049613" name="AutoShape 13"/>
          <p:cNvSpPr>
            <a:spLocks/>
          </p:cNvSpPr>
          <p:nvPr/>
        </p:nvSpPr>
        <p:spPr bwMode="auto">
          <a:xfrm rot="16200000" flipV="1">
            <a:off x="4201319" y="5104607"/>
            <a:ext cx="503237" cy="914400"/>
          </a:xfrm>
          <a:prstGeom prst="leftBracket">
            <a:avLst>
              <a:gd name="adj" fmla="val 11037"/>
            </a:avLst>
          </a:prstGeom>
          <a:noFill/>
          <a:ln w="63500">
            <a:solidFill>
              <a:srgbClr val="B2B2B2"/>
            </a:solidFill>
            <a:round/>
            <a:headEnd type="triangle" w="sm" len="sm"/>
            <a:tailEnd type="triangle" w="sm" len="sm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14" name="Rectangle 14"/>
          <p:cNvSpPr>
            <a:spLocks noChangeArrowheads="1"/>
          </p:cNvSpPr>
          <p:nvPr/>
        </p:nvSpPr>
        <p:spPr bwMode="auto">
          <a:xfrm>
            <a:off x="3708400" y="5894388"/>
            <a:ext cx="2590800" cy="42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Power ±15V, +5V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SpW x2 for CMD/TLM</a:t>
            </a:r>
          </a:p>
        </p:txBody>
      </p:sp>
      <p:sp>
        <p:nvSpPr>
          <p:cNvPr id="1049615" name="Rectangle 15"/>
          <p:cNvSpPr>
            <a:spLocks noChangeArrowheads="1"/>
          </p:cNvSpPr>
          <p:nvPr/>
        </p:nvSpPr>
        <p:spPr bwMode="auto">
          <a:xfrm>
            <a:off x="7019925" y="4556125"/>
            <a:ext cx="1981200" cy="898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Data Rate : 380kbps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Size: 124 x 224 x 174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Weight: 3.5 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Power: ~7W </a:t>
            </a:r>
          </a:p>
        </p:txBody>
      </p:sp>
      <p:sp>
        <p:nvSpPr>
          <p:cNvPr id="1049616" name="Freeform 16"/>
          <p:cNvSpPr>
            <a:spLocks/>
          </p:cNvSpPr>
          <p:nvPr/>
        </p:nvSpPr>
        <p:spPr bwMode="auto">
          <a:xfrm>
            <a:off x="1331913" y="5310188"/>
            <a:ext cx="1295400" cy="576262"/>
          </a:xfrm>
          <a:custGeom>
            <a:avLst/>
            <a:gdLst/>
            <a:ahLst/>
            <a:cxnLst>
              <a:cxn ang="0">
                <a:pos x="635" y="0"/>
              </a:cxn>
              <a:cxn ang="0">
                <a:pos x="624" y="178"/>
              </a:cxn>
              <a:cxn ang="0">
                <a:pos x="0" y="181"/>
              </a:cxn>
            </a:cxnLst>
            <a:rect l="0" t="0" r="r" b="b"/>
            <a:pathLst>
              <a:path w="635" h="181">
                <a:moveTo>
                  <a:pt x="635" y="0"/>
                </a:moveTo>
                <a:lnTo>
                  <a:pt x="624" y="178"/>
                </a:lnTo>
                <a:lnTo>
                  <a:pt x="0" y="181"/>
                </a:lnTo>
              </a:path>
            </a:pathLst>
          </a:custGeom>
          <a:noFill/>
          <a:ln w="63500" cap="flat" cmpd="sng">
            <a:solidFill>
              <a:srgbClr val="B2B2B2"/>
            </a:solidFill>
            <a:prstDash val="solid"/>
            <a:round/>
            <a:headEnd type="triangle" w="sm" len="sm"/>
            <a:tailEnd type="triangle" w="sm" len="sm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17" name="Rectangle 17"/>
          <p:cNvSpPr>
            <a:spLocks noChangeArrowheads="1"/>
          </p:cNvSpPr>
          <p:nvPr/>
        </p:nvSpPr>
        <p:spPr bwMode="auto">
          <a:xfrm>
            <a:off x="1476375" y="5886450"/>
            <a:ext cx="2016125" cy="5969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Power +28V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RS422 for CMD/TLM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GPS signal</a:t>
            </a:r>
          </a:p>
        </p:txBody>
      </p:sp>
      <p:sp>
        <p:nvSpPr>
          <p:cNvPr id="1049618" name="Rectangle 18"/>
          <p:cNvSpPr>
            <a:spLocks noChangeArrowheads="1"/>
          </p:cNvSpPr>
          <p:nvPr/>
        </p:nvSpPr>
        <p:spPr bwMode="auto">
          <a:xfrm>
            <a:off x="150813" y="5678488"/>
            <a:ext cx="1223962" cy="558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FFFFFF"/>
                </a:solidFill>
                <a:latin typeface="Tahoma" pitchFamily="34" charset="0"/>
              </a:rPr>
              <a:t>SDS-1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FFFFFF"/>
                </a:solidFill>
                <a:latin typeface="Tahoma" pitchFamily="34" charset="0"/>
              </a:rPr>
              <a:t>Bus System</a:t>
            </a:r>
          </a:p>
        </p:txBody>
      </p:sp>
      <p:sp>
        <p:nvSpPr>
          <p:cNvPr id="1049620" name="Rectangle 20"/>
          <p:cNvSpPr>
            <a:spLocks noChangeArrowheads="1"/>
          </p:cNvSpPr>
          <p:nvPr/>
        </p:nvSpPr>
        <p:spPr bwMode="auto">
          <a:xfrm>
            <a:off x="6083300" y="5067300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>
                <a:solidFill>
                  <a:srgbClr val="B2B2B2"/>
                </a:solidFill>
                <a:latin typeface="Tahoma" pitchFamily="34" charset="0"/>
              </a:rPr>
              <a:t>Photo by JAXA</a:t>
            </a:r>
          </a:p>
        </p:txBody>
      </p:sp>
      <p:sp>
        <p:nvSpPr>
          <p:cNvPr id="1049621" name="Rectangle 21"/>
          <p:cNvSpPr>
            <a:spLocks noChangeArrowheads="1"/>
          </p:cNvSpPr>
          <p:nvPr/>
        </p:nvSpPr>
        <p:spPr bwMode="auto">
          <a:xfrm>
            <a:off x="3419475" y="5095875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>
                <a:solidFill>
                  <a:srgbClr val="B2B2B2"/>
                </a:solidFill>
                <a:latin typeface="Tahoma" pitchFamily="34" charset="0"/>
              </a:rPr>
              <a:t>Photo by JAXA</a:t>
            </a:r>
          </a:p>
        </p:txBody>
      </p:sp>
      <p:sp>
        <p:nvSpPr>
          <p:cNvPr id="1049622" name="Rectangle 22"/>
          <p:cNvSpPr>
            <a:spLocks noChangeArrowheads="1"/>
          </p:cNvSpPr>
          <p:nvPr/>
        </p:nvSpPr>
        <p:spPr bwMode="auto">
          <a:xfrm>
            <a:off x="395288" y="947738"/>
            <a:ext cx="6553200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>
                <a:solidFill>
                  <a:srgbClr val="DDDDDD"/>
                </a:solidFill>
                <a:latin typeface="Tahoma" pitchFamily="34" charset="0"/>
              </a:rPr>
              <a:t>SDS-1</a:t>
            </a:r>
            <a:r>
              <a:rPr lang="ja-JP" altLang="en-US" sz="1800">
                <a:solidFill>
                  <a:srgbClr val="DDDDDD"/>
                </a:solidFill>
                <a:latin typeface="Tahoma" pitchFamily="34" charset="0"/>
              </a:rPr>
              <a:t>搭載の</a:t>
            </a:r>
            <a:r>
              <a:rPr lang="en-US" altLang="ja-JP" sz="1800">
                <a:solidFill>
                  <a:srgbClr val="DDDDDD"/>
                </a:solidFill>
                <a:latin typeface="Tahoma" pitchFamily="34" charset="0"/>
              </a:rPr>
              <a:t>SWIM </a:t>
            </a:r>
            <a:r>
              <a:rPr lang="en-US" altLang="ja-JP" sz="1400">
                <a:solidFill>
                  <a:srgbClr val="DDDDDD"/>
                </a:solidFill>
                <a:latin typeface="Tahoma" pitchFamily="34" charset="0"/>
              </a:rPr>
              <a:t>(Space wire demonstration module)</a:t>
            </a:r>
          </a:p>
        </p:txBody>
      </p:sp>
      <p:sp>
        <p:nvSpPr>
          <p:cNvPr id="1049623" name="Rectangle 23"/>
          <p:cNvSpPr>
            <a:spLocks noChangeArrowheads="1"/>
          </p:cNvSpPr>
          <p:nvPr/>
        </p:nvSpPr>
        <p:spPr bwMode="auto">
          <a:xfrm>
            <a:off x="682625" y="1379538"/>
            <a:ext cx="7921625" cy="12303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>
                <a:solidFill>
                  <a:srgbClr val="DDDDDD"/>
                </a:solidFill>
                <a:latin typeface="Tahoma" pitchFamily="34" charset="0"/>
              </a:rPr>
              <a:t>DPF</a:t>
            </a:r>
            <a:r>
              <a:rPr lang="ja-JP" altLang="en-US" sz="1800">
                <a:solidFill>
                  <a:srgbClr val="DDDDDD"/>
                </a:solidFill>
                <a:latin typeface="Tahoma" pitchFamily="34" charset="0"/>
              </a:rPr>
              <a:t>衛星のプロトタイプとしての役割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>
                <a:solidFill>
                  <a:srgbClr val="FFFFFF"/>
                </a:solidFill>
                <a:latin typeface="Tahoma" pitchFamily="34" charset="0"/>
              </a:rPr>
              <a:t>    </a:t>
            </a:r>
            <a:r>
              <a:rPr lang="en-US" altLang="ja-JP" sz="1800">
                <a:solidFill>
                  <a:srgbClr val="FFFFFF"/>
                </a:solidFill>
                <a:latin typeface="Tahoma" pitchFamily="34" charset="0"/>
              </a:rPr>
              <a:t>SpC2   </a:t>
            </a:r>
            <a:r>
              <a:rPr lang="ja-JP" altLang="en-US" sz="1800">
                <a:solidFill>
                  <a:srgbClr val="FFFFFF"/>
                </a:solidFill>
                <a:latin typeface="Tahoma" pitchFamily="34" charset="0"/>
              </a:rPr>
              <a:t>小型衛星標準バス </a:t>
            </a:r>
            <a:r>
              <a:rPr lang="en-US" altLang="ja-JP" sz="1400">
                <a:solidFill>
                  <a:srgbClr val="CCECFF"/>
                </a:solidFill>
                <a:latin typeface="Tahoma" pitchFamily="34" charset="0"/>
              </a:rPr>
              <a:t>(</a:t>
            </a:r>
            <a:r>
              <a:rPr lang="ja-JP" altLang="en-US" sz="1400">
                <a:solidFill>
                  <a:srgbClr val="CCECFF"/>
                </a:solidFill>
                <a:latin typeface="Tahoma" pitchFamily="34" charset="0"/>
              </a:rPr>
              <a:t>通信・信号処理</a:t>
            </a:r>
            <a:r>
              <a:rPr lang="en-US" altLang="ja-JP" sz="140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400">
                <a:solidFill>
                  <a:srgbClr val="CCECFF"/>
                </a:solidFill>
                <a:latin typeface="Tahoma" pitchFamily="34" charset="0"/>
              </a:rPr>
              <a:t>電源制御</a:t>
            </a:r>
            <a:r>
              <a:rPr lang="en-US" altLang="ja-JP" sz="1400">
                <a:solidFill>
                  <a:srgbClr val="CCECFF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>
                <a:solidFill>
                  <a:srgbClr val="FFFFFF"/>
                </a:solidFill>
                <a:latin typeface="Tahoma" pitchFamily="34" charset="0"/>
              </a:rPr>
              <a:t>     Snm   DPF</a:t>
            </a:r>
            <a:r>
              <a:rPr lang="ja-JP" altLang="en-US" sz="1800">
                <a:solidFill>
                  <a:srgbClr val="FFFFFF"/>
                </a:solidFill>
                <a:latin typeface="Tahoma" pitchFamily="34" charset="0"/>
              </a:rPr>
              <a:t>ミッション部  </a:t>
            </a:r>
            <a:r>
              <a:rPr lang="en-US" altLang="ja-JP" sz="1400">
                <a:solidFill>
                  <a:srgbClr val="CCECFF"/>
                </a:solidFill>
                <a:latin typeface="Tahoma" pitchFamily="34" charset="0"/>
              </a:rPr>
              <a:t>(</a:t>
            </a:r>
            <a:r>
              <a:rPr lang="ja-JP" altLang="en-US" sz="1400">
                <a:solidFill>
                  <a:srgbClr val="CCECFF"/>
                </a:solidFill>
                <a:latin typeface="Tahoma" pitchFamily="34" charset="0"/>
              </a:rPr>
              <a:t>デジタル制御ボード</a:t>
            </a:r>
            <a:r>
              <a:rPr lang="en-US" altLang="ja-JP" sz="1400">
                <a:solidFill>
                  <a:srgbClr val="CCECFF"/>
                </a:solidFill>
                <a:latin typeface="Tahoma" pitchFamily="34" charset="0"/>
              </a:rPr>
              <a:t>, AD/DA</a:t>
            </a:r>
            <a:r>
              <a:rPr lang="ja-JP" altLang="en-US" sz="1400">
                <a:solidFill>
                  <a:srgbClr val="CCECFF"/>
                </a:solidFill>
                <a:latin typeface="Tahoma" pitchFamily="34" charset="0"/>
              </a:rPr>
              <a:t>コンバータ</a:t>
            </a:r>
            <a:r>
              <a:rPr lang="en-US" altLang="ja-JP" sz="140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400">
                <a:solidFill>
                  <a:srgbClr val="CCECFF"/>
                </a:solidFill>
                <a:latin typeface="Tahoma" pitchFamily="34" charset="0"/>
              </a:rPr>
              <a:t>センサモジュール</a:t>
            </a:r>
            <a:r>
              <a:rPr lang="en-US" altLang="ja-JP" sz="1400">
                <a:solidFill>
                  <a:srgbClr val="CCECFF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400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観測周波数帯と観測対象</a:t>
            </a:r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144835" name="AutoShape 3"/>
          <p:cNvSpPr>
            <a:spLocks noChangeAspect="1" noChangeArrowheads="1"/>
          </p:cNvSpPr>
          <p:nvPr/>
        </p:nvSpPr>
        <p:spPr bwMode="auto">
          <a:xfrm>
            <a:off x="900113" y="2205038"/>
            <a:ext cx="7632700" cy="422275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11448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775" y="2181225"/>
            <a:ext cx="7343775" cy="4271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44837" name="Freeform 5"/>
          <p:cNvSpPr>
            <a:spLocks noChangeAspect="1"/>
          </p:cNvSpPr>
          <p:nvPr/>
        </p:nvSpPr>
        <p:spPr bwMode="auto">
          <a:xfrm>
            <a:off x="4859338" y="2420938"/>
            <a:ext cx="1438275" cy="3330575"/>
          </a:xfrm>
          <a:custGeom>
            <a:avLst/>
            <a:gdLst/>
            <a:ahLst/>
            <a:cxnLst>
              <a:cxn ang="0">
                <a:pos x="768" y="1776"/>
              </a:cxn>
              <a:cxn ang="0">
                <a:pos x="384" y="0"/>
              </a:cxn>
              <a:cxn ang="0">
                <a:pos x="0" y="0"/>
              </a:cxn>
              <a:cxn ang="0">
                <a:pos x="432" y="1776"/>
              </a:cxn>
              <a:cxn ang="0">
                <a:pos x="768" y="1776"/>
              </a:cxn>
            </a:cxnLst>
            <a:rect l="0" t="0" r="r" b="b"/>
            <a:pathLst>
              <a:path w="768" h="1776">
                <a:moveTo>
                  <a:pt x="768" y="1776"/>
                </a:moveTo>
                <a:lnTo>
                  <a:pt x="384" y="0"/>
                </a:lnTo>
                <a:lnTo>
                  <a:pt x="0" y="0"/>
                </a:lnTo>
                <a:lnTo>
                  <a:pt x="432" y="1776"/>
                </a:lnTo>
                <a:lnTo>
                  <a:pt x="768" y="1776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44838" name="Rectangle 6"/>
          <p:cNvSpPr>
            <a:spLocks noChangeAspect="1" noChangeArrowheads="1"/>
          </p:cNvSpPr>
          <p:nvPr/>
        </p:nvSpPr>
        <p:spPr bwMode="auto">
          <a:xfrm>
            <a:off x="3419475" y="4557713"/>
            <a:ext cx="1992313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600" b="1">
                <a:solidFill>
                  <a:srgbClr val="CC99FF"/>
                </a:solidFill>
              </a:rPr>
              <a:t>  DECIGO</a:t>
            </a:r>
            <a:r>
              <a:rPr lang="en-US" altLang="ja-JP" sz="1200" b="1">
                <a:solidFill>
                  <a:srgbClr val="CC99FF"/>
                </a:solidFill>
              </a:rPr>
              <a:t> 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600" b="1">
                <a:solidFill>
                  <a:srgbClr val="CC99FF"/>
                </a:solidFill>
              </a:rPr>
              <a:t>  </a:t>
            </a:r>
            <a:r>
              <a:rPr lang="ja-JP" altLang="en-US" sz="1000" b="1">
                <a:solidFill>
                  <a:srgbClr val="CC99FF"/>
                </a:solidFill>
              </a:rPr>
              <a:t>基線長 </a:t>
            </a:r>
            <a:r>
              <a:rPr lang="en-US" altLang="ja-JP" sz="1000" b="1">
                <a:solidFill>
                  <a:srgbClr val="CC99FF"/>
                </a:solidFill>
              </a:rPr>
              <a:t>10</a:t>
            </a:r>
            <a:r>
              <a:rPr lang="en-US" altLang="ja-JP" sz="1000" b="1" baseline="30000">
                <a:solidFill>
                  <a:srgbClr val="CC99FF"/>
                </a:solidFill>
              </a:rPr>
              <a:t>7</a:t>
            </a:r>
            <a:r>
              <a:rPr lang="en-US" altLang="ja-JP" sz="1000" b="1">
                <a:solidFill>
                  <a:srgbClr val="CC99FF"/>
                </a:solidFill>
              </a:rPr>
              <a:t> m, </a:t>
            </a:r>
            <a:r>
              <a:rPr lang="ja-JP" altLang="en-US" sz="1000" b="1">
                <a:solidFill>
                  <a:srgbClr val="CC99FF"/>
                </a:solidFill>
              </a:rPr>
              <a:t>マス </a:t>
            </a:r>
            <a:r>
              <a:rPr lang="en-US" altLang="ja-JP" sz="1000" b="1">
                <a:solidFill>
                  <a:srgbClr val="CC99FF"/>
                </a:solidFill>
              </a:rPr>
              <a:t>100kg, 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000" b="1">
                <a:solidFill>
                  <a:srgbClr val="CC99FF"/>
                </a:solidFill>
              </a:rPr>
              <a:t>   </a:t>
            </a:r>
            <a:r>
              <a:rPr lang="ja-JP" altLang="en-US" sz="1000" b="1">
                <a:solidFill>
                  <a:srgbClr val="CC99FF"/>
                </a:solidFill>
              </a:rPr>
              <a:t>レーザー光 </a:t>
            </a:r>
            <a:r>
              <a:rPr lang="en-US" altLang="ja-JP" sz="1000" b="1">
                <a:solidFill>
                  <a:srgbClr val="CC99FF"/>
                </a:solidFill>
              </a:rPr>
              <a:t>10W, </a:t>
            </a:r>
            <a:r>
              <a:rPr lang="ja-JP" altLang="en-US" sz="1000" b="1">
                <a:solidFill>
                  <a:srgbClr val="CC99FF"/>
                </a:solidFill>
              </a:rPr>
              <a:t>波長 </a:t>
            </a:r>
            <a:r>
              <a:rPr lang="en-US" altLang="ja-JP" sz="1000" b="1">
                <a:solidFill>
                  <a:srgbClr val="CC99FF"/>
                </a:solidFill>
              </a:rPr>
              <a:t>532nm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000" b="1">
                <a:solidFill>
                  <a:srgbClr val="CC99FF"/>
                </a:solidFill>
              </a:rPr>
              <a:t>   </a:t>
            </a:r>
            <a:r>
              <a:rPr lang="ja-JP" altLang="en-US" sz="1000" b="1">
                <a:solidFill>
                  <a:srgbClr val="CC99FF"/>
                </a:solidFill>
              </a:rPr>
              <a:t>テレスコープ径 </a:t>
            </a:r>
            <a:r>
              <a:rPr lang="en-US" altLang="ja-JP" sz="1000" b="1">
                <a:solidFill>
                  <a:srgbClr val="CC99FF"/>
                </a:solidFill>
              </a:rPr>
              <a:t>1m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065838" y="2852738"/>
            <a:ext cx="1973262" cy="1922462"/>
            <a:chOff x="3821" y="1797"/>
            <a:chExt cx="1243" cy="1211"/>
          </a:xfrm>
        </p:grpSpPr>
        <p:sp>
          <p:nvSpPr>
            <p:cNvPr id="1144840" name="Freeform 8"/>
            <p:cNvSpPr>
              <a:spLocks noChangeAspect="1"/>
            </p:cNvSpPr>
            <p:nvPr/>
          </p:nvSpPr>
          <p:spPr bwMode="auto">
            <a:xfrm>
              <a:off x="4275" y="2113"/>
              <a:ext cx="453" cy="4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4" y="48"/>
                </a:cxn>
                <a:cxn ang="0">
                  <a:pos x="384" y="384"/>
                </a:cxn>
                <a:cxn ang="0">
                  <a:pos x="0" y="384"/>
                </a:cxn>
                <a:cxn ang="0">
                  <a:pos x="0" y="0"/>
                </a:cxn>
              </a:cxnLst>
              <a:rect l="0" t="0" r="r" b="b"/>
              <a:pathLst>
                <a:path w="384" h="384">
                  <a:moveTo>
                    <a:pt x="0" y="0"/>
                  </a:moveTo>
                  <a:lnTo>
                    <a:pt x="384" y="48"/>
                  </a:lnTo>
                  <a:lnTo>
                    <a:pt x="384" y="384"/>
                  </a:lnTo>
                  <a:lnTo>
                    <a:pt x="0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>
                <a:alpha val="50000"/>
              </a:srgbClr>
            </a:solidFill>
            <a:ln w="31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41" name="Freeform 9"/>
            <p:cNvSpPr>
              <a:spLocks noChangeAspect="1"/>
            </p:cNvSpPr>
            <p:nvPr/>
          </p:nvSpPr>
          <p:spPr bwMode="auto">
            <a:xfrm>
              <a:off x="3821" y="1965"/>
              <a:ext cx="964" cy="622"/>
            </a:xfrm>
            <a:custGeom>
              <a:avLst/>
              <a:gdLst/>
              <a:ahLst/>
              <a:cxnLst>
                <a:cxn ang="0">
                  <a:pos x="816" y="336"/>
                </a:cxn>
                <a:cxn ang="0">
                  <a:pos x="0" y="0"/>
                </a:cxn>
                <a:cxn ang="0">
                  <a:pos x="0" y="192"/>
                </a:cxn>
                <a:cxn ang="0">
                  <a:pos x="816" y="528"/>
                </a:cxn>
                <a:cxn ang="0">
                  <a:pos x="816" y="336"/>
                </a:cxn>
              </a:cxnLst>
              <a:rect l="0" t="0" r="r" b="b"/>
              <a:pathLst>
                <a:path w="816" h="528">
                  <a:moveTo>
                    <a:pt x="816" y="336"/>
                  </a:moveTo>
                  <a:lnTo>
                    <a:pt x="0" y="0"/>
                  </a:lnTo>
                  <a:lnTo>
                    <a:pt x="0" y="192"/>
                  </a:lnTo>
                  <a:lnTo>
                    <a:pt x="816" y="528"/>
                  </a:lnTo>
                  <a:lnTo>
                    <a:pt x="816" y="336"/>
                  </a:lnTo>
                  <a:close/>
                </a:path>
              </a:pathLst>
            </a:custGeom>
            <a:solidFill>
              <a:srgbClr val="CCFFCC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42" name="Oval 10"/>
            <p:cNvSpPr>
              <a:spLocks noChangeAspect="1" noChangeArrowheads="1"/>
            </p:cNvSpPr>
            <p:nvPr/>
          </p:nvSpPr>
          <p:spPr bwMode="auto">
            <a:xfrm>
              <a:off x="4502" y="2587"/>
              <a:ext cx="113" cy="114"/>
            </a:xfrm>
            <a:prstGeom prst="ellipse">
              <a:avLst/>
            </a:prstGeom>
            <a:solidFill>
              <a:srgbClr val="FF9900"/>
            </a:solidFill>
            <a:ln w="1587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43" name="Freeform 11"/>
            <p:cNvSpPr>
              <a:spLocks noChangeAspect="1"/>
            </p:cNvSpPr>
            <p:nvPr/>
          </p:nvSpPr>
          <p:spPr bwMode="auto">
            <a:xfrm>
              <a:off x="3821" y="2417"/>
              <a:ext cx="340" cy="5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8" y="96"/>
                </a:cxn>
                <a:cxn ang="0">
                  <a:pos x="288" y="480"/>
                </a:cxn>
                <a:cxn ang="0">
                  <a:pos x="48" y="432"/>
                </a:cxn>
                <a:cxn ang="0">
                  <a:pos x="0" y="0"/>
                </a:cxn>
              </a:cxnLst>
              <a:rect l="0" t="0" r="r" b="b"/>
              <a:pathLst>
                <a:path w="288" h="480">
                  <a:moveTo>
                    <a:pt x="0" y="0"/>
                  </a:moveTo>
                  <a:lnTo>
                    <a:pt x="288" y="96"/>
                  </a:lnTo>
                  <a:lnTo>
                    <a:pt x="288" y="480"/>
                  </a:lnTo>
                  <a:lnTo>
                    <a:pt x="48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44" name="Rectangle 12"/>
            <p:cNvSpPr>
              <a:spLocks noChangeAspect="1" noChangeArrowheads="1"/>
            </p:cNvSpPr>
            <p:nvPr/>
          </p:nvSpPr>
          <p:spPr bwMode="auto">
            <a:xfrm>
              <a:off x="4565" y="2796"/>
              <a:ext cx="44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600" b="1" dirty="0">
                  <a:solidFill>
                    <a:srgbClr val="FFCC99"/>
                  </a:solidFill>
                </a:rPr>
                <a:t>LCGT</a:t>
              </a:r>
            </a:p>
          </p:txBody>
        </p:sp>
        <p:sp>
          <p:nvSpPr>
            <p:cNvPr id="1144845" name="Rectangle 13"/>
            <p:cNvSpPr>
              <a:spLocks noChangeAspect="1" noChangeArrowheads="1"/>
            </p:cNvSpPr>
            <p:nvPr/>
          </p:nvSpPr>
          <p:spPr bwMode="auto">
            <a:xfrm>
              <a:off x="4468" y="1964"/>
              <a:ext cx="5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FF66"/>
                  </a:solidFill>
                </a:rPr>
                <a:t>重力崩壊型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FF66"/>
                  </a:solidFill>
                </a:rPr>
                <a:t>超新星爆発</a:t>
              </a:r>
            </a:p>
          </p:txBody>
        </p:sp>
        <p:sp>
          <p:nvSpPr>
            <p:cNvPr id="1144846" name="Rectangle 14"/>
            <p:cNvSpPr>
              <a:spLocks noChangeAspect="1" noChangeArrowheads="1"/>
            </p:cNvSpPr>
            <p:nvPr/>
          </p:nvSpPr>
          <p:spPr bwMode="auto">
            <a:xfrm>
              <a:off x="3923" y="1797"/>
              <a:ext cx="5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CCFFCC"/>
                  </a:solidFill>
                </a:rPr>
                <a:t>中性子星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CCFFCC"/>
                  </a:solidFill>
                </a:rPr>
                <a:t>連星合体</a:t>
              </a:r>
            </a:p>
          </p:txBody>
        </p:sp>
        <p:sp>
          <p:nvSpPr>
            <p:cNvPr id="1144847" name="Rectangle 15"/>
            <p:cNvSpPr>
              <a:spLocks noChangeAspect="1" noChangeArrowheads="1"/>
            </p:cNvSpPr>
            <p:nvPr/>
          </p:nvSpPr>
          <p:spPr bwMode="auto">
            <a:xfrm>
              <a:off x="4614" y="2394"/>
              <a:ext cx="39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1000" b="1">
                  <a:solidFill>
                    <a:srgbClr val="FF9900"/>
                  </a:solidFill>
                </a:rPr>
                <a:t>ScoX-1</a:t>
              </a:r>
            </a:p>
            <a:p>
              <a:pPr algn="l">
                <a:buFontTx/>
                <a:buNone/>
              </a:pPr>
              <a:r>
                <a:rPr lang="en-US" altLang="ja-JP" sz="1000" b="1">
                  <a:solidFill>
                    <a:srgbClr val="FF9900"/>
                  </a:solidFill>
                </a:rPr>
                <a:t>  (1yr)</a:t>
              </a:r>
            </a:p>
          </p:txBody>
        </p:sp>
        <p:sp>
          <p:nvSpPr>
            <p:cNvPr id="1144848" name="Rectangle 16"/>
            <p:cNvSpPr>
              <a:spLocks noChangeAspect="1" noChangeArrowheads="1"/>
            </p:cNvSpPr>
            <p:nvPr/>
          </p:nvSpPr>
          <p:spPr bwMode="auto">
            <a:xfrm>
              <a:off x="3851" y="2457"/>
              <a:ext cx="472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9900"/>
                  </a:solidFill>
                </a:rPr>
                <a:t>パルサー</a:t>
              </a:r>
            </a:p>
            <a:p>
              <a:pPr algn="l">
                <a:buFontTx/>
                <a:buNone/>
              </a:pPr>
              <a:r>
                <a:rPr lang="ja-JP" altLang="en-US" sz="1000" b="1">
                  <a:solidFill>
                    <a:srgbClr val="FF9900"/>
                  </a:solidFill>
                </a:rPr>
                <a:t>　　  </a:t>
              </a:r>
              <a:r>
                <a:rPr lang="en-US" altLang="ja-JP" sz="1000" b="1">
                  <a:solidFill>
                    <a:srgbClr val="FF9900"/>
                  </a:solidFill>
                </a:rPr>
                <a:t>(1yr)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320925" y="2349500"/>
            <a:ext cx="2905125" cy="1944688"/>
            <a:chOff x="1462" y="1480"/>
            <a:chExt cx="1830" cy="1225"/>
          </a:xfrm>
        </p:grpSpPr>
        <p:sp>
          <p:nvSpPr>
            <p:cNvPr id="1144850" name="Freeform 18"/>
            <p:cNvSpPr>
              <a:spLocks noChangeAspect="1"/>
            </p:cNvSpPr>
            <p:nvPr/>
          </p:nvSpPr>
          <p:spPr bwMode="auto">
            <a:xfrm>
              <a:off x="1474" y="1737"/>
              <a:ext cx="1352" cy="9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8" y="24"/>
                </a:cxn>
                <a:cxn ang="0">
                  <a:pos x="432" y="108"/>
                </a:cxn>
                <a:cxn ang="0">
                  <a:pos x="528" y="138"/>
                </a:cxn>
                <a:cxn ang="0">
                  <a:pos x="564" y="162"/>
                </a:cxn>
                <a:cxn ang="0">
                  <a:pos x="624" y="216"/>
                </a:cxn>
                <a:cxn ang="0">
                  <a:pos x="654" y="240"/>
                </a:cxn>
                <a:cxn ang="0">
                  <a:pos x="666" y="258"/>
                </a:cxn>
                <a:cxn ang="0">
                  <a:pos x="684" y="270"/>
                </a:cxn>
                <a:cxn ang="0">
                  <a:pos x="756" y="348"/>
                </a:cxn>
                <a:cxn ang="0">
                  <a:pos x="780" y="378"/>
                </a:cxn>
                <a:cxn ang="0">
                  <a:pos x="816" y="426"/>
                </a:cxn>
                <a:cxn ang="0">
                  <a:pos x="840" y="456"/>
                </a:cxn>
                <a:cxn ang="0">
                  <a:pos x="864" y="492"/>
                </a:cxn>
                <a:cxn ang="0">
                  <a:pos x="918" y="534"/>
                </a:cxn>
                <a:cxn ang="0">
                  <a:pos x="930" y="552"/>
                </a:cxn>
                <a:cxn ang="0">
                  <a:pos x="948" y="564"/>
                </a:cxn>
                <a:cxn ang="0">
                  <a:pos x="1050" y="678"/>
                </a:cxn>
                <a:cxn ang="0">
                  <a:pos x="1098" y="726"/>
                </a:cxn>
                <a:cxn ang="0">
                  <a:pos x="1134" y="750"/>
                </a:cxn>
                <a:cxn ang="0">
                  <a:pos x="1152" y="762"/>
                </a:cxn>
                <a:cxn ang="0">
                  <a:pos x="1164" y="780"/>
                </a:cxn>
                <a:cxn ang="0">
                  <a:pos x="1182" y="792"/>
                </a:cxn>
                <a:cxn ang="0">
                  <a:pos x="1224" y="840"/>
                </a:cxn>
                <a:cxn ang="0">
                  <a:pos x="1242" y="870"/>
                </a:cxn>
              </a:cxnLst>
              <a:rect l="0" t="0" r="r" b="b"/>
              <a:pathLst>
                <a:path w="1242" h="870">
                  <a:moveTo>
                    <a:pt x="0" y="0"/>
                  </a:moveTo>
                  <a:cubicBezTo>
                    <a:pt x="58" y="5"/>
                    <a:pt x="110" y="18"/>
                    <a:pt x="168" y="24"/>
                  </a:cubicBezTo>
                  <a:cubicBezTo>
                    <a:pt x="256" y="53"/>
                    <a:pt x="344" y="79"/>
                    <a:pt x="432" y="108"/>
                  </a:cubicBezTo>
                  <a:cubicBezTo>
                    <a:pt x="461" y="118"/>
                    <a:pt x="502" y="123"/>
                    <a:pt x="528" y="138"/>
                  </a:cubicBezTo>
                  <a:cubicBezTo>
                    <a:pt x="541" y="145"/>
                    <a:pt x="564" y="162"/>
                    <a:pt x="564" y="162"/>
                  </a:cubicBezTo>
                  <a:cubicBezTo>
                    <a:pt x="578" y="183"/>
                    <a:pt x="600" y="208"/>
                    <a:pt x="624" y="216"/>
                  </a:cubicBezTo>
                  <a:cubicBezTo>
                    <a:pt x="658" y="268"/>
                    <a:pt x="613" y="207"/>
                    <a:pt x="654" y="240"/>
                  </a:cubicBezTo>
                  <a:cubicBezTo>
                    <a:pt x="660" y="245"/>
                    <a:pt x="661" y="253"/>
                    <a:pt x="666" y="258"/>
                  </a:cubicBezTo>
                  <a:cubicBezTo>
                    <a:pt x="671" y="263"/>
                    <a:pt x="678" y="266"/>
                    <a:pt x="684" y="270"/>
                  </a:cubicBezTo>
                  <a:cubicBezTo>
                    <a:pt x="702" y="297"/>
                    <a:pt x="724" y="337"/>
                    <a:pt x="756" y="348"/>
                  </a:cubicBezTo>
                  <a:cubicBezTo>
                    <a:pt x="768" y="383"/>
                    <a:pt x="753" y="351"/>
                    <a:pt x="780" y="378"/>
                  </a:cubicBezTo>
                  <a:cubicBezTo>
                    <a:pt x="801" y="399"/>
                    <a:pt x="788" y="407"/>
                    <a:pt x="816" y="426"/>
                  </a:cubicBezTo>
                  <a:cubicBezTo>
                    <a:pt x="830" y="467"/>
                    <a:pt x="811" y="423"/>
                    <a:pt x="840" y="456"/>
                  </a:cubicBezTo>
                  <a:cubicBezTo>
                    <a:pt x="849" y="467"/>
                    <a:pt x="852" y="484"/>
                    <a:pt x="864" y="492"/>
                  </a:cubicBezTo>
                  <a:cubicBezTo>
                    <a:pt x="883" y="505"/>
                    <a:pt x="899" y="521"/>
                    <a:pt x="918" y="534"/>
                  </a:cubicBezTo>
                  <a:cubicBezTo>
                    <a:pt x="922" y="540"/>
                    <a:pt x="925" y="547"/>
                    <a:pt x="930" y="552"/>
                  </a:cubicBezTo>
                  <a:cubicBezTo>
                    <a:pt x="935" y="557"/>
                    <a:pt x="943" y="559"/>
                    <a:pt x="948" y="564"/>
                  </a:cubicBezTo>
                  <a:cubicBezTo>
                    <a:pt x="978" y="599"/>
                    <a:pt x="1005" y="663"/>
                    <a:pt x="1050" y="678"/>
                  </a:cubicBezTo>
                  <a:cubicBezTo>
                    <a:pt x="1062" y="697"/>
                    <a:pt x="1080" y="712"/>
                    <a:pt x="1098" y="726"/>
                  </a:cubicBezTo>
                  <a:cubicBezTo>
                    <a:pt x="1109" y="735"/>
                    <a:pt x="1122" y="742"/>
                    <a:pt x="1134" y="750"/>
                  </a:cubicBezTo>
                  <a:cubicBezTo>
                    <a:pt x="1140" y="754"/>
                    <a:pt x="1152" y="762"/>
                    <a:pt x="1152" y="762"/>
                  </a:cubicBezTo>
                  <a:cubicBezTo>
                    <a:pt x="1156" y="768"/>
                    <a:pt x="1159" y="775"/>
                    <a:pt x="1164" y="780"/>
                  </a:cubicBezTo>
                  <a:cubicBezTo>
                    <a:pt x="1169" y="785"/>
                    <a:pt x="1177" y="787"/>
                    <a:pt x="1182" y="792"/>
                  </a:cubicBezTo>
                  <a:cubicBezTo>
                    <a:pt x="1231" y="848"/>
                    <a:pt x="1184" y="813"/>
                    <a:pt x="1224" y="840"/>
                  </a:cubicBezTo>
                  <a:cubicBezTo>
                    <a:pt x="1232" y="863"/>
                    <a:pt x="1226" y="854"/>
                    <a:pt x="1242" y="870"/>
                  </a:cubicBezTo>
                </a:path>
              </a:pathLst>
            </a:custGeom>
            <a:noFill/>
            <a:ln w="63500" cap="flat" cmpd="sng">
              <a:solidFill>
                <a:srgbClr val="C0C0C0"/>
              </a:solidFill>
              <a:prstDash val="solid"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51" name="Freeform 19"/>
            <p:cNvSpPr>
              <a:spLocks noChangeAspect="1"/>
            </p:cNvSpPr>
            <p:nvPr/>
          </p:nvSpPr>
          <p:spPr bwMode="auto">
            <a:xfrm>
              <a:off x="2007" y="1510"/>
              <a:ext cx="1191" cy="681"/>
            </a:xfrm>
            <a:custGeom>
              <a:avLst/>
              <a:gdLst/>
              <a:ahLst/>
              <a:cxnLst>
                <a:cxn ang="0">
                  <a:pos x="1008" y="432"/>
                </a:cxn>
                <a:cxn ang="0">
                  <a:pos x="48" y="0"/>
                </a:cxn>
                <a:cxn ang="0">
                  <a:pos x="0" y="240"/>
                </a:cxn>
                <a:cxn ang="0">
                  <a:pos x="1008" y="576"/>
                </a:cxn>
                <a:cxn ang="0">
                  <a:pos x="1008" y="432"/>
                </a:cxn>
              </a:cxnLst>
              <a:rect l="0" t="0" r="r" b="b"/>
              <a:pathLst>
                <a:path w="1008" h="576">
                  <a:moveTo>
                    <a:pt x="1008" y="432"/>
                  </a:moveTo>
                  <a:lnTo>
                    <a:pt x="48" y="0"/>
                  </a:lnTo>
                  <a:lnTo>
                    <a:pt x="0" y="240"/>
                  </a:lnTo>
                  <a:lnTo>
                    <a:pt x="1008" y="576"/>
                  </a:lnTo>
                  <a:lnTo>
                    <a:pt x="1008" y="432"/>
                  </a:lnTo>
                  <a:close/>
                </a:path>
              </a:pathLst>
            </a:custGeom>
            <a:solidFill>
              <a:srgbClr val="CCFFFF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52" name="Freeform 20"/>
            <p:cNvSpPr>
              <a:spLocks noChangeAspect="1"/>
            </p:cNvSpPr>
            <p:nvPr/>
          </p:nvSpPr>
          <p:spPr bwMode="auto">
            <a:xfrm>
              <a:off x="1837" y="1816"/>
              <a:ext cx="864" cy="5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0" y="30"/>
                </a:cxn>
                <a:cxn ang="0">
                  <a:pos x="492" y="96"/>
                </a:cxn>
                <a:cxn ang="0">
                  <a:pos x="672" y="162"/>
                </a:cxn>
                <a:cxn ang="0">
                  <a:pos x="732" y="198"/>
                </a:cxn>
                <a:cxn ang="0">
                  <a:pos x="732" y="240"/>
                </a:cxn>
                <a:cxn ang="0">
                  <a:pos x="714" y="300"/>
                </a:cxn>
                <a:cxn ang="0">
                  <a:pos x="618" y="480"/>
                </a:cxn>
                <a:cxn ang="0">
                  <a:pos x="576" y="480"/>
                </a:cxn>
                <a:cxn ang="0">
                  <a:pos x="492" y="384"/>
                </a:cxn>
                <a:cxn ang="0">
                  <a:pos x="444" y="330"/>
                </a:cxn>
                <a:cxn ang="0">
                  <a:pos x="372" y="240"/>
                </a:cxn>
                <a:cxn ang="0">
                  <a:pos x="276" y="144"/>
                </a:cxn>
                <a:cxn ang="0">
                  <a:pos x="204" y="84"/>
                </a:cxn>
                <a:cxn ang="0">
                  <a:pos x="78" y="18"/>
                </a:cxn>
                <a:cxn ang="0">
                  <a:pos x="0" y="0"/>
                </a:cxn>
              </a:cxnLst>
              <a:rect l="0" t="0" r="r" b="b"/>
              <a:pathLst>
                <a:path w="732" h="480">
                  <a:moveTo>
                    <a:pt x="0" y="0"/>
                  </a:moveTo>
                  <a:lnTo>
                    <a:pt x="270" y="30"/>
                  </a:lnTo>
                  <a:lnTo>
                    <a:pt x="492" y="96"/>
                  </a:lnTo>
                  <a:lnTo>
                    <a:pt x="672" y="162"/>
                  </a:lnTo>
                  <a:lnTo>
                    <a:pt x="732" y="198"/>
                  </a:lnTo>
                  <a:lnTo>
                    <a:pt x="732" y="240"/>
                  </a:lnTo>
                  <a:lnTo>
                    <a:pt x="714" y="300"/>
                  </a:lnTo>
                  <a:lnTo>
                    <a:pt x="618" y="480"/>
                  </a:lnTo>
                  <a:lnTo>
                    <a:pt x="576" y="480"/>
                  </a:lnTo>
                  <a:lnTo>
                    <a:pt x="492" y="384"/>
                  </a:lnTo>
                  <a:lnTo>
                    <a:pt x="444" y="330"/>
                  </a:lnTo>
                  <a:lnTo>
                    <a:pt x="372" y="240"/>
                  </a:lnTo>
                  <a:lnTo>
                    <a:pt x="276" y="144"/>
                  </a:lnTo>
                  <a:lnTo>
                    <a:pt x="204" y="84"/>
                  </a:lnTo>
                  <a:lnTo>
                    <a:pt x="78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FF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53" name="Rectangle 21"/>
            <p:cNvSpPr>
              <a:spLocks noChangeAspect="1" noChangeArrowheads="1"/>
            </p:cNvSpPr>
            <p:nvPr/>
          </p:nvSpPr>
          <p:spPr bwMode="auto">
            <a:xfrm>
              <a:off x="1791" y="2417"/>
              <a:ext cx="9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DDDDDD"/>
                  </a:solidFill>
                </a:rPr>
                <a:t>銀河系内連星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DDDDDD"/>
                  </a:solidFill>
                </a:rPr>
                <a:t>バックグラウンド雑音</a:t>
              </a:r>
            </a:p>
          </p:txBody>
        </p:sp>
        <p:sp>
          <p:nvSpPr>
            <p:cNvPr id="1144854" name="Rectangle 22"/>
            <p:cNvSpPr>
              <a:spLocks noChangeAspect="1" noChangeArrowheads="1"/>
            </p:cNvSpPr>
            <p:nvPr/>
          </p:nvSpPr>
          <p:spPr bwMode="auto">
            <a:xfrm>
              <a:off x="2472" y="1480"/>
              <a:ext cx="82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99CCFF"/>
                  </a:solidFill>
                </a:rPr>
                <a:t>大質量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99CCFF"/>
                  </a:solidFill>
                </a:rPr>
                <a:t>ブラックホール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99CCFF"/>
                  </a:solidFill>
                </a:rPr>
                <a:t>　　　　　連星合体</a:t>
              </a:r>
            </a:p>
          </p:txBody>
        </p:sp>
        <p:sp>
          <p:nvSpPr>
            <p:cNvPr id="1144855" name="Rectangle 23"/>
            <p:cNvSpPr>
              <a:spLocks noChangeAspect="1" noChangeArrowheads="1"/>
            </p:cNvSpPr>
            <p:nvPr/>
          </p:nvSpPr>
          <p:spPr bwMode="auto">
            <a:xfrm>
              <a:off x="2336" y="2009"/>
              <a:ext cx="69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660066"/>
                  </a:solidFill>
                </a:rPr>
                <a:t>銀河系内連星</a:t>
              </a:r>
            </a:p>
          </p:txBody>
        </p:sp>
        <p:sp>
          <p:nvSpPr>
            <p:cNvPr id="1144856" name="Rectangle 24"/>
            <p:cNvSpPr>
              <a:spLocks noChangeAspect="1" noChangeArrowheads="1"/>
            </p:cNvSpPr>
            <p:nvPr/>
          </p:nvSpPr>
          <p:spPr bwMode="auto">
            <a:xfrm>
              <a:off x="1462" y="1843"/>
              <a:ext cx="42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600" b="1">
                  <a:solidFill>
                    <a:srgbClr val="99CCFF"/>
                  </a:solidFill>
                </a:rPr>
                <a:t>LISA</a:t>
              </a:r>
            </a:p>
          </p:txBody>
        </p:sp>
      </p:grpSp>
      <p:sp>
        <p:nvSpPr>
          <p:cNvPr id="1144857" name="Rectangle 25"/>
          <p:cNvSpPr>
            <a:spLocks noChangeAspect="1" noChangeArrowheads="1"/>
          </p:cNvSpPr>
          <p:nvPr/>
        </p:nvSpPr>
        <p:spPr bwMode="auto">
          <a:xfrm>
            <a:off x="5580063" y="5103813"/>
            <a:ext cx="125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200" b="1">
                <a:solidFill>
                  <a:srgbClr val="DDDDDD"/>
                </a:solidFill>
              </a:rPr>
              <a:t>重力場変動雑音</a:t>
            </a:r>
          </a:p>
          <a:p>
            <a:pPr algn="l">
              <a:buFontTx/>
              <a:buNone/>
            </a:pPr>
            <a:r>
              <a:rPr lang="ja-JP" altLang="en-US" sz="1200" b="1">
                <a:solidFill>
                  <a:srgbClr val="DDDDDD"/>
                </a:solidFill>
              </a:rPr>
              <a:t>  </a:t>
            </a:r>
            <a:r>
              <a:rPr lang="en-US" altLang="ja-JP" sz="1200" b="1">
                <a:solidFill>
                  <a:srgbClr val="DDDDDD"/>
                </a:solidFill>
              </a:rPr>
              <a:t>(</a:t>
            </a:r>
            <a:r>
              <a:rPr lang="ja-JP" altLang="en-US" sz="1200" b="1">
                <a:solidFill>
                  <a:srgbClr val="DDDDDD"/>
                </a:solidFill>
              </a:rPr>
              <a:t>地上検出器</a:t>
            </a:r>
            <a:r>
              <a:rPr lang="en-US" altLang="ja-JP" sz="1200" b="1">
                <a:solidFill>
                  <a:srgbClr val="DDDDDD"/>
                </a:solidFill>
              </a:rPr>
              <a:t>)</a:t>
            </a:r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2339975" y="3062288"/>
            <a:ext cx="3598863" cy="2071687"/>
            <a:chOff x="1474" y="1929"/>
            <a:chExt cx="2267" cy="1305"/>
          </a:xfrm>
        </p:grpSpPr>
        <p:sp>
          <p:nvSpPr>
            <p:cNvPr id="1144862" name="Line 30"/>
            <p:cNvSpPr>
              <a:spLocks noChangeAspect="1" noChangeShapeType="1"/>
            </p:cNvSpPr>
            <p:nvPr/>
          </p:nvSpPr>
          <p:spPr bwMode="auto">
            <a:xfrm flipH="1" flipV="1">
              <a:off x="1474" y="1929"/>
              <a:ext cx="2177" cy="1305"/>
            </a:xfrm>
            <a:prstGeom prst="line">
              <a:avLst/>
            </a:prstGeom>
            <a:noFill/>
            <a:ln w="50800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63" name="Rectangle 31"/>
            <p:cNvSpPr>
              <a:spLocks noChangeAspect="1" noChangeArrowheads="1"/>
            </p:cNvSpPr>
            <p:nvPr/>
          </p:nvSpPr>
          <p:spPr bwMode="auto">
            <a:xfrm>
              <a:off x="3016" y="2513"/>
              <a:ext cx="725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CCCC"/>
                  </a:solidFill>
                </a:rPr>
                <a:t>初期宇宙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CCCC"/>
                  </a:solidFill>
                </a:rPr>
                <a:t>からの重力波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CCCC"/>
                  </a:solidFill>
                </a:rPr>
                <a:t>    </a:t>
              </a:r>
              <a:r>
                <a:rPr lang="en-US" altLang="ja-JP" sz="1200" b="1">
                  <a:solidFill>
                    <a:srgbClr val="FFCCCC"/>
                  </a:solidFill>
                </a:rPr>
                <a:t>(</a:t>
              </a:r>
              <a:r>
                <a:rPr lang="en-US" altLang="ja-JP" sz="1000" b="1">
                  <a:solidFill>
                    <a:srgbClr val="FFCCCC"/>
                  </a:solidFill>
                  <a:latin typeface="Symbol" pitchFamily="18" charset="2"/>
                </a:rPr>
                <a:t>W</a:t>
              </a:r>
              <a:r>
                <a:rPr lang="en-US" altLang="ja-JP" sz="1000" b="1" baseline="-10000">
                  <a:solidFill>
                    <a:srgbClr val="FFCCCC"/>
                  </a:solidFill>
                </a:rPr>
                <a:t>gw</a:t>
              </a:r>
              <a:r>
                <a:rPr lang="en-US" altLang="ja-JP" sz="1000" b="1">
                  <a:solidFill>
                    <a:srgbClr val="FFCCCC"/>
                  </a:solidFill>
                </a:rPr>
                <a:t>=10</a:t>
              </a:r>
              <a:r>
                <a:rPr lang="en-US" altLang="ja-JP" sz="1000" b="1" baseline="30000">
                  <a:solidFill>
                    <a:srgbClr val="FFCCCC"/>
                  </a:solidFill>
                </a:rPr>
                <a:t>-14</a:t>
              </a:r>
              <a:r>
                <a:rPr lang="en-US" altLang="ja-JP" sz="1200" b="1">
                  <a:solidFill>
                    <a:srgbClr val="FFCCCC"/>
                  </a:solidFill>
                </a:rPr>
                <a:t>)</a:t>
              </a:r>
            </a:p>
          </p:txBody>
        </p:sp>
      </p:grpSp>
      <p:sp>
        <p:nvSpPr>
          <p:cNvPr id="1144864" name="Rectangle 32"/>
          <p:cNvSpPr>
            <a:spLocks noChangeArrowheads="1"/>
          </p:cNvSpPr>
          <p:nvPr/>
        </p:nvSpPr>
        <p:spPr bwMode="auto">
          <a:xfrm>
            <a:off x="900113" y="992188"/>
            <a:ext cx="7920037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地上干渉計 </a:t>
            </a:r>
            <a:r>
              <a:rPr lang="en-US" altLang="ja-JP" sz="18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: 10Hz - 1kHz       </a:t>
            </a:r>
            <a:r>
              <a:rPr lang="en-US" altLang="ja-JP" sz="18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中性子星など</a:t>
            </a:r>
            <a:endParaRPr lang="ja-JP" altLang="en-US" sz="18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DECIGO    : 0.1 - 1Hz             </a:t>
            </a:r>
            <a:r>
              <a:rPr lang="en-US" altLang="ja-JP" sz="18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中間質量</a:t>
            </a:r>
            <a:r>
              <a:rPr lang="en-US" altLang="ja-JP" sz="18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BH</a:t>
            </a:r>
            <a:r>
              <a:rPr lang="ja-JP" altLang="en-US" sz="18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など</a:t>
            </a:r>
            <a:r>
              <a:rPr lang="en-US" altLang="ja-JP" sz="18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, </a:t>
            </a:r>
            <a:r>
              <a:rPr lang="ja-JP" altLang="en-US" sz="18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初期宇宙からの重力波</a:t>
            </a:r>
            <a:endParaRPr lang="ja-JP" altLang="en-US" sz="1800" dirty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LISA          : 1mHz – 10mHz  </a:t>
            </a:r>
            <a:r>
              <a:rPr lang="en-US" altLang="ja-JP" sz="18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大質量</a:t>
            </a:r>
            <a:r>
              <a:rPr lang="en-US" altLang="ja-JP" sz="18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BH</a:t>
            </a:r>
            <a:r>
              <a:rPr lang="ja-JP" altLang="en-US" sz="18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など</a:t>
            </a:r>
            <a:endParaRPr lang="ja-JP" altLang="en-US" sz="18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天体核研究室コロキウム 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1122365"/>
            <a:ext cx="8386762" cy="5092717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>
                <a:solidFill>
                  <a:srgbClr val="FFFFFF"/>
                </a:solidFill>
              </a:rPr>
              <a:t>   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1. 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イントロダクション</a:t>
            </a:r>
            <a:endParaRPr lang="en-US" altLang="ja-JP" sz="3200" b="1" dirty="0" smtClean="0">
              <a:solidFill>
                <a:srgbClr val="FFFFFF"/>
              </a:solidFill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 smtClean="0">
                <a:solidFill>
                  <a:srgbClr val="FFFFFF"/>
                </a:solidFill>
              </a:rPr>
              <a:t>   </a:t>
            </a:r>
            <a:r>
              <a:rPr lang="en-US" altLang="ja-JP" sz="3200" b="1" dirty="0" smtClean="0">
                <a:solidFill>
                  <a:srgbClr val="FF9999"/>
                </a:solidFill>
              </a:rPr>
              <a:t>2. </a:t>
            </a:r>
            <a:r>
              <a:rPr lang="ja-JP" altLang="en-US" sz="3200" b="1" dirty="0" smtClean="0">
                <a:solidFill>
                  <a:srgbClr val="FF9999"/>
                </a:solidFill>
              </a:rPr>
              <a:t>捩じれ</a:t>
            </a:r>
            <a:r>
              <a:rPr lang="ja-JP" altLang="en-US" sz="3200" b="1" dirty="0" smtClean="0">
                <a:solidFill>
                  <a:srgbClr val="FF9999"/>
                </a:solidFill>
              </a:rPr>
              <a:t>型重力波</a:t>
            </a:r>
            <a:r>
              <a:rPr lang="ja-JP" altLang="en-US" sz="3200" b="1" dirty="0" smtClean="0">
                <a:solidFill>
                  <a:srgbClr val="FF9999"/>
                </a:solidFill>
              </a:rPr>
              <a:t>望遠鏡</a:t>
            </a:r>
            <a:r>
              <a:rPr lang="en-US" altLang="ja-JP" sz="3200" b="1" dirty="0" smtClean="0">
                <a:solidFill>
                  <a:srgbClr val="FF9999"/>
                </a:solidFill>
              </a:rPr>
              <a:t>  TOBA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9999"/>
                </a:solidFill>
              </a:rPr>
              <a:t> </a:t>
            </a:r>
            <a:r>
              <a:rPr lang="en-US" altLang="ja-JP" sz="2800" b="1" dirty="0" smtClean="0">
                <a:solidFill>
                  <a:srgbClr val="FF9999"/>
                </a:solidFill>
              </a:rPr>
              <a:t>           </a:t>
            </a:r>
            <a:r>
              <a:rPr lang="ja-JP" altLang="en-US" sz="2800" b="1" dirty="0" smtClean="0">
                <a:solidFill>
                  <a:srgbClr val="FF9999"/>
                </a:solidFill>
              </a:rPr>
              <a:t>原理と感度評価</a:t>
            </a:r>
            <a:endParaRPr lang="en-US" altLang="ja-JP" sz="2800" b="1" dirty="0" smtClean="0">
              <a:solidFill>
                <a:srgbClr val="FF9999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B2B2B2"/>
                </a:solidFill>
              </a:rPr>
              <a:t>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地上プロトタイプ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(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小型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TOBA)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B2B2B2"/>
                </a:solidFill>
              </a:rPr>
              <a:t>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地上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同時観測</a:t>
            </a:r>
            <a:endParaRPr lang="en-US" altLang="ja-JP" sz="2800" b="1" dirty="0" smtClean="0">
              <a:solidFill>
                <a:srgbClr val="B2B2B2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 smtClean="0">
                <a:solidFill>
                  <a:srgbClr val="FFFFFF"/>
                </a:solidFill>
              </a:rPr>
              <a:t>3. 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回転</a:t>
            </a:r>
            <a:r>
              <a:rPr lang="en-US" altLang="ja-JP" sz="3200" b="1" dirty="0" smtClean="0">
                <a:solidFill>
                  <a:srgbClr val="FFFFFF"/>
                </a:solidFill>
              </a:rPr>
              <a:t>TOBA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原理と感度評価</a:t>
            </a:r>
            <a:endParaRPr lang="en-US" altLang="ja-JP" sz="2800" b="1" dirty="0" smtClean="0">
              <a:solidFill>
                <a:srgbClr val="B2B2B2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B2B2B2"/>
                </a:solidFill>
              </a:rPr>
              <a:t>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       </a:t>
            </a:r>
            <a:r>
              <a:rPr lang="ja-JP" altLang="en-US" sz="2800" b="1" dirty="0" smtClean="0">
                <a:solidFill>
                  <a:srgbClr val="B2B2B2"/>
                </a:solidFill>
              </a:rPr>
              <a:t>宇宙プロトタイプ </a:t>
            </a:r>
            <a:r>
              <a:rPr lang="en-US" altLang="ja-JP" sz="2800" b="1" dirty="0" smtClean="0">
                <a:solidFill>
                  <a:srgbClr val="B2B2B2"/>
                </a:solidFill>
              </a:rPr>
              <a:t>(SWIM)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 smtClean="0">
                <a:solidFill>
                  <a:srgbClr val="FFFFFF"/>
                </a:solidFill>
              </a:rPr>
              <a:t>4. </a:t>
            </a:r>
            <a:r>
              <a:rPr lang="ja-JP" altLang="en-US" sz="3200" b="1" dirty="0" smtClean="0">
                <a:solidFill>
                  <a:srgbClr val="FFFFFF"/>
                </a:solidFill>
              </a:rPr>
              <a:t>まとめ</a:t>
            </a:r>
            <a:endParaRPr lang="en-US" altLang="ja-JP" sz="3200" b="1" dirty="0" smtClean="0">
              <a:solidFill>
                <a:srgbClr val="FFFFFF"/>
              </a:solidFill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ja-JP" altLang="en-US" sz="3200" b="1" dirty="0">
              <a:solidFill>
                <a:srgbClr val="FFFFFF"/>
              </a:solidFill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b="1" dirty="0">
                <a:solidFill>
                  <a:srgbClr val="FFFFFF"/>
                </a:solidFill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b="1" dirty="0">
                <a:solidFill>
                  <a:srgbClr val="FFFFFF"/>
                </a:solidFill>
              </a:rPr>
              <a:t>            </a:t>
            </a:r>
          </a:p>
        </p:txBody>
      </p:sp>
      <p:sp>
        <p:nvSpPr>
          <p:cNvPr id="6" name="AutoShape 38"/>
          <p:cNvSpPr>
            <a:spLocks noChangeArrowheads="1"/>
          </p:cNvSpPr>
          <p:nvPr/>
        </p:nvSpPr>
        <p:spPr bwMode="auto">
          <a:xfrm>
            <a:off x="1428728" y="1857366"/>
            <a:ext cx="296863" cy="357188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FF9999">
              <a:alpha val="20000"/>
            </a:srgbClr>
          </a:solidFill>
          <a:ln w="3175">
            <a:solidFill>
              <a:srgbClr val="FF99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5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実験装置全景</a:t>
            </a:r>
          </a:p>
        </p:txBody>
      </p:sp>
      <p:sp>
        <p:nvSpPr>
          <p:cNvPr id="2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重力波交流会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1</a:t>
            </a:r>
            <a:r>
              <a:rPr lang="zh-CN" altLang="en-US" smtClean="0"/>
              <a:t>月</a:t>
            </a:r>
            <a:r>
              <a:rPr lang="en-US" altLang="zh-CN" smtClean="0"/>
              <a:t>14</a:t>
            </a:r>
            <a:r>
              <a:rPr lang="zh-CN" altLang="en-US" smtClean="0"/>
              <a:t>日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pic>
        <p:nvPicPr>
          <p:cNvPr id="586754" name="Picture 1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903288"/>
            <a:ext cx="7858125" cy="5511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86756" name="Rectangle 1028"/>
          <p:cNvSpPr>
            <a:spLocks noChangeArrowheads="1"/>
          </p:cNvSpPr>
          <p:nvPr/>
        </p:nvSpPr>
        <p:spPr bwMode="auto">
          <a:xfrm>
            <a:off x="3005138" y="1052513"/>
            <a:ext cx="1566862" cy="825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</a:rPr>
              <a:t>低振動型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</a:rPr>
              <a:t>パルスチューブ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</a:rPr>
              <a:t>        冷凍機</a:t>
            </a:r>
          </a:p>
        </p:txBody>
      </p:sp>
      <p:sp>
        <p:nvSpPr>
          <p:cNvPr id="586757" name="Rectangle 1029"/>
          <p:cNvSpPr>
            <a:spLocks noChangeArrowheads="1"/>
          </p:cNvSpPr>
          <p:nvPr/>
        </p:nvSpPr>
        <p:spPr bwMode="auto">
          <a:xfrm>
            <a:off x="5364163" y="5157788"/>
            <a:ext cx="1439862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</a:rPr>
              <a:t>真空槽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</a:rPr>
              <a:t>  </a:t>
            </a:r>
            <a:r>
              <a:rPr lang="en-US" altLang="ja-JP" sz="1600" b="1" dirty="0">
                <a:solidFill>
                  <a:srgbClr val="3399FF"/>
                </a:solidFill>
              </a:rPr>
              <a:t>φ600mm</a:t>
            </a:r>
          </a:p>
        </p:txBody>
      </p:sp>
      <p:sp>
        <p:nvSpPr>
          <p:cNvPr id="586758" name="Rectangle 1030"/>
          <p:cNvSpPr>
            <a:spLocks noChangeArrowheads="1"/>
          </p:cNvSpPr>
          <p:nvPr/>
        </p:nvSpPr>
        <p:spPr bwMode="auto">
          <a:xfrm>
            <a:off x="5870575" y="836613"/>
            <a:ext cx="2014538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</a:rPr>
              <a:t>超伝導体バルク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</a:rPr>
              <a:t> </a:t>
            </a:r>
            <a:r>
              <a:rPr lang="en-US" altLang="ja-JP" sz="1600" b="1" dirty="0">
                <a:solidFill>
                  <a:srgbClr val="3399FF"/>
                </a:solidFill>
              </a:rPr>
              <a:t>(</a:t>
            </a:r>
            <a:r>
              <a:rPr lang="ja-JP" altLang="en-US" sz="1600" b="1" dirty="0">
                <a:solidFill>
                  <a:srgbClr val="3399FF"/>
                </a:solidFill>
              </a:rPr>
              <a:t>冷凍機真空槽内</a:t>
            </a:r>
            <a:r>
              <a:rPr lang="en-US" altLang="ja-JP" sz="1600" b="1" dirty="0">
                <a:solidFill>
                  <a:srgbClr val="3399FF"/>
                </a:solidFill>
              </a:rPr>
              <a:t>)</a:t>
            </a:r>
            <a:endParaRPr lang="en-US" altLang="ja-JP" sz="1600" b="1" dirty="0">
              <a:solidFill>
                <a:srgbClr val="3399FF"/>
              </a:solidFill>
              <a:sym typeface="Wingdings" pitchFamily="2" charset="2"/>
            </a:endParaRPr>
          </a:p>
        </p:txBody>
      </p:sp>
      <p:sp>
        <p:nvSpPr>
          <p:cNvPr id="586759" name="Line 1031"/>
          <p:cNvSpPr>
            <a:spLocks noChangeShapeType="1"/>
          </p:cNvSpPr>
          <p:nvPr/>
        </p:nvSpPr>
        <p:spPr bwMode="auto">
          <a:xfrm>
            <a:off x="4427538" y="1628775"/>
            <a:ext cx="1657350" cy="2159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86760" name="Line 1032"/>
          <p:cNvSpPr>
            <a:spLocks noChangeShapeType="1"/>
          </p:cNvSpPr>
          <p:nvPr/>
        </p:nvSpPr>
        <p:spPr bwMode="auto">
          <a:xfrm flipH="1" flipV="1">
            <a:off x="6940550" y="2819400"/>
            <a:ext cx="450850" cy="152400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86761" name="Rectangle 1033"/>
          <p:cNvSpPr>
            <a:spLocks noChangeArrowheads="1"/>
          </p:cNvSpPr>
          <p:nvPr/>
        </p:nvSpPr>
        <p:spPr bwMode="auto">
          <a:xfrm>
            <a:off x="2471738" y="2708275"/>
            <a:ext cx="15240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</a:rPr>
              <a:t>光学ベンチ</a:t>
            </a:r>
          </a:p>
        </p:txBody>
      </p:sp>
      <p:sp>
        <p:nvSpPr>
          <p:cNvPr id="586762" name="Line 1034"/>
          <p:cNvSpPr>
            <a:spLocks noChangeShapeType="1"/>
          </p:cNvSpPr>
          <p:nvPr/>
        </p:nvSpPr>
        <p:spPr bwMode="auto">
          <a:xfrm flipV="1">
            <a:off x="5105400" y="4648200"/>
            <a:ext cx="457200" cy="152400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86763" name="Line 1035"/>
          <p:cNvSpPr>
            <a:spLocks noChangeShapeType="1"/>
          </p:cNvSpPr>
          <p:nvPr/>
        </p:nvSpPr>
        <p:spPr bwMode="auto">
          <a:xfrm flipH="1">
            <a:off x="6373813" y="1412875"/>
            <a:ext cx="358775" cy="863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86764" name="Line 1036"/>
          <p:cNvSpPr>
            <a:spLocks noChangeShapeType="1"/>
          </p:cNvSpPr>
          <p:nvPr/>
        </p:nvSpPr>
        <p:spPr bwMode="auto">
          <a:xfrm flipV="1">
            <a:off x="5867400" y="4221163"/>
            <a:ext cx="217488" cy="1008062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86765" name="Rectangle 1037"/>
          <p:cNvSpPr>
            <a:spLocks noChangeArrowheads="1"/>
          </p:cNvSpPr>
          <p:nvPr/>
        </p:nvSpPr>
        <p:spPr bwMode="auto">
          <a:xfrm>
            <a:off x="6804025" y="1989138"/>
            <a:ext cx="129698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</a:rPr>
              <a:t>真空ポンプ</a:t>
            </a:r>
          </a:p>
        </p:txBody>
      </p:sp>
      <p:sp>
        <p:nvSpPr>
          <p:cNvPr id="586766" name="Line 1038"/>
          <p:cNvSpPr>
            <a:spLocks noChangeShapeType="1"/>
          </p:cNvSpPr>
          <p:nvPr/>
        </p:nvSpPr>
        <p:spPr bwMode="auto">
          <a:xfrm>
            <a:off x="7740650" y="2420938"/>
            <a:ext cx="792163" cy="1223962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86767" name="Line 1039"/>
          <p:cNvSpPr>
            <a:spLocks noChangeShapeType="1"/>
          </p:cNvSpPr>
          <p:nvPr/>
        </p:nvSpPr>
        <p:spPr bwMode="auto">
          <a:xfrm>
            <a:off x="3492500" y="2997200"/>
            <a:ext cx="1079500" cy="719138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86768" name="Rectangle 1040"/>
          <p:cNvSpPr>
            <a:spLocks noChangeArrowheads="1"/>
          </p:cNvSpPr>
          <p:nvPr/>
        </p:nvSpPr>
        <p:spPr bwMode="auto">
          <a:xfrm>
            <a:off x="1908175" y="5829300"/>
            <a:ext cx="19431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</a:rPr>
              <a:t>防音・断熱ボックス</a:t>
            </a:r>
          </a:p>
        </p:txBody>
      </p:sp>
      <p:sp>
        <p:nvSpPr>
          <p:cNvPr id="586769" name="Line 1041"/>
          <p:cNvSpPr>
            <a:spLocks noChangeShapeType="1"/>
          </p:cNvSpPr>
          <p:nvPr/>
        </p:nvSpPr>
        <p:spPr bwMode="auto">
          <a:xfrm flipV="1">
            <a:off x="2771775" y="4940300"/>
            <a:ext cx="144463" cy="865188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86770" name="Line 1042"/>
          <p:cNvSpPr>
            <a:spLocks noChangeShapeType="1"/>
          </p:cNvSpPr>
          <p:nvPr/>
        </p:nvSpPr>
        <p:spPr bwMode="auto">
          <a:xfrm flipH="1" flipV="1">
            <a:off x="1044575" y="1628775"/>
            <a:ext cx="358775" cy="3600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 type="stealth" w="med" len="med"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86771" name="Line 1043"/>
          <p:cNvSpPr>
            <a:spLocks noChangeShapeType="1"/>
          </p:cNvSpPr>
          <p:nvPr/>
        </p:nvSpPr>
        <p:spPr bwMode="auto">
          <a:xfrm>
            <a:off x="2051050" y="5013325"/>
            <a:ext cx="5473700" cy="1223963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 type="stealth" w="med" len="med"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86772" name="Rectangle 1044"/>
          <p:cNvSpPr>
            <a:spLocks noChangeArrowheads="1"/>
          </p:cNvSpPr>
          <p:nvPr/>
        </p:nvSpPr>
        <p:spPr bwMode="auto">
          <a:xfrm>
            <a:off x="4213225" y="5684838"/>
            <a:ext cx="19431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0066FF"/>
                </a:solidFill>
              </a:rPr>
              <a:t>1932mm</a:t>
            </a:r>
          </a:p>
        </p:txBody>
      </p:sp>
      <p:sp>
        <p:nvSpPr>
          <p:cNvPr id="586773" name="Rectangle 1045"/>
          <p:cNvSpPr>
            <a:spLocks noChangeArrowheads="1"/>
          </p:cNvSpPr>
          <p:nvPr/>
        </p:nvSpPr>
        <p:spPr bwMode="auto">
          <a:xfrm>
            <a:off x="1331913" y="2852738"/>
            <a:ext cx="19431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0066FF"/>
                </a:solidFill>
              </a:rPr>
              <a:t>1366mm</a:t>
            </a:r>
          </a:p>
        </p:txBody>
      </p:sp>
      <p:sp>
        <p:nvSpPr>
          <p:cNvPr id="586774" name="Line 1046"/>
          <p:cNvSpPr>
            <a:spLocks noChangeShapeType="1"/>
          </p:cNvSpPr>
          <p:nvPr/>
        </p:nvSpPr>
        <p:spPr bwMode="auto">
          <a:xfrm flipH="1">
            <a:off x="7740650" y="4868863"/>
            <a:ext cx="576263" cy="1296987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 type="stealth" w="med" len="med"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86775" name="Rectangle 1047"/>
          <p:cNvSpPr>
            <a:spLocks noChangeArrowheads="1"/>
          </p:cNvSpPr>
          <p:nvPr/>
        </p:nvSpPr>
        <p:spPr bwMode="auto">
          <a:xfrm>
            <a:off x="7813675" y="5734050"/>
            <a:ext cx="115093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0066FF"/>
                </a:solidFill>
              </a:rPr>
              <a:t>1498mm</a:t>
            </a:r>
          </a:p>
        </p:txBody>
      </p:sp>
      <p:sp>
        <p:nvSpPr>
          <p:cNvPr id="586776" name="Rectangle 1048"/>
          <p:cNvSpPr>
            <a:spLocks noChangeArrowheads="1"/>
          </p:cNvSpPr>
          <p:nvPr/>
        </p:nvSpPr>
        <p:spPr bwMode="auto">
          <a:xfrm>
            <a:off x="827088" y="868347"/>
            <a:ext cx="1943100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 dirty="0">
                <a:solidFill>
                  <a:srgbClr val="F8F8F8"/>
                </a:solidFill>
              </a:rPr>
              <a:t>東京大学　理学部旧</a:t>
            </a:r>
            <a:r>
              <a:rPr lang="en-US" altLang="ja-JP" sz="1200" b="1" dirty="0">
                <a:solidFill>
                  <a:srgbClr val="F8F8F8"/>
                </a:solidFill>
              </a:rPr>
              <a:t>1</a:t>
            </a:r>
            <a:r>
              <a:rPr lang="ja-JP" altLang="en-US" sz="1200" b="1" dirty="0">
                <a:solidFill>
                  <a:srgbClr val="F8F8F8"/>
                </a:solidFill>
              </a:rPr>
              <a:t>号館</a:t>
            </a:r>
          </a:p>
        </p:txBody>
      </p:sp>
      <p:sp>
        <p:nvSpPr>
          <p:cNvPr id="26" name="スライド番号プレースホルダ 2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CF6CF-104F-4F5A-8F5E-1FC5B1C8EB37}" type="slidenum">
              <a:rPr lang="en-US" altLang="ja-JP" smtClean="0"/>
              <a:pPr/>
              <a:t>70</a:t>
            </a:fld>
            <a:endParaRPr lang="en-US" altLang="ja-JP" dirty="0"/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光学系</a:t>
            </a:r>
            <a:endParaRPr lang="ja-JP" altLang="en-US" sz="2400" dirty="0">
              <a:solidFill>
                <a:srgbClr val="5F5F5F"/>
              </a:solidFill>
            </a:endParaRPr>
          </a:p>
        </p:txBody>
      </p:sp>
      <p:sp>
        <p:nvSpPr>
          <p:cNvPr id="2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重力波交流会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1</a:t>
            </a:r>
            <a:r>
              <a:rPr lang="zh-CN" altLang="en-US" smtClean="0"/>
              <a:t>月</a:t>
            </a:r>
            <a:r>
              <a:rPr lang="en-US" altLang="zh-CN" smtClean="0"/>
              <a:t>14</a:t>
            </a:r>
            <a:r>
              <a:rPr lang="zh-CN" altLang="en-US" smtClean="0"/>
              <a:t>日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pic>
        <p:nvPicPr>
          <p:cNvPr id="504850" name="Picture 18" descr="CIMG07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313" y="1412875"/>
            <a:ext cx="3708400" cy="4943475"/>
          </a:xfrm>
          <a:prstGeom prst="rect">
            <a:avLst/>
          </a:prstGeom>
          <a:noFill/>
        </p:spPr>
      </p:pic>
      <p:pic>
        <p:nvPicPr>
          <p:cNvPr id="504852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2924175"/>
            <a:ext cx="3633788" cy="34242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04839" name="Rectangle 7"/>
          <p:cNvSpPr>
            <a:spLocks noChangeArrowheads="1"/>
          </p:cNvSpPr>
          <p:nvPr/>
        </p:nvSpPr>
        <p:spPr bwMode="auto">
          <a:xfrm>
            <a:off x="6065838" y="836613"/>
            <a:ext cx="1871662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66FF"/>
                </a:solidFill>
              </a:rPr>
              <a:t>パルスチューブ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66FF"/>
                </a:solidFill>
              </a:rPr>
              <a:t>冷凍機</a:t>
            </a:r>
          </a:p>
        </p:txBody>
      </p:sp>
      <p:sp>
        <p:nvSpPr>
          <p:cNvPr id="504842" name="Line 10"/>
          <p:cNvSpPr>
            <a:spLocks noChangeShapeType="1"/>
          </p:cNvSpPr>
          <p:nvPr/>
        </p:nvSpPr>
        <p:spPr bwMode="auto">
          <a:xfrm>
            <a:off x="7218363" y="1268413"/>
            <a:ext cx="600075" cy="741362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04849" name="Rectangle 17"/>
          <p:cNvSpPr>
            <a:spLocks noChangeArrowheads="1"/>
          </p:cNvSpPr>
          <p:nvPr/>
        </p:nvSpPr>
        <p:spPr bwMode="auto">
          <a:xfrm>
            <a:off x="5634038" y="1844675"/>
            <a:ext cx="165735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66FF"/>
                </a:solidFill>
              </a:rPr>
              <a:t>超伝導体バルク</a:t>
            </a:r>
          </a:p>
        </p:txBody>
      </p:sp>
      <p:sp>
        <p:nvSpPr>
          <p:cNvPr id="504853" name="Rectangle 21"/>
          <p:cNvSpPr>
            <a:spLocks noChangeArrowheads="1"/>
          </p:cNvSpPr>
          <p:nvPr/>
        </p:nvSpPr>
        <p:spPr bwMode="auto">
          <a:xfrm>
            <a:off x="2771775" y="3068638"/>
            <a:ext cx="187166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66FF"/>
                </a:solidFill>
              </a:rPr>
              <a:t>レーザー光源</a:t>
            </a:r>
          </a:p>
        </p:txBody>
      </p:sp>
      <p:sp>
        <p:nvSpPr>
          <p:cNvPr id="504854" name="Line 22"/>
          <p:cNvSpPr>
            <a:spLocks noChangeShapeType="1"/>
          </p:cNvSpPr>
          <p:nvPr/>
        </p:nvSpPr>
        <p:spPr bwMode="auto">
          <a:xfrm flipH="1">
            <a:off x="2339975" y="3284538"/>
            <a:ext cx="503238" cy="144462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04855" name="Rectangle 23"/>
          <p:cNvSpPr>
            <a:spLocks noChangeArrowheads="1"/>
          </p:cNvSpPr>
          <p:nvPr/>
        </p:nvSpPr>
        <p:spPr bwMode="auto">
          <a:xfrm>
            <a:off x="827088" y="5684838"/>
            <a:ext cx="1871662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66FF"/>
                </a:solidFill>
              </a:rPr>
              <a:t>強度変調器</a:t>
            </a:r>
          </a:p>
        </p:txBody>
      </p:sp>
      <p:sp>
        <p:nvSpPr>
          <p:cNvPr id="504856" name="Line 24"/>
          <p:cNvSpPr>
            <a:spLocks noChangeShapeType="1"/>
          </p:cNvSpPr>
          <p:nvPr/>
        </p:nvSpPr>
        <p:spPr bwMode="auto">
          <a:xfrm flipV="1">
            <a:off x="1547813" y="4940300"/>
            <a:ext cx="454025" cy="720725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04857" name="Line 25"/>
          <p:cNvSpPr>
            <a:spLocks noChangeShapeType="1"/>
          </p:cNvSpPr>
          <p:nvPr/>
        </p:nvSpPr>
        <p:spPr bwMode="auto">
          <a:xfrm flipV="1">
            <a:off x="3059113" y="5156200"/>
            <a:ext cx="215900" cy="720725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04858" name="Rectangle 26"/>
          <p:cNvSpPr>
            <a:spLocks noChangeArrowheads="1"/>
          </p:cNvSpPr>
          <p:nvPr/>
        </p:nvSpPr>
        <p:spPr bwMode="auto">
          <a:xfrm>
            <a:off x="2484438" y="5876925"/>
            <a:ext cx="1871662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66FF"/>
                </a:solidFill>
              </a:rPr>
              <a:t>位相変調器</a:t>
            </a:r>
          </a:p>
        </p:txBody>
      </p:sp>
      <p:sp>
        <p:nvSpPr>
          <p:cNvPr id="504859" name="Line 27"/>
          <p:cNvSpPr>
            <a:spLocks noChangeShapeType="1"/>
          </p:cNvSpPr>
          <p:nvPr/>
        </p:nvSpPr>
        <p:spPr bwMode="auto">
          <a:xfrm flipV="1">
            <a:off x="1116013" y="3644900"/>
            <a:ext cx="719137" cy="576263"/>
          </a:xfrm>
          <a:prstGeom prst="line">
            <a:avLst/>
          </a:prstGeom>
          <a:noFill/>
          <a:ln w="19050">
            <a:solidFill>
              <a:srgbClr val="FF99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04860" name="Line 28"/>
          <p:cNvSpPr>
            <a:spLocks noChangeShapeType="1"/>
          </p:cNvSpPr>
          <p:nvPr/>
        </p:nvSpPr>
        <p:spPr bwMode="auto">
          <a:xfrm>
            <a:off x="1116013" y="4221163"/>
            <a:ext cx="2016125" cy="1008062"/>
          </a:xfrm>
          <a:prstGeom prst="line">
            <a:avLst/>
          </a:prstGeom>
          <a:noFill/>
          <a:ln w="19050">
            <a:solidFill>
              <a:srgbClr val="FF99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04861" name="Line 29"/>
          <p:cNvSpPr>
            <a:spLocks noChangeShapeType="1"/>
          </p:cNvSpPr>
          <p:nvPr/>
        </p:nvSpPr>
        <p:spPr bwMode="auto">
          <a:xfrm flipV="1">
            <a:off x="3132138" y="4437063"/>
            <a:ext cx="503237" cy="792162"/>
          </a:xfrm>
          <a:prstGeom prst="line">
            <a:avLst/>
          </a:prstGeom>
          <a:noFill/>
          <a:ln w="19050">
            <a:solidFill>
              <a:srgbClr val="FF99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04862" name="Line 30"/>
          <p:cNvSpPr>
            <a:spLocks noChangeShapeType="1"/>
          </p:cNvSpPr>
          <p:nvPr/>
        </p:nvSpPr>
        <p:spPr bwMode="auto">
          <a:xfrm>
            <a:off x="3635375" y="4437063"/>
            <a:ext cx="576263" cy="215900"/>
          </a:xfrm>
          <a:prstGeom prst="line">
            <a:avLst/>
          </a:prstGeom>
          <a:noFill/>
          <a:ln w="19050">
            <a:solidFill>
              <a:srgbClr val="FF99CC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04863" name="Rectangle 31"/>
          <p:cNvSpPr>
            <a:spLocks noChangeArrowheads="1"/>
          </p:cNvSpPr>
          <p:nvPr/>
        </p:nvSpPr>
        <p:spPr bwMode="auto">
          <a:xfrm>
            <a:off x="5057775" y="2487613"/>
            <a:ext cx="187166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66FF"/>
                </a:solidFill>
              </a:rPr>
              <a:t>永久磁石</a:t>
            </a:r>
          </a:p>
        </p:txBody>
      </p:sp>
      <p:sp>
        <p:nvSpPr>
          <p:cNvPr id="504864" name="Line 32"/>
          <p:cNvSpPr>
            <a:spLocks noChangeShapeType="1"/>
          </p:cNvSpPr>
          <p:nvPr/>
        </p:nvSpPr>
        <p:spPr bwMode="auto">
          <a:xfrm>
            <a:off x="6210300" y="2708275"/>
            <a:ext cx="1584325" cy="576263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04865" name="Line 33"/>
          <p:cNvSpPr>
            <a:spLocks noChangeShapeType="1"/>
          </p:cNvSpPr>
          <p:nvPr/>
        </p:nvSpPr>
        <p:spPr bwMode="auto">
          <a:xfrm>
            <a:off x="6426200" y="3357563"/>
            <a:ext cx="1368425" cy="576262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04866" name="Rectangle 34"/>
          <p:cNvSpPr>
            <a:spLocks noChangeArrowheads="1"/>
          </p:cNvSpPr>
          <p:nvPr/>
        </p:nvSpPr>
        <p:spPr bwMode="auto">
          <a:xfrm>
            <a:off x="5562600" y="3092450"/>
            <a:ext cx="187166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66FF"/>
                </a:solidFill>
              </a:rPr>
              <a:t>試験マス</a:t>
            </a:r>
          </a:p>
        </p:txBody>
      </p:sp>
      <p:sp>
        <p:nvSpPr>
          <p:cNvPr id="504867" name="Line 35"/>
          <p:cNvSpPr>
            <a:spLocks noChangeShapeType="1"/>
          </p:cNvSpPr>
          <p:nvPr/>
        </p:nvSpPr>
        <p:spPr bwMode="auto">
          <a:xfrm>
            <a:off x="6570663" y="2133600"/>
            <a:ext cx="1296987" cy="1008063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04868" name="Rectangle 36"/>
          <p:cNvSpPr>
            <a:spLocks noChangeArrowheads="1"/>
          </p:cNvSpPr>
          <p:nvPr/>
        </p:nvSpPr>
        <p:spPr bwMode="auto">
          <a:xfrm>
            <a:off x="6283325" y="5734050"/>
            <a:ext cx="187166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66FF"/>
                </a:solidFill>
              </a:rPr>
              <a:t>マイケルソン干渉計</a:t>
            </a:r>
          </a:p>
        </p:txBody>
      </p:sp>
      <p:sp>
        <p:nvSpPr>
          <p:cNvPr id="504869" name="Line 37"/>
          <p:cNvSpPr>
            <a:spLocks noChangeShapeType="1"/>
          </p:cNvSpPr>
          <p:nvPr/>
        </p:nvSpPr>
        <p:spPr bwMode="auto">
          <a:xfrm flipV="1">
            <a:off x="6858000" y="4437063"/>
            <a:ext cx="936625" cy="1223962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04870" name="Rectangle 38"/>
          <p:cNvSpPr>
            <a:spLocks noChangeArrowheads="1"/>
          </p:cNvSpPr>
          <p:nvPr/>
        </p:nvSpPr>
        <p:spPr bwMode="auto">
          <a:xfrm>
            <a:off x="642942" y="981075"/>
            <a:ext cx="4572000" cy="161582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F8F8F8"/>
                </a:solidFill>
                <a:latin typeface="Tahoma" pitchFamily="34" charset="0"/>
              </a:rPr>
              <a:t>Nd:YAG</a:t>
            </a:r>
            <a:r>
              <a:rPr lang="ja-JP" altLang="en-US" sz="1800" dirty="0">
                <a:solidFill>
                  <a:srgbClr val="F8F8F8"/>
                </a:solidFill>
                <a:latin typeface="Tahoma" pitchFamily="34" charset="0"/>
              </a:rPr>
              <a:t>レーザー光源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F8F8F8"/>
                </a:solidFill>
                <a:latin typeface="Tahoma" pitchFamily="34" charset="0"/>
              </a:rPr>
              <a:t>   波長 </a:t>
            </a:r>
            <a:r>
              <a:rPr lang="en-US" altLang="ja-JP" sz="1800" dirty="0">
                <a:solidFill>
                  <a:srgbClr val="F8F8F8"/>
                </a:solidFill>
                <a:latin typeface="Tahoma" pitchFamily="34" charset="0"/>
              </a:rPr>
              <a:t>1064nm, </a:t>
            </a:r>
            <a:r>
              <a:rPr lang="ja-JP" altLang="en-US" sz="1800" dirty="0">
                <a:solidFill>
                  <a:srgbClr val="F8F8F8"/>
                </a:solidFill>
                <a:latin typeface="Tahoma" pitchFamily="34" charset="0"/>
              </a:rPr>
              <a:t>出力 </a:t>
            </a:r>
            <a:r>
              <a:rPr lang="en-US" altLang="ja-JP" sz="1800" dirty="0">
                <a:solidFill>
                  <a:srgbClr val="F8F8F8"/>
                </a:solidFill>
                <a:latin typeface="Tahoma" pitchFamily="34" charset="0"/>
              </a:rPr>
              <a:t>500mW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F8F8F8"/>
                </a:solidFill>
                <a:latin typeface="Tahoma" pitchFamily="34" charset="0"/>
              </a:rPr>
              <a:t>    </a:t>
            </a:r>
            <a:r>
              <a:rPr lang="ja-JP" altLang="en-US" sz="1800" dirty="0">
                <a:solidFill>
                  <a:srgbClr val="F8F8F8"/>
                </a:solidFill>
                <a:latin typeface="Tahoma" pitchFamily="34" charset="0"/>
              </a:rPr>
              <a:t>　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マイケルソン干渉計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試験マス両端の差動変動 </a:t>
            </a:r>
            <a:r>
              <a:rPr lang="en-US" altLang="ja-JP" sz="1800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(</a:t>
            </a:r>
            <a:r>
              <a:rPr lang="ja-JP" altLang="en-US" sz="1800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回転</a:t>
            </a:r>
            <a:r>
              <a:rPr lang="en-US" altLang="ja-JP" sz="1800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) </a:t>
            </a:r>
            <a:r>
              <a:rPr lang="ja-JP" altLang="en-US" sz="1800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測定</a:t>
            </a:r>
            <a:r>
              <a:rPr lang="ja-JP" altLang="en-US" sz="1800" dirty="0">
                <a:solidFill>
                  <a:srgbClr val="F8F8F8"/>
                </a:solidFill>
                <a:latin typeface="Tahoma" pitchFamily="34" charset="0"/>
              </a:rPr>
              <a:t>         </a:t>
            </a:r>
            <a:endParaRPr lang="ja-JP" altLang="en-US" sz="1800" dirty="0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CF6CF-104F-4F5A-8F5E-1FC5B1C8EB37}" type="slidenum">
              <a:rPr lang="en-US" altLang="ja-JP" smtClean="0"/>
              <a:pPr/>
              <a:t>71</a:t>
            </a:fld>
            <a:endParaRPr lang="en-US" altLang="ja-JP" dirty="0"/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超伝導体・冷凍機</a:t>
            </a:r>
            <a:endParaRPr lang="ja-JP" altLang="en-US" sz="2400" dirty="0">
              <a:solidFill>
                <a:srgbClr val="5F5F5F"/>
              </a:solidFill>
            </a:endParaRPr>
          </a:p>
        </p:txBody>
      </p:sp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重力波交流会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1</a:t>
            </a:r>
            <a:r>
              <a:rPr lang="zh-CN" altLang="en-US" smtClean="0"/>
              <a:t>月</a:t>
            </a:r>
            <a:r>
              <a:rPr lang="en-US" altLang="zh-CN" smtClean="0"/>
              <a:t>14</a:t>
            </a:r>
            <a:r>
              <a:rPr lang="zh-CN" altLang="en-US" smtClean="0"/>
              <a:t>日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479289" name="Rectangle 57"/>
          <p:cNvSpPr>
            <a:spLocks noChangeArrowheads="1"/>
          </p:cNvSpPr>
          <p:nvPr/>
        </p:nvSpPr>
        <p:spPr bwMode="auto">
          <a:xfrm>
            <a:off x="725484" y="785794"/>
            <a:ext cx="3346450" cy="144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  <a:ea typeface="HGS創英角ｺﾞｼｯｸUB" pitchFamily="50" charset="-128"/>
              </a:rPr>
              <a:t>超伝導体バルク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  <a:ea typeface="HGS創英角ｺﾞｼｯｸUB" pitchFamily="50" charset="-128"/>
              </a:rPr>
              <a:t> </a:t>
            </a: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  <a:ea typeface="HGS創英角ｺﾞｼｯｸUB" pitchFamily="50" charset="-128"/>
              </a:rPr>
              <a:t>   直径 </a:t>
            </a: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S創英角ｺﾞｼｯｸUB" pitchFamily="50" charset="-128"/>
              </a:rPr>
              <a:t>600mm, </a:t>
            </a: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  <a:ea typeface="HGS創英角ｺﾞｼｯｸUB" pitchFamily="50" charset="-128"/>
              </a:rPr>
              <a:t>厚さ </a:t>
            </a: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S創英角ｺﾞｼｯｸUB" pitchFamily="50" charset="-128"/>
              </a:rPr>
              <a:t>20mm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latin typeface="Tahoma" pitchFamily="34" charset="0"/>
                <a:ea typeface="HGS創英角ｺﾞｼｯｸUB" pitchFamily="50" charset="-128"/>
              </a:rPr>
              <a:t>   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600" dirty="0">
              <a:latin typeface="Tahoma" pitchFamily="34" charset="0"/>
              <a:ea typeface="HGS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S創英角ｺﾞｼｯｸUB" pitchFamily="50" charset="-128"/>
              </a:rPr>
              <a:t>    </a:t>
            </a: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  <a:ea typeface="HGS創英角ｺﾞｼｯｸUB" pitchFamily="50" charset="-128"/>
              </a:rPr>
              <a:t>転移温度 </a:t>
            </a: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S創英角ｺﾞｼｯｸUB" pitchFamily="50" charset="-128"/>
              </a:rPr>
              <a:t>~92K</a:t>
            </a:r>
            <a:endParaRPr lang="en-US" altLang="ja-JP" sz="1600" dirty="0">
              <a:solidFill>
                <a:srgbClr val="F8F8F8"/>
              </a:solidFill>
              <a:latin typeface="Tahoma" pitchFamily="34" charset="0"/>
              <a:ea typeface="HGS創英角ｺﾞｼｯｸUB" pitchFamily="50" charset="-128"/>
              <a:sym typeface="Wingdings" pitchFamily="2" charset="2"/>
            </a:endParaRPr>
          </a:p>
        </p:txBody>
      </p:sp>
      <p:pic>
        <p:nvPicPr>
          <p:cNvPr id="479282" name="Picture 50" descr="IMG_06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3317875"/>
            <a:ext cx="3698875" cy="2774950"/>
          </a:xfrm>
          <a:prstGeom prst="rect">
            <a:avLst/>
          </a:prstGeom>
          <a:noFill/>
        </p:spPr>
      </p:pic>
      <p:pic>
        <p:nvPicPr>
          <p:cNvPr id="479280" name="Picture 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857232"/>
            <a:ext cx="4032250" cy="32686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479264" name="Picture 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7050" y="4918075"/>
            <a:ext cx="2016125" cy="1517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479265" name="Picture 33" descr="IMG_023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922838"/>
            <a:ext cx="2016125" cy="1512887"/>
          </a:xfrm>
          <a:prstGeom prst="rect">
            <a:avLst/>
          </a:prstGeom>
          <a:noFill/>
        </p:spPr>
      </p:pic>
      <p:sp>
        <p:nvSpPr>
          <p:cNvPr id="479268" name="Rectangle 36"/>
          <p:cNvSpPr>
            <a:spLocks noChangeArrowheads="1"/>
          </p:cNvSpPr>
          <p:nvPr/>
        </p:nvSpPr>
        <p:spPr bwMode="auto">
          <a:xfrm>
            <a:off x="4787900" y="836613"/>
            <a:ext cx="187166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66FF"/>
                </a:solidFill>
              </a:rPr>
              <a:t>パルス管冷凍機</a:t>
            </a:r>
          </a:p>
        </p:txBody>
      </p:sp>
      <p:sp>
        <p:nvSpPr>
          <p:cNvPr id="479270" name="Rectangle 38"/>
          <p:cNvSpPr>
            <a:spLocks noChangeArrowheads="1"/>
          </p:cNvSpPr>
          <p:nvPr/>
        </p:nvSpPr>
        <p:spPr bwMode="auto">
          <a:xfrm>
            <a:off x="3779838" y="6116638"/>
            <a:ext cx="1871662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66FF"/>
                </a:solidFill>
              </a:rPr>
              <a:t>バルブユニット</a:t>
            </a:r>
          </a:p>
        </p:txBody>
      </p:sp>
      <p:sp>
        <p:nvSpPr>
          <p:cNvPr id="479271" name="Rectangle 39"/>
          <p:cNvSpPr>
            <a:spLocks noChangeArrowheads="1"/>
          </p:cNvSpPr>
          <p:nvPr/>
        </p:nvSpPr>
        <p:spPr bwMode="auto">
          <a:xfrm>
            <a:off x="4645025" y="4292600"/>
            <a:ext cx="187166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66FF"/>
                </a:solidFill>
              </a:rPr>
              <a:t>コンプレッサー</a:t>
            </a:r>
          </a:p>
        </p:txBody>
      </p:sp>
      <p:sp>
        <p:nvSpPr>
          <p:cNvPr id="479272" name="Line 40"/>
          <p:cNvSpPr>
            <a:spLocks noChangeShapeType="1"/>
          </p:cNvSpPr>
          <p:nvPr/>
        </p:nvSpPr>
        <p:spPr bwMode="auto">
          <a:xfrm>
            <a:off x="6300788" y="1052513"/>
            <a:ext cx="1319212" cy="16668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479273" name="Line 41"/>
          <p:cNvSpPr>
            <a:spLocks noChangeShapeType="1"/>
          </p:cNvSpPr>
          <p:nvPr/>
        </p:nvSpPr>
        <p:spPr bwMode="auto">
          <a:xfrm flipV="1">
            <a:off x="3492500" y="2438400"/>
            <a:ext cx="4127500" cy="1998663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479275" name="Line 43"/>
          <p:cNvSpPr>
            <a:spLocks noChangeShapeType="1"/>
          </p:cNvSpPr>
          <p:nvPr/>
        </p:nvSpPr>
        <p:spPr bwMode="auto">
          <a:xfrm flipV="1">
            <a:off x="5148263" y="6092825"/>
            <a:ext cx="792162" cy="2159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479276" name="Line 44"/>
          <p:cNvSpPr>
            <a:spLocks noChangeShapeType="1"/>
          </p:cNvSpPr>
          <p:nvPr/>
        </p:nvSpPr>
        <p:spPr bwMode="auto">
          <a:xfrm flipV="1">
            <a:off x="8748713" y="1125538"/>
            <a:ext cx="0" cy="2590800"/>
          </a:xfrm>
          <a:prstGeom prst="line">
            <a:avLst/>
          </a:prstGeom>
          <a:noFill/>
          <a:ln w="63500">
            <a:solidFill>
              <a:srgbClr val="FFFF99"/>
            </a:solidFill>
            <a:round/>
            <a:headEnd type="none" w="med" len="lg"/>
            <a:tailEnd type="none" w="med" len="lg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479277" name="Rectangle 45"/>
          <p:cNvSpPr>
            <a:spLocks noChangeArrowheads="1"/>
          </p:cNvSpPr>
          <p:nvPr/>
        </p:nvSpPr>
        <p:spPr bwMode="auto">
          <a:xfrm>
            <a:off x="8029575" y="3668713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50 cm </a:t>
            </a:r>
          </a:p>
        </p:txBody>
      </p:sp>
      <p:sp>
        <p:nvSpPr>
          <p:cNvPr id="479278" name="Rectangle 46"/>
          <p:cNvSpPr>
            <a:spLocks noChangeArrowheads="1"/>
          </p:cNvSpPr>
          <p:nvPr/>
        </p:nvSpPr>
        <p:spPr bwMode="auto">
          <a:xfrm>
            <a:off x="6732588" y="4360863"/>
            <a:ext cx="2339975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0066FF"/>
                </a:solidFill>
              </a:rPr>
              <a:t>防振用ヒートリンク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0066FF"/>
                </a:solidFill>
              </a:rPr>
              <a:t>  銅線 </a:t>
            </a:r>
            <a:r>
              <a:rPr lang="en-US" altLang="ja-JP" sz="1600" b="1" dirty="0">
                <a:solidFill>
                  <a:srgbClr val="0066FF"/>
                </a:solidFill>
              </a:rPr>
              <a:t>(</a:t>
            </a:r>
            <a:r>
              <a:rPr lang="ja-JP" altLang="en-US" sz="1600" b="1" dirty="0">
                <a:solidFill>
                  <a:srgbClr val="0066FF"/>
                </a:solidFill>
              </a:rPr>
              <a:t>銀コーティング</a:t>
            </a:r>
            <a:r>
              <a:rPr lang="en-US" altLang="ja-JP" sz="1600" b="1" dirty="0">
                <a:solidFill>
                  <a:srgbClr val="0066FF"/>
                </a:solidFill>
              </a:rPr>
              <a:t>)</a:t>
            </a:r>
          </a:p>
        </p:txBody>
      </p:sp>
      <p:sp>
        <p:nvSpPr>
          <p:cNvPr id="479284" name="Text Box 52"/>
          <p:cNvSpPr txBox="1">
            <a:spLocks noChangeArrowheads="1"/>
          </p:cNvSpPr>
          <p:nvPr/>
        </p:nvSpPr>
        <p:spPr bwMode="auto">
          <a:xfrm>
            <a:off x="1300159" y="1331223"/>
            <a:ext cx="2771775" cy="54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400" dirty="0">
                <a:solidFill>
                  <a:srgbClr val="CCECFF"/>
                </a:solidFill>
                <a:latin typeface="Tahoma" pitchFamily="34" charset="0"/>
                <a:ea typeface="HGS創英角ｺﾞｼｯｸUB" pitchFamily="50" charset="-128"/>
              </a:rPr>
              <a:t>Gd</a:t>
            </a:r>
            <a:r>
              <a:rPr lang="en-US" altLang="ja-JP" sz="1400" baseline="-25000" dirty="0">
                <a:solidFill>
                  <a:srgbClr val="CCECFF"/>
                </a:solidFill>
                <a:latin typeface="Tahoma" pitchFamily="34" charset="0"/>
                <a:ea typeface="HGS創英角ｺﾞｼｯｸUB" pitchFamily="50" charset="-128"/>
              </a:rPr>
              <a:t>1</a:t>
            </a:r>
            <a:r>
              <a:rPr lang="en-US" altLang="ja-JP" sz="1400" dirty="0">
                <a:solidFill>
                  <a:srgbClr val="CCECFF"/>
                </a:solidFill>
                <a:latin typeface="Tahoma" pitchFamily="34" charset="0"/>
                <a:ea typeface="HGS創英角ｺﾞｼｯｸUB" pitchFamily="50" charset="-128"/>
              </a:rPr>
              <a:t>Ba</a:t>
            </a:r>
            <a:r>
              <a:rPr lang="en-US" altLang="ja-JP" sz="1400" baseline="-25000" dirty="0">
                <a:solidFill>
                  <a:srgbClr val="CCECFF"/>
                </a:solidFill>
                <a:latin typeface="Tahoma" pitchFamily="34" charset="0"/>
                <a:ea typeface="HGS創英角ｺﾞｼｯｸUB" pitchFamily="50" charset="-128"/>
              </a:rPr>
              <a:t>2</a:t>
            </a:r>
            <a:r>
              <a:rPr lang="en-US" altLang="ja-JP" sz="1400" dirty="0">
                <a:solidFill>
                  <a:srgbClr val="CCECFF"/>
                </a:solidFill>
                <a:latin typeface="Tahoma" pitchFamily="34" charset="0"/>
                <a:ea typeface="HGS創英角ｺﾞｼｯｸUB" pitchFamily="50" charset="-128"/>
              </a:rPr>
              <a:t>Cu</a:t>
            </a:r>
            <a:r>
              <a:rPr lang="en-US" altLang="ja-JP" sz="1400" baseline="-25000" dirty="0">
                <a:solidFill>
                  <a:srgbClr val="CCECFF"/>
                </a:solidFill>
                <a:latin typeface="Tahoma" pitchFamily="34" charset="0"/>
                <a:ea typeface="HGS創英角ｺﾞｼｯｸUB" pitchFamily="50" charset="-128"/>
              </a:rPr>
              <a:t>3</a:t>
            </a:r>
            <a:r>
              <a:rPr lang="en-US" altLang="ja-JP" sz="1400" dirty="0">
                <a:solidFill>
                  <a:srgbClr val="CCECFF"/>
                </a:solidFill>
                <a:latin typeface="Tahoma" pitchFamily="34" charset="0"/>
                <a:ea typeface="HGS創英角ｺﾞｼｯｸUB" pitchFamily="50" charset="-128"/>
              </a:rPr>
              <a:t>O</a:t>
            </a:r>
            <a:r>
              <a:rPr lang="en-US" altLang="ja-JP" sz="1400" baseline="-25000" dirty="0">
                <a:solidFill>
                  <a:srgbClr val="CCECFF"/>
                </a:solidFill>
                <a:latin typeface="Tahoma" pitchFamily="34" charset="0"/>
                <a:ea typeface="HGS創英角ｺﾞｼｯｸUB" pitchFamily="50" charset="-128"/>
              </a:rPr>
              <a:t>6.9   </a:t>
            </a:r>
            <a:r>
              <a:rPr lang="en-US" altLang="ja-JP" sz="1400" dirty="0">
                <a:solidFill>
                  <a:srgbClr val="CCECFF"/>
                </a:solidFill>
                <a:latin typeface="Tahoma" pitchFamily="34" charset="0"/>
                <a:ea typeface="HGS創英角ｺﾞｼｯｸUB" pitchFamily="50" charset="-128"/>
              </a:rPr>
              <a:t> : 70.9%</a:t>
            </a:r>
            <a:r>
              <a:rPr lang="en-US" altLang="ja-JP" sz="1400" baseline="-25000" dirty="0">
                <a:solidFill>
                  <a:srgbClr val="CCECFF"/>
                </a:solidFill>
                <a:latin typeface="Tahoma" pitchFamily="34" charset="0"/>
                <a:ea typeface="HGS創英角ｺﾞｼｯｸUB" pitchFamily="50" charset="-128"/>
              </a:rPr>
              <a:t> 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400" dirty="0">
                <a:solidFill>
                  <a:srgbClr val="CCECFF"/>
                </a:solidFill>
                <a:latin typeface="Tahoma" pitchFamily="34" charset="0"/>
                <a:ea typeface="HGS創英角ｺﾞｼｯｸUB" pitchFamily="50" charset="-128"/>
              </a:rPr>
              <a:t>Gd</a:t>
            </a:r>
            <a:r>
              <a:rPr lang="en-US" altLang="ja-JP" sz="1400" baseline="-25000" dirty="0">
                <a:solidFill>
                  <a:srgbClr val="CCECFF"/>
                </a:solidFill>
                <a:latin typeface="Tahoma" pitchFamily="34" charset="0"/>
                <a:ea typeface="HGS創英角ｺﾞｼｯｸUB" pitchFamily="50" charset="-128"/>
              </a:rPr>
              <a:t>2</a:t>
            </a:r>
            <a:r>
              <a:rPr lang="en-US" altLang="ja-JP" sz="1400" dirty="0">
                <a:solidFill>
                  <a:srgbClr val="CCECFF"/>
                </a:solidFill>
                <a:latin typeface="Tahoma" pitchFamily="34" charset="0"/>
                <a:ea typeface="HGS創英角ｺﾞｼｯｸUB" pitchFamily="50" charset="-128"/>
              </a:rPr>
              <a:t>Ba</a:t>
            </a:r>
            <a:r>
              <a:rPr lang="en-US" altLang="ja-JP" sz="1400" baseline="-25000" dirty="0">
                <a:solidFill>
                  <a:srgbClr val="CCECFF"/>
                </a:solidFill>
                <a:latin typeface="Tahoma" pitchFamily="34" charset="0"/>
                <a:ea typeface="HGS創英角ｺﾞｼｯｸUB" pitchFamily="50" charset="-128"/>
              </a:rPr>
              <a:t>1</a:t>
            </a:r>
            <a:r>
              <a:rPr lang="en-US" altLang="ja-JP" sz="1400" dirty="0">
                <a:solidFill>
                  <a:srgbClr val="CCECFF"/>
                </a:solidFill>
                <a:latin typeface="Tahoma" pitchFamily="34" charset="0"/>
                <a:ea typeface="HGS創英角ｺﾞｼｯｸUB" pitchFamily="50" charset="-128"/>
              </a:rPr>
              <a:t>Cu</a:t>
            </a:r>
            <a:r>
              <a:rPr lang="en-US" altLang="ja-JP" sz="1400" baseline="-25000" dirty="0">
                <a:solidFill>
                  <a:srgbClr val="CCECFF"/>
                </a:solidFill>
                <a:latin typeface="Tahoma" pitchFamily="34" charset="0"/>
                <a:ea typeface="HGS創英角ｺﾞｼｯｸUB" pitchFamily="50" charset="-128"/>
              </a:rPr>
              <a:t>1</a:t>
            </a:r>
            <a:r>
              <a:rPr lang="en-US" altLang="ja-JP" sz="1400" dirty="0">
                <a:solidFill>
                  <a:srgbClr val="CCECFF"/>
                </a:solidFill>
                <a:latin typeface="Tahoma" pitchFamily="34" charset="0"/>
                <a:ea typeface="HGS創英角ｺﾞｼｯｸUB" pitchFamily="50" charset="-128"/>
              </a:rPr>
              <a:t>O</a:t>
            </a:r>
            <a:r>
              <a:rPr lang="en-US" altLang="ja-JP" sz="1400" baseline="-25000" dirty="0">
                <a:solidFill>
                  <a:srgbClr val="CCECFF"/>
                </a:solidFill>
                <a:latin typeface="Tahoma" pitchFamily="34" charset="0"/>
                <a:ea typeface="HGS創英角ｺﾞｼｯｸUB" pitchFamily="50" charset="-128"/>
              </a:rPr>
              <a:t>7     </a:t>
            </a:r>
            <a:r>
              <a:rPr lang="en-US" altLang="ja-JP" sz="1400" dirty="0">
                <a:solidFill>
                  <a:srgbClr val="CCECFF"/>
                </a:solidFill>
                <a:latin typeface="Tahoma" pitchFamily="34" charset="0"/>
                <a:ea typeface="HGS創英角ｺﾞｼｯｸUB" pitchFamily="50" charset="-128"/>
              </a:rPr>
              <a:t>  : 19.2%</a:t>
            </a:r>
          </a:p>
        </p:txBody>
      </p:sp>
      <p:sp>
        <p:nvSpPr>
          <p:cNvPr id="479288" name="Rectangle 56"/>
          <p:cNvSpPr>
            <a:spLocks noChangeArrowheads="1"/>
          </p:cNvSpPr>
          <p:nvPr/>
        </p:nvSpPr>
        <p:spPr bwMode="auto">
          <a:xfrm>
            <a:off x="2555875" y="3390900"/>
            <a:ext cx="187166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66FF"/>
                </a:solidFill>
              </a:rPr>
              <a:t>超伝導体バルク</a:t>
            </a:r>
          </a:p>
        </p:txBody>
      </p:sp>
      <p:sp>
        <p:nvSpPr>
          <p:cNvPr id="517122" name="Rectangle 1026"/>
          <p:cNvSpPr>
            <a:spLocks noChangeArrowheads="1"/>
          </p:cNvSpPr>
          <p:nvPr/>
        </p:nvSpPr>
        <p:spPr bwMode="auto">
          <a:xfrm>
            <a:off x="642910" y="2226448"/>
            <a:ext cx="4781555" cy="114890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  <a:ea typeface="HGS創英角ｺﾞｼｯｸUB" pitchFamily="50" charset="-128"/>
                <a:sym typeface="Wingdings" pitchFamily="2" charset="2"/>
              </a:rPr>
              <a:t>パルス管冷凍機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  <a:ea typeface="HGS創英角ｺﾞｼｯｸUB" pitchFamily="50" charset="-128"/>
                <a:sym typeface="Wingdings" pitchFamily="2" charset="2"/>
              </a:rPr>
              <a:t>　　最低到達温度 </a:t>
            </a: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S創英角ｺﾞｼｯｸUB" pitchFamily="50" charset="-128"/>
                <a:sym typeface="Wingdings" pitchFamily="2" charset="2"/>
              </a:rPr>
              <a:t>~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  <a:ea typeface="HGS創英角ｺﾞｼｯｸUB" pitchFamily="50" charset="-128"/>
                <a:sym typeface="Wingdings" pitchFamily="2" charset="2"/>
              </a:rPr>
              <a:t>40K</a:t>
            </a:r>
            <a:endParaRPr lang="en-US" altLang="ja-JP" sz="1600" dirty="0">
              <a:solidFill>
                <a:srgbClr val="F8F8F8"/>
              </a:solidFill>
              <a:latin typeface="Tahoma" pitchFamily="34" charset="0"/>
              <a:ea typeface="HGS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latin typeface="Tahoma" pitchFamily="34" charset="0"/>
                <a:ea typeface="HGS創英角ｺﾞｼｯｸUB" pitchFamily="50" charset="-128"/>
                <a:sym typeface="Wingdings" pitchFamily="2" charset="2"/>
              </a:rPr>
              <a:t>     </a:t>
            </a: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  <a:ea typeface="HGS創英角ｺﾞｼｯｸUB" pitchFamily="50" charset="-128"/>
                <a:sym typeface="Wingdings" pitchFamily="2" charset="2"/>
              </a:rPr>
              <a:t>バルブユニット分離による低振動化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8F8F8"/>
                </a:solidFill>
                <a:latin typeface="Tahoma" pitchFamily="34" charset="0"/>
                <a:ea typeface="HGS創英角ｺﾞｼｯｸUB" pitchFamily="50" charset="-128"/>
                <a:sym typeface="Wingdings" pitchFamily="2" charset="2"/>
              </a:rPr>
              <a:t>     柔軟ヒートリンクによる防振</a:t>
            </a:r>
          </a:p>
        </p:txBody>
      </p:sp>
      <p:sp>
        <p:nvSpPr>
          <p:cNvPr id="21" name="スライド番号プレースホルダ 2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CF6CF-104F-4F5A-8F5E-1FC5B1C8EB37}" type="slidenum">
              <a:rPr lang="en-US" altLang="ja-JP" smtClean="0"/>
              <a:pPr/>
              <a:t>72</a:t>
            </a:fld>
            <a:endParaRPr lang="en-US" altLang="ja-JP" dirty="0"/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超伝導体・冷凍機の</a:t>
            </a:r>
            <a:r>
              <a:rPr lang="ja-JP" altLang="en-US" dirty="0" smtClean="0"/>
              <a:t>振動</a:t>
            </a:r>
            <a:endParaRPr lang="ja-JP" altLang="en-US" dirty="0"/>
          </a:p>
        </p:txBody>
      </p:sp>
      <p:sp>
        <p:nvSpPr>
          <p:cNvPr id="2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重力波交流会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1</a:t>
            </a:r>
            <a:r>
              <a:rPr lang="zh-CN" altLang="en-US" smtClean="0"/>
              <a:t>月</a:t>
            </a:r>
            <a:r>
              <a:rPr lang="en-US" altLang="zh-CN" smtClean="0"/>
              <a:t>14</a:t>
            </a:r>
            <a:r>
              <a:rPr lang="zh-CN" altLang="en-US" smtClean="0"/>
              <a:t>日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pic>
        <p:nvPicPr>
          <p:cNvPr id="475190" name="Picture 54" descr="cool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4638" y="1524000"/>
            <a:ext cx="3252787" cy="3198813"/>
          </a:xfrm>
          <a:prstGeom prst="rect">
            <a:avLst/>
          </a:prstGeom>
          <a:noFill/>
        </p:spPr>
      </p:pic>
      <p:sp>
        <p:nvSpPr>
          <p:cNvPr id="475141" name="Rectangle 5"/>
          <p:cNvSpPr>
            <a:spLocks noChangeArrowheads="1"/>
          </p:cNvSpPr>
          <p:nvPr/>
        </p:nvSpPr>
        <p:spPr bwMode="auto">
          <a:xfrm>
            <a:off x="500034" y="857232"/>
            <a:ext cx="4314825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FFFFF"/>
                </a:solidFill>
              </a:rPr>
              <a:t>低振動型パルスチューブ冷凍機</a:t>
            </a:r>
          </a:p>
        </p:txBody>
      </p:sp>
      <p:sp>
        <p:nvSpPr>
          <p:cNvPr id="475145" name="Rectangle 9"/>
          <p:cNvSpPr>
            <a:spLocks noChangeArrowheads="1"/>
          </p:cNvSpPr>
          <p:nvPr/>
        </p:nvSpPr>
        <p:spPr bwMode="auto">
          <a:xfrm>
            <a:off x="866780" y="1434100"/>
            <a:ext cx="4419600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dirty="0">
                <a:solidFill>
                  <a:srgbClr val="FFFFFF"/>
                </a:solidFill>
              </a:rPr>
              <a:t>超伝導体バルク</a:t>
            </a:r>
            <a:r>
              <a:rPr lang="ja-JP" altLang="en-US" sz="1600" dirty="0">
                <a:solidFill>
                  <a:srgbClr val="FFFFFF"/>
                </a:solidFill>
              </a:rPr>
              <a:t> </a:t>
            </a:r>
            <a:r>
              <a:rPr lang="en-US" altLang="ja-JP" sz="1600" dirty="0">
                <a:solidFill>
                  <a:srgbClr val="FFFFFF"/>
                </a:solidFill>
              </a:rPr>
              <a:t>: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/>
              <a:t>     </a:t>
            </a:r>
            <a:r>
              <a:rPr lang="ja-JP" altLang="en-US" sz="1600" dirty="0">
                <a:solidFill>
                  <a:srgbClr val="FFFFCC"/>
                </a:solidFill>
              </a:rPr>
              <a:t>地面に対して      硬く固定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FFFCC"/>
                </a:solidFill>
              </a:rPr>
              <a:t>     冷凍機に対して　柔らかく接続</a:t>
            </a:r>
          </a:p>
        </p:txBody>
      </p:sp>
      <p:sp>
        <p:nvSpPr>
          <p:cNvPr id="475174" name="Line 38"/>
          <p:cNvSpPr>
            <a:spLocks noChangeShapeType="1"/>
          </p:cNvSpPr>
          <p:nvPr/>
        </p:nvSpPr>
        <p:spPr bwMode="auto">
          <a:xfrm flipH="1">
            <a:off x="7281863" y="3733800"/>
            <a:ext cx="414337" cy="204788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475175" name="Rectangle 39"/>
          <p:cNvSpPr>
            <a:spLocks noChangeArrowheads="1"/>
          </p:cNvSpPr>
          <p:nvPr/>
        </p:nvSpPr>
        <p:spPr bwMode="auto">
          <a:xfrm>
            <a:off x="7651750" y="3095625"/>
            <a:ext cx="1360488" cy="9541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CCFFCC"/>
                </a:solidFill>
              </a:rPr>
              <a:t>Supporting rod with low-thermal conductivity </a:t>
            </a:r>
          </a:p>
        </p:txBody>
      </p:sp>
      <p:sp>
        <p:nvSpPr>
          <p:cNvPr id="475176" name="Rectangle 40"/>
          <p:cNvSpPr>
            <a:spLocks noChangeArrowheads="1"/>
          </p:cNvSpPr>
          <p:nvPr/>
        </p:nvSpPr>
        <p:spPr bwMode="auto">
          <a:xfrm>
            <a:off x="7783513" y="4451350"/>
            <a:ext cx="1360487" cy="7386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EAEAEA"/>
                </a:solidFill>
              </a:rPr>
              <a:t>Heat link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EAEAEA"/>
                </a:solidFill>
              </a:rPr>
              <a:t>  Ag-coated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EAEAEA"/>
                </a:solidFill>
              </a:rPr>
              <a:t>    Cu wires</a:t>
            </a:r>
          </a:p>
        </p:txBody>
      </p:sp>
      <p:sp>
        <p:nvSpPr>
          <p:cNvPr id="475177" name="Line 41"/>
          <p:cNvSpPr>
            <a:spLocks noChangeShapeType="1"/>
          </p:cNvSpPr>
          <p:nvPr/>
        </p:nvSpPr>
        <p:spPr bwMode="auto">
          <a:xfrm flipH="1" flipV="1">
            <a:off x="7180263" y="4191000"/>
            <a:ext cx="592137" cy="38100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475178" name="Rectangle 42"/>
          <p:cNvSpPr>
            <a:spLocks noChangeArrowheads="1"/>
          </p:cNvSpPr>
          <p:nvPr/>
        </p:nvSpPr>
        <p:spPr bwMode="auto">
          <a:xfrm>
            <a:off x="5659438" y="838200"/>
            <a:ext cx="1512887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EAEAEA"/>
                </a:solidFill>
              </a:rPr>
              <a:t>Isolation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EAEAEA"/>
                </a:solidFill>
              </a:rPr>
              <a:t>Rubber </a:t>
            </a:r>
          </a:p>
        </p:txBody>
      </p:sp>
      <p:sp>
        <p:nvSpPr>
          <p:cNvPr id="475179" name="Line 43"/>
          <p:cNvSpPr>
            <a:spLocks noChangeShapeType="1"/>
          </p:cNvSpPr>
          <p:nvPr/>
        </p:nvSpPr>
        <p:spPr bwMode="auto">
          <a:xfrm flipH="1">
            <a:off x="5811838" y="1295400"/>
            <a:ext cx="76200" cy="30480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475180" name="Line 44"/>
          <p:cNvSpPr>
            <a:spLocks noChangeShapeType="1"/>
          </p:cNvSpPr>
          <p:nvPr/>
        </p:nvSpPr>
        <p:spPr bwMode="auto">
          <a:xfrm flipH="1">
            <a:off x="7031038" y="1425575"/>
            <a:ext cx="222250" cy="403225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475181" name="Rectangle 45"/>
          <p:cNvSpPr>
            <a:spLocks noChangeArrowheads="1"/>
          </p:cNvSpPr>
          <p:nvPr/>
        </p:nvSpPr>
        <p:spPr bwMode="auto">
          <a:xfrm>
            <a:off x="7183438" y="914400"/>
            <a:ext cx="1728787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EAEAEA"/>
                </a:solidFill>
              </a:rPr>
              <a:t>Pulse-tube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EAEAEA"/>
                </a:solidFill>
              </a:rPr>
              <a:t>Cryo-cooler</a:t>
            </a:r>
          </a:p>
        </p:txBody>
      </p:sp>
      <p:sp>
        <p:nvSpPr>
          <p:cNvPr id="475182" name="Rectangle 46"/>
          <p:cNvSpPr>
            <a:spLocks noChangeArrowheads="1"/>
          </p:cNvSpPr>
          <p:nvPr/>
        </p:nvSpPr>
        <p:spPr bwMode="auto">
          <a:xfrm>
            <a:off x="8097838" y="2454275"/>
            <a:ext cx="86360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FCC99"/>
                </a:solidFill>
              </a:rPr>
              <a:t>Valve   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FCC99"/>
                </a:solidFill>
              </a:rPr>
              <a:t>  unit </a:t>
            </a:r>
          </a:p>
        </p:txBody>
      </p:sp>
      <p:sp>
        <p:nvSpPr>
          <p:cNvPr id="475183" name="Rectangle 47"/>
          <p:cNvSpPr>
            <a:spLocks noChangeArrowheads="1"/>
          </p:cNvSpPr>
          <p:nvPr/>
        </p:nvSpPr>
        <p:spPr bwMode="auto">
          <a:xfrm>
            <a:off x="4876800" y="2794000"/>
            <a:ext cx="1512888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EAEAEA"/>
                </a:solidFill>
              </a:rPr>
              <a:t>Bellows</a:t>
            </a:r>
          </a:p>
        </p:txBody>
      </p:sp>
      <p:sp>
        <p:nvSpPr>
          <p:cNvPr id="475184" name="Line 48"/>
          <p:cNvSpPr>
            <a:spLocks noChangeShapeType="1"/>
          </p:cNvSpPr>
          <p:nvPr/>
        </p:nvSpPr>
        <p:spPr bwMode="auto">
          <a:xfrm>
            <a:off x="5524500" y="3081338"/>
            <a:ext cx="800100" cy="347662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475186" name="Rectangle 50"/>
          <p:cNvSpPr>
            <a:spLocks noChangeArrowheads="1"/>
          </p:cNvSpPr>
          <p:nvPr/>
        </p:nvSpPr>
        <p:spPr bwMode="auto">
          <a:xfrm>
            <a:off x="5278438" y="3749675"/>
            <a:ext cx="106045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EAEAEA"/>
                </a:solidFill>
              </a:rPr>
              <a:t>Vacuum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EAEAEA"/>
                </a:solidFill>
              </a:rPr>
              <a:t>tank</a:t>
            </a:r>
          </a:p>
        </p:txBody>
      </p:sp>
      <p:sp>
        <p:nvSpPr>
          <p:cNvPr id="475187" name="Line 51"/>
          <p:cNvSpPr>
            <a:spLocks noChangeShapeType="1"/>
          </p:cNvSpPr>
          <p:nvPr/>
        </p:nvSpPr>
        <p:spPr bwMode="auto">
          <a:xfrm flipH="1" flipV="1">
            <a:off x="6629400" y="4495800"/>
            <a:ext cx="228600" cy="60960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475195" name="Rectangle 59"/>
          <p:cNvSpPr>
            <a:spLocks noChangeArrowheads="1"/>
          </p:cNvSpPr>
          <p:nvPr/>
        </p:nvSpPr>
        <p:spPr bwMode="auto">
          <a:xfrm>
            <a:off x="5791200" y="5105400"/>
            <a:ext cx="3124200" cy="116955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FFFFF"/>
                </a:solidFill>
              </a:rPr>
              <a:t>Super-conductor bulk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/>
              <a:t>     </a:t>
            </a:r>
            <a:r>
              <a:rPr lang="en-US" altLang="ja-JP" sz="1400" b="1" dirty="0">
                <a:solidFill>
                  <a:srgbClr val="3333FF"/>
                </a:solidFill>
              </a:rPr>
              <a:t> </a:t>
            </a:r>
            <a:r>
              <a:rPr lang="en-US" altLang="ja-JP" sz="1400" b="1" dirty="0">
                <a:solidFill>
                  <a:srgbClr val="CCECFF"/>
                </a:solidFill>
              </a:rPr>
              <a:t>Gd-Ba-Cu-O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/>
              <a:t>      </a:t>
            </a:r>
            <a:r>
              <a:rPr lang="en-US" altLang="ja-JP" sz="1400" b="1" dirty="0">
                <a:solidFill>
                  <a:srgbClr val="FFFFFF"/>
                </a:solidFill>
              </a:rPr>
              <a:t>Φ60 mm, t 20 mm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FFFFF"/>
                </a:solidFill>
              </a:rPr>
              <a:t>       Critical temperature: 92K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/>
              <a:t>       </a:t>
            </a:r>
            <a:r>
              <a:rPr lang="en-US" altLang="ja-JP" sz="1400" b="1" dirty="0">
                <a:solidFill>
                  <a:srgbClr val="FFFFFF"/>
                </a:solidFill>
              </a:rPr>
              <a:t>(</a:t>
            </a:r>
            <a:r>
              <a:rPr lang="en-US" altLang="ja-JP" sz="1400" b="1" dirty="0">
                <a:solidFill>
                  <a:srgbClr val="CCECFF"/>
                </a:solidFill>
              </a:rPr>
              <a:t>sufficient pinning at 70K</a:t>
            </a:r>
            <a:r>
              <a:rPr lang="en-US" altLang="ja-JP" sz="1400" b="1" dirty="0">
                <a:solidFill>
                  <a:srgbClr val="FFFFFF"/>
                </a:solidFill>
              </a:rPr>
              <a:t>)</a:t>
            </a:r>
            <a:endParaRPr lang="en-US" altLang="ja-JP" sz="1400" b="1" dirty="0">
              <a:solidFill>
                <a:srgbClr val="FFFFFF"/>
              </a:solidFill>
              <a:sym typeface="Wingdings" pitchFamily="2" charset="2"/>
            </a:endParaRPr>
          </a:p>
        </p:txBody>
      </p:sp>
      <p:grpSp>
        <p:nvGrpSpPr>
          <p:cNvPr id="2" name="グループ化 25"/>
          <p:cNvGrpSpPr/>
          <p:nvPr/>
        </p:nvGrpSpPr>
        <p:grpSpPr>
          <a:xfrm>
            <a:off x="285720" y="2571744"/>
            <a:ext cx="5000660" cy="3857652"/>
            <a:chOff x="285720" y="2571744"/>
            <a:chExt cx="5000660" cy="3857652"/>
          </a:xfrm>
        </p:grpSpPr>
        <p:sp>
          <p:nvSpPr>
            <p:cNvPr id="27" name="角丸四角形 26"/>
            <p:cNvSpPr/>
            <p:nvPr/>
          </p:nvSpPr>
          <p:spPr bwMode="auto">
            <a:xfrm>
              <a:off x="285720" y="3357562"/>
              <a:ext cx="5000660" cy="3071834"/>
            </a:xfrm>
            <a:prstGeom prst="roundRect">
              <a:avLst>
                <a:gd name="adj" fmla="val 2073"/>
              </a:avLst>
            </a:prstGeom>
            <a:solidFill>
              <a:srgbClr val="F8F8F8">
                <a:alpha val="9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1600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grpSp>
          <p:nvGrpSpPr>
            <p:cNvPr id="3" name="グループ化 27"/>
            <p:cNvGrpSpPr/>
            <p:nvPr/>
          </p:nvGrpSpPr>
          <p:grpSpPr>
            <a:xfrm>
              <a:off x="304800" y="2571744"/>
              <a:ext cx="4953000" cy="3851281"/>
              <a:chOff x="304800" y="2643182"/>
              <a:chExt cx="4953000" cy="3851281"/>
            </a:xfrm>
          </p:grpSpPr>
          <p:sp>
            <p:nvSpPr>
              <p:cNvPr id="475193" name="Rectangle 57"/>
              <p:cNvSpPr>
                <a:spLocks noChangeArrowheads="1"/>
              </p:cNvSpPr>
              <p:nvPr/>
            </p:nvSpPr>
            <p:spPr bwMode="auto">
              <a:xfrm>
                <a:off x="754064" y="2643182"/>
                <a:ext cx="4032250" cy="63402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600" dirty="0">
                    <a:solidFill>
                      <a:srgbClr val="FFFFFF"/>
                    </a:solidFill>
                  </a:rPr>
                  <a:t>振動評価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600" dirty="0" smtClean="0">
                    <a:sym typeface="Wingdings" pitchFamily="2" charset="2"/>
                  </a:rPr>
                  <a:t>    </a:t>
                </a:r>
                <a:r>
                  <a:rPr lang="ja-JP" altLang="en-US" sz="1600" dirty="0" smtClean="0">
                    <a:solidFill>
                      <a:srgbClr val="FFFFCC"/>
                    </a:solidFill>
                    <a:sym typeface="Wingdings" pitchFamily="2" charset="2"/>
                  </a:rPr>
                  <a:t> 振動は地面</a:t>
                </a:r>
                <a:r>
                  <a:rPr lang="ja-JP" altLang="en-US" sz="1600" dirty="0">
                    <a:solidFill>
                      <a:srgbClr val="FFFFCC"/>
                    </a:solidFill>
                    <a:sym typeface="Wingdings" pitchFamily="2" charset="2"/>
                  </a:rPr>
                  <a:t>振動</a:t>
                </a:r>
                <a:r>
                  <a:rPr lang="ja-JP" altLang="en-US" sz="1600" dirty="0" smtClean="0">
                    <a:solidFill>
                      <a:srgbClr val="FFFFCC"/>
                    </a:solidFill>
                    <a:sym typeface="Wingdings" pitchFamily="2" charset="2"/>
                  </a:rPr>
                  <a:t>レベル　以下</a:t>
                </a:r>
                <a:endParaRPr lang="ja-JP" altLang="en-US" sz="1600" dirty="0">
                  <a:solidFill>
                    <a:srgbClr val="FFFFCC"/>
                  </a:solidFill>
                </a:endParaRPr>
              </a:p>
            </p:txBody>
          </p:sp>
          <p:pic>
            <p:nvPicPr>
              <p:cNvPr id="475194" name="Picture 5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04800" y="3486150"/>
                <a:ext cx="4953000" cy="3008313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75197" name="Rectangle 61"/>
              <p:cNvSpPr>
                <a:spLocks noChangeArrowheads="1"/>
              </p:cNvSpPr>
              <p:nvPr/>
            </p:nvSpPr>
            <p:spPr bwMode="auto">
              <a:xfrm>
                <a:off x="1116013" y="5013325"/>
                <a:ext cx="1871663" cy="581025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600" dirty="0">
                    <a:solidFill>
                      <a:srgbClr val="FF0000"/>
                    </a:solidFill>
                  </a:rPr>
                  <a:t>本装置での</a:t>
                </a:r>
              </a:p>
              <a:p>
                <a:pPr algn="l"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600" dirty="0">
                    <a:solidFill>
                      <a:srgbClr val="FF0000"/>
                    </a:solidFill>
                  </a:rPr>
                  <a:t>冷凍機振動レベル</a:t>
                </a:r>
              </a:p>
            </p:txBody>
          </p:sp>
        </p:grpSp>
      </p:grpSp>
      <p:sp>
        <p:nvSpPr>
          <p:cNvPr id="28" name="スライド番号プレースホルダ 2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CF6CF-104F-4F5A-8F5E-1FC5B1C8EB37}" type="slidenum">
              <a:rPr lang="en-US" altLang="ja-JP" smtClean="0"/>
              <a:pPr/>
              <a:t>73</a:t>
            </a:fld>
            <a:endParaRPr lang="en-US" altLang="ja-JP" dirty="0"/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8"/>
          <p:cNvSpPr>
            <a:spLocks noChangeArrowheads="1"/>
          </p:cNvSpPr>
          <p:nvPr/>
        </p:nvSpPr>
        <p:spPr bwMode="auto">
          <a:xfrm>
            <a:off x="1928794" y="2812464"/>
            <a:ext cx="5904749" cy="3467562"/>
          </a:xfrm>
          <a:prstGeom prst="roundRect">
            <a:avLst>
              <a:gd name="adj" fmla="val 6731"/>
            </a:avLst>
          </a:prstGeom>
          <a:solidFill>
            <a:srgbClr val="FFFFFF">
              <a:alpha val="9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捩じれ型アンテナ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40493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32" y="2922440"/>
            <a:ext cx="5820576" cy="321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714348" y="1500174"/>
            <a:ext cx="507209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2</a:t>
            </a:r>
            <a:r>
              <a:rPr lang="ja-JP" altLang="en-US" sz="2000" dirty="0" err="1" smtClean="0">
                <a:solidFill>
                  <a:srgbClr val="FFFFFF"/>
                </a:solidFill>
                <a:latin typeface="Tahoma" pitchFamily="34" charset="0"/>
              </a:rPr>
              <a:t>つの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棒状試験マスを配置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AutoShape 38"/>
          <p:cNvSpPr>
            <a:spLocks noChangeArrowheads="1"/>
          </p:cNvSpPr>
          <p:nvPr/>
        </p:nvSpPr>
        <p:spPr bwMode="auto">
          <a:xfrm>
            <a:off x="4143372" y="1716213"/>
            <a:ext cx="296863" cy="626507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785786" y="1928802"/>
            <a:ext cx="392909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レーザー干渉計よよって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　　　　　差動回転変動を検出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643438" y="1500174"/>
            <a:ext cx="4286280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地上でも低周波数重力波を観測可能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.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宇宙では、さらなる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　　　　　　    感度の向上が期待できる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71472" y="928670"/>
            <a:ext cx="7072362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捩じれ型重力波望遠鏡  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(TOBA: </a:t>
            </a:r>
            <a:r>
              <a:rPr lang="en-US" altLang="ja-JP" sz="2000" b="1" u="sng" dirty="0" smtClean="0">
                <a:solidFill>
                  <a:srgbClr val="99CCFF"/>
                </a:solidFill>
                <a:latin typeface="Tahoma" pitchFamily="34" charset="0"/>
              </a:rPr>
              <a:t>To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rsion-</a:t>
            </a:r>
            <a:r>
              <a:rPr lang="en-US" altLang="ja-JP" sz="2000" b="1" u="sng" dirty="0" smtClean="0">
                <a:solidFill>
                  <a:srgbClr val="99CCFF"/>
                </a:solidFill>
                <a:latin typeface="Tahoma" pitchFamily="34" charset="0"/>
              </a:rPr>
              <a:t>B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ar </a:t>
            </a:r>
            <a:r>
              <a:rPr lang="en-US" altLang="ja-JP" sz="2000" b="1" u="sng" dirty="0" smtClean="0">
                <a:solidFill>
                  <a:srgbClr val="99CCFF"/>
                </a:solidFill>
                <a:latin typeface="Tahoma" pitchFamily="34" charset="0"/>
              </a:rPr>
              <a:t>A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ntenna)</a:t>
            </a:r>
            <a:endParaRPr lang="en-US" altLang="ja-JP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4787205" y="1651600"/>
            <a:ext cx="4105275" cy="4600550"/>
          </a:xfrm>
          <a:prstGeom prst="roundRect">
            <a:avLst>
              <a:gd name="adj" fmla="val 6731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32" name="AutoShape 58"/>
          <p:cNvSpPr>
            <a:spLocks noChangeArrowheads="1"/>
          </p:cNvSpPr>
          <p:nvPr/>
        </p:nvSpPr>
        <p:spPr bwMode="auto">
          <a:xfrm>
            <a:off x="322709" y="1643638"/>
            <a:ext cx="4105275" cy="4600550"/>
          </a:xfrm>
          <a:prstGeom prst="roundRect">
            <a:avLst>
              <a:gd name="adj" fmla="val 6731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歪み観測と捩じれ観測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天体核研究室コロキウム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京都大学</a:t>
            </a:r>
            <a:r>
              <a:rPr lang="en-US" altLang="ja-JP" smtClean="0"/>
              <a:t>)</a:t>
            </a:r>
            <a:endParaRPr lang="en-US" altLang="ja-JP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1003300" y="2381285"/>
            <a:ext cx="3227388" cy="2936875"/>
            <a:chOff x="3016" y="1344"/>
            <a:chExt cx="2541" cy="2313"/>
          </a:xfrm>
        </p:grpSpPr>
        <p:sp>
          <p:nvSpPr>
            <p:cNvPr id="7" name="Line 3"/>
            <p:cNvSpPr>
              <a:spLocks noChangeAspect="1" noChangeShapeType="1"/>
            </p:cNvSpPr>
            <p:nvPr/>
          </p:nvSpPr>
          <p:spPr bwMode="auto">
            <a:xfrm flipH="1">
              <a:off x="4195" y="1389"/>
              <a:ext cx="22" cy="2268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8" name="Line 4"/>
            <p:cNvSpPr>
              <a:spLocks noChangeAspect="1" noChangeShapeType="1"/>
            </p:cNvSpPr>
            <p:nvPr/>
          </p:nvSpPr>
          <p:spPr bwMode="auto">
            <a:xfrm flipH="1" flipV="1">
              <a:off x="3016" y="2432"/>
              <a:ext cx="2404" cy="726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9" name="Line 5"/>
            <p:cNvSpPr>
              <a:spLocks noChangeAspect="1" noChangeShapeType="1"/>
            </p:cNvSpPr>
            <p:nvPr/>
          </p:nvSpPr>
          <p:spPr bwMode="auto">
            <a:xfrm flipH="1">
              <a:off x="3469" y="2160"/>
              <a:ext cx="1361" cy="1361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0" name="Rectangle 6"/>
            <p:cNvSpPr>
              <a:spLocks noChangeAspect="1" noChangeArrowheads="1"/>
            </p:cNvSpPr>
            <p:nvPr/>
          </p:nvSpPr>
          <p:spPr bwMode="auto">
            <a:xfrm>
              <a:off x="5375" y="3063"/>
              <a:ext cx="182" cy="28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i="1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</a:rPr>
                <a:t>x</a:t>
              </a:r>
            </a:p>
          </p:txBody>
        </p:sp>
        <p:sp>
          <p:nvSpPr>
            <p:cNvPr id="11" name="Rectangle 7"/>
            <p:cNvSpPr>
              <a:spLocks noChangeAspect="1" noChangeArrowheads="1"/>
            </p:cNvSpPr>
            <p:nvPr/>
          </p:nvSpPr>
          <p:spPr bwMode="auto">
            <a:xfrm>
              <a:off x="4830" y="1979"/>
              <a:ext cx="182" cy="28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i="1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</a:rPr>
                <a:t>y</a:t>
              </a:r>
            </a:p>
          </p:txBody>
        </p:sp>
        <p:sp>
          <p:nvSpPr>
            <p:cNvPr id="12" name="Rectangle 8"/>
            <p:cNvSpPr>
              <a:spLocks noChangeAspect="1" noChangeArrowheads="1"/>
            </p:cNvSpPr>
            <p:nvPr/>
          </p:nvSpPr>
          <p:spPr bwMode="auto">
            <a:xfrm>
              <a:off x="3968" y="1344"/>
              <a:ext cx="183" cy="28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i="1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</a:rPr>
                <a:t>z</a:t>
              </a:r>
            </a:p>
          </p:txBody>
        </p:sp>
      </p:grp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928662" y="1000108"/>
            <a:ext cx="71438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自由質点をレファレンスに、重力波による潮汐力変動を観測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4" name="Picture 16" descr="particles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9538" y="3616360"/>
            <a:ext cx="2316162" cy="1295400"/>
          </a:xfrm>
          <a:prstGeom prst="rect">
            <a:avLst/>
          </a:prstGeom>
          <a:noFill/>
        </p:spPr>
      </p:pic>
      <p:pic>
        <p:nvPicPr>
          <p:cNvPr id="15" name="Picture 20" descr="particles2"/>
          <p:cNvPicPr preferRelativeResize="0"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3875" y="3073435"/>
            <a:ext cx="3832225" cy="2209800"/>
          </a:xfrm>
          <a:prstGeom prst="rect">
            <a:avLst/>
          </a:prstGeom>
          <a:noFill/>
        </p:spPr>
      </p:pic>
      <p:pic>
        <p:nvPicPr>
          <p:cNvPr id="16" name="Picture 21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67088" y="4451385"/>
            <a:ext cx="222250" cy="222250"/>
          </a:xfrm>
          <a:prstGeom prst="rect">
            <a:avLst/>
          </a:prstGeom>
          <a:noFill/>
        </p:spPr>
      </p:pic>
      <p:pic>
        <p:nvPicPr>
          <p:cNvPr id="17" name="Picture 22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0025" y="3875123"/>
            <a:ext cx="222250" cy="222250"/>
          </a:xfrm>
          <a:prstGeom prst="rect">
            <a:avLst/>
          </a:prstGeom>
          <a:noFill/>
        </p:spPr>
      </p:pic>
      <p:pic>
        <p:nvPicPr>
          <p:cNvPr id="18" name="Picture 23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25763" y="3651285"/>
            <a:ext cx="222250" cy="222250"/>
          </a:xfrm>
          <a:prstGeom prst="rect">
            <a:avLst/>
          </a:prstGeom>
          <a:noFill/>
        </p:spPr>
      </p:pic>
      <p:pic>
        <p:nvPicPr>
          <p:cNvPr id="19" name="Picture 24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17700" y="4635535"/>
            <a:ext cx="222250" cy="222250"/>
          </a:xfrm>
          <a:prstGeom prst="rect">
            <a:avLst/>
          </a:prstGeom>
          <a:noFill/>
        </p:spPr>
      </p:pic>
      <p:pic>
        <p:nvPicPr>
          <p:cNvPr id="20" name="Picture 25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8363" y="3617948"/>
            <a:ext cx="222250" cy="222250"/>
          </a:xfrm>
          <a:prstGeom prst="rect">
            <a:avLst/>
          </a:prstGeom>
          <a:noFill/>
        </p:spPr>
      </p:pic>
      <p:pic>
        <p:nvPicPr>
          <p:cNvPr id="21" name="Picture 26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4775" y="4337085"/>
            <a:ext cx="222250" cy="222250"/>
          </a:xfrm>
          <a:prstGeom prst="rect">
            <a:avLst/>
          </a:prstGeom>
          <a:noFill/>
        </p:spPr>
      </p:pic>
      <p:pic>
        <p:nvPicPr>
          <p:cNvPr id="23" name="Picture 27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05100" y="4697448"/>
            <a:ext cx="222250" cy="222250"/>
          </a:xfrm>
          <a:prstGeom prst="rect">
            <a:avLst/>
          </a:prstGeom>
          <a:noFill/>
        </p:spPr>
      </p:pic>
      <p:pic>
        <p:nvPicPr>
          <p:cNvPr id="24" name="Picture 28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86150" y="3957673"/>
            <a:ext cx="222250" cy="222250"/>
          </a:xfrm>
          <a:prstGeom prst="rect">
            <a:avLst/>
          </a:prstGeom>
          <a:noFill/>
        </p:spPr>
      </p:pic>
      <p:sp>
        <p:nvSpPr>
          <p:cNvPr id="25" name="Rectangle 52"/>
          <p:cNvSpPr>
            <a:spLocks noChangeArrowheads="1"/>
          </p:cNvSpPr>
          <p:nvPr/>
        </p:nvSpPr>
        <p:spPr bwMode="auto">
          <a:xfrm>
            <a:off x="611188" y="1628800"/>
            <a:ext cx="2808287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Traditional IFO detector</a:t>
            </a:r>
            <a:endParaRPr lang="en-US" altLang="ja-JP" sz="1600" b="1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6" name="Line 53"/>
          <p:cNvSpPr>
            <a:spLocks noChangeShapeType="1"/>
          </p:cNvSpPr>
          <p:nvPr/>
        </p:nvSpPr>
        <p:spPr bwMode="auto">
          <a:xfrm>
            <a:off x="1763713" y="4137060"/>
            <a:ext cx="1439862" cy="433388"/>
          </a:xfrm>
          <a:prstGeom prst="line">
            <a:avLst/>
          </a:prstGeom>
          <a:noFill/>
          <a:ln w="63500">
            <a:solidFill>
              <a:srgbClr val="66FF66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7" name="Line 54"/>
          <p:cNvSpPr>
            <a:spLocks noChangeShapeType="1"/>
          </p:cNvSpPr>
          <p:nvPr/>
        </p:nvSpPr>
        <p:spPr bwMode="auto">
          <a:xfrm flipV="1">
            <a:off x="2195513" y="3921160"/>
            <a:ext cx="792162" cy="720725"/>
          </a:xfrm>
          <a:prstGeom prst="line">
            <a:avLst/>
          </a:prstGeom>
          <a:noFill/>
          <a:ln w="63500">
            <a:solidFill>
              <a:srgbClr val="66FF66"/>
            </a:solidFill>
            <a:round/>
            <a:headEnd type="stealth" w="med" len="med"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8" name="Rectangle 55"/>
          <p:cNvSpPr>
            <a:spLocks noChangeArrowheads="1"/>
          </p:cNvSpPr>
          <p:nvPr/>
        </p:nvSpPr>
        <p:spPr bwMode="auto">
          <a:xfrm>
            <a:off x="755650" y="1916138"/>
            <a:ext cx="367347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Detect differential length change</a:t>
            </a:r>
          </a:p>
        </p:txBody>
      </p: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2771775" y="2308260"/>
            <a:ext cx="971550" cy="1125538"/>
            <a:chOff x="1837" y="1797"/>
            <a:chExt cx="612" cy="709"/>
          </a:xfrm>
        </p:grpSpPr>
        <p:pic>
          <p:nvPicPr>
            <p:cNvPr id="30" name="Picture 18" descr="waves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37" y="2024"/>
              <a:ext cx="318" cy="482"/>
            </a:xfrm>
            <a:prstGeom prst="rect">
              <a:avLst/>
            </a:prstGeom>
            <a:noFill/>
          </p:spPr>
        </p:pic>
        <p:sp>
          <p:nvSpPr>
            <p:cNvPr id="31" name="Text Box 19"/>
            <p:cNvSpPr txBox="1">
              <a:spLocks noChangeAspect="1" noChangeArrowheads="1"/>
            </p:cNvSpPr>
            <p:nvPr/>
          </p:nvSpPr>
          <p:spPr bwMode="auto">
            <a:xfrm>
              <a:off x="1882" y="1797"/>
              <a:ext cx="56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altLang="ja-JP" sz="1800" b="1">
                  <a:solidFill>
                    <a:srgbClr val="C80000"/>
                  </a:solidFill>
                  <a:latin typeface="Tahoma" pitchFamily="34" charset="0"/>
                  <a:ea typeface="HGS創英角ﾎﾟｯﾌﾟ体" pitchFamily="50" charset="-128"/>
                </a:rPr>
                <a:t>GWs</a:t>
              </a:r>
            </a:p>
          </p:txBody>
        </p:sp>
      </p:grpSp>
      <p:grpSp>
        <p:nvGrpSpPr>
          <p:cNvPr id="4" name="Group 59"/>
          <p:cNvGrpSpPr>
            <a:grpSpLocks noChangeAspect="1"/>
          </p:cNvGrpSpPr>
          <p:nvPr/>
        </p:nvGrpSpPr>
        <p:grpSpPr bwMode="auto">
          <a:xfrm>
            <a:off x="5395913" y="2381285"/>
            <a:ext cx="3227387" cy="2936875"/>
            <a:chOff x="3016" y="1344"/>
            <a:chExt cx="2541" cy="2313"/>
          </a:xfrm>
        </p:grpSpPr>
        <p:sp>
          <p:nvSpPr>
            <p:cNvPr id="34" name="Line 60"/>
            <p:cNvSpPr>
              <a:spLocks noChangeAspect="1" noChangeShapeType="1"/>
            </p:cNvSpPr>
            <p:nvPr/>
          </p:nvSpPr>
          <p:spPr bwMode="auto">
            <a:xfrm flipH="1">
              <a:off x="4195" y="1389"/>
              <a:ext cx="22" cy="2268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35" name="Line 61"/>
            <p:cNvSpPr>
              <a:spLocks noChangeAspect="1" noChangeShapeType="1"/>
            </p:cNvSpPr>
            <p:nvPr/>
          </p:nvSpPr>
          <p:spPr bwMode="auto">
            <a:xfrm flipH="1" flipV="1">
              <a:off x="3016" y="2432"/>
              <a:ext cx="2404" cy="726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36" name="Line 62"/>
            <p:cNvSpPr>
              <a:spLocks noChangeAspect="1" noChangeShapeType="1"/>
            </p:cNvSpPr>
            <p:nvPr/>
          </p:nvSpPr>
          <p:spPr bwMode="auto">
            <a:xfrm flipH="1">
              <a:off x="3469" y="2160"/>
              <a:ext cx="1361" cy="1361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37" name="Rectangle 63"/>
            <p:cNvSpPr>
              <a:spLocks noChangeAspect="1" noChangeArrowheads="1"/>
            </p:cNvSpPr>
            <p:nvPr/>
          </p:nvSpPr>
          <p:spPr bwMode="auto">
            <a:xfrm>
              <a:off x="5375" y="3063"/>
              <a:ext cx="182" cy="28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i="1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</a:rPr>
                <a:t>x</a:t>
              </a:r>
            </a:p>
          </p:txBody>
        </p:sp>
        <p:sp>
          <p:nvSpPr>
            <p:cNvPr id="38" name="Rectangle 64"/>
            <p:cNvSpPr>
              <a:spLocks noChangeAspect="1" noChangeArrowheads="1"/>
            </p:cNvSpPr>
            <p:nvPr/>
          </p:nvSpPr>
          <p:spPr bwMode="auto">
            <a:xfrm>
              <a:off x="4830" y="1979"/>
              <a:ext cx="182" cy="28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i="1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</a:rPr>
                <a:t>y</a:t>
              </a:r>
            </a:p>
          </p:txBody>
        </p:sp>
        <p:sp>
          <p:nvSpPr>
            <p:cNvPr id="39" name="Rectangle 65"/>
            <p:cNvSpPr>
              <a:spLocks noChangeAspect="1" noChangeArrowheads="1"/>
            </p:cNvSpPr>
            <p:nvPr/>
          </p:nvSpPr>
          <p:spPr bwMode="auto">
            <a:xfrm>
              <a:off x="3968" y="1344"/>
              <a:ext cx="183" cy="28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i="1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</a:rPr>
                <a:t>z</a:t>
              </a:r>
            </a:p>
          </p:txBody>
        </p:sp>
      </p:grpSp>
      <p:pic>
        <p:nvPicPr>
          <p:cNvPr id="40" name="Picture 66" descr="particles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72150" y="3616360"/>
            <a:ext cx="2316163" cy="1295400"/>
          </a:xfrm>
          <a:prstGeom prst="rect">
            <a:avLst/>
          </a:prstGeom>
          <a:noFill/>
        </p:spPr>
      </p:pic>
      <p:pic>
        <p:nvPicPr>
          <p:cNvPr id="41" name="Picture 67" descr="particles2"/>
          <p:cNvPicPr preferRelativeResize="0"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16488" y="3073435"/>
            <a:ext cx="3832225" cy="2209800"/>
          </a:xfrm>
          <a:prstGeom prst="rect">
            <a:avLst/>
          </a:prstGeom>
          <a:noFill/>
        </p:spPr>
      </p:pic>
      <p:pic>
        <p:nvPicPr>
          <p:cNvPr id="42" name="Picture 68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59700" y="4451385"/>
            <a:ext cx="222250" cy="222250"/>
          </a:xfrm>
          <a:prstGeom prst="rect">
            <a:avLst/>
          </a:prstGeom>
          <a:noFill/>
        </p:spPr>
      </p:pic>
      <p:pic>
        <p:nvPicPr>
          <p:cNvPr id="43" name="Picture 69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2638" y="3875123"/>
            <a:ext cx="222250" cy="222250"/>
          </a:xfrm>
          <a:prstGeom prst="rect">
            <a:avLst/>
          </a:prstGeom>
          <a:noFill/>
        </p:spPr>
      </p:pic>
      <p:pic>
        <p:nvPicPr>
          <p:cNvPr id="44" name="Picture 70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18375" y="3651285"/>
            <a:ext cx="222250" cy="222250"/>
          </a:xfrm>
          <a:prstGeom prst="rect">
            <a:avLst/>
          </a:prstGeom>
          <a:noFill/>
        </p:spPr>
      </p:pic>
      <p:pic>
        <p:nvPicPr>
          <p:cNvPr id="45" name="Picture 71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10313" y="4635535"/>
            <a:ext cx="222250" cy="222250"/>
          </a:xfrm>
          <a:prstGeom prst="rect">
            <a:avLst/>
          </a:prstGeom>
          <a:noFill/>
        </p:spPr>
      </p:pic>
      <p:sp>
        <p:nvSpPr>
          <p:cNvPr id="46" name="Rectangle 76"/>
          <p:cNvSpPr>
            <a:spLocks noChangeArrowheads="1"/>
          </p:cNvSpPr>
          <p:nvPr/>
        </p:nvSpPr>
        <p:spPr bwMode="auto">
          <a:xfrm>
            <a:off x="5003800" y="1628800"/>
            <a:ext cx="280828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Torsion Detector</a:t>
            </a:r>
          </a:p>
        </p:txBody>
      </p:sp>
      <p:sp>
        <p:nvSpPr>
          <p:cNvPr id="47" name="Line 84"/>
          <p:cNvSpPr>
            <a:spLocks noChangeShapeType="1"/>
          </p:cNvSpPr>
          <p:nvPr/>
        </p:nvSpPr>
        <p:spPr bwMode="auto">
          <a:xfrm flipV="1">
            <a:off x="5895975" y="3994185"/>
            <a:ext cx="2089150" cy="539750"/>
          </a:xfrm>
          <a:prstGeom prst="line">
            <a:avLst/>
          </a:prstGeom>
          <a:noFill/>
          <a:ln w="63500">
            <a:solidFill>
              <a:srgbClr val="6699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48" name="Line 85"/>
          <p:cNvSpPr>
            <a:spLocks noChangeShapeType="1"/>
          </p:cNvSpPr>
          <p:nvPr/>
        </p:nvSpPr>
        <p:spPr bwMode="auto">
          <a:xfrm>
            <a:off x="6694488" y="3686210"/>
            <a:ext cx="427037" cy="1162050"/>
          </a:xfrm>
          <a:prstGeom prst="line">
            <a:avLst/>
          </a:prstGeom>
          <a:noFill/>
          <a:ln w="63500">
            <a:solidFill>
              <a:srgbClr val="6699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49" name="Picture 73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67388" y="4337085"/>
            <a:ext cx="222250" cy="222250"/>
          </a:xfrm>
          <a:prstGeom prst="rect">
            <a:avLst/>
          </a:prstGeom>
          <a:noFill/>
        </p:spPr>
      </p:pic>
      <p:pic>
        <p:nvPicPr>
          <p:cNvPr id="50" name="Picture 75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78763" y="3957673"/>
            <a:ext cx="222250" cy="222250"/>
          </a:xfrm>
          <a:prstGeom prst="rect">
            <a:avLst/>
          </a:prstGeom>
          <a:noFill/>
        </p:spPr>
      </p:pic>
      <p:pic>
        <p:nvPicPr>
          <p:cNvPr id="51" name="Picture 72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30975" y="3617948"/>
            <a:ext cx="222250" cy="222250"/>
          </a:xfrm>
          <a:prstGeom prst="rect">
            <a:avLst/>
          </a:prstGeom>
          <a:noFill/>
        </p:spPr>
      </p:pic>
      <p:pic>
        <p:nvPicPr>
          <p:cNvPr id="52" name="Picture 74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7713" y="4697448"/>
            <a:ext cx="222250" cy="222250"/>
          </a:xfrm>
          <a:prstGeom prst="rect">
            <a:avLst/>
          </a:prstGeom>
          <a:noFill/>
        </p:spPr>
      </p:pic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7164388" y="2308260"/>
            <a:ext cx="971550" cy="1125538"/>
            <a:chOff x="1837" y="1797"/>
            <a:chExt cx="612" cy="709"/>
          </a:xfrm>
        </p:grpSpPr>
        <p:pic>
          <p:nvPicPr>
            <p:cNvPr id="54" name="Picture 82" descr="waves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37" y="2024"/>
              <a:ext cx="318" cy="482"/>
            </a:xfrm>
            <a:prstGeom prst="rect">
              <a:avLst/>
            </a:prstGeom>
            <a:noFill/>
          </p:spPr>
        </p:pic>
        <p:sp>
          <p:nvSpPr>
            <p:cNvPr id="55" name="Text Box 83"/>
            <p:cNvSpPr txBox="1">
              <a:spLocks noChangeAspect="1" noChangeArrowheads="1"/>
            </p:cNvSpPr>
            <p:nvPr/>
          </p:nvSpPr>
          <p:spPr bwMode="auto">
            <a:xfrm>
              <a:off x="1882" y="1797"/>
              <a:ext cx="56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altLang="ja-JP" sz="1800" b="1">
                  <a:solidFill>
                    <a:srgbClr val="C80000"/>
                  </a:solidFill>
                  <a:latin typeface="Tahoma" pitchFamily="34" charset="0"/>
                  <a:ea typeface="HGS創英角ﾎﾟｯﾌﾟ体" pitchFamily="50" charset="-128"/>
                </a:rPr>
                <a:t>GWs</a:t>
              </a:r>
            </a:p>
          </p:txBody>
        </p:sp>
      </p:grpSp>
      <p:sp>
        <p:nvSpPr>
          <p:cNvPr id="56" name="Rectangle 86"/>
          <p:cNvSpPr>
            <a:spLocks noChangeArrowheads="1"/>
          </p:cNvSpPr>
          <p:nvPr/>
        </p:nvSpPr>
        <p:spPr bwMode="auto">
          <a:xfrm>
            <a:off x="5508625" y="1916138"/>
            <a:ext cx="324008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Detect differential rotation</a:t>
            </a:r>
          </a:p>
        </p:txBody>
      </p:sp>
      <p:pic>
        <p:nvPicPr>
          <p:cNvPr id="63" name="図 62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3071801" y="5657846"/>
            <a:ext cx="928695" cy="417552"/>
          </a:xfrm>
          <a:prstGeom prst="rect">
            <a:avLst/>
          </a:prstGeom>
          <a:noFill/>
        </p:spPr>
      </p:pic>
      <p:sp>
        <p:nvSpPr>
          <p:cNvPr id="64" name="Rectangle 11"/>
          <p:cNvSpPr>
            <a:spLocks noChangeArrowheads="1"/>
          </p:cNvSpPr>
          <p:nvPr/>
        </p:nvSpPr>
        <p:spPr bwMode="auto">
          <a:xfrm>
            <a:off x="1000068" y="5657846"/>
            <a:ext cx="185742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差動歪み変動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5" name="Rectangle 11"/>
          <p:cNvSpPr>
            <a:spLocks noChangeArrowheads="1"/>
          </p:cNvSpPr>
          <p:nvPr/>
        </p:nvSpPr>
        <p:spPr bwMode="auto">
          <a:xfrm>
            <a:off x="4790579" y="5657846"/>
            <a:ext cx="2000264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差動捩じれ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変動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67" name="図 66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7001462" y="5644002"/>
            <a:ext cx="1747002" cy="442472"/>
          </a:xfrm>
          <a:prstGeom prst="rect">
            <a:avLst/>
          </a:prstGeom>
          <a:noFill/>
        </p:spPr>
      </p:pic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066 -0.00902 L 0.02344 0.0099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" y="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2205 0.00694 L -0.02326 -0.0136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-1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024 -0.01621 L -0.01667 0.0159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" y="1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1805 L 0.01216 -0.0182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-1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615 -0.00139 L -0.01909 0.0041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" y="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972 0.01597 L -0.01007 -0.0155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-1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857 0.0007 L 0.01806 -0.004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" y="-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573 -0.0206 L 0.00677 0.0217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" y="2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17 4.81481E-6 L -0.05122 0.0798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" y="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066 -0.00902 L 0.02344 0.0099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" y="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2205 0.00694 L -0.02326 -0.0136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-1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024 -0.01621 L -0.01667 0.015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" y="1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1805 L 0.01216 -0.0182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-1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615 -0.00139 L -0.01909 0.0041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" y="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972 0.01597 L -0.01007 -0.0155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-1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857 0.0007 L 0.01806 -0.0041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" y="-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573 -0.0206 L 0.00677 0.0217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" y="2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17 0.00625 L -0.05121 0.0754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" y="3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accel="500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600000">
                                      <p:cBhvr>
                                        <p:cTn id="5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accel="500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1200000">
                                      <p:cBhvr>
                                        <p:cTn id="5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Omega_{\rm gw} \sim 10^{-7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17.8402"/>
  <p:tag name="PICTUREFILESIZE" val="671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overline{\Omega_{\rm eq}} = 2.9 \times 10^{17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70.8803"/>
  <p:tag name="PICTUREFILESIZE" val="963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Omega_{\rm gw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40.80008"/>
  <p:tag name="PICTUREFILESIZE" val="205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Omega_{\rm gw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40.80008"/>
  <p:tag name="PICTUREFILESIZE" val="205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overline{\Omega_{\rm eq}} = 2.9 \times 10^{17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70.8803"/>
  <p:tag name="PICTUREFILESIZE" val="963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Omega_{\rm gw}^{\rm UL} = 3.4 \times 10^{17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74.9604"/>
  <p:tag name="PICTUREFILESIZE" val="1110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Omega_{\rm gw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40.80008"/>
  <p:tag name="PICTUREFILESIZE" val="205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C = \int_{\overline{\Omega_{\rm eq}}}^\infty  &#10;    P(\Omega_{\rm es}|\Omega_{\rm gw})\, d\Omega_{\rm es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60.8806"/>
  <p:tag name="PICTUREFILESIZE" val="2549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overline{\Omega_{\rm eq}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37.92008"/>
  <p:tag name="PICTUREFILESIZE" val="188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P(\Omega_{\rm es}|\Omega_{\rm gw})&#10;     \propto {\rm exp} \left[{ &#10;        -{(\Omega_{\rm es}-\Omega_{\rm gw})^2&#10;         \over  2\Omega_{\rm gw}^2/N} &#10;      }\right]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354.0007"/>
  <p:tag name="PICTUREFILESIZE" val="431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 h \sim {\delta L \over L} 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61.92016"/>
  <p:tag name="PICTUREFILESIZE" val="42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Omega_{\rm gw}^{\rm UL} = 3.4 \times 10^{17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74.9604"/>
  <p:tag name="PICTUREFILESIZE" val="1110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Omega_{\rm gw}^{\rm UL} = 4.3 \times 10^{17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74.9604"/>
  <p:tag name="PICTUREFILESIZE" val="1110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\sqrt{T_{\rm obs}\ \Delta f_{\rm obs}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6.0002"/>
  <p:tag name="PICTUREFILESIZE" val="910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q^{ij} 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71.25"/>
  <p:tag name="PICTUREFILESIZE" val="131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I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30.75"/>
  <p:tag name="PICTUREFILESIZE" val="52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I \left({ \ddot{\theta}+{\omega_0 \over Q} \dot{\theta}&#10;     +\omega_0^2 \theta}\right)&#10;    ={1\over 4}q^{ij} \cdot \ddot{h}_{ij} (t)  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318"/>
  <p:tag name="PICTUREFILESIZE" val="3635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(\omega \gg \omega_0)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85.875"/>
  <p:tag name="PICTUREFILESIZE" val="404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\tilde{\theta}(\omega) =&#10;      {1 \over 2}  \alpha \tilde{h}_\times(\omega)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59.8403"/>
  <p:tag name="PICTUREFILESIZE" val="1509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I \left({ \ddot{\theta}+{\omega_0 \over Q} \dot{\theta}&#10;     +\omega_0^2 \theta}\right)&#10;    ={1\over 4}q^{ij} \cdot \ddot{h}_{ij} (t)  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318"/>
  <p:tag name="PICTUREFILESIZE" val="3635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theta_{\rm diff} \simeq  \alpha \left({\omega_{\rm g}\over 2 \omega_{\rm rot} }\right)^2&#10;     \left[{&#10;     h_\times \cos (2\omega_{\rm rot} t)&#10;   +  h_+ \sin (2\omega_{\rm rot} t) }\right],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507.841"/>
  <p:tag name="PICTUREFILESIZE" val="6357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 h \sim \delta \theta \sim {\delta L \over L} 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09.9202"/>
  <p:tag name="PICTUREFILESIZE" val="702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q^{ij} 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71.25"/>
  <p:tag name="PICTUREFILESIZE" val="131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I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30.75"/>
  <p:tag name="PICTUREFILESIZE" val="5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q^{ij} 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71.25"/>
  <p:tag name="PICTUREFILESIZE" val="13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I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30.75"/>
  <p:tag name="PICTUREFILESIZE" val="5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I \left({ \ddot{\theta}+{\omega_0 \over Q} \dot{\theta}&#10;     +\omega_0^2 \theta}\right)&#10;    ={1\over 4}q^{ij} \cdot \ddot{h}_{ij} (t)  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318"/>
  <p:tag name="PICTUREFILESIZE" val="3635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(\omega \gg \omega_0)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85.875"/>
  <p:tag name="PICTUREFILESIZE" val="404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\tilde{\theta}(\omega) =&#10;      {1 \over 2}  \alpha \tilde{h}_\times(\omega)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59.8403"/>
  <p:tag name="PICTUREFILESIZE" val="1509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sim 10^5 M_{\odot},   \ {\rm SNR =5 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98.0004"/>
  <p:tag name="PICTUREFILESIZE" val="11294"/>
</p:tagLst>
</file>

<file path=ppt/theme/theme1.xml><?xml version="1.0" encoding="utf-8"?>
<a:theme xmlns:a="http://schemas.openxmlformats.org/drawingml/2006/main" name="1_Straight Edge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1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alpha val="10000"/>
          </a:schemeClr>
        </a:solidFill>
        <a:ln w="6350">
          <a:solidFill>
            <a:schemeClr val="bg1"/>
          </a:solidFill>
          <a:miter lim="800000"/>
          <a:headEnd/>
          <a:tailEnd/>
        </a:ln>
        <a:effectLst/>
      </a:spPr>
      <a:bodyPr wrap="square" rtlCol="0" anchor="ctr">
        <a:noAutofit/>
      </a:bodyPr>
      <a:lstStyle>
        <a:defPPr algn="l" rtl="0" fontAlgn="base">
          <a:lnSpc>
            <a:spcPct val="120000"/>
          </a:lnSpc>
          <a:spcBef>
            <a:spcPct val="0"/>
          </a:spcBef>
          <a:spcAft>
            <a:spcPct val="0"/>
          </a:spcAft>
          <a:buClr>
            <a:srgbClr val="003366"/>
          </a:buClr>
          <a:buSzPct val="70000"/>
          <a:buFont typeface="Wingdings" pitchFamily="2" charset="2"/>
          <a:buNone/>
          <a:defRPr kumimoji="1" sz="2000" b="1" kern="1200" dirty="0">
            <a:solidFill>
              <a:srgbClr val="FFFFFF"/>
            </a:solidFill>
            <a:latin typeface="Tahoma" pitchFamily="34" charset="0"/>
            <a:ea typeface="HGP創英角ｺﾞｼｯｸUB" pitchFamily="50" charset="-128"/>
            <a:cs typeface="+mn-c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HGP創英角ｺﾞｼｯｸUB" pitchFamily="50" charset="-128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/>
      <a:lstStyle>
        <a:defPPr algn="just" rtl="0" fontAlgn="base">
          <a:spcBef>
            <a:spcPct val="0"/>
          </a:spcBef>
          <a:spcAft>
            <a:spcPct val="0"/>
          </a:spcAft>
          <a:buNone/>
          <a:defRPr kumimoji="1" sz="1100" b="1" kern="1200" dirty="0" smtClean="0">
            <a:solidFill>
              <a:srgbClr val="FFFFFF"/>
            </a:solidFill>
            <a:latin typeface="Tahoma" pitchFamily="34" charset="0"/>
            <a:ea typeface="HGP創英角ｺﾞｼｯｸUB" pitchFamily="50" charset="-128"/>
            <a:cs typeface="+mn-cs"/>
          </a:defRPr>
        </a:defPPr>
      </a:lstStyle>
    </a:txDef>
  </a:objectDefaults>
  <a:extraClrSchemeLst>
    <a:extraClrScheme>
      <a:clrScheme name="1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40997</TotalTime>
  <Words>5583</Words>
  <Application>Microsoft Office PowerPoint</Application>
  <PresentationFormat>画面に合わせる (4:3)</PresentationFormat>
  <Paragraphs>1286</Paragraphs>
  <Slides>73</Slides>
  <Notes>73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73</vt:i4>
      </vt:variant>
    </vt:vector>
  </HeadingPairs>
  <TitlesOfParts>
    <vt:vector size="77" baseType="lpstr">
      <vt:lpstr>1_Straight Edge</vt:lpstr>
      <vt:lpstr>Drawing</vt:lpstr>
      <vt:lpstr>数式</vt:lpstr>
      <vt:lpstr>Microsoft 数式 3.0</vt:lpstr>
      <vt:lpstr>捩じれ型重力波望遠鏡 TOBA: Torsion-Bar Antenna</vt:lpstr>
      <vt:lpstr>スライド 2</vt:lpstr>
      <vt:lpstr>スライド 3</vt:lpstr>
      <vt:lpstr>研究の背景</vt:lpstr>
      <vt:lpstr>観測周波数帯と観測対象</vt:lpstr>
      <vt:lpstr>背景と動機</vt:lpstr>
      <vt:lpstr>スライド 7</vt:lpstr>
      <vt:lpstr>捩じれ型アンテナ</vt:lpstr>
      <vt:lpstr>歪み観測と捩じれ観測</vt:lpstr>
      <vt:lpstr>方式の比較</vt:lpstr>
      <vt:lpstr>重力波に対する応答</vt:lpstr>
      <vt:lpstr>捩じれ型アンテナ概略</vt:lpstr>
      <vt:lpstr>TOBAの感度 (例)</vt:lpstr>
      <vt:lpstr>他の観測器との比較</vt:lpstr>
      <vt:lpstr>観測可能距離</vt:lpstr>
      <vt:lpstr>背景重力波</vt:lpstr>
      <vt:lpstr>スライド 17</vt:lpstr>
      <vt:lpstr>プロトタイプ</vt:lpstr>
      <vt:lpstr>Small-scale TOBA (Tokyo)</vt:lpstr>
      <vt:lpstr>Small-scale TOBA (Kyoto)</vt:lpstr>
      <vt:lpstr>装置の全体構成</vt:lpstr>
      <vt:lpstr>TOBAによる背景重力波観測</vt:lpstr>
      <vt:lpstr>Small-scale TOBAの感度</vt:lpstr>
      <vt:lpstr>TOBAによる背景重力波観測</vt:lpstr>
      <vt:lpstr>TOBAによる背景重力波観測</vt:lpstr>
      <vt:lpstr>上限値の設定</vt:lpstr>
      <vt:lpstr>上限値の設定</vt:lpstr>
      <vt:lpstr>TOBAによる背景重力波観測</vt:lpstr>
      <vt:lpstr>スライド 29</vt:lpstr>
      <vt:lpstr>複数台同時観測</vt:lpstr>
      <vt:lpstr>東京-京都 同時観測</vt:lpstr>
      <vt:lpstr>同時観測運転</vt:lpstr>
      <vt:lpstr>同時観測概要</vt:lpstr>
      <vt:lpstr>結果の見通し</vt:lpstr>
      <vt:lpstr>ここまでのまとめと今後</vt:lpstr>
      <vt:lpstr>スライド 36</vt:lpstr>
      <vt:lpstr>回転TOBA</vt:lpstr>
      <vt:lpstr>重力波に対する応答</vt:lpstr>
      <vt:lpstr>重力波に対する応答</vt:lpstr>
      <vt:lpstr>TOBAの感度</vt:lpstr>
      <vt:lpstr>Topic</vt:lpstr>
      <vt:lpstr>スライド 42</vt:lpstr>
      <vt:lpstr>プロトタイプ</vt:lpstr>
      <vt:lpstr>SDS-1衛星での実証</vt:lpstr>
      <vt:lpstr>SDS-1/SWIM</vt:lpstr>
      <vt:lpstr>SWIMmn　センサーモジュール</vt:lpstr>
      <vt:lpstr>SWIMmn 軌道上実証</vt:lpstr>
      <vt:lpstr>SWIM運用</vt:lpstr>
      <vt:lpstr>SWIM長時間観測運転</vt:lpstr>
      <vt:lpstr>SWIM による観測運転</vt:lpstr>
      <vt:lpstr>同時観測運転</vt:lpstr>
      <vt:lpstr>SWIMデータ解析</vt:lpstr>
      <vt:lpstr>スライド 53</vt:lpstr>
      <vt:lpstr>まとめ</vt:lpstr>
      <vt:lpstr>スライド 55</vt:lpstr>
      <vt:lpstr>スライド 56</vt:lpstr>
      <vt:lpstr>ここまでのまとめ</vt:lpstr>
      <vt:lpstr>DECIGO</vt:lpstr>
      <vt:lpstr>DECIGOのロードマップ</vt:lpstr>
      <vt:lpstr>DECIGOパスファインダー</vt:lpstr>
      <vt:lpstr>概要</vt:lpstr>
      <vt:lpstr>衛星スケールの検討</vt:lpstr>
      <vt:lpstr>GOCEとDPF</vt:lpstr>
      <vt:lpstr>LCGT and DECIGO</vt:lpstr>
      <vt:lpstr>他プロジェクトとの関係</vt:lpstr>
      <vt:lpstr>初期宇宙の観測</vt:lpstr>
      <vt:lpstr>SWIMによる実証とDPF</vt:lpstr>
      <vt:lpstr>SWIMによる実証とDPF</vt:lpstr>
      <vt:lpstr>観測周波数帯と観測対象</vt:lpstr>
      <vt:lpstr>実験装置全景</vt:lpstr>
      <vt:lpstr>光学系</vt:lpstr>
      <vt:lpstr>超伝導体・冷凍機</vt:lpstr>
      <vt:lpstr>超伝導体・冷凍機の振動</vt:lpstr>
    </vt:vector>
  </TitlesOfParts>
  <Company>東京大学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安東 正樹</dc:creator>
  <cp:lastModifiedBy>ando</cp:lastModifiedBy>
  <cp:revision>2591</cp:revision>
  <dcterms:created xsi:type="dcterms:W3CDTF">2002-03-19T09:15:24Z</dcterms:created>
  <dcterms:modified xsi:type="dcterms:W3CDTF">2011-04-07T14:39:32Z</dcterms:modified>
</cp:coreProperties>
</file>