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5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Layouts/slideLayout97.xml" ContentType="application/vnd.openxmlformats-officedocument.presentationml.slideLayout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tags/tag12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97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ags/tag3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117.xml" ContentType="application/vnd.openxmlformats-officedocument.presentationml.slid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ags/tag11.xml" ContentType="application/vnd.openxmlformats-officedocument.presentationml.tags+xml"/>
  <Override PartName="/ppt/notesSlides/notesSlide116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703" r:id="rId2"/>
    <p:sldMasterId id="2147483708" r:id="rId3"/>
    <p:sldMasterId id="2147483721" r:id="rId4"/>
    <p:sldMasterId id="2147483733" r:id="rId5"/>
    <p:sldMasterId id="2147483745" r:id="rId6"/>
    <p:sldMasterId id="2147483770" r:id="rId7"/>
    <p:sldMasterId id="2147483783" r:id="rId8"/>
    <p:sldMasterId id="2147483795" r:id="rId9"/>
    <p:sldMasterId id="2147483821" r:id="rId10"/>
    <p:sldMasterId id="2147483833" r:id="rId11"/>
    <p:sldMasterId id="2147483845" r:id="rId12"/>
  </p:sldMasterIdLst>
  <p:notesMasterIdLst>
    <p:notesMasterId r:id="rId137"/>
  </p:notesMasterIdLst>
  <p:handoutMasterIdLst>
    <p:handoutMasterId r:id="rId138"/>
  </p:handoutMasterIdLst>
  <p:sldIdLst>
    <p:sldId id="1030" r:id="rId13"/>
    <p:sldId id="985" r:id="rId14"/>
    <p:sldId id="1084" r:id="rId15"/>
    <p:sldId id="1031" r:id="rId16"/>
    <p:sldId id="948" r:id="rId17"/>
    <p:sldId id="965" r:id="rId18"/>
    <p:sldId id="986" r:id="rId19"/>
    <p:sldId id="1092" r:id="rId20"/>
    <p:sldId id="1093" r:id="rId21"/>
    <p:sldId id="1111" r:id="rId22"/>
    <p:sldId id="1085" r:id="rId23"/>
    <p:sldId id="1039" r:id="rId24"/>
    <p:sldId id="1040" r:id="rId25"/>
    <p:sldId id="1041" r:id="rId26"/>
    <p:sldId id="1110" r:id="rId27"/>
    <p:sldId id="1037" r:id="rId28"/>
    <p:sldId id="1048" r:id="rId29"/>
    <p:sldId id="1049" r:id="rId30"/>
    <p:sldId id="1090" r:id="rId31"/>
    <p:sldId id="1050" r:id="rId32"/>
    <p:sldId id="1076" r:id="rId33"/>
    <p:sldId id="1091" r:id="rId34"/>
    <p:sldId id="1086" r:id="rId35"/>
    <p:sldId id="1083" r:id="rId36"/>
    <p:sldId id="977" r:id="rId37"/>
    <p:sldId id="952" r:id="rId38"/>
    <p:sldId id="1114" r:id="rId39"/>
    <p:sldId id="1115" r:id="rId40"/>
    <p:sldId id="1113" r:id="rId41"/>
    <p:sldId id="961" r:id="rId42"/>
    <p:sldId id="1062" r:id="rId43"/>
    <p:sldId id="1116" r:id="rId44"/>
    <p:sldId id="1124" r:id="rId45"/>
    <p:sldId id="1125" r:id="rId46"/>
    <p:sldId id="976" r:id="rId47"/>
    <p:sldId id="1094" r:id="rId48"/>
    <p:sldId id="1112" r:id="rId49"/>
    <p:sldId id="1053" r:id="rId50"/>
    <p:sldId id="1097" r:id="rId51"/>
    <p:sldId id="1098" r:id="rId52"/>
    <p:sldId id="1117" r:id="rId53"/>
    <p:sldId id="1118" r:id="rId54"/>
    <p:sldId id="1099" r:id="rId55"/>
    <p:sldId id="1119" r:id="rId56"/>
    <p:sldId id="1087" r:id="rId57"/>
    <p:sldId id="1079" r:id="rId58"/>
    <p:sldId id="1120" r:id="rId59"/>
    <p:sldId id="1080" r:id="rId60"/>
    <p:sldId id="1121" r:id="rId61"/>
    <p:sldId id="1081" r:id="rId62"/>
    <p:sldId id="1122" r:id="rId63"/>
    <p:sldId id="1088" r:id="rId64"/>
    <p:sldId id="1082" r:id="rId65"/>
    <p:sldId id="1101" r:id="rId66"/>
    <p:sldId id="1123" r:id="rId67"/>
    <p:sldId id="1102" r:id="rId68"/>
    <p:sldId id="1100" r:id="rId69"/>
    <p:sldId id="1089" r:id="rId70"/>
    <p:sldId id="942" r:id="rId71"/>
    <p:sldId id="978" r:id="rId72"/>
    <p:sldId id="1103" r:id="rId73"/>
    <p:sldId id="1106" r:id="rId74"/>
    <p:sldId id="1104" r:id="rId75"/>
    <p:sldId id="1105" r:id="rId76"/>
    <p:sldId id="1107" r:id="rId77"/>
    <p:sldId id="1108" r:id="rId78"/>
    <p:sldId id="1109" r:id="rId79"/>
    <p:sldId id="1078" r:id="rId80"/>
    <p:sldId id="972" r:id="rId81"/>
    <p:sldId id="973" r:id="rId82"/>
    <p:sldId id="1056" r:id="rId83"/>
    <p:sldId id="1077" r:id="rId84"/>
    <p:sldId id="1069" r:id="rId85"/>
    <p:sldId id="1052" r:id="rId86"/>
    <p:sldId id="1064" r:id="rId87"/>
    <p:sldId id="905" r:id="rId88"/>
    <p:sldId id="1033" r:id="rId89"/>
    <p:sldId id="1054" r:id="rId90"/>
    <p:sldId id="955" r:id="rId91"/>
    <p:sldId id="1022" r:id="rId92"/>
    <p:sldId id="1023" r:id="rId93"/>
    <p:sldId id="974" r:id="rId94"/>
    <p:sldId id="975" r:id="rId95"/>
    <p:sldId id="1068" r:id="rId96"/>
    <p:sldId id="1065" r:id="rId97"/>
    <p:sldId id="1066" r:id="rId98"/>
    <p:sldId id="1067" r:id="rId99"/>
    <p:sldId id="1055" r:id="rId100"/>
    <p:sldId id="967" r:id="rId101"/>
    <p:sldId id="1057" r:id="rId102"/>
    <p:sldId id="995" r:id="rId103"/>
    <p:sldId id="780" r:id="rId104"/>
    <p:sldId id="779" r:id="rId105"/>
    <p:sldId id="1009" r:id="rId106"/>
    <p:sldId id="1011" r:id="rId107"/>
    <p:sldId id="1012" r:id="rId108"/>
    <p:sldId id="1013" r:id="rId109"/>
    <p:sldId id="1014" r:id="rId110"/>
    <p:sldId id="1024" r:id="rId111"/>
    <p:sldId id="1027" r:id="rId112"/>
    <p:sldId id="1029" r:id="rId113"/>
    <p:sldId id="1007" r:id="rId114"/>
    <p:sldId id="941" r:id="rId115"/>
    <p:sldId id="776" r:id="rId116"/>
    <p:sldId id="777" r:id="rId117"/>
    <p:sldId id="957" r:id="rId118"/>
    <p:sldId id="968" r:id="rId119"/>
    <p:sldId id="971" r:id="rId120"/>
    <p:sldId id="878" r:id="rId121"/>
    <p:sldId id="877" r:id="rId122"/>
    <p:sldId id="900" r:id="rId123"/>
    <p:sldId id="875" r:id="rId124"/>
    <p:sldId id="903" r:id="rId125"/>
    <p:sldId id="904" r:id="rId126"/>
    <p:sldId id="951" r:id="rId127"/>
    <p:sldId id="964" r:id="rId128"/>
    <p:sldId id="1044" r:id="rId129"/>
    <p:sldId id="1045" r:id="rId130"/>
    <p:sldId id="1038" r:id="rId131"/>
    <p:sldId id="1059" r:id="rId132"/>
    <p:sldId id="1060" r:id="rId133"/>
    <p:sldId id="1063" r:id="rId134"/>
    <p:sldId id="969" r:id="rId135"/>
    <p:sldId id="970" r:id="rId136"/>
  </p:sldIdLst>
  <p:sldSz cx="9144000" cy="6858000" type="screen4x3"/>
  <p:notesSz cx="6731000" cy="9856788"/>
  <p:custDataLst>
    <p:tags r:id="rId139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B2B2B2"/>
    <a:srgbClr val="99CCFF"/>
    <a:srgbClr val="6699FF"/>
    <a:srgbClr val="C0C0C0"/>
    <a:srgbClr val="FF7C80"/>
    <a:srgbClr val="DDDDDD"/>
    <a:srgbClr val="CCECFF"/>
    <a:srgbClr val="99FF99"/>
    <a:srgbClr val="CCFFCC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2" autoAdjust="0"/>
    <p:restoredTop sz="91760" autoAdjust="0"/>
  </p:normalViewPr>
  <p:slideViewPr>
    <p:cSldViewPr>
      <p:cViewPr>
        <p:scale>
          <a:sx n="60" d="100"/>
          <a:sy n="60" d="100"/>
        </p:scale>
        <p:origin x="-144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048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33" Type="http://schemas.openxmlformats.org/officeDocument/2006/relationships/slide" Target="slides/slide121.xml"/><Relationship Id="rId138" Type="http://schemas.openxmlformats.org/officeDocument/2006/relationships/handoutMaster" Target="handoutMasters/handoutMaster1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slide" Target="slides/slide111.xml"/><Relationship Id="rId128" Type="http://schemas.openxmlformats.org/officeDocument/2006/relationships/slide" Target="slides/slide11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18" Type="http://schemas.openxmlformats.org/officeDocument/2006/relationships/slide" Target="slides/slide106.xml"/><Relationship Id="rId134" Type="http://schemas.openxmlformats.org/officeDocument/2006/relationships/slide" Target="slides/slide122.xml"/><Relationship Id="rId139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slide" Target="slides/slide109.xml"/><Relationship Id="rId14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16" Type="http://schemas.openxmlformats.org/officeDocument/2006/relationships/slide" Target="slides/slide104.xml"/><Relationship Id="rId124" Type="http://schemas.openxmlformats.org/officeDocument/2006/relationships/slide" Target="slides/slide112.xml"/><Relationship Id="rId129" Type="http://schemas.openxmlformats.org/officeDocument/2006/relationships/slide" Target="slides/slide117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11" Type="http://schemas.openxmlformats.org/officeDocument/2006/relationships/slide" Target="slides/slide99.xml"/><Relationship Id="rId132" Type="http://schemas.openxmlformats.org/officeDocument/2006/relationships/slide" Target="slides/slide120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14" Type="http://schemas.openxmlformats.org/officeDocument/2006/relationships/slide" Target="slides/slide102.xml"/><Relationship Id="rId119" Type="http://schemas.openxmlformats.org/officeDocument/2006/relationships/slide" Target="slides/slide107.xml"/><Relationship Id="rId127" Type="http://schemas.openxmlformats.org/officeDocument/2006/relationships/slide" Target="slides/slide11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slide" Target="slides/slide110.xml"/><Relationship Id="rId130" Type="http://schemas.openxmlformats.org/officeDocument/2006/relationships/slide" Target="slides/slide118.xml"/><Relationship Id="rId135" Type="http://schemas.openxmlformats.org/officeDocument/2006/relationships/slide" Target="slides/slide123.xml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slide" Target="slides/slide108.xml"/><Relationship Id="rId125" Type="http://schemas.openxmlformats.org/officeDocument/2006/relationships/slide" Target="slides/slide113.xml"/><Relationship Id="rId14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131" Type="http://schemas.openxmlformats.org/officeDocument/2006/relationships/slide" Target="slides/slide119.xml"/><Relationship Id="rId136" Type="http://schemas.openxmlformats.org/officeDocument/2006/relationships/slide" Target="slides/slide124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26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image" Target="../media/image1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96BC14-1615-4251-8D4B-8C86F65DDFD9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fld id="{CB493AE6-ACB0-48C0-A300-869348BAECAB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/>
              <a:pPr/>
              <a:t>1</a:t>
            </a:fld>
            <a:endParaRPr lang="en-US" altLang="ja-JP" dirty="0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9465-7983-4CEE-B410-F41197D964CA}" type="slidenum">
              <a:rPr lang="en-US" altLang="ja-JP"/>
              <a:pPr/>
              <a:t>10</a:t>
            </a:fld>
            <a:endParaRPr lang="en-US" altLang="ja-JP" dirty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90F17C9-DE8A-480B-9D70-4377B5E6317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99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55A5F1A-89F4-4900-B458-8D1F4ADA37C4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103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26298B-D008-4C1F-AD49-D150A9F95FA9}" type="slidenum">
              <a:rPr lang="en-US" altLang="ja-JP"/>
              <a:pPr/>
              <a:t>104</a:t>
            </a:fld>
            <a:endParaRPr lang="en-US" altLang="ja-JP" dirty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EBD369-981A-465A-B8A9-FAD718AF84A1}" type="slidenum">
              <a:rPr lang="en-US" altLang="ja-JP"/>
              <a:pPr/>
              <a:t>105</a:t>
            </a:fld>
            <a:endParaRPr lang="en-US" altLang="ja-JP" dirty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98DA078-38DC-4207-93C0-9796AB2B05D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C63E765-CB9D-496D-871C-161C4ADD992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8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B87C629-48C1-4EF3-AA7B-E1A58D034B9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5F5232-B753-444D-A587-CA19FCE7C044}" type="slidenum">
              <a:rPr lang="en-US" altLang="ja-JP"/>
              <a:pPr/>
              <a:t>109</a:t>
            </a:fld>
            <a:endParaRPr lang="en-US" altLang="ja-JP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98E370-2DE7-482C-AF0E-AFA5FD97A2F5}" type="slidenum">
              <a:rPr lang="en-US" altLang="ja-JP"/>
              <a:pPr/>
              <a:t>110</a:t>
            </a:fld>
            <a:endParaRPr lang="en-US" altLang="ja-JP" dirty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8092B0-64EB-4F50-A816-A8BA6B671727}" type="slidenum">
              <a:rPr lang="en-US" altLang="ja-JP"/>
              <a:pPr/>
              <a:t>111</a:t>
            </a:fld>
            <a:endParaRPr lang="en-US" altLang="ja-JP" dirty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424DE-21D6-42DF-B322-D6658314D412}" type="slidenum">
              <a:rPr lang="en-US" altLang="ja-JP"/>
              <a:pPr/>
              <a:t>112</a:t>
            </a:fld>
            <a:endParaRPr lang="en-US" altLang="ja-JP" dirty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0F9CB4-14DE-4149-A113-19D77DB994D2}" type="slidenum">
              <a:rPr lang="en-US" altLang="ja-JP"/>
              <a:pPr/>
              <a:t>113</a:t>
            </a:fld>
            <a:endParaRPr lang="en-US" altLang="ja-JP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084A69-21C7-47C0-9604-37F2BD9398ED}" type="slidenum">
              <a:rPr lang="en-US" altLang="ja-JP"/>
              <a:pPr/>
              <a:t>114</a:t>
            </a:fld>
            <a:endParaRPr lang="en-US" altLang="ja-JP" dirty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AF16C-4678-482D-B6B4-88992EE3A643}" type="slidenum">
              <a:rPr lang="en-US" altLang="ja-JP"/>
              <a:pPr/>
              <a:t>115</a:t>
            </a:fld>
            <a:endParaRPr lang="en-US" altLang="ja-JP" dirty="0"/>
          </a:p>
        </p:txBody>
      </p:sp>
      <p:sp>
        <p:nvSpPr>
          <p:cNvPr id="114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7273B05-3BD9-445D-9694-4D8DB4954312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08A225-CC46-41BF-BAE6-6782A55C8D5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6012" cy="3694112"/>
          </a:xfrm>
          <a:ln/>
        </p:spPr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F94C9C0-96A5-4256-8981-AECBBCB976C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6012" cy="3694112"/>
          </a:xfrm>
          <a:ln/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4BD7B195-79FB-4600-AB49-0325C4237404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79417-AFD6-401E-8C2E-315D41DB8C7A}" type="slidenum">
              <a:rPr lang="en-US" altLang="ja-JP"/>
              <a:pPr/>
              <a:t>12</a:t>
            </a:fld>
            <a:endParaRPr lang="en-US" altLang="ja-JP" dirty="0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Next, I will talk on the pre-conceptual design of DECIGO.</a:t>
            </a:r>
          </a:p>
          <a:p>
            <a:r>
              <a:rPr lang="en-US" altLang="ja-JP" dirty="0" smtClean="0"/>
              <a:t>One interferometer unit is formed by three spacecraft.</a:t>
            </a:r>
          </a:p>
          <a:p>
            <a:r>
              <a:rPr lang="en-US" altLang="ja-JP" dirty="0" smtClean="0"/>
              <a:t>Each spacecraft has test-mass mirrors inside it.</a:t>
            </a:r>
          </a:p>
          <a:p>
            <a:r>
              <a:rPr lang="en-US" altLang="ja-JP" dirty="0" smtClean="0"/>
              <a:t>A mirror has a diameter of 1m and weight of 100kg.</a:t>
            </a:r>
          </a:p>
          <a:p>
            <a:r>
              <a:rPr lang="en-US" altLang="ja-JP" dirty="0" smtClean="0"/>
              <a:t>These mirrors forms Fabry-Perot interferometers with a finesse of 10 and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a baseline length of 1000km.</a:t>
            </a:r>
          </a:p>
          <a:p>
            <a:r>
              <a:rPr lang="en-US" altLang="ja-JP" dirty="0" smtClean="0"/>
              <a:t>As light sources, we will use green lasers with output power of 10W.</a:t>
            </a:r>
          </a:p>
          <a:p>
            <a:r>
              <a:rPr lang="en-US" altLang="ja-JP" dirty="0" smtClean="0"/>
              <a:t>So as to suppress the effect of external disturbances on test mass mirrors, </a:t>
            </a:r>
          </a:p>
          <a:p>
            <a:r>
              <a:rPr lang="en-US" altLang="ja-JP" dirty="0" smtClean="0"/>
              <a:t>such as solar radiations, each spacecraft is drag-free-controlled. </a:t>
            </a:r>
          </a:p>
          <a:p>
            <a:r>
              <a:rPr lang="en-US" altLang="ja-JP" dirty="0" smtClean="0"/>
              <a:t>I mean, the position of spacecraft is controlled to follow the test mass position.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1133561-F515-4E2F-9F01-7FD4EA9F68F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0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D267FE2-4EF4-4FDE-88EC-87983BA6FBD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0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10900BD-8EA2-4A94-8E20-78E25644166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One of the key features of DECIGO is to use Fabry-Perot cavities for the baseline</a:t>
            </a:r>
          </a:p>
          <a:p>
            <a:r>
              <a:rPr lang="en-US" altLang="ja-JP" dirty="0" smtClean="0"/>
              <a:t>length change measurement. Since DECIGO has between the observation band of LISA and</a:t>
            </a:r>
          </a:p>
          <a:p>
            <a:r>
              <a:rPr lang="en-US" altLang="ja-JP" dirty="0" smtClean="0"/>
              <a:t>ground-based detectors, we have two choices in the selection of interferometer configuration.</a:t>
            </a:r>
          </a:p>
          <a:p>
            <a:r>
              <a:rPr lang="en-US" altLang="ja-JP" dirty="0" smtClean="0"/>
              <a:t>One choice is to adopt optical transponder-type interferometer and shorten the</a:t>
            </a:r>
          </a:p>
          <a:p>
            <a:r>
              <a:rPr lang="en-US" altLang="ja-JP" dirty="0" smtClean="0"/>
              <a:t>baseline from LISA. The estimated noise level is shown by this orange curve.</a:t>
            </a:r>
          </a:p>
          <a:p>
            <a:r>
              <a:rPr lang="en-US" altLang="ja-JP" dirty="0" smtClean="0"/>
              <a:t>Another choice is to adopt Fabry-Perot interferometer as ground based detectors,</a:t>
            </a:r>
          </a:p>
          <a:p>
            <a:r>
              <a:rPr lang="en-US" altLang="ja-JP" dirty="0" smtClean="0"/>
              <a:t>and expand the baseline. The noise level with this configuration is shown </a:t>
            </a:r>
          </a:p>
          <a:p>
            <a:r>
              <a:rPr lang="en-US" altLang="ja-JP" dirty="0" smtClean="0"/>
              <a:t>by this red curve. Optical-transponder type has advantage in low frequencies,</a:t>
            </a:r>
          </a:p>
          <a:p>
            <a:r>
              <a:rPr lang="en-US" altLang="ja-JP" dirty="0" smtClean="0"/>
              <a:t>because it can have longer baselines, and the acceleration noises on the </a:t>
            </a:r>
          </a:p>
          <a:p>
            <a:r>
              <a:rPr lang="en-US" altLang="ja-JP" dirty="0" smtClean="0"/>
              <a:t>test mass can be relatively suppressed. The Fabry-Perot type has an advantage in </a:t>
            </a:r>
          </a:p>
          <a:p>
            <a:r>
              <a:rPr lang="en-US" altLang="ja-JP" dirty="0" smtClean="0"/>
              <a:t>high-frequency band and best floor sensitivity. This is because the laser power </a:t>
            </a:r>
          </a:p>
          <a:p>
            <a:r>
              <a:rPr lang="en-US" altLang="ja-JP" dirty="0" smtClean="0"/>
              <a:t>is effectively accumulated in the cavities, and the shot noise level can be suppressed. 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4971089E-F0EF-40E5-B6A2-BA17FE1B336E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10900BD-8EA2-4A94-8E20-78E25644166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Here, I will talk a little more on the compatibility of Fabry-Perot cavity length</a:t>
            </a:r>
          </a:p>
          <a:p>
            <a:r>
              <a:rPr lang="en-US" altLang="ja-JP" dirty="0" smtClean="0"/>
              <a:t>control and drag-free control of the space craft position.</a:t>
            </a:r>
          </a:p>
          <a:p>
            <a:r>
              <a:rPr lang="en-US" altLang="ja-JP" dirty="0" smtClean="0"/>
              <a:t>This figure shows one arm cavity of DECIGO. </a:t>
            </a:r>
          </a:p>
          <a:p>
            <a:r>
              <a:rPr lang="en-US" altLang="ja-JP" dirty="0" smtClean="0"/>
              <a:t>The distance between the mirrors is measured by Fabry-Perot cavity. The signal</a:t>
            </a:r>
          </a:p>
          <a:p>
            <a:r>
              <a:rPr lang="en-US" altLang="ja-JP" dirty="0" smtClean="0"/>
              <a:t>is fed back to the mirror position to keep the cavity length, using mirror actuators.</a:t>
            </a:r>
          </a:p>
          <a:p>
            <a:r>
              <a:rPr lang="en-US" altLang="ja-JP" dirty="0" smtClean="0"/>
              <a:t>On the other hand, relative displacement between a mirror and S/C are measured by </a:t>
            </a:r>
          </a:p>
          <a:p>
            <a:r>
              <a:rPr lang="en-US" altLang="ja-JP" dirty="0" smtClean="0"/>
              <a:t>local sensors around the mirrors, These signals are fed back to the thrusters attached</a:t>
            </a:r>
          </a:p>
          <a:p>
            <a:r>
              <a:rPr lang="en-US" altLang="ja-JP" dirty="0" smtClean="0"/>
              <a:t>to the S/C.  In short, this mirror follows the motion of this mirror, and each S/C </a:t>
            </a:r>
          </a:p>
          <a:p>
            <a:r>
              <a:rPr lang="en-US" altLang="ja-JP" dirty="0" smtClean="0"/>
              <a:t>follows the mirror inside it. So, cavity control and drag-free controls are compatible.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This viewgraph shows important requirements to reach the target sensitivity of DECIGO.</a:t>
            </a:r>
          </a:p>
          <a:p>
            <a:r>
              <a:rPr lang="en-US" altLang="ja-JP" dirty="0" smtClean="0"/>
              <a:t>For displacement noise, 3x10^-18 m/sqrt of Hz is requires at the frequency band of 0.1Hz.</a:t>
            </a:r>
          </a:p>
          <a:p>
            <a:r>
              <a:rPr lang="en-US" altLang="ja-JP" dirty="0" smtClean="0"/>
              <a:t>This level is about 10 times easer than that of ground based detectors. </a:t>
            </a:r>
          </a:p>
          <a:p>
            <a:r>
              <a:rPr lang="en-US" altLang="ja-JP" dirty="0" smtClean="0"/>
              <a:t>For laser frequency noise, 1 Hz/sqrt Hz is requires for laser source, </a:t>
            </a:r>
          </a:p>
          <a:p>
            <a:r>
              <a:rPr lang="en-US" altLang="ja-JP" dirty="0" smtClean="0"/>
              <a:t>and 10^5 gain is required for stabilization by arm cavities assuming 10^5 CMRR.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acceleration noise, 4x10^-17 N/Hz^1/2 is required. This is 50 times</a:t>
            </a:r>
          </a:p>
          <a:p>
            <a:r>
              <a:rPr lang="en-US" altLang="ja-JP" dirty="0" smtClean="0"/>
              <a:t>stringent requirement than LISA. This will be one of the most challenging requirement</a:t>
            </a:r>
          </a:p>
          <a:p>
            <a:r>
              <a:rPr lang="en-US" altLang="ja-JP" dirty="0" smtClean="0"/>
              <a:t>in DECIGO. To realize this, we have to deeply investigate various kinds of noise sources.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The selection of orbit is a critical issue to suppress the effect of external force noise.</a:t>
            </a:r>
          </a:p>
          <a:p>
            <a:r>
              <a:rPr lang="en-US" altLang="ja-JP" dirty="0" smtClean="0"/>
              <a:t>The obit of DECIGO is not decided yet. But the strongest candidate is a record disk </a:t>
            </a:r>
          </a:p>
          <a:p>
            <a:r>
              <a:rPr lang="en-US" altLang="ja-JP" dirty="0" smtClean="0"/>
              <a:t>orbit along the Earth orbit around the sun as LISA. With this orbit, the relative acceleration</a:t>
            </a:r>
          </a:p>
          <a:p>
            <a:r>
              <a:rPr lang="en-US" altLang="ja-JP" dirty="0" smtClean="0"/>
              <a:t>between test masses will be 4x10-12 m/s^2.</a:t>
            </a:r>
          </a:p>
          <a:p>
            <a:r>
              <a:rPr lang="en-US" altLang="ja-JP" dirty="0" smtClean="0"/>
              <a:t>This acceleration corresponds to a force range of 10^-9 N for mirror actuator.</a:t>
            </a:r>
          </a:p>
          <a:p>
            <a:r>
              <a:rPr lang="en-US" altLang="ja-JP" dirty="0" smtClean="0"/>
              <a:t>Another candidate is a halo orbit around a Lagrange point between the earth and the sun.</a:t>
            </a:r>
          </a:p>
          <a:p>
            <a:r>
              <a:rPr lang="en-US" altLang="ja-JP" dirty="0" smtClean="0"/>
              <a:t>This is known to be a stable orbit. However, The relative acceleration is estimated</a:t>
            </a:r>
          </a:p>
          <a:p>
            <a:r>
              <a:rPr lang="en-US" altLang="ja-JP" dirty="0" smtClean="0"/>
              <a:t>to be 4x10^-7 m/s^2, which requires larger actuation force to mirrors by 5 orders.</a:t>
            </a:r>
          </a:p>
          <a:p>
            <a:r>
              <a:rPr lang="en-US" altLang="ja-JP" dirty="0" smtClean="0"/>
              <a:t>Thus, we adopted the record-disk orbit in the current pre-conceptual design.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constellation, DECIGO will consist of 4 interferometer units.</a:t>
            </a:r>
          </a:p>
          <a:p>
            <a:r>
              <a:rPr lang="en-US" altLang="ja-JP" dirty="0" smtClean="0"/>
              <a:t>Two of them will be placed in an overlapped place. This is required to take cross-correlation</a:t>
            </a:r>
          </a:p>
          <a:p>
            <a:r>
              <a:rPr lang="en-US" altLang="ja-JP" dirty="0" smtClean="0"/>
              <a:t>of multiple detectors, and to distinguish the stochastic background signal from detector noises.</a:t>
            </a:r>
          </a:p>
          <a:p>
            <a:r>
              <a:rPr lang="en-US" altLang="ja-JP" dirty="0" smtClean="0"/>
              <a:t>The other two units will be arranged at separated point along the same orbit.</a:t>
            </a:r>
          </a:p>
          <a:p>
            <a:r>
              <a:rPr lang="en-US" altLang="ja-JP" dirty="0" smtClean="0"/>
              <a:t>These units enables us to increase angular resolution for the sky position of the source.</a:t>
            </a:r>
          </a:p>
          <a:p>
            <a:r>
              <a:rPr lang="en-US" altLang="ja-JP" dirty="0" smtClean="0"/>
              <a:t>These are required to identify the sources and determine their redshift parameter.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19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r>
              <a:rPr lang="en-US" altLang="ja-JP" dirty="0" smtClean="0"/>
              <a:t>As shown in the previous viewgraph, DECIGO requires huge resources. So, we have a roadmap</a:t>
            </a:r>
          </a:p>
          <a:p>
            <a:r>
              <a:rPr lang="en-US" altLang="ja-JP" dirty="0" smtClean="0"/>
              <a:t>to realize it step by step. We are planning to launch two milestone missions.</a:t>
            </a:r>
          </a:p>
          <a:p>
            <a:r>
              <a:rPr lang="en-US" altLang="ja-JP" dirty="0" smtClean="0"/>
              <a:t>The first one is named DECIGO pathfinder, or DPF in short. This is a single satellite</a:t>
            </a:r>
          </a:p>
          <a:p>
            <a:r>
              <a:rPr lang="en-US" altLang="ja-JP" dirty="0" smtClean="0"/>
              <a:t>orbiting around the earth. The purpose of DPF is to test the key technologies for DECIGO,</a:t>
            </a:r>
          </a:p>
          <a:p>
            <a:r>
              <a:rPr lang="en-US" altLang="ja-JP" dirty="0" smtClean="0"/>
              <a:t>and also to carry out observation runs. The second milestone mission is named pre-DECIGO.</a:t>
            </a:r>
          </a:p>
          <a:p>
            <a:r>
              <a:rPr lang="en-US" altLang="ja-JP" dirty="0" smtClean="0"/>
              <a:t>This will consist of three spacecraft. The purpose of pre-DECIGO is to detect GWs with</a:t>
            </a:r>
          </a:p>
          <a:p>
            <a:r>
              <a:rPr lang="en-US" altLang="ja-JP" dirty="0" smtClean="0"/>
              <a:t>minimum interferometer specifications.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This talk contains two parts.</a:t>
            </a:r>
          </a:p>
          <a:p>
            <a:r>
              <a:rPr lang="en-US" altLang="ja-JP" dirty="0" smtClean="0"/>
              <a:t>The first part is for DECIGO. I will present overview,</a:t>
            </a:r>
            <a:r>
              <a:rPr lang="en-US" altLang="ja-JP" baseline="0" dirty="0" smtClean="0"/>
              <a:t> science , and conceptual design of DECIGO.</a:t>
            </a:r>
          </a:p>
          <a:p>
            <a:r>
              <a:rPr lang="en-US" altLang="ja-JP" baseline="0" dirty="0" smtClean="0"/>
              <a:t>The second part is for DECIGO pathfinder, which is the first milestone mission for DECIGO.</a:t>
            </a:r>
          </a:p>
          <a:p>
            <a:r>
              <a:rPr lang="en-US" altLang="ja-JP" baseline="0" dirty="0" smtClean="0"/>
              <a:t>In this part, I will present overview, science, and current status of DECIGO pathfinder.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 shows the organization of DECIGO. The leader is Seiji Kawamura.</a:t>
            </a:r>
          </a:p>
          <a:p>
            <a:r>
              <a:rPr kumimoji="1" lang="en-US" altLang="ja-JP" dirty="0" smtClean="0"/>
              <a:t>The upper part is organized as a design team for DECIGO. The organization also includes</a:t>
            </a:r>
          </a:p>
          <a:p>
            <a:r>
              <a:rPr kumimoji="1" lang="en-US" altLang="ja-JP" dirty="0" smtClean="0"/>
              <a:t>a DECIGO pathfinder working group, shown in the lower part. This part is organized </a:t>
            </a:r>
          </a:p>
          <a:p>
            <a:r>
              <a:rPr kumimoji="1" lang="en-US" altLang="ja-JP" dirty="0" smtClean="0"/>
              <a:t>as a mission phase team, and the subgroups are in charge of research and development tasks.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In addition to this organization, we have collaboration with and supports from other groups.</a:t>
            </a:r>
          </a:p>
          <a:p>
            <a:r>
              <a:rPr lang="en-US" altLang="ja-JP" dirty="0" smtClean="0"/>
              <a:t>The LISA/LPF group members are providing us technical advises from their experiences. </a:t>
            </a:r>
          </a:p>
          <a:p>
            <a:r>
              <a:rPr lang="en-US" altLang="ja-JP" dirty="0" smtClean="0"/>
              <a:t>In the last autumn, we had the 1st LISA-DECIGO joint workshop at JAXA, Japanese space agency.</a:t>
            </a:r>
          </a:p>
          <a:p>
            <a:r>
              <a:rPr lang="en-US" altLang="ja-JP" dirty="0" smtClean="0"/>
              <a:t>This workshop was also helpful for us in political point of view. The JAXA peoples were</a:t>
            </a:r>
          </a:p>
          <a:p>
            <a:r>
              <a:rPr lang="en-US" altLang="ja-JP" dirty="0" smtClean="0"/>
              <a:t>really impressed in the success of this workshop and the supports from LISA group.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22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23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24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Here, I will go on to the second part of my talk, on the DECIGO pathfinder.</a:t>
            </a:r>
          </a:p>
          <a:p>
            <a:r>
              <a:rPr lang="en-US" altLang="ja-JP" dirty="0" smtClean="0"/>
              <a:t>DPF is the first milestone mission for DECIGO. The original purpose is to test the</a:t>
            </a:r>
          </a:p>
          <a:p>
            <a:r>
              <a:rPr lang="en-US" altLang="ja-JP" dirty="0" smtClean="0"/>
              <a:t>key technologies for DECIGO. For this purpose, DPF is designed to be a prototype</a:t>
            </a:r>
          </a:p>
          <a:p>
            <a:r>
              <a:rPr lang="en-US" altLang="ja-JP" dirty="0" smtClean="0"/>
              <a:t>of DECIGO. In DPF, one 1000km arm of DECIGO is shrunk down to 30cm, and placed</a:t>
            </a:r>
          </a:p>
          <a:p>
            <a:r>
              <a:rPr lang="en-US" altLang="ja-JP" dirty="0" smtClean="0"/>
              <a:t>inside one small satellite orbiting around the earth.</a:t>
            </a:r>
          </a:p>
          <a:p>
            <a:r>
              <a:rPr lang="en-US" altLang="ja-JP" dirty="0" smtClean="0"/>
              <a:t>A 30cm Fabry-Perot cavity is formed by two test mass mirrors. And the length change</a:t>
            </a:r>
          </a:p>
          <a:p>
            <a:r>
              <a:rPr lang="en-US" altLang="ja-JP" dirty="0" smtClean="0"/>
              <a:t>is measured by means of stabilized laser. The relative displacement between the test</a:t>
            </a:r>
          </a:p>
          <a:p>
            <a:r>
              <a:rPr lang="en-US" altLang="ja-JP" dirty="0" smtClean="0"/>
              <a:t>mass and the satellite is measured by a local sensor, and the signals are fed back to the</a:t>
            </a:r>
          </a:p>
          <a:p>
            <a:r>
              <a:rPr lang="en-US" altLang="ja-JP" dirty="0" smtClean="0"/>
              <a:t>satellite thrusters to realize drag-free control.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74088-0FD1-4281-A716-4183184B3029}" type="slidenum">
              <a:rPr lang="en-US" altLang="ja-JP"/>
              <a:pPr/>
              <a:t>26</a:t>
            </a:fld>
            <a:endParaRPr lang="en-US" altLang="ja-JP" dirty="0"/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satellite will look like this figure. The satellite is comprised of two parts.</a:t>
            </a:r>
          </a:p>
          <a:p>
            <a:r>
              <a:rPr lang="en-US" altLang="ja-JP" dirty="0" smtClean="0"/>
              <a:t>The bottom part contains the bus system with solar puddles, batteries, data processing system, </a:t>
            </a:r>
          </a:p>
          <a:p>
            <a:r>
              <a:rPr lang="en-US" altLang="ja-JP" dirty="0" smtClean="0"/>
              <a:t>temperature control system, and telecommunication system with ground station.</a:t>
            </a:r>
          </a:p>
          <a:p>
            <a:r>
              <a:rPr lang="en-US" altLang="ja-JP" dirty="0" smtClean="0"/>
              <a:t>The upper part is a mission payload. The interferometer module is placed in the first floor,</a:t>
            </a:r>
          </a:p>
          <a:p>
            <a:r>
              <a:rPr lang="en-US" altLang="ja-JP" dirty="0" smtClean="0"/>
              <a:t>and stabilized laser system is placed in the second floor. 12 small low-noise thrusters </a:t>
            </a:r>
          </a:p>
          <a:p>
            <a:r>
              <a:rPr lang="en-US" altLang="ja-JP" dirty="0" smtClean="0"/>
              <a:t>are attached at the corners of the payload.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27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This figure show the design of mission payload part.</a:t>
            </a:r>
          </a:p>
          <a:p>
            <a:r>
              <a:rPr lang="en-US" altLang="ja-JP" dirty="0" smtClean="0"/>
              <a:t>As a laser source, we will use a Yb:YAG laser stabilized using iodine absorption line.</a:t>
            </a:r>
          </a:p>
          <a:p>
            <a:r>
              <a:rPr lang="en-US" altLang="ja-JP" dirty="0" smtClean="0"/>
              <a:t>The stabilized beam is introduced to the 30cm main interferometer,</a:t>
            </a:r>
          </a:p>
          <a:p>
            <a:r>
              <a:rPr lang="en-US" altLang="ja-JP" dirty="0" smtClean="0"/>
              <a:t>formed by two test mass mirrors.</a:t>
            </a:r>
          </a:p>
          <a:p>
            <a:r>
              <a:rPr lang="en-US" altLang="ja-JP" dirty="0" smtClean="0"/>
              <a:t>The length change signal is extracted by a Pound-Drever-Hall scheme. The signal is fed back</a:t>
            </a:r>
          </a:p>
          <a:p>
            <a:r>
              <a:rPr lang="en-US" altLang="ja-JP" dirty="0" smtClean="0"/>
              <a:t>to the mirror using electro-static-type actuators. The relative displacement between the</a:t>
            </a:r>
          </a:p>
          <a:p>
            <a:r>
              <a:rPr lang="en-US" altLang="ja-JP" dirty="0" smtClean="0"/>
              <a:t>test mass and the satellite is monitored by electro-static-type local sensors and fed back to</a:t>
            </a:r>
          </a:p>
          <a:p>
            <a:r>
              <a:rPr lang="en-US" altLang="ja-JP" dirty="0" smtClean="0"/>
              <a:t>the mission thrusters to realize dreg-free-control.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88D2957C-9F75-4EDA-89B3-DC114609ADA4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With this configuration, DPF will have this sensitivity curve. The black curve represents</a:t>
            </a:r>
          </a:p>
          <a:p>
            <a:r>
              <a:rPr lang="en-US" altLang="ja-JP" dirty="0" smtClean="0"/>
              <a:t>the DPF sensitivity to GW signals. This level is mainly limited by laser frequency noise</a:t>
            </a:r>
          </a:p>
          <a:p>
            <a:r>
              <a:rPr lang="en-US" altLang="ja-JP" dirty="0" smtClean="0"/>
              <a:t>in high frequency band, and acceleration noise in low frequency band.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15820A-884E-4BFD-96EA-346CF0072402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105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CFFF85-EC95-49F1-876D-9FD7D5EF6A0F}" type="slidenum">
              <a:rPr lang="en-US" altLang="ja-JP"/>
              <a:pPr/>
              <a:t>35</a:t>
            </a:fld>
            <a:endParaRPr lang="en-US" altLang="ja-JP" dirty="0"/>
          </a:p>
        </p:txBody>
      </p:sp>
      <p:sp>
        <p:nvSpPr>
          <p:cNvPr id="110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has almost the same observation band with that of DECIGO. But the floor level is worse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by 8 orders.</a:t>
            </a:r>
            <a:endParaRPr lang="ja-JP" altLang="ja-JP" dirty="0" smtClean="0"/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38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However, DPF has scientific targets, which are blackholes in our galaxy.</a:t>
            </a:r>
          </a:p>
          <a:p>
            <a:r>
              <a:rPr lang="en-US" altLang="ja-JP" dirty="0" smtClean="0"/>
              <a:t>Inspiral and coalescence of intermediate-mass blackhole is one of the main targets of DECIGO, </a:t>
            </a:r>
          </a:p>
          <a:p>
            <a:r>
              <a:rPr lang="en-US" altLang="ja-JP" dirty="0" smtClean="0"/>
              <a:t>and also a main target of DPF. This figure shows the observable range of DPF as a function</a:t>
            </a:r>
          </a:p>
          <a:p>
            <a:r>
              <a:rPr lang="en-US" altLang="ja-JP" dirty="0" smtClean="0"/>
              <a:t>of blackhole mass.</a:t>
            </a:r>
          </a:p>
          <a:p>
            <a:r>
              <a:rPr lang="en-US" altLang="ja-JP" dirty="0" smtClean="0"/>
              <a:t>The green curve is the range for BH inspirals, and this green curve is for quasi-normal modes.</a:t>
            </a:r>
          </a:p>
          <a:p>
            <a:r>
              <a:rPr lang="en-US" altLang="ja-JP" dirty="0" smtClean="0"/>
              <a:t>This red line represents the distance to the galactic center. So this figure shows that</a:t>
            </a:r>
          </a:p>
          <a:p>
            <a:r>
              <a:rPr lang="en-US" altLang="ja-JP" dirty="0" smtClean="0"/>
              <a:t>DPF has sufficient sensitivity to observe events at the center of our galaxy, if any.</a:t>
            </a:r>
          </a:p>
          <a:p>
            <a:r>
              <a:rPr lang="en-US" altLang="ja-JP" dirty="0" smtClean="0"/>
              <a:t>Since this frequency band, around 0.1Hz, is hard to access by ground-based detectors,</a:t>
            </a:r>
          </a:p>
          <a:p>
            <a:r>
              <a:rPr lang="en-US" altLang="ja-JP" dirty="0" smtClean="0"/>
              <a:t>this will be an original observation.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4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r>
              <a:rPr lang="en-US" altLang="ja-JP" dirty="0" smtClean="0"/>
              <a:t>The first topic is sciences of DECIGO. </a:t>
            </a:r>
          </a:p>
          <a:p>
            <a:r>
              <a:rPr lang="en-US" altLang="ja-JP" dirty="0" smtClean="0"/>
              <a:t>DECIGO stands for Deci-hertz....., firstly proposed in 2001.</a:t>
            </a:r>
          </a:p>
          <a:p>
            <a:r>
              <a:rPr lang="en-US" altLang="ja-JP" dirty="0" smtClean="0"/>
              <a:t>This is a space GW antenna with observation band around 0.1Hz.</a:t>
            </a:r>
          </a:p>
          <a:p>
            <a:r>
              <a:rPr lang="en-US" altLang="ja-JP" dirty="0" smtClean="0"/>
              <a:t>Since this frequency band is between the terrestrial detectors and LISA,</a:t>
            </a:r>
          </a:p>
          <a:p>
            <a:r>
              <a:rPr lang="en-US" altLang="ja-JP" dirty="0" smtClean="0"/>
              <a:t>DECIGO will bridge the observation gap between them.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42</a:t>
            </a:fld>
            <a:endParaRPr lang="en-US" altLang="ja-JP" dirty="0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43</a:t>
            </a:fld>
            <a:endParaRPr lang="en-US" altLang="ja-JP" dirty="0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44</a:t>
            </a:fld>
            <a:endParaRPr lang="en-US" altLang="ja-JP" dirty="0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45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From now on, I will briefly review the current status of R&amp;Ds and the mission selection.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prototype of the test mass mirror and the housing for it are shown in this picture.</a:t>
            </a:r>
          </a:p>
          <a:p>
            <a:r>
              <a:rPr lang="en-US" altLang="ja-JP" dirty="0" smtClean="0"/>
              <a:t>The details of this part will be presented by S.Sato san in this afternoon in the parallel session</a:t>
            </a:r>
          </a:p>
          <a:p>
            <a:r>
              <a:rPr lang="en-US" altLang="ja-JP" dirty="0" smtClean="0"/>
              <a:t>number two and also was presented by Yuka Wakabayashi san in a poster session.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laser stabilization system using iodine absorption line is being developed as BBM in</a:t>
            </a:r>
          </a:p>
          <a:p>
            <a:r>
              <a:rPr lang="en-US" altLang="ja-JP" dirty="0" smtClean="0"/>
              <a:t>the same size as flight model. This system is working well, and evaluation of the stability</a:t>
            </a:r>
          </a:p>
          <a:p>
            <a:r>
              <a:rPr lang="en-US" altLang="ja-JP" dirty="0" smtClean="0"/>
              <a:t>and development of automatic control system are going 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79417-AFD6-401E-8C2E-315D41DB8C7A}" type="slidenum">
              <a:rPr lang="en-US" altLang="ja-JP"/>
              <a:pPr/>
              <a:t>5</a:t>
            </a:fld>
            <a:endParaRPr lang="en-US" altLang="ja-JP" dirty="0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DECIGO will be formed by three spacecraft, 1000km apart from one another.</a:t>
            </a:r>
          </a:p>
          <a:p>
            <a:r>
              <a:rPr lang="en-US" altLang="ja-JP" dirty="0" smtClean="0"/>
              <a:t>Each spacecraft has test-mass mirrors inside it, and the distances between </a:t>
            </a:r>
          </a:p>
          <a:p>
            <a:r>
              <a:rPr lang="en-US" altLang="ja-JP" dirty="0" smtClean="0"/>
              <a:t>them are measured by means of laser interferometers. 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The attitude and drag-free control system is being designed as shown in this figure.</a:t>
            </a:r>
          </a:p>
          <a:p>
            <a:r>
              <a:rPr lang="en-US" altLang="ja-JP" dirty="0" smtClean="0"/>
              <a:t>DOF will have a hybrid drag-free control configuration with passive stabilization with </a:t>
            </a:r>
          </a:p>
          <a:p>
            <a:r>
              <a:rPr lang="en-US" altLang="ja-JP" dirty="0" smtClean="0"/>
              <a:t>gravity gradient, and active control using mission thrusters.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low-noise thruster, we are designing the system with existing technologies,</a:t>
            </a:r>
          </a:p>
          <a:p>
            <a:r>
              <a:rPr lang="en-US" altLang="ja-JP" dirty="0" smtClean="0"/>
              <a:t>and developing a thruster stand used for the evaluation of thrust noises.</a:t>
            </a:r>
          </a:p>
          <a:p>
            <a:r>
              <a:rPr lang="en-US" altLang="ja-JP" dirty="0" smtClean="0"/>
              <a:t>In addition, as a R&amp;D for future missions, we are developing a new slit-type FEEP thruster.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B8D930E-4A2A-47E6-84DA-4ABA336AEF4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52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As one of R&amp;D for DPF and also DECIGO, we have made a significant step recently.</a:t>
            </a:r>
          </a:p>
          <a:p>
            <a:r>
              <a:rPr lang="en-US" altLang="ja-JP" dirty="0" smtClean="0"/>
              <a:t>We developed a small test-mass and signal-processing module, named SWIM.</a:t>
            </a:r>
          </a:p>
          <a:p>
            <a:r>
              <a:rPr lang="en-US" altLang="ja-JP" dirty="0" smtClean="0"/>
              <a:t>This module was loaded on a small technology demonstration satellite, and launched </a:t>
            </a:r>
          </a:p>
          <a:p>
            <a:r>
              <a:rPr lang="en-US" altLang="ja-JP" dirty="0" smtClean="0"/>
              <a:t>in this January. We had several in-orbit operation after that, and we are obtaining</a:t>
            </a:r>
          </a:p>
          <a:p>
            <a:r>
              <a:rPr lang="en-US" altLang="ja-JP" dirty="0" smtClean="0"/>
              <a:t>good results. In short, it is working well. Details will be presented by W.Kokuyama</a:t>
            </a:r>
          </a:p>
          <a:p>
            <a:r>
              <a:rPr lang="en-US" altLang="ja-JP" dirty="0" smtClean="0"/>
              <a:t>in this afternoon in the parallel session number 2. I believe that this will be an </a:t>
            </a:r>
          </a:p>
          <a:p>
            <a:r>
              <a:rPr lang="en-US" altLang="ja-JP" dirty="0" smtClean="0"/>
              <a:t>exciting talk for most of you.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4FDD-6B05-4CB2-B289-8E8C2DCD9BDF}" type="slidenum">
              <a:rPr lang="en-US" altLang="ja-JP"/>
              <a:pPr/>
              <a:t>57</a:t>
            </a:fld>
            <a:endParaRPr lang="en-US" altLang="ja-JP" dirty="0"/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58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FA319ED-3E06-4BB5-A18A-3FFD12C6B6E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59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Now, I will summarize my talk.</a:t>
            </a:r>
          </a:p>
          <a:p>
            <a:r>
              <a:rPr lang="en-US" altLang="ja-JP" dirty="0" smtClean="0"/>
              <a:t>DECIGO will provide us fruitful knowledge on the beginning of the universe, dark energy,</a:t>
            </a:r>
          </a:p>
          <a:p>
            <a:r>
              <a:rPr lang="en-US" altLang="ja-JP" dirty="0" smtClean="0"/>
              <a:t>and formation of galaxies.</a:t>
            </a:r>
          </a:p>
          <a:p>
            <a:r>
              <a:rPr lang="en-US" altLang="ja-JP" dirty="0" smtClean="0"/>
              <a:t>DECIGO pathfinder is a first milestone mission for DECIGO, and being a</a:t>
            </a:r>
          </a:p>
          <a:p>
            <a:r>
              <a:rPr lang="en-US" altLang="ja-JP" dirty="0" smtClean="0"/>
              <a:t>strong candidates of JAXA's small satellite series.</a:t>
            </a:r>
          </a:p>
          <a:p>
            <a:r>
              <a:rPr lang="en-US" altLang="ja-JP" dirty="0" smtClean="0"/>
              <a:t>In addition, we have developed a SWIM module, which is under operation in orbit.</a:t>
            </a:r>
          </a:p>
          <a:p>
            <a:r>
              <a:rPr lang="en-US" altLang="ja-JP" dirty="0" smtClean="0"/>
              <a:t>This is our first precursor to space. Though this is only a small module, we have made </a:t>
            </a:r>
          </a:p>
          <a:p>
            <a:r>
              <a:rPr lang="en-US" altLang="ja-JP" dirty="0" smtClean="0"/>
              <a:t>a significant step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6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r>
              <a:rPr lang="en-US" altLang="ja-JP" dirty="0" smtClean="0"/>
              <a:t>With this configuration, DECIGO will have this sensitivity curve.</a:t>
            </a:r>
          </a:p>
          <a:p>
            <a:r>
              <a:rPr lang="en-US" altLang="ja-JP" dirty="0" smtClean="0"/>
              <a:t>The horizontal axis is frequency, and the vertical axis is sensitivity to GWs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in unit of per-root-hertz.</a:t>
            </a:r>
          </a:p>
          <a:p>
            <a:r>
              <a:rPr lang="en-US" altLang="ja-JP" dirty="0" smtClean="0"/>
              <a:t>DECIGO has three main targets.</a:t>
            </a:r>
          </a:p>
          <a:p>
            <a:r>
              <a:rPr lang="en-US" altLang="ja-JP" dirty="0" smtClean="0"/>
              <a:t>The first one is inspiral of intermediate-mass BHs. </a:t>
            </a:r>
          </a:p>
          <a:p>
            <a:r>
              <a:rPr lang="en-US" altLang="ja-JP" dirty="0" smtClean="0"/>
              <a:t>This line represents the amplitude of signal from 1000 solar mass blackhole </a:t>
            </a:r>
          </a:p>
          <a:p>
            <a:r>
              <a:rPr lang="en-US" altLang="ja-JP" dirty="0" smtClean="0"/>
              <a:t>binaries at the distance of redshift of one. The  binary will merge at the center of the DECIGO band. </a:t>
            </a:r>
          </a:p>
          <a:p>
            <a:r>
              <a:rPr lang="en-US" altLang="ja-JP" dirty="0" smtClean="0"/>
              <a:t>This observation may bring us information on the formation of supermassive BHs at the center of galaxies.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second target is inspiral of neutron star binaries. This yellow line shows</a:t>
            </a:r>
          </a:p>
          <a:p>
            <a:r>
              <a:rPr lang="en-US" altLang="ja-JP" dirty="0" smtClean="0"/>
              <a:t>the GW signal amplitude for NS binary at distance of redshift one. The signal is </a:t>
            </a:r>
          </a:p>
          <a:p>
            <a:r>
              <a:rPr lang="en-US" altLang="ja-JP" dirty="0" smtClean="0"/>
              <a:t>in the DECIGO band about several years before the merger. The signal moves to higher</a:t>
            </a:r>
          </a:p>
          <a:p>
            <a:r>
              <a:rPr lang="en-US" altLang="ja-JP" dirty="0" smtClean="0"/>
              <a:t>frequency in time, and the merger signal will radiated in the band of ground-based </a:t>
            </a:r>
          </a:p>
          <a:p>
            <a:r>
              <a:rPr lang="en-US" altLang="ja-JP" dirty="0" smtClean="0"/>
              <a:t>detectors. So DECIGO will work as a predictor for ground based detectors.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third target is stochastic background GWs from the early universe.</a:t>
            </a:r>
          </a:p>
          <a:p>
            <a:r>
              <a:rPr lang="en-US" altLang="ja-JP" dirty="0" smtClean="0"/>
              <a:t>For this target,  we need multiple detectors, in order to distinguish the signal </a:t>
            </a:r>
          </a:p>
          <a:p>
            <a:r>
              <a:rPr lang="en-US" altLang="ja-JP" dirty="0" smtClean="0"/>
              <a:t>from detectors noise, This green curve represents the noise level by  one-year</a:t>
            </a:r>
          </a:p>
          <a:p>
            <a:r>
              <a:rPr lang="en-US" altLang="ja-JP" dirty="0" smtClean="0"/>
              <a:t>cross-correlation observation with two interferometer units.</a:t>
            </a:r>
          </a:p>
          <a:p>
            <a:r>
              <a:rPr lang="en-US" altLang="ja-JP" dirty="0" smtClean="0"/>
              <a:t>This level reaches to gravitational-wave energy density ratio of 2 times 10^-16.</a:t>
            </a:r>
          </a:p>
          <a:p>
            <a:endParaRPr lang="en-US" altLang="ja-JP" dirty="0" smtClean="0"/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60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Thanks you for your attention.</a:t>
            </a:r>
            <a:endParaRPr lang="ja-JP" altLang="ja-JP" dirty="0" smtClean="0"/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00ADC-7852-4864-8A57-85D9D5EFFC6A}" type="slidenum">
              <a:rPr lang="en-US" altLang="ja-JP"/>
              <a:pPr/>
              <a:t>61</a:t>
            </a:fld>
            <a:endParaRPr lang="en-US" altLang="ja-JP" dirty="0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62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63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64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65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66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67</a:t>
            </a:fld>
            <a:endParaRPr lang="en-US" altLang="ja-JP" dirty="0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7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As for the stochastic background gravitational waves, DECIGO has a potential to see </a:t>
            </a:r>
          </a:p>
          <a:p>
            <a:r>
              <a:rPr lang="en-US" altLang="ja-JP" dirty="0" smtClean="0"/>
              <a:t>directory the very beginning of the universe. The picture of the earliest universe we have</a:t>
            </a:r>
          </a:p>
          <a:p>
            <a:r>
              <a:rPr lang="en-US" altLang="ja-JP" dirty="0" smtClean="0"/>
              <a:t>is obtained from cosmic microwave background. This is a picture of 0.4 million years after the </a:t>
            </a:r>
          </a:p>
          <a:p>
            <a:r>
              <a:rPr lang="en-US" altLang="ja-JP" dirty="0" smtClean="0"/>
              <a:t>beginning of the universe. There are several proposals to observe the first stars and first galaxies</a:t>
            </a:r>
          </a:p>
          <a:p>
            <a:r>
              <a:rPr lang="en-US" altLang="ja-JP" dirty="0" smtClean="0"/>
              <a:t>using infrared and optical telescopes. These targets were formed about hundred millions to billion </a:t>
            </a:r>
          </a:p>
          <a:p>
            <a:r>
              <a:rPr lang="en-US" altLang="ja-JP" dirty="0" smtClean="0"/>
              <a:t>years after the beginning of the universe. Using gravitational waves, DECIGO would watch the</a:t>
            </a:r>
          </a:p>
          <a:p>
            <a:r>
              <a:rPr lang="en-US" altLang="ja-JP" dirty="0" smtClean="0"/>
              <a:t>very beginning, less than one seconds from the beginning of the universe.</a:t>
            </a:r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B8D930E-4A2A-47E6-84DA-4ABA336AEF4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has another scientific target, which is the gravity of the earth. Changes of the global </a:t>
            </a:r>
          </a:p>
          <a:p>
            <a:r>
              <a:rPr lang="en-US" altLang="ja-JP" dirty="0" smtClean="0"/>
              <a:t>gravity field of the earth is being monitored by several satellite missions. However,</a:t>
            </a:r>
          </a:p>
          <a:p>
            <a:r>
              <a:rPr lang="en-US" altLang="ja-JP" dirty="0" smtClean="0"/>
              <a:t>it is said that there will be an observation gap time between the end of the GRACE mission and</a:t>
            </a:r>
          </a:p>
          <a:p>
            <a:r>
              <a:rPr lang="en-US" altLang="ja-JP" dirty="0" smtClean="0"/>
              <a:t>the start of GRACE follow-on. DPF would be able to contribute to bridge the gap time.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73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AF16C-4678-482D-B6B4-88992EE3A643}" type="slidenum">
              <a:rPr lang="en-US" altLang="ja-JP"/>
              <a:pPr/>
              <a:t>74</a:t>
            </a:fld>
            <a:endParaRPr lang="en-US" altLang="ja-JP" dirty="0"/>
          </a:p>
        </p:txBody>
      </p:sp>
      <p:sp>
        <p:nvSpPr>
          <p:cNvPr id="114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9465-7983-4CEE-B410-F41197D964CA}" type="slidenum">
              <a:rPr lang="en-US" altLang="ja-JP"/>
              <a:pPr/>
              <a:t>76</a:t>
            </a:fld>
            <a:endParaRPr lang="en-US" altLang="ja-JP" dirty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32595AF-33E8-41EE-90BD-CE11BCF373B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78</a:t>
            </a:fld>
            <a:endParaRPr lang="en-US" altLang="ja-JP" dirty="0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005A65-18FF-4AFE-940F-8DAA11D48E99}" type="slidenum">
              <a:rPr lang="en-US" altLang="ja-JP"/>
              <a:pPr/>
              <a:t>79</a:t>
            </a:fld>
            <a:endParaRPr lang="en-US" altLang="ja-JP" dirty="0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46E024F-3FDC-4508-BC1F-3F5F9C31104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I will talk a little more on the sciences form the NS binaries and stochastic background.</a:t>
            </a:r>
          </a:p>
          <a:p>
            <a:r>
              <a:rPr lang="en-US" altLang="ja-JP" dirty="0" smtClean="0"/>
              <a:t>For Newton-star binaries, DECIGO is not just a predictor of merger for ground-based detectors.</a:t>
            </a:r>
          </a:p>
          <a:p>
            <a:r>
              <a:rPr lang="en-US" altLang="ja-JP" dirty="0" smtClean="0"/>
              <a:t>DECIGO will observe 10 thousand to hundred thousand binaries at a distance of redshift of one.</a:t>
            </a:r>
          </a:p>
          <a:p>
            <a:r>
              <a:rPr lang="en-US" altLang="ja-JP" dirty="0" smtClean="0"/>
              <a:t>This means that we have plenty of precise clocks at cosmological distance.</a:t>
            </a:r>
          </a:p>
          <a:p>
            <a:r>
              <a:rPr lang="en-US" altLang="ja-JP" dirty="0" smtClean="0"/>
              <a:t>These clocks can be used as standard sirens. The distance to the source is directory</a:t>
            </a:r>
          </a:p>
          <a:p>
            <a:r>
              <a:rPr lang="en-US" altLang="ja-JP" dirty="0" smtClean="0"/>
              <a:t>measured by the gravitational waveform. And the redshift is measured by EM wave counterpart</a:t>
            </a:r>
          </a:p>
          <a:p>
            <a:r>
              <a:rPr lang="en-US" altLang="ja-JP" dirty="0" smtClean="0"/>
              <a:t>observation by identifying the source. From this distance-to-redshift measurement,</a:t>
            </a:r>
          </a:p>
          <a:p>
            <a:r>
              <a:rPr lang="en-US" altLang="ja-JP" dirty="0" smtClean="0"/>
              <a:t>we will be able to observe the acceleration of the expansion of the universe by dark energy.</a:t>
            </a:r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FF4A2EA-BD96-4AC6-AD7C-60E2479D5DBD}" type="slidenum">
              <a:rPr lang="en-US" altLang="ja-JP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FF4A2EA-BD96-4AC6-AD7C-60E2479D5DBD}" type="slidenum">
              <a:rPr lang="en-US" altLang="ja-JP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FF4A2EA-BD96-4AC6-AD7C-60E2479D5DBD}" type="slidenum">
              <a:rPr lang="en-US" altLang="ja-JP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88</a:t>
            </a:fld>
            <a:endParaRPr lang="en-US" altLang="ja-JP" dirty="0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9465-7983-4CEE-B410-F41197D964CA}" type="slidenum">
              <a:rPr lang="en-US" altLang="ja-JP"/>
              <a:pPr/>
              <a:t>9</a:t>
            </a:fld>
            <a:endParaRPr lang="en-US" altLang="ja-JP" dirty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ED3FE-CF34-4A90-9BCD-85E153E6CA66}" type="slidenum">
              <a:rPr lang="en-US" altLang="ja-JP"/>
              <a:pPr/>
              <a:t>91</a:t>
            </a:fld>
            <a:endParaRPr lang="en-US" altLang="ja-JP" dirty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ED3FE-CF34-4A90-9BCD-85E153E6CA66}" type="slidenum">
              <a:rPr lang="en-US" altLang="ja-JP"/>
              <a:pPr/>
              <a:t>92</a:t>
            </a:fld>
            <a:endParaRPr lang="en-US" altLang="ja-JP" dirty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FF51AE-3705-4A1C-8DD4-253E5F2810B9}" type="slidenum">
              <a:rPr lang="en-US" altLang="ja-JP"/>
              <a:pPr/>
              <a:t>93</a:t>
            </a:fld>
            <a:endParaRPr lang="en-US" altLang="ja-JP" dirty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85852" y="0"/>
            <a:ext cx="6629400" cy="69215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118895-3A85-422B-8396-1C2C3B35C4E5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8463" y="0"/>
            <a:ext cx="2095500" cy="64770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138863" cy="6477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E9344A-49AA-4A8E-95CC-15C162488C2D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86F013-0D46-409F-88A6-512DBB36CAE2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937573-1303-4D67-8620-452DF8E12243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79388" y="549275"/>
            <a:ext cx="4316412" cy="5851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549275"/>
            <a:ext cx="4316413" cy="5851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ABB54EB-3547-4E52-8AB2-4462B439E702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A1845E7-5E31-461A-AD53-1C1FCCFAAE9F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F79B594-5824-4C99-A2C8-69AA1DC9BF42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E0F3D68-92D8-49A5-A0F4-B77A70916FF7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3D7638-3D8E-4E19-B8F8-1088BE1C26B2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FFF0568-A7BE-4B53-A71B-953F7F955589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541DB7-F058-45A8-885B-CB54E7A37DBD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75F682E-8732-4D0C-AF23-8FB1F44328DC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69100" y="76200"/>
            <a:ext cx="2195513" cy="63246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79388" y="76200"/>
            <a:ext cx="6437312" cy="63246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ACC733A-FB53-4AC9-9C9A-C69E61E4FDBA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86F013-0D46-409F-88A6-512DBB36CAE2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937573-1303-4D67-8620-452DF8E12243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79388" y="549275"/>
            <a:ext cx="4316412" cy="5851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549275"/>
            <a:ext cx="4316413" cy="5851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ABB54EB-3547-4E52-8AB2-4462B439E702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A1845E7-5E31-461A-AD53-1C1FCCFAAE9F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F79B594-5824-4C99-A2C8-69AA1DC9BF42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E0F3D68-92D8-49A5-A0F4-B77A70916FF7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3D7638-3D8E-4E19-B8F8-1088BE1C26B2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07693A5-E14D-496F-A9FC-BD644B5ED103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FFF0568-A7BE-4B53-A71B-953F7F955589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75F682E-8732-4D0C-AF23-8FB1F44328DC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69100" y="76200"/>
            <a:ext cx="2195513" cy="63246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79388" y="76200"/>
            <a:ext cx="6437312" cy="63246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ACC733A-FB53-4AC9-9C9A-C69E61E4FDBA}" type="slidenum">
              <a:rPr lang="en-US" altLang="ja-JP" sz="1400" b="1" kern="1200">
                <a:solidFill>
                  <a:srgbClr val="40458C"/>
                </a:solidFill>
                <a:latin typeface="Tahoma" pitchFamily="34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40458C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765175"/>
            <a:ext cx="4116388" cy="5688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25988" y="765175"/>
            <a:ext cx="4117975" cy="5688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CDA8566-6C27-454E-861E-BB003481E73E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67BCD48-FCFE-4269-83CF-497F4E83EAFA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FA39650-8EBA-4679-97C3-BC41443C7F98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4D348D-B3DB-4C3D-9543-39058F770006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84DC0F-59D4-4822-8245-FF4572EEC7E1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48600E-9ACA-4F00-97F9-0C7632733BF5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4D78D88-B6C9-41A2-833E-B2E87E2DEC86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8463" y="66675"/>
            <a:ext cx="2095500" cy="63865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66675"/>
            <a:ext cx="6138863" cy="63865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63D509C-7231-42B4-A0E0-0C7F171AF74C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66675"/>
            <a:ext cx="6629400" cy="554038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765175"/>
            <a:ext cx="8386763" cy="5688013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>
          <a:xfrm>
            <a:off x="250825" y="6524625"/>
            <a:ext cx="8713788" cy="300038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>
          <a:xfrm>
            <a:off x="8423275" y="6584950"/>
            <a:ext cx="685800" cy="2286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2A49B1F-4761-43EA-B308-1CFE93AC8946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 dirty="0">
              <a:solidFill>
                <a:schemeClr val="tx1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 dirty="0">
              <a:solidFill>
                <a:schemeClr val="tx1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D70F33-B6A9-4644-AEC6-1790B7A5178C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B0D2EBA-B3CF-493E-B591-049FB2A77694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046DB94-9EC9-49BF-B29F-D8A32275C084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BC24EE5-00BD-493E-99F2-A49ADF1D68B1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DE80142-78D4-4DD4-A576-C4B245E3EB31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3152103-2734-4DBB-816A-2B9121A4D3D2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30F7F5A-9698-424C-B035-39F7B4446D37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765175"/>
            <a:ext cx="8386763" cy="5711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D060A6-9F2D-4B2F-AA5E-080FECEE08E7}" type="slidenum">
              <a:rPr lang="en-US" altLang="ja-JP"/>
              <a:pPr/>
              <a:t>&lt;#&gt;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8191193-6529-42ED-AE39-EB7B08E408AD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FE7C0EC-2E6D-4CB0-BB1F-B03DDA00EC1C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C2C6E6C-9094-4E01-9A2E-6C3207085720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E1C3A9D-A32F-4ADF-8263-F1D7400280EF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68BF2AB-C60C-4ADF-BF93-82521761195C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DED2B7-02E6-4E40-AEB1-F7ED2F581EB8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603279C-DCAA-4088-B396-1E3DC054A878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E5EB8F-EEEC-4396-937A-45961A164EF3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D418088-104D-41D9-944B-DE5BE4A9F05E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275602-1B66-488D-85A6-FD4D0EE529D0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FD3B95A-EDC1-4122-B462-553FBF52FF3A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01A6366-2E84-4422-9ACF-EA143933504B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662EAF5-169B-44EE-B696-BC921525C617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A36E556-B71C-40E3-861F-C83F8ED21CCB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372C0C-E74E-497B-A04D-76EC3A76E3DD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6A1C61D-825A-478D-9BDB-CC1DA1002683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FD3B95A-EDC1-4122-B462-553FBF52FF3A}" type="slidenum">
              <a:rPr kumimoji="1" lang="en-US" altLang="ja-JP" sz="1400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AAE292B-EA57-493A-BBA2-FF342109348C}" type="slidenum">
              <a:rPr kumimoji="1" lang="en-US" altLang="ja-JP" sz="1400" kern="120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1EA0B9-BC21-4335-905D-F39213928D70}" type="slidenum">
              <a:rPr kumimoji="1" lang="en-US" altLang="ja-JP" sz="1400" kern="120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87C6447-0773-421C-A38A-F72474032CB3}" type="slidenum">
              <a:rPr kumimoji="1" lang="en-US" altLang="ja-JP" sz="1400" kern="120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C075D7-A820-4383-B156-B48D0DED8487}" type="slidenum">
              <a:rPr kumimoji="1" lang="en-US" altLang="ja-JP" sz="1400" kern="120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F75637-E8AC-4181-927C-9D85E9A3AAC1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875267-312A-49AF-B524-47570AAB211B}" type="slidenum">
              <a:rPr kumimoji="1" lang="en-US" altLang="ja-JP" sz="1400" kern="120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C2284FA-5AE2-428C-A575-12F5774A7B8D}" type="slidenum">
              <a:rPr kumimoji="1" lang="en-US" altLang="ja-JP" sz="1400" kern="120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9EA624-D32A-4281-A114-2DF367406708}" type="slidenum">
              <a:rPr kumimoji="1" lang="en-US" altLang="ja-JP" sz="1400" kern="120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04640CB-2E55-47B4-BA4A-34DE8E28D69D}" type="slidenum">
              <a:rPr kumimoji="1" lang="en-US" altLang="ja-JP" sz="1400" kern="120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59AA311-03AE-4604-89ED-B2D6D65FBE3B}" type="slidenum">
              <a:rPr kumimoji="1" lang="en-US" altLang="ja-JP" sz="1400" kern="120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CDD1F63-F632-48B7-8FDA-BE694853E210}" type="slidenum">
              <a:rPr kumimoji="1" lang="en-US" altLang="ja-JP" sz="1400" kern="120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468760-227E-463B-8CA6-D4EB67A727BE}" type="slidenum">
              <a:rPr kumimoji="1" lang="en-US" altLang="ja-JP" sz="1400" kern="120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9D6A98-6C60-4A30-809C-A5A5310E2BCB}" type="slidenum">
              <a:rPr kumimoji="1" lang="en-US" altLang="ja-JP" sz="1400" kern="120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1" name="Picture 115" descr="nov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2" name="Rectangle 106"/>
          <p:cNvSpPr>
            <a:spLocks noGrp="1" noChangeArrowheads="1"/>
          </p:cNvSpPr>
          <p:nvPr>
            <p:ph type="ctrTitle"/>
          </p:nvPr>
        </p:nvSpPr>
        <p:spPr>
          <a:xfrm>
            <a:off x="1169988" y="228600"/>
            <a:ext cx="7380287" cy="896938"/>
          </a:xfrm>
        </p:spPr>
        <p:txBody>
          <a:bodyPr/>
          <a:lstStyle>
            <a:lvl1pPr>
              <a:defRPr sz="20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4203" name="Rectangle 107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208" name="Rectangle 112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209" name="Rectangle 113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653213"/>
            <a:ext cx="8382000" cy="204787"/>
          </a:xfrm>
        </p:spPr>
        <p:txBody>
          <a:bodyPr/>
          <a:lstStyle>
            <a:lvl1pPr>
              <a:defRPr>
                <a:solidFill>
                  <a:srgbClr val="B2B2B2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212" name="Rectangle 116" descr="デニム"/>
          <p:cNvSpPr>
            <a:spLocks noChangeArrowheads="1"/>
          </p:cNvSpPr>
          <p:nvPr userDrawn="1"/>
        </p:nvSpPr>
        <p:spPr bwMode="auto">
          <a:xfrm>
            <a:off x="685800" y="1052513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37D05BF-12F4-4783-B9A2-CFAEC051DBBB}" type="slidenum">
              <a:rPr lang="en-US" altLang="ja-JP" sz="12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2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9F0A227-DAEA-464B-B549-974AF7486E55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0D21EC-89DF-465E-8F4D-C09B45337F60}" type="slidenum">
              <a:rPr lang="en-US" altLang="ja-JP" sz="12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2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692150"/>
            <a:ext cx="4116388" cy="578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25988" y="692150"/>
            <a:ext cx="4117975" cy="578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608E10C-FC99-4526-81BD-704E97EDD2DE}" type="slidenum">
              <a:rPr lang="en-US" altLang="ja-JP" sz="12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2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4456719-E39E-4CCA-9158-2A9E8437705C}" type="slidenum">
              <a:rPr lang="en-US" altLang="ja-JP" sz="12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2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CAA95AC-B2F8-4BD4-96EC-FB2C81C7666D}" type="slidenum">
              <a:rPr lang="en-US" altLang="ja-JP" sz="12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2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DAD4A3C-1447-4F21-8837-808A84086519}" type="slidenum">
              <a:rPr lang="en-US" altLang="ja-JP" sz="12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2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1DC666C-5F58-4B5B-8D8E-105F6917F41E}" type="slidenum">
              <a:rPr lang="en-US" altLang="ja-JP" sz="12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2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87861F9-A4A6-446B-AC86-71BEFCAFBF37}" type="slidenum">
              <a:rPr lang="en-US" altLang="ja-JP" sz="12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2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CE3B031-E5F1-4BA9-A97F-34570123F336}" type="slidenum">
              <a:rPr lang="en-US" altLang="ja-JP" sz="12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2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8463" y="34925"/>
            <a:ext cx="2095500" cy="644207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4925"/>
            <a:ext cx="6138863" cy="644207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CC0A4A2-FEC4-4229-A396-8D1EFC20CFF4}" type="slidenum">
              <a:rPr lang="en-US" altLang="ja-JP" sz="12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2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76D628B-3700-4D13-9E07-CCDB35D0EFE6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0C7FDEB-EEF7-4A82-8C0E-1DCDF8297BEB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250A09-2DA4-4FE8-9343-4617262F9BAA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765175"/>
            <a:ext cx="4116388" cy="5688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25988" y="765175"/>
            <a:ext cx="4117975" cy="5688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6694C9-99EE-4DC5-ACDE-40CCB506F2FA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C5626D-C1CB-4F5E-AAE7-2DD5C28E383A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42E1827-8BA6-4A28-9BB7-E134C7266E6A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0C195DC-2F99-4649-B3DC-B4E322091666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78046AC-C07D-4AF9-B1AF-03F340CB87F5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EBDAFB8-A5EC-430A-BE6E-FE28FF6A2B5E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F4FD71E-CB0F-4E52-8D47-5073FB9AA80F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8463" y="66675"/>
            <a:ext cx="2095500" cy="63865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66675"/>
            <a:ext cx="6138863" cy="63865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D1A030C-A0FB-43FA-880C-278ECBA1F803}" type="slidenum">
              <a:rPr lang="en-US" altLang="ja-JP" sz="1400" b="1" kern="1200">
                <a:solidFill>
                  <a:srgbClr val="000000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00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765175"/>
            <a:ext cx="8386763" cy="5711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D060A6-9F2D-4B2F-AA5E-080FECEE08E7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nova"/>
          <p:cNvPicPr>
            <a:picLocks noChangeAspect="1" noChangeArrowheads="1"/>
          </p:cNvPicPr>
          <p:nvPr userDrawn="1"/>
        </p:nvPicPr>
        <p:blipFill>
          <a:blip r:embed="rId2" cstate="print">
            <a:lum bright="84000" contrast="-8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 sz="2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91557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791558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791559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791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>
                <a:solidFill>
                  <a:srgbClr val="3333FF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9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7" grpId="0" animBg="1" autoUpdateAnimBg="0"/>
      <p:bldP spid="791558" grpId="0" animBg="1" autoUpdateAnimBg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EA1CBEC-D2BD-454B-9EB0-CAB08C1E6B5C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771341F-E99E-4AFD-9210-26E30FF64909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765175"/>
            <a:ext cx="4116388" cy="5711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25988" y="765175"/>
            <a:ext cx="4117975" cy="5711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7441DE2-D7B8-46D5-8BD0-72A96A4C9981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9BD9DF-82CF-43F8-A683-F419ACD5A6B7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5B4B56B-617F-4E5A-BFA7-A98E67511B8E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75E03A-50C0-4A19-8CDC-CEE61903CEF3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F1C16F3-1CAC-424B-8FE6-C94BD4B65A72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1505DF-6818-4FC3-8D0E-02DA86725385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A021DA4-91BB-420F-BBCE-F4C657F2ED02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 smtClean="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 smtClean="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701" r:id="rId3"/>
    <p:sldLayoutId id="2147483702" r:id="rId4"/>
    <p:sldLayoutId id="2147483807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2" descr="nova"/>
          <p:cNvPicPr>
            <a:picLocks noChangeAspect="1" noChangeArrowheads="1"/>
          </p:cNvPicPr>
          <p:nvPr userDrawn="1"/>
        </p:nvPicPr>
        <p:blipFill>
          <a:blip r:embed="rId13" cstate="print">
            <a:lum bright="84000" contrast="-8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790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000066"/>
                </a:solidFill>
                <a:latin typeface="+mn-lt"/>
                <a:ea typeface="+mn-ea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kern="1200" dirty="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000066"/>
                </a:solidFill>
                <a:latin typeface="+mn-lt"/>
                <a:ea typeface="+mn-ea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977BED6-6A54-4FDD-92B1-B370E8B37DE6}" type="slidenum">
              <a:rPr lang="en-US" altLang="ja-JP" kern="1200">
                <a:latin typeface="Tahoma"/>
                <a:ea typeface="HGP創英角ｺﾞｼｯｸUB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kern="1200" dirty="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76200"/>
            <a:ext cx="878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6148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549275"/>
            <a:ext cx="8785225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792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4008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 b="1">
                <a:ea typeface="ＭＳ Ｐゴシック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CD2C3BC-03DA-455E-8BDA-24427F75571A}" type="slidenum">
              <a:rPr lang="en-US" altLang="ja-JP" kern="1200">
                <a:solidFill>
                  <a:srgbClr val="40458C"/>
                </a:solidFill>
                <a:latin typeface="Tahoma" pitchFamily="34" charset="0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kern="1200" dirty="0">
              <a:solidFill>
                <a:srgbClr val="40458C"/>
              </a:solidFill>
              <a:latin typeface="Tahoma" pitchFamily="34" charset="0"/>
              <a:cs typeface="+mn-cs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179388" y="6524625"/>
            <a:ext cx="8785225" cy="0"/>
          </a:xfrm>
          <a:prstGeom prst="line">
            <a:avLst/>
          </a:prstGeom>
          <a:noFill/>
          <a:ln w="25400">
            <a:solidFill>
              <a:srgbClr val="666699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179388" y="549275"/>
            <a:ext cx="8785225" cy="0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00"/>
        </a:buClr>
        <a:buSzPct val="70000"/>
        <a:buFont typeface="Wingdings" pitchFamily="2" charset="2"/>
        <a:buChar char="n"/>
        <a:defRPr kumimoji="1"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kumimoji="1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kumimoji="1" sz="1600">
          <a:solidFill>
            <a:schemeClr val="tx2"/>
          </a:solidFill>
          <a:latin typeface="Geneva" pitchFamily="34" charset="0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1400">
          <a:solidFill>
            <a:schemeClr val="tx2"/>
          </a:solidFill>
          <a:latin typeface="Geneva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1400">
          <a:solidFill>
            <a:schemeClr val="tx2"/>
          </a:solidFill>
          <a:latin typeface="Geneva" pitchFamily="34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1400">
          <a:solidFill>
            <a:schemeClr val="tx2"/>
          </a:solidFill>
          <a:latin typeface="Geneva" pitchFamily="34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1400">
          <a:solidFill>
            <a:schemeClr val="tx2"/>
          </a:solidFill>
          <a:latin typeface="Geneva" pitchFamily="34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1400">
          <a:solidFill>
            <a:schemeClr val="tx2"/>
          </a:solidFill>
          <a:latin typeface="Geneva" pitchFamily="34" charset="0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76200"/>
            <a:ext cx="878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6148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549275"/>
            <a:ext cx="8785225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792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4008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 b="1">
                <a:ea typeface="ＭＳ Ｐゴシック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CD2C3BC-03DA-455E-8BDA-24427F75571A}" type="slidenum">
              <a:rPr lang="en-US" altLang="ja-JP" kern="1200">
                <a:solidFill>
                  <a:srgbClr val="40458C"/>
                </a:solidFill>
                <a:latin typeface="Tahoma" pitchFamily="34" charset="0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kern="1200" dirty="0">
              <a:solidFill>
                <a:srgbClr val="40458C"/>
              </a:solidFill>
              <a:latin typeface="Tahoma" pitchFamily="34" charset="0"/>
              <a:cs typeface="+mn-cs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179388" y="6524625"/>
            <a:ext cx="8785225" cy="0"/>
          </a:xfrm>
          <a:prstGeom prst="line">
            <a:avLst/>
          </a:prstGeom>
          <a:noFill/>
          <a:ln w="25400">
            <a:solidFill>
              <a:srgbClr val="666699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179388" y="549275"/>
            <a:ext cx="8785225" cy="0"/>
          </a:xfrm>
          <a:prstGeom prst="line">
            <a:avLst/>
          </a:prstGeom>
          <a:noFill/>
          <a:ln w="635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>
          <a:solidFill>
            <a:srgbClr val="000000"/>
          </a:solidFill>
          <a:latin typeface="Tahoma" pitchFamily="34" charset="0"/>
          <a:ea typeface="HGP創英角ｺﾞｼｯｸUB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00"/>
        </a:buClr>
        <a:buSzPct val="70000"/>
        <a:buFont typeface="Wingdings" pitchFamily="2" charset="2"/>
        <a:buChar char="n"/>
        <a:defRPr kumimoji="1"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kumimoji="1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kumimoji="1" sz="1600">
          <a:solidFill>
            <a:schemeClr val="tx2"/>
          </a:solidFill>
          <a:latin typeface="Geneva" pitchFamily="34" charset="0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1400">
          <a:solidFill>
            <a:schemeClr val="tx2"/>
          </a:solidFill>
          <a:latin typeface="Geneva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1400">
          <a:solidFill>
            <a:schemeClr val="tx2"/>
          </a:solidFill>
          <a:latin typeface="Geneva" pitchFamily="34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1400">
          <a:solidFill>
            <a:schemeClr val="tx2"/>
          </a:solidFill>
          <a:latin typeface="Geneva" pitchFamily="34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1400">
          <a:solidFill>
            <a:schemeClr val="tx2"/>
          </a:solidFill>
          <a:latin typeface="Geneva" pitchFamily="34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1400">
          <a:solidFill>
            <a:schemeClr val="tx2"/>
          </a:solidFill>
          <a:latin typeface="Geneva" pitchFamily="34" charset="0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 smtClean="0">
                <a:solidFill>
                  <a:srgbClr val="EAEAEA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 smtClean="0">
                <a:solidFill>
                  <a:srgbClr val="EAEAEA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15F68F9-44F6-4E6F-8F84-EB7A3601EA43}" type="slidenum">
              <a:rPr lang="en-US" altLang="ja-JP" kern="1200">
                <a:latin typeface="Tahoma" pitchFamily="34" charset="0"/>
                <a:ea typeface="HGP創英角ｺﾞｼｯｸUB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4" name="Picture 142" descr="nova"/>
          <p:cNvPicPr>
            <a:picLocks noChangeAspect="1" noChangeArrowheads="1"/>
          </p:cNvPicPr>
          <p:nvPr/>
        </p:nvPicPr>
        <p:blipFill>
          <a:blip r:embed="rId14" cstate="print">
            <a:lum bright="80000" contrast="-8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6" name="Rectangle 134" descr="デニム"/>
          <p:cNvSpPr>
            <a:spLocks noChangeArrowheads="1"/>
          </p:cNvSpPr>
          <p:nvPr/>
        </p:nvSpPr>
        <p:spPr bwMode="auto">
          <a:xfrm>
            <a:off x="685800" y="6486525"/>
            <a:ext cx="8077200" cy="76200"/>
          </a:xfrm>
          <a:prstGeom prst="rect">
            <a:avLst/>
          </a:prstGeom>
          <a:blipFill dpi="0" rotWithShape="0">
            <a:blip r:embed="rId15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205" name="Rectangle 133" descr="デニム"/>
          <p:cNvSpPr>
            <a:spLocks noChangeArrowheads="1"/>
          </p:cNvSpPr>
          <p:nvPr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15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179" name="Rectangle 10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181" name="Rectangle 10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524625"/>
            <a:ext cx="87137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000084"/>
                </a:solidFill>
                <a:latin typeface="+mn-lt"/>
                <a:ea typeface="+mn-ea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kern="1200" dirty="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3182" name="Rectangle 1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3275" y="65849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94B54E7B-4086-4D04-9194-92BD9297B345}" type="slidenum">
              <a:rPr lang="en-US" altLang="ja-JP" kern="1200">
                <a:latin typeface="Tahoma"/>
                <a:ea typeface="HGP創英角ｺﾞｼｯｸUB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kern="1200" dirty="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3183" name="Rectangle 11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6675"/>
            <a:ext cx="6629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6"/>
        </a:buBlip>
        <a:defRPr kumimoji="1" sz="2000">
          <a:solidFill>
            <a:srgbClr val="000000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6"/>
        </a:buBlip>
        <a:defRPr kumimoji="1" sz="2000">
          <a:solidFill>
            <a:srgbClr val="000000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6"/>
        </a:buBlip>
        <a:defRPr kumimoji="1" sz="2000">
          <a:solidFill>
            <a:srgbClr val="000000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6"/>
        </a:buBlip>
        <a:defRPr kumimoji="1" sz="2000">
          <a:solidFill>
            <a:srgbClr val="000000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6"/>
        </a:buBlip>
        <a:defRPr kumimoji="1" sz="2000">
          <a:solidFill>
            <a:srgbClr val="000000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6"/>
        </a:buBlip>
        <a:defRPr kumimoji="1" sz="2000">
          <a:solidFill>
            <a:srgbClr val="000000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6"/>
        </a:buBlip>
        <a:defRPr kumimoji="1" sz="2000">
          <a:solidFill>
            <a:srgbClr val="000000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6"/>
        </a:buBlip>
        <a:defRPr kumimoji="1" sz="2000">
          <a:solidFill>
            <a:srgbClr val="000000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6"/>
        </a:buBlip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l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A57766F5-2409-4DC0-87F4-1F47EEC5FDE6}" type="slidenum">
              <a:rPr kumimoji="1" lang="en-US" altLang="ja-JP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l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1C237B7A-9E79-46D9-A9F1-F7B7181240AA}" type="slidenum">
              <a:rPr kumimoji="1" lang="en-US" altLang="ja-JP" kern="120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rgbClr val="0000FF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70000"/>
        <a:buFont typeface="Wingdings" pitchFamily="2" charset="2"/>
        <a:buChar char="l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DA927595-D267-4A10-BA75-3B6B02C05244}" type="slidenum">
              <a:rPr kumimoji="1" lang="en-US" altLang="ja-JP" kern="120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kumimoji="1" lang="en-US" altLang="ja-JP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2" name="Picture 140" descr="nova"/>
          <p:cNvPicPr>
            <a:picLocks noChangeAspect="1" noChangeArrowheads="1"/>
          </p:cNvPicPr>
          <p:nvPr userDrawn="1"/>
        </p:nvPicPr>
        <p:blipFill>
          <a:blip r:embed="rId1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6" name="Rectangle 134" descr="デニム"/>
          <p:cNvSpPr>
            <a:spLocks noChangeArrowheads="1"/>
          </p:cNvSpPr>
          <p:nvPr userDrawn="1"/>
        </p:nvSpPr>
        <p:spPr bwMode="auto">
          <a:xfrm>
            <a:off x="685800" y="6456363"/>
            <a:ext cx="8077200" cy="762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205" name="Rectangle 133" descr="デニム"/>
          <p:cNvSpPr>
            <a:spLocks noChangeArrowheads="1"/>
          </p:cNvSpPr>
          <p:nvPr userDrawn="1"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179" name="Rectangle 10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692150"/>
            <a:ext cx="8386763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181" name="Rectangle 10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586538"/>
            <a:ext cx="8382000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000084"/>
                </a:solidFill>
                <a:latin typeface="+mn-lt"/>
                <a:ea typeface="+mn-ea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kern="1200" dirty="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3182" name="Rectangle 1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532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200" b="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9E17ED64-89F3-4405-8693-077495294E6C}" type="slidenum">
              <a:rPr lang="en-US" altLang="ja-JP" kern="1200">
                <a:latin typeface="Tahoma"/>
                <a:ea typeface="HGP創英角ｺﾞｼｯｸUB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kern="1200" dirty="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3183" name="Rectangle 11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925"/>
            <a:ext cx="6629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sldNum="0"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4" name="Picture 142" descr="nova"/>
          <p:cNvPicPr>
            <a:picLocks noChangeAspect="1" noChangeArrowheads="1"/>
          </p:cNvPicPr>
          <p:nvPr userDrawn="1"/>
        </p:nvPicPr>
        <p:blipFill>
          <a:blip r:embed="rId13" cstate="print">
            <a:lum bright="80000" contrast="-8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6" name="Rectangle 134" descr="デニム"/>
          <p:cNvSpPr>
            <a:spLocks noChangeArrowheads="1"/>
          </p:cNvSpPr>
          <p:nvPr userDrawn="1"/>
        </p:nvSpPr>
        <p:spPr bwMode="auto">
          <a:xfrm>
            <a:off x="685800" y="6486525"/>
            <a:ext cx="8077200" cy="762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205" name="Rectangle 133" descr="デニム"/>
          <p:cNvSpPr>
            <a:spLocks noChangeArrowheads="1"/>
          </p:cNvSpPr>
          <p:nvPr userDrawn="1"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14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179" name="Rectangle 10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181" name="Rectangle 10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19875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000084"/>
                </a:solidFill>
                <a:latin typeface="+mn-lt"/>
                <a:ea typeface="+mn-ea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kern="1200" dirty="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3182" name="Rectangle 1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849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DFEC1BA8-209F-4438-8A04-5D7FFD30F8FB}" type="slidenum">
              <a:rPr lang="en-US" altLang="ja-JP" kern="1200">
                <a:latin typeface="Tahoma"/>
                <a:ea typeface="HGP創英角ｺﾞｼｯｸUB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kern="1200" dirty="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3183" name="Rectangle 11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6675"/>
            <a:ext cx="6629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sldNum="0"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5"/>
        </a:buBlip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5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9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13" Type="http://schemas.openxmlformats.org/officeDocument/2006/relationships/image" Target="../media/image133.jpeg"/><Relationship Id="rId3" Type="http://schemas.openxmlformats.org/officeDocument/2006/relationships/notesSlide" Target="../notesSlides/notesSlide109.xml"/><Relationship Id="rId7" Type="http://schemas.openxmlformats.org/officeDocument/2006/relationships/oleObject" Target="../embeddings/oleObject2.bin"/><Relationship Id="rId12" Type="http://schemas.openxmlformats.org/officeDocument/2006/relationships/slide" Target="slide9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0.jpeg"/><Relationship Id="rId11" Type="http://schemas.openxmlformats.org/officeDocument/2006/relationships/image" Target="../media/image132.jpeg"/><Relationship Id="rId5" Type="http://schemas.openxmlformats.org/officeDocument/2006/relationships/slide" Target="slide5.xml"/><Relationship Id="rId10" Type="http://schemas.openxmlformats.org/officeDocument/2006/relationships/image" Target="../media/image131.jpeg"/><Relationship Id="rId4" Type="http://schemas.openxmlformats.org/officeDocument/2006/relationships/image" Target="../media/image129.png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29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Relationship Id="rId9" Type="http://schemas.openxmlformats.org/officeDocument/2006/relationships/image" Target="../media/image14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8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52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53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9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jda.jaxa.jp/jda/p4_download_j.php?mode=level&amp;f_id=14317&amp;time=N&amp;genre=1&amp;category=903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2.xml"/><Relationship Id="rId13" Type="http://schemas.openxmlformats.org/officeDocument/2006/relationships/image" Target="../media/image44.png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42.png"/><Relationship Id="rId5" Type="http://schemas.openxmlformats.org/officeDocument/2006/relationships/tags" Target="../tags/tag7.xml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tags" Target="../tags/tag6.xml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hyperlink" Target="100520_GWADW_kokuyama_2.ppt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2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2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8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notesSlide" Target="../notesSlides/notesSlide63.xml"/><Relationship Id="rId9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85.emf"/><Relationship Id="rId4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5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7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&#30330;&#34920;&#20869;&#23481;.doc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357298"/>
            <a:ext cx="8889548" cy="49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グループ化 16"/>
          <p:cNvGrpSpPr/>
          <p:nvPr/>
        </p:nvGrpSpPr>
        <p:grpSpPr>
          <a:xfrm>
            <a:off x="6500826" y="1315508"/>
            <a:ext cx="2214578" cy="2000264"/>
            <a:chOff x="746556" y="1417215"/>
            <a:chExt cx="2000990" cy="1714512"/>
          </a:xfrm>
        </p:grpSpPr>
        <p:sp>
          <p:nvSpPr>
            <p:cNvPr id="18" name="台形 17"/>
            <p:cNvSpPr/>
            <p:nvPr/>
          </p:nvSpPr>
          <p:spPr bwMode="auto">
            <a:xfrm rot="4376614">
              <a:off x="2040800" y="1931207"/>
              <a:ext cx="188864" cy="855226"/>
            </a:xfrm>
            <a:prstGeom prst="trapezoid">
              <a:avLst>
                <a:gd name="adj" fmla="val 4248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9" name="台形 18"/>
            <p:cNvSpPr/>
            <p:nvPr/>
          </p:nvSpPr>
          <p:spPr bwMode="auto">
            <a:xfrm rot="1090400">
              <a:off x="1468178" y="1550555"/>
              <a:ext cx="317392" cy="761824"/>
            </a:xfrm>
            <a:prstGeom prst="trapezoid">
              <a:avLst>
                <a:gd name="adj" fmla="val 4437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0" name="台形 19"/>
            <p:cNvSpPr/>
            <p:nvPr/>
          </p:nvSpPr>
          <p:spPr bwMode="auto">
            <a:xfrm rot="18597801">
              <a:off x="2132339" y="1409938"/>
              <a:ext cx="45719" cy="1001918"/>
            </a:xfrm>
            <a:prstGeom prst="trapezoid">
              <a:avLst>
                <a:gd name="adj" fmla="val 8241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21" name="Picture 3" descr="決定版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8203">
              <a:off x="746556" y="1417215"/>
              <a:ext cx="2000990" cy="1714512"/>
            </a:xfrm>
            <a:prstGeom prst="rect">
              <a:avLst/>
            </a:prstGeom>
            <a:noFill/>
          </p:spPr>
        </p:pic>
      </p:grp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7858148" y="3202544"/>
            <a:ext cx="11430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Original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</a:t>
            </a:r>
          </a:p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Picture 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: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Sora</a:t>
            </a:r>
            <a:endParaRPr lang="en-US" altLang="ja-JP" sz="900" b="1" dirty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zh-CN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8" y="5701745"/>
            <a:ext cx="3000396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DDDDDD"/>
                </a:solidFill>
              </a:rPr>
              <a:t>On behalf of </a:t>
            </a:r>
          </a:p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DDDDDD"/>
                </a:solidFill>
              </a:rPr>
              <a:t>  DECIGO working group</a:t>
            </a:r>
            <a:endParaRPr lang="en-US" altLang="ja-JP" sz="9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14810" y="4929198"/>
            <a:ext cx="4357718" cy="67710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b="1" dirty="0">
                <a:solidFill>
                  <a:srgbClr val="CCFFCC"/>
                </a:solidFill>
                <a:latin typeface="Tahoma" pitchFamily="34" charset="0"/>
              </a:rPr>
              <a:t>Masaki Ando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 (Department </a:t>
            </a:r>
            <a:r>
              <a:rPr lang="en-US" altLang="ja-JP" sz="1400" b="1" dirty="0">
                <a:solidFill>
                  <a:srgbClr val="CCFFCC"/>
                </a:solidFill>
                <a:latin typeface="Tahoma" pitchFamily="34" charset="0"/>
              </a:rPr>
              <a:t>of Physics</a:t>
            </a: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,  Kyoto University)</a:t>
            </a:r>
            <a:endParaRPr lang="en-US" altLang="ja-JP" sz="14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485775"/>
            <a:ext cx="8280400" cy="609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sz="3600" dirty="0" smtClean="0"/>
              <a:t>DECIGO and DECIGO Pathfinder</a:t>
            </a:r>
            <a:endParaRPr lang="en-US" altLang="ja-JP" sz="3600" dirty="0">
              <a:ea typeface="HGS創英角ｺﾞｼｯｸUB" pitchFamily="50" charset="-128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Astronomy and Cosmology</a:t>
            </a:r>
            <a:endParaRPr lang="en-US" altLang="ja-JP" sz="2000" dirty="0" smtClean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642910" y="947306"/>
            <a:ext cx="79296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Verification of the alternative theories of gravity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</a:rPr>
              <a:t>　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Test </a:t>
            </a:r>
            <a:r>
              <a:rPr lang="en-US" altLang="ja-JP" sz="2000" b="1" dirty="0" smtClean="0">
                <a:solidFill>
                  <a:srgbClr val="99CCFF"/>
                </a:solidFill>
              </a:rPr>
              <a:t>Brans-Dicke theory </a:t>
            </a:r>
            <a:r>
              <a:rPr lang="ja-JP" altLang="en-US" sz="2000" b="1" dirty="0" smtClean="0">
                <a:solidFill>
                  <a:srgbClr val="99CCFF"/>
                </a:solidFill>
              </a:rPr>
              <a:t>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by NS/BH binary evolution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        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Stronger constraint by  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4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times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357290" y="2161752"/>
            <a:ext cx="64294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K. Yagi and T. Tanaka, Prog. Theor. Phys. 123, 1069 (2010)</a:t>
            </a:r>
            <a:endParaRPr lang="ja-JP" altLang="en-US" sz="1600" dirty="0">
              <a:solidFill>
                <a:srgbClr val="C0C0C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71472" y="4716860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Neutron-star physics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Determine mass of 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5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NSs per year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Constrain the </a:t>
            </a:r>
            <a:r>
              <a:rPr lang="en-US" altLang="ja-JP" sz="2000" b="1" dirty="0" smtClean="0">
                <a:solidFill>
                  <a:srgbClr val="99CCFF"/>
                </a:solidFill>
              </a:rPr>
              <a:t>EOS of NS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Formation process of NS from the spectrum</a:t>
            </a:r>
            <a:endParaRPr kumimoji="1" lang="en-US" altLang="ja-JP" sz="2000" b="1" kern="1200" dirty="0" smtClean="0">
              <a:solidFill>
                <a:srgbClr val="FF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00034" y="2643182"/>
            <a:ext cx="82153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1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Black hole dark matter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Gravitational collapse of the primordial density fluctuations 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99CCFF"/>
                </a:solidFill>
                <a:sym typeface="Wingdings" pitchFamily="2" charset="2"/>
              </a:rPr>
              <a:t>P</a:t>
            </a:r>
            <a:r>
              <a:rPr lang="en-US" altLang="ja-JP" sz="2000" b="1" dirty="0" smtClean="0">
                <a:solidFill>
                  <a:srgbClr val="99CCFF"/>
                </a:solidFill>
              </a:rPr>
              <a:t>rimordial black holes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(PBHs)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                 as a candidate of dark matter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1428728" y="4162016"/>
            <a:ext cx="64294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R. Saito and J. Yokoyama, Phys. Rev. Lett. 102 161101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55638" y="344488"/>
            <a:ext cx="7772400" cy="1143000"/>
          </a:xfrm>
        </p:spPr>
        <p:txBody>
          <a:bodyPr/>
          <a:lstStyle/>
          <a:p>
            <a:r>
              <a:rPr lang="en-US" altLang="ja-JP" dirty="0"/>
              <a:t>LCGT and DECIGO</a:t>
            </a:r>
          </a:p>
        </p:txBody>
      </p:sp>
      <p:pic>
        <p:nvPicPr>
          <p:cNvPr id="1761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8263" y="2274888"/>
            <a:ext cx="2786062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286500" y="2193925"/>
            <a:ext cx="2608263" cy="2373313"/>
            <a:chOff x="2048" y="917"/>
            <a:chExt cx="3363" cy="3064"/>
          </a:xfrm>
        </p:grpSpPr>
        <p:sp>
          <p:nvSpPr>
            <p:cNvPr id="176137" name="Freeform 9"/>
            <p:cNvSpPr>
              <a:spLocks/>
            </p:cNvSpPr>
            <p:nvPr/>
          </p:nvSpPr>
          <p:spPr bwMode="auto">
            <a:xfrm rot="14397729">
              <a:off x="3599" y="2511"/>
              <a:ext cx="1364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38" name="Freeform 10"/>
            <p:cNvSpPr>
              <a:spLocks/>
            </p:cNvSpPr>
            <p:nvPr/>
          </p:nvSpPr>
          <p:spPr bwMode="auto">
            <a:xfrm rot="14397729" flipV="1">
              <a:off x="3682" y="2465"/>
              <a:ext cx="1364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39" name="Freeform 11"/>
            <p:cNvSpPr>
              <a:spLocks/>
            </p:cNvSpPr>
            <p:nvPr/>
          </p:nvSpPr>
          <p:spPr bwMode="auto">
            <a:xfrm rot="14397729">
              <a:off x="3652" y="2372"/>
              <a:ext cx="1264" cy="12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40" name="Rectangle 12"/>
            <p:cNvSpPr>
              <a:spLocks noChangeArrowheads="1"/>
            </p:cNvSpPr>
            <p:nvPr/>
          </p:nvSpPr>
          <p:spPr bwMode="auto">
            <a:xfrm rot="-9855440">
              <a:off x="3801" y="1550"/>
              <a:ext cx="24" cy="11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41" name="Rectangle 13"/>
            <p:cNvSpPr>
              <a:spLocks noChangeArrowheads="1"/>
            </p:cNvSpPr>
            <p:nvPr/>
          </p:nvSpPr>
          <p:spPr bwMode="auto">
            <a:xfrm rot="9888311">
              <a:off x="3648" y="1545"/>
              <a:ext cx="25" cy="11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42" name="Rectangle 14"/>
            <p:cNvSpPr>
              <a:spLocks noChangeArrowheads="1"/>
            </p:cNvSpPr>
            <p:nvPr/>
          </p:nvSpPr>
          <p:spPr bwMode="auto">
            <a:xfrm rot="10780961">
              <a:off x="3709" y="1361"/>
              <a:ext cx="26" cy="221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43" name="Line 15"/>
            <p:cNvSpPr>
              <a:spLocks noChangeShapeType="1"/>
            </p:cNvSpPr>
            <p:nvPr/>
          </p:nvSpPr>
          <p:spPr bwMode="auto">
            <a:xfrm rot="7209001" flipV="1">
              <a:off x="3287" y="1489"/>
              <a:ext cx="880" cy="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44" name="Rectangle 16"/>
            <p:cNvSpPr>
              <a:spLocks noChangeArrowheads="1"/>
            </p:cNvSpPr>
            <p:nvPr/>
          </p:nvSpPr>
          <p:spPr bwMode="auto">
            <a:xfrm rot="7209001">
              <a:off x="3795" y="1129"/>
              <a:ext cx="221" cy="116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45" name="Freeform 17"/>
            <p:cNvSpPr>
              <a:spLocks/>
            </p:cNvSpPr>
            <p:nvPr/>
          </p:nvSpPr>
          <p:spPr bwMode="auto">
            <a:xfrm rot="7209001">
              <a:off x="3581" y="1655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46" name="Line 18"/>
            <p:cNvSpPr>
              <a:spLocks noChangeShapeType="1"/>
            </p:cNvSpPr>
            <p:nvPr/>
          </p:nvSpPr>
          <p:spPr bwMode="auto">
            <a:xfrm rot="7209001">
              <a:off x="3618" y="1720"/>
              <a:ext cx="44" cy="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47" name="Line 19"/>
            <p:cNvSpPr>
              <a:spLocks noChangeShapeType="1"/>
            </p:cNvSpPr>
            <p:nvPr/>
          </p:nvSpPr>
          <p:spPr bwMode="auto">
            <a:xfrm rot="7209001">
              <a:off x="3547" y="1682"/>
              <a:ext cx="43" cy="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 rot="7209001">
              <a:off x="3246" y="1840"/>
              <a:ext cx="378" cy="314"/>
              <a:chOff x="4785" y="11039"/>
              <a:chExt cx="829" cy="688"/>
            </a:xfrm>
          </p:grpSpPr>
          <p:sp>
            <p:nvSpPr>
              <p:cNvPr id="176149" name="Freeform 21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905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150" name="Line 22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151" name="Line 23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152" name="Line 24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153" name="Arc 25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6154" name="Freeform 26"/>
            <p:cNvSpPr>
              <a:spLocks/>
            </p:cNvSpPr>
            <p:nvPr/>
          </p:nvSpPr>
          <p:spPr bwMode="auto">
            <a:xfrm rot="9872463">
              <a:off x="3483" y="1720"/>
              <a:ext cx="137" cy="13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55" name="Freeform 27"/>
            <p:cNvSpPr>
              <a:spLocks/>
            </p:cNvSpPr>
            <p:nvPr/>
          </p:nvSpPr>
          <p:spPr bwMode="auto">
            <a:xfrm rot="7209001">
              <a:off x="3407" y="1726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56" name="Arc 28"/>
            <p:cNvSpPr>
              <a:spLocks/>
            </p:cNvSpPr>
            <p:nvPr/>
          </p:nvSpPr>
          <p:spPr bwMode="auto">
            <a:xfrm rot="14146499">
              <a:off x="3600" y="1650"/>
              <a:ext cx="182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57" name="Arc 29"/>
            <p:cNvSpPr>
              <a:spLocks/>
            </p:cNvSpPr>
            <p:nvPr/>
          </p:nvSpPr>
          <p:spPr bwMode="auto">
            <a:xfrm rot="271502" flipV="1">
              <a:off x="3421" y="1548"/>
              <a:ext cx="184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30"/>
            <p:cNvGrpSpPr>
              <a:grpSpLocks/>
            </p:cNvGrpSpPr>
            <p:nvPr/>
          </p:nvGrpSpPr>
          <p:grpSpPr bwMode="auto">
            <a:xfrm rot="7209001">
              <a:off x="3246" y="1839"/>
              <a:ext cx="378" cy="315"/>
              <a:chOff x="4785" y="11039"/>
              <a:chExt cx="829" cy="688"/>
            </a:xfrm>
          </p:grpSpPr>
          <p:sp>
            <p:nvSpPr>
              <p:cNvPr id="176159" name="Freeform 31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160" name="Line 32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161" name="Line 33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162" name="Line 34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163" name="Arc 35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6164" name="Arc 36"/>
            <p:cNvSpPr>
              <a:spLocks/>
            </p:cNvSpPr>
            <p:nvPr/>
          </p:nvSpPr>
          <p:spPr bwMode="auto">
            <a:xfrm rot="9872463" flipH="1" flipV="1">
              <a:off x="3419" y="1718"/>
              <a:ext cx="222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65" name="Arc 37"/>
            <p:cNvSpPr>
              <a:spLocks/>
            </p:cNvSpPr>
            <p:nvPr/>
          </p:nvSpPr>
          <p:spPr bwMode="auto">
            <a:xfrm rot="9872463">
              <a:off x="3465" y="1631"/>
              <a:ext cx="220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66" name="Arc 38"/>
            <p:cNvSpPr>
              <a:spLocks/>
            </p:cNvSpPr>
            <p:nvPr/>
          </p:nvSpPr>
          <p:spPr bwMode="auto">
            <a:xfrm rot="9872463">
              <a:off x="3581" y="1619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67" name="Arc 39"/>
            <p:cNvSpPr>
              <a:spLocks/>
            </p:cNvSpPr>
            <p:nvPr/>
          </p:nvSpPr>
          <p:spPr bwMode="auto">
            <a:xfrm rot="9872463" flipH="1" flipV="1">
              <a:off x="3539" y="1693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68" name="Line 40"/>
            <p:cNvSpPr>
              <a:spLocks noChangeShapeType="1"/>
            </p:cNvSpPr>
            <p:nvPr/>
          </p:nvSpPr>
          <p:spPr bwMode="auto">
            <a:xfrm rot="9016332" flipV="1">
              <a:off x="3851" y="1445"/>
              <a:ext cx="0" cy="46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69" name="Freeform 41"/>
            <p:cNvSpPr>
              <a:spLocks/>
            </p:cNvSpPr>
            <p:nvPr/>
          </p:nvSpPr>
          <p:spPr bwMode="auto">
            <a:xfrm rot="3616332">
              <a:off x="3836" y="1655"/>
              <a:ext cx="49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70" name="Line 42"/>
            <p:cNvSpPr>
              <a:spLocks noChangeShapeType="1"/>
            </p:cNvSpPr>
            <p:nvPr/>
          </p:nvSpPr>
          <p:spPr bwMode="auto">
            <a:xfrm rot="3616332">
              <a:off x="3875" y="1680"/>
              <a:ext cx="44" cy="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71" name="Line 43"/>
            <p:cNvSpPr>
              <a:spLocks noChangeShapeType="1"/>
            </p:cNvSpPr>
            <p:nvPr/>
          </p:nvSpPr>
          <p:spPr bwMode="auto">
            <a:xfrm rot="3616332">
              <a:off x="3805" y="1723"/>
              <a:ext cx="44" cy="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72" name="Freeform 44"/>
            <p:cNvSpPr>
              <a:spLocks/>
            </p:cNvSpPr>
            <p:nvPr/>
          </p:nvSpPr>
          <p:spPr bwMode="auto">
            <a:xfrm rot="3616332">
              <a:off x="3914" y="1769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73" name="Line 45"/>
            <p:cNvSpPr>
              <a:spLocks noChangeShapeType="1"/>
            </p:cNvSpPr>
            <p:nvPr/>
          </p:nvSpPr>
          <p:spPr bwMode="auto">
            <a:xfrm rot="3616332">
              <a:off x="3940" y="1714"/>
              <a:ext cx="0" cy="25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74" name="Line 46"/>
            <p:cNvSpPr>
              <a:spLocks noChangeShapeType="1"/>
            </p:cNvSpPr>
            <p:nvPr/>
          </p:nvSpPr>
          <p:spPr bwMode="auto">
            <a:xfrm rot="3616332">
              <a:off x="4011" y="1825"/>
              <a:ext cx="114" cy="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75" name="Line 47"/>
            <p:cNvSpPr>
              <a:spLocks noChangeShapeType="1"/>
            </p:cNvSpPr>
            <p:nvPr/>
          </p:nvSpPr>
          <p:spPr bwMode="auto">
            <a:xfrm rot="3616332">
              <a:off x="3805" y="1943"/>
              <a:ext cx="118" cy="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76" name="Arc 48"/>
            <p:cNvSpPr>
              <a:spLocks/>
            </p:cNvSpPr>
            <p:nvPr/>
          </p:nvSpPr>
          <p:spPr bwMode="auto">
            <a:xfrm rot="38744832">
              <a:off x="3888" y="1861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77" name="Freeform 49"/>
            <p:cNvSpPr>
              <a:spLocks/>
            </p:cNvSpPr>
            <p:nvPr/>
          </p:nvSpPr>
          <p:spPr bwMode="auto">
            <a:xfrm rot="6279794">
              <a:off x="3843" y="1724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78" name="Freeform 50"/>
            <p:cNvSpPr>
              <a:spLocks/>
            </p:cNvSpPr>
            <p:nvPr/>
          </p:nvSpPr>
          <p:spPr bwMode="auto">
            <a:xfrm rot="3616332">
              <a:off x="3775" y="1727"/>
              <a:ext cx="285" cy="144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79" name="Arc 51"/>
            <p:cNvSpPr>
              <a:spLocks/>
            </p:cNvSpPr>
            <p:nvPr/>
          </p:nvSpPr>
          <p:spPr bwMode="auto">
            <a:xfrm rot="10553830">
              <a:off x="3862" y="1548"/>
              <a:ext cx="183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80" name="Arc 52"/>
            <p:cNvSpPr>
              <a:spLocks/>
            </p:cNvSpPr>
            <p:nvPr/>
          </p:nvSpPr>
          <p:spPr bwMode="auto">
            <a:xfrm rot="18278834" flipV="1">
              <a:off x="3683" y="1653"/>
              <a:ext cx="185" cy="21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53"/>
            <p:cNvGrpSpPr>
              <a:grpSpLocks/>
            </p:cNvGrpSpPr>
            <p:nvPr/>
          </p:nvGrpSpPr>
          <p:grpSpPr bwMode="auto">
            <a:xfrm rot="3616332">
              <a:off x="3844" y="1839"/>
              <a:ext cx="378" cy="316"/>
              <a:chOff x="4785" y="11039"/>
              <a:chExt cx="829" cy="688"/>
            </a:xfrm>
          </p:grpSpPr>
          <p:sp>
            <p:nvSpPr>
              <p:cNvPr id="176182" name="Freeform 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183" name="Line 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184" name="Line 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185" name="Line 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186" name="Arc 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6187" name="Arc 59"/>
            <p:cNvSpPr>
              <a:spLocks/>
            </p:cNvSpPr>
            <p:nvPr/>
          </p:nvSpPr>
          <p:spPr bwMode="auto">
            <a:xfrm rot="6279794" flipH="1" flipV="1">
              <a:off x="3826" y="1720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88" name="Arc 60"/>
            <p:cNvSpPr>
              <a:spLocks/>
            </p:cNvSpPr>
            <p:nvPr/>
          </p:nvSpPr>
          <p:spPr bwMode="auto">
            <a:xfrm rot="6279794">
              <a:off x="3774" y="1637"/>
              <a:ext cx="220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89" name="Arc 61"/>
            <p:cNvSpPr>
              <a:spLocks/>
            </p:cNvSpPr>
            <p:nvPr/>
          </p:nvSpPr>
          <p:spPr bwMode="auto">
            <a:xfrm rot="6279794">
              <a:off x="3798" y="1621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90" name="Arc 62"/>
            <p:cNvSpPr>
              <a:spLocks/>
            </p:cNvSpPr>
            <p:nvPr/>
          </p:nvSpPr>
          <p:spPr bwMode="auto">
            <a:xfrm rot="6279794" flipH="1" flipV="1">
              <a:off x="3839" y="1693"/>
              <a:ext cx="89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91" name="Line 63"/>
            <p:cNvSpPr>
              <a:spLocks noChangeShapeType="1"/>
            </p:cNvSpPr>
            <p:nvPr/>
          </p:nvSpPr>
          <p:spPr bwMode="auto">
            <a:xfrm rot="7209001">
              <a:off x="3524" y="1375"/>
              <a:ext cx="1" cy="328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192" name="Line 64"/>
            <p:cNvSpPr>
              <a:spLocks noChangeShapeType="1"/>
            </p:cNvSpPr>
            <p:nvPr/>
          </p:nvSpPr>
          <p:spPr bwMode="auto">
            <a:xfrm rot="14429284">
              <a:off x="3947" y="1380"/>
              <a:ext cx="0" cy="327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5"/>
            <p:cNvGrpSpPr>
              <a:grpSpLocks/>
            </p:cNvGrpSpPr>
            <p:nvPr/>
          </p:nvGrpSpPr>
          <p:grpSpPr bwMode="auto">
            <a:xfrm rot="14462297">
              <a:off x="4065" y="1386"/>
              <a:ext cx="141" cy="114"/>
              <a:chOff x="5504" y="8144"/>
              <a:chExt cx="291" cy="236"/>
            </a:xfrm>
          </p:grpSpPr>
          <p:sp>
            <p:nvSpPr>
              <p:cNvPr id="176194" name="Rectangle 66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195" name="Rectangle 67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8"/>
            <p:cNvGrpSpPr>
              <a:grpSpLocks/>
            </p:cNvGrpSpPr>
            <p:nvPr/>
          </p:nvGrpSpPr>
          <p:grpSpPr bwMode="auto">
            <a:xfrm rot="7209001">
              <a:off x="3277" y="1375"/>
              <a:ext cx="142" cy="114"/>
              <a:chOff x="5504" y="8144"/>
              <a:chExt cx="291" cy="236"/>
            </a:xfrm>
          </p:grpSpPr>
          <p:sp>
            <p:nvSpPr>
              <p:cNvPr id="176197" name="Rectangle 6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198" name="Rectangle 7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6199" name="Rectangle 71"/>
            <p:cNvSpPr>
              <a:spLocks noChangeArrowheads="1"/>
            </p:cNvSpPr>
            <p:nvPr/>
          </p:nvSpPr>
          <p:spPr bwMode="auto">
            <a:xfrm rot="10780961">
              <a:off x="3707" y="1360"/>
              <a:ext cx="27" cy="221"/>
            </a:xfrm>
            <a:prstGeom prst="rect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00" name="Rectangle 72"/>
            <p:cNvSpPr>
              <a:spLocks noChangeArrowheads="1"/>
            </p:cNvSpPr>
            <p:nvPr/>
          </p:nvSpPr>
          <p:spPr bwMode="auto">
            <a:xfrm rot="9888311">
              <a:off x="3648" y="1545"/>
              <a:ext cx="25" cy="112"/>
            </a:xfrm>
            <a:prstGeom prst="rect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01" name="Rectangle 73"/>
            <p:cNvSpPr>
              <a:spLocks noChangeArrowheads="1"/>
            </p:cNvSpPr>
            <p:nvPr/>
          </p:nvSpPr>
          <p:spPr bwMode="auto">
            <a:xfrm rot="-9855440">
              <a:off x="3801" y="1550"/>
              <a:ext cx="24" cy="112"/>
            </a:xfrm>
            <a:prstGeom prst="rect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02" name="Rectangle 74"/>
            <p:cNvSpPr>
              <a:spLocks noChangeArrowheads="1"/>
            </p:cNvSpPr>
            <p:nvPr/>
          </p:nvSpPr>
          <p:spPr bwMode="auto">
            <a:xfrm rot="17064441" flipH="1">
              <a:off x="4770" y="3222"/>
              <a:ext cx="24" cy="11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03" name="Rectangle 75"/>
            <p:cNvSpPr>
              <a:spLocks noChangeArrowheads="1"/>
            </p:cNvSpPr>
            <p:nvPr/>
          </p:nvSpPr>
          <p:spPr bwMode="auto">
            <a:xfrm rot="18920690" flipH="1">
              <a:off x="4698" y="3356"/>
              <a:ext cx="25" cy="11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04" name="Rectangle 76"/>
            <p:cNvSpPr>
              <a:spLocks noChangeArrowheads="1"/>
            </p:cNvSpPr>
            <p:nvPr/>
          </p:nvSpPr>
          <p:spPr bwMode="auto">
            <a:xfrm rot="18028040" flipH="1">
              <a:off x="4840" y="3313"/>
              <a:ext cx="26" cy="221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05" name="Line 77"/>
            <p:cNvSpPr>
              <a:spLocks noChangeShapeType="1"/>
            </p:cNvSpPr>
            <p:nvPr/>
          </p:nvSpPr>
          <p:spPr bwMode="auto">
            <a:xfrm flipH="1" flipV="1">
              <a:off x="4399" y="3410"/>
              <a:ext cx="880" cy="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06" name="Rectangle 78"/>
            <p:cNvSpPr>
              <a:spLocks noChangeArrowheads="1"/>
            </p:cNvSpPr>
            <p:nvPr/>
          </p:nvSpPr>
          <p:spPr bwMode="auto">
            <a:xfrm flipH="1">
              <a:off x="5081" y="3350"/>
              <a:ext cx="221" cy="116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07" name="Freeform 79"/>
            <p:cNvSpPr>
              <a:spLocks/>
            </p:cNvSpPr>
            <p:nvPr/>
          </p:nvSpPr>
          <p:spPr bwMode="auto">
            <a:xfrm flipH="1">
              <a:off x="4572" y="3365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08" name="Line 80"/>
            <p:cNvSpPr>
              <a:spLocks noChangeShapeType="1"/>
            </p:cNvSpPr>
            <p:nvPr/>
          </p:nvSpPr>
          <p:spPr bwMode="auto">
            <a:xfrm flipH="1">
              <a:off x="4574" y="3370"/>
              <a:ext cx="44" cy="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09" name="Line 81"/>
            <p:cNvSpPr>
              <a:spLocks noChangeShapeType="1"/>
            </p:cNvSpPr>
            <p:nvPr/>
          </p:nvSpPr>
          <p:spPr bwMode="auto">
            <a:xfrm flipH="1">
              <a:off x="4573" y="3451"/>
              <a:ext cx="43" cy="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82"/>
            <p:cNvGrpSpPr>
              <a:grpSpLocks/>
            </p:cNvGrpSpPr>
            <p:nvPr/>
          </p:nvGrpSpPr>
          <p:grpSpPr bwMode="auto">
            <a:xfrm flipH="1">
              <a:off x="4065" y="3252"/>
              <a:ext cx="378" cy="314"/>
              <a:chOff x="4785" y="11039"/>
              <a:chExt cx="829" cy="688"/>
            </a:xfrm>
          </p:grpSpPr>
          <p:sp>
            <p:nvSpPr>
              <p:cNvPr id="176211" name="Freeform 8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905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12" name="Line 8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13" name="Line 8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14" name="Line 8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15" name="Arc 8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6216" name="Freeform 88"/>
            <p:cNvSpPr>
              <a:spLocks/>
            </p:cNvSpPr>
            <p:nvPr/>
          </p:nvSpPr>
          <p:spPr bwMode="auto">
            <a:xfrm rot="18936538" flipH="1">
              <a:off x="4425" y="3344"/>
              <a:ext cx="137" cy="135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17" name="Freeform 89"/>
            <p:cNvSpPr>
              <a:spLocks/>
            </p:cNvSpPr>
            <p:nvPr/>
          </p:nvSpPr>
          <p:spPr bwMode="auto">
            <a:xfrm flipH="1">
              <a:off x="4341" y="3338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18" name="Arc 90"/>
            <p:cNvSpPr>
              <a:spLocks/>
            </p:cNvSpPr>
            <p:nvPr/>
          </p:nvSpPr>
          <p:spPr bwMode="auto">
            <a:xfrm rot="14662502" flipH="1">
              <a:off x="4500" y="3202"/>
              <a:ext cx="182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19" name="Arc 91"/>
            <p:cNvSpPr>
              <a:spLocks/>
            </p:cNvSpPr>
            <p:nvPr/>
          </p:nvSpPr>
          <p:spPr bwMode="auto">
            <a:xfrm rot="6937498" flipH="1" flipV="1">
              <a:off x="4499" y="3407"/>
              <a:ext cx="184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92"/>
            <p:cNvGrpSpPr>
              <a:grpSpLocks/>
            </p:cNvGrpSpPr>
            <p:nvPr/>
          </p:nvGrpSpPr>
          <p:grpSpPr bwMode="auto">
            <a:xfrm flipH="1">
              <a:off x="4065" y="3251"/>
              <a:ext cx="378" cy="315"/>
              <a:chOff x="4785" y="11039"/>
              <a:chExt cx="829" cy="688"/>
            </a:xfrm>
          </p:grpSpPr>
          <p:sp>
            <p:nvSpPr>
              <p:cNvPr id="176221" name="Freeform 9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22" name="Line 9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23" name="Line 9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24" name="Line 9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25" name="Arc 9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6226" name="Arc 98"/>
            <p:cNvSpPr>
              <a:spLocks/>
            </p:cNvSpPr>
            <p:nvPr/>
          </p:nvSpPr>
          <p:spPr bwMode="auto">
            <a:xfrm rot="18936538" flipV="1">
              <a:off x="4335" y="3298"/>
              <a:ext cx="222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27" name="Arc 99"/>
            <p:cNvSpPr>
              <a:spLocks/>
            </p:cNvSpPr>
            <p:nvPr/>
          </p:nvSpPr>
          <p:spPr bwMode="auto">
            <a:xfrm rot="18936538" flipH="1">
              <a:off x="4434" y="3303"/>
              <a:ext cx="220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28" name="Arc 100"/>
            <p:cNvSpPr>
              <a:spLocks/>
            </p:cNvSpPr>
            <p:nvPr/>
          </p:nvSpPr>
          <p:spPr bwMode="auto">
            <a:xfrm rot="18936538" flipH="1">
              <a:off x="4593" y="3366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29" name="Arc 101"/>
            <p:cNvSpPr>
              <a:spLocks/>
            </p:cNvSpPr>
            <p:nvPr/>
          </p:nvSpPr>
          <p:spPr bwMode="auto">
            <a:xfrm rot="18936538" flipV="1">
              <a:off x="4509" y="3365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30" name="Line 102"/>
            <p:cNvSpPr>
              <a:spLocks noChangeShapeType="1"/>
            </p:cNvSpPr>
            <p:nvPr/>
          </p:nvSpPr>
          <p:spPr bwMode="auto">
            <a:xfrm rot="-1807332" flipH="1" flipV="1">
              <a:off x="4740" y="2979"/>
              <a:ext cx="0" cy="462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31" name="Freeform 103"/>
            <p:cNvSpPr>
              <a:spLocks/>
            </p:cNvSpPr>
            <p:nvPr/>
          </p:nvSpPr>
          <p:spPr bwMode="auto">
            <a:xfrm rot="3592668" flipH="1">
              <a:off x="4701" y="3144"/>
              <a:ext cx="49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32" name="Line 104"/>
            <p:cNvSpPr>
              <a:spLocks noChangeShapeType="1"/>
            </p:cNvSpPr>
            <p:nvPr/>
          </p:nvSpPr>
          <p:spPr bwMode="auto">
            <a:xfrm rot="3592668" flipH="1">
              <a:off x="4738" y="3168"/>
              <a:ext cx="44" cy="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33" name="Line 105"/>
            <p:cNvSpPr>
              <a:spLocks noChangeShapeType="1"/>
            </p:cNvSpPr>
            <p:nvPr/>
          </p:nvSpPr>
          <p:spPr bwMode="auto">
            <a:xfrm rot="3592668" flipH="1">
              <a:off x="4666" y="3206"/>
              <a:ext cx="44" cy="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34" name="Freeform 106"/>
            <p:cNvSpPr>
              <a:spLocks/>
            </p:cNvSpPr>
            <p:nvPr/>
          </p:nvSpPr>
          <p:spPr bwMode="auto">
            <a:xfrm rot="3592668" flipH="1">
              <a:off x="4564" y="2886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35" name="Line 107"/>
            <p:cNvSpPr>
              <a:spLocks noChangeShapeType="1"/>
            </p:cNvSpPr>
            <p:nvPr/>
          </p:nvSpPr>
          <p:spPr bwMode="auto">
            <a:xfrm rot="3592668" flipH="1">
              <a:off x="4644" y="2924"/>
              <a:ext cx="0" cy="25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36" name="Line 108"/>
            <p:cNvSpPr>
              <a:spLocks noChangeShapeType="1"/>
            </p:cNvSpPr>
            <p:nvPr/>
          </p:nvSpPr>
          <p:spPr bwMode="auto">
            <a:xfrm rot="3592668" flipH="1">
              <a:off x="4663" y="2945"/>
              <a:ext cx="114" cy="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37" name="Line 109"/>
            <p:cNvSpPr>
              <a:spLocks noChangeShapeType="1"/>
            </p:cNvSpPr>
            <p:nvPr/>
          </p:nvSpPr>
          <p:spPr bwMode="auto">
            <a:xfrm rot="3592668" flipH="1">
              <a:off x="4456" y="3062"/>
              <a:ext cx="118" cy="1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38" name="Arc 110"/>
            <p:cNvSpPr>
              <a:spLocks/>
            </p:cNvSpPr>
            <p:nvPr/>
          </p:nvSpPr>
          <p:spPr bwMode="auto">
            <a:xfrm rot="11664170" flipH="1">
              <a:off x="4381" y="2705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39" name="Freeform 111"/>
            <p:cNvSpPr>
              <a:spLocks/>
            </p:cNvSpPr>
            <p:nvPr/>
          </p:nvSpPr>
          <p:spPr bwMode="auto">
            <a:xfrm rot="929206" flipH="1">
              <a:off x="4603" y="3031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40" name="Freeform 112"/>
            <p:cNvSpPr>
              <a:spLocks/>
            </p:cNvSpPr>
            <p:nvPr/>
          </p:nvSpPr>
          <p:spPr bwMode="auto">
            <a:xfrm rot="3592668" flipH="1">
              <a:off x="4525" y="3018"/>
              <a:ext cx="285" cy="144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41" name="Arc 113"/>
            <p:cNvSpPr>
              <a:spLocks/>
            </p:cNvSpPr>
            <p:nvPr/>
          </p:nvSpPr>
          <p:spPr bwMode="auto">
            <a:xfrm rot="18255170" flipH="1">
              <a:off x="4719" y="3026"/>
              <a:ext cx="183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42" name="Arc 114"/>
            <p:cNvSpPr>
              <a:spLocks/>
            </p:cNvSpPr>
            <p:nvPr/>
          </p:nvSpPr>
          <p:spPr bwMode="auto">
            <a:xfrm rot="10530167" flipH="1" flipV="1">
              <a:off x="4540" y="3129"/>
              <a:ext cx="185" cy="21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5"/>
            <p:cNvGrpSpPr>
              <a:grpSpLocks/>
            </p:cNvGrpSpPr>
            <p:nvPr/>
          </p:nvGrpSpPr>
          <p:grpSpPr bwMode="auto">
            <a:xfrm rot="3592668" flipH="1">
              <a:off x="4365" y="2733"/>
              <a:ext cx="378" cy="316"/>
              <a:chOff x="4785" y="11039"/>
              <a:chExt cx="829" cy="688"/>
            </a:xfrm>
          </p:grpSpPr>
          <p:sp>
            <p:nvSpPr>
              <p:cNvPr id="176244" name="Freeform 116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45" name="Line 117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46" name="Line 118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47" name="Line 119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48" name="Arc 120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90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6249" name="Arc 121"/>
            <p:cNvSpPr>
              <a:spLocks/>
            </p:cNvSpPr>
            <p:nvPr/>
          </p:nvSpPr>
          <p:spPr bwMode="auto">
            <a:xfrm rot="929206" flipV="1">
              <a:off x="4539" y="2945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50" name="Arc 122"/>
            <p:cNvSpPr>
              <a:spLocks/>
            </p:cNvSpPr>
            <p:nvPr/>
          </p:nvSpPr>
          <p:spPr bwMode="auto">
            <a:xfrm rot="929206" flipH="1">
              <a:off x="4584" y="3033"/>
              <a:ext cx="220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51" name="Arc 123"/>
            <p:cNvSpPr>
              <a:spLocks/>
            </p:cNvSpPr>
            <p:nvPr/>
          </p:nvSpPr>
          <p:spPr bwMode="auto">
            <a:xfrm rot="929206" flipH="1">
              <a:off x="4700" y="3178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52" name="Arc 124"/>
            <p:cNvSpPr>
              <a:spLocks/>
            </p:cNvSpPr>
            <p:nvPr/>
          </p:nvSpPr>
          <p:spPr bwMode="auto">
            <a:xfrm rot="929206" flipV="1">
              <a:off x="4659" y="3105"/>
              <a:ext cx="89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53" name="Line 125"/>
            <p:cNvSpPr>
              <a:spLocks noChangeShapeType="1"/>
            </p:cNvSpPr>
            <p:nvPr/>
          </p:nvSpPr>
          <p:spPr bwMode="auto">
            <a:xfrm flipH="1">
              <a:off x="4695" y="3397"/>
              <a:ext cx="1" cy="328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54" name="Line 126"/>
            <p:cNvSpPr>
              <a:spLocks noChangeShapeType="1"/>
            </p:cNvSpPr>
            <p:nvPr/>
          </p:nvSpPr>
          <p:spPr bwMode="auto">
            <a:xfrm rot="14379716" flipH="1">
              <a:off x="4904" y="3029"/>
              <a:ext cx="0" cy="327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7"/>
            <p:cNvGrpSpPr>
              <a:grpSpLocks/>
            </p:cNvGrpSpPr>
            <p:nvPr/>
          </p:nvGrpSpPr>
          <p:grpSpPr bwMode="auto">
            <a:xfrm rot="14346703" flipH="1">
              <a:off x="5014" y="3024"/>
              <a:ext cx="141" cy="114"/>
              <a:chOff x="5504" y="8144"/>
              <a:chExt cx="291" cy="236"/>
            </a:xfrm>
          </p:grpSpPr>
          <p:sp>
            <p:nvSpPr>
              <p:cNvPr id="176256" name="Rectangle 12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57" name="Rectangle 12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2" name="Group 130"/>
            <p:cNvGrpSpPr>
              <a:grpSpLocks/>
            </p:cNvGrpSpPr>
            <p:nvPr/>
          </p:nvGrpSpPr>
          <p:grpSpPr bwMode="auto">
            <a:xfrm flipH="1">
              <a:off x="4628" y="3711"/>
              <a:ext cx="142" cy="114"/>
              <a:chOff x="5504" y="8144"/>
              <a:chExt cx="291" cy="236"/>
            </a:xfrm>
          </p:grpSpPr>
          <p:sp>
            <p:nvSpPr>
              <p:cNvPr id="176259" name="Rectangle 13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60" name="Rectangle 13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6261" name="Rectangle 133"/>
            <p:cNvSpPr>
              <a:spLocks noChangeArrowheads="1"/>
            </p:cNvSpPr>
            <p:nvPr/>
          </p:nvSpPr>
          <p:spPr bwMode="auto">
            <a:xfrm rot="18028040" flipH="1">
              <a:off x="4839" y="3314"/>
              <a:ext cx="27" cy="221"/>
            </a:xfrm>
            <a:prstGeom prst="rect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62" name="Rectangle 134"/>
            <p:cNvSpPr>
              <a:spLocks noChangeArrowheads="1"/>
            </p:cNvSpPr>
            <p:nvPr/>
          </p:nvSpPr>
          <p:spPr bwMode="auto">
            <a:xfrm rot="18920690" flipH="1">
              <a:off x="4698" y="3356"/>
              <a:ext cx="25" cy="112"/>
            </a:xfrm>
            <a:prstGeom prst="rect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63" name="Rectangle 135"/>
            <p:cNvSpPr>
              <a:spLocks noChangeArrowheads="1"/>
            </p:cNvSpPr>
            <p:nvPr/>
          </p:nvSpPr>
          <p:spPr bwMode="auto">
            <a:xfrm rot="17064441" flipH="1">
              <a:off x="4770" y="3222"/>
              <a:ext cx="24" cy="112"/>
            </a:xfrm>
            <a:prstGeom prst="rect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64" name="Rectangle 136"/>
            <p:cNvSpPr>
              <a:spLocks noChangeArrowheads="1"/>
            </p:cNvSpPr>
            <p:nvPr/>
          </p:nvSpPr>
          <p:spPr bwMode="auto">
            <a:xfrm rot="-17064441">
              <a:off x="2674" y="3226"/>
              <a:ext cx="24" cy="112"/>
            </a:xfrm>
            <a:prstGeom prst="rect">
              <a:avLst/>
            </a:prstGeom>
            <a:solidFill>
              <a:srgbClr val="00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65" name="Rectangle 137"/>
            <p:cNvSpPr>
              <a:spLocks noChangeArrowheads="1"/>
            </p:cNvSpPr>
            <p:nvPr/>
          </p:nvSpPr>
          <p:spPr bwMode="auto">
            <a:xfrm rot="2679310">
              <a:off x="2745" y="3359"/>
              <a:ext cx="25" cy="112"/>
            </a:xfrm>
            <a:prstGeom prst="rect">
              <a:avLst/>
            </a:prstGeom>
            <a:solidFill>
              <a:srgbClr val="00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66" name="Rectangle 138"/>
            <p:cNvSpPr>
              <a:spLocks noChangeArrowheads="1"/>
            </p:cNvSpPr>
            <p:nvPr/>
          </p:nvSpPr>
          <p:spPr bwMode="auto">
            <a:xfrm rot="3571960">
              <a:off x="2603" y="3317"/>
              <a:ext cx="26" cy="221"/>
            </a:xfrm>
            <a:prstGeom prst="rect">
              <a:avLst/>
            </a:prstGeom>
            <a:solidFill>
              <a:srgbClr val="00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67" name="Line 139"/>
            <p:cNvSpPr>
              <a:spLocks noChangeShapeType="1"/>
            </p:cNvSpPr>
            <p:nvPr/>
          </p:nvSpPr>
          <p:spPr bwMode="auto">
            <a:xfrm flipV="1">
              <a:off x="2189" y="3413"/>
              <a:ext cx="2071" cy="1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68" name="Rectangle 140"/>
            <p:cNvSpPr>
              <a:spLocks noChangeArrowheads="1"/>
            </p:cNvSpPr>
            <p:nvPr/>
          </p:nvSpPr>
          <p:spPr bwMode="auto">
            <a:xfrm>
              <a:off x="2166" y="3354"/>
              <a:ext cx="221" cy="116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69" name="Oval 141"/>
            <p:cNvSpPr>
              <a:spLocks noChangeArrowheads="1"/>
            </p:cNvSpPr>
            <p:nvPr/>
          </p:nvSpPr>
          <p:spPr bwMode="auto">
            <a:xfrm>
              <a:off x="2048" y="2846"/>
              <a:ext cx="1137" cy="1135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70" name="Freeform 142"/>
            <p:cNvSpPr>
              <a:spLocks/>
            </p:cNvSpPr>
            <p:nvPr/>
          </p:nvSpPr>
          <p:spPr bwMode="auto">
            <a:xfrm>
              <a:off x="2846" y="3369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71" name="Line 143"/>
            <p:cNvSpPr>
              <a:spLocks noChangeShapeType="1"/>
            </p:cNvSpPr>
            <p:nvPr/>
          </p:nvSpPr>
          <p:spPr bwMode="auto">
            <a:xfrm>
              <a:off x="2850" y="3373"/>
              <a:ext cx="4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72" name="Line 144"/>
            <p:cNvSpPr>
              <a:spLocks noChangeShapeType="1"/>
            </p:cNvSpPr>
            <p:nvPr/>
          </p:nvSpPr>
          <p:spPr bwMode="auto">
            <a:xfrm>
              <a:off x="2852" y="3455"/>
              <a:ext cx="4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" name="Group 145"/>
            <p:cNvGrpSpPr>
              <a:grpSpLocks/>
            </p:cNvGrpSpPr>
            <p:nvPr/>
          </p:nvGrpSpPr>
          <p:grpSpPr bwMode="auto">
            <a:xfrm>
              <a:off x="3025" y="3256"/>
              <a:ext cx="378" cy="315"/>
              <a:chOff x="4785" y="11039"/>
              <a:chExt cx="829" cy="688"/>
            </a:xfrm>
          </p:grpSpPr>
          <p:sp>
            <p:nvSpPr>
              <p:cNvPr id="176274" name="Freeform 146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75" name="Line 147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76" name="Line 148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77" name="Line 149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278" name="Arc 150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6279" name="Freeform 151"/>
            <p:cNvSpPr>
              <a:spLocks/>
            </p:cNvSpPr>
            <p:nvPr/>
          </p:nvSpPr>
          <p:spPr bwMode="auto">
            <a:xfrm>
              <a:off x="2973" y="3354"/>
              <a:ext cx="1364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905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80" name="Freeform 152"/>
            <p:cNvSpPr>
              <a:spLocks/>
            </p:cNvSpPr>
            <p:nvPr/>
          </p:nvSpPr>
          <p:spPr bwMode="auto">
            <a:xfrm flipV="1">
              <a:off x="2972" y="3451"/>
              <a:ext cx="1365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905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81" name="Freeform 153"/>
            <p:cNvSpPr>
              <a:spLocks/>
            </p:cNvSpPr>
            <p:nvPr/>
          </p:nvSpPr>
          <p:spPr bwMode="auto">
            <a:xfrm rot="2663462">
              <a:off x="2906" y="3348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82" name="Freeform 154"/>
            <p:cNvSpPr>
              <a:spLocks/>
            </p:cNvSpPr>
            <p:nvPr/>
          </p:nvSpPr>
          <p:spPr bwMode="auto">
            <a:xfrm>
              <a:off x="3094" y="3354"/>
              <a:ext cx="1265" cy="125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905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83" name="Freeform 155"/>
            <p:cNvSpPr>
              <a:spLocks/>
            </p:cNvSpPr>
            <p:nvPr/>
          </p:nvSpPr>
          <p:spPr bwMode="auto">
            <a:xfrm>
              <a:off x="2843" y="3342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905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84" name="Arc 156"/>
            <p:cNvSpPr>
              <a:spLocks/>
            </p:cNvSpPr>
            <p:nvPr/>
          </p:nvSpPr>
          <p:spPr bwMode="auto">
            <a:xfrm rot="6937498">
              <a:off x="2785" y="3206"/>
              <a:ext cx="183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85" name="Arc 157"/>
            <p:cNvSpPr>
              <a:spLocks/>
            </p:cNvSpPr>
            <p:nvPr/>
          </p:nvSpPr>
          <p:spPr bwMode="auto">
            <a:xfrm rot="14662502" flipV="1">
              <a:off x="2785" y="3411"/>
              <a:ext cx="185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86" name="Freeform 158"/>
            <p:cNvSpPr>
              <a:spLocks/>
            </p:cNvSpPr>
            <p:nvPr/>
          </p:nvSpPr>
          <p:spPr bwMode="auto">
            <a:xfrm flipH="1">
              <a:off x="4330" y="3294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87" name="Line 159"/>
            <p:cNvSpPr>
              <a:spLocks noChangeShapeType="1"/>
            </p:cNvSpPr>
            <p:nvPr/>
          </p:nvSpPr>
          <p:spPr bwMode="auto">
            <a:xfrm flipH="1">
              <a:off x="4437" y="3285"/>
              <a:ext cx="0" cy="25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88" name="Line 160"/>
            <p:cNvSpPr>
              <a:spLocks noChangeShapeType="1"/>
            </p:cNvSpPr>
            <p:nvPr/>
          </p:nvSpPr>
          <p:spPr bwMode="auto">
            <a:xfrm flipH="1">
              <a:off x="4328" y="3292"/>
              <a:ext cx="11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89" name="Line 161"/>
            <p:cNvSpPr>
              <a:spLocks noChangeShapeType="1"/>
            </p:cNvSpPr>
            <p:nvPr/>
          </p:nvSpPr>
          <p:spPr bwMode="auto">
            <a:xfrm flipH="1">
              <a:off x="4325" y="3528"/>
              <a:ext cx="11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90" name="Arc 162"/>
            <p:cNvSpPr>
              <a:spLocks/>
            </p:cNvSpPr>
            <p:nvPr/>
          </p:nvSpPr>
          <p:spPr bwMode="auto">
            <a:xfrm rot="8071501" flipH="1">
              <a:off x="4068" y="3248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91" name="Freeform 163"/>
            <p:cNvSpPr>
              <a:spLocks/>
            </p:cNvSpPr>
            <p:nvPr/>
          </p:nvSpPr>
          <p:spPr bwMode="auto">
            <a:xfrm>
              <a:off x="3032" y="3298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92" name="Line 164"/>
            <p:cNvSpPr>
              <a:spLocks noChangeShapeType="1"/>
            </p:cNvSpPr>
            <p:nvPr/>
          </p:nvSpPr>
          <p:spPr bwMode="auto">
            <a:xfrm>
              <a:off x="3031" y="3289"/>
              <a:ext cx="0" cy="25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93" name="Line 165"/>
            <p:cNvSpPr>
              <a:spLocks noChangeShapeType="1"/>
            </p:cNvSpPr>
            <p:nvPr/>
          </p:nvSpPr>
          <p:spPr bwMode="auto">
            <a:xfrm>
              <a:off x="3025" y="3532"/>
              <a:ext cx="11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94" name="Arc 166"/>
            <p:cNvSpPr>
              <a:spLocks/>
            </p:cNvSpPr>
            <p:nvPr/>
          </p:nvSpPr>
          <p:spPr bwMode="auto">
            <a:xfrm rot="35128499">
              <a:off x="3084" y="3252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95" name="Arc 167"/>
            <p:cNvSpPr>
              <a:spLocks/>
            </p:cNvSpPr>
            <p:nvPr/>
          </p:nvSpPr>
          <p:spPr bwMode="auto">
            <a:xfrm rot="2663462" flipH="1" flipV="1">
              <a:off x="2911" y="3301"/>
              <a:ext cx="222" cy="22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96" name="Arc 168"/>
            <p:cNvSpPr>
              <a:spLocks/>
            </p:cNvSpPr>
            <p:nvPr/>
          </p:nvSpPr>
          <p:spPr bwMode="auto">
            <a:xfrm rot="2663462">
              <a:off x="2813" y="3307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97" name="Arc 169"/>
            <p:cNvSpPr>
              <a:spLocks/>
            </p:cNvSpPr>
            <p:nvPr/>
          </p:nvSpPr>
          <p:spPr bwMode="auto">
            <a:xfrm rot="2663462">
              <a:off x="2787" y="3370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98" name="Arc 170"/>
            <p:cNvSpPr>
              <a:spLocks/>
            </p:cNvSpPr>
            <p:nvPr/>
          </p:nvSpPr>
          <p:spPr bwMode="auto">
            <a:xfrm rot="2663462" flipH="1" flipV="1">
              <a:off x="2870" y="3369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299" name="Line 171"/>
            <p:cNvSpPr>
              <a:spLocks noChangeShapeType="1"/>
            </p:cNvSpPr>
            <p:nvPr/>
          </p:nvSpPr>
          <p:spPr bwMode="auto">
            <a:xfrm rot="1807332" flipV="1">
              <a:off x="2781" y="2785"/>
              <a:ext cx="1" cy="674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00" name="Freeform 172"/>
            <p:cNvSpPr>
              <a:spLocks/>
            </p:cNvSpPr>
            <p:nvPr/>
          </p:nvSpPr>
          <p:spPr bwMode="auto">
            <a:xfrm rot="-3592668">
              <a:off x="2718" y="3147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01" name="Line 173"/>
            <p:cNvSpPr>
              <a:spLocks noChangeShapeType="1"/>
            </p:cNvSpPr>
            <p:nvPr/>
          </p:nvSpPr>
          <p:spPr bwMode="auto">
            <a:xfrm rot="-3592668">
              <a:off x="2687" y="3170"/>
              <a:ext cx="4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02" name="Line 174"/>
            <p:cNvSpPr>
              <a:spLocks noChangeShapeType="1"/>
            </p:cNvSpPr>
            <p:nvPr/>
          </p:nvSpPr>
          <p:spPr bwMode="auto">
            <a:xfrm rot="-3592668">
              <a:off x="2759" y="3209"/>
              <a:ext cx="4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" name="Group 175"/>
            <p:cNvGrpSpPr>
              <a:grpSpLocks/>
            </p:cNvGrpSpPr>
            <p:nvPr/>
          </p:nvGrpSpPr>
          <p:grpSpPr bwMode="auto">
            <a:xfrm rot="-3592668">
              <a:off x="2726" y="2737"/>
              <a:ext cx="378" cy="315"/>
              <a:chOff x="4785" y="11039"/>
              <a:chExt cx="829" cy="688"/>
            </a:xfrm>
          </p:grpSpPr>
          <p:sp>
            <p:nvSpPr>
              <p:cNvPr id="176304" name="Freeform 176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905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305" name="Line 177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306" name="Line 178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307" name="Line 179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308" name="Arc 180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6309" name="Freeform 181"/>
            <p:cNvSpPr>
              <a:spLocks/>
            </p:cNvSpPr>
            <p:nvPr/>
          </p:nvSpPr>
          <p:spPr bwMode="auto">
            <a:xfrm rot="-3592668">
              <a:off x="2414" y="2477"/>
              <a:ext cx="1364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905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10" name="Freeform 182"/>
            <p:cNvSpPr>
              <a:spLocks/>
            </p:cNvSpPr>
            <p:nvPr/>
          </p:nvSpPr>
          <p:spPr bwMode="auto">
            <a:xfrm rot="18007332" flipV="1">
              <a:off x="2496" y="2526"/>
              <a:ext cx="1365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905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11" name="Freeform 183"/>
            <p:cNvSpPr>
              <a:spLocks/>
            </p:cNvSpPr>
            <p:nvPr/>
          </p:nvSpPr>
          <p:spPr bwMode="auto">
            <a:xfrm rot="-929206">
              <a:off x="2728" y="3035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12" name="Freeform 184"/>
            <p:cNvSpPr>
              <a:spLocks/>
            </p:cNvSpPr>
            <p:nvPr/>
          </p:nvSpPr>
          <p:spPr bwMode="auto">
            <a:xfrm rot="-3592668">
              <a:off x="2545" y="2380"/>
              <a:ext cx="1264" cy="125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905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13" name="Freeform 185"/>
            <p:cNvSpPr>
              <a:spLocks/>
            </p:cNvSpPr>
            <p:nvPr/>
          </p:nvSpPr>
          <p:spPr bwMode="auto">
            <a:xfrm rot="-3592668">
              <a:off x="2658" y="3021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905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14" name="Arc 186"/>
            <p:cNvSpPr>
              <a:spLocks/>
            </p:cNvSpPr>
            <p:nvPr/>
          </p:nvSpPr>
          <p:spPr bwMode="auto">
            <a:xfrm rot="3344830">
              <a:off x="2566" y="3029"/>
              <a:ext cx="183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15" name="Arc 187"/>
            <p:cNvSpPr>
              <a:spLocks/>
            </p:cNvSpPr>
            <p:nvPr/>
          </p:nvSpPr>
          <p:spPr bwMode="auto">
            <a:xfrm rot="11069833" flipV="1">
              <a:off x="2743" y="3131"/>
              <a:ext cx="185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16" name="Freeform 188"/>
            <p:cNvSpPr>
              <a:spLocks/>
            </p:cNvSpPr>
            <p:nvPr/>
          </p:nvSpPr>
          <p:spPr bwMode="auto">
            <a:xfrm rot="18007332" flipH="1">
              <a:off x="3446" y="1766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17" name="Line 189"/>
            <p:cNvSpPr>
              <a:spLocks noChangeShapeType="1"/>
            </p:cNvSpPr>
            <p:nvPr/>
          </p:nvSpPr>
          <p:spPr bwMode="auto">
            <a:xfrm rot="18007332" flipH="1">
              <a:off x="3526" y="1710"/>
              <a:ext cx="0" cy="25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18" name="Line 190"/>
            <p:cNvSpPr>
              <a:spLocks noChangeShapeType="1"/>
            </p:cNvSpPr>
            <p:nvPr/>
          </p:nvSpPr>
          <p:spPr bwMode="auto">
            <a:xfrm rot="18007332" flipH="1">
              <a:off x="3341" y="1821"/>
              <a:ext cx="11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19" name="Line 191"/>
            <p:cNvSpPr>
              <a:spLocks noChangeShapeType="1"/>
            </p:cNvSpPr>
            <p:nvPr/>
          </p:nvSpPr>
          <p:spPr bwMode="auto">
            <a:xfrm rot="18007332" flipH="1">
              <a:off x="3543" y="1940"/>
              <a:ext cx="11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20" name="Arc 192"/>
            <p:cNvSpPr>
              <a:spLocks/>
            </p:cNvSpPr>
            <p:nvPr/>
          </p:nvSpPr>
          <p:spPr bwMode="auto">
            <a:xfrm rot="4478833" flipH="1">
              <a:off x="3260" y="1857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21" name="Freeform 193"/>
            <p:cNvSpPr>
              <a:spLocks/>
            </p:cNvSpPr>
            <p:nvPr/>
          </p:nvSpPr>
          <p:spPr bwMode="auto">
            <a:xfrm rot="-3592668">
              <a:off x="2798" y="2889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22" name="Line 194"/>
            <p:cNvSpPr>
              <a:spLocks noChangeShapeType="1"/>
            </p:cNvSpPr>
            <p:nvPr/>
          </p:nvSpPr>
          <p:spPr bwMode="auto">
            <a:xfrm rot="-3592668">
              <a:off x="2824" y="2927"/>
              <a:ext cx="0" cy="25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23" name="Line 195"/>
            <p:cNvSpPr>
              <a:spLocks noChangeShapeType="1"/>
            </p:cNvSpPr>
            <p:nvPr/>
          </p:nvSpPr>
          <p:spPr bwMode="auto">
            <a:xfrm rot="-3592668">
              <a:off x="2691" y="2948"/>
              <a:ext cx="11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24" name="Line 196"/>
            <p:cNvSpPr>
              <a:spLocks noChangeShapeType="1"/>
            </p:cNvSpPr>
            <p:nvPr/>
          </p:nvSpPr>
          <p:spPr bwMode="auto">
            <a:xfrm rot="-3592668">
              <a:off x="2894" y="3065"/>
              <a:ext cx="11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25" name="Arc 197"/>
            <p:cNvSpPr>
              <a:spLocks/>
            </p:cNvSpPr>
            <p:nvPr/>
          </p:nvSpPr>
          <p:spPr bwMode="auto">
            <a:xfrm rot="31535830">
              <a:off x="2771" y="2708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26" name="Arc 198"/>
            <p:cNvSpPr>
              <a:spLocks/>
            </p:cNvSpPr>
            <p:nvPr/>
          </p:nvSpPr>
          <p:spPr bwMode="auto">
            <a:xfrm rot="-929206" flipH="1" flipV="1">
              <a:off x="2708" y="2948"/>
              <a:ext cx="222" cy="22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27" name="Arc 199"/>
            <p:cNvSpPr>
              <a:spLocks/>
            </p:cNvSpPr>
            <p:nvPr/>
          </p:nvSpPr>
          <p:spPr bwMode="auto">
            <a:xfrm rot="-929206">
              <a:off x="2663" y="3036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28" name="Arc 200"/>
            <p:cNvSpPr>
              <a:spLocks/>
            </p:cNvSpPr>
            <p:nvPr/>
          </p:nvSpPr>
          <p:spPr bwMode="auto">
            <a:xfrm rot="-929206">
              <a:off x="2680" y="3182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29" name="Arc 201"/>
            <p:cNvSpPr>
              <a:spLocks/>
            </p:cNvSpPr>
            <p:nvPr/>
          </p:nvSpPr>
          <p:spPr bwMode="auto">
            <a:xfrm rot="-929206" flipH="1" flipV="1">
              <a:off x="2720" y="3109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30" name="Line 202"/>
            <p:cNvSpPr>
              <a:spLocks noChangeShapeType="1"/>
            </p:cNvSpPr>
            <p:nvPr/>
          </p:nvSpPr>
          <p:spPr bwMode="auto">
            <a:xfrm>
              <a:off x="2772" y="3401"/>
              <a:ext cx="1" cy="32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31" name="Line 203"/>
            <p:cNvSpPr>
              <a:spLocks noChangeShapeType="1"/>
            </p:cNvSpPr>
            <p:nvPr/>
          </p:nvSpPr>
          <p:spPr bwMode="auto">
            <a:xfrm rot="7220284">
              <a:off x="2565" y="3033"/>
              <a:ext cx="0" cy="32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" name="Group 204"/>
            <p:cNvGrpSpPr>
              <a:grpSpLocks/>
            </p:cNvGrpSpPr>
            <p:nvPr/>
          </p:nvGrpSpPr>
          <p:grpSpPr bwMode="auto">
            <a:xfrm rot="7253297">
              <a:off x="2312" y="3027"/>
              <a:ext cx="142" cy="114"/>
              <a:chOff x="5504" y="8144"/>
              <a:chExt cx="291" cy="236"/>
            </a:xfrm>
          </p:grpSpPr>
          <p:sp>
            <p:nvSpPr>
              <p:cNvPr id="176333" name="Rectangle 20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334" name="Rectangle 20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" name="Group 207"/>
            <p:cNvGrpSpPr>
              <a:grpSpLocks/>
            </p:cNvGrpSpPr>
            <p:nvPr/>
          </p:nvGrpSpPr>
          <p:grpSpPr bwMode="auto">
            <a:xfrm>
              <a:off x="2699" y="3715"/>
              <a:ext cx="141" cy="114"/>
              <a:chOff x="5504" y="8144"/>
              <a:chExt cx="291" cy="236"/>
            </a:xfrm>
          </p:grpSpPr>
          <p:sp>
            <p:nvSpPr>
              <p:cNvPr id="176336" name="Rectangle 20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337" name="Rectangle 20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6338" name="Rectangle 210"/>
            <p:cNvSpPr>
              <a:spLocks noChangeArrowheads="1"/>
            </p:cNvSpPr>
            <p:nvPr/>
          </p:nvSpPr>
          <p:spPr bwMode="auto">
            <a:xfrm rot="3571960">
              <a:off x="2602" y="3317"/>
              <a:ext cx="27" cy="221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39" name="Rectangle 211"/>
            <p:cNvSpPr>
              <a:spLocks noChangeArrowheads="1"/>
            </p:cNvSpPr>
            <p:nvPr/>
          </p:nvSpPr>
          <p:spPr bwMode="auto">
            <a:xfrm rot="2679310">
              <a:off x="2745" y="3359"/>
              <a:ext cx="25" cy="112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40" name="Rectangle 212"/>
            <p:cNvSpPr>
              <a:spLocks noChangeArrowheads="1"/>
            </p:cNvSpPr>
            <p:nvPr/>
          </p:nvSpPr>
          <p:spPr bwMode="auto">
            <a:xfrm rot="-17064441">
              <a:off x="2674" y="3225"/>
              <a:ext cx="24" cy="112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41" name="Oval 213"/>
            <p:cNvSpPr>
              <a:spLocks noChangeArrowheads="1"/>
            </p:cNvSpPr>
            <p:nvPr/>
          </p:nvSpPr>
          <p:spPr bwMode="auto">
            <a:xfrm>
              <a:off x="3159" y="917"/>
              <a:ext cx="1137" cy="1135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6342" name="Oval 214"/>
            <p:cNvSpPr>
              <a:spLocks noChangeArrowheads="1"/>
            </p:cNvSpPr>
            <p:nvPr/>
          </p:nvSpPr>
          <p:spPr bwMode="auto">
            <a:xfrm>
              <a:off x="4274" y="2846"/>
              <a:ext cx="1137" cy="1135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176344" name="Text Box 216"/>
          <p:cNvSpPr txBox="1">
            <a:spLocks noChangeArrowheads="1"/>
          </p:cNvSpPr>
          <p:nvPr/>
        </p:nvSpPr>
        <p:spPr bwMode="auto">
          <a:xfrm>
            <a:off x="696913" y="1668463"/>
            <a:ext cx="8447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000000"/>
                </a:solidFill>
                <a:latin typeface="Century" pitchFamily="18" charset="0"/>
                <a:ea typeface="ＭＳ 明朝" pitchFamily="17" charset="-128"/>
                <a:cs typeface="+mn-cs"/>
              </a:rPr>
              <a:t>Establish GW astronomy                Develop GW astronomy</a:t>
            </a:r>
            <a:endParaRPr kumimoji="1" lang="en-US" altLang="ja-JP" sz="2400" b="1" kern="1200" dirty="0">
              <a:solidFill>
                <a:srgbClr val="000000"/>
              </a:solidFill>
              <a:latin typeface="Times New Roman" pitchFamily="18" charset="0"/>
              <a:ea typeface="ＭＳ 明朝" pitchFamily="17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2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76345" name="AutoShape 217"/>
          <p:cNvSpPr>
            <a:spLocks noChangeArrowheads="1"/>
          </p:cNvSpPr>
          <p:nvPr/>
        </p:nvSpPr>
        <p:spPr bwMode="auto">
          <a:xfrm>
            <a:off x="4479925" y="3425825"/>
            <a:ext cx="1462088" cy="476250"/>
          </a:xfrm>
          <a:prstGeom prst="rightArrow">
            <a:avLst>
              <a:gd name="adj1" fmla="val 50000"/>
              <a:gd name="adj2" fmla="val 7675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176346" name="Picture 2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088" y="5145088"/>
            <a:ext cx="157638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347" name="Picture 219" descr="CLI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275" y="5133975"/>
            <a:ext cx="1674813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348" name="AutoShape 220"/>
          <p:cNvSpPr>
            <a:spLocks noChangeArrowheads="1"/>
          </p:cNvSpPr>
          <p:nvPr/>
        </p:nvSpPr>
        <p:spPr bwMode="auto">
          <a:xfrm rot="-2512668">
            <a:off x="1563688" y="4692650"/>
            <a:ext cx="623887" cy="263525"/>
          </a:xfrm>
          <a:prstGeom prst="rightArrow">
            <a:avLst>
              <a:gd name="adj1" fmla="val 50000"/>
              <a:gd name="adj2" fmla="val 5918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76349" name="AutoShape 221"/>
          <p:cNvSpPr>
            <a:spLocks noChangeArrowheads="1"/>
          </p:cNvSpPr>
          <p:nvPr/>
        </p:nvSpPr>
        <p:spPr bwMode="auto">
          <a:xfrm rot="-2512668">
            <a:off x="5834063" y="4689475"/>
            <a:ext cx="622300" cy="263525"/>
          </a:xfrm>
          <a:prstGeom prst="rightArrow">
            <a:avLst>
              <a:gd name="adj1" fmla="val 50000"/>
              <a:gd name="adj2" fmla="val 5903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76350" name="Text Box 222"/>
          <p:cNvSpPr txBox="1">
            <a:spLocks noChangeArrowheads="1"/>
          </p:cNvSpPr>
          <p:nvPr/>
        </p:nvSpPr>
        <p:spPr bwMode="auto">
          <a:xfrm>
            <a:off x="1393825" y="2379663"/>
            <a:ext cx="12731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FFFFFF"/>
                </a:solidFill>
                <a:latin typeface="Century" pitchFamily="18" charset="0"/>
                <a:ea typeface="ＭＳ 明朝" pitchFamily="17" charset="-128"/>
                <a:cs typeface="+mn-cs"/>
              </a:rPr>
              <a:t>LCGT</a:t>
            </a:r>
            <a:endParaRPr kumimoji="1" lang="en-US" altLang="ja-JP" sz="2400" b="1" kern="1200" dirty="0">
              <a:solidFill>
                <a:srgbClr val="FFFFFF"/>
              </a:solidFill>
              <a:latin typeface="Times New Roman" pitchFamily="18" charset="0"/>
              <a:ea typeface="ＭＳ 明朝" pitchFamily="17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2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76351" name="Text Box 223"/>
          <p:cNvSpPr txBox="1">
            <a:spLocks noChangeArrowheads="1"/>
          </p:cNvSpPr>
          <p:nvPr/>
        </p:nvSpPr>
        <p:spPr bwMode="auto">
          <a:xfrm>
            <a:off x="6881813" y="3270250"/>
            <a:ext cx="16049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000000"/>
                </a:solidFill>
                <a:latin typeface="Century" pitchFamily="18" charset="0"/>
                <a:ea typeface="ＭＳ 明朝" pitchFamily="17" charset="-128"/>
                <a:cs typeface="+mn-cs"/>
              </a:rPr>
              <a:t>DECIGO</a:t>
            </a:r>
            <a:endParaRPr kumimoji="1" lang="en-US" altLang="ja-JP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76352" name="Text Box 224"/>
          <p:cNvSpPr txBox="1">
            <a:spLocks noChangeArrowheads="1"/>
          </p:cNvSpPr>
          <p:nvPr/>
        </p:nvSpPr>
        <p:spPr bwMode="auto">
          <a:xfrm>
            <a:off x="804863" y="5140325"/>
            <a:ext cx="850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FFFFFF"/>
                </a:solidFill>
                <a:latin typeface="Century" pitchFamily="18" charset="0"/>
                <a:ea typeface="ＭＳ 明朝" pitchFamily="17" charset="-128"/>
                <a:cs typeface="+mn-cs"/>
              </a:rPr>
              <a:t>CLIO</a:t>
            </a:r>
            <a:endParaRPr kumimoji="1" lang="en-US" altLang="ja-JP" b="1" kern="1200" dirty="0">
              <a:solidFill>
                <a:srgbClr val="FFFFFF"/>
              </a:solidFill>
              <a:latin typeface="Times New Roman" pitchFamily="18" charset="0"/>
              <a:ea typeface="ＭＳ 明朝" pitchFamily="17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76353" name="Text Box 225"/>
          <p:cNvSpPr txBox="1">
            <a:spLocks noChangeArrowheads="1"/>
          </p:cNvSpPr>
          <p:nvPr/>
        </p:nvSpPr>
        <p:spPr bwMode="auto">
          <a:xfrm>
            <a:off x="4759325" y="5159375"/>
            <a:ext cx="77946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FFFFFF"/>
                </a:solidFill>
                <a:latin typeface="Century" pitchFamily="18" charset="0"/>
                <a:ea typeface="ＭＳ 明朝" pitchFamily="17" charset="-128"/>
                <a:cs typeface="+mn-cs"/>
              </a:rPr>
              <a:t>DPF</a:t>
            </a:r>
            <a:endParaRPr kumimoji="1" lang="en-US" altLang="ja-JP" b="1" kern="1200" dirty="0">
              <a:solidFill>
                <a:srgbClr val="FFFFFF"/>
              </a:solidFill>
              <a:latin typeface="Times New Roman" pitchFamily="18" charset="0"/>
              <a:ea typeface="ＭＳ 明朝" pitchFamily="17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76354" name="Text Box 226"/>
          <p:cNvSpPr txBox="1">
            <a:spLocks noChangeArrowheads="1"/>
          </p:cNvSpPr>
          <p:nvPr/>
        </p:nvSpPr>
        <p:spPr bwMode="auto">
          <a:xfrm>
            <a:off x="250825" y="4651375"/>
            <a:ext cx="7813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000000"/>
                </a:solidFill>
                <a:latin typeface="Arial" charset="0"/>
                <a:ea typeface="ＭＳ 明朝" pitchFamily="17" charset="-128"/>
                <a:cs typeface="+mn-cs"/>
              </a:rPr>
              <a:t>Demonstration of technology         </a:t>
            </a:r>
            <a:r>
              <a:rPr kumimoji="1" lang="ja-JP" altLang="en-US" b="1" kern="1200" dirty="0">
                <a:solidFill>
                  <a:srgbClr val="000000"/>
                </a:solidFill>
                <a:latin typeface="Arial" charset="0"/>
                <a:ea typeface="ＭＳ 明朝" pitchFamily="17" charset="-128"/>
                <a:cs typeface="+mn-cs"/>
              </a:rPr>
              <a:t>　　</a:t>
            </a:r>
            <a:r>
              <a:rPr kumimoji="1" lang="en-US" altLang="ja-JP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Demonstration of technology</a:t>
            </a:r>
            <a:endParaRPr kumimoji="1" lang="en-US" altLang="ja-JP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222" name="フッター プレースホルダ 2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8938"/>
            <a:ext cx="7772400" cy="936625"/>
          </a:xfrm>
        </p:spPr>
        <p:txBody>
          <a:bodyPr/>
          <a:lstStyle/>
          <a:p>
            <a:r>
              <a:rPr lang="en-US" altLang="ja-JP" dirty="0"/>
              <a:t>Summary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1950" y="1376363"/>
            <a:ext cx="8494713" cy="508793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ja-JP" dirty="0"/>
              <a:t>DECIGO can bridge the gap between LISA and terrestrial detectors</a:t>
            </a:r>
          </a:p>
          <a:p>
            <a:pPr>
              <a:spcBef>
                <a:spcPct val="0"/>
              </a:spcBef>
            </a:pPr>
            <a:r>
              <a:rPr lang="en-US" altLang="ja-JP" dirty="0"/>
              <a:t>DECIGO can detect GWs from the inflation as well as can bring us extremely interesting science.</a:t>
            </a:r>
          </a:p>
          <a:p>
            <a:pPr>
              <a:spcBef>
                <a:spcPct val="0"/>
              </a:spcBef>
            </a:pPr>
            <a:r>
              <a:rPr lang="en-US" altLang="ja-JP" dirty="0"/>
              <a:t>DECIGO uses a differential FP interferometer to enhance sensitivity</a:t>
            </a:r>
          </a:p>
          <a:p>
            <a:pPr>
              <a:spcBef>
                <a:spcPct val="0"/>
              </a:spcBef>
            </a:pPr>
            <a:r>
              <a:rPr lang="en-US" altLang="ja-JP" dirty="0"/>
              <a:t>We plan to launch DPF and Pre-DECIGO before DECIGO for demonstration of required technologies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6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pic>
        <p:nvPicPr>
          <p:cNvPr id="998419" name="Picture 19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6638" y="1196975"/>
            <a:ext cx="2592387" cy="2413000"/>
          </a:xfrm>
          <a:prstGeom prst="rect">
            <a:avLst/>
          </a:prstGeom>
          <a:noFill/>
        </p:spPr>
      </p:pic>
      <p:sp>
        <p:nvSpPr>
          <p:cNvPr id="99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DECIGO-PF (7)</a:t>
            </a:r>
          </a:p>
        </p:txBody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2200" b="1" dirty="0"/>
              <a:t>First step to space</a:t>
            </a:r>
            <a:endParaRPr lang="en-US" altLang="ja-JP" sz="1600" b="1" dirty="0"/>
          </a:p>
        </p:txBody>
      </p:sp>
      <p:sp>
        <p:nvSpPr>
          <p:cNvPr id="998404" name="Rectangle 4"/>
          <p:cNvSpPr>
            <a:spLocks noChangeArrowheads="1"/>
          </p:cNvSpPr>
          <p:nvPr/>
        </p:nvSpPr>
        <p:spPr bwMode="auto">
          <a:xfrm>
            <a:off x="468313" y="1223963"/>
            <a:ext cx="5184775" cy="17173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>
                <a:solidFill>
                  <a:srgbClr val="008000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: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Small GW detector module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 be </a:t>
            </a:r>
            <a:r>
              <a:rPr kumimoji="1" lang="en-US" altLang="ja-JP" sz="16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launched in 2008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2 modules (80mm cubic, 500g each)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Sensitivity : h~10</a:t>
            </a:r>
            <a:r>
              <a:rPr kumimoji="1" lang="en-US" altLang="ja-JP" sz="1600" b="1" kern="1200" baseline="300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600" b="1" kern="1200" dirty="0">
              <a:solidFill>
                <a:srgbClr val="33CC33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Included in a SWIM module  </a:t>
            </a:r>
          </a:p>
        </p:txBody>
      </p:sp>
      <p:sp>
        <p:nvSpPr>
          <p:cNvPr id="998408" name="Rectangle 8"/>
          <p:cNvSpPr>
            <a:spLocks noChangeArrowheads="1"/>
          </p:cNvSpPr>
          <p:nvPr/>
        </p:nvSpPr>
        <p:spPr bwMode="auto">
          <a:xfrm>
            <a:off x="468313" y="3124200"/>
            <a:ext cx="5329237" cy="17173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 smtClean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 smtClean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(SpaceWire Interface demonstration Module)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200mm Cubic, 5kg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Test of space-based processor and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communication standard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To be used JAXA/ESA/NASA</a:t>
            </a:r>
          </a:p>
        </p:txBody>
      </p:sp>
      <p:sp>
        <p:nvSpPr>
          <p:cNvPr id="998412" name="Rectangle 12"/>
          <p:cNvSpPr>
            <a:spLocks noChangeAspect="1" noChangeArrowheads="1"/>
          </p:cNvSpPr>
          <p:nvPr/>
        </p:nvSpPr>
        <p:spPr bwMode="auto">
          <a:xfrm>
            <a:off x="6227763" y="993775"/>
            <a:ext cx="23542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Small test-mass module</a:t>
            </a:r>
          </a:p>
        </p:txBody>
      </p:sp>
      <p:sp>
        <p:nvSpPr>
          <p:cNvPr id="998413" name="Rectangle 13"/>
          <p:cNvSpPr>
            <a:spLocks noChangeAspect="1" noChangeArrowheads="1"/>
          </p:cNvSpPr>
          <p:nvPr/>
        </p:nvSpPr>
        <p:spPr bwMode="auto">
          <a:xfrm>
            <a:off x="5724525" y="1341438"/>
            <a:ext cx="6953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998414" name="Rectangle 14"/>
          <p:cNvSpPr>
            <a:spLocks noChangeAspect="1" noChangeArrowheads="1"/>
          </p:cNvSpPr>
          <p:nvPr/>
        </p:nvSpPr>
        <p:spPr bwMode="auto">
          <a:xfrm>
            <a:off x="8172450" y="1268413"/>
            <a:ext cx="77628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998415" name="Rectangle 15"/>
          <p:cNvSpPr>
            <a:spLocks noChangeAspect="1" noChangeArrowheads="1"/>
          </p:cNvSpPr>
          <p:nvPr/>
        </p:nvSpPr>
        <p:spPr bwMode="auto">
          <a:xfrm>
            <a:off x="7885113" y="2781300"/>
            <a:ext cx="936625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Coil-magnet actuator</a:t>
            </a:r>
          </a:p>
        </p:txBody>
      </p:sp>
      <p:sp>
        <p:nvSpPr>
          <p:cNvPr id="998416" name="Line 16"/>
          <p:cNvSpPr>
            <a:spLocks noChangeShapeType="1"/>
          </p:cNvSpPr>
          <p:nvPr/>
        </p:nvSpPr>
        <p:spPr bwMode="auto">
          <a:xfrm flipH="1" flipV="1">
            <a:off x="7451725" y="2565400"/>
            <a:ext cx="433388" cy="358775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1200" kern="1200" dirty="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998417" name="Line 17"/>
          <p:cNvSpPr>
            <a:spLocks noChangeShapeType="1"/>
          </p:cNvSpPr>
          <p:nvPr/>
        </p:nvSpPr>
        <p:spPr bwMode="auto">
          <a:xfrm flipH="1">
            <a:off x="8027988" y="1557338"/>
            <a:ext cx="215900" cy="287337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1200" kern="1200" dirty="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998418" name="Line 18"/>
          <p:cNvSpPr>
            <a:spLocks noChangeShapeType="1"/>
          </p:cNvSpPr>
          <p:nvPr/>
        </p:nvSpPr>
        <p:spPr bwMode="auto">
          <a:xfrm>
            <a:off x="6227763" y="1700213"/>
            <a:ext cx="720725" cy="2159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1200" kern="1200" dirty="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96875" y="3716338"/>
            <a:ext cx="8567738" cy="2576512"/>
            <a:chOff x="250" y="2341"/>
            <a:chExt cx="5397" cy="1623"/>
          </a:xfrm>
        </p:grpSpPr>
        <p:pic>
          <p:nvPicPr>
            <p:cNvPr id="998421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5" y="2341"/>
              <a:ext cx="2602" cy="1623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</p:pic>
        <p:sp>
          <p:nvSpPr>
            <p:cNvPr id="998422" name="Rectangle 22"/>
            <p:cNvSpPr>
              <a:spLocks noChangeArrowheads="1"/>
            </p:cNvSpPr>
            <p:nvPr/>
          </p:nvSpPr>
          <p:spPr bwMode="auto">
            <a:xfrm>
              <a:off x="2971" y="3385"/>
              <a:ext cx="1179" cy="213"/>
            </a:xfrm>
            <a:prstGeom prst="rect">
              <a:avLst/>
            </a:prstGeom>
            <a:solidFill>
              <a:srgbClr val="FAFFC9">
                <a:alpha val="8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1600" kern="1200" dirty="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8411" name="Rectangle 11"/>
            <p:cNvSpPr>
              <a:spLocks noChangeArrowheads="1"/>
            </p:cNvSpPr>
            <p:nvPr/>
          </p:nvSpPr>
          <p:spPr bwMode="auto">
            <a:xfrm>
              <a:off x="250" y="2966"/>
              <a:ext cx="3583" cy="91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kern="1200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SDS-I</a:t>
              </a:r>
              <a:r>
                <a:rPr lang="en-US" altLang="ja-JP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: 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Small (~100</a:t>
              </a:r>
              <a:r>
                <a:rPr kumimoji="1" lang="en-US" altLang="ja-JP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kg) satellite  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   for demonstration of space technologies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To be launched in 2008 summer by H-IIA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   as piggy-back satellite of GOSAT</a:t>
              </a:r>
            </a:p>
          </p:txBody>
        </p: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40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宇宙重力波望遠鏡</a:t>
            </a:r>
          </a:p>
        </p:txBody>
      </p:sp>
      <p:sp>
        <p:nvSpPr>
          <p:cNvPr id="2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46883" name="Picture 3" descr="LISA-wav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924175"/>
            <a:ext cx="4319587" cy="3240088"/>
          </a:xfrm>
          <a:prstGeom prst="rect">
            <a:avLst/>
          </a:prstGeom>
          <a:noFill/>
        </p:spPr>
      </p:pic>
      <p:sp>
        <p:nvSpPr>
          <p:cNvPr id="1146884" name="Rectangle 4"/>
          <p:cNvSpPr>
            <a:spLocks noChangeArrowheads="1"/>
          </p:cNvSpPr>
          <p:nvPr/>
        </p:nvSpPr>
        <p:spPr bwMode="auto">
          <a:xfrm>
            <a:off x="323850" y="981075"/>
            <a:ext cx="4881563" cy="16192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(Laser Interferometer Space</a:t>
            </a:r>
            <a:r>
              <a:rPr kumimoji="1" lang="ja-JP" altLang="en-US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Antenna)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台の</a:t>
            </a: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S/C</a:t>
            </a:r>
            <a:r>
              <a:rPr kumimoji="1" lang="ja-JP" altLang="en-US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kumimoji="1" lang="ja-JP" altLang="en-US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基線長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</a:t>
            </a:r>
            <a:r>
              <a:rPr kumimoji="1" lang="ja-JP" altLang="en-US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万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km</a:t>
            </a:r>
            <a:r>
              <a:rPr kumimoji="1" lang="ja-JP" altLang="en-US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の干渉計</a:t>
            </a:r>
            <a:r>
              <a:rPr kumimoji="1" lang="ja-JP" altLang="en-US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を構成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ターゲット</a:t>
            </a: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</a:t>
            </a: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1mHz </a:t>
            </a:r>
            <a:r>
              <a:rPr kumimoji="1" lang="ja-JP" altLang="en-US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前後</a:t>
            </a:r>
            <a:r>
              <a:rPr kumimoji="1" lang="ja-JP" altLang="en-US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の周波数帯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ESA/NASA</a:t>
            </a:r>
            <a:r>
              <a:rPr kumimoji="1" lang="ja-JP" altLang="en-US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共同プロジェクト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打ち上げ</a:t>
            </a: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</a:t>
            </a:r>
            <a:r>
              <a:rPr kumimoji="1" lang="ja-JP" altLang="en-US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2018</a:t>
            </a:r>
            <a:r>
              <a:rPr kumimoji="1" lang="ja-JP" altLang="en-US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年目標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716463" y="981075"/>
            <a:ext cx="4427537" cy="5446713"/>
            <a:chOff x="2971" y="618"/>
            <a:chExt cx="2789" cy="3431"/>
          </a:xfrm>
        </p:grpSpPr>
        <p:sp>
          <p:nvSpPr>
            <p:cNvPr id="1146886" name="AutoShape 6"/>
            <p:cNvSpPr>
              <a:spLocks noChangeAspect="1" noChangeArrowheads="1"/>
            </p:cNvSpPr>
            <p:nvPr/>
          </p:nvSpPr>
          <p:spPr bwMode="auto">
            <a:xfrm>
              <a:off x="3061" y="1661"/>
              <a:ext cx="2541" cy="2388"/>
            </a:xfrm>
            <a:prstGeom prst="roundRect">
              <a:avLst>
                <a:gd name="adj" fmla="val 3630"/>
              </a:avLst>
            </a:prstGeom>
            <a:solidFill>
              <a:srgbClr val="FFFFFF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243" y="1698"/>
              <a:ext cx="2405" cy="2186"/>
              <a:chOff x="2020" y="700"/>
              <a:chExt cx="3582" cy="3257"/>
            </a:xfrm>
          </p:grpSpPr>
          <p:sp>
            <p:nvSpPr>
              <p:cNvPr id="1146888" name="Freeform 8"/>
              <p:cNvSpPr>
                <a:spLocks/>
              </p:cNvSpPr>
              <p:nvPr/>
            </p:nvSpPr>
            <p:spPr bwMode="auto">
              <a:xfrm rot="14397729">
                <a:off x="3637" y="2294"/>
                <a:ext cx="1364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89" name="Freeform 9"/>
              <p:cNvSpPr>
                <a:spLocks/>
              </p:cNvSpPr>
              <p:nvPr/>
            </p:nvSpPr>
            <p:spPr bwMode="auto">
              <a:xfrm rot="14397729" flipV="1">
                <a:off x="3720" y="2248"/>
                <a:ext cx="1364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0" name="Freeform 10"/>
              <p:cNvSpPr>
                <a:spLocks/>
              </p:cNvSpPr>
              <p:nvPr/>
            </p:nvSpPr>
            <p:spPr bwMode="auto">
              <a:xfrm rot="14397729">
                <a:off x="3690" y="2155"/>
                <a:ext cx="1264" cy="120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1" name="Rectangle 11"/>
              <p:cNvSpPr>
                <a:spLocks noChangeArrowheads="1"/>
              </p:cNvSpPr>
              <p:nvPr/>
            </p:nvSpPr>
            <p:spPr bwMode="auto">
              <a:xfrm rot="-9855440">
                <a:off x="3839" y="1333"/>
                <a:ext cx="24" cy="112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2" name="Rectangle 12"/>
              <p:cNvSpPr>
                <a:spLocks noChangeArrowheads="1"/>
              </p:cNvSpPr>
              <p:nvPr/>
            </p:nvSpPr>
            <p:spPr bwMode="auto">
              <a:xfrm rot="9888311">
                <a:off x="3686" y="1328"/>
                <a:ext cx="25" cy="112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3" name="Rectangle 13"/>
              <p:cNvSpPr>
                <a:spLocks noChangeArrowheads="1"/>
              </p:cNvSpPr>
              <p:nvPr/>
            </p:nvSpPr>
            <p:spPr bwMode="auto">
              <a:xfrm rot="10780961">
                <a:off x="3747" y="1144"/>
                <a:ext cx="26" cy="221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4" name="Line 14"/>
              <p:cNvSpPr>
                <a:spLocks noChangeShapeType="1"/>
              </p:cNvSpPr>
              <p:nvPr/>
            </p:nvSpPr>
            <p:spPr bwMode="auto">
              <a:xfrm rot="7209001" flipV="1">
                <a:off x="3325" y="1272"/>
                <a:ext cx="880" cy="1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5" name="Rectangle 15"/>
              <p:cNvSpPr>
                <a:spLocks noChangeArrowheads="1"/>
              </p:cNvSpPr>
              <p:nvPr/>
            </p:nvSpPr>
            <p:spPr bwMode="auto">
              <a:xfrm rot="7209001">
                <a:off x="3833" y="912"/>
                <a:ext cx="221" cy="11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6" name="Freeform 16"/>
              <p:cNvSpPr>
                <a:spLocks/>
              </p:cNvSpPr>
              <p:nvPr/>
            </p:nvSpPr>
            <p:spPr bwMode="auto">
              <a:xfrm rot="7209001">
                <a:off x="3619" y="1438"/>
                <a:ext cx="50" cy="89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7" name="Line 17"/>
              <p:cNvSpPr>
                <a:spLocks noChangeShapeType="1"/>
              </p:cNvSpPr>
              <p:nvPr/>
            </p:nvSpPr>
            <p:spPr bwMode="auto">
              <a:xfrm rot="7209001">
                <a:off x="3656" y="1503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898" name="Line 18"/>
              <p:cNvSpPr>
                <a:spLocks noChangeShapeType="1"/>
              </p:cNvSpPr>
              <p:nvPr/>
            </p:nvSpPr>
            <p:spPr bwMode="auto">
              <a:xfrm rot="7209001">
                <a:off x="3585" y="1465"/>
                <a:ext cx="4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 rot="7209001">
                <a:off x="3284" y="1623"/>
                <a:ext cx="378" cy="314"/>
                <a:chOff x="4785" y="11039"/>
                <a:chExt cx="829" cy="688"/>
              </a:xfrm>
            </p:grpSpPr>
            <p:sp>
              <p:nvSpPr>
                <p:cNvPr id="1146900" name="Freeform 2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01" name="Line 2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02" name="Line 2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03" name="Line 2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04" name="Arc 2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6905" name="Freeform 25"/>
              <p:cNvSpPr>
                <a:spLocks/>
              </p:cNvSpPr>
              <p:nvPr/>
            </p:nvSpPr>
            <p:spPr bwMode="auto">
              <a:xfrm rot="9872463">
                <a:off x="3521" y="1503"/>
                <a:ext cx="137" cy="135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06" name="Freeform 26"/>
              <p:cNvSpPr>
                <a:spLocks/>
              </p:cNvSpPr>
              <p:nvPr/>
            </p:nvSpPr>
            <p:spPr bwMode="auto">
              <a:xfrm rot="7209001">
                <a:off x="3445" y="1509"/>
                <a:ext cx="284" cy="14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07" name="Arc 27"/>
              <p:cNvSpPr>
                <a:spLocks/>
              </p:cNvSpPr>
              <p:nvPr/>
            </p:nvSpPr>
            <p:spPr bwMode="auto">
              <a:xfrm rot="14146499">
                <a:off x="3638" y="1433"/>
                <a:ext cx="182" cy="21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08" name="Arc 28"/>
              <p:cNvSpPr>
                <a:spLocks/>
              </p:cNvSpPr>
              <p:nvPr/>
            </p:nvSpPr>
            <p:spPr bwMode="auto">
              <a:xfrm rot="271502" flipV="1">
                <a:off x="3459" y="1331"/>
                <a:ext cx="184" cy="211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5" name="Group 29"/>
              <p:cNvGrpSpPr>
                <a:grpSpLocks/>
              </p:cNvGrpSpPr>
              <p:nvPr/>
            </p:nvGrpSpPr>
            <p:grpSpPr bwMode="auto">
              <a:xfrm rot="7209001">
                <a:off x="3284" y="1622"/>
                <a:ext cx="378" cy="315"/>
                <a:chOff x="4785" y="11039"/>
                <a:chExt cx="829" cy="688"/>
              </a:xfrm>
            </p:grpSpPr>
            <p:sp>
              <p:nvSpPr>
                <p:cNvPr id="1146910" name="Freeform 3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11" name="Line 3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12" name="Line 3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13" name="Line 3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14" name="Arc 3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6915" name="Arc 35"/>
              <p:cNvSpPr>
                <a:spLocks/>
              </p:cNvSpPr>
              <p:nvPr/>
            </p:nvSpPr>
            <p:spPr bwMode="auto">
              <a:xfrm rot="9872463" flipH="1" flipV="1">
                <a:off x="3457" y="1501"/>
                <a:ext cx="222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16" name="Arc 36"/>
              <p:cNvSpPr>
                <a:spLocks/>
              </p:cNvSpPr>
              <p:nvPr/>
            </p:nvSpPr>
            <p:spPr bwMode="auto">
              <a:xfrm rot="9872463">
                <a:off x="3503" y="1414"/>
                <a:ext cx="220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17" name="Arc 37"/>
              <p:cNvSpPr>
                <a:spLocks/>
              </p:cNvSpPr>
              <p:nvPr/>
            </p:nvSpPr>
            <p:spPr bwMode="auto">
              <a:xfrm rot="9872463">
                <a:off x="3619" y="1402"/>
                <a:ext cx="88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18" name="Arc 38"/>
              <p:cNvSpPr>
                <a:spLocks/>
              </p:cNvSpPr>
              <p:nvPr/>
            </p:nvSpPr>
            <p:spPr bwMode="auto">
              <a:xfrm rot="9872463" flipH="1" flipV="1">
                <a:off x="3577" y="1476"/>
                <a:ext cx="89" cy="89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19" name="Line 39"/>
              <p:cNvSpPr>
                <a:spLocks noChangeShapeType="1"/>
              </p:cNvSpPr>
              <p:nvPr/>
            </p:nvSpPr>
            <p:spPr bwMode="auto">
              <a:xfrm rot="9016332" flipV="1">
                <a:off x="3889" y="1228"/>
                <a:ext cx="0" cy="462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0" name="Freeform 40"/>
              <p:cNvSpPr>
                <a:spLocks/>
              </p:cNvSpPr>
              <p:nvPr/>
            </p:nvSpPr>
            <p:spPr bwMode="auto">
              <a:xfrm rot="3616332">
                <a:off x="3874" y="1438"/>
                <a:ext cx="49" cy="89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1" name="Line 41"/>
              <p:cNvSpPr>
                <a:spLocks noChangeShapeType="1"/>
              </p:cNvSpPr>
              <p:nvPr/>
            </p:nvSpPr>
            <p:spPr bwMode="auto">
              <a:xfrm rot="3616332">
                <a:off x="3913" y="1463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2" name="Line 42"/>
              <p:cNvSpPr>
                <a:spLocks noChangeShapeType="1"/>
              </p:cNvSpPr>
              <p:nvPr/>
            </p:nvSpPr>
            <p:spPr bwMode="auto">
              <a:xfrm rot="3616332">
                <a:off x="3843" y="1506"/>
                <a:ext cx="44" cy="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3" name="Freeform 43"/>
              <p:cNvSpPr>
                <a:spLocks/>
              </p:cNvSpPr>
              <p:nvPr/>
            </p:nvSpPr>
            <p:spPr bwMode="auto">
              <a:xfrm rot="3616332">
                <a:off x="3952" y="1552"/>
                <a:ext cx="106" cy="2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4" name="Line 44"/>
              <p:cNvSpPr>
                <a:spLocks noChangeShapeType="1"/>
              </p:cNvSpPr>
              <p:nvPr/>
            </p:nvSpPr>
            <p:spPr bwMode="auto">
              <a:xfrm rot="3616332">
                <a:off x="3978" y="1497"/>
                <a:ext cx="0" cy="25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5" name="Line 45"/>
              <p:cNvSpPr>
                <a:spLocks noChangeShapeType="1"/>
              </p:cNvSpPr>
              <p:nvPr/>
            </p:nvSpPr>
            <p:spPr bwMode="auto">
              <a:xfrm rot="3616332">
                <a:off x="4049" y="1608"/>
                <a:ext cx="114" cy="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6" name="Line 46"/>
              <p:cNvSpPr>
                <a:spLocks noChangeShapeType="1"/>
              </p:cNvSpPr>
              <p:nvPr/>
            </p:nvSpPr>
            <p:spPr bwMode="auto">
              <a:xfrm rot="3616332">
                <a:off x="3843" y="1726"/>
                <a:ext cx="118" cy="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7" name="Arc 47"/>
              <p:cNvSpPr>
                <a:spLocks/>
              </p:cNvSpPr>
              <p:nvPr/>
            </p:nvSpPr>
            <p:spPr bwMode="auto">
              <a:xfrm rot="38744832">
                <a:off x="3926" y="1644"/>
                <a:ext cx="315" cy="322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8" name="Freeform 48"/>
              <p:cNvSpPr>
                <a:spLocks/>
              </p:cNvSpPr>
              <p:nvPr/>
            </p:nvSpPr>
            <p:spPr bwMode="auto">
              <a:xfrm rot="6279794">
                <a:off x="3881" y="1507"/>
                <a:ext cx="137" cy="13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29" name="Freeform 49"/>
              <p:cNvSpPr>
                <a:spLocks/>
              </p:cNvSpPr>
              <p:nvPr/>
            </p:nvSpPr>
            <p:spPr bwMode="auto">
              <a:xfrm rot="3616332">
                <a:off x="3813" y="1510"/>
                <a:ext cx="285" cy="144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30" name="Arc 50"/>
              <p:cNvSpPr>
                <a:spLocks/>
              </p:cNvSpPr>
              <p:nvPr/>
            </p:nvSpPr>
            <p:spPr bwMode="auto">
              <a:xfrm rot="10553830">
                <a:off x="3900" y="1331"/>
                <a:ext cx="183" cy="21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31" name="Arc 51"/>
              <p:cNvSpPr>
                <a:spLocks/>
              </p:cNvSpPr>
              <p:nvPr/>
            </p:nvSpPr>
            <p:spPr bwMode="auto">
              <a:xfrm rot="18278834" flipV="1">
                <a:off x="3721" y="1436"/>
                <a:ext cx="185" cy="21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6" name="Group 52"/>
              <p:cNvGrpSpPr>
                <a:grpSpLocks/>
              </p:cNvGrpSpPr>
              <p:nvPr/>
            </p:nvGrpSpPr>
            <p:grpSpPr bwMode="auto">
              <a:xfrm rot="3616332">
                <a:off x="3882" y="1622"/>
                <a:ext cx="378" cy="316"/>
                <a:chOff x="4785" y="11039"/>
                <a:chExt cx="829" cy="688"/>
              </a:xfrm>
            </p:grpSpPr>
            <p:sp>
              <p:nvSpPr>
                <p:cNvPr id="1146933" name="Freeform 53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34" name="Line 54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35" name="Line 55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36" name="Line 56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37" name="Arc 57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6938" name="Arc 58"/>
              <p:cNvSpPr>
                <a:spLocks/>
              </p:cNvSpPr>
              <p:nvPr/>
            </p:nvSpPr>
            <p:spPr bwMode="auto">
              <a:xfrm rot="6279794" flipH="1" flipV="1">
                <a:off x="3864" y="1503"/>
                <a:ext cx="221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39" name="Arc 59"/>
              <p:cNvSpPr>
                <a:spLocks/>
              </p:cNvSpPr>
              <p:nvPr/>
            </p:nvSpPr>
            <p:spPr bwMode="auto">
              <a:xfrm rot="6279794">
                <a:off x="3812" y="1420"/>
                <a:ext cx="220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40" name="Arc 60"/>
              <p:cNvSpPr>
                <a:spLocks/>
              </p:cNvSpPr>
              <p:nvPr/>
            </p:nvSpPr>
            <p:spPr bwMode="auto">
              <a:xfrm rot="6279794">
                <a:off x="3836" y="1404"/>
                <a:ext cx="88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41" name="Arc 61"/>
              <p:cNvSpPr>
                <a:spLocks/>
              </p:cNvSpPr>
              <p:nvPr/>
            </p:nvSpPr>
            <p:spPr bwMode="auto">
              <a:xfrm rot="6279794" flipH="1" flipV="1">
                <a:off x="3877" y="1476"/>
                <a:ext cx="89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42" name="Line 62"/>
              <p:cNvSpPr>
                <a:spLocks noChangeShapeType="1"/>
              </p:cNvSpPr>
              <p:nvPr/>
            </p:nvSpPr>
            <p:spPr bwMode="auto">
              <a:xfrm rot="7209001">
                <a:off x="3562" y="1158"/>
                <a:ext cx="1" cy="32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43" name="Line 63"/>
              <p:cNvSpPr>
                <a:spLocks noChangeShapeType="1"/>
              </p:cNvSpPr>
              <p:nvPr/>
            </p:nvSpPr>
            <p:spPr bwMode="auto">
              <a:xfrm rot="14429284">
                <a:off x="3985" y="1163"/>
                <a:ext cx="0" cy="327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7" name="Group 64"/>
              <p:cNvGrpSpPr>
                <a:grpSpLocks/>
              </p:cNvGrpSpPr>
              <p:nvPr/>
            </p:nvGrpSpPr>
            <p:grpSpPr bwMode="auto">
              <a:xfrm rot="14462297">
                <a:off x="4103" y="1169"/>
                <a:ext cx="141" cy="114"/>
                <a:chOff x="5504" y="8144"/>
                <a:chExt cx="291" cy="236"/>
              </a:xfrm>
            </p:grpSpPr>
            <p:sp>
              <p:nvSpPr>
                <p:cNvPr id="1146945" name="Rectangle 65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46" name="Rectangle 66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grpSp>
            <p:nvGrpSpPr>
              <p:cNvPr id="8" name="Group 67"/>
              <p:cNvGrpSpPr>
                <a:grpSpLocks/>
              </p:cNvGrpSpPr>
              <p:nvPr/>
            </p:nvGrpSpPr>
            <p:grpSpPr bwMode="auto">
              <a:xfrm rot="7209001">
                <a:off x="3315" y="1158"/>
                <a:ext cx="142" cy="114"/>
                <a:chOff x="5504" y="8144"/>
                <a:chExt cx="291" cy="236"/>
              </a:xfrm>
            </p:grpSpPr>
            <p:sp>
              <p:nvSpPr>
                <p:cNvPr id="1146948" name="Rectangle 68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49" name="Rectangle 69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6950" name="Rectangle 70"/>
              <p:cNvSpPr>
                <a:spLocks noChangeArrowheads="1"/>
              </p:cNvSpPr>
              <p:nvPr/>
            </p:nvSpPr>
            <p:spPr bwMode="auto">
              <a:xfrm rot="10780961">
                <a:off x="3745" y="1143"/>
                <a:ext cx="27" cy="221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1" name="Rectangle 71"/>
              <p:cNvSpPr>
                <a:spLocks noChangeArrowheads="1"/>
              </p:cNvSpPr>
              <p:nvPr/>
            </p:nvSpPr>
            <p:spPr bwMode="auto">
              <a:xfrm rot="9888311">
                <a:off x="3686" y="1328"/>
                <a:ext cx="25" cy="112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2" name="Rectangle 72"/>
              <p:cNvSpPr>
                <a:spLocks noChangeArrowheads="1"/>
              </p:cNvSpPr>
              <p:nvPr/>
            </p:nvSpPr>
            <p:spPr bwMode="auto">
              <a:xfrm rot="-9855440">
                <a:off x="3839" y="1333"/>
                <a:ext cx="24" cy="112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3" name="Rectangle 73"/>
              <p:cNvSpPr>
                <a:spLocks noChangeArrowheads="1"/>
              </p:cNvSpPr>
              <p:nvPr/>
            </p:nvSpPr>
            <p:spPr bwMode="auto">
              <a:xfrm rot="17064441" flipH="1">
                <a:off x="4808" y="3005"/>
                <a:ext cx="24" cy="112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4" name="Rectangle 74"/>
              <p:cNvSpPr>
                <a:spLocks noChangeArrowheads="1"/>
              </p:cNvSpPr>
              <p:nvPr/>
            </p:nvSpPr>
            <p:spPr bwMode="auto">
              <a:xfrm rot="18920690" flipH="1">
                <a:off x="4736" y="3139"/>
                <a:ext cx="25" cy="112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5" name="Rectangle 75"/>
              <p:cNvSpPr>
                <a:spLocks noChangeArrowheads="1"/>
              </p:cNvSpPr>
              <p:nvPr/>
            </p:nvSpPr>
            <p:spPr bwMode="auto">
              <a:xfrm rot="18028040" flipH="1">
                <a:off x="4878" y="3096"/>
                <a:ext cx="26" cy="221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6" name="Line 76"/>
              <p:cNvSpPr>
                <a:spLocks noChangeShapeType="1"/>
              </p:cNvSpPr>
              <p:nvPr/>
            </p:nvSpPr>
            <p:spPr bwMode="auto">
              <a:xfrm flipH="1" flipV="1">
                <a:off x="4437" y="3193"/>
                <a:ext cx="880" cy="1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7" name="Rectangle 77"/>
              <p:cNvSpPr>
                <a:spLocks noChangeArrowheads="1"/>
              </p:cNvSpPr>
              <p:nvPr/>
            </p:nvSpPr>
            <p:spPr bwMode="auto">
              <a:xfrm flipH="1">
                <a:off x="5119" y="3133"/>
                <a:ext cx="221" cy="11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8" name="Freeform 78"/>
              <p:cNvSpPr>
                <a:spLocks/>
              </p:cNvSpPr>
              <p:nvPr/>
            </p:nvSpPr>
            <p:spPr bwMode="auto">
              <a:xfrm flipH="1">
                <a:off x="4610" y="3148"/>
                <a:ext cx="50" cy="89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59" name="Line 79"/>
              <p:cNvSpPr>
                <a:spLocks noChangeShapeType="1"/>
              </p:cNvSpPr>
              <p:nvPr/>
            </p:nvSpPr>
            <p:spPr bwMode="auto">
              <a:xfrm flipH="1">
                <a:off x="4612" y="3153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60" name="Line 80"/>
              <p:cNvSpPr>
                <a:spLocks noChangeShapeType="1"/>
              </p:cNvSpPr>
              <p:nvPr/>
            </p:nvSpPr>
            <p:spPr bwMode="auto">
              <a:xfrm flipH="1">
                <a:off x="4611" y="3234"/>
                <a:ext cx="4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9" name="Group 81"/>
              <p:cNvGrpSpPr>
                <a:grpSpLocks/>
              </p:cNvGrpSpPr>
              <p:nvPr/>
            </p:nvGrpSpPr>
            <p:grpSpPr bwMode="auto">
              <a:xfrm flipH="1">
                <a:off x="4103" y="3035"/>
                <a:ext cx="378" cy="314"/>
                <a:chOff x="4785" y="11039"/>
                <a:chExt cx="829" cy="688"/>
              </a:xfrm>
            </p:grpSpPr>
            <p:sp>
              <p:nvSpPr>
                <p:cNvPr id="1146962" name="Freeform 8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63" name="Line 8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64" name="Line 8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65" name="Line 8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66" name="Arc 8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6967" name="Freeform 87"/>
              <p:cNvSpPr>
                <a:spLocks/>
              </p:cNvSpPr>
              <p:nvPr/>
            </p:nvSpPr>
            <p:spPr bwMode="auto">
              <a:xfrm rot="18936538" flipH="1">
                <a:off x="4463" y="3127"/>
                <a:ext cx="137" cy="135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68" name="Freeform 88"/>
              <p:cNvSpPr>
                <a:spLocks/>
              </p:cNvSpPr>
              <p:nvPr/>
            </p:nvSpPr>
            <p:spPr bwMode="auto">
              <a:xfrm flipH="1">
                <a:off x="4379" y="3121"/>
                <a:ext cx="284" cy="14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69" name="Arc 89"/>
              <p:cNvSpPr>
                <a:spLocks/>
              </p:cNvSpPr>
              <p:nvPr/>
            </p:nvSpPr>
            <p:spPr bwMode="auto">
              <a:xfrm rot="14662502" flipH="1">
                <a:off x="4538" y="2985"/>
                <a:ext cx="182" cy="21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70" name="Arc 90"/>
              <p:cNvSpPr>
                <a:spLocks/>
              </p:cNvSpPr>
              <p:nvPr/>
            </p:nvSpPr>
            <p:spPr bwMode="auto">
              <a:xfrm rot="6937498" flipH="1" flipV="1">
                <a:off x="4537" y="3190"/>
                <a:ext cx="184" cy="211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10" name="Group 91"/>
              <p:cNvGrpSpPr>
                <a:grpSpLocks/>
              </p:cNvGrpSpPr>
              <p:nvPr/>
            </p:nvGrpSpPr>
            <p:grpSpPr bwMode="auto">
              <a:xfrm flipH="1">
                <a:off x="4103" y="3034"/>
                <a:ext cx="378" cy="315"/>
                <a:chOff x="4785" y="11039"/>
                <a:chExt cx="829" cy="688"/>
              </a:xfrm>
            </p:grpSpPr>
            <p:sp>
              <p:nvSpPr>
                <p:cNvPr id="1146972" name="Freeform 9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73" name="Line 9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74" name="Line 9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75" name="Line 9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76" name="Arc 9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6977" name="Arc 97"/>
              <p:cNvSpPr>
                <a:spLocks/>
              </p:cNvSpPr>
              <p:nvPr/>
            </p:nvSpPr>
            <p:spPr bwMode="auto">
              <a:xfrm rot="18936538" flipV="1">
                <a:off x="4373" y="3081"/>
                <a:ext cx="222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78" name="Arc 98"/>
              <p:cNvSpPr>
                <a:spLocks/>
              </p:cNvSpPr>
              <p:nvPr/>
            </p:nvSpPr>
            <p:spPr bwMode="auto">
              <a:xfrm rot="18936538" flipH="1">
                <a:off x="4472" y="3086"/>
                <a:ext cx="220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79" name="Arc 99"/>
              <p:cNvSpPr>
                <a:spLocks/>
              </p:cNvSpPr>
              <p:nvPr/>
            </p:nvSpPr>
            <p:spPr bwMode="auto">
              <a:xfrm rot="18936538" flipH="1">
                <a:off x="4631" y="3149"/>
                <a:ext cx="88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0" name="Arc 100"/>
              <p:cNvSpPr>
                <a:spLocks/>
              </p:cNvSpPr>
              <p:nvPr/>
            </p:nvSpPr>
            <p:spPr bwMode="auto">
              <a:xfrm rot="18936538" flipV="1">
                <a:off x="4547" y="3148"/>
                <a:ext cx="89" cy="89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1" name="Line 101"/>
              <p:cNvSpPr>
                <a:spLocks noChangeShapeType="1"/>
              </p:cNvSpPr>
              <p:nvPr/>
            </p:nvSpPr>
            <p:spPr bwMode="auto">
              <a:xfrm rot="-1807332" flipH="1" flipV="1">
                <a:off x="4778" y="2762"/>
                <a:ext cx="0" cy="462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2" name="Freeform 102"/>
              <p:cNvSpPr>
                <a:spLocks/>
              </p:cNvSpPr>
              <p:nvPr/>
            </p:nvSpPr>
            <p:spPr bwMode="auto">
              <a:xfrm rot="3592668" flipH="1">
                <a:off x="4739" y="2927"/>
                <a:ext cx="49" cy="89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3" name="Line 103"/>
              <p:cNvSpPr>
                <a:spLocks noChangeShapeType="1"/>
              </p:cNvSpPr>
              <p:nvPr/>
            </p:nvSpPr>
            <p:spPr bwMode="auto">
              <a:xfrm rot="3592668" flipH="1">
                <a:off x="4776" y="2951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4" name="Line 104"/>
              <p:cNvSpPr>
                <a:spLocks noChangeShapeType="1"/>
              </p:cNvSpPr>
              <p:nvPr/>
            </p:nvSpPr>
            <p:spPr bwMode="auto">
              <a:xfrm rot="3592668" flipH="1">
                <a:off x="4704" y="2989"/>
                <a:ext cx="44" cy="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5" name="Freeform 105"/>
              <p:cNvSpPr>
                <a:spLocks/>
              </p:cNvSpPr>
              <p:nvPr/>
            </p:nvSpPr>
            <p:spPr bwMode="auto">
              <a:xfrm rot="3592668" flipH="1">
                <a:off x="4602" y="2669"/>
                <a:ext cx="106" cy="2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6" name="Line 106"/>
              <p:cNvSpPr>
                <a:spLocks noChangeShapeType="1"/>
              </p:cNvSpPr>
              <p:nvPr/>
            </p:nvSpPr>
            <p:spPr bwMode="auto">
              <a:xfrm rot="3592668" flipH="1">
                <a:off x="4682" y="2707"/>
                <a:ext cx="0" cy="25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7" name="Line 107"/>
              <p:cNvSpPr>
                <a:spLocks noChangeShapeType="1"/>
              </p:cNvSpPr>
              <p:nvPr/>
            </p:nvSpPr>
            <p:spPr bwMode="auto">
              <a:xfrm rot="3592668" flipH="1">
                <a:off x="4701" y="2728"/>
                <a:ext cx="114" cy="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8" name="Line 108"/>
              <p:cNvSpPr>
                <a:spLocks noChangeShapeType="1"/>
              </p:cNvSpPr>
              <p:nvPr/>
            </p:nvSpPr>
            <p:spPr bwMode="auto">
              <a:xfrm rot="3592668" flipH="1">
                <a:off x="4494" y="2845"/>
                <a:ext cx="118" cy="1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89" name="Arc 109"/>
              <p:cNvSpPr>
                <a:spLocks/>
              </p:cNvSpPr>
              <p:nvPr/>
            </p:nvSpPr>
            <p:spPr bwMode="auto">
              <a:xfrm rot="11664170" flipH="1">
                <a:off x="4419" y="2488"/>
                <a:ext cx="315" cy="322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90" name="Freeform 110"/>
              <p:cNvSpPr>
                <a:spLocks/>
              </p:cNvSpPr>
              <p:nvPr/>
            </p:nvSpPr>
            <p:spPr bwMode="auto">
              <a:xfrm rot="929206" flipH="1">
                <a:off x="4641" y="2814"/>
                <a:ext cx="137" cy="13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91" name="Freeform 111"/>
              <p:cNvSpPr>
                <a:spLocks/>
              </p:cNvSpPr>
              <p:nvPr/>
            </p:nvSpPr>
            <p:spPr bwMode="auto">
              <a:xfrm rot="3592668" flipH="1">
                <a:off x="4563" y="2801"/>
                <a:ext cx="285" cy="144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92" name="Arc 112"/>
              <p:cNvSpPr>
                <a:spLocks/>
              </p:cNvSpPr>
              <p:nvPr/>
            </p:nvSpPr>
            <p:spPr bwMode="auto">
              <a:xfrm rot="18255170" flipH="1">
                <a:off x="4757" y="2809"/>
                <a:ext cx="183" cy="21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6993" name="Arc 113"/>
              <p:cNvSpPr>
                <a:spLocks/>
              </p:cNvSpPr>
              <p:nvPr/>
            </p:nvSpPr>
            <p:spPr bwMode="auto">
              <a:xfrm rot="10530167" flipH="1" flipV="1">
                <a:off x="4578" y="2912"/>
                <a:ext cx="185" cy="21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11" name="Group 114"/>
              <p:cNvGrpSpPr>
                <a:grpSpLocks/>
              </p:cNvGrpSpPr>
              <p:nvPr/>
            </p:nvGrpSpPr>
            <p:grpSpPr bwMode="auto">
              <a:xfrm rot="3592668" flipH="1">
                <a:off x="4403" y="2516"/>
                <a:ext cx="378" cy="316"/>
                <a:chOff x="4785" y="11039"/>
                <a:chExt cx="829" cy="688"/>
              </a:xfrm>
            </p:grpSpPr>
            <p:sp>
              <p:nvSpPr>
                <p:cNvPr id="1146995" name="Freeform 115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96" name="Line 116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97" name="Line 117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98" name="Line 118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6999" name="Arc 119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7000" name="Arc 120"/>
              <p:cNvSpPr>
                <a:spLocks/>
              </p:cNvSpPr>
              <p:nvPr/>
            </p:nvSpPr>
            <p:spPr bwMode="auto">
              <a:xfrm rot="929206" flipV="1">
                <a:off x="4577" y="2728"/>
                <a:ext cx="221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01" name="Arc 121"/>
              <p:cNvSpPr>
                <a:spLocks/>
              </p:cNvSpPr>
              <p:nvPr/>
            </p:nvSpPr>
            <p:spPr bwMode="auto">
              <a:xfrm rot="929206" flipH="1">
                <a:off x="4622" y="2816"/>
                <a:ext cx="220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02" name="Arc 122"/>
              <p:cNvSpPr>
                <a:spLocks/>
              </p:cNvSpPr>
              <p:nvPr/>
            </p:nvSpPr>
            <p:spPr bwMode="auto">
              <a:xfrm rot="929206" flipH="1">
                <a:off x="4738" y="2961"/>
                <a:ext cx="88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03" name="Arc 123"/>
              <p:cNvSpPr>
                <a:spLocks/>
              </p:cNvSpPr>
              <p:nvPr/>
            </p:nvSpPr>
            <p:spPr bwMode="auto">
              <a:xfrm rot="929206" flipV="1">
                <a:off x="4697" y="2888"/>
                <a:ext cx="89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04" name="Line 124"/>
              <p:cNvSpPr>
                <a:spLocks noChangeShapeType="1"/>
              </p:cNvSpPr>
              <p:nvPr/>
            </p:nvSpPr>
            <p:spPr bwMode="auto">
              <a:xfrm flipH="1">
                <a:off x="4733" y="3180"/>
                <a:ext cx="1" cy="32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05" name="Line 125"/>
              <p:cNvSpPr>
                <a:spLocks noChangeShapeType="1"/>
              </p:cNvSpPr>
              <p:nvPr/>
            </p:nvSpPr>
            <p:spPr bwMode="auto">
              <a:xfrm rot="14379716" flipH="1">
                <a:off x="4942" y="2812"/>
                <a:ext cx="0" cy="327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12" name="Group 126"/>
              <p:cNvGrpSpPr>
                <a:grpSpLocks/>
              </p:cNvGrpSpPr>
              <p:nvPr/>
            </p:nvGrpSpPr>
            <p:grpSpPr bwMode="auto">
              <a:xfrm rot="14346703" flipH="1">
                <a:off x="5052" y="2807"/>
                <a:ext cx="141" cy="114"/>
                <a:chOff x="5504" y="8144"/>
                <a:chExt cx="291" cy="236"/>
              </a:xfrm>
            </p:grpSpPr>
            <p:sp>
              <p:nvSpPr>
                <p:cNvPr id="1147007" name="Rectangle 127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08" name="Rectangle 128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3" name="Group 129"/>
              <p:cNvGrpSpPr>
                <a:grpSpLocks/>
              </p:cNvGrpSpPr>
              <p:nvPr/>
            </p:nvGrpSpPr>
            <p:grpSpPr bwMode="auto">
              <a:xfrm flipH="1">
                <a:off x="4666" y="3494"/>
                <a:ext cx="142" cy="114"/>
                <a:chOff x="5504" y="8144"/>
                <a:chExt cx="291" cy="236"/>
              </a:xfrm>
            </p:grpSpPr>
            <p:sp>
              <p:nvSpPr>
                <p:cNvPr id="1147010" name="Rectangle 130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11" name="Rectangle 131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7012" name="Rectangle 132"/>
              <p:cNvSpPr>
                <a:spLocks noChangeArrowheads="1"/>
              </p:cNvSpPr>
              <p:nvPr/>
            </p:nvSpPr>
            <p:spPr bwMode="auto">
              <a:xfrm rot="18028040" flipH="1">
                <a:off x="4877" y="3097"/>
                <a:ext cx="27" cy="221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13" name="Rectangle 133"/>
              <p:cNvSpPr>
                <a:spLocks noChangeArrowheads="1"/>
              </p:cNvSpPr>
              <p:nvPr/>
            </p:nvSpPr>
            <p:spPr bwMode="auto">
              <a:xfrm rot="18920690" flipH="1">
                <a:off x="4736" y="3139"/>
                <a:ext cx="25" cy="112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14" name="Rectangle 134"/>
              <p:cNvSpPr>
                <a:spLocks noChangeArrowheads="1"/>
              </p:cNvSpPr>
              <p:nvPr/>
            </p:nvSpPr>
            <p:spPr bwMode="auto">
              <a:xfrm rot="17064441" flipH="1">
                <a:off x="4808" y="3005"/>
                <a:ext cx="24" cy="112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15" name="Text Box 135"/>
              <p:cNvSpPr txBox="1">
                <a:spLocks noChangeArrowheads="1"/>
              </p:cNvSpPr>
              <p:nvPr/>
            </p:nvSpPr>
            <p:spPr bwMode="auto">
              <a:xfrm>
                <a:off x="2145" y="3247"/>
                <a:ext cx="676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Laser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16" name="Text Box 136"/>
              <p:cNvSpPr txBox="1">
                <a:spLocks noChangeArrowheads="1"/>
              </p:cNvSpPr>
              <p:nvPr/>
            </p:nvSpPr>
            <p:spPr bwMode="auto">
              <a:xfrm>
                <a:off x="4224" y="1543"/>
                <a:ext cx="1267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Drag-free satellite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17" name="Rectangle 137"/>
              <p:cNvSpPr>
                <a:spLocks noChangeArrowheads="1"/>
              </p:cNvSpPr>
              <p:nvPr/>
            </p:nvSpPr>
            <p:spPr bwMode="auto">
              <a:xfrm rot="-17064441">
                <a:off x="2712" y="3009"/>
                <a:ext cx="24" cy="112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18" name="Rectangle 138"/>
              <p:cNvSpPr>
                <a:spLocks noChangeArrowheads="1"/>
              </p:cNvSpPr>
              <p:nvPr/>
            </p:nvSpPr>
            <p:spPr bwMode="auto">
              <a:xfrm rot="2679310">
                <a:off x="2783" y="3142"/>
                <a:ext cx="25" cy="112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19" name="Rectangle 139"/>
              <p:cNvSpPr>
                <a:spLocks noChangeArrowheads="1"/>
              </p:cNvSpPr>
              <p:nvPr/>
            </p:nvSpPr>
            <p:spPr bwMode="auto">
              <a:xfrm rot="3571960">
                <a:off x="2641" y="3100"/>
                <a:ext cx="26" cy="221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0" name="Line 140"/>
              <p:cNvSpPr>
                <a:spLocks noChangeShapeType="1"/>
              </p:cNvSpPr>
              <p:nvPr/>
            </p:nvSpPr>
            <p:spPr bwMode="auto">
              <a:xfrm flipV="1">
                <a:off x="2227" y="3196"/>
                <a:ext cx="2071" cy="1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1" name="Text Box 141"/>
              <p:cNvSpPr txBox="1">
                <a:spLocks noChangeArrowheads="1"/>
              </p:cNvSpPr>
              <p:nvPr/>
            </p:nvSpPr>
            <p:spPr bwMode="auto">
              <a:xfrm>
                <a:off x="3417" y="3264"/>
                <a:ext cx="761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Arm cavity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2" name="Text Box 142"/>
              <p:cNvSpPr txBox="1">
                <a:spLocks noChangeArrowheads="1"/>
              </p:cNvSpPr>
              <p:nvPr/>
            </p:nvSpPr>
            <p:spPr bwMode="auto">
              <a:xfrm>
                <a:off x="2462" y="1995"/>
                <a:ext cx="889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Arm cavity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3" name="Rectangle 143"/>
              <p:cNvSpPr>
                <a:spLocks noChangeArrowheads="1"/>
              </p:cNvSpPr>
              <p:nvPr/>
            </p:nvSpPr>
            <p:spPr bwMode="auto">
              <a:xfrm>
                <a:off x="2204" y="3137"/>
                <a:ext cx="221" cy="11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4" name="Oval 144"/>
              <p:cNvSpPr>
                <a:spLocks noChangeArrowheads="1"/>
              </p:cNvSpPr>
              <p:nvPr/>
            </p:nvSpPr>
            <p:spPr bwMode="auto">
              <a:xfrm>
                <a:off x="2086" y="2629"/>
                <a:ext cx="1137" cy="1135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5" name="Freeform 145"/>
              <p:cNvSpPr>
                <a:spLocks/>
              </p:cNvSpPr>
              <p:nvPr/>
            </p:nvSpPr>
            <p:spPr bwMode="auto">
              <a:xfrm>
                <a:off x="2884" y="3152"/>
                <a:ext cx="50" cy="89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6" name="Line 146"/>
              <p:cNvSpPr>
                <a:spLocks noChangeShapeType="1"/>
              </p:cNvSpPr>
              <p:nvPr/>
            </p:nvSpPr>
            <p:spPr bwMode="auto">
              <a:xfrm>
                <a:off x="2888" y="3156"/>
                <a:ext cx="43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27" name="Line 147"/>
              <p:cNvSpPr>
                <a:spLocks noChangeShapeType="1"/>
              </p:cNvSpPr>
              <p:nvPr/>
            </p:nvSpPr>
            <p:spPr bwMode="auto">
              <a:xfrm>
                <a:off x="2890" y="3238"/>
                <a:ext cx="43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14" name="Group 148"/>
              <p:cNvGrpSpPr>
                <a:grpSpLocks/>
              </p:cNvGrpSpPr>
              <p:nvPr/>
            </p:nvGrpSpPr>
            <p:grpSpPr bwMode="auto">
              <a:xfrm>
                <a:off x="3063" y="3039"/>
                <a:ext cx="378" cy="315"/>
                <a:chOff x="4785" y="11039"/>
                <a:chExt cx="829" cy="688"/>
              </a:xfrm>
            </p:grpSpPr>
            <p:sp>
              <p:nvSpPr>
                <p:cNvPr id="1147029" name="Freeform 14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30" name="Line 15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31" name="Line 15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32" name="Line 15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33" name="Arc 15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7034" name="Freeform 154"/>
              <p:cNvSpPr>
                <a:spLocks/>
              </p:cNvSpPr>
              <p:nvPr/>
            </p:nvSpPr>
            <p:spPr bwMode="auto">
              <a:xfrm>
                <a:off x="3011" y="3137"/>
                <a:ext cx="1364" cy="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35" name="Freeform 155"/>
              <p:cNvSpPr>
                <a:spLocks/>
              </p:cNvSpPr>
              <p:nvPr/>
            </p:nvSpPr>
            <p:spPr bwMode="auto">
              <a:xfrm flipV="1">
                <a:off x="3010" y="3234"/>
                <a:ext cx="1365" cy="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36" name="Freeform 156"/>
              <p:cNvSpPr>
                <a:spLocks/>
              </p:cNvSpPr>
              <p:nvPr/>
            </p:nvSpPr>
            <p:spPr bwMode="auto">
              <a:xfrm rot="2663462">
                <a:off x="2944" y="3131"/>
                <a:ext cx="137" cy="13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37" name="Freeform 157"/>
              <p:cNvSpPr>
                <a:spLocks/>
              </p:cNvSpPr>
              <p:nvPr/>
            </p:nvSpPr>
            <p:spPr bwMode="auto">
              <a:xfrm>
                <a:off x="3132" y="3137"/>
                <a:ext cx="1265" cy="125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31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38" name="Freeform 158"/>
              <p:cNvSpPr>
                <a:spLocks/>
              </p:cNvSpPr>
              <p:nvPr/>
            </p:nvSpPr>
            <p:spPr bwMode="auto">
              <a:xfrm>
                <a:off x="2881" y="3125"/>
                <a:ext cx="284" cy="14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39" name="Arc 159"/>
              <p:cNvSpPr>
                <a:spLocks/>
              </p:cNvSpPr>
              <p:nvPr/>
            </p:nvSpPr>
            <p:spPr bwMode="auto">
              <a:xfrm rot="6937498">
                <a:off x="2823" y="2989"/>
                <a:ext cx="183" cy="212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0" name="Arc 160"/>
              <p:cNvSpPr>
                <a:spLocks/>
              </p:cNvSpPr>
              <p:nvPr/>
            </p:nvSpPr>
            <p:spPr bwMode="auto">
              <a:xfrm rot="14662502" flipV="1">
                <a:off x="2823" y="3194"/>
                <a:ext cx="185" cy="211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1" name="Freeform 161"/>
              <p:cNvSpPr>
                <a:spLocks/>
              </p:cNvSpPr>
              <p:nvPr/>
            </p:nvSpPr>
            <p:spPr bwMode="auto">
              <a:xfrm flipH="1">
                <a:off x="4368" y="3077"/>
                <a:ext cx="106" cy="2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2" name="Line 162"/>
              <p:cNvSpPr>
                <a:spLocks noChangeShapeType="1"/>
              </p:cNvSpPr>
              <p:nvPr/>
            </p:nvSpPr>
            <p:spPr bwMode="auto">
              <a:xfrm flipH="1">
                <a:off x="4475" y="3068"/>
                <a:ext cx="0" cy="25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3" name="Line 163"/>
              <p:cNvSpPr>
                <a:spLocks noChangeShapeType="1"/>
              </p:cNvSpPr>
              <p:nvPr/>
            </p:nvSpPr>
            <p:spPr bwMode="auto">
              <a:xfrm flipH="1">
                <a:off x="4366" y="3075"/>
                <a:ext cx="11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4" name="Line 164"/>
              <p:cNvSpPr>
                <a:spLocks noChangeShapeType="1"/>
              </p:cNvSpPr>
              <p:nvPr/>
            </p:nvSpPr>
            <p:spPr bwMode="auto">
              <a:xfrm flipH="1">
                <a:off x="4363" y="3311"/>
                <a:ext cx="118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5" name="Arc 165"/>
              <p:cNvSpPr>
                <a:spLocks/>
              </p:cNvSpPr>
              <p:nvPr/>
            </p:nvSpPr>
            <p:spPr bwMode="auto">
              <a:xfrm rot="8071501" flipH="1">
                <a:off x="4106" y="3031"/>
                <a:ext cx="315" cy="322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6" name="Freeform 166"/>
              <p:cNvSpPr>
                <a:spLocks/>
              </p:cNvSpPr>
              <p:nvPr/>
            </p:nvSpPr>
            <p:spPr bwMode="auto">
              <a:xfrm>
                <a:off x="3070" y="3081"/>
                <a:ext cx="106" cy="2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7" name="Line 167"/>
              <p:cNvSpPr>
                <a:spLocks noChangeShapeType="1"/>
              </p:cNvSpPr>
              <p:nvPr/>
            </p:nvSpPr>
            <p:spPr bwMode="auto">
              <a:xfrm>
                <a:off x="3069" y="3072"/>
                <a:ext cx="0" cy="25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8" name="Line 168"/>
              <p:cNvSpPr>
                <a:spLocks noChangeShapeType="1"/>
              </p:cNvSpPr>
              <p:nvPr/>
            </p:nvSpPr>
            <p:spPr bwMode="auto">
              <a:xfrm>
                <a:off x="3063" y="3315"/>
                <a:ext cx="118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49" name="Arc 169"/>
              <p:cNvSpPr>
                <a:spLocks/>
              </p:cNvSpPr>
              <p:nvPr/>
            </p:nvSpPr>
            <p:spPr bwMode="auto">
              <a:xfrm rot="35128499">
                <a:off x="3122" y="3035"/>
                <a:ext cx="315" cy="322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0" name="Arc 170"/>
              <p:cNvSpPr>
                <a:spLocks/>
              </p:cNvSpPr>
              <p:nvPr/>
            </p:nvSpPr>
            <p:spPr bwMode="auto">
              <a:xfrm rot="2663462" flipH="1" flipV="1">
                <a:off x="2949" y="3084"/>
                <a:ext cx="222" cy="22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1" name="Arc 171"/>
              <p:cNvSpPr>
                <a:spLocks/>
              </p:cNvSpPr>
              <p:nvPr/>
            </p:nvSpPr>
            <p:spPr bwMode="auto">
              <a:xfrm rot="2663462">
                <a:off x="2851" y="3090"/>
                <a:ext cx="221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2" name="Arc 172"/>
              <p:cNvSpPr>
                <a:spLocks/>
              </p:cNvSpPr>
              <p:nvPr/>
            </p:nvSpPr>
            <p:spPr bwMode="auto">
              <a:xfrm rot="2663462">
                <a:off x="2825" y="3153"/>
                <a:ext cx="88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3" name="Arc 173"/>
              <p:cNvSpPr>
                <a:spLocks/>
              </p:cNvSpPr>
              <p:nvPr/>
            </p:nvSpPr>
            <p:spPr bwMode="auto">
              <a:xfrm rot="2663462" flipH="1" flipV="1">
                <a:off x="2908" y="3152"/>
                <a:ext cx="89" cy="89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4" name="Line 174"/>
              <p:cNvSpPr>
                <a:spLocks noChangeShapeType="1"/>
              </p:cNvSpPr>
              <p:nvPr/>
            </p:nvSpPr>
            <p:spPr bwMode="auto">
              <a:xfrm rot="1807332" flipV="1">
                <a:off x="2819" y="2568"/>
                <a:ext cx="1" cy="674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5" name="Freeform 175"/>
              <p:cNvSpPr>
                <a:spLocks/>
              </p:cNvSpPr>
              <p:nvPr/>
            </p:nvSpPr>
            <p:spPr bwMode="auto">
              <a:xfrm rot="-3592668">
                <a:off x="2756" y="2930"/>
                <a:ext cx="50" cy="89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6" name="Line 176"/>
              <p:cNvSpPr>
                <a:spLocks noChangeShapeType="1"/>
              </p:cNvSpPr>
              <p:nvPr/>
            </p:nvSpPr>
            <p:spPr bwMode="auto">
              <a:xfrm rot="-3592668">
                <a:off x="2725" y="2953"/>
                <a:ext cx="43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57" name="Line 177"/>
              <p:cNvSpPr>
                <a:spLocks noChangeShapeType="1"/>
              </p:cNvSpPr>
              <p:nvPr/>
            </p:nvSpPr>
            <p:spPr bwMode="auto">
              <a:xfrm rot="-3592668">
                <a:off x="2797" y="2992"/>
                <a:ext cx="43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15" name="Group 178"/>
              <p:cNvGrpSpPr>
                <a:grpSpLocks/>
              </p:cNvGrpSpPr>
              <p:nvPr/>
            </p:nvGrpSpPr>
            <p:grpSpPr bwMode="auto">
              <a:xfrm rot="-3592668">
                <a:off x="2764" y="2520"/>
                <a:ext cx="378" cy="315"/>
                <a:chOff x="4785" y="11039"/>
                <a:chExt cx="829" cy="688"/>
              </a:xfrm>
            </p:grpSpPr>
            <p:sp>
              <p:nvSpPr>
                <p:cNvPr id="1147059" name="Freeform 17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60" name="Line 18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61" name="Line 18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62" name="Line 18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63" name="Arc 18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7064" name="Freeform 184"/>
              <p:cNvSpPr>
                <a:spLocks/>
              </p:cNvSpPr>
              <p:nvPr/>
            </p:nvSpPr>
            <p:spPr bwMode="auto">
              <a:xfrm rot="-3592668">
                <a:off x="2452" y="2260"/>
                <a:ext cx="1364" cy="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65" name="Freeform 185"/>
              <p:cNvSpPr>
                <a:spLocks/>
              </p:cNvSpPr>
              <p:nvPr/>
            </p:nvSpPr>
            <p:spPr bwMode="auto">
              <a:xfrm rot="18007332" flipV="1">
                <a:off x="2534" y="2309"/>
                <a:ext cx="1365" cy="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66" name="Freeform 186"/>
              <p:cNvSpPr>
                <a:spLocks/>
              </p:cNvSpPr>
              <p:nvPr/>
            </p:nvSpPr>
            <p:spPr bwMode="auto">
              <a:xfrm rot="-929206">
                <a:off x="2766" y="2818"/>
                <a:ext cx="137" cy="136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67" name="Freeform 187"/>
              <p:cNvSpPr>
                <a:spLocks/>
              </p:cNvSpPr>
              <p:nvPr/>
            </p:nvSpPr>
            <p:spPr bwMode="auto">
              <a:xfrm rot="-3592668">
                <a:off x="2583" y="2163"/>
                <a:ext cx="1264" cy="125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rgbClr val="339933"/>
              </a:solidFill>
              <a:ln w="31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68" name="Freeform 188"/>
              <p:cNvSpPr>
                <a:spLocks/>
              </p:cNvSpPr>
              <p:nvPr/>
            </p:nvSpPr>
            <p:spPr bwMode="auto">
              <a:xfrm rot="-3592668">
                <a:off x="2696" y="2804"/>
                <a:ext cx="284" cy="14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69" name="Arc 189"/>
              <p:cNvSpPr>
                <a:spLocks/>
              </p:cNvSpPr>
              <p:nvPr/>
            </p:nvSpPr>
            <p:spPr bwMode="auto">
              <a:xfrm rot="3344830">
                <a:off x="2604" y="2812"/>
                <a:ext cx="183" cy="211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0" name="Arc 190"/>
              <p:cNvSpPr>
                <a:spLocks/>
              </p:cNvSpPr>
              <p:nvPr/>
            </p:nvSpPr>
            <p:spPr bwMode="auto">
              <a:xfrm rot="11069833" flipV="1">
                <a:off x="2781" y="2914"/>
                <a:ext cx="185" cy="211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1" name="Freeform 191"/>
              <p:cNvSpPr>
                <a:spLocks/>
              </p:cNvSpPr>
              <p:nvPr/>
            </p:nvSpPr>
            <p:spPr bwMode="auto">
              <a:xfrm rot="18007332" flipH="1">
                <a:off x="3484" y="1549"/>
                <a:ext cx="106" cy="2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2" name="Line 192"/>
              <p:cNvSpPr>
                <a:spLocks noChangeShapeType="1"/>
              </p:cNvSpPr>
              <p:nvPr/>
            </p:nvSpPr>
            <p:spPr bwMode="auto">
              <a:xfrm rot="18007332" flipH="1">
                <a:off x="3564" y="1493"/>
                <a:ext cx="0" cy="25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3" name="Line 193"/>
              <p:cNvSpPr>
                <a:spLocks noChangeShapeType="1"/>
              </p:cNvSpPr>
              <p:nvPr/>
            </p:nvSpPr>
            <p:spPr bwMode="auto">
              <a:xfrm rot="18007332" flipH="1">
                <a:off x="3379" y="1604"/>
                <a:ext cx="11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4" name="Line 194"/>
              <p:cNvSpPr>
                <a:spLocks noChangeShapeType="1"/>
              </p:cNvSpPr>
              <p:nvPr/>
            </p:nvSpPr>
            <p:spPr bwMode="auto">
              <a:xfrm rot="18007332" flipH="1">
                <a:off x="3581" y="1723"/>
                <a:ext cx="118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5" name="Arc 195"/>
              <p:cNvSpPr>
                <a:spLocks/>
              </p:cNvSpPr>
              <p:nvPr/>
            </p:nvSpPr>
            <p:spPr bwMode="auto">
              <a:xfrm rot="4478833" flipH="1">
                <a:off x="3298" y="1640"/>
                <a:ext cx="315" cy="322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6" name="Freeform 196"/>
              <p:cNvSpPr>
                <a:spLocks/>
              </p:cNvSpPr>
              <p:nvPr/>
            </p:nvSpPr>
            <p:spPr bwMode="auto">
              <a:xfrm rot="-3592668">
                <a:off x="2836" y="2672"/>
                <a:ext cx="106" cy="2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7" name="Line 197"/>
              <p:cNvSpPr>
                <a:spLocks noChangeShapeType="1"/>
              </p:cNvSpPr>
              <p:nvPr/>
            </p:nvSpPr>
            <p:spPr bwMode="auto">
              <a:xfrm rot="-3592668">
                <a:off x="2862" y="2710"/>
                <a:ext cx="0" cy="25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8" name="Line 198"/>
              <p:cNvSpPr>
                <a:spLocks noChangeShapeType="1"/>
              </p:cNvSpPr>
              <p:nvPr/>
            </p:nvSpPr>
            <p:spPr bwMode="auto">
              <a:xfrm rot="-3592668">
                <a:off x="2729" y="2731"/>
                <a:ext cx="11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79" name="Line 199"/>
              <p:cNvSpPr>
                <a:spLocks noChangeShapeType="1"/>
              </p:cNvSpPr>
              <p:nvPr/>
            </p:nvSpPr>
            <p:spPr bwMode="auto">
              <a:xfrm rot="-3592668">
                <a:off x="2932" y="2848"/>
                <a:ext cx="118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0" name="Arc 200"/>
              <p:cNvSpPr>
                <a:spLocks/>
              </p:cNvSpPr>
              <p:nvPr/>
            </p:nvSpPr>
            <p:spPr bwMode="auto">
              <a:xfrm rot="31535830">
                <a:off x="2809" y="2491"/>
                <a:ext cx="315" cy="322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1" name="Arc 201"/>
              <p:cNvSpPr>
                <a:spLocks/>
              </p:cNvSpPr>
              <p:nvPr/>
            </p:nvSpPr>
            <p:spPr bwMode="auto">
              <a:xfrm rot="-929206" flipH="1" flipV="1">
                <a:off x="2746" y="2731"/>
                <a:ext cx="222" cy="22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2" name="Arc 202"/>
              <p:cNvSpPr>
                <a:spLocks/>
              </p:cNvSpPr>
              <p:nvPr/>
            </p:nvSpPr>
            <p:spPr bwMode="auto">
              <a:xfrm rot="-929206">
                <a:off x="2701" y="2819"/>
                <a:ext cx="221" cy="224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3" name="Arc 203"/>
              <p:cNvSpPr>
                <a:spLocks/>
              </p:cNvSpPr>
              <p:nvPr/>
            </p:nvSpPr>
            <p:spPr bwMode="auto">
              <a:xfrm rot="-929206">
                <a:off x="2718" y="2965"/>
                <a:ext cx="88" cy="9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4" name="Arc 204"/>
              <p:cNvSpPr>
                <a:spLocks/>
              </p:cNvSpPr>
              <p:nvPr/>
            </p:nvSpPr>
            <p:spPr bwMode="auto">
              <a:xfrm rot="-929206" flipH="1" flipV="1">
                <a:off x="2758" y="2892"/>
                <a:ext cx="89" cy="89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5" name="Text Box 205"/>
              <p:cNvSpPr txBox="1">
                <a:spLocks noChangeArrowheads="1"/>
              </p:cNvSpPr>
              <p:nvPr/>
            </p:nvSpPr>
            <p:spPr bwMode="auto">
              <a:xfrm>
                <a:off x="2020" y="3749"/>
                <a:ext cx="145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Drag-free satellite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6" name="Text Box 206"/>
              <p:cNvSpPr txBox="1">
                <a:spLocks noChangeArrowheads="1"/>
              </p:cNvSpPr>
              <p:nvPr/>
            </p:nvSpPr>
            <p:spPr bwMode="auto">
              <a:xfrm>
                <a:off x="4248" y="3740"/>
                <a:ext cx="1354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Drag-free satellite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7" name="Line 207"/>
              <p:cNvSpPr>
                <a:spLocks noChangeShapeType="1"/>
              </p:cNvSpPr>
              <p:nvPr/>
            </p:nvSpPr>
            <p:spPr bwMode="auto">
              <a:xfrm>
                <a:off x="2810" y="3184"/>
                <a:ext cx="1" cy="328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88" name="Line 208"/>
              <p:cNvSpPr>
                <a:spLocks noChangeShapeType="1"/>
              </p:cNvSpPr>
              <p:nvPr/>
            </p:nvSpPr>
            <p:spPr bwMode="auto">
              <a:xfrm rot="7220284">
                <a:off x="2603" y="2816"/>
                <a:ext cx="0" cy="328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16" name="Group 209"/>
              <p:cNvGrpSpPr>
                <a:grpSpLocks/>
              </p:cNvGrpSpPr>
              <p:nvPr/>
            </p:nvGrpSpPr>
            <p:grpSpPr bwMode="auto">
              <a:xfrm rot="7253297">
                <a:off x="2350" y="2810"/>
                <a:ext cx="142" cy="114"/>
                <a:chOff x="5504" y="8144"/>
                <a:chExt cx="291" cy="236"/>
              </a:xfrm>
            </p:grpSpPr>
            <p:sp>
              <p:nvSpPr>
                <p:cNvPr id="1147090" name="Rectangle 210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91" name="Rectangle 211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7" name="Group 212"/>
              <p:cNvGrpSpPr>
                <a:grpSpLocks/>
              </p:cNvGrpSpPr>
              <p:nvPr/>
            </p:nvGrpSpPr>
            <p:grpSpPr bwMode="auto">
              <a:xfrm>
                <a:off x="2737" y="3498"/>
                <a:ext cx="141" cy="114"/>
                <a:chOff x="5504" y="8144"/>
                <a:chExt cx="291" cy="236"/>
              </a:xfrm>
            </p:grpSpPr>
            <p:sp>
              <p:nvSpPr>
                <p:cNvPr id="1147093" name="Rectangle 213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sp>
              <p:nvSpPr>
                <p:cNvPr id="1147094" name="Rectangle 214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Char char="•"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</p:grpSp>
          <p:sp>
            <p:nvSpPr>
              <p:cNvPr id="1147095" name="Rectangle 215"/>
              <p:cNvSpPr>
                <a:spLocks noChangeArrowheads="1"/>
              </p:cNvSpPr>
              <p:nvPr/>
            </p:nvSpPr>
            <p:spPr bwMode="auto">
              <a:xfrm rot="3571960">
                <a:off x="2640" y="3100"/>
                <a:ext cx="27" cy="221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96" name="Rectangle 216"/>
              <p:cNvSpPr>
                <a:spLocks noChangeArrowheads="1"/>
              </p:cNvSpPr>
              <p:nvPr/>
            </p:nvSpPr>
            <p:spPr bwMode="auto">
              <a:xfrm rot="2679310">
                <a:off x="2783" y="3142"/>
                <a:ext cx="25" cy="112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97" name="Rectangle 217"/>
              <p:cNvSpPr>
                <a:spLocks noChangeArrowheads="1"/>
              </p:cNvSpPr>
              <p:nvPr/>
            </p:nvSpPr>
            <p:spPr bwMode="auto">
              <a:xfrm rot="-17064441">
                <a:off x="2712" y="3008"/>
                <a:ext cx="24" cy="112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98" name="Oval 218"/>
              <p:cNvSpPr>
                <a:spLocks noChangeArrowheads="1"/>
              </p:cNvSpPr>
              <p:nvPr/>
            </p:nvSpPr>
            <p:spPr bwMode="auto">
              <a:xfrm>
                <a:off x="3197" y="700"/>
                <a:ext cx="1137" cy="1135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099" name="Oval 219"/>
              <p:cNvSpPr>
                <a:spLocks noChangeArrowheads="1"/>
              </p:cNvSpPr>
              <p:nvPr/>
            </p:nvSpPr>
            <p:spPr bwMode="auto">
              <a:xfrm>
                <a:off x="4312" y="2629"/>
                <a:ext cx="1137" cy="1135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100" name="Text Box 220"/>
              <p:cNvSpPr txBox="1">
                <a:spLocks noChangeArrowheads="1"/>
              </p:cNvSpPr>
              <p:nvPr/>
            </p:nvSpPr>
            <p:spPr bwMode="auto">
              <a:xfrm>
                <a:off x="2135" y="2892"/>
                <a:ext cx="408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PD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47101" name="Text Box 221"/>
              <p:cNvSpPr txBox="1">
                <a:spLocks noChangeArrowheads="1"/>
              </p:cNvSpPr>
              <p:nvPr/>
            </p:nvSpPr>
            <p:spPr bwMode="auto">
              <a:xfrm>
                <a:off x="2486" y="3498"/>
                <a:ext cx="3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PD</a:t>
                </a:r>
                <a:endParaRPr kumimoji="1" lang="en-US" altLang="ja-JP" sz="1200" b="1" kern="1200" dirty="0">
                  <a:solidFill>
                    <a:srgbClr val="003366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147102" name="Rectangle 222"/>
            <p:cNvSpPr>
              <a:spLocks noChangeArrowheads="1"/>
            </p:cNvSpPr>
            <p:nvPr/>
          </p:nvSpPr>
          <p:spPr bwMode="auto">
            <a:xfrm>
              <a:off x="2971" y="618"/>
              <a:ext cx="2789" cy="10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DECIGO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(Deci-hertz Interferometer </a:t>
              </a:r>
              <a:r>
                <a:rPr kumimoji="1" lang="ja-JP" altLang="en-US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　　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Gravitational Wave Observatory)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ja-JP" altLang="en-US" sz="16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台の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S/C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で</a:t>
              </a:r>
              <a:r>
                <a:rPr kumimoji="1" lang="ja-JP" altLang="en-US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基線長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1000km</a:t>
              </a:r>
              <a:r>
                <a:rPr kumimoji="1" lang="ja-JP" altLang="en-US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の干渉計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を構成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ターゲット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</a:t>
              </a:r>
              <a:r>
                <a:rPr kumimoji="1" lang="en-US" altLang="ja-JP" sz="16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0.1Hz </a:t>
              </a:r>
              <a:r>
                <a:rPr kumimoji="1" lang="ja-JP" altLang="en-US" sz="1600" b="1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前後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の周波数帯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打ち上げ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2025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年頃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>
                <a:solidFill>
                  <a:srgbClr val="F8F8F8"/>
                </a:solidFill>
              </a:rPr>
              <a:t>LISA</a:t>
            </a:r>
            <a:endParaRPr lang="en-US" altLang="ja-JP" dirty="0" smtClean="0">
              <a:solidFill>
                <a:srgbClr val="F8F8F8"/>
              </a:solidFill>
            </a:endParaRPr>
          </a:p>
        </p:txBody>
      </p:sp>
      <p:sp>
        <p:nvSpPr>
          <p:cNvPr id="46082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ja-JP" sz="2200" b="1" dirty="0" smtClean="0">
                <a:solidFill>
                  <a:srgbClr val="F8F8F8"/>
                </a:solidFill>
              </a:rPr>
              <a:t>LISA</a:t>
            </a:r>
            <a:endParaRPr lang="en-US" altLang="ja-JP" sz="1600" b="1" dirty="0" smtClean="0">
              <a:solidFill>
                <a:srgbClr val="F8F8F8"/>
              </a:solidFill>
            </a:endParaRPr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742952" y="1222375"/>
            <a:ext cx="7543824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 dirty="0">
                <a:solidFill>
                  <a:srgbClr val="F8F8F8"/>
                </a:solidFill>
              </a:rPr>
              <a:t>3</a:t>
            </a:r>
            <a:r>
              <a:rPr kumimoji="0" lang="ja-JP" altLang="en-US" sz="1600" b="1" dirty="0">
                <a:solidFill>
                  <a:srgbClr val="F8F8F8"/>
                </a:solidFill>
              </a:rPr>
              <a:t>機のスペースクラフトで構成された</a:t>
            </a:r>
            <a:r>
              <a:rPr lang="ja-JP" altLang="en-US" sz="1600" b="1" dirty="0">
                <a:solidFill>
                  <a:srgbClr val="CCECFF"/>
                </a:solidFill>
              </a:rPr>
              <a:t>基線長</a:t>
            </a:r>
            <a:r>
              <a:rPr lang="en-US" altLang="ja-JP" sz="1600" b="1" dirty="0">
                <a:solidFill>
                  <a:srgbClr val="CCECFF"/>
                </a:solidFill>
              </a:rPr>
              <a:t>500</a:t>
            </a:r>
            <a:r>
              <a:rPr lang="ja-JP" altLang="en-US" sz="1600" b="1" dirty="0">
                <a:solidFill>
                  <a:srgbClr val="CCECFF"/>
                </a:solidFill>
              </a:rPr>
              <a:t>万</a:t>
            </a:r>
            <a:r>
              <a:rPr lang="en-US" altLang="ja-JP" sz="1600" b="1" dirty="0">
                <a:solidFill>
                  <a:srgbClr val="CCECFF"/>
                </a:solidFill>
              </a:rPr>
              <a:t>km</a:t>
            </a:r>
            <a:r>
              <a:rPr lang="ja-JP" altLang="en-US" sz="1600" b="1" dirty="0">
                <a:solidFill>
                  <a:srgbClr val="F8F8F8"/>
                </a:solidFill>
              </a:rPr>
              <a:t>の干渉計</a:t>
            </a:r>
            <a:r>
              <a:rPr lang="ja-JP" altLang="en-US" sz="1600" b="1" dirty="0">
                <a:solidFill>
                  <a:srgbClr val="008000"/>
                </a:solidFill>
              </a:rPr>
              <a:t>　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ECFF"/>
                </a:solidFill>
              </a:rPr>
              <a:t>0.1mHz - 1Hz </a:t>
            </a:r>
            <a:r>
              <a:rPr lang="ja-JP" altLang="en-US" sz="1600" b="1" dirty="0">
                <a:solidFill>
                  <a:srgbClr val="F8F8F8"/>
                </a:solidFill>
              </a:rPr>
              <a:t>の周波数帯をターゲット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1C1C1C"/>
                </a:solidFill>
              </a:rPr>
              <a:t>　　　</a:t>
            </a:r>
            <a:r>
              <a:rPr lang="ja-JP" altLang="en-US" sz="1600" b="1" dirty="0">
                <a:solidFill>
                  <a:srgbClr val="CCECFF"/>
                </a:solidFill>
              </a:rPr>
              <a:t>超巨大ブラックホールの合体 </a:t>
            </a:r>
            <a:r>
              <a:rPr lang="ja-JP" altLang="en-US" sz="1600" b="1" dirty="0">
                <a:solidFill>
                  <a:srgbClr val="CCECFF"/>
                </a:solidFill>
                <a:sym typeface="Wingdings" pitchFamily="2" charset="2"/>
              </a:rPr>
              <a:t> ブラックホールまでの距離の測定</a:t>
            </a:r>
            <a:endParaRPr lang="ja-JP" altLang="en-US" sz="1600" b="1" dirty="0">
              <a:solidFill>
                <a:srgbClr val="CCECFF"/>
              </a:solidFill>
            </a:endParaRP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CCECFF"/>
                </a:solidFill>
              </a:rPr>
              <a:t>       星の巨大ブラックホールへの落下 </a:t>
            </a:r>
            <a:r>
              <a:rPr lang="ja-JP" altLang="en-US" sz="1600" b="1" dirty="0">
                <a:solidFill>
                  <a:srgbClr val="CCECFF"/>
                </a:solidFill>
                <a:sym typeface="Wingdings" pitchFamily="2" charset="2"/>
              </a:rPr>
              <a:t> 時空のマッピング情報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CCECFF"/>
                </a:solidFill>
                <a:sym typeface="Wingdings" pitchFamily="2" charset="2"/>
              </a:rPr>
              <a:t>       銀河系内連星 </a:t>
            </a:r>
            <a:r>
              <a:rPr lang="en-US" altLang="ja-JP" sz="1600" b="1" dirty="0">
                <a:solidFill>
                  <a:srgbClr val="CCECFF"/>
                </a:solidFill>
                <a:sym typeface="Wingdings" pitchFamily="2" charset="2"/>
              </a:rPr>
              <a:t>(</a:t>
            </a:r>
            <a:r>
              <a:rPr lang="ja-JP" altLang="en-US" sz="1600" b="1" dirty="0">
                <a:solidFill>
                  <a:srgbClr val="CCECFF"/>
                </a:solidFill>
                <a:sym typeface="Wingdings" pitchFamily="2" charset="2"/>
              </a:rPr>
              <a:t>確実な波源</a:t>
            </a:r>
            <a:r>
              <a:rPr lang="en-US" altLang="ja-JP" sz="1600" b="1" dirty="0">
                <a:solidFill>
                  <a:srgbClr val="CCECFF"/>
                </a:solidFill>
                <a:sym typeface="Wingdings" pitchFamily="2" charset="2"/>
              </a:rPr>
              <a:t>)  </a:t>
            </a:r>
            <a:r>
              <a:rPr lang="ja-JP" altLang="en-US" sz="1600" b="1" dirty="0">
                <a:solidFill>
                  <a:srgbClr val="CCECFF"/>
                </a:solidFill>
                <a:sym typeface="Wingdings" pitchFamily="2" charset="2"/>
              </a:rPr>
              <a:t>強い潮汐相互作用</a:t>
            </a:r>
            <a:r>
              <a:rPr lang="en-US" altLang="ja-JP" sz="1600" b="1" dirty="0">
                <a:solidFill>
                  <a:srgbClr val="CCECFF"/>
                </a:solidFill>
                <a:sym typeface="Wingdings" pitchFamily="2" charset="2"/>
              </a:rPr>
              <a:t>, </a:t>
            </a:r>
            <a:r>
              <a:rPr lang="ja-JP" altLang="en-US" sz="1600" b="1" dirty="0">
                <a:solidFill>
                  <a:srgbClr val="CCECFF"/>
                </a:solidFill>
                <a:sym typeface="Wingdings" pitchFamily="2" charset="2"/>
              </a:rPr>
              <a:t>質量移動への知見</a:t>
            </a:r>
            <a:endParaRPr lang="ja-JP" altLang="en-US" sz="1600" b="1" dirty="0">
              <a:solidFill>
                <a:srgbClr val="CCECFF"/>
              </a:solidFill>
            </a:endParaRPr>
          </a:p>
        </p:txBody>
      </p:sp>
      <p:pic>
        <p:nvPicPr>
          <p:cNvPr id="46086" name="Picture 5" descr="LISA-wav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1242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6" descr="LIGO-LI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200400"/>
            <a:ext cx="4191000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Rectangle 7"/>
          <p:cNvSpPr>
            <a:spLocks noChangeArrowheads="1"/>
          </p:cNvSpPr>
          <p:nvPr/>
        </p:nvSpPr>
        <p:spPr bwMode="auto">
          <a:xfrm>
            <a:off x="1428728" y="785794"/>
            <a:ext cx="41100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(Laser Interferometer Space Antenna)</a:t>
            </a:r>
          </a:p>
        </p:txBody>
      </p:sp>
      <p:sp>
        <p:nvSpPr>
          <p:cNvPr id="46089" name="Rectangle 8"/>
          <p:cNvSpPr>
            <a:spLocks noChangeArrowheads="1"/>
          </p:cNvSpPr>
          <p:nvPr/>
        </p:nvSpPr>
        <p:spPr bwMode="auto">
          <a:xfrm>
            <a:off x="539750" y="2708275"/>
            <a:ext cx="45384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ESA/NASA</a:t>
            </a:r>
            <a:r>
              <a:rPr lang="ja-JP" altLang="en-US" sz="1600" b="1" dirty="0">
                <a:solidFill>
                  <a:srgbClr val="F8F8F8"/>
                </a:solidFill>
              </a:rPr>
              <a:t>共同で、</a:t>
            </a:r>
            <a:r>
              <a:rPr lang="en-US" altLang="ja-JP" sz="1600" b="1" dirty="0" smtClean="0">
                <a:solidFill>
                  <a:srgbClr val="CCECFF"/>
                </a:solidFill>
              </a:rPr>
              <a:t>2018</a:t>
            </a:r>
            <a:r>
              <a:rPr lang="ja-JP" altLang="en-US" sz="1600" b="1" dirty="0" smtClean="0">
                <a:solidFill>
                  <a:srgbClr val="CCECFF"/>
                </a:solidFill>
              </a:rPr>
              <a:t>年</a:t>
            </a:r>
            <a:r>
              <a:rPr lang="ja-JP" altLang="en-US" sz="1600" b="1" dirty="0">
                <a:solidFill>
                  <a:srgbClr val="CCECFF"/>
                </a:solidFill>
              </a:rPr>
              <a:t>以降</a:t>
            </a:r>
            <a:r>
              <a:rPr lang="ja-JP" altLang="en-US" sz="1600" b="1" dirty="0">
                <a:solidFill>
                  <a:srgbClr val="F8F8F8"/>
                </a:solidFill>
              </a:rPr>
              <a:t>に打ち上げ予定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>
                <a:solidFill>
                  <a:srgbClr val="F8F8F8"/>
                </a:solidFill>
              </a:rPr>
              <a:t>LISAの状況</a:t>
            </a:r>
            <a:endParaRPr lang="ja-JP" altLang="en-US" dirty="0" smtClean="0">
              <a:solidFill>
                <a:srgbClr val="F8F8F8"/>
              </a:solidFill>
            </a:endParaRPr>
          </a:p>
        </p:txBody>
      </p:sp>
      <p:sp>
        <p:nvSpPr>
          <p:cNvPr id="4710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47109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 eaLnBrk="1" hangingPunct="1">
              <a:buNone/>
            </a:pPr>
            <a:r>
              <a:rPr lang="en-US" altLang="ja-JP" sz="2200" b="1" dirty="0" smtClean="0">
                <a:solidFill>
                  <a:srgbClr val="F8F8F8"/>
                </a:solidFill>
              </a:rPr>
              <a:t>LISA</a:t>
            </a:r>
            <a:r>
              <a:rPr lang="ja-JP" altLang="en-US" sz="2200" b="1" dirty="0" smtClean="0">
                <a:solidFill>
                  <a:srgbClr val="F8F8F8"/>
                </a:solidFill>
              </a:rPr>
              <a:t>の状況</a:t>
            </a:r>
            <a:endParaRPr lang="ja-JP" altLang="en-US" sz="1600" b="1" dirty="0" smtClean="0">
              <a:solidFill>
                <a:srgbClr val="F8F8F8"/>
              </a:solidFill>
            </a:endParaRPr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668338" y="1190625"/>
            <a:ext cx="7648575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DDDDDD"/>
                </a:solidFill>
              </a:rPr>
              <a:t>BEPAC</a:t>
            </a:r>
            <a:r>
              <a:rPr lang="en-US" altLang="ja-JP" sz="1600" b="1" dirty="0">
                <a:solidFill>
                  <a:srgbClr val="DDDDDD"/>
                </a:solidFill>
              </a:rPr>
              <a:t>  (Beyond Einstein Program Assessment Committee)</a:t>
            </a:r>
          </a:p>
        </p:txBody>
      </p:sp>
      <p:pic>
        <p:nvPicPr>
          <p:cNvPr id="47111" name="Picture 6" descr="Slide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643070"/>
            <a:ext cx="365601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895354" y="1607470"/>
            <a:ext cx="4176712" cy="28931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</a:rPr>
              <a:t>Beyond Einstein</a:t>
            </a:r>
            <a:r>
              <a:rPr lang="ja-JP" altLang="en-US" sz="1600" b="1" dirty="0">
                <a:solidFill>
                  <a:srgbClr val="DDDDDD"/>
                </a:solidFill>
              </a:rPr>
              <a:t>ミッションの</a:t>
            </a:r>
          </a:p>
          <a:p>
            <a:pPr algn="l">
              <a:buFontTx/>
              <a:buNone/>
            </a:pPr>
            <a:r>
              <a:rPr lang="ja-JP" altLang="en-US" sz="1600" b="1" dirty="0">
                <a:solidFill>
                  <a:srgbClr val="DDDDDD"/>
                </a:solidFill>
              </a:rPr>
              <a:t>   　　どれを最初に打ち上げるかを</a:t>
            </a:r>
            <a:r>
              <a:rPr lang="ja-JP" altLang="en-US" sz="1600" b="1" dirty="0" smtClean="0">
                <a:solidFill>
                  <a:srgbClr val="DDDDDD"/>
                </a:solidFill>
              </a:rPr>
              <a:t>検討</a:t>
            </a:r>
            <a:endParaRPr lang="en-US" altLang="ja-JP" sz="1600" b="1" dirty="0" smtClean="0">
              <a:solidFill>
                <a:srgbClr val="DDDDDD"/>
              </a:solidFill>
            </a:endParaRPr>
          </a:p>
          <a:p>
            <a:pPr algn="l">
              <a:buFontTx/>
              <a:buNone/>
            </a:pPr>
            <a:endParaRPr lang="ja-JP" altLang="en-US" sz="1600" b="1" dirty="0">
              <a:solidFill>
                <a:srgbClr val="DDDDDD"/>
              </a:solidFill>
            </a:endParaRPr>
          </a:p>
          <a:p>
            <a:pPr algn="l">
              <a:buFontTx/>
              <a:buNone/>
            </a:pPr>
            <a:r>
              <a:rPr lang="ja-JP" altLang="en-US" sz="1600" b="1" dirty="0">
                <a:solidFill>
                  <a:srgbClr val="DDDDDD"/>
                </a:solidFill>
              </a:rPr>
              <a:t>    </a:t>
            </a:r>
            <a:r>
              <a:rPr lang="en-US" altLang="ja-JP" sz="1400" b="1" dirty="0">
                <a:solidFill>
                  <a:srgbClr val="DDDDDD"/>
                </a:solidFill>
              </a:rPr>
              <a:t>Constellation-X </a:t>
            </a:r>
          </a:p>
          <a:p>
            <a:pPr algn="l">
              <a:buFontTx/>
              <a:buNone/>
            </a:pPr>
            <a:r>
              <a:rPr lang="en-US" altLang="ja-JP" sz="1400" b="1" dirty="0">
                <a:solidFill>
                  <a:srgbClr val="DDDDDD"/>
                </a:solidFill>
              </a:rPr>
              <a:t>    Laser Interferometer Space Antenna</a:t>
            </a:r>
          </a:p>
          <a:p>
            <a:pPr algn="l">
              <a:buFontTx/>
              <a:buNone/>
            </a:pPr>
            <a:r>
              <a:rPr lang="en-US" altLang="ja-JP" sz="1400" b="1" dirty="0">
                <a:solidFill>
                  <a:srgbClr val="DDDDDD"/>
                </a:solidFill>
              </a:rPr>
              <a:t>    Joint Dark Energy Mission</a:t>
            </a:r>
          </a:p>
          <a:p>
            <a:pPr algn="l">
              <a:buFontTx/>
              <a:buNone/>
            </a:pPr>
            <a:r>
              <a:rPr lang="en-US" altLang="ja-JP" sz="1400" b="1" dirty="0">
                <a:solidFill>
                  <a:srgbClr val="DDDDDD"/>
                </a:solidFill>
              </a:rPr>
              <a:t>    Inflation Probe</a:t>
            </a:r>
          </a:p>
          <a:p>
            <a:pPr algn="l">
              <a:buFontTx/>
              <a:buNone/>
            </a:pPr>
            <a:r>
              <a:rPr lang="en-US" altLang="ja-JP" sz="1400" b="1" dirty="0">
                <a:solidFill>
                  <a:srgbClr val="DDDDDD"/>
                </a:solidFill>
              </a:rPr>
              <a:t>    Black Hole Finder probe</a:t>
            </a:r>
          </a:p>
          <a:p>
            <a:pPr algn="l">
              <a:buFontTx/>
              <a:buNone/>
            </a:pPr>
            <a:endParaRPr lang="en-US" altLang="ja-JP" sz="1400" b="1" dirty="0">
              <a:solidFill>
                <a:srgbClr val="DDDDDD"/>
              </a:solidFill>
            </a:endParaRPr>
          </a:p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DDDDDD"/>
                </a:solidFill>
              </a:rPr>
              <a:t>2008</a:t>
            </a:r>
            <a:r>
              <a:rPr lang="ja-JP" altLang="en-US" sz="1600" b="1" dirty="0" smtClean="0">
                <a:solidFill>
                  <a:srgbClr val="DDDDDD"/>
                </a:solidFill>
              </a:rPr>
              <a:t>年</a:t>
            </a:r>
            <a:r>
              <a:rPr lang="en-US" altLang="ja-JP" sz="1600" b="1" dirty="0" smtClean="0">
                <a:solidFill>
                  <a:srgbClr val="DDDDDD"/>
                </a:solidFill>
              </a:rPr>
              <a:t>9</a:t>
            </a:r>
            <a:r>
              <a:rPr lang="ja-JP" altLang="en-US" sz="1600" b="1" dirty="0">
                <a:solidFill>
                  <a:srgbClr val="DDDDDD"/>
                </a:solidFill>
              </a:rPr>
              <a:t>月にレポートをまとめた </a:t>
            </a:r>
          </a:p>
          <a:p>
            <a:pPr algn="l">
              <a:buFontTx/>
              <a:buNone/>
            </a:pPr>
            <a:r>
              <a:rPr lang="ja-JP" altLang="en-US" sz="1600" b="1" dirty="0">
                <a:solidFill>
                  <a:srgbClr val="DDDDDD"/>
                </a:solidFill>
              </a:rPr>
              <a:t>    </a:t>
            </a:r>
            <a:r>
              <a:rPr lang="ja-JP" altLang="en-US" sz="1600" b="1" dirty="0">
                <a:solidFill>
                  <a:srgbClr val="DDDDDD"/>
                </a:solidFill>
                <a:sym typeface="Wingdings" pitchFamily="2" charset="2"/>
              </a:rPr>
              <a:t> </a:t>
            </a:r>
            <a:r>
              <a:rPr lang="en-US" altLang="ja-JP" sz="1600" b="1" dirty="0">
                <a:solidFill>
                  <a:srgbClr val="DDDDDD"/>
                </a:solidFill>
                <a:sym typeface="Wingdings" pitchFamily="2" charset="2"/>
              </a:rPr>
              <a:t>JDEM/SNAP </a:t>
            </a:r>
            <a:r>
              <a:rPr lang="ja-JP" altLang="en-US" sz="1600" b="1" dirty="0">
                <a:solidFill>
                  <a:srgbClr val="DDDDDD"/>
                </a:solidFill>
                <a:sym typeface="Wingdings" pitchFamily="2" charset="2"/>
              </a:rPr>
              <a:t>を最初に打ち上げる</a:t>
            </a:r>
          </a:p>
          <a:p>
            <a:pPr algn="l">
              <a:buFontTx/>
              <a:buNone/>
            </a:pPr>
            <a:r>
              <a:rPr lang="ja-JP" altLang="en-US" sz="1600" b="1" dirty="0">
                <a:solidFill>
                  <a:srgbClr val="DDDDDD"/>
                </a:solidFill>
                <a:sym typeface="Wingdings" pitchFamily="2" charset="2"/>
              </a:rPr>
              <a:t>         </a:t>
            </a:r>
            <a:r>
              <a:rPr lang="en-US" altLang="ja-JP" sz="1600" b="1" dirty="0">
                <a:solidFill>
                  <a:srgbClr val="DDDDDD"/>
                </a:solidFill>
                <a:sym typeface="Wingdings" pitchFamily="2" charset="2"/>
              </a:rPr>
              <a:t>LISA</a:t>
            </a:r>
            <a:r>
              <a:rPr lang="ja-JP" altLang="en-US" sz="1600" b="1" dirty="0">
                <a:solidFill>
                  <a:srgbClr val="DDDDDD"/>
                </a:solidFill>
                <a:sym typeface="Wingdings" pitchFamily="2" charset="2"/>
              </a:rPr>
              <a:t>も当面サポートする</a:t>
            </a:r>
            <a:endParaRPr lang="ja-JP" altLang="en-US" sz="1600" b="1" dirty="0">
              <a:solidFill>
                <a:srgbClr val="DDDDDD"/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95288" y="4630758"/>
            <a:ext cx="8424862" cy="1655762"/>
            <a:chOff x="395288" y="4630758"/>
            <a:chExt cx="8424862" cy="1655762"/>
          </a:xfrm>
        </p:grpSpPr>
        <p:sp>
          <p:nvSpPr>
            <p:cNvPr id="47107" name="AutoShape 2"/>
            <p:cNvSpPr>
              <a:spLocks noChangeArrowheads="1"/>
            </p:cNvSpPr>
            <p:nvPr/>
          </p:nvSpPr>
          <p:spPr bwMode="auto">
            <a:xfrm>
              <a:off x="468313" y="4630758"/>
              <a:ext cx="8351837" cy="1655762"/>
            </a:xfrm>
            <a:prstGeom prst="roundRect">
              <a:avLst>
                <a:gd name="adj" fmla="val 4505"/>
              </a:avLst>
            </a:prstGeom>
            <a:solidFill>
              <a:srgbClr val="99CCFF">
                <a:alpha val="10000"/>
              </a:srgbClr>
            </a:solidFill>
            <a:ln w="31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47113" name="Rectangle 8"/>
            <p:cNvSpPr>
              <a:spLocks noChangeArrowheads="1"/>
            </p:cNvSpPr>
            <p:nvPr/>
          </p:nvSpPr>
          <p:spPr bwMode="auto">
            <a:xfrm>
              <a:off x="395288" y="4740295"/>
              <a:ext cx="5472112" cy="149271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altLang="ja-JP" sz="1400" b="1" i="1" dirty="0">
                  <a:solidFill>
                    <a:srgbClr val="DDDDDD"/>
                  </a:solidFill>
                </a:rPr>
                <a:t>“On purely scientific grounds LISA is the mission that is the </a:t>
              </a:r>
              <a:r>
                <a:rPr lang="en-US" altLang="ja-JP" sz="1400" b="1" i="1" dirty="0">
                  <a:solidFill>
                    <a:srgbClr val="CCECFF"/>
                  </a:solidFill>
                </a:rPr>
                <a:t>most promising and least scientifically risky </a:t>
              </a:r>
              <a:r>
                <a:rPr lang="en-US" altLang="ja-JP" sz="1400" b="1" i="1" dirty="0">
                  <a:solidFill>
                    <a:srgbClr val="DDDDDD"/>
                  </a:solidFill>
                </a:rPr>
                <a:t>…  Thus, the committee gave LISA its </a:t>
              </a:r>
              <a:r>
                <a:rPr lang="en-US" altLang="ja-JP" sz="1400" b="1" i="1" dirty="0">
                  <a:solidFill>
                    <a:srgbClr val="CCECFF"/>
                  </a:solidFill>
                </a:rPr>
                <a:t>highest scientific ranking</a:t>
              </a:r>
              <a:r>
                <a:rPr lang="en-US" altLang="ja-JP" sz="1400" b="1" i="1" dirty="0">
                  <a:solidFill>
                    <a:srgbClr val="DDDDDD"/>
                  </a:solidFill>
                </a:rPr>
                <a:t>.”</a:t>
              </a:r>
            </a:p>
            <a:p>
              <a:pPr algn="l">
                <a:spcBef>
                  <a:spcPct val="50000"/>
                </a:spcBef>
                <a:buFontTx/>
                <a:buNone/>
              </a:pPr>
              <a:r>
                <a:rPr lang="en-US" altLang="ja-JP" sz="1400" b="1" i="1" dirty="0">
                  <a:solidFill>
                    <a:srgbClr val="DDDDDD"/>
                  </a:solidFill>
                </a:rPr>
                <a:t>“The committee believes it is more responsible technically and financially to propose a LISA new start after the Pathfinder results are taken into account.”</a:t>
              </a:r>
            </a:p>
          </p:txBody>
        </p:sp>
        <p:sp>
          <p:nvSpPr>
            <p:cNvPr id="47114" name="Rectangle 9"/>
            <p:cNvSpPr>
              <a:spLocks noChangeArrowheads="1"/>
            </p:cNvSpPr>
            <p:nvPr/>
          </p:nvSpPr>
          <p:spPr bwMode="auto">
            <a:xfrm>
              <a:off x="5940425" y="4918095"/>
              <a:ext cx="2844800" cy="10382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得られるサイエンスは高く評価</a:t>
              </a:r>
            </a:p>
            <a:p>
              <a:pPr algn="l">
                <a:buFontTx/>
                <a:buNone/>
              </a:pPr>
              <a:endParaRPr lang="ja-JP" altLang="en-US" sz="1400" b="1" dirty="0">
                <a:solidFill>
                  <a:srgbClr val="DDDDDD"/>
                </a:solidFill>
              </a:endParaRPr>
            </a:p>
            <a:p>
              <a:pPr algn="l">
                <a:buFontTx/>
                <a:buNone/>
              </a:pPr>
              <a:r>
                <a:rPr lang="en-US" altLang="ja-JP" sz="1600" b="1" dirty="0">
                  <a:solidFill>
                    <a:srgbClr val="DDDDDD"/>
                  </a:solidFill>
                </a:rPr>
                <a:t>LPF(2009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年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)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の結果を受けて</a:t>
              </a:r>
            </a:p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　新しいスタートをするのが良い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DPF</a:t>
            </a:r>
            <a:r>
              <a:rPr lang="ja-JP" altLang="en-US" dirty="0"/>
              <a:t>概要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2636" name="AutoShape 28"/>
          <p:cNvSpPr>
            <a:spLocks noChangeArrowheads="1"/>
          </p:cNvSpPr>
          <p:nvPr/>
        </p:nvSpPr>
        <p:spPr bwMode="auto">
          <a:xfrm>
            <a:off x="714348" y="2428868"/>
            <a:ext cx="3357586" cy="1285884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26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1492250"/>
            <a:ext cx="5607050" cy="4972050"/>
          </a:xfrm>
          <a:prstGeom prst="rect">
            <a:avLst/>
          </a:prstGeom>
          <a:noFill/>
        </p:spPr>
      </p:pic>
      <p:sp>
        <p:nvSpPr>
          <p:cNvPr id="1092612" name="Text Box 4"/>
          <p:cNvSpPr txBox="1">
            <a:spLocks noChangeAspect="1" noChangeArrowheads="1"/>
          </p:cNvSpPr>
          <p:nvPr/>
        </p:nvSpPr>
        <p:spPr bwMode="auto">
          <a:xfrm>
            <a:off x="6948488" y="1981200"/>
            <a:ext cx="203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</p:txBody>
      </p:sp>
      <p:sp>
        <p:nvSpPr>
          <p:cNvPr id="1092613" name="Text Box 5"/>
          <p:cNvSpPr txBox="1">
            <a:spLocks noChangeAspect="1" noChangeArrowheads="1"/>
          </p:cNvSpPr>
          <p:nvPr/>
        </p:nvSpPr>
        <p:spPr bwMode="auto">
          <a:xfrm>
            <a:off x="7164388" y="4508500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干渉計モジュール</a:t>
            </a:r>
          </a:p>
        </p:txBody>
      </p:sp>
      <p:sp>
        <p:nvSpPr>
          <p:cNvPr id="1092614" name="Text Box 6"/>
          <p:cNvSpPr txBox="1">
            <a:spLocks noChangeAspect="1" noChangeArrowheads="1"/>
          </p:cNvSpPr>
          <p:nvPr/>
        </p:nvSpPr>
        <p:spPr bwMode="auto">
          <a:xfrm>
            <a:off x="3886200" y="4724400"/>
            <a:ext cx="110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</p:txBody>
      </p:sp>
      <p:sp>
        <p:nvSpPr>
          <p:cNvPr id="1092615" name="Text Box 7"/>
          <p:cNvSpPr txBox="1">
            <a:spLocks noChangeAspect="1" noChangeArrowheads="1"/>
          </p:cNvSpPr>
          <p:nvPr/>
        </p:nvSpPr>
        <p:spPr bwMode="auto">
          <a:xfrm>
            <a:off x="5430838" y="60960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太陽電池パドル</a:t>
            </a:r>
          </a:p>
        </p:txBody>
      </p:sp>
      <p:sp>
        <p:nvSpPr>
          <p:cNvPr id="1092616" name="Text Box 8"/>
          <p:cNvSpPr txBox="1">
            <a:spLocks noChangeAspect="1" noChangeArrowheads="1"/>
          </p:cNvSpPr>
          <p:nvPr/>
        </p:nvSpPr>
        <p:spPr bwMode="auto">
          <a:xfrm>
            <a:off x="4191000" y="1905000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スラスタヘッド</a:t>
            </a:r>
          </a:p>
        </p:txBody>
      </p:sp>
      <p:sp>
        <p:nvSpPr>
          <p:cNvPr id="1092617" name="Text Box 9"/>
          <p:cNvSpPr txBox="1">
            <a:spLocks noChangeAspect="1" noChangeArrowheads="1"/>
          </p:cNvSpPr>
          <p:nvPr/>
        </p:nvSpPr>
        <p:spPr bwMode="auto">
          <a:xfrm>
            <a:off x="7235825" y="2636838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中央処理演算器</a:t>
            </a:r>
          </a:p>
        </p:txBody>
      </p:sp>
      <p:sp>
        <p:nvSpPr>
          <p:cNvPr id="1092618" name="Text Box 10"/>
          <p:cNvSpPr txBox="1">
            <a:spLocks noChangeAspect="1" noChangeArrowheads="1"/>
          </p:cNvSpPr>
          <p:nvPr/>
        </p:nvSpPr>
        <p:spPr bwMode="auto">
          <a:xfrm>
            <a:off x="4191000" y="5654675"/>
            <a:ext cx="1099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</p:txBody>
      </p:sp>
      <p:sp>
        <p:nvSpPr>
          <p:cNvPr id="1092619" name="Line 11"/>
          <p:cNvSpPr>
            <a:spLocks noChangeShapeType="1"/>
          </p:cNvSpPr>
          <p:nvPr/>
        </p:nvSpPr>
        <p:spPr bwMode="auto">
          <a:xfrm flipH="1" flipV="1">
            <a:off x="6443663" y="4005263"/>
            <a:ext cx="792162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0" name="Line 12"/>
          <p:cNvSpPr>
            <a:spLocks noChangeShapeType="1"/>
          </p:cNvSpPr>
          <p:nvPr/>
        </p:nvSpPr>
        <p:spPr bwMode="auto">
          <a:xfrm flipH="1">
            <a:off x="6934200" y="2924175"/>
            <a:ext cx="517525" cy="4286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1" name="Line 13"/>
          <p:cNvSpPr>
            <a:spLocks noChangeShapeType="1"/>
          </p:cNvSpPr>
          <p:nvPr/>
        </p:nvSpPr>
        <p:spPr bwMode="auto">
          <a:xfrm flipH="1">
            <a:off x="6459538" y="2362200"/>
            <a:ext cx="931862" cy="914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2" name="Line 14"/>
          <p:cNvSpPr>
            <a:spLocks noChangeShapeType="1"/>
          </p:cNvSpPr>
          <p:nvPr/>
        </p:nvSpPr>
        <p:spPr bwMode="auto">
          <a:xfrm>
            <a:off x="5029200" y="2438400"/>
            <a:ext cx="576263" cy="1081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3" name="Line 15"/>
          <p:cNvSpPr>
            <a:spLocks noChangeShapeType="1"/>
          </p:cNvSpPr>
          <p:nvPr/>
        </p:nvSpPr>
        <p:spPr bwMode="auto">
          <a:xfrm flipV="1">
            <a:off x="6732588" y="5949950"/>
            <a:ext cx="719137" cy="2873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4" name="Line 16"/>
          <p:cNvSpPr>
            <a:spLocks noChangeShapeType="1"/>
          </p:cNvSpPr>
          <p:nvPr/>
        </p:nvSpPr>
        <p:spPr bwMode="auto">
          <a:xfrm flipV="1">
            <a:off x="4953000" y="5257800"/>
            <a:ext cx="576263" cy="4333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5" name="Line 17"/>
          <p:cNvSpPr>
            <a:spLocks noChangeShapeType="1"/>
          </p:cNvSpPr>
          <p:nvPr/>
        </p:nvSpPr>
        <p:spPr bwMode="auto">
          <a:xfrm flipV="1">
            <a:off x="4724400" y="4724400"/>
            <a:ext cx="944563" cy="152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6" name="Text Box 18"/>
          <p:cNvSpPr txBox="1">
            <a:spLocks noChangeAspect="1" noChangeArrowheads="1"/>
          </p:cNvSpPr>
          <p:nvPr/>
        </p:nvSpPr>
        <p:spPr bwMode="auto">
          <a:xfrm>
            <a:off x="7237413" y="90805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マスト構造</a:t>
            </a:r>
          </a:p>
        </p:txBody>
      </p:sp>
      <p:sp>
        <p:nvSpPr>
          <p:cNvPr id="1092627" name="Line 19"/>
          <p:cNvSpPr>
            <a:spLocks noChangeShapeType="1"/>
          </p:cNvSpPr>
          <p:nvPr/>
        </p:nvSpPr>
        <p:spPr bwMode="auto">
          <a:xfrm flipH="1">
            <a:off x="6629400" y="1125538"/>
            <a:ext cx="679450" cy="3984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37" name="Rectangle 29"/>
          <p:cNvSpPr>
            <a:spLocks noChangeArrowheads="1"/>
          </p:cNvSpPr>
          <p:nvPr/>
        </p:nvSpPr>
        <p:spPr bwMode="auto">
          <a:xfrm>
            <a:off x="357158" y="2500306"/>
            <a:ext cx="3714776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95cm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高度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</a:t>
            </a:r>
          </a:p>
        </p:txBody>
      </p:sp>
      <p:sp>
        <p:nvSpPr>
          <p:cNvPr id="1092642" name="Rectangle 34"/>
          <p:cNvSpPr>
            <a:spLocks noChangeArrowheads="1"/>
          </p:cNvSpPr>
          <p:nvPr/>
        </p:nvSpPr>
        <p:spPr bwMode="auto">
          <a:xfrm>
            <a:off x="357158" y="1106558"/>
            <a:ext cx="5688012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小型科学衛星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号機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(~2013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　　　候補としてミッション提案中</a:t>
            </a:r>
          </a:p>
        </p:txBody>
      </p:sp>
      <p:sp>
        <p:nvSpPr>
          <p:cNvPr id="1092638" name="Rectangle 30"/>
          <p:cNvSpPr>
            <a:spLocks noChangeArrowheads="1"/>
          </p:cNvSpPr>
          <p:nvPr/>
        </p:nvSpPr>
        <p:spPr bwMode="auto">
          <a:xfrm>
            <a:off x="600073" y="5229245"/>
            <a:ext cx="3686175" cy="12001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</a:p>
        </p:txBody>
      </p:sp>
      <p:sp>
        <p:nvSpPr>
          <p:cNvPr id="1092640" name="Rectangle 32"/>
          <p:cNvSpPr>
            <a:spLocks noChangeArrowheads="1"/>
          </p:cNvSpPr>
          <p:nvPr/>
        </p:nvSpPr>
        <p:spPr bwMode="auto">
          <a:xfrm>
            <a:off x="571472" y="4429132"/>
            <a:ext cx="3689347" cy="7897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のための宇宙</a:t>
            </a:r>
            <a:r>
              <a:rPr kumimoji="1" lang="ja-JP" altLang="en-US" sz="20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実証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科学技術の確立</a:t>
            </a:r>
          </a:p>
        </p:txBody>
      </p:sp>
      <p:sp>
        <p:nvSpPr>
          <p:cNvPr id="1092641" name="AutoShape 33"/>
          <p:cNvSpPr>
            <a:spLocks noChangeArrowheads="1"/>
          </p:cNvSpPr>
          <p:nvPr/>
        </p:nvSpPr>
        <p:spPr bwMode="auto">
          <a:xfrm rot="5400000">
            <a:off x="1878012" y="3736187"/>
            <a:ext cx="344488" cy="7556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43" name="Rectangle 35"/>
          <p:cNvSpPr>
            <a:spLocks noChangeArrowheads="1"/>
          </p:cNvSpPr>
          <p:nvPr/>
        </p:nvSpPr>
        <p:spPr bwMode="auto">
          <a:xfrm>
            <a:off x="966782" y="6000768"/>
            <a:ext cx="2819400" cy="4000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地球重力場の観測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DPF</a:t>
            </a:r>
            <a:r>
              <a:rPr lang="ja-JP" altLang="en-US" dirty="0"/>
              <a:t>が目指す科学的成果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80323" name="Picture 3" descr="objective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984250"/>
            <a:ext cx="91440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0324" name="AutoShape 4"/>
          <p:cNvSpPr>
            <a:spLocks noChangeArrowheads="1"/>
          </p:cNvSpPr>
          <p:nvPr/>
        </p:nvSpPr>
        <p:spPr bwMode="auto">
          <a:xfrm>
            <a:off x="4953000" y="1143000"/>
            <a:ext cx="4038600" cy="4800600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46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785794"/>
            <a:ext cx="758250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推進体制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53702" name="Rectangle 6"/>
          <p:cNvSpPr>
            <a:spLocks noChangeArrowheads="1"/>
          </p:cNvSpPr>
          <p:nvPr/>
        </p:nvSpPr>
        <p:spPr bwMode="auto">
          <a:xfrm>
            <a:off x="250825" y="3284538"/>
            <a:ext cx="21605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DPF-WG 84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137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2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重力波検出実験のこれまで</a:t>
            </a:r>
          </a:p>
        </p:txBody>
      </p:sp>
      <p:sp>
        <p:nvSpPr>
          <p:cNvPr id="102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030" name="Text Box 18"/>
          <p:cNvSpPr txBox="1">
            <a:spLocks noChangeArrowheads="1"/>
          </p:cNvSpPr>
          <p:nvPr/>
        </p:nvSpPr>
        <p:spPr bwMode="auto">
          <a:xfrm>
            <a:off x="1182688" y="836613"/>
            <a:ext cx="1804987" cy="519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 b="1" dirty="0">
                <a:solidFill>
                  <a:srgbClr val="DDDDDD"/>
                </a:solidFill>
              </a:rPr>
              <a:t>一般相対性理論</a:t>
            </a:r>
          </a:p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</a:rPr>
              <a:t>(</a:t>
            </a:r>
            <a:r>
              <a:rPr lang="ja-JP" altLang="en-US" sz="1200" b="1" dirty="0">
                <a:solidFill>
                  <a:srgbClr val="DDDDDD"/>
                </a:solidFill>
              </a:rPr>
              <a:t>アインシュタイン</a:t>
            </a:r>
            <a:r>
              <a:rPr lang="en-US" altLang="ja-JP" sz="1200" b="1" dirty="0">
                <a:solidFill>
                  <a:srgbClr val="DDDDDD"/>
                </a:solidFill>
              </a:rPr>
              <a:t>, 1916)</a:t>
            </a:r>
          </a:p>
        </p:txBody>
      </p:sp>
      <p:sp>
        <p:nvSpPr>
          <p:cNvPr id="1035" name="Text Box 23"/>
          <p:cNvSpPr txBox="1">
            <a:spLocks noChangeArrowheads="1"/>
          </p:cNvSpPr>
          <p:nvPr/>
        </p:nvSpPr>
        <p:spPr bwMode="auto">
          <a:xfrm>
            <a:off x="1254125" y="1412875"/>
            <a:ext cx="1804988" cy="5191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 b="1" dirty="0">
                <a:solidFill>
                  <a:srgbClr val="DDDDDD"/>
                </a:solidFill>
              </a:rPr>
              <a:t>重力波の予言</a:t>
            </a:r>
          </a:p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</a:rPr>
              <a:t>(</a:t>
            </a:r>
            <a:r>
              <a:rPr lang="ja-JP" altLang="en-US" sz="1200" b="1" dirty="0">
                <a:solidFill>
                  <a:srgbClr val="DDDDDD"/>
                </a:solidFill>
              </a:rPr>
              <a:t>アインシュタイン</a:t>
            </a:r>
            <a:r>
              <a:rPr lang="en-US" altLang="ja-JP" sz="1200" b="1" dirty="0">
                <a:solidFill>
                  <a:srgbClr val="DDDDDD"/>
                </a:solidFill>
              </a:rPr>
              <a:t>, 1916)</a:t>
            </a:r>
          </a:p>
        </p:txBody>
      </p:sp>
      <p:sp>
        <p:nvSpPr>
          <p:cNvPr id="1037" name="Text Box 25"/>
          <p:cNvSpPr txBox="1">
            <a:spLocks noChangeArrowheads="1"/>
          </p:cNvSpPr>
          <p:nvPr/>
        </p:nvSpPr>
        <p:spPr bwMode="auto">
          <a:xfrm>
            <a:off x="6973888" y="2636838"/>
            <a:ext cx="2030412" cy="519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 b="1" dirty="0">
                <a:solidFill>
                  <a:srgbClr val="CCECFF"/>
                </a:solidFill>
              </a:rPr>
              <a:t>さそり座</a:t>
            </a:r>
            <a:r>
              <a:rPr kumimoji="0" lang="en-US" altLang="ja-JP" sz="1600" b="1" dirty="0">
                <a:solidFill>
                  <a:srgbClr val="CCECFF"/>
                </a:solidFill>
              </a:rPr>
              <a:t>X</a:t>
            </a:r>
            <a:r>
              <a:rPr kumimoji="0" lang="ja-JP" altLang="en-US" sz="1600" b="1" dirty="0">
                <a:solidFill>
                  <a:srgbClr val="CCECFF"/>
                </a:solidFill>
              </a:rPr>
              <a:t>線源の観測</a:t>
            </a:r>
          </a:p>
          <a:p>
            <a:pPr>
              <a:buFontTx/>
              <a:buNone/>
            </a:pPr>
            <a:r>
              <a:rPr lang="en-US" altLang="ja-JP" sz="1200" b="1" dirty="0">
                <a:solidFill>
                  <a:srgbClr val="CCECFF"/>
                </a:solidFill>
              </a:rPr>
              <a:t>(</a:t>
            </a:r>
            <a:r>
              <a:rPr lang="ja-JP" altLang="en-US" sz="1200" b="1" dirty="0">
                <a:solidFill>
                  <a:srgbClr val="CCECFF"/>
                </a:solidFill>
              </a:rPr>
              <a:t>ジャコーニ</a:t>
            </a:r>
            <a:r>
              <a:rPr lang="en-US" altLang="ja-JP" sz="1200" b="1" dirty="0">
                <a:solidFill>
                  <a:srgbClr val="CCECFF"/>
                </a:solidFill>
              </a:rPr>
              <a:t>, 1962)</a:t>
            </a:r>
          </a:p>
        </p:txBody>
      </p:sp>
      <p:sp>
        <p:nvSpPr>
          <p:cNvPr id="1038" name="Text Box 26"/>
          <p:cNvSpPr txBox="1">
            <a:spLocks noChangeArrowheads="1"/>
          </p:cNvSpPr>
          <p:nvPr/>
        </p:nvSpPr>
        <p:spPr bwMode="auto">
          <a:xfrm>
            <a:off x="7056438" y="4178300"/>
            <a:ext cx="1760537" cy="7635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 b="1" dirty="0">
                <a:solidFill>
                  <a:srgbClr val="CCCCFF"/>
                </a:solidFill>
              </a:rPr>
              <a:t>超新星爆発からの</a:t>
            </a:r>
          </a:p>
          <a:p>
            <a:pPr>
              <a:buFontTx/>
              <a:buNone/>
            </a:pPr>
            <a:r>
              <a:rPr kumimoji="0" lang="ja-JP" altLang="en-US" sz="1600" b="1" dirty="0">
                <a:solidFill>
                  <a:srgbClr val="CCCCFF"/>
                </a:solidFill>
              </a:rPr>
              <a:t>ニュートリノ観測</a:t>
            </a:r>
          </a:p>
          <a:p>
            <a:pPr>
              <a:buFontTx/>
              <a:buNone/>
            </a:pPr>
            <a:r>
              <a:rPr lang="en-US" altLang="ja-JP" sz="1200" b="1" dirty="0">
                <a:solidFill>
                  <a:srgbClr val="CCCCFF"/>
                </a:solidFill>
              </a:rPr>
              <a:t>(</a:t>
            </a:r>
            <a:r>
              <a:rPr lang="ja-JP" altLang="en-US" sz="1200" b="1" dirty="0">
                <a:solidFill>
                  <a:srgbClr val="CCCCFF"/>
                </a:solidFill>
              </a:rPr>
              <a:t>小柴</a:t>
            </a:r>
            <a:r>
              <a:rPr lang="en-US" altLang="ja-JP" sz="1200" b="1" dirty="0">
                <a:solidFill>
                  <a:srgbClr val="CCCCFF"/>
                </a:solidFill>
              </a:rPr>
              <a:t>, 1987)</a:t>
            </a:r>
          </a:p>
        </p:txBody>
      </p:sp>
      <p:sp>
        <p:nvSpPr>
          <p:cNvPr id="1039" name="Text Box 27"/>
          <p:cNvSpPr txBox="1">
            <a:spLocks noChangeArrowheads="1"/>
          </p:cNvSpPr>
          <p:nvPr/>
        </p:nvSpPr>
        <p:spPr bwMode="auto">
          <a:xfrm>
            <a:off x="7199313" y="1873250"/>
            <a:ext cx="1574800" cy="7635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 b="1" dirty="0">
                <a:solidFill>
                  <a:srgbClr val="CCECFF"/>
                </a:solidFill>
              </a:rPr>
              <a:t>銀河中心からの</a:t>
            </a:r>
          </a:p>
          <a:p>
            <a:pPr>
              <a:buFontTx/>
              <a:buNone/>
            </a:pPr>
            <a:r>
              <a:rPr kumimoji="0" lang="ja-JP" altLang="en-US" sz="1600" b="1" dirty="0">
                <a:solidFill>
                  <a:srgbClr val="CCECFF"/>
                </a:solidFill>
              </a:rPr>
              <a:t>電波観測</a:t>
            </a:r>
          </a:p>
          <a:p>
            <a:pPr>
              <a:buFontTx/>
              <a:buNone/>
            </a:pPr>
            <a:r>
              <a:rPr lang="en-US" altLang="ja-JP" sz="1200" b="1" dirty="0">
                <a:solidFill>
                  <a:srgbClr val="CCECFF"/>
                </a:solidFill>
              </a:rPr>
              <a:t>(</a:t>
            </a:r>
            <a:r>
              <a:rPr lang="ja-JP" altLang="en-US" sz="1200" b="1" dirty="0">
                <a:solidFill>
                  <a:srgbClr val="CCECFF"/>
                </a:solidFill>
              </a:rPr>
              <a:t>ジャンスキー</a:t>
            </a:r>
            <a:r>
              <a:rPr lang="en-US" altLang="ja-JP" sz="1200" b="1" dirty="0">
                <a:solidFill>
                  <a:srgbClr val="CCECFF"/>
                </a:solidFill>
              </a:rPr>
              <a:t>, 1931)</a:t>
            </a:r>
          </a:p>
        </p:txBody>
      </p:sp>
      <p:sp>
        <p:nvSpPr>
          <p:cNvPr id="1040" name="Text Box 28"/>
          <p:cNvSpPr txBox="1">
            <a:spLocks noChangeArrowheads="1"/>
          </p:cNvSpPr>
          <p:nvPr/>
        </p:nvSpPr>
        <p:spPr bwMode="auto">
          <a:xfrm>
            <a:off x="7054850" y="936625"/>
            <a:ext cx="1746250" cy="5191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 b="1" dirty="0">
                <a:solidFill>
                  <a:srgbClr val="CCECFF"/>
                </a:solidFill>
              </a:rPr>
              <a:t>望遠鏡による観測</a:t>
            </a:r>
          </a:p>
          <a:p>
            <a:pPr>
              <a:buFontTx/>
              <a:buNone/>
            </a:pPr>
            <a:r>
              <a:rPr lang="en-US" altLang="ja-JP" sz="1200" b="1" dirty="0">
                <a:solidFill>
                  <a:srgbClr val="CCECFF"/>
                </a:solidFill>
              </a:rPr>
              <a:t>(</a:t>
            </a:r>
            <a:r>
              <a:rPr lang="ja-JP" altLang="en-US" sz="1200" b="1" dirty="0">
                <a:solidFill>
                  <a:srgbClr val="CCECFF"/>
                </a:solidFill>
              </a:rPr>
              <a:t>ガリレオ</a:t>
            </a:r>
            <a:r>
              <a:rPr lang="en-US" altLang="ja-JP" sz="1200" b="1" dirty="0">
                <a:solidFill>
                  <a:srgbClr val="CCECFF"/>
                </a:solidFill>
              </a:rPr>
              <a:t>, 1609)</a:t>
            </a:r>
          </a:p>
        </p:txBody>
      </p:sp>
      <p:sp>
        <p:nvSpPr>
          <p:cNvPr id="1041" name="Text Box 29"/>
          <p:cNvSpPr txBox="1">
            <a:spLocks noChangeArrowheads="1"/>
          </p:cNvSpPr>
          <p:nvPr/>
        </p:nvSpPr>
        <p:spPr bwMode="auto">
          <a:xfrm>
            <a:off x="7019925" y="3630613"/>
            <a:ext cx="1912938" cy="519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 b="1" dirty="0">
                <a:solidFill>
                  <a:srgbClr val="CCCCFF"/>
                </a:solidFill>
              </a:rPr>
              <a:t>太陽ニュートリノ観測</a:t>
            </a:r>
          </a:p>
          <a:p>
            <a:pPr>
              <a:buFontTx/>
              <a:buNone/>
            </a:pPr>
            <a:r>
              <a:rPr lang="en-US" altLang="ja-JP" sz="1200" b="1" dirty="0">
                <a:solidFill>
                  <a:srgbClr val="CCCCFF"/>
                </a:solidFill>
              </a:rPr>
              <a:t>(</a:t>
            </a:r>
            <a:r>
              <a:rPr lang="ja-JP" altLang="en-US" sz="1200" b="1" dirty="0">
                <a:solidFill>
                  <a:srgbClr val="CCCCFF"/>
                </a:solidFill>
              </a:rPr>
              <a:t>デービス</a:t>
            </a:r>
            <a:r>
              <a:rPr lang="en-US" altLang="ja-JP" sz="1200" b="1" dirty="0">
                <a:solidFill>
                  <a:srgbClr val="CCCCFF"/>
                </a:solidFill>
              </a:rPr>
              <a:t>, 1964)</a:t>
            </a:r>
          </a:p>
        </p:txBody>
      </p:sp>
      <p:sp>
        <p:nvSpPr>
          <p:cNvPr id="1042" name="Text Box 30"/>
          <p:cNvSpPr txBox="1">
            <a:spLocks noChangeArrowheads="1"/>
          </p:cNvSpPr>
          <p:nvPr/>
        </p:nvSpPr>
        <p:spPr bwMode="auto">
          <a:xfrm>
            <a:off x="7054850" y="1439863"/>
            <a:ext cx="1806575" cy="519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 b="1" dirty="0">
                <a:solidFill>
                  <a:srgbClr val="CCCCFF"/>
                </a:solidFill>
              </a:rPr>
              <a:t>宇宙放射線の発見</a:t>
            </a:r>
          </a:p>
          <a:p>
            <a:pPr>
              <a:buFontTx/>
              <a:buNone/>
            </a:pPr>
            <a:r>
              <a:rPr lang="en-US" altLang="ja-JP" sz="1200" b="1" dirty="0">
                <a:solidFill>
                  <a:srgbClr val="CCCCFF"/>
                </a:solidFill>
              </a:rPr>
              <a:t>(</a:t>
            </a:r>
            <a:r>
              <a:rPr lang="ja-JP" altLang="en-US" sz="1200" b="1" dirty="0">
                <a:solidFill>
                  <a:srgbClr val="CCCCFF"/>
                </a:solidFill>
              </a:rPr>
              <a:t>ヘス</a:t>
            </a:r>
            <a:r>
              <a:rPr lang="en-US" altLang="ja-JP" sz="1200" b="1" dirty="0">
                <a:solidFill>
                  <a:srgbClr val="CCCCFF"/>
                </a:solidFill>
              </a:rPr>
              <a:t>, 1912)</a:t>
            </a:r>
          </a:p>
        </p:txBody>
      </p:sp>
      <p:sp>
        <p:nvSpPr>
          <p:cNvPr id="1043" name="Text Box 31"/>
          <p:cNvSpPr txBox="1">
            <a:spLocks noChangeArrowheads="1"/>
          </p:cNvSpPr>
          <p:nvPr/>
        </p:nvSpPr>
        <p:spPr bwMode="auto">
          <a:xfrm>
            <a:off x="6894513" y="3140075"/>
            <a:ext cx="2182812" cy="5191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 b="1" dirty="0">
                <a:solidFill>
                  <a:srgbClr val="CCECFF"/>
                </a:solidFill>
              </a:rPr>
              <a:t>宇宙背景放射の発見</a:t>
            </a:r>
          </a:p>
          <a:p>
            <a:pPr>
              <a:buFontTx/>
              <a:buNone/>
            </a:pPr>
            <a:r>
              <a:rPr lang="en-US" altLang="ja-JP" sz="1200" b="1" dirty="0">
                <a:solidFill>
                  <a:srgbClr val="CCECFF"/>
                </a:solidFill>
              </a:rPr>
              <a:t>(</a:t>
            </a:r>
            <a:r>
              <a:rPr lang="ja-JP" altLang="en-US" sz="1200" b="1" dirty="0">
                <a:solidFill>
                  <a:srgbClr val="CCECFF"/>
                </a:solidFill>
              </a:rPr>
              <a:t>ペンジアス・ウィルソン</a:t>
            </a:r>
            <a:r>
              <a:rPr lang="en-US" altLang="ja-JP" sz="1200" b="1" dirty="0">
                <a:solidFill>
                  <a:srgbClr val="CCECFF"/>
                </a:solidFill>
              </a:rPr>
              <a:t>, 1964)</a:t>
            </a:r>
          </a:p>
        </p:txBody>
      </p:sp>
      <p:pic>
        <p:nvPicPr>
          <p:cNvPr id="1051" name="Picture 3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246063" y="1485900"/>
            <a:ext cx="1150937" cy="11461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grpSp>
        <p:nvGrpSpPr>
          <p:cNvPr id="32" name="グループ化 31"/>
          <p:cNvGrpSpPr/>
          <p:nvPr/>
        </p:nvGrpSpPr>
        <p:grpSpPr>
          <a:xfrm>
            <a:off x="684213" y="3213100"/>
            <a:ext cx="1995487" cy="2378075"/>
            <a:chOff x="684213" y="3213100"/>
            <a:chExt cx="1995487" cy="2378075"/>
          </a:xfrm>
        </p:grpSpPr>
        <p:sp>
          <p:nvSpPr>
            <p:cNvPr id="1031" name="Text Box 19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55650" y="3213100"/>
              <a:ext cx="1924050" cy="519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 dirty="0">
                  <a:solidFill>
                    <a:srgbClr val="CCFFCC"/>
                  </a:solidFill>
                </a:rPr>
                <a:t>連星パルサーの発見</a:t>
              </a:r>
            </a:p>
            <a:p>
              <a:pPr>
                <a:buFontTx/>
                <a:buNone/>
              </a:pPr>
              <a:r>
                <a:rPr lang="en-US" altLang="ja-JP" sz="1200" b="1" dirty="0">
                  <a:solidFill>
                    <a:srgbClr val="CCFFCC"/>
                  </a:solidFill>
                </a:rPr>
                <a:t>(</a:t>
              </a:r>
              <a:r>
                <a:rPr lang="ja-JP" altLang="en-US" sz="1200" b="1" dirty="0">
                  <a:solidFill>
                    <a:srgbClr val="CCFFCC"/>
                  </a:solidFill>
                </a:rPr>
                <a:t>ハルス・テイラー</a:t>
              </a:r>
              <a:r>
                <a:rPr lang="en-US" altLang="ja-JP" sz="1200" b="1" dirty="0">
                  <a:solidFill>
                    <a:srgbClr val="CCFFCC"/>
                  </a:solidFill>
                </a:rPr>
                <a:t>, 1974)</a:t>
              </a:r>
            </a:p>
          </p:txBody>
        </p:sp>
        <p:sp>
          <p:nvSpPr>
            <p:cNvPr id="1036" name="Text Box 24"/>
            <p:cNvSpPr txBox="1">
              <a:spLocks noChangeArrowheads="1"/>
            </p:cNvSpPr>
            <p:nvPr/>
          </p:nvSpPr>
          <p:spPr bwMode="auto">
            <a:xfrm>
              <a:off x="785813" y="3717925"/>
              <a:ext cx="1806575" cy="519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 dirty="0">
                  <a:solidFill>
                    <a:srgbClr val="CCFFCC"/>
                  </a:solidFill>
                </a:rPr>
                <a:t>重力波存在の証明</a:t>
              </a:r>
            </a:p>
            <a:p>
              <a:pPr>
                <a:buFontTx/>
                <a:buNone/>
              </a:pPr>
              <a:r>
                <a:rPr lang="en-US" altLang="ja-JP" sz="1200" b="1" dirty="0">
                  <a:solidFill>
                    <a:srgbClr val="CCFFCC"/>
                  </a:solidFill>
                </a:rPr>
                <a:t>(</a:t>
              </a:r>
              <a:r>
                <a:rPr lang="ja-JP" altLang="en-US" sz="1200" b="1" dirty="0">
                  <a:solidFill>
                    <a:srgbClr val="CCFFCC"/>
                  </a:solidFill>
                </a:rPr>
                <a:t>ハルス・テイラー</a:t>
              </a:r>
              <a:r>
                <a:rPr lang="en-US" altLang="ja-JP" sz="1200" b="1" dirty="0">
                  <a:solidFill>
                    <a:srgbClr val="CCFFCC"/>
                  </a:solidFill>
                </a:rPr>
                <a:t>, 1979)</a:t>
              </a:r>
            </a:p>
          </p:txBody>
        </p:sp>
        <p:pic>
          <p:nvPicPr>
            <p:cNvPr id="1052" name="Picture 4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4213" y="4292600"/>
              <a:ext cx="1871662" cy="129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" name="グループ化 36"/>
          <p:cNvGrpSpPr/>
          <p:nvPr/>
        </p:nvGrpSpPr>
        <p:grpSpPr>
          <a:xfrm>
            <a:off x="4716462" y="4552961"/>
            <a:ext cx="4070380" cy="1901170"/>
            <a:chOff x="4716462" y="4552961"/>
            <a:chExt cx="4070380" cy="1901170"/>
          </a:xfrm>
        </p:grpSpPr>
        <p:grpSp>
          <p:nvGrpSpPr>
            <p:cNvPr id="35" name="グループ化 34"/>
            <p:cNvGrpSpPr/>
            <p:nvPr/>
          </p:nvGrpSpPr>
          <p:grpSpPr>
            <a:xfrm>
              <a:off x="4716462" y="4552961"/>
              <a:ext cx="2219974" cy="1901170"/>
              <a:chOff x="4716462" y="4552961"/>
              <a:chExt cx="2219974" cy="1901170"/>
            </a:xfrm>
          </p:grpSpPr>
          <p:sp>
            <p:nvSpPr>
              <p:cNvPr id="1044" name="Text Box 32"/>
              <p:cNvSpPr txBox="1">
                <a:spLocks noChangeArrowheads="1"/>
              </p:cNvSpPr>
              <p:nvPr/>
            </p:nvSpPr>
            <p:spPr bwMode="auto">
              <a:xfrm>
                <a:off x="4860925" y="4552961"/>
                <a:ext cx="1880795" cy="5232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kumimoji="0" lang="ja-JP" altLang="en-US" sz="1600" b="1" dirty="0">
                    <a:solidFill>
                      <a:srgbClr val="FFCCCC"/>
                    </a:solidFill>
                  </a:rPr>
                  <a:t>大型干渉計の建設</a:t>
                </a:r>
              </a:p>
              <a:p>
                <a:pPr>
                  <a:buFontTx/>
                  <a:buNone/>
                </a:pPr>
                <a:r>
                  <a:rPr lang="en-US" altLang="ja-JP" sz="1200" b="1" dirty="0">
                    <a:solidFill>
                      <a:srgbClr val="FFCCCC"/>
                    </a:solidFill>
                  </a:rPr>
                  <a:t>(1995</a:t>
                </a:r>
                <a:r>
                  <a:rPr lang="ja-JP" altLang="en-US" sz="1200" b="1" dirty="0">
                    <a:solidFill>
                      <a:srgbClr val="FFCCCC"/>
                    </a:solidFill>
                  </a:rPr>
                  <a:t>頃</a:t>
                </a:r>
                <a:r>
                  <a:rPr lang="en-US" altLang="ja-JP" sz="1200" b="1" dirty="0">
                    <a:solidFill>
                      <a:srgbClr val="FFCCCC"/>
                    </a:solidFill>
                  </a:rPr>
                  <a:t>-)</a:t>
                </a:r>
              </a:p>
            </p:txBody>
          </p:sp>
          <p:sp>
            <p:nvSpPr>
              <p:cNvPr id="1045" name="Text Box 33"/>
              <p:cNvSpPr txBox="1">
                <a:spLocks noChangeArrowheads="1"/>
              </p:cNvSpPr>
              <p:nvPr/>
            </p:nvSpPr>
            <p:spPr bwMode="auto">
              <a:xfrm>
                <a:off x="4716462" y="5000636"/>
                <a:ext cx="2212991" cy="5232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kumimoji="0" lang="en-US" altLang="ja-JP" sz="1600" b="1" dirty="0">
                    <a:solidFill>
                      <a:srgbClr val="FFCCCC"/>
                    </a:solidFill>
                  </a:rPr>
                  <a:t>TAMA</a:t>
                </a:r>
                <a:r>
                  <a:rPr kumimoji="0" lang="ja-JP" altLang="en-US" sz="1600" b="1" dirty="0">
                    <a:solidFill>
                      <a:srgbClr val="FFCCCC"/>
                    </a:solidFill>
                  </a:rPr>
                  <a:t>による観測開始</a:t>
                </a:r>
              </a:p>
              <a:p>
                <a:pPr>
                  <a:buFontTx/>
                  <a:buNone/>
                </a:pPr>
                <a:r>
                  <a:rPr lang="en-US" altLang="ja-JP" sz="1200" b="1" dirty="0">
                    <a:solidFill>
                      <a:srgbClr val="FFCCCC"/>
                    </a:solidFill>
                  </a:rPr>
                  <a:t>(1999-)</a:t>
                </a:r>
              </a:p>
            </p:txBody>
          </p:sp>
          <p:sp>
            <p:nvSpPr>
              <p:cNvPr id="1046" name="Text Box 34"/>
              <p:cNvSpPr txBox="1">
                <a:spLocks noChangeArrowheads="1"/>
              </p:cNvSpPr>
              <p:nvPr/>
            </p:nvSpPr>
            <p:spPr bwMode="auto">
              <a:xfrm>
                <a:off x="4787900" y="5432436"/>
                <a:ext cx="2148536" cy="5232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kumimoji="0" lang="en-US" altLang="ja-JP" sz="1600" b="1" dirty="0">
                    <a:solidFill>
                      <a:srgbClr val="FFCCCC"/>
                    </a:solidFill>
                  </a:rPr>
                  <a:t>LIGO</a:t>
                </a:r>
                <a:r>
                  <a:rPr kumimoji="0" lang="ja-JP" altLang="en-US" sz="1600" b="1" dirty="0">
                    <a:solidFill>
                      <a:srgbClr val="FFCCCC"/>
                    </a:solidFill>
                  </a:rPr>
                  <a:t>による観測開始</a:t>
                </a:r>
              </a:p>
              <a:p>
                <a:pPr>
                  <a:buFontTx/>
                  <a:buNone/>
                </a:pPr>
                <a:r>
                  <a:rPr lang="en-US" altLang="ja-JP" sz="1200" b="1" dirty="0">
                    <a:solidFill>
                      <a:srgbClr val="FFCCCC"/>
                    </a:solidFill>
                  </a:rPr>
                  <a:t>(2002-)</a:t>
                </a:r>
              </a:p>
            </p:txBody>
          </p:sp>
          <p:sp>
            <p:nvSpPr>
              <p:cNvPr id="1050" name="Text Box 38"/>
              <p:cNvSpPr txBox="1">
                <a:spLocks noChangeArrowheads="1"/>
              </p:cNvSpPr>
              <p:nvPr/>
            </p:nvSpPr>
            <p:spPr bwMode="auto">
              <a:xfrm>
                <a:off x="5072063" y="5930911"/>
                <a:ext cx="1470921" cy="5232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kumimoji="0" lang="ja-JP" altLang="en-US" sz="1600" b="1" dirty="0">
                    <a:solidFill>
                      <a:srgbClr val="FFCCCC"/>
                    </a:solidFill>
                  </a:rPr>
                  <a:t>共同</a:t>
                </a:r>
                <a:r>
                  <a:rPr kumimoji="0" lang="ja-JP" altLang="en-US" sz="1600" b="1" dirty="0" smtClean="0">
                    <a:solidFill>
                      <a:srgbClr val="FFCCCC"/>
                    </a:solidFill>
                  </a:rPr>
                  <a:t>観測</a:t>
                </a:r>
                <a:endParaRPr kumimoji="0" lang="ja-JP" altLang="en-US" sz="1600" b="1" dirty="0">
                  <a:solidFill>
                    <a:srgbClr val="FFCCCC"/>
                  </a:solidFill>
                </a:endParaRPr>
              </a:p>
              <a:p>
                <a:pPr>
                  <a:buFontTx/>
                  <a:buNone/>
                </a:pPr>
                <a:r>
                  <a:rPr lang="en-US" altLang="ja-JP" sz="1200" b="1" dirty="0">
                    <a:solidFill>
                      <a:srgbClr val="FFCCCC"/>
                    </a:solidFill>
                  </a:rPr>
                  <a:t>(2003-)</a:t>
                </a:r>
              </a:p>
            </p:txBody>
          </p:sp>
        </p:grpSp>
        <p:graphicFrame>
          <p:nvGraphicFramePr>
            <p:cNvPr id="1026" name="Object 42"/>
            <p:cNvGraphicFramePr>
              <a:graphicFrameLocks noChangeAspect="1"/>
            </p:cNvGraphicFramePr>
            <p:nvPr/>
          </p:nvGraphicFramePr>
          <p:xfrm>
            <a:off x="6988205" y="5157788"/>
            <a:ext cx="1798637" cy="1201737"/>
          </p:xfrm>
          <a:graphic>
            <a:graphicData uri="http://schemas.openxmlformats.org/presentationml/2006/ole">
              <p:oleObj spid="_x0000_s1026" name="Drawing" r:id="rId7" imgW="2590560" imgH="1733400" progId="">
                <p:embed/>
              </p:oleObj>
            </a:graphicData>
          </a:graphic>
        </p:graphicFrame>
      </p:grpSp>
      <p:grpSp>
        <p:nvGrpSpPr>
          <p:cNvPr id="36" name="グループ化 35"/>
          <p:cNvGrpSpPr/>
          <p:nvPr/>
        </p:nvGrpSpPr>
        <p:grpSpPr>
          <a:xfrm>
            <a:off x="4954588" y="2093913"/>
            <a:ext cx="1778000" cy="1695450"/>
            <a:chOff x="4954588" y="2093913"/>
            <a:chExt cx="1778000" cy="1695450"/>
          </a:xfrm>
        </p:grpSpPr>
        <p:sp>
          <p:nvSpPr>
            <p:cNvPr id="1034" name="Text Box 22">
              <a:hlinkClick r:id="rId8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4954588" y="3270250"/>
              <a:ext cx="1704975" cy="519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kumimoji="0" lang="ja-JP" altLang="en-US" sz="1600" b="1" dirty="0">
                  <a:solidFill>
                    <a:srgbClr val="FFCCCC"/>
                  </a:solidFill>
                </a:rPr>
                <a:t>干渉計型アンテナ</a:t>
              </a:r>
            </a:p>
            <a:p>
              <a:pPr>
                <a:buFontTx/>
                <a:buNone/>
              </a:pPr>
              <a:r>
                <a:rPr lang="en-US" altLang="ja-JP" sz="1200" b="1" dirty="0">
                  <a:solidFill>
                    <a:srgbClr val="FFCCCC"/>
                  </a:solidFill>
                </a:rPr>
                <a:t>(1970</a:t>
              </a:r>
              <a:r>
                <a:rPr lang="ja-JP" altLang="en-US" sz="1200" b="1" dirty="0">
                  <a:solidFill>
                    <a:srgbClr val="FFCCCC"/>
                  </a:solidFill>
                </a:rPr>
                <a:t>頃</a:t>
              </a:r>
              <a:r>
                <a:rPr lang="en-US" altLang="ja-JP" sz="1200" b="1" dirty="0">
                  <a:solidFill>
                    <a:srgbClr val="FFCCCC"/>
                  </a:solidFill>
                </a:rPr>
                <a:t>-)</a:t>
              </a:r>
            </a:p>
          </p:txBody>
        </p:sp>
        <p:graphicFrame>
          <p:nvGraphicFramePr>
            <p:cNvPr id="1027" name="Object 43"/>
            <p:cNvGraphicFramePr>
              <a:graphicFrameLocks noChangeAspect="1"/>
            </p:cNvGraphicFramePr>
            <p:nvPr/>
          </p:nvGraphicFramePr>
          <p:xfrm>
            <a:off x="5076825" y="2093913"/>
            <a:ext cx="1655763" cy="1201737"/>
          </p:xfrm>
          <a:graphic>
            <a:graphicData uri="http://schemas.openxmlformats.org/presentationml/2006/ole">
              <p:oleObj spid="_x0000_s1027" r:id="rId9" imgW="5248147" imgH="3812213" progId="">
                <p:embed/>
              </p:oleObj>
            </a:graphicData>
          </a:graphic>
        </p:graphicFrame>
      </p:grpSp>
      <p:grpSp>
        <p:nvGrpSpPr>
          <p:cNvPr id="33" name="グループ化 32"/>
          <p:cNvGrpSpPr/>
          <p:nvPr/>
        </p:nvGrpSpPr>
        <p:grpSpPr>
          <a:xfrm>
            <a:off x="2771775" y="3903663"/>
            <a:ext cx="1830388" cy="2562225"/>
            <a:chOff x="2771775" y="3903663"/>
            <a:chExt cx="1830388" cy="2562225"/>
          </a:xfrm>
        </p:grpSpPr>
        <p:sp>
          <p:nvSpPr>
            <p:cNvPr id="1047" name="Text Box 35"/>
            <p:cNvSpPr txBox="1">
              <a:spLocks noChangeArrowheads="1"/>
            </p:cNvSpPr>
            <p:nvPr/>
          </p:nvSpPr>
          <p:spPr bwMode="auto">
            <a:xfrm>
              <a:off x="2771775" y="3903663"/>
              <a:ext cx="1792288" cy="5191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 dirty="0">
                  <a:solidFill>
                    <a:srgbClr val="FFFFCC"/>
                  </a:solidFill>
                </a:rPr>
                <a:t>低温アンテナ</a:t>
              </a:r>
            </a:p>
            <a:p>
              <a:pPr>
                <a:buFontTx/>
                <a:buNone/>
              </a:pPr>
              <a:r>
                <a:rPr lang="en-US" altLang="ja-JP" sz="1200" b="1" dirty="0">
                  <a:solidFill>
                    <a:srgbClr val="FFFFCC"/>
                  </a:solidFill>
                </a:rPr>
                <a:t>(Explorer etc, 1990-)</a:t>
              </a:r>
            </a:p>
          </p:txBody>
        </p:sp>
        <p:sp>
          <p:nvSpPr>
            <p:cNvPr id="1048" name="Text Box 36"/>
            <p:cNvSpPr txBox="1">
              <a:spLocks noChangeArrowheads="1"/>
            </p:cNvSpPr>
            <p:nvPr/>
          </p:nvSpPr>
          <p:spPr bwMode="auto">
            <a:xfrm>
              <a:off x="2782888" y="4365625"/>
              <a:ext cx="1782762" cy="519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 dirty="0">
                  <a:solidFill>
                    <a:srgbClr val="FFFFCC"/>
                  </a:solidFill>
                </a:rPr>
                <a:t>極低温アンテナ</a:t>
              </a:r>
            </a:p>
            <a:p>
              <a:pPr>
                <a:buFontTx/>
                <a:buNone/>
              </a:pPr>
              <a:r>
                <a:rPr lang="en-US" altLang="ja-JP" sz="1200" b="1" dirty="0">
                  <a:solidFill>
                    <a:srgbClr val="FFFFCC"/>
                  </a:solidFill>
                </a:rPr>
                <a:t>(Nautilus etc, 1996-)</a:t>
              </a:r>
            </a:p>
          </p:txBody>
        </p:sp>
        <p:sp>
          <p:nvSpPr>
            <p:cNvPr id="1049" name="Text Box 37"/>
            <p:cNvSpPr txBox="1">
              <a:spLocks noChangeArrowheads="1"/>
            </p:cNvSpPr>
            <p:nvPr/>
          </p:nvSpPr>
          <p:spPr bwMode="auto">
            <a:xfrm>
              <a:off x="2987675" y="4868863"/>
              <a:ext cx="1412875" cy="5191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 dirty="0">
                  <a:solidFill>
                    <a:srgbClr val="FFFFCC"/>
                  </a:solidFill>
                </a:rPr>
                <a:t>国際共同観測</a:t>
              </a:r>
            </a:p>
            <a:p>
              <a:pPr>
                <a:buFontTx/>
                <a:buNone/>
              </a:pPr>
              <a:r>
                <a:rPr lang="en-US" altLang="ja-JP" sz="1200" b="1" dirty="0">
                  <a:solidFill>
                    <a:srgbClr val="FFFFCC"/>
                  </a:solidFill>
                </a:rPr>
                <a:t>(IGEC, 1997-)</a:t>
              </a:r>
            </a:p>
          </p:txBody>
        </p:sp>
        <p:pic>
          <p:nvPicPr>
            <p:cNvPr id="1053" name="Picture 4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71775" y="5373688"/>
              <a:ext cx="1060450" cy="10922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pic>
          <p:nvPicPr>
            <p:cNvPr id="1054" name="Picture 4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859213" y="5373688"/>
              <a:ext cx="742950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グループ化 33"/>
          <p:cNvGrpSpPr/>
          <p:nvPr/>
        </p:nvGrpSpPr>
        <p:grpSpPr>
          <a:xfrm>
            <a:off x="2843213" y="1309688"/>
            <a:ext cx="1944687" cy="2190750"/>
            <a:chOff x="2843213" y="1309688"/>
            <a:chExt cx="1944687" cy="2190750"/>
          </a:xfrm>
        </p:grpSpPr>
        <p:sp>
          <p:nvSpPr>
            <p:cNvPr id="1032" name="Text Box 20"/>
            <p:cNvSpPr txBox="1">
              <a:spLocks noChangeArrowheads="1"/>
            </p:cNvSpPr>
            <p:nvPr/>
          </p:nvSpPr>
          <p:spPr bwMode="auto">
            <a:xfrm>
              <a:off x="2843213" y="2981325"/>
              <a:ext cx="1806575" cy="519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 dirty="0">
                  <a:solidFill>
                    <a:srgbClr val="FFFFCC"/>
                  </a:solidFill>
                </a:rPr>
                <a:t>重力波観測の報告</a:t>
              </a:r>
            </a:p>
            <a:p>
              <a:pPr>
                <a:buFontTx/>
                <a:buNone/>
              </a:pPr>
              <a:r>
                <a:rPr lang="en-US" altLang="ja-JP" sz="1200" b="1" dirty="0">
                  <a:solidFill>
                    <a:srgbClr val="FFFFCC"/>
                  </a:solidFill>
                </a:rPr>
                <a:t>(</a:t>
              </a:r>
              <a:r>
                <a:rPr lang="ja-JP" altLang="en-US" sz="1200" b="1" dirty="0">
                  <a:solidFill>
                    <a:srgbClr val="FFFFCC"/>
                  </a:solidFill>
                </a:rPr>
                <a:t>ウェーバー</a:t>
              </a:r>
              <a:r>
                <a:rPr lang="en-US" altLang="ja-JP" sz="1200" b="1" dirty="0">
                  <a:solidFill>
                    <a:srgbClr val="FFFFCC"/>
                  </a:solidFill>
                </a:rPr>
                <a:t>, 1969)</a:t>
              </a:r>
            </a:p>
          </p:txBody>
        </p:sp>
        <p:sp>
          <p:nvSpPr>
            <p:cNvPr id="1033" name="Text Box 21">
              <a:hlinkClick r:id="rId1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916238" y="2405063"/>
              <a:ext cx="1517650" cy="5191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kumimoji="0" lang="ja-JP" altLang="en-US" sz="1600" b="1" dirty="0">
                  <a:solidFill>
                    <a:srgbClr val="FFFFCC"/>
                  </a:solidFill>
                </a:rPr>
                <a:t>共振型アンテナ</a:t>
              </a:r>
            </a:p>
            <a:p>
              <a:pPr>
                <a:buFontTx/>
                <a:buNone/>
              </a:pPr>
              <a:r>
                <a:rPr lang="en-US" altLang="ja-JP" sz="1200" b="1" dirty="0">
                  <a:solidFill>
                    <a:srgbClr val="FFFFCC"/>
                  </a:solidFill>
                </a:rPr>
                <a:t>(</a:t>
              </a:r>
              <a:r>
                <a:rPr lang="ja-JP" altLang="en-US" sz="1200" b="1" dirty="0">
                  <a:solidFill>
                    <a:srgbClr val="FFFFCC"/>
                  </a:solidFill>
                </a:rPr>
                <a:t>ウェーバー</a:t>
              </a:r>
              <a:r>
                <a:rPr lang="en-US" altLang="ja-JP" sz="1200" b="1" dirty="0">
                  <a:solidFill>
                    <a:srgbClr val="FFFFCC"/>
                  </a:solidFill>
                </a:rPr>
                <a:t>, 1960-)</a:t>
              </a:r>
            </a:p>
          </p:txBody>
        </p:sp>
        <p:pic>
          <p:nvPicPr>
            <p:cNvPr id="1055" name="Picture 4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275013" y="1309688"/>
              <a:ext cx="1512887" cy="111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386631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>
                <a:solidFill>
                  <a:srgbClr val="FFFFFF"/>
                </a:solidFill>
              </a:rPr>
              <a:t>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Pre-conceptual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2.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Design and Status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Space Demonstration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3. Summary</a:t>
            </a:r>
            <a:r>
              <a:rPr lang="ja-JP" alt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6" name="下矢印 5"/>
          <p:cNvSpPr/>
          <p:nvPr/>
        </p:nvSpPr>
        <p:spPr bwMode="auto">
          <a:xfrm rot="5400000" flipV="1">
            <a:off x="1285852" y="2500306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連星パルサーの発見と観測</a:t>
            </a:r>
          </a:p>
        </p:txBody>
      </p:sp>
      <p:sp>
        <p:nvSpPr>
          <p:cNvPr id="2150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971550" y="5380038"/>
            <a:ext cx="4752975" cy="1052512"/>
            <a:chOff x="971550" y="5380038"/>
            <a:chExt cx="4752975" cy="1052512"/>
          </a:xfrm>
        </p:grpSpPr>
        <p:sp>
          <p:nvSpPr>
            <p:cNvPr id="21512" name="Text Box 28"/>
            <p:cNvSpPr txBox="1">
              <a:spLocks noChangeArrowheads="1"/>
            </p:cNvSpPr>
            <p:nvPr/>
          </p:nvSpPr>
          <p:spPr bwMode="auto">
            <a:xfrm>
              <a:off x="971550" y="5770563"/>
              <a:ext cx="4752975" cy="661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>
                  <a:solidFill>
                    <a:srgbClr val="DDDDDD"/>
                  </a:solidFill>
                </a:rPr>
                <a:t>重力波の存在の証明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　   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(1993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年ノーベル物理学賞： テイラー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, 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ハルス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)</a:t>
              </a:r>
            </a:p>
          </p:txBody>
        </p:sp>
        <p:sp>
          <p:nvSpPr>
            <p:cNvPr id="21514" name="AutoShape 30"/>
            <p:cNvSpPr>
              <a:spLocks noChangeArrowheads="1"/>
            </p:cNvSpPr>
            <p:nvPr/>
          </p:nvSpPr>
          <p:spPr bwMode="auto">
            <a:xfrm rot="5400000">
              <a:off x="2109788" y="5322888"/>
              <a:ext cx="317500" cy="431800"/>
            </a:xfrm>
            <a:custGeom>
              <a:avLst/>
              <a:gdLst>
                <a:gd name="T0" fmla="*/ 165100 w 21600"/>
                <a:gd name="T1" fmla="*/ 0 h 21600"/>
                <a:gd name="T2" fmla="*/ 0 w 21600"/>
                <a:gd name="T3" fmla="*/ 215900 h 21600"/>
                <a:gd name="T4" fmla="*/ 165100 w 21600"/>
                <a:gd name="T5" fmla="*/ 431800 h 21600"/>
                <a:gd name="T6" fmla="*/ 317500 w 21600"/>
                <a:gd name="T7" fmla="*/ 2159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255 h 21600"/>
                <a:gd name="T14" fmla="*/ 14357 w 21600"/>
                <a:gd name="T15" fmla="*/ 183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50195"/>
              </a:srgbClr>
            </a:solidFill>
            <a:ln w="6350">
              <a:solidFill>
                <a:srgbClr val="00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</p:grpSp>
      <p:sp>
        <p:nvSpPr>
          <p:cNvPr id="21515" name="Rectangle 21"/>
          <p:cNvSpPr>
            <a:spLocks noChangeArrowheads="1"/>
          </p:cNvSpPr>
          <p:nvPr/>
        </p:nvSpPr>
        <p:spPr bwMode="auto">
          <a:xfrm>
            <a:off x="560388" y="836613"/>
            <a:ext cx="439896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b="1" dirty="0">
                <a:solidFill>
                  <a:srgbClr val="DDDDDD"/>
                </a:solidFill>
              </a:rPr>
              <a:t>連星パルサー</a:t>
            </a:r>
            <a:r>
              <a:rPr lang="en-US" altLang="ja-JP" sz="1800" b="1" dirty="0">
                <a:solidFill>
                  <a:srgbClr val="DDDDDD"/>
                </a:solidFill>
              </a:rPr>
              <a:t>PSR B1913+16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b="1" dirty="0">
                <a:solidFill>
                  <a:srgbClr val="DDDDDD"/>
                </a:solidFill>
              </a:rPr>
              <a:t>     </a:t>
            </a:r>
            <a:r>
              <a:rPr lang="en-US" altLang="ja-JP" sz="1600" b="1" dirty="0">
                <a:solidFill>
                  <a:srgbClr val="DDDDDD"/>
                </a:solidFill>
              </a:rPr>
              <a:t>(1974</a:t>
            </a:r>
            <a:r>
              <a:rPr lang="ja-JP" altLang="en-US" sz="1600" b="1" dirty="0">
                <a:solidFill>
                  <a:srgbClr val="DDDDDD"/>
                </a:solidFill>
              </a:rPr>
              <a:t>年 ラッセル・ハルス</a:t>
            </a:r>
            <a:r>
              <a:rPr lang="en-US" altLang="ja-JP" sz="1600" b="1" dirty="0">
                <a:solidFill>
                  <a:srgbClr val="DDDDDD"/>
                </a:solidFill>
              </a:rPr>
              <a:t>, </a:t>
            </a:r>
            <a:r>
              <a:rPr lang="ja-JP" altLang="en-US" sz="1600" b="1" dirty="0">
                <a:solidFill>
                  <a:srgbClr val="DDDDDD"/>
                </a:solidFill>
              </a:rPr>
              <a:t>ジョゼフ・テイラー</a:t>
            </a:r>
            <a:r>
              <a:rPr lang="en-US" altLang="ja-JP" sz="1600" b="1" dirty="0">
                <a:solidFill>
                  <a:srgbClr val="DDDDDD"/>
                </a:solidFill>
              </a:rPr>
              <a:t>)</a:t>
            </a:r>
          </a:p>
        </p:txBody>
      </p:sp>
      <p:pic>
        <p:nvPicPr>
          <p:cNvPr id="2151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912813"/>
            <a:ext cx="3600450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8" name="AutoShape 17"/>
          <p:cNvSpPr>
            <a:spLocks noChangeArrowheads="1"/>
          </p:cNvSpPr>
          <p:nvPr/>
        </p:nvSpPr>
        <p:spPr bwMode="auto">
          <a:xfrm>
            <a:off x="1116013" y="1628775"/>
            <a:ext cx="3743325" cy="1512888"/>
          </a:xfrm>
          <a:prstGeom prst="roundRect">
            <a:avLst>
              <a:gd name="adj" fmla="val 10296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1519" name="Rectangle 18"/>
          <p:cNvSpPr>
            <a:spLocks noChangeArrowheads="1"/>
          </p:cNvSpPr>
          <p:nvPr/>
        </p:nvSpPr>
        <p:spPr bwMode="auto">
          <a:xfrm>
            <a:off x="1146175" y="1676400"/>
            <a:ext cx="342582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DDDDDD"/>
                </a:solidFill>
              </a:rPr>
              <a:t>公転周期：  </a:t>
            </a:r>
            <a:r>
              <a:rPr lang="en-US" altLang="ja-JP" sz="1600" b="1" dirty="0">
                <a:solidFill>
                  <a:srgbClr val="DDDDDD"/>
                </a:solidFill>
              </a:rPr>
              <a:t>7.75</a:t>
            </a:r>
            <a:r>
              <a:rPr lang="ja-JP" altLang="en-US" sz="1600" b="1" dirty="0">
                <a:solidFill>
                  <a:srgbClr val="DDDDDD"/>
                </a:solidFill>
              </a:rPr>
              <a:t>時間 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DDDDDD"/>
                </a:solidFill>
              </a:rPr>
              <a:t>質量 </a:t>
            </a:r>
            <a:r>
              <a:rPr lang="en-US" altLang="ja-JP" sz="1600" b="1" dirty="0">
                <a:solidFill>
                  <a:srgbClr val="DDDDDD"/>
                </a:solidFill>
              </a:rPr>
              <a:t>:  </a:t>
            </a:r>
            <a:r>
              <a:rPr lang="ja-JP" altLang="en-US" sz="1600" b="1" dirty="0">
                <a:solidFill>
                  <a:srgbClr val="DDDDDD"/>
                </a:solidFill>
              </a:rPr>
              <a:t>パルサー </a:t>
            </a:r>
            <a:r>
              <a:rPr lang="en-US" altLang="ja-JP" sz="1600" b="1" dirty="0">
                <a:solidFill>
                  <a:srgbClr val="DDDDDD"/>
                </a:solidFill>
              </a:rPr>
              <a:t>1.44 Msolar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DDDDDD"/>
                </a:solidFill>
              </a:rPr>
              <a:t>            </a:t>
            </a:r>
            <a:r>
              <a:rPr lang="ja-JP" altLang="en-US" sz="1600" b="1" dirty="0">
                <a:solidFill>
                  <a:srgbClr val="DDDDDD"/>
                </a:solidFill>
              </a:rPr>
              <a:t>伴星      </a:t>
            </a:r>
            <a:r>
              <a:rPr lang="en-US" altLang="ja-JP" sz="1600" b="1" dirty="0">
                <a:solidFill>
                  <a:srgbClr val="DDDDDD"/>
                </a:solidFill>
              </a:rPr>
              <a:t>1.39 Msolar</a:t>
            </a:r>
          </a:p>
        </p:txBody>
      </p:sp>
      <p:sp>
        <p:nvSpPr>
          <p:cNvPr id="21520" name="Text Box 19"/>
          <p:cNvSpPr txBox="1">
            <a:spLocks noChangeArrowheads="1"/>
          </p:cNvSpPr>
          <p:nvPr/>
        </p:nvSpPr>
        <p:spPr bwMode="auto">
          <a:xfrm>
            <a:off x="1147763" y="2493963"/>
            <a:ext cx="4432300" cy="6302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FontTx/>
              <a:buNone/>
            </a:pPr>
            <a:r>
              <a:rPr lang="ja-JP" altLang="en-US" sz="1600" b="1" dirty="0">
                <a:solidFill>
                  <a:srgbClr val="CCFFCC"/>
                </a:solidFill>
              </a:rPr>
              <a:t>公転周期の変化率：	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  <a:buFontTx/>
              <a:buNone/>
            </a:pPr>
            <a:r>
              <a:rPr lang="ja-JP" altLang="en-US" sz="1600" b="1" dirty="0">
                <a:solidFill>
                  <a:srgbClr val="CCFFCC"/>
                </a:solidFill>
              </a:rPr>
              <a:t>      </a:t>
            </a:r>
            <a:r>
              <a:rPr lang="en-US" altLang="ja-JP" sz="1600" b="1" dirty="0">
                <a:solidFill>
                  <a:srgbClr val="CCFFCC"/>
                </a:solidFill>
              </a:rPr>
              <a:t>(-2.4056±0.0051)×10</a:t>
            </a:r>
            <a:r>
              <a:rPr lang="en-US" altLang="ja-JP" sz="1600" b="1" baseline="30000" dirty="0">
                <a:solidFill>
                  <a:srgbClr val="CCFFCC"/>
                </a:solidFill>
              </a:rPr>
              <a:t>-12</a:t>
            </a:r>
            <a:r>
              <a:rPr lang="en-US" altLang="ja-JP" sz="1600" b="1" dirty="0">
                <a:solidFill>
                  <a:srgbClr val="CCFFCC"/>
                </a:solidFill>
              </a:rPr>
              <a:t>s/s</a:t>
            </a:r>
          </a:p>
        </p:txBody>
      </p:sp>
      <p:sp>
        <p:nvSpPr>
          <p:cNvPr id="1366036" name="Text Box 20"/>
          <p:cNvSpPr txBox="1">
            <a:spLocks noChangeAspect="1" noChangeArrowheads="1"/>
          </p:cNvSpPr>
          <p:nvPr/>
        </p:nvSpPr>
        <p:spPr bwMode="auto">
          <a:xfrm>
            <a:off x="5183188" y="968375"/>
            <a:ext cx="241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buFontTx/>
              <a:buNone/>
              <a:defRPr/>
            </a:pPr>
            <a:r>
              <a:rPr kumimoji="0" lang="ja-JP" altLang="en-US" sz="9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アレシボ天文台 </a:t>
            </a:r>
            <a:r>
              <a:rPr kumimoji="0" lang="en-US" altLang="ja-JP" sz="9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kumimoji="0" lang="ja-JP" altLang="en-US" sz="9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プエルトリコ</a:t>
            </a:r>
            <a:r>
              <a:rPr kumimoji="0" lang="en-US" altLang="ja-JP" sz="9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kumimoji="0" lang="en-US" altLang="ja-JP" sz="9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grpSp>
        <p:nvGrpSpPr>
          <p:cNvPr id="22" name="グループ化 21"/>
          <p:cNvGrpSpPr/>
          <p:nvPr/>
        </p:nvGrpSpPr>
        <p:grpSpPr>
          <a:xfrm>
            <a:off x="611188" y="3324225"/>
            <a:ext cx="8064500" cy="3200400"/>
            <a:chOff x="611188" y="3324225"/>
            <a:chExt cx="8064500" cy="3200400"/>
          </a:xfrm>
        </p:grpSpPr>
        <p:sp>
          <p:nvSpPr>
            <p:cNvPr id="21509" name="Text Box 24"/>
            <p:cNvSpPr txBox="1">
              <a:spLocks noChangeArrowheads="1"/>
            </p:cNvSpPr>
            <p:nvPr/>
          </p:nvSpPr>
          <p:spPr bwMode="auto">
            <a:xfrm>
              <a:off x="971550" y="3611563"/>
              <a:ext cx="5329238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33CC33"/>
                  </a:solidFill>
                </a:rPr>
                <a:t>重力波の放出 </a:t>
              </a:r>
            </a:p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33CC33"/>
                  </a:solidFill>
                </a:rPr>
                <a:t>   </a:t>
              </a:r>
              <a:r>
                <a:rPr lang="ja-JP" altLang="en-US" sz="1600" b="1" dirty="0">
                  <a:solidFill>
                    <a:srgbClr val="33CC33"/>
                  </a:solidFill>
                  <a:sym typeface="Wingdings" pitchFamily="2" charset="2"/>
                </a:rPr>
                <a:t> 公転</a:t>
              </a:r>
              <a:r>
                <a:rPr lang="ja-JP" altLang="en-US" sz="1600" b="1" dirty="0">
                  <a:solidFill>
                    <a:srgbClr val="33CC33"/>
                  </a:solidFill>
                </a:rPr>
                <a:t>エネルギーを失い</a:t>
              </a:r>
              <a:r>
                <a:rPr lang="en-US" altLang="ja-JP" sz="1600" b="1" dirty="0">
                  <a:solidFill>
                    <a:srgbClr val="33CC33"/>
                  </a:solidFill>
                </a:rPr>
                <a:t>, </a:t>
              </a:r>
              <a:r>
                <a:rPr lang="ja-JP" altLang="en-US" sz="1600" b="1" dirty="0">
                  <a:solidFill>
                    <a:srgbClr val="33CC33"/>
                  </a:solidFill>
                </a:rPr>
                <a:t>互いに落ち込む</a:t>
              </a:r>
            </a:p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          （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3×10</a:t>
              </a:r>
              <a:r>
                <a:rPr lang="en-US" altLang="ja-JP" sz="1600" b="1" baseline="30000" dirty="0">
                  <a:solidFill>
                    <a:srgbClr val="DDDDDD"/>
                  </a:solidFill>
                </a:rPr>
                <a:t>8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年後に 合体する）</a:t>
              </a:r>
            </a:p>
          </p:txBody>
        </p:sp>
        <p:grpSp>
          <p:nvGrpSpPr>
            <p:cNvPr id="20" name="グループ化 19"/>
            <p:cNvGrpSpPr/>
            <p:nvPr/>
          </p:nvGrpSpPr>
          <p:grpSpPr>
            <a:xfrm>
              <a:off x="611188" y="3324225"/>
              <a:ext cx="8064500" cy="3200400"/>
              <a:chOff x="611188" y="3324225"/>
              <a:chExt cx="8064500" cy="3200400"/>
            </a:xfrm>
          </p:grpSpPr>
          <p:sp>
            <p:nvSpPr>
              <p:cNvPr id="21508" name="AutoShape 23"/>
              <p:cNvSpPr>
                <a:spLocks noChangeArrowheads="1"/>
              </p:cNvSpPr>
              <p:nvPr/>
            </p:nvSpPr>
            <p:spPr bwMode="auto">
              <a:xfrm>
                <a:off x="900113" y="4471988"/>
                <a:ext cx="4464050" cy="865187"/>
              </a:xfrm>
              <a:prstGeom prst="roundRect">
                <a:avLst>
                  <a:gd name="adj" fmla="val 10296"/>
                </a:avLst>
              </a:prstGeom>
              <a:solidFill>
                <a:srgbClr val="CCFFCC">
                  <a:alpha val="10000"/>
                </a:srgbClr>
              </a:solidFill>
              <a:ln w="1587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21511" name="Rectangle 27"/>
              <p:cNvSpPr>
                <a:spLocks noChangeArrowheads="1"/>
              </p:cNvSpPr>
              <p:nvPr/>
            </p:nvSpPr>
            <p:spPr bwMode="auto">
              <a:xfrm>
                <a:off x="611188" y="3324225"/>
                <a:ext cx="3425825" cy="385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93675" indent="-193675" algn="l">
                  <a:lnSpc>
                    <a:spcPct val="90000"/>
                  </a:lnSpc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b="1" dirty="0">
                    <a:solidFill>
                      <a:srgbClr val="EAEAEA"/>
                    </a:solidFill>
                  </a:rPr>
                  <a:t>その後の継続的な観測</a:t>
                </a:r>
              </a:p>
            </p:txBody>
          </p:sp>
          <p:sp>
            <p:nvSpPr>
              <p:cNvPr id="21513" name="Text Box 29"/>
              <p:cNvSpPr txBox="1">
                <a:spLocks noChangeArrowheads="1"/>
              </p:cNvSpPr>
              <p:nvPr/>
            </p:nvSpPr>
            <p:spPr bwMode="auto">
              <a:xfrm>
                <a:off x="900113" y="4471988"/>
                <a:ext cx="4751387" cy="825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ja-JP" altLang="en-US" sz="1600" b="1" dirty="0">
                    <a:solidFill>
                      <a:srgbClr val="CCFFCC"/>
                    </a:solidFill>
                  </a:rPr>
                  <a:t>一般相対性理論による理論値：</a:t>
                </a:r>
              </a:p>
              <a:p>
                <a:pPr algn="l">
                  <a:buFontTx/>
                  <a:buNone/>
                </a:pPr>
                <a:r>
                  <a:rPr lang="ja-JP" altLang="en-US" sz="1600" b="1" dirty="0">
                    <a:solidFill>
                      <a:srgbClr val="CCFFCC"/>
                    </a:solidFill>
                  </a:rPr>
                  <a:t>　　　   </a:t>
                </a:r>
                <a:r>
                  <a:rPr lang="en-US" altLang="ja-JP" sz="1600" b="1" dirty="0">
                    <a:solidFill>
                      <a:srgbClr val="CCFFCC"/>
                    </a:solidFill>
                  </a:rPr>
                  <a:t>(-2.40242±0.00002)×10</a:t>
                </a:r>
                <a:r>
                  <a:rPr lang="en-US" altLang="ja-JP" sz="1600" b="1" baseline="30000" dirty="0">
                    <a:solidFill>
                      <a:srgbClr val="CCFFCC"/>
                    </a:solidFill>
                  </a:rPr>
                  <a:t>-12</a:t>
                </a:r>
                <a:r>
                  <a:rPr lang="en-US" altLang="ja-JP" sz="1600" b="1" dirty="0">
                    <a:solidFill>
                      <a:srgbClr val="CCFFCC"/>
                    </a:solidFill>
                  </a:rPr>
                  <a:t>s/s</a:t>
                </a:r>
                <a:r>
                  <a:rPr lang="ja-JP" altLang="en-US" sz="1600" b="1" dirty="0">
                    <a:solidFill>
                      <a:srgbClr val="CCFFCC"/>
                    </a:solidFill>
                  </a:rPr>
                  <a:t>　</a:t>
                </a:r>
              </a:p>
              <a:p>
                <a:pPr algn="l">
                  <a:buFontTx/>
                  <a:buNone/>
                </a:pPr>
                <a:r>
                  <a:rPr lang="ja-JP" altLang="en-US" sz="1600" b="1" dirty="0">
                    <a:solidFill>
                      <a:srgbClr val="333333"/>
                    </a:solidFill>
                  </a:rPr>
                  <a:t>         　　</a:t>
                </a:r>
                <a:r>
                  <a:rPr lang="ja-JP" altLang="en-US" sz="1600" b="1" dirty="0">
                    <a:solidFill>
                      <a:srgbClr val="DDDDDD"/>
                    </a:solidFill>
                  </a:rPr>
                  <a:t>理論と観測の差は</a:t>
                </a:r>
                <a:r>
                  <a:rPr lang="en-US" altLang="ja-JP" sz="1600" b="1" dirty="0">
                    <a:solidFill>
                      <a:srgbClr val="DDDDDD"/>
                    </a:solidFill>
                  </a:rPr>
                  <a:t>0.2%</a:t>
                </a:r>
                <a:r>
                  <a:rPr lang="ja-JP" altLang="en-US" sz="1600" b="1" dirty="0">
                    <a:solidFill>
                      <a:srgbClr val="DDDDDD"/>
                    </a:solidFill>
                  </a:rPr>
                  <a:t>程度</a:t>
                </a:r>
              </a:p>
            </p:txBody>
          </p:sp>
          <p:grpSp>
            <p:nvGrpSpPr>
              <p:cNvPr id="19" name="グループ化 18"/>
              <p:cNvGrpSpPr/>
              <p:nvPr/>
            </p:nvGrpSpPr>
            <p:grpSpPr>
              <a:xfrm>
                <a:off x="5651500" y="3500438"/>
                <a:ext cx="3024188" cy="3024187"/>
                <a:chOff x="5651500" y="3500438"/>
                <a:chExt cx="3024188" cy="3024187"/>
              </a:xfrm>
            </p:grpSpPr>
            <p:pic>
              <p:nvPicPr>
                <p:cNvPr id="21507" name="Picture 3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651500" y="3500438"/>
                  <a:ext cx="3024188" cy="3024187"/>
                </a:xfrm>
                <a:prstGeom prst="rect">
                  <a:avLst/>
                </a:prstGeom>
                <a:noFill/>
                <a:ln w="1587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1510" name="Text Box 2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011863" y="5800725"/>
                  <a:ext cx="2592387" cy="3651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 eaLnBrk="0" hangingPunct="0">
                    <a:buFontTx/>
                    <a:buNone/>
                  </a:pPr>
                  <a:r>
                    <a:rPr kumimoji="0" lang="en-US" altLang="ja-JP" sz="900" b="1" dirty="0">
                      <a:solidFill>
                        <a:srgbClr val="DDDDDD"/>
                      </a:solidFill>
                    </a:rPr>
                    <a:t>J.M. Weisberg, J.H. Taylor, and D.J. Nice,  </a:t>
                  </a:r>
                </a:p>
                <a:p>
                  <a:pPr algn="l" eaLnBrk="0" hangingPunct="0">
                    <a:buFontTx/>
                    <a:buNone/>
                  </a:pPr>
                  <a:r>
                    <a:rPr kumimoji="0" lang="en-US" altLang="ja-JP" sz="900" b="1" dirty="0">
                      <a:solidFill>
                        <a:srgbClr val="DDDDDD"/>
                      </a:solidFill>
                    </a:rPr>
                    <a:t>               APJ, 2007, in preparation</a:t>
                  </a:r>
                  <a:r>
                    <a:rPr kumimoji="0" lang="en-US" altLang="ja-JP" sz="900" dirty="0">
                      <a:solidFill>
                        <a:srgbClr val="DDDDDD"/>
                      </a:solidFill>
                    </a:rPr>
                    <a:t> </a:t>
                  </a:r>
                </a:p>
              </p:txBody>
            </p:sp>
            <p:pic>
              <p:nvPicPr>
                <p:cNvPr id="21522" name="Picture 32" descr="gravi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081039"/>
                    </a:clrFrom>
                    <a:clrTo>
                      <a:srgbClr val="081039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6184900" y="4365625"/>
                  <a:ext cx="1266825" cy="638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77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電磁波と重力波</a:t>
            </a:r>
          </a:p>
        </p:txBody>
      </p:sp>
      <p:sp>
        <p:nvSpPr>
          <p:cNvPr id="22530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22531" name="AutoShape 33"/>
          <p:cNvSpPr>
            <a:spLocks noChangeArrowheads="1"/>
          </p:cNvSpPr>
          <p:nvPr/>
        </p:nvSpPr>
        <p:spPr bwMode="auto">
          <a:xfrm>
            <a:off x="4643438" y="1125538"/>
            <a:ext cx="4105275" cy="3671887"/>
          </a:xfrm>
          <a:prstGeom prst="roundRect">
            <a:avLst>
              <a:gd name="adj" fmla="val 5130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2532" name="AutoShape 34"/>
          <p:cNvSpPr>
            <a:spLocks noChangeArrowheads="1"/>
          </p:cNvSpPr>
          <p:nvPr/>
        </p:nvSpPr>
        <p:spPr bwMode="auto">
          <a:xfrm>
            <a:off x="468313" y="1054100"/>
            <a:ext cx="3959225" cy="3743325"/>
          </a:xfrm>
          <a:prstGeom prst="roundRect">
            <a:avLst>
              <a:gd name="adj" fmla="val 513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22534" name="Picture 1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-70000"/>
            <a:grayscl/>
          </a:blip>
          <a:srcRect/>
          <a:stretch>
            <a:fillRect/>
          </a:stretch>
        </p:blipFill>
        <p:spPr bwMode="auto">
          <a:xfrm>
            <a:off x="7596188" y="1125538"/>
            <a:ext cx="1008062" cy="1003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2535" name="Rectangle 19"/>
          <p:cNvSpPr>
            <a:spLocks noChangeArrowheads="1"/>
          </p:cNvSpPr>
          <p:nvPr/>
        </p:nvSpPr>
        <p:spPr bwMode="auto">
          <a:xfrm>
            <a:off x="7046913" y="1166813"/>
            <a:ext cx="857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B2B2B2"/>
                </a:solidFill>
              </a:rPr>
              <a:t>A. Einstein</a:t>
            </a:r>
          </a:p>
        </p:txBody>
      </p:sp>
      <p:sp>
        <p:nvSpPr>
          <p:cNvPr id="22536" name="Rectangle 20"/>
          <p:cNvSpPr>
            <a:spLocks noChangeArrowheads="1"/>
          </p:cNvSpPr>
          <p:nvPr/>
        </p:nvSpPr>
        <p:spPr bwMode="auto">
          <a:xfrm>
            <a:off x="4786313" y="1757363"/>
            <a:ext cx="3816350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000000"/>
                </a:solidFill>
              </a:rPr>
              <a:t> </a:t>
            </a:r>
            <a:r>
              <a:rPr lang="ja-JP" altLang="en-US" sz="1800" b="1" dirty="0">
                <a:solidFill>
                  <a:srgbClr val="66FF66"/>
                </a:solidFill>
              </a:rPr>
              <a:t>一般相対性理論</a:t>
            </a:r>
            <a:r>
              <a:rPr lang="ja-JP" altLang="en-US" sz="1800" b="1" dirty="0">
                <a:solidFill>
                  <a:srgbClr val="F8F8F8"/>
                </a:solidFill>
              </a:rPr>
              <a:t>から導かれる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5F5F5F"/>
                </a:solidFill>
              </a:rPr>
              <a:t>      </a:t>
            </a:r>
            <a:r>
              <a:rPr lang="en-US" altLang="ja-JP" sz="1600" b="1" dirty="0">
                <a:solidFill>
                  <a:srgbClr val="DDDDDD"/>
                </a:solidFill>
              </a:rPr>
              <a:t>(</a:t>
            </a:r>
            <a:r>
              <a:rPr lang="ja-JP" altLang="en-US" sz="1600" b="1" dirty="0">
                <a:solidFill>
                  <a:srgbClr val="DDDDDD"/>
                </a:solidFill>
              </a:rPr>
              <a:t>アインシュタイン方程式の波動解</a:t>
            </a:r>
            <a:r>
              <a:rPr lang="en-US" altLang="ja-JP" sz="1600" b="1" dirty="0">
                <a:solidFill>
                  <a:srgbClr val="DDDDDD"/>
                </a:solidFill>
              </a:rPr>
              <a:t>)</a:t>
            </a:r>
          </a:p>
        </p:txBody>
      </p:sp>
      <p:sp>
        <p:nvSpPr>
          <p:cNvPr id="22537" name="Rectangle 21"/>
          <p:cNvSpPr>
            <a:spLocks noChangeArrowheads="1"/>
          </p:cNvSpPr>
          <p:nvPr/>
        </p:nvSpPr>
        <p:spPr bwMode="auto">
          <a:xfrm>
            <a:off x="4643438" y="3338513"/>
            <a:ext cx="4103687" cy="1412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CCFFCC"/>
                </a:solidFill>
              </a:rPr>
              <a:t>質量</a:t>
            </a:r>
            <a:r>
              <a:rPr lang="ja-JP" altLang="en-US" sz="1800" b="1" dirty="0">
                <a:solidFill>
                  <a:srgbClr val="F8F8F8"/>
                </a:solidFill>
              </a:rPr>
              <a:t>の加速度運動により生成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</a:rPr>
              <a:t>物質に対して </a:t>
            </a:r>
            <a:r>
              <a:rPr lang="ja-JP" altLang="en-US" sz="1800" b="1" dirty="0">
                <a:solidFill>
                  <a:srgbClr val="CCFFCC"/>
                </a:solidFill>
              </a:rPr>
              <a:t>強い透過力</a:t>
            </a:r>
            <a:r>
              <a:rPr lang="ja-JP" altLang="en-US" sz="1800" b="1" dirty="0">
                <a:solidFill>
                  <a:srgbClr val="F8F8F8"/>
                </a:solidFill>
              </a:rPr>
              <a:t>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b="1" dirty="0">
                <a:solidFill>
                  <a:srgbClr val="F8F8F8"/>
                </a:solidFill>
              </a:rPr>
              <a:t>波源のスケール </a:t>
            </a:r>
            <a:r>
              <a:rPr kumimoji="0" lang="en-US" altLang="ja-JP" sz="1800" b="1" dirty="0">
                <a:solidFill>
                  <a:srgbClr val="F8F8F8"/>
                </a:solidFill>
              </a:rPr>
              <a:t>&lt; </a:t>
            </a:r>
            <a:r>
              <a:rPr kumimoji="0" lang="ja-JP" altLang="en-US" sz="1800" b="1" dirty="0">
                <a:solidFill>
                  <a:srgbClr val="F8F8F8"/>
                </a:solidFill>
              </a:rPr>
              <a:t>波長 </a:t>
            </a:r>
            <a:r>
              <a:rPr kumimoji="0" lang="ja-JP" altLang="en-US" sz="1800" b="1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kumimoji="0" lang="ja-JP" altLang="en-US" sz="1800" b="1" dirty="0">
                <a:solidFill>
                  <a:srgbClr val="CCFFCC"/>
                </a:solidFill>
                <a:sym typeface="Wingdings" pitchFamily="2" charset="2"/>
              </a:rPr>
              <a:t>バルクな情報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b="1" dirty="0">
                <a:solidFill>
                  <a:srgbClr val="CCFFCC"/>
                </a:solidFill>
                <a:sym typeface="Wingdings" pitchFamily="2" charset="2"/>
              </a:rPr>
              <a:t>四重極</a:t>
            </a:r>
            <a:r>
              <a:rPr kumimoji="0" lang="ja-JP" altLang="en-US" sz="1800" b="1" dirty="0">
                <a:solidFill>
                  <a:srgbClr val="F8F8F8"/>
                </a:solidFill>
                <a:sym typeface="Wingdings" pitchFamily="2" charset="2"/>
              </a:rPr>
              <a:t>放射</a:t>
            </a:r>
            <a:r>
              <a:rPr kumimoji="0" lang="en-US" altLang="ja-JP" sz="1800" b="1" dirty="0">
                <a:solidFill>
                  <a:srgbClr val="F8F8F8"/>
                </a:solidFill>
                <a:sym typeface="Wingdings" pitchFamily="2" charset="2"/>
              </a:rPr>
              <a:t>, 2</a:t>
            </a:r>
            <a:r>
              <a:rPr kumimoji="0" lang="ja-JP" altLang="en-US" sz="1800" b="1" dirty="0">
                <a:solidFill>
                  <a:srgbClr val="F8F8F8"/>
                </a:solidFill>
                <a:sym typeface="Wingdings" pitchFamily="2" charset="2"/>
              </a:rPr>
              <a:t>つの偏波</a:t>
            </a:r>
          </a:p>
        </p:txBody>
      </p:sp>
      <p:sp>
        <p:nvSpPr>
          <p:cNvPr id="22538" name="Rectangle 22"/>
          <p:cNvSpPr>
            <a:spLocks noChangeArrowheads="1"/>
          </p:cNvSpPr>
          <p:nvPr/>
        </p:nvSpPr>
        <p:spPr bwMode="auto">
          <a:xfrm>
            <a:off x="4714875" y="1085850"/>
            <a:ext cx="10795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CCFFCC"/>
                </a:solidFill>
              </a:rPr>
              <a:t>重力波</a:t>
            </a:r>
          </a:p>
        </p:txBody>
      </p:sp>
      <p:sp>
        <p:nvSpPr>
          <p:cNvPr id="22539" name="Rectangle 23"/>
          <p:cNvSpPr>
            <a:spLocks noChangeArrowheads="1"/>
          </p:cNvSpPr>
          <p:nvPr/>
        </p:nvSpPr>
        <p:spPr bwMode="auto">
          <a:xfrm>
            <a:off x="4859338" y="1397000"/>
            <a:ext cx="3167062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</a:rPr>
              <a:t>光速で伝播する時空の歪み</a:t>
            </a:r>
          </a:p>
        </p:txBody>
      </p:sp>
      <p:sp>
        <p:nvSpPr>
          <p:cNvPr id="22540" name="Rectangle 24"/>
          <p:cNvSpPr>
            <a:spLocks noChangeArrowheads="1"/>
          </p:cNvSpPr>
          <p:nvPr/>
        </p:nvSpPr>
        <p:spPr bwMode="auto">
          <a:xfrm>
            <a:off x="5276850" y="2444750"/>
            <a:ext cx="37592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FFCC"/>
                </a:solidFill>
              </a:rPr>
              <a:t>1916</a:t>
            </a:r>
            <a:r>
              <a:rPr lang="ja-JP" altLang="en-US" sz="1600" b="1" dirty="0">
                <a:solidFill>
                  <a:srgbClr val="CCFFCC"/>
                </a:solidFill>
              </a:rPr>
              <a:t>年</a:t>
            </a:r>
            <a:r>
              <a:rPr lang="en-US" altLang="ja-JP" sz="1600" b="1" dirty="0">
                <a:solidFill>
                  <a:srgbClr val="CCFFCC"/>
                </a:solidFill>
              </a:rPr>
              <a:t>: </a:t>
            </a:r>
            <a:r>
              <a:rPr lang="ja-JP" altLang="en-US" sz="1600" b="1" dirty="0">
                <a:solidFill>
                  <a:srgbClr val="CCFFCC"/>
                </a:solidFill>
              </a:rPr>
              <a:t>アインシュタインが予言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FFCC"/>
                </a:solidFill>
              </a:rPr>
              <a:t>1989</a:t>
            </a:r>
            <a:r>
              <a:rPr lang="ja-JP" altLang="en-US" sz="1600" b="1" dirty="0">
                <a:solidFill>
                  <a:srgbClr val="CCFFCC"/>
                </a:solidFill>
              </a:rPr>
              <a:t>年</a:t>
            </a:r>
            <a:r>
              <a:rPr lang="en-US" altLang="ja-JP" sz="1600" b="1" dirty="0">
                <a:solidFill>
                  <a:srgbClr val="CCFFCC"/>
                </a:solidFill>
              </a:rPr>
              <a:t>: </a:t>
            </a:r>
            <a:r>
              <a:rPr lang="ja-JP" altLang="en-US" sz="1600" b="1" dirty="0">
                <a:solidFill>
                  <a:srgbClr val="CCFFCC"/>
                </a:solidFill>
              </a:rPr>
              <a:t>連星パルサーの観測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CCFFCC"/>
                </a:solidFill>
              </a:rPr>
              <a:t>　　　　　　　　  によって存在を証明  </a:t>
            </a:r>
          </a:p>
        </p:txBody>
      </p:sp>
      <p:pic>
        <p:nvPicPr>
          <p:cNvPr id="22541" name="Picture 2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-70000"/>
            <a:grayscl/>
          </a:blip>
          <a:srcRect/>
          <a:stretch>
            <a:fillRect/>
          </a:stretch>
        </p:blipFill>
        <p:spPr bwMode="auto">
          <a:xfrm>
            <a:off x="3398838" y="1125538"/>
            <a:ext cx="957262" cy="10080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2542" name="Rectangle 27"/>
          <p:cNvSpPr>
            <a:spLocks noChangeArrowheads="1"/>
          </p:cNvSpPr>
          <p:nvPr/>
        </p:nvSpPr>
        <p:spPr bwMode="auto">
          <a:xfrm>
            <a:off x="468313" y="1052513"/>
            <a:ext cx="10795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CCECFF"/>
                </a:solidFill>
              </a:rPr>
              <a:t>電磁波</a:t>
            </a:r>
          </a:p>
        </p:txBody>
      </p:sp>
      <p:sp>
        <p:nvSpPr>
          <p:cNvPr id="22543" name="Rectangle 28"/>
          <p:cNvSpPr>
            <a:spLocks noChangeArrowheads="1"/>
          </p:cNvSpPr>
          <p:nvPr/>
        </p:nvSpPr>
        <p:spPr bwMode="auto">
          <a:xfrm>
            <a:off x="612775" y="1412875"/>
            <a:ext cx="3744913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</a:rPr>
              <a:t>光速で伝播する電磁場の変動</a:t>
            </a:r>
          </a:p>
        </p:txBody>
      </p:sp>
      <p:sp>
        <p:nvSpPr>
          <p:cNvPr id="22544" name="Rectangle 29"/>
          <p:cNvSpPr>
            <a:spLocks noChangeArrowheads="1"/>
          </p:cNvSpPr>
          <p:nvPr/>
        </p:nvSpPr>
        <p:spPr bwMode="auto">
          <a:xfrm>
            <a:off x="900113" y="2439988"/>
            <a:ext cx="3024187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ECFF"/>
                </a:solidFill>
              </a:rPr>
              <a:t>1864</a:t>
            </a:r>
            <a:r>
              <a:rPr lang="ja-JP" altLang="en-US" sz="1600" b="1" dirty="0">
                <a:solidFill>
                  <a:srgbClr val="CCECFF"/>
                </a:solidFill>
              </a:rPr>
              <a:t>年 </a:t>
            </a:r>
            <a:r>
              <a:rPr lang="en-US" altLang="ja-JP" sz="1600" b="1" dirty="0">
                <a:solidFill>
                  <a:srgbClr val="CCECFF"/>
                </a:solidFill>
              </a:rPr>
              <a:t>: </a:t>
            </a:r>
            <a:r>
              <a:rPr lang="ja-JP" altLang="en-US" sz="1600" b="1" dirty="0">
                <a:solidFill>
                  <a:srgbClr val="CCECFF"/>
                </a:solidFill>
              </a:rPr>
              <a:t>マクスウェルが予言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ECFF"/>
                </a:solidFill>
              </a:rPr>
              <a:t>1888</a:t>
            </a:r>
            <a:r>
              <a:rPr lang="ja-JP" altLang="en-US" sz="1600" b="1" dirty="0">
                <a:solidFill>
                  <a:srgbClr val="CCECFF"/>
                </a:solidFill>
              </a:rPr>
              <a:t>年 </a:t>
            </a:r>
            <a:r>
              <a:rPr lang="en-US" altLang="ja-JP" sz="1600" b="1" dirty="0">
                <a:solidFill>
                  <a:srgbClr val="CCECFF"/>
                </a:solidFill>
              </a:rPr>
              <a:t>: </a:t>
            </a:r>
            <a:r>
              <a:rPr lang="ja-JP" altLang="en-US" sz="1600" b="1" dirty="0">
                <a:solidFill>
                  <a:srgbClr val="CCECFF"/>
                </a:solidFill>
              </a:rPr>
              <a:t>ヘルツの実験で発見</a:t>
            </a:r>
          </a:p>
        </p:txBody>
      </p:sp>
      <p:sp>
        <p:nvSpPr>
          <p:cNvPr id="22545" name="Rectangle 30"/>
          <p:cNvSpPr>
            <a:spLocks noChangeArrowheads="1"/>
          </p:cNvSpPr>
          <p:nvPr/>
        </p:nvSpPr>
        <p:spPr bwMode="auto">
          <a:xfrm>
            <a:off x="539750" y="3284538"/>
            <a:ext cx="3887788" cy="1412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CCECFF"/>
                </a:solidFill>
              </a:rPr>
              <a:t>電荷</a:t>
            </a:r>
            <a:r>
              <a:rPr lang="ja-JP" altLang="en-US" sz="1800" b="1" dirty="0">
                <a:solidFill>
                  <a:srgbClr val="F8F8F8"/>
                </a:solidFill>
              </a:rPr>
              <a:t>の加速度運動により生成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</a:rPr>
              <a:t>物質による </a:t>
            </a:r>
            <a:r>
              <a:rPr lang="ja-JP" altLang="en-US" sz="1800" b="1" dirty="0">
                <a:solidFill>
                  <a:srgbClr val="CCECFF"/>
                </a:solidFill>
              </a:rPr>
              <a:t>吸収</a:t>
            </a:r>
            <a:r>
              <a:rPr lang="en-US" altLang="ja-JP" sz="1800" b="1" dirty="0">
                <a:solidFill>
                  <a:srgbClr val="CCECFF"/>
                </a:solidFill>
              </a:rPr>
              <a:t>, </a:t>
            </a:r>
            <a:r>
              <a:rPr lang="ja-JP" altLang="en-US" sz="1800" b="1" dirty="0">
                <a:solidFill>
                  <a:srgbClr val="CCECFF"/>
                </a:solidFill>
              </a:rPr>
              <a:t>散乱</a:t>
            </a:r>
            <a:r>
              <a:rPr lang="ja-JP" altLang="en-US" sz="1800" b="1" dirty="0">
                <a:solidFill>
                  <a:srgbClr val="F8F8F8"/>
                </a:solidFill>
              </a:rPr>
              <a:t> </a:t>
            </a:r>
            <a:endParaRPr kumimoji="0" lang="ja-JP" altLang="en-US" sz="1800" b="1" dirty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b="1" dirty="0">
                <a:solidFill>
                  <a:srgbClr val="F8F8F8"/>
                </a:solidFill>
              </a:rPr>
              <a:t>波源のスケール </a:t>
            </a:r>
            <a:r>
              <a:rPr kumimoji="0" lang="en-US" altLang="ja-JP" sz="1800" b="1" dirty="0">
                <a:solidFill>
                  <a:srgbClr val="F8F8F8"/>
                </a:solidFill>
              </a:rPr>
              <a:t>&gt; </a:t>
            </a:r>
            <a:r>
              <a:rPr kumimoji="0" lang="ja-JP" altLang="en-US" sz="1800" b="1" dirty="0">
                <a:solidFill>
                  <a:srgbClr val="F8F8F8"/>
                </a:solidFill>
              </a:rPr>
              <a:t>波長  </a:t>
            </a:r>
            <a:r>
              <a:rPr kumimoji="0" lang="ja-JP" altLang="en-US" sz="1800" b="1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kumimoji="0" lang="ja-JP" altLang="en-US" sz="1800" b="1" dirty="0">
                <a:solidFill>
                  <a:srgbClr val="CCECFF"/>
                </a:solidFill>
                <a:sym typeface="Wingdings" pitchFamily="2" charset="2"/>
              </a:rPr>
              <a:t>画像情報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b="1" dirty="0">
                <a:solidFill>
                  <a:srgbClr val="CCECFF"/>
                </a:solidFill>
                <a:sym typeface="Wingdings" pitchFamily="2" charset="2"/>
              </a:rPr>
              <a:t>双極子</a:t>
            </a:r>
            <a:r>
              <a:rPr kumimoji="0" lang="ja-JP" altLang="en-US" sz="1800" b="1" dirty="0">
                <a:solidFill>
                  <a:srgbClr val="F8F8F8"/>
                </a:solidFill>
                <a:sym typeface="Wingdings" pitchFamily="2" charset="2"/>
              </a:rPr>
              <a:t>放射</a:t>
            </a:r>
            <a:r>
              <a:rPr kumimoji="0" lang="en-US" altLang="ja-JP" sz="1800" b="1" dirty="0">
                <a:solidFill>
                  <a:srgbClr val="F8F8F8"/>
                </a:solidFill>
                <a:sym typeface="Wingdings" pitchFamily="2" charset="2"/>
              </a:rPr>
              <a:t>, 2</a:t>
            </a:r>
            <a:r>
              <a:rPr kumimoji="0" lang="ja-JP" altLang="en-US" sz="1800" b="1" dirty="0">
                <a:solidFill>
                  <a:srgbClr val="F8F8F8"/>
                </a:solidFill>
                <a:sym typeface="Wingdings" pitchFamily="2" charset="2"/>
              </a:rPr>
              <a:t>つの偏波</a:t>
            </a:r>
            <a:endParaRPr kumimoji="0" lang="ja-JP" altLang="en-US" sz="1800" b="1" dirty="0">
              <a:solidFill>
                <a:srgbClr val="F8F8F8"/>
              </a:solidFill>
            </a:endParaRPr>
          </a:p>
        </p:txBody>
      </p:sp>
      <p:sp>
        <p:nvSpPr>
          <p:cNvPr id="22546" name="Rectangle 31"/>
          <p:cNvSpPr>
            <a:spLocks noChangeArrowheads="1"/>
          </p:cNvSpPr>
          <p:nvPr/>
        </p:nvSpPr>
        <p:spPr bwMode="auto">
          <a:xfrm>
            <a:off x="2700338" y="1050925"/>
            <a:ext cx="977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B2B2B2"/>
                </a:solidFill>
              </a:rPr>
              <a:t>J.C. Maxwell</a:t>
            </a:r>
          </a:p>
        </p:txBody>
      </p:sp>
      <p:sp>
        <p:nvSpPr>
          <p:cNvPr id="22547" name="Rectangle 32"/>
          <p:cNvSpPr>
            <a:spLocks noChangeArrowheads="1"/>
          </p:cNvSpPr>
          <p:nvPr/>
        </p:nvSpPr>
        <p:spPr bwMode="auto">
          <a:xfrm>
            <a:off x="827088" y="1725613"/>
            <a:ext cx="374491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6699FF"/>
                </a:solidFill>
              </a:rPr>
              <a:t>電磁気学</a:t>
            </a:r>
            <a:r>
              <a:rPr lang="ja-JP" altLang="en-US" sz="1800" b="1" dirty="0">
                <a:solidFill>
                  <a:srgbClr val="F8F8F8"/>
                </a:solidFill>
              </a:rPr>
              <a:t>から導かれる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5F5F5F"/>
                </a:solidFill>
              </a:rPr>
              <a:t>     </a:t>
            </a:r>
            <a:r>
              <a:rPr lang="en-US" altLang="ja-JP" sz="1600" b="1" dirty="0">
                <a:solidFill>
                  <a:srgbClr val="DDDDDD"/>
                </a:solidFill>
              </a:rPr>
              <a:t>(</a:t>
            </a:r>
            <a:r>
              <a:rPr lang="ja-JP" altLang="en-US" sz="1600" b="1" dirty="0">
                <a:solidFill>
                  <a:srgbClr val="DDDDDD"/>
                </a:solidFill>
              </a:rPr>
              <a:t>マクスウェル方程式の波動解</a:t>
            </a:r>
            <a:r>
              <a:rPr lang="en-US" altLang="ja-JP" sz="1600" b="1" dirty="0">
                <a:solidFill>
                  <a:srgbClr val="DDDDDD"/>
                </a:solidFill>
              </a:rPr>
              <a:t>)</a:t>
            </a:r>
          </a:p>
        </p:txBody>
      </p:sp>
      <p:sp>
        <p:nvSpPr>
          <p:cNvPr id="22548" name="Rectangle 43"/>
          <p:cNvSpPr>
            <a:spLocks noChangeArrowheads="1"/>
          </p:cNvSpPr>
          <p:nvPr/>
        </p:nvSpPr>
        <p:spPr bwMode="auto">
          <a:xfrm>
            <a:off x="4932363" y="5106988"/>
            <a:ext cx="2881312" cy="1189037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pic>
        <p:nvPicPr>
          <p:cNvPr id="22549" name="Picture 44" descr="grav+PolAnim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9363" y="5335588"/>
            <a:ext cx="11430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0" name="Picture 45" descr="gravxPolAnim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7163" y="5259388"/>
            <a:ext cx="1270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1" name="Text Box 46"/>
          <p:cNvSpPr txBox="1">
            <a:spLocks noChangeArrowheads="1"/>
          </p:cNvSpPr>
          <p:nvPr/>
        </p:nvSpPr>
        <p:spPr bwMode="auto">
          <a:xfrm>
            <a:off x="5619750" y="5972175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1600" b="1" dirty="0">
                <a:solidFill>
                  <a:srgbClr val="000066"/>
                </a:solidFill>
              </a:rPr>
              <a:t>plus</a:t>
            </a:r>
            <a:endParaRPr kumimoji="0" lang="en-GB" altLang="ja-JP" sz="1600" b="1" dirty="0">
              <a:solidFill>
                <a:srgbClr val="000066"/>
              </a:solidFill>
            </a:endParaRPr>
          </a:p>
        </p:txBody>
      </p:sp>
      <p:sp>
        <p:nvSpPr>
          <p:cNvPr id="22552" name="Text Box 47"/>
          <p:cNvSpPr txBox="1">
            <a:spLocks noChangeArrowheads="1"/>
          </p:cNvSpPr>
          <p:nvPr/>
        </p:nvSpPr>
        <p:spPr bwMode="auto">
          <a:xfrm>
            <a:off x="7092950" y="5972175"/>
            <a:ext cx="715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1600" b="1" dirty="0">
                <a:solidFill>
                  <a:srgbClr val="000066"/>
                </a:solidFill>
              </a:rPr>
              <a:t>cross</a:t>
            </a:r>
            <a:endParaRPr kumimoji="0" lang="en-GB" altLang="ja-JP" sz="1600" b="1" dirty="0">
              <a:solidFill>
                <a:srgbClr val="000066"/>
              </a:solidFill>
            </a:endParaRPr>
          </a:p>
        </p:txBody>
      </p:sp>
      <p:sp>
        <p:nvSpPr>
          <p:cNvPr id="22553" name="Rectangle 48"/>
          <p:cNvSpPr>
            <a:spLocks noChangeArrowheads="1"/>
          </p:cNvSpPr>
          <p:nvPr/>
        </p:nvSpPr>
        <p:spPr bwMode="auto">
          <a:xfrm>
            <a:off x="1397000" y="5106988"/>
            <a:ext cx="3030538" cy="1189037"/>
          </a:xfrm>
          <a:prstGeom prst="rect">
            <a:avLst/>
          </a:prstGeom>
          <a:solidFill>
            <a:srgbClr val="FF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pic>
        <p:nvPicPr>
          <p:cNvPr id="22554" name="Picture 49" descr="lightHorPolAnim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2138" y="5397500"/>
            <a:ext cx="12779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5" name="Picture 50" descr="lightVerPolAnim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25600" y="5192713"/>
            <a:ext cx="11461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6" name="Text Box 51"/>
          <p:cNvSpPr txBox="1">
            <a:spLocks noChangeArrowheads="1"/>
          </p:cNvSpPr>
          <p:nvPr/>
        </p:nvSpPr>
        <p:spPr bwMode="auto">
          <a:xfrm>
            <a:off x="244475" y="6021388"/>
            <a:ext cx="115887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800" b="1" dirty="0">
                <a:solidFill>
                  <a:srgbClr val="DDDDDD"/>
                </a:solidFill>
              </a:rPr>
              <a:t>From presentation </a:t>
            </a:r>
          </a:p>
          <a:p>
            <a:pPr>
              <a:buFontTx/>
              <a:buNone/>
            </a:pPr>
            <a:r>
              <a:rPr lang="en-US" altLang="ja-JP" sz="800" b="1" dirty="0">
                <a:solidFill>
                  <a:srgbClr val="DDDDDD"/>
                </a:solidFill>
              </a:rPr>
              <a:t>by </a:t>
            </a:r>
            <a:r>
              <a:rPr lang="ja-JP" altLang="ja-JP" sz="800" b="1" dirty="0">
                <a:solidFill>
                  <a:srgbClr val="DDDDDD"/>
                </a:solidFill>
              </a:rPr>
              <a:t>Laura Cadonati</a:t>
            </a:r>
            <a:endParaRPr lang="en-US" altLang="ja-JP" sz="800" b="1" dirty="0">
              <a:solidFill>
                <a:srgbClr val="DDDDDD"/>
              </a:solidFill>
            </a:endParaRPr>
          </a:p>
        </p:txBody>
      </p:sp>
      <p:sp>
        <p:nvSpPr>
          <p:cNvPr id="22557" name="Text Box 52"/>
          <p:cNvSpPr txBox="1">
            <a:spLocks noChangeArrowheads="1"/>
          </p:cNvSpPr>
          <p:nvPr/>
        </p:nvSpPr>
        <p:spPr bwMode="auto">
          <a:xfrm>
            <a:off x="1738313" y="5130800"/>
            <a:ext cx="312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1600" b="1" dirty="0">
                <a:solidFill>
                  <a:srgbClr val="000066"/>
                </a:solidFill>
              </a:rPr>
              <a:t>p</a:t>
            </a:r>
            <a:endParaRPr kumimoji="0" lang="en-GB" altLang="ja-JP" sz="1600" b="1" dirty="0">
              <a:solidFill>
                <a:srgbClr val="000066"/>
              </a:solidFill>
            </a:endParaRPr>
          </a:p>
        </p:txBody>
      </p:sp>
      <p:sp>
        <p:nvSpPr>
          <p:cNvPr id="22558" name="Text Box 53"/>
          <p:cNvSpPr txBox="1">
            <a:spLocks noChangeArrowheads="1"/>
          </p:cNvSpPr>
          <p:nvPr/>
        </p:nvSpPr>
        <p:spPr bwMode="auto">
          <a:xfrm>
            <a:off x="3275013" y="5130800"/>
            <a:ext cx="288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1600" b="1" dirty="0">
                <a:solidFill>
                  <a:srgbClr val="000066"/>
                </a:solidFill>
              </a:rPr>
              <a:t>s</a:t>
            </a:r>
            <a:endParaRPr kumimoji="0" lang="en-GB" altLang="ja-JP" sz="16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重力波による観測</a:t>
            </a:r>
          </a:p>
        </p:txBody>
      </p:sp>
      <p:sp>
        <p:nvSpPr>
          <p:cNvPr id="2457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pic>
        <p:nvPicPr>
          <p:cNvPr id="24580" name="Picture 1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6588" y="806450"/>
            <a:ext cx="5329237" cy="56467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4581" name="AutoShape 17"/>
          <p:cNvSpPr>
            <a:spLocks noChangeArrowheads="1"/>
          </p:cNvSpPr>
          <p:nvPr/>
        </p:nvSpPr>
        <p:spPr bwMode="auto">
          <a:xfrm>
            <a:off x="3635375" y="5013325"/>
            <a:ext cx="1655763" cy="1079500"/>
          </a:xfrm>
          <a:prstGeom prst="roundRect">
            <a:avLst>
              <a:gd name="adj" fmla="val 9560"/>
            </a:avLst>
          </a:prstGeom>
          <a:solidFill>
            <a:srgbClr val="FFFFFF">
              <a:alpha val="50195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4582" name="AutoShape 18"/>
          <p:cNvSpPr>
            <a:spLocks noChangeArrowheads="1"/>
          </p:cNvSpPr>
          <p:nvPr/>
        </p:nvSpPr>
        <p:spPr bwMode="auto">
          <a:xfrm>
            <a:off x="3419475" y="2636838"/>
            <a:ext cx="2881313" cy="1584325"/>
          </a:xfrm>
          <a:prstGeom prst="roundRect">
            <a:avLst>
              <a:gd name="adj" fmla="val 9560"/>
            </a:avLst>
          </a:prstGeom>
          <a:solidFill>
            <a:srgbClr val="FFFFFF">
              <a:alpha val="50195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4583" name="AutoShape 19"/>
          <p:cNvSpPr>
            <a:spLocks noChangeArrowheads="1"/>
          </p:cNvSpPr>
          <p:nvPr/>
        </p:nvSpPr>
        <p:spPr bwMode="auto">
          <a:xfrm>
            <a:off x="1189038" y="4222750"/>
            <a:ext cx="1079500" cy="1582738"/>
          </a:xfrm>
          <a:prstGeom prst="roundRect">
            <a:avLst>
              <a:gd name="adj" fmla="val 9560"/>
            </a:avLst>
          </a:prstGeom>
          <a:solidFill>
            <a:srgbClr val="FFFFFF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4584" name="AutoShape 20"/>
          <p:cNvSpPr>
            <a:spLocks noChangeArrowheads="1"/>
          </p:cNvSpPr>
          <p:nvPr/>
        </p:nvSpPr>
        <p:spPr bwMode="auto">
          <a:xfrm>
            <a:off x="423863" y="3359150"/>
            <a:ext cx="1871662" cy="792163"/>
          </a:xfrm>
          <a:prstGeom prst="roundRect">
            <a:avLst>
              <a:gd name="adj" fmla="val 9560"/>
            </a:avLst>
          </a:prstGeom>
          <a:solidFill>
            <a:srgbClr val="CCECFF">
              <a:alpha val="79999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352725" name="Text Box 21"/>
          <p:cNvSpPr txBox="1">
            <a:spLocks noChangeArrowheads="1"/>
          </p:cNvSpPr>
          <p:nvPr/>
        </p:nvSpPr>
        <p:spPr bwMode="auto">
          <a:xfrm>
            <a:off x="3995738" y="2636838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天文学</a:t>
            </a:r>
          </a:p>
        </p:txBody>
      </p:sp>
      <p:sp>
        <p:nvSpPr>
          <p:cNvPr id="1352726" name="Text Box 22"/>
          <p:cNvSpPr txBox="1">
            <a:spLocks noChangeArrowheads="1"/>
          </p:cNvSpPr>
          <p:nvPr/>
        </p:nvSpPr>
        <p:spPr bwMode="auto">
          <a:xfrm>
            <a:off x="3419475" y="2990850"/>
            <a:ext cx="996950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星形成 </a:t>
            </a:r>
          </a:p>
          <a:p>
            <a:pPr>
              <a:buFontTx/>
              <a:buNone/>
              <a:defRPr/>
            </a:pPr>
            <a:r>
              <a:rPr lang="ja-JP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恒星進化</a:t>
            </a:r>
          </a:p>
          <a:p>
            <a:pPr>
              <a:buFontTx/>
              <a:buNone/>
              <a:defRPr/>
            </a:pPr>
            <a:r>
              <a:rPr lang="ja-JP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銀河</a:t>
            </a:r>
          </a:p>
        </p:txBody>
      </p:sp>
      <p:sp>
        <p:nvSpPr>
          <p:cNvPr id="1352727" name="Text Box 23"/>
          <p:cNvSpPr txBox="1">
            <a:spLocks noChangeArrowheads="1"/>
          </p:cNvSpPr>
          <p:nvPr/>
        </p:nvSpPr>
        <p:spPr bwMode="auto">
          <a:xfrm>
            <a:off x="4484688" y="3644900"/>
            <a:ext cx="181610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ブラックホール</a:t>
            </a:r>
          </a:p>
          <a:p>
            <a:pPr>
              <a:buFontTx/>
              <a:buNone/>
              <a:defRPr/>
            </a:pPr>
            <a:r>
              <a:rPr lang="ja-JP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巨大ブラックホール</a:t>
            </a:r>
          </a:p>
        </p:txBody>
      </p:sp>
      <p:sp>
        <p:nvSpPr>
          <p:cNvPr id="1352728" name="Text Box 24"/>
          <p:cNvSpPr txBox="1">
            <a:spLocks noChangeArrowheads="1"/>
          </p:cNvSpPr>
          <p:nvPr/>
        </p:nvSpPr>
        <p:spPr bwMode="auto">
          <a:xfrm>
            <a:off x="3621088" y="3884613"/>
            <a:ext cx="5905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惑星</a:t>
            </a:r>
          </a:p>
        </p:txBody>
      </p:sp>
      <p:sp>
        <p:nvSpPr>
          <p:cNvPr id="1352729" name="Text Box 25"/>
          <p:cNvSpPr txBox="1">
            <a:spLocks noChangeArrowheads="1"/>
          </p:cNvSpPr>
          <p:nvPr/>
        </p:nvSpPr>
        <p:spPr bwMode="auto">
          <a:xfrm>
            <a:off x="4506913" y="2997200"/>
            <a:ext cx="157797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ガンマ線バースト</a:t>
            </a:r>
          </a:p>
          <a:p>
            <a:pPr>
              <a:buFontTx/>
              <a:buNone/>
              <a:defRPr/>
            </a:pPr>
            <a:r>
              <a:rPr lang="ja-JP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超新星爆発</a:t>
            </a:r>
          </a:p>
        </p:txBody>
      </p:sp>
      <p:sp>
        <p:nvSpPr>
          <p:cNvPr id="24590" name="Text Box 26"/>
          <p:cNvSpPr txBox="1">
            <a:spLocks noChangeArrowheads="1"/>
          </p:cNvSpPr>
          <p:nvPr/>
        </p:nvSpPr>
        <p:spPr bwMode="auto">
          <a:xfrm>
            <a:off x="2411413" y="3279775"/>
            <a:ext cx="105092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さまざまな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天体現象</a:t>
            </a:r>
          </a:p>
        </p:txBody>
      </p:sp>
      <p:sp>
        <p:nvSpPr>
          <p:cNvPr id="1352731" name="Text Box 27"/>
          <p:cNvSpPr txBox="1">
            <a:spLocks noChangeArrowheads="1"/>
          </p:cNvSpPr>
          <p:nvPr/>
        </p:nvSpPr>
        <p:spPr bwMode="auto">
          <a:xfrm>
            <a:off x="1260475" y="4198938"/>
            <a:ext cx="998538" cy="1600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Tx/>
              <a:buNone/>
              <a:defRPr/>
            </a:pPr>
            <a:r>
              <a:rPr lang="ja-JP" altLang="en-US" sz="1800" dirty="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ガンマ線</a:t>
            </a:r>
          </a:p>
          <a:p>
            <a:pPr>
              <a:lnSpc>
                <a:spcPct val="110000"/>
              </a:lnSpc>
              <a:buFontTx/>
              <a:buNone/>
              <a:defRPr/>
            </a:pPr>
            <a:r>
              <a:rPr lang="en-US" altLang="ja-JP" sz="1800" dirty="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  <a:r>
              <a:rPr lang="ja-JP" altLang="en-US" sz="1800" dirty="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線</a:t>
            </a:r>
          </a:p>
          <a:p>
            <a:pPr>
              <a:lnSpc>
                <a:spcPct val="110000"/>
              </a:lnSpc>
              <a:buFontTx/>
              <a:buNone/>
              <a:defRPr/>
            </a:pPr>
            <a:r>
              <a:rPr lang="ja-JP" altLang="en-US" sz="1800" dirty="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可視光</a:t>
            </a:r>
          </a:p>
          <a:p>
            <a:pPr>
              <a:lnSpc>
                <a:spcPct val="110000"/>
              </a:lnSpc>
              <a:buFontTx/>
              <a:buNone/>
              <a:defRPr/>
            </a:pPr>
            <a:r>
              <a:rPr lang="ja-JP" altLang="en-US" sz="1800" dirty="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赤外線</a:t>
            </a:r>
          </a:p>
          <a:p>
            <a:pPr>
              <a:lnSpc>
                <a:spcPct val="110000"/>
              </a:lnSpc>
              <a:buFontTx/>
              <a:buNone/>
              <a:defRPr/>
            </a:pPr>
            <a:r>
              <a:rPr lang="ja-JP" altLang="en-US" sz="1800" dirty="0">
                <a:solidFill>
                  <a:srgbClr val="66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電波</a:t>
            </a:r>
          </a:p>
        </p:txBody>
      </p:sp>
      <p:sp>
        <p:nvSpPr>
          <p:cNvPr id="1352732" name="Text Box 28"/>
          <p:cNvSpPr txBox="1">
            <a:spLocks noChangeArrowheads="1"/>
          </p:cNvSpPr>
          <p:nvPr/>
        </p:nvSpPr>
        <p:spPr bwMode="auto">
          <a:xfrm>
            <a:off x="395288" y="3327400"/>
            <a:ext cx="1900237" cy="822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電磁波による</a:t>
            </a:r>
          </a:p>
          <a:p>
            <a:pPr>
              <a:buFontTx/>
              <a:buNone/>
              <a:defRPr/>
            </a:pPr>
            <a:r>
              <a:rPr lang="ja-JP" altLang="en-US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観測</a:t>
            </a:r>
          </a:p>
        </p:txBody>
      </p:sp>
      <p:sp>
        <p:nvSpPr>
          <p:cNvPr id="1352733" name="Text Box 29"/>
          <p:cNvSpPr txBox="1">
            <a:spLocks noChangeArrowheads="1"/>
          </p:cNvSpPr>
          <p:nvPr/>
        </p:nvSpPr>
        <p:spPr bwMode="auto">
          <a:xfrm>
            <a:off x="3635375" y="4975225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宇宙論</a:t>
            </a:r>
          </a:p>
        </p:txBody>
      </p:sp>
      <p:sp>
        <p:nvSpPr>
          <p:cNvPr id="1352734" name="Text Box 30"/>
          <p:cNvSpPr txBox="1">
            <a:spLocks noChangeArrowheads="1"/>
          </p:cNvSpPr>
          <p:nvPr/>
        </p:nvSpPr>
        <p:spPr bwMode="auto">
          <a:xfrm>
            <a:off x="3706813" y="5267325"/>
            <a:ext cx="1597025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インフレーション</a:t>
            </a:r>
          </a:p>
          <a:p>
            <a:pPr>
              <a:buFontTx/>
              <a:buNone/>
              <a:defRPr/>
            </a:pPr>
            <a:r>
              <a:rPr lang="ja-JP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ダークマター</a:t>
            </a:r>
          </a:p>
          <a:p>
            <a:pPr>
              <a:buFontTx/>
              <a:buNone/>
              <a:defRPr/>
            </a:pPr>
            <a:r>
              <a:rPr lang="ja-JP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ダークエネルギー</a:t>
            </a:r>
          </a:p>
        </p:txBody>
      </p:sp>
      <p:sp>
        <p:nvSpPr>
          <p:cNvPr id="24595" name="Line 31"/>
          <p:cNvSpPr>
            <a:spLocks noChangeShapeType="1"/>
          </p:cNvSpPr>
          <p:nvPr/>
        </p:nvSpPr>
        <p:spPr bwMode="auto">
          <a:xfrm flipV="1">
            <a:off x="2268538" y="3860800"/>
            <a:ext cx="1150937" cy="576263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4596" name="Line 32"/>
          <p:cNvSpPr>
            <a:spLocks noChangeShapeType="1"/>
          </p:cNvSpPr>
          <p:nvPr/>
        </p:nvSpPr>
        <p:spPr bwMode="auto">
          <a:xfrm>
            <a:off x="2268538" y="5300663"/>
            <a:ext cx="1366837" cy="142875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4597" name="Text Box 33"/>
          <p:cNvSpPr txBox="1">
            <a:spLocks noChangeArrowheads="1"/>
          </p:cNvSpPr>
          <p:nvPr/>
        </p:nvSpPr>
        <p:spPr bwMode="auto">
          <a:xfrm>
            <a:off x="2638425" y="4792663"/>
            <a:ext cx="9969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宇宙背景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放射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439738" y="1204913"/>
            <a:ext cx="4421187" cy="1792287"/>
            <a:chOff x="277" y="759"/>
            <a:chExt cx="2785" cy="1129"/>
          </a:xfrm>
        </p:grpSpPr>
        <p:sp>
          <p:nvSpPr>
            <p:cNvPr id="24619" name="AutoShape 35"/>
            <p:cNvSpPr>
              <a:spLocks noChangeArrowheads="1"/>
            </p:cNvSpPr>
            <p:nvPr/>
          </p:nvSpPr>
          <p:spPr bwMode="auto">
            <a:xfrm>
              <a:off x="1837" y="935"/>
              <a:ext cx="1225" cy="408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50195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352740" name="Text Box 36"/>
            <p:cNvSpPr txBox="1">
              <a:spLocks noChangeArrowheads="1"/>
            </p:cNvSpPr>
            <p:nvPr/>
          </p:nvSpPr>
          <p:spPr bwMode="auto">
            <a:xfrm>
              <a:off x="1837" y="935"/>
              <a:ext cx="916" cy="2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ja-JP" alt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原子核理論</a:t>
              </a:r>
            </a:p>
          </p:txBody>
        </p:sp>
        <p:sp>
          <p:nvSpPr>
            <p:cNvPr id="1352741" name="Text Box 37"/>
            <p:cNvSpPr txBox="1">
              <a:spLocks noChangeArrowheads="1"/>
            </p:cNvSpPr>
            <p:nvPr/>
          </p:nvSpPr>
          <p:spPr bwMode="auto">
            <a:xfrm>
              <a:off x="1931" y="1116"/>
              <a:ext cx="1131" cy="2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ja-JP" altLang="en-US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高密度物体の物理</a:t>
              </a:r>
            </a:p>
          </p:txBody>
        </p:sp>
        <p:grpSp>
          <p:nvGrpSpPr>
            <p:cNvPr id="24622" name="Group 38"/>
            <p:cNvGrpSpPr>
              <a:grpSpLocks/>
            </p:cNvGrpSpPr>
            <p:nvPr/>
          </p:nvGrpSpPr>
          <p:grpSpPr bwMode="auto">
            <a:xfrm>
              <a:off x="277" y="759"/>
              <a:ext cx="1877" cy="1129"/>
              <a:chOff x="277" y="759"/>
              <a:chExt cx="1877" cy="1129"/>
            </a:xfrm>
          </p:grpSpPr>
          <p:sp>
            <p:nvSpPr>
              <p:cNvPr id="24623" name="AutoShape 39"/>
              <p:cNvSpPr>
                <a:spLocks noChangeArrowheads="1"/>
              </p:cNvSpPr>
              <p:nvPr/>
            </p:nvSpPr>
            <p:spPr bwMode="auto">
              <a:xfrm>
                <a:off x="485" y="1298"/>
                <a:ext cx="817" cy="499"/>
              </a:xfrm>
              <a:prstGeom prst="roundRect">
                <a:avLst>
                  <a:gd name="adj" fmla="val 9560"/>
                </a:avLst>
              </a:prstGeom>
              <a:solidFill>
                <a:srgbClr val="FFFFFF">
                  <a:alpha val="70195"/>
                </a:srgbClr>
              </a:solidFill>
              <a:ln w="1587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24624" name="AutoShape 40"/>
              <p:cNvSpPr>
                <a:spLocks noChangeArrowheads="1"/>
              </p:cNvSpPr>
              <p:nvPr/>
            </p:nvSpPr>
            <p:spPr bwMode="auto">
              <a:xfrm>
                <a:off x="277" y="778"/>
                <a:ext cx="1179" cy="499"/>
              </a:xfrm>
              <a:prstGeom prst="roundRect">
                <a:avLst>
                  <a:gd name="adj" fmla="val 9560"/>
                </a:avLst>
              </a:prstGeom>
              <a:solidFill>
                <a:srgbClr val="CCCCFF"/>
              </a:solidFill>
              <a:ln w="1587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352745" name="Text Box 41"/>
              <p:cNvSpPr txBox="1">
                <a:spLocks noChangeArrowheads="1"/>
              </p:cNvSpPr>
              <p:nvPr/>
            </p:nvSpPr>
            <p:spPr bwMode="auto">
              <a:xfrm>
                <a:off x="277" y="759"/>
                <a:ext cx="1197" cy="51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ja-JP" altLang="en-US" dirty="0">
                    <a:solidFill>
                      <a:srgbClr val="5F5F5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宇宙線による</a:t>
                </a:r>
              </a:p>
              <a:p>
                <a:pPr>
                  <a:buFontTx/>
                  <a:buNone/>
                  <a:defRPr/>
                </a:pPr>
                <a:r>
                  <a:rPr lang="ja-JP" altLang="en-US" dirty="0">
                    <a:solidFill>
                      <a:srgbClr val="5F5F5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観測</a:t>
                </a:r>
              </a:p>
            </p:txBody>
          </p:sp>
          <p:sp>
            <p:nvSpPr>
              <p:cNvPr id="1352746" name="Text Box 42"/>
              <p:cNvSpPr txBox="1">
                <a:spLocks noChangeArrowheads="1"/>
              </p:cNvSpPr>
              <p:nvPr/>
            </p:nvSpPr>
            <p:spPr bwMode="auto">
              <a:xfrm>
                <a:off x="395" y="1277"/>
                <a:ext cx="925" cy="5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ja-JP" altLang="en-US" sz="1600" dirty="0">
                    <a:solidFill>
                      <a:srgbClr val="6699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ニュートリノ</a:t>
                </a:r>
              </a:p>
              <a:p>
                <a:pPr>
                  <a:buFontTx/>
                  <a:buNone/>
                  <a:defRPr/>
                </a:pPr>
                <a:r>
                  <a:rPr lang="ja-JP" altLang="en-US" sz="1600" dirty="0">
                    <a:solidFill>
                      <a:srgbClr val="6699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高エネルギー</a:t>
                </a:r>
              </a:p>
              <a:p>
                <a:pPr>
                  <a:buFontTx/>
                  <a:buNone/>
                  <a:defRPr/>
                </a:pPr>
                <a:r>
                  <a:rPr lang="ja-JP" altLang="en-US" sz="1600" dirty="0">
                    <a:solidFill>
                      <a:srgbClr val="6699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　　　　　宇宙線</a:t>
                </a:r>
              </a:p>
            </p:txBody>
          </p:sp>
          <p:sp>
            <p:nvSpPr>
              <p:cNvPr id="24627" name="Line 43"/>
              <p:cNvSpPr>
                <a:spLocks noChangeShapeType="1"/>
              </p:cNvSpPr>
              <p:nvPr/>
            </p:nvSpPr>
            <p:spPr bwMode="auto">
              <a:xfrm flipV="1">
                <a:off x="1338" y="1298"/>
                <a:ext cx="544" cy="136"/>
              </a:xfrm>
              <a:prstGeom prst="line">
                <a:avLst/>
              </a:prstGeom>
              <a:noFill/>
              <a:ln w="88900">
                <a:solidFill>
                  <a:srgbClr val="3399FF"/>
                </a:solidFill>
                <a:round/>
                <a:headEnd/>
                <a:tailEnd type="stealth" w="med" len="med"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24628" name="Line 44"/>
              <p:cNvSpPr>
                <a:spLocks noChangeShapeType="1"/>
              </p:cNvSpPr>
              <p:nvPr/>
            </p:nvSpPr>
            <p:spPr bwMode="auto">
              <a:xfrm>
                <a:off x="1338" y="1570"/>
                <a:ext cx="816" cy="318"/>
              </a:xfrm>
              <a:prstGeom prst="line">
                <a:avLst/>
              </a:prstGeom>
              <a:noFill/>
              <a:ln w="88900">
                <a:solidFill>
                  <a:srgbClr val="3399FF"/>
                </a:solidFill>
                <a:round/>
                <a:headEnd/>
                <a:tailEnd type="stealth" w="med" len="med"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24599" name="Text Box 45"/>
          <p:cNvSpPr txBox="1">
            <a:spLocks noChangeArrowheads="1"/>
          </p:cNvSpPr>
          <p:nvPr/>
        </p:nvSpPr>
        <p:spPr bwMode="auto">
          <a:xfrm>
            <a:off x="6516688" y="6165850"/>
            <a:ext cx="25828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ja-JP" altLang="en-US" sz="1000" b="1" dirty="0">
                <a:solidFill>
                  <a:srgbClr val="B2B2B2"/>
                </a:solidFill>
              </a:rPr>
              <a:t>背景画</a:t>
            </a:r>
            <a:r>
              <a:rPr lang="en-US" altLang="ja-JP" sz="1000" b="1" dirty="0">
                <a:solidFill>
                  <a:srgbClr val="B2B2B2"/>
                </a:solidFill>
              </a:rPr>
              <a:t>: NASA/WMAP Science Team</a:t>
            </a:r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4859338" y="908050"/>
            <a:ext cx="4060825" cy="4681538"/>
            <a:chOff x="3061" y="572"/>
            <a:chExt cx="2558" cy="2949"/>
          </a:xfrm>
        </p:grpSpPr>
        <p:sp>
          <p:nvSpPr>
            <p:cNvPr id="24601" name="AutoShape 47"/>
            <p:cNvSpPr>
              <a:spLocks noChangeArrowheads="1"/>
            </p:cNvSpPr>
            <p:nvPr/>
          </p:nvSpPr>
          <p:spPr bwMode="auto">
            <a:xfrm>
              <a:off x="3334" y="572"/>
              <a:ext cx="1315" cy="590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50195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352752" name="Text Box 48"/>
            <p:cNvSpPr txBox="1">
              <a:spLocks noChangeArrowheads="1"/>
            </p:cNvSpPr>
            <p:nvPr/>
          </p:nvSpPr>
          <p:spPr bwMode="auto">
            <a:xfrm>
              <a:off x="3334" y="572"/>
              <a:ext cx="1236" cy="2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ja-JP" alt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一般相対性理論</a:t>
              </a:r>
            </a:p>
          </p:txBody>
        </p:sp>
        <p:sp>
          <p:nvSpPr>
            <p:cNvPr id="1352753" name="Text Box 49"/>
            <p:cNvSpPr txBox="1">
              <a:spLocks noChangeArrowheads="1"/>
            </p:cNvSpPr>
            <p:nvPr/>
          </p:nvSpPr>
          <p:spPr bwMode="auto">
            <a:xfrm>
              <a:off x="3492" y="796"/>
              <a:ext cx="1203" cy="3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ja-JP" altLang="en-US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強い重力場における</a:t>
              </a:r>
            </a:p>
            <a:p>
              <a:pPr>
                <a:buFontTx/>
                <a:buNone/>
                <a:defRPr/>
              </a:pPr>
              <a:r>
                <a:rPr lang="ja-JP" altLang="en-US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相対性理論</a:t>
              </a:r>
            </a:p>
          </p:txBody>
        </p:sp>
        <p:grpSp>
          <p:nvGrpSpPr>
            <p:cNvPr id="24604" name="Group 50"/>
            <p:cNvGrpSpPr>
              <a:grpSpLocks/>
            </p:cNvGrpSpPr>
            <p:nvPr/>
          </p:nvGrpSpPr>
          <p:grpSpPr bwMode="auto">
            <a:xfrm>
              <a:off x="3061" y="1162"/>
              <a:ext cx="2558" cy="2359"/>
              <a:chOff x="3061" y="1162"/>
              <a:chExt cx="2558" cy="2359"/>
            </a:xfrm>
          </p:grpSpPr>
          <p:sp>
            <p:nvSpPr>
              <p:cNvPr id="24605" name="AutoShape 51"/>
              <p:cNvSpPr>
                <a:spLocks noChangeArrowheads="1"/>
              </p:cNvSpPr>
              <p:nvPr/>
            </p:nvSpPr>
            <p:spPr bwMode="auto">
              <a:xfrm>
                <a:off x="4831" y="1979"/>
                <a:ext cx="726" cy="862"/>
              </a:xfrm>
              <a:prstGeom prst="roundRect">
                <a:avLst>
                  <a:gd name="adj" fmla="val 9560"/>
                </a:avLst>
              </a:prstGeom>
              <a:solidFill>
                <a:srgbClr val="FFFFFF">
                  <a:alpha val="79999"/>
                </a:srgbClr>
              </a:solidFill>
              <a:ln w="1587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24606" name="AutoShape 52"/>
              <p:cNvSpPr>
                <a:spLocks noChangeArrowheads="1"/>
              </p:cNvSpPr>
              <p:nvPr/>
            </p:nvSpPr>
            <p:spPr bwMode="auto">
              <a:xfrm>
                <a:off x="4422" y="1434"/>
                <a:ext cx="1179" cy="499"/>
              </a:xfrm>
              <a:prstGeom prst="roundRect">
                <a:avLst>
                  <a:gd name="adj" fmla="val 9560"/>
                </a:avLst>
              </a:prstGeom>
              <a:solidFill>
                <a:srgbClr val="99FF99">
                  <a:alpha val="70195"/>
                </a:srgbClr>
              </a:solidFill>
              <a:ln w="1587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352757" name="Text Box 53"/>
              <p:cNvSpPr txBox="1">
                <a:spLocks noChangeArrowheads="1"/>
              </p:cNvSpPr>
              <p:nvPr/>
            </p:nvSpPr>
            <p:spPr bwMode="auto">
              <a:xfrm>
                <a:off x="4422" y="1400"/>
                <a:ext cx="1197" cy="51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  <a:defRPr/>
                </a:pPr>
                <a:r>
                  <a:rPr lang="ja-JP" altLang="en-US" dirty="0">
                    <a:solidFill>
                      <a:srgbClr val="5F5F5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重力波による</a:t>
                </a:r>
              </a:p>
              <a:p>
                <a:pPr>
                  <a:buFontTx/>
                  <a:buNone/>
                  <a:defRPr/>
                </a:pPr>
                <a:r>
                  <a:rPr lang="ja-JP" altLang="en-US" dirty="0">
                    <a:solidFill>
                      <a:srgbClr val="5F5F5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観測</a:t>
                </a:r>
              </a:p>
            </p:txBody>
          </p:sp>
          <p:grpSp>
            <p:nvGrpSpPr>
              <p:cNvPr id="24608" name="Group 54"/>
              <p:cNvGrpSpPr>
                <a:grpSpLocks/>
              </p:cNvGrpSpPr>
              <p:nvPr/>
            </p:nvGrpSpPr>
            <p:grpSpPr bwMode="auto">
              <a:xfrm>
                <a:off x="4740" y="1979"/>
                <a:ext cx="836" cy="812"/>
                <a:chOff x="4377" y="2387"/>
                <a:chExt cx="836" cy="812"/>
              </a:xfrm>
            </p:grpSpPr>
            <p:sp>
              <p:nvSpPr>
                <p:cNvPr id="1352759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4377" y="2795"/>
                  <a:ext cx="836" cy="404"/>
                </a:xfrm>
                <a:prstGeom prst="rect">
                  <a:avLst/>
                </a:prstGeom>
                <a:noFill/>
                <a:ln w="158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buFontTx/>
                    <a:buNone/>
                    <a:defRPr/>
                  </a:pPr>
                  <a:r>
                    <a:rPr lang="ja-JP" altLang="en-US" sz="1800" dirty="0">
                      <a:solidFill>
                        <a:srgbClr val="00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低周波数</a:t>
                  </a:r>
                </a:p>
                <a:p>
                  <a:pPr>
                    <a:buFontTx/>
                    <a:buNone/>
                    <a:defRPr/>
                  </a:pPr>
                  <a:r>
                    <a:rPr lang="ja-JP" altLang="en-US" sz="1800" dirty="0">
                      <a:solidFill>
                        <a:srgbClr val="00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　　　重力波</a:t>
                  </a:r>
                </a:p>
              </p:txBody>
            </p:sp>
            <p:sp>
              <p:nvSpPr>
                <p:cNvPr id="1352760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4377" y="2387"/>
                  <a:ext cx="836" cy="404"/>
                </a:xfrm>
                <a:prstGeom prst="rect">
                  <a:avLst/>
                </a:prstGeom>
                <a:noFill/>
                <a:ln w="158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buFontTx/>
                    <a:buNone/>
                    <a:defRPr/>
                  </a:pPr>
                  <a:r>
                    <a:rPr lang="ja-JP" altLang="en-US" sz="1800" dirty="0">
                      <a:solidFill>
                        <a:srgbClr val="00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高周波数</a:t>
                  </a:r>
                </a:p>
                <a:p>
                  <a:pPr>
                    <a:buFontTx/>
                    <a:buNone/>
                    <a:defRPr/>
                  </a:pPr>
                  <a:r>
                    <a:rPr lang="ja-JP" altLang="en-US" sz="1800" dirty="0">
                      <a:solidFill>
                        <a:srgbClr val="00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　　　重力波</a:t>
                  </a:r>
                </a:p>
              </p:txBody>
            </p:sp>
          </p:grpSp>
          <p:sp>
            <p:nvSpPr>
              <p:cNvPr id="24609" name="Line 57"/>
              <p:cNvSpPr>
                <a:spLocks noChangeShapeType="1"/>
              </p:cNvSpPr>
              <p:nvPr/>
            </p:nvSpPr>
            <p:spPr bwMode="auto">
              <a:xfrm flipH="1" flipV="1">
                <a:off x="3969" y="2069"/>
                <a:ext cx="861" cy="182"/>
              </a:xfrm>
              <a:prstGeom prst="line">
                <a:avLst/>
              </a:prstGeom>
              <a:noFill/>
              <a:ln w="88900">
                <a:solidFill>
                  <a:srgbClr val="66FF66"/>
                </a:solidFill>
                <a:round/>
                <a:headEnd/>
                <a:tailEnd type="stealth" w="med" len="med"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24610" name="Text Box 58"/>
              <p:cNvSpPr txBox="1">
                <a:spLocks noChangeArrowheads="1"/>
              </p:cNvSpPr>
              <p:nvPr/>
            </p:nvSpPr>
            <p:spPr bwMode="auto">
              <a:xfrm>
                <a:off x="3996" y="2236"/>
                <a:ext cx="884" cy="21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ja-JP" altLang="en-US" sz="1600" dirty="0">
                    <a:solidFill>
                      <a:srgbClr val="66FF66"/>
                    </a:solidFill>
                  </a:rPr>
                  <a:t>連星合体現象</a:t>
                </a:r>
              </a:p>
            </p:txBody>
          </p:sp>
          <p:sp>
            <p:nvSpPr>
              <p:cNvPr id="24611" name="Text Box 59"/>
              <p:cNvSpPr txBox="1">
                <a:spLocks noChangeArrowheads="1"/>
              </p:cNvSpPr>
              <p:nvPr/>
            </p:nvSpPr>
            <p:spPr bwMode="auto">
              <a:xfrm>
                <a:off x="3996" y="2381"/>
                <a:ext cx="756" cy="21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ja-JP" altLang="en-US" sz="1600" dirty="0">
                    <a:solidFill>
                      <a:srgbClr val="66FF66"/>
                    </a:solidFill>
                  </a:rPr>
                  <a:t>超新星爆発</a:t>
                </a:r>
              </a:p>
            </p:txBody>
          </p:sp>
          <p:sp>
            <p:nvSpPr>
              <p:cNvPr id="24612" name="Line 60"/>
              <p:cNvSpPr>
                <a:spLocks noChangeShapeType="1"/>
              </p:cNvSpPr>
              <p:nvPr/>
            </p:nvSpPr>
            <p:spPr bwMode="auto">
              <a:xfrm flipH="1">
                <a:off x="3288" y="2704"/>
                <a:ext cx="1497" cy="771"/>
              </a:xfrm>
              <a:prstGeom prst="line">
                <a:avLst/>
              </a:prstGeom>
              <a:noFill/>
              <a:ln w="88900">
                <a:solidFill>
                  <a:srgbClr val="66FF66"/>
                </a:solidFill>
                <a:round/>
                <a:headEnd/>
                <a:tailEnd type="stealth" w="med" len="med"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24613" name="Text Box 61"/>
              <p:cNvSpPr txBox="1">
                <a:spLocks noChangeArrowheads="1"/>
              </p:cNvSpPr>
              <p:nvPr/>
            </p:nvSpPr>
            <p:spPr bwMode="auto">
              <a:xfrm>
                <a:off x="3914" y="3155"/>
                <a:ext cx="962" cy="36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ja-JP" altLang="en-US" sz="1600" dirty="0">
                    <a:solidFill>
                      <a:srgbClr val="66FF66"/>
                    </a:solidFill>
                  </a:rPr>
                  <a:t>バックグラウンド</a:t>
                </a:r>
              </a:p>
              <a:p>
                <a:pPr>
                  <a:buFontTx/>
                  <a:buNone/>
                </a:pPr>
                <a:r>
                  <a:rPr lang="ja-JP" altLang="en-US" sz="1600" dirty="0">
                    <a:solidFill>
                      <a:srgbClr val="66FF66"/>
                    </a:solidFill>
                  </a:rPr>
                  <a:t>       重力波</a:t>
                </a:r>
              </a:p>
            </p:txBody>
          </p:sp>
          <p:sp>
            <p:nvSpPr>
              <p:cNvPr id="24614" name="Line 62"/>
              <p:cNvSpPr>
                <a:spLocks noChangeShapeType="1"/>
              </p:cNvSpPr>
              <p:nvPr/>
            </p:nvSpPr>
            <p:spPr bwMode="auto">
              <a:xfrm flipH="1" flipV="1">
                <a:off x="4059" y="1162"/>
                <a:ext cx="363" cy="998"/>
              </a:xfrm>
              <a:prstGeom prst="line">
                <a:avLst/>
              </a:prstGeom>
              <a:noFill/>
              <a:ln w="88900">
                <a:solidFill>
                  <a:srgbClr val="66FF66"/>
                </a:solidFill>
                <a:round/>
                <a:headEnd/>
                <a:tailEnd type="stealth" w="med" len="med"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24615" name="Line 63"/>
              <p:cNvSpPr>
                <a:spLocks noChangeShapeType="1"/>
              </p:cNvSpPr>
              <p:nvPr/>
            </p:nvSpPr>
            <p:spPr bwMode="auto">
              <a:xfrm flipH="1" flipV="1">
                <a:off x="3061" y="1253"/>
                <a:ext cx="1089" cy="227"/>
              </a:xfrm>
              <a:prstGeom prst="line">
                <a:avLst/>
              </a:prstGeom>
              <a:noFill/>
              <a:ln w="88900">
                <a:solidFill>
                  <a:srgbClr val="66FF66"/>
                </a:solidFill>
                <a:round/>
                <a:headEnd/>
                <a:tailEnd type="stealth" w="med" len="med"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24616" name="Text Box 64"/>
              <p:cNvSpPr txBox="1">
                <a:spLocks noChangeArrowheads="1"/>
              </p:cNvSpPr>
              <p:nvPr/>
            </p:nvSpPr>
            <p:spPr bwMode="auto">
              <a:xfrm>
                <a:off x="4002" y="2526"/>
                <a:ext cx="575" cy="21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ja-JP" altLang="en-US" sz="1600" dirty="0">
                    <a:solidFill>
                      <a:srgbClr val="66FF66"/>
                    </a:solidFill>
                  </a:rPr>
                  <a:t>パルサー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重力波による天文学</a:t>
            </a:r>
          </a:p>
        </p:txBody>
      </p:sp>
      <p:sp>
        <p:nvSpPr>
          <p:cNvPr id="23554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23555" name="AutoShape 77"/>
          <p:cNvSpPr>
            <a:spLocks noChangeArrowheads="1"/>
          </p:cNvSpPr>
          <p:nvPr/>
        </p:nvSpPr>
        <p:spPr bwMode="auto">
          <a:xfrm>
            <a:off x="395288" y="1125538"/>
            <a:ext cx="4248150" cy="1366837"/>
          </a:xfrm>
          <a:prstGeom prst="roundRect">
            <a:avLst>
              <a:gd name="adj" fmla="val 5130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539750" y="1414463"/>
            <a:ext cx="4103688" cy="1082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CCFFCC"/>
                </a:solidFill>
              </a:rPr>
              <a:t>質量</a:t>
            </a:r>
            <a:r>
              <a:rPr lang="ja-JP" altLang="en-US" sz="1800" b="1" dirty="0">
                <a:solidFill>
                  <a:srgbClr val="F8F8F8"/>
                </a:solidFill>
              </a:rPr>
              <a:t>の加速度運動により生成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</a:rPr>
              <a:t>物質に対して </a:t>
            </a:r>
            <a:r>
              <a:rPr lang="ja-JP" altLang="en-US" sz="1800" b="1" dirty="0">
                <a:solidFill>
                  <a:srgbClr val="CCFFCC"/>
                </a:solidFill>
              </a:rPr>
              <a:t>強い透過力</a:t>
            </a:r>
            <a:r>
              <a:rPr lang="ja-JP" altLang="en-US" sz="1800" b="1" dirty="0">
                <a:solidFill>
                  <a:srgbClr val="F8F8F8"/>
                </a:solidFill>
              </a:rPr>
              <a:t>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b="1" dirty="0">
                <a:solidFill>
                  <a:srgbClr val="F8F8F8"/>
                </a:solidFill>
              </a:rPr>
              <a:t>波源のスケール </a:t>
            </a:r>
            <a:r>
              <a:rPr kumimoji="0" lang="en-US" altLang="ja-JP" sz="1800" b="1" dirty="0">
                <a:solidFill>
                  <a:srgbClr val="F8F8F8"/>
                </a:solidFill>
              </a:rPr>
              <a:t>&lt; </a:t>
            </a:r>
            <a:r>
              <a:rPr kumimoji="0" lang="ja-JP" altLang="en-US" sz="1800" b="1" dirty="0">
                <a:solidFill>
                  <a:srgbClr val="F8F8F8"/>
                </a:solidFill>
              </a:rPr>
              <a:t>波長 </a:t>
            </a:r>
            <a:r>
              <a:rPr kumimoji="0" lang="ja-JP" altLang="en-US" sz="1800" b="1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kumimoji="0" lang="ja-JP" altLang="en-US" sz="1800" b="1" dirty="0">
                <a:solidFill>
                  <a:srgbClr val="CCFFCC"/>
                </a:solidFill>
                <a:sym typeface="Wingdings" pitchFamily="2" charset="2"/>
              </a:rPr>
              <a:t>バルクな情報</a:t>
            </a:r>
          </a:p>
        </p:txBody>
      </p:sp>
      <p:sp>
        <p:nvSpPr>
          <p:cNvPr id="23559" name="Rectangle 9"/>
          <p:cNvSpPr>
            <a:spLocks noChangeArrowheads="1"/>
          </p:cNvSpPr>
          <p:nvPr/>
        </p:nvSpPr>
        <p:spPr bwMode="auto">
          <a:xfrm>
            <a:off x="396875" y="1054100"/>
            <a:ext cx="1655763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</a:rPr>
              <a:t>重力波の特徴</a:t>
            </a:r>
          </a:p>
        </p:txBody>
      </p:sp>
      <p:sp>
        <p:nvSpPr>
          <p:cNvPr id="23562" name="Text Box 55"/>
          <p:cNvSpPr txBox="1">
            <a:spLocks noChangeArrowheads="1"/>
          </p:cNvSpPr>
          <p:nvPr/>
        </p:nvSpPr>
        <p:spPr bwMode="auto">
          <a:xfrm>
            <a:off x="4498975" y="6059488"/>
            <a:ext cx="603250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 dirty="0">
                <a:solidFill>
                  <a:srgbClr val="CCECFF"/>
                </a:solidFill>
              </a:rPr>
              <a:t> GRBs</a:t>
            </a:r>
          </a:p>
        </p:txBody>
      </p:sp>
      <p:pic>
        <p:nvPicPr>
          <p:cNvPr id="23563" name="Picture 57" descr="wma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200"/>
              </a:clrFrom>
              <a:clrTo>
                <a:srgbClr val="0002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4425" y="3328988"/>
            <a:ext cx="1733550" cy="863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64" name="Text Box 58"/>
          <p:cNvSpPr txBox="1">
            <a:spLocks noChangeArrowheads="1"/>
          </p:cNvSpPr>
          <p:nvPr/>
        </p:nvSpPr>
        <p:spPr bwMode="auto">
          <a:xfrm>
            <a:off x="827088" y="4116388"/>
            <a:ext cx="515937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 dirty="0">
                <a:solidFill>
                  <a:srgbClr val="CCECFF"/>
                </a:solidFill>
              </a:rPr>
              <a:t> CMB</a:t>
            </a:r>
          </a:p>
        </p:txBody>
      </p:sp>
      <p:pic>
        <p:nvPicPr>
          <p:cNvPr id="23565" name="Picture 63" descr="radio_sk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75" y="3257550"/>
            <a:ext cx="2022475" cy="10080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66" name="Text Box 64"/>
          <p:cNvSpPr txBox="1">
            <a:spLocks noChangeArrowheads="1"/>
          </p:cNvSpPr>
          <p:nvPr/>
        </p:nvSpPr>
        <p:spPr bwMode="auto">
          <a:xfrm>
            <a:off x="4427538" y="4116388"/>
            <a:ext cx="658812" cy="2571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 dirty="0">
                <a:solidFill>
                  <a:srgbClr val="CCECFF"/>
                </a:solidFill>
              </a:rPr>
              <a:t> Radio</a:t>
            </a:r>
          </a:p>
        </p:txBody>
      </p:sp>
      <p:sp>
        <p:nvSpPr>
          <p:cNvPr id="23567" name="Text Box 70"/>
          <p:cNvSpPr txBox="1">
            <a:spLocks noChangeArrowheads="1"/>
          </p:cNvSpPr>
          <p:nvPr/>
        </p:nvSpPr>
        <p:spPr bwMode="auto">
          <a:xfrm>
            <a:off x="4498975" y="4979988"/>
            <a:ext cx="598488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 dirty="0">
                <a:solidFill>
                  <a:srgbClr val="CCECFF"/>
                </a:solidFill>
              </a:rPr>
              <a:t> x-ray</a:t>
            </a:r>
          </a:p>
        </p:txBody>
      </p:sp>
      <p:pic>
        <p:nvPicPr>
          <p:cNvPr id="23569" name="Picture 60" descr="infrared_sk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4264025"/>
            <a:ext cx="2016125" cy="10080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70" name="Picture 69" descr="xray_sk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75" y="4265613"/>
            <a:ext cx="2016125" cy="10080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71" name="Picture 66" descr="gamma_sky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5272088"/>
            <a:ext cx="2016125" cy="9366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72" name="Picture 54" descr="grb3map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213" y="5273675"/>
            <a:ext cx="1866900" cy="9540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73" name="Text Box 61"/>
          <p:cNvSpPr txBox="1">
            <a:spLocks noChangeArrowheads="1"/>
          </p:cNvSpPr>
          <p:nvPr/>
        </p:nvSpPr>
        <p:spPr bwMode="auto">
          <a:xfrm>
            <a:off x="898525" y="4979988"/>
            <a:ext cx="306388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 dirty="0">
                <a:solidFill>
                  <a:srgbClr val="CCECFF"/>
                </a:solidFill>
              </a:rPr>
              <a:t> IR</a:t>
            </a:r>
          </a:p>
        </p:txBody>
      </p:sp>
      <p:sp>
        <p:nvSpPr>
          <p:cNvPr id="23574" name="Text Box 74"/>
          <p:cNvSpPr txBox="1">
            <a:spLocks noChangeArrowheads="1"/>
          </p:cNvSpPr>
          <p:nvPr/>
        </p:nvSpPr>
        <p:spPr bwMode="auto">
          <a:xfrm>
            <a:off x="827088" y="6037263"/>
            <a:ext cx="550862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 dirty="0">
                <a:solidFill>
                  <a:srgbClr val="CCECFF"/>
                </a:solidFill>
                <a:latin typeface="Symbol" pitchFamily="18" charset="2"/>
              </a:rPr>
              <a:t> g</a:t>
            </a:r>
            <a:r>
              <a:rPr kumimoji="0" lang="en-US" altLang="ja-JP" sz="1600" b="1" dirty="0">
                <a:solidFill>
                  <a:srgbClr val="CCECFF"/>
                </a:solidFill>
              </a:rPr>
              <a:t>-ray</a:t>
            </a:r>
          </a:p>
        </p:txBody>
      </p:sp>
      <p:grpSp>
        <p:nvGrpSpPr>
          <p:cNvPr id="27" name="グループ化 26"/>
          <p:cNvGrpSpPr/>
          <p:nvPr/>
        </p:nvGrpSpPr>
        <p:grpSpPr>
          <a:xfrm>
            <a:off x="4759325" y="1046163"/>
            <a:ext cx="4133850" cy="4283075"/>
            <a:chOff x="4759325" y="1046163"/>
            <a:chExt cx="4133850" cy="4283075"/>
          </a:xfrm>
        </p:grpSpPr>
        <p:sp>
          <p:nvSpPr>
            <p:cNvPr id="23568" name="Text Box 73"/>
            <p:cNvSpPr txBox="1">
              <a:spLocks noChangeArrowheads="1"/>
            </p:cNvSpPr>
            <p:nvPr/>
          </p:nvSpPr>
          <p:spPr bwMode="auto">
            <a:xfrm>
              <a:off x="7564438" y="5084763"/>
              <a:ext cx="536575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buFontTx/>
                <a:buNone/>
              </a:pPr>
              <a:r>
                <a:rPr kumimoji="0" lang="en-US" altLang="ja-JP" sz="1600" b="1" dirty="0">
                  <a:solidFill>
                    <a:srgbClr val="CCECFF"/>
                  </a:solidFill>
                </a:rPr>
                <a:t>GW ?</a:t>
              </a:r>
            </a:p>
          </p:txBody>
        </p:sp>
        <p:sp>
          <p:nvSpPr>
            <p:cNvPr id="23575" name="Rectangle 75"/>
            <p:cNvSpPr>
              <a:spLocks noChangeArrowheads="1"/>
            </p:cNvSpPr>
            <p:nvPr/>
          </p:nvSpPr>
          <p:spPr bwMode="auto">
            <a:xfrm>
              <a:off x="5508625" y="4292600"/>
              <a:ext cx="647700" cy="6762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3200" b="1" dirty="0">
                  <a:solidFill>
                    <a:srgbClr val="F8F8F8"/>
                  </a:solidFill>
                </a:rPr>
                <a:t>+</a:t>
              </a:r>
            </a:p>
          </p:txBody>
        </p:sp>
        <p:grpSp>
          <p:nvGrpSpPr>
            <p:cNvPr id="26" name="グループ化 25"/>
            <p:cNvGrpSpPr/>
            <p:nvPr/>
          </p:nvGrpSpPr>
          <p:grpSpPr>
            <a:xfrm>
              <a:off x="4759325" y="1046163"/>
              <a:ext cx="4133850" cy="1735137"/>
              <a:chOff x="4759325" y="1046163"/>
              <a:chExt cx="4133850" cy="1735137"/>
            </a:xfrm>
          </p:grpSpPr>
          <p:sp>
            <p:nvSpPr>
              <p:cNvPr id="23556" name="AutoShape 2"/>
              <p:cNvSpPr>
                <a:spLocks noChangeArrowheads="1"/>
              </p:cNvSpPr>
              <p:nvPr/>
            </p:nvSpPr>
            <p:spPr bwMode="auto">
              <a:xfrm>
                <a:off x="5184775" y="1085850"/>
                <a:ext cx="3492500" cy="1687513"/>
              </a:xfrm>
              <a:prstGeom prst="roundRect">
                <a:avLst>
                  <a:gd name="adj" fmla="val 5130"/>
                </a:avLst>
              </a:prstGeom>
              <a:solidFill>
                <a:srgbClr val="CCFFCC">
                  <a:alpha val="10000"/>
                </a:srgbClr>
              </a:solidFill>
              <a:ln w="1587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23560" name="AutoShape 30"/>
              <p:cNvSpPr>
                <a:spLocks noChangeArrowheads="1"/>
              </p:cNvSpPr>
              <p:nvPr/>
            </p:nvSpPr>
            <p:spPr bwMode="auto">
              <a:xfrm>
                <a:off x="4759325" y="1716088"/>
                <a:ext cx="317500" cy="346075"/>
              </a:xfrm>
              <a:custGeom>
                <a:avLst/>
                <a:gdLst>
                  <a:gd name="T0" fmla="*/ 165100 w 21600"/>
                  <a:gd name="T1" fmla="*/ 0 h 21600"/>
                  <a:gd name="T2" fmla="*/ 0 w 21600"/>
                  <a:gd name="T3" fmla="*/ 173038 h 21600"/>
                  <a:gd name="T4" fmla="*/ 165100 w 21600"/>
                  <a:gd name="T5" fmla="*/ 346075 h 21600"/>
                  <a:gd name="T6" fmla="*/ 317500 w 21600"/>
                  <a:gd name="T7" fmla="*/ 173038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3255 h 21600"/>
                  <a:gd name="T14" fmla="*/ 14357 w 21600"/>
                  <a:gd name="T15" fmla="*/ 1834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1232" y="0"/>
                    </a:moveTo>
                    <a:lnTo>
                      <a:pt x="11232" y="3255"/>
                    </a:lnTo>
                    <a:lnTo>
                      <a:pt x="3375" y="3255"/>
                    </a:lnTo>
                    <a:lnTo>
                      <a:pt x="3375" y="18345"/>
                    </a:lnTo>
                    <a:lnTo>
                      <a:pt x="11232" y="18345"/>
                    </a:lnTo>
                    <a:lnTo>
                      <a:pt x="1123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3255"/>
                    </a:moveTo>
                    <a:lnTo>
                      <a:pt x="1350" y="18345"/>
                    </a:lnTo>
                    <a:lnTo>
                      <a:pt x="2700" y="18345"/>
                    </a:lnTo>
                    <a:lnTo>
                      <a:pt x="2700" y="3255"/>
                    </a:lnTo>
                    <a:close/>
                  </a:path>
                  <a:path w="21600" h="21600">
                    <a:moveTo>
                      <a:pt x="0" y="3255"/>
                    </a:moveTo>
                    <a:lnTo>
                      <a:pt x="0" y="18345"/>
                    </a:lnTo>
                    <a:lnTo>
                      <a:pt x="675" y="18345"/>
                    </a:lnTo>
                    <a:lnTo>
                      <a:pt x="675" y="3255"/>
                    </a:lnTo>
                    <a:close/>
                  </a:path>
                </a:pathLst>
              </a:custGeom>
              <a:solidFill>
                <a:srgbClr val="CCFFCC">
                  <a:alpha val="50195"/>
                </a:srgbClr>
              </a:solidFill>
              <a:ln w="3175">
                <a:solidFill>
                  <a:srgbClr val="CCFFCC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23561" name="Rectangle 31"/>
              <p:cNvSpPr>
                <a:spLocks noChangeArrowheads="1"/>
              </p:cNvSpPr>
              <p:nvPr/>
            </p:nvSpPr>
            <p:spPr bwMode="auto">
              <a:xfrm>
                <a:off x="5184775" y="1046163"/>
                <a:ext cx="3384550" cy="42227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b="1" dirty="0">
                    <a:solidFill>
                      <a:srgbClr val="F8F8F8"/>
                    </a:solidFill>
                  </a:rPr>
                  <a:t>宇宙を観測する新しい手段</a:t>
                </a:r>
              </a:p>
            </p:txBody>
          </p:sp>
          <p:sp>
            <p:nvSpPr>
              <p:cNvPr id="23576" name="Rectangle 76"/>
              <p:cNvSpPr>
                <a:spLocks noChangeArrowheads="1"/>
              </p:cNvSpPr>
              <p:nvPr/>
            </p:nvSpPr>
            <p:spPr bwMode="auto">
              <a:xfrm>
                <a:off x="5473700" y="1404938"/>
                <a:ext cx="3419475" cy="137636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b="1" dirty="0">
                    <a:solidFill>
                      <a:srgbClr val="F8F8F8"/>
                    </a:solidFill>
                  </a:rPr>
                  <a:t>電磁波と相補的・独立な観測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b="1" dirty="0">
                    <a:solidFill>
                      <a:srgbClr val="F8F8F8"/>
                    </a:solidFill>
                  </a:rPr>
                  <a:t>他では見ることの出来ない現象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b="1" dirty="0">
                    <a:solidFill>
                      <a:srgbClr val="F8F8F8"/>
                    </a:solidFill>
                  </a:rPr>
                  <a:t>       </a:t>
                </a:r>
                <a:r>
                  <a:rPr lang="ja-JP" altLang="en-US" sz="1600" b="1" dirty="0">
                    <a:solidFill>
                      <a:srgbClr val="CCFFCC"/>
                    </a:solidFill>
                  </a:rPr>
                  <a:t>‘晴れ上がり’前の初期宇宙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600" b="1" dirty="0">
                    <a:solidFill>
                      <a:srgbClr val="CCFFCC"/>
                    </a:solidFill>
                  </a:rPr>
                  <a:t>        激しい天体現象の内部</a:t>
                </a:r>
              </a:p>
            </p:txBody>
          </p:sp>
        </p:grpSp>
        <p:pic>
          <p:nvPicPr>
            <p:cNvPr id="23577" name="Picture 78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20000"/>
            </a:blip>
            <a:srcRect/>
            <a:stretch>
              <a:fillRect/>
            </a:stretch>
          </p:blipFill>
          <p:spPr bwMode="auto">
            <a:xfrm>
              <a:off x="6156325" y="4176713"/>
              <a:ext cx="1944688" cy="962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重力波源と期待できる知見</a:t>
            </a:r>
          </a:p>
        </p:txBody>
      </p:sp>
      <p:sp>
        <p:nvSpPr>
          <p:cNvPr id="25602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25603" name="AutoShape 52"/>
          <p:cNvSpPr>
            <a:spLocks noChangeArrowheads="1"/>
          </p:cNvSpPr>
          <p:nvPr/>
        </p:nvSpPr>
        <p:spPr bwMode="auto">
          <a:xfrm>
            <a:off x="4876800" y="1341438"/>
            <a:ext cx="4114800" cy="3352800"/>
          </a:xfrm>
          <a:prstGeom prst="roundRect">
            <a:avLst>
              <a:gd name="adj" fmla="val 4875"/>
            </a:avLst>
          </a:prstGeom>
          <a:solidFill>
            <a:srgbClr val="FFFFFF">
              <a:alpha val="79999"/>
            </a:srgbClr>
          </a:solidFill>
          <a:ln w="6350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5605" name="Rectangle 54"/>
          <p:cNvSpPr>
            <a:spLocks noChangeArrowheads="1"/>
          </p:cNvSpPr>
          <p:nvPr/>
        </p:nvSpPr>
        <p:spPr bwMode="auto">
          <a:xfrm>
            <a:off x="611188" y="1073150"/>
            <a:ext cx="4572000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6699FF"/>
                </a:solidFill>
              </a:rPr>
              <a:t>(</a:t>
            </a:r>
            <a:r>
              <a:rPr lang="ja-JP" altLang="en-US" sz="1800" b="1" dirty="0">
                <a:solidFill>
                  <a:srgbClr val="6699FF"/>
                </a:solidFill>
              </a:rPr>
              <a:t>例</a:t>
            </a:r>
            <a:r>
              <a:rPr lang="en-US" altLang="ja-JP" sz="1800" b="1" dirty="0">
                <a:solidFill>
                  <a:srgbClr val="6699FF"/>
                </a:solidFill>
              </a:rPr>
              <a:t>) </a:t>
            </a:r>
            <a:r>
              <a:rPr lang="ja-JP" altLang="en-US" sz="1800" b="1" dirty="0">
                <a:solidFill>
                  <a:srgbClr val="6699FF"/>
                </a:solidFill>
              </a:rPr>
              <a:t>連星中性子星の合体現象</a:t>
            </a:r>
            <a:endParaRPr lang="ja-JP" altLang="en-US" sz="1800" b="1" dirty="0">
              <a:solidFill>
                <a:srgbClr val="6699FF"/>
              </a:solidFill>
              <a:sym typeface="Wingdings" pitchFamily="2" charset="2"/>
            </a:endParaRPr>
          </a:p>
        </p:txBody>
      </p:sp>
      <p:sp>
        <p:nvSpPr>
          <p:cNvPr id="25606" name="Rectangle 55"/>
          <p:cNvSpPr>
            <a:spLocks noChangeArrowheads="1"/>
          </p:cNvSpPr>
          <p:nvPr/>
        </p:nvSpPr>
        <p:spPr bwMode="auto">
          <a:xfrm>
            <a:off x="647700" y="3429000"/>
            <a:ext cx="4572000" cy="915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kumimoji="0" lang="ja-JP" altLang="en-US" sz="1800" b="1" dirty="0">
                <a:solidFill>
                  <a:srgbClr val="F8F8F8"/>
                </a:solidFill>
              </a:rPr>
              <a:t>互いに接近し、公転周期が早くなる</a:t>
            </a:r>
          </a:p>
          <a:p>
            <a:pPr algn="l">
              <a:buFontTx/>
              <a:buNone/>
            </a:pPr>
            <a:r>
              <a:rPr kumimoji="0" lang="ja-JP" altLang="en-US" sz="1800" b="1" dirty="0">
                <a:solidFill>
                  <a:srgbClr val="000000"/>
                </a:solidFill>
              </a:rPr>
              <a:t>　</a:t>
            </a:r>
            <a:r>
              <a:rPr kumimoji="0" lang="ja-JP" altLang="en-US" sz="1800" b="1" dirty="0">
                <a:solidFill>
                  <a:srgbClr val="5F5F5F"/>
                </a:solidFill>
              </a:rPr>
              <a:t>　</a:t>
            </a:r>
            <a:r>
              <a:rPr kumimoji="0" lang="ja-JP" altLang="en-US" sz="1800" b="1" dirty="0">
                <a:solidFill>
                  <a:srgbClr val="B2B2B2"/>
                </a:solidFill>
                <a:sym typeface="Wingdings" pitchFamily="2" charset="2"/>
              </a:rPr>
              <a:t> 周期が早くなると共に、振幅も増大</a:t>
            </a:r>
            <a:endParaRPr kumimoji="0" lang="ja-JP" altLang="en-US" sz="1800" b="1" dirty="0">
              <a:solidFill>
                <a:srgbClr val="B2B2B2"/>
              </a:solidFill>
            </a:endParaRPr>
          </a:p>
          <a:p>
            <a:pPr algn="l"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</a:rPr>
              <a:t>　　　</a:t>
            </a:r>
            <a:r>
              <a:rPr lang="ja-JP" altLang="en-US" sz="1800" b="1" dirty="0">
                <a:solidFill>
                  <a:srgbClr val="CCECFF"/>
                </a:solidFill>
              </a:rPr>
              <a:t>　　</a:t>
            </a:r>
            <a:r>
              <a:rPr lang="en-US" altLang="ja-JP" sz="1800" b="1" dirty="0">
                <a:solidFill>
                  <a:srgbClr val="CCECFF"/>
                </a:solidFill>
              </a:rPr>
              <a:t>(</a:t>
            </a:r>
            <a:r>
              <a:rPr lang="ja-JP" altLang="en-US" sz="1800" b="1" dirty="0">
                <a:solidFill>
                  <a:srgbClr val="CCECFF"/>
                </a:solidFill>
              </a:rPr>
              <a:t>チャープ波</a:t>
            </a:r>
            <a:r>
              <a:rPr lang="en-US" altLang="ja-JP" sz="1800" b="1" dirty="0">
                <a:solidFill>
                  <a:srgbClr val="CCECFF"/>
                </a:solidFill>
              </a:rPr>
              <a:t>)</a:t>
            </a:r>
          </a:p>
        </p:txBody>
      </p:sp>
      <p:sp>
        <p:nvSpPr>
          <p:cNvPr id="25607" name="Rectangle 56"/>
          <p:cNvSpPr>
            <a:spLocks noChangeArrowheads="1"/>
          </p:cNvSpPr>
          <p:nvPr/>
        </p:nvSpPr>
        <p:spPr bwMode="auto">
          <a:xfrm>
            <a:off x="684213" y="4344988"/>
            <a:ext cx="4572000" cy="9159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800" b="1" dirty="0">
                <a:solidFill>
                  <a:srgbClr val="F8F8F8"/>
                </a:solidFill>
              </a:rPr>
              <a:t>衝突し合体</a:t>
            </a:r>
          </a:p>
          <a:p>
            <a:pPr algn="l"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</a:rPr>
              <a:t>    </a:t>
            </a:r>
            <a:r>
              <a:rPr lang="ja-JP" altLang="en-US" sz="1800" b="1" dirty="0">
                <a:solidFill>
                  <a:srgbClr val="B2B2B2"/>
                </a:solidFill>
                <a:sym typeface="Wingdings" pitchFamily="2" charset="2"/>
              </a:rPr>
              <a:t> 短時間の爆発的な重力波放射</a:t>
            </a:r>
          </a:p>
          <a:p>
            <a:pPr algn="l"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  <a:sym typeface="Wingdings" pitchFamily="2" charset="2"/>
              </a:rPr>
              <a:t>             </a:t>
            </a:r>
            <a:r>
              <a:rPr lang="en-US" altLang="ja-JP" sz="1800" b="1" dirty="0">
                <a:solidFill>
                  <a:srgbClr val="CCECFF"/>
                </a:solidFill>
                <a:sym typeface="Wingdings" pitchFamily="2" charset="2"/>
              </a:rPr>
              <a:t>(</a:t>
            </a:r>
            <a:r>
              <a:rPr lang="ja-JP" altLang="en-US" sz="1800" b="1" dirty="0">
                <a:solidFill>
                  <a:srgbClr val="CCECFF"/>
                </a:solidFill>
              </a:rPr>
              <a:t>バースト波</a:t>
            </a:r>
            <a:r>
              <a:rPr lang="en-US" altLang="ja-JP" sz="1800" b="1" dirty="0">
                <a:solidFill>
                  <a:srgbClr val="CCECFF"/>
                </a:solidFill>
              </a:rPr>
              <a:t>)</a:t>
            </a:r>
          </a:p>
        </p:txBody>
      </p:sp>
      <p:sp>
        <p:nvSpPr>
          <p:cNvPr id="25608" name="Rectangle 57"/>
          <p:cNvSpPr>
            <a:spLocks noChangeArrowheads="1"/>
          </p:cNvSpPr>
          <p:nvPr/>
        </p:nvSpPr>
        <p:spPr bwMode="auto">
          <a:xfrm>
            <a:off x="684213" y="5353050"/>
            <a:ext cx="4572000" cy="915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800" b="1" dirty="0">
                <a:solidFill>
                  <a:srgbClr val="F8F8F8"/>
                </a:solidFill>
              </a:rPr>
              <a:t>励起された</a:t>
            </a:r>
            <a:r>
              <a:rPr lang="en-US" altLang="ja-JP" sz="1800" b="1" dirty="0">
                <a:solidFill>
                  <a:srgbClr val="F8F8F8"/>
                </a:solidFill>
              </a:rPr>
              <a:t>BH</a:t>
            </a:r>
            <a:r>
              <a:rPr lang="ja-JP" altLang="en-US" sz="1800" b="1" dirty="0">
                <a:solidFill>
                  <a:srgbClr val="F8F8F8"/>
                </a:solidFill>
              </a:rPr>
              <a:t>振動の減衰</a:t>
            </a:r>
          </a:p>
          <a:p>
            <a:pPr algn="l"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</a:rPr>
              <a:t>    </a:t>
            </a:r>
            <a:r>
              <a:rPr lang="ja-JP" altLang="en-US" sz="1800" b="1" dirty="0">
                <a:solidFill>
                  <a:srgbClr val="B2B2B2"/>
                </a:solidFill>
                <a:sym typeface="Wingdings" pitchFamily="2" charset="2"/>
              </a:rPr>
              <a:t> 減衰振動波形</a:t>
            </a:r>
          </a:p>
          <a:p>
            <a:pPr algn="l"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  <a:sym typeface="Wingdings" pitchFamily="2" charset="2"/>
              </a:rPr>
              <a:t>             </a:t>
            </a:r>
            <a:r>
              <a:rPr lang="en-US" altLang="ja-JP" sz="1800" b="1" dirty="0">
                <a:solidFill>
                  <a:srgbClr val="CCECFF"/>
                </a:solidFill>
                <a:sym typeface="Wingdings" pitchFamily="2" charset="2"/>
              </a:rPr>
              <a:t>(</a:t>
            </a:r>
            <a:r>
              <a:rPr lang="ja-JP" altLang="en-US" sz="1800" b="1" dirty="0">
                <a:solidFill>
                  <a:srgbClr val="CCECFF"/>
                </a:solidFill>
              </a:rPr>
              <a:t>リングダウン波</a:t>
            </a:r>
            <a:r>
              <a:rPr lang="en-US" altLang="ja-JP" sz="1800" b="1" dirty="0">
                <a:solidFill>
                  <a:srgbClr val="CCECFF"/>
                </a:solidFill>
              </a:rPr>
              <a:t>)</a:t>
            </a:r>
          </a:p>
        </p:txBody>
      </p:sp>
      <p:sp>
        <p:nvSpPr>
          <p:cNvPr id="25609" name="Rectangle 58"/>
          <p:cNvSpPr>
            <a:spLocks noChangeArrowheads="1"/>
          </p:cNvSpPr>
          <p:nvPr/>
        </p:nvSpPr>
        <p:spPr bwMode="auto">
          <a:xfrm>
            <a:off x="611188" y="2565400"/>
            <a:ext cx="4572000" cy="915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F8F8F8"/>
                </a:solidFill>
              </a:rPr>
              <a:t>2</a:t>
            </a:r>
            <a:r>
              <a:rPr lang="ja-JP" altLang="en-US" sz="1800" b="1" dirty="0">
                <a:solidFill>
                  <a:srgbClr val="F8F8F8"/>
                </a:solidFill>
              </a:rPr>
              <a:t>つの中性子星がお互いの周りを公転</a:t>
            </a:r>
          </a:p>
          <a:p>
            <a:pPr algn="l"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</a:rPr>
              <a:t>     </a:t>
            </a:r>
            <a:r>
              <a:rPr lang="ja-JP" altLang="en-US" sz="1800" b="1" dirty="0">
                <a:solidFill>
                  <a:srgbClr val="B2B2B2"/>
                </a:solidFill>
                <a:sym typeface="Wingdings" pitchFamily="2" charset="2"/>
              </a:rPr>
              <a:t> ほぼ定常的</a:t>
            </a:r>
            <a:r>
              <a:rPr lang="en-US" altLang="ja-JP" sz="1800" b="1" dirty="0">
                <a:solidFill>
                  <a:srgbClr val="B2B2B2"/>
                </a:solidFill>
                <a:sym typeface="Wingdings" pitchFamily="2" charset="2"/>
              </a:rPr>
              <a:t>(</a:t>
            </a:r>
            <a:r>
              <a:rPr lang="ja-JP" altLang="en-US" sz="1800" b="1" dirty="0">
                <a:solidFill>
                  <a:srgbClr val="B2B2B2"/>
                </a:solidFill>
                <a:sym typeface="Wingdings" pitchFamily="2" charset="2"/>
              </a:rPr>
              <a:t>正弦波</a:t>
            </a:r>
            <a:r>
              <a:rPr lang="en-US" altLang="ja-JP" sz="1800" b="1" dirty="0">
                <a:solidFill>
                  <a:srgbClr val="B2B2B2"/>
                </a:solidFill>
                <a:sym typeface="Wingdings" pitchFamily="2" charset="2"/>
              </a:rPr>
              <a:t>)</a:t>
            </a:r>
            <a:r>
              <a:rPr lang="ja-JP" altLang="en-US" sz="1800" b="1" dirty="0">
                <a:solidFill>
                  <a:srgbClr val="B2B2B2"/>
                </a:solidFill>
                <a:sym typeface="Wingdings" pitchFamily="2" charset="2"/>
              </a:rPr>
              <a:t>な重力波</a:t>
            </a:r>
          </a:p>
          <a:p>
            <a:pPr algn="l"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  <a:sym typeface="Wingdings" pitchFamily="2" charset="2"/>
              </a:rPr>
              <a:t>                 </a:t>
            </a:r>
            <a:r>
              <a:rPr lang="en-US" altLang="ja-JP" sz="1800" b="1" dirty="0">
                <a:solidFill>
                  <a:srgbClr val="CCECFF"/>
                </a:solidFill>
                <a:sym typeface="Wingdings" pitchFamily="2" charset="2"/>
              </a:rPr>
              <a:t>(</a:t>
            </a:r>
            <a:r>
              <a:rPr lang="ja-JP" altLang="en-US" sz="1800" b="1" dirty="0">
                <a:solidFill>
                  <a:srgbClr val="CCECFF"/>
                </a:solidFill>
                <a:sym typeface="Wingdings" pitchFamily="2" charset="2"/>
              </a:rPr>
              <a:t>連続波</a:t>
            </a:r>
            <a:r>
              <a:rPr lang="en-US" altLang="ja-JP" sz="1800" b="1" dirty="0">
                <a:solidFill>
                  <a:srgbClr val="CCECFF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25610" name="Rectangle 59"/>
          <p:cNvSpPr>
            <a:spLocks noChangeArrowheads="1"/>
          </p:cNvSpPr>
          <p:nvPr/>
        </p:nvSpPr>
        <p:spPr bwMode="auto">
          <a:xfrm>
            <a:off x="647700" y="1576388"/>
            <a:ext cx="4572000" cy="9159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kumimoji="0" lang="ja-JP" altLang="en-US" sz="1800" b="1" dirty="0">
                <a:solidFill>
                  <a:srgbClr val="F8F8F8"/>
                </a:solidFill>
              </a:rPr>
              <a:t>中性子星の自転・非軸対称性</a:t>
            </a:r>
          </a:p>
          <a:p>
            <a:pPr algn="l"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</a:rPr>
              <a:t>    </a:t>
            </a:r>
            <a:r>
              <a:rPr lang="ja-JP" altLang="en-US" sz="1800" b="1" dirty="0">
                <a:solidFill>
                  <a:srgbClr val="B2B2B2"/>
                </a:solidFill>
                <a:sym typeface="Wingdings" pitchFamily="2" charset="2"/>
              </a:rPr>
              <a:t> ほぼ定常的</a:t>
            </a:r>
            <a:r>
              <a:rPr lang="en-US" altLang="ja-JP" sz="1800" b="1" dirty="0">
                <a:solidFill>
                  <a:srgbClr val="B2B2B2"/>
                </a:solidFill>
                <a:sym typeface="Wingdings" pitchFamily="2" charset="2"/>
              </a:rPr>
              <a:t>(</a:t>
            </a:r>
            <a:r>
              <a:rPr lang="ja-JP" altLang="en-US" sz="1800" b="1" dirty="0">
                <a:solidFill>
                  <a:srgbClr val="B2B2B2"/>
                </a:solidFill>
                <a:sym typeface="Wingdings" pitchFamily="2" charset="2"/>
              </a:rPr>
              <a:t>正弦波</a:t>
            </a:r>
            <a:r>
              <a:rPr lang="en-US" altLang="ja-JP" sz="1800" b="1" dirty="0">
                <a:solidFill>
                  <a:srgbClr val="B2B2B2"/>
                </a:solidFill>
                <a:sym typeface="Wingdings" pitchFamily="2" charset="2"/>
              </a:rPr>
              <a:t>)</a:t>
            </a:r>
            <a:r>
              <a:rPr lang="ja-JP" altLang="en-US" sz="1800" b="1" dirty="0">
                <a:solidFill>
                  <a:srgbClr val="B2B2B2"/>
                </a:solidFill>
                <a:sym typeface="Wingdings" pitchFamily="2" charset="2"/>
              </a:rPr>
              <a:t>な重力波</a:t>
            </a:r>
          </a:p>
          <a:p>
            <a:pPr algn="l"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  <a:sym typeface="Wingdings" pitchFamily="2" charset="2"/>
              </a:rPr>
              <a:t>             </a:t>
            </a:r>
            <a:r>
              <a:rPr lang="en-US" altLang="ja-JP" sz="1800" b="1" dirty="0">
                <a:solidFill>
                  <a:srgbClr val="CCECFF"/>
                </a:solidFill>
                <a:sym typeface="Wingdings" pitchFamily="2" charset="2"/>
              </a:rPr>
              <a:t>(</a:t>
            </a:r>
            <a:r>
              <a:rPr lang="ja-JP" altLang="en-US" sz="1800" b="1" dirty="0">
                <a:solidFill>
                  <a:srgbClr val="CCECFF"/>
                </a:solidFill>
              </a:rPr>
              <a:t>連続波</a:t>
            </a:r>
            <a:r>
              <a:rPr lang="en-US" altLang="ja-JP" sz="1800" b="1" dirty="0">
                <a:solidFill>
                  <a:srgbClr val="CCECFF"/>
                </a:solidFill>
              </a:rPr>
              <a:t>)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5292725" y="5086350"/>
            <a:ext cx="2741613" cy="1079500"/>
            <a:chOff x="5292725" y="5086350"/>
            <a:chExt cx="2741613" cy="1079500"/>
          </a:xfrm>
        </p:grpSpPr>
        <p:sp>
          <p:nvSpPr>
            <p:cNvPr id="25611" name="AutoShape 61"/>
            <p:cNvSpPr>
              <a:spLocks noChangeArrowheads="1"/>
            </p:cNvSpPr>
            <p:nvPr/>
          </p:nvSpPr>
          <p:spPr bwMode="auto">
            <a:xfrm>
              <a:off x="5795963" y="5086350"/>
              <a:ext cx="2233612" cy="1079500"/>
            </a:xfrm>
            <a:prstGeom prst="roundRect">
              <a:avLst>
                <a:gd name="adj" fmla="val 10296"/>
              </a:avLst>
            </a:prstGeom>
            <a:solidFill>
              <a:srgbClr val="99CCFF">
                <a:alpha val="20000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25612" name="AutoShape 62"/>
            <p:cNvSpPr>
              <a:spLocks noChangeArrowheads="1"/>
            </p:cNvSpPr>
            <p:nvPr/>
          </p:nvSpPr>
          <p:spPr bwMode="auto">
            <a:xfrm>
              <a:off x="5292725" y="5445125"/>
              <a:ext cx="287338" cy="431800"/>
            </a:xfrm>
            <a:custGeom>
              <a:avLst/>
              <a:gdLst>
                <a:gd name="T0" fmla="*/ 154630 w 21600"/>
                <a:gd name="T1" fmla="*/ 0 h 21600"/>
                <a:gd name="T2" fmla="*/ 0 w 21600"/>
                <a:gd name="T3" fmla="*/ 215900 h 21600"/>
                <a:gd name="T4" fmla="*/ 154630 w 21600"/>
                <a:gd name="T5" fmla="*/ 431800 h 21600"/>
                <a:gd name="T6" fmla="*/ 287338 w 21600"/>
                <a:gd name="T7" fmla="*/ 2159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85 h 21600"/>
                <a:gd name="T14" fmla="*/ 15305 w 21600"/>
                <a:gd name="T15" fmla="*/ 1761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624" y="0"/>
                  </a:moveTo>
                  <a:lnTo>
                    <a:pt x="11624" y="3985"/>
                  </a:lnTo>
                  <a:lnTo>
                    <a:pt x="3375" y="3985"/>
                  </a:lnTo>
                  <a:lnTo>
                    <a:pt x="3375" y="17615"/>
                  </a:lnTo>
                  <a:lnTo>
                    <a:pt x="11624" y="17615"/>
                  </a:lnTo>
                  <a:lnTo>
                    <a:pt x="116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85"/>
                  </a:moveTo>
                  <a:lnTo>
                    <a:pt x="1350" y="17615"/>
                  </a:lnTo>
                  <a:lnTo>
                    <a:pt x="2700" y="17615"/>
                  </a:lnTo>
                  <a:lnTo>
                    <a:pt x="2700" y="3985"/>
                  </a:lnTo>
                  <a:close/>
                </a:path>
                <a:path w="21600" h="21600">
                  <a:moveTo>
                    <a:pt x="0" y="3985"/>
                  </a:moveTo>
                  <a:lnTo>
                    <a:pt x="0" y="17615"/>
                  </a:lnTo>
                  <a:lnTo>
                    <a:pt x="675" y="17615"/>
                  </a:lnTo>
                  <a:lnTo>
                    <a:pt x="675" y="3985"/>
                  </a:lnTo>
                  <a:close/>
                </a:path>
              </a:pathLst>
            </a:custGeom>
            <a:solidFill>
              <a:srgbClr val="99CCFF">
                <a:alpha val="50195"/>
              </a:srgbClr>
            </a:solidFill>
            <a:ln w="3175">
              <a:solidFill>
                <a:srgbClr val="99CCFF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25613" name="Text Box 63"/>
            <p:cNvSpPr txBox="1">
              <a:spLocks noChangeArrowheads="1"/>
            </p:cNvSpPr>
            <p:nvPr/>
          </p:nvSpPr>
          <p:spPr bwMode="auto">
            <a:xfrm>
              <a:off x="5795963" y="5184775"/>
              <a:ext cx="2238375" cy="91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SzPct val="70000"/>
                <a:buFontTx/>
                <a:buNone/>
              </a:pPr>
              <a:r>
                <a:rPr lang="ja-JP" altLang="en-US" sz="1800" b="1" dirty="0">
                  <a:solidFill>
                    <a:srgbClr val="CCECFF"/>
                  </a:solidFill>
                </a:rPr>
                <a:t>中性子星の物理</a:t>
              </a:r>
            </a:p>
            <a:p>
              <a:pPr algn="l">
                <a:buSzPct val="70000"/>
                <a:buFontTx/>
                <a:buNone/>
              </a:pPr>
              <a:r>
                <a:rPr lang="ja-JP" altLang="en-US" sz="1800" b="1" dirty="0">
                  <a:solidFill>
                    <a:srgbClr val="CCECFF"/>
                  </a:solidFill>
                </a:rPr>
                <a:t>ブラックホールの物理</a:t>
              </a:r>
            </a:p>
            <a:p>
              <a:pPr algn="l">
                <a:buSzPct val="70000"/>
                <a:buFontTx/>
                <a:buNone/>
              </a:pPr>
              <a:r>
                <a:rPr lang="ja-JP" altLang="en-US" sz="1800" b="1" dirty="0">
                  <a:solidFill>
                    <a:srgbClr val="CCECFF"/>
                  </a:solidFill>
                </a:rPr>
                <a:t>相対性理論の検証</a:t>
              </a:r>
            </a:p>
          </p:txBody>
        </p:sp>
      </p:grpSp>
      <p:pic>
        <p:nvPicPr>
          <p:cNvPr id="25614" name="Picture 6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00" y="1417638"/>
            <a:ext cx="388620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  <p:bldP spid="25607" grpId="0"/>
      <p:bldP spid="25608" grpId="0"/>
      <p:bldP spid="2560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DPF</a:t>
            </a:r>
            <a:r>
              <a:rPr lang="ja-JP" altLang="en-US" dirty="0"/>
              <a:t>が目指す科学的成果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pic>
        <p:nvPicPr>
          <p:cNvPr id="1143811" name="Picture 3" descr="objective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984250"/>
            <a:ext cx="91440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10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DPF</a:t>
            </a:r>
            <a:r>
              <a:rPr lang="ja-JP" altLang="en-US" dirty="0"/>
              <a:t>が目指す科学的成果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33255" name="Picture 1063" descr="objective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984250"/>
            <a:ext cx="91440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7" name="AutoShape 1065"/>
          <p:cNvSpPr>
            <a:spLocks noChangeArrowheads="1"/>
          </p:cNvSpPr>
          <p:nvPr/>
        </p:nvSpPr>
        <p:spPr bwMode="auto">
          <a:xfrm>
            <a:off x="76200" y="1600200"/>
            <a:ext cx="3352800" cy="3962400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E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79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333333"/>
                </a:solidFill>
              </a:rPr>
              <a:t>DECIGO (5)</a:t>
            </a:r>
          </a:p>
        </p:txBody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2200" b="1" dirty="0"/>
              <a:t>DECIGO</a:t>
            </a:r>
            <a:r>
              <a:rPr lang="ja-JP" altLang="en-US" sz="2200" b="1" dirty="0"/>
              <a:t>軌道</a:t>
            </a:r>
          </a:p>
        </p:txBody>
      </p:sp>
      <p:sp>
        <p:nvSpPr>
          <p:cNvPr id="796676" name="Rectangle 4"/>
          <p:cNvSpPr>
            <a:spLocks noChangeArrowheads="1"/>
          </p:cNvSpPr>
          <p:nvPr/>
        </p:nvSpPr>
        <p:spPr bwMode="auto">
          <a:xfrm>
            <a:off x="538163" y="1339850"/>
            <a:ext cx="76342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軌道選定で考慮すべき要素</a:t>
            </a:r>
            <a:r>
              <a:rPr kumimoji="1" lang="ja-JP" altLang="ja-JP" sz="16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ja-JP" altLang="en-US" sz="1600" b="1" kern="1200" dirty="0">
              <a:solidFill>
                <a:srgbClr val="3366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566738" lvl="1" indent="-182563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◎ </a:t>
            </a:r>
            <a:r>
              <a:rPr kumimoji="1" lang="en-US" altLang="ja-JP" sz="16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S/C</a:t>
            </a:r>
            <a:r>
              <a:rPr kumimoji="1" lang="ja-JP" altLang="en-US" sz="16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間の相対加速度が小さい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干渉計制御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ドラッグフリー制御からの要請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marL="566738" lvl="1" indent="-182563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◎ 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太陽電池発電が困難でない 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(S/C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生存からの要請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marL="566738" lvl="1" indent="-182563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○ 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地球からの距離が遠すぎない 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通信の要請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marL="566738" lvl="1" indent="-182563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○ </a:t>
            </a:r>
            <a:r>
              <a:rPr kumimoji="1" lang="ja-JP" altLang="en-US" sz="16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軌道投入が困難でない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推力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重量からの要請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marL="566738" lvl="1" indent="-182563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△ 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地球からの位置関係があまり変化しない 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なんとなく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marL="566738" lvl="1" indent="-182563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△ 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制御を失ったときにリカバリーがききやすい 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(Fail Safe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からの要請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marL="566738" lvl="1" indent="-182563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△ 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軌道上に擾乱物がない 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干渉計雑音からの要請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b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</a:br>
            <a:endParaRPr kumimoji="1" lang="en-US" altLang="ja-JP" sz="16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796677" name="Picture 5" descr="LISAorb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471863"/>
            <a:ext cx="3887787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00113" y="3570288"/>
            <a:ext cx="4464050" cy="2738437"/>
            <a:chOff x="567" y="2249"/>
            <a:chExt cx="2812" cy="1725"/>
          </a:xfrm>
        </p:grpSpPr>
        <p:sp>
          <p:nvSpPr>
            <p:cNvPr id="796679" name="AutoShape 7"/>
            <p:cNvSpPr>
              <a:spLocks noChangeArrowheads="1"/>
            </p:cNvSpPr>
            <p:nvPr/>
          </p:nvSpPr>
          <p:spPr bwMode="auto">
            <a:xfrm rot="5400000">
              <a:off x="1087" y="2182"/>
              <a:ext cx="183" cy="318"/>
            </a:xfrm>
            <a:custGeom>
              <a:avLst/>
              <a:gdLst>
                <a:gd name="G0" fmla="+- 12630 0 0"/>
                <a:gd name="G1" fmla="+- 4013 0 0"/>
                <a:gd name="G2" fmla="+- 21600 0 4013"/>
                <a:gd name="G3" fmla="+- 10800 0 4013"/>
                <a:gd name="G4" fmla="+- 21600 0 12630"/>
                <a:gd name="G5" fmla="*/ G4 G3 10800"/>
                <a:gd name="G6" fmla="+- 21600 0 G5"/>
                <a:gd name="T0" fmla="*/ 12630 w 21600"/>
                <a:gd name="T1" fmla="*/ 0 h 21600"/>
                <a:gd name="T2" fmla="*/ 0 w 21600"/>
                <a:gd name="T3" fmla="*/ 10800 h 21600"/>
                <a:gd name="T4" fmla="*/ 1263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630" y="0"/>
                  </a:moveTo>
                  <a:lnTo>
                    <a:pt x="12630" y="4013"/>
                  </a:lnTo>
                  <a:lnTo>
                    <a:pt x="3375" y="4013"/>
                  </a:lnTo>
                  <a:lnTo>
                    <a:pt x="3375" y="17587"/>
                  </a:lnTo>
                  <a:lnTo>
                    <a:pt x="12630" y="17587"/>
                  </a:lnTo>
                  <a:lnTo>
                    <a:pt x="1263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013"/>
                  </a:moveTo>
                  <a:lnTo>
                    <a:pt x="1350" y="17587"/>
                  </a:lnTo>
                  <a:lnTo>
                    <a:pt x="2700" y="17587"/>
                  </a:lnTo>
                  <a:lnTo>
                    <a:pt x="2700" y="4013"/>
                  </a:lnTo>
                  <a:close/>
                </a:path>
                <a:path w="21600" h="21600">
                  <a:moveTo>
                    <a:pt x="0" y="4013"/>
                  </a:moveTo>
                  <a:lnTo>
                    <a:pt x="0" y="17587"/>
                  </a:lnTo>
                  <a:lnTo>
                    <a:pt x="675" y="17587"/>
                  </a:lnTo>
                  <a:lnTo>
                    <a:pt x="675" y="4013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6680" name="Rectangle 8"/>
            <p:cNvSpPr>
              <a:spLocks noChangeArrowheads="1"/>
            </p:cNvSpPr>
            <p:nvPr/>
          </p:nvSpPr>
          <p:spPr bwMode="auto">
            <a:xfrm>
              <a:off x="567" y="2477"/>
              <a:ext cx="2812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193675" indent="-193675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ja-JP" b="1" kern="1200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軌道</a:t>
              </a:r>
              <a:r>
                <a:rPr kumimoji="1" lang="ja-JP" altLang="en-US" b="1" kern="1200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候補</a:t>
              </a:r>
              <a:r>
                <a:rPr kumimoji="1" lang="ja-JP" altLang="ja-JP" sz="1600" b="1" kern="1200" dirty="0">
                  <a:solidFill>
                    <a:srgbClr val="3366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endParaRPr kumimoji="1" lang="ja-JP" altLang="en-US" sz="16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marL="566738" lvl="1" indent="-182563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太陽周回軌道</a:t>
              </a:r>
            </a:p>
            <a:p>
              <a:pPr marL="566738" lvl="1" indent="-182563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en-US" altLang="ja-JP" sz="1600" b="1" kern="1200" dirty="0">
                  <a:solidFill>
                    <a:srgbClr val="33CC33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LISA</a:t>
              </a:r>
              <a:r>
                <a:rPr kumimoji="1" lang="ja-JP" altLang="en-US" sz="1600" b="1" kern="1200" dirty="0">
                  <a:solidFill>
                    <a:srgbClr val="33CC33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と同様の軌道</a:t>
              </a:r>
            </a:p>
            <a:p>
              <a:pPr marL="566738" lvl="1" indent="-182563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地球公転軌道上 </a:t>
              </a:r>
            </a:p>
            <a:p>
              <a:pPr marL="566738" lvl="1" indent="-182563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ラグランジュ点</a:t>
              </a:r>
            </a:p>
            <a:p>
              <a:pPr marL="566738" lvl="1" indent="-182563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ハロー軌道</a:t>
              </a:r>
            </a:p>
            <a:p>
              <a:pPr marL="566738" lvl="1" indent="-182563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ラグランジュ点付近への静止</a:t>
              </a:r>
            </a:p>
            <a:p>
              <a:pPr marL="566738" lvl="1" indent="-182563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地球周回軌道</a:t>
              </a:r>
              <a:b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</a:b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なんか良い軌道がある可能性？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9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79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333333"/>
                </a:solidFill>
              </a:rPr>
              <a:t>DECIGO (6)</a:t>
            </a:r>
          </a:p>
        </p:txBody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2200" b="1" dirty="0"/>
              <a:t>DECIGO</a:t>
            </a:r>
            <a:r>
              <a:rPr lang="ja-JP" altLang="en-US" sz="2200" b="1" dirty="0"/>
              <a:t>軌道の検討</a:t>
            </a:r>
          </a:p>
        </p:txBody>
      </p:sp>
      <p:pic>
        <p:nvPicPr>
          <p:cNvPr id="798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052513"/>
            <a:ext cx="3930650" cy="24987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8725" name="Rectangle 5"/>
          <p:cNvSpPr>
            <a:spLocks noChangeArrowheads="1"/>
          </p:cNvSpPr>
          <p:nvPr/>
        </p:nvSpPr>
        <p:spPr bwMode="auto">
          <a:xfrm>
            <a:off x="395288" y="1247775"/>
            <a:ext cx="4464050" cy="20034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ja-JP" altLang="en-US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例</a:t>
            </a: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1) LISA</a:t>
            </a:r>
            <a:r>
              <a:rPr kumimoji="1" lang="ja-JP" altLang="en-US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と同様の軌道 </a:t>
            </a:r>
            <a:r>
              <a:rPr kumimoji="1" lang="en-US" altLang="ja-JP" sz="14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4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高城氏</a:t>
            </a:r>
            <a:r>
              <a:rPr kumimoji="1" lang="en-US" altLang="ja-JP" sz="14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森本氏</a:t>
            </a:r>
            <a:r>
              <a:rPr kumimoji="1" lang="en-US" altLang="ja-JP" sz="14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惑星重力の効果を含める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</a:t>
            </a: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惑星補正なし 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30cm/yr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の変動</a:t>
            </a: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基線長</a:t>
            </a: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1000km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     地球公転と同様の軌道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</a:t>
            </a: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太陽から見て </a:t>
            </a: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度　地球の後ろ</a:t>
            </a: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無制御時の軌道</a:t>
            </a:r>
          </a:p>
        </p:txBody>
      </p:sp>
      <p:sp>
        <p:nvSpPr>
          <p:cNvPr id="798726" name="Rectangle 6"/>
          <p:cNvSpPr>
            <a:spLocks noChangeArrowheads="1"/>
          </p:cNvSpPr>
          <p:nvPr/>
        </p:nvSpPr>
        <p:spPr bwMode="auto">
          <a:xfrm>
            <a:off x="1403350" y="3200400"/>
            <a:ext cx="3313113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相対加速度 </a:t>
            </a:r>
            <a:r>
              <a:rPr kumimoji="1" lang="en-US" altLang="ja-JP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 4x10</a:t>
            </a:r>
            <a:r>
              <a:rPr kumimoji="1" lang="en-US" altLang="ja-JP" b="1" kern="1200" baseline="300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-12</a:t>
            </a:r>
            <a:r>
              <a:rPr kumimoji="1" lang="en-US" altLang="ja-JP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m/s</a:t>
            </a:r>
            <a:r>
              <a:rPr kumimoji="1" lang="en-US" altLang="ja-JP" b="1" kern="1200" baseline="300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en-US" altLang="ja-JP" b="1" kern="1200" dirty="0">
                <a:solidFill>
                  <a:srgbClr val="99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99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必要推力  </a:t>
            </a:r>
            <a:r>
              <a:rPr kumimoji="1" lang="en-US" altLang="ja-JP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 10</a:t>
            </a:r>
            <a:r>
              <a:rPr kumimoji="1" lang="en-US" altLang="ja-JP" b="1" kern="1200" baseline="300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</a:t>
            </a:r>
          </a:p>
        </p:txBody>
      </p:sp>
      <p:sp>
        <p:nvSpPr>
          <p:cNvPr id="798727" name="Oval 7"/>
          <p:cNvSpPr>
            <a:spLocks noChangeArrowheads="1"/>
          </p:cNvSpPr>
          <p:nvPr/>
        </p:nvSpPr>
        <p:spPr bwMode="auto">
          <a:xfrm>
            <a:off x="5292725" y="1989138"/>
            <a:ext cx="287338" cy="288925"/>
          </a:xfrm>
          <a:prstGeom prst="ellips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798728" name="Picture 8" descr="lag_hal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1500" y="3716338"/>
            <a:ext cx="2736850" cy="2667000"/>
          </a:xfrm>
          <a:prstGeom prst="rect">
            <a:avLst/>
          </a:prstGeom>
          <a:noFill/>
        </p:spPr>
      </p:pic>
      <p:sp>
        <p:nvSpPr>
          <p:cNvPr id="798729" name="Rectangle 9"/>
          <p:cNvSpPr>
            <a:spLocks noChangeArrowheads="1"/>
          </p:cNvSpPr>
          <p:nvPr/>
        </p:nvSpPr>
        <p:spPr bwMode="auto">
          <a:xfrm>
            <a:off x="468313" y="4019550"/>
            <a:ext cx="5183187" cy="14668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ja-JP" altLang="en-US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例</a:t>
            </a: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2) </a:t>
            </a:r>
            <a:r>
              <a:rPr kumimoji="1" lang="ja-JP" altLang="en-US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ラグランジュ点まわりのハロー軌道 </a:t>
            </a:r>
            <a:r>
              <a:rPr kumimoji="1" lang="en-US" altLang="ja-JP" sz="14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4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歌島氏</a:t>
            </a:r>
            <a:r>
              <a:rPr kumimoji="1" lang="en-US" altLang="ja-JP" sz="14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en-US" altLang="ja-JP" sz="12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L2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点で線形展開した計算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基線長</a:t>
            </a: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1000km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     長半径</a:t>
            </a: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70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万</a:t>
            </a: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km</a:t>
            </a: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の周回軌道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無制御時の軌道</a:t>
            </a:r>
          </a:p>
        </p:txBody>
      </p:sp>
      <p:sp>
        <p:nvSpPr>
          <p:cNvPr id="798730" name="Rectangle 10"/>
          <p:cNvSpPr>
            <a:spLocks noChangeArrowheads="1"/>
          </p:cNvSpPr>
          <p:nvPr/>
        </p:nvSpPr>
        <p:spPr bwMode="auto">
          <a:xfrm>
            <a:off x="1258888" y="5702300"/>
            <a:ext cx="43211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相対加速度 </a:t>
            </a:r>
            <a:r>
              <a:rPr kumimoji="1" lang="en-US" altLang="ja-JP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 4x10</a:t>
            </a:r>
            <a:r>
              <a:rPr kumimoji="1" lang="en-US" altLang="ja-JP" b="1" kern="1200" baseline="300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m/s</a:t>
            </a:r>
            <a:r>
              <a:rPr kumimoji="1" lang="en-US" altLang="ja-JP" b="1" kern="1200" baseline="300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en-US" altLang="ja-JP" b="1" kern="1200" dirty="0">
                <a:solidFill>
                  <a:srgbClr val="99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4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山川氏</a:t>
            </a:r>
            <a:r>
              <a:rPr kumimoji="1" lang="en-US" altLang="ja-JP" sz="14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84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84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Pre-conceptual Design (7)</a:t>
            </a:r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2200" b="1" dirty="0"/>
              <a:t>S/C thruster force</a:t>
            </a:r>
          </a:p>
        </p:txBody>
      </p:sp>
      <p:pic>
        <p:nvPicPr>
          <p:cNvPr id="4331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052513"/>
            <a:ext cx="3930650" cy="24987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33160" name="Rectangle 8"/>
          <p:cNvSpPr>
            <a:spLocks noChangeArrowheads="1"/>
          </p:cNvSpPr>
          <p:nvPr/>
        </p:nvSpPr>
        <p:spPr bwMode="auto">
          <a:xfrm>
            <a:off x="323850" y="1196975"/>
            <a:ext cx="4464050" cy="2640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b="1" kern="1200" dirty="0">
                <a:solidFill>
                  <a:srgbClr val="0000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S/C orbit : TBD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en-US" altLang="ja-JP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(ex) Similar orbit as that of LISA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Numerical simulation of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multi-bode system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</a:t>
            </a: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Include gravity of planets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Arm length: 1000km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  </a:t>
            </a: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Earth-like orbit,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20deg. Behind the earth</a:t>
            </a:r>
          </a:p>
        </p:txBody>
      </p:sp>
      <p:sp>
        <p:nvSpPr>
          <p:cNvPr id="433169" name="AutoShape 17"/>
          <p:cNvSpPr>
            <a:spLocks noChangeArrowheads="1"/>
          </p:cNvSpPr>
          <p:nvPr/>
        </p:nvSpPr>
        <p:spPr bwMode="auto">
          <a:xfrm rot="5400000">
            <a:off x="2278857" y="4233069"/>
            <a:ext cx="303212" cy="39370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99CCFF">
              <a:alpha val="50000"/>
            </a:srgbClr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3170" name="Rectangle 18"/>
          <p:cNvSpPr>
            <a:spLocks noChangeArrowheads="1"/>
          </p:cNvSpPr>
          <p:nvPr/>
        </p:nvSpPr>
        <p:spPr bwMode="auto">
          <a:xfrm>
            <a:off x="971550" y="4953000"/>
            <a:ext cx="3816350" cy="996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Length control is indispensable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</a:t>
            </a:r>
            <a:r>
              <a:rPr kumimoji="1" lang="en-US" altLang="ja-JP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cceleration to be controlled:                   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~4x10</a:t>
            </a:r>
            <a:r>
              <a:rPr kumimoji="1" lang="en-US" altLang="ja-JP" b="1" kern="1200" baseline="300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-12</a:t>
            </a:r>
            <a:r>
              <a:rPr kumimoji="1" lang="en-US" altLang="ja-JP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m/s</a:t>
            </a:r>
            <a:r>
              <a:rPr kumimoji="1" lang="en-US" altLang="ja-JP" b="1" kern="1200" baseline="300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en-US" altLang="ja-JP" b="1" kern="1200" dirty="0">
                <a:solidFill>
                  <a:srgbClr val="99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</p:txBody>
      </p:sp>
      <p:pic>
        <p:nvPicPr>
          <p:cNvPr id="433171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790950"/>
            <a:ext cx="4000500" cy="25749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33172" name="Oval 20"/>
          <p:cNvSpPr>
            <a:spLocks noChangeArrowheads="1"/>
          </p:cNvSpPr>
          <p:nvPr/>
        </p:nvSpPr>
        <p:spPr bwMode="auto">
          <a:xfrm>
            <a:off x="5292725" y="1989138"/>
            <a:ext cx="287338" cy="288925"/>
          </a:xfrm>
          <a:prstGeom prst="ellips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3173" name="Line 21"/>
          <p:cNvSpPr>
            <a:spLocks noChangeShapeType="1"/>
          </p:cNvSpPr>
          <p:nvPr/>
        </p:nvSpPr>
        <p:spPr bwMode="auto">
          <a:xfrm>
            <a:off x="5508625" y="2276475"/>
            <a:ext cx="576263" cy="1512888"/>
          </a:xfrm>
          <a:prstGeom prst="line">
            <a:avLst/>
          </a:prstGeom>
          <a:noFill/>
          <a:ln w="50800">
            <a:solidFill>
              <a:srgbClr val="FF9933"/>
            </a:solidFill>
            <a:round/>
            <a:headEnd/>
            <a:tailEnd type="stealth" w="lg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3174" name="Rectangle 22"/>
          <p:cNvSpPr>
            <a:spLocks noChangeArrowheads="1"/>
          </p:cNvSpPr>
          <p:nvPr/>
        </p:nvSpPr>
        <p:spPr bwMode="auto">
          <a:xfrm>
            <a:off x="5435600" y="5661025"/>
            <a:ext cx="3095625" cy="2936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Black curve: parabolic fitting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角丸四角形 234"/>
          <p:cNvSpPr/>
          <p:nvPr/>
        </p:nvSpPr>
        <p:spPr bwMode="auto">
          <a:xfrm>
            <a:off x="642910" y="2285928"/>
            <a:ext cx="3429024" cy="2143140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Pre-Conceptual Design</a:t>
            </a:r>
            <a:endParaRPr lang="en-US" altLang="ja-JP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09593" y="1142984"/>
            <a:ext cx="4848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Interferometer Unit: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Differential </a:t>
            </a:r>
            <a:r>
              <a:rPr kumimoji="1" lang="en-US" altLang="ja-JP" sz="2000" b="1" kern="1200" dirty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FP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interferometer</a:t>
            </a:r>
            <a:endParaRPr kumimoji="1" lang="en-US" altLang="ja-JP" sz="2000" b="1" kern="1200" dirty="0">
              <a:solidFill>
                <a:schemeClr val="bg1">
                  <a:lumMod val="90000"/>
                </a:schemeClr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2" name="グループ化 235"/>
          <p:cNvGrpSpPr/>
          <p:nvPr/>
        </p:nvGrpSpPr>
        <p:grpSpPr>
          <a:xfrm>
            <a:off x="3590955" y="1196961"/>
            <a:ext cx="5338763" cy="5018121"/>
            <a:chOff x="3590955" y="1196961"/>
            <a:chExt cx="5338763" cy="5018121"/>
          </a:xfrm>
        </p:grpSpPr>
        <p:sp>
          <p:nvSpPr>
            <p:cNvPr id="114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5538818" y="2690798"/>
              <a:ext cx="600075" cy="495300"/>
              <a:chOff x="4785" y="11039"/>
              <a:chExt cx="829" cy="688"/>
            </a:xfrm>
          </p:grpSpPr>
          <p:sp>
            <p:nvSpPr>
              <p:cNvPr id="22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5492780" y="2660636"/>
              <a:ext cx="600075" cy="500063"/>
              <a:chOff x="4785" y="11039"/>
              <a:chExt cx="829" cy="688"/>
            </a:xfrm>
          </p:grpSpPr>
          <p:sp>
            <p:nvSpPr>
              <p:cNvPr id="216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6419880" y="2673336"/>
              <a:ext cx="600075" cy="503238"/>
              <a:chOff x="4785" y="11039"/>
              <a:chExt cx="829" cy="688"/>
            </a:xfrm>
          </p:grpSpPr>
          <p:sp>
            <p:nvSpPr>
              <p:cNvPr id="211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5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6792943" y="1941498"/>
              <a:ext cx="223838" cy="180975"/>
              <a:chOff x="5504" y="8144"/>
              <a:chExt cx="291" cy="236"/>
            </a:xfrm>
          </p:grpSpPr>
          <p:sp>
            <p:nvSpPr>
              <p:cNvPr id="209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5526118" y="1951023"/>
              <a:ext cx="227013" cy="180975"/>
              <a:chOff x="5504" y="8144"/>
              <a:chExt cx="291" cy="236"/>
            </a:xfrm>
          </p:grpSpPr>
          <p:sp>
            <p:nvSpPr>
              <p:cNvPr id="207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3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6792943" y="4854561"/>
              <a:ext cx="600075" cy="495300"/>
              <a:chOff x="4785" y="11039"/>
              <a:chExt cx="829" cy="688"/>
            </a:xfrm>
          </p:grpSpPr>
          <p:sp>
            <p:nvSpPr>
              <p:cNvPr id="202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5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6792943" y="4899011"/>
              <a:ext cx="600075" cy="500063"/>
              <a:chOff x="4785" y="11039"/>
              <a:chExt cx="829" cy="688"/>
            </a:xfrm>
          </p:grpSpPr>
          <p:sp>
            <p:nvSpPr>
              <p:cNvPr id="197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0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7243793" y="4094148"/>
              <a:ext cx="600075" cy="503238"/>
              <a:chOff x="4785" y="11039"/>
              <a:chExt cx="829" cy="688"/>
            </a:xfrm>
          </p:grpSpPr>
          <p:sp>
            <p:nvSpPr>
              <p:cNvPr id="192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8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8299480" y="4541823"/>
              <a:ext cx="223838" cy="180975"/>
              <a:chOff x="5504" y="8144"/>
              <a:chExt cx="291" cy="236"/>
            </a:xfrm>
          </p:grpSpPr>
          <p:sp>
            <p:nvSpPr>
              <p:cNvPr id="190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 flipH="1">
              <a:off x="7654955" y="5632436"/>
              <a:ext cx="227013" cy="180975"/>
              <a:chOff x="5504" y="8144"/>
              <a:chExt cx="291" cy="236"/>
            </a:xfrm>
          </p:grpSpPr>
          <p:sp>
            <p:nvSpPr>
              <p:cNvPr id="188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6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" name="Group 141"/>
            <p:cNvGrpSpPr>
              <a:grpSpLocks/>
            </p:cNvGrpSpPr>
            <p:nvPr/>
          </p:nvGrpSpPr>
          <p:grpSpPr bwMode="auto">
            <a:xfrm>
              <a:off x="5141943" y="4906949"/>
              <a:ext cx="600075" cy="500063"/>
              <a:chOff x="4785" y="11039"/>
              <a:chExt cx="829" cy="688"/>
            </a:xfrm>
          </p:grpSpPr>
          <p:sp>
            <p:nvSpPr>
              <p:cNvPr id="183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" name="Group 171"/>
            <p:cNvGrpSpPr>
              <a:grpSpLocks/>
            </p:cNvGrpSpPr>
            <p:nvPr/>
          </p:nvGrpSpPr>
          <p:grpSpPr bwMode="auto">
            <a:xfrm rot="18007332">
              <a:off x="4667280" y="4086211"/>
              <a:ext cx="600075" cy="500063"/>
              <a:chOff x="4785" y="11039"/>
              <a:chExt cx="829" cy="688"/>
            </a:xfrm>
          </p:grpSpPr>
          <p:sp>
            <p:nvSpPr>
              <p:cNvPr id="178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" name="Group 200"/>
            <p:cNvGrpSpPr>
              <a:grpSpLocks/>
            </p:cNvGrpSpPr>
            <p:nvPr/>
          </p:nvGrpSpPr>
          <p:grpSpPr bwMode="auto">
            <a:xfrm rot="7253297">
              <a:off x="3994180" y="4571986"/>
              <a:ext cx="227013" cy="180975"/>
              <a:chOff x="5504" y="8144"/>
              <a:chExt cx="291" cy="236"/>
            </a:xfrm>
          </p:grpSpPr>
          <p:sp>
            <p:nvSpPr>
              <p:cNvPr id="176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7" name="Group 203"/>
            <p:cNvGrpSpPr>
              <a:grpSpLocks/>
            </p:cNvGrpSpPr>
            <p:nvPr/>
          </p:nvGrpSpPr>
          <p:grpSpPr bwMode="auto">
            <a:xfrm>
              <a:off x="4624418" y="5638786"/>
              <a:ext cx="223838" cy="180975"/>
              <a:chOff x="5504" y="8144"/>
              <a:chExt cx="291" cy="236"/>
            </a:xfrm>
          </p:grpSpPr>
          <p:sp>
            <p:nvSpPr>
              <p:cNvPr id="174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6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227" name="Text Box 212"/>
            <p:cNvSpPr txBox="1">
              <a:spLocks noChangeArrowheads="1"/>
            </p:cNvSpPr>
            <p:nvPr/>
          </p:nvSpPr>
          <p:spPr bwMode="auto">
            <a:xfrm>
              <a:off x="3929093" y="5489561"/>
              <a:ext cx="800100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228" name="Text Box 214"/>
            <p:cNvSpPr txBox="1">
              <a:spLocks noChangeArrowheads="1"/>
            </p:cNvSpPr>
            <p:nvPr/>
          </p:nvSpPr>
          <p:spPr bwMode="auto">
            <a:xfrm>
              <a:off x="5632468" y="474028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29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230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31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  <p:sp>
        <p:nvSpPr>
          <p:cNvPr id="233" name="Text Box 3"/>
          <p:cNvSpPr txBox="1">
            <a:spLocks noChangeArrowheads="1"/>
          </p:cNvSpPr>
          <p:nvPr/>
        </p:nvSpPr>
        <p:spPr bwMode="auto">
          <a:xfrm>
            <a:off x="723907" y="2357366"/>
            <a:ext cx="3419465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Arm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length: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1000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km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Finesse:        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Mirror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diameter: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Mirror mass: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100 kg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Laser power:  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 W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Laser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wavelength</a:t>
            </a:r>
            <a:r>
              <a:rPr kumimoji="1" lang="ja-JP" altLang="en-US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：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532 </a:t>
            </a:r>
            <a:r>
              <a:rPr lang="en-US" altLang="ja-JP" sz="1800" b="1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sym typeface="Symbol" pitchFamily="18" charset="2"/>
              </a:rPr>
              <a:t>n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m</a:t>
            </a:r>
            <a:endParaRPr kumimoji="1" lang="en-US" altLang="ja-JP" sz="1800" b="1" kern="1200" dirty="0">
              <a:solidFill>
                <a:srgbClr val="CCFFCC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234" name="Text Box 3"/>
          <p:cNvSpPr txBox="1">
            <a:spLocks noChangeArrowheads="1"/>
          </p:cNvSpPr>
          <p:nvPr/>
        </p:nvSpPr>
        <p:spPr bwMode="auto">
          <a:xfrm>
            <a:off x="928662" y="4957886"/>
            <a:ext cx="2714644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S/C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: drag free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3 interferometers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graphicFrame>
        <p:nvGraphicFramePr>
          <p:cNvPr id="1001484" name="Object 12"/>
          <p:cNvGraphicFramePr>
            <a:graphicFrameLocks noChangeAspect="1"/>
          </p:cNvGraphicFramePr>
          <p:nvPr>
            <p:ph idx="1"/>
          </p:nvPr>
        </p:nvGraphicFramePr>
        <p:xfrm>
          <a:off x="4227513" y="2116138"/>
          <a:ext cx="4881562" cy="3833812"/>
        </p:xfrm>
        <a:graphic>
          <a:graphicData uri="http://schemas.openxmlformats.org/presentationml/2006/ole">
            <p:oleObj spid="_x0000_s915458" name="Drawing" r:id="rId4" imgW="5765400" imgH="4528080" progId="Canvas.Drawing.X">
              <p:embed/>
            </p:oleObj>
          </a:graphicData>
        </a:graphic>
      </p:graphicFrame>
      <p:sp>
        <p:nvSpPr>
          <p:cNvPr id="100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Stabilized laser  </a:t>
            </a:r>
          </a:p>
        </p:txBody>
      </p:sp>
      <p:sp>
        <p:nvSpPr>
          <p:cNvPr id="1001477" name="AutoShape 5"/>
          <p:cNvSpPr>
            <a:spLocks noChangeArrowheads="1"/>
          </p:cNvSpPr>
          <p:nvPr/>
        </p:nvSpPr>
        <p:spPr bwMode="auto">
          <a:xfrm>
            <a:off x="539750" y="909638"/>
            <a:ext cx="4824413" cy="1366837"/>
          </a:xfrm>
          <a:prstGeom prst="roundRect">
            <a:avLst>
              <a:gd name="adj" fmla="val 3069"/>
            </a:avLst>
          </a:prstGeom>
          <a:solidFill>
            <a:srgbClr val="CCFFCC">
              <a:alpha val="5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01478" name="Rectangle 6"/>
          <p:cNvSpPr>
            <a:spLocks noChangeArrowheads="1"/>
          </p:cNvSpPr>
          <p:nvPr/>
        </p:nvSpPr>
        <p:spPr bwMode="auto">
          <a:xfrm>
            <a:off x="611188" y="836613"/>
            <a:ext cx="5184775" cy="14652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source</a:t>
            </a: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Yb:YAG laser (1030nm)</a:t>
            </a:r>
            <a:endParaRPr kumimoji="1" lang="en-US" altLang="ja-JP" sz="18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Power : </a:t>
            </a:r>
            <a:r>
              <a:rPr kumimoji="1" lang="en-US" altLang="ja-JP" sz="18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25mW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Freq. stab. by Iodine absorption line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0.5 Hz/Hz</a:t>
            </a:r>
            <a:r>
              <a:rPr kumimoji="1" lang="en-US" altLang="ja-JP" sz="1800" b="1" kern="1200" baseline="300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1/2  </a:t>
            </a: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(at 0.1Hz)</a:t>
            </a:r>
            <a:endParaRPr kumimoji="1" lang="en-US" altLang="ja-JP" sz="18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1486" name="Rectangle 14"/>
          <p:cNvSpPr>
            <a:spLocks noChangeArrowheads="1"/>
          </p:cNvSpPr>
          <p:nvPr/>
        </p:nvSpPr>
        <p:spPr bwMode="auto">
          <a:xfrm>
            <a:off x="466725" y="2571750"/>
            <a:ext cx="4176713" cy="641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Comparable stability with that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by a reference cavity at 0.1Hz</a:t>
            </a:r>
          </a:p>
        </p:txBody>
      </p:sp>
      <p:sp>
        <p:nvSpPr>
          <p:cNvPr id="1001487" name="Rectangle 15"/>
          <p:cNvSpPr>
            <a:spLocks noChangeArrowheads="1"/>
          </p:cNvSpPr>
          <p:nvPr/>
        </p:nvSpPr>
        <p:spPr bwMode="auto">
          <a:xfrm>
            <a:off x="682625" y="4083050"/>
            <a:ext cx="4176713" cy="14335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Advantage of I</a:t>
            </a:r>
            <a:r>
              <a:rPr kumimoji="1" lang="en-US" altLang="ja-JP" sz="1600" b="1" kern="1200" baseline="-250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stabilization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6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Less affected by environment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Easier ground-base tests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Moderate vibration isolation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No vacuum system</a:t>
            </a:r>
          </a:p>
        </p:txBody>
      </p:sp>
      <p:sp>
        <p:nvSpPr>
          <p:cNvPr id="1001488" name="Rectangle 16"/>
          <p:cNvSpPr>
            <a:spLocks noChangeArrowheads="1"/>
          </p:cNvSpPr>
          <p:nvPr/>
        </p:nvSpPr>
        <p:spPr bwMode="auto">
          <a:xfrm>
            <a:off x="755650" y="5589588"/>
            <a:ext cx="4176713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Disadvantages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6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Less experience</a:t>
            </a:r>
          </a:p>
        </p:txBody>
      </p:sp>
      <p:sp>
        <p:nvSpPr>
          <p:cNvPr id="1001489" name="Rectangle 17"/>
          <p:cNvSpPr>
            <a:spLocks noChangeArrowheads="1"/>
          </p:cNvSpPr>
          <p:nvPr/>
        </p:nvSpPr>
        <p:spPr bwMode="auto">
          <a:xfrm>
            <a:off x="466725" y="3278188"/>
            <a:ext cx="4176713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Narrow absorption line at 515nm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1004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Main interferometer  </a:t>
            </a:r>
          </a:p>
        </p:txBody>
      </p:sp>
      <p:sp>
        <p:nvSpPr>
          <p:cNvPr id="1004550" name="Rectangle 6"/>
          <p:cNvSpPr>
            <a:spLocks noChangeArrowheads="1"/>
          </p:cNvSpPr>
          <p:nvPr/>
        </p:nvSpPr>
        <p:spPr bwMode="auto">
          <a:xfrm>
            <a:off x="4787900" y="933450"/>
            <a:ext cx="3816350" cy="15589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Test-mass module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Keeps a test inside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Local sensor/actuator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Launch-lock system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Interferometer sensors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for fine measurement  </a:t>
            </a:r>
          </a:p>
        </p:txBody>
      </p:sp>
      <p:pic>
        <p:nvPicPr>
          <p:cNvPr id="1004556" name="Picture 12" descr="IFO_layou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5" y="3019425"/>
            <a:ext cx="8148638" cy="3362325"/>
          </a:xfrm>
          <a:prstGeom prst="rect">
            <a:avLst/>
          </a:prstGeom>
          <a:noFill/>
        </p:spPr>
      </p:pic>
      <p:sp>
        <p:nvSpPr>
          <p:cNvPr id="1004557" name="AutoShape 13"/>
          <p:cNvSpPr>
            <a:spLocks noChangeArrowheads="1"/>
          </p:cNvSpPr>
          <p:nvPr/>
        </p:nvSpPr>
        <p:spPr bwMode="auto">
          <a:xfrm>
            <a:off x="539750" y="1052513"/>
            <a:ext cx="3684588" cy="1512887"/>
          </a:xfrm>
          <a:prstGeom prst="roundRect">
            <a:avLst>
              <a:gd name="adj" fmla="val 3069"/>
            </a:avLst>
          </a:prstGeom>
          <a:solidFill>
            <a:srgbClr val="99CCFF">
              <a:alpha val="5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004558" name="Rectangle 14"/>
          <p:cNvSpPr>
            <a:spLocks noChangeArrowheads="1"/>
          </p:cNvSpPr>
          <p:nvPr/>
        </p:nvSpPr>
        <p:spPr bwMode="auto">
          <a:xfrm>
            <a:off x="684213" y="1100138"/>
            <a:ext cx="4751387" cy="14773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Fabry-Perot interferometer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</a:t>
            </a: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Finesse : 100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</a:t>
            </a: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Length  : 30cm</a:t>
            </a:r>
            <a:endParaRPr kumimoji="1" lang="en-US" altLang="ja-JP" sz="18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 : </a:t>
            </a:r>
            <a:r>
              <a:rPr kumimoji="1" lang="en-US" altLang="ja-JP" sz="1800" b="1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~1kg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Signal extraction by PDH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DECIGO</a:t>
            </a:r>
            <a:r>
              <a:rPr lang="ja-JP" altLang="en-US" sz="2800" dirty="0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94427" y="928670"/>
            <a:ext cx="3106729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で必要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とされる主要技術</a:t>
            </a: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基線長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干渉計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宇宙における干渉計制御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試験マスに対する外乱抑圧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安定化レーザー光源による精密計測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光源の周波数・強度安定化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安定な軌道の実現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宇宙機間の距離制御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観測運用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時系列連続データの処理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データの解析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Hz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帯の連続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観測とデータ解析</a:t>
            </a: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1000100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1000100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857496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684212" y="2937856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714348" y="271462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714348" y="4071942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000504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642910" y="3929066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217"/>
          <p:cNvSpPr>
            <a:spLocks noChangeArrowheads="1"/>
          </p:cNvSpPr>
          <p:nvPr/>
        </p:nvSpPr>
        <p:spPr bwMode="auto">
          <a:xfrm>
            <a:off x="755650" y="5572140"/>
            <a:ext cx="317340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重力波観測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286388"/>
            <a:ext cx="114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角丸四角形 42"/>
          <p:cNvSpPr/>
          <p:nvPr/>
        </p:nvSpPr>
        <p:spPr bwMode="auto">
          <a:xfrm>
            <a:off x="714348" y="521495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DECIGO</a:t>
            </a:r>
            <a:r>
              <a:rPr lang="ja-JP" altLang="en-US" sz="2800" dirty="0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94427" y="928670"/>
            <a:ext cx="3106729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で必要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とされる主要技術</a:t>
            </a: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基線長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干渉計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宇宙における干渉計制御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試験マスに対する外乱抑圧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安定化レーザー光源による精密計測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光源の周波数・強度安定化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安定な軌道の実現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宇宙機間の距離制御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観測運用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時系列連続データの処理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データの解析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2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Hz</a:t>
            </a: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帯の連続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観測とデータ解析</a:t>
            </a: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1000100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1000100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857496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684212" y="2937856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714348" y="271462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714348" y="4071942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000504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642910" y="3929066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217"/>
          <p:cNvSpPr>
            <a:spLocks noChangeArrowheads="1"/>
          </p:cNvSpPr>
          <p:nvPr/>
        </p:nvSpPr>
        <p:spPr bwMode="auto">
          <a:xfrm>
            <a:off x="755650" y="5572140"/>
            <a:ext cx="317340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重力波観測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286388"/>
            <a:ext cx="114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角丸四角形 42"/>
          <p:cNvSpPr/>
          <p:nvPr/>
        </p:nvSpPr>
        <p:spPr bwMode="auto">
          <a:xfrm>
            <a:off x="714348" y="521495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DPF</a:t>
            </a:r>
            <a:r>
              <a:rPr lang="ja-JP" altLang="en-US" sz="2800" dirty="0" smtClean="0"/>
              <a:t>で実証される科学技術</a:t>
            </a:r>
            <a:endParaRPr lang="ja-JP" altLang="en-US" sz="2800" dirty="0"/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278186" y="52863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278187" y="5143513"/>
            <a:ext cx="1365252" cy="7143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 flipV="1">
            <a:off x="3357555" y="3500437"/>
            <a:ext cx="1785950" cy="14287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417889" y="3714752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060698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 flipV="1">
            <a:off x="2928927" y="2000239"/>
            <a:ext cx="2428892" cy="71438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059111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278186" y="586265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714348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14348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357562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398460" y="3437922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428596" y="3214686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428596" y="5000636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929198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357158" y="4857760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5984567" y="811557"/>
            <a:ext cx="194468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5546755" y="1212863"/>
            <a:ext cx="3024188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宇宙空間での精密計測技術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基礎物理学実験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 無重力環境下での精密計測</a:t>
            </a:r>
            <a:endParaRPr kumimoji="1" lang="ja-JP" altLang="en-US" sz="16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5546755" y="2071678"/>
            <a:ext cx="324008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宇宙・衛星内環境のより深い理解</a:t>
            </a:r>
          </a:p>
        </p:txBody>
      </p:sp>
      <p:sp>
        <p:nvSpPr>
          <p:cNvPr id="45" name="AutoShape 26"/>
          <p:cNvSpPr>
            <a:spLocks noChangeArrowheads="1"/>
          </p:cNvSpPr>
          <p:nvPr/>
        </p:nvSpPr>
        <p:spPr bwMode="auto">
          <a:xfrm>
            <a:off x="5546755" y="1214422"/>
            <a:ext cx="3024188" cy="121444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5257830" y="2527309"/>
            <a:ext cx="3024188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</a:t>
            </a:r>
            <a:r>
              <a:rPr kumimoji="1" lang="ja-JP" altLang="en-US" sz="16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の高い</a:t>
            </a:r>
            <a:r>
              <a:rPr kumimoji="1" lang="ja-JP" altLang="en-US" sz="16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安定度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の実現</a:t>
            </a:r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5257830" y="2786058"/>
            <a:ext cx="3600450" cy="163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さまざまな応用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地球環境観測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ADM-Aeolus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GIFTS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基礎物理実験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マイクロ波標準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ACES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惑星探査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X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線観測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MAXIM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49" name="AutoShape 24"/>
          <p:cNvSpPr>
            <a:spLocks noChangeArrowheads="1"/>
          </p:cNvSpPr>
          <p:nvPr/>
        </p:nvSpPr>
        <p:spPr bwMode="auto">
          <a:xfrm>
            <a:off x="5257830" y="2500306"/>
            <a:ext cx="3455988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5500694" y="4500570"/>
            <a:ext cx="3240088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長時間安定な無重力環境</a:t>
            </a:r>
            <a:endParaRPr kumimoji="1" lang="ja-JP" altLang="en-US" sz="16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宇宙環境利用の新しい可能性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基礎物理学実験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材料工学</a:t>
            </a: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5514342" y="5312125"/>
            <a:ext cx="3168650" cy="862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のための基礎技術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TPF-C, LISA, GRACE 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5572131" y="6140471"/>
            <a:ext cx="30257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小型低雑音スラスタの宇宙実証</a:t>
            </a:r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5429256" y="4500570"/>
            <a:ext cx="3168650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26"/>
          <p:cNvSpPr>
            <a:spLocks noChangeArrowheads="1"/>
          </p:cNvSpPr>
          <p:nvPr/>
        </p:nvSpPr>
        <p:spPr bwMode="auto">
          <a:xfrm>
            <a:off x="1473201" y="2357430"/>
            <a:ext cx="6500858" cy="3929090"/>
          </a:xfrm>
          <a:prstGeom prst="roundRect">
            <a:avLst>
              <a:gd name="adj" fmla="val 3486"/>
            </a:avLst>
          </a:prstGeom>
          <a:solidFill>
            <a:srgbClr val="FFFFFF">
              <a:alpha val="90000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Interferometer Design</a:t>
            </a:r>
            <a:endParaRPr lang="en-US" altLang="ja-JP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31108" name="Rectangle 4"/>
          <p:cNvSpPr>
            <a:spLocks noChangeArrowheads="1"/>
          </p:cNvSpPr>
          <p:nvPr/>
        </p:nvSpPr>
        <p:spPr bwMode="auto">
          <a:xfrm>
            <a:off x="857224" y="917567"/>
            <a:ext cx="664373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Transponder type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vs </a:t>
            </a:r>
            <a:r>
              <a:rPr kumimoji="1" lang="en-US" altLang="ja-JP" sz="2000" b="1" kern="1200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Direct-reflection 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type</a:t>
            </a:r>
            <a:endParaRPr kumimoji="1" lang="en-US" altLang="ja-JP" sz="2000" b="1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311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24" y="2422524"/>
            <a:ext cx="6553200" cy="3860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13" name="グループ化 12"/>
          <p:cNvGrpSpPr/>
          <p:nvPr/>
        </p:nvGrpSpPr>
        <p:grpSpPr>
          <a:xfrm>
            <a:off x="2152625" y="1846261"/>
            <a:ext cx="6419903" cy="3948115"/>
            <a:chOff x="2152625" y="1846261"/>
            <a:chExt cx="6419903" cy="3948115"/>
          </a:xfrm>
        </p:grpSpPr>
        <p:grpSp>
          <p:nvGrpSpPr>
            <p:cNvPr id="2" name="Group 8"/>
            <p:cNvGrpSpPr>
              <a:grpSpLocks/>
            </p:cNvGrpSpPr>
            <p:nvPr/>
          </p:nvGrpSpPr>
          <p:grpSpPr bwMode="auto">
            <a:xfrm>
              <a:off x="3629045" y="3430588"/>
              <a:ext cx="985836" cy="2363788"/>
              <a:chOff x="2213" y="2251"/>
              <a:chExt cx="621" cy="1489"/>
            </a:xfrm>
          </p:grpSpPr>
          <p:sp>
            <p:nvSpPr>
              <p:cNvPr id="431113" name="Oval 9"/>
              <p:cNvSpPr>
                <a:spLocks noChangeArrowheads="1"/>
              </p:cNvSpPr>
              <p:nvPr/>
            </p:nvSpPr>
            <p:spPr bwMode="auto">
              <a:xfrm rot="2700000">
                <a:off x="1949" y="2728"/>
                <a:ext cx="1361" cy="408"/>
              </a:xfrm>
              <a:prstGeom prst="ellipse">
                <a:avLst/>
              </a:prstGeom>
              <a:solidFill>
                <a:srgbClr val="CC99FF">
                  <a:alpha val="50000"/>
                </a:srgbClr>
              </a:solidFill>
              <a:ln w="1587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31114" name="Rectangle 10"/>
              <p:cNvSpPr>
                <a:spLocks noChangeArrowheads="1"/>
              </p:cNvSpPr>
              <p:nvPr/>
            </p:nvSpPr>
            <p:spPr bwMode="auto">
              <a:xfrm rot="2700000">
                <a:off x="1780" y="2865"/>
                <a:ext cx="1308" cy="44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en-US" altLang="ja-JP" sz="1800" b="1" kern="1200" dirty="0">
                    <a:solidFill>
                      <a:srgbClr val="9966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WD-WD</a:t>
                </a:r>
              </a:p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r>
                  <a:rPr kumimoji="1" lang="en-US" altLang="ja-JP" sz="1800" b="1" kern="1200" dirty="0">
                    <a:solidFill>
                      <a:srgbClr val="9966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 confusion noise</a:t>
                </a:r>
              </a:p>
            </p:txBody>
          </p:sp>
        </p:grpSp>
        <p:sp>
          <p:nvSpPr>
            <p:cNvPr id="431116" name="AutoShape 12"/>
            <p:cNvSpPr>
              <a:spLocks noChangeArrowheads="1"/>
            </p:cNvSpPr>
            <p:nvPr/>
          </p:nvSpPr>
          <p:spPr bwMode="auto">
            <a:xfrm>
              <a:off x="2152625" y="1846262"/>
              <a:ext cx="234933" cy="357190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CC99FF">
                <a:alpha val="10000"/>
              </a:srgbClr>
            </a:solidFill>
            <a:ln w="3175">
              <a:solidFill>
                <a:srgbClr val="CC99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 dirty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1117" name="Rectangle 13"/>
            <p:cNvSpPr>
              <a:spLocks noChangeArrowheads="1"/>
            </p:cNvSpPr>
            <p:nvPr/>
          </p:nvSpPr>
          <p:spPr bwMode="auto">
            <a:xfrm>
              <a:off x="2363779" y="1846261"/>
              <a:ext cx="6208749" cy="4397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Decisive factor: </a:t>
              </a:r>
              <a:r>
                <a:rPr kumimoji="1" lang="en-US" altLang="ja-JP" sz="2000" b="1" kern="1200" dirty="0">
                  <a:solidFill>
                    <a:srgbClr val="CC99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Binary confusion noise </a:t>
              </a:r>
            </a:p>
          </p:txBody>
        </p:sp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14414" y="1357298"/>
            <a:ext cx="692948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Compare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: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S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ensitivity curves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and Expected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Sciences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26"/>
          <p:cNvSpPr>
            <a:spLocks noChangeArrowheads="1"/>
          </p:cNvSpPr>
          <p:nvPr/>
        </p:nvSpPr>
        <p:spPr bwMode="auto">
          <a:xfrm>
            <a:off x="1357290" y="2643182"/>
            <a:ext cx="6286544" cy="3714776"/>
          </a:xfrm>
          <a:prstGeom prst="roundRect">
            <a:avLst>
              <a:gd name="adj" fmla="val 3486"/>
            </a:avLst>
          </a:prstGeom>
          <a:solidFill>
            <a:srgbClr val="FFFFFF">
              <a:alpha val="90000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Arm length</a:t>
            </a:r>
            <a:endParaRPr lang="en-US" altLang="ja-JP" dirty="0"/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911253" y="857232"/>
            <a:ext cx="758983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Cavity arm length : Limited by diffraction loss</a:t>
            </a:r>
          </a:p>
        </p:txBody>
      </p:sp>
      <p:sp>
        <p:nvSpPr>
          <p:cNvPr id="437259" name="Rectangle 11"/>
          <p:cNvSpPr>
            <a:spLocks noChangeArrowheads="1"/>
          </p:cNvSpPr>
          <p:nvPr/>
        </p:nvSpPr>
        <p:spPr bwMode="auto">
          <a:xfrm>
            <a:off x="1017610" y="1285860"/>
            <a:ext cx="669766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Effective </a:t>
            </a:r>
            <a:r>
              <a:rPr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reflectivity (TEM</a:t>
            </a:r>
            <a:r>
              <a:rPr lang="en-US" altLang="ja-JP" sz="1800" b="1" kern="1200" baseline="-1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00</a:t>
            </a:r>
            <a:r>
              <a:rPr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TEM</a:t>
            </a:r>
            <a:r>
              <a:rPr lang="en-US" altLang="ja-JP" sz="1800" b="1" kern="1200" baseline="-1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00</a:t>
            </a:r>
            <a:r>
              <a:rPr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wavelength : </a:t>
            </a:r>
            <a:r>
              <a:rPr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532nm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</a:rPr>
              <a:t>    </a:t>
            </a:r>
            <a:r>
              <a:rPr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Mirror </a:t>
            </a:r>
            <a:r>
              <a:rPr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diameter:  1m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Optimal </a:t>
            </a:r>
            <a:r>
              <a:rPr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beam size </a:t>
            </a:r>
            <a:endParaRPr kumimoji="1" lang="en-US" altLang="ja-JP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3726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2642900"/>
            <a:ext cx="6113483" cy="37388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" name="下矢印 9"/>
          <p:cNvSpPr/>
          <p:nvPr/>
        </p:nvSpPr>
        <p:spPr bwMode="auto">
          <a:xfrm rot="5400000" flipV="1">
            <a:off x="4786314" y="2000240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500694" y="1785926"/>
            <a:ext cx="3429024" cy="7374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1000 km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is almost max.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26"/>
          <p:cNvSpPr>
            <a:spLocks noChangeArrowheads="1"/>
          </p:cNvSpPr>
          <p:nvPr/>
        </p:nvSpPr>
        <p:spPr bwMode="auto">
          <a:xfrm>
            <a:off x="4071934" y="2214554"/>
            <a:ext cx="4857784" cy="3429024"/>
          </a:xfrm>
          <a:prstGeom prst="roundRect">
            <a:avLst>
              <a:gd name="adj" fmla="val 3486"/>
            </a:avLst>
          </a:prstGeom>
          <a:solidFill>
            <a:srgbClr val="FFFFFF">
              <a:alpha val="90000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Foreground Cleaning</a:t>
            </a:r>
            <a:endParaRPr lang="en-US" altLang="ja-JP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928662" y="1071546"/>
            <a:ext cx="692948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obs. band: free from WD binary foreground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           Open for cosmological observation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50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59" y="2362872"/>
            <a:ext cx="4548183" cy="313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00034" y="2285992"/>
            <a:ext cx="378621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will watch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~ 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5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NS binaries</a:t>
            </a:r>
          </a:p>
        </p:txBody>
      </p:sp>
      <p:sp>
        <p:nvSpPr>
          <p:cNvPr id="17" name="下矢印 16"/>
          <p:cNvSpPr/>
          <p:nvPr/>
        </p:nvSpPr>
        <p:spPr bwMode="auto">
          <a:xfrm rot="5400000" flipV="1">
            <a:off x="642910" y="3179674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000100" y="3143248"/>
            <a:ext cx="321471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Foreground  for GWB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57158" y="4643446"/>
            <a:ext cx="657229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Require accurate waveform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→ Δm/m &lt; ~10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-7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%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428596" y="3786190"/>
            <a:ext cx="378621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In principle, possible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          to remove them.</a:t>
            </a:r>
          </a:p>
        </p:txBody>
      </p:sp>
      <p:sp>
        <p:nvSpPr>
          <p:cNvPr id="21" name="Text Box 63"/>
          <p:cNvSpPr txBox="1">
            <a:spLocks noChangeArrowheads="1"/>
          </p:cNvSpPr>
          <p:nvPr/>
        </p:nvSpPr>
        <p:spPr bwMode="auto">
          <a:xfrm>
            <a:off x="7072330" y="5857892"/>
            <a:ext cx="18097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None/>
            </a:pPr>
            <a:r>
              <a:rPr kumimoji="1" lang="en-US" altLang="ja-JP" sz="1400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Fig: </a:t>
            </a:r>
            <a:r>
              <a:rPr lang="en-US" altLang="ja-JP" sz="1400" b="1" dirty="0" smtClean="0">
                <a:solidFill>
                  <a:srgbClr val="5F5F5F"/>
                </a:solidFill>
                <a:ea typeface="ＭＳ Ｐゴシック" charset="-128"/>
              </a:rPr>
              <a:t>N. Kanda</a:t>
            </a:r>
            <a:endParaRPr kumimoji="1" lang="en-US" altLang="ja-JP" sz="1400" b="1" kern="1200" dirty="0">
              <a:solidFill>
                <a:srgbClr val="5F5F5F"/>
              </a:solidFill>
              <a:latin typeface="Tahom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Cavity and S/C control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350" name="Text Box 6"/>
          <p:cNvSpPr txBox="1">
            <a:spLocks noChangeArrowheads="1"/>
          </p:cNvSpPr>
          <p:nvPr/>
        </p:nvSpPr>
        <p:spPr bwMode="auto">
          <a:xfrm>
            <a:off x="3927475" y="3074997"/>
            <a:ext cx="14224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Local Sensor</a:t>
            </a:r>
          </a:p>
        </p:txBody>
      </p:sp>
      <p:sp>
        <p:nvSpPr>
          <p:cNvPr id="441351" name="Text Box 7"/>
          <p:cNvSpPr txBox="1">
            <a:spLocks noChangeArrowheads="1"/>
          </p:cNvSpPr>
          <p:nvPr/>
        </p:nvSpPr>
        <p:spPr bwMode="auto">
          <a:xfrm>
            <a:off x="3679825" y="5487988"/>
            <a:ext cx="1571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Actuator</a:t>
            </a:r>
          </a:p>
        </p:txBody>
      </p:sp>
      <p:sp>
        <p:nvSpPr>
          <p:cNvPr id="441352" name="Text Box 8"/>
          <p:cNvSpPr txBox="1">
            <a:spLocks noChangeArrowheads="1"/>
          </p:cNvSpPr>
          <p:nvPr/>
        </p:nvSpPr>
        <p:spPr bwMode="auto">
          <a:xfrm>
            <a:off x="1644650" y="6146800"/>
            <a:ext cx="688816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33CC33"/>
                </a:solidFill>
                <a:latin typeface="Tahoma" pitchFamily="34" charset="0"/>
                <a:ea typeface="ＭＳ Ｐゴシック" charset="-128"/>
                <a:cs typeface="+mn-cs"/>
              </a:rPr>
              <a:t>Displacement signal between the two Mirrors</a:t>
            </a:r>
          </a:p>
        </p:txBody>
      </p:sp>
      <p:sp>
        <p:nvSpPr>
          <p:cNvPr id="441353" name="Text Box 9"/>
          <p:cNvSpPr txBox="1">
            <a:spLocks noChangeArrowheads="1"/>
          </p:cNvSpPr>
          <p:nvPr/>
        </p:nvSpPr>
        <p:spPr bwMode="auto">
          <a:xfrm>
            <a:off x="395288" y="5230813"/>
            <a:ext cx="16097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Thruster</a:t>
            </a:r>
          </a:p>
        </p:txBody>
      </p:sp>
      <p:sp>
        <p:nvSpPr>
          <p:cNvPr id="441354" name="AutoShape 10"/>
          <p:cNvSpPr>
            <a:spLocks noChangeArrowheads="1"/>
          </p:cNvSpPr>
          <p:nvPr/>
        </p:nvSpPr>
        <p:spPr bwMode="auto">
          <a:xfrm rot="5400000">
            <a:off x="1039813" y="4265612"/>
            <a:ext cx="419100" cy="333375"/>
          </a:xfrm>
          <a:prstGeom prst="flowChartManualOperation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5" name="Oval 11"/>
          <p:cNvSpPr>
            <a:spLocks noChangeArrowheads="1"/>
          </p:cNvSpPr>
          <p:nvPr/>
        </p:nvSpPr>
        <p:spPr bwMode="auto">
          <a:xfrm>
            <a:off x="1398588" y="3070225"/>
            <a:ext cx="2746375" cy="2743200"/>
          </a:xfrm>
          <a:prstGeom prst="ellipse">
            <a:avLst/>
          </a:prstGeom>
          <a:solidFill>
            <a:srgbClr val="FFFFFF">
              <a:alpha val="90000"/>
            </a:srgb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6" name="Rectangle 12"/>
          <p:cNvSpPr>
            <a:spLocks noChangeArrowheads="1"/>
          </p:cNvSpPr>
          <p:nvPr/>
        </p:nvSpPr>
        <p:spPr bwMode="auto">
          <a:xfrm rot="2679310">
            <a:off x="2555875" y="4311650"/>
            <a:ext cx="57150" cy="269875"/>
          </a:xfrm>
          <a:prstGeom prst="rect">
            <a:avLst/>
          </a:prstGeom>
          <a:solidFill>
            <a:srgbClr val="00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7" name="Line 13"/>
          <p:cNvSpPr>
            <a:spLocks noChangeShapeType="1"/>
          </p:cNvSpPr>
          <p:nvPr/>
        </p:nvSpPr>
        <p:spPr bwMode="auto">
          <a:xfrm>
            <a:off x="2619375" y="4410075"/>
            <a:ext cx="1588" cy="79375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8" name="Line 14"/>
          <p:cNvSpPr>
            <a:spLocks noChangeShapeType="1"/>
          </p:cNvSpPr>
          <p:nvPr/>
        </p:nvSpPr>
        <p:spPr bwMode="auto">
          <a:xfrm>
            <a:off x="2613025" y="5445125"/>
            <a:ext cx="3175" cy="212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9" name="Line 15"/>
          <p:cNvSpPr>
            <a:spLocks noChangeShapeType="1"/>
          </p:cNvSpPr>
          <p:nvPr/>
        </p:nvSpPr>
        <p:spPr bwMode="auto">
          <a:xfrm>
            <a:off x="2606675" y="5646738"/>
            <a:ext cx="5207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0" name="Line 16"/>
          <p:cNvSpPr>
            <a:spLocks noChangeShapeType="1"/>
          </p:cNvSpPr>
          <p:nvPr/>
        </p:nvSpPr>
        <p:spPr bwMode="auto">
          <a:xfrm flipV="1">
            <a:off x="3108325" y="4810125"/>
            <a:ext cx="0" cy="842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1" name="Line 17"/>
          <p:cNvSpPr>
            <a:spLocks noChangeShapeType="1"/>
          </p:cNvSpPr>
          <p:nvPr/>
        </p:nvSpPr>
        <p:spPr bwMode="auto">
          <a:xfrm>
            <a:off x="3087688" y="4837113"/>
            <a:ext cx="3365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441575" y="5170488"/>
            <a:ext cx="342900" cy="274637"/>
            <a:chOff x="5504" y="8144"/>
            <a:chExt cx="291" cy="236"/>
          </a:xfrm>
        </p:grpSpPr>
        <p:sp>
          <p:nvSpPr>
            <p:cNvPr id="441363" name="Rectangle 19"/>
            <p:cNvSpPr>
              <a:spLocks noChangeArrowheads="1"/>
            </p:cNvSpPr>
            <p:nvPr/>
          </p:nvSpPr>
          <p:spPr bwMode="auto">
            <a:xfrm>
              <a:off x="5577" y="8233"/>
              <a:ext cx="155" cy="147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64" name="Rectangle 20"/>
            <p:cNvSpPr>
              <a:spLocks noChangeArrowheads="1"/>
            </p:cNvSpPr>
            <p:nvPr/>
          </p:nvSpPr>
          <p:spPr bwMode="auto">
            <a:xfrm>
              <a:off x="5504" y="8144"/>
              <a:ext cx="291" cy="106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41365" name="Rectangle 21"/>
          <p:cNvSpPr>
            <a:spLocks noChangeArrowheads="1"/>
          </p:cNvSpPr>
          <p:nvPr/>
        </p:nvSpPr>
        <p:spPr bwMode="auto">
          <a:xfrm>
            <a:off x="3468688" y="4543425"/>
            <a:ext cx="107950" cy="393700"/>
          </a:xfrm>
          <a:prstGeom prst="rect">
            <a:avLst/>
          </a:prstGeom>
          <a:solidFill>
            <a:srgbClr val="0000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6" name="Line 22"/>
          <p:cNvSpPr>
            <a:spLocks noChangeShapeType="1"/>
          </p:cNvSpPr>
          <p:nvPr/>
        </p:nvSpPr>
        <p:spPr bwMode="auto">
          <a:xfrm flipV="1">
            <a:off x="1689100" y="4043363"/>
            <a:ext cx="1588" cy="392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7" name="Line 23"/>
          <p:cNvSpPr>
            <a:spLocks noChangeShapeType="1"/>
          </p:cNvSpPr>
          <p:nvPr/>
        </p:nvSpPr>
        <p:spPr bwMode="auto">
          <a:xfrm flipV="1">
            <a:off x="1666875" y="4052888"/>
            <a:ext cx="184626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8" name="Line 24"/>
          <p:cNvSpPr>
            <a:spLocks noChangeShapeType="1"/>
          </p:cNvSpPr>
          <p:nvPr/>
        </p:nvSpPr>
        <p:spPr bwMode="auto">
          <a:xfrm flipV="1">
            <a:off x="1431925" y="4429125"/>
            <a:ext cx="26828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9" name="Rectangle 25"/>
          <p:cNvSpPr>
            <a:spLocks noChangeArrowheads="1"/>
          </p:cNvSpPr>
          <p:nvPr/>
        </p:nvSpPr>
        <p:spPr bwMode="auto">
          <a:xfrm>
            <a:off x="3468688" y="3944938"/>
            <a:ext cx="107950" cy="393700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0" name="AutoShape 26"/>
          <p:cNvSpPr>
            <a:spLocks noChangeArrowheads="1"/>
          </p:cNvSpPr>
          <p:nvPr/>
        </p:nvSpPr>
        <p:spPr bwMode="auto">
          <a:xfrm rot="16200000" flipH="1">
            <a:off x="7747794" y="4237832"/>
            <a:ext cx="419100" cy="334962"/>
          </a:xfrm>
          <a:prstGeom prst="flowChartManualOperation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1" name="Oval 27"/>
          <p:cNvSpPr>
            <a:spLocks noChangeArrowheads="1"/>
          </p:cNvSpPr>
          <p:nvPr/>
        </p:nvSpPr>
        <p:spPr bwMode="auto">
          <a:xfrm flipH="1">
            <a:off x="5062538" y="3044825"/>
            <a:ext cx="2746375" cy="2743200"/>
          </a:xfrm>
          <a:prstGeom prst="ellipse">
            <a:avLst/>
          </a:prstGeom>
          <a:solidFill>
            <a:srgbClr val="FFFFFF">
              <a:alpha val="90000"/>
            </a:srgb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2" name="Line 28"/>
          <p:cNvSpPr>
            <a:spLocks noChangeShapeType="1"/>
          </p:cNvSpPr>
          <p:nvPr/>
        </p:nvSpPr>
        <p:spPr bwMode="auto">
          <a:xfrm flipH="1" flipV="1">
            <a:off x="7516813" y="4008438"/>
            <a:ext cx="1587" cy="401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3" name="Line 29"/>
          <p:cNvSpPr>
            <a:spLocks noChangeShapeType="1"/>
          </p:cNvSpPr>
          <p:nvPr/>
        </p:nvSpPr>
        <p:spPr bwMode="auto">
          <a:xfrm flipH="1" flipV="1">
            <a:off x="5673725" y="4021138"/>
            <a:ext cx="186531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4" name="Line 30"/>
          <p:cNvSpPr>
            <a:spLocks noChangeShapeType="1"/>
          </p:cNvSpPr>
          <p:nvPr/>
        </p:nvSpPr>
        <p:spPr bwMode="auto">
          <a:xfrm flipH="1" flipV="1">
            <a:off x="7507288" y="4402138"/>
            <a:ext cx="268287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5" name="Rectangle 31"/>
          <p:cNvSpPr>
            <a:spLocks noChangeArrowheads="1"/>
          </p:cNvSpPr>
          <p:nvPr/>
        </p:nvSpPr>
        <p:spPr bwMode="auto">
          <a:xfrm flipH="1">
            <a:off x="5630863" y="3919538"/>
            <a:ext cx="106362" cy="392112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6" name="Line 32"/>
          <p:cNvSpPr>
            <a:spLocks noChangeShapeType="1"/>
          </p:cNvSpPr>
          <p:nvPr/>
        </p:nvSpPr>
        <p:spPr bwMode="auto">
          <a:xfrm flipV="1">
            <a:off x="977900" y="4656138"/>
            <a:ext cx="246063" cy="62706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7" name="Text Box 33"/>
          <p:cNvSpPr txBox="1">
            <a:spLocks noChangeArrowheads="1"/>
          </p:cNvSpPr>
          <p:nvPr/>
        </p:nvSpPr>
        <p:spPr bwMode="auto">
          <a:xfrm>
            <a:off x="7529513" y="5224463"/>
            <a:ext cx="15382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Thruster</a:t>
            </a:r>
          </a:p>
        </p:txBody>
      </p:sp>
      <p:sp>
        <p:nvSpPr>
          <p:cNvPr id="441378" name="Line 34"/>
          <p:cNvSpPr>
            <a:spLocks noChangeShapeType="1"/>
          </p:cNvSpPr>
          <p:nvPr/>
        </p:nvSpPr>
        <p:spPr bwMode="auto">
          <a:xfrm flipH="1" flipV="1">
            <a:off x="2797175" y="5675313"/>
            <a:ext cx="265113" cy="444500"/>
          </a:xfrm>
          <a:prstGeom prst="line">
            <a:avLst/>
          </a:prstGeom>
          <a:noFill/>
          <a:ln w="31750">
            <a:solidFill>
              <a:srgbClr val="33CC33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9" name="Line 35"/>
          <p:cNvSpPr>
            <a:spLocks noChangeShapeType="1"/>
          </p:cNvSpPr>
          <p:nvPr/>
        </p:nvSpPr>
        <p:spPr bwMode="auto">
          <a:xfrm flipH="1" flipV="1">
            <a:off x="3562350" y="4989513"/>
            <a:ext cx="558800" cy="51911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0" name="Text Box 36"/>
          <p:cNvSpPr txBox="1">
            <a:spLocks noChangeArrowheads="1"/>
          </p:cNvSpPr>
          <p:nvPr/>
        </p:nvSpPr>
        <p:spPr bwMode="auto">
          <a:xfrm>
            <a:off x="2139950" y="2565400"/>
            <a:ext cx="502443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5050"/>
                </a:solidFill>
                <a:latin typeface="Tahoma" pitchFamily="34" charset="0"/>
                <a:ea typeface="ＭＳ Ｐゴシック" charset="-128"/>
                <a:cs typeface="+mn-cs"/>
              </a:rPr>
              <a:t>Displacement Signal between S/C and Mirror</a:t>
            </a:r>
          </a:p>
        </p:txBody>
      </p:sp>
      <p:sp>
        <p:nvSpPr>
          <p:cNvPr id="441381" name="Line 37"/>
          <p:cNvSpPr>
            <a:spLocks noChangeShapeType="1"/>
          </p:cNvSpPr>
          <p:nvPr/>
        </p:nvSpPr>
        <p:spPr bwMode="auto">
          <a:xfrm flipH="1">
            <a:off x="2843213" y="2906713"/>
            <a:ext cx="592137" cy="107950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2" name="Line 38"/>
          <p:cNvSpPr>
            <a:spLocks noChangeShapeType="1"/>
          </p:cNvSpPr>
          <p:nvPr/>
        </p:nvSpPr>
        <p:spPr bwMode="auto">
          <a:xfrm flipH="1">
            <a:off x="3575050" y="3505200"/>
            <a:ext cx="465138" cy="385763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3" name="Line 39"/>
          <p:cNvSpPr>
            <a:spLocks noChangeShapeType="1"/>
          </p:cNvSpPr>
          <p:nvPr/>
        </p:nvSpPr>
        <p:spPr bwMode="auto">
          <a:xfrm flipH="1" flipV="1">
            <a:off x="7967663" y="4651375"/>
            <a:ext cx="246062" cy="625475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4" name="Line 40"/>
          <p:cNvSpPr>
            <a:spLocks noChangeShapeType="1"/>
          </p:cNvSpPr>
          <p:nvPr/>
        </p:nvSpPr>
        <p:spPr bwMode="auto">
          <a:xfrm>
            <a:off x="5180013" y="3478213"/>
            <a:ext cx="465137" cy="38576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5" name="Text Box 41"/>
          <p:cNvSpPr txBox="1">
            <a:spLocks noChangeArrowheads="1"/>
          </p:cNvSpPr>
          <p:nvPr/>
        </p:nvSpPr>
        <p:spPr bwMode="auto">
          <a:xfrm>
            <a:off x="4127500" y="4786322"/>
            <a:ext cx="10429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Mirror</a:t>
            </a:r>
          </a:p>
        </p:txBody>
      </p:sp>
      <p:sp>
        <p:nvSpPr>
          <p:cNvPr id="441386" name="Line 42"/>
          <p:cNvSpPr>
            <a:spLocks noChangeShapeType="1"/>
          </p:cNvSpPr>
          <p:nvPr/>
        </p:nvSpPr>
        <p:spPr bwMode="auto">
          <a:xfrm flipH="1" flipV="1">
            <a:off x="3860800" y="4789488"/>
            <a:ext cx="320675" cy="147637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7" name="Line 43"/>
          <p:cNvSpPr>
            <a:spLocks noChangeShapeType="1"/>
          </p:cNvSpPr>
          <p:nvPr/>
        </p:nvSpPr>
        <p:spPr bwMode="auto">
          <a:xfrm flipV="1">
            <a:off x="5032375" y="4762500"/>
            <a:ext cx="320675" cy="147638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8" name="Line 44"/>
          <p:cNvSpPr>
            <a:spLocks noChangeShapeType="1"/>
          </p:cNvSpPr>
          <p:nvPr/>
        </p:nvSpPr>
        <p:spPr bwMode="auto">
          <a:xfrm>
            <a:off x="5718175" y="2852738"/>
            <a:ext cx="592138" cy="1081087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9" name="Freeform 45"/>
          <p:cNvSpPr>
            <a:spLocks/>
          </p:cNvSpPr>
          <p:nvPr/>
        </p:nvSpPr>
        <p:spPr bwMode="auto">
          <a:xfrm>
            <a:off x="3876675" y="4344988"/>
            <a:ext cx="1454150" cy="198437"/>
          </a:xfrm>
          <a:custGeom>
            <a:avLst/>
            <a:gdLst/>
            <a:ahLst/>
            <a:cxnLst>
              <a:cxn ang="0">
                <a:pos x="45" y="30"/>
              </a:cxn>
              <a:cxn ang="0">
                <a:pos x="30" y="171"/>
              </a:cxn>
              <a:cxn ang="0">
                <a:pos x="45" y="327"/>
              </a:cxn>
              <a:cxn ang="0">
                <a:pos x="126" y="315"/>
              </a:cxn>
              <a:cxn ang="0">
                <a:pos x="735" y="303"/>
              </a:cxn>
              <a:cxn ang="0">
                <a:pos x="1605" y="279"/>
              </a:cxn>
              <a:cxn ang="0">
                <a:pos x="2607" y="300"/>
              </a:cxn>
              <a:cxn ang="0">
                <a:pos x="3330" y="333"/>
              </a:cxn>
              <a:cxn ang="0">
                <a:pos x="3648" y="351"/>
              </a:cxn>
              <a:cxn ang="0">
                <a:pos x="3672" y="249"/>
              </a:cxn>
              <a:cxn ang="0">
                <a:pos x="3672" y="171"/>
              </a:cxn>
              <a:cxn ang="0">
                <a:pos x="3690" y="36"/>
              </a:cxn>
              <a:cxn ang="0">
                <a:pos x="3660" y="12"/>
              </a:cxn>
              <a:cxn ang="0">
                <a:pos x="3594" y="6"/>
              </a:cxn>
              <a:cxn ang="0">
                <a:pos x="2991" y="51"/>
              </a:cxn>
              <a:cxn ang="0">
                <a:pos x="1911" y="75"/>
              </a:cxn>
              <a:cxn ang="0">
                <a:pos x="1065" y="78"/>
              </a:cxn>
              <a:cxn ang="0">
                <a:pos x="303" y="51"/>
              </a:cxn>
              <a:cxn ang="0">
                <a:pos x="45" y="30"/>
              </a:cxn>
            </a:cxnLst>
            <a:rect l="0" t="0" r="r" b="b"/>
            <a:pathLst>
              <a:path w="3705" h="365">
                <a:moveTo>
                  <a:pt x="45" y="30"/>
                </a:moveTo>
                <a:cubicBezTo>
                  <a:pt x="0" y="50"/>
                  <a:pt x="30" y="122"/>
                  <a:pt x="30" y="171"/>
                </a:cubicBezTo>
                <a:cubicBezTo>
                  <a:pt x="30" y="220"/>
                  <a:pt x="29" y="303"/>
                  <a:pt x="45" y="327"/>
                </a:cubicBezTo>
                <a:cubicBezTo>
                  <a:pt x="61" y="351"/>
                  <a:pt x="11" y="319"/>
                  <a:pt x="126" y="315"/>
                </a:cubicBezTo>
                <a:cubicBezTo>
                  <a:pt x="241" y="311"/>
                  <a:pt x="489" y="309"/>
                  <a:pt x="735" y="303"/>
                </a:cubicBezTo>
                <a:cubicBezTo>
                  <a:pt x="981" y="297"/>
                  <a:pt x="1293" y="279"/>
                  <a:pt x="1605" y="279"/>
                </a:cubicBezTo>
                <a:cubicBezTo>
                  <a:pt x="1917" y="279"/>
                  <a:pt x="2320" y="291"/>
                  <a:pt x="2607" y="300"/>
                </a:cubicBezTo>
                <a:cubicBezTo>
                  <a:pt x="2894" y="309"/>
                  <a:pt x="3157" y="325"/>
                  <a:pt x="3330" y="333"/>
                </a:cubicBezTo>
                <a:cubicBezTo>
                  <a:pt x="3503" y="341"/>
                  <a:pt x="3591" y="365"/>
                  <a:pt x="3648" y="351"/>
                </a:cubicBezTo>
                <a:cubicBezTo>
                  <a:pt x="3705" y="337"/>
                  <a:pt x="3668" y="279"/>
                  <a:pt x="3672" y="249"/>
                </a:cubicBezTo>
                <a:cubicBezTo>
                  <a:pt x="3676" y="219"/>
                  <a:pt x="3669" y="207"/>
                  <a:pt x="3672" y="171"/>
                </a:cubicBezTo>
                <a:cubicBezTo>
                  <a:pt x="3675" y="135"/>
                  <a:pt x="3692" y="62"/>
                  <a:pt x="3690" y="36"/>
                </a:cubicBezTo>
                <a:cubicBezTo>
                  <a:pt x="3688" y="10"/>
                  <a:pt x="3676" y="17"/>
                  <a:pt x="3660" y="12"/>
                </a:cubicBezTo>
                <a:cubicBezTo>
                  <a:pt x="3644" y="7"/>
                  <a:pt x="3705" y="0"/>
                  <a:pt x="3594" y="6"/>
                </a:cubicBezTo>
                <a:cubicBezTo>
                  <a:pt x="3483" y="12"/>
                  <a:pt x="3271" y="40"/>
                  <a:pt x="2991" y="51"/>
                </a:cubicBezTo>
                <a:cubicBezTo>
                  <a:pt x="2711" y="62"/>
                  <a:pt x="2232" y="71"/>
                  <a:pt x="1911" y="75"/>
                </a:cubicBezTo>
                <a:cubicBezTo>
                  <a:pt x="1590" y="79"/>
                  <a:pt x="1333" y="82"/>
                  <a:pt x="1065" y="78"/>
                </a:cubicBezTo>
                <a:cubicBezTo>
                  <a:pt x="797" y="74"/>
                  <a:pt x="473" y="59"/>
                  <a:pt x="303" y="51"/>
                </a:cubicBezTo>
                <a:cubicBezTo>
                  <a:pt x="133" y="43"/>
                  <a:pt x="90" y="10"/>
                  <a:pt x="45" y="30"/>
                </a:cubicBezTo>
                <a:close/>
              </a:path>
            </a:pathLst>
          </a:custGeom>
          <a:solidFill>
            <a:srgbClr val="339933"/>
          </a:solidFill>
          <a:ln w="3175" cmpd="sng">
            <a:solidFill>
              <a:srgbClr val="339933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 flipH="1">
            <a:off x="4616450" y="4033838"/>
            <a:ext cx="914400" cy="758825"/>
            <a:chOff x="4785" y="11039"/>
            <a:chExt cx="829" cy="688"/>
          </a:xfrm>
        </p:grpSpPr>
        <p:sp>
          <p:nvSpPr>
            <p:cNvPr id="441391" name="Freeform 47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2" name="Line 48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3" name="Line 49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4" name="Line 50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5" name="Arc 51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41402" name="Line 58"/>
          <p:cNvSpPr>
            <a:spLocks noChangeShapeType="1"/>
          </p:cNvSpPr>
          <p:nvPr/>
        </p:nvSpPr>
        <p:spPr bwMode="auto">
          <a:xfrm flipV="1">
            <a:off x="2017713" y="4441825"/>
            <a:ext cx="1901825" cy="1588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3" name="Rectangle 59"/>
          <p:cNvSpPr>
            <a:spLocks noChangeArrowheads="1"/>
          </p:cNvSpPr>
          <p:nvPr/>
        </p:nvSpPr>
        <p:spPr bwMode="auto">
          <a:xfrm>
            <a:off x="1806575" y="4297363"/>
            <a:ext cx="534988" cy="280987"/>
          </a:xfrm>
          <a:prstGeom prst="rect">
            <a:avLst/>
          </a:prstGeom>
          <a:solidFill>
            <a:srgbClr val="00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4" name="Rectangle 60"/>
          <p:cNvSpPr>
            <a:spLocks noChangeArrowheads="1"/>
          </p:cNvSpPr>
          <p:nvPr/>
        </p:nvSpPr>
        <p:spPr bwMode="auto">
          <a:xfrm rot="2679310">
            <a:off x="2555875" y="4311650"/>
            <a:ext cx="57150" cy="269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5" name="Text Box 61"/>
          <p:cNvSpPr txBox="1">
            <a:spLocks noChangeArrowheads="1"/>
          </p:cNvSpPr>
          <p:nvPr/>
        </p:nvSpPr>
        <p:spPr bwMode="auto">
          <a:xfrm>
            <a:off x="1760538" y="3338513"/>
            <a:ext cx="1009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S/C 1</a:t>
            </a:r>
          </a:p>
        </p:txBody>
      </p:sp>
      <p:sp>
        <p:nvSpPr>
          <p:cNvPr id="441406" name="Text Box 62"/>
          <p:cNvSpPr txBox="1">
            <a:spLocks noChangeArrowheads="1"/>
          </p:cNvSpPr>
          <p:nvPr/>
        </p:nvSpPr>
        <p:spPr bwMode="auto">
          <a:xfrm>
            <a:off x="6369050" y="3267075"/>
            <a:ext cx="1009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S/C 2</a:t>
            </a:r>
          </a:p>
        </p:txBody>
      </p:sp>
      <p:sp>
        <p:nvSpPr>
          <p:cNvPr id="441407" name="Text Box 63"/>
          <p:cNvSpPr txBox="1">
            <a:spLocks noChangeArrowheads="1"/>
          </p:cNvSpPr>
          <p:nvPr/>
        </p:nvSpPr>
        <p:spPr bwMode="auto">
          <a:xfrm>
            <a:off x="7226300" y="6076950"/>
            <a:ext cx="18097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None/>
            </a:pPr>
            <a:r>
              <a:rPr kumimoji="1" lang="en-US" altLang="ja-JP" sz="1400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Fig: S. Kawamura</a:t>
            </a: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684212" y="910880"/>
            <a:ext cx="8102630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Cavity length change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PDH error signal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 Mirror position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</a:t>
            </a:r>
            <a:r>
              <a:rPr kumimoji="1" lang="en-US" altLang="ja-JP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and Laser frequency)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Relative motion between mirror and S/C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Local sensor          S/C thruster 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3676650" y="4060825"/>
            <a:ext cx="914400" cy="758825"/>
            <a:chOff x="4785" y="11039"/>
            <a:chExt cx="829" cy="688"/>
          </a:xfrm>
        </p:grpSpPr>
        <p:sp>
          <p:nvSpPr>
            <p:cNvPr id="441397" name="Freeform 53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8" name="Line 54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9" name="Line 55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400" name="Line 56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401" name="Arc 57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角丸四角形 71"/>
          <p:cNvSpPr/>
          <p:nvPr/>
        </p:nvSpPr>
        <p:spPr bwMode="auto">
          <a:xfrm>
            <a:off x="1315988" y="3714752"/>
            <a:ext cx="5214974" cy="1214446"/>
          </a:xfrm>
          <a:prstGeom prst="roundRect">
            <a:avLst>
              <a:gd name="adj" fmla="val 4342"/>
            </a:avLst>
          </a:prstGeom>
          <a:solidFill>
            <a:srgbClr val="FFC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角丸四角形 70"/>
          <p:cNvSpPr/>
          <p:nvPr/>
        </p:nvSpPr>
        <p:spPr bwMode="auto">
          <a:xfrm>
            <a:off x="1244550" y="1071546"/>
            <a:ext cx="5214974" cy="121444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Requirements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1285852" y="1071546"/>
            <a:ext cx="603092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 Noise</a:t>
            </a:r>
            <a:endParaRPr kumimoji="1" lang="en-US" altLang="ja-JP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Shot noise    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3 x 10</a:t>
            </a:r>
            <a:r>
              <a:rPr lang="en-US" altLang="ja-JP" sz="2000" b="1" baseline="30000" dirty="0" smtClean="0">
                <a:solidFill>
                  <a:srgbClr val="CCFFCC"/>
                </a:solidFill>
              </a:rPr>
              <a:t>-18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m/Hz</a:t>
            </a:r>
            <a:r>
              <a:rPr lang="en-US" altLang="ja-JP" sz="2000" b="1" baseline="30000" dirty="0" smtClean="0">
                <a:solidFill>
                  <a:srgbClr val="CCFFCC"/>
                </a:solidFill>
              </a:rPr>
              <a:t>1/2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  </a:t>
            </a:r>
            <a:r>
              <a:rPr lang="en-US" altLang="ja-JP" sz="1200" b="1" dirty="0" smtClean="0">
                <a:solidFill>
                  <a:srgbClr val="CCFFCC"/>
                </a:solidFill>
              </a:rPr>
              <a:t>(0.1 Hz)</a:t>
            </a:r>
            <a:r>
              <a:rPr lang="en-US" altLang="ja-JP" sz="2000" b="1" dirty="0" smtClean="0">
                <a:solidFill>
                  <a:srgbClr val="CCFFCC"/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387426" y="3714752"/>
            <a:ext cx="58579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Acceleration Noise</a:t>
            </a:r>
            <a:endParaRPr kumimoji="1" lang="en-US" altLang="ja-JP" sz="2000" b="1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F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orce noise   </a:t>
            </a:r>
            <a:r>
              <a:rPr lang="en-US" altLang="ja-JP" sz="2000" b="1" dirty="0" smtClean="0">
                <a:solidFill>
                  <a:srgbClr val="FFCCFF"/>
                </a:solidFill>
              </a:rPr>
              <a:t>4x10</a:t>
            </a:r>
            <a:r>
              <a:rPr lang="en-US" altLang="ja-JP" sz="2000" b="1" baseline="30000" dirty="0" smtClean="0">
                <a:solidFill>
                  <a:srgbClr val="FFCCFF"/>
                </a:solidFill>
              </a:rPr>
              <a:t>-17</a:t>
            </a:r>
            <a:r>
              <a:rPr lang="en-US" altLang="ja-JP" sz="2000" b="1" dirty="0" smtClean="0">
                <a:solidFill>
                  <a:srgbClr val="FFCCFF"/>
                </a:solidFill>
              </a:rPr>
              <a:t> N/Hz</a:t>
            </a:r>
            <a:r>
              <a:rPr lang="en-US" altLang="ja-JP" sz="2000" b="1" baseline="30000" dirty="0" smtClean="0">
                <a:solidFill>
                  <a:srgbClr val="FFCCFF"/>
                </a:solidFill>
              </a:rPr>
              <a:t>1/2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1200" b="1" dirty="0" smtClean="0">
                <a:solidFill>
                  <a:srgbClr val="FFCCFF"/>
                </a:solidFill>
              </a:rPr>
              <a:t>(0.1 Hz)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5" name="下矢印 64"/>
          <p:cNvSpPr/>
          <p:nvPr/>
        </p:nvSpPr>
        <p:spPr bwMode="auto">
          <a:xfrm rot="5400000" flipV="1">
            <a:off x="2214547" y="1901505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1643042" y="2357430"/>
            <a:ext cx="6858048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Other noises should be  well below the shot noise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      Laser freq. noise:    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1 Hz/Hz</a:t>
            </a:r>
            <a:r>
              <a:rPr lang="en-US" altLang="ja-JP" sz="2000" b="1" baseline="30000" dirty="0" smtClean="0">
                <a:solidFill>
                  <a:srgbClr val="CCFFCC"/>
                </a:solidFill>
              </a:rPr>
              <a:t>1/2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  </a:t>
            </a:r>
            <a:r>
              <a:rPr lang="en-US" altLang="ja-JP" sz="1200" b="1" dirty="0" smtClean="0">
                <a:solidFill>
                  <a:srgbClr val="CCFFCC"/>
                </a:solidFill>
              </a:rPr>
              <a:t>(1Hz)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      Stab. Gain 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5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,    CMRR   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5</a:t>
            </a:r>
            <a:endParaRPr lang="en-US" altLang="ja-JP" sz="1200" b="1" baseline="30000" dirty="0" smtClean="0">
              <a:solidFill>
                <a:srgbClr val="CCFFCC"/>
              </a:solidFill>
            </a:endParaRPr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2571736" y="1785926"/>
            <a:ext cx="500066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x 10 of LCGT  in phase noise</a:t>
            </a:r>
            <a:endParaRPr lang="en-US" altLang="ja-JP" sz="1200" b="1" baseline="30000" dirty="0" smtClean="0">
              <a:solidFill>
                <a:srgbClr val="CCFFCC"/>
              </a:solidFill>
            </a:endParaRPr>
          </a:p>
        </p:txBody>
      </p:sp>
      <p:sp>
        <p:nvSpPr>
          <p:cNvPr id="68" name="下矢印 67"/>
          <p:cNvSpPr/>
          <p:nvPr/>
        </p:nvSpPr>
        <p:spPr bwMode="auto">
          <a:xfrm rot="5400000" flipV="1">
            <a:off x="2244683" y="4572007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9" name="Rectangle 64"/>
          <p:cNvSpPr>
            <a:spLocks noChangeArrowheads="1"/>
          </p:cNvSpPr>
          <p:nvPr/>
        </p:nvSpPr>
        <p:spPr bwMode="auto">
          <a:xfrm>
            <a:off x="2673310" y="4498311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x 1/50 of LISA</a:t>
            </a:r>
            <a:endParaRPr lang="en-US" altLang="ja-JP" sz="1200" b="1" baseline="30000" dirty="0" smtClean="0">
              <a:solidFill>
                <a:srgbClr val="CCFFCC"/>
              </a:solidFill>
            </a:endParaRPr>
          </a:p>
        </p:txBody>
      </p:sp>
      <p:sp>
        <p:nvSpPr>
          <p:cNvPr id="70" name="Rectangle 64"/>
          <p:cNvSpPr>
            <a:spLocks noChangeArrowheads="1"/>
          </p:cNvSpPr>
          <p:nvPr/>
        </p:nvSpPr>
        <p:spPr bwMode="auto">
          <a:xfrm>
            <a:off x="1744616" y="5107086"/>
            <a:ext cx="664373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External force sources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  Fluctuation of magnetic field, electric field, gravitational field, temperature, pressure, etc.</a:t>
            </a:r>
            <a:r>
              <a:rPr kumimoji="1" lang="en-US" altLang="ja-JP" sz="20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4" grpId="0"/>
      <p:bldP spid="68" grpId="0" animBg="1"/>
      <p:bldP spid="69" grpId="0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角丸四角形 1285"/>
          <p:cNvSpPr/>
          <p:nvPr/>
        </p:nvSpPr>
        <p:spPr bwMode="auto">
          <a:xfrm>
            <a:off x="642910" y="2071678"/>
            <a:ext cx="4429156" cy="1285884"/>
          </a:xfrm>
          <a:prstGeom prst="roundRect">
            <a:avLst>
              <a:gd name="adj" fmla="val 4342"/>
            </a:avLst>
          </a:prstGeom>
          <a:solidFill>
            <a:srgbClr val="FFCC99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Orbit and Constellation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pic>
        <p:nvPicPr>
          <p:cNvPr id="14" name="Picture 5" descr="LISAorb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845084"/>
            <a:ext cx="3643338" cy="272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4"/>
          <p:cNvSpPr>
            <a:spLocks noChangeArrowheads="1"/>
          </p:cNvSpPr>
          <p:nvPr/>
        </p:nvSpPr>
        <p:spPr bwMode="auto">
          <a:xfrm>
            <a:off x="642910" y="2103274"/>
            <a:ext cx="4857784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Record-disk orbit around the Sun</a:t>
            </a:r>
            <a:endParaRPr kumimoji="1" lang="en-US" altLang="ja-JP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1214414" y="2529643"/>
            <a:ext cx="421484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Relative  acc.     </a:t>
            </a:r>
            <a:r>
              <a:rPr lang="en-US" altLang="ja-JP" sz="2000" b="1" dirty="0" smtClean="0">
                <a:solidFill>
                  <a:srgbClr val="FFCC99"/>
                </a:solidFill>
                <a:sym typeface="Wingdings" pitchFamily="2" charset="2"/>
              </a:rPr>
              <a:t>4x10</a:t>
            </a:r>
            <a:r>
              <a:rPr lang="en-US" altLang="ja-JP" sz="2000" b="1" baseline="30000" dirty="0" smtClean="0">
                <a:solidFill>
                  <a:srgbClr val="FFCC99"/>
                </a:solidFill>
                <a:sym typeface="Wingdings" pitchFamily="2" charset="2"/>
              </a:rPr>
              <a:t>-12</a:t>
            </a:r>
            <a:r>
              <a:rPr lang="en-US" altLang="ja-JP" sz="2000" b="1" dirty="0" smtClean="0">
                <a:solidFill>
                  <a:srgbClr val="FFCC99"/>
                </a:solidFill>
                <a:sym typeface="Wingdings" pitchFamily="2" charset="2"/>
              </a:rPr>
              <a:t> m/s</a:t>
            </a:r>
            <a:r>
              <a:rPr lang="en-US" altLang="ja-JP" sz="2000" b="1" baseline="30000" dirty="0" smtClean="0">
                <a:solidFill>
                  <a:srgbClr val="FFCC99"/>
                </a:solidFill>
                <a:sym typeface="Wingdings" pitchFamily="2" charset="2"/>
              </a:rPr>
              <a:t>2</a:t>
            </a:r>
            <a:r>
              <a:rPr kumimoji="1" lang="en-US" altLang="ja-JP" sz="2000" b="1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b="1" kern="1200" dirty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64"/>
          <p:cNvSpPr>
            <a:spLocks noChangeArrowheads="1"/>
          </p:cNvSpPr>
          <p:nvPr/>
        </p:nvSpPr>
        <p:spPr bwMode="auto">
          <a:xfrm>
            <a:off x="1643042" y="2928934"/>
            <a:ext cx="3071834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sym typeface="Wingdings" pitchFamily="2" charset="2"/>
              </a:rPr>
              <a:t>(Mirror force  ~</a:t>
            </a:r>
            <a:r>
              <a:rPr lang="en-US" altLang="ja-JP" sz="1800" b="1" dirty="0" smtClean="0">
                <a:solidFill>
                  <a:srgbClr val="FFCC99"/>
                </a:solidFill>
                <a:sym typeface="Wingdings" pitchFamily="2" charset="2"/>
              </a:rPr>
              <a:t>10</a:t>
            </a:r>
            <a:r>
              <a:rPr lang="en-US" altLang="ja-JP" sz="1800" b="1" baseline="30000" dirty="0" smtClean="0">
                <a:solidFill>
                  <a:srgbClr val="FFCC99"/>
                </a:solidFill>
                <a:sym typeface="Wingdings" pitchFamily="2" charset="2"/>
              </a:rPr>
              <a:t>-9</a:t>
            </a:r>
            <a:r>
              <a:rPr lang="en-US" altLang="ja-JP" sz="1800" b="1" dirty="0" smtClean="0">
                <a:solidFill>
                  <a:srgbClr val="FFCC99"/>
                </a:solidFill>
                <a:sym typeface="Wingdings" pitchFamily="2" charset="2"/>
              </a:rPr>
              <a:t> N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  <a:endParaRPr kumimoji="1" lang="en-US" altLang="ja-JP" sz="18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658" name="グループ化 657"/>
          <p:cNvGrpSpPr/>
          <p:nvPr/>
        </p:nvGrpSpPr>
        <p:grpSpPr>
          <a:xfrm rot="15025950">
            <a:off x="6241154" y="3991840"/>
            <a:ext cx="468631" cy="386138"/>
            <a:chOff x="9501222" y="714356"/>
            <a:chExt cx="5338763" cy="4864101"/>
          </a:xfrm>
        </p:grpSpPr>
        <p:sp>
          <p:nvSpPr>
            <p:cNvPr id="659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0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1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2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3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4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5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6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7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8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9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0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1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2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7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860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1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2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3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4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74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5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6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7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78" name="Group 26"/>
            <p:cNvGrpSpPr>
              <a:grpSpLocks/>
            </p:cNvGrpSpPr>
            <p:nvPr/>
          </p:nvGrpSpPr>
          <p:grpSpPr bwMode="auto">
            <a:xfrm rot="7209001">
              <a:off x="11403004" y="2178095"/>
              <a:ext cx="600087" cy="500063"/>
              <a:chOff x="4785" y="11039"/>
              <a:chExt cx="829" cy="688"/>
            </a:xfrm>
          </p:grpSpPr>
          <p:sp>
            <p:nvSpPr>
              <p:cNvPr id="855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6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7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8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9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79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0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1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2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3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4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5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6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7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8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9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0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1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2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3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4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5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96" name="Group 49"/>
            <p:cNvGrpSpPr>
              <a:grpSpLocks/>
            </p:cNvGrpSpPr>
            <p:nvPr/>
          </p:nvGrpSpPr>
          <p:grpSpPr bwMode="auto">
            <a:xfrm rot="3616332">
              <a:off x="12330179" y="2190799"/>
              <a:ext cx="600087" cy="503238"/>
              <a:chOff x="4785" y="11039"/>
              <a:chExt cx="829" cy="688"/>
            </a:xfrm>
          </p:grpSpPr>
          <p:sp>
            <p:nvSpPr>
              <p:cNvPr id="850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1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2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3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4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97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8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9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0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1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2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03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848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9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04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846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7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05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6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7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8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9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0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1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2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3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4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5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16" name="Group 78"/>
            <p:cNvGrpSpPr>
              <a:grpSpLocks/>
            </p:cNvGrpSpPr>
            <p:nvPr/>
          </p:nvGrpSpPr>
          <p:grpSpPr bwMode="auto">
            <a:xfrm flipH="1">
              <a:off x="12703128" y="4371956"/>
              <a:ext cx="600087" cy="495300"/>
              <a:chOff x="4785" y="11039"/>
              <a:chExt cx="829" cy="688"/>
            </a:xfrm>
          </p:grpSpPr>
          <p:sp>
            <p:nvSpPr>
              <p:cNvPr id="841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2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3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4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5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17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8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9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0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21" name="Group 88"/>
            <p:cNvGrpSpPr>
              <a:grpSpLocks/>
            </p:cNvGrpSpPr>
            <p:nvPr/>
          </p:nvGrpSpPr>
          <p:grpSpPr bwMode="auto">
            <a:xfrm flipH="1">
              <a:off x="12703128" y="4416406"/>
              <a:ext cx="600087" cy="500063"/>
              <a:chOff x="4785" y="11039"/>
              <a:chExt cx="829" cy="688"/>
            </a:xfrm>
          </p:grpSpPr>
          <p:sp>
            <p:nvSpPr>
              <p:cNvPr id="836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7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8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9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0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22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3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4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5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6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7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8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9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0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1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2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3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4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5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6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7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8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39" name="Group 111"/>
            <p:cNvGrpSpPr>
              <a:grpSpLocks/>
            </p:cNvGrpSpPr>
            <p:nvPr/>
          </p:nvGrpSpPr>
          <p:grpSpPr bwMode="auto">
            <a:xfrm rot="3592668" flipH="1">
              <a:off x="13154019" y="3611480"/>
              <a:ext cx="600087" cy="503238"/>
              <a:chOff x="4785" y="11039"/>
              <a:chExt cx="829" cy="688"/>
            </a:xfrm>
          </p:grpSpPr>
          <p:sp>
            <p:nvSpPr>
              <p:cNvPr id="831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2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3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4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5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40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1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2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3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4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5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46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829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0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47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827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8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48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9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0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1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2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3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4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5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6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7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8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59" name="Group 141"/>
            <p:cNvGrpSpPr>
              <a:grpSpLocks/>
            </p:cNvGrpSpPr>
            <p:nvPr/>
          </p:nvGrpSpPr>
          <p:grpSpPr bwMode="auto">
            <a:xfrm>
              <a:off x="11052280" y="4424344"/>
              <a:ext cx="600087" cy="500063"/>
              <a:chOff x="4785" y="11039"/>
              <a:chExt cx="829" cy="688"/>
            </a:xfrm>
          </p:grpSpPr>
          <p:sp>
            <p:nvSpPr>
              <p:cNvPr id="822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3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4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5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6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0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1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2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3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4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5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6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7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8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9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0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1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2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3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4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5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6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7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8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9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0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1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2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3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84" name="Group 171"/>
            <p:cNvGrpSpPr>
              <a:grpSpLocks/>
            </p:cNvGrpSpPr>
            <p:nvPr/>
          </p:nvGrpSpPr>
          <p:grpSpPr bwMode="auto">
            <a:xfrm rot="18007332">
              <a:off x="10577576" y="3603541"/>
              <a:ext cx="600087" cy="500063"/>
              <a:chOff x="4785" y="11039"/>
              <a:chExt cx="829" cy="688"/>
            </a:xfrm>
          </p:grpSpPr>
          <p:sp>
            <p:nvSpPr>
              <p:cNvPr id="817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8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9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0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1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85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6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7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8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9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0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1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2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3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4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5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6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7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8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9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0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1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2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3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4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5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6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7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08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815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6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809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813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4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0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1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2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1289" name="グループ化 1288"/>
          <p:cNvGrpSpPr/>
          <p:nvPr/>
        </p:nvGrpSpPr>
        <p:grpSpPr>
          <a:xfrm>
            <a:off x="571472" y="1500174"/>
            <a:ext cx="8572560" cy="4214842"/>
            <a:chOff x="571472" y="1857364"/>
            <a:chExt cx="8572560" cy="4214842"/>
          </a:xfrm>
        </p:grpSpPr>
        <p:sp>
          <p:nvSpPr>
            <p:cNvPr id="1281" name="下矢印 1280"/>
            <p:cNvSpPr/>
            <p:nvPr/>
          </p:nvSpPr>
          <p:spPr bwMode="auto">
            <a:xfrm rot="1710309" flipV="1">
              <a:off x="6167088" y="4514198"/>
              <a:ext cx="268500" cy="341599"/>
            </a:xfrm>
            <a:prstGeom prst="downArrow">
              <a:avLst/>
            </a:prstGeom>
            <a:solidFill>
              <a:srgbClr val="CCFFCC">
                <a:alpha val="10000"/>
              </a:srgbClr>
            </a:solidFill>
            <a:ln w="15875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284" name="Rectangle 64"/>
            <p:cNvSpPr>
              <a:spLocks noChangeArrowheads="1"/>
            </p:cNvSpPr>
            <p:nvPr/>
          </p:nvSpPr>
          <p:spPr bwMode="auto">
            <a:xfrm>
              <a:off x="5143504" y="4475728"/>
              <a:ext cx="1285884" cy="56630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1400" b="1" dirty="0" smtClean="0">
                  <a:solidFill>
                    <a:srgbClr val="CCFFCC"/>
                  </a:solidFill>
                  <a:sym typeface="Wingdings" pitchFamily="2" charset="2"/>
                </a:rPr>
                <a:t>Separated</a:t>
              </a: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1400" b="1" dirty="0" smtClean="0">
                  <a:solidFill>
                    <a:srgbClr val="DDDDDD"/>
                  </a:solidFill>
                  <a:sym typeface="Wingdings" pitchFamily="2" charset="2"/>
                </a:rPr>
                <a:t>      unit</a:t>
              </a:r>
              <a:endPara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79" name="グループ化 1278"/>
            <p:cNvGrpSpPr/>
            <p:nvPr/>
          </p:nvGrpSpPr>
          <p:grpSpPr>
            <a:xfrm>
              <a:off x="571472" y="1857364"/>
              <a:ext cx="8572560" cy="4214842"/>
              <a:chOff x="571472" y="1857364"/>
              <a:chExt cx="8572560" cy="4214842"/>
            </a:xfrm>
          </p:grpSpPr>
          <p:sp>
            <p:nvSpPr>
              <p:cNvPr id="1288" name="角丸四角形 1287"/>
              <p:cNvSpPr/>
              <p:nvPr/>
            </p:nvSpPr>
            <p:spPr bwMode="auto">
              <a:xfrm>
                <a:off x="1071538" y="5256351"/>
                <a:ext cx="5429288" cy="815855"/>
              </a:xfrm>
              <a:prstGeom prst="roundRect">
                <a:avLst>
                  <a:gd name="adj" fmla="val 4342"/>
                </a:avLst>
              </a:prstGeom>
              <a:solidFill>
                <a:srgbClr val="FFFFFF">
                  <a:alpha val="10000"/>
                </a:srgb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70" name="Rectangle 64"/>
              <p:cNvSpPr>
                <a:spLocks noChangeArrowheads="1"/>
              </p:cNvSpPr>
              <p:nvPr/>
            </p:nvSpPr>
            <p:spPr bwMode="auto">
              <a:xfrm>
                <a:off x="571472" y="4357694"/>
                <a:ext cx="4000528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Constellation</a:t>
                </a:r>
                <a:r>
                  <a:rPr kumimoji="1" lang="en-US" altLang="ja-JP" sz="2000" b="1" kern="1200" dirty="0" smtClean="0">
                    <a:solidFill>
                      <a:srgbClr val="DDDDDD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  <a:sym typeface="Wingdings" pitchFamily="2" charset="2"/>
                  </a:rPr>
                  <a:t> </a:t>
                </a:r>
                <a:endParaRPr kumimoji="1" lang="en-US" altLang="ja-JP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2" name="Rectangle 64"/>
              <p:cNvSpPr>
                <a:spLocks noChangeArrowheads="1"/>
              </p:cNvSpPr>
              <p:nvPr/>
            </p:nvSpPr>
            <p:spPr bwMode="auto">
              <a:xfrm>
                <a:off x="857224" y="4786322"/>
                <a:ext cx="4286280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4 interferometer units</a:t>
                </a:r>
                <a:endParaRPr kumimoji="1" lang="en-US" altLang="ja-JP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3" name="Rectangle 64"/>
              <p:cNvSpPr>
                <a:spLocks noChangeArrowheads="1"/>
              </p:cNvSpPr>
              <p:nvPr/>
            </p:nvSpPr>
            <p:spPr bwMode="auto">
              <a:xfrm>
                <a:off x="1071538" y="5256351"/>
                <a:ext cx="5500726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2 </a:t>
                </a:r>
                <a:r>
                  <a:rPr lang="en-US" altLang="ja-JP" sz="2000" b="1" dirty="0" smtClean="0">
                    <a:solidFill>
                      <a:srgbClr val="CCECFF"/>
                    </a:solidFill>
                    <a:sym typeface="Wingdings" pitchFamily="2" charset="2"/>
                  </a:rPr>
                  <a:t>overlapped</a:t>
                </a: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units   Cross correlation</a:t>
                </a:r>
                <a:endParaRPr kumimoji="1" lang="en-US" altLang="ja-JP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071538" y="5641319"/>
                <a:ext cx="6000792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2 </a:t>
                </a:r>
                <a:r>
                  <a:rPr lang="en-US" altLang="ja-JP" sz="2000" b="1" dirty="0" smtClean="0">
                    <a:solidFill>
                      <a:srgbClr val="CCFFCC"/>
                    </a:solidFill>
                    <a:sym typeface="Wingdings" pitchFamily="2" charset="2"/>
                  </a:rPr>
                  <a:t>separated</a:t>
                </a:r>
                <a:r>
                  <a:rPr lang="en-US" altLang="ja-JP" sz="20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units     Angular resolution</a:t>
                </a:r>
                <a:endParaRPr kumimoji="1" lang="en-US" altLang="ja-JP" sz="20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grpSp>
            <p:nvGrpSpPr>
              <p:cNvPr id="25" name="グループ化 24"/>
              <p:cNvGrpSpPr/>
              <p:nvPr/>
            </p:nvGrpSpPr>
            <p:grpSpPr>
              <a:xfrm rot="15785392">
                <a:off x="8272319" y="3563211"/>
                <a:ext cx="468631" cy="386138"/>
                <a:chOff x="9501222" y="714356"/>
                <a:chExt cx="5338763" cy="4864101"/>
              </a:xfrm>
            </p:grpSpPr>
            <p:sp>
              <p:nvSpPr>
                <p:cNvPr id="26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7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8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9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0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1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2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3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4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5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6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7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8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9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40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237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9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4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41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41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2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3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4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45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3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32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6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46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7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8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49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0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1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2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3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4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5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6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7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8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59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0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1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62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73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798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227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8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31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74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5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6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7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8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79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0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25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6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81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2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2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3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4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5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3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9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218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9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1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22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4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8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9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13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7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9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2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3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4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5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6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6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18" y="3611479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208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0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12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7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23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0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24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04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5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25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6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7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8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9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0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1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2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3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4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5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36" name="Group 141"/>
                <p:cNvGrpSpPr>
                  <a:grpSpLocks/>
                </p:cNvGrpSpPr>
                <p:nvPr/>
              </p:nvGrpSpPr>
              <p:grpSpPr bwMode="auto">
                <a:xfrm>
                  <a:off x="11052279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99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0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1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2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203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37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8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39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0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1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2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3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4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5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6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8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49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0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1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2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3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4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5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6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7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8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59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0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61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7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94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8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62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3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4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5" name="Freeform 180"/>
                <p:cNvSpPr>
                  <a:spLocks/>
                </p:cNvSpPr>
                <p:nvPr/>
              </p:nvSpPr>
              <p:spPr bwMode="auto">
                <a:xfrm rot="18007332">
                  <a:off x="10290210" y="3036868"/>
                  <a:ext cx="2006600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6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7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8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69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0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1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2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3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4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5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6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7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8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9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0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1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2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3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4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85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9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3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86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9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9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87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8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9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865" name="グループ化 864"/>
              <p:cNvGrpSpPr/>
              <p:nvPr/>
            </p:nvGrpSpPr>
            <p:grpSpPr>
              <a:xfrm rot="16975186" flipH="1">
                <a:off x="7026076" y="2637549"/>
                <a:ext cx="192265" cy="439894"/>
                <a:chOff x="9501222" y="714356"/>
                <a:chExt cx="5338763" cy="4864101"/>
              </a:xfrm>
            </p:grpSpPr>
            <p:sp>
              <p:nvSpPr>
                <p:cNvPr id="866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7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8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69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0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1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2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3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4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5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6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7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8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79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80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067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9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7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71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81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2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3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4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885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5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62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6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886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7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8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89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0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1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2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3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4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5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6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7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8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899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0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1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2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03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800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057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8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61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04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5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6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7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8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09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10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55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6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911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5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12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3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4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5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6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7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8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19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0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23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7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048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9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1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52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24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5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6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27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28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7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43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7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29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0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1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2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3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4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5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6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7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8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39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0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1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2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3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4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5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46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20" y="3611481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038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0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42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47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8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49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0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1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2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53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3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954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34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5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55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6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7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8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59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0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1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2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3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4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5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66" name="Group 141"/>
                <p:cNvGrpSpPr>
                  <a:grpSpLocks/>
                </p:cNvGrpSpPr>
                <p:nvPr/>
              </p:nvGrpSpPr>
              <p:grpSpPr bwMode="auto">
                <a:xfrm>
                  <a:off x="11052281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29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0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1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2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33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67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8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69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0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1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2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3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4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5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6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8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79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0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1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2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3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4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5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6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7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8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89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0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991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5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24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8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992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3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4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5" name="Freeform 180"/>
                <p:cNvSpPr>
                  <a:spLocks/>
                </p:cNvSpPr>
                <p:nvPr/>
              </p:nvSpPr>
              <p:spPr bwMode="auto">
                <a:xfrm rot="18007332">
                  <a:off x="10290209" y="3036875"/>
                  <a:ext cx="2006606" cy="198431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6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7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8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999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0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1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2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3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4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5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6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7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8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09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0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1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2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3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4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15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2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3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016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2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2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17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8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9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72" name="グループ化 1071"/>
              <p:cNvGrpSpPr/>
              <p:nvPr/>
            </p:nvGrpSpPr>
            <p:grpSpPr>
              <a:xfrm rot="19664887">
                <a:off x="8272319" y="3519113"/>
                <a:ext cx="468631" cy="386138"/>
                <a:chOff x="9501222" y="714356"/>
                <a:chExt cx="5338763" cy="4864101"/>
              </a:xfrm>
            </p:grpSpPr>
            <p:sp>
              <p:nvSpPr>
                <p:cNvPr id="1073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4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5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6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7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8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79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0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1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2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3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4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5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6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87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274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7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8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88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89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0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1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92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6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69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1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2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73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93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4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5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6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7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8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99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0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1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2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3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4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5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6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7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8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09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10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801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264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5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6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7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8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11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2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3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4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5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16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17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62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3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18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60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61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19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0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1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2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3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4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5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6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7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29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30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6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255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6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7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8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9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31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2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3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4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35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6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50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1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2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3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54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36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7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8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39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0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1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2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3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4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5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6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7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8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49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0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1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2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53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21" y="3611482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245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6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7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8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9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54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5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6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7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8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59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60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43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4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61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41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2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62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3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4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5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6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7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8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69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0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1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2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73" name="Group 141"/>
                <p:cNvGrpSpPr>
                  <a:grpSpLocks/>
                </p:cNvGrpSpPr>
                <p:nvPr/>
              </p:nvGrpSpPr>
              <p:grpSpPr bwMode="auto">
                <a:xfrm>
                  <a:off x="11052282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36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7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8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9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0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74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5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6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7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8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79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0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1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2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3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4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5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6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7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8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89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0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1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2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3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4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5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6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7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198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4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31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2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3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4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5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99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0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1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2" name="Freeform 180"/>
                <p:cNvSpPr>
                  <a:spLocks/>
                </p:cNvSpPr>
                <p:nvPr/>
              </p:nvSpPr>
              <p:spPr bwMode="auto">
                <a:xfrm rot="18007332">
                  <a:off x="10290210" y="3036868"/>
                  <a:ext cx="2006600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3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4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5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6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7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8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09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0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1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2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3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4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5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6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7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8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19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0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1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222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29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0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223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27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28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224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5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26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280" name="下矢印 1279"/>
              <p:cNvSpPr/>
              <p:nvPr/>
            </p:nvSpPr>
            <p:spPr bwMode="auto">
              <a:xfrm rot="8239608" flipV="1">
                <a:off x="6738940" y="2403942"/>
                <a:ext cx="268337" cy="335601"/>
              </a:xfrm>
              <a:prstGeom prst="downArrow">
                <a:avLst/>
              </a:prstGeom>
              <a:solidFill>
                <a:srgbClr val="CCFFCC">
                  <a:alpha val="10000"/>
                </a:srgbClr>
              </a:solidFill>
              <a:ln w="15875" cap="flat" cmpd="sng" algn="ctr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282" name="下矢印 1281"/>
              <p:cNvSpPr/>
              <p:nvPr/>
            </p:nvSpPr>
            <p:spPr bwMode="auto">
              <a:xfrm rot="21421127" flipV="1">
                <a:off x="8389957" y="4276692"/>
                <a:ext cx="318192" cy="287236"/>
              </a:xfrm>
              <a:prstGeom prst="downArrow">
                <a:avLst/>
              </a:prstGeom>
              <a:solidFill>
                <a:srgbClr val="CCECFF">
                  <a:alpha val="10000"/>
                </a:srgbClr>
              </a:solidFill>
              <a:ln w="15875" cap="flat" cmpd="sng" algn="ctr">
                <a:solidFill>
                  <a:srgbClr val="CCEC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283" name="Rectangle 64"/>
              <p:cNvSpPr>
                <a:spLocks noChangeArrowheads="1"/>
              </p:cNvSpPr>
              <p:nvPr/>
            </p:nvSpPr>
            <p:spPr bwMode="auto">
              <a:xfrm>
                <a:off x="7858148" y="4572008"/>
                <a:ext cx="1285884" cy="56630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CCECFF"/>
                    </a:solidFill>
                    <a:sym typeface="Wingdings" pitchFamily="2" charset="2"/>
                  </a:rPr>
                  <a:t>overlapped</a:t>
                </a:r>
                <a:r>
                  <a:rPr lang="en-US" altLang="ja-JP" sz="14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</a:t>
                </a:r>
              </a:p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     units</a:t>
                </a:r>
                <a:endParaRPr kumimoji="1" lang="en-US" altLang="ja-JP" sz="14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285" name="Rectangle 64"/>
              <p:cNvSpPr>
                <a:spLocks noChangeArrowheads="1"/>
              </p:cNvSpPr>
              <p:nvPr/>
            </p:nvSpPr>
            <p:spPr bwMode="auto">
              <a:xfrm>
                <a:off x="6072198" y="1857364"/>
                <a:ext cx="1285884" cy="56630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CCFFCC"/>
                    </a:solidFill>
                    <a:sym typeface="Wingdings" pitchFamily="2" charset="2"/>
                  </a:rPr>
                  <a:t>Separated</a:t>
                </a:r>
              </a:p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b="1" dirty="0" smtClean="0">
                    <a:solidFill>
                      <a:srgbClr val="DDDDDD"/>
                    </a:solidFill>
                    <a:sym typeface="Wingdings" pitchFamily="2" charset="2"/>
                  </a:rPr>
                  <a:t>      unit</a:t>
                </a:r>
                <a:endParaRPr kumimoji="1" lang="en-US" altLang="ja-JP" sz="14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</p:grpSp>
      </p:grpSp>
      <p:sp>
        <p:nvSpPr>
          <p:cNvPr id="1287" name="Rectangle 64"/>
          <p:cNvSpPr>
            <a:spLocks noChangeArrowheads="1"/>
          </p:cNvSpPr>
          <p:nvPr/>
        </p:nvSpPr>
        <p:spPr bwMode="auto">
          <a:xfrm>
            <a:off x="500034" y="1643050"/>
            <a:ext cx="48577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Candidate of orbit: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pic>
        <p:nvPicPr>
          <p:cNvPr id="1076579" name="Picture 355" descr="クリップボード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3214673"/>
            <a:ext cx="1296987" cy="1042988"/>
          </a:xfrm>
          <a:prstGeom prst="rect">
            <a:avLst/>
          </a:prstGeom>
          <a:noFill/>
        </p:spPr>
      </p:pic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159241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386631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r>
              <a:rPr lang="en-US" altLang="ja-JP" sz="2800" b="1" dirty="0" smtClean="0"/>
              <a:t> 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Pre-conceptual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2.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Design and Status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Space Demonstration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3. Summary</a:t>
            </a:r>
            <a:r>
              <a:rPr lang="ja-JP" alt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76"/>
          <p:cNvSpPr>
            <a:spLocks noChangeArrowheads="1"/>
          </p:cNvSpPr>
          <p:nvPr/>
        </p:nvSpPr>
        <p:spPr bwMode="auto">
          <a:xfrm>
            <a:off x="214282" y="5214950"/>
            <a:ext cx="8696355" cy="1221761"/>
          </a:xfrm>
          <a:prstGeom prst="rect">
            <a:avLst/>
          </a:prstGeom>
          <a:solidFill>
            <a:srgbClr val="CCFFCC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2" name="Rectangle 76"/>
          <p:cNvSpPr>
            <a:spLocks noChangeArrowheads="1"/>
          </p:cNvSpPr>
          <p:nvPr/>
        </p:nvSpPr>
        <p:spPr bwMode="auto">
          <a:xfrm>
            <a:off x="214282" y="4143381"/>
            <a:ext cx="3071834" cy="1071570"/>
          </a:xfrm>
          <a:prstGeom prst="rect">
            <a:avLst/>
          </a:prstGeom>
          <a:solidFill>
            <a:srgbClr val="CCFFCC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98" name="AutoShape 42"/>
          <p:cNvSpPr>
            <a:spLocks noChangeArrowheads="1"/>
          </p:cNvSpPr>
          <p:nvPr/>
        </p:nvSpPr>
        <p:spPr bwMode="auto">
          <a:xfrm>
            <a:off x="260339" y="5449907"/>
            <a:ext cx="1311265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Detector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Sato  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Hosei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Ueda (NAOJ)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Aso  (Tokyo)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3" name="Rectangle 77"/>
          <p:cNvSpPr>
            <a:spLocks noChangeArrowheads="1"/>
          </p:cNvSpPr>
          <p:nvPr/>
        </p:nvSpPr>
        <p:spPr bwMode="auto">
          <a:xfrm>
            <a:off x="2141538" y="3068639"/>
            <a:ext cx="6840537" cy="1074742"/>
          </a:xfrm>
          <a:prstGeom prst="rect">
            <a:avLst/>
          </a:prstGeom>
          <a:solidFill>
            <a:srgbClr val="DDDDDD">
              <a:alpha val="10000"/>
            </a:srgb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</a:rPr>
              <a:t>Organization</a:t>
            </a:r>
            <a:endParaRPr lang="en-US" altLang="ja-JP" dirty="0">
              <a:latin typeface="Arial" charset="0"/>
            </a:endParaRPr>
          </a:p>
        </p:txBody>
      </p:sp>
      <p:sp>
        <p:nvSpPr>
          <p:cNvPr id="96288" name="AutoShape 32"/>
          <p:cNvSpPr>
            <a:spLocks noChangeArrowheads="1"/>
          </p:cNvSpPr>
          <p:nvPr/>
        </p:nvSpPr>
        <p:spPr bwMode="auto">
          <a:xfrm>
            <a:off x="1698625" y="928688"/>
            <a:ext cx="2609850" cy="790575"/>
          </a:xfrm>
          <a:prstGeom prst="roundRect">
            <a:avLst>
              <a:gd name="adj" fmla="val 16667"/>
            </a:avLst>
          </a:prstGeom>
          <a:solidFill>
            <a:srgbClr val="FFFFCC">
              <a:alpha val="1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PI: Kawamura (NAOJ)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Deputy: Ando </a:t>
            </a:r>
            <a:r>
              <a:rPr kumimoji="1" lang="en-US" altLang="ja-JP" sz="16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600" b="1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</a:rPr>
              <a:t>Kyoto</a:t>
            </a:r>
            <a:r>
              <a:rPr kumimoji="1" lang="en-US" altLang="ja-JP" sz="16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600" b="1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90" name="AutoShape 34"/>
          <p:cNvSpPr>
            <a:spLocks noChangeArrowheads="1"/>
          </p:cNvSpPr>
          <p:nvPr/>
        </p:nvSpPr>
        <p:spPr bwMode="auto">
          <a:xfrm>
            <a:off x="3402013" y="1785926"/>
            <a:ext cx="5027639" cy="1071570"/>
          </a:xfrm>
          <a:prstGeom prst="roundRect">
            <a:avLst>
              <a:gd name="adj" fmla="val 16667"/>
            </a:avLst>
          </a:prstGeom>
          <a:solidFill>
            <a:srgbClr val="CCFFCC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lIns="0" rIns="0" anchor="ctr"/>
          <a:lstStyle/>
          <a:p>
            <a:pPr>
              <a:buNone/>
            </a:pP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Executive Committee</a:t>
            </a:r>
          </a:p>
          <a:p>
            <a:pPr>
              <a:buNone/>
            </a:pP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Kawamura (NAOJ), Ando 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(Kyoto), </a:t>
            </a: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Seto 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300" b="1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</a:rPr>
              <a:t>Kyoto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), </a:t>
            </a:r>
            <a:r>
              <a:rPr kumimoji="1" lang="en-US" altLang="ja-JP" sz="13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Nakamura (Kyoto), Tsubono (Tokyo), Tanaka (Kyoto), Funaki (ISAS), Numata (Maryland), Sato (Hosei), Kanda (Osaka city), Takashima (ISAS), Ioka (</a:t>
            </a:r>
            <a:r>
              <a:rPr kumimoji="1" lang="en-US" altLang="ja-JP" sz="1300" b="1" kern="1200" dirty="0" smtClean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KEK), Yokoyama (Tokyo)</a:t>
            </a:r>
            <a:endParaRPr kumimoji="1" lang="en-US" altLang="ja-JP" sz="1300" b="1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291" name="AutoShape 35"/>
          <p:cNvSpPr>
            <a:spLocks noChangeArrowheads="1"/>
          </p:cNvSpPr>
          <p:nvPr/>
        </p:nvSpPr>
        <p:spPr bwMode="auto">
          <a:xfrm>
            <a:off x="2232025" y="3159125"/>
            <a:ext cx="1530350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CCCC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CC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CCCC"/>
                </a:solidFill>
                <a:latin typeface="Arial" charset="0"/>
                <a:ea typeface="ＭＳ Ｐゴシック" pitchFamily="50" charset="-128"/>
                <a:cs typeface="+mn-cs"/>
              </a:rPr>
              <a:t>Sato (Hosei)</a:t>
            </a:r>
          </a:p>
        </p:txBody>
      </p:sp>
      <p:sp>
        <p:nvSpPr>
          <p:cNvPr id="96295" name="AutoShape 39"/>
          <p:cNvSpPr>
            <a:spLocks noChangeArrowheads="1"/>
          </p:cNvSpPr>
          <p:nvPr/>
        </p:nvSpPr>
        <p:spPr bwMode="auto">
          <a:xfrm>
            <a:off x="7362825" y="3159125"/>
            <a:ext cx="1528763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Satellite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Funaki (ISAS)</a:t>
            </a:r>
          </a:p>
        </p:txBody>
      </p:sp>
      <p:sp>
        <p:nvSpPr>
          <p:cNvPr id="96296" name="AutoShape 40"/>
          <p:cNvSpPr>
            <a:spLocks noChangeArrowheads="1"/>
          </p:cNvSpPr>
          <p:nvPr/>
        </p:nvSpPr>
        <p:spPr bwMode="auto">
          <a:xfrm>
            <a:off x="5651500" y="3159125"/>
            <a:ext cx="1530350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Science, Data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Tanaka (Kyoto)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Seto </a:t>
            </a: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(Kyoto)</a:t>
            </a: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Ｐゴシック" pitchFamily="50" charset="-128"/>
                <a:cs typeface="+mn-cs"/>
              </a:rPr>
              <a:t>Kanda (Osaka city)</a:t>
            </a:r>
          </a:p>
        </p:txBody>
      </p:sp>
      <p:sp>
        <p:nvSpPr>
          <p:cNvPr id="96297" name="AutoShape 41"/>
          <p:cNvSpPr>
            <a:spLocks noChangeArrowheads="1"/>
          </p:cNvSpPr>
          <p:nvPr/>
        </p:nvSpPr>
        <p:spPr bwMode="auto">
          <a:xfrm>
            <a:off x="250825" y="4214817"/>
            <a:ext cx="2881313" cy="874728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pathfinder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Leader: Ando </a:t>
            </a:r>
            <a:r>
              <a:rPr kumimoji="1" lang="en-US" altLang="ja-JP" sz="16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(</a:t>
            </a:r>
            <a:r>
              <a:rPr lang="en-US" altLang="ja-JP" sz="16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Kyoto</a:t>
            </a:r>
            <a:r>
              <a:rPr kumimoji="1" lang="en-US" altLang="ja-JP" sz="16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6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00" name="AutoShape 44"/>
          <p:cNvSpPr>
            <a:spLocks noChangeArrowheads="1"/>
          </p:cNvSpPr>
          <p:nvPr/>
        </p:nvSpPr>
        <p:spPr bwMode="auto">
          <a:xfrm>
            <a:off x="1672147" y="5449907"/>
            <a:ext cx="1214446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Laser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Musha (ILS)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Ueda  (</a:t>
            </a: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ILS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)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01" name="AutoShape 45"/>
          <p:cNvSpPr>
            <a:spLocks noChangeArrowheads="1"/>
          </p:cNvSpPr>
          <p:nvPr/>
        </p:nvSpPr>
        <p:spPr bwMode="auto">
          <a:xfrm>
            <a:off x="2987136" y="5449907"/>
            <a:ext cx="1285884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Drag </a:t>
            </a:r>
            <a:r>
              <a:rPr kumimoji="1" lang="en-US" altLang="ja-JP" sz="1300" b="1" kern="1200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free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Moriwaki (Tokyo)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Sakai (ISAS)</a:t>
            </a:r>
          </a:p>
        </p:txBody>
      </p:sp>
      <p:sp>
        <p:nvSpPr>
          <p:cNvPr id="96302" name="AutoShape 46"/>
          <p:cNvSpPr>
            <a:spLocks noChangeArrowheads="1"/>
          </p:cNvSpPr>
          <p:nvPr/>
        </p:nvSpPr>
        <p:spPr bwMode="auto">
          <a:xfrm>
            <a:off x="5617114" y="5449907"/>
            <a:ext cx="984269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Thruster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Funaki (ISAS)</a:t>
            </a:r>
          </a:p>
        </p:txBody>
      </p:sp>
      <p:sp>
        <p:nvSpPr>
          <p:cNvPr id="96303" name="AutoShape 47"/>
          <p:cNvSpPr>
            <a:spLocks noChangeArrowheads="1"/>
          </p:cNvSpPr>
          <p:nvPr/>
        </p:nvSpPr>
        <p:spPr bwMode="auto">
          <a:xfrm>
            <a:off x="6701926" y="5449907"/>
            <a:ext cx="1127116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Bus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Takashima (ISAS)</a:t>
            </a:r>
          </a:p>
        </p:txBody>
      </p:sp>
      <p:sp>
        <p:nvSpPr>
          <p:cNvPr id="96304" name="AutoShape 48"/>
          <p:cNvSpPr>
            <a:spLocks noChangeArrowheads="1"/>
          </p:cNvSpPr>
          <p:nvPr/>
        </p:nvSpPr>
        <p:spPr bwMode="auto">
          <a:xfrm>
            <a:off x="7929586" y="5449907"/>
            <a:ext cx="857256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Data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Kanda (Osaka city)</a:t>
            </a:r>
          </a:p>
        </p:txBody>
      </p:sp>
      <p:sp>
        <p:nvSpPr>
          <p:cNvPr id="96312" name="Line 56"/>
          <p:cNvSpPr>
            <a:spLocks noChangeShapeType="1"/>
          </p:cNvSpPr>
          <p:nvPr/>
        </p:nvSpPr>
        <p:spPr bwMode="auto">
          <a:xfrm>
            <a:off x="2997200" y="1719263"/>
            <a:ext cx="0" cy="1260475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3" name="Line 57"/>
          <p:cNvSpPr>
            <a:spLocks noChangeShapeType="1"/>
          </p:cNvSpPr>
          <p:nvPr/>
        </p:nvSpPr>
        <p:spPr bwMode="auto">
          <a:xfrm flipH="1" flipV="1">
            <a:off x="1708128" y="2973076"/>
            <a:ext cx="6352" cy="1241742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4" name="Line 58"/>
          <p:cNvSpPr>
            <a:spLocks noChangeShapeType="1"/>
          </p:cNvSpPr>
          <p:nvPr/>
        </p:nvSpPr>
        <p:spPr bwMode="auto">
          <a:xfrm>
            <a:off x="1692275" y="2979738"/>
            <a:ext cx="643572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5" name="AutoShape 59"/>
          <p:cNvSpPr>
            <a:spLocks noChangeArrowheads="1"/>
          </p:cNvSpPr>
          <p:nvPr/>
        </p:nvSpPr>
        <p:spPr bwMode="auto">
          <a:xfrm>
            <a:off x="3941763" y="3159125"/>
            <a:ext cx="1530350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Detector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明朝" pitchFamily="17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Akutsu (NAOJ)</a:t>
            </a: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Numata </a:t>
            </a:r>
            <a:r>
              <a:rPr kumimoji="1" lang="en-US" altLang="ja-JP" sz="1300" b="1" kern="1200" dirty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(Maryland</a:t>
            </a:r>
            <a:r>
              <a:rPr kumimoji="1" lang="en-US" altLang="ja-JP" sz="1300" b="1" kern="1200" dirty="0" smtClean="0">
                <a:solidFill>
                  <a:srgbClr val="FFFFCC"/>
                </a:solidFill>
                <a:latin typeface="Arial" charset="0"/>
                <a:ea typeface="ＭＳ 明朝" pitchFamily="17" charset="-128"/>
                <a:cs typeface="+mn-cs"/>
              </a:rPr>
              <a:t>)</a:t>
            </a:r>
            <a:endParaRPr kumimoji="1" lang="en-US" altLang="ja-JP" sz="1300" b="1" kern="1200" dirty="0">
              <a:solidFill>
                <a:srgbClr val="FFFFCC"/>
              </a:solidFill>
              <a:latin typeface="Arial" charset="0"/>
              <a:ea typeface="ＭＳ 明朝" pitchFamily="17" charset="-128"/>
              <a:cs typeface="+mn-cs"/>
            </a:endParaRPr>
          </a:p>
        </p:txBody>
      </p:sp>
      <p:sp>
        <p:nvSpPr>
          <p:cNvPr id="96316" name="Line 60"/>
          <p:cNvSpPr>
            <a:spLocks noChangeShapeType="1"/>
          </p:cNvSpPr>
          <p:nvPr/>
        </p:nvSpPr>
        <p:spPr bwMode="auto">
          <a:xfrm flipV="1">
            <a:off x="2997200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7" name="Line 61"/>
          <p:cNvSpPr>
            <a:spLocks noChangeShapeType="1"/>
          </p:cNvSpPr>
          <p:nvPr/>
        </p:nvSpPr>
        <p:spPr bwMode="auto">
          <a:xfrm flipV="1">
            <a:off x="8128000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8" name="Line 62"/>
          <p:cNvSpPr>
            <a:spLocks noChangeShapeType="1"/>
          </p:cNvSpPr>
          <p:nvPr/>
        </p:nvSpPr>
        <p:spPr bwMode="auto">
          <a:xfrm flipV="1">
            <a:off x="4706938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19" name="Line 63"/>
          <p:cNvSpPr>
            <a:spLocks noChangeShapeType="1"/>
          </p:cNvSpPr>
          <p:nvPr/>
        </p:nvSpPr>
        <p:spPr bwMode="auto">
          <a:xfrm flipV="1">
            <a:off x="6416675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1" name="Line 65"/>
          <p:cNvSpPr>
            <a:spLocks noChangeShapeType="1"/>
          </p:cNvSpPr>
          <p:nvPr/>
        </p:nvSpPr>
        <p:spPr bwMode="auto">
          <a:xfrm>
            <a:off x="1692275" y="5089545"/>
            <a:ext cx="0" cy="180975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2" name="Line 66"/>
          <p:cNvSpPr>
            <a:spLocks noChangeShapeType="1"/>
          </p:cNvSpPr>
          <p:nvPr/>
        </p:nvSpPr>
        <p:spPr bwMode="auto">
          <a:xfrm>
            <a:off x="685830" y="5270520"/>
            <a:ext cx="755967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3" name="Line 67"/>
          <p:cNvSpPr>
            <a:spLocks noChangeShapeType="1"/>
          </p:cNvSpPr>
          <p:nvPr/>
        </p:nvSpPr>
        <p:spPr bwMode="auto">
          <a:xfrm flipV="1">
            <a:off x="679453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4" name="Line 68"/>
          <p:cNvSpPr>
            <a:spLocks noChangeShapeType="1"/>
          </p:cNvSpPr>
          <p:nvPr/>
        </p:nvSpPr>
        <p:spPr bwMode="auto">
          <a:xfrm flipV="1">
            <a:off x="6072198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5" name="Line 69"/>
          <p:cNvSpPr>
            <a:spLocks noChangeShapeType="1"/>
          </p:cNvSpPr>
          <p:nvPr/>
        </p:nvSpPr>
        <p:spPr bwMode="auto">
          <a:xfrm flipV="1">
            <a:off x="3643306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8" name="Line 72"/>
          <p:cNvSpPr>
            <a:spLocks noChangeShapeType="1"/>
          </p:cNvSpPr>
          <p:nvPr/>
        </p:nvSpPr>
        <p:spPr bwMode="auto">
          <a:xfrm flipV="1">
            <a:off x="2285984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29" name="Line 73"/>
          <p:cNvSpPr>
            <a:spLocks noChangeShapeType="1"/>
          </p:cNvSpPr>
          <p:nvPr/>
        </p:nvSpPr>
        <p:spPr bwMode="auto">
          <a:xfrm flipV="1">
            <a:off x="8245505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0" name="Line 74"/>
          <p:cNvSpPr>
            <a:spLocks noChangeShapeType="1"/>
          </p:cNvSpPr>
          <p:nvPr/>
        </p:nvSpPr>
        <p:spPr bwMode="auto">
          <a:xfrm flipV="1">
            <a:off x="7272369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1" name="Line 75"/>
          <p:cNvSpPr>
            <a:spLocks noChangeShapeType="1"/>
          </p:cNvSpPr>
          <p:nvPr/>
        </p:nvSpPr>
        <p:spPr bwMode="auto">
          <a:xfrm flipH="1">
            <a:off x="2997200" y="2349500"/>
            <a:ext cx="404813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34" name="Text Box 78"/>
          <p:cNvSpPr txBox="1">
            <a:spLocks noChangeArrowheads="1"/>
          </p:cNvSpPr>
          <p:nvPr/>
        </p:nvSpPr>
        <p:spPr bwMode="auto">
          <a:xfrm>
            <a:off x="4751388" y="4857759"/>
            <a:ext cx="1935162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Mission phase</a:t>
            </a:r>
          </a:p>
        </p:txBody>
      </p:sp>
      <p:sp>
        <p:nvSpPr>
          <p:cNvPr id="96335" name="Text Box 79"/>
          <p:cNvSpPr txBox="1">
            <a:spLocks noChangeArrowheads="1"/>
          </p:cNvSpPr>
          <p:nvPr/>
        </p:nvSpPr>
        <p:spPr bwMode="auto">
          <a:xfrm>
            <a:off x="4751388" y="4103687"/>
            <a:ext cx="1800225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Design phase</a:t>
            </a:r>
          </a:p>
        </p:txBody>
      </p:sp>
      <p:sp>
        <p:nvSpPr>
          <p:cNvPr id="41" name="フッター プレースホルダ 4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38" name="AutoShape 46"/>
          <p:cNvSpPr>
            <a:spLocks noChangeArrowheads="1"/>
          </p:cNvSpPr>
          <p:nvPr/>
        </p:nvSpPr>
        <p:spPr bwMode="auto">
          <a:xfrm>
            <a:off x="4373563" y="5465775"/>
            <a:ext cx="1143008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300" b="1" dirty="0" smtClean="0">
                <a:solidFill>
                  <a:srgbClr val="CCFFCC"/>
                </a:solidFill>
                <a:latin typeface="Arial" charset="0"/>
                <a:ea typeface="ＭＳ Ｐゴシック" pitchFamily="50" charset="-128"/>
              </a:rPr>
              <a:t>Signal Process</a:t>
            </a: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b="1" kern="1200" dirty="0">
              <a:solidFill>
                <a:srgbClr val="CCFFCC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300" b="1" kern="1200" dirty="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Funaki (ISAS)</a:t>
            </a:r>
          </a:p>
        </p:txBody>
      </p:sp>
      <p:sp>
        <p:nvSpPr>
          <p:cNvPr id="39" name="Line 68"/>
          <p:cNvSpPr>
            <a:spLocks noChangeShapeType="1"/>
          </p:cNvSpPr>
          <p:nvPr/>
        </p:nvSpPr>
        <p:spPr bwMode="auto">
          <a:xfrm flipV="1">
            <a:off x="4929190" y="528638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Collaboration and support</a:t>
            </a:r>
            <a:endParaRPr lang="ja-JP" altLang="en-US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85786" y="1000108"/>
            <a:ext cx="79296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Supports from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ja-JP" altLang="en-US" sz="1800" b="1" dirty="0" smtClean="0">
                <a:solidFill>
                  <a:srgbClr val="F8F8F8"/>
                </a:solidFill>
              </a:rPr>
              <a:t>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Technical advices from LISA/LPF experiences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</a:rPr>
              <a:t>      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Support  Letter for DECIGO/DPF, Joint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workshop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(2008.11)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Collab. with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Stanford univ. group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      Drag-free control</a:t>
            </a:r>
            <a:r>
              <a:rPr lang="ja-JP" altLang="en-US" sz="1800" b="1" dirty="0" smtClean="0">
                <a:solidFill>
                  <a:srgbClr val="CCFFCC"/>
                </a:solidFill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of DECIGO/DPF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UV LED Charge Management System</a:t>
            </a: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　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for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Collab. with </a:t>
            </a:r>
            <a:r>
              <a:rPr lang="en-US" altLang="ja-JP" sz="1800" b="1" dirty="0" smtClean="0">
                <a:solidFill>
                  <a:schemeClr val="bg1">
                    <a:lumMod val="90000"/>
                  </a:schemeClr>
                </a:solidFill>
              </a:rPr>
              <a:t>NASA/GSFC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Fiber Laser ,  started discussion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Collab. with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en-US" altLang="ja-JP" sz="1800" b="1" dirty="0" smtClean="0">
                <a:solidFill>
                  <a:srgbClr val="99FF99"/>
                </a:solidFill>
              </a:rPr>
              <a:t> navigation-control section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 formation flight of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DECIGO,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 drag-free control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Research Center for the Early Universe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(RESCEU)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, Univ. of Tokyo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Support DECIGO as ones of main projects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(2009.4-)</a:t>
            </a:r>
            <a:endParaRPr lang="en-US" altLang="ja-JP" sz="1800" b="1" dirty="0" smtClean="0">
              <a:solidFill>
                <a:srgbClr val="F8F8F8"/>
              </a:solidFill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Advanced technology center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(</a:t>
            </a:r>
            <a:r>
              <a:rPr lang="en-US" altLang="ja-JP" sz="1800" b="1" dirty="0" smtClean="0">
                <a:solidFill>
                  <a:schemeClr val="bg1">
                    <a:lumMod val="90000"/>
                  </a:schemeClr>
                </a:solidFill>
              </a:rPr>
              <a:t>ATC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) of </a:t>
            </a:r>
            <a:r>
              <a:rPr lang="en-US" altLang="ja-JP" sz="1800" b="1" dirty="0" smtClean="0">
                <a:solidFill>
                  <a:schemeClr val="bg1">
                    <a:lumMod val="90000"/>
                  </a:schemeClr>
                </a:solidFill>
              </a:rPr>
              <a:t>NAOJ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</a:rPr>
              <a:t>　　　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Will make it a main nucleus of DPF</a:t>
            </a:r>
          </a:p>
          <a:p>
            <a:pPr algn="l">
              <a:lnSpc>
                <a:spcPct val="110000"/>
              </a:lnSpc>
              <a:buNone/>
            </a:pPr>
            <a:endParaRPr lang="en-US" altLang="ja-JP" sz="1800" b="1" dirty="0" smtClean="0">
              <a:solidFill>
                <a:srgbClr val="F8F8F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 and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LCGT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(~2016)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Terrestrial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FFCC"/>
                </a:solidFill>
                <a:sym typeface="Wingdings" pitchFamily="2" charset="2"/>
              </a:rPr>
              <a:t>High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frequency events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69419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</a:rPr>
              <a:t>Target: GW detection</a:t>
            </a:r>
            <a:endParaRPr lang="ja-JP" altLang="en-US" sz="20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27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Space observatory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sym typeface="Wingdings" pitchFamily="2" charset="2"/>
              </a:rPr>
              <a:t>Low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frequency sources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42123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Target: GW astronomy</a:t>
            </a:r>
            <a:endParaRPr lang="ja-JP" altLang="en-US" sz="2000" b="1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386631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>
                <a:solidFill>
                  <a:srgbClr val="FFFFFF"/>
                </a:solidFill>
              </a:rPr>
              <a:t>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Pre-conceptual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altLang="ja-JP" sz="36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Design and Status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Space Demonstration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3. Summary</a:t>
            </a:r>
            <a:r>
              <a:rPr lang="ja-JP" alt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6" name="下矢印 5"/>
          <p:cNvSpPr/>
          <p:nvPr/>
        </p:nvSpPr>
        <p:spPr bwMode="auto">
          <a:xfrm rot="5400000" flipV="1">
            <a:off x="1285852" y="3143248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71942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  <p:sp>
        <p:nvSpPr>
          <p:cNvPr id="319" name="AutoShape 357"/>
          <p:cNvSpPr>
            <a:spLocks noChangeArrowheads="1"/>
          </p:cNvSpPr>
          <p:nvPr/>
        </p:nvSpPr>
        <p:spPr bwMode="auto">
          <a:xfrm>
            <a:off x="1000100" y="2143116"/>
            <a:ext cx="3190900" cy="228601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18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DECIGO-PF</a:t>
            </a:r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42910" y="1285860"/>
            <a:ext cx="5457825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 smtClean="0"/>
              <a:t>DECIGO Pathfinder</a:t>
            </a:r>
            <a:r>
              <a:rPr lang="ja-JP" altLang="en-US" sz="2200" b="1" dirty="0" smtClean="0"/>
              <a:t> </a:t>
            </a:r>
            <a:r>
              <a:rPr lang="en-US" altLang="ja-JP" sz="2200" b="1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857225" y="3286123"/>
            <a:ext cx="4857784" cy="2571769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642910" y="3357562"/>
            <a:ext cx="5688013" cy="247824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Single satellite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</a:rPr>
              <a:t>         </a:t>
            </a:r>
            <a:r>
              <a:rPr lang="ja-JP" altLang="en-US" sz="1800" b="1" dirty="0" smtClean="0">
                <a:solidFill>
                  <a:srgbClr val="DDDDDD"/>
                </a:solidFill>
              </a:rPr>
              <a:t> 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(Payload ~1m</a:t>
            </a:r>
            <a:r>
              <a:rPr kumimoji="1" lang="en-US" altLang="ja-JP" sz="1800" b="1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, </a:t>
            </a:r>
            <a:r>
              <a:rPr kumimoji="1" lang="en-US" altLang="ja-JP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350kg)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Low-earth orbit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</a:rPr>
              <a:t>       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(Altitude</a:t>
            </a:r>
            <a:r>
              <a:rPr kumimoji="1" lang="ja-JP" altLang="en-US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500km, </a:t>
            </a:r>
            <a:r>
              <a:rPr kumimoji="1" lang="en-US" altLang="ja-JP" sz="18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sun synchronous)</a:t>
            </a:r>
            <a:endParaRPr kumimoji="1" lang="en-US" altLang="ja-JP" sz="18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 FP cavity with 2 test masses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Stabilized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l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aser source 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Drag-free control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857224" y="1677971"/>
            <a:ext cx="5688012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First milestone mission for DECIGO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Shrink arm cavity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1000km  </a:t>
            </a: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DPF 30cm</a:t>
            </a:r>
            <a:endParaRPr kumimoji="1" lang="ja-JP" altLang="en-US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61" name="グループ化 12"/>
          <p:cNvGrpSpPr/>
          <p:nvPr/>
        </p:nvGrpSpPr>
        <p:grpSpPr>
          <a:xfrm>
            <a:off x="6286512" y="1357298"/>
            <a:ext cx="2234040" cy="2071702"/>
            <a:chOff x="9501222" y="714356"/>
            <a:chExt cx="5338763" cy="4864101"/>
          </a:xfrm>
        </p:grpSpPr>
        <p:sp>
          <p:nvSpPr>
            <p:cNvPr id="262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3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4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5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6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7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76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463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4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5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6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7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77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1" name="Group 26"/>
            <p:cNvGrpSpPr>
              <a:grpSpLocks/>
            </p:cNvGrpSpPr>
            <p:nvPr/>
          </p:nvGrpSpPr>
          <p:grpSpPr bwMode="auto">
            <a:xfrm rot="7209001">
              <a:off x="11403007" y="2178095"/>
              <a:ext cx="600087" cy="500063"/>
              <a:chOff x="4785" y="11039"/>
              <a:chExt cx="829" cy="688"/>
            </a:xfrm>
          </p:grpSpPr>
          <p:sp>
            <p:nvSpPr>
              <p:cNvPr id="458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9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0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1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2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2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3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4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6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7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99" name="Group 49"/>
            <p:cNvGrpSpPr>
              <a:grpSpLocks/>
            </p:cNvGrpSpPr>
            <p:nvPr/>
          </p:nvGrpSpPr>
          <p:grpSpPr bwMode="auto">
            <a:xfrm rot="3616332">
              <a:off x="12330179" y="2190802"/>
              <a:ext cx="600087" cy="503238"/>
              <a:chOff x="4785" y="11039"/>
              <a:chExt cx="829" cy="688"/>
            </a:xfrm>
          </p:grpSpPr>
          <p:sp>
            <p:nvSpPr>
              <p:cNvPr id="453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4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6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0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4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5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51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0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49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8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1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2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3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9" name="Group 78"/>
            <p:cNvGrpSpPr>
              <a:grpSpLocks/>
            </p:cNvGrpSpPr>
            <p:nvPr/>
          </p:nvGrpSpPr>
          <p:grpSpPr bwMode="auto">
            <a:xfrm flipH="1">
              <a:off x="12703125" y="4371956"/>
              <a:ext cx="600087" cy="495300"/>
              <a:chOff x="4785" y="11039"/>
              <a:chExt cx="829" cy="688"/>
            </a:xfrm>
          </p:grpSpPr>
          <p:sp>
            <p:nvSpPr>
              <p:cNvPr id="444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8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0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4" name="Group 88"/>
            <p:cNvGrpSpPr>
              <a:grpSpLocks/>
            </p:cNvGrpSpPr>
            <p:nvPr/>
          </p:nvGrpSpPr>
          <p:grpSpPr bwMode="auto">
            <a:xfrm flipH="1">
              <a:off x="12703125" y="4416406"/>
              <a:ext cx="600087" cy="500063"/>
              <a:chOff x="4785" y="11039"/>
              <a:chExt cx="829" cy="688"/>
            </a:xfrm>
          </p:grpSpPr>
          <p:sp>
            <p:nvSpPr>
              <p:cNvPr id="439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1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3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5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6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7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9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0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2" name="Group 111"/>
            <p:cNvGrpSpPr>
              <a:grpSpLocks/>
            </p:cNvGrpSpPr>
            <p:nvPr/>
          </p:nvGrpSpPr>
          <p:grpSpPr bwMode="auto">
            <a:xfrm rot="3592668" flipH="1">
              <a:off x="13154022" y="3611483"/>
              <a:ext cx="600087" cy="503238"/>
              <a:chOff x="4785" y="11039"/>
              <a:chExt cx="829" cy="688"/>
            </a:xfrm>
          </p:grpSpPr>
          <p:sp>
            <p:nvSpPr>
              <p:cNvPr id="434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5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7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3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7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8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9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32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50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30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1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4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5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6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2" name="Group 141"/>
            <p:cNvGrpSpPr>
              <a:grpSpLocks/>
            </p:cNvGrpSpPr>
            <p:nvPr/>
          </p:nvGrpSpPr>
          <p:grpSpPr bwMode="auto">
            <a:xfrm>
              <a:off x="11052283" y="4424344"/>
              <a:ext cx="600087" cy="500063"/>
              <a:chOff x="4785" y="11039"/>
              <a:chExt cx="829" cy="688"/>
            </a:xfrm>
          </p:grpSpPr>
          <p:sp>
            <p:nvSpPr>
              <p:cNvPr id="425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63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7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8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87" name="Group 171"/>
            <p:cNvGrpSpPr>
              <a:grpSpLocks/>
            </p:cNvGrpSpPr>
            <p:nvPr/>
          </p:nvGrpSpPr>
          <p:grpSpPr bwMode="auto">
            <a:xfrm rot="18007332">
              <a:off x="10577573" y="3603541"/>
              <a:ext cx="600087" cy="500063"/>
              <a:chOff x="4785" y="11039"/>
              <a:chExt cx="829" cy="688"/>
            </a:xfrm>
          </p:grpSpPr>
          <p:sp>
            <p:nvSpPr>
              <p:cNvPr id="420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1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3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8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2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3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5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6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7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0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1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2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3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4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5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6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7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8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9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0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11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18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9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12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16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7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13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4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5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68" name="AutoShape 49"/>
          <p:cNvSpPr>
            <a:spLocks noChangeArrowheads="1"/>
          </p:cNvSpPr>
          <p:nvPr/>
        </p:nvSpPr>
        <p:spPr bwMode="auto">
          <a:xfrm rot="5400000">
            <a:off x="7191577" y="3476809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9" name="Text Box 27"/>
          <p:cNvSpPr txBox="1">
            <a:spLocks noChangeAspect="1" noChangeArrowheads="1"/>
          </p:cNvSpPr>
          <p:nvPr/>
        </p:nvSpPr>
        <p:spPr bwMode="auto">
          <a:xfrm>
            <a:off x="6215074" y="1285860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endParaRPr kumimoji="1" lang="en-US" altLang="ja-JP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0" name="Text Box 27"/>
          <p:cNvSpPr txBox="1">
            <a:spLocks noChangeAspect="1" noChangeArrowheads="1"/>
          </p:cNvSpPr>
          <p:nvPr/>
        </p:nvSpPr>
        <p:spPr bwMode="auto">
          <a:xfrm>
            <a:off x="7000892" y="2759024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1000km</a:t>
            </a:r>
            <a:endParaRPr kumimoji="1" lang="en-US" altLang="ja-JP" sz="11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71" name="グループ化 470"/>
          <p:cNvGrpSpPr/>
          <p:nvPr/>
        </p:nvGrpSpPr>
        <p:grpSpPr>
          <a:xfrm>
            <a:off x="6279579" y="4187784"/>
            <a:ext cx="2566805" cy="1955860"/>
            <a:chOff x="6279579" y="4116346"/>
            <a:chExt cx="2566805" cy="1955860"/>
          </a:xfrm>
        </p:grpSpPr>
        <p:sp>
          <p:nvSpPr>
            <p:cNvPr id="472" name="Oval 10"/>
            <p:cNvSpPr>
              <a:spLocks noChangeAspect="1" noChangeArrowheads="1"/>
            </p:cNvSpPr>
            <p:nvPr/>
          </p:nvSpPr>
          <p:spPr bwMode="auto">
            <a:xfrm>
              <a:off x="6455022" y="4116346"/>
              <a:ext cx="1903996" cy="1839141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3" name="Line 43"/>
            <p:cNvSpPr>
              <a:spLocks noChangeAspect="1" noChangeShapeType="1"/>
            </p:cNvSpPr>
            <p:nvPr/>
          </p:nvSpPr>
          <p:spPr bwMode="auto">
            <a:xfrm flipV="1">
              <a:off x="6709574" y="5052620"/>
              <a:ext cx="713708" cy="11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4" name="AutoShape 8"/>
            <p:cNvSpPr>
              <a:spLocks noChangeAspect="1" noChangeArrowheads="1"/>
            </p:cNvSpPr>
            <p:nvPr/>
          </p:nvSpPr>
          <p:spPr bwMode="auto">
            <a:xfrm rot="5400000">
              <a:off x="6309833" y="4995382"/>
              <a:ext cx="151671" cy="125538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5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359534" y="4976349"/>
              <a:ext cx="151671" cy="126700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6" name="Text Box 11"/>
            <p:cNvSpPr txBox="1">
              <a:spLocks noChangeAspect="1" noChangeArrowheads="1"/>
            </p:cNvSpPr>
            <p:nvPr/>
          </p:nvSpPr>
          <p:spPr bwMode="auto">
            <a:xfrm>
              <a:off x="7215626" y="4504360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477" name="Text Box 12"/>
            <p:cNvSpPr txBox="1">
              <a:spLocks noChangeAspect="1" noChangeArrowheads="1"/>
            </p:cNvSpPr>
            <p:nvPr/>
          </p:nvSpPr>
          <p:spPr bwMode="auto">
            <a:xfrm>
              <a:off x="7238093" y="5613348"/>
              <a:ext cx="977245" cy="21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478" name="Line 14"/>
            <p:cNvSpPr>
              <a:spLocks noChangeAspect="1" noChangeShapeType="1"/>
            </p:cNvSpPr>
            <p:nvPr/>
          </p:nvSpPr>
          <p:spPr bwMode="auto">
            <a:xfrm>
              <a:off x="6935078" y="5041385"/>
              <a:ext cx="1162" cy="28761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9" name="Line 15"/>
            <p:cNvSpPr>
              <a:spLocks noChangeAspect="1" noChangeShapeType="1"/>
            </p:cNvSpPr>
            <p:nvPr/>
          </p:nvSpPr>
          <p:spPr bwMode="auto">
            <a:xfrm>
              <a:off x="6932753" y="5416628"/>
              <a:ext cx="1162" cy="77521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0" name="Line 16"/>
            <p:cNvSpPr>
              <a:spLocks noChangeAspect="1" noChangeShapeType="1"/>
            </p:cNvSpPr>
            <p:nvPr/>
          </p:nvSpPr>
          <p:spPr bwMode="auto">
            <a:xfrm>
              <a:off x="6930428" y="5489654"/>
              <a:ext cx="196444" cy="1124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1" name="Line 17"/>
            <p:cNvSpPr>
              <a:spLocks noChangeAspect="1" noChangeShapeType="1"/>
            </p:cNvSpPr>
            <p:nvPr/>
          </p:nvSpPr>
          <p:spPr bwMode="auto">
            <a:xfrm flipV="1">
              <a:off x="7118735" y="5186314"/>
              <a:ext cx="0" cy="305587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2" name="Line 18"/>
            <p:cNvSpPr>
              <a:spLocks noChangeAspect="1" noChangeShapeType="1"/>
            </p:cNvSpPr>
            <p:nvPr/>
          </p:nvSpPr>
          <p:spPr bwMode="auto">
            <a:xfrm>
              <a:off x="7110598" y="5196425"/>
              <a:ext cx="126700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83" name="Group 19"/>
            <p:cNvGrpSpPr>
              <a:grpSpLocks noChangeAspect="1"/>
            </p:cNvGrpSpPr>
            <p:nvPr/>
          </p:nvGrpSpPr>
          <p:grpSpPr bwMode="auto">
            <a:xfrm>
              <a:off x="6858034" y="5317761"/>
              <a:ext cx="129026" cy="98866"/>
              <a:chOff x="5504" y="8144"/>
              <a:chExt cx="291" cy="236"/>
            </a:xfrm>
          </p:grpSpPr>
          <p:sp>
            <p:nvSpPr>
              <p:cNvPr id="51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484" name="Rectangle 22"/>
            <p:cNvSpPr>
              <a:spLocks noChangeAspect="1" noChangeArrowheads="1"/>
            </p:cNvSpPr>
            <p:nvPr/>
          </p:nvSpPr>
          <p:spPr bwMode="auto">
            <a:xfrm>
              <a:off x="7254735" y="5116671"/>
              <a:ext cx="40683" cy="14268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5" name="Line 23"/>
            <p:cNvSpPr>
              <a:spLocks noChangeAspect="1" noChangeShapeType="1"/>
            </p:cNvSpPr>
            <p:nvPr/>
          </p:nvSpPr>
          <p:spPr bwMode="auto">
            <a:xfrm flipH="1" flipV="1">
              <a:off x="8246255" y="4895332"/>
              <a:ext cx="1162" cy="146053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6" name="Line 24"/>
            <p:cNvSpPr>
              <a:spLocks noChangeAspect="1" noChangeShapeType="1"/>
            </p:cNvSpPr>
            <p:nvPr/>
          </p:nvSpPr>
          <p:spPr bwMode="auto">
            <a:xfrm flipH="1" flipV="1">
              <a:off x="8081195" y="4899826"/>
              <a:ext cx="168546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7" name="Line 25"/>
            <p:cNvSpPr>
              <a:spLocks noChangeAspect="1" noChangeShapeType="1"/>
            </p:cNvSpPr>
            <p:nvPr/>
          </p:nvSpPr>
          <p:spPr bwMode="auto">
            <a:xfrm flipH="1" flipV="1">
              <a:off x="8242767" y="5039138"/>
              <a:ext cx="101128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8" name="Rectangle 26"/>
            <p:cNvSpPr>
              <a:spLocks noChangeAspect="1" noChangeArrowheads="1"/>
            </p:cNvSpPr>
            <p:nvPr/>
          </p:nvSpPr>
          <p:spPr bwMode="auto">
            <a:xfrm flipH="1">
              <a:off x="8064922" y="4862751"/>
              <a:ext cx="40683" cy="142683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9" name="Text Box 27"/>
            <p:cNvSpPr txBox="1">
              <a:spLocks noChangeAspect="1" noChangeArrowheads="1"/>
            </p:cNvSpPr>
            <p:nvPr/>
          </p:nvSpPr>
          <p:spPr bwMode="auto">
            <a:xfrm>
              <a:off x="7910757" y="5766573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490" name="Line 29"/>
            <p:cNvSpPr>
              <a:spLocks noChangeAspect="1" noChangeShapeType="1"/>
            </p:cNvSpPr>
            <p:nvPr/>
          </p:nvSpPr>
          <p:spPr bwMode="auto">
            <a:xfrm>
              <a:off x="7896375" y="4703216"/>
              <a:ext cx="174359" cy="1404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1" name="Freeform 30"/>
            <p:cNvSpPr>
              <a:spLocks noChangeAspect="1"/>
            </p:cNvSpPr>
            <p:nvPr/>
          </p:nvSpPr>
          <p:spPr bwMode="auto">
            <a:xfrm>
              <a:off x="7407008" y="5017791"/>
              <a:ext cx="545161" cy="71903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92" name="Group 31"/>
            <p:cNvGrpSpPr>
              <a:grpSpLocks noChangeAspect="1"/>
            </p:cNvGrpSpPr>
            <p:nvPr/>
          </p:nvGrpSpPr>
          <p:grpSpPr bwMode="auto">
            <a:xfrm flipH="1">
              <a:off x="7692955" y="4923433"/>
              <a:ext cx="341743" cy="276378"/>
              <a:chOff x="4785" y="11039"/>
              <a:chExt cx="829" cy="688"/>
            </a:xfrm>
          </p:grpSpPr>
          <p:sp>
            <p:nvSpPr>
              <p:cNvPr id="507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8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9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0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11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93" name="Group 37"/>
            <p:cNvGrpSpPr>
              <a:grpSpLocks noChangeAspect="1"/>
            </p:cNvGrpSpPr>
            <p:nvPr/>
          </p:nvGrpSpPr>
          <p:grpSpPr bwMode="auto">
            <a:xfrm>
              <a:off x="7325643" y="4932421"/>
              <a:ext cx="341743" cy="276378"/>
              <a:chOff x="4785" y="11039"/>
              <a:chExt cx="829" cy="688"/>
            </a:xfrm>
          </p:grpSpPr>
          <p:sp>
            <p:nvSpPr>
              <p:cNvPr id="502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3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4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5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6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494" name="Rectangle 44"/>
            <p:cNvSpPr>
              <a:spLocks noChangeAspect="1" noChangeArrowheads="1"/>
            </p:cNvSpPr>
            <p:nvPr/>
          </p:nvSpPr>
          <p:spPr bwMode="auto">
            <a:xfrm>
              <a:off x="6630531" y="4999815"/>
              <a:ext cx="199931" cy="102237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5" name="Line 46"/>
            <p:cNvSpPr>
              <a:spLocks noChangeShapeType="1"/>
            </p:cNvSpPr>
            <p:nvPr/>
          </p:nvSpPr>
          <p:spPr bwMode="auto">
            <a:xfrm flipV="1">
              <a:off x="8346317" y="5123631"/>
              <a:ext cx="68679" cy="64294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6" name="Text Box 11"/>
            <p:cNvSpPr txBox="1">
              <a:spLocks noChangeAspect="1" noChangeArrowheads="1"/>
            </p:cNvSpPr>
            <p:nvPr/>
          </p:nvSpPr>
          <p:spPr bwMode="auto">
            <a:xfrm>
              <a:off x="6644122" y="4544974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Laser</a:t>
              </a:r>
              <a:endParaRPr kumimoji="1" lang="en-US" altLang="ja-JP" sz="11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7" name="Line 46"/>
            <p:cNvSpPr>
              <a:spLocks noChangeShapeType="1"/>
            </p:cNvSpPr>
            <p:nvPr/>
          </p:nvSpPr>
          <p:spPr bwMode="auto">
            <a:xfrm flipH="1">
              <a:off x="6712381" y="4687850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8" name="Text Box 27"/>
            <p:cNvSpPr txBox="1">
              <a:spLocks noChangeAspect="1" noChangeArrowheads="1"/>
            </p:cNvSpPr>
            <p:nvPr/>
          </p:nvSpPr>
          <p:spPr bwMode="auto">
            <a:xfrm>
              <a:off x="6279579" y="583085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endParaRPr kumimoji="1" lang="en-US" altLang="ja-JP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99" name="Text Box 27"/>
            <p:cNvSpPr txBox="1">
              <a:spLocks noChangeAspect="1" noChangeArrowheads="1"/>
            </p:cNvSpPr>
            <p:nvPr/>
          </p:nvSpPr>
          <p:spPr bwMode="auto">
            <a:xfrm>
              <a:off x="7422587" y="511647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30cm</a:t>
              </a:r>
              <a:endParaRPr kumimoji="1" lang="en-US" altLang="ja-JP" sz="11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00" name="Line 46"/>
            <p:cNvSpPr>
              <a:spLocks noChangeShapeType="1"/>
            </p:cNvSpPr>
            <p:nvPr/>
          </p:nvSpPr>
          <p:spPr bwMode="auto">
            <a:xfrm flipH="1" flipV="1">
              <a:off x="7283885" y="5330792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501" name="Rectangle 45"/>
            <p:cNvSpPr>
              <a:spLocks noChangeAspect="1" noChangeArrowheads="1"/>
            </p:cNvSpPr>
            <p:nvPr/>
          </p:nvSpPr>
          <p:spPr bwMode="auto">
            <a:xfrm rot="2679310">
              <a:off x="6926474" y="4957489"/>
              <a:ext cx="45719" cy="2135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4143372" y="1249644"/>
            <a:ext cx="4519747" cy="49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5429256" y="1500174"/>
            <a:ext cx="135732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2" name="AutoShape 20"/>
          <p:cNvSpPr>
            <a:spLocks noChangeArrowheads="1"/>
          </p:cNvSpPr>
          <p:nvPr/>
        </p:nvSpPr>
        <p:spPr bwMode="auto">
          <a:xfrm>
            <a:off x="7215206" y="1785926"/>
            <a:ext cx="1214446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3" name="AutoShape 20"/>
          <p:cNvSpPr>
            <a:spLocks noChangeArrowheads="1"/>
          </p:cNvSpPr>
          <p:nvPr/>
        </p:nvSpPr>
        <p:spPr bwMode="auto">
          <a:xfrm>
            <a:off x="7572396" y="2643182"/>
            <a:ext cx="100013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7358082" y="4286256"/>
            <a:ext cx="1428760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satellite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7178708" y="1714488"/>
            <a:ext cx="1465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Stabilized.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Laser source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307264" y="4214818"/>
            <a:ext cx="1551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Interferometer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        module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786182" y="5643578"/>
            <a:ext cx="143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Satellite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Bus system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916634" y="6196034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Solar Paddle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5357818" y="1428736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Mission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Thruster head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521577" y="2571744"/>
            <a:ext cx="1265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On-board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</a:rPr>
              <a:t>Computer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4620951" y="6121619"/>
            <a:ext cx="1308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Bus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thruster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2" y="4005263"/>
            <a:ext cx="914419" cy="352431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7143767" y="2857496"/>
            <a:ext cx="428627" cy="142876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643701" y="2133600"/>
            <a:ext cx="520686" cy="866772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5715008" y="2000241"/>
            <a:ext cx="71438" cy="107157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643578"/>
            <a:ext cx="839808" cy="59371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5286379" y="5564389"/>
            <a:ext cx="292097" cy="57925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714876" y="5214950"/>
            <a:ext cx="857256" cy="57150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651250"/>
            <a:ext cx="2808288" cy="2706708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644900"/>
            <a:ext cx="27352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Satellite Bus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196974"/>
            <a:ext cx="2808287" cy="1660521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220788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SpW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97200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149725"/>
            <a:ext cx="2449512" cy="2238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3N Thrusters x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785786" y="3429000"/>
            <a:ext cx="5357850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1</a:t>
            </a:r>
            <a:r>
              <a:rPr lang="en-US" altLang="ja-JP" sz="2000" b="1" baseline="30000" dirty="0" smtClean="0">
                <a:solidFill>
                  <a:srgbClr val="DDDDDD"/>
                </a:solidFill>
              </a:rPr>
              <a:t>st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  mission 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(2012):  SPRINT-A/EXCEED</a:t>
            </a:r>
            <a:endParaRPr lang="en-US" altLang="ja-JP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en-US" altLang="ja-JP" sz="2000" b="1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nd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mission  (~2013/14) : ERG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3</a:t>
            </a:r>
            <a:r>
              <a:rPr lang="en-US" altLang="ja-JP" sz="2000" b="1" baseline="30000" dirty="0" smtClean="0">
                <a:solidFill>
                  <a:srgbClr val="DDDDDD"/>
                </a:solidFill>
              </a:rPr>
              <a:t>rd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 mission (~2015/16) : TBD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mission status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714348" y="1214422"/>
            <a:ext cx="4824413" cy="7913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DPF 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: O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ne of the candidate of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     </a:t>
            </a: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JAXA’s</a:t>
            </a:r>
            <a:r>
              <a:rPr lang="ja-JP" altLang="en-US" sz="2000" b="1" dirty="0" smtClean="0">
                <a:solidFill>
                  <a:srgbClr val="DDDDDD"/>
                </a:solidFill>
              </a:rPr>
              <a:t> </a:t>
            </a:r>
            <a:r>
              <a:rPr lang="en-US" altLang="ja-JP" sz="2000" b="1" dirty="0" smtClean="0">
                <a:solidFill>
                  <a:srgbClr val="99FF99"/>
                </a:solidFill>
              </a:rPr>
              <a:t>s</a:t>
            </a: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mall satellite series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1500166" y="2457556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At  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l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east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 satellite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 5 years with</a:t>
            </a:r>
            <a:endParaRPr lang="ja-JP" altLang="en-US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Standard Bus</a:t>
            </a:r>
            <a:r>
              <a:rPr lang="ja-JP" altLang="en-US" sz="1800" b="1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M-V follow-on rocket</a:t>
            </a:r>
            <a:endParaRPr lang="ja-JP" altLang="en-US" sz="1800" b="1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 flipV="1">
            <a:off x="1997356" y="2000240"/>
            <a:ext cx="2684149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826393" name="Rectangle 25"/>
          <p:cNvSpPr>
            <a:spLocks noChangeArrowheads="1"/>
          </p:cNvSpPr>
          <p:nvPr/>
        </p:nvSpPr>
        <p:spPr bwMode="auto">
          <a:xfrm>
            <a:off x="1470031" y="4143380"/>
            <a:ext cx="424497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survived until final two</a:t>
            </a:r>
            <a:endParaRPr lang="ja-JP" altLang="en-US" sz="20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6937386" y="3286124"/>
            <a:ext cx="206377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 /EXCEED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  UV  telescope mission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Line 224"/>
          <p:cNvSpPr>
            <a:spLocks noChangeShapeType="1"/>
          </p:cNvSpPr>
          <p:nvPr/>
        </p:nvSpPr>
        <p:spPr bwMode="auto">
          <a:xfrm flipH="1" flipV="1">
            <a:off x="3000364" y="2071676"/>
            <a:ext cx="142876" cy="428629"/>
          </a:xfrm>
          <a:prstGeom prst="line">
            <a:avLst/>
          </a:prstGeom>
          <a:noFill/>
          <a:ln w="38100">
            <a:solidFill>
              <a:schemeClr val="bg1">
                <a:lumMod val="9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Picture 44" descr="新小型固体ロケット（イメージ）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5" y="3922609"/>
            <a:ext cx="2836925" cy="1931894"/>
          </a:xfrm>
          <a:prstGeom prst="rect">
            <a:avLst/>
          </a:prstGeom>
          <a:noFill/>
        </p:spPr>
      </p:pic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6357950" y="585450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1214414" y="5277188"/>
            <a:ext cx="5214974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9999"/>
                </a:solidFill>
              </a:rPr>
              <a:t>DPF is  one of the strongest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9999"/>
                </a:solidFill>
              </a:rPr>
              <a:t>candidates of the 3</a:t>
            </a:r>
            <a:r>
              <a:rPr lang="en-US" altLang="ja-JP" b="1" baseline="30000" dirty="0" smtClean="0">
                <a:solidFill>
                  <a:srgbClr val="FF9999"/>
                </a:solidFill>
              </a:rPr>
              <a:t>rd</a:t>
            </a:r>
            <a:r>
              <a:rPr lang="en-US" altLang="ja-JP" b="1" dirty="0" smtClean="0">
                <a:solidFill>
                  <a:srgbClr val="FF9999"/>
                </a:solidFill>
              </a:rPr>
              <a:t> mission</a:t>
            </a:r>
            <a:endParaRPr lang="ja-JP" altLang="en-US" b="1" dirty="0">
              <a:solidFill>
                <a:srgbClr val="FF99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2" name="図 21" descr="kogata_xx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8412" y="1071546"/>
            <a:ext cx="2952744" cy="2214558"/>
          </a:xfrm>
          <a:prstGeom prst="rect">
            <a:avLst/>
          </a:prstGeom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26393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　</a:t>
            </a:r>
            <a:r>
              <a:rPr lang="en-US" altLang="ja-JP" dirty="0" smtClean="0"/>
              <a:t>Schedule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895355" y="1443603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2009</a:t>
            </a: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2109801" y="1443603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2010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324247" y="1443603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2011</a:t>
            </a: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4467255" y="1443603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2012</a:t>
            </a: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5681701" y="1443603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2013</a:t>
            </a: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6896147" y="1443603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2014</a:t>
            </a: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7929586" y="1443603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2015</a:t>
            </a: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6215074" y="5320894"/>
            <a:ext cx="2357454" cy="608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Complete component FM</a:t>
            </a: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3000364" y="5237652"/>
            <a:ext cx="328614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Mission proposal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Require &gt;TRL 4</a:t>
            </a:r>
          </a:p>
        </p:txBody>
      </p: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785786" y="4346345"/>
            <a:ext cx="1423936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</a:rPr>
              <a:t>Conceptual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</a:rPr>
              <a:t>        </a:t>
            </a: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design</a:t>
            </a: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2252677" y="4346345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BBM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3824313" y="4346345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EM</a:t>
            </a: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4286248" y="4346345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/ </a:t>
            </a:r>
            <a:r>
              <a:rPr lang="en-US" altLang="ja-JP" sz="1600" b="1" dirty="0" err="1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pFM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5286380" y="4346345"/>
            <a:ext cx="150019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Component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</a:rPr>
              <a:t>        </a:t>
            </a: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FM</a:t>
            </a: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6786578" y="4346345"/>
            <a:ext cx="1138184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</a:rPr>
              <a:t>Satellite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   FM</a:t>
            </a:r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7896311" y="4346345"/>
            <a:ext cx="1176283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Tests and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</a:rPr>
              <a:t>   Launch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8" name="上矢印 47"/>
          <p:cNvSpPr/>
          <p:nvPr/>
        </p:nvSpPr>
        <p:spPr bwMode="auto">
          <a:xfrm>
            <a:off x="3571868" y="4898252"/>
            <a:ext cx="357190" cy="285752"/>
          </a:xfrm>
          <a:prstGeom prst="upArrow">
            <a:avLst/>
          </a:prstGeom>
          <a:solidFill>
            <a:schemeClr val="bg1">
              <a:alpha val="2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9" name="上矢印 48"/>
          <p:cNvSpPr/>
          <p:nvPr/>
        </p:nvSpPr>
        <p:spPr bwMode="auto">
          <a:xfrm>
            <a:off x="6357950" y="4969690"/>
            <a:ext cx="357190" cy="285752"/>
          </a:xfrm>
          <a:prstGeom prst="upArrow">
            <a:avLst/>
          </a:prstGeom>
          <a:solidFill>
            <a:schemeClr val="bg1">
              <a:alpha val="2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3" name="図 22" descr="DPF_schedu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795649"/>
            <a:ext cx="8489660" cy="2459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Orbit and attitude</a:t>
            </a:r>
            <a:endParaRPr lang="ja-JP" altLang="en-US" dirty="0"/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1285852" y="1214422"/>
            <a:ext cx="7215238" cy="280076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Satellite Orbit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Low-earth orbit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Altitude 500km, Inclination 98 deg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Eccentricity &lt; 10</a:t>
            </a:r>
            <a:r>
              <a:rPr lang="en-US" altLang="ja-JP" sz="2000" b="1" baseline="30000" dirty="0" smtClean="0">
                <a:solidFill>
                  <a:srgbClr val="F8F8F8"/>
                </a:solidFill>
              </a:rPr>
              <a:t>-3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 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(accuracy of the launcher)</a:t>
            </a: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Orbital period ~100min</a:t>
            </a: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       Sun-synchronous, dusk-dawn orbit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                           for thermal stability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       (eclipse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~100days/yr, 25 min max)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357290" y="4339904"/>
            <a:ext cx="6286544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Satellite Attitude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(under discussion)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     Sun and Earth synchronous attitude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     IFO optical axis parallel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                      to the earth-vertical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386631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r>
              <a:rPr lang="en-US" altLang="ja-JP" sz="2800" b="1" dirty="0" smtClean="0"/>
              <a:t> </a:t>
            </a:r>
            <a:r>
              <a:rPr lang="en-US" altLang="ja-JP" sz="36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7C80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Pre-conceptual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2.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Design and Status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Space Demonstration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3. Summary</a:t>
            </a:r>
            <a:r>
              <a:rPr lang="ja-JP" alt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6" name="下矢印 5"/>
          <p:cNvSpPr/>
          <p:nvPr/>
        </p:nvSpPr>
        <p:spPr bwMode="auto">
          <a:xfrm rot="5400000" flipV="1">
            <a:off x="1285852" y="1357298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903767" y="2126512"/>
            <a:ext cx="7454447" cy="2636873"/>
          </a:xfrm>
          <a:prstGeom prst="roundRect">
            <a:avLst>
              <a:gd name="adj" fmla="val 6725"/>
            </a:avLst>
          </a:prstGeom>
          <a:solidFill>
            <a:srgbClr val="FFFFFF"/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28802"/>
            <a:ext cx="7848600" cy="3035300"/>
          </a:xfrm>
          <a:prstGeom prst="rect">
            <a:avLst/>
          </a:prstGeom>
          <a:noFill/>
        </p:spPr>
      </p:pic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mission payload</a:t>
            </a:r>
            <a:endParaRPr lang="ja-JP" altLang="en-US" dirty="0"/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61" name="AutoShape 5"/>
          <p:cNvSpPr>
            <a:spLocks noChangeArrowheads="1"/>
          </p:cNvSpPr>
          <p:nvPr/>
        </p:nvSpPr>
        <p:spPr bwMode="auto">
          <a:xfrm>
            <a:off x="4857752" y="5013324"/>
            <a:ext cx="3643338" cy="1416071"/>
          </a:xfrm>
          <a:prstGeom prst="roundRect">
            <a:avLst>
              <a:gd name="adj" fmla="val 3069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4" name="AutoShape 8"/>
          <p:cNvSpPr>
            <a:spLocks noChangeArrowheads="1"/>
          </p:cNvSpPr>
          <p:nvPr/>
        </p:nvSpPr>
        <p:spPr bwMode="auto">
          <a:xfrm>
            <a:off x="714348" y="5143512"/>
            <a:ext cx="3929089" cy="1201757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7" name="AutoShape 11"/>
          <p:cNvSpPr>
            <a:spLocks noChangeArrowheads="1"/>
          </p:cNvSpPr>
          <p:nvPr/>
        </p:nvSpPr>
        <p:spPr bwMode="auto">
          <a:xfrm>
            <a:off x="4930776" y="857232"/>
            <a:ext cx="3529012" cy="949314"/>
          </a:xfrm>
          <a:prstGeom prst="roundRect">
            <a:avLst>
              <a:gd name="adj" fmla="val 3069"/>
            </a:avLst>
          </a:prstGeom>
          <a:solidFill>
            <a:srgbClr val="FFFF9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929190" y="5000636"/>
            <a:ext cx="4000528" cy="14773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Fabry-Perot interferometer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Finesse : 100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Length  : 30cm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 :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~a few kg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Signal extraction by PDH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072066" y="883216"/>
            <a:ext cx="3643338" cy="9233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Drag-free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Local sensor signal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Feedback to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thrusters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28596" y="928670"/>
            <a:ext cx="435771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weight :  ~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150kg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space   :  ~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 90 cm</a:t>
            </a: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714348" y="5157629"/>
            <a:ext cx="407196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source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Yb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:YAG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(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1030nm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: 25mW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Freq. stab. by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Iodine abs.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line</a:t>
            </a:r>
            <a:endParaRPr kumimoji="1" lang="en-US" altLang="ja-JP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714744" y="1857364"/>
            <a:ext cx="1071570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</a:t>
            </a:r>
            <a:endParaRPr kumimoji="1" lang="en-US" altLang="ja-JP" sz="12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85786" y="2143116"/>
            <a:ext cx="7715304" cy="4286280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DPF Sensitivity</a:t>
            </a:r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931844" name="Rectangle 4"/>
          <p:cNvSpPr>
            <a:spLocks noChangeArrowheads="1"/>
          </p:cNvSpPr>
          <p:nvPr/>
        </p:nvSpPr>
        <p:spPr bwMode="auto">
          <a:xfrm>
            <a:off x="4643438" y="928670"/>
            <a:ext cx="4176712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mass : 350kg, Area: 2m</a:t>
            </a:r>
            <a:r>
              <a:rPr kumimoji="1" lang="en-US" altLang="ja-JP" sz="1600" b="1" kern="1200" baseline="30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Altitude: 500km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 noise: 0.1μN/Hz</a:t>
            </a:r>
            <a:r>
              <a:rPr kumimoji="1" lang="en-US" altLang="ja-JP" sz="1600" b="1" kern="1200" baseline="30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</a:p>
        </p:txBody>
      </p:sp>
      <p:sp>
        <p:nvSpPr>
          <p:cNvPr id="931845" name="Rectangle 5"/>
          <p:cNvSpPr>
            <a:spLocks noChangeArrowheads="1"/>
          </p:cNvSpPr>
          <p:nvPr/>
        </p:nvSpPr>
        <p:spPr bwMode="auto">
          <a:xfrm>
            <a:off x="611188" y="785794"/>
            <a:ext cx="4572000" cy="1314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Laser source : 1030nm, 25mW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IFO length : 30cm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Finesse : 100, Mirror mass : 1kg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Q-factor : 10</a:t>
            </a:r>
            <a:r>
              <a:rPr kumimoji="1" lang="en-US" altLang="ja-JP" sz="1600" b="1" kern="1200" baseline="30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</a:t>
            </a: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Substrate: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TBD</a:t>
            </a:r>
            <a:endParaRPr kumimoji="1" lang="en-US" altLang="ja-JP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Temperature : 293K</a:t>
            </a:r>
          </a:p>
        </p:txBody>
      </p:sp>
      <p:sp>
        <p:nvSpPr>
          <p:cNvPr id="931846" name="Rectangle 6"/>
          <p:cNvSpPr>
            <a:spLocks noChangeArrowheads="1"/>
          </p:cNvSpPr>
          <p:nvPr/>
        </p:nvSpPr>
        <p:spPr bwMode="auto">
          <a:xfrm>
            <a:off x="5291138" y="1773238"/>
            <a:ext cx="2305050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(Preliminary parameters)</a:t>
            </a:r>
          </a:p>
        </p:txBody>
      </p:sp>
      <p:pic>
        <p:nvPicPr>
          <p:cNvPr id="93185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6" y="2205038"/>
            <a:ext cx="7431087" cy="417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角丸四角形 71"/>
          <p:cNvSpPr/>
          <p:nvPr/>
        </p:nvSpPr>
        <p:spPr bwMode="auto">
          <a:xfrm>
            <a:off x="1315988" y="3286124"/>
            <a:ext cx="5684904" cy="1214446"/>
          </a:xfrm>
          <a:prstGeom prst="roundRect">
            <a:avLst>
              <a:gd name="adj" fmla="val 4342"/>
            </a:avLst>
          </a:prstGeom>
          <a:solidFill>
            <a:srgbClr val="FFC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角丸四角形 70"/>
          <p:cNvSpPr/>
          <p:nvPr/>
        </p:nvSpPr>
        <p:spPr bwMode="auto">
          <a:xfrm>
            <a:off x="1244550" y="1071546"/>
            <a:ext cx="5542028" cy="121444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Key</a:t>
            </a:r>
            <a:r>
              <a:rPr lang="en-US" altLang="ja-JP" dirty="0" smtClean="0"/>
              <a:t> requirements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1285852" y="1071546"/>
            <a:ext cx="603092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 Noise</a:t>
            </a:r>
            <a:endParaRPr kumimoji="1" lang="en-US" altLang="ja-JP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Disp.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noise    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6 x 10</a:t>
            </a:r>
            <a:r>
              <a:rPr lang="en-US" altLang="ja-JP" sz="2000" b="1" baseline="30000" dirty="0" smtClean="0">
                <a:solidFill>
                  <a:srgbClr val="CCFFCC"/>
                </a:solidFill>
              </a:rPr>
              <a:t>-16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m/Hz</a:t>
            </a:r>
            <a:r>
              <a:rPr lang="en-US" altLang="ja-JP" sz="2000" b="1" baseline="30000" dirty="0" smtClean="0">
                <a:solidFill>
                  <a:srgbClr val="CCFFCC"/>
                </a:solidFill>
              </a:rPr>
              <a:t>1/2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  </a:t>
            </a:r>
            <a:r>
              <a:rPr lang="en-US" altLang="ja-JP" sz="1200" b="1" dirty="0" smtClean="0">
                <a:solidFill>
                  <a:srgbClr val="CCFFCC"/>
                </a:solidFill>
              </a:rPr>
              <a:t>(0.1 Hz)</a:t>
            </a:r>
            <a:r>
              <a:rPr lang="en-US" altLang="ja-JP" sz="2000" b="1" dirty="0" smtClean="0">
                <a:solidFill>
                  <a:srgbClr val="CCFFCC"/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387426" y="3286124"/>
            <a:ext cx="58579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Acceleration Noise</a:t>
            </a:r>
            <a:endParaRPr kumimoji="1" lang="en-US" altLang="ja-JP" sz="2000" b="1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F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orce noise   </a:t>
            </a:r>
            <a:r>
              <a:rPr lang="en-US" altLang="ja-JP" sz="2000" b="1" dirty="0" smtClean="0">
                <a:solidFill>
                  <a:srgbClr val="FFCCFF"/>
                </a:solidFill>
                <a:sym typeface="Wingdings" pitchFamily="2" charset="2"/>
              </a:rPr>
              <a:t>1</a:t>
            </a:r>
            <a:r>
              <a:rPr lang="en-US" altLang="ja-JP" sz="2000" b="1" dirty="0" smtClean="0">
                <a:solidFill>
                  <a:srgbClr val="FFCCFF"/>
                </a:solidFill>
              </a:rPr>
              <a:t>x10</a:t>
            </a:r>
            <a:r>
              <a:rPr lang="en-US" altLang="ja-JP" sz="2000" b="1" baseline="30000" dirty="0" smtClean="0">
                <a:solidFill>
                  <a:srgbClr val="FFCCFF"/>
                </a:solidFill>
              </a:rPr>
              <a:t>-15</a:t>
            </a:r>
            <a:r>
              <a:rPr lang="en-US" altLang="ja-JP" sz="2000" b="1" dirty="0" smtClean="0">
                <a:solidFill>
                  <a:srgbClr val="FFCCFF"/>
                </a:solidFill>
              </a:rPr>
              <a:t> m/s</a:t>
            </a:r>
            <a:r>
              <a:rPr lang="en-US" altLang="ja-JP" sz="2000" b="1" baseline="30000" dirty="0" smtClean="0">
                <a:solidFill>
                  <a:srgbClr val="FFCCFF"/>
                </a:solidFill>
              </a:rPr>
              <a:t>2</a:t>
            </a:r>
            <a:r>
              <a:rPr lang="en-US" altLang="ja-JP" sz="2000" b="1" dirty="0" smtClean="0">
                <a:solidFill>
                  <a:srgbClr val="FFCCFF"/>
                </a:solidFill>
              </a:rPr>
              <a:t>/Hz</a:t>
            </a:r>
            <a:r>
              <a:rPr lang="en-US" altLang="ja-JP" sz="2000" b="1" baseline="30000" dirty="0" smtClean="0">
                <a:solidFill>
                  <a:srgbClr val="FFCCFF"/>
                </a:solidFill>
              </a:rPr>
              <a:t>1/2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1200" b="1" dirty="0" smtClean="0">
                <a:solidFill>
                  <a:srgbClr val="FFCCFF"/>
                </a:solidFill>
              </a:rPr>
              <a:t>(0.1 Hz)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5" name="下矢印 64"/>
          <p:cNvSpPr/>
          <p:nvPr/>
        </p:nvSpPr>
        <p:spPr bwMode="auto">
          <a:xfrm rot="5400000" flipV="1">
            <a:off x="2214547" y="1901505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1643042" y="2357430"/>
            <a:ext cx="685804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Other noises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      Laser freq. noise:    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0.5 Hz/Hz</a:t>
            </a:r>
            <a:r>
              <a:rPr lang="en-US" altLang="ja-JP" sz="2000" b="1" baseline="30000" dirty="0" smtClean="0">
                <a:solidFill>
                  <a:srgbClr val="CCFFCC"/>
                </a:solidFill>
              </a:rPr>
              <a:t>1/2</a:t>
            </a:r>
            <a:r>
              <a:rPr lang="en-US" altLang="ja-JP" sz="2000" b="1" dirty="0" smtClean="0">
                <a:solidFill>
                  <a:srgbClr val="CCFFCC"/>
                </a:solidFill>
              </a:rPr>
              <a:t>   </a:t>
            </a:r>
            <a:r>
              <a:rPr lang="en-US" altLang="ja-JP" sz="1200" b="1" dirty="0" smtClean="0">
                <a:solidFill>
                  <a:srgbClr val="CCFFCC"/>
                </a:solidFill>
              </a:rPr>
              <a:t>(1Hz)</a:t>
            </a:r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2571736" y="1785926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x 200 of DECIGO  in disp. noise</a:t>
            </a:r>
            <a:endParaRPr lang="en-US" altLang="ja-JP" sz="1200" b="1" baseline="30000" dirty="0" smtClean="0">
              <a:solidFill>
                <a:srgbClr val="CCFFCC"/>
              </a:solidFill>
            </a:endParaRPr>
          </a:p>
        </p:txBody>
      </p:sp>
      <p:sp>
        <p:nvSpPr>
          <p:cNvPr id="68" name="下矢印 67"/>
          <p:cNvSpPr/>
          <p:nvPr/>
        </p:nvSpPr>
        <p:spPr bwMode="auto">
          <a:xfrm rot="5400000" flipV="1">
            <a:off x="2244683" y="4143379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9" name="Rectangle 64"/>
          <p:cNvSpPr>
            <a:spLocks noChangeArrowheads="1"/>
          </p:cNvSpPr>
          <p:nvPr/>
        </p:nvSpPr>
        <p:spPr bwMode="auto">
          <a:xfrm>
            <a:off x="2673310" y="4069683"/>
            <a:ext cx="500066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x 250 of DECIGO</a:t>
            </a:r>
            <a:endParaRPr lang="en-US" altLang="ja-JP" sz="1200" b="1" baseline="30000" dirty="0" smtClean="0">
              <a:solidFill>
                <a:srgbClr val="CCFFCC"/>
              </a:solidFill>
            </a:endParaRPr>
          </a:p>
        </p:txBody>
      </p:sp>
      <p:sp>
        <p:nvSpPr>
          <p:cNvPr id="70" name="Rectangle 64"/>
          <p:cNvSpPr>
            <a:spLocks noChangeArrowheads="1"/>
          </p:cNvSpPr>
          <p:nvPr/>
        </p:nvSpPr>
        <p:spPr bwMode="auto">
          <a:xfrm>
            <a:off x="1744616" y="5321400"/>
            <a:ext cx="664373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External force sources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sym typeface="Wingdings" pitchFamily="2" charset="2"/>
              </a:rPr>
              <a:t>  Fluctuation of magnetic field, electric field, gravitational field, temperature, pressure, etc.</a:t>
            </a:r>
            <a:r>
              <a:rPr kumimoji="1" lang="en-US" altLang="ja-JP" sz="20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64"/>
          <p:cNvSpPr>
            <a:spLocks noChangeArrowheads="1"/>
          </p:cNvSpPr>
          <p:nvPr/>
        </p:nvSpPr>
        <p:spPr bwMode="auto">
          <a:xfrm>
            <a:off x="1857356" y="4500570"/>
            <a:ext cx="58579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Satellite motion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Disp.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noise   </a:t>
            </a:r>
            <a:r>
              <a:rPr lang="en-US" altLang="ja-JP" sz="2000" b="1" dirty="0" smtClean="0">
                <a:solidFill>
                  <a:srgbClr val="FFCCFF"/>
                </a:solidFill>
                <a:sym typeface="Wingdings" pitchFamily="2" charset="2"/>
              </a:rPr>
              <a:t>1</a:t>
            </a:r>
            <a:r>
              <a:rPr lang="en-US" altLang="ja-JP" sz="2000" b="1" dirty="0" smtClean="0">
                <a:solidFill>
                  <a:srgbClr val="FFCCFF"/>
                </a:solidFill>
              </a:rPr>
              <a:t>x10</a:t>
            </a:r>
            <a:r>
              <a:rPr lang="en-US" altLang="ja-JP" sz="2000" b="1" baseline="30000" dirty="0" smtClean="0">
                <a:solidFill>
                  <a:srgbClr val="FFCCFF"/>
                </a:solidFill>
              </a:rPr>
              <a:t>-9</a:t>
            </a:r>
            <a:r>
              <a:rPr lang="en-US" altLang="ja-JP" sz="2000" b="1" dirty="0" smtClean="0">
                <a:solidFill>
                  <a:srgbClr val="FFCCFF"/>
                </a:solidFill>
              </a:rPr>
              <a:t> m/Hz</a:t>
            </a:r>
            <a:r>
              <a:rPr lang="en-US" altLang="ja-JP" sz="2000" b="1" baseline="30000" dirty="0" smtClean="0">
                <a:solidFill>
                  <a:srgbClr val="FFCCFF"/>
                </a:solidFill>
              </a:rPr>
              <a:t>1/2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1200" b="1" dirty="0" smtClean="0">
                <a:solidFill>
                  <a:srgbClr val="FFCCFF"/>
                </a:solidFill>
              </a:rPr>
              <a:t>(0.1 Hz)</a:t>
            </a:r>
            <a:r>
              <a:rPr kumimoji="1" lang="en-US" altLang="ja-JP" sz="2000" b="1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4" grpId="0"/>
      <p:bldP spid="68" grpId="0" animBg="1"/>
      <p:bldP spid="69" grpId="0"/>
      <p:bldP spid="70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 </a:t>
            </a:r>
            <a:r>
              <a:rPr lang="en-US" altLang="ja-JP" dirty="0" smtClean="0"/>
              <a:t>Requirements</a:t>
            </a:r>
            <a:endParaRPr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/>
          </a:p>
        </p:txBody>
      </p:sp>
      <p:pic>
        <p:nvPicPr>
          <p:cNvPr id="937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816" y="714356"/>
            <a:ext cx="8069551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642910" y="2357430"/>
            <a:ext cx="4071966" cy="3786214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Some examples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/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14375" y="2357430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Mechanical fluctuation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214414" y="2786058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Satellite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85786" y="3357562"/>
            <a:ext cx="3857625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Magnetic field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214387" y="3786190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Fluctuation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-7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T/Hz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214414" y="4214818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Divergence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3 x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-6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T/m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785759" y="4786322"/>
            <a:ext cx="3857625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Temperature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214387" y="5286388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Fluctuation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928662" y="1285860"/>
            <a:ext cx="6500858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Fluctuation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(spectrum)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is important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          at observation band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(0.1-1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Hz)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143531" y="2494009"/>
            <a:ext cx="3714749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Test mass fluctuation</a:t>
            </a:r>
            <a:r>
              <a:rPr lang="ja-JP" altLang="en-US" sz="18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by</a:t>
            </a:r>
            <a:endParaRPr kumimoji="1" lang="ja-JP" altLang="en-US" sz="1800" b="1" kern="1200" baseline="300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coupling by electromagnetic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                   field,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gravity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, etc.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214969" y="3798839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Test mass fluctuation</a:t>
            </a:r>
            <a:endParaRPr kumimoji="1" lang="ja-JP" altLang="en-US" sz="1800" b="1" kern="1200" baseline="300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       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by magnetic field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5214942" y="5065777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Test mass fluctuation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 by thermal radiation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0" name="右矢印 19"/>
          <p:cNvSpPr/>
          <p:nvPr/>
        </p:nvSpPr>
        <p:spPr bwMode="auto">
          <a:xfrm flipH="1">
            <a:off x="4786314" y="2786058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1" name="右矢印 20"/>
          <p:cNvSpPr/>
          <p:nvPr/>
        </p:nvSpPr>
        <p:spPr bwMode="auto">
          <a:xfrm flipH="1">
            <a:off x="4786314" y="3929066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 flipH="1">
            <a:off x="4786314" y="5143512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1500166" y="5637592"/>
            <a:ext cx="2643206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B2B2B2"/>
                </a:solidFill>
                <a:latin typeface="Tahoma" pitchFamily="34" charset="0"/>
              </a:rPr>
              <a:t>(Inner surface of TMM)</a:t>
            </a:r>
            <a:endParaRPr lang="en-US" altLang="ja-JP" sz="1600" b="1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sensitivity</a:t>
            </a:r>
            <a:endParaRPr lang="ja-JP" altLang="en-US" dirty="0"/>
          </a:p>
        </p:txBody>
      </p:sp>
      <p:sp>
        <p:nvSpPr>
          <p:cNvPr id="1106947" name="AutoShape 3"/>
          <p:cNvSpPr>
            <a:spLocks noChangeAspect="1" noChangeArrowheads="1"/>
          </p:cNvSpPr>
          <p:nvPr/>
        </p:nvSpPr>
        <p:spPr bwMode="auto">
          <a:xfrm>
            <a:off x="900113" y="2062162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069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775" y="2038349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06949" name="Freeform 5"/>
          <p:cNvSpPr>
            <a:spLocks noChangeAspect="1"/>
          </p:cNvSpPr>
          <p:nvPr/>
        </p:nvSpPr>
        <p:spPr bwMode="auto">
          <a:xfrm>
            <a:off x="4859338" y="2278062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0" name="Rectangle 6"/>
          <p:cNvSpPr>
            <a:spLocks noChangeAspect="1" noChangeArrowheads="1"/>
          </p:cNvSpPr>
          <p:nvPr/>
        </p:nvSpPr>
        <p:spPr bwMode="auto">
          <a:xfrm>
            <a:off x="4643438" y="4000504"/>
            <a:ext cx="1444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2000" b="1" dirty="0">
                <a:solidFill>
                  <a:srgbClr val="CC99FF"/>
                </a:solidFill>
                <a:latin typeface="Tahoma" pitchFamily="34" charset="0"/>
              </a:rPr>
              <a:t>  DECIGO </a:t>
            </a:r>
          </a:p>
        </p:txBody>
      </p:sp>
      <p:sp>
        <p:nvSpPr>
          <p:cNvPr id="1106952" name="Freeform 8"/>
          <p:cNvSpPr>
            <a:spLocks noChangeAspect="1"/>
          </p:cNvSpPr>
          <p:nvPr/>
        </p:nvSpPr>
        <p:spPr bwMode="auto">
          <a:xfrm>
            <a:off x="6786563" y="3211512"/>
            <a:ext cx="719137" cy="719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48"/>
              </a:cxn>
              <a:cxn ang="0">
                <a:pos x="384" y="384"/>
              </a:cxn>
              <a:cxn ang="0">
                <a:pos x="0" y="384"/>
              </a:cxn>
              <a:cxn ang="0">
                <a:pos x="0" y="0"/>
              </a:cxn>
            </a:cxnLst>
            <a:rect l="0" t="0" r="r" b="b"/>
            <a:pathLst>
              <a:path w="384" h="384">
                <a:moveTo>
                  <a:pt x="0" y="0"/>
                </a:moveTo>
                <a:lnTo>
                  <a:pt x="384" y="48"/>
                </a:lnTo>
                <a:lnTo>
                  <a:pt x="384" y="384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rgbClr val="FFFF99">
              <a:alpha val="50000"/>
            </a:srgbClr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3" name="Freeform 9"/>
          <p:cNvSpPr>
            <a:spLocks noChangeAspect="1"/>
          </p:cNvSpPr>
          <p:nvPr/>
        </p:nvSpPr>
        <p:spPr bwMode="auto">
          <a:xfrm>
            <a:off x="6065838" y="2976562"/>
            <a:ext cx="1530350" cy="987425"/>
          </a:xfrm>
          <a:custGeom>
            <a:avLst/>
            <a:gdLst/>
            <a:ahLst/>
            <a:cxnLst>
              <a:cxn ang="0">
                <a:pos x="816" y="336"/>
              </a:cxn>
              <a:cxn ang="0">
                <a:pos x="0" y="0"/>
              </a:cxn>
              <a:cxn ang="0">
                <a:pos x="0" y="192"/>
              </a:cxn>
              <a:cxn ang="0">
                <a:pos x="816" y="528"/>
              </a:cxn>
              <a:cxn ang="0">
                <a:pos x="816" y="336"/>
              </a:cxn>
            </a:cxnLst>
            <a:rect l="0" t="0" r="r" b="b"/>
            <a:pathLst>
              <a:path w="816" h="528">
                <a:moveTo>
                  <a:pt x="816" y="336"/>
                </a:moveTo>
                <a:lnTo>
                  <a:pt x="0" y="0"/>
                </a:lnTo>
                <a:lnTo>
                  <a:pt x="0" y="192"/>
                </a:lnTo>
                <a:lnTo>
                  <a:pt x="816" y="528"/>
                </a:lnTo>
                <a:lnTo>
                  <a:pt x="816" y="336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4" name="Oval 10"/>
          <p:cNvSpPr>
            <a:spLocks noChangeAspect="1" noChangeArrowheads="1"/>
          </p:cNvSpPr>
          <p:nvPr/>
        </p:nvSpPr>
        <p:spPr bwMode="auto">
          <a:xfrm>
            <a:off x="7146925" y="3963987"/>
            <a:ext cx="179387" cy="180975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5" name="Freeform 11"/>
          <p:cNvSpPr>
            <a:spLocks noChangeAspect="1"/>
          </p:cNvSpPr>
          <p:nvPr/>
        </p:nvSpPr>
        <p:spPr bwMode="auto">
          <a:xfrm>
            <a:off x="6065838" y="3694112"/>
            <a:ext cx="539750" cy="900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96"/>
              </a:cxn>
              <a:cxn ang="0">
                <a:pos x="288" y="480"/>
              </a:cxn>
              <a:cxn ang="0">
                <a:pos x="48" y="432"/>
              </a:cxn>
              <a:cxn ang="0">
                <a:pos x="0" y="0"/>
              </a:cxn>
            </a:cxnLst>
            <a:rect l="0" t="0" r="r" b="b"/>
            <a:pathLst>
              <a:path w="288" h="480">
                <a:moveTo>
                  <a:pt x="0" y="0"/>
                </a:moveTo>
                <a:lnTo>
                  <a:pt x="288" y="96"/>
                </a:lnTo>
                <a:lnTo>
                  <a:pt x="288" y="480"/>
                </a:lnTo>
                <a:lnTo>
                  <a:pt x="48" y="432"/>
                </a:lnTo>
                <a:lnTo>
                  <a:pt x="0" y="0"/>
                </a:lnTo>
                <a:close/>
              </a:path>
            </a:pathLst>
          </a:custGeom>
          <a:solidFill>
            <a:srgbClr val="FFCC99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6" name="Rectangle 12"/>
          <p:cNvSpPr>
            <a:spLocks noChangeAspect="1" noChangeArrowheads="1"/>
          </p:cNvSpPr>
          <p:nvPr/>
        </p:nvSpPr>
        <p:spPr bwMode="auto">
          <a:xfrm>
            <a:off x="7246938" y="4457650"/>
            <a:ext cx="851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FFCC99"/>
                </a:solidFill>
                <a:latin typeface="Tahoma" pitchFamily="34" charset="0"/>
              </a:rPr>
              <a:t>LCGT</a:t>
            </a:r>
          </a:p>
        </p:txBody>
      </p:sp>
      <p:sp>
        <p:nvSpPr>
          <p:cNvPr id="1106957" name="Rectangle 13"/>
          <p:cNvSpPr>
            <a:spLocks noChangeAspect="1" noChangeArrowheads="1"/>
          </p:cNvSpPr>
          <p:nvPr/>
        </p:nvSpPr>
        <p:spPr bwMode="auto">
          <a:xfrm>
            <a:off x="6982308" y="3110211"/>
            <a:ext cx="1233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Core-collapse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Supernovae</a:t>
            </a:r>
          </a:p>
        </p:txBody>
      </p:sp>
      <p:sp>
        <p:nvSpPr>
          <p:cNvPr id="1106958" name="Rectangle 14"/>
          <p:cNvSpPr>
            <a:spLocks noChangeAspect="1" noChangeArrowheads="1"/>
          </p:cNvSpPr>
          <p:nvPr/>
        </p:nvSpPr>
        <p:spPr bwMode="auto">
          <a:xfrm>
            <a:off x="6000760" y="2824459"/>
            <a:ext cx="9348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  <a:latin typeface="Tahoma" pitchFamily="34" charset="0"/>
              </a:rPr>
              <a:t>NS binary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</a:rPr>
              <a:t>   inspiral</a:t>
            </a:r>
            <a:endParaRPr lang="ja-JP" altLang="en-US" sz="12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106959" name="Rectangle 15"/>
          <p:cNvSpPr>
            <a:spLocks noChangeAspect="1" noChangeArrowheads="1"/>
          </p:cNvSpPr>
          <p:nvPr/>
        </p:nvSpPr>
        <p:spPr bwMode="auto">
          <a:xfrm>
            <a:off x="7297761" y="3817943"/>
            <a:ext cx="631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ScoX-1</a:t>
            </a:r>
          </a:p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  (1yr)</a:t>
            </a:r>
          </a:p>
        </p:txBody>
      </p:sp>
      <p:sp>
        <p:nvSpPr>
          <p:cNvPr id="1106960" name="Rectangle 16"/>
          <p:cNvSpPr>
            <a:spLocks noChangeAspect="1" noChangeArrowheads="1"/>
          </p:cNvSpPr>
          <p:nvPr/>
        </p:nvSpPr>
        <p:spPr bwMode="auto">
          <a:xfrm>
            <a:off x="6113463" y="3757612"/>
            <a:ext cx="7553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9900"/>
                </a:solidFill>
                <a:latin typeface="Tahoma" pitchFamily="34" charset="0"/>
              </a:rPr>
              <a:t>Pulsar</a:t>
            </a:r>
            <a:endParaRPr lang="ja-JP" altLang="en-US" sz="1200" b="1" dirty="0">
              <a:solidFill>
                <a:srgbClr val="FF9900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000" b="1" dirty="0">
                <a:solidFill>
                  <a:srgbClr val="FF9900"/>
                </a:solidFill>
                <a:latin typeface="Tahoma" pitchFamily="34" charset="0"/>
              </a:rPr>
              <a:t>　　  </a:t>
            </a: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(1yr)</a:t>
            </a:r>
          </a:p>
        </p:txBody>
      </p:sp>
      <p:sp>
        <p:nvSpPr>
          <p:cNvPr id="1106962" name="Freeform 18"/>
          <p:cNvSpPr>
            <a:spLocks noChangeAspect="1"/>
          </p:cNvSpPr>
          <p:nvPr/>
        </p:nvSpPr>
        <p:spPr bwMode="auto">
          <a:xfrm>
            <a:off x="2339975" y="2614612"/>
            <a:ext cx="2146300" cy="1536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8" y="24"/>
              </a:cxn>
              <a:cxn ang="0">
                <a:pos x="432" y="108"/>
              </a:cxn>
              <a:cxn ang="0">
                <a:pos x="528" y="138"/>
              </a:cxn>
              <a:cxn ang="0">
                <a:pos x="564" y="162"/>
              </a:cxn>
              <a:cxn ang="0">
                <a:pos x="624" y="216"/>
              </a:cxn>
              <a:cxn ang="0">
                <a:pos x="654" y="240"/>
              </a:cxn>
              <a:cxn ang="0">
                <a:pos x="666" y="258"/>
              </a:cxn>
              <a:cxn ang="0">
                <a:pos x="684" y="270"/>
              </a:cxn>
              <a:cxn ang="0">
                <a:pos x="756" y="348"/>
              </a:cxn>
              <a:cxn ang="0">
                <a:pos x="780" y="378"/>
              </a:cxn>
              <a:cxn ang="0">
                <a:pos x="816" y="426"/>
              </a:cxn>
              <a:cxn ang="0">
                <a:pos x="840" y="456"/>
              </a:cxn>
              <a:cxn ang="0">
                <a:pos x="864" y="492"/>
              </a:cxn>
              <a:cxn ang="0">
                <a:pos x="918" y="534"/>
              </a:cxn>
              <a:cxn ang="0">
                <a:pos x="930" y="552"/>
              </a:cxn>
              <a:cxn ang="0">
                <a:pos x="948" y="564"/>
              </a:cxn>
              <a:cxn ang="0">
                <a:pos x="1050" y="678"/>
              </a:cxn>
              <a:cxn ang="0">
                <a:pos x="1098" y="726"/>
              </a:cxn>
              <a:cxn ang="0">
                <a:pos x="1134" y="750"/>
              </a:cxn>
              <a:cxn ang="0">
                <a:pos x="1152" y="762"/>
              </a:cxn>
              <a:cxn ang="0">
                <a:pos x="1164" y="780"/>
              </a:cxn>
              <a:cxn ang="0">
                <a:pos x="1182" y="792"/>
              </a:cxn>
              <a:cxn ang="0">
                <a:pos x="1224" y="840"/>
              </a:cxn>
              <a:cxn ang="0">
                <a:pos x="1242" y="870"/>
              </a:cxn>
            </a:cxnLst>
            <a:rect l="0" t="0" r="r" b="b"/>
            <a:pathLst>
              <a:path w="1242" h="870">
                <a:moveTo>
                  <a:pt x="0" y="0"/>
                </a:moveTo>
                <a:cubicBezTo>
                  <a:pt x="58" y="5"/>
                  <a:pt x="110" y="18"/>
                  <a:pt x="168" y="24"/>
                </a:cubicBezTo>
                <a:cubicBezTo>
                  <a:pt x="256" y="53"/>
                  <a:pt x="344" y="79"/>
                  <a:pt x="432" y="108"/>
                </a:cubicBezTo>
                <a:cubicBezTo>
                  <a:pt x="461" y="118"/>
                  <a:pt x="502" y="123"/>
                  <a:pt x="528" y="138"/>
                </a:cubicBezTo>
                <a:cubicBezTo>
                  <a:pt x="541" y="145"/>
                  <a:pt x="564" y="162"/>
                  <a:pt x="564" y="162"/>
                </a:cubicBezTo>
                <a:cubicBezTo>
                  <a:pt x="578" y="183"/>
                  <a:pt x="600" y="208"/>
                  <a:pt x="624" y="216"/>
                </a:cubicBezTo>
                <a:cubicBezTo>
                  <a:pt x="658" y="268"/>
                  <a:pt x="613" y="207"/>
                  <a:pt x="654" y="240"/>
                </a:cubicBezTo>
                <a:cubicBezTo>
                  <a:pt x="660" y="245"/>
                  <a:pt x="661" y="253"/>
                  <a:pt x="666" y="258"/>
                </a:cubicBezTo>
                <a:cubicBezTo>
                  <a:pt x="671" y="263"/>
                  <a:pt x="678" y="266"/>
                  <a:pt x="684" y="270"/>
                </a:cubicBezTo>
                <a:cubicBezTo>
                  <a:pt x="702" y="297"/>
                  <a:pt x="724" y="337"/>
                  <a:pt x="756" y="348"/>
                </a:cubicBezTo>
                <a:cubicBezTo>
                  <a:pt x="768" y="383"/>
                  <a:pt x="753" y="351"/>
                  <a:pt x="780" y="378"/>
                </a:cubicBezTo>
                <a:cubicBezTo>
                  <a:pt x="801" y="399"/>
                  <a:pt x="788" y="407"/>
                  <a:pt x="816" y="426"/>
                </a:cubicBezTo>
                <a:cubicBezTo>
                  <a:pt x="830" y="467"/>
                  <a:pt x="811" y="423"/>
                  <a:pt x="840" y="456"/>
                </a:cubicBezTo>
                <a:cubicBezTo>
                  <a:pt x="849" y="467"/>
                  <a:pt x="852" y="484"/>
                  <a:pt x="864" y="492"/>
                </a:cubicBezTo>
                <a:cubicBezTo>
                  <a:pt x="883" y="505"/>
                  <a:pt x="899" y="521"/>
                  <a:pt x="918" y="534"/>
                </a:cubicBezTo>
                <a:cubicBezTo>
                  <a:pt x="922" y="540"/>
                  <a:pt x="925" y="547"/>
                  <a:pt x="930" y="552"/>
                </a:cubicBezTo>
                <a:cubicBezTo>
                  <a:pt x="935" y="557"/>
                  <a:pt x="943" y="559"/>
                  <a:pt x="948" y="564"/>
                </a:cubicBezTo>
                <a:cubicBezTo>
                  <a:pt x="978" y="599"/>
                  <a:pt x="1005" y="663"/>
                  <a:pt x="1050" y="678"/>
                </a:cubicBezTo>
                <a:cubicBezTo>
                  <a:pt x="1062" y="697"/>
                  <a:pt x="1080" y="712"/>
                  <a:pt x="1098" y="726"/>
                </a:cubicBezTo>
                <a:cubicBezTo>
                  <a:pt x="1109" y="735"/>
                  <a:pt x="1122" y="742"/>
                  <a:pt x="1134" y="750"/>
                </a:cubicBezTo>
                <a:cubicBezTo>
                  <a:pt x="1140" y="754"/>
                  <a:pt x="1152" y="762"/>
                  <a:pt x="1152" y="762"/>
                </a:cubicBezTo>
                <a:cubicBezTo>
                  <a:pt x="1156" y="768"/>
                  <a:pt x="1159" y="775"/>
                  <a:pt x="1164" y="780"/>
                </a:cubicBezTo>
                <a:cubicBezTo>
                  <a:pt x="1169" y="785"/>
                  <a:pt x="1177" y="787"/>
                  <a:pt x="1182" y="792"/>
                </a:cubicBezTo>
                <a:cubicBezTo>
                  <a:pt x="1231" y="848"/>
                  <a:pt x="1184" y="813"/>
                  <a:pt x="1224" y="840"/>
                </a:cubicBezTo>
                <a:cubicBezTo>
                  <a:pt x="1232" y="863"/>
                  <a:pt x="1226" y="854"/>
                  <a:pt x="1242" y="870"/>
                </a:cubicBezTo>
              </a:path>
            </a:pathLst>
          </a:custGeom>
          <a:noFill/>
          <a:ln w="6350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3" name="Freeform 19"/>
          <p:cNvSpPr>
            <a:spLocks noChangeAspect="1"/>
          </p:cNvSpPr>
          <p:nvPr/>
        </p:nvSpPr>
        <p:spPr bwMode="auto">
          <a:xfrm>
            <a:off x="3186113" y="2254249"/>
            <a:ext cx="1890713" cy="1081088"/>
          </a:xfrm>
          <a:custGeom>
            <a:avLst/>
            <a:gdLst/>
            <a:ahLst/>
            <a:cxnLst>
              <a:cxn ang="0">
                <a:pos x="1008" y="432"/>
              </a:cxn>
              <a:cxn ang="0">
                <a:pos x="48" y="0"/>
              </a:cxn>
              <a:cxn ang="0">
                <a:pos x="0" y="240"/>
              </a:cxn>
              <a:cxn ang="0">
                <a:pos x="1008" y="576"/>
              </a:cxn>
              <a:cxn ang="0">
                <a:pos x="1008" y="432"/>
              </a:cxn>
            </a:cxnLst>
            <a:rect l="0" t="0" r="r" b="b"/>
            <a:pathLst>
              <a:path w="1008" h="576">
                <a:moveTo>
                  <a:pt x="1008" y="432"/>
                </a:moveTo>
                <a:lnTo>
                  <a:pt x="48" y="0"/>
                </a:lnTo>
                <a:lnTo>
                  <a:pt x="0" y="240"/>
                </a:lnTo>
                <a:lnTo>
                  <a:pt x="1008" y="576"/>
                </a:lnTo>
                <a:lnTo>
                  <a:pt x="1008" y="432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4" name="Freeform 20"/>
          <p:cNvSpPr>
            <a:spLocks noChangeAspect="1"/>
          </p:cNvSpPr>
          <p:nvPr/>
        </p:nvSpPr>
        <p:spPr bwMode="auto">
          <a:xfrm>
            <a:off x="2916238" y="2740024"/>
            <a:ext cx="1371600" cy="898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0" y="30"/>
              </a:cxn>
              <a:cxn ang="0">
                <a:pos x="492" y="96"/>
              </a:cxn>
              <a:cxn ang="0">
                <a:pos x="672" y="162"/>
              </a:cxn>
              <a:cxn ang="0">
                <a:pos x="732" y="198"/>
              </a:cxn>
              <a:cxn ang="0">
                <a:pos x="732" y="240"/>
              </a:cxn>
              <a:cxn ang="0">
                <a:pos x="714" y="300"/>
              </a:cxn>
              <a:cxn ang="0">
                <a:pos x="618" y="480"/>
              </a:cxn>
              <a:cxn ang="0">
                <a:pos x="576" y="480"/>
              </a:cxn>
              <a:cxn ang="0">
                <a:pos x="492" y="384"/>
              </a:cxn>
              <a:cxn ang="0">
                <a:pos x="444" y="330"/>
              </a:cxn>
              <a:cxn ang="0">
                <a:pos x="372" y="240"/>
              </a:cxn>
              <a:cxn ang="0">
                <a:pos x="276" y="144"/>
              </a:cxn>
              <a:cxn ang="0">
                <a:pos x="204" y="84"/>
              </a:cxn>
              <a:cxn ang="0">
                <a:pos x="78" y="18"/>
              </a:cxn>
              <a:cxn ang="0">
                <a:pos x="0" y="0"/>
              </a:cxn>
            </a:cxnLst>
            <a:rect l="0" t="0" r="r" b="b"/>
            <a:pathLst>
              <a:path w="732" h="480">
                <a:moveTo>
                  <a:pt x="0" y="0"/>
                </a:moveTo>
                <a:lnTo>
                  <a:pt x="270" y="30"/>
                </a:lnTo>
                <a:lnTo>
                  <a:pt x="492" y="96"/>
                </a:lnTo>
                <a:lnTo>
                  <a:pt x="672" y="162"/>
                </a:lnTo>
                <a:lnTo>
                  <a:pt x="732" y="198"/>
                </a:lnTo>
                <a:lnTo>
                  <a:pt x="732" y="240"/>
                </a:lnTo>
                <a:lnTo>
                  <a:pt x="714" y="300"/>
                </a:lnTo>
                <a:lnTo>
                  <a:pt x="618" y="480"/>
                </a:lnTo>
                <a:lnTo>
                  <a:pt x="576" y="480"/>
                </a:lnTo>
                <a:lnTo>
                  <a:pt x="492" y="384"/>
                </a:lnTo>
                <a:lnTo>
                  <a:pt x="444" y="330"/>
                </a:lnTo>
                <a:lnTo>
                  <a:pt x="372" y="240"/>
                </a:lnTo>
                <a:lnTo>
                  <a:pt x="276" y="144"/>
                </a:lnTo>
                <a:lnTo>
                  <a:pt x="204" y="84"/>
                </a:lnTo>
                <a:lnTo>
                  <a:pt x="78" y="18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6" name="Rectangle 22"/>
          <p:cNvSpPr>
            <a:spLocks noChangeAspect="1" noChangeArrowheads="1"/>
          </p:cNvSpPr>
          <p:nvPr/>
        </p:nvSpPr>
        <p:spPr bwMode="auto">
          <a:xfrm>
            <a:off x="3714744" y="2428868"/>
            <a:ext cx="10663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Massive BH</a:t>
            </a:r>
            <a:endParaRPr lang="en-US" altLang="ja-JP" sz="1200" b="1" dirty="0" smtClean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     inspirals</a:t>
            </a:r>
            <a:endParaRPr lang="ja-JP" altLang="en-US" sz="1200" b="1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106967" name="Rectangle 23"/>
          <p:cNvSpPr>
            <a:spLocks noChangeAspect="1" noChangeArrowheads="1"/>
          </p:cNvSpPr>
          <p:nvPr/>
        </p:nvSpPr>
        <p:spPr bwMode="auto">
          <a:xfrm>
            <a:off x="3770177" y="2895897"/>
            <a:ext cx="801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  <a:latin typeface="Tahoma" pitchFamily="34" charset="0"/>
              </a:rPr>
              <a:t>Galaxy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</a:rPr>
              <a:t>binaries</a:t>
            </a:r>
            <a:endParaRPr lang="ja-JP" altLang="en-US" sz="1200" b="1" dirty="0">
              <a:solidFill>
                <a:srgbClr val="CC99FF"/>
              </a:solidFill>
              <a:latin typeface="Tahoma" pitchFamily="34" charset="0"/>
            </a:endParaRPr>
          </a:p>
        </p:txBody>
      </p:sp>
      <p:sp>
        <p:nvSpPr>
          <p:cNvPr id="1106969" name="Rectangle 25"/>
          <p:cNvSpPr>
            <a:spLocks noChangeAspect="1" noChangeArrowheads="1"/>
          </p:cNvSpPr>
          <p:nvPr/>
        </p:nvSpPr>
        <p:spPr bwMode="auto">
          <a:xfrm>
            <a:off x="5580063" y="5072074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Gravity-gradient noise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200" b="1" dirty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(Terrestrial detectors)</a:t>
            </a:r>
            <a:endParaRPr lang="en-US" altLang="ja-JP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70" name="Line 26"/>
          <p:cNvSpPr>
            <a:spLocks noChangeShapeType="1"/>
          </p:cNvSpPr>
          <p:nvPr/>
        </p:nvSpPr>
        <p:spPr bwMode="auto">
          <a:xfrm>
            <a:off x="5435600" y="2398712"/>
            <a:ext cx="7207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1" name="Line 27"/>
          <p:cNvSpPr>
            <a:spLocks noChangeShapeType="1"/>
          </p:cNvSpPr>
          <p:nvPr/>
        </p:nvSpPr>
        <p:spPr bwMode="auto">
          <a:xfrm>
            <a:off x="5321300" y="2254249"/>
            <a:ext cx="142875" cy="142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2" name="Rectangle 28"/>
          <p:cNvSpPr>
            <a:spLocks noChangeAspect="1" noChangeArrowheads="1"/>
          </p:cNvSpPr>
          <p:nvPr/>
        </p:nvSpPr>
        <p:spPr bwMode="auto">
          <a:xfrm>
            <a:off x="5724525" y="2422524"/>
            <a:ext cx="1112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</a:rPr>
              <a:t>DPF limit</a:t>
            </a:r>
          </a:p>
        </p:txBody>
      </p:sp>
      <p:sp>
        <p:nvSpPr>
          <p:cNvPr id="1106974" name="Line 30"/>
          <p:cNvSpPr>
            <a:spLocks noChangeAspect="1" noChangeShapeType="1"/>
          </p:cNvSpPr>
          <p:nvPr/>
        </p:nvSpPr>
        <p:spPr bwMode="auto">
          <a:xfrm flipH="1" flipV="1">
            <a:off x="2339975" y="2919412"/>
            <a:ext cx="3455988" cy="2071687"/>
          </a:xfrm>
          <a:prstGeom prst="line">
            <a:avLst/>
          </a:prstGeom>
          <a:noFill/>
          <a:ln w="5080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5" name="Rectangle 31"/>
          <p:cNvSpPr>
            <a:spLocks noChangeAspect="1" noChangeArrowheads="1"/>
          </p:cNvSpPr>
          <p:nvPr/>
        </p:nvSpPr>
        <p:spPr bwMode="auto">
          <a:xfrm>
            <a:off x="2955155" y="4174496"/>
            <a:ext cx="168828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  <a:latin typeface="Tahoma" pitchFamily="34" charset="0"/>
              </a:rPr>
              <a:t>Background GWs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</a:rPr>
              <a:t>from early universe</a:t>
            </a:r>
            <a:endParaRPr lang="ja-JP" altLang="en-US" sz="1200" b="1" dirty="0">
              <a:solidFill>
                <a:srgbClr val="FFCCCC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200" b="1" dirty="0">
                <a:solidFill>
                  <a:srgbClr val="FFCCCC"/>
                </a:solidFill>
                <a:latin typeface="Tahoma" pitchFamily="34" charset="0"/>
              </a:rPr>
              <a:t>    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(</a:t>
            </a:r>
            <a:r>
              <a:rPr lang="en-US" altLang="ja-JP" sz="1000" b="1" dirty="0">
                <a:solidFill>
                  <a:srgbClr val="FFCCCC"/>
                </a:solidFill>
                <a:latin typeface="Symbol" pitchFamily="18" charset="2"/>
              </a:rPr>
              <a:t>W</a:t>
            </a:r>
            <a:r>
              <a:rPr lang="en-US" altLang="ja-JP" sz="1000" b="1" baseline="-10000" dirty="0">
                <a:solidFill>
                  <a:srgbClr val="FFCCCC"/>
                </a:solidFill>
                <a:latin typeface="Tahoma" pitchFamily="34" charset="0"/>
              </a:rPr>
              <a:t>gw</a:t>
            </a:r>
            <a:r>
              <a:rPr lang="en-US" altLang="ja-JP" sz="1000" b="1" dirty="0">
                <a:solidFill>
                  <a:srgbClr val="FFCCCC"/>
                </a:solidFill>
                <a:latin typeface="Tahoma" pitchFamily="34" charset="0"/>
              </a:rPr>
              <a:t>=10</a:t>
            </a:r>
            <a:r>
              <a:rPr lang="en-US" altLang="ja-JP" sz="1000" b="1" baseline="30000" dirty="0">
                <a:solidFill>
                  <a:srgbClr val="FFCCCC"/>
                </a:solidFill>
                <a:latin typeface="Tahoma" pitchFamily="34" charset="0"/>
              </a:rPr>
              <a:t>-14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106976" name="Rectangle 32"/>
          <p:cNvSpPr>
            <a:spLocks noChangeArrowheads="1"/>
          </p:cNvSpPr>
          <p:nvPr/>
        </p:nvSpPr>
        <p:spPr bwMode="auto">
          <a:xfrm>
            <a:off x="1339854" y="1071546"/>
            <a:ext cx="66611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DPF sensitivity     </a:t>
            </a:r>
            <a:r>
              <a:rPr lang="en-US" altLang="ja-JP" sz="2000" b="1" i="1" dirty="0" smtClean="0">
                <a:solidFill>
                  <a:srgbClr val="FFCCFF"/>
                </a:solidFill>
                <a:latin typeface="Tahoma" pitchFamily="34" charset="0"/>
              </a:rPr>
              <a:t>h</a:t>
            </a:r>
            <a:r>
              <a:rPr lang="en-US" altLang="ja-JP" sz="2000" b="1" dirty="0" smtClean="0">
                <a:solidFill>
                  <a:srgbClr val="FFCCFF"/>
                </a:solidFill>
                <a:latin typeface="Tahoma" pitchFamily="34" charset="0"/>
              </a:rPr>
              <a:t> ~ 2x10</a:t>
            </a:r>
            <a:r>
              <a:rPr lang="en-US" altLang="ja-JP" sz="2000" b="1" baseline="30000" dirty="0" smtClean="0">
                <a:solidFill>
                  <a:srgbClr val="FFCCFF"/>
                </a:solidFill>
                <a:latin typeface="Tahoma" pitchFamily="34" charset="0"/>
              </a:rPr>
              <a:t>-15</a:t>
            </a:r>
            <a:r>
              <a:rPr lang="en-US" altLang="ja-JP" sz="2000" b="1" dirty="0" smtClean="0">
                <a:solidFill>
                  <a:srgbClr val="FFCCFF"/>
                </a:solidFill>
                <a:latin typeface="Tahoma" pitchFamily="34" charset="0"/>
              </a:rPr>
              <a:t> Hz</a:t>
            </a:r>
            <a:r>
              <a:rPr lang="en-US" altLang="ja-JP" sz="2000" b="1" baseline="30000" dirty="0" smtClean="0">
                <a:solidFill>
                  <a:srgbClr val="FFCCFF"/>
                </a:solidFill>
                <a:latin typeface="Tahoma" pitchFamily="34" charset="0"/>
              </a:rPr>
              <a:t>1/2</a:t>
            </a:r>
            <a:r>
              <a:rPr lang="en-US" altLang="ja-JP" sz="2000" b="1" dirty="0" smtClean="0">
                <a:solidFill>
                  <a:srgbClr val="FFCCFF"/>
                </a:solidFill>
                <a:latin typeface="Tahoma" pitchFamily="34" charset="0"/>
              </a:rPr>
              <a:t>  </a:t>
            </a:r>
            <a:endParaRPr lang="ja-JP" altLang="en-US" sz="2000" b="1" dirty="0">
              <a:solidFill>
                <a:srgbClr val="FFCCFF"/>
              </a:solidFill>
              <a:latin typeface="Tahoma" pitchFamily="34" charset="0"/>
            </a:endParaRPr>
          </a:p>
        </p:txBody>
      </p:sp>
      <p:pic>
        <p:nvPicPr>
          <p:cNvPr id="38" name="図 3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7000892" y="1714488"/>
            <a:ext cx="1643074" cy="438970"/>
          </a:xfrm>
          <a:prstGeom prst="rect">
            <a:avLst/>
          </a:prstGeom>
        </p:spPr>
      </p:pic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3697308" y="1462591"/>
            <a:ext cx="3375022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(x10 of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q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uantum noises)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06965" name="Rectangle 21"/>
          <p:cNvSpPr>
            <a:spLocks noChangeAspect="1" noChangeArrowheads="1"/>
          </p:cNvSpPr>
          <p:nvPr/>
        </p:nvSpPr>
        <p:spPr bwMode="auto">
          <a:xfrm>
            <a:off x="2668288" y="3580629"/>
            <a:ext cx="14750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Foreground GWs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68" name="Rectangle 24"/>
          <p:cNvSpPr>
            <a:spLocks noChangeAspect="1" noChangeArrowheads="1"/>
          </p:cNvSpPr>
          <p:nvPr/>
        </p:nvSpPr>
        <p:spPr bwMode="auto">
          <a:xfrm>
            <a:off x="2320925" y="2782887"/>
            <a:ext cx="793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99CCFF"/>
                </a:solidFill>
                <a:latin typeface="Tahoma" pitchFamily="34" charset="0"/>
              </a:rPr>
              <a:t>LISA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142984"/>
            <a:ext cx="8889548" cy="49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428992" y="1214421"/>
            <a:ext cx="5286412" cy="2143141"/>
          </a:xfrm>
          <a:prstGeom prst="roundRect">
            <a:avLst>
              <a:gd name="adj" fmla="val 3069"/>
            </a:avLst>
          </a:prstGeom>
          <a:solidFill>
            <a:srgbClr val="CCEC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7" name="AutoShape 4"/>
          <p:cNvSpPr>
            <a:spLocks noChangeArrowheads="1"/>
          </p:cNvSpPr>
          <p:nvPr/>
        </p:nvSpPr>
        <p:spPr bwMode="auto">
          <a:xfrm>
            <a:off x="3500430" y="3500437"/>
            <a:ext cx="5286412" cy="2714645"/>
          </a:xfrm>
          <a:prstGeom prst="roundRect">
            <a:avLst>
              <a:gd name="adj" fmla="val 3069"/>
            </a:avLst>
          </a:prstGeom>
          <a:solidFill>
            <a:schemeClr val="bg1">
              <a:alpha val="10000"/>
            </a:scheme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Targets of DPF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00430" y="1250950"/>
            <a:ext cx="5457825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 smtClean="0">
                <a:solidFill>
                  <a:srgbClr val="CCECFF"/>
                </a:solidFill>
              </a:rPr>
              <a:t>Scientific observations</a:t>
            </a:r>
            <a:endParaRPr lang="en-US" altLang="ja-JP" sz="2200" b="1" dirty="0">
              <a:solidFill>
                <a:srgbClr val="CCECFF"/>
              </a:solidFill>
            </a:endParaRPr>
          </a:p>
        </p:txBody>
      </p:sp>
      <p:sp>
        <p:nvSpPr>
          <p:cNvPr id="281" name="Rectangle 51"/>
          <p:cNvSpPr>
            <a:spLocks noChangeArrowheads="1"/>
          </p:cNvSpPr>
          <p:nvPr/>
        </p:nvSpPr>
        <p:spPr bwMode="auto">
          <a:xfrm>
            <a:off x="3643306" y="1716464"/>
            <a:ext cx="5187946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Gravitational Waves form </a:t>
            </a: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BH mergers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 BH formation mechanism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Gravity of the </a:t>
            </a:r>
            <a:r>
              <a:rPr lang="en-US" altLang="ja-JP" sz="2000" b="1" dirty="0" smtClean="0">
                <a:solidFill>
                  <a:srgbClr val="CCECFF"/>
                </a:solidFill>
              </a:rPr>
              <a:t>Earth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Geophysics, Earth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e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nvironment </a:t>
            </a:r>
            <a:endParaRPr kumimoji="1" lang="ja-JP" altLang="en-US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9" name="Rectangle 3"/>
          <p:cNvSpPr txBox="1">
            <a:spLocks noChangeArrowheads="1"/>
          </p:cNvSpPr>
          <p:nvPr/>
        </p:nvSpPr>
        <p:spPr>
          <a:xfrm>
            <a:off x="3543331" y="3465517"/>
            <a:ext cx="5029197" cy="606425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</a:t>
            </a:r>
            <a:r>
              <a:rPr kumimoji="1" lang="en-US" altLang="ja-JP" sz="2200" b="1" i="0" u="none" strike="noStrike" kern="0" cap="none" spc="0" normalizeH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technology</a:t>
            </a:r>
            <a:endParaRPr kumimoji="1" lang="en-US" altLang="ja-JP" sz="2200" b="1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6" name="Rectangle 51"/>
          <p:cNvSpPr>
            <a:spLocks noChangeArrowheads="1"/>
          </p:cNvSpPr>
          <p:nvPr/>
        </p:nvSpPr>
        <p:spPr bwMode="auto">
          <a:xfrm>
            <a:off x="3598896" y="3906758"/>
            <a:ext cx="5187946" cy="23083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 demonstration for </a:t>
            </a: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 Most tech. with single satellite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          (IFO, Laser, Drag-free)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Precision measurement in orbit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IFO measurement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               under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stable zero-gravity </a:t>
            </a:r>
            <a:endParaRPr kumimoji="1" lang="ja-JP" altLang="en-US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 </a:t>
            </a:r>
            <a:r>
              <a:rPr lang="en-US" altLang="ja-JP" dirty="0" smtClean="0"/>
              <a:t>Targets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642910" y="1216398"/>
            <a:ext cx="4724400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Astronomical observation</a:t>
            </a:r>
            <a:endParaRPr kumimoji="1" lang="en-US" altLang="ja-JP" sz="2000" b="1" kern="1200" dirty="0" smtClean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GW from merger of IMBHs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 Formation mechanism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       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of supermassive BHs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642910" y="3859604"/>
            <a:ext cx="4429156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</a:rPr>
              <a:t>Observation of the earth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2000" b="1" kern="1200" dirty="0" smtClean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Gravitational potential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sym typeface="Wingdings" pitchFamily="2" charset="2"/>
              </a:rPr>
              <a:t>　　　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 Shape of the earth</a:t>
            </a:r>
            <a:endParaRPr kumimoji="1" lang="en-US" altLang="ja-JP" sz="2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sym typeface="Wingdings" pitchFamily="2" charset="2"/>
              </a:rPr>
              <a:t>　　 　   </a:t>
            </a:r>
            <a:r>
              <a:rPr lang="en-US" altLang="ja-JP" sz="2000" b="1" dirty="0" smtClean="0">
                <a:solidFill>
                  <a:srgbClr val="FFFFFF"/>
                </a:solidFill>
                <a:sym typeface="Wingdings" pitchFamily="2" charset="2"/>
              </a:rPr>
              <a:t>Environment monitor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000100" y="2857496"/>
            <a:ext cx="4071966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~30 GCs within DPF range</a:t>
            </a:r>
          </a:p>
        </p:txBody>
      </p:sp>
      <p:grpSp>
        <p:nvGrpSpPr>
          <p:cNvPr id="2" name="グループ化 31"/>
          <p:cNvGrpSpPr>
            <a:grpSpLocks noChangeAspect="1"/>
          </p:cNvGrpSpPr>
          <p:nvPr/>
        </p:nvGrpSpPr>
        <p:grpSpPr>
          <a:xfrm>
            <a:off x="4714876" y="1071546"/>
            <a:ext cx="4071966" cy="2664743"/>
            <a:chOff x="3618423" y="3000372"/>
            <a:chExt cx="5239857" cy="3429024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18423" y="3000372"/>
              <a:ext cx="5239857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6072198" y="4171249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NGC6441</a:t>
              </a: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429256" y="462225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NGC6256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5500694" y="3143248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NGC7078</a:t>
              </a: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500562" y="328612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NGC7093</a:t>
              </a: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4643438" y="4429132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NGC104</a:t>
              </a:r>
            </a:p>
          </p:txBody>
        </p:sp>
        <p:cxnSp>
          <p:nvCxnSpPr>
            <p:cNvPr id="27" name="直線コネクタ 26"/>
            <p:cNvCxnSpPr/>
            <p:nvPr/>
          </p:nvCxnSpPr>
          <p:spPr bwMode="auto">
            <a:xfrm>
              <a:off x="6072198" y="4071942"/>
              <a:ext cx="214314" cy="142876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 rot="16200000" flipH="1">
              <a:off x="5464975" y="4321975"/>
              <a:ext cx="357190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>
              <a:endCxn id="25" idx="3"/>
            </p:cNvCxnSpPr>
            <p:nvPr/>
          </p:nvCxnSpPr>
          <p:spPr bwMode="auto">
            <a:xfrm rot="5400000" flipH="1" flipV="1">
              <a:off x="5351782" y="3494404"/>
              <a:ext cx="583576" cy="428627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rot="16200000" flipV="1">
              <a:off x="4929190" y="3643314"/>
              <a:ext cx="428628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4500562" y="4500570"/>
              <a:ext cx="214314" cy="7143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1071538" y="5500702"/>
            <a:ext cx="3929090" cy="7374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</a:rPr>
              <a:t>Comparable sensitivity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sym typeface="Wingdings" pitchFamily="2" charset="2"/>
              </a:rPr>
              <a:t>      with other missions</a:t>
            </a:r>
            <a:endParaRPr lang="en-US" altLang="ja-JP" sz="2000" b="1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4834" y="3839043"/>
            <a:ext cx="4260975" cy="255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5"/>
          <p:cNvSpPr>
            <a:spLocks noChangeArrowheads="1"/>
          </p:cNvSpPr>
          <p:nvPr/>
        </p:nvSpPr>
        <p:spPr bwMode="auto">
          <a:xfrm rot="16200000">
            <a:off x="8180565" y="5341823"/>
            <a:ext cx="79673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FFCCFF"/>
                </a:solidFill>
              </a:rPr>
              <a:t>Spatial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FFCCFF"/>
                </a:solidFill>
              </a:rPr>
              <a:t>  Scale</a:t>
            </a:r>
            <a:endParaRPr lang="en-US" altLang="ja-JP" sz="1000" b="1" dirty="0" smtClean="0">
              <a:solidFill>
                <a:srgbClr val="FFCCFF"/>
              </a:solidFill>
              <a:latin typeface="Tahoma" pitchFamily="34" charset="0"/>
            </a:endParaRP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 rot="16200000">
            <a:off x="7870959" y="5413195"/>
            <a:ext cx="576801" cy="4772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FFCCFF"/>
                </a:solidFill>
                <a:latin typeface="Tahoma" pitchFamily="34" charset="0"/>
              </a:rPr>
              <a:t>8</a:t>
            </a:r>
            <a:r>
              <a:rPr lang="en-US" altLang="ja-JP" sz="10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0km</a:t>
            </a:r>
            <a:endParaRPr lang="ja-JP" altLang="en-US" sz="10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 rot="16200000">
            <a:off x="7208132" y="5471150"/>
            <a:ext cx="758623" cy="2462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FFCCFF"/>
                </a:solidFill>
                <a:latin typeface="Tahoma" pitchFamily="34" charset="0"/>
              </a:rPr>
              <a:t>1</a:t>
            </a:r>
            <a:r>
              <a:rPr lang="en-US" altLang="ja-JP" sz="10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00km</a:t>
            </a:r>
            <a:endParaRPr lang="ja-JP" altLang="en-US" sz="10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42" name="Picture 7" descr="cha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9824" y="4273161"/>
            <a:ext cx="435983" cy="307482"/>
          </a:xfrm>
          <a:prstGeom prst="rect">
            <a:avLst/>
          </a:prstGeom>
          <a:noFill/>
        </p:spPr>
      </p:pic>
      <p:pic>
        <p:nvPicPr>
          <p:cNvPr id="43" name="Picture 9" descr="GOCE Satelli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92888" y="4351765"/>
            <a:ext cx="395720" cy="270079"/>
          </a:xfrm>
          <a:prstGeom prst="rect">
            <a:avLst/>
          </a:prstGeom>
          <a:noFill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2882" y="4127443"/>
            <a:ext cx="351325" cy="28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"/>
          <p:cNvPicPr>
            <a:picLocks noChangeAspect="1" noChangeArrowheads="1"/>
          </p:cNvPicPr>
          <p:nvPr/>
        </p:nvPicPr>
        <p:blipFill>
          <a:blip r:embed="rId8" cstate="print"/>
          <a:srcRect t="13895" r="68272" b="29528"/>
          <a:stretch>
            <a:fillRect/>
          </a:stretch>
        </p:blipFill>
        <p:spPr bwMode="auto">
          <a:xfrm>
            <a:off x="7535008" y="4126983"/>
            <a:ext cx="370800" cy="37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31"/>
          <p:cNvGrpSpPr>
            <a:grpSpLocks noChangeAspect="1"/>
          </p:cNvGrpSpPr>
          <p:nvPr/>
        </p:nvGrpSpPr>
        <p:grpSpPr>
          <a:xfrm>
            <a:off x="4429124" y="3602341"/>
            <a:ext cx="4429156" cy="2898493"/>
            <a:chOff x="3618423" y="3000372"/>
            <a:chExt cx="5239857" cy="3429024"/>
          </a:xfrm>
        </p:grpSpPr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18423" y="3000372"/>
              <a:ext cx="5239857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6072198" y="4171249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NGC6441</a:t>
              </a: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429256" y="462225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NGC6256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5500694" y="3143248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NGC7078</a:t>
              </a: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500562" y="328612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NGC7093</a:t>
              </a: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4643438" y="4429132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NGC104</a:t>
              </a:r>
            </a:p>
          </p:txBody>
        </p:sp>
        <p:cxnSp>
          <p:nvCxnSpPr>
            <p:cNvPr id="27" name="直線コネクタ 26"/>
            <p:cNvCxnSpPr/>
            <p:nvPr/>
          </p:nvCxnSpPr>
          <p:spPr bwMode="auto">
            <a:xfrm>
              <a:off x="6072198" y="4071942"/>
              <a:ext cx="214314" cy="142876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 rot="16200000" flipH="1">
              <a:off x="5464975" y="4321975"/>
              <a:ext cx="357190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>
              <a:endCxn id="25" idx="3"/>
            </p:cNvCxnSpPr>
            <p:nvPr/>
          </p:nvCxnSpPr>
          <p:spPr bwMode="auto">
            <a:xfrm rot="5400000" flipH="1" flipV="1">
              <a:off x="5351782" y="3494404"/>
              <a:ext cx="583576" cy="428627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rot="16200000" flipV="1">
              <a:off x="4929190" y="3643314"/>
              <a:ext cx="428628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4500562" y="4500570"/>
              <a:ext cx="214314" cy="7143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GW target of DPF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771090" name="Rectangle 18"/>
          <p:cNvSpPr>
            <a:spLocks noChangeArrowheads="1"/>
          </p:cNvSpPr>
          <p:nvPr/>
        </p:nvSpPr>
        <p:spPr bwMode="auto">
          <a:xfrm>
            <a:off x="557210" y="4643446"/>
            <a:ext cx="394335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Observable range</a:t>
            </a:r>
            <a:r>
              <a:rPr lang="en-US" altLang="ja-JP" sz="2000" b="1" dirty="0" smtClean="0">
                <a:solidFill>
                  <a:srgbClr val="DDDDDD"/>
                </a:solidFill>
              </a:rPr>
              <a:t> covers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        </a:t>
            </a:r>
            <a:r>
              <a:rPr lang="en-US" altLang="ja-JP" sz="20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our Galaxy</a:t>
            </a:r>
            <a:r>
              <a:rPr lang="ja-JP" altLang="en-US" sz="2000" b="1" dirty="0" smtClean="0">
                <a:solidFill>
                  <a:srgbClr val="FFCCCC"/>
                </a:solidFill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(SNR~5 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)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76" name="AutoShape 4"/>
          <p:cNvSpPr>
            <a:spLocks noChangeArrowheads="1"/>
          </p:cNvSpPr>
          <p:nvPr/>
        </p:nvSpPr>
        <p:spPr bwMode="auto">
          <a:xfrm>
            <a:off x="715935" y="3217860"/>
            <a:ext cx="3616374" cy="1143008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801712" y="3257546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BH QNM</a:t>
            </a:r>
            <a:endParaRPr lang="ja-JP" altLang="en-US" sz="20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91" name="Rectangle 19"/>
          <p:cNvSpPr>
            <a:spLocks noChangeArrowheads="1"/>
          </p:cNvSpPr>
          <p:nvPr/>
        </p:nvSpPr>
        <p:spPr bwMode="auto">
          <a:xfrm>
            <a:off x="1142976" y="3708405"/>
            <a:ext cx="3170236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 0.3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Distance 1Mpc, 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5 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sun </a:t>
            </a:r>
          </a:p>
        </p:txBody>
      </p:sp>
      <p:sp>
        <p:nvSpPr>
          <p:cNvPr id="771074" name="AutoShape 2"/>
          <p:cNvSpPr>
            <a:spLocks noChangeArrowheads="1"/>
          </p:cNvSpPr>
          <p:nvPr/>
        </p:nvSpPr>
        <p:spPr bwMode="auto">
          <a:xfrm>
            <a:off x="715935" y="1860538"/>
            <a:ext cx="3671889" cy="1182689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715935" y="1857364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IMBH inspiral and merger</a:t>
            </a:r>
            <a:endParaRPr lang="ja-JP" altLang="en-US" sz="20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87" name="Rectangle 15"/>
          <p:cNvSpPr>
            <a:spLocks noChangeArrowheads="1"/>
          </p:cNvSpPr>
          <p:nvPr/>
        </p:nvSpPr>
        <p:spPr bwMode="auto">
          <a:xfrm>
            <a:off x="1357290" y="2738434"/>
            <a:ext cx="3000397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Obs. Duration</a:t>
            </a:r>
            <a:r>
              <a:rPr lang="ja-JP" altLang="en-US" sz="1600" b="1" dirty="0" smtClean="0">
                <a:solidFill>
                  <a:srgbClr val="DDDDDD"/>
                </a:solidFill>
              </a:rPr>
              <a:t> 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</a:t>
            </a:r>
            <a:r>
              <a:rPr lang="en-US" altLang="ja-JP" sz="1600" b="1" dirty="0" smtClean="0">
                <a:solidFill>
                  <a:srgbClr val="DDDDDD"/>
                </a:solidFill>
              </a:rPr>
              <a:t>1000sec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6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1116012" y="2205034"/>
            <a:ext cx="33845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600" b="1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~ 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~  4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Distance 10kpc, 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3 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sun </a:t>
            </a: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7358081" y="5071072"/>
            <a:ext cx="1285885" cy="77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66117" y="5643578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681041" y="1016485"/>
            <a:ext cx="3962397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Blackholes</a:t>
            </a:r>
            <a:r>
              <a:rPr lang="ja-JP" altLang="en-US" sz="2000" b="1" dirty="0" smtClean="0">
                <a:solidFill>
                  <a:srgbClr val="EAEAEA"/>
                </a:solidFill>
              </a:rPr>
              <a:t>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events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            in our galaxy</a:t>
            </a:r>
            <a:endParaRPr kumimoji="1" lang="ja-JP" altLang="en-US" sz="20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07" name="Rectangle 14"/>
          <p:cNvSpPr>
            <a:spLocks noChangeArrowheads="1"/>
          </p:cNvSpPr>
          <p:nvPr/>
        </p:nvSpPr>
        <p:spPr bwMode="auto">
          <a:xfrm>
            <a:off x="571472" y="5643578"/>
            <a:ext cx="464347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Hard to 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access by 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o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thers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sym typeface="Wingdings" pitchFamily="2" charset="2"/>
              </a:rPr>
              <a:t>Original observation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7858148" y="6205368"/>
            <a:ext cx="1071538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EAEAEA"/>
                </a:solidFill>
                <a:latin typeface="Tahoma" pitchFamily="34" charset="0"/>
              </a:rPr>
              <a:t>(By </a:t>
            </a:r>
            <a:r>
              <a:rPr lang="en-US" altLang="ja-JP" sz="1200" b="1" dirty="0" smtClean="0">
                <a:solidFill>
                  <a:srgbClr val="EAEAEA"/>
                </a:solidFill>
              </a:rPr>
              <a:t>K.Yagi</a:t>
            </a:r>
            <a:r>
              <a:rPr lang="en-US" altLang="ja-JP" sz="12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  <a:endParaRPr lang="ja-JP" altLang="en-US" sz="12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928670"/>
            <a:ext cx="3857652" cy="26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090" grpId="0"/>
      <p:bldP spid="290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 bwMode="auto">
          <a:xfrm>
            <a:off x="714348" y="5715016"/>
            <a:ext cx="8143932" cy="64294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4929192" y="2214553"/>
            <a:ext cx="3857652" cy="2857520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Earth’s Gravity Observation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857224" y="857232"/>
            <a:ext cx="72469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Measure gravity field of the Earth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     from Satellite Orbits, and gravity-gradiometer</a:t>
            </a:r>
            <a:endParaRPr kumimoji="1" lang="ja-JP" altLang="en-US" sz="24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857752" y="2400311"/>
            <a:ext cx="4143404" cy="231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Determine global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g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ravity field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Basis of the shape of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             the Earth (Geoid)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</a:rPr>
              <a:t>Monitor of change in time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Result of Earth’s dynamics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Ground water motion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Strains in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cr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usts by 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  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earthquakes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and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volcanoes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" name="Picture 4" descr="gra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285991"/>
            <a:ext cx="43211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57158" y="5000636"/>
            <a:ext cx="4071966" cy="61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B2B2B2"/>
                </a:solidFill>
                <a:ea typeface="+mn-ea"/>
              </a:rPr>
              <a:t>Seasonal change of the gravitational potential  observed by </a:t>
            </a:r>
            <a:r>
              <a:rPr lang="en-US" altLang="ja-JP" sz="1400" b="1" dirty="0" smtClean="0">
                <a:solidFill>
                  <a:srgbClr val="B2B2B2"/>
                </a:solidFill>
                <a:latin typeface="Tahoma" pitchFamily="34" charset="0"/>
                <a:ea typeface="+mn-ea"/>
              </a:rPr>
              <a:t>GRACE</a:t>
            </a:r>
            <a:endParaRPr lang="ja-JP" altLang="en-US" sz="1400" b="1" dirty="0">
              <a:solidFill>
                <a:srgbClr val="B2B2B2"/>
              </a:solidFill>
              <a:latin typeface="Tahoma" pitchFamily="34" charset="0"/>
              <a:ea typeface="+mn-ea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428728" y="1714487"/>
            <a:ext cx="285752" cy="285752"/>
          </a:xfrm>
          <a:prstGeom prst="rightArrow">
            <a:avLst/>
          </a:prstGeom>
          <a:solidFill>
            <a:srgbClr val="99CCFF">
              <a:alpha val="10000"/>
            </a:srgbClr>
          </a:solidFill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714480" y="1643050"/>
            <a:ext cx="6715172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 comprehensive and homogeneous-quality data</a:t>
            </a:r>
            <a:endParaRPr kumimoji="1" lang="ja-JP" altLang="en-US" sz="2000" b="1" kern="1200" dirty="0">
              <a:solidFill>
                <a:srgbClr val="99CCFF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143470" y="5643578"/>
            <a:ext cx="400053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DPF contribution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sym typeface="Wingdings" pitchFamily="2" charset="2"/>
              </a:rPr>
              <a:t>         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in international network</a:t>
            </a:r>
            <a:endParaRPr kumimoji="1" lang="en-US" altLang="ja-JP" sz="18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sym typeface="Wingdings" pitchFamily="2" charset="2"/>
              </a:rPr>
              <a:t>            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857224" y="5715016"/>
            <a:ext cx="450059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Observation Gap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between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lang="ja-JP" altLang="en-US" sz="18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and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(2012-16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lang="en-US" altLang="ja-JP" sz="1800" b="1" dirty="0" smtClean="0">
                <a:solidFill>
                  <a:srgbClr val="CCECFF"/>
                </a:solidFill>
                <a:sym typeface="Wingdings" pitchFamily="2" charset="2"/>
              </a:rPr>
              <a:t>            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36" name="Rectangle 39"/>
          <p:cNvSpPr>
            <a:spLocks noGrp="1" noChangeArrowheads="1"/>
          </p:cNvSpPr>
          <p:nvPr>
            <p:ph idx="4294967295"/>
          </p:nvPr>
        </p:nvSpPr>
        <p:spPr>
          <a:xfrm>
            <a:off x="1000116" y="857232"/>
            <a:ext cx="2286000" cy="53022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b="1" dirty="0">
                <a:solidFill>
                  <a:srgbClr val="FFCCFF"/>
                </a:solidFill>
              </a:rPr>
              <a:t>DECIGO</a:t>
            </a:r>
            <a:r>
              <a:rPr lang="ja-JP" altLang="en-US" b="1" dirty="0">
                <a:solidFill>
                  <a:srgbClr val="FFCCFF"/>
                </a:solidFill>
              </a:rPr>
              <a:t>　</a:t>
            </a:r>
          </a:p>
        </p:txBody>
      </p:sp>
      <p:sp>
        <p:nvSpPr>
          <p:cNvPr id="1144864" name="Rectangle 32"/>
          <p:cNvSpPr>
            <a:spLocks noChangeArrowheads="1"/>
          </p:cNvSpPr>
          <p:nvPr/>
        </p:nvSpPr>
        <p:spPr bwMode="auto">
          <a:xfrm>
            <a:off x="785786" y="1357298"/>
            <a:ext cx="427673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Space GW antenna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Obs. band around 0.1 Hz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900113" y="2309221"/>
            <a:ext cx="7632700" cy="411919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5" name="フリーフォーム 34"/>
          <p:cNvSpPr/>
          <p:nvPr/>
        </p:nvSpPr>
        <p:spPr bwMode="auto">
          <a:xfrm>
            <a:off x="4421875" y="2527984"/>
            <a:ext cx="1719618" cy="2263221"/>
          </a:xfrm>
          <a:custGeom>
            <a:avLst/>
            <a:gdLst>
              <a:gd name="connsiteX0" fmla="*/ 0 w 1719618"/>
              <a:gd name="connsiteY0" fmla="*/ 0 h 2320120"/>
              <a:gd name="connsiteX1" fmla="*/ 0 w 1719618"/>
              <a:gd name="connsiteY1" fmla="*/ 1760562 h 2320120"/>
              <a:gd name="connsiteX2" fmla="*/ 40943 w 1719618"/>
              <a:gd name="connsiteY2" fmla="*/ 1828800 h 2320120"/>
              <a:gd name="connsiteX3" fmla="*/ 504967 w 1719618"/>
              <a:gd name="connsiteY3" fmla="*/ 2265529 h 2320120"/>
              <a:gd name="connsiteX4" fmla="*/ 723331 w 1719618"/>
              <a:gd name="connsiteY4" fmla="*/ 2306472 h 2320120"/>
              <a:gd name="connsiteX5" fmla="*/ 1160059 w 1719618"/>
              <a:gd name="connsiteY5" fmla="*/ 2320120 h 2320120"/>
              <a:gd name="connsiteX6" fmla="*/ 1460310 w 1719618"/>
              <a:gd name="connsiteY6" fmla="*/ 2306472 h 2320120"/>
              <a:gd name="connsiteX7" fmla="*/ 1719618 w 1719618"/>
              <a:gd name="connsiteY7" fmla="*/ 2238233 h 2320120"/>
              <a:gd name="connsiteX8" fmla="*/ 1678674 w 1719618"/>
              <a:gd name="connsiteY8" fmla="*/ 0 h 2320120"/>
              <a:gd name="connsiteX9" fmla="*/ 0 w 1719618"/>
              <a:gd name="connsiteY9" fmla="*/ 0 h 232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9618" h="2320120">
                <a:moveTo>
                  <a:pt x="0" y="0"/>
                </a:moveTo>
                <a:lnTo>
                  <a:pt x="0" y="1760562"/>
                </a:lnTo>
                <a:lnTo>
                  <a:pt x="40943" y="1828800"/>
                </a:lnTo>
                <a:lnTo>
                  <a:pt x="504967" y="2265529"/>
                </a:lnTo>
                <a:lnTo>
                  <a:pt x="723331" y="2306472"/>
                </a:lnTo>
                <a:lnTo>
                  <a:pt x="1160059" y="2320120"/>
                </a:lnTo>
                <a:lnTo>
                  <a:pt x="1460310" y="2306472"/>
                </a:lnTo>
                <a:lnTo>
                  <a:pt x="1719618" y="2238233"/>
                </a:lnTo>
                <a:lnTo>
                  <a:pt x="16786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14902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フリーフォーム 33"/>
          <p:cNvSpPr/>
          <p:nvPr/>
        </p:nvSpPr>
        <p:spPr bwMode="auto">
          <a:xfrm>
            <a:off x="2374710" y="2514672"/>
            <a:ext cx="2456597" cy="1224801"/>
          </a:xfrm>
          <a:custGeom>
            <a:avLst/>
            <a:gdLst>
              <a:gd name="connsiteX0" fmla="*/ 0 w 2456597"/>
              <a:gd name="connsiteY0" fmla="*/ 0 h 1255594"/>
              <a:gd name="connsiteX1" fmla="*/ 68239 w 2456597"/>
              <a:gd name="connsiteY1" fmla="*/ 163773 h 1255594"/>
              <a:gd name="connsiteX2" fmla="*/ 1201003 w 2456597"/>
              <a:gd name="connsiteY2" fmla="*/ 1201003 h 1255594"/>
              <a:gd name="connsiteX3" fmla="*/ 1405720 w 2456597"/>
              <a:gd name="connsiteY3" fmla="*/ 1241946 h 1255594"/>
              <a:gd name="connsiteX4" fmla="*/ 1705971 w 2456597"/>
              <a:gd name="connsiteY4" fmla="*/ 1255594 h 1255594"/>
              <a:gd name="connsiteX5" fmla="*/ 1856096 w 2456597"/>
              <a:gd name="connsiteY5" fmla="*/ 1214650 h 1255594"/>
              <a:gd name="connsiteX6" fmla="*/ 2060812 w 2456597"/>
              <a:gd name="connsiteY6" fmla="*/ 1064525 h 1255594"/>
              <a:gd name="connsiteX7" fmla="*/ 2088108 w 2456597"/>
              <a:gd name="connsiteY7" fmla="*/ 1037230 h 1255594"/>
              <a:gd name="connsiteX8" fmla="*/ 2197290 w 2456597"/>
              <a:gd name="connsiteY8" fmla="*/ 1091821 h 1255594"/>
              <a:gd name="connsiteX9" fmla="*/ 2265529 w 2456597"/>
              <a:gd name="connsiteY9" fmla="*/ 1050877 h 1255594"/>
              <a:gd name="connsiteX10" fmla="*/ 2306472 w 2456597"/>
              <a:gd name="connsiteY10" fmla="*/ 982639 h 1255594"/>
              <a:gd name="connsiteX11" fmla="*/ 2374711 w 2456597"/>
              <a:gd name="connsiteY11" fmla="*/ 1037230 h 1255594"/>
              <a:gd name="connsiteX12" fmla="*/ 2442950 w 2456597"/>
              <a:gd name="connsiteY12" fmla="*/ 955343 h 1255594"/>
              <a:gd name="connsiteX13" fmla="*/ 2456597 w 2456597"/>
              <a:gd name="connsiteY13" fmla="*/ 13647 h 1255594"/>
              <a:gd name="connsiteX14" fmla="*/ 0 w 2456597"/>
              <a:gd name="connsiteY14" fmla="*/ 0 h 125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6597" h="1255594">
                <a:moveTo>
                  <a:pt x="0" y="0"/>
                </a:moveTo>
                <a:lnTo>
                  <a:pt x="68239" y="163773"/>
                </a:lnTo>
                <a:lnTo>
                  <a:pt x="1201003" y="1201003"/>
                </a:lnTo>
                <a:lnTo>
                  <a:pt x="1405720" y="1241946"/>
                </a:lnTo>
                <a:lnTo>
                  <a:pt x="1705971" y="1255594"/>
                </a:lnTo>
                <a:lnTo>
                  <a:pt x="1856096" y="1214650"/>
                </a:lnTo>
                <a:lnTo>
                  <a:pt x="2060812" y="1064525"/>
                </a:lnTo>
                <a:lnTo>
                  <a:pt x="2088108" y="1037230"/>
                </a:lnTo>
                <a:lnTo>
                  <a:pt x="2197290" y="1091821"/>
                </a:lnTo>
                <a:lnTo>
                  <a:pt x="2265529" y="1050877"/>
                </a:lnTo>
                <a:lnTo>
                  <a:pt x="2306472" y="982639"/>
                </a:lnTo>
                <a:lnTo>
                  <a:pt x="2374711" y="1037230"/>
                </a:lnTo>
                <a:lnTo>
                  <a:pt x="2442950" y="955343"/>
                </a:lnTo>
                <a:lnTo>
                  <a:pt x="2456597" y="13647"/>
                </a:lnTo>
                <a:lnTo>
                  <a:pt x="0" y="0"/>
                </a:lnTo>
                <a:close/>
              </a:path>
            </a:pathLst>
          </a:custGeom>
          <a:solidFill>
            <a:srgbClr val="CCE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フリーフォーム 32"/>
          <p:cNvSpPr/>
          <p:nvPr/>
        </p:nvSpPr>
        <p:spPr bwMode="auto">
          <a:xfrm>
            <a:off x="5704764" y="2514672"/>
            <a:ext cx="2361063" cy="2223281"/>
          </a:xfrm>
          <a:custGeom>
            <a:avLst/>
            <a:gdLst>
              <a:gd name="connsiteX0" fmla="*/ 13648 w 2361063"/>
              <a:gd name="connsiteY0" fmla="*/ 0 h 2279176"/>
              <a:gd name="connsiteX1" fmla="*/ 0 w 2361063"/>
              <a:gd name="connsiteY1" fmla="*/ 1050877 h 2279176"/>
              <a:gd name="connsiteX2" fmla="*/ 81887 w 2361063"/>
              <a:gd name="connsiteY2" fmla="*/ 1460310 h 2279176"/>
              <a:gd name="connsiteX3" fmla="*/ 163773 w 2361063"/>
              <a:gd name="connsiteY3" fmla="*/ 1569492 h 2279176"/>
              <a:gd name="connsiteX4" fmla="*/ 873457 w 2361063"/>
              <a:gd name="connsiteY4" fmla="*/ 2210937 h 2279176"/>
              <a:gd name="connsiteX5" fmla="*/ 968991 w 2361063"/>
              <a:gd name="connsiteY5" fmla="*/ 2279176 h 2279176"/>
              <a:gd name="connsiteX6" fmla="*/ 1105469 w 2361063"/>
              <a:gd name="connsiteY6" fmla="*/ 2279176 h 2279176"/>
              <a:gd name="connsiteX7" fmla="*/ 1269242 w 2361063"/>
              <a:gd name="connsiteY7" fmla="*/ 2279176 h 2279176"/>
              <a:gd name="connsiteX8" fmla="*/ 1419367 w 2361063"/>
              <a:gd name="connsiteY8" fmla="*/ 2238233 h 2279176"/>
              <a:gd name="connsiteX9" fmla="*/ 2006221 w 2361063"/>
              <a:gd name="connsiteY9" fmla="*/ 1992573 h 2279176"/>
              <a:gd name="connsiteX10" fmla="*/ 2279176 w 2361063"/>
              <a:gd name="connsiteY10" fmla="*/ 1856095 h 2279176"/>
              <a:gd name="connsiteX11" fmla="*/ 2361063 w 2361063"/>
              <a:gd name="connsiteY11" fmla="*/ 1828800 h 2279176"/>
              <a:gd name="connsiteX12" fmla="*/ 2361063 w 2361063"/>
              <a:gd name="connsiteY12" fmla="*/ 0 h 2279176"/>
              <a:gd name="connsiteX13" fmla="*/ 13648 w 2361063"/>
              <a:gd name="connsiteY13" fmla="*/ 0 h 227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1063" h="2279176">
                <a:moveTo>
                  <a:pt x="13648" y="0"/>
                </a:moveTo>
                <a:lnTo>
                  <a:pt x="0" y="1050877"/>
                </a:lnTo>
                <a:lnTo>
                  <a:pt x="81887" y="1460310"/>
                </a:lnTo>
                <a:lnTo>
                  <a:pt x="163773" y="1569492"/>
                </a:lnTo>
                <a:lnTo>
                  <a:pt x="873457" y="2210937"/>
                </a:lnTo>
                <a:lnTo>
                  <a:pt x="968991" y="2279176"/>
                </a:lnTo>
                <a:lnTo>
                  <a:pt x="1105469" y="2279176"/>
                </a:lnTo>
                <a:lnTo>
                  <a:pt x="1269242" y="2279176"/>
                </a:lnTo>
                <a:lnTo>
                  <a:pt x="1419367" y="2238233"/>
                </a:lnTo>
                <a:lnTo>
                  <a:pt x="2006221" y="1992573"/>
                </a:lnTo>
                <a:lnTo>
                  <a:pt x="2279176" y="1856095"/>
                </a:lnTo>
                <a:lnTo>
                  <a:pt x="2361063" y="1828800"/>
                </a:lnTo>
                <a:lnTo>
                  <a:pt x="2361063" y="0"/>
                </a:lnTo>
                <a:lnTo>
                  <a:pt x="13648" y="0"/>
                </a:lnTo>
                <a:close/>
              </a:path>
            </a:pathLst>
          </a:custGeom>
          <a:solidFill>
            <a:srgbClr val="FFCC99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2285992"/>
            <a:ext cx="7343775" cy="41671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44" name="Rectangle 12"/>
          <p:cNvSpPr>
            <a:spLocks noChangeAspect="1" noChangeArrowheads="1"/>
          </p:cNvSpPr>
          <p:nvPr/>
        </p:nvSpPr>
        <p:spPr bwMode="auto">
          <a:xfrm>
            <a:off x="5429256" y="2670571"/>
            <a:ext cx="264320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 smtClean="0">
                <a:solidFill>
                  <a:srgbClr val="FFCC99"/>
                </a:solidFill>
              </a:rPr>
              <a:t>Terrestrial Detectors  </a:t>
            </a:r>
          </a:p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FFCC99"/>
                </a:solidFill>
              </a:rPr>
              <a:t>    </a:t>
            </a:r>
            <a:r>
              <a:rPr lang="en-US" altLang="ja-JP" sz="1400" b="1" dirty="0" smtClean="0">
                <a:solidFill>
                  <a:srgbClr val="FFCC99"/>
                </a:solidFill>
              </a:rPr>
              <a:t>(Ad. LIGO,  LCGT, etc)</a:t>
            </a:r>
            <a:endParaRPr lang="en-US" altLang="ja-JP" sz="1400" b="1" dirty="0">
              <a:solidFill>
                <a:srgbClr val="FFCC99"/>
              </a:solidFill>
            </a:endParaRPr>
          </a:p>
        </p:txBody>
      </p:sp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4429124" y="4896887"/>
            <a:ext cx="1696298" cy="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b="1" dirty="0">
                <a:solidFill>
                  <a:srgbClr val="CC99FF"/>
                </a:solidFill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endParaRPr lang="en-US" altLang="ja-JP" b="1" dirty="0">
              <a:solidFill>
                <a:srgbClr val="CC99FF"/>
              </a:solidFill>
            </a:endParaRPr>
          </a:p>
        </p:txBody>
      </p:sp>
      <p:sp>
        <p:nvSpPr>
          <p:cNvPr id="1144856" name="Rectangle 24"/>
          <p:cNvSpPr>
            <a:spLocks noChangeAspect="1" noChangeArrowheads="1"/>
          </p:cNvSpPr>
          <p:nvPr/>
        </p:nvSpPr>
        <p:spPr bwMode="auto">
          <a:xfrm>
            <a:off x="2778127" y="3712224"/>
            <a:ext cx="1936749" cy="45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b="1" dirty="0" smtClean="0">
                <a:solidFill>
                  <a:srgbClr val="99CCFF"/>
                </a:solidFill>
              </a:rPr>
              <a:t>LISA</a:t>
            </a:r>
            <a:endParaRPr lang="en-US" altLang="ja-JP" b="1" dirty="0">
              <a:solidFill>
                <a:srgbClr val="99CCFF"/>
              </a:solidFill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2206561" y="857232"/>
            <a:ext cx="647700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en-US" altLang="ja-JP" sz="1600" b="1" u="sng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Deci</a:t>
            </a:r>
            <a:r>
              <a:rPr lang="en-US" altLang="ja-JP" sz="16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-hertz 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interferometer </a:t>
            </a:r>
            <a:r>
              <a:rPr lang="en-US" altLang="ja-JP" sz="1600" b="1" u="sng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G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ravitational wave </a:t>
            </a:r>
            <a:r>
              <a:rPr lang="en-US" altLang="ja-JP" sz="1600" b="1" u="sng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O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bservatory)</a:t>
            </a:r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4714908" y="1373675"/>
            <a:ext cx="435768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‘Bridge’ the obs.gap between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and </a:t>
            </a:r>
            <a:r>
              <a:rPr lang="en-US" altLang="ja-JP" sz="2000" b="1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</a:rPr>
              <a:t>Terrestrial detectors</a:t>
            </a:r>
            <a:endParaRPr lang="ja-JP" altLang="en-US" sz="2000" b="1" dirty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下矢印 40"/>
          <p:cNvSpPr/>
          <p:nvPr/>
        </p:nvSpPr>
        <p:spPr bwMode="auto">
          <a:xfrm rot="5400000" flipV="1">
            <a:off x="4214810" y="1571612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 bwMode="auto">
          <a:xfrm>
            <a:off x="285720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角丸四角形 29"/>
          <p:cNvSpPr/>
          <p:nvPr/>
        </p:nvSpPr>
        <p:spPr bwMode="auto">
          <a:xfrm>
            <a:off x="3214678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6143636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Satellite Gravity missions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2" name="Picture 7" descr="ch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878285"/>
            <a:ext cx="2705613" cy="1908169"/>
          </a:xfrm>
          <a:prstGeom prst="rect">
            <a:avLst/>
          </a:prstGeom>
          <a:noFill/>
        </p:spPr>
      </p:pic>
      <p:pic>
        <p:nvPicPr>
          <p:cNvPr id="23" name="Picture 9" descr="GOCE Satell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911029"/>
            <a:ext cx="2643206" cy="1803987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836239"/>
            <a:ext cx="2428892" cy="195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57158" y="1571613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Satellite-to Satellite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tracking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High-Low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3286116" y="1571612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Satellite-to Satellite 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tracking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Low-Low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6215074" y="1571613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Gradiometry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428596" y="2357431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CCECFF"/>
                </a:solidFill>
              </a:rPr>
              <a:t>Observe satellite orbit 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by global positioning 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  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system (GPS,…)</a:t>
            </a:r>
            <a:endParaRPr lang="en-US" altLang="ja-JP" sz="1600" b="1" dirty="0" smtClean="0">
              <a:solidFill>
                <a:srgbClr val="CCECFF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Cancel  drag-effects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by accelerometer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3286116" y="2357430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Distance meas. by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</a:t>
            </a:r>
            <a:r>
              <a:rPr lang="en-US" altLang="ja-JP" sz="1600" b="1" dirty="0" smtClean="0">
                <a:solidFill>
                  <a:srgbClr val="CCFFCC"/>
                </a:solidFill>
              </a:rPr>
              <a:t>along-track satellites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</a:endParaRPr>
          </a:p>
          <a:p>
            <a:pPr lvl="0"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Cancel  drag-effects</a:t>
            </a:r>
          </a:p>
          <a:p>
            <a:pPr lvl="0"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   by accelerometer</a:t>
            </a:r>
            <a:endParaRPr lang="ja-JP" altLang="en-US" sz="1600" b="1" dirty="0">
              <a:solidFill>
                <a:srgbClr val="F8F8F8"/>
              </a:solidFill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6215074" y="2357430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Observe potential by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FC000"/>
                </a:solidFill>
                <a:latin typeface="Tahoma" pitchFamily="34" charset="0"/>
              </a:rPr>
              <a:t>    </a:t>
            </a:r>
            <a:r>
              <a:rPr lang="en-US" altLang="ja-JP" sz="1600" b="1" dirty="0" smtClean="0">
                <a:solidFill>
                  <a:srgbClr val="FFC000"/>
                </a:solidFill>
                <a:latin typeface="Tahoma" pitchFamily="34" charset="0"/>
              </a:rPr>
              <a:t>gravity gradiometer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Drag-free control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  for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cancellation of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drags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3357554" y="5786454"/>
            <a:ext cx="271464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(NASA, 2002-)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642910" y="5786454"/>
            <a:ext cx="257176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CHAMP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(GFZ, 2000-)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6572264" y="5786454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(ESA, 2009-)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928662" y="928670"/>
            <a:ext cx="550072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3-types of satellite gravity missions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 bwMode="auto">
          <a:xfrm>
            <a:off x="500034" y="1428736"/>
            <a:ext cx="4429156" cy="3000396"/>
          </a:xfrm>
          <a:prstGeom prst="roundRect">
            <a:avLst>
              <a:gd name="adj" fmla="val 5018"/>
            </a:avLst>
          </a:prstGeom>
          <a:solidFill>
            <a:srgbClr val="CCECFF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Results and plans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1000100" y="5429264"/>
            <a:ext cx="471490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Based on GRACE,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Add laser interferometer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To be launched in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2016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" name="図 15" descr="Koop_Rummel_Future_of_Satel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000108"/>
            <a:ext cx="3738124" cy="5286388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28596" y="1000108"/>
            <a:ext cx="500066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CHAMP,GRACE, GOCE in operation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71472" y="1428736"/>
            <a:ext cx="442915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Shape of the Earth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Coefficients up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to 2190 orders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     (GRACE</a:t>
            </a:r>
            <a:r>
              <a:rPr lang="ja-JP" altLang="en-US" sz="18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etc.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2008)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右矢印 12"/>
          <p:cNvSpPr/>
          <p:nvPr/>
        </p:nvSpPr>
        <p:spPr bwMode="auto">
          <a:xfrm>
            <a:off x="1071538" y="2500306"/>
            <a:ext cx="285752" cy="285752"/>
          </a:xfrm>
          <a:prstGeom prst="rightArrow">
            <a:avLst/>
          </a:pr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343642" y="2456164"/>
            <a:ext cx="364333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Earth standard with high  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precision and resolution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71472" y="3000372"/>
            <a:ext cx="492922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Changes in time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Seasonal movement of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waters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Crust deformation by earthquakes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      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(Sumatera 2004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571472" y="4500570"/>
            <a:ext cx="471490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Will be ended by around </a:t>
            </a:r>
            <a:r>
              <a:rPr lang="en-US" altLang="ja-JP" sz="2000" b="1" dirty="0" smtClean="0">
                <a:solidFill>
                  <a:srgbClr val="CCECFF"/>
                </a:solidFill>
              </a:rPr>
              <a:t>by </a:t>
            </a: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2012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500034" y="5072074"/>
            <a:ext cx="450059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r>
              <a:rPr kumimoji="1" lang="ja-JP" altLang="en-US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(NASA)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  <p:bldP spid="17" grpId="0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Earth Gravity model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002526" name="AutoShape 30"/>
          <p:cNvSpPr>
            <a:spLocks noChangeArrowheads="1"/>
          </p:cNvSpPr>
          <p:nvPr/>
        </p:nvSpPr>
        <p:spPr bwMode="auto">
          <a:xfrm>
            <a:off x="612775" y="1796955"/>
            <a:ext cx="4751388" cy="1800225"/>
          </a:xfrm>
          <a:prstGeom prst="roundRect">
            <a:avLst>
              <a:gd name="adj" fmla="val 6505"/>
            </a:avLst>
          </a:prstGeom>
          <a:solidFill>
            <a:srgbClr val="CCFFCC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002500" name="Rectangle 4"/>
          <p:cNvSpPr>
            <a:spLocks noChangeArrowheads="1"/>
          </p:cNvSpPr>
          <p:nvPr/>
        </p:nvSpPr>
        <p:spPr bwMode="auto">
          <a:xfrm>
            <a:off x="6643702" y="5307031"/>
            <a:ext cx="2482850" cy="7651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International Centre for Global Earth Models (ICGEM) </a:t>
            </a:r>
            <a:endParaRPr lang="en-US" altLang="ja-JP" sz="1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http://icgem.gfz-potsdam.de/ICGEM/ICGEM.html</a:t>
            </a:r>
          </a:p>
        </p:txBody>
      </p:sp>
      <p:sp>
        <p:nvSpPr>
          <p:cNvPr id="1002501" name="Rectangle 5"/>
          <p:cNvSpPr>
            <a:spLocks noChangeArrowheads="1"/>
          </p:cNvSpPr>
          <p:nvPr/>
        </p:nvSpPr>
        <p:spPr bwMode="auto">
          <a:xfrm>
            <a:off x="682627" y="928670"/>
            <a:ext cx="4389439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Describe gravity potential by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      </a:t>
            </a: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Spherical harmonic functions</a:t>
            </a:r>
            <a:endParaRPr lang="ja-JP" altLang="en-US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00250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7038" y="1643050"/>
            <a:ext cx="3457575" cy="356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002525" name="Picture 2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755650" y="1941418"/>
            <a:ext cx="1031875" cy="24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02529" name="Rectangle 33"/>
          <p:cNvSpPr>
            <a:spLocks noChangeArrowheads="1"/>
          </p:cNvSpPr>
          <p:nvPr/>
        </p:nvSpPr>
        <p:spPr bwMode="auto">
          <a:xfrm>
            <a:off x="1619250" y="4851266"/>
            <a:ext cx="3743325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Associated Legendre functions</a:t>
            </a:r>
            <a:endParaRPr lang="ja-JP" altLang="en-US" sz="16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002531" name="Picture 3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187450" y="3763868"/>
            <a:ext cx="1081088" cy="233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02532" name="Rectangle 36"/>
          <p:cNvSpPr>
            <a:spLocks noChangeArrowheads="1"/>
          </p:cNvSpPr>
          <p:nvPr/>
        </p:nvSpPr>
        <p:spPr bwMode="auto">
          <a:xfrm>
            <a:off x="2268538" y="3668618"/>
            <a:ext cx="3095625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Grav. Const., Mass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FFFF"/>
                </a:solidFill>
              </a:rPr>
              <a:t>    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and radius of the Earth</a:t>
            </a:r>
            <a:endParaRPr lang="ja-JP" altLang="en-US" sz="16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002534" name="Picture 3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212850" y="4357694"/>
            <a:ext cx="838200" cy="231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02535" name="Rectangle 39"/>
          <p:cNvSpPr>
            <a:spLocks noChangeArrowheads="1"/>
          </p:cNvSpPr>
          <p:nvPr/>
        </p:nvSpPr>
        <p:spPr bwMode="auto">
          <a:xfrm>
            <a:off x="2266950" y="4286256"/>
            <a:ext cx="2447926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Orbital radius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longitude, altitude</a:t>
            </a:r>
            <a:endParaRPr lang="ja-JP" altLang="en-US" sz="16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02537" name="Rectangle 41"/>
          <p:cNvSpPr>
            <a:spLocks noChangeArrowheads="1"/>
          </p:cNvSpPr>
          <p:nvPr/>
        </p:nvSpPr>
        <p:spPr bwMode="auto">
          <a:xfrm>
            <a:off x="676282" y="5275139"/>
            <a:ext cx="4824412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Coefficients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en-US" altLang="ja-JP" sz="1800" b="1" i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</a:t>
            </a:r>
            <a:r>
              <a:rPr lang="en-US" altLang="ja-JP" sz="1800" b="1" i="1" baseline="-10000" dirty="0" smtClean="0">
                <a:solidFill>
                  <a:srgbClr val="FFFFFF"/>
                </a:solidFill>
                <a:latin typeface="Tahoma" pitchFamily="34" charset="0"/>
              </a:rPr>
              <a:t>l</a:t>
            </a:r>
            <a:r>
              <a:rPr lang="en-US" altLang="ja-JP" sz="1800" b="1" i="1" baseline="-10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m </a:t>
            </a:r>
            <a:r>
              <a:rPr lang="en-US" altLang="ja-JP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en-US" altLang="ja-JP" sz="1800" b="1" i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</a:t>
            </a:r>
            <a:r>
              <a:rPr lang="en-US" altLang="ja-JP" sz="1800" b="1" i="1" baseline="-10000" dirty="0" smtClean="0">
                <a:solidFill>
                  <a:srgbClr val="FFFFFF"/>
                </a:solidFill>
                <a:latin typeface="Tahoma" pitchFamily="34" charset="0"/>
              </a:rPr>
              <a:t>l</a:t>
            </a:r>
            <a:r>
              <a:rPr lang="en-US" altLang="ja-JP" sz="1800" b="1" i="1" baseline="-10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Describe the mass distribution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Determined by </a:t>
            </a: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satellite missions, etc.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</p:txBody>
      </p:sp>
      <p:pic>
        <p:nvPicPr>
          <p:cNvPr id="20" name="図 19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134554" y="2357390"/>
            <a:ext cx="3630040" cy="679356"/>
          </a:xfrm>
          <a:prstGeom prst="rect">
            <a:avLst/>
          </a:prstGeom>
        </p:spPr>
      </p:pic>
      <p:pic>
        <p:nvPicPr>
          <p:cNvPr id="21" name="図 20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468010" y="3198851"/>
            <a:ext cx="3607655" cy="253732"/>
          </a:xfrm>
          <a:prstGeom prst="rect">
            <a:avLst/>
          </a:prstGeom>
          <a:noFill/>
        </p:spPr>
      </p:pic>
      <p:pic>
        <p:nvPicPr>
          <p:cNvPr id="22" name="図 21" descr="txp_fig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255619" y="4919951"/>
            <a:ext cx="387423" cy="217067"/>
          </a:xfrm>
          <a:prstGeom prst="rect">
            <a:avLst/>
          </a:prstGeom>
          <a:noFill/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33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4293" y="2071678"/>
            <a:ext cx="738823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sensitivity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858016" y="1516551"/>
            <a:ext cx="22860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Report for Mission Selection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Gravity Field and Steady-State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       Ocean Circulation Mission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    ESA SP-1233(1) July 1999.</a:t>
            </a:r>
            <a:endParaRPr lang="en-US" altLang="ja-JP" sz="1000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 rot="16200000">
            <a:off x="2756119" y="5102005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400km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 rot="16200000">
            <a:off x="7489380" y="5096781"/>
            <a:ext cx="928695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</a:rPr>
              <a:t>Scale</a:t>
            </a:r>
            <a:endParaRPr lang="en-US" altLang="ja-JP" sz="1400" b="1" dirty="0" smtClean="0">
              <a:solidFill>
                <a:srgbClr val="FFCCFF"/>
              </a:solidFill>
              <a:latin typeface="Tahoma" pitchFamily="34" charset="0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 rot="16200000">
            <a:off x="6726153" y="506106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8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 rot="16200000">
            <a:off x="5734489" y="511885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1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71868" y="5445641"/>
            <a:ext cx="1500198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99CC"/>
                </a:solidFill>
                <a:latin typeface="Tahoma" pitchFamily="34" charset="0"/>
                <a:ea typeface="HGP創英角ｺﾞｼｯｸUB" pitchFamily="50" charset="-128"/>
              </a:rPr>
              <a:t>(with margin 10</a:t>
            </a:r>
            <a:r>
              <a:rPr lang="en-US" altLang="ja-JP" sz="1200" b="1" dirty="0" smtClean="0">
                <a:solidFill>
                  <a:srgbClr val="FF99CC"/>
                </a:solidFill>
                <a:latin typeface="Tahoma" pitchFamily="34" charset="0"/>
              </a:rPr>
              <a:t>)</a:t>
            </a:r>
            <a:endParaRPr lang="en-US" altLang="ja-JP" sz="1200" b="1" dirty="0">
              <a:solidFill>
                <a:srgbClr val="FF99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下矢印 15"/>
          <p:cNvSpPr/>
          <p:nvPr/>
        </p:nvSpPr>
        <p:spPr bwMode="auto">
          <a:xfrm>
            <a:off x="2944360" y="4714884"/>
            <a:ext cx="484632" cy="428628"/>
          </a:xfrm>
          <a:prstGeom prst="downArrow">
            <a:avLst>
              <a:gd name="adj1" fmla="val 44368"/>
              <a:gd name="adj2" fmla="val 50000"/>
            </a:avLst>
          </a:prstGeom>
          <a:solidFill>
            <a:srgbClr val="FFFFFF">
              <a:alpha val="90000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2501" name="Rectangle 5"/>
          <p:cNvSpPr>
            <a:spLocks noChangeArrowheads="1"/>
          </p:cNvSpPr>
          <p:nvPr/>
        </p:nvSpPr>
        <p:spPr bwMode="auto">
          <a:xfrm>
            <a:off x="1397007" y="1357298"/>
            <a:ext cx="5818199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Better in l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ow orders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large scale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)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 </a:t>
            </a:r>
            <a:r>
              <a:rPr lang="en-US" altLang="ja-JP" sz="1800" b="1" dirty="0" smtClean="0">
                <a:solidFill>
                  <a:srgbClr val="FFFFFF"/>
                </a:solidFill>
                <a:sym typeface="Wingdings" pitchFamily="2" charset="2"/>
              </a:rPr>
              <a:t>Sensors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428728" y="1785926"/>
            <a:ext cx="614366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Worse in high orders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(small scale)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 </a:t>
            </a:r>
            <a:r>
              <a:rPr lang="en-US" altLang="ja-JP" sz="1800" b="1" dirty="0" smtClean="0">
                <a:solidFill>
                  <a:srgbClr val="FFFFFF"/>
                </a:solidFill>
                <a:sym typeface="Wingdings" pitchFamily="2" charset="2"/>
              </a:rPr>
              <a:t>Altitude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下矢印 16"/>
          <p:cNvSpPr/>
          <p:nvPr/>
        </p:nvSpPr>
        <p:spPr bwMode="auto">
          <a:xfrm flipV="1">
            <a:off x="5659004" y="3643314"/>
            <a:ext cx="484632" cy="428628"/>
          </a:xfrm>
          <a:prstGeom prst="downArrow">
            <a:avLst>
              <a:gd name="adj1" fmla="val 44368"/>
              <a:gd name="adj2" fmla="val 50000"/>
            </a:avLst>
          </a:prstGeom>
          <a:solidFill>
            <a:srgbClr val="FFFFFF">
              <a:alpha val="90000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825503" y="928670"/>
            <a:ext cx="438943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Comparison of sensitivities</a:t>
            </a:r>
            <a:endParaRPr lang="ja-JP" altLang="en-US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角丸四角形 21"/>
          <p:cNvSpPr/>
          <p:nvPr/>
        </p:nvSpPr>
        <p:spPr bwMode="auto">
          <a:xfrm>
            <a:off x="5572132" y="1071546"/>
            <a:ext cx="3357586" cy="1785950"/>
          </a:xfrm>
          <a:prstGeom prst="roundRect">
            <a:avLst>
              <a:gd name="adj" fmla="val 5921"/>
            </a:avLst>
          </a:prstGeom>
          <a:solidFill>
            <a:srgbClr val="FFFFFF"/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Acceleration spectrum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928662" y="1502433"/>
            <a:ext cx="4786346" cy="161582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EGM2008 (order 2190) data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　　　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FFFFF"/>
                </a:solidFill>
                <a:sym typeface="Wingdings" pitchFamily="2" charset="2"/>
              </a:rPr>
              <a:t>Calculate potential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orbit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   altitude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500km,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polar-orbit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  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FFFFF"/>
                </a:solidFill>
                <a:sym typeface="Wingdings" pitchFamily="2" charset="2"/>
              </a:rPr>
              <a:t>Estimate observed acceleration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8062" y="500042"/>
            <a:ext cx="3715937" cy="278608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714348" y="1000108"/>
            <a:ext cx="578647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Estimation of observed acceleration</a:t>
            </a:r>
            <a:endParaRPr lang="ja-JP" altLang="en-US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2857488" y="3514085"/>
            <a:ext cx="2857520" cy="2500330"/>
          </a:xfrm>
          <a:prstGeom prst="rect">
            <a:avLst/>
          </a:prstGeom>
          <a:solidFill>
            <a:schemeClr val="bg1">
              <a:alpha val="2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6072198" y="3500437"/>
            <a:ext cx="928694" cy="2571768"/>
          </a:xfrm>
          <a:prstGeom prst="rect">
            <a:avLst/>
          </a:prstGeom>
          <a:solidFill>
            <a:srgbClr val="CCE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6000792" y="2857496"/>
            <a:ext cx="321467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100" b="1" dirty="0" smtClean="0">
                <a:solidFill>
                  <a:srgbClr val="DDDDDD"/>
                </a:solidFill>
              </a:rPr>
              <a:t>Gravity acceleration</a:t>
            </a:r>
            <a:r>
              <a:rPr lang="ja-JP" altLang="en-US" sz="1100" b="1" dirty="0" smtClean="0">
                <a:solidFill>
                  <a:srgbClr val="DDDDDD"/>
                </a:solidFill>
              </a:rPr>
              <a:t> 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 </a:t>
            </a:r>
            <a:r>
              <a:rPr lang="en-US" altLang="ja-JP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mgal </a:t>
            </a:r>
            <a:endParaRPr lang="en-US" altLang="ja-JP" sz="11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100" b="1" dirty="0" smtClean="0">
                <a:solidFill>
                  <a:srgbClr val="DDDDDD"/>
                </a:solidFill>
              </a:rPr>
              <a:t>                   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(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</a:rPr>
              <a:t>l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&gt;2 500km altitude)</a:t>
            </a:r>
            <a:endParaRPr lang="en-US" altLang="ja-JP" sz="11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38035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90745" y="3277976"/>
            <a:ext cx="5124461" cy="329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6072198" y="4071941"/>
            <a:ext cx="11430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Obs. of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ECFF"/>
                </a:solidFill>
              </a:rPr>
              <a:t>    GWs</a:t>
            </a:r>
            <a:endParaRPr lang="ja-JP" altLang="en-US" sz="16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3286116" y="4750607"/>
            <a:ext cx="1428760" cy="608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</a:rPr>
              <a:t>Earth gravity</a:t>
            </a:r>
            <a:endParaRPr lang="ja-JP" altLang="en-US" sz="16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flipV="1">
            <a:off x="3714744" y="3857627"/>
            <a:ext cx="500066" cy="71438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 type="stealth" w="lg" len="lg"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4205293" y="3571875"/>
            <a:ext cx="1152525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Orbital Freq. (0.176 mHz)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386631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>
                <a:solidFill>
                  <a:srgbClr val="FFFFFF"/>
                </a:solidFill>
              </a:rPr>
              <a:t>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Pre-conceptual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2.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</a:t>
            </a:r>
            <a:r>
              <a:rPr lang="en-US" altLang="ja-JP" sz="2800" b="1" dirty="0" smtClean="0">
                <a:solidFill>
                  <a:srgbClr val="FF7C80"/>
                </a:solidFill>
              </a:rPr>
              <a:t>Design and Status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Space Demonstration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3. Summary</a:t>
            </a:r>
            <a:r>
              <a:rPr lang="ja-JP" alt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6" name="下矢印 5"/>
          <p:cNvSpPr/>
          <p:nvPr/>
        </p:nvSpPr>
        <p:spPr bwMode="auto">
          <a:xfrm rot="5400000" flipV="1">
            <a:off x="1285852" y="4357694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角丸四角形 26"/>
          <p:cNvSpPr/>
          <p:nvPr/>
        </p:nvSpPr>
        <p:spPr bwMode="auto">
          <a:xfrm>
            <a:off x="428596" y="3571876"/>
            <a:ext cx="3571900" cy="271464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929058" y="4429132"/>
            <a:ext cx="3000396" cy="1714512"/>
          </a:xfrm>
          <a:prstGeom prst="roundRect">
            <a:avLst>
              <a:gd name="adj" fmla="val 5874"/>
            </a:avLst>
          </a:prstGeom>
          <a:solidFill>
            <a:srgbClr val="080808"/>
          </a:solidFill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Interferometer Module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</a:rPr>
              <a:t>Interferometer Module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Test mass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IFO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500298" y="5991054"/>
            <a:ext cx="164307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NAOJ, </a:t>
            </a:r>
            <a:r>
              <a:rPr lang="en-US" altLang="ja-JP" sz="1200" b="1" dirty="0" smtClean="0">
                <a:solidFill>
                  <a:srgbClr val="CCECFF"/>
                </a:solidFill>
                <a:sym typeface="Wingdings" pitchFamily="2" charset="2"/>
              </a:rPr>
              <a:t>U-Tokyo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6929454" y="1142984"/>
            <a:ext cx="1643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Interferometer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Module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7215206" y="1643050"/>
            <a:ext cx="0" cy="12144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858016" y="2857496"/>
            <a:ext cx="857256" cy="64294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500034" y="3571876"/>
            <a:ext cx="3857652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Interferometer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GW, Gravity observation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428736"/>
            <a:ext cx="450059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Test-mass module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Gravity reference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1285852" y="1428736"/>
            <a:ext cx="4000528" cy="207170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500034" y="4286256"/>
            <a:ext cx="3429024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 IFO BBM     </a:t>
            </a:r>
            <a:r>
              <a:rPr lang="ja-JP" altLang="en-US" sz="1400" b="1" dirty="0" smtClean="0">
                <a:solidFill>
                  <a:srgbClr val="EAEAEA"/>
                </a:solidFill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Packaging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</a:rPr>
              <a:t>　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Digital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control     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Monolithic Opt.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1" name="図 20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929058" y="4429132"/>
            <a:ext cx="2571768" cy="6740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Laser sensor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 Small MI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285852" y="3073278"/>
            <a:ext cx="2786082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</a:rPr>
              <a:t>Hosei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NAOJ,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CCECFF"/>
                </a:solidFill>
              </a:rPr>
              <a:t>Ochanomizu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Stanford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428728" y="2071678"/>
            <a:ext cx="2071702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of Module,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Sensor, Actuator,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Clump/Release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μ-Grav. Exp.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4000496" y="5857892"/>
            <a:ext cx="1571636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ERI, U-Tokyo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4071934" y="5072074"/>
            <a:ext cx="2000264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test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Sensitivity meas.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8" name="図 37" descr="PICT0052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90148" y="4825584"/>
            <a:ext cx="1521441" cy="101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4926315"/>
            <a:ext cx="1535503" cy="100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C:\Documents and Settings\Administrator\デスクトップ\DSC005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929198"/>
            <a:ext cx="1650988" cy="123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Interferometer Module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428596" y="1035120"/>
            <a:ext cx="5286412" cy="212365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Main interferometer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30cm Fabry-Perot interferometer</a:t>
            </a: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Finesse ~100, Two test masses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Monolithic input bench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PDH and WFS for length and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            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alignment signal extraction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7358082" y="642918"/>
            <a:ext cx="140831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By M.Michimura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" name="図 6" descr="DSCF5601.JPG"/>
          <p:cNvPicPr>
            <a:picLocks noChangeAspect="1"/>
          </p:cNvPicPr>
          <p:nvPr/>
        </p:nvPicPr>
        <p:blipFill>
          <a:blip r:embed="rId3" cstate="print"/>
          <a:srcRect l="17717" r="17717"/>
          <a:stretch>
            <a:fillRect/>
          </a:stretch>
        </p:blipFill>
        <p:spPr bwMode="auto">
          <a:xfrm>
            <a:off x="4929190" y="3839802"/>
            <a:ext cx="1675798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図 28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429132"/>
            <a:ext cx="278608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7" name="Rectangle 21"/>
          <p:cNvSpPr>
            <a:spLocks noChangeArrowheads="1"/>
          </p:cNvSpPr>
          <p:nvPr/>
        </p:nvSpPr>
        <p:spPr bwMode="auto">
          <a:xfrm>
            <a:off x="7715272" y="378619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S.Sato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500034" y="3500438"/>
            <a:ext cx="4572032" cy="280076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Test-mass module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Reference for geodesy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Test mass ~1kg ~50mm cubic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Mirrors will be glued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ES sensor-and-actuators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Laser sensors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Launch lock, clump/release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    Discharge with UV LED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4714876" y="578645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A.Araya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024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142984"/>
            <a:ext cx="3214710" cy="209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Stabilized Laser Module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</a:rPr>
              <a:t>Stabilized Laser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Laser source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 Stabilization system</a:t>
            </a: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071538" y="5991054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UEC, </a:t>
            </a:r>
            <a:r>
              <a:rPr lang="en-US" altLang="zh-TW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NICT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Stabilized</a:t>
            </a:r>
            <a:endParaRPr kumimoji="1" lang="en-US" altLang="ja-JP" sz="1400" b="1" kern="12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Laser Module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 flipV="1">
            <a:off x="7215206" y="3000372"/>
            <a:ext cx="357190" cy="17145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86578" y="2357430"/>
            <a:ext cx="928694" cy="613470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928662" y="4118136"/>
            <a:ext cx="3929090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I</a:t>
            </a:r>
            <a:r>
              <a:rPr lang="en-US" altLang="ja-JP" sz="1800" b="1" baseline="-25000" dirty="0" smtClean="0">
                <a:solidFill>
                  <a:srgbClr val="F8F8F8"/>
                </a:solidFill>
              </a:rPr>
              <a:t>2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absorption line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Frequency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         reference</a:t>
            </a: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000100" y="3652772"/>
            <a:ext cx="2000264" cy="2762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UEC, NASA/GSFC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000100" y="1571612"/>
            <a:ext cx="3929090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(NPRO or Fiber laser)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Laser source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pic>
        <p:nvPicPr>
          <p:cNvPr id="12544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85992"/>
            <a:ext cx="2428892" cy="15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1000100" y="2643182"/>
            <a:ext cx="17859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development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201976"/>
            <a:ext cx="2367171" cy="1941667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285852" y="5143512"/>
            <a:ext cx="2286016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</a:rPr>
              <a:t> 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Stability meas.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4071942"/>
            <a:ext cx="4929222" cy="221457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Stabilized Laser Module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428596" y="3071810"/>
            <a:ext cx="5500726" cy="3477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Stabilization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Freq. Stabilization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   by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Saturated absorption with I</a:t>
            </a:r>
            <a:r>
              <a:rPr kumimoji="1" lang="en-US" altLang="ja-JP" sz="2000" b="1" kern="1200" baseline="-25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endParaRPr kumimoji="1" lang="ja-JP" altLang="en-US" sz="2000" b="1" kern="1200" baseline="-25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Requirement: 0.5 Hz/Hz</a:t>
            </a:r>
            <a:r>
              <a:rPr kumimoji="1" lang="en-US" altLang="ja-JP" sz="2000" b="1" kern="1200" baseline="30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Required freq.-doubled beam (515nm)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Multi-path in 40cm-length cell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Option: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m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onolithic reference cavity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Intensity stabilization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Requirement: 10</a:t>
            </a:r>
            <a:r>
              <a:rPr lang="en-US" altLang="ja-JP" sz="2000" b="1" baseline="30000" dirty="0" smtClean="0">
                <a:solidFill>
                  <a:srgbClr val="F8F8F8"/>
                </a:solidFill>
              </a:rPr>
              <a:t>-8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 Hz</a:t>
            </a:r>
            <a:r>
              <a:rPr lang="en-US" altLang="ja-JP" sz="2000" b="1" baseline="30000" dirty="0" smtClean="0">
                <a:solidFill>
                  <a:srgbClr val="F8F8F8"/>
                </a:solidFill>
              </a:rPr>
              <a:t>-1/2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5643570" y="5929330"/>
            <a:ext cx="1247804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By M.Musha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949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1329" y="3500438"/>
            <a:ext cx="2874075" cy="2357454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500034" y="928670"/>
            <a:ext cx="4000528" cy="212365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Laser source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 laser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wavelength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1030nm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output 100mW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Candidates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NPRO, fiber laser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214422"/>
            <a:ext cx="3071834" cy="191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7572396" y="1191268"/>
            <a:ext cx="1285884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By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K.Numata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角丸四角形 234"/>
          <p:cNvSpPr/>
          <p:nvPr/>
        </p:nvSpPr>
        <p:spPr bwMode="auto">
          <a:xfrm>
            <a:off x="642910" y="2928934"/>
            <a:ext cx="3429024" cy="157163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 Interferometer</a:t>
            </a:r>
            <a:endParaRPr lang="en-US" altLang="ja-JP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09593" y="1740747"/>
            <a:ext cx="4848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Interferometer Unit: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Differential </a:t>
            </a:r>
            <a:r>
              <a:rPr kumimoji="1" lang="en-US" altLang="ja-JP" sz="2000" b="1" kern="1200" dirty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FP </a:t>
            </a:r>
            <a:r>
              <a:rPr kumimoji="1" lang="en-US" altLang="ja-JP" sz="2000" b="1" kern="1200" dirty="0" smtClean="0">
                <a:solidFill>
                  <a:schemeClr val="bg1">
                    <a:lumMod val="90000"/>
                  </a:schemeClr>
                </a:solidFill>
                <a:latin typeface="+mj-lt"/>
                <a:ea typeface="ＭＳ Ｐゴシック" pitchFamily="50" charset="-128"/>
                <a:cs typeface="+mn-cs"/>
              </a:rPr>
              <a:t>interferometer</a:t>
            </a:r>
            <a:endParaRPr kumimoji="1" lang="en-US" altLang="ja-JP" sz="2000" b="1" kern="1200" dirty="0">
              <a:solidFill>
                <a:schemeClr val="bg1">
                  <a:lumMod val="90000"/>
                </a:schemeClr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232" name="グループ化 231"/>
          <p:cNvGrpSpPr/>
          <p:nvPr/>
        </p:nvGrpSpPr>
        <p:grpSpPr>
          <a:xfrm>
            <a:off x="3590955" y="1196961"/>
            <a:ext cx="5338763" cy="5018121"/>
            <a:chOff x="3590955" y="1196961"/>
            <a:chExt cx="5338763" cy="5018121"/>
          </a:xfrm>
        </p:grpSpPr>
        <p:sp>
          <p:nvSpPr>
            <p:cNvPr id="114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" name="Group 16"/>
            <p:cNvGrpSpPr>
              <a:grpSpLocks/>
            </p:cNvGrpSpPr>
            <p:nvPr/>
          </p:nvGrpSpPr>
          <p:grpSpPr bwMode="auto">
            <a:xfrm rot="7209001">
              <a:off x="5538818" y="2690798"/>
              <a:ext cx="600075" cy="495300"/>
              <a:chOff x="4785" y="11039"/>
              <a:chExt cx="829" cy="688"/>
            </a:xfrm>
          </p:grpSpPr>
          <p:sp>
            <p:nvSpPr>
              <p:cNvPr id="221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" name="Group 26"/>
            <p:cNvGrpSpPr>
              <a:grpSpLocks/>
            </p:cNvGrpSpPr>
            <p:nvPr/>
          </p:nvGrpSpPr>
          <p:grpSpPr bwMode="auto">
            <a:xfrm rot="7209001">
              <a:off x="5492780" y="2660636"/>
              <a:ext cx="600075" cy="500063"/>
              <a:chOff x="4785" y="11039"/>
              <a:chExt cx="829" cy="688"/>
            </a:xfrm>
          </p:grpSpPr>
          <p:sp>
            <p:nvSpPr>
              <p:cNvPr id="216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4" name="Group 49"/>
            <p:cNvGrpSpPr>
              <a:grpSpLocks/>
            </p:cNvGrpSpPr>
            <p:nvPr/>
          </p:nvGrpSpPr>
          <p:grpSpPr bwMode="auto">
            <a:xfrm rot="3616332">
              <a:off x="6419880" y="2673336"/>
              <a:ext cx="600075" cy="503238"/>
              <a:chOff x="4785" y="11039"/>
              <a:chExt cx="829" cy="688"/>
            </a:xfrm>
          </p:grpSpPr>
          <p:sp>
            <p:nvSpPr>
              <p:cNvPr id="211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5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1" name="Group 61"/>
            <p:cNvGrpSpPr>
              <a:grpSpLocks/>
            </p:cNvGrpSpPr>
            <p:nvPr/>
          </p:nvGrpSpPr>
          <p:grpSpPr bwMode="auto">
            <a:xfrm rot="14462297">
              <a:off x="6792943" y="1941498"/>
              <a:ext cx="223838" cy="180975"/>
              <a:chOff x="5504" y="8144"/>
              <a:chExt cx="291" cy="236"/>
            </a:xfrm>
          </p:grpSpPr>
          <p:sp>
            <p:nvSpPr>
              <p:cNvPr id="209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2" name="Group 64"/>
            <p:cNvGrpSpPr>
              <a:grpSpLocks/>
            </p:cNvGrpSpPr>
            <p:nvPr/>
          </p:nvGrpSpPr>
          <p:grpSpPr bwMode="auto">
            <a:xfrm rot="7209001">
              <a:off x="5526118" y="1951023"/>
              <a:ext cx="227013" cy="180975"/>
              <a:chOff x="5504" y="8144"/>
              <a:chExt cx="291" cy="236"/>
            </a:xfrm>
          </p:grpSpPr>
          <p:sp>
            <p:nvSpPr>
              <p:cNvPr id="207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3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4" name="Group 78"/>
            <p:cNvGrpSpPr>
              <a:grpSpLocks/>
            </p:cNvGrpSpPr>
            <p:nvPr/>
          </p:nvGrpSpPr>
          <p:grpSpPr bwMode="auto">
            <a:xfrm flipH="1">
              <a:off x="6792943" y="4854561"/>
              <a:ext cx="600075" cy="495300"/>
              <a:chOff x="4785" y="11039"/>
              <a:chExt cx="829" cy="688"/>
            </a:xfrm>
          </p:grpSpPr>
          <p:sp>
            <p:nvSpPr>
              <p:cNvPr id="202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5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9" name="Group 88"/>
            <p:cNvGrpSpPr>
              <a:grpSpLocks/>
            </p:cNvGrpSpPr>
            <p:nvPr/>
          </p:nvGrpSpPr>
          <p:grpSpPr bwMode="auto">
            <a:xfrm flipH="1">
              <a:off x="6792943" y="4899011"/>
              <a:ext cx="600075" cy="500063"/>
              <a:chOff x="4785" y="11039"/>
              <a:chExt cx="829" cy="688"/>
            </a:xfrm>
          </p:grpSpPr>
          <p:sp>
            <p:nvSpPr>
              <p:cNvPr id="197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0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1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7" name="Group 111"/>
            <p:cNvGrpSpPr>
              <a:grpSpLocks/>
            </p:cNvGrpSpPr>
            <p:nvPr/>
          </p:nvGrpSpPr>
          <p:grpSpPr bwMode="auto">
            <a:xfrm rot="3592668" flipH="1">
              <a:off x="7243793" y="4094148"/>
              <a:ext cx="600075" cy="503238"/>
              <a:chOff x="4785" y="11039"/>
              <a:chExt cx="829" cy="688"/>
            </a:xfrm>
          </p:grpSpPr>
          <p:sp>
            <p:nvSpPr>
              <p:cNvPr id="192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8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4" name="Group 123"/>
            <p:cNvGrpSpPr>
              <a:grpSpLocks/>
            </p:cNvGrpSpPr>
            <p:nvPr/>
          </p:nvGrpSpPr>
          <p:grpSpPr bwMode="auto">
            <a:xfrm rot="14346703" flipH="1">
              <a:off x="8299480" y="4541823"/>
              <a:ext cx="223838" cy="180975"/>
              <a:chOff x="5504" y="8144"/>
              <a:chExt cx="291" cy="236"/>
            </a:xfrm>
          </p:grpSpPr>
          <p:sp>
            <p:nvSpPr>
              <p:cNvPr id="190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5" name="Group 126"/>
            <p:cNvGrpSpPr>
              <a:grpSpLocks/>
            </p:cNvGrpSpPr>
            <p:nvPr/>
          </p:nvGrpSpPr>
          <p:grpSpPr bwMode="auto">
            <a:xfrm flipH="1">
              <a:off x="7654955" y="5632436"/>
              <a:ext cx="227013" cy="180975"/>
              <a:chOff x="5504" y="8144"/>
              <a:chExt cx="291" cy="236"/>
            </a:xfrm>
          </p:grpSpPr>
          <p:sp>
            <p:nvSpPr>
              <p:cNvPr id="188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6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8" name="Group 141"/>
            <p:cNvGrpSpPr>
              <a:grpSpLocks/>
            </p:cNvGrpSpPr>
            <p:nvPr/>
          </p:nvGrpSpPr>
          <p:grpSpPr bwMode="auto">
            <a:xfrm>
              <a:off x="5141943" y="4906949"/>
              <a:ext cx="600075" cy="500063"/>
              <a:chOff x="4785" y="11039"/>
              <a:chExt cx="829" cy="688"/>
            </a:xfrm>
          </p:grpSpPr>
          <p:sp>
            <p:nvSpPr>
              <p:cNvPr id="183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3" name="Group 171"/>
            <p:cNvGrpSpPr>
              <a:grpSpLocks/>
            </p:cNvGrpSpPr>
            <p:nvPr/>
          </p:nvGrpSpPr>
          <p:grpSpPr bwMode="auto">
            <a:xfrm rot="18007332">
              <a:off x="4667280" y="4086211"/>
              <a:ext cx="600075" cy="500063"/>
              <a:chOff x="4785" y="11039"/>
              <a:chExt cx="829" cy="688"/>
            </a:xfrm>
          </p:grpSpPr>
          <p:sp>
            <p:nvSpPr>
              <p:cNvPr id="178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7" name="Group 200"/>
            <p:cNvGrpSpPr>
              <a:grpSpLocks/>
            </p:cNvGrpSpPr>
            <p:nvPr/>
          </p:nvGrpSpPr>
          <p:grpSpPr bwMode="auto">
            <a:xfrm rot="7253297">
              <a:off x="3994180" y="4571986"/>
              <a:ext cx="227013" cy="180975"/>
              <a:chOff x="5504" y="8144"/>
              <a:chExt cx="291" cy="236"/>
            </a:xfrm>
          </p:grpSpPr>
          <p:sp>
            <p:nvSpPr>
              <p:cNvPr id="176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8" name="Group 203"/>
            <p:cNvGrpSpPr>
              <a:grpSpLocks/>
            </p:cNvGrpSpPr>
            <p:nvPr/>
          </p:nvGrpSpPr>
          <p:grpSpPr bwMode="auto">
            <a:xfrm>
              <a:off x="4624418" y="5638786"/>
              <a:ext cx="223838" cy="180975"/>
              <a:chOff x="5504" y="8144"/>
              <a:chExt cx="291" cy="236"/>
            </a:xfrm>
          </p:grpSpPr>
          <p:sp>
            <p:nvSpPr>
              <p:cNvPr id="174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6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227" name="Text Box 212"/>
            <p:cNvSpPr txBox="1">
              <a:spLocks noChangeArrowheads="1"/>
            </p:cNvSpPr>
            <p:nvPr/>
          </p:nvSpPr>
          <p:spPr bwMode="auto">
            <a:xfrm>
              <a:off x="3929093" y="5489561"/>
              <a:ext cx="800100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228" name="Text Box 214"/>
            <p:cNvSpPr txBox="1">
              <a:spLocks noChangeArrowheads="1"/>
            </p:cNvSpPr>
            <p:nvPr/>
          </p:nvSpPr>
          <p:spPr bwMode="auto">
            <a:xfrm>
              <a:off x="5632468" y="4500570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1000km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</a:t>
              </a: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cavity</a:t>
              </a:r>
            </a:p>
          </p:txBody>
        </p:sp>
        <p:sp>
          <p:nvSpPr>
            <p:cNvPr id="229" name="Text Box 215"/>
            <p:cNvSpPr txBox="1">
              <a:spLocks noChangeArrowheads="1"/>
            </p:cNvSpPr>
            <p:nvPr/>
          </p:nvSpPr>
          <p:spPr bwMode="auto">
            <a:xfrm>
              <a:off x="5143504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230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231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2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  <p:sp>
        <p:nvSpPr>
          <p:cNvPr id="233" name="Text Box 3"/>
          <p:cNvSpPr txBox="1">
            <a:spLocks noChangeArrowheads="1"/>
          </p:cNvSpPr>
          <p:nvPr/>
        </p:nvSpPr>
        <p:spPr bwMode="auto">
          <a:xfrm>
            <a:off x="723907" y="3000372"/>
            <a:ext cx="3705217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Baseline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length: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1000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km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3 S/C  formation flight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      3 FP interferometers</a:t>
            </a:r>
            <a:endParaRPr kumimoji="1" lang="en-US" altLang="ja-JP" sz="1800" b="1" kern="1200" dirty="0" smtClean="0">
              <a:solidFill>
                <a:srgbClr val="CCFFCC"/>
              </a:solidFill>
              <a:latin typeface="+mj-lt"/>
              <a:ea typeface="ＭＳ Ｐゴシック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     Drag-free control</a:t>
            </a:r>
            <a:endParaRPr kumimoji="1" lang="en-US" altLang="ja-JP" sz="1800" b="1" kern="1200" dirty="0">
              <a:solidFill>
                <a:srgbClr val="CCFFCC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正方形/長方形 41"/>
          <p:cNvSpPr/>
          <p:nvPr/>
        </p:nvSpPr>
        <p:spPr bwMode="auto">
          <a:xfrm>
            <a:off x="3929058" y="4643446"/>
            <a:ext cx="1143008" cy="1143009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Attitude and Drag-free control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829626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</a:rPr>
              <a:t>Attitude and Drag-free control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Structure, Thrusters, Control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4071934" y="6000768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JAXA, </a:t>
            </a:r>
            <a:r>
              <a:rPr lang="en-US" altLang="ja-JP" sz="1200" b="1" dirty="0" smtClean="0">
                <a:solidFill>
                  <a:srgbClr val="CCECFF"/>
                </a:solidFill>
                <a:sym typeface="Wingdings" pitchFamily="2" charset="2"/>
              </a:rPr>
              <a:t>NDAJ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n-US" altLang="ja-JP" sz="1200" b="1" dirty="0" smtClean="0">
                <a:solidFill>
                  <a:srgbClr val="CCECFF"/>
                </a:solidFill>
                <a:sym typeface="Wingdings" pitchFamily="2" charset="2"/>
              </a:rPr>
              <a:t>Tokai-U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5357818" y="2285992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Low-noise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    </a:t>
            </a:r>
            <a:r>
              <a:rPr kumimoji="1" lang="en-US" altLang="ja-JP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</a:t>
            </a: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215074" y="2786058"/>
            <a:ext cx="357190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15140" y="1643051"/>
            <a:ext cx="928694" cy="1285884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000100" y="3917950"/>
            <a:ext cx="392909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Low-noise Thruster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86182" y="3429000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U-Tokyo, JAXA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571612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Structure, thermal stability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143140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3857628"/>
            <a:ext cx="4929222" cy="242889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572264" y="3071811"/>
            <a:ext cx="285752" cy="28575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929586" y="2214554"/>
            <a:ext cx="1071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</a:rPr>
              <a:t>Mass balance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 flipV="1">
            <a:off x="7715272" y="2214554"/>
            <a:ext cx="285752" cy="14287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2928926" y="2166947"/>
            <a:ext cx="2500330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Passive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attitude s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tability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D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rag-free control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Picture 2" descr="　スリットFE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714884"/>
            <a:ext cx="170436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214414" y="4214818"/>
            <a:ext cx="464347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Actuators for satellite control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7" name="図 2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643446"/>
            <a:ext cx="928694" cy="109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図 3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786322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3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733463"/>
            <a:ext cx="1000132" cy="105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080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1947852"/>
            <a:ext cx="1428760" cy="168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214414" y="5877489"/>
            <a:ext cx="2857520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BBM and system design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930" name="Picture 2" descr="　スリットFEE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643446"/>
            <a:ext cx="2651222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Attitude and Drag-free control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3339" name="Rectangle 11"/>
          <p:cNvSpPr>
            <a:spLocks noChangeArrowheads="1"/>
          </p:cNvSpPr>
          <p:nvPr/>
        </p:nvSpPr>
        <p:spPr bwMode="auto">
          <a:xfrm>
            <a:off x="460383" y="1285860"/>
            <a:ext cx="5468939" cy="212365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Attitude control and Drag-free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structure (mass distribution)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Passive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attitude stabilization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                 by gravity gradient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lang="ja-JP" altLang="en-US" sz="2000" b="1" dirty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T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hruster position and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control topology: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                                 under consideration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3338" name="Rectangle 10"/>
          <p:cNvSpPr>
            <a:spLocks noChangeArrowheads="1"/>
          </p:cNvSpPr>
          <p:nvPr/>
        </p:nvSpPr>
        <p:spPr bwMode="auto">
          <a:xfrm>
            <a:off x="357158" y="3571876"/>
            <a:ext cx="5181600" cy="280076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  (tentative)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12 (TBD) mission thrusters 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Low-noise small thruster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 Max. thrust 10</a:t>
            </a:r>
            <a:r>
              <a:rPr lang="en-US" altLang="ja-JP" sz="20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N (tunable)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 Noise 0.1 </a:t>
            </a:r>
            <a:r>
              <a:rPr lang="en-US" altLang="ja-JP" sz="20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N/Hz</a:t>
            </a:r>
            <a:r>
              <a:rPr lang="en-US" altLang="ja-JP" sz="2000" b="1" baseline="30000" dirty="0" smtClean="0">
                <a:solidFill>
                  <a:srgbClr val="F8F8F8"/>
                </a:solidFill>
              </a:rPr>
              <a:t>1/2</a:t>
            </a:r>
            <a:endParaRPr kumimoji="1" lang="en-US" altLang="ja-JP" sz="2000" b="1" kern="1200" baseline="300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&gt;10Hz response</a:t>
            </a: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FEEP system, Gas jet backup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2334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3910" y="5000636"/>
            <a:ext cx="1615808" cy="12144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23346" name="Rectangle 18"/>
          <p:cNvSpPr>
            <a:spLocks noChangeArrowheads="1"/>
          </p:cNvSpPr>
          <p:nvPr/>
        </p:nvSpPr>
        <p:spPr bwMode="auto">
          <a:xfrm>
            <a:off x="7429520" y="400050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I.Funaki</a:t>
            </a:r>
            <a:endParaRPr kumimoji="1" lang="ja-JP" altLang="en-US" sz="14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390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016485"/>
            <a:ext cx="2888486" cy="2626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3347" name="Rectangle 19"/>
          <p:cNvSpPr>
            <a:spLocks noChangeArrowheads="1"/>
          </p:cNvSpPr>
          <p:nvPr/>
        </p:nvSpPr>
        <p:spPr bwMode="auto">
          <a:xfrm>
            <a:off x="6357950" y="3500438"/>
            <a:ext cx="1357322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B2B2B2"/>
                </a:solidFill>
              </a:rPr>
              <a:t>S.Moriwaki</a:t>
            </a:r>
            <a:endParaRPr kumimoji="1" lang="ja-JP" altLang="en-US" sz="14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338" grpId="0"/>
      <p:bldP spid="112334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386631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>
                <a:solidFill>
                  <a:srgbClr val="FFFFFF"/>
                </a:solidFill>
              </a:rPr>
              <a:t>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Pre-conceptual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2.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Design and Status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</a:t>
            </a:r>
            <a:r>
              <a:rPr lang="en-US" altLang="ja-JP" sz="2800" b="1" dirty="0" smtClean="0">
                <a:solidFill>
                  <a:srgbClr val="FF7C80"/>
                </a:solidFill>
              </a:rPr>
              <a:t>Space Demonstration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3. Summary</a:t>
            </a:r>
            <a:r>
              <a:rPr lang="ja-JP" altLang="en-US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6" name="下矢印 5">
            <a:hlinkClick r:id="rId4" action="ppaction://hlinkpres?slideindex=1&amp;slidetitle="/>
          </p:cNvPr>
          <p:cNvSpPr/>
          <p:nvPr/>
        </p:nvSpPr>
        <p:spPr bwMode="auto">
          <a:xfrm rot="5400000" flipV="1">
            <a:off x="1285852" y="4929198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6076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Signal processing and Control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796233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chemeClr val="bg1"/>
                </a:solidFill>
                <a:latin typeface="Tahoma" pitchFamily="34" charset="0"/>
              </a:rPr>
              <a:t>Signal Processing and Control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SpaceWire-based system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786710" y="1643050"/>
            <a:ext cx="11430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Signal processor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>
            <a:off x="7786710" y="2143116"/>
            <a:ext cx="285752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358082" y="3000372"/>
            <a:ext cx="285752" cy="357190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343266" y="3467100"/>
            <a:ext cx="2500330" cy="2762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U-Tokyo, Kyoto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785786" y="1428736"/>
            <a:ext cx="48577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SpC2 + SpW system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Signal processing and install. ctrl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785786" y="1357298"/>
            <a:ext cx="4429156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7215206" y="2500307"/>
            <a:ext cx="571504" cy="428627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8001056" y="2571744"/>
            <a:ext cx="1142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chemeClr val="bg1">
                    <a:lumMod val="90000"/>
                  </a:schemeClr>
                </a:solidFill>
                <a:ea typeface="HGP創英角ｺﾞｼｯｸUB" pitchFamily="50" charset="-128"/>
                <a:cs typeface="+mn-cs"/>
              </a:rPr>
              <a:t>    control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7715272" y="2928934"/>
            <a:ext cx="428628" cy="28575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1" name="Picture 7" descr="IMG_31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248" y="2212406"/>
            <a:ext cx="738735" cy="71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 descr="IMG_31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203245"/>
            <a:ext cx="773122" cy="72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4429124" y="2090314"/>
            <a:ext cx="64294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</a:t>
            </a:r>
            <a:endParaRPr kumimoji="1" lang="en-US" altLang="ja-JP" sz="800" b="1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JAXA</a:t>
            </a:r>
            <a:endParaRPr kumimoji="1" lang="en-US" altLang="ja-JP" sz="8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" name="角丸四角形 47"/>
          <p:cNvSpPr/>
          <p:nvPr/>
        </p:nvSpPr>
        <p:spPr bwMode="auto">
          <a:xfrm>
            <a:off x="3786182" y="2928934"/>
            <a:ext cx="500066" cy="500066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9" name="Text Box 4"/>
          <p:cNvSpPr txBox="1">
            <a:spLocks noChangeAspect="1" noChangeArrowheads="1"/>
          </p:cNvSpPr>
          <p:nvPr/>
        </p:nvSpPr>
        <p:spPr bwMode="auto">
          <a:xfrm>
            <a:off x="4330390" y="2970817"/>
            <a:ext cx="12144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　</a:t>
            </a:r>
            <a:r>
              <a:rPr lang="en-US" altLang="ja-JP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(Jan. 2009)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Text Box 4"/>
          <p:cNvSpPr txBox="1">
            <a:spLocks noChangeAspect="1" noChangeArrowheads="1"/>
          </p:cNvSpPr>
          <p:nvPr/>
        </p:nvSpPr>
        <p:spPr bwMode="auto">
          <a:xfrm>
            <a:off x="2285984" y="2140968"/>
            <a:ext cx="10001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Text Box 4"/>
          <p:cNvSpPr txBox="1">
            <a:spLocks noChangeAspect="1" noChangeArrowheads="1"/>
          </p:cNvSpPr>
          <p:nvPr/>
        </p:nvSpPr>
        <p:spPr bwMode="auto">
          <a:xfrm>
            <a:off x="1500166" y="2165110"/>
            <a:ext cx="7858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角丸四角形 51"/>
          <p:cNvSpPr/>
          <p:nvPr/>
        </p:nvSpPr>
        <p:spPr bwMode="auto">
          <a:xfrm>
            <a:off x="1500166" y="2140968"/>
            <a:ext cx="1643074" cy="785818"/>
          </a:xfrm>
          <a:prstGeom prst="roundRect">
            <a:avLst>
              <a:gd name="adj" fmla="val 20770"/>
            </a:avLst>
          </a:prstGeom>
          <a:noFill/>
          <a:ln w="635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3143240" y="2714620"/>
            <a:ext cx="642942" cy="366714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1357290" y="3786190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 demonstration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Test mass control in orbit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6" name="図 55" descr="090512_SWIM_seigy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73522" y="4454895"/>
            <a:ext cx="1571636" cy="1617311"/>
          </a:xfrm>
          <a:prstGeom prst="rect">
            <a:avLst/>
          </a:prstGeom>
        </p:spPr>
      </p:pic>
      <p:pic>
        <p:nvPicPr>
          <p:cNvPr id="12564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4429132"/>
            <a:ext cx="2589211" cy="16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角丸四角形 59"/>
          <p:cNvSpPr/>
          <p:nvPr/>
        </p:nvSpPr>
        <p:spPr bwMode="auto">
          <a:xfrm>
            <a:off x="1223938" y="3786190"/>
            <a:ext cx="4276756" cy="257176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209650" y="3019422"/>
            <a:ext cx="214314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Space demonstration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sym typeface="Wingdings" pitchFamily="2" charset="2"/>
              </a:rPr>
              <a:t>       </a:t>
            </a: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bySDS-1/SWIM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7241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Satellite Bus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H="1" flipV="1">
            <a:off x="7358082" y="4357694"/>
            <a:ext cx="214314" cy="50006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auto">
          <a:xfrm>
            <a:off x="3571868" y="6081664"/>
            <a:ext cx="2500330" cy="2762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U-Tokyo, Kyoto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 launch and operation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57158" y="714356"/>
            <a:ext cx="500066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Tiny GW detector module</a:t>
            </a:r>
            <a:endParaRPr kumimoji="1" lang="en-US" altLang="ja-JP" sz="2000" b="1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Launched in Jan. 23, 2009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1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52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53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54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8" name="Picture 16" descr="IMG_02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285720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62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63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949" y="785794"/>
            <a:ext cx="29473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215338" y="857232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Photo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   </a:t>
            </a:r>
            <a:endParaRPr kumimoji="1" lang="en-US" altLang="ja-JP" sz="14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  <a:endParaRPr kumimoji="1" lang="en-US" altLang="ja-JP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6786578" y="2571744"/>
            <a:ext cx="357190" cy="357190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>
            <a:off x="7143768" y="3000372"/>
            <a:ext cx="357190" cy="714380"/>
          </a:xfrm>
          <a:prstGeom prst="line">
            <a:avLst/>
          </a:prstGeom>
          <a:noFill/>
          <a:ln w="127000">
            <a:solidFill>
              <a:srgbClr val="99CC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6" name="下矢印 65"/>
          <p:cNvSpPr/>
          <p:nvPr/>
        </p:nvSpPr>
        <p:spPr bwMode="auto">
          <a:xfrm rot="5400000" flipV="1">
            <a:off x="1035819" y="1535893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1285852" y="1445113"/>
            <a:ext cx="321471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In-orbit operation</a:t>
            </a:r>
            <a:endParaRPr kumimoji="1" lang="en-US" altLang="ja-JP" sz="2000" b="1" kern="1200" dirty="0" smtClean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70427" y="3762398"/>
            <a:ext cx="1816415" cy="180974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8" name="角丸四角形 27"/>
          <p:cNvSpPr/>
          <p:nvPr/>
        </p:nvSpPr>
        <p:spPr bwMode="auto">
          <a:xfrm>
            <a:off x="6929454" y="3714752"/>
            <a:ext cx="1857388" cy="1928826"/>
          </a:xfrm>
          <a:prstGeom prst="roundRect">
            <a:avLst>
              <a:gd name="adj" fmla="val 13590"/>
            </a:avLst>
          </a:prstGeom>
          <a:noFill/>
          <a:ln w="762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 flipH="1" flipV="1">
            <a:off x="6286512" y="4500570"/>
            <a:ext cx="571504" cy="71438"/>
          </a:xfrm>
          <a:prstGeom prst="line">
            <a:avLst/>
          </a:prstGeom>
          <a:noFill/>
          <a:ln w="127000">
            <a:solidFill>
              <a:srgbClr val="99CC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714347" y="2571744"/>
            <a:ext cx="2500331" cy="2571768"/>
          </a:xfrm>
          <a:prstGeom prst="roundRect">
            <a:avLst>
              <a:gd name="adj" fmla="val 3069"/>
            </a:avLst>
          </a:prstGeom>
          <a:solidFill>
            <a:srgbClr val="C0C0C0">
              <a:alpha val="15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Successful control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357158" y="928670"/>
            <a:ext cx="300039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SWIM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In-orbit operation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図 13" descr="090512_SWIM_seigy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844398"/>
            <a:ext cx="5357850" cy="5513560"/>
          </a:xfrm>
          <a:prstGeom prst="rect">
            <a:avLst/>
          </a:prstGeom>
        </p:spPr>
      </p:pic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5357818" y="917554"/>
            <a:ext cx="1714512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505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z control on</a:t>
            </a:r>
            <a:endParaRPr kumimoji="1" lang="ja-JP" altLang="en-US" sz="1800" b="1" kern="1200" dirty="0">
              <a:solidFill>
                <a:srgbClr val="FF505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000892" y="3460596"/>
            <a:ext cx="192882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yaw</a:t>
            </a:r>
            <a:r>
              <a:rPr kumimoji="1" lang="en-US" altLang="ja-JP" sz="1800" b="1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control on</a:t>
            </a:r>
            <a:endParaRPr kumimoji="1" lang="ja-JP" altLang="en-US" sz="1800" b="1" kern="12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Line 224"/>
          <p:cNvSpPr>
            <a:spLocks noChangeShapeType="1"/>
          </p:cNvSpPr>
          <p:nvPr/>
        </p:nvSpPr>
        <p:spPr bwMode="auto">
          <a:xfrm flipH="1">
            <a:off x="5072065" y="1142984"/>
            <a:ext cx="285752" cy="214315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Line 224"/>
          <p:cNvSpPr>
            <a:spLocks noChangeShapeType="1"/>
          </p:cNvSpPr>
          <p:nvPr/>
        </p:nvSpPr>
        <p:spPr bwMode="auto">
          <a:xfrm flipH="1" flipV="1">
            <a:off x="6643702" y="3643313"/>
            <a:ext cx="428628" cy="45719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57159" y="5572140"/>
            <a:ext cx="3643337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Operation:  May 12, 2009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57159" y="5960926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Downlink:   ~ a week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00034" y="2071678"/>
            <a:ext cx="285752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Test mass controlled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785786" y="308445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Damped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(in pitch DoF)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785786" y="2674778"/>
            <a:ext cx="264320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Error signal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 zero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785786" y="4441781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Signal injection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OL trans. Fn.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785786" y="3743778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Free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    in x and y DoF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7504139" y="5929330"/>
            <a:ext cx="156845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endParaRPr lang="en-US" altLang="ja-JP" sz="1400" b="1" dirty="0" smtClean="0">
              <a:solidFill>
                <a:srgbClr val="969696"/>
              </a:solidFill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W.Kokuyama</a:t>
            </a:r>
            <a:endParaRPr kumimoji="1" lang="ja-JP" altLang="en-US" sz="1400" b="1" kern="1200" dirty="0">
              <a:solidFill>
                <a:srgbClr val="96969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 observation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500034" y="1000108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Observation by SWIM</a:t>
            </a:r>
            <a:endParaRPr kumimoji="1" lang="ja-JP" altLang="en-US" sz="20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857250" y="3643334"/>
            <a:ext cx="8001030" cy="2643186"/>
          </a:xfrm>
          <a:prstGeom prst="roundRect">
            <a:avLst>
              <a:gd name="adj" fmla="val 4239"/>
            </a:avLst>
          </a:prstGeom>
          <a:solidFill>
            <a:srgbClr val="FFFFFF">
              <a:alpha val="90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 dirty="0">
              <a:ea typeface="ＭＳ Ｐゴシック" pitchFamily="50" charset="-12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493" y="3857648"/>
            <a:ext cx="7442159" cy="234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1" name="直線矢印コネクタ 30"/>
          <p:cNvCxnSpPr/>
          <p:nvPr/>
        </p:nvCxnSpPr>
        <p:spPr bwMode="auto">
          <a:xfrm>
            <a:off x="2749694" y="4143400"/>
            <a:ext cx="495297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2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5775452" y="4163261"/>
            <a:ext cx="178433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n-lt"/>
                <a:ea typeface="+mn-ea"/>
              </a:rPr>
              <a:t>Orbital Period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6275518" y="5350206"/>
            <a:ext cx="21415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</a:rPr>
              <a:t>10mHz LPF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 rot="16200000" flipH="1">
            <a:off x="6204080" y="5207330"/>
            <a:ext cx="285752" cy="142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785786" y="1458472"/>
            <a:ext cx="535785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Jun 17, 2010   ~120 min. operation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July 15, 2010  ~240 min. operation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714356"/>
            <a:ext cx="3293114" cy="267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正方形/長方形 36"/>
          <p:cNvSpPr/>
          <p:nvPr/>
        </p:nvSpPr>
        <p:spPr bwMode="auto">
          <a:xfrm>
            <a:off x="6143636" y="1714488"/>
            <a:ext cx="714380" cy="357190"/>
          </a:xfrm>
          <a:prstGeom prst="rect">
            <a:avLst/>
          </a:prstGeom>
          <a:solidFill>
            <a:srgbClr val="00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6143636" y="1714488"/>
            <a:ext cx="857256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</a:rPr>
              <a:t>Tokyo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Kyoto</a:t>
            </a: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5929322" y="3000372"/>
            <a:ext cx="178595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</a:rPr>
              <a:t>Orbital period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</a:rPr>
              <a:t>         ~100min.</a:t>
            </a:r>
            <a:endParaRPr kumimoji="1" lang="en-US" altLang="ja-JP" sz="12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1214414" y="2214554"/>
            <a:ext cx="5072098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B2B2B2"/>
                </a:solidFill>
              </a:rPr>
              <a:t>G</a:t>
            </a:r>
            <a:r>
              <a:rPr kumimoji="1" lang="en-US" altLang="ja-JP" sz="20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round-based detectors were  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B2B2B2"/>
                </a:solidFill>
              </a:rPr>
              <a:t>           </a:t>
            </a:r>
            <a:r>
              <a:rPr kumimoji="1" lang="en-US" altLang="ja-JP" sz="20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operated at the same period.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B2B2B2"/>
                </a:solidFill>
              </a:rPr>
              <a:t>    </a:t>
            </a:r>
            <a:endParaRPr kumimoji="1" lang="en-US" altLang="ja-JP" sz="2000" b="1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下矢印 39"/>
          <p:cNvSpPr/>
          <p:nvPr/>
        </p:nvSpPr>
        <p:spPr bwMode="auto">
          <a:xfrm rot="5400000" flipV="1">
            <a:off x="1464447" y="3107529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1785918" y="3012247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analysis</a:t>
            </a:r>
            <a:endParaRPr kumimoji="1" lang="ja-JP" altLang="en-US" sz="20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142984"/>
          <a:ext cx="8280400" cy="5214974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42782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0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Mission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103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Objective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Space test of key tech.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GW observation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Detect GW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   with min. spec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FP between S/C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GW astronomy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556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Design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Single small satellite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Short FP interferometer</a:t>
                      </a:r>
                      <a:endParaRPr kumimoji="0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 interferometer unit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3 S/C 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Tahoma" pitchFamily="34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        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x 3-4 units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DDDDDD"/>
                </a:solidFill>
              </a:rPr>
              <a:t>Roadmap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2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473311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292336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 dirty="0">
                  <a:ea typeface="HGP創英角ｺﾞｼｯｸUB" pitchFamily="50" charset="-128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 dirty="0">
                <a:ea typeface="HGP創英角ｺﾞｼｯｸUB" pitchFamily="50" charset="-128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379773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DECIGO 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Pathfinder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660761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35373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03436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R&amp;D</a:t>
            </a:r>
          </a:p>
          <a:p>
            <a:pPr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752586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752586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43186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71942"/>
            <a:ext cx="21542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SDS-1/SWIM</a:t>
            </a:r>
          </a:p>
        </p:txBody>
      </p:sp>
      <p:sp>
        <p:nvSpPr>
          <p:cNvPr id="319" name="AutoShape 357"/>
          <p:cNvSpPr>
            <a:spLocks noChangeArrowheads="1"/>
          </p:cNvSpPr>
          <p:nvPr/>
        </p:nvSpPr>
        <p:spPr bwMode="auto">
          <a:xfrm>
            <a:off x="1000100" y="2143116"/>
            <a:ext cx="3190900" cy="228601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18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074761"/>
            <a:ext cx="7386631" cy="5211759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>
                <a:solidFill>
                  <a:srgbClr val="FFFFFF"/>
                </a:solidFill>
              </a:rPr>
              <a:t>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 </a:t>
            </a: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DECIGO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Pre-conceptual Design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2. DECIGO Pathfinder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Overview and Science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DDDDDD"/>
                </a:solidFill>
              </a:rPr>
              <a:t>         </a:t>
            </a:r>
            <a:r>
              <a:rPr lang="en-US" altLang="ja-JP" sz="2800" b="1" dirty="0" smtClean="0">
                <a:solidFill>
                  <a:srgbClr val="FFFFFF"/>
                </a:solidFill>
              </a:rPr>
              <a:t>Design and Status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>
                <a:solidFill>
                  <a:srgbClr val="FFFFFF"/>
                </a:solidFill>
              </a:rPr>
              <a:t>         Space Demonstration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en-US" altLang="ja-JP" sz="36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Summary</a:t>
            </a:r>
            <a:r>
              <a:rPr lang="ja-JP" altLang="en-US" sz="28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</a:t>
            </a:r>
            <a:endParaRPr lang="ja-JP" altLang="en-US" sz="2800" b="1" dirty="0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6" name="下矢印 5"/>
          <p:cNvSpPr/>
          <p:nvPr/>
        </p:nvSpPr>
        <p:spPr bwMode="auto">
          <a:xfrm rot="5400000" flipV="1">
            <a:off x="1285852" y="5500702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8F8F8"/>
                </a:solidFill>
              </a:rPr>
              <a:t>Summary</a:t>
            </a:r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0" name="Rectangle 4"/>
          <p:cNvSpPr>
            <a:spLocks noChangeArrowheads="1"/>
          </p:cNvSpPr>
          <p:nvPr/>
        </p:nvSpPr>
        <p:spPr bwMode="auto">
          <a:xfrm>
            <a:off x="1214414" y="1142984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:  Fruitful Sciences</a:t>
            </a:r>
            <a:endParaRPr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714480" y="1643050"/>
            <a:ext cx="6286544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Very beginning of the </a:t>
            </a:r>
            <a:r>
              <a:rPr lang="en-US" altLang="ja-JP" b="1" dirty="0" smtClean="0">
                <a:solidFill>
                  <a:srgbClr val="CCECFF"/>
                </a:solidFill>
              </a:rPr>
              <a:t>U</a:t>
            </a:r>
            <a:r>
              <a:rPr lang="en-US" altLang="ja-JP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niverse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Dark energy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CCECFF"/>
                </a:solidFill>
              </a:rPr>
              <a:t>Galaxy</a:t>
            </a:r>
            <a:r>
              <a:rPr lang="en-US" altLang="ja-JP" b="1" dirty="0" smtClean="0">
                <a:solidFill>
                  <a:srgbClr val="FFFFFF"/>
                </a:solidFill>
              </a:rPr>
              <a:t> formation</a:t>
            </a:r>
            <a:endParaRPr lang="en-US" altLang="ja-JP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14414" y="3500438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Pathfinder</a:t>
            </a:r>
            <a:endParaRPr lang="ja-JP" altLang="en-US" b="1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500166" y="4000504"/>
            <a:ext cx="7072362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Important</a:t>
            </a:r>
            <a:r>
              <a:rPr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milestone</a:t>
            </a:r>
            <a:r>
              <a:rPr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for DECIGO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Strong candidate of </a:t>
            </a:r>
            <a:r>
              <a:rPr lang="en-US" altLang="ja-JP" b="1" dirty="0" smtClean="0">
                <a:solidFill>
                  <a:srgbClr val="CCFFCC"/>
                </a:solidFill>
              </a:rPr>
              <a:t>JAXA’s satellite series</a:t>
            </a:r>
            <a:endParaRPr lang="en-US" altLang="ja-JP" b="1" kern="12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500166" y="5072074"/>
            <a:ext cx="6429420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FFFF99"/>
                </a:solidFill>
              </a:rPr>
              <a:t>SWIM</a:t>
            </a:r>
            <a:r>
              <a:rPr lang="en-US" altLang="ja-JP" b="1" dirty="0" smtClean="0">
                <a:solidFill>
                  <a:srgbClr val="EAEAEA"/>
                </a:solidFill>
              </a:rPr>
              <a:t> – Operation in orbit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EAEAEA"/>
                </a:solidFill>
              </a:rPr>
              <a:t>              </a:t>
            </a:r>
            <a:r>
              <a:rPr lang="en-US" altLang="ja-JP" b="1" dirty="0" smtClean="0">
                <a:solidFill>
                  <a:srgbClr val="FFFF99"/>
                </a:solidFill>
              </a:rPr>
              <a:t>first precursor </a:t>
            </a:r>
            <a:r>
              <a:rPr lang="en-US" altLang="ja-JP" b="1" dirty="0" smtClean="0">
                <a:solidFill>
                  <a:srgbClr val="EAEAEA"/>
                </a:solidFill>
              </a:rPr>
              <a:t>to space!</a:t>
            </a:r>
            <a:endParaRPr lang="en-US" altLang="ja-JP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Targets and Science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868390" y="1991016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>
            <a:lum bright="-60000" contrast="-100000"/>
          </a:blip>
          <a:srcRect/>
          <a:stretch>
            <a:fillRect/>
          </a:stretch>
        </p:blipFill>
        <p:spPr bwMode="auto">
          <a:xfrm>
            <a:off x="962052" y="1967203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6572264" y="3538839"/>
            <a:ext cx="1087157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</a:t>
            </a:r>
            <a:r>
              <a:rPr lang="en-US" altLang="ja-JP" sz="1400" b="1" dirty="0" smtClean="0">
                <a:solidFill>
                  <a:srgbClr val="CC99FF"/>
                </a:solidFill>
              </a:rPr>
              <a:t>  (1 unit)</a:t>
            </a:r>
            <a:endParaRPr lang="en-US" altLang="ja-JP" sz="1400" b="1" dirty="0">
              <a:solidFill>
                <a:srgbClr val="CC99FF"/>
              </a:solidFill>
            </a:endParaRPr>
          </a:p>
        </p:txBody>
      </p:sp>
      <p:grpSp>
        <p:nvGrpSpPr>
          <p:cNvPr id="44" name="グループ化 43"/>
          <p:cNvGrpSpPr/>
          <p:nvPr/>
        </p:nvGrpSpPr>
        <p:grpSpPr>
          <a:xfrm>
            <a:off x="3435584" y="2662547"/>
            <a:ext cx="3422432" cy="1266811"/>
            <a:chOff x="3435584" y="2662547"/>
            <a:chExt cx="3422432" cy="1266811"/>
          </a:xfrm>
        </p:grpSpPr>
        <p:sp>
          <p:nvSpPr>
            <p:cNvPr id="35" name="爆発 2 34"/>
            <p:cNvSpPr/>
            <p:nvPr/>
          </p:nvSpPr>
          <p:spPr bwMode="auto">
            <a:xfrm>
              <a:off x="5254657" y="3357854"/>
              <a:ext cx="642942" cy="571504"/>
            </a:xfrm>
            <a:prstGeom prst="irregularSeal2">
              <a:avLst/>
            </a:prstGeom>
            <a:solidFill>
              <a:srgbClr val="FFCC99">
                <a:alpha val="50000"/>
              </a:srgbClr>
            </a:solidFill>
            <a:ln w="15875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4" name="直線矢印コネクタ 33"/>
            <p:cNvCxnSpPr/>
            <p:nvPr/>
          </p:nvCxnSpPr>
          <p:spPr bwMode="auto">
            <a:xfrm>
              <a:off x="3468707" y="3000664"/>
              <a:ext cx="2071702" cy="64294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 rot="1080139">
              <a:off x="3435584" y="2662547"/>
              <a:ext cx="2619645" cy="430887"/>
            </a:xfrm>
            <a:prstGeom prst="rect">
              <a:avLst/>
            </a:prstGeom>
            <a:solidFill>
              <a:srgbClr val="FFCC99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IMBH</a:t>
              </a:r>
              <a:r>
                <a:rPr lang="en-US" altLang="ja-JP" sz="2000" b="1" dirty="0" smtClean="0">
                  <a:solidFill>
                    <a:srgbClr val="FFCC99"/>
                  </a:solidFill>
                </a:rPr>
                <a:t> </a:t>
              </a: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1" name="Rectangle 32"/>
            <p:cNvSpPr>
              <a:spLocks noChangeArrowheads="1"/>
            </p:cNvSpPr>
            <p:nvPr/>
          </p:nvSpPr>
          <p:spPr bwMode="auto">
            <a:xfrm>
              <a:off x="5772587" y="3538839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4041440" y="5824855"/>
            <a:ext cx="2714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Frequency   [Hz]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 rot="-5400000">
            <a:off x="-447860" y="3649323"/>
            <a:ext cx="3357587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GW amplitude   [Hz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-1/2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 bwMode="auto">
          <a:xfrm>
            <a:off x="2214546" y="2181517"/>
            <a:ext cx="5786478" cy="3357586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571736" y="5539103"/>
            <a:ext cx="785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3857620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5143504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6500826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9" name="Text Box 3"/>
          <p:cNvSpPr txBox="1">
            <a:spLocks noChangeArrowheads="1"/>
          </p:cNvSpPr>
          <p:nvPr/>
        </p:nvSpPr>
        <p:spPr bwMode="auto">
          <a:xfrm>
            <a:off x="7715272" y="5539103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1428728" y="4434496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1428728" y="3824591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1428728" y="318164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1428728" y="2577108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-18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1428728" y="2005604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1428728" y="5039037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>
            <a:off x="2030956" y="2428868"/>
            <a:ext cx="5081089" cy="2928958"/>
            <a:chOff x="2030956" y="2428868"/>
            <a:chExt cx="5081089" cy="2928958"/>
          </a:xfrm>
        </p:grpSpPr>
        <p:sp>
          <p:nvSpPr>
            <p:cNvPr id="47" name="Rectangle 6"/>
            <p:cNvSpPr>
              <a:spLocks noChangeAspect="1" noChangeArrowheads="1"/>
            </p:cNvSpPr>
            <p:nvPr/>
          </p:nvSpPr>
          <p:spPr bwMode="auto">
            <a:xfrm>
              <a:off x="4929190" y="4572008"/>
              <a:ext cx="1414170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 DECIGO </a:t>
              </a:r>
            </a:p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</a:t>
              </a:r>
              <a:r>
                <a:rPr lang="en-US" altLang="ja-JP" sz="1400" b="1" dirty="0" smtClean="0">
                  <a:solidFill>
                    <a:srgbClr val="CCECFF"/>
                  </a:solidFill>
                </a:rPr>
                <a:t>(Correlation)</a:t>
              </a:r>
              <a:endParaRPr lang="en-US" altLang="ja-JP" sz="1400" b="1" dirty="0">
                <a:solidFill>
                  <a:srgbClr val="CCECFF"/>
                </a:solidFill>
              </a:endParaRPr>
            </a:p>
          </p:txBody>
        </p:sp>
        <p:sp>
          <p:nvSpPr>
            <p:cNvPr id="66" name="Rectangle 32"/>
            <p:cNvSpPr>
              <a:spLocks noChangeArrowheads="1"/>
            </p:cNvSpPr>
            <p:nvPr/>
          </p:nvSpPr>
          <p:spPr bwMode="auto">
            <a:xfrm rot="2610760">
              <a:off x="2030956" y="3593240"/>
              <a:ext cx="2307637" cy="701731"/>
            </a:xfrm>
            <a:prstGeom prst="rect">
              <a:avLst/>
            </a:prstGeom>
            <a:solidFill>
              <a:srgbClr val="CC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CCFFCC"/>
                  </a:solidFill>
                </a:rPr>
                <a:t>Background GW</a:t>
              </a:r>
              <a:r>
                <a:rPr lang="en-US" altLang="ja-JP" sz="1600" b="1" dirty="0" smtClean="0">
                  <a:solidFill>
                    <a:srgbClr val="CCFFCC"/>
                  </a:solidFill>
                </a:rPr>
                <a:t>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CCFFCC"/>
                  </a:solidFill>
                </a:rPr>
                <a:t>   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(Ωgw ~ 2 x 10</a:t>
              </a:r>
              <a:r>
                <a:rPr lang="en-US" altLang="ja-JP" sz="1600" b="1" baseline="300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-16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)</a:t>
              </a:r>
              <a:endParaRPr lang="ja-JP" altLang="en-US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 bwMode="auto">
            <a:xfrm rot="10800000">
              <a:off x="2214546" y="2428868"/>
              <a:ext cx="3214710" cy="292895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88900" cap="flat" cmpd="sng" algn="ctr">
              <a:solidFill>
                <a:srgbClr val="CCFFCC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フリーフォーム 45"/>
            <p:cNvSpPr/>
            <p:nvPr/>
          </p:nvSpPr>
          <p:spPr bwMode="auto">
            <a:xfrm>
              <a:off x="4314254" y="4429132"/>
              <a:ext cx="2797791" cy="641444"/>
            </a:xfrm>
            <a:custGeom>
              <a:avLst/>
              <a:gdLst>
                <a:gd name="connsiteX0" fmla="*/ 0 w 2797791"/>
                <a:gd name="connsiteY0" fmla="*/ 0 h 641444"/>
                <a:gd name="connsiteX1" fmla="*/ 477672 w 2797791"/>
                <a:gd name="connsiteY1" fmla="*/ 409432 h 641444"/>
                <a:gd name="connsiteX2" fmla="*/ 627797 w 2797791"/>
                <a:gd name="connsiteY2" fmla="*/ 573206 h 641444"/>
                <a:gd name="connsiteX3" fmla="*/ 791570 w 2797791"/>
                <a:gd name="connsiteY3" fmla="*/ 627797 h 641444"/>
                <a:gd name="connsiteX4" fmla="*/ 1064526 w 2797791"/>
                <a:gd name="connsiteY4" fmla="*/ 641444 h 641444"/>
                <a:gd name="connsiteX5" fmla="*/ 1473958 w 2797791"/>
                <a:gd name="connsiteY5" fmla="*/ 627797 h 641444"/>
                <a:gd name="connsiteX6" fmla="*/ 1842448 w 2797791"/>
                <a:gd name="connsiteY6" fmla="*/ 559558 h 641444"/>
                <a:gd name="connsiteX7" fmla="*/ 2797791 w 2797791"/>
                <a:gd name="connsiteY7" fmla="*/ 150125 h 64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7791" h="641444">
                  <a:moveTo>
                    <a:pt x="0" y="0"/>
                  </a:moveTo>
                  <a:lnTo>
                    <a:pt x="477672" y="409432"/>
                  </a:lnTo>
                  <a:lnTo>
                    <a:pt x="627797" y="573206"/>
                  </a:lnTo>
                  <a:lnTo>
                    <a:pt x="791570" y="627797"/>
                  </a:lnTo>
                  <a:lnTo>
                    <a:pt x="1064526" y="641444"/>
                  </a:lnTo>
                  <a:lnTo>
                    <a:pt x="1473958" y="627797"/>
                  </a:lnTo>
                  <a:lnTo>
                    <a:pt x="1842448" y="559558"/>
                  </a:lnTo>
                  <a:lnTo>
                    <a:pt x="2797791" y="150125"/>
                  </a:lnTo>
                </a:path>
              </a:pathLst>
            </a:custGeom>
            <a:noFill/>
            <a:ln w="50800" cap="flat" cmpd="sng" algn="ctr">
              <a:solidFill>
                <a:srgbClr val="CCE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45" name="フリーフォーム 44"/>
          <p:cNvSpPr/>
          <p:nvPr/>
        </p:nvSpPr>
        <p:spPr bwMode="auto">
          <a:xfrm>
            <a:off x="4240026" y="3857920"/>
            <a:ext cx="2797791" cy="641444"/>
          </a:xfrm>
          <a:custGeom>
            <a:avLst/>
            <a:gdLst>
              <a:gd name="connsiteX0" fmla="*/ 0 w 2797791"/>
              <a:gd name="connsiteY0" fmla="*/ 0 h 641444"/>
              <a:gd name="connsiteX1" fmla="*/ 477672 w 2797791"/>
              <a:gd name="connsiteY1" fmla="*/ 409432 h 641444"/>
              <a:gd name="connsiteX2" fmla="*/ 627797 w 2797791"/>
              <a:gd name="connsiteY2" fmla="*/ 573206 h 641444"/>
              <a:gd name="connsiteX3" fmla="*/ 791570 w 2797791"/>
              <a:gd name="connsiteY3" fmla="*/ 627797 h 641444"/>
              <a:gd name="connsiteX4" fmla="*/ 1064526 w 2797791"/>
              <a:gd name="connsiteY4" fmla="*/ 641444 h 641444"/>
              <a:gd name="connsiteX5" fmla="*/ 1473958 w 2797791"/>
              <a:gd name="connsiteY5" fmla="*/ 627797 h 641444"/>
              <a:gd name="connsiteX6" fmla="*/ 1842448 w 2797791"/>
              <a:gd name="connsiteY6" fmla="*/ 559558 h 641444"/>
              <a:gd name="connsiteX7" fmla="*/ 2797791 w 2797791"/>
              <a:gd name="connsiteY7" fmla="*/ 150125 h 64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7791" h="641444">
                <a:moveTo>
                  <a:pt x="0" y="0"/>
                </a:moveTo>
                <a:lnTo>
                  <a:pt x="477672" y="409432"/>
                </a:lnTo>
                <a:lnTo>
                  <a:pt x="627797" y="573206"/>
                </a:lnTo>
                <a:lnTo>
                  <a:pt x="791570" y="627797"/>
                </a:lnTo>
                <a:lnTo>
                  <a:pt x="1064526" y="641444"/>
                </a:lnTo>
                <a:lnTo>
                  <a:pt x="1473958" y="627797"/>
                </a:lnTo>
                <a:lnTo>
                  <a:pt x="1842448" y="559558"/>
                </a:lnTo>
                <a:lnTo>
                  <a:pt x="2797791" y="150125"/>
                </a:lnTo>
              </a:path>
            </a:pathLst>
          </a:custGeom>
          <a:noFill/>
          <a:ln w="50800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73" name="グループ化 72"/>
          <p:cNvGrpSpPr/>
          <p:nvPr/>
        </p:nvGrpSpPr>
        <p:grpSpPr>
          <a:xfrm>
            <a:off x="4254525" y="3780373"/>
            <a:ext cx="4032251" cy="1727134"/>
            <a:chOff x="4254525" y="3780373"/>
            <a:chExt cx="4032251" cy="1727134"/>
          </a:xfrm>
        </p:grpSpPr>
        <p:sp>
          <p:nvSpPr>
            <p:cNvPr id="40" name="爆発 2 39"/>
            <p:cNvSpPr/>
            <p:nvPr/>
          </p:nvSpPr>
          <p:spPr bwMode="auto">
            <a:xfrm>
              <a:off x="6969169" y="4572300"/>
              <a:ext cx="642942" cy="571504"/>
            </a:xfrm>
            <a:prstGeom prst="irregularSeal2">
              <a:avLst/>
            </a:prstGeom>
            <a:solidFill>
              <a:srgbClr val="FFFFCC">
                <a:alpha val="50000"/>
              </a:srgbClr>
            </a:solidFill>
            <a:ln w="15875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 bwMode="auto">
            <a:xfrm>
              <a:off x="4254525" y="3929358"/>
              <a:ext cx="3000396" cy="92869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5786446" y="5110475"/>
              <a:ext cx="2143139" cy="397032"/>
            </a:xfrm>
            <a:prstGeom prst="rect">
              <a:avLst/>
            </a:prstGeom>
            <a:solidFill>
              <a:srgbClr val="FF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NS</a:t>
              </a:r>
              <a:r>
                <a:rPr lang="en-US" altLang="ja-JP" sz="1800" b="1" dirty="0" smtClean="0">
                  <a:solidFill>
                    <a:srgbClr val="FFFFCC"/>
                  </a:solidFill>
                </a:rPr>
                <a:t> </a:t>
              </a: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Rectangle 32"/>
            <p:cNvSpPr>
              <a:spLocks noChangeArrowheads="1"/>
            </p:cNvSpPr>
            <p:nvPr/>
          </p:nvSpPr>
          <p:spPr bwMode="auto">
            <a:xfrm>
              <a:off x="7201347" y="4352526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7" name="二等辺三角形 66"/>
            <p:cNvSpPr/>
            <p:nvPr/>
          </p:nvSpPr>
          <p:spPr bwMode="auto">
            <a:xfrm>
              <a:off x="4929190" y="4038905"/>
              <a:ext cx="45719" cy="71438"/>
            </a:xfrm>
            <a:prstGeom prst="triangl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8" name="Rectangle 6"/>
            <p:cNvSpPr>
              <a:spLocks noChangeAspect="1" noChangeArrowheads="1"/>
            </p:cNvSpPr>
            <p:nvPr/>
          </p:nvSpPr>
          <p:spPr bwMode="auto">
            <a:xfrm>
              <a:off x="4502191" y="3780373"/>
              <a:ext cx="784189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200" b="1" dirty="0" smtClean="0">
                  <a:solidFill>
                    <a:srgbClr val="FFFFCC"/>
                  </a:solidFill>
                </a:rPr>
                <a:t>3month</a:t>
              </a:r>
              <a:endParaRPr lang="en-US" altLang="ja-JP" sz="1200" b="1" dirty="0">
                <a:solidFill>
                  <a:srgbClr val="FFFFCC"/>
                </a:solidFill>
              </a:endParaRPr>
            </a:p>
          </p:txBody>
        </p:sp>
      </p:grpSp>
      <p:sp>
        <p:nvSpPr>
          <p:cNvPr id="69" name="Text Box 3"/>
          <p:cNvSpPr txBox="1">
            <a:spLocks noChangeArrowheads="1"/>
          </p:cNvSpPr>
          <p:nvPr/>
        </p:nvSpPr>
        <p:spPr bwMode="auto">
          <a:xfrm>
            <a:off x="714348" y="785794"/>
            <a:ext cx="4848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CC99"/>
                </a:solidFill>
                <a:latin typeface="+mj-lt"/>
                <a:ea typeface="ＭＳ Ｐゴシック" pitchFamily="50" charset="-128"/>
              </a:rPr>
              <a:t>IMBH 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CC"/>
                </a:solidFill>
                <a:latin typeface="+mj-lt"/>
                <a:ea typeface="ＭＳ Ｐゴシック" pitchFamily="50" charset="-128"/>
                <a:cs typeface="+mn-cs"/>
              </a:rPr>
              <a:t>NS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 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  <a:cs typeface="+mn-cs"/>
              </a:rPr>
              <a:t>Stoch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  <a:cs typeface="+mn-cs"/>
              </a:rPr>
              <a:t>astic background</a:t>
            </a:r>
          </a:p>
        </p:txBody>
      </p:sp>
      <p:sp>
        <p:nvSpPr>
          <p:cNvPr id="70" name="下矢印 69"/>
          <p:cNvSpPr/>
          <p:nvPr/>
        </p:nvSpPr>
        <p:spPr bwMode="auto">
          <a:xfrm rot="5400000" flipV="1">
            <a:off x="3786182" y="1285860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Text Box 3"/>
          <p:cNvSpPr txBox="1">
            <a:spLocks noChangeArrowheads="1"/>
          </p:cNvSpPr>
          <p:nvPr/>
        </p:nvSpPr>
        <p:spPr bwMode="auto">
          <a:xfrm>
            <a:off x="4214810" y="785794"/>
            <a:ext cx="46434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Galaxy formation </a:t>
            </a:r>
            <a:r>
              <a:rPr lang="en-US" altLang="ja-JP" sz="1800" b="1" dirty="0" smtClean="0">
                <a:solidFill>
                  <a:srgbClr val="DDDDDD"/>
                </a:solidFill>
                <a:latin typeface="+mj-lt"/>
                <a:ea typeface="ＭＳ Ｐゴシック" pitchFamily="50" charset="-128"/>
              </a:rPr>
              <a:t>(Massive BH)</a:t>
            </a:r>
            <a:endParaRPr kumimoji="1" lang="en-US" altLang="ja-JP" sz="1800" b="1" kern="1200" dirty="0" smtClean="0">
              <a:solidFill>
                <a:srgbClr val="DDDDDD"/>
              </a:solidFill>
              <a:latin typeface="+mj-lt"/>
              <a:ea typeface="ＭＳ Ｐゴシック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Cosmology</a:t>
            </a:r>
            <a:r>
              <a:rPr lang="en-US" altLang="ja-JP" sz="1800" b="1" dirty="0" smtClean="0">
                <a:solidFill>
                  <a:srgbClr val="DDDDDD"/>
                </a:solidFill>
                <a:latin typeface="+mj-lt"/>
                <a:ea typeface="ＭＳ Ｐゴシック" pitchFamily="50" charset="-128"/>
              </a:rPr>
              <a:t>  (Inflation, Dark energy)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ea typeface="ＭＳ Ｐゴシック" pitchFamily="50" charset="-128"/>
              </a:rPr>
              <a:t>Fundamental physics</a:t>
            </a:r>
            <a:endParaRPr lang="en-US" altLang="ja-JP" sz="1800" b="1" dirty="0" smtClean="0">
              <a:solidFill>
                <a:srgbClr val="DDDDDD"/>
              </a:solidFill>
              <a:latin typeface="+mj-lt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08"/>
            <a:ext cx="9144000" cy="513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43305" y="2857496"/>
            <a:ext cx="2286017" cy="1071570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End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93818" y="228273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グループ化 7"/>
          <p:cNvGrpSpPr/>
          <p:nvPr/>
        </p:nvGrpSpPr>
        <p:grpSpPr>
          <a:xfrm>
            <a:off x="6500826" y="1071546"/>
            <a:ext cx="2214578" cy="2000264"/>
            <a:chOff x="746556" y="1417215"/>
            <a:chExt cx="2000990" cy="1714512"/>
          </a:xfrm>
        </p:grpSpPr>
        <p:sp>
          <p:nvSpPr>
            <p:cNvPr id="9" name="台形 8"/>
            <p:cNvSpPr/>
            <p:nvPr/>
          </p:nvSpPr>
          <p:spPr bwMode="auto">
            <a:xfrm rot="4376614">
              <a:off x="2040800" y="1931207"/>
              <a:ext cx="188864" cy="855226"/>
            </a:xfrm>
            <a:prstGeom prst="trapezoid">
              <a:avLst>
                <a:gd name="adj" fmla="val 4248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" name="台形 9"/>
            <p:cNvSpPr/>
            <p:nvPr/>
          </p:nvSpPr>
          <p:spPr bwMode="auto">
            <a:xfrm rot="1090400">
              <a:off x="1468178" y="1550555"/>
              <a:ext cx="317392" cy="761824"/>
            </a:xfrm>
            <a:prstGeom prst="trapezoid">
              <a:avLst>
                <a:gd name="adj" fmla="val 4437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1" name="台形 10"/>
            <p:cNvSpPr/>
            <p:nvPr/>
          </p:nvSpPr>
          <p:spPr bwMode="auto">
            <a:xfrm rot="18597801">
              <a:off x="2132339" y="1409938"/>
              <a:ext cx="45719" cy="1001918"/>
            </a:xfrm>
            <a:prstGeom prst="trapezoid">
              <a:avLst>
                <a:gd name="adj" fmla="val 8241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12" name="Picture 3" descr="決定版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8203">
              <a:off x="746556" y="1417215"/>
              <a:ext cx="2000990" cy="1714512"/>
            </a:xfrm>
            <a:prstGeom prst="rect">
              <a:avLst/>
            </a:prstGeom>
            <a:noFill/>
          </p:spPr>
        </p:pic>
      </p:grp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858148" y="2958582"/>
            <a:ext cx="11430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Original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</a:t>
            </a:r>
          </a:p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Picture 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</a:rPr>
              <a:t>:</a:t>
            </a:r>
            <a:r>
              <a:rPr lang="en-US" altLang="ja-JP" sz="9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Sora</a:t>
            </a:r>
            <a:endParaRPr lang="en-US" altLang="ja-JP" sz="900" b="1" dirty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92 L -0.78767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0"/>
                                    </p:animMotion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lum bright="-60000" contrast="-60000"/>
          </a:blip>
          <a:srcRect/>
          <a:stretch>
            <a:fillRect/>
          </a:stretch>
        </p:blipFill>
        <p:spPr bwMode="auto">
          <a:xfrm>
            <a:off x="4643438" y="755258"/>
            <a:ext cx="4214842" cy="567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11821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dirty="0"/>
              <a:t> </a:t>
            </a:r>
          </a:p>
        </p:txBody>
      </p:sp>
      <p:sp>
        <p:nvSpPr>
          <p:cNvPr id="1118212" name="Rectangle 4"/>
          <p:cNvSpPr>
            <a:spLocks noChangeArrowheads="1"/>
          </p:cNvSpPr>
          <p:nvPr/>
        </p:nvSpPr>
        <p:spPr bwMode="auto">
          <a:xfrm>
            <a:off x="1857356" y="2888997"/>
            <a:ext cx="5429288" cy="68287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36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Supplementary topic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8"/>
          <p:cNvSpPr>
            <a:spLocks noChangeArrowheads="1"/>
          </p:cNvSpPr>
          <p:nvPr/>
        </p:nvSpPr>
        <p:spPr bwMode="auto">
          <a:xfrm>
            <a:off x="2500298" y="3000372"/>
            <a:ext cx="6072230" cy="3286148"/>
          </a:xfrm>
          <a:prstGeom prst="roundRect">
            <a:avLst>
              <a:gd name="adj" fmla="val 6731"/>
            </a:avLst>
          </a:prstGeom>
          <a:solidFill>
            <a:srgbClr val="FFFFFF">
              <a:alpha val="9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714348" y="1452876"/>
            <a:ext cx="507209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Two test-mass bars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>
            <a:off x="3917947" y="1716213"/>
            <a:ext cx="296863" cy="626507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85786" y="1897270"/>
            <a:ext cx="392909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Monitor differential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angular fluctuation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429124" y="1428736"/>
            <a:ext cx="4500594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Sensitive to low-freq. GWs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even with ground-based config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Much better in space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14348" y="895633"/>
            <a:ext cx="707236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99CCFF"/>
                </a:solidFill>
              </a:rPr>
              <a:t>TOBA</a:t>
            </a:r>
            <a:r>
              <a:rPr lang="en-US" altLang="ja-JP" b="1" dirty="0" smtClean="0">
                <a:solidFill>
                  <a:srgbClr val="FFFFFF"/>
                </a:solidFill>
              </a:rPr>
              <a:t> : </a:t>
            </a:r>
            <a:r>
              <a:rPr lang="en-US" altLang="ja-JP" b="1" u="sng" dirty="0" smtClean="0">
                <a:solidFill>
                  <a:srgbClr val="99CCFF"/>
                </a:solidFill>
              </a:rPr>
              <a:t>To</a:t>
            </a:r>
            <a:r>
              <a:rPr lang="en-US" altLang="ja-JP" b="1" dirty="0" smtClean="0">
                <a:solidFill>
                  <a:srgbClr val="FFFFFF"/>
                </a:solidFill>
              </a:rPr>
              <a:t>rsion-</a:t>
            </a:r>
            <a:r>
              <a:rPr lang="en-US" altLang="ja-JP" b="1" u="sng" dirty="0" smtClean="0">
                <a:solidFill>
                  <a:srgbClr val="99CCFF"/>
                </a:solidFill>
              </a:rPr>
              <a:t>B</a:t>
            </a:r>
            <a:r>
              <a:rPr lang="en-US" altLang="ja-JP" b="1" dirty="0" smtClean="0">
                <a:solidFill>
                  <a:srgbClr val="FFFFFF"/>
                </a:solidFill>
              </a:rPr>
              <a:t>ar </a:t>
            </a:r>
            <a:r>
              <a:rPr lang="en-US" altLang="ja-JP" b="1" u="sng" dirty="0" smtClean="0">
                <a:solidFill>
                  <a:srgbClr val="99CCFF"/>
                </a:solidFill>
              </a:rPr>
              <a:t>A</a:t>
            </a:r>
            <a:r>
              <a:rPr lang="en-US" altLang="ja-JP" b="1" dirty="0" smtClean="0">
                <a:solidFill>
                  <a:srgbClr val="FFFFFF"/>
                </a:solidFill>
              </a:rPr>
              <a:t>ntenna</a:t>
            </a:r>
            <a:endParaRPr lang="en-US" altLang="ja-JP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214282" y="5357826"/>
            <a:ext cx="2357454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M.Ando, et. al,</a:t>
            </a:r>
            <a:r>
              <a:rPr lang="en-US" altLang="ja-JP" sz="1600" b="1" dirty="0" smtClean="0">
                <a:solidFill>
                  <a:srgbClr val="B2B2B2"/>
                </a:solidFill>
              </a:rPr>
              <a:t> </a:t>
            </a:r>
            <a:r>
              <a:rPr kumimoji="1" lang="en-US" altLang="ja-JP" sz="16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Phys. Rev. Lett.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B2B2B2"/>
                </a:solidFill>
              </a:rPr>
              <a:t> 105, 161101 </a:t>
            </a:r>
            <a:r>
              <a:rPr kumimoji="1" lang="en-US" altLang="ja-JP" sz="16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(2010)</a:t>
            </a:r>
          </a:p>
        </p:txBody>
      </p:sp>
      <p:pic>
        <p:nvPicPr>
          <p:cNvPr id="9492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61" y="2967055"/>
            <a:ext cx="6126602" cy="331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285720" y="4283997"/>
            <a:ext cx="207170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 smtClean="0">
                <a:solidFill>
                  <a:srgbClr val="FF7C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Current Issue!</a:t>
            </a:r>
          </a:p>
        </p:txBody>
      </p:sp>
      <p:cxnSp>
        <p:nvCxnSpPr>
          <p:cNvPr id="16" name="直線矢印コネクタ 15"/>
          <p:cNvCxnSpPr/>
          <p:nvPr/>
        </p:nvCxnSpPr>
        <p:spPr bwMode="auto">
          <a:xfrm rot="16200000" flipH="1">
            <a:off x="821505" y="4964917"/>
            <a:ext cx="571504" cy="7143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FF7C8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4787205" y="2043160"/>
            <a:ext cx="4105275" cy="3814732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32" name="AutoShape 58"/>
          <p:cNvSpPr>
            <a:spLocks noChangeArrowheads="1"/>
          </p:cNvSpPr>
          <p:nvPr/>
        </p:nvSpPr>
        <p:spPr bwMode="auto">
          <a:xfrm>
            <a:off x="357158" y="2043160"/>
            <a:ext cx="4105275" cy="3814732"/>
          </a:xfrm>
          <a:prstGeom prst="roundRect">
            <a:avLst>
              <a:gd name="adj" fmla="val 6731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Strain and Torsion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965171" y="2209891"/>
            <a:ext cx="3227388" cy="2936875"/>
            <a:chOff x="3016" y="1344"/>
            <a:chExt cx="2541" cy="2313"/>
          </a:xfrm>
        </p:grpSpPr>
        <p:sp>
          <p:nvSpPr>
            <p:cNvPr id="7" name="Line 3"/>
            <p:cNvSpPr>
              <a:spLocks noChangeAspect="1" noChangeShapeType="1"/>
            </p:cNvSpPr>
            <p:nvPr/>
          </p:nvSpPr>
          <p:spPr bwMode="auto">
            <a:xfrm flipH="1">
              <a:off x="4195" y="1389"/>
              <a:ext cx="22" cy="226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8" name="Line 4"/>
            <p:cNvSpPr>
              <a:spLocks noChangeAspect="1" noChangeShapeType="1"/>
            </p:cNvSpPr>
            <p:nvPr/>
          </p:nvSpPr>
          <p:spPr bwMode="auto">
            <a:xfrm flipH="1" flipV="1">
              <a:off x="3016" y="2432"/>
              <a:ext cx="2404" cy="72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9" name="Line 5"/>
            <p:cNvSpPr>
              <a:spLocks noChangeAspect="1" noChangeShapeType="1"/>
            </p:cNvSpPr>
            <p:nvPr/>
          </p:nvSpPr>
          <p:spPr bwMode="auto">
            <a:xfrm flipH="1">
              <a:off x="3469" y="2160"/>
              <a:ext cx="1361" cy="136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0" name="Rectangle 6"/>
            <p:cNvSpPr>
              <a:spLocks noChangeAspect="1" noChangeArrowheads="1"/>
            </p:cNvSpPr>
            <p:nvPr/>
          </p:nvSpPr>
          <p:spPr bwMode="auto">
            <a:xfrm>
              <a:off x="5375" y="3063"/>
              <a:ext cx="182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x</a:t>
              </a:r>
            </a:p>
          </p:txBody>
        </p:sp>
        <p:sp>
          <p:nvSpPr>
            <p:cNvPr id="11" name="Rectangle 7"/>
            <p:cNvSpPr>
              <a:spLocks noChangeAspect="1" noChangeArrowheads="1"/>
            </p:cNvSpPr>
            <p:nvPr/>
          </p:nvSpPr>
          <p:spPr bwMode="auto">
            <a:xfrm>
              <a:off x="4830" y="1979"/>
              <a:ext cx="182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y</a:t>
              </a:r>
            </a:p>
          </p:txBody>
        </p:sp>
        <p:sp>
          <p:nvSpPr>
            <p:cNvPr id="12" name="Rectangle 8"/>
            <p:cNvSpPr>
              <a:spLocks noChangeAspect="1" noChangeArrowheads="1"/>
            </p:cNvSpPr>
            <p:nvPr/>
          </p:nvSpPr>
          <p:spPr bwMode="auto">
            <a:xfrm>
              <a:off x="3968" y="1344"/>
              <a:ext cx="183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z</a:t>
              </a:r>
            </a:p>
          </p:txBody>
        </p:sp>
      </p:grp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071538" y="5957848"/>
            <a:ext cx="71438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Observe change in tidal forces  </a:t>
            </a:r>
            <a:r>
              <a:rPr lang="en-US" altLang="ja-JP" sz="2000" b="1" dirty="0" smtClean="0">
                <a:solidFill>
                  <a:srgbClr val="FFFFFF"/>
                </a:solidFill>
                <a:ea typeface="HGP創英角ｺﾞｼｯｸUB" pitchFamily="50" charset="-128"/>
              </a:rPr>
              <a:t>using free test masses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4" name="Picture 16" descr="particles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1409" y="3444966"/>
            <a:ext cx="2316162" cy="1295400"/>
          </a:xfrm>
          <a:prstGeom prst="rect">
            <a:avLst/>
          </a:prstGeom>
          <a:noFill/>
        </p:spPr>
      </p:pic>
      <p:pic>
        <p:nvPicPr>
          <p:cNvPr id="15" name="Picture 20" descr="particles2"/>
          <p:cNvPicPr preferRelativeResize="0"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46" y="2902041"/>
            <a:ext cx="3832225" cy="2209800"/>
          </a:xfrm>
          <a:prstGeom prst="rect">
            <a:avLst/>
          </a:prstGeom>
          <a:noFill/>
        </p:spPr>
      </p:pic>
      <p:pic>
        <p:nvPicPr>
          <p:cNvPr id="16" name="Picture 21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28959" y="4279991"/>
            <a:ext cx="222250" cy="222250"/>
          </a:xfrm>
          <a:prstGeom prst="rect">
            <a:avLst/>
          </a:prstGeom>
          <a:noFill/>
        </p:spPr>
      </p:pic>
      <p:pic>
        <p:nvPicPr>
          <p:cNvPr id="17" name="Picture 22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31896" y="3703729"/>
            <a:ext cx="222250" cy="222250"/>
          </a:xfrm>
          <a:prstGeom prst="rect">
            <a:avLst/>
          </a:prstGeom>
          <a:noFill/>
        </p:spPr>
      </p:pic>
      <p:pic>
        <p:nvPicPr>
          <p:cNvPr id="18" name="Picture 23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7634" y="3479891"/>
            <a:ext cx="222250" cy="222250"/>
          </a:xfrm>
          <a:prstGeom prst="rect">
            <a:avLst/>
          </a:prstGeom>
          <a:noFill/>
        </p:spPr>
      </p:pic>
      <p:pic>
        <p:nvPicPr>
          <p:cNvPr id="19" name="Picture 24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79571" y="4464141"/>
            <a:ext cx="222250" cy="222250"/>
          </a:xfrm>
          <a:prstGeom prst="rect">
            <a:avLst/>
          </a:prstGeom>
          <a:noFill/>
        </p:spPr>
      </p:pic>
      <p:pic>
        <p:nvPicPr>
          <p:cNvPr id="20" name="Picture 25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00234" y="3446554"/>
            <a:ext cx="222250" cy="222250"/>
          </a:xfrm>
          <a:prstGeom prst="rect">
            <a:avLst/>
          </a:prstGeom>
          <a:noFill/>
        </p:spPr>
      </p:pic>
      <p:pic>
        <p:nvPicPr>
          <p:cNvPr id="21" name="Picture 26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6646" y="4165691"/>
            <a:ext cx="222250" cy="222250"/>
          </a:xfrm>
          <a:prstGeom prst="rect">
            <a:avLst/>
          </a:prstGeom>
          <a:noFill/>
        </p:spPr>
      </p:pic>
      <p:pic>
        <p:nvPicPr>
          <p:cNvPr id="23" name="Picture 27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6971" y="4526054"/>
            <a:ext cx="222250" cy="222250"/>
          </a:xfrm>
          <a:prstGeom prst="rect">
            <a:avLst/>
          </a:prstGeom>
          <a:noFill/>
        </p:spPr>
      </p:pic>
      <p:pic>
        <p:nvPicPr>
          <p:cNvPr id="24" name="Picture 28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48021" y="3786279"/>
            <a:ext cx="222250" cy="222250"/>
          </a:xfrm>
          <a:prstGeom prst="rect">
            <a:avLst/>
          </a:prstGeom>
          <a:noFill/>
        </p:spPr>
      </p:pic>
      <p:sp>
        <p:nvSpPr>
          <p:cNvPr id="25" name="Rectangle 52"/>
          <p:cNvSpPr>
            <a:spLocks noChangeArrowheads="1"/>
          </p:cNvSpPr>
          <p:nvPr/>
        </p:nvSpPr>
        <p:spPr bwMode="auto">
          <a:xfrm>
            <a:off x="428596" y="1142984"/>
            <a:ext cx="403225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</a:rPr>
              <a:t>Conventional</a:t>
            </a: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IFO antenna</a:t>
            </a:r>
            <a:endParaRPr lang="en-US" altLang="ja-JP" sz="20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Line 53"/>
          <p:cNvSpPr>
            <a:spLocks noChangeShapeType="1"/>
          </p:cNvSpPr>
          <p:nvPr/>
        </p:nvSpPr>
        <p:spPr bwMode="auto">
          <a:xfrm>
            <a:off x="1725584" y="3965666"/>
            <a:ext cx="1439862" cy="433388"/>
          </a:xfrm>
          <a:prstGeom prst="line">
            <a:avLst/>
          </a:prstGeom>
          <a:noFill/>
          <a:ln w="63500">
            <a:solidFill>
              <a:srgbClr val="66FF66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7" name="Line 54"/>
          <p:cNvSpPr>
            <a:spLocks noChangeShapeType="1"/>
          </p:cNvSpPr>
          <p:nvPr/>
        </p:nvSpPr>
        <p:spPr bwMode="auto">
          <a:xfrm flipV="1">
            <a:off x="2157384" y="3749766"/>
            <a:ext cx="792162" cy="720725"/>
          </a:xfrm>
          <a:prstGeom prst="line">
            <a:avLst/>
          </a:prstGeom>
          <a:noFill/>
          <a:ln w="63500">
            <a:solidFill>
              <a:srgbClr val="66FF66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8" name="Rectangle 55"/>
          <p:cNvSpPr>
            <a:spLocks noChangeArrowheads="1"/>
          </p:cNvSpPr>
          <p:nvPr/>
        </p:nvSpPr>
        <p:spPr bwMode="auto">
          <a:xfrm>
            <a:off x="428596" y="1602390"/>
            <a:ext cx="457203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Detect differential length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change</a:t>
            </a:r>
            <a:endParaRPr lang="en-US" altLang="ja-JP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2733646" y="2136866"/>
            <a:ext cx="971550" cy="1125538"/>
            <a:chOff x="1837" y="1797"/>
            <a:chExt cx="612" cy="709"/>
          </a:xfrm>
        </p:grpSpPr>
        <p:pic>
          <p:nvPicPr>
            <p:cNvPr id="30" name="Picture 18" descr="waves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37" y="2024"/>
              <a:ext cx="318" cy="482"/>
            </a:xfrm>
            <a:prstGeom prst="rect">
              <a:avLst/>
            </a:prstGeom>
            <a:noFill/>
          </p:spPr>
        </p:pic>
        <p:sp>
          <p:nvSpPr>
            <p:cNvPr id="31" name="Text Box 19"/>
            <p:cNvSpPr txBox="1">
              <a:spLocks noChangeAspect="1" noChangeArrowheads="1"/>
            </p:cNvSpPr>
            <p:nvPr/>
          </p:nvSpPr>
          <p:spPr bwMode="auto">
            <a:xfrm>
              <a:off x="1882" y="1797"/>
              <a:ext cx="56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altLang="ja-JP" sz="1800" b="1" dirty="0">
                  <a:solidFill>
                    <a:srgbClr val="C80000"/>
                  </a:solidFill>
                  <a:latin typeface="Tahoma" pitchFamily="34" charset="0"/>
                  <a:ea typeface="HGS創英角ﾎﾟｯﾌﾟ体" pitchFamily="50" charset="-128"/>
                </a:rPr>
                <a:t>GWs</a:t>
              </a:r>
            </a:p>
          </p:txBody>
        </p:sp>
      </p:grpSp>
      <p:grpSp>
        <p:nvGrpSpPr>
          <p:cNvPr id="4" name="Group 59"/>
          <p:cNvGrpSpPr>
            <a:grpSpLocks noChangeAspect="1"/>
          </p:cNvGrpSpPr>
          <p:nvPr/>
        </p:nvGrpSpPr>
        <p:grpSpPr bwMode="auto">
          <a:xfrm>
            <a:off x="5395913" y="2209891"/>
            <a:ext cx="3227387" cy="2936875"/>
            <a:chOff x="3016" y="1344"/>
            <a:chExt cx="2541" cy="2313"/>
          </a:xfrm>
        </p:grpSpPr>
        <p:sp>
          <p:nvSpPr>
            <p:cNvPr id="34" name="Line 60"/>
            <p:cNvSpPr>
              <a:spLocks noChangeAspect="1" noChangeShapeType="1"/>
            </p:cNvSpPr>
            <p:nvPr/>
          </p:nvSpPr>
          <p:spPr bwMode="auto">
            <a:xfrm flipH="1">
              <a:off x="4195" y="1389"/>
              <a:ext cx="22" cy="226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35" name="Line 61"/>
            <p:cNvSpPr>
              <a:spLocks noChangeAspect="1" noChangeShapeType="1"/>
            </p:cNvSpPr>
            <p:nvPr/>
          </p:nvSpPr>
          <p:spPr bwMode="auto">
            <a:xfrm flipH="1" flipV="1">
              <a:off x="3016" y="2432"/>
              <a:ext cx="2404" cy="72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36" name="Line 62"/>
            <p:cNvSpPr>
              <a:spLocks noChangeAspect="1" noChangeShapeType="1"/>
            </p:cNvSpPr>
            <p:nvPr/>
          </p:nvSpPr>
          <p:spPr bwMode="auto">
            <a:xfrm flipH="1">
              <a:off x="3469" y="2160"/>
              <a:ext cx="1361" cy="136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37" name="Rectangle 63"/>
            <p:cNvSpPr>
              <a:spLocks noChangeAspect="1" noChangeArrowheads="1"/>
            </p:cNvSpPr>
            <p:nvPr/>
          </p:nvSpPr>
          <p:spPr bwMode="auto">
            <a:xfrm>
              <a:off x="5375" y="3063"/>
              <a:ext cx="182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x</a:t>
              </a:r>
            </a:p>
          </p:txBody>
        </p:sp>
        <p:sp>
          <p:nvSpPr>
            <p:cNvPr id="38" name="Rectangle 64"/>
            <p:cNvSpPr>
              <a:spLocks noChangeAspect="1" noChangeArrowheads="1"/>
            </p:cNvSpPr>
            <p:nvPr/>
          </p:nvSpPr>
          <p:spPr bwMode="auto">
            <a:xfrm>
              <a:off x="4830" y="1979"/>
              <a:ext cx="182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y</a:t>
              </a:r>
            </a:p>
          </p:txBody>
        </p:sp>
        <p:sp>
          <p:nvSpPr>
            <p:cNvPr id="39" name="Rectangle 65"/>
            <p:cNvSpPr>
              <a:spLocks noChangeAspect="1" noChangeArrowheads="1"/>
            </p:cNvSpPr>
            <p:nvPr/>
          </p:nvSpPr>
          <p:spPr bwMode="auto">
            <a:xfrm>
              <a:off x="3968" y="1344"/>
              <a:ext cx="183" cy="2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i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z</a:t>
              </a:r>
            </a:p>
          </p:txBody>
        </p:sp>
      </p:grpSp>
      <p:pic>
        <p:nvPicPr>
          <p:cNvPr id="40" name="Picture 66" descr="particles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72150" y="3444966"/>
            <a:ext cx="2316163" cy="1295400"/>
          </a:xfrm>
          <a:prstGeom prst="rect">
            <a:avLst/>
          </a:prstGeom>
          <a:noFill/>
        </p:spPr>
      </p:pic>
      <p:pic>
        <p:nvPicPr>
          <p:cNvPr id="41" name="Picture 67" descr="particles2"/>
          <p:cNvPicPr preferRelativeResize="0"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16488" y="2902041"/>
            <a:ext cx="3832225" cy="2209800"/>
          </a:xfrm>
          <a:prstGeom prst="rect">
            <a:avLst/>
          </a:prstGeom>
          <a:noFill/>
        </p:spPr>
      </p:pic>
      <p:pic>
        <p:nvPicPr>
          <p:cNvPr id="42" name="Picture 68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59700" y="4279991"/>
            <a:ext cx="222250" cy="222250"/>
          </a:xfrm>
          <a:prstGeom prst="rect">
            <a:avLst/>
          </a:prstGeom>
          <a:noFill/>
        </p:spPr>
      </p:pic>
      <p:pic>
        <p:nvPicPr>
          <p:cNvPr id="43" name="Picture 69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2638" y="3703729"/>
            <a:ext cx="222250" cy="222250"/>
          </a:xfrm>
          <a:prstGeom prst="rect">
            <a:avLst/>
          </a:prstGeom>
          <a:noFill/>
        </p:spPr>
      </p:pic>
      <p:pic>
        <p:nvPicPr>
          <p:cNvPr id="44" name="Picture 70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8375" y="3479891"/>
            <a:ext cx="222250" cy="222250"/>
          </a:xfrm>
          <a:prstGeom prst="rect">
            <a:avLst/>
          </a:prstGeom>
          <a:noFill/>
        </p:spPr>
      </p:pic>
      <p:pic>
        <p:nvPicPr>
          <p:cNvPr id="45" name="Picture 71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10313" y="4464141"/>
            <a:ext cx="222250" cy="222250"/>
          </a:xfrm>
          <a:prstGeom prst="rect">
            <a:avLst/>
          </a:prstGeom>
          <a:noFill/>
        </p:spPr>
      </p:pic>
      <p:sp>
        <p:nvSpPr>
          <p:cNvPr id="46" name="Rectangle 76"/>
          <p:cNvSpPr>
            <a:spLocks noChangeArrowheads="1"/>
          </p:cNvSpPr>
          <p:nvPr/>
        </p:nvSpPr>
        <p:spPr bwMode="auto">
          <a:xfrm>
            <a:off x="4929190" y="1142984"/>
            <a:ext cx="335441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Torsion-bar antenna</a:t>
            </a:r>
            <a:endParaRPr lang="en-US" altLang="ja-JP" sz="20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Line 84"/>
          <p:cNvSpPr>
            <a:spLocks noChangeShapeType="1"/>
          </p:cNvSpPr>
          <p:nvPr/>
        </p:nvSpPr>
        <p:spPr bwMode="auto">
          <a:xfrm flipV="1">
            <a:off x="5895975" y="3822791"/>
            <a:ext cx="2089150" cy="53975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8" name="Line 85"/>
          <p:cNvSpPr>
            <a:spLocks noChangeShapeType="1"/>
          </p:cNvSpPr>
          <p:nvPr/>
        </p:nvSpPr>
        <p:spPr bwMode="auto">
          <a:xfrm>
            <a:off x="6694488" y="3514816"/>
            <a:ext cx="427037" cy="116205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49" name="Picture 73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7388" y="4165691"/>
            <a:ext cx="222250" cy="222250"/>
          </a:xfrm>
          <a:prstGeom prst="rect">
            <a:avLst/>
          </a:prstGeom>
          <a:noFill/>
        </p:spPr>
      </p:pic>
      <p:pic>
        <p:nvPicPr>
          <p:cNvPr id="50" name="Picture 75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78763" y="3786279"/>
            <a:ext cx="222250" cy="222250"/>
          </a:xfrm>
          <a:prstGeom prst="rect">
            <a:avLst/>
          </a:prstGeom>
          <a:noFill/>
        </p:spPr>
      </p:pic>
      <p:pic>
        <p:nvPicPr>
          <p:cNvPr id="51" name="Picture 72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30975" y="3446554"/>
            <a:ext cx="222250" cy="222250"/>
          </a:xfrm>
          <a:prstGeom prst="rect">
            <a:avLst/>
          </a:prstGeom>
          <a:noFill/>
        </p:spPr>
      </p:pic>
      <p:pic>
        <p:nvPicPr>
          <p:cNvPr id="52" name="Picture 74" descr="particles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7713" y="4526054"/>
            <a:ext cx="222250" cy="222250"/>
          </a:xfrm>
          <a:prstGeom prst="rect">
            <a:avLst/>
          </a:prstGeom>
          <a:noFill/>
        </p:spPr>
      </p:pic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7164388" y="2136866"/>
            <a:ext cx="971550" cy="1125538"/>
            <a:chOff x="1837" y="1797"/>
            <a:chExt cx="612" cy="709"/>
          </a:xfrm>
        </p:grpSpPr>
        <p:pic>
          <p:nvPicPr>
            <p:cNvPr id="54" name="Picture 82" descr="waves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37" y="2024"/>
              <a:ext cx="318" cy="482"/>
            </a:xfrm>
            <a:prstGeom prst="rect">
              <a:avLst/>
            </a:prstGeom>
            <a:noFill/>
          </p:spPr>
        </p:pic>
        <p:sp>
          <p:nvSpPr>
            <p:cNvPr id="55" name="Text Box 83"/>
            <p:cNvSpPr txBox="1">
              <a:spLocks noChangeAspect="1" noChangeArrowheads="1"/>
            </p:cNvSpPr>
            <p:nvPr/>
          </p:nvSpPr>
          <p:spPr bwMode="auto">
            <a:xfrm>
              <a:off x="1882" y="1797"/>
              <a:ext cx="56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altLang="ja-JP" sz="1800" b="1" dirty="0">
                  <a:solidFill>
                    <a:srgbClr val="C80000"/>
                  </a:solidFill>
                  <a:latin typeface="Tahoma" pitchFamily="34" charset="0"/>
                  <a:ea typeface="HGS創英角ﾎﾟｯﾌﾟ体" pitchFamily="50" charset="-128"/>
                </a:rPr>
                <a:t>GWs</a:t>
              </a:r>
            </a:p>
          </p:txBody>
        </p:sp>
      </p:grpSp>
      <p:sp>
        <p:nvSpPr>
          <p:cNvPr id="56" name="Rectangle 86"/>
          <p:cNvSpPr>
            <a:spLocks noChangeArrowheads="1"/>
          </p:cNvSpPr>
          <p:nvPr/>
        </p:nvSpPr>
        <p:spPr bwMode="auto">
          <a:xfrm>
            <a:off x="5286380" y="1602390"/>
            <a:ext cx="363537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Detect differential rotation</a:t>
            </a:r>
          </a:p>
        </p:txBody>
      </p:sp>
      <p:pic>
        <p:nvPicPr>
          <p:cNvPr id="63" name="図 62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3247986" y="5197508"/>
            <a:ext cx="928695" cy="417552"/>
          </a:xfrm>
          <a:prstGeom prst="rect">
            <a:avLst/>
          </a:prstGeom>
          <a:noFill/>
        </p:spPr>
      </p:pic>
      <p:pic>
        <p:nvPicPr>
          <p:cNvPr id="67" name="図 66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7111278" y="5244026"/>
            <a:ext cx="1747002" cy="442472"/>
          </a:xfrm>
          <a:prstGeom prst="rect">
            <a:avLst/>
          </a:prstGeom>
          <a:noFill/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066 -0.00902 L 0.02344 0.00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205 0.00694 L -0.02326 -0.013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-1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024 -0.01621 L -0.01667 0.015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1805 L 0.01216 -0.018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1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615 -0.00139 L -0.01909 0.00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972 0.01597 L -0.01007 -0.0155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857 0.0007 L 0.01806 -0.004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-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573 -0.0206 L 0.00677 0.0217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2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17 4.81481E-6 L -0.05122 0.0798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066 -0.00902 L 0.02344 0.0099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205 0.00694 L -0.02326 -0.0136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-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024 -0.01621 L -0.01667 0.015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1805 L 0.01216 -0.0182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1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615 -0.00139 L -0.01909 0.004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972 0.01597 L -0.01007 -0.015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1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857 0.0007 L 0.01806 -0.0041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-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573 -0.0206 L 0.00677 0.021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2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17 0.00625 L -0.05121 0.0754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3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ac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600000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ac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1200000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56"/>
          <p:cNvSpPr>
            <a:spLocks noChangeArrowheads="1"/>
          </p:cNvSpPr>
          <p:nvPr/>
        </p:nvSpPr>
        <p:spPr bwMode="auto">
          <a:xfrm>
            <a:off x="4787205" y="1142984"/>
            <a:ext cx="3889251" cy="5143536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b="1" dirty="0"/>
          </a:p>
        </p:txBody>
      </p:sp>
      <p:sp>
        <p:nvSpPr>
          <p:cNvPr id="17" name="AutoShape 58"/>
          <p:cNvSpPr>
            <a:spLocks noChangeArrowheads="1"/>
          </p:cNvSpPr>
          <p:nvPr/>
        </p:nvSpPr>
        <p:spPr bwMode="auto">
          <a:xfrm>
            <a:off x="538733" y="1142984"/>
            <a:ext cx="3961259" cy="5143536"/>
          </a:xfrm>
          <a:prstGeom prst="roundRect">
            <a:avLst>
              <a:gd name="adj" fmla="val 6731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b="1" dirty="0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Advantages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406" y="1863064"/>
            <a:ext cx="3343305" cy="26642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43480" y="1167512"/>
            <a:ext cx="407253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C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onventional IFO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961078" y="1167512"/>
            <a:ext cx="364337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TOBA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7" name="図 6" descr="setup_kyoto100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2878" y="1937186"/>
            <a:ext cx="3357554" cy="2518166"/>
          </a:xfrm>
          <a:prstGeom prst="rect">
            <a:avLst/>
          </a:prstGeom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00034" y="4655447"/>
            <a:ext cx="425436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</a:rPr>
              <a:t>Suspended as pendulum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             </a:t>
            </a: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</a:rPr>
              <a:t>(</a:t>
            </a:r>
            <a:r>
              <a:rPr lang="en-US" altLang="ja-JP" sz="1800" b="1" dirty="0" smtClean="0">
                <a:solidFill>
                  <a:srgbClr val="CCFFCC"/>
                </a:solidFill>
                <a:sym typeface="Wingdings" pitchFamily="2" charset="2"/>
              </a:rPr>
              <a:t>Res. Freq.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　</a:t>
            </a: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~</a:t>
            </a: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1Hz</a:t>
            </a: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)</a:t>
            </a:r>
            <a:endParaRPr lang="en-US" altLang="ja-JP" sz="18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894802" y="4655447"/>
            <a:ext cx="32490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</a:rPr>
              <a:t>T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orsion pendulum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      (</a:t>
            </a:r>
            <a:r>
              <a:rPr lang="en-US" altLang="ja-JP" sz="1800" b="1" dirty="0" smtClean="0">
                <a:solidFill>
                  <a:srgbClr val="CCECFF"/>
                </a:solidFill>
                <a:sym typeface="Wingdings" pitchFamily="2" charset="2"/>
              </a:rPr>
              <a:t>Res. freq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　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~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1mHz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)</a:t>
            </a:r>
            <a:endParaRPr lang="en-US" altLang="ja-JP" sz="18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71600" y="5363190"/>
            <a:ext cx="3528962" cy="9233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Long baseline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</a:t>
            </a:r>
            <a:r>
              <a:rPr lang="en-US" altLang="ja-JP" sz="1800" b="1" dirty="0" smtClean="0">
                <a:solidFill>
                  <a:srgbClr val="EAEAEA"/>
                </a:solidFill>
                <a:sym typeface="Wingdings" pitchFamily="2" charset="2"/>
              </a:rPr>
              <a:t>Accumulation of signal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,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sym typeface="Wingdings" pitchFamily="2" charset="2"/>
              </a:rPr>
              <a:t>      </a:t>
            </a: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High sensitivity</a:t>
            </a:r>
            <a:endParaRPr lang="en-US" altLang="ja-JP" sz="1800" b="1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5143316" y="5319448"/>
            <a:ext cx="3710786" cy="9233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Shorter length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en-US" altLang="ja-JP" sz="1800" b="1" dirty="0" smtClean="0">
                <a:solidFill>
                  <a:srgbClr val="EAEAEA"/>
                </a:solidFill>
                <a:sym typeface="Wingdings" pitchFamily="2" charset="2"/>
              </a:rPr>
              <a:t>Simple config.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   </a:t>
            </a:r>
            <a:r>
              <a:rPr lang="en-US" altLang="ja-JP" sz="1800" b="1" dirty="0" smtClean="0">
                <a:solidFill>
                  <a:srgbClr val="CCECFF"/>
                </a:solidFill>
                <a:sym typeface="Wingdings" pitchFamily="2" charset="2"/>
              </a:rPr>
              <a:t>Common-mode rejection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285852" y="1496184"/>
            <a:ext cx="385480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sym typeface="Wingdings" pitchFamily="2" charset="2"/>
              </a:rPr>
              <a:t>Obs. band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　</a:t>
            </a: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10Hz-1kHz</a:t>
            </a:r>
            <a:endParaRPr lang="en-US" altLang="ja-JP" sz="18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500694" y="1493732"/>
            <a:ext cx="302721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sym typeface="Wingdings" pitchFamily="2" charset="2"/>
              </a:rPr>
              <a:t>Obs. band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　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10mHz-1Hz</a:t>
            </a:r>
            <a:endParaRPr lang="en-US" altLang="ja-JP" sz="18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857224" y="2395808"/>
            <a:ext cx="7572428" cy="3962150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9512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4586" y="2422004"/>
            <a:ext cx="7312190" cy="400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56"/>
          <p:cNvSpPr>
            <a:spLocks noChangeArrowheads="1"/>
          </p:cNvSpPr>
          <p:nvPr/>
        </p:nvSpPr>
        <p:spPr bwMode="auto">
          <a:xfrm>
            <a:off x="2285984" y="4071942"/>
            <a:ext cx="1571636" cy="500066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r>
              <a:rPr lang="ja-JP" altLang="en-US" dirty="0" smtClean="0"/>
              <a:t> </a:t>
            </a:r>
            <a:r>
              <a:rPr lang="en-US" altLang="ja-JP" dirty="0" smtClean="0"/>
              <a:t>Sensitivity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286016" y="3714752"/>
            <a:ext cx="1643042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CC"/>
                </a:solidFill>
              </a:rPr>
              <a:t>Rotational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CC"/>
                </a:solidFill>
              </a:rPr>
              <a:t>  operation</a:t>
            </a: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</a:rPr>
              <a:t>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CC"/>
                </a:solidFill>
              </a:rPr>
              <a:t>   a</a:t>
            </a: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t 5x10</a:t>
            </a:r>
            <a:r>
              <a:rPr lang="en-US" altLang="ja-JP" sz="1400" b="1" baseline="300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-5</a:t>
            </a: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 Hz</a:t>
            </a:r>
            <a:endParaRPr lang="en-US" altLang="ja-JP" sz="1400" b="1" dirty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9" name="直線コネクタ 8"/>
          <p:cNvCxnSpPr/>
          <p:nvPr/>
        </p:nvCxnSpPr>
        <p:spPr bwMode="auto">
          <a:xfrm flipV="1">
            <a:off x="3853060" y="4071372"/>
            <a:ext cx="576064" cy="7200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/>
          <p:cNvCxnSpPr/>
          <p:nvPr/>
        </p:nvCxnSpPr>
        <p:spPr bwMode="auto">
          <a:xfrm>
            <a:off x="2859198" y="3214686"/>
            <a:ext cx="993862" cy="928694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429388" y="1495656"/>
            <a:ext cx="2428892" cy="8617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Bar length : </a:t>
            </a:r>
            <a:r>
              <a:rPr lang="en-US" altLang="ja-JP" sz="1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  <a:r>
              <a:rPr lang="en-US" altLang="ja-JP" sz="10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, Mass : </a:t>
            </a:r>
            <a:r>
              <a:rPr lang="en-US" altLang="ja-JP" sz="1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7600kg</a:t>
            </a:r>
            <a:endParaRPr lang="en-US" altLang="ja-JP" sz="10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source : 1064nm, </a:t>
            </a:r>
            <a:r>
              <a:rPr lang="en-US" altLang="ja-JP" sz="1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10W  </a:t>
            </a:r>
            <a:endParaRPr lang="en-US" altLang="ja-JP" sz="1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Cavity length : 1cm,  Finesse : 100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Q-value : 10</a:t>
            </a:r>
            <a:r>
              <a:rPr lang="en-US" altLang="ja-JP" sz="1000" b="1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en-US" altLang="ja-JP" sz="1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,  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Support Loss : 10</a:t>
            </a:r>
            <a:r>
              <a:rPr lang="en-US" altLang="ja-JP" sz="1000" b="1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-10</a:t>
            </a:r>
            <a:r>
              <a:rPr lang="en-US" altLang="ja-JP" sz="1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57224" y="857232"/>
            <a:ext cx="5429288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Assume realistic parameters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Test mass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  </a:t>
            </a:r>
            <a:r>
              <a:rPr lang="en-US" altLang="ja-JP" sz="2000" b="1" dirty="0" smtClean="0">
                <a:solidFill>
                  <a:srgbClr val="99CCFF"/>
                </a:solidFill>
              </a:rPr>
              <a:t>Aluminum</a:t>
            </a:r>
            <a:r>
              <a:rPr lang="ja-JP" altLang="en-US" sz="2000" b="1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7,600kg, 10m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Laser source</a:t>
            </a:r>
            <a:r>
              <a:rPr lang="ja-JP" altLang="en-US" sz="2000" b="1" dirty="0" smtClean="0">
                <a:solidFill>
                  <a:srgbClr val="FFFFFF"/>
                </a:solidFill>
              </a:rPr>
              <a:t> 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10W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Temperature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4K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683568" y="2650560"/>
            <a:ext cx="7920880" cy="3168352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Observable range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971600" y="1412776"/>
            <a:ext cx="655272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GWs from binary BH mergers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007008" y="1890410"/>
            <a:ext cx="573334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Obs. Range ~10Gpc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(                                  )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>
            <a:off x="1682849" y="1906036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4" name="図 13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4988013" y="1959007"/>
            <a:ext cx="2512945" cy="328968"/>
          </a:xfrm>
          <a:prstGeom prst="rect">
            <a:avLst/>
          </a:prstGeom>
          <a:noFill/>
        </p:spPr>
      </p:pic>
      <p:pic>
        <p:nvPicPr>
          <p:cNvPr id="140800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528" y="2761716"/>
            <a:ext cx="7632848" cy="298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228184" y="5826750"/>
            <a:ext cx="244827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B2B2B2"/>
                </a:solidFill>
                <a:latin typeface="Tahoma" pitchFamily="34" charset="0"/>
              </a:rPr>
              <a:t>Calculation by K.Yagi</a:t>
            </a:r>
            <a:endParaRPr lang="en-US" altLang="ja-JP" sz="1600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6"/>
          <p:cNvSpPr>
            <a:spLocks noChangeArrowheads="1"/>
          </p:cNvSpPr>
          <p:nvPr/>
        </p:nvSpPr>
        <p:spPr bwMode="auto">
          <a:xfrm>
            <a:off x="4067943" y="1916832"/>
            <a:ext cx="4752528" cy="3816425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14100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09125" y="1985024"/>
            <a:ext cx="4639338" cy="36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直線コネクタ 15"/>
          <p:cNvCxnSpPr/>
          <p:nvPr/>
        </p:nvCxnSpPr>
        <p:spPr bwMode="auto">
          <a:xfrm>
            <a:off x="7380312" y="3214686"/>
            <a:ext cx="288032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AutoShape 42"/>
          <p:cNvSpPr>
            <a:spLocks noChangeArrowheads="1"/>
          </p:cNvSpPr>
          <p:nvPr/>
        </p:nvSpPr>
        <p:spPr bwMode="auto">
          <a:xfrm>
            <a:off x="539553" y="1571612"/>
            <a:ext cx="3168352" cy="1817317"/>
          </a:xfrm>
          <a:prstGeom prst="roundRect">
            <a:avLst>
              <a:gd name="adj" fmla="val 356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Background GWs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428728" y="5286388"/>
            <a:ext cx="252028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C0C0C0"/>
                </a:solidFill>
                <a:latin typeface="Tahoma" pitchFamily="34" charset="0"/>
              </a:rPr>
              <a:t>R.Saito and J.Yokoyama,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C0C0C0"/>
                </a:solidFill>
                <a:latin typeface="Tahoma" pitchFamily="34" charset="0"/>
              </a:rPr>
              <a:t>  PRL 102, 161101 (2009)</a:t>
            </a:r>
            <a:endParaRPr lang="en-US" altLang="ja-JP" sz="14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83567" y="3964994"/>
            <a:ext cx="309634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Beat BBN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upper limit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0" name="図 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207334" y="2503752"/>
            <a:ext cx="2007344" cy="425182"/>
          </a:xfrm>
          <a:prstGeom prst="rect">
            <a:avLst/>
          </a:prstGeom>
          <a:noFill/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87558" y="1571612"/>
            <a:ext cx="3384376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Observable GW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energy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density ratio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83567" y="4449306"/>
            <a:ext cx="3096344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GW by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primordial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tensor per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turbation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　　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" name="AutoShape 38"/>
          <p:cNvSpPr>
            <a:spLocks noChangeArrowheads="1"/>
          </p:cNvSpPr>
          <p:nvPr/>
        </p:nvSpPr>
        <p:spPr bwMode="auto">
          <a:xfrm rot="5400000">
            <a:off x="1868709" y="3359293"/>
            <a:ext cx="296863" cy="626507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577873" y="2947589"/>
            <a:ext cx="249406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969696"/>
                </a:solidFill>
                <a:latin typeface="Tahoma" pitchFamily="34" charset="0"/>
              </a:rPr>
              <a:t>(1-yr observation)</a:t>
            </a:r>
            <a:endParaRPr lang="en-US" altLang="ja-JP" sz="1800" dirty="0">
              <a:solidFill>
                <a:srgbClr val="969696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7020272" y="2906909"/>
            <a:ext cx="93610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TOBA</a:t>
            </a:r>
            <a:endParaRPr lang="en-US" altLang="ja-JP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R&amp;D for DPF (1)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1313956"/>
            <a:ext cx="4938713" cy="17578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Stabilized Laser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Y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b:YAG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(NPRO)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source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Saturated absorption by I</a:t>
            </a:r>
            <a:r>
              <a:rPr kumimoji="1" lang="en-US" altLang="ja-JP" sz="2000" b="1" kern="1200" baseline="-25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endParaRPr kumimoji="1" lang="ja-JP" altLang="en-US" sz="2000" b="1" kern="1200" baseline="-25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Stability test, Packaging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4375321" y="1142984"/>
            <a:ext cx="1247804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By M.Musha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949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4298" y="928670"/>
            <a:ext cx="3135354" cy="2571768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5" name="図 6" descr="DSCF5601.JPG"/>
          <p:cNvPicPr>
            <a:picLocks noChangeAspect="1"/>
          </p:cNvPicPr>
          <p:nvPr/>
        </p:nvPicPr>
        <p:blipFill>
          <a:blip r:embed="rId4" cstate="print"/>
          <a:srcRect l="17717" r="17717"/>
          <a:stretch>
            <a:fillRect/>
          </a:stretch>
        </p:blipFill>
        <p:spPr bwMode="auto">
          <a:xfrm>
            <a:off x="4500562" y="3500438"/>
            <a:ext cx="1675798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図 28" descr=":PICT004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286256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7" name="Rectangle 21"/>
          <p:cNvSpPr>
            <a:spLocks noChangeArrowheads="1"/>
          </p:cNvSpPr>
          <p:nvPr/>
        </p:nvSpPr>
        <p:spPr bwMode="auto">
          <a:xfrm>
            <a:off x="7715272" y="378619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S.Sato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642910" y="3786190"/>
            <a:ext cx="4000528" cy="14130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IFO and housing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BBM-EM development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Test of concepts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+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Earth gravity s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ensors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4714876" y="578645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A.Araya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R&amp;D for DPF (1)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1313956"/>
            <a:ext cx="4938713" cy="17851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Main interferometer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Locked with digital control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Stability test, Packaging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4214810" y="1142984"/>
            <a:ext cx="140831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By M.Michimura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" name="図 6" descr="DSCF5601.JPG"/>
          <p:cNvPicPr>
            <a:picLocks noChangeAspect="1"/>
          </p:cNvPicPr>
          <p:nvPr/>
        </p:nvPicPr>
        <p:blipFill>
          <a:blip r:embed="rId3" cstate="print"/>
          <a:srcRect l="17717" r="17717"/>
          <a:stretch>
            <a:fillRect/>
          </a:stretch>
        </p:blipFill>
        <p:spPr bwMode="auto">
          <a:xfrm>
            <a:off x="4500562" y="3839802"/>
            <a:ext cx="1675798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図 28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286256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7" name="Rectangle 21"/>
          <p:cNvSpPr>
            <a:spLocks noChangeArrowheads="1"/>
          </p:cNvSpPr>
          <p:nvPr/>
        </p:nvSpPr>
        <p:spPr bwMode="auto">
          <a:xfrm>
            <a:off x="7715272" y="378619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S.Sato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642910" y="3786190"/>
            <a:ext cx="4000528" cy="14130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IFO and housing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BBM-EM development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Test of concepts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+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Earth gravity s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ensors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4714876" y="578645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A.Araya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024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142984"/>
            <a:ext cx="3214710" cy="209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universe_mod_cu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30305"/>
              </a:clrFrom>
              <a:clrTo>
                <a:srgbClr val="0303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2" y="714356"/>
            <a:ext cx="8075941" cy="5724800"/>
          </a:xfrm>
          <a:prstGeom prst="rect">
            <a:avLst/>
          </a:prstGeom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Characterization of inflation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rot="20217738">
            <a:off x="3488308" y="2176735"/>
            <a:ext cx="250033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Stochastic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Background GWs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285720" y="5500702"/>
            <a:ext cx="3429024" cy="857256"/>
          </a:xfrm>
          <a:prstGeom prst="roundRect">
            <a:avLst>
              <a:gd name="adj" fmla="val 1917"/>
            </a:avLst>
          </a:prstGeom>
          <a:solidFill>
            <a:srgbClr val="000000">
              <a:alpha val="8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7" name="Text Box 76"/>
          <p:cNvSpPr txBox="1">
            <a:spLocks noChangeArrowheads="1"/>
          </p:cNvSpPr>
          <p:nvPr/>
        </p:nvSpPr>
        <p:spPr bwMode="auto">
          <a:xfrm>
            <a:off x="428596" y="5429264"/>
            <a:ext cx="400052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Direct probe to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DDDDDD"/>
                </a:solidFill>
              </a:rPr>
              <a:t> the history of the Universe</a:t>
            </a:r>
            <a:endParaRPr kumimoji="1" lang="en-US" altLang="ja-JP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R&amp;D for DPF (2)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3339" name="Rectangle 11"/>
          <p:cNvSpPr>
            <a:spLocks noChangeArrowheads="1"/>
          </p:cNvSpPr>
          <p:nvPr/>
        </p:nvSpPr>
        <p:spPr bwMode="auto">
          <a:xfrm>
            <a:off x="460383" y="1285860"/>
            <a:ext cx="5468939" cy="212365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Attitude control and Drag-free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structure (mass distribution)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Passive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attitude stabilization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                   by gravity gradient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lang="ja-JP" altLang="en-US" sz="2000" b="1" dirty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Mission thruster position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    Control topology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3338" name="Rectangle 10"/>
          <p:cNvSpPr>
            <a:spLocks noChangeArrowheads="1"/>
          </p:cNvSpPr>
          <p:nvPr/>
        </p:nvSpPr>
        <p:spPr bwMode="auto">
          <a:xfrm>
            <a:off x="357158" y="4000504"/>
            <a:ext cx="5181600" cy="20901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Thruster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System design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with existing tech.</a:t>
            </a: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Noise meas. system</a:t>
            </a: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</a:t>
            </a: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(thruster stand)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Development of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Slit FEEP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233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353" y="4624416"/>
            <a:ext cx="2116365" cy="15906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23346" name="Rectangle 18"/>
          <p:cNvSpPr>
            <a:spLocks noChangeArrowheads="1"/>
          </p:cNvSpPr>
          <p:nvPr/>
        </p:nvSpPr>
        <p:spPr bwMode="auto">
          <a:xfrm>
            <a:off x="7429520" y="400050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I.Funaki</a:t>
            </a:r>
            <a:endParaRPr kumimoji="1" lang="ja-JP" altLang="en-US" sz="14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929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071546"/>
            <a:ext cx="2951797" cy="278608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123347" name="Rectangle 19"/>
          <p:cNvSpPr>
            <a:spLocks noChangeArrowheads="1"/>
          </p:cNvSpPr>
          <p:nvPr/>
        </p:nvSpPr>
        <p:spPr bwMode="auto">
          <a:xfrm>
            <a:off x="7643834" y="1125525"/>
            <a:ext cx="1357322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B2B2B2"/>
                </a:solidFill>
              </a:rPr>
              <a:t>S.Moriwaki</a:t>
            </a:r>
            <a:endParaRPr kumimoji="1" lang="ja-JP" altLang="en-US" sz="14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92930" name="Picture 2" descr="　スリットFEE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4643446"/>
            <a:ext cx="2651222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338" grpId="0"/>
      <p:bldP spid="112334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 bwMode="auto">
          <a:xfrm>
            <a:off x="4929192" y="4286256"/>
            <a:ext cx="3857652" cy="1785950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500034" y="1785926"/>
            <a:ext cx="4286280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8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Gravity of the Earth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1860549"/>
            <a:ext cx="4275726" cy="40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968379" y="928670"/>
            <a:ext cx="7246959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Measure gravity field of the Earth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     from Satellite Orbits, and gravity-gradiometer</a:t>
            </a:r>
            <a:endParaRPr kumimoji="1" lang="ja-JP" altLang="en-US" sz="24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857752" y="1971684"/>
            <a:ext cx="4143404" cy="231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Determine global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g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ravity field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Density distribution</a:t>
            </a:r>
            <a:endParaRPr lang="en-US" altLang="ja-JP" sz="1800" b="1" dirty="0" smtClean="0">
              <a:solidFill>
                <a:srgbClr val="F8F8F8"/>
              </a:solidFill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</a:rPr>
              <a:t>Monitor of change in time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Ground water motion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Strains in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cr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usts by 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   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earthquakes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 and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volcanoes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428861" y="1857364"/>
            <a:ext cx="17145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600" b="1" kern="1200" dirty="0" smtClean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 satellite</a:t>
            </a:r>
            <a:endParaRPr kumimoji="1" lang="ja-JP" altLang="en-US" sz="1600" b="1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571472" y="5934076"/>
            <a:ext cx="2224077" cy="28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r>
              <a:rPr lang="en-US" altLang="ja-JP" sz="1400" b="1" dirty="0" smtClean="0">
                <a:solidFill>
                  <a:srgbClr val="1C1C1C"/>
                </a:solidFill>
              </a:rPr>
              <a:t>A</a:t>
            </a:r>
            <a:r>
              <a:rPr kumimoji="1" lang="en-US" altLang="ja-JP" sz="1400" b="1" kern="1200" dirty="0" smtClean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raya and Fukuda</a:t>
            </a:r>
            <a:endParaRPr kumimoji="1" lang="ja-JP" altLang="en-US" sz="1400" b="1" kern="1200" dirty="0">
              <a:solidFill>
                <a:srgbClr val="1C1C1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929190" y="4357694"/>
            <a:ext cx="400053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Observation Gap 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between GRACE</a:t>
            </a:r>
            <a:r>
              <a:rPr lang="ja-JP" altLang="en-US" sz="18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and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(2012-16)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DPF contribution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sym typeface="Wingdings" pitchFamily="2" charset="2"/>
              </a:rPr>
              <a:t>          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in international network</a:t>
            </a:r>
            <a:endParaRPr kumimoji="1" lang="en-US" altLang="ja-JP" sz="18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sym typeface="Wingdings" pitchFamily="2" charset="2"/>
              </a:rPr>
              <a:t>            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 launch and operation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57158" y="714356"/>
            <a:ext cx="500066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Tiny GW detector module</a:t>
            </a:r>
            <a:endParaRPr kumimoji="1" lang="en-US" altLang="ja-JP" sz="2000" b="1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   Launched in Jan. 23, 2009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1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52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53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54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8" name="Picture 16" descr="IMG_02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285720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62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63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949" y="785794"/>
            <a:ext cx="29473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215338" y="857232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Photo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   </a:t>
            </a:r>
            <a:endParaRPr kumimoji="1" lang="en-US" altLang="ja-JP" sz="14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  <a:endParaRPr kumimoji="1" lang="en-US" altLang="ja-JP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6643702" y="2571744"/>
            <a:ext cx="357190" cy="357190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 flipH="1">
            <a:off x="5715008" y="2857496"/>
            <a:ext cx="928694" cy="500066"/>
          </a:xfrm>
          <a:prstGeom prst="line">
            <a:avLst/>
          </a:prstGeom>
          <a:noFill/>
          <a:ln w="127000">
            <a:solidFill>
              <a:srgbClr val="99CC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6" name="下矢印 65"/>
          <p:cNvSpPr/>
          <p:nvPr/>
        </p:nvSpPr>
        <p:spPr bwMode="auto">
          <a:xfrm rot="5400000" flipV="1">
            <a:off x="1035819" y="1535893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1285852" y="1445113"/>
            <a:ext cx="321471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In-orbit operation</a:t>
            </a:r>
            <a:endParaRPr kumimoji="1" lang="en-US" altLang="ja-JP" sz="2000" b="1" kern="1200" dirty="0" smtClean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 and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LCGT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(~2014)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Terrestrial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FFCC"/>
                </a:solidFill>
                <a:sym typeface="Wingdings" pitchFamily="2" charset="2"/>
              </a:rPr>
              <a:t>High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frequency events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69419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</a:rPr>
              <a:t>Target: GW detection</a:t>
            </a:r>
            <a:endParaRPr lang="ja-JP" altLang="en-US" sz="20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13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7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2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3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5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0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8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5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6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8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3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7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8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(~2024)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Space observatory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sym typeface="Wingdings" pitchFamily="2" charset="2"/>
              </a:rPr>
              <a:t>Low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frequency sources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42123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Target: GW astronomy</a:t>
            </a:r>
            <a:endParaRPr lang="ja-JP" altLang="en-US" sz="2000" b="1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Objectives of DPF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pic>
        <p:nvPicPr>
          <p:cNvPr id="912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1357298"/>
            <a:ext cx="9001156" cy="46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and DECIGO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58" name="Rectangle 203"/>
          <p:cNvSpPr>
            <a:spLocks noChangeArrowheads="1"/>
          </p:cNvSpPr>
          <p:nvPr/>
        </p:nvSpPr>
        <p:spPr bwMode="auto">
          <a:xfrm>
            <a:off x="6286512" y="928670"/>
            <a:ext cx="2428892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CCCC"/>
                </a:solidFill>
              </a:rPr>
              <a:t>  </a:t>
            </a:r>
            <a:r>
              <a:rPr kumimoji="1" lang="en-US" altLang="ja-JP" sz="20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requirements</a:t>
            </a:r>
            <a:endParaRPr kumimoji="1" lang="ja-JP" altLang="en-US" sz="2000" b="1" kern="1200" dirty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1" name="Rectangle 204"/>
          <p:cNvSpPr>
            <a:spLocks noChangeArrowheads="1"/>
          </p:cNvSpPr>
          <p:nvPr/>
        </p:nvSpPr>
        <p:spPr bwMode="auto">
          <a:xfrm>
            <a:off x="6480207" y="1827213"/>
            <a:ext cx="2592387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 </a:t>
            </a: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 </a:t>
            </a: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  <a:sym typeface="Wingdings" pitchFamily="2" charset="2"/>
              </a:rPr>
              <a:t>cavity</a:t>
            </a:r>
            <a:endParaRPr kumimoji="1" lang="ja-JP" altLang="en-US" sz="14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IFO control in space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lang="en-US" altLang="ja-JP" sz="1400" b="1" dirty="0" smtClean="0">
                <a:solidFill>
                  <a:srgbClr val="CCFFCC"/>
                </a:solidFill>
                <a:sym typeface="Wingdings" pitchFamily="2" charset="2"/>
              </a:rPr>
              <a:t>Low external force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kumimoji="1" lang="en-US" altLang="ja-JP" sz="14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Large optics</a:t>
            </a:r>
            <a:endParaRPr kumimoji="1" lang="ja-JP" altLang="en-US" sz="14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262" name="Rectangle 205"/>
          <p:cNvSpPr>
            <a:spLocks noChangeArrowheads="1"/>
          </p:cNvSpPr>
          <p:nvPr/>
        </p:nvSpPr>
        <p:spPr bwMode="auto">
          <a:xfrm>
            <a:off x="6288099" y="2924175"/>
            <a:ext cx="2855901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DDDDDD"/>
                </a:solidFill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Ultra s</a:t>
            </a: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table Laser</a:t>
            </a:r>
            <a:endParaRPr kumimoji="1" lang="ja-JP" altLang="en-US" sz="14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Stabilization of source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Stabilization by long arm</a:t>
            </a:r>
            <a:endParaRPr kumimoji="1" lang="ja-JP" altLang="en-US" sz="14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3" name="AutoShape 207"/>
          <p:cNvSpPr>
            <a:spLocks noChangeArrowheads="1"/>
          </p:cNvSpPr>
          <p:nvPr/>
        </p:nvSpPr>
        <p:spPr bwMode="auto">
          <a:xfrm>
            <a:off x="6408769" y="1827212"/>
            <a:ext cx="2163759" cy="103028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4" name="Rectangle 208"/>
          <p:cNvSpPr>
            <a:spLocks noChangeArrowheads="1"/>
          </p:cNvSpPr>
          <p:nvPr/>
        </p:nvSpPr>
        <p:spPr bwMode="auto">
          <a:xfrm>
            <a:off x="6286512" y="3825875"/>
            <a:ext cx="2089150" cy="12772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Formation flight</a:t>
            </a:r>
            <a:endParaRPr kumimoji="1" lang="ja-JP" altLang="en-US" sz="14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Stable orbit</a:t>
            </a:r>
            <a:endParaRPr kumimoji="1" lang="ja-JP" altLang="en-US" sz="14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Inter S/C </a:t>
            </a:r>
            <a:r>
              <a:rPr lang="en-US" altLang="ja-JP" sz="1400" b="1" dirty="0" smtClean="0">
                <a:solidFill>
                  <a:srgbClr val="808080"/>
                </a:solidFill>
              </a:rPr>
              <a:t>Ranging</a:t>
            </a:r>
            <a:endParaRPr kumimoji="1" lang="ja-JP" altLang="en-US" sz="1400" b="1" kern="12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Drag-free control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Low-noise thruster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5" name="Rectangle 209"/>
          <p:cNvSpPr>
            <a:spLocks noChangeArrowheads="1"/>
          </p:cNvSpPr>
          <p:nvPr/>
        </p:nvSpPr>
        <p:spPr bwMode="auto">
          <a:xfrm>
            <a:off x="6288099" y="5157788"/>
            <a:ext cx="1998677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Observation</a:t>
            </a:r>
            <a:endParaRPr kumimoji="1" lang="ja-JP" altLang="en-US" sz="14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procession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1400" b="1" dirty="0" smtClean="0">
                <a:solidFill>
                  <a:srgbClr val="CCFFCC"/>
                </a:solidFill>
              </a:rPr>
              <a:t>Data analysis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en-US" altLang="ja-JP" sz="1400" b="1" dirty="0" smtClean="0">
                <a:solidFill>
                  <a:srgbClr val="CCFFCC"/>
                </a:solidFill>
              </a:rPr>
              <a:t>Triggered search</a:t>
            </a:r>
            <a:endParaRPr kumimoji="1" lang="ja-JP" altLang="en-US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6" name="AutoShape 214"/>
          <p:cNvSpPr>
            <a:spLocks noChangeArrowheads="1"/>
          </p:cNvSpPr>
          <p:nvPr/>
        </p:nvSpPr>
        <p:spPr bwMode="auto">
          <a:xfrm>
            <a:off x="6288099" y="2924174"/>
            <a:ext cx="2522535" cy="790577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7" name="AutoShape 215"/>
          <p:cNvSpPr>
            <a:spLocks noChangeArrowheads="1"/>
          </p:cNvSpPr>
          <p:nvPr/>
        </p:nvSpPr>
        <p:spPr bwMode="auto">
          <a:xfrm>
            <a:off x="6286512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8" name="AutoShape 216"/>
          <p:cNvSpPr>
            <a:spLocks noChangeArrowheads="1"/>
          </p:cNvSpPr>
          <p:nvPr/>
        </p:nvSpPr>
        <p:spPr bwMode="auto">
          <a:xfrm>
            <a:off x="6288099" y="5157788"/>
            <a:ext cx="1951031" cy="10572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9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  requirements</a:t>
            </a:r>
            <a:endParaRPr kumimoji="1" lang="ja-JP" altLang="en-US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0" name="Line 218"/>
          <p:cNvSpPr>
            <a:spLocks noChangeShapeType="1"/>
          </p:cNvSpPr>
          <p:nvPr/>
        </p:nvSpPr>
        <p:spPr bwMode="auto">
          <a:xfrm flipV="1">
            <a:off x="3357554" y="5500702"/>
            <a:ext cx="2714644" cy="7143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1" name="Rectangle 219"/>
          <p:cNvSpPr>
            <a:spLocks noChangeArrowheads="1"/>
          </p:cNvSpPr>
          <p:nvPr/>
        </p:nvSpPr>
        <p:spPr bwMode="auto">
          <a:xfrm>
            <a:off x="3214678" y="4000504"/>
            <a:ext cx="1871662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disp.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2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3" name="Line 221"/>
          <p:cNvSpPr>
            <a:spLocks noChangeShapeType="1"/>
          </p:cNvSpPr>
          <p:nvPr/>
        </p:nvSpPr>
        <p:spPr bwMode="auto">
          <a:xfrm>
            <a:off x="3214678" y="3143248"/>
            <a:ext cx="2725747" cy="21431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4" name="Rectangle 222"/>
          <p:cNvSpPr>
            <a:spLocks noChangeArrowheads="1"/>
          </p:cNvSpPr>
          <p:nvPr/>
        </p:nvSpPr>
        <p:spPr bwMode="auto">
          <a:xfrm>
            <a:off x="3214678" y="3286124"/>
            <a:ext cx="1439863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Freq. Stability</a:t>
            </a:r>
            <a:endParaRPr kumimoji="1" lang="ja-JP" altLang="en-US" sz="14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0.5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Hz/Hz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</p:txBody>
      </p:sp>
      <p:sp>
        <p:nvSpPr>
          <p:cNvPr id="275" name="Rectangle 223"/>
          <p:cNvSpPr>
            <a:spLocks noChangeArrowheads="1"/>
          </p:cNvSpPr>
          <p:nvPr/>
        </p:nvSpPr>
        <p:spPr bwMode="auto">
          <a:xfrm>
            <a:off x="2857488" y="1505369"/>
            <a:ext cx="1725614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Disp. noise</a:t>
            </a:r>
            <a:endParaRPr kumimoji="1" lang="ja-JP" altLang="en-US" sz="14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400" b="1" kern="1200" baseline="300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</p:txBody>
      </p:sp>
      <p:sp>
        <p:nvSpPr>
          <p:cNvPr id="276" name="Line 224"/>
          <p:cNvSpPr>
            <a:spLocks noChangeShapeType="1"/>
          </p:cNvSpPr>
          <p:nvPr/>
        </p:nvSpPr>
        <p:spPr bwMode="auto">
          <a:xfrm>
            <a:off x="2928926" y="2071677"/>
            <a:ext cx="3357585" cy="14287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7" name="Rectangle 226"/>
          <p:cNvSpPr>
            <a:spLocks noChangeArrowheads="1"/>
          </p:cNvSpPr>
          <p:nvPr/>
        </p:nvSpPr>
        <p:spPr bwMode="auto">
          <a:xfrm>
            <a:off x="4773626" y="1714488"/>
            <a:ext cx="1655762" cy="3069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400" b="1" kern="1200" baseline="300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m/Hz</a:t>
            </a:r>
            <a:r>
              <a:rPr kumimoji="1" lang="en-US" altLang="ja-JP" sz="14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</p:txBody>
      </p:sp>
      <p:sp>
        <p:nvSpPr>
          <p:cNvPr id="278" name="Rectangle 227"/>
          <p:cNvSpPr>
            <a:spLocks noChangeArrowheads="1"/>
          </p:cNvSpPr>
          <p:nvPr/>
        </p:nvSpPr>
        <p:spPr bwMode="auto">
          <a:xfrm>
            <a:off x="3214678" y="2205038"/>
            <a:ext cx="1511300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Force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noise</a:t>
            </a:r>
            <a:endParaRPr kumimoji="1" lang="ja-JP" altLang="en-US" sz="14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</p:txBody>
      </p:sp>
      <p:sp>
        <p:nvSpPr>
          <p:cNvPr id="279" name="Rectangle 228"/>
          <p:cNvSpPr>
            <a:spLocks noChangeArrowheads="1"/>
          </p:cNvSpPr>
          <p:nvPr/>
        </p:nvSpPr>
        <p:spPr bwMode="auto">
          <a:xfrm>
            <a:off x="4929190" y="2264800"/>
            <a:ext cx="1438275" cy="3069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N/Hz</a:t>
            </a:r>
            <a:r>
              <a:rPr kumimoji="1" lang="en-US" altLang="ja-JP" sz="14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</p:txBody>
      </p:sp>
      <p:sp>
        <p:nvSpPr>
          <p:cNvPr id="280" name="Rectangle 229"/>
          <p:cNvSpPr>
            <a:spLocks noChangeArrowheads="1"/>
          </p:cNvSpPr>
          <p:nvPr/>
        </p:nvSpPr>
        <p:spPr bwMode="auto">
          <a:xfrm>
            <a:off x="3286116" y="4742457"/>
            <a:ext cx="1871662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Thruster noise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400" b="1" dirty="0" smtClean="0">
                <a:solidFill>
                  <a:srgbClr val="EAEAEA"/>
                </a:solidFill>
              </a:rPr>
              <a:t>  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1" name="Rectangle 230"/>
          <p:cNvSpPr>
            <a:spLocks noChangeArrowheads="1"/>
          </p:cNvSpPr>
          <p:nvPr/>
        </p:nvSpPr>
        <p:spPr bwMode="auto">
          <a:xfrm>
            <a:off x="3343279" y="5643578"/>
            <a:ext cx="1871663" cy="78091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</a:t>
            </a:r>
            <a:r>
              <a:rPr kumimoji="1" lang="en-US" altLang="ja-JP" sz="1400" b="1" kern="1200" dirty="0" smtClean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Hz</a:t>
            </a:r>
            <a:r>
              <a:rPr lang="ja-JP" altLang="en-US" sz="1400" b="1" dirty="0" smtClean="0">
                <a:solidFill>
                  <a:srgbClr val="EAEAEA"/>
                </a:solidFill>
              </a:rPr>
              <a:t>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band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Observation and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analysis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3" name="Rectangle 217"/>
          <p:cNvSpPr>
            <a:spLocks noChangeArrowheads="1"/>
          </p:cNvSpPr>
          <p:nvPr/>
        </p:nvSpPr>
        <p:spPr bwMode="auto">
          <a:xfrm>
            <a:off x="357158" y="1723410"/>
            <a:ext cx="221457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Precise meas.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</a:rPr>
              <a:t>    </a:t>
            </a: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by IFO</a:t>
            </a:r>
          </a:p>
        </p:txBody>
      </p:sp>
      <p:sp>
        <p:nvSpPr>
          <p:cNvPr id="284" name="角丸四角形 283"/>
          <p:cNvSpPr/>
          <p:nvPr/>
        </p:nvSpPr>
        <p:spPr bwMode="auto">
          <a:xfrm>
            <a:off x="357158" y="1500174"/>
            <a:ext cx="242889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8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2857496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" name="Rectangle 217"/>
          <p:cNvSpPr>
            <a:spLocks noChangeArrowheads="1"/>
          </p:cNvSpPr>
          <p:nvPr/>
        </p:nvSpPr>
        <p:spPr bwMode="auto">
          <a:xfrm>
            <a:off x="469898" y="3071810"/>
            <a:ext cx="1744648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</a:rPr>
              <a:t>Stab. L</a:t>
            </a: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aser</a:t>
            </a:r>
          </a:p>
        </p:txBody>
      </p:sp>
      <p:sp>
        <p:nvSpPr>
          <p:cNvPr id="287" name="角丸四角形 286"/>
          <p:cNvSpPr/>
          <p:nvPr/>
        </p:nvSpPr>
        <p:spPr bwMode="auto">
          <a:xfrm>
            <a:off x="500034" y="2714620"/>
            <a:ext cx="2643206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8" name="Rectangle 217"/>
          <p:cNvSpPr>
            <a:spLocks noChangeArrowheads="1"/>
          </p:cNvSpPr>
          <p:nvPr/>
        </p:nvSpPr>
        <p:spPr bwMode="auto">
          <a:xfrm>
            <a:off x="500034" y="4071942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Drag-free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</a:rPr>
              <a:t>    control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8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4000504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0" name="角丸四角形 289"/>
          <p:cNvSpPr/>
          <p:nvPr/>
        </p:nvSpPr>
        <p:spPr bwMode="auto">
          <a:xfrm>
            <a:off x="500034" y="3929066"/>
            <a:ext cx="2571768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1" name="Rectangle 217"/>
          <p:cNvSpPr>
            <a:spLocks noChangeArrowheads="1"/>
          </p:cNvSpPr>
          <p:nvPr/>
        </p:nvSpPr>
        <p:spPr bwMode="auto">
          <a:xfrm>
            <a:off x="642910" y="5500702"/>
            <a:ext cx="181608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GW </a:t>
            </a:r>
            <a:r>
              <a:rPr lang="en-US" altLang="ja-JP" sz="1800" b="1" dirty="0" smtClean="0">
                <a:solidFill>
                  <a:srgbClr val="99CCFF"/>
                </a:solidFill>
              </a:rPr>
              <a:t>Obs. 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9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5286388"/>
            <a:ext cx="114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3" name="角丸四角形 292"/>
          <p:cNvSpPr/>
          <p:nvPr/>
        </p:nvSpPr>
        <p:spPr bwMode="auto">
          <a:xfrm>
            <a:off x="642910" y="5214950"/>
            <a:ext cx="250033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4" name="Rectangle 222"/>
          <p:cNvSpPr>
            <a:spLocks noChangeArrowheads="1"/>
          </p:cNvSpPr>
          <p:nvPr/>
        </p:nvSpPr>
        <p:spPr bwMode="auto">
          <a:xfrm>
            <a:off x="4989525" y="3456869"/>
            <a:ext cx="1439863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1 </a:t>
            </a:r>
            <a:r>
              <a:rPr kumimoji="1" lang="en-US" altLang="ja-JP" sz="14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Hz/Hz</a:t>
            </a:r>
            <a:r>
              <a:rPr kumimoji="1" lang="en-US" altLang="ja-JP" sz="14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IMBH inspiral and Merger</a:t>
            </a:r>
            <a:endParaRPr lang="en-US" altLang="ja-JP" sz="2000" dirty="0" smtClean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26627" name="AutoShape 126"/>
          <p:cNvSpPr>
            <a:spLocks noChangeArrowheads="1"/>
          </p:cNvSpPr>
          <p:nvPr/>
        </p:nvSpPr>
        <p:spPr bwMode="auto">
          <a:xfrm>
            <a:off x="4465667" y="1928802"/>
            <a:ext cx="4462464" cy="3929090"/>
          </a:xfrm>
          <a:prstGeom prst="roundRect">
            <a:avLst>
              <a:gd name="adj" fmla="val 4875"/>
            </a:avLst>
          </a:prstGeom>
          <a:solidFill>
            <a:srgbClr val="FFFFFF">
              <a:alpha val="50195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26648" name="Picture 124" descr="account2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81" y="2143116"/>
            <a:ext cx="4214842" cy="31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125"/>
          <p:cNvSpPr txBox="1">
            <a:spLocks noChangeArrowheads="1"/>
          </p:cNvSpPr>
          <p:nvPr/>
        </p:nvSpPr>
        <p:spPr bwMode="auto">
          <a:xfrm>
            <a:off x="6337331" y="5473696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zh-CN" altLang="en-US" sz="800" b="1">
                <a:solidFill>
                  <a:srgbClr val="B2B2B2"/>
                </a:solidFill>
              </a:rPr>
              <a:t>戎崎俊一</a:t>
            </a:r>
            <a:r>
              <a:rPr lang="en-US" altLang="zh-CN" sz="800" b="1" dirty="0">
                <a:solidFill>
                  <a:srgbClr val="B2B2B2"/>
                </a:solidFill>
              </a:rPr>
              <a:t>(</a:t>
            </a:r>
            <a:r>
              <a:rPr lang="zh-CN" altLang="en-US" sz="800" b="1">
                <a:solidFill>
                  <a:srgbClr val="B2B2B2"/>
                </a:solidFill>
              </a:rPr>
              <a:t>理化学研究所</a:t>
            </a:r>
            <a:r>
              <a:rPr lang="en-US" altLang="zh-CN" sz="800" b="1" dirty="0">
                <a:solidFill>
                  <a:srgbClr val="B2B2B2"/>
                </a:solidFill>
              </a:rPr>
              <a:t>)</a:t>
            </a:r>
            <a:r>
              <a:rPr lang="en-US" altLang="ja-JP" sz="800" b="1" dirty="0">
                <a:solidFill>
                  <a:srgbClr val="B2B2B2"/>
                </a:solidFill>
              </a:rPr>
              <a:t> </a:t>
            </a:r>
            <a:r>
              <a:rPr lang="ja-JP" altLang="en-US" sz="800" b="1" dirty="0">
                <a:solidFill>
                  <a:srgbClr val="B2B2B2"/>
                </a:solidFill>
              </a:rPr>
              <a:t>先生の</a:t>
            </a:r>
            <a:r>
              <a:rPr lang="en-US" altLang="ja-JP" sz="800" b="1" dirty="0">
                <a:solidFill>
                  <a:srgbClr val="B2B2B2"/>
                </a:solidFill>
              </a:rPr>
              <a:t>web</a:t>
            </a:r>
            <a:r>
              <a:rPr lang="ja-JP" altLang="en-US" sz="800" b="1" dirty="0">
                <a:solidFill>
                  <a:srgbClr val="B2B2B2"/>
                </a:solidFill>
              </a:rPr>
              <a:t>ページより引用 </a:t>
            </a:r>
            <a:r>
              <a:rPr lang="en-US" altLang="ja-JP" sz="800" b="1" dirty="0">
                <a:solidFill>
                  <a:srgbClr val="B2B2B2"/>
                </a:solidFill>
              </a:rPr>
              <a:t>http://atlas.riken.go.jp/~ebisu/smbh.html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285720" y="1785926"/>
            <a:ext cx="76438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will observe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Intermediate-mass BH (</a:t>
            </a:r>
            <a:r>
              <a:rPr lang="en-US" altLang="ja-JP" sz="2000" b="1" dirty="0" smtClean="0">
                <a:solidFill>
                  <a:srgbClr val="FFFFCC"/>
                </a:solidFill>
              </a:rPr>
              <a:t>IMBH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binary merger with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SNR&gt;6000 for z~1 source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357158" y="4054152"/>
            <a:ext cx="40719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Information on the  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formation of 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Supermassive</a:t>
            </a:r>
            <a:r>
              <a:rPr lang="en-US" altLang="ja-JP" sz="2000" b="1" dirty="0" smtClean="0">
                <a:solidFill>
                  <a:srgbClr val="FFFFCC"/>
                </a:solidFill>
              </a:rPr>
              <a:t> BHs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at the center of galaxies</a:t>
            </a:r>
          </a:p>
        </p:txBody>
      </p:sp>
      <p:sp>
        <p:nvSpPr>
          <p:cNvPr id="42" name="下矢印 41"/>
          <p:cNvSpPr/>
          <p:nvPr/>
        </p:nvSpPr>
        <p:spPr bwMode="auto">
          <a:xfrm>
            <a:off x="1714480" y="3571876"/>
            <a:ext cx="428628" cy="357190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4" name="Picture 2" descr="cutaway image of SN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9029" y="928670"/>
            <a:ext cx="1599897" cy="1455907"/>
          </a:xfrm>
          <a:prstGeom prst="rect">
            <a:avLst/>
          </a:prstGeom>
          <a:noFill/>
        </p:spPr>
      </p:pic>
      <p:sp>
        <p:nvSpPr>
          <p:cNvPr id="963587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Standard Sources</a:t>
            </a:r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963586" name="AutoShape 1026"/>
          <p:cNvSpPr>
            <a:spLocks noChangeArrowheads="1"/>
          </p:cNvSpPr>
          <p:nvPr/>
        </p:nvSpPr>
        <p:spPr bwMode="auto">
          <a:xfrm>
            <a:off x="500034" y="2285992"/>
            <a:ext cx="8001000" cy="3938604"/>
          </a:xfrm>
          <a:prstGeom prst="roundRect">
            <a:avLst>
              <a:gd name="adj" fmla="val 4505"/>
            </a:avLst>
          </a:prstGeom>
          <a:solidFill>
            <a:srgbClr val="CCECFF">
              <a:alpha val="15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963630" name="Text Box 1070"/>
          <p:cNvSpPr txBox="1">
            <a:spLocks noChangeArrowheads="1"/>
          </p:cNvSpPr>
          <p:nvPr/>
        </p:nvSpPr>
        <p:spPr bwMode="auto">
          <a:xfrm>
            <a:off x="620684" y="3092443"/>
            <a:ext cx="1784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Absolute power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or amplitude </a:t>
            </a:r>
          </a:p>
        </p:txBody>
      </p:sp>
      <p:sp>
        <p:nvSpPr>
          <p:cNvPr id="963631" name="Text Box 1071"/>
          <p:cNvSpPr txBox="1">
            <a:spLocks noChangeArrowheads="1"/>
          </p:cNvSpPr>
          <p:nvPr/>
        </p:nvSpPr>
        <p:spPr bwMode="auto">
          <a:xfrm>
            <a:off x="2214546" y="2357430"/>
            <a:ext cx="6286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Supernova (EM wave) </a:t>
            </a:r>
            <a:r>
              <a:rPr kumimoji="1" lang="ja-JP" altLang="en-US" sz="18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Neutron-star binary (GW)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‘Standard Candle’                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‘Standard Siren’</a:t>
            </a:r>
          </a:p>
        </p:txBody>
      </p:sp>
      <p:sp>
        <p:nvSpPr>
          <p:cNvPr id="963632" name="Text Box 1072"/>
          <p:cNvSpPr txBox="1">
            <a:spLocks noChangeArrowheads="1"/>
          </p:cNvSpPr>
          <p:nvPr/>
        </p:nvSpPr>
        <p:spPr bwMode="auto">
          <a:xfrm>
            <a:off x="2549497" y="3092443"/>
            <a:ext cx="27927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Extrapolated from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nearby events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</a:t>
            </a:r>
          </a:p>
        </p:txBody>
      </p:sp>
      <p:sp>
        <p:nvSpPr>
          <p:cNvPr id="963633" name="Text Box 1073"/>
          <p:cNvSpPr txBox="1">
            <a:spLocks noChangeArrowheads="1"/>
          </p:cNvSpPr>
          <p:nvPr/>
        </p:nvSpPr>
        <p:spPr bwMode="auto">
          <a:xfrm>
            <a:off x="5605434" y="3168643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General Relativity</a:t>
            </a:r>
          </a:p>
        </p:txBody>
      </p:sp>
      <p:sp>
        <p:nvSpPr>
          <p:cNvPr id="963634" name="Text Box 1074"/>
          <p:cNvSpPr txBox="1">
            <a:spLocks noChangeArrowheads="1"/>
          </p:cNvSpPr>
          <p:nvPr/>
        </p:nvSpPr>
        <p:spPr bwMode="auto">
          <a:xfrm>
            <a:off x="881034" y="3878268"/>
            <a:ext cx="1238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Event rate</a:t>
            </a:r>
          </a:p>
        </p:txBody>
      </p:sp>
      <p:sp>
        <p:nvSpPr>
          <p:cNvPr id="963635" name="Text Box 1075"/>
          <p:cNvSpPr txBox="1">
            <a:spLocks noChangeArrowheads="1"/>
          </p:cNvSpPr>
          <p:nvPr/>
        </p:nvSpPr>
        <p:spPr bwMode="auto">
          <a:xfrm>
            <a:off x="2557434" y="3871918"/>
            <a:ext cx="204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2000/yr  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SNAP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</p:txBody>
      </p:sp>
      <p:sp>
        <p:nvSpPr>
          <p:cNvPr id="963636" name="Text Box 1076"/>
          <p:cNvSpPr txBox="1">
            <a:spLocks noChangeArrowheads="1"/>
          </p:cNvSpPr>
          <p:nvPr/>
        </p:nvSpPr>
        <p:spPr bwMode="auto">
          <a:xfrm>
            <a:off x="5453034" y="3840168"/>
            <a:ext cx="2663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600" b="1" kern="1200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4-5</a:t>
            </a: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/yr 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6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</p:txBody>
      </p:sp>
      <p:sp>
        <p:nvSpPr>
          <p:cNvPr id="963637" name="Text Box 1077"/>
          <p:cNvSpPr txBox="1">
            <a:spLocks noChangeArrowheads="1"/>
          </p:cNvSpPr>
          <p:nvPr/>
        </p:nvSpPr>
        <p:spPr bwMode="auto">
          <a:xfrm>
            <a:off x="576234" y="4360872"/>
            <a:ext cx="1874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Error in distance</a:t>
            </a:r>
          </a:p>
        </p:txBody>
      </p:sp>
      <p:sp>
        <p:nvSpPr>
          <p:cNvPr id="963638" name="Text Box 1078"/>
          <p:cNvSpPr txBox="1">
            <a:spLocks noChangeArrowheads="1"/>
          </p:cNvSpPr>
          <p:nvPr/>
        </p:nvSpPr>
        <p:spPr bwMode="auto">
          <a:xfrm>
            <a:off x="2786034" y="4410084"/>
            <a:ext cx="1512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~10%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</a:p>
        </p:txBody>
      </p:sp>
      <p:sp>
        <p:nvSpPr>
          <p:cNvPr id="963639" name="Text Box 1079"/>
          <p:cNvSpPr txBox="1">
            <a:spLocks noChangeArrowheads="1"/>
          </p:cNvSpPr>
          <p:nvPr/>
        </p:nvSpPr>
        <p:spPr bwMode="auto">
          <a:xfrm>
            <a:off x="652434" y="4803789"/>
            <a:ext cx="18245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Identification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of host galaxy</a:t>
            </a:r>
          </a:p>
        </p:txBody>
      </p:sp>
      <p:sp>
        <p:nvSpPr>
          <p:cNvPr id="963640" name="Text Box 1080"/>
          <p:cNvSpPr txBox="1">
            <a:spLocks noChangeArrowheads="1"/>
          </p:cNvSpPr>
          <p:nvPr/>
        </p:nvSpPr>
        <p:spPr bwMode="auto">
          <a:xfrm>
            <a:off x="1033434" y="5489565"/>
            <a:ext cx="1006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Others</a:t>
            </a:r>
            <a:r>
              <a:rPr kumimoji="1" lang="ja-JP" altLang="en-US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</a:p>
        </p:txBody>
      </p:sp>
      <p:sp>
        <p:nvSpPr>
          <p:cNvPr id="963641" name="Text Box 1081"/>
          <p:cNvSpPr txBox="1">
            <a:spLocks noChangeArrowheads="1"/>
          </p:cNvSpPr>
          <p:nvPr/>
        </p:nvSpPr>
        <p:spPr bwMode="auto">
          <a:xfrm>
            <a:off x="2481234" y="5489565"/>
            <a:ext cx="18694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Uncertainty by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dust absorption</a:t>
            </a:r>
          </a:p>
        </p:txBody>
      </p:sp>
      <p:sp>
        <p:nvSpPr>
          <p:cNvPr id="963642" name="Text Box 1082"/>
          <p:cNvSpPr txBox="1">
            <a:spLocks noChangeArrowheads="1"/>
          </p:cNvSpPr>
          <p:nvPr/>
        </p:nvSpPr>
        <p:spPr bwMode="auto">
          <a:xfrm>
            <a:off x="5453034" y="5513377"/>
            <a:ext cx="2393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Negligible interaction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with matters</a:t>
            </a:r>
          </a:p>
        </p:txBody>
      </p:sp>
      <p:sp>
        <p:nvSpPr>
          <p:cNvPr id="963643" name="Text Box 1083"/>
          <p:cNvSpPr txBox="1">
            <a:spLocks noChangeArrowheads="1"/>
          </p:cNvSpPr>
          <p:nvPr/>
        </p:nvSpPr>
        <p:spPr bwMode="auto">
          <a:xfrm>
            <a:off x="4767234" y="3213093"/>
            <a:ext cx="388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＜</a:t>
            </a:r>
          </a:p>
        </p:txBody>
      </p:sp>
      <p:sp>
        <p:nvSpPr>
          <p:cNvPr id="963644" name="Text Box 1084"/>
          <p:cNvSpPr txBox="1">
            <a:spLocks noChangeArrowheads="1"/>
          </p:cNvSpPr>
          <p:nvPr/>
        </p:nvSpPr>
        <p:spPr bwMode="auto">
          <a:xfrm>
            <a:off x="4767234" y="3795718"/>
            <a:ext cx="388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＜</a:t>
            </a:r>
          </a:p>
        </p:txBody>
      </p:sp>
      <p:sp>
        <p:nvSpPr>
          <p:cNvPr id="963645" name="Text Box 1085"/>
          <p:cNvSpPr txBox="1">
            <a:spLocks noChangeArrowheads="1"/>
          </p:cNvSpPr>
          <p:nvPr/>
        </p:nvSpPr>
        <p:spPr bwMode="auto">
          <a:xfrm>
            <a:off x="4835497" y="5635615"/>
            <a:ext cx="388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＜</a:t>
            </a:r>
          </a:p>
        </p:txBody>
      </p:sp>
      <p:grpSp>
        <p:nvGrpSpPr>
          <p:cNvPr id="2" name="Group 1093"/>
          <p:cNvGrpSpPr>
            <a:grpSpLocks/>
          </p:cNvGrpSpPr>
          <p:nvPr/>
        </p:nvGrpSpPr>
        <p:grpSpPr bwMode="auto">
          <a:xfrm>
            <a:off x="4767234" y="4354522"/>
            <a:ext cx="388938" cy="431800"/>
            <a:chOff x="3024" y="2304"/>
            <a:chExt cx="245" cy="272"/>
          </a:xfrm>
        </p:grpSpPr>
        <p:sp>
          <p:nvSpPr>
            <p:cNvPr id="963646" name="Text Box 1086"/>
            <p:cNvSpPr txBox="1">
              <a:spLocks noChangeArrowheads="1"/>
            </p:cNvSpPr>
            <p:nvPr/>
          </p:nvSpPr>
          <p:spPr bwMode="auto">
            <a:xfrm>
              <a:off x="3024" y="2364"/>
              <a:ext cx="2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～</a:t>
              </a:r>
            </a:p>
          </p:txBody>
        </p:sp>
        <p:sp>
          <p:nvSpPr>
            <p:cNvPr id="963647" name="Text Box 1087"/>
            <p:cNvSpPr txBox="1">
              <a:spLocks noChangeArrowheads="1"/>
            </p:cNvSpPr>
            <p:nvPr/>
          </p:nvSpPr>
          <p:spPr bwMode="auto">
            <a:xfrm>
              <a:off x="3024" y="2304"/>
              <a:ext cx="2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6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～</a:t>
              </a:r>
            </a:p>
          </p:txBody>
        </p:sp>
      </p:grpSp>
      <p:sp>
        <p:nvSpPr>
          <p:cNvPr id="963648" name="Text Box 1088"/>
          <p:cNvSpPr txBox="1">
            <a:spLocks noChangeArrowheads="1"/>
          </p:cNvSpPr>
          <p:nvPr/>
        </p:nvSpPr>
        <p:spPr bwMode="auto">
          <a:xfrm>
            <a:off x="4843434" y="4954602"/>
            <a:ext cx="388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＞</a:t>
            </a:r>
          </a:p>
        </p:txBody>
      </p:sp>
      <p:sp>
        <p:nvSpPr>
          <p:cNvPr id="963649" name="Text Box 1089"/>
          <p:cNvSpPr txBox="1">
            <a:spLocks noChangeArrowheads="1"/>
          </p:cNvSpPr>
          <p:nvPr/>
        </p:nvSpPr>
        <p:spPr bwMode="auto">
          <a:xfrm>
            <a:off x="5300634" y="4848239"/>
            <a:ext cx="3124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Require multiple detectors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or statistics</a:t>
            </a:r>
          </a:p>
        </p:txBody>
      </p:sp>
      <p:sp>
        <p:nvSpPr>
          <p:cNvPr id="963650" name="Rectangle 1090"/>
          <p:cNvSpPr>
            <a:spLocks noChangeArrowheads="1"/>
          </p:cNvSpPr>
          <p:nvPr/>
        </p:nvSpPr>
        <p:spPr bwMode="auto">
          <a:xfrm>
            <a:off x="6864380" y="6226196"/>
            <a:ext cx="1922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R.Takahashi (2006)</a:t>
            </a:r>
          </a:p>
        </p:txBody>
      </p:sp>
      <p:sp>
        <p:nvSpPr>
          <p:cNvPr id="963652" name="Text Box 1092"/>
          <p:cNvSpPr txBox="1">
            <a:spLocks noChangeArrowheads="1"/>
          </p:cNvSpPr>
          <p:nvPr/>
        </p:nvSpPr>
        <p:spPr bwMode="auto">
          <a:xfrm>
            <a:off x="5681634" y="4360872"/>
            <a:ext cx="1800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10%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 z=1</a:t>
            </a:r>
          </a:p>
        </p:txBody>
      </p:sp>
      <p:sp>
        <p:nvSpPr>
          <p:cNvPr id="963654" name="Text Box 1094"/>
          <p:cNvSpPr txBox="1">
            <a:spLocks noChangeArrowheads="1"/>
          </p:cNvSpPr>
          <p:nvPr/>
        </p:nvSpPr>
        <p:spPr bwMode="auto">
          <a:xfrm>
            <a:off x="2949547" y="4999052"/>
            <a:ext cx="1512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Easy?</a:t>
            </a:r>
            <a:r>
              <a:rPr kumimoji="1" lang="ja-JP" altLang="en-US" sz="16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</a:p>
        </p:txBody>
      </p:sp>
      <p:grpSp>
        <p:nvGrpSpPr>
          <p:cNvPr id="458" name="グループ化 457"/>
          <p:cNvGrpSpPr/>
          <p:nvPr/>
        </p:nvGrpSpPr>
        <p:grpSpPr>
          <a:xfrm rot="15785392">
            <a:off x="6983380" y="997381"/>
            <a:ext cx="1871983" cy="1789429"/>
            <a:chOff x="9501222" y="714356"/>
            <a:chExt cx="5338763" cy="4864101"/>
          </a:xfrm>
        </p:grpSpPr>
        <p:sp>
          <p:nvSpPr>
            <p:cNvPr id="246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7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8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9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0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1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2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3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4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5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6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7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8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9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60" name="Group 16"/>
            <p:cNvGrpSpPr>
              <a:grpSpLocks/>
            </p:cNvGrpSpPr>
            <p:nvPr/>
          </p:nvGrpSpPr>
          <p:grpSpPr bwMode="auto">
            <a:xfrm rot="7209001">
              <a:off x="11449062" y="2208227"/>
              <a:ext cx="600081" cy="495300"/>
              <a:chOff x="4785" y="11039"/>
              <a:chExt cx="829" cy="688"/>
            </a:xfrm>
          </p:grpSpPr>
          <p:sp>
            <p:nvSpPr>
              <p:cNvPr id="453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4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6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61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2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3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4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65" name="Group 26"/>
            <p:cNvGrpSpPr>
              <a:grpSpLocks/>
            </p:cNvGrpSpPr>
            <p:nvPr/>
          </p:nvGrpSpPr>
          <p:grpSpPr bwMode="auto">
            <a:xfrm rot="7209001">
              <a:off x="11403024" y="2178063"/>
              <a:ext cx="600081" cy="500063"/>
              <a:chOff x="4785" y="11039"/>
              <a:chExt cx="829" cy="688"/>
            </a:xfrm>
          </p:grpSpPr>
          <p:sp>
            <p:nvSpPr>
              <p:cNvPr id="448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9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1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66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7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1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2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3" name="Group 49"/>
            <p:cNvGrpSpPr>
              <a:grpSpLocks/>
            </p:cNvGrpSpPr>
            <p:nvPr/>
          </p:nvGrpSpPr>
          <p:grpSpPr bwMode="auto">
            <a:xfrm rot="3616332">
              <a:off x="12330163" y="2190764"/>
              <a:ext cx="600081" cy="503238"/>
              <a:chOff x="4785" y="11039"/>
              <a:chExt cx="829" cy="688"/>
            </a:xfrm>
          </p:grpSpPr>
          <p:sp>
            <p:nvSpPr>
              <p:cNvPr id="443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4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4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6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7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90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41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91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39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92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3" name="Group 78"/>
            <p:cNvGrpSpPr>
              <a:grpSpLocks/>
            </p:cNvGrpSpPr>
            <p:nvPr/>
          </p:nvGrpSpPr>
          <p:grpSpPr bwMode="auto">
            <a:xfrm flipH="1">
              <a:off x="12703170" y="4371956"/>
              <a:ext cx="600081" cy="495300"/>
              <a:chOff x="4785" y="11039"/>
              <a:chExt cx="829" cy="688"/>
            </a:xfrm>
          </p:grpSpPr>
          <p:sp>
            <p:nvSpPr>
              <p:cNvPr id="434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5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7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4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5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6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7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8" name="Group 88"/>
            <p:cNvGrpSpPr>
              <a:grpSpLocks/>
            </p:cNvGrpSpPr>
            <p:nvPr/>
          </p:nvGrpSpPr>
          <p:grpSpPr bwMode="auto">
            <a:xfrm flipH="1">
              <a:off x="12703170" y="4416406"/>
              <a:ext cx="600081" cy="500063"/>
              <a:chOff x="4785" y="11039"/>
              <a:chExt cx="829" cy="688"/>
            </a:xfrm>
          </p:grpSpPr>
          <p:sp>
            <p:nvSpPr>
              <p:cNvPr id="429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0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9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1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2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3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4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5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6" name="Group 111"/>
            <p:cNvGrpSpPr>
              <a:grpSpLocks/>
            </p:cNvGrpSpPr>
            <p:nvPr/>
          </p:nvGrpSpPr>
          <p:grpSpPr bwMode="auto">
            <a:xfrm rot="3592668" flipH="1">
              <a:off x="13154039" y="3611511"/>
              <a:ext cx="600081" cy="503238"/>
              <a:chOff x="4785" y="11039"/>
              <a:chExt cx="829" cy="688"/>
            </a:xfrm>
          </p:grpSpPr>
          <p:sp>
            <p:nvSpPr>
              <p:cNvPr id="424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5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7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9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0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33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22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3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34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20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1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5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6" name="Group 141"/>
            <p:cNvGrpSpPr>
              <a:grpSpLocks/>
            </p:cNvGrpSpPr>
            <p:nvPr/>
          </p:nvGrpSpPr>
          <p:grpSpPr bwMode="auto">
            <a:xfrm>
              <a:off x="11052244" y="4424344"/>
              <a:ext cx="600081" cy="500063"/>
              <a:chOff x="4785" y="11039"/>
              <a:chExt cx="829" cy="688"/>
            </a:xfrm>
          </p:grpSpPr>
          <p:sp>
            <p:nvSpPr>
              <p:cNvPr id="415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6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7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8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9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7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8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1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4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5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6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7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8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71" name="Group 171"/>
            <p:cNvGrpSpPr>
              <a:grpSpLocks/>
            </p:cNvGrpSpPr>
            <p:nvPr/>
          </p:nvGrpSpPr>
          <p:grpSpPr bwMode="auto">
            <a:xfrm rot="18007332">
              <a:off x="10577562" y="3603573"/>
              <a:ext cx="600081" cy="500063"/>
              <a:chOff x="4785" y="11039"/>
              <a:chExt cx="829" cy="688"/>
            </a:xfrm>
          </p:grpSpPr>
          <p:sp>
            <p:nvSpPr>
              <p:cNvPr id="410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1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2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3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4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72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7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8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2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3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95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08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9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9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06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7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7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59" name="Rectangle 1090"/>
          <p:cNvSpPr>
            <a:spLocks noChangeArrowheads="1"/>
          </p:cNvSpPr>
          <p:nvPr/>
        </p:nvSpPr>
        <p:spPr bwMode="auto">
          <a:xfrm>
            <a:off x="506398" y="1374804"/>
            <a:ext cx="850892" cy="5539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0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Fig. from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000" b="1" dirty="0" smtClean="0">
                <a:solidFill>
                  <a:srgbClr val="B2B2B2"/>
                </a:solidFill>
              </a:rPr>
              <a:t>SNAP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000" b="1" dirty="0" smtClean="0">
                <a:solidFill>
                  <a:srgbClr val="B2B2B2"/>
                </a:solidFill>
              </a:rPr>
              <a:t> web page</a:t>
            </a:r>
            <a:endParaRPr kumimoji="1" lang="en-US" altLang="ja-JP" sz="10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targets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smtClean="0"/>
              <a:t>Gravity of the Earth  (October 18, 2010, NASA/Goddard SFC, Greenbelt, USA)</a:t>
            </a:r>
            <a:endParaRPr lang="en-US" altLang="ja-JP" dirty="0"/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864" t="49313" r="33702" b="2529"/>
          <a:stretch>
            <a:fillRect/>
          </a:stretch>
        </p:blipFill>
        <p:spPr bwMode="auto">
          <a:xfrm>
            <a:off x="324334" y="3507973"/>
            <a:ext cx="2818905" cy="2064167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96816" y="2714620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 dirty="0">
                <a:solidFill>
                  <a:srgbClr val="FFFF99"/>
                </a:solidFill>
                <a:latin typeface="Tahoma" pitchFamily="34" charset="0"/>
              </a:rPr>
              <a:t>Credit: NASA, STScI</a:t>
            </a:r>
          </a:p>
        </p:txBody>
      </p:sp>
      <p:pic>
        <p:nvPicPr>
          <p:cNvPr id="22" name="図 21" descr="gc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</a:blip>
          <a:srcRect b="21786"/>
          <a:stretch>
            <a:fillRect/>
          </a:stretch>
        </p:blipFill>
        <p:spPr>
          <a:xfrm>
            <a:off x="3500430" y="2571744"/>
            <a:ext cx="5454217" cy="3609645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09603" y="928670"/>
            <a:ext cx="4391025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BHs in Globular clusters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928662" y="1285860"/>
            <a:ext cx="514353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 masses estimated from star motion</a:t>
            </a:r>
          </a:p>
        </p:txBody>
      </p:sp>
      <p:sp>
        <p:nvSpPr>
          <p:cNvPr id="11" name="Line 221"/>
          <p:cNvSpPr>
            <a:spLocks noChangeShapeType="1"/>
          </p:cNvSpPr>
          <p:nvPr/>
        </p:nvSpPr>
        <p:spPr bwMode="auto">
          <a:xfrm flipV="1">
            <a:off x="1571604" y="3571876"/>
            <a:ext cx="2000264" cy="35719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右矢印 13"/>
          <p:cNvSpPr/>
          <p:nvPr/>
        </p:nvSpPr>
        <p:spPr bwMode="auto">
          <a:xfrm>
            <a:off x="1142976" y="1754651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395421" y="1683213"/>
            <a:ext cx="639128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Estimate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SNR of GW signals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</a:rPr>
              <a:t>Equal mass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, Mass ratio 1:1/3,  100Msun BH capture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42910" y="5715016"/>
            <a:ext cx="278608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(~150 Globular Clusters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               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in our Galaxy)</a:t>
            </a:r>
            <a:endParaRPr lang="ja-JP" altLang="en-US" sz="14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7" name="Picture 20" descr="pri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82189"/>
          <a:stretch>
            <a:fillRect/>
          </a:stretch>
        </p:blipFill>
        <p:spPr bwMode="auto">
          <a:xfrm>
            <a:off x="285720" y="2929784"/>
            <a:ext cx="3216104" cy="508916"/>
          </a:xfrm>
          <a:prstGeom prst="rect">
            <a:avLst/>
          </a:prstGeom>
          <a:noFill/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7643834" y="6171513"/>
            <a:ext cx="135732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(By N.Seto)</a:t>
            </a:r>
            <a:endParaRPr lang="ja-JP" altLang="en-US" sz="1400" b="1" dirty="0">
              <a:solidFill>
                <a:srgbClr val="EAEAEA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15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Comparison with LPF</a:t>
            </a:r>
          </a:p>
        </p:txBody>
      </p:sp>
      <p:sp>
        <p:nvSpPr>
          <p:cNvPr id="1152003" name="Rectangle 3"/>
          <p:cNvSpPr>
            <a:spLocks noChangeArrowheads="1"/>
          </p:cNvSpPr>
          <p:nvPr/>
        </p:nvSpPr>
        <p:spPr bwMode="auto">
          <a:xfrm>
            <a:off x="2339975" y="692150"/>
            <a:ext cx="43910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LPF </a:t>
            </a:r>
            <a:r>
              <a:rPr lang="en-US" altLang="ja-JP" sz="1600" b="1" dirty="0">
                <a:solidFill>
                  <a:srgbClr val="EAEAEA"/>
                </a:solidFill>
                <a:latin typeface="Tahoma" pitchFamily="34" charset="0"/>
              </a:rPr>
              <a:t>(LISA Pathfinder)</a:t>
            </a:r>
            <a:endParaRPr lang="en-US" altLang="ja-JP" sz="1600" b="1" dirty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1152004" name="Rectangle 4"/>
          <p:cNvSpPr>
            <a:spLocks noChangeArrowheads="1"/>
          </p:cNvSpPr>
          <p:nvPr/>
        </p:nvSpPr>
        <p:spPr bwMode="auto">
          <a:xfrm>
            <a:off x="5291138" y="692150"/>
            <a:ext cx="3168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DPF </a:t>
            </a:r>
            <a:r>
              <a:rPr lang="en-US" altLang="ja-JP" sz="1600" b="1" dirty="0">
                <a:solidFill>
                  <a:srgbClr val="EAEAEA"/>
                </a:solidFill>
                <a:latin typeface="Tahoma" pitchFamily="34" charset="0"/>
              </a:rPr>
              <a:t>(DECIGO Pathfinder)</a:t>
            </a:r>
            <a:endParaRPr lang="ja-JP" altLang="ja-JP" sz="1600" b="1" dirty="0">
              <a:solidFill>
                <a:srgbClr val="EAEAEA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3366FF"/>
                </a:solidFill>
                <a:latin typeface="Tahoma" pitchFamily="34" charset="0"/>
              </a:rPr>
              <a:t>   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600" b="1" dirty="0">
              <a:solidFill>
                <a:srgbClr val="33CC33"/>
              </a:solidFill>
              <a:latin typeface="Tahoma" pitchFamily="34" charset="0"/>
            </a:endParaRPr>
          </a:p>
        </p:txBody>
      </p:sp>
      <p:pic>
        <p:nvPicPr>
          <p:cNvPr id="1152005" name="Picture 5" descr="Fri_1130_Hammesfahr_Johan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913" y="4065588"/>
            <a:ext cx="3384550" cy="2532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299075" y="4149725"/>
            <a:ext cx="2801938" cy="2230438"/>
            <a:chOff x="3338" y="2614"/>
            <a:chExt cx="1765" cy="1405"/>
          </a:xfrm>
        </p:grpSpPr>
        <p:pic>
          <p:nvPicPr>
            <p:cNvPr id="115200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38" y="2894"/>
              <a:ext cx="1543" cy="1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3833" y="2831"/>
              <a:ext cx="542" cy="622"/>
              <a:chOff x="2608" y="708"/>
              <a:chExt cx="1542" cy="1769"/>
            </a:xfrm>
          </p:grpSpPr>
          <p:sp>
            <p:nvSpPr>
              <p:cNvPr id="1152009" name="Line 9"/>
              <p:cNvSpPr>
                <a:spLocks noChangeAspect="1" noChangeShapeType="1"/>
              </p:cNvSpPr>
              <p:nvPr/>
            </p:nvSpPr>
            <p:spPr bwMode="auto">
              <a:xfrm flipV="1">
                <a:off x="2608" y="1117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0" name="Line 10"/>
              <p:cNvSpPr>
                <a:spLocks noChangeAspect="1" noChangeShapeType="1"/>
              </p:cNvSpPr>
              <p:nvPr/>
            </p:nvSpPr>
            <p:spPr bwMode="auto">
              <a:xfrm flipV="1">
                <a:off x="3379" y="1525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1" name="Line 11"/>
              <p:cNvSpPr>
                <a:spLocks noChangeAspect="1" noChangeShapeType="1"/>
              </p:cNvSpPr>
              <p:nvPr/>
            </p:nvSpPr>
            <p:spPr bwMode="auto">
              <a:xfrm flipV="1">
                <a:off x="4150" y="1117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2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3379" y="709"/>
                <a:ext cx="0" cy="408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3" name="Line 13"/>
              <p:cNvSpPr>
                <a:spLocks noChangeAspect="1" noChangeShapeType="1"/>
              </p:cNvSpPr>
              <p:nvPr/>
            </p:nvSpPr>
            <p:spPr bwMode="auto">
              <a:xfrm flipH="1">
                <a:off x="3379" y="1116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4" name="Line 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608" y="1116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5" name="Line 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79" y="708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152016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2608" y="708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1152017" name="Text Box 17"/>
            <p:cNvSpPr txBox="1">
              <a:spLocks noChangeAspect="1" noChangeArrowheads="1"/>
            </p:cNvSpPr>
            <p:nvPr/>
          </p:nvSpPr>
          <p:spPr bwMode="auto">
            <a:xfrm>
              <a:off x="4086" y="2614"/>
              <a:ext cx="62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Stabilized Laser</a:t>
              </a:r>
            </a:p>
          </p:txBody>
        </p:sp>
        <p:sp>
          <p:nvSpPr>
            <p:cNvPr id="1152018" name="Text Box 18"/>
            <p:cNvSpPr txBox="1">
              <a:spLocks noChangeAspect="1" noChangeArrowheads="1"/>
            </p:cNvSpPr>
            <p:nvPr/>
          </p:nvSpPr>
          <p:spPr bwMode="auto">
            <a:xfrm>
              <a:off x="4450" y="3253"/>
              <a:ext cx="60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Interferometer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    Module</a:t>
              </a:r>
            </a:p>
          </p:txBody>
        </p:sp>
        <p:sp>
          <p:nvSpPr>
            <p:cNvPr id="1152019" name="Text Box 19"/>
            <p:cNvSpPr txBox="1">
              <a:spLocks noChangeAspect="1" noChangeArrowheads="1"/>
            </p:cNvSpPr>
            <p:nvPr/>
          </p:nvSpPr>
          <p:spPr bwMode="auto">
            <a:xfrm>
              <a:off x="3570" y="2659"/>
              <a:ext cx="5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Thruster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0" name="Text Box 20"/>
            <p:cNvSpPr txBox="1">
              <a:spLocks noChangeAspect="1" noChangeArrowheads="1"/>
            </p:cNvSpPr>
            <p:nvPr/>
          </p:nvSpPr>
          <p:spPr bwMode="auto">
            <a:xfrm>
              <a:off x="4013" y="3884"/>
              <a:ext cx="51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3333FF"/>
                  </a:solidFill>
                  <a:latin typeface="Tahoma" pitchFamily="34" charset="0"/>
                </a:rPr>
                <a:t>Solar Paddle</a:t>
              </a:r>
            </a:p>
          </p:txBody>
        </p:sp>
        <p:sp>
          <p:nvSpPr>
            <p:cNvPr id="1152021" name="Text Box 21"/>
            <p:cNvSpPr txBox="1">
              <a:spLocks noChangeAspect="1" noChangeArrowheads="1"/>
            </p:cNvSpPr>
            <p:nvPr/>
          </p:nvSpPr>
          <p:spPr bwMode="auto">
            <a:xfrm>
              <a:off x="4415" y="3441"/>
              <a:ext cx="6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Interfererometer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2" name="Text Box 22"/>
            <p:cNvSpPr txBox="1">
              <a:spLocks noChangeAspect="1" noChangeArrowheads="1"/>
            </p:cNvSpPr>
            <p:nvPr/>
          </p:nvSpPr>
          <p:spPr bwMode="auto">
            <a:xfrm>
              <a:off x="4450" y="3040"/>
              <a:ext cx="5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Housing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3" name="Text Box 23"/>
            <p:cNvSpPr txBox="1">
              <a:spLocks noChangeAspect="1" noChangeArrowheads="1"/>
            </p:cNvSpPr>
            <p:nvPr/>
          </p:nvSpPr>
          <p:spPr bwMode="auto">
            <a:xfrm>
              <a:off x="3379" y="2931"/>
              <a:ext cx="4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Mission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Thrusters</a:t>
              </a:r>
            </a:p>
          </p:txBody>
        </p:sp>
        <p:sp>
          <p:nvSpPr>
            <p:cNvPr id="1152024" name="Text Box 24"/>
            <p:cNvSpPr txBox="1">
              <a:spLocks noChangeAspect="1" noChangeArrowheads="1"/>
            </p:cNvSpPr>
            <p:nvPr/>
          </p:nvSpPr>
          <p:spPr bwMode="auto">
            <a:xfrm>
              <a:off x="4422" y="2764"/>
              <a:ext cx="6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Central </a:t>
              </a:r>
            </a:p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008000"/>
                  </a:solidFill>
                  <a:latin typeface="Tahoma" pitchFamily="34" charset="0"/>
                </a:rPr>
                <a:t>Processing Unit</a:t>
              </a:r>
            </a:p>
          </p:txBody>
        </p:sp>
        <p:sp>
          <p:nvSpPr>
            <p:cNvPr id="1152025" name="Line 25"/>
            <p:cNvSpPr>
              <a:spLocks noChangeAspect="1" noChangeShapeType="1"/>
            </p:cNvSpPr>
            <p:nvPr/>
          </p:nvSpPr>
          <p:spPr bwMode="auto">
            <a:xfrm flipH="1">
              <a:off x="4138" y="3041"/>
              <a:ext cx="228" cy="98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152026" name="Text Box 26"/>
            <p:cNvSpPr txBox="1">
              <a:spLocks noChangeAspect="1" noChangeArrowheads="1"/>
            </p:cNvSpPr>
            <p:nvPr/>
          </p:nvSpPr>
          <p:spPr bwMode="auto">
            <a:xfrm>
              <a:off x="3470" y="3793"/>
              <a:ext cx="56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 dirty="0">
                  <a:solidFill>
                    <a:srgbClr val="3333FF"/>
                  </a:solidFill>
                  <a:latin typeface="Tahoma" pitchFamily="34" charset="0"/>
                </a:rPr>
                <a:t>Bus Thrusters</a:t>
              </a:r>
            </a:p>
          </p:txBody>
        </p:sp>
        <p:sp>
          <p:nvSpPr>
            <p:cNvPr id="1152027" name="Line 27"/>
            <p:cNvSpPr>
              <a:spLocks noChangeAspect="1" noChangeShapeType="1"/>
            </p:cNvSpPr>
            <p:nvPr/>
          </p:nvSpPr>
          <p:spPr bwMode="auto">
            <a:xfrm flipV="1">
              <a:off x="3777" y="3636"/>
              <a:ext cx="73" cy="182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28" name="Line 28"/>
            <p:cNvSpPr>
              <a:spLocks noChangeAspect="1" noChangeShapeType="1"/>
            </p:cNvSpPr>
            <p:nvPr/>
          </p:nvSpPr>
          <p:spPr bwMode="auto">
            <a:xfrm flipV="1">
              <a:off x="3832" y="3763"/>
              <a:ext cx="218" cy="73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29" name="Line 29"/>
            <p:cNvSpPr>
              <a:spLocks noChangeAspect="1" noChangeShapeType="1"/>
            </p:cNvSpPr>
            <p:nvPr/>
          </p:nvSpPr>
          <p:spPr bwMode="auto">
            <a:xfrm flipV="1">
              <a:off x="4268" y="3818"/>
              <a:ext cx="200" cy="91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0" name="Line 30"/>
            <p:cNvSpPr>
              <a:spLocks noChangeAspect="1" noChangeShapeType="1"/>
            </p:cNvSpPr>
            <p:nvPr/>
          </p:nvSpPr>
          <p:spPr bwMode="auto">
            <a:xfrm>
              <a:off x="3759" y="3055"/>
              <a:ext cx="109" cy="54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1" name="Line 31"/>
            <p:cNvSpPr>
              <a:spLocks noChangeAspect="1" noChangeShapeType="1"/>
            </p:cNvSpPr>
            <p:nvPr/>
          </p:nvSpPr>
          <p:spPr bwMode="auto">
            <a:xfrm>
              <a:off x="3759" y="2855"/>
              <a:ext cx="182" cy="218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2" name="Line 32"/>
            <p:cNvSpPr>
              <a:spLocks noChangeAspect="1" noChangeShapeType="1"/>
            </p:cNvSpPr>
            <p:nvPr/>
          </p:nvSpPr>
          <p:spPr bwMode="auto">
            <a:xfrm flipH="1">
              <a:off x="4104" y="2764"/>
              <a:ext cx="109" cy="273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3" name="Line 33"/>
            <p:cNvSpPr>
              <a:spLocks noChangeAspect="1" noChangeShapeType="1"/>
            </p:cNvSpPr>
            <p:nvPr/>
          </p:nvSpPr>
          <p:spPr bwMode="auto">
            <a:xfrm flipH="1">
              <a:off x="4250" y="2891"/>
              <a:ext cx="200" cy="128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4" name="Line 34"/>
            <p:cNvSpPr>
              <a:spLocks noChangeAspect="1" noChangeShapeType="1"/>
            </p:cNvSpPr>
            <p:nvPr/>
          </p:nvSpPr>
          <p:spPr bwMode="auto">
            <a:xfrm flipH="1">
              <a:off x="4268" y="3127"/>
              <a:ext cx="200" cy="109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5" name="Line 35"/>
            <p:cNvSpPr>
              <a:spLocks noChangeAspect="1" noChangeShapeType="1"/>
            </p:cNvSpPr>
            <p:nvPr/>
          </p:nvSpPr>
          <p:spPr bwMode="auto">
            <a:xfrm flipH="1">
              <a:off x="4232" y="3273"/>
              <a:ext cx="218" cy="36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52036" name="Line 36"/>
            <p:cNvSpPr>
              <a:spLocks noChangeAspect="1" noChangeShapeType="1"/>
            </p:cNvSpPr>
            <p:nvPr/>
          </p:nvSpPr>
          <p:spPr bwMode="auto">
            <a:xfrm flipH="1" flipV="1">
              <a:off x="4050" y="3364"/>
              <a:ext cx="382" cy="91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</p:grpSp>
      <p:sp>
        <p:nvSpPr>
          <p:cNvPr id="1152037" name="Rectangle 37"/>
          <p:cNvSpPr>
            <a:spLocks noChangeArrowheads="1"/>
          </p:cNvSpPr>
          <p:nvPr/>
        </p:nvSpPr>
        <p:spPr bwMode="auto">
          <a:xfrm>
            <a:off x="684213" y="1081088"/>
            <a:ext cx="18002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Purpose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                 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Launch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 dirty="0">
              <a:solidFill>
                <a:srgbClr val="DDDDDD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Weight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Orbit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 dirty="0">
              <a:solidFill>
                <a:srgbClr val="DDDDDD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Test Mass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Laser source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Interferometer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Sensitivity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38" name="Rectangle 38"/>
          <p:cNvSpPr>
            <a:spLocks noChangeArrowheads="1"/>
          </p:cNvSpPr>
          <p:nvPr/>
        </p:nvSpPr>
        <p:spPr bwMode="auto">
          <a:xfrm>
            <a:off x="2124075" y="1081088"/>
            <a:ext cx="309562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Demonstration for LISA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 dirty="0">
              <a:solidFill>
                <a:srgbClr val="99CCFF"/>
              </a:solidFill>
              <a:latin typeface="Tahoma" pitchFamily="34" charset="0"/>
            </a:endParaRP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2010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Dedicated launcher (Vega)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1,900 kg</a:t>
            </a:r>
            <a:r>
              <a:rPr lang="en-US" altLang="ja-JP" sz="1400" b="1" dirty="0">
                <a:solidFill>
                  <a:srgbClr val="000066"/>
                </a:solidFill>
                <a:latin typeface="Tahoma" pitchFamily="34" charset="0"/>
              </a:rPr>
              <a:t> 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Halo orbit around  L1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Drag-free attitude control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Au-Pt alloy x2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</a:rPr>
              <a:t>Nd:YAG  (1064nm)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Mach-Zehnder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3x10</a:t>
            </a:r>
            <a:r>
              <a:rPr lang="en-US" altLang="ja-JP" sz="1400" b="1" baseline="30000" dirty="0">
                <a:solidFill>
                  <a:srgbClr val="3366FF"/>
                </a:solidFill>
                <a:latin typeface="Tahoma" pitchFamily="34" charset="0"/>
              </a:rPr>
              <a:t>-14</a:t>
            </a: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 m/s</a:t>
            </a:r>
            <a:r>
              <a:rPr lang="en-US" altLang="ja-JP" sz="1400" b="1" baseline="30000" dirty="0">
                <a:solidFill>
                  <a:srgbClr val="3366FF"/>
                </a:solidFill>
                <a:latin typeface="Tahoma" pitchFamily="34" charset="0"/>
              </a:rPr>
              <a:t>2</a:t>
            </a: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/Hz</a:t>
            </a:r>
            <a:r>
              <a:rPr lang="en-US" altLang="ja-JP" sz="1400" b="1" baseline="30000" dirty="0">
                <a:solidFill>
                  <a:srgbClr val="3366FF"/>
                </a:solidFill>
                <a:latin typeface="Tahoma" pitchFamily="34" charset="0"/>
              </a:rPr>
              <a:t>1/2  </a:t>
            </a:r>
            <a:r>
              <a:rPr lang="en-US" altLang="ja-JP" sz="1400" b="1" dirty="0">
                <a:solidFill>
                  <a:srgbClr val="3366FF"/>
                </a:solidFill>
                <a:latin typeface="Tahoma" pitchFamily="34" charset="0"/>
              </a:rPr>
              <a:t>(1mHz)</a:t>
            </a:r>
            <a:r>
              <a:rPr lang="en-US" altLang="ja-JP" sz="1400" b="1" dirty="0">
                <a:solidFill>
                  <a:srgbClr val="000066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39" name="Rectangle 39"/>
          <p:cNvSpPr>
            <a:spLocks noChangeArrowheads="1"/>
          </p:cNvSpPr>
          <p:nvPr/>
        </p:nvSpPr>
        <p:spPr bwMode="auto">
          <a:xfrm>
            <a:off x="5148263" y="1081088"/>
            <a:ext cx="35274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Demonstration for DECIGO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GW observation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~2013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Dedicated launcher (M-V follow-on)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350 kg</a:t>
            </a:r>
            <a:r>
              <a:rPr lang="en-US" altLang="ja-JP" sz="1400" b="1" dirty="0">
                <a:solidFill>
                  <a:srgbClr val="003300"/>
                </a:solidFill>
                <a:latin typeface="Tahoma" pitchFamily="34" charset="0"/>
              </a:rPr>
              <a:t> 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SSO altitude 500km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Drag-free attitude control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TBD x2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99FF99"/>
                </a:solidFill>
                <a:latin typeface="Tahoma" pitchFamily="34" charset="0"/>
              </a:rPr>
              <a:t>Yb:YAG  (1030nm)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Fabry-Perot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1x10</a:t>
            </a:r>
            <a:r>
              <a:rPr lang="en-US" altLang="ja-JP" sz="1400" b="1" baseline="30000" dirty="0">
                <a:solidFill>
                  <a:srgbClr val="33CC33"/>
                </a:solidFill>
                <a:latin typeface="Tahoma" pitchFamily="34" charset="0"/>
              </a:rPr>
              <a:t>-15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 m/s</a:t>
            </a:r>
            <a:r>
              <a:rPr lang="en-US" altLang="ja-JP" sz="1400" b="1" baseline="30000" dirty="0">
                <a:solidFill>
                  <a:srgbClr val="33CC33"/>
                </a:solidFill>
                <a:latin typeface="Tahoma" pitchFamily="34" charset="0"/>
              </a:rPr>
              <a:t>2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/Hz</a:t>
            </a:r>
            <a:r>
              <a:rPr lang="en-US" altLang="ja-JP" sz="1400" b="1" baseline="30000" dirty="0">
                <a:solidFill>
                  <a:srgbClr val="33CC33"/>
                </a:solidFill>
                <a:latin typeface="Tahoma" pitchFamily="34" charset="0"/>
              </a:rPr>
              <a:t>1/2  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(0.1Hz)</a:t>
            </a:r>
            <a:r>
              <a:rPr lang="en-US" altLang="ja-JP" sz="1400" b="1" dirty="0">
                <a:solidFill>
                  <a:srgbClr val="003300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40" name="Line 40"/>
          <p:cNvSpPr>
            <a:spLocks noChangeShapeType="1"/>
          </p:cNvSpPr>
          <p:nvPr/>
        </p:nvSpPr>
        <p:spPr bwMode="auto">
          <a:xfrm>
            <a:off x="611188" y="1106488"/>
            <a:ext cx="80645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52041" name="Line 41"/>
          <p:cNvSpPr>
            <a:spLocks noChangeShapeType="1"/>
          </p:cNvSpPr>
          <p:nvPr/>
        </p:nvSpPr>
        <p:spPr bwMode="auto">
          <a:xfrm>
            <a:off x="684213" y="4033838"/>
            <a:ext cx="80645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Dark energy</a:t>
            </a:r>
          </a:p>
        </p:txBody>
      </p:sp>
      <p:sp>
        <p:nvSpPr>
          <p:cNvPr id="4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52434" y="831907"/>
            <a:ext cx="44910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will observe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    5x10</a:t>
            </a:r>
            <a:r>
              <a:rPr lang="en-US" altLang="ja-JP" sz="2000" b="1" baseline="30000" dirty="0" smtClean="0">
                <a:solidFill>
                  <a:srgbClr val="FFFFFF"/>
                </a:solidFill>
              </a:rPr>
              <a:t>4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  NS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binaries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for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z&lt;1</a:t>
            </a:r>
          </a:p>
        </p:txBody>
      </p:sp>
      <p:cxnSp>
        <p:nvCxnSpPr>
          <p:cNvPr id="52" name="直線コネクタ 51"/>
          <p:cNvCxnSpPr/>
          <p:nvPr/>
        </p:nvCxnSpPr>
        <p:spPr bwMode="auto">
          <a:xfrm>
            <a:off x="2143108" y="1529910"/>
            <a:ext cx="2357454" cy="158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曲折矢印 53"/>
          <p:cNvSpPr/>
          <p:nvPr/>
        </p:nvSpPr>
        <p:spPr bwMode="auto">
          <a:xfrm flipV="1">
            <a:off x="2428860" y="1672786"/>
            <a:ext cx="385188" cy="318788"/>
          </a:xfrm>
          <a:prstGeom prst="bentArrow">
            <a:avLst>
              <a:gd name="adj1" fmla="val 35629"/>
              <a:gd name="adj2" fmla="val 46259"/>
              <a:gd name="adj3" fmla="val 39173"/>
              <a:gd name="adj4" fmla="val 29578"/>
            </a:avLst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2838474" y="1672786"/>
            <a:ext cx="5876930" cy="39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Precise ‘clock’ at cosmological distance 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97072" name="Text Box 48"/>
          <p:cNvSpPr txBox="1">
            <a:spLocks noChangeArrowheads="1"/>
          </p:cNvSpPr>
          <p:nvPr/>
        </p:nvSpPr>
        <p:spPr bwMode="auto">
          <a:xfrm>
            <a:off x="6215074" y="5295141"/>
            <a:ext cx="2784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Angular resolution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1200" b="1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          </a:t>
            </a:r>
            <a:r>
              <a:rPr kumimoji="1" lang="ja-JP" altLang="en-US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10arcmin</a:t>
            </a:r>
            <a:r>
              <a:rPr kumimoji="1" lang="en-US" altLang="ja-JP" sz="1200" b="1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en-US" altLang="ja-JP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detector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lang="ja-JP" altLang="en-US" sz="1200" b="1" dirty="0">
                <a:solidFill>
                  <a:srgbClr val="DDDDDD"/>
                </a:solidFill>
              </a:rPr>
              <a:t> </a:t>
            </a:r>
            <a:r>
              <a:rPr kumimoji="1" lang="ja-JP" altLang="en-US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10arcsec</a:t>
            </a:r>
            <a:r>
              <a:rPr kumimoji="1" lang="en-US" altLang="ja-JP" sz="1200" b="1" kern="1200" baseline="30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en-US" altLang="ja-JP" sz="12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 detectors</a:t>
            </a:r>
            <a:r>
              <a:rPr kumimoji="1" lang="ja-JP" altLang="en-US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</p:txBody>
      </p:sp>
      <p:sp>
        <p:nvSpPr>
          <p:cNvPr id="897073" name="Text Box 49"/>
          <p:cNvSpPr txBox="1">
            <a:spLocks noChangeArrowheads="1"/>
          </p:cNvSpPr>
          <p:nvPr/>
        </p:nvSpPr>
        <p:spPr bwMode="auto">
          <a:xfrm>
            <a:off x="8143900" y="5938083"/>
            <a:ext cx="6896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 z=1</a:t>
            </a:r>
          </a:p>
        </p:txBody>
      </p:sp>
      <p:sp>
        <p:nvSpPr>
          <p:cNvPr id="897100" name="Text Box 76"/>
          <p:cNvSpPr txBox="1">
            <a:spLocks noChangeArrowheads="1"/>
          </p:cNvSpPr>
          <p:nvPr/>
        </p:nvSpPr>
        <p:spPr bwMode="auto">
          <a:xfrm>
            <a:off x="819152" y="5286388"/>
            <a:ext cx="4967294" cy="36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Determine cosmological parameters</a:t>
            </a:r>
          </a:p>
        </p:txBody>
      </p:sp>
      <p:sp>
        <p:nvSpPr>
          <p:cNvPr id="897101" name="Text Box 77"/>
          <p:cNvSpPr txBox="1">
            <a:spLocks noChangeArrowheads="1"/>
          </p:cNvSpPr>
          <p:nvPr/>
        </p:nvSpPr>
        <p:spPr bwMode="auto">
          <a:xfrm>
            <a:off x="857224" y="5715016"/>
            <a:ext cx="571500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Absolute and independent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measurement</a:t>
            </a:r>
          </a:p>
        </p:txBody>
      </p:sp>
      <p:sp>
        <p:nvSpPr>
          <p:cNvPr id="60" name="AutoShape 3"/>
          <p:cNvSpPr>
            <a:spLocks noChangeAspect="1" noChangeArrowheads="1"/>
          </p:cNvSpPr>
          <p:nvPr/>
        </p:nvSpPr>
        <p:spPr bwMode="auto">
          <a:xfrm>
            <a:off x="571472" y="2214554"/>
            <a:ext cx="8286808" cy="2786082"/>
          </a:xfrm>
          <a:prstGeom prst="roundRect">
            <a:avLst>
              <a:gd name="adj" fmla="val 1917"/>
            </a:avLst>
          </a:prstGeom>
          <a:solidFill>
            <a:srgbClr val="FFCC99">
              <a:alpha val="1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897028" name="Text Box 4"/>
          <p:cNvSpPr txBox="1">
            <a:spLocks noChangeArrowheads="1"/>
          </p:cNvSpPr>
          <p:nvPr/>
        </p:nvSpPr>
        <p:spPr bwMode="auto">
          <a:xfrm>
            <a:off x="785786" y="4214818"/>
            <a:ext cx="3857684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Information on </a:t>
            </a: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acceleration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b="1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of </a:t>
            </a:r>
            <a:r>
              <a:rPr kumimoji="1" lang="en-US" altLang="ja-JP" sz="1800" b="1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expansion of the universe</a:t>
            </a:r>
          </a:p>
        </p:txBody>
      </p:sp>
      <p:sp>
        <p:nvSpPr>
          <p:cNvPr id="897029" name="Text Box 5"/>
          <p:cNvSpPr txBox="1">
            <a:spLocks noChangeArrowheads="1"/>
          </p:cNvSpPr>
          <p:nvPr/>
        </p:nvSpPr>
        <p:spPr bwMode="auto">
          <a:xfrm>
            <a:off x="2187250" y="3434462"/>
            <a:ext cx="20989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chirp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waveform</a:t>
            </a:r>
          </a:p>
        </p:txBody>
      </p:sp>
      <p:sp>
        <p:nvSpPr>
          <p:cNvPr id="897031" name="Text Box 7"/>
          <p:cNvSpPr txBox="1">
            <a:spLocks noChangeArrowheads="1"/>
          </p:cNvSpPr>
          <p:nvPr/>
        </p:nvSpPr>
        <p:spPr bwMode="auto">
          <a:xfrm>
            <a:off x="1142976" y="3429000"/>
            <a:ext cx="16557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Distance:</a:t>
            </a:r>
          </a:p>
        </p:txBody>
      </p:sp>
      <p:sp>
        <p:nvSpPr>
          <p:cNvPr id="897032" name="Text Box 8"/>
          <p:cNvSpPr txBox="1">
            <a:spLocks noChangeArrowheads="1"/>
          </p:cNvSpPr>
          <p:nvPr/>
        </p:nvSpPr>
        <p:spPr bwMode="auto">
          <a:xfrm>
            <a:off x="1142976" y="3767554"/>
            <a:ext cx="15716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Redshift: </a:t>
            </a:r>
          </a:p>
        </p:txBody>
      </p:sp>
      <p:sp>
        <p:nvSpPr>
          <p:cNvPr id="897033" name="Text Box 9"/>
          <p:cNvSpPr txBox="1">
            <a:spLocks noChangeArrowheads="1"/>
          </p:cNvSpPr>
          <p:nvPr/>
        </p:nvSpPr>
        <p:spPr bwMode="auto">
          <a:xfrm>
            <a:off x="2191304" y="3777530"/>
            <a:ext cx="2428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host galaxy</a:t>
            </a:r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571472" y="2280530"/>
            <a:ext cx="30003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CC99"/>
                </a:solidFill>
                <a:sym typeface="Wingdings" pitchFamily="2" charset="2"/>
              </a:rPr>
              <a:t> ‘</a:t>
            </a:r>
            <a:r>
              <a:rPr lang="en-US" altLang="ja-JP" sz="2000" b="1" dirty="0" smtClean="0">
                <a:solidFill>
                  <a:srgbClr val="FFCC99"/>
                </a:solidFill>
              </a:rPr>
              <a:t>Standard Siren’</a:t>
            </a:r>
            <a:r>
              <a:rPr kumimoji="1" lang="en-US" altLang="ja-JP" sz="2000" b="1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2000" b="1" kern="1200" dirty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928630" y="2727269"/>
            <a:ext cx="328618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R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elationship </a:t>
            </a: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between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distance and redshift </a:t>
            </a:r>
          </a:p>
        </p:txBody>
      </p:sp>
      <p:sp>
        <p:nvSpPr>
          <p:cNvPr id="62" name="Oval 93"/>
          <p:cNvSpPr>
            <a:spLocks noChangeArrowheads="1"/>
          </p:cNvSpPr>
          <p:nvPr/>
        </p:nvSpPr>
        <p:spPr bwMode="auto">
          <a:xfrm rot="20307080">
            <a:off x="5302394" y="3546480"/>
            <a:ext cx="329911" cy="161925"/>
          </a:xfrm>
          <a:prstGeom prst="ellips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3" name="Oval 94"/>
          <p:cNvSpPr>
            <a:spLocks noChangeArrowheads="1"/>
          </p:cNvSpPr>
          <p:nvPr/>
        </p:nvSpPr>
        <p:spPr bwMode="auto">
          <a:xfrm rot="20307080">
            <a:off x="5584119" y="3526374"/>
            <a:ext cx="73314" cy="80963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4" name="Oval 95"/>
          <p:cNvSpPr>
            <a:spLocks noChangeArrowheads="1"/>
          </p:cNvSpPr>
          <p:nvPr/>
        </p:nvSpPr>
        <p:spPr bwMode="auto">
          <a:xfrm rot="20307080">
            <a:off x="5277266" y="3647548"/>
            <a:ext cx="73314" cy="80963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5" name="Line 96"/>
          <p:cNvSpPr>
            <a:spLocks noChangeShapeType="1"/>
          </p:cNvSpPr>
          <p:nvPr/>
        </p:nvSpPr>
        <p:spPr bwMode="auto">
          <a:xfrm rot="20307080">
            <a:off x="5478758" y="3702746"/>
            <a:ext cx="36657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66" name="Line 97"/>
          <p:cNvSpPr>
            <a:spLocks noChangeShapeType="1"/>
          </p:cNvSpPr>
          <p:nvPr/>
        </p:nvSpPr>
        <p:spPr bwMode="auto">
          <a:xfrm rot="20307080" flipH="1">
            <a:off x="5419284" y="3552139"/>
            <a:ext cx="36657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2" name="Group 99"/>
          <p:cNvGrpSpPr>
            <a:grpSpLocks/>
          </p:cNvGrpSpPr>
          <p:nvPr/>
        </p:nvGrpSpPr>
        <p:grpSpPr bwMode="auto">
          <a:xfrm>
            <a:off x="8121848" y="3505885"/>
            <a:ext cx="220266" cy="201839"/>
            <a:chOff x="4176" y="1776"/>
            <a:chExt cx="288" cy="240"/>
          </a:xfrm>
        </p:grpSpPr>
        <p:sp>
          <p:nvSpPr>
            <p:cNvPr id="72" name="Line 100"/>
            <p:cNvSpPr>
              <a:spLocks noChangeShapeType="1"/>
            </p:cNvSpPr>
            <p:nvPr/>
          </p:nvSpPr>
          <p:spPr bwMode="auto">
            <a:xfrm flipH="1">
              <a:off x="4176" y="1776"/>
              <a:ext cx="144" cy="24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3" name="Line 101"/>
            <p:cNvSpPr>
              <a:spLocks noChangeShapeType="1"/>
            </p:cNvSpPr>
            <p:nvPr/>
          </p:nvSpPr>
          <p:spPr bwMode="auto">
            <a:xfrm>
              <a:off x="4320" y="1776"/>
              <a:ext cx="144" cy="24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4" name="Line 102"/>
            <p:cNvSpPr>
              <a:spLocks noChangeShapeType="1"/>
            </p:cNvSpPr>
            <p:nvPr/>
          </p:nvSpPr>
          <p:spPr bwMode="auto">
            <a:xfrm>
              <a:off x="4176" y="2016"/>
              <a:ext cx="288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69" name="Oval 103"/>
          <p:cNvSpPr>
            <a:spLocks noChangeArrowheads="1"/>
          </p:cNvSpPr>
          <p:nvPr/>
        </p:nvSpPr>
        <p:spPr bwMode="auto">
          <a:xfrm>
            <a:off x="8195270" y="3465517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70" name="Oval 104"/>
          <p:cNvSpPr>
            <a:spLocks noChangeArrowheads="1"/>
          </p:cNvSpPr>
          <p:nvPr/>
        </p:nvSpPr>
        <p:spPr bwMode="auto">
          <a:xfrm>
            <a:off x="8085137" y="3667356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71" name="Oval 105"/>
          <p:cNvSpPr>
            <a:spLocks noChangeArrowheads="1"/>
          </p:cNvSpPr>
          <p:nvPr/>
        </p:nvSpPr>
        <p:spPr bwMode="auto">
          <a:xfrm>
            <a:off x="8305403" y="3667356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78" name="Line 109"/>
          <p:cNvSpPr>
            <a:spLocks noChangeShapeType="1"/>
          </p:cNvSpPr>
          <p:nvPr/>
        </p:nvSpPr>
        <p:spPr bwMode="auto">
          <a:xfrm>
            <a:off x="8232775" y="3748092"/>
            <a:ext cx="0" cy="323850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79" name="Freeform 110"/>
          <p:cNvSpPr>
            <a:spLocks/>
          </p:cNvSpPr>
          <p:nvPr/>
        </p:nvSpPr>
        <p:spPr bwMode="auto">
          <a:xfrm>
            <a:off x="5668962" y="3546480"/>
            <a:ext cx="2343150" cy="120650"/>
          </a:xfrm>
          <a:custGeom>
            <a:avLst/>
            <a:gdLst>
              <a:gd name="T0" fmla="*/ 0 w 768"/>
              <a:gd name="T1" fmla="*/ 48 h 48"/>
              <a:gd name="T2" fmla="*/ 48 w 768"/>
              <a:gd name="T3" fmla="*/ 0 h 48"/>
              <a:gd name="T4" fmla="*/ 96 w 768"/>
              <a:gd name="T5" fmla="*/ 48 h 48"/>
              <a:gd name="T6" fmla="*/ 144 w 768"/>
              <a:gd name="T7" fmla="*/ 0 h 48"/>
              <a:gd name="T8" fmla="*/ 192 w 768"/>
              <a:gd name="T9" fmla="*/ 48 h 48"/>
              <a:gd name="T10" fmla="*/ 240 w 768"/>
              <a:gd name="T11" fmla="*/ 0 h 48"/>
              <a:gd name="T12" fmla="*/ 288 w 768"/>
              <a:gd name="T13" fmla="*/ 48 h 48"/>
              <a:gd name="T14" fmla="*/ 336 w 768"/>
              <a:gd name="T15" fmla="*/ 0 h 48"/>
              <a:gd name="T16" fmla="*/ 384 w 768"/>
              <a:gd name="T17" fmla="*/ 48 h 48"/>
              <a:gd name="T18" fmla="*/ 432 w 768"/>
              <a:gd name="T19" fmla="*/ 0 h 48"/>
              <a:gd name="T20" fmla="*/ 480 w 768"/>
              <a:gd name="T21" fmla="*/ 48 h 48"/>
              <a:gd name="T22" fmla="*/ 528 w 768"/>
              <a:gd name="T23" fmla="*/ 0 h 48"/>
              <a:gd name="T24" fmla="*/ 576 w 768"/>
              <a:gd name="T25" fmla="*/ 48 h 48"/>
              <a:gd name="T26" fmla="*/ 624 w 768"/>
              <a:gd name="T27" fmla="*/ 0 h 48"/>
              <a:gd name="T28" fmla="*/ 672 w 768"/>
              <a:gd name="T29" fmla="*/ 48 h 48"/>
              <a:gd name="T30" fmla="*/ 720 w 768"/>
              <a:gd name="T31" fmla="*/ 0 h 48"/>
              <a:gd name="T32" fmla="*/ 768 w 768"/>
              <a:gd name="T33" fmla="*/ 48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68"/>
              <a:gd name="T52" fmla="*/ 0 h 48"/>
              <a:gd name="T53" fmla="*/ 768 w 76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68" h="48">
                <a:moveTo>
                  <a:pt x="0" y="48"/>
                </a:moveTo>
                <a:cubicBezTo>
                  <a:pt x="16" y="24"/>
                  <a:pt x="32" y="0"/>
                  <a:pt x="48" y="0"/>
                </a:cubicBezTo>
                <a:cubicBezTo>
                  <a:pt x="64" y="0"/>
                  <a:pt x="80" y="48"/>
                  <a:pt x="96" y="48"/>
                </a:cubicBezTo>
                <a:cubicBezTo>
                  <a:pt x="112" y="48"/>
                  <a:pt x="128" y="0"/>
                  <a:pt x="144" y="0"/>
                </a:cubicBezTo>
                <a:cubicBezTo>
                  <a:pt x="160" y="0"/>
                  <a:pt x="176" y="48"/>
                  <a:pt x="192" y="48"/>
                </a:cubicBezTo>
                <a:cubicBezTo>
                  <a:pt x="208" y="48"/>
                  <a:pt x="224" y="0"/>
                  <a:pt x="240" y="0"/>
                </a:cubicBezTo>
                <a:cubicBezTo>
                  <a:pt x="256" y="0"/>
                  <a:pt x="272" y="48"/>
                  <a:pt x="288" y="48"/>
                </a:cubicBezTo>
                <a:cubicBezTo>
                  <a:pt x="304" y="48"/>
                  <a:pt x="320" y="0"/>
                  <a:pt x="336" y="0"/>
                </a:cubicBezTo>
                <a:cubicBezTo>
                  <a:pt x="352" y="0"/>
                  <a:pt x="368" y="48"/>
                  <a:pt x="384" y="48"/>
                </a:cubicBezTo>
                <a:cubicBezTo>
                  <a:pt x="400" y="48"/>
                  <a:pt x="416" y="0"/>
                  <a:pt x="432" y="0"/>
                </a:cubicBezTo>
                <a:cubicBezTo>
                  <a:pt x="448" y="0"/>
                  <a:pt x="464" y="48"/>
                  <a:pt x="480" y="48"/>
                </a:cubicBezTo>
                <a:cubicBezTo>
                  <a:pt x="496" y="48"/>
                  <a:pt x="512" y="0"/>
                  <a:pt x="528" y="0"/>
                </a:cubicBezTo>
                <a:cubicBezTo>
                  <a:pt x="544" y="0"/>
                  <a:pt x="560" y="48"/>
                  <a:pt x="576" y="48"/>
                </a:cubicBezTo>
                <a:cubicBezTo>
                  <a:pt x="592" y="48"/>
                  <a:pt x="608" y="0"/>
                  <a:pt x="624" y="0"/>
                </a:cubicBezTo>
                <a:cubicBezTo>
                  <a:pt x="640" y="0"/>
                  <a:pt x="656" y="48"/>
                  <a:pt x="672" y="48"/>
                </a:cubicBezTo>
                <a:cubicBezTo>
                  <a:pt x="688" y="48"/>
                  <a:pt x="704" y="0"/>
                  <a:pt x="720" y="0"/>
                </a:cubicBezTo>
                <a:cubicBezTo>
                  <a:pt x="736" y="0"/>
                  <a:pt x="752" y="24"/>
                  <a:pt x="768" y="48"/>
                </a:cubicBezTo>
              </a:path>
            </a:pathLst>
          </a:custGeom>
          <a:noFill/>
          <a:ln w="9525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80" name="Text Box 111"/>
          <p:cNvSpPr txBox="1">
            <a:spLocks noChangeArrowheads="1"/>
          </p:cNvSpPr>
          <p:nvPr/>
        </p:nvSpPr>
        <p:spPr bwMode="auto">
          <a:xfrm>
            <a:off x="5046662" y="3789367"/>
            <a:ext cx="1109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NS-NS (z</a:t>
            </a:r>
            <a:r>
              <a:rPr lang="ja-JP" altLang="en-US" sz="1000" b="1" dirty="0">
                <a:solidFill>
                  <a:srgbClr val="F8F8F8"/>
                </a:solidFill>
                <a:latin typeface="HGP創英角ｺﾞｼｯｸUB" pitchFamily="50" charset="-128"/>
              </a:rPr>
              <a:t>～</a:t>
            </a: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1)</a:t>
            </a:r>
          </a:p>
        </p:txBody>
      </p:sp>
      <p:sp>
        <p:nvSpPr>
          <p:cNvPr id="81" name="Text Box 112"/>
          <p:cNvSpPr txBox="1">
            <a:spLocks noChangeArrowheads="1"/>
          </p:cNvSpPr>
          <p:nvPr/>
        </p:nvSpPr>
        <p:spPr bwMode="auto">
          <a:xfrm>
            <a:off x="6548437" y="3627442"/>
            <a:ext cx="617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DDDDDD"/>
                </a:solidFill>
                <a:latin typeface="HGP創英角ｺﾞｼｯｸUB" pitchFamily="50" charset="-128"/>
              </a:rPr>
              <a:t>GW</a:t>
            </a:r>
          </a:p>
        </p:txBody>
      </p:sp>
      <p:sp>
        <p:nvSpPr>
          <p:cNvPr id="82" name="Text Box 113"/>
          <p:cNvSpPr txBox="1">
            <a:spLocks noChangeArrowheads="1"/>
          </p:cNvSpPr>
          <p:nvPr/>
        </p:nvSpPr>
        <p:spPr bwMode="auto">
          <a:xfrm>
            <a:off x="7939087" y="3189292"/>
            <a:ext cx="739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HGP創英角ｺﾞｼｯｸUB" pitchFamily="50" charset="-128"/>
              </a:rPr>
              <a:t>DECIGO</a:t>
            </a:r>
          </a:p>
        </p:txBody>
      </p:sp>
      <p:sp>
        <p:nvSpPr>
          <p:cNvPr id="83" name="Text Box 114"/>
          <p:cNvSpPr txBox="1">
            <a:spLocks noChangeArrowheads="1"/>
          </p:cNvSpPr>
          <p:nvPr/>
        </p:nvSpPr>
        <p:spPr bwMode="auto">
          <a:xfrm>
            <a:off x="8215338" y="3781416"/>
            <a:ext cx="58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Output</a:t>
            </a:r>
          </a:p>
        </p:txBody>
      </p:sp>
      <p:sp>
        <p:nvSpPr>
          <p:cNvPr id="84" name="AutoShape 115"/>
          <p:cNvSpPr>
            <a:spLocks noChangeArrowheads="1"/>
          </p:cNvSpPr>
          <p:nvPr/>
        </p:nvSpPr>
        <p:spPr bwMode="auto">
          <a:xfrm flipH="1">
            <a:off x="4752975" y="3586167"/>
            <a:ext cx="476250" cy="80963"/>
          </a:xfrm>
          <a:custGeom>
            <a:avLst/>
            <a:gdLst>
              <a:gd name="T0" fmla="*/ 357187 w 21600"/>
              <a:gd name="T1" fmla="*/ 0 h 21600"/>
              <a:gd name="T2" fmla="*/ 0 w 21600"/>
              <a:gd name="T3" fmla="*/ 40482 h 21600"/>
              <a:gd name="T4" fmla="*/ 357187 w 21600"/>
              <a:gd name="T5" fmla="*/ 80963 h 21600"/>
              <a:gd name="T6" fmla="*/ 476250 w 21600"/>
              <a:gd name="T7" fmla="*/ 4048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85" name="Text Box 116"/>
          <p:cNvSpPr txBox="1">
            <a:spLocks noChangeArrowheads="1"/>
          </p:cNvSpPr>
          <p:nvPr/>
        </p:nvSpPr>
        <p:spPr bwMode="auto">
          <a:xfrm>
            <a:off x="4679950" y="3189292"/>
            <a:ext cx="2197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CCFFCC"/>
                </a:solidFill>
                <a:latin typeface="HGP創英角ｺﾞｼｯｸUB" pitchFamily="50" charset="-128"/>
              </a:rPr>
              <a:t>Expansion </a:t>
            </a:r>
            <a:r>
              <a:rPr lang="ja-JP" altLang="en-US" sz="1000" b="1" dirty="0">
                <a:solidFill>
                  <a:srgbClr val="FFFFFF"/>
                </a:solidFill>
                <a:latin typeface="HGP創英角ｺﾞｼｯｸUB" pitchFamily="50" charset="-128"/>
              </a:rPr>
              <a:t>＋</a:t>
            </a:r>
            <a:r>
              <a:rPr lang="en-US" altLang="ja-JP" sz="1000" b="1" dirty="0">
                <a:solidFill>
                  <a:srgbClr val="FFCC99"/>
                </a:solidFill>
                <a:latin typeface="HGP創英角ｺﾞｼｯｸUB" pitchFamily="50" charset="-128"/>
              </a:rPr>
              <a:t>Acceleration?</a:t>
            </a:r>
          </a:p>
        </p:txBody>
      </p:sp>
      <p:sp>
        <p:nvSpPr>
          <p:cNvPr id="91" name="Text Box 122"/>
          <p:cNvSpPr txBox="1">
            <a:spLocks noChangeArrowheads="1"/>
          </p:cNvSpPr>
          <p:nvPr/>
        </p:nvSpPr>
        <p:spPr bwMode="auto">
          <a:xfrm>
            <a:off x="6858016" y="4429132"/>
            <a:ext cx="18351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800" b="1" dirty="0">
                <a:solidFill>
                  <a:srgbClr val="B2B2B2"/>
                </a:solidFill>
              </a:rPr>
              <a:t>Seto, Kawamura, Nakamura, </a:t>
            </a:r>
          </a:p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800" b="1" dirty="0">
                <a:solidFill>
                  <a:srgbClr val="B2B2B2"/>
                </a:solidFill>
              </a:rPr>
              <a:t>            PRL 87, 221103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Pre-DECIGO</a:t>
            </a:r>
          </a:p>
        </p:txBody>
      </p:sp>
      <p:grpSp>
        <p:nvGrpSpPr>
          <p:cNvPr id="2" name="Group 166"/>
          <p:cNvGrpSpPr>
            <a:grpSpLocks/>
          </p:cNvGrpSpPr>
          <p:nvPr/>
        </p:nvGrpSpPr>
        <p:grpSpPr bwMode="auto">
          <a:xfrm>
            <a:off x="423863" y="2278063"/>
            <a:ext cx="3716337" cy="3386137"/>
            <a:chOff x="2048" y="1051"/>
            <a:chExt cx="3363" cy="306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7209001">
              <a:off x="3246" y="1974"/>
              <a:ext cx="378" cy="314"/>
              <a:chOff x="4785" y="11039"/>
              <a:chExt cx="829" cy="688"/>
            </a:xfrm>
          </p:grpSpPr>
          <p:sp>
            <p:nvSpPr>
              <p:cNvPr id="164868" name="Freeform 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69" name="Line 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0" name="Line 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1" name="Line 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2" name="Arc 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 rot="7209001">
              <a:off x="3246" y="1973"/>
              <a:ext cx="378" cy="315"/>
              <a:chOff x="4785" y="11039"/>
              <a:chExt cx="829" cy="688"/>
            </a:xfrm>
          </p:grpSpPr>
          <p:sp>
            <p:nvSpPr>
              <p:cNvPr id="164874" name="Freeform 1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5" name="Line 1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6" name="Line 1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7" name="Line 1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78" name="Arc 1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 flipH="1">
              <a:off x="4065" y="3386"/>
              <a:ext cx="378" cy="314"/>
              <a:chOff x="4785" y="11039"/>
              <a:chExt cx="829" cy="688"/>
            </a:xfrm>
          </p:grpSpPr>
          <p:sp>
            <p:nvSpPr>
              <p:cNvPr id="164880" name="Freeform 16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1" name="Line 17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2" name="Line 18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3" name="Line 19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4" name="Arc 20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 flipH="1">
              <a:off x="4065" y="3385"/>
              <a:ext cx="378" cy="315"/>
              <a:chOff x="4785" y="11039"/>
              <a:chExt cx="829" cy="688"/>
            </a:xfrm>
          </p:grpSpPr>
          <p:sp>
            <p:nvSpPr>
              <p:cNvPr id="164886" name="Freeform 2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7" name="Line 2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8" name="Line 2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89" name="Line 2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890" name="Arc 2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4891" name="Rectangle 27"/>
            <p:cNvSpPr>
              <a:spLocks noChangeArrowheads="1"/>
            </p:cNvSpPr>
            <p:nvPr/>
          </p:nvSpPr>
          <p:spPr bwMode="auto">
            <a:xfrm rot="-17064441">
              <a:off x="2674" y="3360"/>
              <a:ext cx="24" cy="112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2" name="Rectangle 28"/>
            <p:cNvSpPr>
              <a:spLocks noChangeArrowheads="1"/>
            </p:cNvSpPr>
            <p:nvPr/>
          </p:nvSpPr>
          <p:spPr bwMode="auto">
            <a:xfrm rot="2679310">
              <a:off x="2745" y="3493"/>
              <a:ext cx="25" cy="112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3" name="Rectangle 29"/>
            <p:cNvSpPr>
              <a:spLocks noChangeArrowheads="1"/>
            </p:cNvSpPr>
            <p:nvPr/>
          </p:nvSpPr>
          <p:spPr bwMode="auto">
            <a:xfrm rot="3571960">
              <a:off x="2603" y="3451"/>
              <a:ext cx="26" cy="221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4" name="Line 30"/>
            <p:cNvSpPr>
              <a:spLocks noChangeShapeType="1"/>
            </p:cNvSpPr>
            <p:nvPr/>
          </p:nvSpPr>
          <p:spPr bwMode="auto">
            <a:xfrm flipV="1">
              <a:off x="2189" y="3547"/>
              <a:ext cx="2071" cy="1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5" name="Rectangle 31"/>
            <p:cNvSpPr>
              <a:spLocks noChangeArrowheads="1"/>
            </p:cNvSpPr>
            <p:nvPr/>
          </p:nvSpPr>
          <p:spPr bwMode="auto">
            <a:xfrm>
              <a:off x="2166" y="3488"/>
              <a:ext cx="221" cy="11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6" name="Oval 32"/>
            <p:cNvSpPr>
              <a:spLocks noChangeArrowheads="1"/>
            </p:cNvSpPr>
            <p:nvPr/>
          </p:nvSpPr>
          <p:spPr bwMode="auto">
            <a:xfrm>
              <a:off x="2048" y="2980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7" name="Freeform 33"/>
            <p:cNvSpPr>
              <a:spLocks/>
            </p:cNvSpPr>
            <p:nvPr/>
          </p:nvSpPr>
          <p:spPr bwMode="auto">
            <a:xfrm>
              <a:off x="2846" y="3503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8" name="Line 34"/>
            <p:cNvSpPr>
              <a:spLocks noChangeShapeType="1"/>
            </p:cNvSpPr>
            <p:nvPr/>
          </p:nvSpPr>
          <p:spPr bwMode="auto">
            <a:xfrm>
              <a:off x="2850" y="3507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899" name="Line 35"/>
            <p:cNvSpPr>
              <a:spLocks noChangeShapeType="1"/>
            </p:cNvSpPr>
            <p:nvPr/>
          </p:nvSpPr>
          <p:spPr bwMode="auto">
            <a:xfrm>
              <a:off x="2852" y="3589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3025" y="3390"/>
              <a:ext cx="378" cy="315"/>
              <a:chOff x="4785" y="11039"/>
              <a:chExt cx="829" cy="688"/>
            </a:xfrm>
          </p:grpSpPr>
          <p:sp>
            <p:nvSpPr>
              <p:cNvPr id="164901" name="Freeform 3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02" name="Line 3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03" name="Line 3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04" name="Line 4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05" name="Arc 4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4906" name="Freeform 42"/>
            <p:cNvSpPr>
              <a:spLocks/>
            </p:cNvSpPr>
            <p:nvPr/>
          </p:nvSpPr>
          <p:spPr bwMode="auto">
            <a:xfrm>
              <a:off x="2973" y="3488"/>
              <a:ext cx="1364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07" name="Freeform 43"/>
            <p:cNvSpPr>
              <a:spLocks/>
            </p:cNvSpPr>
            <p:nvPr/>
          </p:nvSpPr>
          <p:spPr bwMode="auto">
            <a:xfrm flipV="1">
              <a:off x="2972" y="3585"/>
              <a:ext cx="1365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08" name="Freeform 44"/>
            <p:cNvSpPr>
              <a:spLocks/>
            </p:cNvSpPr>
            <p:nvPr/>
          </p:nvSpPr>
          <p:spPr bwMode="auto">
            <a:xfrm rot="2663462">
              <a:off x="2906" y="3482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09" name="Freeform 45"/>
            <p:cNvSpPr>
              <a:spLocks/>
            </p:cNvSpPr>
            <p:nvPr/>
          </p:nvSpPr>
          <p:spPr bwMode="auto">
            <a:xfrm>
              <a:off x="3094" y="3488"/>
              <a:ext cx="1265" cy="125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0" name="Freeform 46"/>
            <p:cNvSpPr>
              <a:spLocks/>
            </p:cNvSpPr>
            <p:nvPr/>
          </p:nvSpPr>
          <p:spPr bwMode="auto">
            <a:xfrm>
              <a:off x="2843" y="3476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1" name="Arc 47"/>
            <p:cNvSpPr>
              <a:spLocks/>
            </p:cNvSpPr>
            <p:nvPr/>
          </p:nvSpPr>
          <p:spPr bwMode="auto">
            <a:xfrm rot="6937498">
              <a:off x="2785" y="3340"/>
              <a:ext cx="183" cy="21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2" name="Arc 48"/>
            <p:cNvSpPr>
              <a:spLocks/>
            </p:cNvSpPr>
            <p:nvPr/>
          </p:nvSpPr>
          <p:spPr bwMode="auto">
            <a:xfrm rot="14662502" flipV="1">
              <a:off x="2785" y="3545"/>
              <a:ext cx="185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3" name="Freeform 49"/>
            <p:cNvSpPr>
              <a:spLocks/>
            </p:cNvSpPr>
            <p:nvPr/>
          </p:nvSpPr>
          <p:spPr bwMode="auto">
            <a:xfrm flipH="1">
              <a:off x="4330" y="3428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4" name="Line 50"/>
            <p:cNvSpPr>
              <a:spLocks noChangeShapeType="1"/>
            </p:cNvSpPr>
            <p:nvPr/>
          </p:nvSpPr>
          <p:spPr bwMode="auto">
            <a:xfrm flipH="1">
              <a:off x="4437" y="3419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5" name="Line 51"/>
            <p:cNvSpPr>
              <a:spLocks noChangeShapeType="1"/>
            </p:cNvSpPr>
            <p:nvPr/>
          </p:nvSpPr>
          <p:spPr bwMode="auto">
            <a:xfrm flipH="1">
              <a:off x="4328" y="3426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6" name="Line 52"/>
            <p:cNvSpPr>
              <a:spLocks noChangeShapeType="1"/>
            </p:cNvSpPr>
            <p:nvPr/>
          </p:nvSpPr>
          <p:spPr bwMode="auto">
            <a:xfrm flipH="1">
              <a:off x="4325" y="3662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7" name="Arc 53"/>
            <p:cNvSpPr>
              <a:spLocks/>
            </p:cNvSpPr>
            <p:nvPr/>
          </p:nvSpPr>
          <p:spPr bwMode="auto">
            <a:xfrm rot="8071501" flipH="1">
              <a:off x="4068" y="3382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8" name="Freeform 54"/>
            <p:cNvSpPr>
              <a:spLocks/>
            </p:cNvSpPr>
            <p:nvPr/>
          </p:nvSpPr>
          <p:spPr bwMode="auto">
            <a:xfrm>
              <a:off x="3032" y="3432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19" name="Line 55"/>
            <p:cNvSpPr>
              <a:spLocks noChangeShapeType="1"/>
            </p:cNvSpPr>
            <p:nvPr/>
          </p:nvSpPr>
          <p:spPr bwMode="auto">
            <a:xfrm>
              <a:off x="3031" y="3423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0" name="Line 56"/>
            <p:cNvSpPr>
              <a:spLocks noChangeShapeType="1"/>
            </p:cNvSpPr>
            <p:nvPr/>
          </p:nvSpPr>
          <p:spPr bwMode="auto">
            <a:xfrm>
              <a:off x="3025" y="3666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1" name="Arc 57"/>
            <p:cNvSpPr>
              <a:spLocks/>
            </p:cNvSpPr>
            <p:nvPr/>
          </p:nvSpPr>
          <p:spPr bwMode="auto">
            <a:xfrm rot="35128499">
              <a:off x="3084" y="3386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2" name="Arc 58"/>
            <p:cNvSpPr>
              <a:spLocks/>
            </p:cNvSpPr>
            <p:nvPr/>
          </p:nvSpPr>
          <p:spPr bwMode="auto">
            <a:xfrm rot="2663462" flipH="1" flipV="1">
              <a:off x="2911" y="3435"/>
              <a:ext cx="222" cy="22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3" name="Arc 59"/>
            <p:cNvSpPr>
              <a:spLocks/>
            </p:cNvSpPr>
            <p:nvPr/>
          </p:nvSpPr>
          <p:spPr bwMode="auto">
            <a:xfrm rot="2663462">
              <a:off x="2813" y="3441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4" name="Arc 60"/>
            <p:cNvSpPr>
              <a:spLocks/>
            </p:cNvSpPr>
            <p:nvPr/>
          </p:nvSpPr>
          <p:spPr bwMode="auto">
            <a:xfrm rot="2663462">
              <a:off x="2787" y="3504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5" name="Arc 61"/>
            <p:cNvSpPr>
              <a:spLocks/>
            </p:cNvSpPr>
            <p:nvPr/>
          </p:nvSpPr>
          <p:spPr bwMode="auto">
            <a:xfrm rot="2663462" flipH="1" flipV="1">
              <a:off x="2870" y="3503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6" name="Line 62"/>
            <p:cNvSpPr>
              <a:spLocks noChangeShapeType="1"/>
            </p:cNvSpPr>
            <p:nvPr/>
          </p:nvSpPr>
          <p:spPr bwMode="auto">
            <a:xfrm rot="1807332" flipV="1">
              <a:off x="2781" y="2919"/>
              <a:ext cx="1" cy="67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7" name="Freeform 63"/>
            <p:cNvSpPr>
              <a:spLocks/>
            </p:cNvSpPr>
            <p:nvPr/>
          </p:nvSpPr>
          <p:spPr bwMode="auto">
            <a:xfrm rot="-3592668">
              <a:off x="2718" y="3281"/>
              <a:ext cx="50" cy="89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8" name="Line 64"/>
            <p:cNvSpPr>
              <a:spLocks noChangeShapeType="1"/>
            </p:cNvSpPr>
            <p:nvPr/>
          </p:nvSpPr>
          <p:spPr bwMode="auto">
            <a:xfrm rot="-3592668">
              <a:off x="2687" y="3304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29" name="Line 65"/>
            <p:cNvSpPr>
              <a:spLocks noChangeShapeType="1"/>
            </p:cNvSpPr>
            <p:nvPr/>
          </p:nvSpPr>
          <p:spPr bwMode="auto">
            <a:xfrm rot="-3592668">
              <a:off x="2759" y="3343"/>
              <a:ext cx="43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66"/>
            <p:cNvGrpSpPr>
              <a:grpSpLocks/>
            </p:cNvGrpSpPr>
            <p:nvPr/>
          </p:nvGrpSpPr>
          <p:grpSpPr bwMode="auto">
            <a:xfrm rot="-3592668">
              <a:off x="2726" y="2871"/>
              <a:ext cx="378" cy="315"/>
              <a:chOff x="4785" y="11039"/>
              <a:chExt cx="829" cy="688"/>
            </a:xfrm>
          </p:grpSpPr>
          <p:sp>
            <p:nvSpPr>
              <p:cNvPr id="164931" name="Freeform 6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32" name="Line 6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33" name="Line 6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34" name="Line 7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35" name="Arc 7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4936" name="Freeform 72"/>
            <p:cNvSpPr>
              <a:spLocks/>
            </p:cNvSpPr>
            <p:nvPr/>
          </p:nvSpPr>
          <p:spPr bwMode="auto">
            <a:xfrm rot="-3592668">
              <a:off x="2414" y="2611"/>
              <a:ext cx="1364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37" name="Freeform 73"/>
            <p:cNvSpPr>
              <a:spLocks/>
            </p:cNvSpPr>
            <p:nvPr/>
          </p:nvSpPr>
          <p:spPr bwMode="auto">
            <a:xfrm rot="18007332" flipV="1">
              <a:off x="2496" y="2660"/>
              <a:ext cx="1365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38" name="Freeform 74"/>
            <p:cNvSpPr>
              <a:spLocks/>
            </p:cNvSpPr>
            <p:nvPr/>
          </p:nvSpPr>
          <p:spPr bwMode="auto">
            <a:xfrm rot="-929206">
              <a:off x="2728" y="3169"/>
              <a:ext cx="137" cy="13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39" name="Freeform 75"/>
            <p:cNvSpPr>
              <a:spLocks/>
            </p:cNvSpPr>
            <p:nvPr/>
          </p:nvSpPr>
          <p:spPr bwMode="auto">
            <a:xfrm rot="-3592668">
              <a:off x="2545" y="2514"/>
              <a:ext cx="1264" cy="125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0" name="Freeform 76"/>
            <p:cNvSpPr>
              <a:spLocks/>
            </p:cNvSpPr>
            <p:nvPr/>
          </p:nvSpPr>
          <p:spPr bwMode="auto">
            <a:xfrm rot="-3592668">
              <a:off x="2658" y="3155"/>
              <a:ext cx="284" cy="14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1" name="Arc 77"/>
            <p:cNvSpPr>
              <a:spLocks/>
            </p:cNvSpPr>
            <p:nvPr/>
          </p:nvSpPr>
          <p:spPr bwMode="auto">
            <a:xfrm rot="3344830">
              <a:off x="2566" y="3163"/>
              <a:ext cx="183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2" name="Arc 78"/>
            <p:cNvSpPr>
              <a:spLocks/>
            </p:cNvSpPr>
            <p:nvPr/>
          </p:nvSpPr>
          <p:spPr bwMode="auto">
            <a:xfrm rot="11069833" flipV="1">
              <a:off x="2743" y="3265"/>
              <a:ext cx="185" cy="211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3" name="Freeform 79"/>
            <p:cNvSpPr>
              <a:spLocks/>
            </p:cNvSpPr>
            <p:nvPr/>
          </p:nvSpPr>
          <p:spPr bwMode="auto">
            <a:xfrm rot="18007332" flipH="1">
              <a:off x="3446" y="1900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4" name="Line 80"/>
            <p:cNvSpPr>
              <a:spLocks noChangeShapeType="1"/>
            </p:cNvSpPr>
            <p:nvPr/>
          </p:nvSpPr>
          <p:spPr bwMode="auto">
            <a:xfrm rot="18007332" flipH="1">
              <a:off x="3526" y="1844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5" name="Line 81"/>
            <p:cNvSpPr>
              <a:spLocks noChangeShapeType="1"/>
            </p:cNvSpPr>
            <p:nvPr/>
          </p:nvSpPr>
          <p:spPr bwMode="auto">
            <a:xfrm rot="18007332" flipH="1">
              <a:off x="3341" y="1955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6" name="Line 82"/>
            <p:cNvSpPr>
              <a:spLocks noChangeShapeType="1"/>
            </p:cNvSpPr>
            <p:nvPr/>
          </p:nvSpPr>
          <p:spPr bwMode="auto">
            <a:xfrm rot="18007332" flipH="1">
              <a:off x="3543" y="2074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7" name="Arc 83"/>
            <p:cNvSpPr>
              <a:spLocks/>
            </p:cNvSpPr>
            <p:nvPr/>
          </p:nvSpPr>
          <p:spPr bwMode="auto">
            <a:xfrm rot="4478833" flipH="1">
              <a:off x="3260" y="1991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8" name="Freeform 84"/>
            <p:cNvSpPr>
              <a:spLocks/>
            </p:cNvSpPr>
            <p:nvPr/>
          </p:nvSpPr>
          <p:spPr bwMode="auto">
            <a:xfrm rot="-3592668">
              <a:off x="2798" y="3023"/>
              <a:ext cx="106" cy="2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49" name="Line 85"/>
            <p:cNvSpPr>
              <a:spLocks noChangeShapeType="1"/>
            </p:cNvSpPr>
            <p:nvPr/>
          </p:nvSpPr>
          <p:spPr bwMode="auto">
            <a:xfrm rot="-3592668">
              <a:off x="2824" y="3061"/>
              <a:ext cx="0" cy="2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0" name="Line 86"/>
            <p:cNvSpPr>
              <a:spLocks noChangeShapeType="1"/>
            </p:cNvSpPr>
            <p:nvPr/>
          </p:nvSpPr>
          <p:spPr bwMode="auto">
            <a:xfrm rot="-3592668">
              <a:off x="2691" y="3082"/>
              <a:ext cx="11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1" name="Line 87"/>
            <p:cNvSpPr>
              <a:spLocks noChangeShapeType="1"/>
            </p:cNvSpPr>
            <p:nvPr/>
          </p:nvSpPr>
          <p:spPr bwMode="auto">
            <a:xfrm rot="-3592668">
              <a:off x="2894" y="3199"/>
              <a:ext cx="11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2" name="Arc 88"/>
            <p:cNvSpPr>
              <a:spLocks/>
            </p:cNvSpPr>
            <p:nvPr/>
          </p:nvSpPr>
          <p:spPr bwMode="auto">
            <a:xfrm rot="31535830">
              <a:off x="2771" y="2842"/>
              <a:ext cx="315" cy="322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3" name="Arc 89"/>
            <p:cNvSpPr>
              <a:spLocks/>
            </p:cNvSpPr>
            <p:nvPr/>
          </p:nvSpPr>
          <p:spPr bwMode="auto">
            <a:xfrm rot="-929206" flipH="1" flipV="1">
              <a:off x="2708" y="3082"/>
              <a:ext cx="222" cy="22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4" name="Arc 90"/>
            <p:cNvSpPr>
              <a:spLocks/>
            </p:cNvSpPr>
            <p:nvPr/>
          </p:nvSpPr>
          <p:spPr bwMode="auto">
            <a:xfrm rot="-929206">
              <a:off x="2663" y="3170"/>
              <a:ext cx="221" cy="22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5" name="Arc 91"/>
            <p:cNvSpPr>
              <a:spLocks/>
            </p:cNvSpPr>
            <p:nvPr/>
          </p:nvSpPr>
          <p:spPr bwMode="auto">
            <a:xfrm rot="-929206">
              <a:off x="2680" y="3316"/>
              <a:ext cx="88" cy="9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6" name="Arc 92"/>
            <p:cNvSpPr>
              <a:spLocks/>
            </p:cNvSpPr>
            <p:nvPr/>
          </p:nvSpPr>
          <p:spPr bwMode="auto">
            <a:xfrm rot="-929206" flipH="1" flipV="1">
              <a:off x="2720" y="3243"/>
              <a:ext cx="89" cy="89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7" name="Line 93"/>
            <p:cNvSpPr>
              <a:spLocks noChangeShapeType="1"/>
            </p:cNvSpPr>
            <p:nvPr/>
          </p:nvSpPr>
          <p:spPr bwMode="auto">
            <a:xfrm>
              <a:off x="2772" y="3535"/>
              <a:ext cx="1" cy="3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58" name="Line 94"/>
            <p:cNvSpPr>
              <a:spLocks noChangeShapeType="1"/>
            </p:cNvSpPr>
            <p:nvPr/>
          </p:nvSpPr>
          <p:spPr bwMode="auto">
            <a:xfrm rot="7220284">
              <a:off x="2565" y="3167"/>
              <a:ext cx="0" cy="3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95"/>
            <p:cNvGrpSpPr>
              <a:grpSpLocks/>
            </p:cNvGrpSpPr>
            <p:nvPr/>
          </p:nvGrpSpPr>
          <p:grpSpPr bwMode="auto">
            <a:xfrm rot="7253297">
              <a:off x="2312" y="3161"/>
              <a:ext cx="142" cy="114"/>
              <a:chOff x="5504" y="8144"/>
              <a:chExt cx="291" cy="236"/>
            </a:xfrm>
          </p:grpSpPr>
          <p:sp>
            <p:nvSpPr>
              <p:cNvPr id="164960" name="Rectangle 96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61" name="Rectangle 97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" name="Group 98"/>
            <p:cNvGrpSpPr>
              <a:grpSpLocks/>
            </p:cNvGrpSpPr>
            <p:nvPr/>
          </p:nvGrpSpPr>
          <p:grpSpPr bwMode="auto">
            <a:xfrm>
              <a:off x="2699" y="3849"/>
              <a:ext cx="141" cy="114"/>
              <a:chOff x="5504" y="8144"/>
              <a:chExt cx="291" cy="236"/>
            </a:xfrm>
          </p:grpSpPr>
          <p:sp>
            <p:nvSpPr>
              <p:cNvPr id="164963" name="Rectangle 99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964" name="Rectangle 100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4965" name="Rectangle 101"/>
            <p:cNvSpPr>
              <a:spLocks noChangeArrowheads="1"/>
            </p:cNvSpPr>
            <p:nvPr/>
          </p:nvSpPr>
          <p:spPr bwMode="auto">
            <a:xfrm rot="3571960">
              <a:off x="2602" y="3451"/>
              <a:ext cx="27" cy="221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66" name="Rectangle 102"/>
            <p:cNvSpPr>
              <a:spLocks noChangeArrowheads="1"/>
            </p:cNvSpPr>
            <p:nvPr/>
          </p:nvSpPr>
          <p:spPr bwMode="auto">
            <a:xfrm rot="2679310">
              <a:off x="2745" y="3493"/>
              <a:ext cx="25" cy="112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67" name="Rectangle 103"/>
            <p:cNvSpPr>
              <a:spLocks noChangeArrowheads="1"/>
            </p:cNvSpPr>
            <p:nvPr/>
          </p:nvSpPr>
          <p:spPr bwMode="auto">
            <a:xfrm rot="-17064441">
              <a:off x="2674" y="3359"/>
              <a:ext cx="24" cy="112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68" name="Oval 104"/>
            <p:cNvSpPr>
              <a:spLocks noChangeArrowheads="1"/>
            </p:cNvSpPr>
            <p:nvPr/>
          </p:nvSpPr>
          <p:spPr bwMode="auto">
            <a:xfrm>
              <a:off x="3159" y="1051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969" name="Oval 105"/>
            <p:cNvSpPr>
              <a:spLocks noChangeArrowheads="1"/>
            </p:cNvSpPr>
            <p:nvPr/>
          </p:nvSpPr>
          <p:spPr bwMode="auto">
            <a:xfrm>
              <a:off x="4274" y="2980"/>
              <a:ext cx="1137" cy="113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graphicFrame>
        <p:nvGraphicFramePr>
          <p:cNvPr id="165035" name="Group 171"/>
          <p:cNvGraphicFramePr>
            <a:graphicFrameLocks noGrp="1"/>
          </p:cNvGraphicFramePr>
          <p:nvPr>
            <p:ph idx="1"/>
          </p:nvPr>
        </p:nvGraphicFramePr>
        <p:xfrm>
          <a:off x="4267200" y="1736725"/>
          <a:ext cx="4664075" cy="4440874"/>
        </p:xfrm>
        <a:graphic>
          <a:graphicData uri="http://schemas.openxmlformats.org/drawingml/2006/table">
            <a:tbl>
              <a:tblPr/>
              <a:tblGrid>
                <a:gridCol w="2165350"/>
                <a:gridCol w="1249363"/>
                <a:gridCol w="1249362"/>
              </a:tblGrid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Pre-DECIGO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DECIGO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Arm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100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1000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Mirror diameter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30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Laser wavelength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0.532 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Symbol" pitchFamily="18" charset="2"/>
                        </a:rPr>
                        <a:t>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0.532 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Symbol" pitchFamily="18" charset="2"/>
                        </a:rPr>
                        <a:t>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Finesse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Laser power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 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 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Mirror mass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30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100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# of interferometers in each cluster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# of clusters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" name="フッター プレースホルダ 10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Sensitivity of Pre-DECIGO</a:t>
            </a:r>
          </a:p>
        </p:txBody>
      </p:sp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6563" y="2424113"/>
            <a:ext cx="5918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1235075" y="1768475"/>
            <a:ext cx="7254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S/N~14 for NS-NS@300Mpc, 10-20 events/year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Times New Roman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Times New Roman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 launch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949" y="785794"/>
            <a:ext cx="29473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2" name="Rectangle 16"/>
          <p:cNvSpPr>
            <a:spLocks noChangeArrowheads="1"/>
          </p:cNvSpPr>
          <p:nvPr/>
        </p:nvSpPr>
        <p:spPr bwMode="auto">
          <a:xfrm>
            <a:off x="642910" y="963371"/>
            <a:ext cx="3857625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of signal processing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          </a:t>
            </a:r>
            <a:r>
              <a:rPr kumimoji="1" lang="en-US" altLang="ja-JP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and control system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215338" y="857232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Photo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   </a:t>
            </a:r>
            <a:endParaRPr kumimoji="1" lang="en-US" altLang="ja-JP" sz="14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  <a:endParaRPr kumimoji="1" lang="en-US" altLang="ja-JP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4500563" y="3295649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79388" y="3295649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79388" y="3592511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CPU: HR5000</a:t>
            </a: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(64bit, 33MHz)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System Memory: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2MB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Burst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Asynch.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Data Recorder: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SDRAM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SpW: 3ch</a:t>
            </a:r>
            <a:endParaRPr kumimoji="1" lang="en-US" altLang="ja-JP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" name="Picture 7" descr="IMG_3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656011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IMG_3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05224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42876" y="3286124"/>
            <a:ext cx="442912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SpaceCube2: Space-qualified Computer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4716463" y="3295649"/>
            <a:ext cx="352901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: User Module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910388" y="3511549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Processor test board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GW+Acc. sensor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FPGA board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DAC 16bit x 8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ADC 16bit x 4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32 ch by MPX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Torsion Antenna x2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~47g test mass</a:t>
            </a: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52413" y="5383211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Size: 71 x 221 x 171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1.9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7W </a:t>
            </a: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7019925" y="5205411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 : 380kbps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Size: 124 x 224 x 174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3.5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~7W </a:t>
            </a: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6083300" y="5716586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3419475" y="5745161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642910" y="1907285"/>
            <a:ext cx="5000660" cy="107414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 </a:t>
            </a:r>
            <a:r>
              <a:rPr kumimoji="1" lang="en-US" altLang="ja-JP" sz="16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(Space-wire   Demonstration module)</a:t>
            </a:r>
            <a:r>
              <a:rPr kumimoji="1" lang="ja-JP" altLang="en-US" sz="16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600" b="1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    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on </a:t>
            </a:r>
            <a:r>
              <a:rPr lang="en-US" altLang="ja-JP" sz="2000" b="1" dirty="0" smtClean="0">
                <a:solidFill>
                  <a:srgbClr val="99CCFF"/>
                </a:solidFill>
              </a:rPr>
              <a:t>SDS-1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 satellite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Launched in Jan. 23, 2009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6500826" y="2285992"/>
            <a:ext cx="928694" cy="857256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32" grpId="0"/>
      <p:bldP spid="33" grpId="0"/>
      <p:bldP spid="34" grpId="0"/>
      <p:bldP spid="35" grpId="0"/>
      <p:bldP spid="38" grpId="0"/>
      <p:bldP spid="42" grpId="0"/>
      <p:bldP spid="4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285852" y="71414"/>
            <a:ext cx="6629400" cy="6921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SWIM</a:t>
            </a:r>
            <a:r>
              <a:rPr lang="en-US" altLang="ja-JP" sz="2800" dirty="0" smtClean="0">
                <a:latin typeface="Symbol" pitchFamily="18" charset="2"/>
              </a:rPr>
              <a:t>mn</a:t>
            </a:r>
            <a:endParaRPr lang="en-US" altLang="ja-JP" sz="2800" dirty="0">
              <a:latin typeface="Symbol" pitchFamily="18" charset="2"/>
            </a:endParaRPr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556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500062" y="928670"/>
            <a:ext cx="6215078" cy="7940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Tiny GW detector</a:t>
            </a:r>
            <a:r>
              <a:rPr lang="en-US" altLang="ja-JP" sz="2000" b="1" dirty="0" smtClean="0">
                <a:solidFill>
                  <a:srgbClr val="EAEAEA"/>
                </a:solidFill>
              </a:rPr>
              <a:t>   ~47g test masses inside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Levitated control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in space </a:t>
            </a:r>
            <a:endParaRPr kumimoji="1" lang="en-US" altLang="ja-JP" sz="18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13414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23560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23561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23562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4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3566" name="Picture 13" descr="IMG_03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4975" y="2492375"/>
            <a:ext cx="21796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4" descr="CIMG13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975" y="765175"/>
            <a:ext cx="21764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4975" y="4229100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69" name="Picture 16" descr="IMG_026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7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3572" name="Rectangle 19"/>
          <p:cNvSpPr>
            <a:spLocks noChangeArrowheads="1"/>
          </p:cNvSpPr>
          <p:nvPr/>
        </p:nvSpPr>
        <p:spPr bwMode="auto">
          <a:xfrm>
            <a:off x="538163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23573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23574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23575" name="Rectangle 22"/>
          <p:cNvSpPr>
            <a:spLocks noChangeAspect="1" noChangeArrowheads="1"/>
          </p:cNvSpPr>
          <p:nvPr/>
        </p:nvSpPr>
        <p:spPr bwMode="auto">
          <a:xfrm>
            <a:off x="4910156" y="4643446"/>
            <a:ext cx="230505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Used for 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position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 current ~100mA</a:t>
            </a:r>
          </a:p>
        </p:txBody>
      </p:sp>
      <p:sp>
        <p:nvSpPr>
          <p:cNvPr id="23576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1800000">
            <a:off x="7571018" y="1447850"/>
            <a:ext cx="410701" cy="649188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H="1">
            <a:off x="7667625" y="2060575"/>
            <a:ext cx="1588" cy="4318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9" name="Rectangle 26"/>
          <p:cNvSpPr>
            <a:spLocks noChangeArrowheads="1"/>
          </p:cNvSpPr>
          <p:nvPr/>
        </p:nvSpPr>
        <p:spPr bwMode="auto">
          <a:xfrm>
            <a:off x="8134350" y="3784600"/>
            <a:ext cx="901700" cy="365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 TAMs 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 the frame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7858148" y="2214554"/>
            <a:ext cx="1187452" cy="2308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 Module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714347" y="2571744"/>
            <a:ext cx="2500331" cy="2571768"/>
          </a:xfrm>
          <a:prstGeom prst="roundRect">
            <a:avLst>
              <a:gd name="adj" fmla="val 3069"/>
            </a:avLst>
          </a:prstGeom>
          <a:solidFill>
            <a:srgbClr val="C0C0C0">
              <a:alpha val="15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Successful control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357158" y="928670"/>
            <a:ext cx="300039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SWIM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  In-orbit operation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図 13" descr="090512_SWIM_seigy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844398"/>
            <a:ext cx="5357850" cy="5513560"/>
          </a:xfrm>
          <a:prstGeom prst="rect">
            <a:avLst/>
          </a:prstGeom>
        </p:spPr>
      </p:pic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5357818" y="917554"/>
            <a:ext cx="1714512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505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z control on</a:t>
            </a:r>
            <a:endParaRPr kumimoji="1" lang="ja-JP" altLang="en-US" sz="1800" b="1" kern="1200" dirty="0">
              <a:solidFill>
                <a:srgbClr val="FF505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000892" y="3460596"/>
            <a:ext cx="192882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yaw</a:t>
            </a:r>
            <a:r>
              <a:rPr kumimoji="1" lang="en-US" altLang="ja-JP" sz="1800" b="1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control on</a:t>
            </a:r>
            <a:endParaRPr kumimoji="1" lang="ja-JP" altLang="en-US" sz="1800" b="1" kern="12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Line 224"/>
          <p:cNvSpPr>
            <a:spLocks noChangeShapeType="1"/>
          </p:cNvSpPr>
          <p:nvPr/>
        </p:nvSpPr>
        <p:spPr bwMode="auto">
          <a:xfrm flipH="1">
            <a:off x="5072065" y="1142984"/>
            <a:ext cx="285752" cy="214315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Line 224"/>
          <p:cNvSpPr>
            <a:spLocks noChangeShapeType="1"/>
          </p:cNvSpPr>
          <p:nvPr/>
        </p:nvSpPr>
        <p:spPr bwMode="auto">
          <a:xfrm flipH="1" flipV="1">
            <a:off x="6643702" y="3643313"/>
            <a:ext cx="428628" cy="45719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57159" y="5572140"/>
            <a:ext cx="3643337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Operation:  May 12, 2009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57159" y="5960926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Downlink:   ~ a week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00034" y="2071678"/>
            <a:ext cx="285752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Test mass controlled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785786" y="308445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Damped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(in pitch DoF)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785786" y="2674778"/>
            <a:ext cx="264320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Error signal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 zero</a:t>
            </a:r>
            <a:r>
              <a:rPr lang="en-US" altLang="ja-JP" sz="1800" b="1" dirty="0" smtClean="0">
                <a:solidFill>
                  <a:srgbClr val="F8F8F8"/>
                </a:solidFill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785786" y="4441781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</a:rPr>
              <a:t>Signal injection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OL trans. Fn.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785786" y="3743778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Free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    in x and y DoF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7504139" y="5929330"/>
            <a:ext cx="156845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endParaRPr lang="en-US" altLang="ja-JP" sz="1400" b="1" dirty="0" smtClean="0">
              <a:solidFill>
                <a:srgbClr val="969696"/>
              </a:solidFill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W.Kokuyama</a:t>
            </a:r>
            <a:endParaRPr kumimoji="1" lang="ja-JP" altLang="en-US" sz="1400" b="1" kern="1200" dirty="0">
              <a:solidFill>
                <a:srgbClr val="96969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3149600" y="5080000"/>
            <a:ext cx="2176463" cy="1363663"/>
          </a:xfrm>
          <a:prstGeom prst="rect">
            <a:avLst/>
          </a:prstGeom>
          <a:solidFill>
            <a:srgbClr val="CC99FF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SWIM</a:t>
            </a:r>
            <a:r>
              <a:rPr lang="en-US" altLang="ja-JP" sz="2400" dirty="0">
                <a:latin typeface="Symbol" pitchFamily="18" charset="2"/>
              </a:rPr>
              <a:t>mn</a:t>
            </a:r>
            <a:r>
              <a:rPr lang="ja-JP" altLang="en-US" sz="2400" dirty="0"/>
              <a:t>初期運用</a:t>
            </a:r>
            <a:r>
              <a:rPr lang="en-US" altLang="ja-JP" sz="2400" dirty="0"/>
              <a:t>(5)</a:t>
            </a:r>
          </a:p>
        </p:txBody>
      </p:sp>
      <p:sp>
        <p:nvSpPr>
          <p:cNvPr id="296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XY</a:t>
            </a:r>
            <a:r>
              <a:rPr lang="ja-JP" altLang="en-US" dirty="0"/>
              <a:t>平面上のマスの動きと衛星スピンの効果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8" y="1343025"/>
            <a:ext cx="2260600" cy="22860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1328738"/>
            <a:ext cx="2324100" cy="23241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00050" y="995363"/>
            <a:ext cx="6411913" cy="36671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マスが浮上した時、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XY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平面上で自由振動を行っている様子が観測</a:t>
            </a:r>
          </a:p>
        </p:txBody>
      </p:sp>
      <p:pic>
        <p:nvPicPr>
          <p:cNvPr id="29703" name="Picture 7" descr="MS_0314-16_Jointdata_kaisekixy_kisek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7925" y="1363663"/>
            <a:ext cx="4156075" cy="3587750"/>
          </a:xfrm>
          <a:prstGeom prst="rect">
            <a:avLst/>
          </a:prstGeom>
          <a:noFill/>
        </p:spPr>
      </p:pic>
      <p:sp>
        <p:nvSpPr>
          <p:cNvPr id="29704" name="Arc 8"/>
          <p:cNvSpPr>
            <a:spLocks/>
          </p:cNvSpPr>
          <p:nvPr/>
        </p:nvSpPr>
        <p:spPr bwMode="auto">
          <a:xfrm rot="-1293116">
            <a:off x="7156450" y="1916113"/>
            <a:ext cx="549275" cy="4016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723"/>
              <a:gd name="T1" fmla="*/ 0 h 21600"/>
              <a:gd name="T2" fmla="*/ 20723 w 20723"/>
              <a:gd name="T3" fmla="*/ 15506 h 21600"/>
              <a:gd name="T4" fmla="*/ 0 w 2072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723" h="21600" fill="none" extrusionOk="0">
                <a:moveTo>
                  <a:pt x="-1" y="0"/>
                </a:moveTo>
                <a:cubicBezTo>
                  <a:pt x="9582" y="0"/>
                  <a:pt x="18019" y="6313"/>
                  <a:pt x="20722" y="15506"/>
                </a:cubicBezTo>
              </a:path>
              <a:path w="20723" h="21600" stroke="0" extrusionOk="0">
                <a:moveTo>
                  <a:pt x="-1" y="0"/>
                </a:moveTo>
                <a:cubicBezTo>
                  <a:pt x="9582" y="0"/>
                  <a:pt x="18019" y="6313"/>
                  <a:pt x="20722" y="15506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7315200" y="4038600"/>
            <a:ext cx="1244600" cy="37941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X-Y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プロット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6810375" y="1617663"/>
            <a:ext cx="1314450" cy="36671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楕円が回転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6619875" y="4926013"/>
            <a:ext cx="889000" cy="366712"/>
          </a:xfrm>
          <a:prstGeom prst="rect">
            <a:avLst/>
          </a:prstGeom>
          <a:solidFill>
            <a:schemeClr val="bg1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0.2mm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1711325" y="3635375"/>
            <a:ext cx="3054350" cy="36671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2Hz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の共振＋うなり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(~0.05Hz)</a:t>
            </a:r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>
            <a:off x="5510213" y="4889500"/>
            <a:ext cx="32067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114800"/>
            <a:ext cx="2925763" cy="219392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5319713" y="5330825"/>
            <a:ext cx="3603625" cy="6413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データからフィッティング：</a:t>
            </a:r>
            <a:r>
              <a:rPr kumimoji="1" lang="en-US" altLang="ja-JP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-16.8deg/s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衛星スピンレート：</a:t>
            </a:r>
            <a:r>
              <a:rPr kumimoji="1" lang="en-US" altLang="ja-JP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-16.7deg/s</a:t>
            </a:r>
          </a:p>
        </p:txBody>
      </p:sp>
      <p:sp>
        <p:nvSpPr>
          <p:cNvPr id="29713" name="Line 17"/>
          <p:cNvSpPr>
            <a:spLocks noChangeShapeType="1"/>
          </p:cNvSpPr>
          <p:nvPr/>
        </p:nvSpPr>
        <p:spPr bwMode="auto">
          <a:xfrm flipH="1">
            <a:off x="1600200" y="3810000"/>
            <a:ext cx="0" cy="914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14" name="Arc 18"/>
          <p:cNvSpPr>
            <a:spLocks/>
          </p:cNvSpPr>
          <p:nvPr/>
        </p:nvSpPr>
        <p:spPr bwMode="auto">
          <a:xfrm rot="17388828" flipH="1">
            <a:off x="1420019" y="3769519"/>
            <a:ext cx="306388" cy="457200"/>
          </a:xfrm>
          <a:custGeom>
            <a:avLst/>
            <a:gdLst>
              <a:gd name="G0" fmla="+- 8102 0 0"/>
              <a:gd name="G1" fmla="+- 21600 0 0"/>
              <a:gd name="G2" fmla="+- 21600 0 0"/>
              <a:gd name="T0" fmla="*/ 8102 w 29702"/>
              <a:gd name="T1" fmla="*/ 0 h 43200"/>
              <a:gd name="T2" fmla="*/ 0 w 29702"/>
              <a:gd name="T3" fmla="*/ 41623 h 43200"/>
              <a:gd name="T4" fmla="*/ 8102 w 29702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702" h="43200" fill="none" extrusionOk="0">
                <a:moveTo>
                  <a:pt x="8101" y="0"/>
                </a:moveTo>
                <a:cubicBezTo>
                  <a:pt x="20031" y="0"/>
                  <a:pt x="29702" y="9670"/>
                  <a:pt x="29702" y="21600"/>
                </a:cubicBezTo>
                <a:cubicBezTo>
                  <a:pt x="29702" y="33529"/>
                  <a:pt x="20031" y="43200"/>
                  <a:pt x="8102" y="43200"/>
                </a:cubicBezTo>
                <a:cubicBezTo>
                  <a:pt x="5325" y="43200"/>
                  <a:pt x="2574" y="42664"/>
                  <a:pt x="0" y="41622"/>
                </a:cubicBezTo>
              </a:path>
              <a:path w="29702" h="43200" stroke="0" extrusionOk="0">
                <a:moveTo>
                  <a:pt x="8101" y="0"/>
                </a:moveTo>
                <a:cubicBezTo>
                  <a:pt x="20031" y="0"/>
                  <a:pt x="29702" y="9670"/>
                  <a:pt x="29702" y="21600"/>
                </a:cubicBezTo>
                <a:cubicBezTo>
                  <a:pt x="29702" y="33529"/>
                  <a:pt x="20031" y="43200"/>
                  <a:pt x="8102" y="43200"/>
                </a:cubicBezTo>
                <a:cubicBezTo>
                  <a:pt x="5325" y="43200"/>
                  <a:pt x="2574" y="42664"/>
                  <a:pt x="0" y="41622"/>
                </a:cubicBezTo>
                <a:lnTo>
                  <a:pt x="8102" y="2160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eaVert"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152400" y="3962400"/>
            <a:ext cx="1220788" cy="36671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スピン安定</a:t>
            </a:r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2940050" y="4154488"/>
            <a:ext cx="2306638" cy="91598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コリオリ力により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振動軸が回転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→ </a:t>
            </a: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「フーコーの振り子」</a:t>
            </a:r>
          </a:p>
        </p:txBody>
      </p:sp>
      <p:sp>
        <p:nvSpPr>
          <p:cNvPr id="29717" name="Line 21"/>
          <p:cNvSpPr>
            <a:spLocks noChangeShapeType="1"/>
          </p:cNvSpPr>
          <p:nvPr/>
        </p:nvSpPr>
        <p:spPr bwMode="auto">
          <a:xfrm flipH="1">
            <a:off x="304800" y="5181600"/>
            <a:ext cx="0" cy="4572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152400" y="4876800"/>
            <a:ext cx="312738" cy="36671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Z</a:t>
            </a:r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6634163" y="5957888"/>
            <a:ext cx="1041400" cy="417512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よく一致</a:t>
            </a: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1277938" y="1676400"/>
            <a:ext cx="354012" cy="37941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</a:t>
            </a:r>
          </a:p>
        </p:txBody>
      </p:sp>
      <p:sp>
        <p:nvSpPr>
          <p:cNvPr id="29721" name="Text Box 25"/>
          <p:cNvSpPr txBox="1">
            <a:spLocks noChangeArrowheads="1"/>
          </p:cNvSpPr>
          <p:nvPr/>
        </p:nvSpPr>
        <p:spPr bwMode="auto">
          <a:xfrm>
            <a:off x="2954338" y="1600200"/>
            <a:ext cx="350837" cy="37941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</a:t>
            </a:r>
          </a:p>
        </p:txBody>
      </p:sp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3287713" y="3382963"/>
            <a:ext cx="1136650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Time [sec]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42963" y="3425825"/>
            <a:ext cx="1136650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Time [sec]</a:t>
            </a: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3360738" y="5294313"/>
            <a:ext cx="244475" cy="755650"/>
          </a:xfrm>
          <a:prstGeom prst="rect">
            <a:avLst/>
          </a:prstGeom>
          <a:solidFill>
            <a:schemeClr val="accent1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4557713" y="5300663"/>
            <a:ext cx="244475" cy="755650"/>
          </a:xfrm>
          <a:prstGeom prst="rect">
            <a:avLst/>
          </a:prstGeom>
          <a:solidFill>
            <a:schemeClr val="accent1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26" name="Line 30"/>
          <p:cNvSpPr>
            <a:spLocks noChangeShapeType="1"/>
          </p:cNvSpPr>
          <p:nvPr/>
        </p:nvSpPr>
        <p:spPr bwMode="auto">
          <a:xfrm>
            <a:off x="3832225" y="5703888"/>
            <a:ext cx="246063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727" name="Text Box 31"/>
          <p:cNvSpPr txBox="1">
            <a:spLocks noChangeArrowheads="1"/>
          </p:cNvSpPr>
          <p:nvPr/>
        </p:nvSpPr>
        <p:spPr bwMode="auto">
          <a:xfrm>
            <a:off x="3205163" y="6110288"/>
            <a:ext cx="216217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4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センサ固定座標系でみると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6451 C -0.00746 0.04948 -0.0118 0.02636 -0.0118 0.00046 C -0.0118 -0.02497 -0.00746 -0.0481 -0.00069 -0.06359 C 0.00625 -0.0481 0.01007 -0.02497 0.01007 0.00046 C 0.01007 0.02636 0.00625 0.04948 -0.00069 0.06451 Z " pathEditMode="relative" rAng="16200000" ptsTypes="fffff">
                                      <p:cBhvr>
                                        <p:cTn id="43" dur="200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 -0.00347 C 0.03541 0.00555 0.01805 0.01133 -0.00139 0.01133 C -0.02049 0.01133 -0.03785 0.00555 -0.04948 -0.00347 C -0.03785 -0.01271 -0.02049 -0.0178 -0.00139 -0.0178 C 0.01805 -0.0178 0.03541 -0.01271 0.0467 -0.00347 Z " pathEditMode="relative" rAng="10800000" ptsTypes="fffff">
                                      <p:cBhvr>
                                        <p:cTn id="47" dur="2000" fill="hold"/>
                                        <p:tgtEl>
                                          <p:spTgt spid="297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8" grpId="0" animBg="1"/>
      <p:bldP spid="29704" grpId="0" animBg="1"/>
      <p:bldP spid="29705" grpId="0" animBg="1"/>
      <p:bldP spid="29706" grpId="0"/>
      <p:bldP spid="29708" grpId="0" animBg="1"/>
      <p:bldP spid="29710" grpId="0" animBg="1"/>
      <p:bldP spid="29712" grpId="0"/>
      <p:bldP spid="29713" grpId="0" animBg="1"/>
      <p:bldP spid="29714" grpId="0" animBg="1"/>
      <p:bldP spid="29715" grpId="0"/>
      <p:bldP spid="29716" grpId="0"/>
      <p:bldP spid="29717" grpId="0" animBg="1"/>
      <p:bldP spid="29718" grpId="0"/>
      <p:bldP spid="29719" grpId="0" animBg="1"/>
      <p:bldP spid="29724" grpId="0" animBg="1"/>
      <p:bldP spid="29724" grpId="1" animBg="1"/>
      <p:bldP spid="29725" grpId="0" animBg="1"/>
      <p:bldP spid="29725" grpId="1" animBg="1"/>
      <p:bldP spid="29726" grpId="0" animBg="1"/>
      <p:bldP spid="2972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3243263" y="622300"/>
            <a:ext cx="5681662" cy="5765800"/>
          </a:xfrm>
          <a:prstGeom prst="rect">
            <a:avLst/>
          </a:prstGeom>
          <a:solidFill>
            <a:schemeClr val="bg1"/>
          </a:solidFill>
          <a:ln w="508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SWIM</a:t>
            </a:r>
            <a:r>
              <a:rPr lang="en-US" altLang="ja-JP" sz="2400" dirty="0">
                <a:latin typeface="Symbol" pitchFamily="18" charset="2"/>
              </a:rPr>
              <a:t>mn</a:t>
            </a:r>
            <a:r>
              <a:rPr lang="ja-JP" altLang="en-US" sz="2400" dirty="0"/>
              <a:t>初期運用</a:t>
            </a:r>
            <a:r>
              <a:rPr lang="en-US" altLang="ja-JP" sz="2400" dirty="0"/>
              <a:t>(1)</a:t>
            </a:r>
          </a:p>
        </p:txBody>
      </p:sp>
      <p:sp>
        <p:nvSpPr>
          <p:cNvPr id="143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8785225" cy="746125"/>
          </a:xfrm>
        </p:spPr>
        <p:txBody>
          <a:bodyPr/>
          <a:lstStyle/>
          <a:p>
            <a:r>
              <a:rPr lang="ja-JP" altLang="en-US" dirty="0"/>
              <a:t>浮上マスの制御</a:t>
            </a:r>
          </a:p>
        </p:txBody>
      </p:sp>
      <p:pic>
        <p:nvPicPr>
          <p:cNvPr id="14341" name="Picture 5" descr="090328_seigy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143000"/>
            <a:ext cx="5238750" cy="5257800"/>
          </a:xfrm>
          <a:prstGeom prst="rect">
            <a:avLst/>
          </a:prstGeo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027113" y="5873750"/>
            <a:ext cx="2554287" cy="58102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注：データ処理のせいで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過渡応答は一部汚く見える</a:t>
            </a: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92075" y="1066800"/>
            <a:ext cx="3095625" cy="915988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そのまま地上では制御できない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飛行機実験で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秒間の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制御を実証していた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908425" y="533400"/>
            <a:ext cx="4960938" cy="36671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回目 例：</a:t>
            </a:r>
            <a:r>
              <a:rPr kumimoji="1" lang="en-US" altLang="ja-JP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09/03/14 14</a:t>
            </a:r>
            <a:r>
              <a:rPr kumimoji="1" lang="ja-JP" altLang="en-US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</a:t>
            </a:r>
            <a:r>
              <a:rPr kumimoji="1" lang="en-US" altLang="ja-JP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(JST)</a:t>
            </a:r>
            <a:r>
              <a:rPr kumimoji="1" lang="ja-JP" altLang="en-US" u="sng" kern="1200" dirty="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頃　ノルウェー上空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 rot="16200000">
            <a:off x="2834482" y="2270918"/>
            <a:ext cx="1098550" cy="36671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鉛直制御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 rot="16200000">
            <a:off x="2834482" y="4709318"/>
            <a:ext cx="1098550" cy="36671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回転制御</a:t>
            </a: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5791200" y="1143000"/>
            <a:ext cx="0" cy="3048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6553200" y="1143000"/>
            <a:ext cx="0" cy="3048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316538" y="862013"/>
            <a:ext cx="641350" cy="336550"/>
          </a:xfrm>
          <a:prstGeom prst="rect">
            <a:avLst/>
          </a:prstGeom>
          <a:solidFill>
            <a:schemeClr val="bg1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Z ON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6146800" y="862013"/>
            <a:ext cx="901700" cy="336550"/>
          </a:xfrm>
          <a:prstGeom prst="rect">
            <a:avLst/>
          </a:prstGeom>
          <a:solidFill>
            <a:schemeClr val="bg1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Yaw ON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22275" y="3719513"/>
            <a:ext cx="2338388" cy="692150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４回とも宇宙空間での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制御に成功</a:t>
            </a:r>
            <a:r>
              <a:rPr kumimoji="1" lang="en-US" altLang="ja-JP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(TAM1)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4283075" y="874713"/>
            <a:ext cx="541338" cy="336550"/>
          </a:xfrm>
          <a:prstGeom prst="rect">
            <a:avLst/>
          </a:prstGeom>
          <a:solidFill>
            <a:schemeClr val="bg1"/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OFF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693738" y="2324100"/>
            <a:ext cx="1941512" cy="915988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月運用時に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回、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月運用時に</a:t>
            </a: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回、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制御を実施</a:t>
            </a:r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>
            <a:off x="1562100" y="3244850"/>
            <a:ext cx="0" cy="414338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708025" y="4797425"/>
            <a:ext cx="2362200" cy="58102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フォトセンサ</a:t>
            </a:r>
            <a:r>
              <a:rPr kumimoji="1" lang="en-US" altLang="ja-JP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変位センサ</a:t>
            </a:r>
            <a:r>
              <a:rPr kumimoji="1" lang="en-US" altLang="ja-JP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のオフセット最適化も実施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704850" y="5438775"/>
            <a:ext cx="1898650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TAM2</a:t>
            </a:r>
            <a:r>
              <a:rPr kumimoji="1" lang="ja-JP" altLang="en-US" sz="16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は動作確認中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kern="1200" smtClean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400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dirty="0"/>
              <a:t>SWIM</a:t>
            </a:r>
            <a:r>
              <a:rPr lang="en-US" altLang="ja-JP" sz="2400" dirty="0">
                <a:latin typeface="Symbol" pitchFamily="18" charset="2"/>
              </a:rPr>
              <a:t>mn</a:t>
            </a:r>
            <a:r>
              <a:rPr lang="ja-JP" altLang="en-US" sz="2400" dirty="0"/>
              <a:t>初期運用</a:t>
            </a:r>
            <a:r>
              <a:rPr lang="en-US" altLang="ja-JP" sz="2400" dirty="0"/>
              <a:t>(2)</a:t>
            </a:r>
          </a:p>
        </p:txBody>
      </p:sp>
      <p:sp>
        <p:nvSpPr>
          <p:cNvPr id="2765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/>
              <a:t>制御時残留ノイズスペクトル</a:t>
            </a:r>
          </a:p>
        </p:txBody>
      </p:sp>
      <p:pic>
        <p:nvPicPr>
          <p:cNvPr id="27654" name="Picture 6" descr="GRP_MS_0314-16_Jointdata_injz_DisplacementNoi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" y="1162050"/>
            <a:ext cx="7543800" cy="4881563"/>
          </a:xfrm>
          <a:prstGeom prst="rect">
            <a:avLst/>
          </a:prstGeom>
          <a:noFill/>
        </p:spPr>
      </p:pic>
      <p:sp>
        <p:nvSpPr>
          <p:cNvPr id="27655" name="Line 7"/>
          <p:cNvSpPr>
            <a:spLocks noChangeShapeType="1"/>
          </p:cNvSpPr>
          <p:nvPr/>
        </p:nvSpPr>
        <p:spPr bwMode="auto">
          <a:xfrm flipH="1">
            <a:off x="5524500" y="2054225"/>
            <a:ext cx="147638" cy="5270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5224463" y="1751013"/>
            <a:ext cx="2187575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8.4Hz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注入信号と</a:t>
            </a: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倍波</a:t>
            </a:r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H="1">
            <a:off x="4352925" y="1563688"/>
            <a:ext cx="9525" cy="4000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2895600" y="1258888"/>
            <a:ext cx="2565400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XY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平面内共振</a:t>
            </a: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後述</a:t>
            </a: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と倍波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5203825" y="1044575"/>
            <a:ext cx="3717685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Z</a:t>
            </a: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方向に矩形波信号注入時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1171575" y="5995988"/>
            <a:ext cx="3172663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その他のピーク：解析中</a:t>
            </a:r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>
            <a:off x="6164263" y="2082800"/>
            <a:ext cx="244475" cy="930275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4876800" y="6021388"/>
            <a:ext cx="4716356" cy="461665"/>
          </a:xfrm>
          <a:prstGeom prst="rect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FF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データの取得に成功・解析を実施中</a:t>
            </a:r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 flipH="1">
            <a:off x="5003800" y="1603375"/>
            <a:ext cx="82550" cy="547688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>
            <a:off x="4725988" y="2208213"/>
            <a:ext cx="65087" cy="4254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40458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669" name="Text Box 21"/>
          <p:cNvSpPr txBox="1">
            <a:spLocks noChangeArrowheads="1"/>
          </p:cNvSpPr>
          <p:nvPr/>
        </p:nvSpPr>
        <p:spPr bwMode="auto">
          <a:xfrm>
            <a:off x="4397375" y="1919288"/>
            <a:ext cx="617538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Pitch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 rot="5400000">
            <a:off x="5546585" y="3275956"/>
            <a:ext cx="5577168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Rotational Displacement [rad/rHz]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7385054" y="1917700"/>
            <a:ext cx="998538" cy="3335338"/>
            <a:chOff x="4653" y="1086"/>
            <a:chExt cx="629" cy="2101"/>
          </a:xfrm>
        </p:grpSpPr>
        <p:sp>
          <p:nvSpPr>
            <p:cNvPr id="27670" name="Text Box 22"/>
            <p:cNvSpPr txBox="1">
              <a:spLocks noChangeArrowheads="1"/>
            </p:cNvSpPr>
            <p:nvPr/>
          </p:nvSpPr>
          <p:spPr bwMode="auto">
            <a:xfrm>
              <a:off x="4754" y="2286"/>
              <a:ext cx="501" cy="291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10</a:t>
              </a:r>
              <a:r>
                <a:rPr kumimoji="1" lang="en-US" altLang="ja-JP" b="1" kern="1200" baseline="300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-6</a:t>
              </a:r>
            </a:p>
          </p:txBody>
        </p:sp>
        <p:sp>
          <p:nvSpPr>
            <p:cNvPr id="27672" name="Text Box 24"/>
            <p:cNvSpPr txBox="1">
              <a:spLocks noChangeArrowheads="1"/>
            </p:cNvSpPr>
            <p:nvPr/>
          </p:nvSpPr>
          <p:spPr bwMode="auto">
            <a:xfrm>
              <a:off x="4781" y="2896"/>
              <a:ext cx="501" cy="291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10</a:t>
              </a:r>
              <a:r>
                <a:rPr kumimoji="1" lang="en-US" altLang="ja-JP" b="1" kern="1200" baseline="300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-7</a:t>
              </a:r>
            </a:p>
          </p:txBody>
        </p: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4668" y="1683"/>
              <a:ext cx="569" cy="291"/>
              <a:chOff x="4668" y="1683"/>
              <a:chExt cx="569" cy="291"/>
            </a:xfrm>
          </p:grpSpPr>
          <p:sp>
            <p:nvSpPr>
              <p:cNvPr id="27671" name="Text Box 23"/>
              <p:cNvSpPr txBox="1">
                <a:spLocks noChangeArrowheads="1"/>
              </p:cNvSpPr>
              <p:nvPr/>
            </p:nvSpPr>
            <p:spPr bwMode="auto">
              <a:xfrm>
                <a:off x="4736" y="1683"/>
                <a:ext cx="501" cy="291"/>
              </a:xfrm>
              <a:prstGeom prst="rect">
                <a:avLst/>
              </a:prstGeom>
              <a:noFill/>
              <a:ln w="508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1" lang="en-US" altLang="ja-JP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10</a:t>
                </a:r>
                <a:r>
                  <a:rPr kumimoji="1" lang="en-US" altLang="ja-JP" b="1" kern="1200" baseline="300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-5</a:t>
                </a:r>
              </a:p>
            </p:txBody>
          </p:sp>
          <p:sp>
            <p:nvSpPr>
              <p:cNvPr id="27674" name="Line 26"/>
              <p:cNvSpPr>
                <a:spLocks noChangeShapeType="1"/>
              </p:cNvSpPr>
              <p:nvPr/>
            </p:nvSpPr>
            <p:spPr bwMode="auto">
              <a:xfrm flipH="1" flipV="1">
                <a:off x="4668" y="1800"/>
                <a:ext cx="126" cy="0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kern="1200" dirty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7675" name="Line 27"/>
            <p:cNvSpPr>
              <a:spLocks noChangeShapeType="1"/>
            </p:cNvSpPr>
            <p:nvPr/>
          </p:nvSpPr>
          <p:spPr bwMode="auto">
            <a:xfrm flipH="1" flipV="1">
              <a:off x="4653" y="2397"/>
              <a:ext cx="126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676" name="Line 28"/>
            <p:cNvSpPr>
              <a:spLocks noChangeShapeType="1"/>
            </p:cNvSpPr>
            <p:nvPr/>
          </p:nvSpPr>
          <p:spPr bwMode="auto">
            <a:xfrm flipH="1" flipV="1">
              <a:off x="4653" y="3003"/>
              <a:ext cx="126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kern="1200" dirty="0">
                <a:solidFill>
                  <a:srgbClr val="40458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4656" y="1086"/>
              <a:ext cx="569" cy="291"/>
              <a:chOff x="4668" y="1683"/>
              <a:chExt cx="569" cy="291"/>
            </a:xfrm>
          </p:grpSpPr>
          <p:sp>
            <p:nvSpPr>
              <p:cNvPr id="27679" name="Text Box 31"/>
              <p:cNvSpPr txBox="1">
                <a:spLocks noChangeArrowheads="1"/>
              </p:cNvSpPr>
              <p:nvPr/>
            </p:nvSpPr>
            <p:spPr bwMode="auto">
              <a:xfrm>
                <a:off x="4736" y="1683"/>
                <a:ext cx="501" cy="291"/>
              </a:xfrm>
              <a:prstGeom prst="rect">
                <a:avLst/>
              </a:prstGeom>
              <a:noFill/>
              <a:ln w="508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kumimoji="1" lang="en-US" altLang="ja-JP" b="1" kern="12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10</a:t>
                </a:r>
                <a:r>
                  <a:rPr kumimoji="1" lang="en-US" altLang="ja-JP" b="1" kern="1200" baseline="30000" dirty="0">
                    <a:solidFill>
                      <a:srgbClr val="000000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rPr>
                  <a:t>-4</a:t>
                </a:r>
              </a:p>
            </p:txBody>
          </p:sp>
          <p:sp>
            <p:nvSpPr>
              <p:cNvPr id="27680" name="Line 32"/>
              <p:cNvSpPr>
                <a:spLocks noChangeShapeType="1"/>
              </p:cNvSpPr>
              <p:nvPr/>
            </p:nvSpPr>
            <p:spPr bwMode="auto">
              <a:xfrm flipH="1" flipV="1">
                <a:off x="4668" y="1800"/>
                <a:ext cx="126" cy="0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kern="1200" dirty="0">
                  <a:solidFill>
                    <a:srgbClr val="40458C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球状星団のブラックホール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5000628" y="1636753"/>
            <a:ext cx="4071965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GEMINI AND HUBBLE SPACE TELESCOPE EVIDENCE FOR AN INTERMEDIATE-MASS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BLACK HOLE IN </a:t>
            </a:r>
            <a:r>
              <a:rPr lang="en-US" altLang="ja-JP" sz="1400" b="1" dirty="0" smtClean="0">
                <a:solidFill>
                  <a:srgbClr val="EAEAEA"/>
                </a:solidFill>
                <a:latin typeface="Symbol" pitchFamily="18" charset="2"/>
              </a:rPr>
              <a:t>w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CENTAURI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Eva Noyola</a:t>
            </a: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et al., ApJ 676 (2008) 1008Y1015</a:t>
            </a:r>
          </a:p>
        </p:txBody>
      </p:sp>
      <p:pic>
        <p:nvPicPr>
          <p:cNvPr id="19" name="図 18" descr="65334.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2674810"/>
            <a:ext cx="3066138" cy="3635686"/>
          </a:xfrm>
          <a:prstGeom prst="rect">
            <a:avLst/>
          </a:prstGeom>
        </p:spPr>
      </p:pic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000628" y="928670"/>
            <a:ext cx="378621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中心付近の星の速度分布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                          と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質量の関係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642910" y="1000108"/>
            <a:ext cx="378621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中心付近の星の速度分布の観測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42910" y="1428736"/>
            <a:ext cx="4143403" cy="9725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Core velocity dispersions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for 25 Galactic and 10 old Magellanic globular clusters? </a:t>
            </a:r>
            <a:endParaRPr lang="en-US" altLang="ja-JP" sz="12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Pierre Dubath</a:t>
            </a: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et al.,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  </a:t>
            </a:r>
            <a:r>
              <a:rPr lang="fr-FR" altLang="ja-JP" sz="1200" b="1" dirty="0" smtClean="0">
                <a:solidFill>
                  <a:srgbClr val="DDDDDD"/>
                </a:solidFill>
                <a:latin typeface="Tahoma" pitchFamily="34" charset="0"/>
              </a:rPr>
              <a:t>Astron. Astrophys. 324, 505–522 (1997)</a:t>
            </a:r>
            <a:endParaRPr lang="en-US" altLang="ja-JP" sz="1200" b="1" dirty="0" smtClean="0">
              <a:solidFill>
                <a:srgbClr val="DDDDDD"/>
              </a:solidFill>
              <a:latin typeface="Tahoma" pitchFamily="34" charset="0"/>
            </a:endParaRPr>
          </a:p>
        </p:txBody>
      </p:sp>
      <p:pic>
        <p:nvPicPr>
          <p:cNvPr id="24" name="図 23" descr="table_nph-iarticle_que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2571744"/>
            <a:ext cx="3363886" cy="3849632"/>
          </a:xfrm>
          <a:prstGeom prst="rect">
            <a:avLst/>
          </a:prstGeom>
        </p:spPr>
      </p:pic>
      <p:sp>
        <p:nvSpPr>
          <p:cNvPr id="25" name="右矢印 24"/>
          <p:cNvSpPr/>
          <p:nvPr/>
        </p:nvSpPr>
        <p:spPr bwMode="auto">
          <a:xfrm>
            <a:off x="4643438" y="4000504"/>
            <a:ext cx="357190" cy="42862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 bwMode="auto">
          <a:xfrm>
            <a:off x="500034" y="1928802"/>
            <a:ext cx="4143404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2003425"/>
            <a:ext cx="39687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59" name="Rectangle 2"/>
          <p:cNvSpPr>
            <a:spLocks noChangeArrowheads="1"/>
          </p:cNvSpPr>
          <p:nvPr/>
        </p:nvSpPr>
        <p:spPr bwMode="auto">
          <a:xfrm>
            <a:off x="4800600" y="13716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endParaRPr kumimoji="1" lang="ja-JP" altLang="ja-JP" sz="2400" kern="1200" dirty="0">
              <a:solidFill>
                <a:srgbClr val="003366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468313" y="1001713"/>
            <a:ext cx="7747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人工衛星の軌道から地球重力ポテンシャルを検知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　　軌道検知用</a:t>
            </a:r>
            <a:r>
              <a:rPr kumimoji="1" lang="ja-JP" altLang="en-US" sz="2000" kern="1200" dirty="0">
                <a:solidFill>
                  <a:srgbClr val="FFCCCC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ＧＰＳ受信機</a:t>
            </a:r>
            <a:r>
              <a:rPr kumimoji="1" lang="en-US" altLang="ja-JP" sz="2000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および</a:t>
            </a:r>
            <a:r>
              <a:rPr kumimoji="1" lang="ja-JP" altLang="en-US" sz="2000" kern="1200" dirty="0">
                <a:solidFill>
                  <a:srgbClr val="FFCCCC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加速度計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で構成</a:t>
            </a:r>
            <a:endParaRPr kumimoji="1" lang="ja-JP" altLang="en-US" sz="2400" b="1" kern="1200" dirty="0">
              <a:solidFill>
                <a:srgbClr val="F8F8F8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876800" y="2133600"/>
            <a:ext cx="3886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地球重力場観測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Global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な重力ポテンシャルの決定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密度分布のモニタ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地球規模の水の監視技術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（海洋・陸水・氷床等）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 地球環境モニタ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地震・火山噴火にともなう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         地殻変動の検知・予測</a:t>
            </a: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627313" y="2420938"/>
            <a:ext cx="2808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2000" b="1" kern="1200" dirty="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4929188" y="5181600"/>
            <a:ext cx="3757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の間の期間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2012-16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年を埋める可能性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990601" y="5791200"/>
            <a:ext cx="358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東京大字地震研・新谷氏、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福田氏の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情報提供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Galaxy formation</a:t>
            </a:r>
            <a:endParaRPr lang="en-US" altLang="ja-JP" sz="2000" dirty="0" smtClean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26627" name="AutoShape 126"/>
          <p:cNvSpPr>
            <a:spLocks noChangeArrowheads="1"/>
          </p:cNvSpPr>
          <p:nvPr/>
        </p:nvSpPr>
        <p:spPr bwMode="auto">
          <a:xfrm>
            <a:off x="4465667" y="1928802"/>
            <a:ext cx="4462464" cy="3929090"/>
          </a:xfrm>
          <a:prstGeom prst="roundRect">
            <a:avLst>
              <a:gd name="adj" fmla="val 4875"/>
            </a:avLst>
          </a:prstGeom>
          <a:solidFill>
            <a:srgbClr val="FFFFFF">
              <a:alpha val="50195"/>
            </a:srgbClr>
          </a:solidFill>
          <a:ln w="6350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26648" name="Picture 124" descr="account2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81" y="2143116"/>
            <a:ext cx="4214842" cy="31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125"/>
          <p:cNvSpPr txBox="1">
            <a:spLocks noChangeArrowheads="1"/>
          </p:cNvSpPr>
          <p:nvPr/>
        </p:nvSpPr>
        <p:spPr bwMode="auto">
          <a:xfrm>
            <a:off x="6337331" y="5473696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zh-CN" altLang="en-US" sz="800" b="1">
                <a:solidFill>
                  <a:srgbClr val="B2B2B2"/>
                </a:solidFill>
              </a:rPr>
              <a:t>戎崎俊一</a:t>
            </a:r>
            <a:r>
              <a:rPr lang="en-US" altLang="zh-CN" sz="800" b="1" dirty="0">
                <a:solidFill>
                  <a:srgbClr val="B2B2B2"/>
                </a:solidFill>
              </a:rPr>
              <a:t>(</a:t>
            </a:r>
            <a:r>
              <a:rPr lang="zh-CN" altLang="en-US" sz="800" b="1">
                <a:solidFill>
                  <a:srgbClr val="B2B2B2"/>
                </a:solidFill>
              </a:rPr>
              <a:t>理化学研究所</a:t>
            </a:r>
            <a:r>
              <a:rPr lang="en-US" altLang="zh-CN" sz="800" b="1" dirty="0">
                <a:solidFill>
                  <a:srgbClr val="B2B2B2"/>
                </a:solidFill>
              </a:rPr>
              <a:t>)</a:t>
            </a:r>
            <a:r>
              <a:rPr lang="en-US" altLang="ja-JP" sz="800" b="1" dirty="0">
                <a:solidFill>
                  <a:srgbClr val="B2B2B2"/>
                </a:solidFill>
              </a:rPr>
              <a:t> </a:t>
            </a:r>
            <a:r>
              <a:rPr lang="ja-JP" altLang="en-US" sz="800" b="1" dirty="0">
                <a:solidFill>
                  <a:srgbClr val="B2B2B2"/>
                </a:solidFill>
              </a:rPr>
              <a:t>先生の</a:t>
            </a:r>
            <a:r>
              <a:rPr lang="en-US" altLang="ja-JP" sz="800" b="1" dirty="0">
                <a:solidFill>
                  <a:srgbClr val="B2B2B2"/>
                </a:solidFill>
              </a:rPr>
              <a:t>web</a:t>
            </a:r>
            <a:r>
              <a:rPr lang="ja-JP" altLang="en-US" sz="800" b="1" dirty="0">
                <a:solidFill>
                  <a:srgbClr val="B2B2B2"/>
                </a:solidFill>
              </a:rPr>
              <a:t>ページより引用 </a:t>
            </a:r>
            <a:r>
              <a:rPr lang="en-US" altLang="ja-JP" sz="800" b="1" dirty="0">
                <a:solidFill>
                  <a:srgbClr val="B2B2B2"/>
                </a:solidFill>
              </a:rPr>
              <a:t>http://atlas.riken.go.jp/~ebisu/smbh.html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285720" y="1785926"/>
            <a:ext cx="76438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DECIGO will observe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Intermediate-mass BH (</a:t>
            </a:r>
            <a:r>
              <a:rPr lang="en-US" altLang="ja-JP" sz="2000" b="1" dirty="0" smtClean="0">
                <a:solidFill>
                  <a:srgbClr val="FFFFCC"/>
                </a:solidFill>
              </a:rPr>
              <a:t>IMBH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binary merger with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    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SNR&gt;10</a:t>
            </a:r>
            <a:r>
              <a:rPr kumimoji="1" lang="en-US" altLang="ja-JP" sz="2000" b="1" kern="1200" baseline="300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for z~10 source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357158" y="4054152"/>
            <a:ext cx="40719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b="1" dirty="0" smtClean="0">
                <a:solidFill>
                  <a:srgbClr val="FFFFFF"/>
                </a:solidFill>
              </a:rPr>
              <a:t>Information on the  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formation of 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b="1" kern="1200" dirty="0" smtClean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Supermassive</a:t>
            </a:r>
            <a:r>
              <a:rPr lang="en-US" altLang="ja-JP" sz="2000" b="1" dirty="0" smtClean="0">
                <a:solidFill>
                  <a:srgbClr val="FFFFCC"/>
                </a:solidFill>
              </a:rPr>
              <a:t> BHs</a:t>
            </a:r>
          </a:p>
          <a:p>
            <a:pPr algn="l">
              <a:lnSpc>
                <a:spcPct val="110000"/>
              </a:lnSpc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at the center of galaxies</a:t>
            </a:r>
          </a:p>
        </p:txBody>
      </p:sp>
      <p:sp>
        <p:nvSpPr>
          <p:cNvPr id="42" name="下矢印 41"/>
          <p:cNvSpPr/>
          <p:nvPr/>
        </p:nvSpPr>
        <p:spPr bwMode="auto">
          <a:xfrm>
            <a:off x="1714480" y="3571876"/>
            <a:ext cx="428628" cy="357190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1000100" y="2571744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r>
              <a:rPr lang="ja-JP" altLang="en-US" dirty="0" smtClean="0"/>
              <a:t>の観測網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Gravity of the Earth  (October 18, 2010, NASA/Goddard SFC, Greenbelt, USA)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1000100" y="5072082"/>
            <a:ext cx="42862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(2012-16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の空白を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" name="図 15" descr="Koop_Rummel_Future_of_Satel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000108"/>
            <a:ext cx="3738124" cy="5286388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785786" y="1214422"/>
            <a:ext cx="314327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GRACE, GOCE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が稼働中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85786" y="1643050"/>
            <a:ext cx="414340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次世代計画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GRACE-FO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と同等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マイクロ波測距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142976" y="2571744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DECIGO</a:t>
            </a:r>
            <a:r>
              <a:rPr lang="ja-JP" altLang="en-US" dirty="0" smtClean="0"/>
              <a:t>による初期宇宙</a:t>
            </a:r>
            <a:r>
              <a:rPr lang="en-US" altLang="ja-JP" dirty="0" smtClean="0"/>
              <a:t>BH</a:t>
            </a:r>
            <a:r>
              <a:rPr lang="ja-JP" altLang="en-US" dirty="0" smtClean="0"/>
              <a:t>観測</a:t>
            </a:r>
          </a:p>
        </p:txBody>
      </p:sp>
      <p:sp>
        <p:nvSpPr>
          <p:cNvPr id="4099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pic>
        <p:nvPicPr>
          <p:cNvPr id="362500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357430"/>
            <a:ext cx="760095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DECIGO</a:t>
            </a:r>
            <a:r>
              <a:rPr lang="ja-JP" altLang="en-US" dirty="0" smtClean="0"/>
              <a:t>によるダークエネルギーの制限</a:t>
            </a:r>
          </a:p>
        </p:txBody>
      </p:sp>
      <p:sp>
        <p:nvSpPr>
          <p:cNvPr id="4099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00034" y="928670"/>
            <a:ext cx="509111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b="1" dirty="0">
                <a:solidFill>
                  <a:srgbClr val="F8F8F8"/>
                </a:solidFill>
              </a:rPr>
              <a:t>‘Standard Siren’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b="1" dirty="0">
                <a:solidFill>
                  <a:srgbClr val="F8F8F8"/>
                </a:solidFill>
              </a:rPr>
              <a:t>   </a:t>
            </a:r>
            <a:r>
              <a:rPr lang="ja-JP" altLang="en-US" sz="1600" b="1" dirty="0">
                <a:solidFill>
                  <a:srgbClr val="F8F8F8"/>
                </a:solidFill>
              </a:rPr>
              <a:t>中性子星連星までの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   距離</a:t>
            </a:r>
            <a:r>
              <a:rPr lang="en-US" altLang="ja-JP" sz="1600" b="1" dirty="0">
                <a:solidFill>
                  <a:srgbClr val="F8F8F8"/>
                </a:solidFill>
              </a:rPr>
              <a:t>‐</a:t>
            </a:r>
            <a:r>
              <a:rPr lang="ja-JP" altLang="en-US" sz="1600" b="1" dirty="0">
                <a:solidFill>
                  <a:srgbClr val="F8F8F8"/>
                </a:solidFill>
              </a:rPr>
              <a:t>赤方偏移関係からモデルに制限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      ⇒ 宇宙の加速膨張の情報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1292198" y="2542244"/>
            <a:ext cx="3382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チャープシグナルから、直接決定</a:t>
            </a: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714348" y="2550182"/>
            <a:ext cx="1655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距離</a:t>
            </a:r>
            <a:r>
              <a:rPr lang="en-US" altLang="ja-JP" sz="1600" b="1" dirty="0">
                <a:solidFill>
                  <a:srgbClr val="F8F8F8"/>
                </a:solidFill>
              </a:rPr>
              <a:t>:</a:t>
            </a: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714348" y="2839107"/>
            <a:ext cx="1081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赤方偏移</a:t>
            </a:r>
            <a:r>
              <a:rPr lang="en-US" altLang="ja-JP" sz="1600" b="1" dirty="0">
                <a:solidFill>
                  <a:srgbClr val="F8F8F8"/>
                </a:solidFill>
              </a:rPr>
              <a:t>: </a:t>
            </a: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1795436" y="2831169"/>
            <a:ext cx="2735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host galaxy</a:t>
            </a:r>
            <a:r>
              <a:rPr lang="ja-JP" altLang="en-US" sz="1600" b="1" dirty="0">
                <a:solidFill>
                  <a:srgbClr val="F8F8F8"/>
                </a:solidFill>
              </a:rPr>
              <a:t>を特定</a:t>
            </a:r>
          </a:p>
        </p:txBody>
      </p:sp>
      <p:graphicFrame>
        <p:nvGraphicFramePr>
          <p:cNvPr id="4098" name="Object 42"/>
          <p:cNvGraphicFramePr>
            <a:graphicFrameLocks noChangeAspect="1"/>
          </p:cNvGraphicFramePr>
          <p:nvPr/>
        </p:nvGraphicFramePr>
        <p:xfrm>
          <a:off x="858811" y="2254907"/>
          <a:ext cx="1871662" cy="327025"/>
        </p:xfrm>
        <a:graphic>
          <a:graphicData uri="http://schemas.openxmlformats.org/presentationml/2006/ole">
            <p:oleObj spid="_x0000_s4098" name="数式" r:id="rId4" imgW="1307880" imgH="228600" progId="Equation.3">
              <p:embed/>
            </p:oleObj>
          </a:graphicData>
        </a:graphic>
      </p:graphicFrame>
      <p:sp>
        <p:nvSpPr>
          <p:cNvPr id="4108" name="Text Box 43"/>
          <p:cNvSpPr txBox="1">
            <a:spLocks noChangeArrowheads="1"/>
          </p:cNvSpPr>
          <p:nvPr/>
        </p:nvSpPr>
        <p:spPr bwMode="auto">
          <a:xfrm>
            <a:off x="2659036" y="2181882"/>
            <a:ext cx="1635125" cy="33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で決定</a:t>
            </a:r>
          </a:p>
        </p:txBody>
      </p:sp>
      <p:sp>
        <p:nvSpPr>
          <p:cNvPr id="4109" name="Text Box 44"/>
          <p:cNvSpPr txBox="1">
            <a:spLocks noChangeArrowheads="1"/>
          </p:cNvSpPr>
          <p:nvPr/>
        </p:nvSpPr>
        <p:spPr bwMode="auto">
          <a:xfrm>
            <a:off x="1389036" y="3120094"/>
            <a:ext cx="29546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>
                <a:solidFill>
                  <a:srgbClr val="DDDDDD"/>
                </a:solidFill>
              </a:rPr>
              <a:t>角度分解能　～</a:t>
            </a:r>
            <a:r>
              <a:rPr lang="en-US" altLang="ja-JP" sz="1400" b="1" dirty="0">
                <a:solidFill>
                  <a:srgbClr val="DDDDDD"/>
                </a:solidFill>
              </a:rPr>
              <a:t>10arcmin    </a:t>
            </a:r>
            <a:r>
              <a:rPr lang="ja-JP" altLang="en-US" sz="1400" b="1" dirty="0">
                <a:solidFill>
                  <a:srgbClr val="DDDDDD"/>
                </a:solidFill>
              </a:rPr>
              <a:t>（１台）</a:t>
            </a:r>
          </a:p>
          <a:p>
            <a:pPr algn="l">
              <a:buFontTx/>
              <a:buNone/>
            </a:pPr>
            <a:r>
              <a:rPr lang="ja-JP" altLang="en-US" sz="1400" b="1" dirty="0">
                <a:solidFill>
                  <a:srgbClr val="DDDDDD"/>
                </a:solidFill>
              </a:rPr>
              <a:t>　　　　　　　　　～</a:t>
            </a:r>
            <a:r>
              <a:rPr lang="en-US" altLang="ja-JP" sz="1400" b="1" dirty="0">
                <a:solidFill>
                  <a:srgbClr val="DDDDDD"/>
                </a:solidFill>
              </a:rPr>
              <a:t>10arcsec    </a:t>
            </a:r>
            <a:r>
              <a:rPr lang="ja-JP" altLang="en-US" sz="1400" b="1" dirty="0">
                <a:solidFill>
                  <a:srgbClr val="DDDDDD"/>
                </a:solidFill>
              </a:rPr>
              <a:t>（３台）</a:t>
            </a:r>
          </a:p>
        </p:txBody>
      </p:sp>
      <p:sp>
        <p:nvSpPr>
          <p:cNvPr id="4110" name="Text Box 45"/>
          <p:cNvSpPr txBox="1">
            <a:spLocks noChangeArrowheads="1"/>
          </p:cNvSpPr>
          <p:nvPr/>
        </p:nvSpPr>
        <p:spPr bwMode="auto">
          <a:xfrm>
            <a:off x="1650973" y="3335994"/>
            <a:ext cx="769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>
                <a:solidFill>
                  <a:srgbClr val="DDDDDD"/>
                </a:solidFill>
              </a:rPr>
              <a:t>at z=1</a:t>
            </a:r>
          </a:p>
        </p:txBody>
      </p:sp>
      <p:grpSp>
        <p:nvGrpSpPr>
          <p:cNvPr id="100" name="グループ化 99"/>
          <p:cNvGrpSpPr/>
          <p:nvPr/>
        </p:nvGrpSpPr>
        <p:grpSpPr>
          <a:xfrm>
            <a:off x="1116013" y="3860800"/>
            <a:ext cx="7632700" cy="2592388"/>
            <a:chOff x="1116013" y="3860800"/>
            <a:chExt cx="7632700" cy="2592388"/>
          </a:xfrm>
        </p:grpSpPr>
        <p:sp>
          <p:nvSpPr>
            <p:cNvPr id="4100" name="AutoShape 2"/>
            <p:cNvSpPr>
              <a:spLocks noChangeArrowheads="1"/>
            </p:cNvSpPr>
            <p:nvPr/>
          </p:nvSpPr>
          <p:spPr bwMode="auto">
            <a:xfrm>
              <a:off x="1116013" y="3860800"/>
              <a:ext cx="7416800" cy="2592388"/>
            </a:xfrm>
            <a:prstGeom prst="roundRect">
              <a:avLst>
                <a:gd name="adj" fmla="val 4505"/>
              </a:avLst>
            </a:prstGeom>
            <a:solidFill>
              <a:srgbClr val="99CCFF">
                <a:alpha val="10000"/>
              </a:srgbClr>
            </a:solidFill>
            <a:ln w="31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4111" name="Text Box 46"/>
            <p:cNvSpPr txBox="1">
              <a:spLocks noChangeArrowheads="1"/>
            </p:cNvSpPr>
            <p:nvPr/>
          </p:nvSpPr>
          <p:spPr bwMode="auto">
            <a:xfrm>
              <a:off x="1408113" y="4460875"/>
              <a:ext cx="10033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CCECFF"/>
                  </a:solidFill>
                </a:rPr>
                <a:t>絶対光度</a:t>
              </a:r>
            </a:p>
          </p:txBody>
        </p:sp>
        <p:sp>
          <p:nvSpPr>
            <p:cNvPr id="4112" name="Text Box 47"/>
            <p:cNvSpPr txBox="1">
              <a:spLocks noChangeArrowheads="1"/>
            </p:cNvSpPr>
            <p:nvPr/>
          </p:nvSpPr>
          <p:spPr bwMode="auto">
            <a:xfrm>
              <a:off x="3368675" y="4100513"/>
              <a:ext cx="47323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超新星観測　　　   　　    　　中性子星連星観測</a:t>
              </a:r>
            </a:p>
          </p:txBody>
        </p:sp>
        <p:sp>
          <p:nvSpPr>
            <p:cNvPr id="4113" name="Text Box 48"/>
            <p:cNvSpPr txBox="1">
              <a:spLocks noChangeArrowheads="1"/>
            </p:cNvSpPr>
            <p:nvPr/>
          </p:nvSpPr>
          <p:spPr bwMode="auto">
            <a:xfrm>
              <a:off x="2906713" y="4460875"/>
              <a:ext cx="31781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　近傍の観測からの経験則　　　　　</a:t>
              </a:r>
            </a:p>
          </p:txBody>
        </p:sp>
        <p:sp>
          <p:nvSpPr>
            <p:cNvPr id="4114" name="Text Box 49"/>
            <p:cNvSpPr txBox="1">
              <a:spLocks noChangeArrowheads="1"/>
            </p:cNvSpPr>
            <p:nvPr/>
          </p:nvSpPr>
          <p:spPr bwMode="auto">
            <a:xfrm>
              <a:off x="5940425" y="4460875"/>
              <a:ext cx="16573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相対論</a:t>
              </a:r>
            </a:p>
          </p:txBody>
        </p:sp>
        <p:sp>
          <p:nvSpPr>
            <p:cNvPr id="4115" name="Text Box 50"/>
            <p:cNvSpPr txBox="1">
              <a:spLocks noChangeArrowheads="1"/>
            </p:cNvSpPr>
            <p:nvPr/>
          </p:nvSpPr>
          <p:spPr bwMode="auto">
            <a:xfrm>
              <a:off x="1368425" y="4821238"/>
              <a:ext cx="10429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CCECFF"/>
                  </a:solidFill>
                </a:rPr>
                <a:t>イベント数</a:t>
              </a:r>
            </a:p>
          </p:txBody>
        </p:sp>
        <p:sp>
          <p:nvSpPr>
            <p:cNvPr id="4116" name="Text Box 51"/>
            <p:cNvSpPr txBox="1">
              <a:spLocks noChangeArrowheads="1"/>
            </p:cNvSpPr>
            <p:nvPr/>
          </p:nvSpPr>
          <p:spPr bwMode="auto">
            <a:xfrm>
              <a:off x="3195638" y="4821238"/>
              <a:ext cx="223996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年間２０００個 （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SNAP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）</a:t>
              </a:r>
            </a:p>
          </p:txBody>
        </p:sp>
        <p:sp>
          <p:nvSpPr>
            <p:cNvPr id="4117" name="Text Box 52"/>
            <p:cNvSpPr txBox="1">
              <a:spLocks noChangeArrowheads="1"/>
            </p:cNvSpPr>
            <p:nvPr/>
          </p:nvSpPr>
          <p:spPr bwMode="auto">
            <a:xfrm>
              <a:off x="5940425" y="4797425"/>
              <a:ext cx="26638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年間　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10</a:t>
              </a:r>
              <a:r>
                <a:rPr lang="en-US" altLang="ja-JP" sz="1600" b="1" baseline="30000" dirty="0">
                  <a:solidFill>
                    <a:srgbClr val="DDDDDD"/>
                  </a:solidFill>
                </a:rPr>
                <a:t>4-5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個 （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DECIGO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）</a:t>
              </a:r>
            </a:p>
          </p:txBody>
        </p:sp>
        <p:sp>
          <p:nvSpPr>
            <p:cNvPr id="4118" name="Text Box 53"/>
            <p:cNvSpPr txBox="1">
              <a:spLocks noChangeArrowheads="1"/>
            </p:cNvSpPr>
            <p:nvPr/>
          </p:nvSpPr>
          <p:spPr bwMode="auto">
            <a:xfrm>
              <a:off x="1169988" y="5229225"/>
              <a:ext cx="160178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CCECFF"/>
                  </a:solidFill>
                </a:rPr>
                <a:t>距離の決定精度</a:t>
              </a:r>
            </a:p>
          </p:txBody>
        </p:sp>
        <p:sp>
          <p:nvSpPr>
            <p:cNvPr id="4119" name="Text Box 54"/>
            <p:cNvSpPr txBox="1">
              <a:spLocks noChangeArrowheads="1"/>
            </p:cNvSpPr>
            <p:nvPr/>
          </p:nvSpPr>
          <p:spPr bwMode="auto">
            <a:xfrm>
              <a:off x="3563938" y="5229225"/>
              <a:ext cx="151288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約１０％　　　</a:t>
              </a:r>
            </a:p>
          </p:txBody>
        </p:sp>
        <p:sp>
          <p:nvSpPr>
            <p:cNvPr id="4120" name="Text Box 55"/>
            <p:cNvSpPr txBox="1">
              <a:spLocks noChangeArrowheads="1"/>
            </p:cNvSpPr>
            <p:nvPr/>
          </p:nvSpPr>
          <p:spPr bwMode="auto">
            <a:xfrm>
              <a:off x="1233488" y="5684838"/>
              <a:ext cx="355441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CCECFF"/>
                  </a:solidFill>
                </a:rPr>
                <a:t>母銀河の特定　　　           　 簡単？　　</a:t>
              </a:r>
            </a:p>
          </p:txBody>
        </p:sp>
        <p:sp>
          <p:nvSpPr>
            <p:cNvPr id="4121" name="Text Box 56"/>
            <p:cNvSpPr txBox="1">
              <a:spLocks noChangeArrowheads="1"/>
            </p:cNvSpPr>
            <p:nvPr/>
          </p:nvSpPr>
          <p:spPr bwMode="auto">
            <a:xfrm>
              <a:off x="1447800" y="6094413"/>
              <a:ext cx="8921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CCECFF"/>
                  </a:solidFill>
                </a:rPr>
                <a:t>その他　</a:t>
              </a:r>
            </a:p>
          </p:txBody>
        </p:sp>
        <p:sp>
          <p:nvSpPr>
            <p:cNvPr id="4122" name="Text Box 57"/>
            <p:cNvSpPr txBox="1">
              <a:spLocks noChangeArrowheads="1"/>
            </p:cNvSpPr>
            <p:nvPr/>
          </p:nvSpPr>
          <p:spPr bwMode="auto">
            <a:xfrm>
              <a:off x="3132138" y="6094413"/>
              <a:ext cx="22225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ダスト減光による不定性</a:t>
              </a:r>
            </a:p>
          </p:txBody>
        </p:sp>
        <p:sp>
          <p:nvSpPr>
            <p:cNvPr id="4123" name="Text Box 58"/>
            <p:cNvSpPr txBox="1">
              <a:spLocks noChangeArrowheads="1"/>
            </p:cNvSpPr>
            <p:nvPr/>
          </p:nvSpPr>
          <p:spPr bwMode="auto">
            <a:xfrm>
              <a:off x="5868988" y="6116638"/>
              <a:ext cx="265271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物質による吸収・散乱は無視</a:t>
              </a:r>
            </a:p>
          </p:txBody>
        </p:sp>
        <p:sp>
          <p:nvSpPr>
            <p:cNvPr id="4124" name="Text Box 59"/>
            <p:cNvSpPr txBox="1">
              <a:spLocks noChangeArrowheads="1"/>
            </p:cNvSpPr>
            <p:nvPr/>
          </p:nvSpPr>
          <p:spPr bwMode="auto">
            <a:xfrm>
              <a:off x="5407025" y="4460875"/>
              <a:ext cx="3889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＜</a:t>
              </a:r>
            </a:p>
          </p:txBody>
        </p:sp>
        <p:sp>
          <p:nvSpPr>
            <p:cNvPr id="4125" name="Text Box 60"/>
            <p:cNvSpPr txBox="1">
              <a:spLocks noChangeArrowheads="1"/>
            </p:cNvSpPr>
            <p:nvPr/>
          </p:nvSpPr>
          <p:spPr bwMode="auto">
            <a:xfrm>
              <a:off x="5407025" y="4821238"/>
              <a:ext cx="3889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＜</a:t>
              </a:r>
            </a:p>
          </p:txBody>
        </p:sp>
        <p:sp>
          <p:nvSpPr>
            <p:cNvPr id="4126" name="Text Box 61"/>
            <p:cNvSpPr txBox="1">
              <a:spLocks noChangeArrowheads="1"/>
            </p:cNvSpPr>
            <p:nvPr/>
          </p:nvSpPr>
          <p:spPr bwMode="auto">
            <a:xfrm>
              <a:off x="5435600" y="6094413"/>
              <a:ext cx="3889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＜</a:t>
              </a:r>
            </a:p>
          </p:txBody>
        </p:sp>
        <p:sp>
          <p:nvSpPr>
            <p:cNvPr id="4127" name="Text Box 62"/>
            <p:cNvSpPr txBox="1">
              <a:spLocks noChangeArrowheads="1"/>
            </p:cNvSpPr>
            <p:nvPr/>
          </p:nvSpPr>
          <p:spPr bwMode="auto">
            <a:xfrm>
              <a:off x="5407025" y="5253038"/>
              <a:ext cx="3889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～</a:t>
              </a:r>
            </a:p>
          </p:txBody>
        </p:sp>
        <p:sp>
          <p:nvSpPr>
            <p:cNvPr id="4128" name="Text Box 63"/>
            <p:cNvSpPr txBox="1">
              <a:spLocks noChangeArrowheads="1"/>
            </p:cNvSpPr>
            <p:nvPr/>
          </p:nvSpPr>
          <p:spPr bwMode="auto">
            <a:xfrm>
              <a:off x="5407025" y="5157788"/>
              <a:ext cx="3889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～</a:t>
              </a:r>
            </a:p>
          </p:txBody>
        </p:sp>
        <p:sp>
          <p:nvSpPr>
            <p:cNvPr id="4129" name="Text Box 64"/>
            <p:cNvSpPr txBox="1">
              <a:spLocks noChangeArrowheads="1"/>
            </p:cNvSpPr>
            <p:nvPr/>
          </p:nvSpPr>
          <p:spPr bwMode="auto">
            <a:xfrm>
              <a:off x="5435600" y="5613400"/>
              <a:ext cx="3889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＞</a:t>
              </a:r>
            </a:p>
          </p:txBody>
        </p:sp>
        <p:sp>
          <p:nvSpPr>
            <p:cNvPr id="4130" name="Text Box 65"/>
            <p:cNvSpPr txBox="1">
              <a:spLocks noChangeArrowheads="1"/>
            </p:cNvSpPr>
            <p:nvPr/>
          </p:nvSpPr>
          <p:spPr bwMode="auto">
            <a:xfrm>
              <a:off x="6011863" y="5516563"/>
              <a:ext cx="23050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400" b="1" dirty="0">
                  <a:solidFill>
                    <a:srgbClr val="DDDDDD"/>
                  </a:solidFill>
                </a:rPr>
                <a:t>  </a:t>
              </a:r>
              <a:r>
                <a:rPr lang="ja-JP" altLang="en-US" sz="1400" b="1" dirty="0">
                  <a:solidFill>
                    <a:srgbClr val="DDDDDD"/>
                  </a:solidFill>
                </a:rPr>
                <a:t>１台では厳しい</a:t>
              </a:r>
            </a:p>
            <a:p>
              <a:pPr algn="l">
                <a:buFontTx/>
                <a:buNone/>
              </a:pPr>
              <a:r>
                <a:rPr lang="ja-JP" altLang="en-US" sz="1400" b="1" dirty="0">
                  <a:solidFill>
                    <a:srgbClr val="DDDDDD"/>
                  </a:solidFill>
                </a:rPr>
                <a:t>複数台あれば可能？</a:t>
              </a:r>
            </a:p>
          </p:txBody>
        </p:sp>
        <p:sp>
          <p:nvSpPr>
            <p:cNvPr id="4131" name="Rectangle 66"/>
            <p:cNvSpPr>
              <a:spLocks noChangeArrowheads="1"/>
            </p:cNvSpPr>
            <p:nvPr/>
          </p:nvSpPr>
          <p:spPr bwMode="auto">
            <a:xfrm>
              <a:off x="7177088" y="3875088"/>
              <a:ext cx="1571625" cy="27463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ja-JP" altLang="en-US" sz="1200" b="1" dirty="0">
                  <a:solidFill>
                    <a:srgbClr val="DDDDDD"/>
                  </a:solidFill>
                </a:rPr>
                <a:t>高橋 龍一氏 </a:t>
              </a:r>
              <a:r>
                <a:rPr lang="en-US" altLang="ja-JP" sz="1200" b="1" dirty="0">
                  <a:solidFill>
                    <a:srgbClr val="DDDDDD"/>
                  </a:solidFill>
                </a:rPr>
                <a:t>(2006)</a:t>
              </a:r>
            </a:p>
          </p:txBody>
        </p:sp>
        <p:sp>
          <p:nvSpPr>
            <p:cNvPr id="4132" name="Rectangle 67"/>
            <p:cNvSpPr>
              <a:spLocks noChangeArrowheads="1"/>
            </p:cNvSpPr>
            <p:nvPr/>
          </p:nvSpPr>
          <p:spPr bwMode="auto">
            <a:xfrm>
              <a:off x="1116013" y="3860800"/>
              <a:ext cx="2103437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 dirty="0">
                  <a:solidFill>
                    <a:srgbClr val="6699FF"/>
                  </a:solidFill>
                </a:rPr>
                <a:t>標準光源としての比較</a:t>
              </a:r>
            </a:p>
          </p:txBody>
        </p:sp>
        <p:sp>
          <p:nvSpPr>
            <p:cNvPr id="4133" name="Text Box 68"/>
            <p:cNvSpPr txBox="1">
              <a:spLocks noChangeArrowheads="1"/>
            </p:cNvSpPr>
            <p:nvPr/>
          </p:nvSpPr>
          <p:spPr bwMode="auto">
            <a:xfrm>
              <a:off x="5940425" y="5180013"/>
              <a:ext cx="18002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600" b="1" dirty="0">
                  <a:solidFill>
                    <a:srgbClr val="DDDDDD"/>
                  </a:solidFill>
                </a:rPr>
                <a:t> 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約１０％　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at z=1</a:t>
              </a:r>
            </a:p>
          </p:txBody>
        </p:sp>
      </p:grpSp>
      <p:grpSp>
        <p:nvGrpSpPr>
          <p:cNvPr id="69" name="Group 92"/>
          <p:cNvGrpSpPr>
            <a:grpSpLocks/>
          </p:cNvGrpSpPr>
          <p:nvPr/>
        </p:nvGrpSpPr>
        <p:grpSpPr bwMode="auto">
          <a:xfrm rot="-1292920">
            <a:off x="5229256" y="1428734"/>
            <a:ext cx="403225" cy="161925"/>
            <a:chOff x="1584" y="1920"/>
            <a:chExt cx="528" cy="192"/>
          </a:xfrm>
        </p:grpSpPr>
        <p:sp>
          <p:nvSpPr>
            <p:cNvPr id="70" name="Oval 93"/>
            <p:cNvSpPr>
              <a:spLocks noChangeArrowheads="1"/>
            </p:cNvSpPr>
            <p:nvPr/>
          </p:nvSpPr>
          <p:spPr bwMode="auto">
            <a:xfrm>
              <a:off x="1632" y="1920"/>
              <a:ext cx="432" cy="192"/>
            </a:xfrm>
            <a:prstGeom prst="ellipse">
              <a:avLst/>
            </a:prstGeom>
            <a:noFill/>
            <a:ln w="28575">
              <a:solidFill>
                <a:srgbClr val="0808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71" name="Oval 94"/>
            <p:cNvSpPr>
              <a:spLocks noChangeArrowheads="1"/>
            </p:cNvSpPr>
            <p:nvPr/>
          </p:nvSpPr>
          <p:spPr bwMode="auto">
            <a:xfrm>
              <a:off x="2016" y="19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72" name="Oval 95"/>
            <p:cNvSpPr>
              <a:spLocks noChangeArrowheads="1"/>
            </p:cNvSpPr>
            <p:nvPr/>
          </p:nvSpPr>
          <p:spPr bwMode="auto">
            <a:xfrm>
              <a:off x="1584" y="19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73" name="Line 96"/>
            <p:cNvSpPr>
              <a:spLocks noChangeShapeType="1"/>
            </p:cNvSpPr>
            <p:nvPr/>
          </p:nvSpPr>
          <p:spPr bwMode="auto">
            <a:xfrm>
              <a:off x="1824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4" name="Line 97"/>
            <p:cNvSpPr>
              <a:spLocks noChangeShapeType="1"/>
            </p:cNvSpPr>
            <p:nvPr/>
          </p:nvSpPr>
          <p:spPr bwMode="auto">
            <a:xfrm flipH="1">
              <a:off x="1824" y="1920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75" name="Group 98"/>
          <p:cNvGrpSpPr>
            <a:grpSpLocks/>
          </p:cNvGrpSpPr>
          <p:nvPr/>
        </p:nvGrpSpPr>
        <p:grpSpPr bwMode="auto">
          <a:xfrm>
            <a:off x="8048656" y="1347771"/>
            <a:ext cx="293688" cy="282575"/>
            <a:chOff x="4128" y="1728"/>
            <a:chExt cx="384" cy="336"/>
          </a:xfrm>
        </p:grpSpPr>
        <p:grpSp>
          <p:nvGrpSpPr>
            <p:cNvPr id="76" name="Group 99"/>
            <p:cNvGrpSpPr>
              <a:grpSpLocks/>
            </p:cNvGrpSpPr>
            <p:nvPr/>
          </p:nvGrpSpPr>
          <p:grpSpPr bwMode="auto">
            <a:xfrm>
              <a:off x="4176" y="1776"/>
              <a:ext cx="288" cy="240"/>
              <a:chOff x="4176" y="1776"/>
              <a:chExt cx="288" cy="240"/>
            </a:xfrm>
          </p:grpSpPr>
          <p:sp>
            <p:nvSpPr>
              <p:cNvPr id="80" name="Line 100"/>
              <p:cNvSpPr>
                <a:spLocks noChangeShapeType="1"/>
              </p:cNvSpPr>
              <p:nvPr/>
            </p:nvSpPr>
            <p:spPr bwMode="auto">
              <a:xfrm flipH="1">
                <a:off x="4176" y="1776"/>
                <a:ext cx="144" cy="24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1" name="Line 101"/>
              <p:cNvSpPr>
                <a:spLocks noChangeShapeType="1"/>
              </p:cNvSpPr>
              <p:nvPr/>
            </p:nvSpPr>
            <p:spPr bwMode="auto">
              <a:xfrm>
                <a:off x="4320" y="1776"/>
                <a:ext cx="144" cy="24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2" name="Line 102"/>
              <p:cNvSpPr>
                <a:spLocks noChangeShapeType="1"/>
              </p:cNvSpPr>
              <p:nvPr/>
            </p:nvSpPr>
            <p:spPr bwMode="auto">
              <a:xfrm>
                <a:off x="4176" y="2016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77" name="Oval 103"/>
            <p:cNvSpPr>
              <a:spLocks noChangeArrowheads="1"/>
            </p:cNvSpPr>
            <p:nvPr/>
          </p:nvSpPr>
          <p:spPr bwMode="auto">
            <a:xfrm>
              <a:off x="4272" y="1728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78" name="Oval 104"/>
            <p:cNvSpPr>
              <a:spLocks noChangeArrowheads="1"/>
            </p:cNvSpPr>
            <p:nvPr/>
          </p:nvSpPr>
          <p:spPr bwMode="auto">
            <a:xfrm>
              <a:off x="4128" y="1968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79" name="Oval 105"/>
            <p:cNvSpPr>
              <a:spLocks noChangeArrowheads="1"/>
            </p:cNvSpPr>
            <p:nvPr/>
          </p:nvSpPr>
          <p:spPr bwMode="auto">
            <a:xfrm>
              <a:off x="4416" y="1968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</p:grpSp>
      <p:sp>
        <p:nvSpPr>
          <p:cNvPr id="83" name="Rectangle 106"/>
          <p:cNvSpPr>
            <a:spLocks noChangeArrowheads="1"/>
          </p:cNvSpPr>
          <p:nvPr/>
        </p:nvSpPr>
        <p:spPr bwMode="auto">
          <a:xfrm>
            <a:off x="4826031" y="1954196"/>
            <a:ext cx="3803650" cy="1344613"/>
          </a:xfrm>
          <a:prstGeom prst="rect">
            <a:avLst/>
          </a:prstGeom>
          <a:noFill/>
          <a:ln w="19050">
            <a:solidFill>
              <a:srgbClr val="F8F8F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84" name="Freeform 107"/>
          <p:cNvSpPr>
            <a:spLocks/>
          </p:cNvSpPr>
          <p:nvPr/>
        </p:nvSpPr>
        <p:spPr bwMode="auto">
          <a:xfrm>
            <a:off x="4900644" y="2003409"/>
            <a:ext cx="3660775" cy="1131887"/>
          </a:xfrm>
          <a:custGeom>
            <a:avLst/>
            <a:gdLst>
              <a:gd name="T0" fmla="*/ 0 w 4800"/>
              <a:gd name="T1" fmla="*/ 288 h 1342"/>
              <a:gd name="T2" fmla="*/ 96 w 4800"/>
              <a:gd name="T3" fmla="*/ 1056 h 1342"/>
              <a:gd name="T4" fmla="*/ 191 w 4800"/>
              <a:gd name="T5" fmla="*/ 285 h 1342"/>
              <a:gd name="T6" fmla="*/ 290 w 4800"/>
              <a:gd name="T7" fmla="*/ 1064 h 1342"/>
              <a:gd name="T8" fmla="*/ 381 w 4800"/>
              <a:gd name="T9" fmla="*/ 279 h 1342"/>
              <a:gd name="T10" fmla="*/ 480 w 4800"/>
              <a:gd name="T11" fmla="*/ 1071 h 1342"/>
              <a:gd name="T12" fmla="*/ 573 w 4800"/>
              <a:gd name="T13" fmla="*/ 273 h 1342"/>
              <a:gd name="T14" fmla="*/ 671 w 4800"/>
              <a:gd name="T15" fmla="*/ 1074 h 1342"/>
              <a:gd name="T16" fmla="*/ 768 w 4800"/>
              <a:gd name="T17" fmla="*/ 270 h 1342"/>
              <a:gd name="T18" fmla="*/ 864 w 4800"/>
              <a:gd name="T19" fmla="*/ 1080 h 1342"/>
              <a:gd name="T20" fmla="*/ 960 w 4800"/>
              <a:gd name="T21" fmla="*/ 258 h 1342"/>
              <a:gd name="T22" fmla="*/ 1056 w 4800"/>
              <a:gd name="T23" fmla="*/ 1089 h 1342"/>
              <a:gd name="T24" fmla="*/ 1151 w 4800"/>
              <a:gd name="T25" fmla="*/ 254 h 1342"/>
              <a:gd name="T26" fmla="*/ 1248 w 4800"/>
              <a:gd name="T27" fmla="*/ 1095 h 1342"/>
              <a:gd name="T28" fmla="*/ 1343 w 4800"/>
              <a:gd name="T29" fmla="*/ 246 h 1342"/>
              <a:gd name="T30" fmla="*/ 1440 w 4800"/>
              <a:gd name="T31" fmla="*/ 1104 h 1342"/>
              <a:gd name="T32" fmla="*/ 1536 w 4800"/>
              <a:gd name="T33" fmla="*/ 240 h 1342"/>
              <a:gd name="T34" fmla="*/ 1632 w 4800"/>
              <a:gd name="T35" fmla="*/ 1104 h 1342"/>
              <a:gd name="T36" fmla="*/ 1728 w 4800"/>
              <a:gd name="T37" fmla="*/ 233 h 1342"/>
              <a:gd name="T38" fmla="*/ 1826 w 4800"/>
              <a:gd name="T39" fmla="*/ 1115 h 1342"/>
              <a:gd name="T40" fmla="*/ 1919 w 4800"/>
              <a:gd name="T41" fmla="*/ 225 h 1342"/>
              <a:gd name="T42" fmla="*/ 2016 w 4800"/>
              <a:gd name="T43" fmla="*/ 1125 h 1342"/>
              <a:gd name="T44" fmla="*/ 2111 w 4800"/>
              <a:gd name="T45" fmla="*/ 213 h 1342"/>
              <a:gd name="T46" fmla="*/ 2208 w 4800"/>
              <a:gd name="T47" fmla="*/ 1136 h 1342"/>
              <a:gd name="T48" fmla="*/ 2304 w 4800"/>
              <a:gd name="T49" fmla="*/ 206 h 1342"/>
              <a:gd name="T50" fmla="*/ 2402 w 4800"/>
              <a:gd name="T51" fmla="*/ 1148 h 1342"/>
              <a:gd name="T52" fmla="*/ 2496 w 4800"/>
              <a:gd name="T53" fmla="*/ 192 h 1342"/>
              <a:gd name="T54" fmla="*/ 2592 w 4800"/>
              <a:gd name="T55" fmla="*/ 1158 h 1342"/>
              <a:gd name="T56" fmla="*/ 2687 w 4800"/>
              <a:gd name="T57" fmla="*/ 180 h 1342"/>
              <a:gd name="T58" fmla="*/ 2784 w 4800"/>
              <a:gd name="T59" fmla="*/ 1172 h 1342"/>
              <a:gd name="T60" fmla="*/ 2879 w 4800"/>
              <a:gd name="T61" fmla="*/ 164 h 1342"/>
              <a:gd name="T62" fmla="*/ 2978 w 4800"/>
              <a:gd name="T63" fmla="*/ 1188 h 1342"/>
              <a:gd name="T64" fmla="*/ 3072 w 4800"/>
              <a:gd name="T65" fmla="*/ 144 h 1342"/>
              <a:gd name="T66" fmla="*/ 3168 w 4800"/>
              <a:gd name="T67" fmla="*/ 1200 h 1342"/>
              <a:gd name="T68" fmla="*/ 3264 w 4800"/>
              <a:gd name="T69" fmla="*/ 135 h 1342"/>
              <a:gd name="T70" fmla="*/ 3360 w 4800"/>
              <a:gd name="T71" fmla="*/ 1220 h 1342"/>
              <a:gd name="T72" fmla="*/ 3458 w 4800"/>
              <a:gd name="T73" fmla="*/ 117 h 1342"/>
              <a:gd name="T74" fmla="*/ 3552 w 4800"/>
              <a:gd name="T75" fmla="*/ 1236 h 1342"/>
              <a:gd name="T76" fmla="*/ 3648 w 4800"/>
              <a:gd name="T77" fmla="*/ 99 h 1342"/>
              <a:gd name="T78" fmla="*/ 3744 w 4800"/>
              <a:gd name="T79" fmla="*/ 1248 h 1342"/>
              <a:gd name="T80" fmla="*/ 3840 w 4800"/>
              <a:gd name="T81" fmla="*/ 86 h 1342"/>
              <a:gd name="T82" fmla="*/ 3936 w 4800"/>
              <a:gd name="T83" fmla="*/ 1269 h 1342"/>
              <a:gd name="T84" fmla="*/ 4031 w 4800"/>
              <a:gd name="T85" fmla="*/ 65 h 1342"/>
              <a:gd name="T86" fmla="*/ 4128 w 4800"/>
              <a:gd name="T87" fmla="*/ 1286 h 1342"/>
              <a:gd name="T88" fmla="*/ 4224 w 4800"/>
              <a:gd name="T89" fmla="*/ 48 h 1342"/>
              <a:gd name="T90" fmla="*/ 4322 w 4800"/>
              <a:gd name="T91" fmla="*/ 1301 h 1342"/>
              <a:gd name="T92" fmla="*/ 4418 w 4800"/>
              <a:gd name="T93" fmla="*/ 35 h 1342"/>
              <a:gd name="T94" fmla="*/ 4512 w 4800"/>
              <a:gd name="T95" fmla="*/ 1319 h 1342"/>
              <a:gd name="T96" fmla="*/ 4610 w 4800"/>
              <a:gd name="T97" fmla="*/ 15 h 1342"/>
              <a:gd name="T98" fmla="*/ 4706 w 4800"/>
              <a:gd name="T99" fmla="*/ 1340 h 1342"/>
              <a:gd name="T100" fmla="*/ 4800 w 4800"/>
              <a:gd name="T101" fmla="*/ 0 h 134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800"/>
              <a:gd name="T154" fmla="*/ 0 h 1342"/>
              <a:gd name="T155" fmla="*/ 4800 w 4800"/>
              <a:gd name="T156" fmla="*/ 1342 h 134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800" h="1342">
                <a:moveTo>
                  <a:pt x="0" y="288"/>
                </a:moveTo>
                <a:cubicBezTo>
                  <a:pt x="32" y="672"/>
                  <a:pt x="64" y="1056"/>
                  <a:pt x="96" y="1056"/>
                </a:cubicBezTo>
                <a:cubicBezTo>
                  <a:pt x="128" y="1056"/>
                  <a:pt x="159" y="284"/>
                  <a:pt x="191" y="285"/>
                </a:cubicBezTo>
                <a:cubicBezTo>
                  <a:pt x="223" y="286"/>
                  <a:pt x="258" y="1065"/>
                  <a:pt x="290" y="1064"/>
                </a:cubicBezTo>
                <a:cubicBezTo>
                  <a:pt x="322" y="1063"/>
                  <a:pt x="349" y="278"/>
                  <a:pt x="381" y="279"/>
                </a:cubicBezTo>
                <a:cubicBezTo>
                  <a:pt x="413" y="280"/>
                  <a:pt x="448" y="1072"/>
                  <a:pt x="480" y="1071"/>
                </a:cubicBezTo>
                <a:cubicBezTo>
                  <a:pt x="512" y="1070"/>
                  <a:pt x="541" y="273"/>
                  <a:pt x="573" y="273"/>
                </a:cubicBezTo>
                <a:cubicBezTo>
                  <a:pt x="605" y="273"/>
                  <a:pt x="639" y="1074"/>
                  <a:pt x="671" y="1074"/>
                </a:cubicBezTo>
                <a:cubicBezTo>
                  <a:pt x="703" y="1074"/>
                  <a:pt x="736" y="269"/>
                  <a:pt x="768" y="270"/>
                </a:cubicBezTo>
                <a:cubicBezTo>
                  <a:pt x="800" y="271"/>
                  <a:pt x="832" y="1082"/>
                  <a:pt x="864" y="1080"/>
                </a:cubicBezTo>
                <a:cubicBezTo>
                  <a:pt x="896" y="1078"/>
                  <a:pt x="928" y="256"/>
                  <a:pt x="960" y="258"/>
                </a:cubicBezTo>
                <a:cubicBezTo>
                  <a:pt x="992" y="260"/>
                  <a:pt x="1024" y="1090"/>
                  <a:pt x="1056" y="1089"/>
                </a:cubicBezTo>
                <a:cubicBezTo>
                  <a:pt x="1088" y="1088"/>
                  <a:pt x="1119" y="253"/>
                  <a:pt x="1151" y="254"/>
                </a:cubicBezTo>
                <a:cubicBezTo>
                  <a:pt x="1183" y="255"/>
                  <a:pt x="1216" y="1096"/>
                  <a:pt x="1248" y="1095"/>
                </a:cubicBezTo>
                <a:cubicBezTo>
                  <a:pt x="1280" y="1094"/>
                  <a:pt x="1311" y="244"/>
                  <a:pt x="1343" y="246"/>
                </a:cubicBezTo>
                <a:cubicBezTo>
                  <a:pt x="1375" y="248"/>
                  <a:pt x="1408" y="1105"/>
                  <a:pt x="1440" y="1104"/>
                </a:cubicBezTo>
                <a:cubicBezTo>
                  <a:pt x="1472" y="1103"/>
                  <a:pt x="1504" y="240"/>
                  <a:pt x="1536" y="240"/>
                </a:cubicBezTo>
                <a:cubicBezTo>
                  <a:pt x="1568" y="240"/>
                  <a:pt x="1600" y="1105"/>
                  <a:pt x="1632" y="1104"/>
                </a:cubicBezTo>
                <a:cubicBezTo>
                  <a:pt x="1664" y="1103"/>
                  <a:pt x="1696" y="231"/>
                  <a:pt x="1728" y="233"/>
                </a:cubicBezTo>
                <a:cubicBezTo>
                  <a:pt x="1760" y="235"/>
                  <a:pt x="1794" y="1116"/>
                  <a:pt x="1826" y="1115"/>
                </a:cubicBezTo>
                <a:cubicBezTo>
                  <a:pt x="1858" y="1114"/>
                  <a:pt x="1887" y="223"/>
                  <a:pt x="1919" y="225"/>
                </a:cubicBezTo>
                <a:cubicBezTo>
                  <a:pt x="1951" y="227"/>
                  <a:pt x="1984" y="1127"/>
                  <a:pt x="2016" y="1125"/>
                </a:cubicBezTo>
                <a:cubicBezTo>
                  <a:pt x="2048" y="1123"/>
                  <a:pt x="2079" y="211"/>
                  <a:pt x="2111" y="213"/>
                </a:cubicBezTo>
                <a:cubicBezTo>
                  <a:pt x="2143" y="215"/>
                  <a:pt x="2176" y="1137"/>
                  <a:pt x="2208" y="1136"/>
                </a:cubicBezTo>
                <a:cubicBezTo>
                  <a:pt x="2240" y="1135"/>
                  <a:pt x="2272" y="204"/>
                  <a:pt x="2304" y="206"/>
                </a:cubicBezTo>
                <a:cubicBezTo>
                  <a:pt x="2336" y="208"/>
                  <a:pt x="2370" y="1150"/>
                  <a:pt x="2402" y="1148"/>
                </a:cubicBezTo>
                <a:cubicBezTo>
                  <a:pt x="2434" y="1146"/>
                  <a:pt x="2464" y="190"/>
                  <a:pt x="2496" y="192"/>
                </a:cubicBezTo>
                <a:cubicBezTo>
                  <a:pt x="2528" y="194"/>
                  <a:pt x="2560" y="1160"/>
                  <a:pt x="2592" y="1158"/>
                </a:cubicBezTo>
                <a:cubicBezTo>
                  <a:pt x="2624" y="1156"/>
                  <a:pt x="2655" y="178"/>
                  <a:pt x="2687" y="180"/>
                </a:cubicBezTo>
                <a:cubicBezTo>
                  <a:pt x="2719" y="182"/>
                  <a:pt x="2752" y="1175"/>
                  <a:pt x="2784" y="1172"/>
                </a:cubicBezTo>
                <a:cubicBezTo>
                  <a:pt x="2816" y="1169"/>
                  <a:pt x="2847" y="161"/>
                  <a:pt x="2879" y="164"/>
                </a:cubicBezTo>
                <a:cubicBezTo>
                  <a:pt x="2911" y="167"/>
                  <a:pt x="2946" y="1191"/>
                  <a:pt x="2978" y="1188"/>
                </a:cubicBezTo>
                <a:cubicBezTo>
                  <a:pt x="3010" y="1185"/>
                  <a:pt x="3040" y="142"/>
                  <a:pt x="3072" y="144"/>
                </a:cubicBezTo>
                <a:cubicBezTo>
                  <a:pt x="3104" y="146"/>
                  <a:pt x="3136" y="1202"/>
                  <a:pt x="3168" y="1200"/>
                </a:cubicBezTo>
                <a:cubicBezTo>
                  <a:pt x="3200" y="1198"/>
                  <a:pt x="3232" y="132"/>
                  <a:pt x="3264" y="135"/>
                </a:cubicBezTo>
                <a:cubicBezTo>
                  <a:pt x="3296" y="138"/>
                  <a:pt x="3328" y="1223"/>
                  <a:pt x="3360" y="1220"/>
                </a:cubicBezTo>
                <a:cubicBezTo>
                  <a:pt x="3392" y="1217"/>
                  <a:pt x="3426" y="114"/>
                  <a:pt x="3458" y="117"/>
                </a:cubicBezTo>
                <a:cubicBezTo>
                  <a:pt x="3490" y="120"/>
                  <a:pt x="3520" y="1239"/>
                  <a:pt x="3552" y="1236"/>
                </a:cubicBezTo>
                <a:cubicBezTo>
                  <a:pt x="3584" y="1233"/>
                  <a:pt x="3616" y="97"/>
                  <a:pt x="3648" y="99"/>
                </a:cubicBezTo>
                <a:cubicBezTo>
                  <a:pt x="3680" y="101"/>
                  <a:pt x="3712" y="1250"/>
                  <a:pt x="3744" y="1248"/>
                </a:cubicBezTo>
                <a:cubicBezTo>
                  <a:pt x="3776" y="1246"/>
                  <a:pt x="3808" y="83"/>
                  <a:pt x="3840" y="86"/>
                </a:cubicBezTo>
                <a:cubicBezTo>
                  <a:pt x="3872" y="89"/>
                  <a:pt x="3904" y="1272"/>
                  <a:pt x="3936" y="1269"/>
                </a:cubicBezTo>
                <a:cubicBezTo>
                  <a:pt x="3968" y="1266"/>
                  <a:pt x="3999" y="62"/>
                  <a:pt x="4031" y="65"/>
                </a:cubicBezTo>
                <a:cubicBezTo>
                  <a:pt x="4063" y="68"/>
                  <a:pt x="4096" y="1289"/>
                  <a:pt x="4128" y="1286"/>
                </a:cubicBezTo>
                <a:cubicBezTo>
                  <a:pt x="4160" y="1283"/>
                  <a:pt x="4192" y="46"/>
                  <a:pt x="4224" y="48"/>
                </a:cubicBezTo>
                <a:cubicBezTo>
                  <a:pt x="4256" y="50"/>
                  <a:pt x="4290" y="1303"/>
                  <a:pt x="4322" y="1301"/>
                </a:cubicBezTo>
                <a:cubicBezTo>
                  <a:pt x="4354" y="1299"/>
                  <a:pt x="4386" y="32"/>
                  <a:pt x="4418" y="35"/>
                </a:cubicBezTo>
                <a:cubicBezTo>
                  <a:pt x="4450" y="38"/>
                  <a:pt x="4480" y="1322"/>
                  <a:pt x="4512" y="1319"/>
                </a:cubicBezTo>
                <a:cubicBezTo>
                  <a:pt x="4544" y="1316"/>
                  <a:pt x="4578" y="12"/>
                  <a:pt x="4610" y="15"/>
                </a:cubicBezTo>
                <a:cubicBezTo>
                  <a:pt x="4642" y="18"/>
                  <a:pt x="4674" y="1342"/>
                  <a:pt x="4706" y="1340"/>
                </a:cubicBezTo>
                <a:cubicBezTo>
                  <a:pt x="4738" y="1338"/>
                  <a:pt x="4781" y="279"/>
                  <a:pt x="4800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85" name="Freeform 108"/>
          <p:cNvSpPr>
            <a:spLocks/>
          </p:cNvSpPr>
          <p:nvPr/>
        </p:nvSpPr>
        <p:spPr bwMode="auto">
          <a:xfrm>
            <a:off x="4900644" y="2003409"/>
            <a:ext cx="3698875" cy="1131887"/>
          </a:xfrm>
          <a:custGeom>
            <a:avLst/>
            <a:gdLst>
              <a:gd name="T0" fmla="*/ 0 w 4800"/>
              <a:gd name="T1" fmla="*/ 288 h 1342"/>
              <a:gd name="T2" fmla="*/ 96 w 4800"/>
              <a:gd name="T3" fmla="*/ 1056 h 1342"/>
              <a:gd name="T4" fmla="*/ 191 w 4800"/>
              <a:gd name="T5" fmla="*/ 285 h 1342"/>
              <a:gd name="T6" fmla="*/ 290 w 4800"/>
              <a:gd name="T7" fmla="*/ 1064 h 1342"/>
              <a:gd name="T8" fmla="*/ 381 w 4800"/>
              <a:gd name="T9" fmla="*/ 279 h 1342"/>
              <a:gd name="T10" fmla="*/ 480 w 4800"/>
              <a:gd name="T11" fmla="*/ 1071 h 1342"/>
              <a:gd name="T12" fmla="*/ 573 w 4800"/>
              <a:gd name="T13" fmla="*/ 273 h 1342"/>
              <a:gd name="T14" fmla="*/ 671 w 4800"/>
              <a:gd name="T15" fmla="*/ 1074 h 1342"/>
              <a:gd name="T16" fmla="*/ 768 w 4800"/>
              <a:gd name="T17" fmla="*/ 270 h 1342"/>
              <a:gd name="T18" fmla="*/ 864 w 4800"/>
              <a:gd name="T19" fmla="*/ 1080 h 1342"/>
              <a:gd name="T20" fmla="*/ 960 w 4800"/>
              <a:gd name="T21" fmla="*/ 258 h 1342"/>
              <a:gd name="T22" fmla="*/ 1056 w 4800"/>
              <a:gd name="T23" fmla="*/ 1089 h 1342"/>
              <a:gd name="T24" fmla="*/ 1151 w 4800"/>
              <a:gd name="T25" fmla="*/ 254 h 1342"/>
              <a:gd name="T26" fmla="*/ 1248 w 4800"/>
              <a:gd name="T27" fmla="*/ 1095 h 1342"/>
              <a:gd name="T28" fmla="*/ 1343 w 4800"/>
              <a:gd name="T29" fmla="*/ 246 h 1342"/>
              <a:gd name="T30" fmla="*/ 1440 w 4800"/>
              <a:gd name="T31" fmla="*/ 1104 h 1342"/>
              <a:gd name="T32" fmla="*/ 1536 w 4800"/>
              <a:gd name="T33" fmla="*/ 240 h 1342"/>
              <a:gd name="T34" fmla="*/ 1632 w 4800"/>
              <a:gd name="T35" fmla="*/ 1104 h 1342"/>
              <a:gd name="T36" fmla="*/ 1728 w 4800"/>
              <a:gd name="T37" fmla="*/ 233 h 1342"/>
              <a:gd name="T38" fmla="*/ 1826 w 4800"/>
              <a:gd name="T39" fmla="*/ 1115 h 1342"/>
              <a:gd name="T40" fmla="*/ 1919 w 4800"/>
              <a:gd name="T41" fmla="*/ 225 h 1342"/>
              <a:gd name="T42" fmla="*/ 2016 w 4800"/>
              <a:gd name="T43" fmla="*/ 1125 h 1342"/>
              <a:gd name="T44" fmla="*/ 2111 w 4800"/>
              <a:gd name="T45" fmla="*/ 213 h 1342"/>
              <a:gd name="T46" fmla="*/ 2208 w 4800"/>
              <a:gd name="T47" fmla="*/ 1136 h 1342"/>
              <a:gd name="T48" fmla="*/ 2304 w 4800"/>
              <a:gd name="T49" fmla="*/ 206 h 1342"/>
              <a:gd name="T50" fmla="*/ 2402 w 4800"/>
              <a:gd name="T51" fmla="*/ 1148 h 1342"/>
              <a:gd name="T52" fmla="*/ 2496 w 4800"/>
              <a:gd name="T53" fmla="*/ 192 h 1342"/>
              <a:gd name="T54" fmla="*/ 2592 w 4800"/>
              <a:gd name="T55" fmla="*/ 1158 h 1342"/>
              <a:gd name="T56" fmla="*/ 2687 w 4800"/>
              <a:gd name="T57" fmla="*/ 180 h 1342"/>
              <a:gd name="T58" fmla="*/ 2784 w 4800"/>
              <a:gd name="T59" fmla="*/ 1172 h 1342"/>
              <a:gd name="T60" fmla="*/ 2879 w 4800"/>
              <a:gd name="T61" fmla="*/ 164 h 1342"/>
              <a:gd name="T62" fmla="*/ 2978 w 4800"/>
              <a:gd name="T63" fmla="*/ 1188 h 1342"/>
              <a:gd name="T64" fmla="*/ 3072 w 4800"/>
              <a:gd name="T65" fmla="*/ 144 h 1342"/>
              <a:gd name="T66" fmla="*/ 3168 w 4800"/>
              <a:gd name="T67" fmla="*/ 1200 h 1342"/>
              <a:gd name="T68" fmla="*/ 3264 w 4800"/>
              <a:gd name="T69" fmla="*/ 135 h 1342"/>
              <a:gd name="T70" fmla="*/ 3360 w 4800"/>
              <a:gd name="T71" fmla="*/ 1220 h 1342"/>
              <a:gd name="T72" fmla="*/ 3458 w 4800"/>
              <a:gd name="T73" fmla="*/ 117 h 1342"/>
              <a:gd name="T74" fmla="*/ 3552 w 4800"/>
              <a:gd name="T75" fmla="*/ 1236 h 1342"/>
              <a:gd name="T76" fmla="*/ 3648 w 4800"/>
              <a:gd name="T77" fmla="*/ 99 h 1342"/>
              <a:gd name="T78" fmla="*/ 3744 w 4800"/>
              <a:gd name="T79" fmla="*/ 1248 h 1342"/>
              <a:gd name="T80" fmla="*/ 3840 w 4800"/>
              <a:gd name="T81" fmla="*/ 86 h 1342"/>
              <a:gd name="T82" fmla="*/ 3936 w 4800"/>
              <a:gd name="T83" fmla="*/ 1269 h 1342"/>
              <a:gd name="T84" fmla="*/ 4031 w 4800"/>
              <a:gd name="T85" fmla="*/ 65 h 1342"/>
              <a:gd name="T86" fmla="*/ 4128 w 4800"/>
              <a:gd name="T87" fmla="*/ 1286 h 1342"/>
              <a:gd name="T88" fmla="*/ 4224 w 4800"/>
              <a:gd name="T89" fmla="*/ 48 h 1342"/>
              <a:gd name="T90" fmla="*/ 4322 w 4800"/>
              <a:gd name="T91" fmla="*/ 1301 h 1342"/>
              <a:gd name="T92" fmla="*/ 4418 w 4800"/>
              <a:gd name="T93" fmla="*/ 35 h 1342"/>
              <a:gd name="T94" fmla="*/ 4512 w 4800"/>
              <a:gd name="T95" fmla="*/ 1319 h 1342"/>
              <a:gd name="T96" fmla="*/ 4610 w 4800"/>
              <a:gd name="T97" fmla="*/ 15 h 1342"/>
              <a:gd name="T98" fmla="*/ 4706 w 4800"/>
              <a:gd name="T99" fmla="*/ 1340 h 1342"/>
              <a:gd name="T100" fmla="*/ 4800 w 4800"/>
              <a:gd name="T101" fmla="*/ 0 h 134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800"/>
              <a:gd name="T154" fmla="*/ 0 h 1342"/>
              <a:gd name="T155" fmla="*/ 4800 w 4800"/>
              <a:gd name="T156" fmla="*/ 1342 h 134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800" h="1342">
                <a:moveTo>
                  <a:pt x="0" y="288"/>
                </a:moveTo>
                <a:cubicBezTo>
                  <a:pt x="32" y="672"/>
                  <a:pt x="64" y="1056"/>
                  <a:pt x="96" y="1056"/>
                </a:cubicBezTo>
                <a:cubicBezTo>
                  <a:pt x="128" y="1056"/>
                  <a:pt x="159" y="284"/>
                  <a:pt x="191" y="285"/>
                </a:cubicBezTo>
                <a:cubicBezTo>
                  <a:pt x="223" y="286"/>
                  <a:pt x="258" y="1065"/>
                  <a:pt x="290" y="1064"/>
                </a:cubicBezTo>
                <a:cubicBezTo>
                  <a:pt x="322" y="1063"/>
                  <a:pt x="349" y="278"/>
                  <a:pt x="381" y="279"/>
                </a:cubicBezTo>
                <a:cubicBezTo>
                  <a:pt x="413" y="280"/>
                  <a:pt x="448" y="1072"/>
                  <a:pt x="480" y="1071"/>
                </a:cubicBezTo>
                <a:cubicBezTo>
                  <a:pt x="512" y="1070"/>
                  <a:pt x="541" y="273"/>
                  <a:pt x="573" y="273"/>
                </a:cubicBezTo>
                <a:cubicBezTo>
                  <a:pt x="605" y="273"/>
                  <a:pt x="639" y="1074"/>
                  <a:pt x="671" y="1074"/>
                </a:cubicBezTo>
                <a:cubicBezTo>
                  <a:pt x="703" y="1074"/>
                  <a:pt x="736" y="269"/>
                  <a:pt x="768" y="270"/>
                </a:cubicBezTo>
                <a:cubicBezTo>
                  <a:pt x="800" y="271"/>
                  <a:pt x="832" y="1082"/>
                  <a:pt x="864" y="1080"/>
                </a:cubicBezTo>
                <a:cubicBezTo>
                  <a:pt x="896" y="1078"/>
                  <a:pt x="928" y="256"/>
                  <a:pt x="960" y="258"/>
                </a:cubicBezTo>
                <a:cubicBezTo>
                  <a:pt x="992" y="260"/>
                  <a:pt x="1024" y="1090"/>
                  <a:pt x="1056" y="1089"/>
                </a:cubicBezTo>
                <a:cubicBezTo>
                  <a:pt x="1088" y="1088"/>
                  <a:pt x="1119" y="253"/>
                  <a:pt x="1151" y="254"/>
                </a:cubicBezTo>
                <a:cubicBezTo>
                  <a:pt x="1183" y="255"/>
                  <a:pt x="1216" y="1096"/>
                  <a:pt x="1248" y="1095"/>
                </a:cubicBezTo>
                <a:cubicBezTo>
                  <a:pt x="1280" y="1094"/>
                  <a:pt x="1311" y="244"/>
                  <a:pt x="1343" y="246"/>
                </a:cubicBezTo>
                <a:cubicBezTo>
                  <a:pt x="1375" y="248"/>
                  <a:pt x="1408" y="1105"/>
                  <a:pt x="1440" y="1104"/>
                </a:cubicBezTo>
                <a:cubicBezTo>
                  <a:pt x="1472" y="1103"/>
                  <a:pt x="1504" y="240"/>
                  <a:pt x="1536" y="240"/>
                </a:cubicBezTo>
                <a:cubicBezTo>
                  <a:pt x="1568" y="240"/>
                  <a:pt x="1600" y="1105"/>
                  <a:pt x="1632" y="1104"/>
                </a:cubicBezTo>
                <a:cubicBezTo>
                  <a:pt x="1664" y="1103"/>
                  <a:pt x="1696" y="231"/>
                  <a:pt x="1728" y="233"/>
                </a:cubicBezTo>
                <a:cubicBezTo>
                  <a:pt x="1760" y="235"/>
                  <a:pt x="1794" y="1116"/>
                  <a:pt x="1826" y="1115"/>
                </a:cubicBezTo>
                <a:cubicBezTo>
                  <a:pt x="1858" y="1114"/>
                  <a:pt x="1887" y="223"/>
                  <a:pt x="1919" y="225"/>
                </a:cubicBezTo>
                <a:cubicBezTo>
                  <a:pt x="1951" y="227"/>
                  <a:pt x="1984" y="1127"/>
                  <a:pt x="2016" y="1125"/>
                </a:cubicBezTo>
                <a:cubicBezTo>
                  <a:pt x="2048" y="1123"/>
                  <a:pt x="2079" y="211"/>
                  <a:pt x="2111" y="213"/>
                </a:cubicBezTo>
                <a:cubicBezTo>
                  <a:pt x="2143" y="215"/>
                  <a:pt x="2176" y="1137"/>
                  <a:pt x="2208" y="1136"/>
                </a:cubicBezTo>
                <a:cubicBezTo>
                  <a:pt x="2240" y="1135"/>
                  <a:pt x="2272" y="204"/>
                  <a:pt x="2304" y="206"/>
                </a:cubicBezTo>
                <a:cubicBezTo>
                  <a:pt x="2336" y="208"/>
                  <a:pt x="2370" y="1150"/>
                  <a:pt x="2402" y="1148"/>
                </a:cubicBezTo>
                <a:cubicBezTo>
                  <a:pt x="2434" y="1146"/>
                  <a:pt x="2464" y="190"/>
                  <a:pt x="2496" y="192"/>
                </a:cubicBezTo>
                <a:cubicBezTo>
                  <a:pt x="2528" y="194"/>
                  <a:pt x="2560" y="1160"/>
                  <a:pt x="2592" y="1158"/>
                </a:cubicBezTo>
                <a:cubicBezTo>
                  <a:pt x="2624" y="1156"/>
                  <a:pt x="2655" y="178"/>
                  <a:pt x="2687" y="180"/>
                </a:cubicBezTo>
                <a:cubicBezTo>
                  <a:pt x="2719" y="182"/>
                  <a:pt x="2752" y="1175"/>
                  <a:pt x="2784" y="1172"/>
                </a:cubicBezTo>
                <a:cubicBezTo>
                  <a:pt x="2816" y="1169"/>
                  <a:pt x="2847" y="161"/>
                  <a:pt x="2879" y="164"/>
                </a:cubicBezTo>
                <a:cubicBezTo>
                  <a:pt x="2911" y="167"/>
                  <a:pt x="2946" y="1191"/>
                  <a:pt x="2978" y="1188"/>
                </a:cubicBezTo>
                <a:cubicBezTo>
                  <a:pt x="3010" y="1185"/>
                  <a:pt x="3040" y="142"/>
                  <a:pt x="3072" y="144"/>
                </a:cubicBezTo>
                <a:cubicBezTo>
                  <a:pt x="3104" y="146"/>
                  <a:pt x="3136" y="1202"/>
                  <a:pt x="3168" y="1200"/>
                </a:cubicBezTo>
                <a:cubicBezTo>
                  <a:pt x="3200" y="1198"/>
                  <a:pt x="3232" y="132"/>
                  <a:pt x="3264" y="135"/>
                </a:cubicBezTo>
                <a:cubicBezTo>
                  <a:pt x="3296" y="138"/>
                  <a:pt x="3328" y="1223"/>
                  <a:pt x="3360" y="1220"/>
                </a:cubicBezTo>
                <a:cubicBezTo>
                  <a:pt x="3392" y="1217"/>
                  <a:pt x="3426" y="114"/>
                  <a:pt x="3458" y="117"/>
                </a:cubicBezTo>
                <a:cubicBezTo>
                  <a:pt x="3490" y="120"/>
                  <a:pt x="3520" y="1239"/>
                  <a:pt x="3552" y="1236"/>
                </a:cubicBezTo>
                <a:cubicBezTo>
                  <a:pt x="3584" y="1233"/>
                  <a:pt x="3616" y="97"/>
                  <a:pt x="3648" y="99"/>
                </a:cubicBezTo>
                <a:cubicBezTo>
                  <a:pt x="3680" y="101"/>
                  <a:pt x="3712" y="1250"/>
                  <a:pt x="3744" y="1248"/>
                </a:cubicBezTo>
                <a:cubicBezTo>
                  <a:pt x="3776" y="1246"/>
                  <a:pt x="3808" y="83"/>
                  <a:pt x="3840" y="86"/>
                </a:cubicBezTo>
                <a:cubicBezTo>
                  <a:pt x="3872" y="89"/>
                  <a:pt x="3904" y="1272"/>
                  <a:pt x="3936" y="1269"/>
                </a:cubicBezTo>
                <a:cubicBezTo>
                  <a:pt x="3968" y="1266"/>
                  <a:pt x="3999" y="62"/>
                  <a:pt x="4031" y="65"/>
                </a:cubicBezTo>
                <a:cubicBezTo>
                  <a:pt x="4063" y="68"/>
                  <a:pt x="4096" y="1289"/>
                  <a:pt x="4128" y="1286"/>
                </a:cubicBezTo>
                <a:cubicBezTo>
                  <a:pt x="4160" y="1283"/>
                  <a:pt x="4192" y="46"/>
                  <a:pt x="4224" y="48"/>
                </a:cubicBezTo>
                <a:cubicBezTo>
                  <a:pt x="4256" y="50"/>
                  <a:pt x="4290" y="1303"/>
                  <a:pt x="4322" y="1301"/>
                </a:cubicBezTo>
                <a:cubicBezTo>
                  <a:pt x="4354" y="1299"/>
                  <a:pt x="4386" y="32"/>
                  <a:pt x="4418" y="35"/>
                </a:cubicBezTo>
                <a:cubicBezTo>
                  <a:pt x="4450" y="38"/>
                  <a:pt x="4480" y="1322"/>
                  <a:pt x="4512" y="1319"/>
                </a:cubicBezTo>
                <a:cubicBezTo>
                  <a:pt x="4544" y="1316"/>
                  <a:pt x="4578" y="12"/>
                  <a:pt x="4610" y="15"/>
                </a:cubicBezTo>
                <a:cubicBezTo>
                  <a:pt x="4642" y="18"/>
                  <a:pt x="4674" y="1342"/>
                  <a:pt x="4706" y="1340"/>
                </a:cubicBezTo>
                <a:cubicBezTo>
                  <a:pt x="4738" y="1338"/>
                  <a:pt x="4781" y="279"/>
                  <a:pt x="480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86" name="Line 109"/>
          <p:cNvSpPr>
            <a:spLocks noChangeShapeType="1"/>
          </p:cNvSpPr>
          <p:nvPr/>
        </p:nvSpPr>
        <p:spPr bwMode="auto">
          <a:xfrm>
            <a:off x="8196294" y="1630346"/>
            <a:ext cx="0" cy="323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87" name="Freeform 110"/>
          <p:cNvSpPr>
            <a:spLocks/>
          </p:cNvSpPr>
          <p:nvPr/>
        </p:nvSpPr>
        <p:spPr bwMode="auto">
          <a:xfrm>
            <a:off x="5632481" y="1428734"/>
            <a:ext cx="2343150" cy="120650"/>
          </a:xfrm>
          <a:custGeom>
            <a:avLst/>
            <a:gdLst>
              <a:gd name="T0" fmla="*/ 0 w 768"/>
              <a:gd name="T1" fmla="*/ 48 h 48"/>
              <a:gd name="T2" fmla="*/ 48 w 768"/>
              <a:gd name="T3" fmla="*/ 0 h 48"/>
              <a:gd name="T4" fmla="*/ 96 w 768"/>
              <a:gd name="T5" fmla="*/ 48 h 48"/>
              <a:gd name="T6" fmla="*/ 144 w 768"/>
              <a:gd name="T7" fmla="*/ 0 h 48"/>
              <a:gd name="T8" fmla="*/ 192 w 768"/>
              <a:gd name="T9" fmla="*/ 48 h 48"/>
              <a:gd name="T10" fmla="*/ 240 w 768"/>
              <a:gd name="T11" fmla="*/ 0 h 48"/>
              <a:gd name="T12" fmla="*/ 288 w 768"/>
              <a:gd name="T13" fmla="*/ 48 h 48"/>
              <a:gd name="T14" fmla="*/ 336 w 768"/>
              <a:gd name="T15" fmla="*/ 0 h 48"/>
              <a:gd name="T16" fmla="*/ 384 w 768"/>
              <a:gd name="T17" fmla="*/ 48 h 48"/>
              <a:gd name="T18" fmla="*/ 432 w 768"/>
              <a:gd name="T19" fmla="*/ 0 h 48"/>
              <a:gd name="T20" fmla="*/ 480 w 768"/>
              <a:gd name="T21" fmla="*/ 48 h 48"/>
              <a:gd name="T22" fmla="*/ 528 w 768"/>
              <a:gd name="T23" fmla="*/ 0 h 48"/>
              <a:gd name="T24" fmla="*/ 576 w 768"/>
              <a:gd name="T25" fmla="*/ 48 h 48"/>
              <a:gd name="T26" fmla="*/ 624 w 768"/>
              <a:gd name="T27" fmla="*/ 0 h 48"/>
              <a:gd name="T28" fmla="*/ 672 w 768"/>
              <a:gd name="T29" fmla="*/ 48 h 48"/>
              <a:gd name="T30" fmla="*/ 720 w 768"/>
              <a:gd name="T31" fmla="*/ 0 h 48"/>
              <a:gd name="T32" fmla="*/ 768 w 768"/>
              <a:gd name="T33" fmla="*/ 48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68"/>
              <a:gd name="T52" fmla="*/ 0 h 48"/>
              <a:gd name="T53" fmla="*/ 768 w 76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68" h="48">
                <a:moveTo>
                  <a:pt x="0" y="48"/>
                </a:moveTo>
                <a:cubicBezTo>
                  <a:pt x="16" y="24"/>
                  <a:pt x="32" y="0"/>
                  <a:pt x="48" y="0"/>
                </a:cubicBezTo>
                <a:cubicBezTo>
                  <a:pt x="64" y="0"/>
                  <a:pt x="80" y="48"/>
                  <a:pt x="96" y="48"/>
                </a:cubicBezTo>
                <a:cubicBezTo>
                  <a:pt x="112" y="48"/>
                  <a:pt x="128" y="0"/>
                  <a:pt x="144" y="0"/>
                </a:cubicBezTo>
                <a:cubicBezTo>
                  <a:pt x="160" y="0"/>
                  <a:pt x="176" y="48"/>
                  <a:pt x="192" y="48"/>
                </a:cubicBezTo>
                <a:cubicBezTo>
                  <a:pt x="208" y="48"/>
                  <a:pt x="224" y="0"/>
                  <a:pt x="240" y="0"/>
                </a:cubicBezTo>
                <a:cubicBezTo>
                  <a:pt x="256" y="0"/>
                  <a:pt x="272" y="48"/>
                  <a:pt x="288" y="48"/>
                </a:cubicBezTo>
                <a:cubicBezTo>
                  <a:pt x="304" y="48"/>
                  <a:pt x="320" y="0"/>
                  <a:pt x="336" y="0"/>
                </a:cubicBezTo>
                <a:cubicBezTo>
                  <a:pt x="352" y="0"/>
                  <a:pt x="368" y="48"/>
                  <a:pt x="384" y="48"/>
                </a:cubicBezTo>
                <a:cubicBezTo>
                  <a:pt x="400" y="48"/>
                  <a:pt x="416" y="0"/>
                  <a:pt x="432" y="0"/>
                </a:cubicBezTo>
                <a:cubicBezTo>
                  <a:pt x="448" y="0"/>
                  <a:pt x="464" y="48"/>
                  <a:pt x="480" y="48"/>
                </a:cubicBezTo>
                <a:cubicBezTo>
                  <a:pt x="496" y="48"/>
                  <a:pt x="512" y="0"/>
                  <a:pt x="528" y="0"/>
                </a:cubicBezTo>
                <a:cubicBezTo>
                  <a:pt x="544" y="0"/>
                  <a:pt x="560" y="48"/>
                  <a:pt x="576" y="48"/>
                </a:cubicBezTo>
                <a:cubicBezTo>
                  <a:pt x="592" y="48"/>
                  <a:pt x="608" y="0"/>
                  <a:pt x="624" y="0"/>
                </a:cubicBezTo>
                <a:cubicBezTo>
                  <a:pt x="640" y="0"/>
                  <a:pt x="656" y="48"/>
                  <a:pt x="672" y="48"/>
                </a:cubicBezTo>
                <a:cubicBezTo>
                  <a:pt x="688" y="48"/>
                  <a:pt x="704" y="0"/>
                  <a:pt x="720" y="0"/>
                </a:cubicBezTo>
                <a:cubicBezTo>
                  <a:pt x="736" y="0"/>
                  <a:pt x="752" y="24"/>
                  <a:pt x="768" y="48"/>
                </a:cubicBezTo>
              </a:path>
            </a:pathLst>
          </a:cu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88" name="Text Box 111"/>
          <p:cNvSpPr txBox="1">
            <a:spLocks noChangeArrowheads="1"/>
          </p:cNvSpPr>
          <p:nvPr/>
        </p:nvSpPr>
        <p:spPr bwMode="auto">
          <a:xfrm>
            <a:off x="5010181" y="1671621"/>
            <a:ext cx="1109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NS-NS (z</a:t>
            </a:r>
            <a:r>
              <a:rPr lang="ja-JP" altLang="en-US" sz="1000" b="1" dirty="0">
                <a:solidFill>
                  <a:srgbClr val="F8F8F8"/>
                </a:solidFill>
                <a:latin typeface="HGP創英角ｺﾞｼｯｸUB" pitchFamily="50" charset="-128"/>
              </a:rPr>
              <a:t>～</a:t>
            </a: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1)</a:t>
            </a:r>
          </a:p>
        </p:txBody>
      </p:sp>
      <p:sp>
        <p:nvSpPr>
          <p:cNvPr id="89" name="Text Box 112"/>
          <p:cNvSpPr txBox="1">
            <a:spLocks noChangeArrowheads="1"/>
          </p:cNvSpPr>
          <p:nvPr/>
        </p:nvSpPr>
        <p:spPr bwMode="auto">
          <a:xfrm>
            <a:off x="6511956" y="1509696"/>
            <a:ext cx="617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800000"/>
                </a:solidFill>
                <a:latin typeface="HGP創英角ｺﾞｼｯｸUB" pitchFamily="50" charset="-128"/>
              </a:rPr>
              <a:t>GW</a:t>
            </a:r>
          </a:p>
        </p:txBody>
      </p:sp>
      <p:sp>
        <p:nvSpPr>
          <p:cNvPr id="90" name="Text Box 113"/>
          <p:cNvSpPr txBox="1">
            <a:spLocks noChangeArrowheads="1"/>
          </p:cNvSpPr>
          <p:nvPr/>
        </p:nvSpPr>
        <p:spPr bwMode="auto">
          <a:xfrm>
            <a:off x="7902606" y="1071546"/>
            <a:ext cx="739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HGP創英角ｺﾞｼｯｸUB" pitchFamily="50" charset="-128"/>
              </a:rPr>
              <a:t>DECIGO</a:t>
            </a:r>
          </a:p>
        </p:txBody>
      </p:sp>
      <p:sp>
        <p:nvSpPr>
          <p:cNvPr id="91" name="Text Box 114"/>
          <p:cNvSpPr txBox="1">
            <a:spLocks noChangeArrowheads="1"/>
          </p:cNvSpPr>
          <p:nvPr/>
        </p:nvSpPr>
        <p:spPr bwMode="auto">
          <a:xfrm>
            <a:off x="8199469" y="1677971"/>
            <a:ext cx="58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Output</a:t>
            </a:r>
          </a:p>
        </p:txBody>
      </p:sp>
      <p:sp>
        <p:nvSpPr>
          <p:cNvPr id="92" name="AutoShape 115"/>
          <p:cNvSpPr>
            <a:spLocks noChangeArrowheads="1"/>
          </p:cNvSpPr>
          <p:nvPr/>
        </p:nvSpPr>
        <p:spPr bwMode="auto">
          <a:xfrm flipH="1">
            <a:off x="4716494" y="1468421"/>
            <a:ext cx="476250" cy="80963"/>
          </a:xfrm>
          <a:custGeom>
            <a:avLst/>
            <a:gdLst>
              <a:gd name="T0" fmla="*/ 357187 w 21600"/>
              <a:gd name="T1" fmla="*/ 0 h 21600"/>
              <a:gd name="T2" fmla="*/ 0 w 21600"/>
              <a:gd name="T3" fmla="*/ 40482 h 21600"/>
              <a:gd name="T4" fmla="*/ 357187 w 21600"/>
              <a:gd name="T5" fmla="*/ 80963 h 21600"/>
              <a:gd name="T6" fmla="*/ 476250 w 21600"/>
              <a:gd name="T7" fmla="*/ 4048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0099"/>
          </a:solidFill>
          <a:ln w="9525">
            <a:solidFill>
              <a:srgbClr val="99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93" name="Text Box 116"/>
          <p:cNvSpPr txBox="1">
            <a:spLocks noChangeArrowheads="1"/>
          </p:cNvSpPr>
          <p:nvPr/>
        </p:nvSpPr>
        <p:spPr bwMode="auto">
          <a:xfrm>
            <a:off x="4643469" y="1071546"/>
            <a:ext cx="2197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00FF00"/>
                </a:solidFill>
                <a:latin typeface="HGP創英角ｺﾞｼｯｸUB" pitchFamily="50" charset="-128"/>
              </a:rPr>
              <a:t>Expansion</a:t>
            </a:r>
            <a:r>
              <a:rPr lang="en-US" altLang="ja-JP" sz="1000" b="1" dirty="0">
                <a:latin typeface="HGP創英角ｺﾞｼｯｸUB" pitchFamily="50" charset="-128"/>
              </a:rPr>
              <a:t> </a:t>
            </a:r>
            <a:r>
              <a:rPr lang="ja-JP" altLang="en-US" sz="1000" b="1" dirty="0">
                <a:latin typeface="HGP創英角ｺﾞｼｯｸUB" pitchFamily="50" charset="-128"/>
              </a:rPr>
              <a:t>＋</a:t>
            </a:r>
            <a:r>
              <a:rPr lang="en-US" altLang="ja-JP" sz="1000" b="1" dirty="0">
                <a:solidFill>
                  <a:srgbClr val="990099"/>
                </a:solidFill>
                <a:latin typeface="HGP創英角ｺﾞｼｯｸUB" pitchFamily="50" charset="-128"/>
              </a:rPr>
              <a:t>Acceleration?</a:t>
            </a:r>
          </a:p>
        </p:txBody>
      </p:sp>
      <p:sp>
        <p:nvSpPr>
          <p:cNvPr id="94" name="Text Box 117"/>
          <p:cNvSpPr txBox="1">
            <a:spLocks noChangeArrowheads="1"/>
          </p:cNvSpPr>
          <p:nvPr/>
        </p:nvSpPr>
        <p:spPr bwMode="auto">
          <a:xfrm>
            <a:off x="6584981" y="3259121"/>
            <a:ext cx="585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Time</a:t>
            </a:r>
          </a:p>
        </p:txBody>
      </p:sp>
      <p:sp>
        <p:nvSpPr>
          <p:cNvPr id="95" name="Text Box 118"/>
          <p:cNvSpPr txBox="1">
            <a:spLocks noChangeArrowheads="1"/>
          </p:cNvSpPr>
          <p:nvPr/>
        </p:nvSpPr>
        <p:spPr bwMode="auto">
          <a:xfrm rot="-5400000">
            <a:off x="4400551" y="2471733"/>
            <a:ext cx="527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  <a:latin typeface="HGP創英角ｺﾞｼｯｸUB" pitchFamily="50" charset="-128"/>
              </a:rPr>
              <a:t>Strain</a:t>
            </a:r>
          </a:p>
        </p:txBody>
      </p:sp>
      <p:sp>
        <p:nvSpPr>
          <p:cNvPr id="96" name="Text Box 119"/>
          <p:cNvSpPr txBox="1">
            <a:spLocks noChangeArrowheads="1"/>
          </p:cNvSpPr>
          <p:nvPr/>
        </p:nvSpPr>
        <p:spPr bwMode="auto">
          <a:xfrm>
            <a:off x="4897469" y="1936734"/>
            <a:ext cx="1670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</a:rPr>
              <a:t>Template</a:t>
            </a:r>
          </a:p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</a:rPr>
              <a:t> (No Acceleration)</a:t>
            </a:r>
          </a:p>
        </p:txBody>
      </p:sp>
      <p:sp>
        <p:nvSpPr>
          <p:cNvPr id="97" name="Text Box 120"/>
          <p:cNvSpPr txBox="1">
            <a:spLocks noChangeArrowheads="1"/>
          </p:cNvSpPr>
          <p:nvPr/>
        </p:nvSpPr>
        <p:spPr bwMode="auto">
          <a:xfrm>
            <a:off x="5329269" y="2892409"/>
            <a:ext cx="804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b="1" dirty="0">
                <a:solidFill>
                  <a:srgbClr val="FF0000"/>
                </a:solidFill>
              </a:rPr>
              <a:t>Real Signal ?</a:t>
            </a:r>
          </a:p>
        </p:txBody>
      </p:sp>
      <p:sp>
        <p:nvSpPr>
          <p:cNvPr id="98" name="Text Box 121"/>
          <p:cNvSpPr txBox="1">
            <a:spLocks noChangeArrowheads="1"/>
          </p:cNvSpPr>
          <p:nvPr/>
        </p:nvSpPr>
        <p:spPr bwMode="auto">
          <a:xfrm>
            <a:off x="6264306" y="2967021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1000" b="1" dirty="0">
                <a:solidFill>
                  <a:srgbClr val="990099"/>
                </a:solidFill>
              </a:rPr>
              <a:t>Phase Delay</a:t>
            </a:r>
          </a:p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1000" b="1" dirty="0">
                <a:solidFill>
                  <a:srgbClr val="990099"/>
                </a:solidFill>
              </a:rPr>
              <a:t> </a:t>
            </a:r>
            <a:r>
              <a:rPr lang="ja-JP" altLang="en-US" sz="1000" b="1" dirty="0">
                <a:solidFill>
                  <a:srgbClr val="990099"/>
                </a:solidFill>
              </a:rPr>
              <a:t>～</a:t>
            </a:r>
            <a:r>
              <a:rPr lang="en-US" altLang="ja-JP" sz="1000" b="1" dirty="0">
                <a:solidFill>
                  <a:srgbClr val="990099"/>
                </a:solidFill>
              </a:rPr>
              <a:t>1sec (10 years)</a:t>
            </a:r>
          </a:p>
        </p:txBody>
      </p:sp>
      <p:sp>
        <p:nvSpPr>
          <p:cNvPr id="99" name="Text Box 122"/>
          <p:cNvSpPr txBox="1">
            <a:spLocks noChangeArrowheads="1"/>
          </p:cNvSpPr>
          <p:nvPr/>
        </p:nvSpPr>
        <p:spPr bwMode="auto">
          <a:xfrm>
            <a:off x="7166006" y="3303571"/>
            <a:ext cx="18351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800" b="1" dirty="0">
                <a:solidFill>
                  <a:srgbClr val="B2B2B2"/>
                </a:solidFill>
              </a:rPr>
              <a:t>Seto, Kawamura, Nakamura, </a:t>
            </a:r>
          </a:p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800" b="1" dirty="0">
                <a:solidFill>
                  <a:srgbClr val="B2B2B2"/>
                </a:solidFill>
              </a:rPr>
              <a:t>            PRL 87, 221103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/>
              <a:t>DECIGOの狙う重力波源とサイエンス</a:t>
            </a:r>
            <a:endParaRPr lang="ja-JP" altLang="en-US" dirty="0" smtClean="0"/>
          </a:p>
        </p:txBody>
      </p:sp>
      <p:sp>
        <p:nvSpPr>
          <p:cNvPr id="5017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Gravity of the Earth  (October 18, 2010, NASA/Goddard SFC, Greenbelt, USA)</a:t>
            </a:r>
            <a:endParaRPr lang="en-US" altLang="ja-JP" dirty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0675" y="1498600"/>
            <a:ext cx="60864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344488" y="1754188"/>
            <a:ext cx="2292350" cy="663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23850" y="1751013"/>
            <a:ext cx="30400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800" b="1" dirty="0"/>
              <a:t>巨大ブラックホール</a:t>
            </a:r>
          </a:p>
          <a:p>
            <a:pPr algn="l">
              <a:buFontTx/>
              <a:buNone/>
            </a:pPr>
            <a:r>
              <a:rPr lang="ja-JP" altLang="en-US" sz="1800" b="1" dirty="0"/>
              <a:t>形成のメカニズム解明</a:t>
            </a:r>
          </a:p>
        </p:txBody>
      </p:sp>
      <p:grpSp>
        <p:nvGrpSpPr>
          <p:cNvPr id="50183" name="Group 7"/>
          <p:cNvGrpSpPr>
            <a:grpSpLocks/>
          </p:cNvGrpSpPr>
          <p:nvPr/>
        </p:nvGrpSpPr>
        <p:grpSpPr bwMode="auto">
          <a:xfrm>
            <a:off x="471488" y="5716588"/>
            <a:ext cx="2500312" cy="471487"/>
            <a:chOff x="252" y="3653"/>
            <a:chExt cx="1575" cy="297"/>
          </a:xfrm>
        </p:grpSpPr>
        <p:sp>
          <p:nvSpPr>
            <p:cNvPr id="50190" name="AutoShape 8"/>
            <p:cNvSpPr>
              <a:spLocks noChangeArrowheads="1"/>
            </p:cNvSpPr>
            <p:nvPr/>
          </p:nvSpPr>
          <p:spPr bwMode="auto">
            <a:xfrm>
              <a:off x="255" y="3653"/>
              <a:ext cx="1572" cy="297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50191" name="Text Box 9"/>
            <p:cNvSpPr txBox="1">
              <a:spLocks noChangeArrowheads="1"/>
            </p:cNvSpPr>
            <p:nvPr/>
          </p:nvSpPr>
          <p:spPr bwMode="auto">
            <a:xfrm>
              <a:off x="252" y="3673"/>
              <a:ext cx="15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b="1" dirty="0"/>
                <a:t>インフレーションの検証</a:t>
              </a:r>
            </a:p>
          </p:txBody>
        </p:sp>
      </p:grpSp>
      <p:sp>
        <p:nvSpPr>
          <p:cNvPr id="50184" name="AutoShape 10"/>
          <p:cNvSpPr>
            <a:spLocks noChangeArrowheads="1"/>
          </p:cNvSpPr>
          <p:nvPr/>
        </p:nvSpPr>
        <p:spPr bwMode="auto">
          <a:xfrm>
            <a:off x="6253163" y="5678488"/>
            <a:ext cx="2659062" cy="4714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50185" name="Text Box 11"/>
          <p:cNvSpPr txBox="1">
            <a:spLocks noChangeArrowheads="1"/>
          </p:cNvSpPr>
          <p:nvPr/>
        </p:nvSpPr>
        <p:spPr bwMode="auto">
          <a:xfrm>
            <a:off x="6273800" y="5713413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sz="1800" b="1" dirty="0"/>
              <a:t>ダークエネルギーの制限</a:t>
            </a:r>
          </a:p>
        </p:txBody>
      </p:sp>
      <p:sp>
        <p:nvSpPr>
          <p:cNvPr id="50186" name="AutoShape 12"/>
          <p:cNvSpPr>
            <a:spLocks noChangeArrowheads="1"/>
          </p:cNvSpPr>
          <p:nvPr/>
        </p:nvSpPr>
        <p:spPr bwMode="auto">
          <a:xfrm rot="6494893">
            <a:off x="1885157" y="651669"/>
            <a:ext cx="560387" cy="1704975"/>
          </a:xfrm>
          <a:prstGeom prst="curvedRightArrow">
            <a:avLst>
              <a:gd name="adj1" fmla="val 60850"/>
              <a:gd name="adj2" fmla="val 1217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50187" name="AutoShape 13"/>
          <p:cNvSpPr>
            <a:spLocks noChangeArrowheads="1"/>
          </p:cNvSpPr>
          <p:nvPr/>
        </p:nvSpPr>
        <p:spPr bwMode="auto">
          <a:xfrm rot="3474874">
            <a:off x="1694657" y="4283869"/>
            <a:ext cx="560387" cy="1704975"/>
          </a:xfrm>
          <a:prstGeom prst="curvedRightArrow">
            <a:avLst>
              <a:gd name="adj1" fmla="val 60850"/>
              <a:gd name="adj2" fmla="val 1217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50188" name="AutoShape 14"/>
          <p:cNvSpPr>
            <a:spLocks noChangeArrowheads="1"/>
          </p:cNvSpPr>
          <p:nvPr/>
        </p:nvSpPr>
        <p:spPr bwMode="auto">
          <a:xfrm rot="9315088" flipH="1" flipV="1">
            <a:off x="5675313" y="4965700"/>
            <a:ext cx="560387" cy="1704975"/>
          </a:xfrm>
          <a:prstGeom prst="curvedRightArrow">
            <a:avLst>
              <a:gd name="adj1" fmla="val 60850"/>
              <a:gd name="adj2" fmla="val 1217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50189" name="Text Box 15"/>
          <p:cNvSpPr txBox="1">
            <a:spLocks noChangeArrowheads="1"/>
          </p:cNvSpPr>
          <p:nvPr/>
        </p:nvSpPr>
        <p:spPr bwMode="auto">
          <a:xfrm>
            <a:off x="7572396" y="1052513"/>
            <a:ext cx="992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000" b="1" dirty="0">
                <a:solidFill>
                  <a:srgbClr val="DDDDDD"/>
                </a:solidFill>
              </a:rPr>
              <a:t>S.Kawamura</a:t>
            </a:r>
          </a:p>
          <a:p>
            <a:pPr algn="l" eaLnBrk="0" hangingPunct="0">
              <a:buFontTx/>
              <a:buNone/>
            </a:pPr>
            <a:r>
              <a:rPr kumimoji="0" lang="en-US" altLang="ja-JP" sz="1000" b="1" dirty="0">
                <a:solidFill>
                  <a:srgbClr val="DDDDDD"/>
                </a:solidFill>
              </a:rPr>
              <a:t>      (2007)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charset="0"/>
              </a:rPr>
              <a:t>What is DECIGO?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41313" y="1268413"/>
            <a:ext cx="8377237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i="1" kern="1200" dirty="0">
                <a:solidFill>
                  <a:srgbClr val="0000CC"/>
                </a:solidFill>
                <a:latin typeface="Arial" charset="0"/>
                <a:ea typeface="ＭＳ Ｐゴシック" pitchFamily="50" charset="-128"/>
                <a:cs typeface="+mn-cs"/>
              </a:rPr>
              <a:t>Deci</a:t>
            </a:r>
            <a:r>
              <a:rPr kumimoji="1" lang="en-US" altLang="ja-JP" sz="2000" b="1" i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-hertz Interferometer </a:t>
            </a:r>
            <a:r>
              <a:rPr kumimoji="1" lang="en-US" altLang="ja-JP" sz="2000" b="1" i="1" kern="1200" dirty="0">
                <a:solidFill>
                  <a:srgbClr val="0000CC"/>
                </a:solidFill>
                <a:latin typeface="Arial" charset="0"/>
                <a:ea typeface="ＭＳ Ｐゴシック" pitchFamily="50" charset="-128"/>
                <a:cs typeface="+mn-cs"/>
              </a:rPr>
              <a:t>G</a:t>
            </a:r>
            <a:r>
              <a:rPr kumimoji="1" lang="en-US" altLang="ja-JP" sz="2000" b="1" i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ravitational Wave </a:t>
            </a:r>
            <a:r>
              <a:rPr kumimoji="1" lang="en-US" altLang="ja-JP" sz="2000" b="1" i="1" kern="1200" dirty="0">
                <a:solidFill>
                  <a:srgbClr val="0000CC"/>
                </a:solidFill>
                <a:latin typeface="Arial" charset="0"/>
                <a:ea typeface="ＭＳ Ｐゴシック" pitchFamily="50" charset="-128"/>
                <a:cs typeface="+mn-cs"/>
              </a:rPr>
              <a:t>O</a:t>
            </a:r>
            <a:r>
              <a:rPr kumimoji="1" lang="en-US" altLang="ja-JP" sz="2000" b="1" i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bservatory</a:t>
            </a:r>
            <a:endParaRPr kumimoji="1" lang="en-US" altLang="ja-JP" sz="2000" b="1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Japanese space GW antenna to be launched after LISA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Can bridge the gap between LISA and terrestrial detectors</a:t>
            </a:r>
            <a:endParaRPr kumimoji="1" lang="en-US" altLang="ja-JP" sz="2000" b="1" kern="1200" dirty="0">
              <a:solidFill>
                <a:srgbClr val="FF0000"/>
              </a:solidFill>
              <a:latin typeface="Arial" charset="0"/>
              <a:ea typeface="ＭＳ Ｐゴシック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0000"/>
                </a:solidFill>
                <a:latin typeface="Arial" charset="0"/>
                <a:ea typeface="ＭＳ Ｐゴシック" pitchFamily="50" charset="-128"/>
                <a:cs typeface="+mn-cs"/>
              </a:rPr>
              <a:t>Low confusion noise -&gt; Extremely high sensitivity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412875" y="2830513"/>
            <a:ext cx="5481638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314575" y="2830513"/>
            <a:ext cx="4719638" cy="305276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332038" y="3081338"/>
            <a:ext cx="112712" cy="2360612"/>
            <a:chOff x="1596" y="1470"/>
            <a:chExt cx="102" cy="1632"/>
          </a:xfrm>
        </p:grpSpPr>
        <p:sp>
          <p:nvSpPr>
            <p:cNvPr id="50183" name="Line 7"/>
            <p:cNvSpPr>
              <a:spLocks noChangeShapeType="1"/>
            </p:cNvSpPr>
            <p:nvPr/>
          </p:nvSpPr>
          <p:spPr bwMode="auto">
            <a:xfrm>
              <a:off x="1596" y="147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184" name="Line 8"/>
            <p:cNvSpPr>
              <a:spLocks noChangeShapeType="1"/>
            </p:cNvSpPr>
            <p:nvPr/>
          </p:nvSpPr>
          <p:spPr bwMode="auto">
            <a:xfrm>
              <a:off x="1602" y="1806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185" name="Line 9"/>
            <p:cNvSpPr>
              <a:spLocks noChangeShapeType="1"/>
            </p:cNvSpPr>
            <p:nvPr/>
          </p:nvSpPr>
          <p:spPr bwMode="auto">
            <a:xfrm>
              <a:off x="1596" y="212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186" name="Line 10"/>
            <p:cNvSpPr>
              <a:spLocks noChangeShapeType="1"/>
            </p:cNvSpPr>
            <p:nvPr/>
          </p:nvSpPr>
          <p:spPr bwMode="auto">
            <a:xfrm>
              <a:off x="1602" y="245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187" name="Line 11"/>
            <p:cNvSpPr>
              <a:spLocks noChangeShapeType="1"/>
            </p:cNvSpPr>
            <p:nvPr/>
          </p:nvSpPr>
          <p:spPr bwMode="auto">
            <a:xfrm>
              <a:off x="1596" y="3102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188" name="Line 12"/>
            <p:cNvSpPr>
              <a:spLocks noChangeShapeType="1"/>
            </p:cNvSpPr>
            <p:nvPr/>
          </p:nvSpPr>
          <p:spPr bwMode="auto">
            <a:xfrm>
              <a:off x="1602" y="278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808288" y="5765800"/>
            <a:ext cx="3773487" cy="127000"/>
            <a:chOff x="1926" y="3306"/>
            <a:chExt cx="2610" cy="108"/>
          </a:xfrm>
        </p:grpSpPr>
        <p:sp>
          <p:nvSpPr>
            <p:cNvPr id="50190" name="Line 14"/>
            <p:cNvSpPr>
              <a:spLocks noChangeShapeType="1"/>
            </p:cNvSpPr>
            <p:nvPr/>
          </p:nvSpPr>
          <p:spPr bwMode="auto">
            <a:xfrm rot="-5400000">
              <a:off x="3504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191" name="Line 15"/>
            <p:cNvSpPr>
              <a:spLocks noChangeShapeType="1"/>
            </p:cNvSpPr>
            <p:nvPr/>
          </p:nvSpPr>
          <p:spPr bwMode="auto">
            <a:xfrm rot="-5400000">
              <a:off x="3180" y="335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192" name="Line 16"/>
            <p:cNvSpPr>
              <a:spLocks noChangeShapeType="1"/>
            </p:cNvSpPr>
            <p:nvPr/>
          </p:nvSpPr>
          <p:spPr bwMode="auto">
            <a:xfrm rot="-5400000">
              <a:off x="2850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193" name="Line 17"/>
            <p:cNvSpPr>
              <a:spLocks noChangeShapeType="1"/>
            </p:cNvSpPr>
            <p:nvPr/>
          </p:nvSpPr>
          <p:spPr bwMode="auto">
            <a:xfrm rot="-5400000">
              <a:off x="2526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194" name="Line 18"/>
            <p:cNvSpPr>
              <a:spLocks noChangeShapeType="1"/>
            </p:cNvSpPr>
            <p:nvPr/>
          </p:nvSpPr>
          <p:spPr bwMode="auto">
            <a:xfrm rot="-5400000">
              <a:off x="2202" y="335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195" name="Line 19"/>
            <p:cNvSpPr>
              <a:spLocks noChangeShapeType="1"/>
            </p:cNvSpPr>
            <p:nvPr/>
          </p:nvSpPr>
          <p:spPr bwMode="auto">
            <a:xfrm rot="-5400000">
              <a:off x="1878" y="335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196" name="Line 20"/>
            <p:cNvSpPr>
              <a:spLocks noChangeShapeType="1"/>
            </p:cNvSpPr>
            <p:nvPr/>
          </p:nvSpPr>
          <p:spPr bwMode="auto">
            <a:xfrm rot="-5400000">
              <a:off x="4488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197" name="Line 21"/>
            <p:cNvSpPr>
              <a:spLocks noChangeShapeType="1"/>
            </p:cNvSpPr>
            <p:nvPr/>
          </p:nvSpPr>
          <p:spPr bwMode="auto">
            <a:xfrm rot="-5400000">
              <a:off x="4152" y="3366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198" name="Line 22"/>
            <p:cNvSpPr>
              <a:spLocks noChangeShapeType="1"/>
            </p:cNvSpPr>
            <p:nvPr/>
          </p:nvSpPr>
          <p:spPr bwMode="auto">
            <a:xfrm rot="-5400000">
              <a:off x="3834" y="3360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2625725" y="2935288"/>
            <a:ext cx="2428875" cy="1257300"/>
            <a:chOff x="1800" y="1368"/>
            <a:chExt cx="1680" cy="870"/>
          </a:xfrm>
        </p:grpSpPr>
        <p:sp>
          <p:nvSpPr>
            <p:cNvPr id="50200" name="Line 24"/>
            <p:cNvSpPr>
              <a:spLocks noChangeShapeType="1"/>
            </p:cNvSpPr>
            <p:nvPr/>
          </p:nvSpPr>
          <p:spPr bwMode="auto">
            <a:xfrm>
              <a:off x="1800" y="1380"/>
              <a:ext cx="450" cy="858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201" name="Line 25"/>
            <p:cNvSpPr>
              <a:spLocks noChangeShapeType="1"/>
            </p:cNvSpPr>
            <p:nvPr/>
          </p:nvSpPr>
          <p:spPr bwMode="auto">
            <a:xfrm>
              <a:off x="2241" y="2232"/>
              <a:ext cx="384" cy="0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202" name="Line 26"/>
            <p:cNvSpPr>
              <a:spLocks noChangeShapeType="1"/>
            </p:cNvSpPr>
            <p:nvPr/>
          </p:nvSpPr>
          <p:spPr bwMode="auto">
            <a:xfrm flipV="1">
              <a:off x="2616" y="1368"/>
              <a:ext cx="864" cy="864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4760913" y="2943225"/>
            <a:ext cx="1955800" cy="2619375"/>
            <a:chOff x="3276" y="1374"/>
            <a:chExt cx="1353" cy="1812"/>
          </a:xfrm>
        </p:grpSpPr>
        <p:sp>
          <p:nvSpPr>
            <p:cNvPr id="50204" name="Line 28"/>
            <p:cNvSpPr>
              <a:spLocks noChangeShapeType="1"/>
            </p:cNvSpPr>
            <p:nvPr/>
          </p:nvSpPr>
          <p:spPr bwMode="auto">
            <a:xfrm>
              <a:off x="3276" y="1374"/>
              <a:ext cx="90" cy="1044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205" name="Line 29"/>
            <p:cNvSpPr>
              <a:spLocks noChangeShapeType="1"/>
            </p:cNvSpPr>
            <p:nvPr/>
          </p:nvSpPr>
          <p:spPr bwMode="auto">
            <a:xfrm>
              <a:off x="3363" y="2412"/>
              <a:ext cx="360" cy="738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206" name="Line 30"/>
            <p:cNvSpPr>
              <a:spLocks noChangeShapeType="1"/>
            </p:cNvSpPr>
            <p:nvPr/>
          </p:nvSpPr>
          <p:spPr bwMode="auto">
            <a:xfrm>
              <a:off x="3714" y="3144"/>
              <a:ext cx="264" cy="42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207" name="Line 31"/>
            <p:cNvSpPr>
              <a:spLocks noChangeShapeType="1"/>
            </p:cNvSpPr>
            <p:nvPr/>
          </p:nvSpPr>
          <p:spPr bwMode="auto">
            <a:xfrm flipV="1">
              <a:off x="3969" y="2526"/>
              <a:ext cx="660" cy="66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1643063" y="2917825"/>
            <a:ext cx="814387" cy="3203575"/>
            <a:chOff x="1040" y="1404"/>
            <a:chExt cx="440" cy="2216"/>
          </a:xfrm>
        </p:grpSpPr>
        <p:sp>
          <p:nvSpPr>
            <p:cNvPr id="50209" name="Text Box 33"/>
            <p:cNvSpPr txBox="1">
              <a:spLocks noChangeArrowheads="1"/>
            </p:cNvSpPr>
            <p:nvPr/>
          </p:nvSpPr>
          <p:spPr bwMode="auto">
            <a:xfrm>
              <a:off x="1040" y="1404"/>
              <a:ext cx="432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ja-JP" sz="2000" b="1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rPr>
                <a:t>10</a:t>
              </a:r>
              <a:r>
                <a:rPr kumimoji="1" lang="en-US" altLang="ja-JP" sz="2000" b="1" kern="1200" baseline="300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rPr>
                <a:t>-18</a:t>
              </a:r>
            </a:p>
          </p:txBody>
        </p:sp>
        <p:sp>
          <p:nvSpPr>
            <p:cNvPr id="50210" name="Text Box 34"/>
            <p:cNvSpPr txBox="1">
              <a:spLocks noChangeArrowheads="1"/>
            </p:cNvSpPr>
            <p:nvPr/>
          </p:nvSpPr>
          <p:spPr bwMode="auto">
            <a:xfrm>
              <a:off x="1044" y="3345"/>
              <a:ext cx="432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ja-JP" sz="2000" b="1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rPr>
                <a:t>10</a:t>
              </a:r>
              <a:r>
                <a:rPr kumimoji="1" lang="en-US" altLang="ja-JP" sz="2000" b="1" kern="1200" baseline="300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rPr>
                <a:t>-24</a:t>
              </a:r>
            </a:p>
          </p:txBody>
        </p:sp>
        <p:sp>
          <p:nvSpPr>
            <p:cNvPr id="50211" name="Text Box 35"/>
            <p:cNvSpPr txBox="1">
              <a:spLocks noChangeArrowheads="1"/>
            </p:cNvSpPr>
            <p:nvPr/>
          </p:nvSpPr>
          <p:spPr bwMode="auto">
            <a:xfrm>
              <a:off x="1048" y="2724"/>
              <a:ext cx="432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ja-JP" sz="2000" b="1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rPr>
                <a:t>10</a:t>
              </a:r>
              <a:r>
                <a:rPr kumimoji="1" lang="en-US" altLang="ja-JP" sz="2000" b="1" kern="1200" baseline="300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rPr>
                <a:t>-22</a:t>
              </a:r>
            </a:p>
          </p:txBody>
        </p:sp>
        <p:sp>
          <p:nvSpPr>
            <p:cNvPr id="50212" name="Text Box 36"/>
            <p:cNvSpPr txBox="1">
              <a:spLocks noChangeArrowheads="1"/>
            </p:cNvSpPr>
            <p:nvPr/>
          </p:nvSpPr>
          <p:spPr bwMode="auto">
            <a:xfrm>
              <a:off x="1044" y="2060"/>
              <a:ext cx="432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ja-JP" sz="2000" b="1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rPr>
                <a:t>10</a:t>
              </a:r>
              <a:r>
                <a:rPr kumimoji="1" lang="en-US" altLang="ja-JP" sz="2000" b="1" kern="1200" baseline="300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rPr>
                <a:t>-20</a:t>
              </a:r>
            </a:p>
          </p:txBody>
        </p:sp>
      </p:grp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2597150" y="5872163"/>
            <a:ext cx="679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10</a:t>
            </a:r>
            <a:r>
              <a:rPr kumimoji="1" lang="en-US" altLang="ja-JP" sz="2000" b="1" kern="1200" baseline="300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-4</a:t>
            </a:r>
          </a:p>
        </p:txBody>
      </p:sp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6373813" y="5883275"/>
            <a:ext cx="719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10</a:t>
            </a:r>
            <a:r>
              <a:rPr kumimoji="1" lang="en-US" altLang="ja-JP" sz="2000" b="1" kern="1200" baseline="300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4</a:t>
            </a:r>
          </a:p>
        </p:txBody>
      </p:sp>
      <p:sp>
        <p:nvSpPr>
          <p:cNvPr id="50215" name="Text Box 39"/>
          <p:cNvSpPr txBox="1">
            <a:spLocks noChangeArrowheads="1"/>
          </p:cNvSpPr>
          <p:nvPr/>
        </p:nvSpPr>
        <p:spPr bwMode="auto">
          <a:xfrm>
            <a:off x="5424488" y="5878513"/>
            <a:ext cx="587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10</a:t>
            </a:r>
            <a:r>
              <a:rPr kumimoji="1" lang="en-US" altLang="ja-JP" sz="2000" b="1" kern="1200" baseline="300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2</a:t>
            </a:r>
          </a:p>
        </p:txBody>
      </p:sp>
      <p:sp>
        <p:nvSpPr>
          <p:cNvPr id="50216" name="Text Box 40"/>
          <p:cNvSpPr txBox="1">
            <a:spLocks noChangeArrowheads="1"/>
          </p:cNvSpPr>
          <p:nvPr/>
        </p:nvSpPr>
        <p:spPr bwMode="auto">
          <a:xfrm>
            <a:off x="4470400" y="5883275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10</a:t>
            </a:r>
            <a:r>
              <a:rPr kumimoji="1" lang="en-US" altLang="ja-JP" sz="2000" b="1" kern="1200" baseline="300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0</a:t>
            </a:r>
          </a:p>
        </p:txBody>
      </p:sp>
      <p:sp>
        <p:nvSpPr>
          <p:cNvPr id="50217" name="Text Box 41"/>
          <p:cNvSpPr txBox="1">
            <a:spLocks noChangeArrowheads="1"/>
          </p:cNvSpPr>
          <p:nvPr/>
        </p:nvSpPr>
        <p:spPr bwMode="auto">
          <a:xfrm>
            <a:off x="3533775" y="5889625"/>
            <a:ext cx="750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10</a:t>
            </a:r>
            <a:r>
              <a:rPr kumimoji="1" lang="en-US" altLang="ja-JP" sz="2000" b="1" kern="1200" baseline="300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-2</a:t>
            </a:r>
          </a:p>
        </p:txBody>
      </p:sp>
      <p:sp>
        <p:nvSpPr>
          <p:cNvPr id="50218" name="Text Box 42"/>
          <p:cNvSpPr txBox="1">
            <a:spLocks noChangeArrowheads="1"/>
          </p:cNvSpPr>
          <p:nvPr/>
        </p:nvSpPr>
        <p:spPr bwMode="auto">
          <a:xfrm>
            <a:off x="3587750" y="6219825"/>
            <a:ext cx="2568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Frequency [Hz]</a:t>
            </a:r>
          </a:p>
        </p:txBody>
      </p:sp>
      <p:sp>
        <p:nvSpPr>
          <p:cNvPr id="50219" name="Text Box 43"/>
          <p:cNvSpPr txBox="1">
            <a:spLocks noChangeArrowheads="1"/>
          </p:cNvSpPr>
          <p:nvPr/>
        </p:nvSpPr>
        <p:spPr bwMode="auto">
          <a:xfrm rot="-5400000">
            <a:off x="286544" y="4007644"/>
            <a:ext cx="2398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Strain [Hz</a:t>
            </a:r>
            <a:r>
              <a:rPr kumimoji="1" lang="en-US" altLang="ja-JP" sz="2400" b="1" kern="1200" baseline="300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-1/2</a:t>
            </a:r>
            <a:r>
              <a:rPr kumimoji="1" lang="en-US" altLang="ja-JP" sz="24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]</a:t>
            </a:r>
          </a:p>
        </p:txBody>
      </p:sp>
      <p:sp>
        <p:nvSpPr>
          <p:cNvPr id="50220" name="Text Box 44"/>
          <p:cNvSpPr txBox="1">
            <a:spLocks noChangeArrowheads="1"/>
          </p:cNvSpPr>
          <p:nvPr/>
        </p:nvSpPr>
        <p:spPr bwMode="auto">
          <a:xfrm>
            <a:off x="2263775" y="3589338"/>
            <a:ext cx="901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00FFFF"/>
                </a:solidFill>
                <a:latin typeface="Arial" charset="0"/>
                <a:ea typeface="ＭＳ Ｐゴシック" pitchFamily="50" charset="-128"/>
                <a:cs typeface="+mn-cs"/>
              </a:rPr>
              <a:t>LISA</a:t>
            </a:r>
          </a:p>
        </p:txBody>
      </p:sp>
      <p:sp>
        <p:nvSpPr>
          <p:cNvPr id="50221" name="Text Box 45"/>
          <p:cNvSpPr txBox="1">
            <a:spLocks noChangeArrowheads="1"/>
          </p:cNvSpPr>
          <p:nvPr/>
        </p:nvSpPr>
        <p:spPr bwMode="auto">
          <a:xfrm>
            <a:off x="3675063" y="4506913"/>
            <a:ext cx="152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FF0000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50222" name="Text Box 46"/>
          <p:cNvSpPr txBox="1">
            <a:spLocks noChangeArrowheads="1"/>
          </p:cNvSpPr>
          <p:nvPr/>
        </p:nvSpPr>
        <p:spPr bwMode="auto">
          <a:xfrm>
            <a:off x="6356350" y="3292475"/>
            <a:ext cx="18684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sz="2400" b="1" kern="1200" dirty="0">
                <a:solidFill>
                  <a:srgbClr val="00FF00"/>
                </a:solidFill>
                <a:latin typeface="Arial" charset="0"/>
                <a:ea typeface="ＭＳ Ｐゴシック" pitchFamily="50" charset="-128"/>
                <a:cs typeface="+mn-cs"/>
              </a:rPr>
              <a:t>Terrestrial detectors (e.g. LCGT)</a:t>
            </a:r>
          </a:p>
        </p:txBody>
      </p:sp>
      <p:pic>
        <p:nvPicPr>
          <p:cNvPr id="50223" name="Picture 47" descr="MCj0234916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8713" y="4141788"/>
            <a:ext cx="1465262" cy="331787"/>
          </a:xfrm>
          <a:prstGeom prst="rect">
            <a:avLst/>
          </a:prstGeom>
          <a:noFill/>
        </p:spPr>
      </p:pic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2987675" y="3505200"/>
            <a:ext cx="1227138" cy="2568575"/>
            <a:chOff x="1789" y="2037"/>
            <a:chExt cx="773" cy="1618"/>
          </a:xfrm>
        </p:grpSpPr>
        <p:sp>
          <p:nvSpPr>
            <p:cNvPr id="50225" name="Line 49"/>
            <p:cNvSpPr>
              <a:spLocks noChangeShapeType="1"/>
            </p:cNvSpPr>
            <p:nvPr/>
          </p:nvSpPr>
          <p:spPr bwMode="auto">
            <a:xfrm>
              <a:off x="1789" y="2037"/>
              <a:ext cx="761" cy="1434"/>
            </a:xfrm>
            <a:prstGeom prst="line">
              <a:avLst/>
            </a:prstGeom>
            <a:noFill/>
            <a:ln w="76200">
              <a:solidFill>
                <a:srgbClr val="CC00F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226" name="Line 50"/>
            <p:cNvSpPr>
              <a:spLocks noChangeShapeType="1"/>
            </p:cNvSpPr>
            <p:nvPr/>
          </p:nvSpPr>
          <p:spPr bwMode="auto">
            <a:xfrm>
              <a:off x="2548" y="3461"/>
              <a:ext cx="14" cy="194"/>
            </a:xfrm>
            <a:prstGeom prst="line">
              <a:avLst/>
            </a:prstGeom>
            <a:noFill/>
            <a:ln w="76200">
              <a:solidFill>
                <a:srgbClr val="CC00F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50227" name="Text Box 51"/>
          <p:cNvSpPr txBox="1">
            <a:spLocks noChangeArrowheads="1"/>
          </p:cNvSpPr>
          <p:nvPr/>
        </p:nvSpPr>
        <p:spPr bwMode="auto">
          <a:xfrm>
            <a:off x="2417763" y="4886325"/>
            <a:ext cx="133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CC00FF"/>
                </a:solidFill>
                <a:latin typeface="Arial" charset="0"/>
                <a:ea typeface="ＭＳ Ｐゴシック" pitchFamily="50" charset="-128"/>
                <a:cs typeface="+mn-cs"/>
              </a:rPr>
              <a:t>Confusion Noise</a:t>
            </a:r>
          </a:p>
        </p:txBody>
      </p: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3149600" y="3168650"/>
            <a:ext cx="1644650" cy="958850"/>
            <a:chOff x="1984" y="1996"/>
            <a:chExt cx="1036" cy="604"/>
          </a:xfrm>
        </p:grpSpPr>
        <p:sp>
          <p:nvSpPr>
            <p:cNvPr id="50228" name="Line 52"/>
            <p:cNvSpPr>
              <a:spLocks noChangeShapeType="1"/>
            </p:cNvSpPr>
            <p:nvPr/>
          </p:nvSpPr>
          <p:spPr bwMode="auto">
            <a:xfrm>
              <a:off x="2256" y="2330"/>
              <a:ext cx="454" cy="27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231" name="Rectangle 55"/>
            <p:cNvSpPr>
              <a:spLocks noChangeArrowheads="1"/>
            </p:cNvSpPr>
            <p:nvPr/>
          </p:nvSpPr>
          <p:spPr bwMode="auto">
            <a:xfrm rot="1810283">
              <a:off x="1984" y="1996"/>
              <a:ext cx="103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kern="1200" dirty="0">
                  <a:solidFill>
                    <a:srgbClr val="FF9900"/>
                  </a:solidFill>
                  <a:latin typeface="Arial" charset="0"/>
                  <a:ea typeface="ＭＳ Ｐゴシック" pitchFamily="50" charset="-128"/>
                  <a:cs typeface="+mn-cs"/>
                </a:rPr>
                <a:t>moved above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kern="1200" dirty="0">
                  <a:solidFill>
                    <a:srgbClr val="FF9900"/>
                  </a:solidFill>
                  <a:latin typeface="Arial" charset="0"/>
                  <a:ea typeface="ＭＳ Ｐゴシック" pitchFamily="50" charset="-128"/>
                  <a:cs typeface="+mn-cs"/>
                </a:rPr>
                <a:t>LISA band</a:t>
              </a:r>
            </a:p>
          </p:txBody>
        </p:sp>
      </p:grpSp>
      <p:grpSp>
        <p:nvGrpSpPr>
          <p:cNvPr id="9" name="Group 58"/>
          <p:cNvGrpSpPr>
            <a:grpSpLocks/>
          </p:cNvGrpSpPr>
          <p:nvPr/>
        </p:nvGrpSpPr>
        <p:grpSpPr bwMode="auto">
          <a:xfrm>
            <a:off x="4662488" y="3767138"/>
            <a:ext cx="1628775" cy="720725"/>
            <a:chOff x="2937" y="2373"/>
            <a:chExt cx="1026" cy="454"/>
          </a:xfrm>
        </p:grpSpPr>
        <p:sp>
          <p:nvSpPr>
            <p:cNvPr id="50229" name="Line 53"/>
            <p:cNvSpPr>
              <a:spLocks noChangeShapeType="1"/>
            </p:cNvSpPr>
            <p:nvPr/>
          </p:nvSpPr>
          <p:spPr bwMode="auto">
            <a:xfrm>
              <a:off x="2937" y="2557"/>
              <a:ext cx="454" cy="27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232" name="Rectangle 56"/>
            <p:cNvSpPr>
              <a:spLocks noChangeArrowheads="1"/>
            </p:cNvSpPr>
            <p:nvPr/>
          </p:nvSpPr>
          <p:spPr bwMode="auto">
            <a:xfrm rot="1674197">
              <a:off x="2959" y="2373"/>
              <a:ext cx="10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kern="1200" dirty="0">
                  <a:solidFill>
                    <a:srgbClr val="0000FF"/>
                  </a:solidFill>
                  <a:latin typeface="Arial" charset="0"/>
                  <a:ea typeface="ＭＳ Ｐゴシック" pitchFamily="50" charset="-128"/>
                  <a:cs typeface="+mn-cs"/>
                </a:rPr>
                <a:t>To be moved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kern="1200" dirty="0">
                  <a:solidFill>
                    <a:srgbClr val="0000FF"/>
                  </a:solidFill>
                  <a:latin typeface="Arial" charset="0"/>
                  <a:ea typeface="ＭＳ Ｐゴシック" pitchFamily="50" charset="-128"/>
                  <a:cs typeface="+mn-cs"/>
                </a:rPr>
                <a:t>into TD band</a:t>
              </a:r>
            </a:p>
          </p:txBody>
        </p:sp>
      </p:grpSp>
      <p:sp>
        <p:nvSpPr>
          <p:cNvPr id="58" name="フッター プレースホルダ 5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1" grpId="0"/>
      <p:bldP spid="5022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charset="0"/>
              </a:rPr>
              <a:t>Why FP cavity?</a:t>
            </a: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1725613" y="2868613"/>
            <a:ext cx="6013450" cy="3279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380" name="Line 4"/>
          <p:cNvSpPr>
            <a:spLocks noChangeShapeType="1"/>
          </p:cNvSpPr>
          <p:nvPr/>
        </p:nvSpPr>
        <p:spPr bwMode="auto">
          <a:xfrm>
            <a:off x="2273300" y="5054600"/>
            <a:ext cx="2185988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 flipV="1">
            <a:off x="4459288" y="2868613"/>
            <a:ext cx="2185987" cy="218757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 flipH="1" flipV="1">
            <a:off x="1725613" y="3960813"/>
            <a:ext cx="547687" cy="109537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4049713" y="6215063"/>
            <a:ext cx="1376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Frequency</a:t>
            </a:r>
          </a:p>
        </p:txBody>
      </p:sp>
      <p:sp>
        <p:nvSpPr>
          <p:cNvPr id="101390" name="Text Box 14"/>
          <p:cNvSpPr txBox="1">
            <a:spLocks noChangeArrowheads="1"/>
          </p:cNvSpPr>
          <p:nvPr/>
        </p:nvSpPr>
        <p:spPr bwMode="auto">
          <a:xfrm rot="-5400000">
            <a:off x="920750" y="4289425"/>
            <a:ext cx="1162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Strain</a:t>
            </a:r>
          </a:p>
        </p:txBody>
      </p:sp>
      <p:sp>
        <p:nvSpPr>
          <p:cNvPr id="101395" name="Text Box 19"/>
          <p:cNvSpPr txBox="1">
            <a:spLocks noChangeArrowheads="1"/>
          </p:cNvSpPr>
          <p:nvPr/>
        </p:nvSpPr>
        <p:spPr bwMode="auto">
          <a:xfrm rot="3795914">
            <a:off x="620713" y="3630613"/>
            <a:ext cx="233838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Radiation pressure noise f</a:t>
            </a:r>
            <a:r>
              <a:rPr kumimoji="1" lang="en-US" altLang="ja-JP" b="1" kern="1200" baseline="300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-2</a:t>
            </a:r>
          </a:p>
        </p:txBody>
      </p:sp>
      <p:sp>
        <p:nvSpPr>
          <p:cNvPr id="101396" name="Text Box 20"/>
          <p:cNvSpPr txBox="1">
            <a:spLocks noChangeArrowheads="1"/>
          </p:cNvSpPr>
          <p:nvPr/>
        </p:nvSpPr>
        <p:spPr bwMode="auto">
          <a:xfrm>
            <a:off x="2419350" y="466248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Shot noise</a:t>
            </a:r>
          </a:p>
        </p:txBody>
      </p:sp>
      <p:sp>
        <p:nvSpPr>
          <p:cNvPr id="101397" name="Text Box 21"/>
          <p:cNvSpPr txBox="1">
            <a:spLocks noChangeArrowheads="1"/>
          </p:cNvSpPr>
          <p:nvPr/>
        </p:nvSpPr>
        <p:spPr bwMode="auto">
          <a:xfrm rot="-2732863">
            <a:off x="4383088" y="3656012"/>
            <a:ext cx="1868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Shot noise f</a:t>
            </a:r>
            <a:r>
              <a:rPr kumimoji="1" lang="en-US" altLang="ja-JP" b="1" kern="1200" baseline="300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1</a:t>
            </a:r>
          </a:p>
        </p:txBody>
      </p:sp>
      <p:sp>
        <p:nvSpPr>
          <p:cNvPr id="101398" name="Line 22"/>
          <p:cNvSpPr>
            <a:spLocks noChangeShapeType="1"/>
          </p:cNvSpPr>
          <p:nvPr/>
        </p:nvSpPr>
        <p:spPr bwMode="auto">
          <a:xfrm>
            <a:off x="1725613" y="5600700"/>
            <a:ext cx="601345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399" name="Line 23"/>
          <p:cNvSpPr>
            <a:spLocks noChangeShapeType="1"/>
          </p:cNvSpPr>
          <p:nvPr/>
        </p:nvSpPr>
        <p:spPr bwMode="auto">
          <a:xfrm>
            <a:off x="1725613" y="5054600"/>
            <a:ext cx="601345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400" name="Line 24"/>
          <p:cNvSpPr>
            <a:spLocks noChangeShapeType="1"/>
          </p:cNvSpPr>
          <p:nvPr/>
        </p:nvSpPr>
        <p:spPr bwMode="auto">
          <a:xfrm>
            <a:off x="1725613" y="4508500"/>
            <a:ext cx="601345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401" name="Line 25"/>
          <p:cNvSpPr>
            <a:spLocks noChangeShapeType="1"/>
          </p:cNvSpPr>
          <p:nvPr/>
        </p:nvSpPr>
        <p:spPr bwMode="auto">
          <a:xfrm>
            <a:off x="1725613" y="3960813"/>
            <a:ext cx="601345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402" name="Line 26"/>
          <p:cNvSpPr>
            <a:spLocks noChangeShapeType="1"/>
          </p:cNvSpPr>
          <p:nvPr/>
        </p:nvSpPr>
        <p:spPr bwMode="auto">
          <a:xfrm>
            <a:off x="1725613" y="3416300"/>
            <a:ext cx="6013450" cy="0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403" name="Line 27"/>
          <p:cNvSpPr>
            <a:spLocks noChangeShapeType="1"/>
          </p:cNvSpPr>
          <p:nvPr/>
        </p:nvSpPr>
        <p:spPr bwMode="auto">
          <a:xfrm>
            <a:off x="2273300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404" name="Line 28"/>
          <p:cNvSpPr>
            <a:spLocks noChangeShapeType="1"/>
          </p:cNvSpPr>
          <p:nvPr/>
        </p:nvSpPr>
        <p:spPr bwMode="auto">
          <a:xfrm>
            <a:off x="2819400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405" name="Line 29"/>
          <p:cNvSpPr>
            <a:spLocks noChangeShapeType="1"/>
          </p:cNvSpPr>
          <p:nvPr/>
        </p:nvSpPr>
        <p:spPr bwMode="auto">
          <a:xfrm>
            <a:off x="3365500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406" name="Line 30"/>
          <p:cNvSpPr>
            <a:spLocks noChangeShapeType="1"/>
          </p:cNvSpPr>
          <p:nvPr/>
        </p:nvSpPr>
        <p:spPr bwMode="auto">
          <a:xfrm>
            <a:off x="3911600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407" name="Line 31"/>
          <p:cNvSpPr>
            <a:spLocks noChangeShapeType="1"/>
          </p:cNvSpPr>
          <p:nvPr/>
        </p:nvSpPr>
        <p:spPr bwMode="auto">
          <a:xfrm>
            <a:off x="4459288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408" name="Line 32"/>
          <p:cNvSpPr>
            <a:spLocks noChangeShapeType="1"/>
          </p:cNvSpPr>
          <p:nvPr/>
        </p:nvSpPr>
        <p:spPr bwMode="auto">
          <a:xfrm>
            <a:off x="5005388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409" name="Line 33"/>
          <p:cNvSpPr>
            <a:spLocks noChangeShapeType="1"/>
          </p:cNvSpPr>
          <p:nvPr/>
        </p:nvSpPr>
        <p:spPr bwMode="auto">
          <a:xfrm>
            <a:off x="5551488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410" name="Line 34"/>
          <p:cNvSpPr>
            <a:spLocks noChangeShapeType="1"/>
          </p:cNvSpPr>
          <p:nvPr/>
        </p:nvSpPr>
        <p:spPr bwMode="auto">
          <a:xfrm>
            <a:off x="6099175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411" name="Line 35"/>
          <p:cNvSpPr>
            <a:spLocks noChangeShapeType="1"/>
          </p:cNvSpPr>
          <p:nvPr/>
        </p:nvSpPr>
        <p:spPr bwMode="auto">
          <a:xfrm>
            <a:off x="6645275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412" name="Line 36"/>
          <p:cNvSpPr>
            <a:spLocks noChangeShapeType="1"/>
          </p:cNvSpPr>
          <p:nvPr/>
        </p:nvSpPr>
        <p:spPr bwMode="auto">
          <a:xfrm>
            <a:off x="7191375" y="2868613"/>
            <a:ext cx="0" cy="3279775"/>
          </a:xfrm>
          <a:prstGeom prst="line">
            <a:avLst/>
          </a:prstGeom>
          <a:noFill/>
          <a:ln w="31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414" name="Text Box 38"/>
          <p:cNvSpPr txBox="1">
            <a:spLocks noChangeArrowheads="1"/>
          </p:cNvSpPr>
          <p:nvPr/>
        </p:nvSpPr>
        <p:spPr bwMode="auto">
          <a:xfrm>
            <a:off x="1955800" y="5073650"/>
            <a:ext cx="22590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00FF00"/>
                </a:solidFill>
                <a:latin typeface="Arial" charset="0"/>
                <a:ea typeface="ＭＳ Ｐゴシック" pitchFamily="50" charset="-128"/>
                <a:cs typeface="+mn-cs"/>
              </a:rPr>
              <a:t>Transponder type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00FF00"/>
                </a:solidFill>
                <a:latin typeface="Arial" charset="0"/>
                <a:ea typeface="ＭＳ Ｐゴシック" pitchFamily="50" charset="-128"/>
                <a:cs typeface="+mn-cs"/>
              </a:rPr>
              <a:t>(e.g. LISA)</a:t>
            </a:r>
          </a:p>
        </p:txBody>
      </p:sp>
      <p:grpSp>
        <p:nvGrpSpPr>
          <p:cNvPr id="2" name="Group 172"/>
          <p:cNvGrpSpPr>
            <a:grpSpLocks/>
          </p:cNvGrpSpPr>
          <p:nvPr/>
        </p:nvGrpSpPr>
        <p:grpSpPr bwMode="auto">
          <a:xfrm>
            <a:off x="2819400" y="2827338"/>
            <a:ext cx="4919663" cy="2330450"/>
            <a:chOff x="1776" y="1781"/>
            <a:chExt cx="3099" cy="1468"/>
          </a:xfrm>
        </p:grpSpPr>
        <p:sp>
          <p:nvSpPr>
            <p:cNvPr id="101415" name="Text Box 39"/>
            <p:cNvSpPr txBox="1">
              <a:spLocks noChangeArrowheads="1"/>
            </p:cNvSpPr>
            <p:nvPr/>
          </p:nvSpPr>
          <p:spPr bwMode="auto">
            <a:xfrm>
              <a:off x="2991" y="2936"/>
              <a:ext cx="8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ja-JP" b="1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rPr>
                <a:t>Shot noise</a:t>
              </a:r>
            </a:p>
          </p:txBody>
        </p:sp>
        <p:grpSp>
          <p:nvGrpSpPr>
            <p:cNvPr id="3" name="Group 171"/>
            <p:cNvGrpSpPr>
              <a:grpSpLocks/>
            </p:cNvGrpSpPr>
            <p:nvPr/>
          </p:nvGrpSpPr>
          <p:grpSpPr bwMode="auto">
            <a:xfrm>
              <a:off x="1776" y="1781"/>
              <a:ext cx="3099" cy="1468"/>
              <a:chOff x="1776" y="1781"/>
              <a:chExt cx="3099" cy="1468"/>
            </a:xfrm>
          </p:grpSpPr>
          <p:grpSp>
            <p:nvGrpSpPr>
              <p:cNvPr id="4" name="Group 164"/>
              <p:cNvGrpSpPr>
                <a:grpSpLocks/>
              </p:cNvGrpSpPr>
              <p:nvPr/>
            </p:nvGrpSpPr>
            <p:grpSpPr bwMode="auto">
              <a:xfrm>
                <a:off x="1776" y="1807"/>
                <a:ext cx="3099" cy="1378"/>
                <a:chOff x="1776" y="1807"/>
                <a:chExt cx="3099" cy="1378"/>
              </a:xfrm>
            </p:grpSpPr>
            <p:grpSp>
              <p:nvGrpSpPr>
                <p:cNvPr id="5" name="Group 161"/>
                <p:cNvGrpSpPr>
                  <a:grpSpLocks/>
                </p:cNvGrpSpPr>
                <p:nvPr/>
              </p:nvGrpSpPr>
              <p:grpSpPr bwMode="auto">
                <a:xfrm>
                  <a:off x="1776" y="1807"/>
                  <a:ext cx="3099" cy="1378"/>
                  <a:chOff x="1776" y="1807"/>
                  <a:chExt cx="3099" cy="1378"/>
                </a:xfrm>
              </p:grpSpPr>
              <p:sp>
                <p:nvSpPr>
                  <p:cNvPr id="101383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464" y="3184"/>
                    <a:ext cx="1378" cy="0"/>
                  </a:xfrm>
                  <a:prstGeom prst="line">
                    <a:avLst/>
                  </a:prstGeom>
                  <a:noFill/>
                  <a:ln w="762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1384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2" y="2152"/>
                    <a:ext cx="1033" cy="1033"/>
                  </a:xfrm>
                  <a:prstGeom prst="line">
                    <a:avLst/>
                  </a:prstGeom>
                  <a:noFill/>
                  <a:ln w="762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1385" name="Line 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76" y="1807"/>
                    <a:ext cx="688" cy="1377"/>
                  </a:xfrm>
                  <a:prstGeom prst="line">
                    <a:avLst/>
                  </a:prstGeom>
                  <a:noFill/>
                  <a:ln w="762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6" name="Group 163"/>
                <p:cNvGrpSpPr>
                  <a:grpSpLocks/>
                </p:cNvGrpSpPr>
                <p:nvPr/>
              </p:nvGrpSpPr>
              <p:grpSpPr bwMode="auto">
                <a:xfrm>
                  <a:off x="3325" y="2291"/>
                  <a:ext cx="1188" cy="462"/>
                  <a:chOff x="3325" y="2291"/>
                  <a:chExt cx="1188" cy="462"/>
                </a:xfrm>
              </p:grpSpPr>
              <p:sp>
                <p:nvSpPr>
                  <p:cNvPr id="101391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325" y="2753"/>
                    <a:ext cx="861" cy="0"/>
                  </a:xfrm>
                  <a:prstGeom prst="line">
                    <a:avLst/>
                  </a:prstGeom>
                  <a:noFill/>
                  <a:ln w="76200">
                    <a:solidFill>
                      <a:srgbClr val="00FFFF"/>
                    </a:solidFill>
                    <a:prstDash val="sysDot"/>
                    <a:round/>
                    <a:headEnd/>
                    <a:tailEnd type="triangle" w="lg" len="med"/>
                  </a:ln>
                  <a:effectLst/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1393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9" y="2291"/>
                    <a:ext cx="944" cy="4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kumimoji="1" lang="en-US" altLang="ja-JP" b="1" kern="1200" dirty="0">
                        <a:solidFill>
                          <a:srgbClr val="00FFFF"/>
                        </a:solidFill>
                        <a:latin typeface="Arial" charset="0"/>
                        <a:ea typeface="ＭＳ Ｐゴシック" pitchFamily="50" charset="-128"/>
                        <a:cs typeface="+mn-cs"/>
                      </a:rPr>
                      <a:t>Shorten</a:t>
                    </a:r>
                  </a:p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kumimoji="1" lang="en-US" altLang="ja-JP" b="1" kern="1200" dirty="0">
                        <a:solidFill>
                          <a:srgbClr val="00FFFF"/>
                        </a:solidFill>
                        <a:latin typeface="Arial" charset="0"/>
                        <a:ea typeface="ＭＳ Ｐゴシック" pitchFamily="50" charset="-128"/>
                        <a:cs typeface="+mn-cs"/>
                      </a:rPr>
                      <a:t>arm length</a:t>
                    </a:r>
                  </a:p>
                </p:txBody>
              </p:sp>
            </p:grpSp>
          </p:grpSp>
          <p:sp>
            <p:nvSpPr>
              <p:cNvPr id="101416" name="Text Box 40"/>
              <p:cNvSpPr txBox="1">
                <a:spLocks noChangeArrowheads="1"/>
              </p:cNvSpPr>
              <p:nvPr/>
            </p:nvSpPr>
            <p:spPr bwMode="auto">
              <a:xfrm rot="-2732863">
                <a:off x="3961" y="2578"/>
                <a:ext cx="111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1" lang="en-US" altLang="ja-JP" b="1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rPr>
                  <a:t>Shot noise f</a:t>
                </a:r>
                <a:r>
                  <a:rPr kumimoji="1" lang="en-US" altLang="ja-JP" b="1" kern="1200" baseline="300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rPr>
                  <a:t>1</a:t>
                </a:r>
              </a:p>
            </p:txBody>
          </p:sp>
          <p:sp>
            <p:nvSpPr>
              <p:cNvPr id="101417" name="Text Box 41"/>
              <p:cNvSpPr txBox="1">
                <a:spLocks noChangeArrowheads="1"/>
              </p:cNvSpPr>
              <p:nvPr/>
            </p:nvSpPr>
            <p:spPr bwMode="auto">
              <a:xfrm rot="3795914">
                <a:off x="1599" y="2291"/>
                <a:ext cx="1424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1" lang="en-US" altLang="ja-JP" b="1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rPr>
                  <a:t>Radiation pressure noise f</a:t>
                </a:r>
                <a:r>
                  <a:rPr kumimoji="1" lang="en-US" altLang="ja-JP" b="1" kern="1200" baseline="300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rPr>
                  <a:t>-2</a:t>
                </a:r>
              </a:p>
            </p:txBody>
          </p:sp>
        </p:grpSp>
      </p:grpSp>
      <p:sp>
        <p:nvSpPr>
          <p:cNvPr id="101448" name="Freeform 72"/>
          <p:cNvSpPr>
            <a:spLocks/>
          </p:cNvSpPr>
          <p:nvPr/>
        </p:nvSpPr>
        <p:spPr bwMode="auto">
          <a:xfrm>
            <a:off x="506413" y="1246188"/>
            <a:ext cx="1924050" cy="1849437"/>
          </a:xfrm>
          <a:custGeom>
            <a:avLst/>
            <a:gdLst/>
            <a:ahLst/>
            <a:cxnLst>
              <a:cxn ang="0">
                <a:pos x="0" y="1134"/>
              </a:cxn>
              <a:cxn ang="0">
                <a:pos x="150" y="1194"/>
              </a:cxn>
              <a:cxn ang="0">
                <a:pos x="348" y="1206"/>
              </a:cxn>
              <a:cxn ang="0">
                <a:pos x="588" y="1158"/>
              </a:cxn>
              <a:cxn ang="0">
                <a:pos x="804" y="1086"/>
              </a:cxn>
              <a:cxn ang="0">
                <a:pos x="1110" y="948"/>
              </a:cxn>
              <a:cxn ang="0">
                <a:pos x="2592" y="0"/>
              </a:cxn>
              <a:cxn ang="0">
                <a:pos x="2592" y="2490"/>
              </a:cxn>
              <a:cxn ang="0">
                <a:pos x="1146" y="1572"/>
              </a:cxn>
              <a:cxn ang="0">
                <a:pos x="870" y="1428"/>
              </a:cxn>
              <a:cxn ang="0">
                <a:pos x="654" y="1350"/>
              </a:cxn>
              <a:cxn ang="0">
                <a:pos x="432" y="1296"/>
              </a:cxn>
              <a:cxn ang="0">
                <a:pos x="300" y="1296"/>
              </a:cxn>
              <a:cxn ang="0">
                <a:pos x="156" y="1308"/>
              </a:cxn>
              <a:cxn ang="0">
                <a:pos x="72" y="1326"/>
              </a:cxn>
              <a:cxn ang="0">
                <a:pos x="6" y="1368"/>
              </a:cxn>
              <a:cxn ang="0">
                <a:pos x="0" y="1134"/>
              </a:cxn>
            </a:cxnLst>
            <a:rect l="0" t="0" r="r" b="b"/>
            <a:pathLst>
              <a:path w="2592" h="2490">
                <a:moveTo>
                  <a:pt x="0" y="1134"/>
                </a:moveTo>
                <a:lnTo>
                  <a:pt x="150" y="1194"/>
                </a:lnTo>
                <a:lnTo>
                  <a:pt x="348" y="1206"/>
                </a:lnTo>
                <a:lnTo>
                  <a:pt x="588" y="1158"/>
                </a:lnTo>
                <a:lnTo>
                  <a:pt x="804" y="1086"/>
                </a:lnTo>
                <a:lnTo>
                  <a:pt x="1110" y="948"/>
                </a:lnTo>
                <a:lnTo>
                  <a:pt x="2592" y="0"/>
                </a:lnTo>
                <a:lnTo>
                  <a:pt x="2592" y="2490"/>
                </a:lnTo>
                <a:lnTo>
                  <a:pt x="1146" y="1572"/>
                </a:lnTo>
                <a:lnTo>
                  <a:pt x="870" y="1428"/>
                </a:lnTo>
                <a:lnTo>
                  <a:pt x="654" y="1350"/>
                </a:lnTo>
                <a:lnTo>
                  <a:pt x="432" y="1296"/>
                </a:lnTo>
                <a:lnTo>
                  <a:pt x="300" y="1296"/>
                </a:lnTo>
                <a:lnTo>
                  <a:pt x="156" y="1308"/>
                </a:lnTo>
                <a:lnTo>
                  <a:pt x="72" y="1326"/>
                </a:lnTo>
                <a:lnTo>
                  <a:pt x="6" y="1368"/>
                </a:lnTo>
                <a:lnTo>
                  <a:pt x="0" y="1134"/>
                </a:ln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7" name="Group 73"/>
          <p:cNvGrpSpPr>
            <a:grpSpLocks/>
          </p:cNvGrpSpPr>
          <p:nvPr/>
        </p:nvGrpSpPr>
        <p:grpSpPr bwMode="auto">
          <a:xfrm>
            <a:off x="2090738" y="1990725"/>
            <a:ext cx="427037" cy="355600"/>
            <a:chOff x="4155" y="2047"/>
            <a:chExt cx="576" cy="478"/>
          </a:xfrm>
        </p:grpSpPr>
        <p:sp>
          <p:nvSpPr>
            <p:cNvPr id="101450" name="Freeform 74"/>
            <p:cNvSpPr>
              <a:spLocks/>
            </p:cNvSpPr>
            <p:nvPr/>
          </p:nvSpPr>
          <p:spPr bwMode="auto">
            <a:xfrm flipH="1">
              <a:off x="4559" y="2112"/>
              <a:ext cx="162" cy="3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451" name="Line 75"/>
            <p:cNvSpPr>
              <a:spLocks noChangeShapeType="1"/>
            </p:cNvSpPr>
            <p:nvPr/>
          </p:nvSpPr>
          <p:spPr bwMode="auto">
            <a:xfrm flipH="1">
              <a:off x="4721" y="2098"/>
              <a:ext cx="1" cy="3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452" name="Line 76"/>
            <p:cNvSpPr>
              <a:spLocks noChangeShapeType="1"/>
            </p:cNvSpPr>
            <p:nvPr/>
          </p:nvSpPr>
          <p:spPr bwMode="auto">
            <a:xfrm flipH="1">
              <a:off x="4556" y="2110"/>
              <a:ext cx="17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453" name="Line 77"/>
            <p:cNvSpPr>
              <a:spLocks noChangeShapeType="1"/>
            </p:cNvSpPr>
            <p:nvPr/>
          </p:nvSpPr>
          <p:spPr bwMode="auto">
            <a:xfrm flipH="1">
              <a:off x="4551" y="2468"/>
              <a:ext cx="18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454" name="Arc 78"/>
            <p:cNvSpPr>
              <a:spLocks/>
            </p:cNvSpPr>
            <p:nvPr/>
          </p:nvSpPr>
          <p:spPr bwMode="auto">
            <a:xfrm rot="8071501" flipH="1">
              <a:off x="4162" y="2040"/>
              <a:ext cx="478" cy="49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8" name="Group 79"/>
          <p:cNvGrpSpPr>
            <a:grpSpLocks/>
          </p:cNvGrpSpPr>
          <p:nvPr/>
        </p:nvGrpSpPr>
        <p:grpSpPr bwMode="auto">
          <a:xfrm>
            <a:off x="979488" y="819150"/>
            <a:ext cx="1452562" cy="1670050"/>
            <a:chOff x="2660" y="443"/>
            <a:chExt cx="1955" cy="2248"/>
          </a:xfrm>
        </p:grpSpPr>
        <p:sp>
          <p:nvSpPr>
            <p:cNvPr id="101456" name="Arc 80"/>
            <p:cNvSpPr>
              <a:spLocks/>
            </p:cNvSpPr>
            <p:nvPr/>
          </p:nvSpPr>
          <p:spPr bwMode="auto">
            <a:xfrm rot="8078514">
              <a:off x="1937" y="1166"/>
              <a:ext cx="2248" cy="802"/>
            </a:xfrm>
            <a:custGeom>
              <a:avLst/>
              <a:gdLst>
                <a:gd name="G0" fmla="+- 0 0 0"/>
                <a:gd name="G1" fmla="+- 19098 0 0"/>
                <a:gd name="G2" fmla="+- 21600 0 0"/>
                <a:gd name="T0" fmla="*/ 10091 w 21413"/>
                <a:gd name="T1" fmla="*/ 0 h 19098"/>
                <a:gd name="T2" fmla="*/ 21413 w 21413"/>
                <a:gd name="T3" fmla="*/ 16260 h 19098"/>
                <a:gd name="T4" fmla="*/ 0 w 21413"/>
                <a:gd name="T5" fmla="*/ 19098 h 19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13" h="19098" fill="none" extrusionOk="0">
                  <a:moveTo>
                    <a:pt x="10090" y="0"/>
                  </a:moveTo>
                  <a:cubicBezTo>
                    <a:pt x="16274" y="3267"/>
                    <a:pt x="20493" y="9326"/>
                    <a:pt x="21412" y="16260"/>
                  </a:cubicBezTo>
                </a:path>
                <a:path w="21413" h="19098" stroke="0" extrusionOk="0">
                  <a:moveTo>
                    <a:pt x="10090" y="0"/>
                  </a:moveTo>
                  <a:cubicBezTo>
                    <a:pt x="16274" y="3267"/>
                    <a:pt x="20493" y="9326"/>
                    <a:pt x="21412" y="16260"/>
                  </a:cubicBezTo>
                  <a:lnTo>
                    <a:pt x="0" y="19098"/>
                  </a:lnTo>
                  <a:close/>
                </a:path>
              </a:pathLst>
            </a:custGeom>
            <a:noFill/>
            <a:ln w="76200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457" name="Line 81"/>
            <p:cNvSpPr>
              <a:spLocks noChangeShapeType="1"/>
            </p:cNvSpPr>
            <p:nvPr/>
          </p:nvSpPr>
          <p:spPr bwMode="auto">
            <a:xfrm flipV="1">
              <a:off x="3385" y="1019"/>
              <a:ext cx="1230" cy="788"/>
            </a:xfrm>
            <a:prstGeom prst="line">
              <a:avLst/>
            </a:prstGeom>
            <a:noFill/>
            <a:ln w="76200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9" name="Group 82"/>
          <p:cNvGrpSpPr>
            <a:grpSpLocks/>
          </p:cNvGrpSpPr>
          <p:nvPr/>
        </p:nvGrpSpPr>
        <p:grpSpPr bwMode="auto">
          <a:xfrm flipV="1">
            <a:off x="984250" y="1858963"/>
            <a:ext cx="1450975" cy="1670050"/>
            <a:chOff x="2660" y="443"/>
            <a:chExt cx="1955" cy="2248"/>
          </a:xfrm>
        </p:grpSpPr>
        <p:sp>
          <p:nvSpPr>
            <p:cNvPr id="101459" name="Arc 83"/>
            <p:cNvSpPr>
              <a:spLocks/>
            </p:cNvSpPr>
            <p:nvPr/>
          </p:nvSpPr>
          <p:spPr bwMode="auto">
            <a:xfrm rot="8078514">
              <a:off x="1937" y="1166"/>
              <a:ext cx="2248" cy="802"/>
            </a:xfrm>
            <a:custGeom>
              <a:avLst/>
              <a:gdLst>
                <a:gd name="G0" fmla="+- 0 0 0"/>
                <a:gd name="G1" fmla="+- 19098 0 0"/>
                <a:gd name="G2" fmla="+- 21600 0 0"/>
                <a:gd name="T0" fmla="*/ 10091 w 21413"/>
                <a:gd name="T1" fmla="*/ 0 h 19098"/>
                <a:gd name="T2" fmla="*/ 21413 w 21413"/>
                <a:gd name="T3" fmla="*/ 16260 h 19098"/>
                <a:gd name="T4" fmla="*/ 0 w 21413"/>
                <a:gd name="T5" fmla="*/ 19098 h 19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13" h="19098" fill="none" extrusionOk="0">
                  <a:moveTo>
                    <a:pt x="10090" y="0"/>
                  </a:moveTo>
                  <a:cubicBezTo>
                    <a:pt x="16274" y="3267"/>
                    <a:pt x="20493" y="9326"/>
                    <a:pt x="21412" y="16260"/>
                  </a:cubicBezTo>
                </a:path>
                <a:path w="21413" h="19098" stroke="0" extrusionOk="0">
                  <a:moveTo>
                    <a:pt x="10090" y="0"/>
                  </a:moveTo>
                  <a:cubicBezTo>
                    <a:pt x="16274" y="3267"/>
                    <a:pt x="20493" y="9326"/>
                    <a:pt x="21412" y="16260"/>
                  </a:cubicBezTo>
                  <a:lnTo>
                    <a:pt x="0" y="19098"/>
                  </a:lnTo>
                  <a:close/>
                </a:path>
              </a:pathLst>
            </a:custGeom>
            <a:noFill/>
            <a:ln w="76200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460" name="Line 84"/>
            <p:cNvSpPr>
              <a:spLocks noChangeShapeType="1"/>
            </p:cNvSpPr>
            <p:nvPr/>
          </p:nvSpPr>
          <p:spPr bwMode="auto">
            <a:xfrm flipV="1">
              <a:off x="3385" y="1019"/>
              <a:ext cx="1230" cy="788"/>
            </a:xfrm>
            <a:prstGeom prst="line">
              <a:avLst/>
            </a:prstGeom>
            <a:noFill/>
            <a:ln w="76200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101525" name="Rectangle 149"/>
          <p:cNvSpPr>
            <a:spLocks noChangeArrowheads="1"/>
          </p:cNvSpPr>
          <p:nvPr/>
        </p:nvSpPr>
        <p:spPr bwMode="auto">
          <a:xfrm>
            <a:off x="341313" y="2078038"/>
            <a:ext cx="269875" cy="180975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1533" name="Text Box 157"/>
          <p:cNvSpPr txBox="1">
            <a:spLocks noChangeArrowheads="1"/>
          </p:cNvSpPr>
          <p:nvPr/>
        </p:nvSpPr>
        <p:spPr bwMode="auto">
          <a:xfrm>
            <a:off x="196850" y="1016000"/>
            <a:ext cx="22463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00FF00"/>
                </a:solidFill>
                <a:latin typeface="Arial" charset="0"/>
                <a:ea typeface="ＭＳ Ｐゴシック" pitchFamily="50" charset="-128"/>
                <a:cs typeface="+mn-cs"/>
              </a:rPr>
              <a:t>Transponder type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00FF00"/>
                </a:solidFill>
                <a:latin typeface="Arial" charset="0"/>
                <a:ea typeface="ＭＳ Ｐゴシック" pitchFamily="50" charset="-128"/>
                <a:cs typeface="+mn-cs"/>
              </a:rPr>
              <a:t>(e.g. LISA)</a:t>
            </a:r>
          </a:p>
        </p:txBody>
      </p:sp>
      <p:grpSp>
        <p:nvGrpSpPr>
          <p:cNvPr id="10" name="Group 162"/>
          <p:cNvGrpSpPr>
            <a:grpSpLocks/>
          </p:cNvGrpSpPr>
          <p:nvPr/>
        </p:nvGrpSpPr>
        <p:grpSpPr bwMode="auto">
          <a:xfrm>
            <a:off x="3294063" y="819150"/>
            <a:ext cx="2373312" cy="2709863"/>
            <a:chOff x="2075" y="516"/>
            <a:chExt cx="1495" cy="1707"/>
          </a:xfrm>
        </p:grpSpPr>
        <p:sp>
          <p:nvSpPr>
            <p:cNvPr id="101474" name="Freeform 98"/>
            <p:cNvSpPr>
              <a:spLocks/>
            </p:cNvSpPr>
            <p:nvPr/>
          </p:nvSpPr>
          <p:spPr bwMode="auto">
            <a:xfrm>
              <a:off x="2303" y="785"/>
              <a:ext cx="1212" cy="1165"/>
            </a:xfrm>
            <a:custGeom>
              <a:avLst/>
              <a:gdLst/>
              <a:ahLst/>
              <a:cxnLst>
                <a:cxn ang="0">
                  <a:pos x="0" y="1134"/>
                </a:cxn>
                <a:cxn ang="0">
                  <a:pos x="150" y="1194"/>
                </a:cxn>
                <a:cxn ang="0">
                  <a:pos x="348" y="1206"/>
                </a:cxn>
                <a:cxn ang="0">
                  <a:pos x="588" y="1158"/>
                </a:cxn>
                <a:cxn ang="0">
                  <a:pos x="804" y="1086"/>
                </a:cxn>
                <a:cxn ang="0">
                  <a:pos x="1110" y="948"/>
                </a:cxn>
                <a:cxn ang="0">
                  <a:pos x="2592" y="0"/>
                </a:cxn>
                <a:cxn ang="0">
                  <a:pos x="2592" y="2490"/>
                </a:cxn>
                <a:cxn ang="0">
                  <a:pos x="1146" y="1572"/>
                </a:cxn>
                <a:cxn ang="0">
                  <a:pos x="870" y="1428"/>
                </a:cxn>
                <a:cxn ang="0">
                  <a:pos x="654" y="1350"/>
                </a:cxn>
                <a:cxn ang="0">
                  <a:pos x="432" y="1296"/>
                </a:cxn>
                <a:cxn ang="0">
                  <a:pos x="300" y="1296"/>
                </a:cxn>
                <a:cxn ang="0">
                  <a:pos x="156" y="1308"/>
                </a:cxn>
                <a:cxn ang="0">
                  <a:pos x="72" y="1326"/>
                </a:cxn>
                <a:cxn ang="0">
                  <a:pos x="6" y="1368"/>
                </a:cxn>
                <a:cxn ang="0">
                  <a:pos x="0" y="1134"/>
                </a:cxn>
              </a:cxnLst>
              <a:rect l="0" t="0" r="r" b="b"/>
              <a:pathLst>
                <a:path w="2592" h="2490">
                  <a:moveTo>
                    <a:pt x="0" y="1134"/>
                  </a:moveTo>
                  <a:lnTo>
                    <a:pt x="150" y="1194"/>
                  </a:lnTo>
                  <a:lnTo>
                    <a:pt x="348" y="1206"/>
                  </a:lnTo>
                  <a:lnTo>
                    <a:pt x="588" y="1158"/>
                  </a:lnTo>
                  <a:lnTo>
                    <a:pt x="804" y="1086"/>
                  </a:lnTo>
                  <a:lnTo>
                    <a:pt x="1110" y="948"/>
                  </a:lnTo>
                  <a:lnTo>
                    <a:pt x="2592" y="0"/>
                  </a:lnTo>
                  <a:lnTo>
                    <a:pt x="2592" y="2490"/>
                  </a:lnTo>
                  <a:lnTo>
                    <a:pt x="1146" y="1572"/>
                  </a:lnTo>
                  <a:lnTo>
                    <a:pt x="870" y="1428"/>
                  </a:lnTo>
                  <a:lnTo>
                    <a:pt x="654" y="1350"/>
                  </a:lnTo>
                  <a:lnTo>
                    <a:pt x="432" y="1296"/>
                  </a:lnTo>
                  <a:lnTo>
                    <a:pt x="300" y="1296"/>
                  </a:lnTo>
                  <a:lnTo>
                    <a:pt x="156" y="1308"/>
                  </a:lnTo>
                  <a:lnTo>
                    <a:pt x="72" y="1326"/>
                  </a:lnTo>
                  <a:lnTo>
                    <a:pt x="6" y="1368"/>
                  </a:lnTo>
                  <a:lnTo>
                    <a:pt x="0" y="1134"/>
                  </a:lnTo>
                  <a:close/>
                </a:path>
              </a:pathLst>
            </a:custGeom>
            <a:solidFill>
              <a:srgbClr val="FFCCFF"/>
            </a:solidFill>
            <a:ln w="9525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99"/>
            <p:cNvGrpSpPr>
              <a:grpSpLocks/>
            </p:cNvGrpSpPr>
            <p:nvPr/>
          </p:nvGrpSpPr>
          <p:grpSpPr bwMode="auto">
            <a:xfrm>
              <a:off x="3301" y="1254"/>
              <a:ext cx="269" cy="224"/>
              <a:chOff x="4155" y="2047"/>
              <a:chExt cx="576" cy="478"/>
            </a:xfrm>
          </p:grpSpPr>
          <p:sp>
            <p:nvSpPr>
              <p:cNvPr id="101476" name="Freeform 100"/>
              <p:cNvSpPr>
                <a:spLocks/>
              </p:cNvSpPr>
              <p:nvPr/>
            </p:nvSpPr>
            <p:spPr bwMode="auto">
              <a:xfrm flipH="1">
                <a:off x="4559" y="2112"/>
                <a:ext cx="162" cy="3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FF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477" name="Line 101"/>
              <p:cNvSpPr>
                <a:spLocks noChangeShapeType="1"/>
              </p:cNvSpPr>
              <p:nvPr/>
            </p:nvSpPr>
            <p:spPr bwMode="auto">
              <a:xfrm flipH="1">
                <a:off x="4721" y="2098"/>
                <a:ext cx="1" cy="38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478" name="Line 102"/>
              <p:cNvSpPr>
                <a:spLocks noChangeShapeType="1"/>
              </p:cNvSpPr>
              <p:nvPr/>
            </p:nvSpPr>
            <p:spPr bwMode="auto">
              <a:xfrm flipH="1">
                <a:off x="4556" y="2110"/>
                <a:ext cx="17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479" name="Line 103"/>
              <p:cNvSpPr>
                <a:spLocks noChangeShapeType="1"/>
              </p:cNvSpPr>
              <p:nvPr/>
            </p:nvSpPr>
            <p:spPr bwMode="auto">
              <a:xfrm flipH="1">
                <a:off x="4551" y="2468"/>
                <a:ext cx="18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480" name="Arc 104"/>
              <p:cNvSpPr>
                <a:spLocks/>
              </p:cNvSpPr>
              <p:nvPr/>
            </p:nvSpPr>
            <p:spPr bwMode="auto">
              <a:xfrm rot="8071501" flipH="1">
                <a:off x="4162" y="2040"/>
                <a:ext cx="478" cy="49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2" name="Group 105"/>
            <p:cNvGrpSpPr>
              <a:grpSpLocks/>
            </p:cNvGrpSpPr>
            <p:nvPr/>
          </p:nvGrpSpPr>
          <p:grpSpPr bwMode="auto">
            <a:xfrm>
              <a:off x="2601" y="516"/>
              <a:ext cx="915" cy="1052"/>
              <a:chOff x="2660" y="443"/>
              <a:chExt cx="1955" cy="2248"/>
            </a:xfrm>
          </p:grpSpPr>
          <p:sp>
            <p:nvSpPr>
              <p:cNvPr id="101482" name="Arc 106"/>
              <p:cNvSpPr>
                <a:spLocks/>
              </p:cNvSpPr>
              <p:nvPr/>
            </p:nvSpPr>
            <p:spPr bwMode="auto">
              <a:xfrm rot="8078514">
                <a:off x="1937" y="1166"/>
                <a:ext cx="2248" cy="802"/>
              </a:xfrm>
              <a:custGeom>
                <a:avLst/>
                <a:gdLst>
                  <a:gd name="G0" fmla="+- 0 0 0"/>
                  <a:gd name="G1" fmla="+- 19098 0 0"/>
                  <a:gd name="G2" fmla="+- 21600 0 0"/>
                  <a:gd name="T0" fmla="*/ 10091 w 21413"/>
                  <a:gd name="T1" fmla="*/ 0 h 19098"/>
                  <a:gd name="T2" fmla="*/ 21413 w 21413"/>
                  <a:gd name="T3" fmla="*/ 16260 h 19098"/>
                  <a:gd name="T4" fmla="*/ 0 w 21413"/>
                  <a:gd name="T5" fmla="*/ 19098 h 19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413" h="19098" fill="none" extrusionOk="0">
                    <a:moveTo>
                      <a:pt x="10090" y="0"/>
                    </a:moveTo>
                    <a:cubicBezTo>
                      <a:pt x="16274" y="3267"/>
                      <a:pt x="20493" y="9326"/>
                      <a:pt x="21412" y="16260"/>
                    </a:cubicBezTo>
                  </a:path>
                  <a:path w="21413" h="19098" stroke="0" extrusionOk="0">
                    <a:moveTo>
                      <a:pt x="10090" y="0"/>
                    </a:moveTo>
                    <a:cubicBezTo>
                      <a:pt x="16274" y="3267"/>
                      <a:pt x="20493" y="9326"/>
                      <a:pt x="21412" y="16260"/>
                    </a:cubicBezTo>
                    <a:lnTo>
                      <a:pt x="0" y="19098"/>
                    </a:lnTo>
                    <a:close/>
                  </a:path>
                </a:pathLst>
              </a:custGeom>
              <a:noFill/>
              <a:ln w="76200">
                <a:solidFill>
                  <a:srgbClr val="FFC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483" name="Line 107"/>
              <p:cNvSpPr>
                <a:spLocks noChangeShapeType="1"/>
              </p:cNvSpPr>
              <p:nvPr/>
            </p:nvSpPr>
            <p:spPr bwMode="auto">
              <a:xfrm flipV="1">
                <a:off x="3385" y="1019"/>
                <a:ext cx="1230" cy="788"/>
              </a:xfrm>
              <a:prstGeom prst="line">
                <a:avLst/>
              </a:prstGeom>
              <a:noFill/>
              <a:ln w="76200">
                <a:solidFill>
                  <a:srgbClr val="FFCC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3" name="Group 108"/>
            <p:cNvGrpSpPr>
              <a:grpSpLocks/>
            </p:cNvGrpSpPr>
            <p:nvPr/>
          </p:nvGrpSpPr>
          <p:grpSpPr bwMode="auto">
            <a:xfrm flipV="1">
              <a:off x="2604" y="1171"/>
              <a:ext cx="914" cy="1052"/>
              <a:chOff x="2660" y="443"/>
              <a:chExt cx="1955" cy="2248"/>
            </a:xfrm>
          </p:grpSpPr>
          <p:sp>
            <p:nvSpPr>
              <p:cNvPr id="101485" name="Arc 109"/>
              <p:cNvSpPr>
                <a:spLocks/>
              </p:cNvSpPr>
              <p:nvPr/>
            </p:nvSpPr>
            <p:spPr bwMode="auto">
              <a:xfrm rot="8078514">
                <a:off x="1937" y="1166"/>
                <a:ext cx="2248" cy="802"/>
              </a:xfrm>
              <a:custGeom>
                <a:avLst/>
                <a:gdLst>
                  <a:gd name="G0" fmla="+- 0 0 0"/>
                  <a:gd name="G1" fmla="+- 19098 0 0"/>
                  <a:gd name="G2" fmla="+- 21600 0 0"/>
                  <a:gd name="T0" fmla="*/ 10091 w 21413"/>
                  <a:gd name="T1" fmla="*/ 0 h 19098"/>
                  <a:gd name="T2" fmla="*/ 21413 w 21413"/>
                  <a:gd name="T3" fmla="*/ 16260 h 19098"/>
                  <a:gd name="T4" fmla="*/ 0 w 21413"/>
                  <a:gd name="T5" fmla="*/ 19098 h 19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413" h="19098" fill="none" extrusionOk="0">
                    <a:moveTo>
                      <a:pt x="10090" y="0"/>
                    </a:moveTo>
                    <a:cubicBezTo>
                      <a:pt x="16274" y="3267"/>
                      <a:pt x="20493" y="9326"/>
                      <a:pt x="21412" y="16260"/>
                    </a:cubicBezTo>
                  </a:path>
                  <a:path w="21413" h="19098" stroke="0" extrusionOk="0">
                    <a:moveTo>
                      <a:pt x="10090" y="0"/>
                    </a:moveTo>
                    <a:cubicBezTo>
                      <a:pt x="16274" y="3267"/>
                      <a:pt x="20493" y="9326"/>
                      <a:pt x="21412" y="16260"/>
                    </a:cubicBezTo>
                    <a:lnTo>
                      <a:pt x="0" y="19098"/>
                    </a:lnTo>
                    <a:close/>
                  </a:path>
                </a:pathLst>
              </a:custGeom>
              <a:noFill/>
              <a:ln w="76200">
                <a:solidFill>
                  <a:srgbClr val="FFC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486" name="Line 110"/>
              <p:cNvSpPr>
                <a:spLocks noChangeShapeType="1"/>
              </p:cNvSpPr>
              <p:nvPr/>
            </p:nvSpPr>
            <p:spPr bwMode="auto">
              <a:xfrm flipV="1">
                <a:off x="3385" y="1019"/>
                <a:ext cx="1230" cy="788"/>
              </a:xfrm>
              <a:prstGeom prst="line">
                <a:avLst/>
              </a:prstGeom>
              <a:noFill/>
              <a:ln w="76200">
                <a:solidFill>
                  <a:srgbClr val="FFCC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4" name="Group 111"/>
            <p:cNvGrpSpPr>
              <a:grpSpLocks/>
            </p:cNvGrpSpPr>
            <p:nvPr/>
          </p:nvGrpSpPr>
          <p:grpSpPr bwMode="auto">
            <a:xfrm>
              <a:off x="2366" y="1255"/>
              <a:ext cx="269" cy="224"/>
              <a:chOff x="2160" y="2050"/>
              <a:chExt cx="576" cy="478"/>
            </a:xfrm>
          </p:grpSpPr>
          <p:sp>
            <p:nvSpPr>
              <p:cNvPr id="101488" name="Freeform 112"/>
              <p:cNvSpPr>
                <a:spLocks/>
              </p:cNvSpPr>
              <p:nvPr/>
            </p:nvSpPr>
            <p:spPr bwMode="auto">
              <a:xfrm flipH="1">
                <a:off x="2564" y="2115"/>
                <a:ext cx="162" cy="3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489" name="Line 113"/>
              <p:cNvSpPr>
                <a:spLocks noChangeShapeType="1"/>
              </p:cNvSpPr>
              <p:nvPr/>
            </p:nvSpPr>
            <p:spPr bwMode="auto">
              <a:xfrm flipH="1">
                <a:off x="2726" y="2101"/>
                <a:ext cx="1" cy="38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490" name="Line 114"/>
              <p:cNvSpPr>
                <a:spLocks noChangeShapeType="1"/>
              </p:cNvSpPr>
              <p:nvPr/>
            </p:nvSpPr>
            <p:spPr bwMode="auto">
              <a:xfrm flipH="1">
                <a:off x="2561" y="2113"/>
                <a:ext cx="17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491" name="Line 115"/>
              <p:cNvSpPr>
                <a:spLocks noChangeShapeType="1"/>
              </p:cNvSpPr>
              <p:nvPr/>
            </p:nvSpPr>
            <p:spPr bwMode="auto">
              <a:xfrm flipH="1">
                <a:off x="2556" y="2471"/>
                <a:ext cx="18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492" name="Arc 116"/>
              <p:cNvSpPr>
                <a:spLocks/>
              </p:cNvSpPr>
              <p:nvPr/>
            </p:nvSpPr>
            <p:spPr bwMode="auto">
              <a:xfrm rot="8071501" flipH="1">
                <a:off x="2167" y="2043"/>
                <a:ext cx="478" cy="491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1526" name="Line 150"/>
            <p:cNvSpPr>
              <a:spLocks noChangeShapeType="1"/>
            </p:cNvSpPr>
            <p:nvPr/>
          </p:nvSpPr>
          <p:spPr bwMode="auto">
            <a:xfrm flipH="1">
              <a:off x="2653" y="1366"/>
              <a:ext cx="851" cy="0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prstDash val="sysDot"/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527" name="Rectangle 151"/>
            <p:cNvSpPr>
              <a:spLocks noChangeArrowheads="1"/>
            </p:cNvSpPr>
            <p:nvPr/>
          </p:nvSpPr>
          <p:spPr bwMode="auto">
            <a:xfrm>
              <a:off x="2200" y="1309"/>
              <a:ext cx="170" cy="114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534" name="Text Box 158"/>
            <p:cNvSpPr txBox="1">
              <a:spLocks noChangeArrowheads="1"/>
            </p:cNvSpPr>
            <p:nvPr/>
          </p:nvSpPr>
          <p:spPr bwMode="auto">
            <a:xfrm>
              <a:off x="2075" y="802"/>
              <a:ext cx="98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kern="1200" dirty="0">
                  <a:solidFill>
                    <a:srgbClr val="00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Shorten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kern="1200" dirty="0">
                  <a:solidFill>
                    <a:srgbClr val="00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arm length</a:t>
              </a:r>
            </a:p>
          </p:txBody>
        </p:sp>
      </p:grpSp>
      <p:grpSp>
        <p:nvGrpSpPr>
          <p:cNvPr id="15" name="Group 169"/>
          <p:cNvGrpSpPr>
            <a:grpSpLocks/>
          </p:cNvGrpSpPr>
          <p:nvPr/>
        </p:nvGrpSpPr>
        <p:grpSpPr bwMode="auto">
          <a:xfrm>
            <a:off x="6272213" y="752475"/>
            <a:ext cx="2551112" cy="2846388"/>
            <a:chOff x="3951" y="474"/>
            <a:chExt cx="1607" cy="1793"/>
          </a:xfrm>
        </p:grpSpPr>
        <p:sp>
          <p:nvSpPr>
            <p:cNvPr id="101529" name="Freeform 153"/>
            <p:cNvSpPr>
              <a:spLocks/>
            </p:cNvSpPr>
            <p:nvPr/>
          </p:nvSpPr>
          <p:spPr bwMode="auto">
            <a:xfrm>
              <a:off x="4581" y="1309"/>
              <a:ext cx="284" cy="1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4" y="57"/>
                </a:cxn>
                <a:cxn ang="0">
                  <a:pos x="284" y="0"/>
                </a:cxn>
                <a:cxn ang="0">
                  <a:pos x="284" y="114"/>
                </a:cxn>
                <a:cxn ang="0">
                  <a:pos x="114" y="57"/>
                </a:cxn>
                <a:cxn ang="0">
                  <a:pos x="0" y="114"/>
                </a:cxn>
                <a:cxn ang="0">
                  <a:pos x="0" y="0"/>
                </a:cxn>
              </a:cxnLst>
              <a:rect l="0" t="0" r="r" b="b"/>
              <a:pathLst>
                <a:path w="284" h="114">
                  <a:moveTo>
                    <a:pt x="0" y="0"/>
                  </a:moveTo>
                  <a:lnTo>
                    <a:pt x="114" y="57"/>
                  </a:lnTo>
                  <a:lnTo>
                    <a:pt x="284" y="0"/>
                  </a:lnTo>
                  <a:lnTo>
                    <a:pt x="284" y="114"/>
                  </a:lnTo>
                  <a:lnTo>
                    <a:pt x="114" y="57"/>
                  </a:lnTo>
                  <a:lnTo>
                    <a:pt x="0" y="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/>
            </a:solidFill>
            <a:ln w="9525">
              <a:solidFill>
                <a:srgbClr val="CC9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508" name="Arc 132"/>
            <p:cNvSpPr>
              <a:spLocks/>
            </p:cNvSpPr>
            <p:nvPr/>
          </p:nvSpPr>
          <p:spPr bwMode="auto">
            <a:xfrm rot="8078514">
              <a:off x="4490" y="873"/>
              <a:ext cx="1052" cy="253"/>
            </a:xfrm>
            <a:custGeom>
              <a:avLst/>
              <a:gdLst>
                <a:gd name="G0" fmla="+- 0 0 0"/>
                <a:gd name="G1" fmla="+- 12890 0 0"/>
                <a:gd name="G2" fmla="+- 21600 0 0"/>
                <a:gd name="T0" fmla="*/ 17333 w 21413"/>
                <a:gd name="T1" fmla="*/ 0 h 12890"/>
                <a:gd name="T2" fmla="*/ 21413 w 21413"/>
                <a:gd name="T3" fmla="*/ 10052 h 12890"/>
                <a:gd name="T4" fmla="*/ 0 w 21413"/>
                <a:gd name="T5" fmla="*/ 12890 h 12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13" h="12890" fill="none" extrusionOk="0">
                  <a:moveTo>
                    <a:pt x="17332" y="0"/>
                  </a:moveTo>
                  <a:cubicBezTo>
                    <a:pt x="19525" y="2949"/>
                    <a:pt x="20929" y="6408"/>
                    <a:pt x="21412" y="10052"/>
                  </a:cubicBezTo>
                </a:path>
                <a:path w="21413" h="12890" stroke="0" extrusionOk="0">
                  <a:moveTo>
                    <a:pt x="17332" y="0"/>
                  </a:moveTo>
                  <a:cubicBezTo>
                    <a:pt x="19525" y="2949"/>
                    <a:pt x="20929" y="6408"/>
                    <a:pt x="21412" y="10052"/>
                  </a:cubicBezTo>
                  <a:lnTo>
                    <a:pt x="0" y="12890"/>
                  </a:lnTo>
                  <a:close/>
                </a:path>
              </a:pathLst>
            </a:custGeom>
            <a:noFill/>
            <a:ln w="76200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511" name="Arc 135"/>
            <p:cNvSpPr>
              <a:spLocks/>
            </p:cNvSpPr>
            <p:nvPr/>
          </p:nvSpPr>
          <p:spPr bwMode="auto">
            <a:xfrm rot="13521486" flipV="1">
              <a:off x="4493" y="1614"/>
              <a:ext cx="1052" cy="253"/>
            </a:xfrm>
            <a:custGeom>
              <a:avLst/>
              <a:gdLst>
                <a:gd name="G0" fmla="+- 0 0 0"/>
                <a:gd name="G1" fmla="+- 12895 0 0"/>
                <a:gd name="G2" fmla="+- 21600 0 0"/>
                <a:gd name="T0" fmla="*/ 17329 w 21413"/>
                <a:gd name="T1" fmla="*/ 0 h 12895"/>
                <a:gd name="T2" fmla="*/ 21413 w 21413"/>
                <a:gd name="T3" fmla="*/ 10057 h 12895"/>
                <a:gd name="T4" fmla="*/ 0 w 21413"/>
                <a:gd name="T5" fmla="*/ 12895 h 12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13" h="12895" fill="none" extrusionOk="0">
                  <a:moveTo>
                    <a:pt x="17328" y="0"/>
                  </a:moveTo>
                  <a:cubicBezTo>
                    <a:pt x="19523" y="2950"/>
                    <a:pt x="20929" y="6411"/>
                    <a:pt x="21412" y="10057"/>
                  </a:cubicBezTo>
                </a:path>
                <a:path w="21413" h="12895" stroke="0" extrusionOk="0">
                  <a:moveTo>
                    <a:pt x="17328" y="0"/>
                  </a:moveTo>
                  <a:cubicBezTo>
                    <a:pt x="19523" y="2950"/>
                    <a:pt x="20929" y="6411"/>
                    <a:pt x="21412" y="10057"/>
                  </a:cubicBezTo>
                  <a:lnTo>
                    <a:pt x="0" y="12895"/>
                  </a:lnTo>
                  <a:close/>
                </a:path>
              </a:pathLst>
            </a:custGeom>
            <a:noFill/>
            <a:ln w="76200">
              <a:solidFill>
                <a:srgbClr val="FF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" name="Group 155"/>
            <p:cNvGrpSpPr>
              <a:grpSpLocks/>
            </p:cNvGrpSpPr>
            <p:nvPr/>
          </p:nvGrpSpPr>
          <p:grpSpPr bwMode="auto">
            <a:xfrm>
              <a:off x="4635" y="1255"/>
              <a:ext cx="269" cy="224"/>
              <a:chOff x="4635" y="1255"/>
              <a:chExt cx="269" cy="224"/>
            </a:xfrm>
          </p:grpSpPr>
          <p:sp>
            <p:nvSpPr>
              <p:cNvPr id="101514" name="Freeform 138"/>
              <p:cNvSpPr>
                <a:spLocks/>
              </p:cNvSpPr>
              <p:nvPr/>
            </p:nvSpPr>
            <p:spPr bwMode="auto">
              <a:xfrm flipH="1">
                <a:off x="4824" y="1285"/>
                <a:ext cx="75" cy="1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515" name="Line 139"/>
              <p:cNvSpPr>
                <a:spLocks noChangeShapeType="1"/>
              </p:cNvSpPr>
              <p:nvPr/>
            </p:nvSpPr>
            <p:spPr bwMode="auto">
              <a:xfrm flipH="1">
                <a:off x="4899" y="1279"/>
                <a:ext cx="1" cy="17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516" name="Line 140"/>
              <p:cNvSpPr>
                <a:spLocks noChangeShapeType="1"/>
              </p:cNvSpPr>
              <p:nvPr/>
            </p:nvSpPr>
            <p:spPr bwMode="auto">
              <a:xfrm flipH="1">
                <a:off x="4822" y="1285"/>
                <a:ext cx="82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517" name="Line 141"/>
              <p:cNvSpPr>
                <a:spLocks noChangeShapeType="1"/>
              </p:cNvSpPr>
              <p:nvPr/>
            </p:nvSpPr>
            <p:spPr bwMode="auto">
              <a:xfrm flipH="1">
                <a:off x="4820" y="1452"/>
                <a:ext cx="8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518" name="Arc 142"/>
              <p:cNvSpPr>
                <a:spLocks/>
              </p:cNvSpPr>
              <p:nvPr/>
            </p:nvSpPr>
            <p:spPr bwMode="auto">
              <a:xfrm rot="8071501" flipH="1">
                <a:off x="4638" y="1252"/>
                <a:ext cx="224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7" name="Group 156"/>
            <p:cNvGrpSpPr>
              <a:grpSpLocks/>
            </p:cNvGrpSpPr>
            <p:nvPr/>
          </p:nvGrpSpPr>
          <p:grpSpPr bwMode="auto">
            <a:xfrm>
              <a:off x="4525" y="1254"/>
              <a:ext cx="269" cy="224"/>
              <a:chOff x="4525" y="1254"/>
              <a:chExt cx="269" cy="224"/>
            </a:xfrm>
          </p:grpSpPr>
          <p:sp>
            <p:nvSpPr>
              <p:cNvPr id="101520" name="Freeform 144"/>
              <p:cNvSpPr>
                <a:spLocks/>
              </p:cNvSpPr>
              <p:nvPr/>
            </p:nvSpPr>
            <p:spPr bwMode="auto">
              <a:xfrm>
                <a:off x="4530" y="1284"/>
                <a:ext cx="75" cy="1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521" name="Line 145"/>
              <p:cNvSpPr>
                <a:spLocks noChangeShapeType="1"/>
              </p:cNvSpPr>
              <p:nvPr/>
            </p:nvSpPr>
            <p:spPr bwMode="auto">
              <a:xfrm>
                <a:off x="4529" y="1278"/>
                <a:ext cx="1" cy="17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522" name="Line 146"/>
              <p:cNvSpPr>
                <a:spLocks noChangeShapeType="1"/>
              </p:cNvSpPr>
              <p:nvPr/>
            </p:nvSpPr>
            <p:spPr bwMode="auto">
              <a:xfrm>
                <a:off x="4526" y="1283"/>
                <a:ext cx="81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523" name="Line 147"/>
              <p:cNvSpPr>
                <a:spLocks noChangeShapeType="1"/>
              </p:cNvSpPr>
              <p:nvPr/>
            </p:nvSpPr>
            <p:spPr bwMode="auto">
              <a:xfrm>
                <a:off x="4525" y="1451"/>
                <a:ext cx="8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524" name="Arc 148"/>
              <p:cNvSpPr>
                <a:spLocks/>
              </p:cNvSpPr>
              <p:nvPr/>
            </p:nvSpPr>
            <p:spPr bwMode="auto">
              <a:xfrm rot="35128499">
                <a:off x="4568" y="1251"/>
                <a:ext cx="224" cy="229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1528" name="Rectangle 152"/>
            <p:cNvSpPr>
              <a:spLocks noChangeArrowheads="1"/>
            </p:cNvSpPr>
            <p:nvPr/>
          </p:nvSpPr>
          <p:spPr bwMode="auto">
            <a:xfrm>
              <a:off x="4241" y="1309"/>
              <a:ext cx="170" cy="114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535" name="Text Box 159"/>
            <p:cNvSpPr txBox="1">
              <a:spLocks noChangeArrowheads="1"/>
            </p:cNvSpPr>
            <p:nvPr/>
          </p:nvSpPr>
          <p:spPr bwMode="auto">
            <a:xfrm>
              <a:off x="3951" y="993"/>
              <a:ext cx="16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ja-JP" b="1" kern="1200" dirty="0">
                  <a:solidFill>
                    <a:srgbClr val="9900CC"/>
                  </a:solidFill>
                  <a:latin typeface="Arial" charset="0"/>
                  <a:ea typeface="ＭＳ Ｐゴシック" pitchFamily="50" charset="-128"/>
                  <a:cs typeface="+mn-cs"/>
                </a:rPr>
                <a:t>Implement FP cavity</a:t>
              </a:r>
            </a:p>
          </p:txBody>
        </p:sp>
      </p:grpSp>
      <p:grpSp>
        <p:nvGrpSpPr>
          <p:cNvPr id="18" name="Group 170"/>
          <p:cNvGrpSpPr>
            <a:grpSpLocks/>
          </p:cNvGrpSpPr>
          <p:nvPr/>
        </p:nvGrpSpPr>
        <p:grpSpPr bwMode="auto">
          <a:xfrm>
            <a:off x="3092450" y="2868613"/>
            <a:ext cx="4776788" cy="3546475"/>
            <a:chOff x="1948" y="1807"/>
            <a:chExt cx="3009" cy="2234"/>
          </a:xfrm>
        </p:grpSpPr>
        <p:grpSp>
          <p:nvGrpSpPr>
            <p:cNvPr id="19" name="Group 168"/>
            <p:cNvGrpSpPr>
              <a:grpSpLocks/>
            </p:cNvGrpSpPr>
            <p:nvPr/>
          </p:nvGrpSpPr>
          <p:grpSpPr bwMode="auto">
            <a:xfrm>
              <a:off x="1948" y="1807"/>
              <a:ext cx="2958" cy="1723"/>
              <a:chOff x="1948" y="1807"/>
              <a:chExt cx="2958" cy="1723"/>
            </a:xfrm>
          </p:grpSpPr>
          <p:grpSp>
            <p:nvGrpSpPr>
              <p:cNvPr id="20" name="Group 166"/>
              <p:cNvGrpSpPr>
                <a:grpSpLocks/>
              </p:cNvGrpSpPr>
              <p:nvPr/>
            </p:nvGrpSpPr>
            <p:grpSpPr bwMode="auto">
              <a:xfrm>
                <a:off x="1948" y="1807"/>
                <a:ext cx="1894" cy="1722"/>
                <a:chOff x="1948" y="1807"/>
                <a:chExt cx="1894" cy="1722"/>
              </a:xfrm>
            </p:grpSpPr>
            <p:grpSp>
              <p:nvGrpSpPr>
                <p:cNvPr id="21" name="Group 165"/>
                <p:cNvGrpSpPr>
                  <a:grpSpLocks/>
                </p:cNvGrpSpPr>
                <p:nvPr/>
              </p:nvGrpSpPr>
              <p:grpSpPr bwMode="auto">
                <a:xfrm>
                  <a:off x="2809" y="3184"/>
                  <a:ext cx="1033" cy="345"/>
                  <a:chOff x="2809" y="3184"/>
                  <a:chExt cx="1033" cy="345"/>
                </a:xfrm>
              </p:grpSpPr>
              <p:sp>
                <p:nvSpPr>
                  <p:cNvPr id="101386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09" y="3528"/>
                    <a:ext cx="688" cy="1"/>
                  </a:xfrm>
                  <a:prstGeom prst="line">
                    <a:avLst/>
                  </a:prstGeom>
                  <a:noFill/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01387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97" y="3184"/>
                    <a:ext cx="345" cy="344"/>
                  </a:xfrm>
                  <a:prstGeom prst="line">
                    <a:avLst/>
                  </a:prstGeom>
                  <a:noFill/>
                  <a:ln w="762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01388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1948" y="1807"/>
                  <a:ext cx="860" cy="1721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22" name="Group 167"/>
              <p:cNvGrpSpPr>
                <a:grpSpLocks/>
              </p:cNvGrpSpPr>
              <p:nvPr/>
            </p:nvGrpSpPr>
            <p:grpSpPr bwMode="auto">
              <a:xfrm>
                <a:off x="3196" y="3201"/>
                <a:ext cx="1710" cy="329"/>
                <a:chOff x="3196" y="3201"/>
                <a:chExt cx="1710" cy="329"/>
              </a:xfrm>
            </p:grpSpPr>
            <p:sp>
              <p:nvSpPr>
                <p:cNvPr id="101392" name="Line 16"/>
                <p:cNvSpPr>
                  <a:spLocks noChangeShapeType="1"/>
                </p:cNvSpPr>
                <p:nvPr/>
              </p:nvSpPr>
              <p:spPr bwMode="auto">
                <a:xfrm rot="5400000">
                  <a:off x="3031" y="3366"/>
                  <a:ext cx="329" cy="0"/>
                </a:xfrm>
                <a:prstGeom prst="line">
                  <a:avLst/>
                </a:prstGeom>
                <a:noFill/>
                <a:ln w="76200">
                  <a:solidFill>
                    <a:srgbClr val="9900CC"/>
                  </a:solidFill>
                  <a:prstDash val="sysDot"/>
                  <a:round/>
                  <a:headEnd/>
                  <a:tailEnd type="triangle" w="lg" len="med"/>
                </a:ln>
                <a:effectLst/>
              </p:spPr>
              <p:txBody>
                <a:bodyPr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0139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299" y="3242"/>
                  <a:ext cx="1607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 rtl="0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kumimoji="1" lang="en-US" altLang="ja-JP" b="1" kern="1200" dirty="0">
                      <a:solidFill>
                        <a:srgbClr val="9900CC"/>
                      </a:solidFill>
                      <a:latin typeface="Arial" charset="0"/>
                      <a:ea typeface="ＭＳ Ｐゴシック" pitchFamily="50" charset="-128"/>
                      <a:cs typeface="+mn-cs"/>
                    </a:rPr>
                    <a:t>Implement FP cavity</a:t>
                  </a:r>
                </a:p>
              </p:txBody>
            </p:sp>
          </p:grpSp>
        </p:grpSp>
        <p:sp>
          <p:nvSpPr>
            <p:cNvPr id="101413" name="Text Box 37"/>
            <p:cNvSpPr txBox="1">
              <a:spLocks noChangeArrowheads="1"/>
            </p:cNvSpPr>
            <p:nvPr/>
          </p:nvSpPr>
          <p:spPr bwMode="auto">
            <a:xfrm>
              <a:off x="2720" y="3567"/>
              <a:ext cx="11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ja-JP" b="1" kern="1200" dirty="0">
                  <a:solidFill>
                    <a:srgbClr val="FF0000"/>
                  </a:solidFill>
                  <a:latin typeface="Arial" charset="0"/>
                  <a:ea typeface="ＭＳ Ｐゴシック" pitchFamily="50" charset="-128"/>
                  <a:cs typeface="+mn-cs"/>
                </a:rPr>
                <a:t>FP cavity type</a:t>
              </a:r>
            </a:p>
          </p:txBody>
        </p:sp>
        <p:sp>
          <p:nvSpPr>
            <p:cNvPr id="101536" name="AutoShape 160"/>
            <p:cNvSpPr>
              <a:spLocks noChangeArrowheads="1"/>
            </p:cNvSpPr>
            <p:nvPr/>
          </p:nvSpPr>
          <p:spPr bwMode="auto">
            <a:xfrm>
              <a:off x="3805" y="3605"/>
              <a:ext cx="1152" cy="43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rPr>
                <a:t>Better best- sensitivity</a:t>
              </a:r>
            </a:p>
          </p:txBody>
        </p:sp>
      </p:grpSp>
      <p:sp>
        <p:nvSpPr>
          <p:cNvPr id="109" name="フッター プレースホルダ 10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r>
              <a:rPr lang="en-US" altLang="ja-JP" dirty="0">
                <a:latin typeface="Arial" charset="0"/>
              </a:rPr>
              <a:t>Drag free and FP cavity: compatible?</a:t>
            </a: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4011613" y="4505325"/>
            <a:ext cx="104298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Mirror</a:t>
            </a:r>
            <a:endParaRPr kumimoji="1" lang="en-US" altLang="ja-JP" sz="20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3914" name="Line 10"/>
          <p:cNvSpPr>
            <a:spLocks noChangeShapeType="1"/>
          </p:cNvSpPr>
          <p:nvPr/>
        </p:nvSpPr>
        <p:spPr bwMode="auto">
          <a:xfrm flipH="1" flipV="1">
            <a:off x="3729038" y="4557713"/>
            <a:ext cx="320675" cy="1476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3915" name="Line 11"/>
          <p:cNvSpPr>
            <a:spLocks noChangeShapeType="1"/>
          </p:cNvSpPr>
          <p:nvPr/>
        </p:nvSpPr>
        <p:spPr bwMode="auto">
          <a:xfrm flipV="1">
            <a:off x="4900613" y="4530725"/>
            <a:ext cx="320675" cy="147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930775" y="2813050"/>
            <a:ext cx="3062288" cy="2743200"/>
            <a:chOff x="3106" y="1772"/>
            <a:chExt cx="1929" cy="1728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3106" y="1772"/>
              <a:ext cx="1730" cy="1728"/>
              <a:chOff x="3106" y="1772"/>
              <a:chExt cx="1730" cy="1728"/>
            </a:xfrm>
          </p:grpSpPr>
          <p:sp>
            <p:nvSpPr>
              <p:cNvPr id="123924" name="Oval 20"/>
              <p:cNvSpPr>
                <a:spLocks noChangeArrowheads="1"/>
              </p:cNvSpPr>
              <p:nvPr/>
            </p:nvSpPr>
            <p:spPr bwMode="auto">
              <a:xfrm flipH="1">
                <a:off x="3106" y="1772"/>
                <a:ext cx="1730" cy="1728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3925" name="Text Box 21"/>
              <p:cNvSpPr txBox="1">
                <a:spLocks noChangeArrowheads="1"/>
              </p:cNvSpPr>
              <p:nvPr/>
            </p:nvSpPr>
            <p:spPr bwMode="auto">
              <a:xfrm>
                <a:off x="3944" y="1891"/>
                <a:ext cx="675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2000" b="1" kern="1200" dirty="0">
                    <a:solidFill>
                      <a:srgbClr val="0000FF"/>
                    </a:solidFill>
                    <a:latin typeface="Arial" charset="0"/>
                    <a:ea typeface="ＭＳ Ｐゴシック" pitchFamily="50" charset="-128"/>
                    <a:cs typeface="+mn-cs"/>
                  </a:rPr>
                  <a:t>S/C I</a:t>
                </a:r>
                <a:endParaRPr kumimoji="1" lang="en-US" altLang="ja-JP" sz="20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3464" y="2323"/>
              <a:ext cx="1571" cy="438"/>
              <a:chOff x="3464" y="2323"/>
              <a:chExt cx="1571" cy="438"/>
            </a:xfrm>
          </p:grpSpPr>
          <p:sp>
            <p:nvSpPr>
              <p:cNvPr id="123927" name="Rectangle 23"/>
              <p:cNvSpPr>
                <a:spLocks noChangeArrowheads="1"/>
              </p:cNvSpPr>
              <p:nvPr/>
            </p:nvSpPr>
            <p:spPr bwMode="auto">
              <a:xfrm flipH="1">
                <a:off x="3464" y="2323"/>
                <a:ext cx="67" cy="247"/>
              </a:xfrm>
              <a:prstGeom prst="rect">
                <a:avLst/>
              </a:prstGeom>
              <a:solidFill>
                <a:srgbClr val="CC00CC">
                  <a:alpha val="10001"/>
                </a:srgbClr>
              </a:solidFill>
              <a:ln w="28575">
                <a:solidFill>
                  <a:srgbClr val="000000">
                    <a:alpha val="10001"/>
                  </a:srgbClr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3928" name="AutoShape 24"/>
              <p:cNvSpPr>
                <a:spLocks noChangeArrowheads="1"/>
              </p:cNvSpPr>
              <p:nvPr/>
            </p:nvSpPr>
            <p:spPr bwMode="auto">
              <a:xfrm rot="16200000" flipH="1">
                <a:off x="4798" y="2523"/>
                <a:ext cx="264" cy="211"/>
              </a:xfrm>
              <a:prstGeom prst="flowChartManualOperation">
                <a:avLst/>
              </a:prstGeom>
              <a:solidFill>
                <a:srgbClr val="663300">
                  <a:alpha val="10001"/>
                </a:srgbClr>
              </a:solidFill>
              <a:ln w="28575">
                <a:solidFill>
                  <a:srgbClr val="000000">
                    <a:alpha val="10001"/>
                  </a:srgbClr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cxnSp>
            <p:nvCxnSpPr>
              <p:cNvPr id="123929" name="AutoShape 25"/>
              <p:cNvCxnSpPr>
                <a:cxnSpLocks noChangeShapeType="1"/>
                <a:stCxn id="123927" idx="1"/>
                <a:endCxn id="123928" idx="0"/>
              </p:cNvCxnSpPr>
              <p:nvPr/>
            </p:nvCxnSpPr>
            <p:spPr bwMode="auto">
              <a:xfrm>
                <a:off x="3541" y="2446"/>
                <a:ext cx="1274" cy="184"/>
              </a:xfrm>
              <a:prstGeom prst="bentConnector3">
                <a:avLst>
                  <a:gd name="adj1" fmla="val 90579"/>
                </a:avLst>
              </a:prstGeom>
              <a:noFill/>
              <a:ln w="38100">
                <a:solidFill>
                  <a:schemeClr val="tx1">
                    <a:alpha val="10001"/>
                  </a:schemeClr>
                </a:solidFill>
                <a:miter lim="800000"/>
                <a:headEnd/>
                <a:tailEnd type="triangle" w="med" len="med"/>
              </a:ln>
              <a:effectLst/>
            </p:spPr>
          </p:cxnSp>
        </p:grp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950913" y="2838450"/>
            <a:ext cx="4427537" cy="2743200"/>
            <a:chOff x="599" y="1788"/>
            <a:chExt cx="2789" cy="1728"/>
          </a:xfrm>
        </p:grpSpPr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798" y="1788"/>
              <a:ext cx="1730" cy="1728"/>
              <a:chOff x="798" y="1788"/>
              <a:chExt cx="1730" cy="1728"/>
            </a:xfrm>
          </p:grpSpPr>
          <p:sp>
            <p:nvSpPr>
              <p:cNvPr id="123932" name="Oval 28"/>
              <p:cNvSpPr>
                <a:spLocks noChangeArrowheads="1"/>
              </p:cNvSpPr>
              <p:nvPr/>
            </p:nvSpPr>
            <p:spPr bwMode="auto">
              <a:xfrm>
                <a:off x="798" y="1788"/>
                <a:ext cx="1730" cy="1728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3933" name="Text Box 29"/>
              <p:cNvSpPr txBox="1">
                <a:spLocks noChangeArrowheads="1"/>
              </p:cNvSpPr>
              <p:nvPr/>
            </p:nvSpPr>
            <p:spPr bwMode="auto">
              <a:xfrm>
                <a:off x="1096" y="1949"/>
                <a:ext cx="675" cy="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2000" b="1" kern="1200" dirty="0">
                    <a:solidFill>
                      <a:srgbClr val="0000FF"/>
                    </a:solidFill>
                    <a:latin typeface="Arial" charset="0"/>
                    <a:ea typeface="ＭＳ Ｐゴシック" pitchFamily="50" charset="-128"/>
                    <a:cs typeface="+mn-cs"/>
                  </a:rPr>
                  <a:t>S/C II</a:t>
                </a:r>
                <a:endParaRPr kumimoji="1" lang="en-US" altLang="ja-JP" sz="20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599" y="2339"/>
              <a:ext cx="1571" cy="439"/>
              <a:chOff x="599" y="2339"/>
              <a:chExt cx="1571" cy="439"/>
            </a:xfrm>
          </p:grpSpPr>
          <p:sp>
            <p:nvSpPr>
              <p:cNvPr id="123935" name="AutoShape 31"/>
              <p:cNvSpPr>
                <a:spLocks noChangeArrowheads="1"/>
              </p:cNvSpPr>
              <p:nvPr/>
            </p:nvSpPr>
            <p:spPr bwMode="auto">
              <a:xfrm rot="5400000">
                <a:off x="572" y="2541"/>
                <a:ext cx="264" cy="210"/>
              </a:xfrm>
              <a:prstGeom prst="flowChartManualOperation">
                <a:avLst/>
              </a:prstGeom>
              <a:solidFill>
                <a:srgbClr val="663300">
                  <a:alpha val="10001"/>
                </a:srgbClr>
              </a:solidFill>
              <a:ln w="28575">
                <a:solidFill>
                  <a:srgbClr val="000000">
                    <a:alpha val="10001"/>
                  </a:srgbClr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3936" name="Rectangle 32"/>
              <p:cNvSpPr>
                <a:spLocks noChangeArrowheads="1"/>
              </p:cNvSpPr>
              <p:nvPr/>
            </p:nvSpPr>
            <p:spPr bwMode="auto">
              <a:xfrm>
                <a:off x="2102" y="2339"/>
                <a:ext cx="68" cy="248"/>
              </a:xfrm>
              <a:prstGeom prst="rect">
                <a:avLst/>
              </a:prstGeom>
              <a:solidFill>
                <a:srgbClr val="CC00CC">
                  <a:alpha val="10001"/>
                </a:srgbClr>
              </a:solidFill>
              <a:ln w="28575">
                <a:solidFill>
                  <a:srgbClr val="000000">
                    <a:alpha val="10001"/>
                  </a:srgbClr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cxnSp>
            <p:nvCxnSpPr>
              <p:cNvPr id="123937" name="AutoShape 33"/>
              <p:cNvCxnSpPr>
                <a:cxnSpLocks noChangeShapeType="1"/>
                <a:stCxn id="123936" idx="1"/>
                <a:endCxn id="123932" idx="2"/>
              </p:cNvCxnSpPr>
              <p:nvPr/>
            </p:nvCxnSpPr>
            <p:spPr bwMode="auto">
              <a:xfrm rot="10800000" flipV="1">
                <a:off x="789" y="2463"/>
                <a:ext cx="1304" cy="189"/>
              </a:xfrm>
              <a:prstGeom prst="bentConnector3">
                <a:avLst>
                  <a:gd name="adj1" fmla="val 89722"/>
                </a:avLst>
              </a:prstGeom>
              <a:noFill/>
              <a:ln w="38100">
                <a:solidFill>
                  <a:schemeClr val="tx1">
                    <a:alpha val="10001"/>
                  </a:schemeClr>
                </a:solidFill>
                <a:miter lim="800000"/>
                <a:headEnd/>
                <a:tailEnd type="triangle" w="med" len="med"/>
              </a:ln>
              <a:effectLst/>
            </p:spPr>
          </p:cxnSp>
        </p:grpSp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055" y="2561"/>
              <a:ext cx="2333" cy="732"/>
              <a:chOff x="1055" y="2561"/>
              <a:chExt cx="2333" cy="732"/>
            </a:xfrm>
          </p:grpSpPr>
          <p:sp>
            <p:nvSpPr>
              <p:cNvPr id="123939" name="Rectangle 35"/>
              <p:cNvSpPr>
                <a:spLocks noChangeArrowheads="1"/>
              </p:cNvSpPr>
              <p:nvPr/>
            </p:nvSpPr>
            <p:spPr bwMode="auto">
              <a:xfrm rot="2679310">
                <a:off x="1527" y="2570"/>
                <a:ext cx="36" cy="170"/>
              </a:xfrm>
              <a:prstGeom prst="rect">
                <a:avLst/>
              </a:prstGeom>
              <a:solidFill>
                <a:srgbClr val="00CCFF">
                  <a:alpha val="10001"/>
                </a:srgbClr>
              </a:solidFill>
              <a:ln w="28575">
                <a:solidFill>
                  <a:srgbClr val="000000">
                    <a:alpha val="10001"/>
                  </a:srgbClr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9" name="Group 36"/>
              <p:cNvGrpSpPr>
                <a:grpSpLocks/>
              </p:cNvGrpSpPr>
              <p:nvPr/>
            </p:nvGrpSpPr>
            <p:grpSpPr bwMode="auto">
              <a:xfrm>
                <a:off x="1055" y="2561"/>
                <a:ext cx="2333" cy="732"/>
                <a:chOff x="1055" y="2561"/>
                <a:chExt cx="2333" cy="732"/>
              </a:xfrm>
            </p:grpSpPr>
            <p:sp>
              <p:nvSpPr>
                <p:cNvPr id="123941" name="Rectangle 37"/>
                <p:cNvSpPr>
                  <a:spLocks noChangeArrowheads="1"/>
                </p:cNvSpPr>
                <p:nvPr/>
              </p:nvSpPr>
              <p:spPr bwMode="auto">
                <a:xfrm rot="2679310">
                  <a:off x="1527" y="2570"/>
                  <a:ext cx="36" cy="170"/>
                </a:xfrm>
                <a:prstGeom prst="rect">
                  <a:avLst/>
                </a:prstGeom>
                <a:noFill/>
                <a:ln w="28575">
                  <a:solidFill>
                    <a:srgbClr val="000000">
                      <a:alpha val="10001"/>
                    </a:srgbClr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3942" name="Line 38"/>
                <p:cNvSpPr>
                  <a:spLocks noChangeShapeType="1"/>
                </p:cNvSpPr>
                <p:nvPr/>
              </p:nvSpPr>
              <p:spPr bwMode="auto">
                <a:xfrm>
                  <a:off x="1567" y="2632"/>
                  <a:ext cx="1" cy="474"/>
                </a:xfrm>
                <a:prstGeom prst="line">
                  <a:avLst/>
                </a:prstGeom>
                <a:noFill/>
                <a:ln w="57150">
                  <a:solidFill>
                    <a:srgbClr val="00FF00">
                      <a:alpha val="10001"/>
                    </a:srgbClr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3943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391" y="2652"/>
                  <a:ext cx="1997" cy="1"/>
                </a:xfrm>
                <a:prstGeom prst="line">
                  <a:avLst/>
                </a:prstGeom>
                <a:noFill/>
                <a:ln w="57150">
                  <a:solidFill>
                    <a:srgbClr val="00FF00">
                      <a:alpha val="10001"/>
                    </a:srgb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3944" name="Rectangle 40"/>
                <p:cNvSpPr>
                  <a:spLocks noChangeArrowheads="1"/>
                </p:cNvSpPr>
                <p:nvPr/>
              </p:nvSpPr>
              <p:spPr bwMode="auto">
                <a:xfrm>
                  <a:off x="1055" y="2561"/>
                  <a:ext cx="337" cy="177"/>
                </a:xfrm>
                <a:prstGeom prst="rect">
                  <a:avLst/>
                </a:prstGeom>
                <a:solidFill>
                  <a:srgbClr val="0000FF">
                    <a:alpha val="10001"/>
                  </a:srgbClr>
                </a:solidFill>
                <a:ln w="28575">
                  <a:solidFill>
                    <a:srgbClr val="000000">
                      <a:alpha val="10001"/>
                    </a:srgbClr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3945" name="Rectangle 41"/>
                <p:cNvSpPr>
                  <a:spLocks noChangeArrowheads="1"/>
                </p:cNvSpPr>
                <p:nvPr/>
              </p:nvSpPr>
              <p:spPr bwMode="auto">
                <a:xfrm>
                  <a:off x="2102" y="2716"/>
                  <a:ext cx="68" cy="248"/>
                </a:xfrm>
                <a:prstGeom prst="rect">
                  <a:avLst/>
                </a:prstGeom>
                <a:solidFill>
                  <a:srgbClr val="FF9900">
                    <a:alpha val="10001"/>
                  </a:srgbClr>
                </a:solidFill>
                <a:ln w="28575">
                  <a:solidFill>
                    <a:srgbClr val="000000">
                      <a:alpha val="10001"/>
                    </a:srgbClr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10" name="Group 42"/>
                <p:cNvGrpSpPr>
                  <a:grpSpLocks/>
                </p:cNvGrpSpPr>
                <p:nvPr/>
              </p:nvGrpSpPr>
              <p:grpSpPr bwMode="auto">
                <a:xfrm>
                  <a:off x="1455" y="3111"/>
                  <a:ext cx="216" cy="173"/>
                  <a:chOff x="1455" y="3111"/>
                  <a:chExt cx="216" cy="173"/>
                </a:xfrm>
              </p:grpSpPr>
              <p:sp>
                <p:nvSpPr>
                  <p:cNvPr id="123947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509" y="3189"/>
                    <a:ext cx="115" cy="95"/>
                  </a:xfrm>
                  <a:prstGeom prst="rect">
                    <a:avLst/>
                  </a:prstGeom>
                  <a:solidFill>
                    <a:srgbClr val="0000FF">
                      <a:alpha val="10001"/>
                    </a:srgbClr>
                  </a:solidFill>
                  <a:ln w="28575">
                    <a:solidFill>
                      <a:srgbClr val="000000">
                        <a:alpha val="10001"/>
                      </a:srgbClr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3948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455" y="3111"/>
                    <a:ext cx="216" cy="78"/>
                  </a:xfrm>
                  <a:prstGeom prst="rect">
                    <a:avLst/>
                  </a:prstGeom>
                  <a:solidFill>
                    <a:srgbClr val="0000FF">
                      <a:alpha val="10001"/>
                    </a:srgbClr>
                  </a:solidFill>
                  <a:ln w="28575">
                    <a:solidFill>
                      <a:srgbClr val="000000">
                        <a:alpha val="10001"/>
                      </a:srgbClr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cxnSp>
              <p:nvCxnSpPr>
                <p:cNvPr id="123949" name="AutoShape 45"/>
                <p:cNvCxnSpPr>
                  <a:cxnSpLocks noChangeShapeType="1"/>
                  <a:stCxn id="123947" idx="2"/>
                  <a:endCxn id="123945" idx="1"/>
                </p:cNvCxnSpPr>
                <p:nvPr/>
              </p:nvCxnSpPr>
              <p:spPr bwMode="auto">
                <a:xfrm rot="5400000" flipH="1" flipV="1">
                  <a:off x="1603" y="2804"/>
                  <a:ext cx="453" cy="526"/>
                </a:xfrm>
                <a:prstGeom prst="bentConnector4">
                  <a:avLst>
                    <a:gd name="adj1" fmla="val -29579"/>
                    <a:gd name="adj2" fmla="val 56273"/>
                  </a:avLst>
                </a:prstGeom>
                <a:noFill/>
                <a:ln w="38100">
                  <a:solidFill>
                    <a:schemeClr val="tx1">
                      <a:alpha val="10001"/>
                    </a:schemeClr>
                  </a:solidFill>
                  <a:miter lim="800000"/>
                  <a:headEnd/>
                  <a:tailEnd type="triangle" w="med" len="med"/>
                </a:ln>
                <a:effectLst/>
              </p:spPr>
            </p:cxnSp>
          </p:grpSp>
        </p:grpSp>
      </p:grpSp>
      <p:grpSp>
        <p:nvGrpSpPr>
          <p:cNvPr id="11" name="Group 12"/>
          <p:cNvGrpSpPr>
            <a:grpSpLocks/>
          </p:cNvGrpSpPr>
          <p:nvPr/>
        </p:nvGrpSpPr>
        <p:grpSpPr bwMode="auto">
          <a:xfrm flipH="1">
            <a:off x="4484688" y="3802063"/>
            <a:ext cx="914400" cy="758825"/>
            <a:chOff x="4785" y="11039"/>
            <a:chExt cx="829" cy="688"/>
          </a:xfrm>
        </p:grpSpPr>
        <p:sp>
          <p:nvSpPr>
            <p:cNvPr id="123917" name="Freeform 13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918" name="Line 14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919" name="Line 15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920" name="Line 16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921" name="Arc 17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3544888" y="3829050"/>
            <a:ext cx="914400" cy="758825"/>
            <a:chOff x="4785" y="11039"/>
            <a:chExt cx="829" cy="688"/>
          </a:xfrm>
        </p:grpSpPr>
        <p:sp>
          <p:nvSpPr>
            <p:cNvPr id="123908" name="Freeform 4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909" name="Line 5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910" name="Line 6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911" name="Line 7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912" name="Arc 8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6" name="フッター プレースホルダ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9259E-6 L -0.02952 2.59259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02014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01493 4.81481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0.01614 1.11111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r>
              <a:rPr lang="en-US" altLang="ja-JP" dirty="0">
                <a:latin typeface="Arial" charset="0"/>
              </a:rPr>
              <a:t>FP cavity and drag free : compatible?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4060825" y="2874963"/>
            <a:ext cx="10572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Local sensor</a:t>
            </a:r>
            <a:endParaRPr kumimoji="1" lang="en-US" altLang="ja-JP" sz="20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263525" y="4999038"/>
            <a:ext cx="16097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Thruster</a:t>
            </a:r>
            <a:endParaRPr kumimoji="1" lang="en-US" altLang="ja-JP" sz="20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9819" name="Line 11"/>
          <p:cNvSpPr>
            <a:spLocks noChangeShapeType="1"/>
          </p:cNvSpPr>
          <p:nvPr/>
        </p:nvSpPr>
        <p:spPr bwMode="auto">
          <a:xfrm flipV="1">
            <a:off x="846138" y="4424363"/>
            <a:ext cx="246062" cy="627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9820" name="Text Box 12"/>
          <p:cNvSpPr txBox="1">
            <a:spLocks noChangeArrowheads="1"/>
          </p:cNvSpPr>
          <p:nvPr/>
        </p:nvSpPr>
        <p:spPr bwMode="auto">
          <a:xfrm>
            <a:off x="7037388" y="4757738"/>
            <a:ext cx="15382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Thruster</a:t>
            </a:r>
          </a:p>
        </p:txBody>
      </p:sp>
      <p:sp>
        <p:nvSpPr>
          <p:cNvPr id="119821" name="Line 13"/>
          <p:cNvSpPr>
            <a:spLocks noChangeShapeType="1"/>
          </p:cNvSpPr>
          <p:nvPr/>
        </p:nvSpPr>
        <p:spPr bwMode="auto">
          <a:xfrm flipH="1">
            <a:off x="2705100" y="2674938"/>
            <a:ext cx="592138" cy="1079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9828" name="Line 20"/>
          <p:cNvSpPr>
            <a:spLocks noChangeShapeType="1"/>
          </p:cNvSpPr>
          <p:nvPr/>
        </p:nvSpPr>
        <p:spPr bwMode="auto">
          <a:xfrm flipH="1">
            <a:off x="3443288" y="3273425"/>
            <a:ext cx="465137" cy="385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 flipV="1">
            <a:off x="7735888" y="4419600"/>
            <a:ext cx="100012" cy="388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9830" name="Line 22"/>
          <p:cNvSpPr>
            <a:spLocks noChangeShapeType="1"/>
          </p:cNvSpPr>
          <p:nvPr/>
        </p:nvSpPr>
        <p:spPr bwMode="auto">
          <a:xfrm>
            <a:off x="5048250" y="3246438"/>
            <a:ext cx="465138" cy="385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9831" name="Text Box 23"/>
          <p:cNvSpPr txBox="1">
            <a:spLocks noChangeArrowheads="1"/>
          </p:cNvSpPr>
          <p:nvPr/>
        </p:nvSpPr>
        <p:spPr bwMode="auto">
          <a:xfrm>
            <a:off x="4011613" y="4505325"/>
            <a:ext cx="104298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Mirror</a:t>
            </a:r>
            <a:endParaRPr kumimoji="1" lang="en-US" altLang="ja-JP" sz="20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9832" name="Line 24"/>
          <p:cNvSpPr>
            <a:spLocks noChangeShapeType="1"/>
          </p:cNvSpPr>
          <p:nvPr/>
        </p:nvSpPr>
        <p:spPr bwMode="auto">
          <a:xfrm flipH="1" flipV="1">
            <a:off x="3729038" y="4557713"/>
            <a:ext cx="320675" cy="1476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 flipV="1">
            <a:off x="4900613" y="4530725"/>
            <a:ext cx="320675" cy="147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9834" name="Line 26"/>
          <p:cNvSpPr>
            <a:spLocks noChangeShapeType="1"/>
          </p:cNvSpPr>
          <p:nvPr/>
        </p:nvSpPr>
        <p:spPr bwMode="auto">
          <a:xfrm>
            <a:off x="5580063" y="2620963"/>
            <a:ext cx="592137" cy="1081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9835" name="AutoShape 27"/>
          <p:cNvSpPr>
            <a:spLocks noChangeArrowheads="1"/>
          </p:cNvSpPr>
          <p:nvPr/>
        </p:nvSpPr>
        <p:spPr bwMode="auto">
          <a:xfrm>
            <a:off x="3325813" y="1954213"/>
            <a:ext cx="2187575" cy="844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Relative position between mirror and S/C</a:t>
            </a: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950913" y="2838450"/>
            <a:ext cx="4427537" cy="2743200"/>
            <a:chOff x="599" y="1788"/>
            <a:chExt cx="2789" cy="1728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798" y="1788"/>
              <a:ext cx="1730" cy="1728"/>
              <a:chOff x="798" y="1788"/>
              <a:chExt cx="1730" cy="1728"/>
            </a:xfrm>
          </p:grpSpPr>
          <p:sp>
            <p:nvSpPr>
              <p:cNvPr id="119826" name="Oval 18"/>
              <p:cNvSpPr>
                <a:spLocks noChangeArrowheads="1"/>
              </p:cNvSpPr>
              <p:nvPr/>
            </p:nvSpPr>
            <p:spPr bwMode="auto">
              <a:xfrm>
                <a:off x="798" y="1788"/>
                <a:ext cx="1730" cy="1728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827" name="Text Box 19"/>
              <p:cNvSpPr txBox="1">
                <a:spLocks noChangeArrowheads="1"/>
              </p:cNvSpPr>
              <p:nvPr/>
            </p:nvSpPr>
            <p:spPr bwMode="auto">
              <a:xfrm>
                <a:off x="1096" y="1949"/>
                <a:ext cx="675" cy="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2000" b="1" kern="1200" dirty="0">
                    <a:solidFill>
                      <a:srgbClr val="0000FF"/>
                    </a:solidFill>
                    <a:latin typeface="Arial" charset="0"/>
                    <a:ea typeface="ＭＳ Ｐゴシック" pitchFamily="50" charset="-128"/>
                    <a:cs typeface="+mn-cs"/>
                  </a:rPr>
                  <a:t>S/C II</a:t>
                </a:r>
                <a:endParaRPr kumimoji="1" lang="en-US" altLang="ja-JP" sz="20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" name="Group 42"/>
            <p:cNvGrpSpPr>
              <a:grpSpLocks/>
            </p:cNvGrpSpPr>
            <p:nvPr/>
          </p:nvGrpSpPr>
          <p:grpSpPr bwMode="auto">
            <a:xfrm>
              <a:off x="599" y="2339"/>
              <a:ext cx="1571" cy="439"/>
              <a:chOff x="599" y="2339"/>
              <a:chExt cx="1571" cy="439"/>
            </a:xfrm>
          </p:grpSpPr>
          <p:sp>
            <p:nvSpPr>
              <p:cNvPr id="119851" name="AutoShape 43"/>
              <p:cNvSpPr>
                <a:spLocks noChangeArrowheads="1"/>
              </p:cNvSpPr>
              <p:nvPr/>
            </p:nvSpPr>
            <p:spPr bwMode="auto">
              <a:xfrm rot="5400000">
                <a:off x="572" y="2541"/>
                <a:ext cx="264" cy="210"/>
              </a:xfrm>
              <a:prstGeom prst="flowChartManualOperation">
                <a:avLst/>
              </a:prstGeom>
              <a:solidFill>
                <a:srgbClr val="6633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852" name="Rectangle 44"/>
              <p:cNvSpPr>
                <a:spLocks noChangeArrowheads="1"/>
              </p:cNvSpPr>
              <p:nvPr/>
            </p:nvSpPr>
            <p:spPr bwMode="auto">
              <a:xfrm>
                <a:off x="2102" y="2339"/>
                <a:ext cx="68" cy="248"/>
              </a:xfrm>
              <a:prstGeom prst="rect">
                <a:avLst/>
              </a:prstGeom>
              <a:solidFill>
                <a:srgbClr val="CC00CC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cxnSp>
            <p:nvCxnSpPr>
              <p:cNvPr id="119853" name="AutoShape 45"/>
              <p:cNvCxnSpPr>
                <a:cxnSpLocks noChangeShapeType="1"/>
                <a:stCxn id="119852" idx="1"/>
                <a:endCxn id="119826" idx="2"/>
              </p:cNvCxnSpPr>
              <p:nvPr/>
            </p:nvCxnSpPr>
            <p:spPr bwMode="auto">
              <a:xfrm rot="10800000" flipV="1">
                <a:off x="789" y="2463"/>
                <a:ext cx="1304" cy="189"/>
              </a:xfrm>
              <a:prstGeom prst="bentConnector3">
                <a:avLst>
                  <a:gd name="adj1" fmla="val 89722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</p:cxn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1055" y="2561"/>
              <a:ext cx="2333" cy="732"/>
              <a:chOff x="1055" y="2561"/>
              <a:chExt cx="2333" cy="732"/>
            </a:xfrm>
          </p:grpSpPr>
          <p:sp>
            <p:nvSpPr>
              <p:cNvPr id="119859" name="Rectangle 51"/>
              <p:cNvSpPr>
                <a:spLocks noChangeArrowheads="1"/>
              </p:cNvSpPr>
              <p:nvPr/>
            </p:nvSpPr>
            <p:spPr bwMode="auto">
              <a:xfrm rot="2679310">
                <a:off x="1527" y="2570"/>
                <a:ext cx="36" cy="170"/>
              </a:xfrm>
              <a:prstGeom prst="rect">
                <a:avLst/>
              </a:prstGeom>
              <a:solidFill>
                <a:srgbClr val="00CCFF">
                  <a:alpha val="10001"/>
                </a:srgbClr>
              </a:solidFill>
              <a:ln w="28575">
                <a:solidFill>
                  <a:srgbClr val="000000">
                    <a:alpha val="10001"/>
                  </a:srgbClr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6" name="Group 52"/>
              <p:cNvGrpSpPr>
                <a:grpSpLocks/>
              </p:cNvGrpSpPr>
              <p:nvPr/>
            </p:nvGrpSpPr>
            <p:grpSpPr bwMode="auto">
              <a:xfrm>
                <a:off x="1055" y="2561"/>
                <a:ext cx="2333" cy="732"/>
                <a:chOff x="1055" y="2561"/>
                <a:chExt cx="2333" cy="732"/>
              </a:xfrm>
            </p:grpSpPr>
            <p:sp>
              <p:nvSpPr>
                <p:cNvPr id="119861" name="Rectangle 53"/>
                <p:cNvSpPr>
                  <a:spLocks noChangeArrowheads="1"/>
                </p:cNvSpPr>
                <p:nvPr/>
              </p:nvSpPr>
              <p:spPr bwMode="auto">
                <a:xfrm rot="2679310">
                  <a:off x="1527" y="2570"/>
                  <a:ext cx="36" cy="170"/>
                </a:xfrm>
                <a:prstGeom prst="rect">
                  <a:avLst/>
                </a:prstGeom>
                <a:noFill/>
                <a:ln w="28575">
                  <a:solidFill>
                    <a:srgbClr val="000000">
                      <a:alpha val="10001"/>
                    </a:srgbClr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862" name="Line 54"/>
                <p:cNvSpPr>
                  <a:spLocks noChangeShapeType="1"/>
                </p:cNvSpPr>
                <p:nvPr/>
              </p:nvSpPr>
              <p:spPr bwMode="auto">
                <a:xfrm>
                  <a:off x="1567" y="2632"/>
                  <a:ext cx="1" cy="474"/>
                </a:xfrm>
                <a:prstGeom prst="line">
                  <a:avLst/>
                </a:prstGeom>
                <a:noFill/>
                <a:ln w="57150">
                  <a:solidFill>
                    <a:srgbClr val="00FF00">
                      <a:alpha val="10001"/>
                    </a:srgbClr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863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1391" y="2652"/>
                  <a:ext cx="1997" cy="1"/>
                </a:xfrm>
                <a:prstGeom prst="line">
                  <a:avLst/>
                </a:prstGeom>
                <a:noFill/>
                <a:ln w="57150">
                  <a:solidFill>
                    <a:srgbClr val="00FF00">
                      <a:alpha val="10001"/>
                    </a:srgb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864" name="Rectangle 56"/>
                <p:cNvSpPr>
                  <a:spLocks noChangeArrowheads="1"/>
                </p:cNvSpPr>
                <p:nvPr/>
              </p:nvSpPr>
              <p:spPr bwMode="auto">
                <a:xfrm>
                  <a:off x="1055" y="2561"/>
                  <a:ext cx="337" cy="177"/>
                </a:xfrm>
                <a:prstGeom prst="rect">
                  <a:avLst/>
                </a:prstGeom>
                <a:solidFill>
                  <a:srgbClr val="0000FF">
                    <a:alpha val="10001"/>
                  </a:srgbClr>
                </a:solidFill>
                <a:ln w="28575">
                  <a:solidFill>
                    <a:srgbClr val="000000">
                      <a:alpha val="10001"/>
                    </a:srgbClr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19865" name="Rectangle 57"/>
                <p:cNvSpPr>
                  <a:spLocks noChangeArrowheads="1"/>
                </p:cNvSpPr>
                <p:nvPr/>
              </p:nvSpPr>
              <p:spPr bwMode="auto">
                <a:xfrm>
                  <a:off x="2102" y="2716"/>
                  <a:ext cx="68" cy="248"/>
                </a:xfrm>
                <a:prstGeom prst="rect">
                  <a:avLst/>
                </a:prstGeom>
                <a:solidFill>
                  <a:srgbClr val="FF9900">
                    <a:alpha val="10001"/>
                  </a:srgbClr>
                </a:solidFill>
                <a:ln w="28575">
                  <a:solidFill>
                    <a:srgbClr val="000000">
                      <a:alpha val="10001"/>
                    </a:srgbClr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7" name="Group 58"/>
                <p:cNvGrpSpPr>
                  <a:grpSpLocks/>
                </p:cNvGrpSpPr>
                <p:nvPr/>
              </p:nvGrpSpPr>
              <p:grpSpPr bwMode="auto">
                <a:xfrm>
                  <a:off x="1455" y="3111"/>
                  <a:ext cx="216" cy="173"/>
                  <a:chOff x="1455" y="3111"/>
                  <a:chExt cx="216" cy="173"/>
                </a:xfrm>
              </p:grpSpPr>
              <p:sp>
                <p:nvSpPr>
                  <p:cNvPr id="119867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1509" y="3189"/>
                    <a:ext cx="115" cy="95"/>
                  </a:xfrm>
                  <a:prstGeom prst="rect">
                    <a:avLst/>
                  </a:prstGeom>
                  <a:solidFill>
                    <a:srgbClr val="0000FF">
                      <a:alpha val="10001"/>
                    </a:srgbClr>
                  </a:solidFill>
                  <a:ln w="28575">
                    <a:solidFill>
                      <a:srgbClr val="000000">
                        <a:alpha val="10001"/>
                      </a:srgbClr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19868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1455" y="3111"/>
                    <a:ext cx="216" cy="78"/>
                  </a:xfrm>
                  <a:prstGeom prst="rect">
                    <a:avLst/>
                  </a:prstGeom>
                  <a:solidFill>
                    <a:srgbClr val="0000FF">
                      <a:alpha val="10001"/>
                    </a:srgbClr>
                  </a:solidFill>
                  <a:ln w="28575">
                    <a:solidFill>
                      <a:srgbClr val="000000">
                        <a:alpha val="10001"/>
                      </a:srgbClr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</p:grpSp>
            <p:cxnSp>
              <p:nvCxnSpPr>
                <p:cNvPr id="119869" name="AutoShape 61"/>
                <p:cNvCxnSpPr>
                  <a:cxnSpLocks noChangeShapeType="1"/>
                  <a:stCxn id="119867" idx="2"/>
                  <a:endCxn id="119865" idx="1"/>
                </p:cNvCxnSpPr>
                <p:nvPr/>
              </p:nvCxnSpPr>
              <p:spPr bwMode="auto">
                <a:xfrm rot="5400000" flipH="1" flipV="1">
                  <a:off x="1603" y="2804"/>
                  <a:ext cx="453" cy="526"/>
                </a:xfrm>
                <a:prstGeom prst="bentConnector4">
                  <a:avLst>
                    <a:gd name="adj1" fmla="val -29579"/>
                    <a:gd name="adj2" fmla="val 56273"/>
                  </a:avLst>
                </a:prstGeom>
                <a:noFill/>
                <a:ln w="38100">
                  <a:solidFill>
                    <a:schemeClr val="tx1">
                      <a:alpha val="10001"/>
                    </a:schemeClr>
                  </a:solidFill>
                  <a:miter lim="800000"/>
                  <a:headEnd/>
                  <a:tailEnd type="triangle" w="med" len="med"/>
                </a:ln>
                <a:effectLst/>
              </p:spPr>
            </p:cxnSp>
          </p:grpSp>
        </p:grpSp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2233" y="2412"/>
              <a:ext cx="576" cy="478"/>
              <a:chOff x="4785" y="11039"/>
              <a:chExt cx="829" cy="688"/>
            </a:xfrm>
          </p:grpSpPr>
          <p:sp>
            <p:nvSpPr>
              <p:cNvPr id="119814" name="Freeform 6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815" name="Line 7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816" name="Line 8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817" name="Line 9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818" name="Arc 10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</p:grpSp>
      <p:grpSp>
        <p:nvGrpSpPr>
          <p:cNvPr id="9" name="Group 62"/>
          <p:cNvGrpSpPr>
            <a:grpSpLocks/>
          </p:cNvGrpSpPr>
          <p:nvPr/>
        </p:nvGrpSpPr>
        <p:grpSpPr bwMode="auto">
          <a:xfrm>
            <a:off x="4484688" y="2813050"/>
            <a:ext cx="3508375" cy="2743200"/>
            <a:chOff x="2825" y="1772"/>
            <a:chExt cx="2210" cy="1728"/>
          </a:xfrm>
        </p:grpSpPr>
        <p:grpSp>
          <p:nvGrpSpPr>
            <p:cNvPr id="10" name="Group 14"/>
            <p:cNvGrpSpPr>
              <a:grpSpLocks/>
            </p:cNvGrpSpPr>
            <p:nvPr/>
          </p:nvGrpSpPr>
          <p:grpSpPr bwMode="auto">
            <a:xfrm>
              <a:off x="3106" y="1772"/>
              <a:ext cx="1730" cy="1728"/>
              <a:chOff x="3106" y="1772"/>
              <a:chExt cx="1730" cy="1728"/>
            </a:xfrm>
          </p:grpSpPr>
          <p:sp>
            <p:nvSpPr>
              <p:cNvPr id="119823" name="Oval 15"/>
              <p:cNvSpPr>
                <a:spLocks noChangeArrowheads="1"/>
              </p:cNvSpPr>
              <p:nvPr/>
            </p:nvSpPr>
            <p:spPr bwMode="auto">
              <a:xfrm flipH="1">
                <a:off x="3106" y="1772"/>
                <a:ext cx="1730" cy="1728"/>
              </a:xfrm>
              <a:prstGeom prst="ellips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824" name="Text Box 16"/>
              <p:cNvSpPr txBox="1">
                <a:spLocks noChangeArrowheads="1"/>
              </p:cNvSpPr>
              <p:nvPr/>
            </p:nvSpPr>
            <p:spPr bwMode="auto">
              <a:xfrm>
                <a:off x="3944" y="1891"/>
                <a:ext cx="675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2000" b="1" kern="1200" dirty="0">
                    <a:solidFill>
                      <a:srgbClr val="0000FF"/>
                    </a:solidFill>
                    <a:latin typeface="Arial" charset="0"/>
                    <a:ea typeface="ＭＳ Ｐゴシック" pitchFamily="50" charset="-128"/>
                    <a:cs typeface="+mn-cs"/>
                  </a:rPr>
                  <a:t>S/C I</a:t>
                </a:r>
                <a:endParaRPr kumimoji="1" lang="en-US" altLang="ja-JP" sz="2000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1" name="Group 46"/>
            <p:cNvGrpSpPr>
              <a:grpSpLocks/>
            </p:cNvGrpSpPr>
            <p:nvPr/>
          </p:nvGrpSpPr>
          <p:grpSpPr bwMode="auto">
            <a:xfrm>
              <a:off x="3464" y="2323"/>
              <a:ext cx="1571" cy="438"/>
              <a:chOff x="3464" y="2323"/>
              <a:chExt cx="1571" cy="438"/>
            </a:xfrm>
          </p:grpSpPr>
          <p:sp>
            <p:nvSpPr>
              <p:cNvPr id="119855" name="Rectangle 47"/>
              <p:cNvSpPr>
                <a:spLocks noChangeArrowheads="1"/>
              </p:cNvSpPr>
              <p:nvPr/>
            </p:nvSpPr>
            <p:spPr bwMode="auto">
              <a:xfrm flipH="1">
                <a:off x="3464" y="2323"/>
                <a:ext cx="67" cy="247"/>
              </a:xfrm>
              <a:prstGeom prst="rect">
                <a:avLst/>
              </a:prstGeom>
              <a:solidFill>
                <a:srgbClr val="CC00CC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856" name="AutoShape 48"/>
              <p:cNvSpPr>
                <a:spLocks noChangeArrowheads="1"/>
              </p:cNvSpPr>
              <p:nvPr/>
            </p:nvSpPr>
            <p:spPr bwMode="auto">
              <a:xfrm rot="16200000" flipH="1">
                <a:off x="4798" y="2523"/>
                <a:ext cx="264" cy="211"/>
              </a:xfrm>
              <a:prstGeom prst="flowChartManualOperation">
                <a:avLst/>
              </a:prstGeom>
              <a:solidFill>
                <a:srgbClr val="6633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cxnSp>
            <p:nvCxnSpPr>
              <p:cNvPr id="119857" name="AutoShape 49"/>
              <p:cNvCxnSpPr>
                <a:cxnSpLocks noChangeShapeType="1"/>
                <a:stCxn id="119855" idx="1"/>
                <a:endCxn id="119856" idx="0"/>
              </p:cNvCxnSpPr>
              <p:nvPr/>
            </p:nvCxnSpPr>
            <p:spPr bwMode="auto">
              <a:xfrm>
                <a:off x="3541" y="2446"/>
                <a:ext cx="1274" cy="184"/>
              </a:xfrm>
              <a:prstGeom prst="bentConnector3">
                <a:avLst>
                  <a:gd name="adj1" fmla="val 90579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</p:cxnSp>
        </p:grpSp>
        <p:grpSp>
          <p:nvGrpSpPr>
            <p:cNvPr id="12" name="Group 36"/>
            <p:cNvGrpSpPr>
              <a:grpSpLocks/>
            </p:cNvGrpSpPr>
            <p:nvPr/>
          </p:nvGrpSpPr>
          <p:grpSpPr bwMode="auto">
            <a:xfrm flipH="1">
              <a:off x="2825" y="2395"/>
              <a:ext cx="576" cy="478"/>
              <a:chOff x="4785" y="11039"/>
              <a:chExt cx="829" cy="688"/>
            </a:xfrm>
          </p:grpSpPr>
          <p:sp>
            <p:nvSpPr>
              <p:cNvPr id="119845" name="Freeform 3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846" name="Line 3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847" name="Line 3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848" name="Line 4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849" name="Arc 4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</p:grpSp>
      <p:sp>
        <p:nvSpPr>
          <p:cNvPr id="56" name="フッター プレースホルダ 5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0.01979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2951 1.11111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r>
              <a:rPr lang="en-US" altLang="ja-JP" dirty="0">
                <a:latin typeface="Arial" charset="0"/>
              </a:rPr>
              <a:t>Drag free and FP cavity: compatible?</a:t>
            </a: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4060825" y="2874963"/>
            <a:ext cx="10572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Local sensor</a:t>
            </a:r>
            <a:endParaRPr kumimoji="1" lang="en-US" altLang="ja-JP" sz="20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263525" y="4999038"/>
            <a:ext cx="16097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Thruster</a:t>
            </a:r>
            <a:endParaRPr kumimoji="1" lang="en-US" altLang="ja-JP" sz="20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4933" name="Line 5"/>
          <p:cNvSpPr>
            <a:spLocks noChangeShapeType="1"/>
          </p:cNvSpPr>
          <p:nvPr/>
        </p:nvSpPr>
        <p:spPr bwMode="auto">
          <a:xfrm flipV="1">
            <a:off x="846138" y="4424363"/>
            <a:ext cx="246062" cy="627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7037388" y="4757738"/>
            <a:ext cx="15382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Thruster</a:t>
            </a:r>
          </a:p>
        </p:txBody>
      </p:sp>
      <p:sp>
        <p:nvSpPr>
          <p:cNvPr id="124935" name="Line 7"/>
          <p:cNvSpPr>
            <a:spLocks noChangeShapeType="1"/>
          </p:cNvSpPr>
          <p:nvPr/>
        </p:nvSpPr>
        <p:spPr bwMode="auto">
          <a:xfrm flipH="1">
            <a:off x="2705100" y="2674938"/>
            <a:ext cx="592138" cy="1079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4942" name="Line 14"/>
          <p:cNvSpPr>
            <a:spLocks noChangeShapeType="1"/>
          </p:cNvSpPr>
          <p:nvPr/>
        </p:nvSpPr>
        <p:spPr bwMode="auto">
          <a:xfrm flipH="1">
            <a:off x="3443288" y="3273425"/>
            <a:ext cx="465137" cy="385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4943" name="Line 15"/>
          <p:cNvSpPr>
            <a:spLocks noChangeShapeType="1"/>
          </p:cNvSpPr>
          <p:nvPr/>
        </p:nvSpPr>
        <p:spPr bwMode="auto">
          <a:xfrm flipV="1">
            <a:off x="7735888" y="4419600"/>
            <a:ext cx="100012" cy="388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4944" name="Line 16"/>
          <p:cNvSpPr>
            <a:spLocks noChangeShapeType="1"/>
          </p:cNvSpPr>
          <p:nvPr/>
        </p:nvSpPr>
        <p:spPr bwMode="auto">
          <a:xfrm>
            <a:off x="5048250" y="3246438"/>
            <a:ext cx="465138" cy="385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4011613" y="4505325"/>
            <a:ext cx="104298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Mirror</a:t>
            </a:r>
            <a:endParaRPr kumimoji="1" lang="en-US" altLang="ja-JP" sz="20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 flipH="1" flipV="1">
            <a:off x="3729038" y="4557713"/>
            <a:ext cx="320675" cy="1476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4947" name="Line 19"/>
          <p:cNvSpPr>
            <a:spLocks noChangeShapeType="1"/>
          </p:cNvSpPr>
          <p:nvPr/>
        </p:nvSpPr>
        <p:spPr bwMode="auto">
          <a:xfrm flipV="1">
            <a:off x="4900613" y="4530725"/>
            <a:ext cx="320675" cy="1476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4948" name="Line 20"/>
          <p:cNvSpPr>
            <a:spLocks noChangeShapeType="1"/>
          </p:cNvSpPr>
          <p:nvPr/>
        </p:nvSpPr>
        <p:spPr bwMode="auto">
          <a:xfrm>
            <a:off x="5580063" y="2620963"/>
            <a:ext cx="592137" cy="1081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4949" name="AutoShape 21"/>
          <p:cNvSpPr>
            <a:spLocks noChangeArrowheads="1"/>
          </p:cNvSpPr>
          <p:nvPr/>
        </p:nvSpPr>
        <p:spPr bwMode="auto">
          <a:xfrm>
            <a:off x="3325813" y="1954213"/>
            <a:ext cx="2187575" cy="844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Relative position between mirror and S/C</a:t>
            </a:r>
          </a:p>
        </p:txBody>
      </p:sp>
      <p:sp>
        <p:nvSpPr>
          <p:cNvPr id="124950" name="Line 22"/>
          <p:cNvSpPr>
            <a:spLocks noChangeShapeType="1"/>
          </p:cNvSpPr>
          <p:nvPr/>
        </p:nvSpPr>
        <p:spPr bwMode="auto">
          <a:xfrm flipH="1" flipV="1">
            <a:off x="2665413" y="5443538"/>
            <a:ext cx="265112" cy="444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4951" name="Text Box 23"/>
          <p:cNvSpPr txBox="1">
            <a:spLocks noChangeArrowheads="1"/>
          </p:cNvSpPr>
          <p:nvPr/>
        </p:nvSpPr>
        <p:spPr bwMode="auto">
          <a:xfrm>
            <a:off x="3536950" y="5268913"/>
            <a:ext cx="16065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Actuator</a:t>
            </a:r>
          </a:p>
        </p:txBody>
      </p:sp>
      <p:sp>
        <p:nvSpPr>
          <p:cNvPr id="124952" name="Line 24"/>
          <p:cNvSpPr>
            <a:spLocks noChangeShapeType="1"/>
          </p:cNvSpPr>
          <p:nvPr/>
        </p:nvSpPr>
        <p:spPr bwMode="auto">
          <a:xfrm flipH="1" flipV="1">
            <a:off x="3430588" y="4757738"/>
            <a:ext cx="558800" cy="519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4953" name="AutoShape 25"/>
          <p:cNvSpPr>
            <a:spLocks noChangeArrowheads="1"/>
          </p:cNvSpPr>
          <p:nvPr/>
        </p:nvSpPr>
        <p:spPr bwMode="auto">
          <a:xfrm>
            <a:off x="2965450" y="5792788"/>
            <a:ext cx="2605088" cy="8302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kern="1200" dirty="0">
                <a:solidFill>
                  <a:srgbClr val="FF0000"/>
                </a:solidFill>
                <a:latin typeface="Arial" charset="0"/>
                <a:ea typeface="ＭＳ Ｐゴシック" pitchFamily="50" charset="-128"/>
                <a:cs typeface="+mn-cs"/>
              </a:rPr>
              <a:t>Interferometer output (GW signal)</a:t>
            </a:r>
            <a:endParaRPr kumimoji="1" lang="en-US" altLang="ja-JP" sz="20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950913" y="2813050"/>
            <a:ext cx="7042150" cy="2768600"/>
            <a:chOff x="599" y="1772"/>
            <a:chExt cx="4436" cy="1744"/>
          </a:xfrm>
        </p:grpSpPr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599" y="1788"/>
              <a:ext cx="2789" cy="1728"/>
              <a:chOff x="599" y="1788"/>
              <a:chExt cx="2789" cy="1728"/>
            </a:xfrm>
          </p:grpSpPr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798" y="1788"/>
                <a:ext cx="1730" cy="1728"/>
                <a:chOff x="798" y="1788"/>
                <a:chExt cx="1730" cy="1728"/>
              </a:xfrm>
            </p:grpSpPr>
            <p:sp>
              <p:nvSpPr>
                <p:cNvPr id="124940" name="Oval 12"/>
                <p:cNvSpPr>
                  <a:spLocks noChangeArrowheads="1"/>
                </p:cNvSpPr>
                <p:nvPr/>
              </p:nvSpPr>
              <p:spPr bwMode="auto">
                <a:xfrm>
                  <a:off x="798" y="1788"/>
                  <a:ext cx="1730" cy="1728"/>
                </a:xfrm>
                <a:prstGeom prst="ellips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494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096" y="1949"/>
                  <a:ext cx="675" cy="3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1" lang="en-US" altLang="ja-JP" sz="2000" b="1" kern="1200" dirty="0">
                      <a:solidFill>
                        <a:srgbClr val="0000FF"/>
                      </a:solidFill>
                      <a:latin typeface="Arial" charset="0"/>
                      <a:ea typeface="ＭＳ Ｐゴシック" pitchFamily="50" charset="-128"/>
                      <a:cs typeface="+mn-cs"/>
                    </a:rPr>
                    <a:t>S/C II</a:t>
                  </a:r>
                  <a:endParaRPr kumimoji="1" lang="en-US" altLang="ja-JP" sz="2000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" name="Group 30"/>
              <p:cNvGrpSpPr>
                <a:grpSpLocks/>
              </p:cNvGrpSpPr>
              <p:nvPr/>
            </p:nvGrpSpPr>
            <p:grpSpPr bwMode="auto">
              <a:xfrm>
                <a:off x="599" y="2339"/>
                <a:ext cx="1571" cy="439"/>
                <a:chOff x="599" y="2339"/>
                <a:chExt cx="1571" cy="439"/>
              </a:xfrm>
            </p:grpSpPr>
            <p:sp>
              <p:nvSpPr>
                <p:cNvPr id="124959" name="AutoShape 31"/>
                <p:cNvSpPr>
                  <a:spLocks noChangeArrowheads="1"/>
                </p:cNvSpPr>
                <p:nvPr/>
              </p:nvSpPr>
              <p:spPr bwMode="auto">
                <a:xfrm rot="5400000">
                  <a:off x="572" y="2541"/>
                  <a:ext cx="264" cy="210"/>
                </a:xfrm>
                <a:prstGeom prst="flowChartManualOperation">
                  <a:avLst/>
                </a:prstGeom>
                <a:solidFill>
                  <a:srgbClr val="663300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4960" name="Rectangle 32"/>
                <p:cNvSpPr>
                  <a:spLocks noChangeArrowheads="1"/>
                </p:cNvSpPr>
                <p:nvPr/>
              </p:nvSpPr>
              <p:spPr bwMode="auto">
                <a:xfrm>
                  <a:off x="2102" y="2339"/>
                  <a:ext cx="68" cy="248"/>
                </a:xfrm>
                <a:prstGeom prst="rect">
                  <a:avLst/>
                </a:prstGeom>
                <a:solidFill>
                  <a:srgbClr val="CC00CC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cxnSp>
              <p:nvCxnSpPr>
                <p:cNvPr id="124961" name="AutoShape 33"/>
                <p:cNvCxnSpPr>
                  <a:cxnSpLocks noChangeShapeType="1"/>
                  <a:stCxn id="124960" idx="1"/>
                  <a:endCxn id="124940" idx="2"/>
                </p:cNvCxnSpPr>
                <p:nvPr/>
              </p:nvCxnSpPr>
              <p:spPr bwMode="auto">
                <a:xfrm rot="10800000" flipV="1">
                  <a:off x="789" y="2463"/>
                  <a:ext cx="1304" cy="189"/>
                </a:xfrm>
                <a:prstGeom prst="bentConnector3">
                  <a:avLst>
                    <a:gd name="adj1" fmla="val 89722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ffectLst/>
              </p:spPr>
            </p:cxnSp>
          </p:grpSp>
          <p:grpSp>
            <p:nvGrpSpPr>
              <p:cNvPr id="6" name="Group 38"/>
              <p:cNvGrpSpPr>
                <a:grpSpLocks/>
              </p:cNvGrpSpPr>
              <p:nvPr/>
            </p:nvGrpSpPr>
            <p:grpSpPr bwMode="auto">
              <a:xfrm>
                <a:off x="1055" y="2561"/>
                <a:ext cx="2333" cy="732"/>
                <a:chOff x="1055" y="2561"/>
                <a:chExt cx="2333" cy="732"/>
              </a:xfrm>
            </p:grpSpPr>
            <p:sp>
              <p:nvSpPr>
                <p:cNvPr id="124967" name="Rectangle 39"/>
                <p:cNvSpPr>
                  <a:spLocks noChangeArrowheads="1"/>
                </p:cNvSpPr>
                <p:nvPr/>
              </p:nvSpPr>
              <p:spPr bwMode="auto">
                <a:xfrm rot="2679310">
                  <a:off x="1527" y="2570"/>
                  <a:ext cx="36" cy="17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grpSp>
              <p:nvGrpSpPr>
                <p:cNvPr id="7" name="Group 40"/>
                <p:cNvGrpSpPr>
                  <a:grpSpLocks/>
                </p:cNvGrpSpPr>
                <p:nvPr/>
              </p:nvGrpSpPr>
              <p:grpSpPr bwMode="auto">
                <a:xfrm>
                  <a:off x="1055" y="2561"/>
                  <a:ext cx="2333" cy="732"/>
                  <a:chOff x="1055" y="2561"/>
                  <a:chExt cx="2333" cy="732"/>
                </a:xfrm>
              </p:grpSpPr>
              <p:sp>
                <p:nvSpPr>
                  <p:cNvPr id="124969" name="Rectangle 41"/>
                  <p:cNvSpPr>
                    <a:spLocks noChangeArrowheads="1"/>
                  </p:cNvSpPr>
                  <p:nvPr/>
                </p:nvSpPr>
                <p:spPr bwMode="auto">
                  <a:xfrm rot="2679310">
                    <a:off x="1527" y="2570"/>
                    <a:ext cx="36" cy="170"/>
                  </a:xfrm>
                  <a:prstGeom prst="rect">
                    <a:avLst/>
                  </a:prstGeom>
                  <a:noFill/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970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567" y="2632"/>
                    <a:ext cx="1" cy="474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lIns="74295" tIns="8890" rIns="74295" bIns="8890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971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1" y="2652"/>
                    <a:ext cx="1997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972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055" y="2561"/>
                    <a:ext cx="337" cy="177"/>
                  </a:xfrm>
                  <a:prstGeom prst="rect">
                    <a:avLst/>
                  </a:prstGeom>
                  <a:solidFill>
                    <a:srgbClr val="0000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sp>
                <p:nvSpPr>
                  <p:cNvPr id="124973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2102" y="2716"/>
                    <a:ext cx="68" cy="248"/>
                  </a:xfrm>
                  <a:prstGeom prst="rect">
                    <a:avLst/>
                  </a:prstGeom>
                  <a:solidFill>
                    <a:srgbClr val="FF9900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Arial" charset="0"/>
                      <a:ea typeface="ＭＳ Ｐゴシック" pitchFamily="50" charset="-128"/>
                      <a:cs typeface="+mn-cs"/>
                    </a:endParaRPr>
                  </a:p>
                </p:txBody>
              </p:sp>
              <p:grpSp>
                <p:nvGrpSpPr>
                  <p:cNvPr id="8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1455" y="3111"/>
                    <a:ext cx="216" cy="173"/>
                    <a:chOff x="1455" y="3111"/>
                    <a:chExt cx="216" cy="173"/>
                  </a:xfrm>
                </p:grpSpPr>
                <p:sp>
                  <p:nvSpPr>
                    <p:cNvPr id="124975" name="Rectangle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09" y="3189"/>
                      <a:ext cx="115" cy="95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285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74295" tIns="8890" rIns="74295" bIns="8890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kumimoji="1" lang="ja-JP" altLang="en-US" kern="1200" dirty="0">
                        <a:solidFill>
                          <a:srgbClr val="000000"/>
                        </a:solidFill>
                        <a:latin typeface="Arial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124976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5" y="3111"/>
                      <a:ext cx="216" cy="78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285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74295" tIns="8890" rIns="74295" bIns="8890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kumimoji="1" lang="ja-JP" altLang="en-US" kern="1200" dirty="0">
                        <a:solidFill>
                          <a:srgbClr val="000000"/>
                        </a:solidFill>
                        <a:latin typeface="Arial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124977" name="AutoShape 49"/>
                  <p:cNvCxnSpPr>
                    <a:cxnSpLocks noChangeShapeType="1"/>
                    <a:stCxn id="124975" idx="2"/>
                    <a:endCxn id="124973" idx="1"/>
                  </p:cNvCxnSpPr>
                  <p:nvPr/>
                </p:nvCxnSpPr>
                <p:spPr bwMode="auto">
                  <a:xfrm rot="5400000" flipH="1" flipV="1">
                    <a:off x="1603" y="2804"/>
                    <a:ext cx="453" cy="526"/>
                  </a:xfrm>
                  <a:prstGeom prst="bentConnector4">
                    <a:avLst>
                      <a:gd name="adj1" fmla="val -29579"/>
                      <a:gd name="adj2" fmla="val 56273"/>
                    </a:avLst>
                  </a:prstGeom>
                  <a:noFill/>
                  <a:ln w="38100">
                    <a:solidFill>
                      <a:schemeClr val="tx1"/>
                    </a:solidFill>
                    <a:miter lim="800000"/>
                    <a:headEnd/>
                    <a:tailEnd type="triangle" w="med" len="med"/>
                  </a:ln>
                  <a:effectLst/>
                </p:spPr>
              </p:cxnSp>
            </p:grpSp>
          </p:grpSp>
          <p:grpSp>
            <p:nvGrpSpPr>
              <p:cNvPr id="9" name="Group 50"/>
              <p:cNvGrpSpPr>
                <a:grpSpLocks/>
              </p:cNvGrpSpPr>
              <p:nvPr/>
            </p:nvGrpSpPr>
            <p:grpSpPr bwMode="auto">
              <a:xfrm>
                <a:off x="2233" y="2412"/>
                <a:ext cx="576" cy="478"/>
                <a:chOff x="4785" y="11039"/>
                <a:chExt cx="829" cy="688"/>
              </a:xfrm>
            </p:grpSpPr>
            <p:sp>
              <p:nvSpPr>
                <p:cNvPr id="124979" name="Freeform 51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4980" name="Line 52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4981" name="Line 53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4982" name="Line 54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4983" name="Arc 55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</p:grpSp>
        <p:grpSp>
          <p:nvGrpSpPr>
            <p:cNvPr id="10" name="Group 62"/>
            <p:cNvGrpSpPr>
              <a:grpSpLocks/>
            </p:cNvGrpSpPr>
            <p:nvPr/>
          </p:nvGrpSpPr>
          <p:grpSpPr bwMode="auto">
            <a:xfrm>
              <a:off x="2825" y="1772"/>
              <a:ext cx="2210" cy="1728"/>
              <a:chOff x="2825" y="1772"/>
              <a:chExt cx="2210" cy="1728"/>
            </a:xfrm>
          </p:grpSpPr>
          <p:grpSp>
            <p:nvGrpSpPr>
              <p:cNvPr id="11" name="Group 8"/>
              <p:cNvGrpSpPr>
                <a:grpSpLocks/>
              </p:cNvGrpSpPr>
              <p:nvPr/>
            </p:nvGrpSpPr>
            <p:grpSpPr bwMode="auto">
              <a:xfrm>
                <a:off x="3106" y="1772"/>
                <a:ext cx="1730" cy="1728"/>
                <a:chOff x="3106" y="1772"/>
                <a:chExt cx="1730" cy="1728"/>
              </a:xfrm>
            </p:grpSpPr>
            <p:sp>
              <p:nvSpPr>
                <p:cNvPr id="124937" name="Oval 9"/>
                <p:cNvSpPr>
                  <a:spLocks noChangeArrowheads="1"/>
                </p:cNvSpPr>
                <p:nvPr/>
              </p:nvSpPr>
              <p:spPr bwMode="auto">
                <a:xfrm flipH="1">
                  <a:off x="3106" y="1772"/>
                  <a:ext cx="1730" cy="1728"/>
                </a:xfrm>
                <a:prstGeom prst="ellips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493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944" y="1891"/>
                  <a:ext cx="675" cy="3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1" lang="en-US" altLang="ja-JP" sz="2000" b="1" kern="1200" dirty="0">
                      <a:solidFill>
                        <a:srgbClr val="0000FF"/>
                      </a:solidFill>
                      <a:latin typeface="Arial" charset="0"/>
                      <a:ea typeface="ＭＳ Ｐゴシック" pitchFamily="50" charset="-128"/>
                      <a:cs typeface="+mn-cs"/>
                    </a:rPr>
                    <a:t>S/C I</a:t>
                  </a:r>
                  <a:endParaRPr kumimoji="1" lang="en-US" altLang="ja-JP" sz="2000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2" name="Group 34"/>
              <p:cNvGrpSpPr>
                <a:grpSpLocks/>
              </p:cNvGrpSpPr>
              <p:nvPr/>
            </p:nvGrpSpPr>
            <p:grpSpPr bwMode="auto">
              <a:xfrm>
                <a:off x="3464" y="2323"/>
                <a:ext cx="1571" cy="438"/>
                <a:chOff x="3464" y="2323"/>
                <a:chExt cx="1571" cy="438"/>
              </a:xfrm>
            </p:grpSpPr>
            <p:sp>
              <p:nvSpPr>
                <p:cNvPr id="124963" name="Rectangle 35"/>
                <p:cNvSpPr>
                  <a:spLocks noChangeArrowheads="1"/>
                </p:cNvSpPr>
                <p:nvPr/>
              </p:nvSpPr>
              <p:spPr bwMode="auto">
                <a:xfrm flipH="1">
                  <a:off x="3464" y="2323"/>
                  <a:ext cx="67" cy="247"/>
                </a:xfrm>
                <a:prstGeom prst="rect">
                  <a:avLst/>
                </a:prstGeom>
                <a:solidFill>
                  <a:srgbClr val="CC00CC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4964" name="AutoShape 36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798" y="2523"/>
                  <a:ext cx="264" cy="211"/>
                </a:xfrm>
                <a:prstGeom prst="flowChartManualOperation">
                  <a:avLst/>
                </a:prstGeom>
                <a:solidFill>
                  <a:srgbClr val="663300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cxnSp>
              <p:nvCxnSpPr>
                <p:cNvPr id="124965" name="AutoShape 37"/>
                <p:cNvCxnSpPr>
                  <a:cxnSpLocks noChangeShapeType="1"/>
                  <a:stCxn id="124963" idx="1"/>
                  <a:endCxn id="124964" idx="0"/>
                </p:cNvCxnSpPr>
                <p:nvPr/>
              </p:nvCxnSpPr>
              <p:spPr bwMode="auto">
                <a:xfrm>
                  <a:off x="3541" y="2446"/>
                  <a:ext cx="1274" cy="184"/>
                </a:xfrm>
                <a:prstGeom prst="bentConnector3">
                  <a:avLst>
                    <a:gd name="adj1" fmla="val 90579"/>
                  </a:avLst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ffectLst/>
              </p:spPr>
            </p:cxnSp>
          </p:grpSp>
          <p:grpSp>
            <p:nvGrpSpPr>
              <p:cNvPr id="13" name="Group 56"/>
              <p:cNvGrpSpPr>
                <a:grpSpLocks/>
              </p:cNvGrpSpPr>
              <p:nvPr/>
            </p:nvGrpSpPr>
            <p:grpSpPr bwMode="auto">
              <a:xfrm flipH="1">
                <a:off x="2825" y="2395"/>
                <a:ext cx="576" cy="478"/>
                <a:chOff x="4785" y="11039"/>
                <a:chExt cx="829" cy="688"/>
              </a:xfrm>
            </p:grpSpPr>
            <p:sp>
              <p:nvSpPr>
                <p:cNvPr id="124985" name="Freeform 5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4986" name="Line 5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4987" name="Line 5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4988" name="Line 6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4989" name="Arc 6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</p:grpSp>
      </p:grpSp>
      <p:grpSp>
        <p:nvGrpSpPr>
          <p:cNvPr id="14" name="Group 71"/>
          <p:cNvGrpSpPr>
            <a:grpSpLocks/>
          </p:cNvGrpSpPr>
          <p:nvPr/>
        </p:nvGrpSpPr>
        <p:grpSpPr bwMode="auto">
          <a:xfrm>
            <a:off x="5570538" y="2232025"/>
            <a:ext cx="3322637" cy="4625975"/>
            <a:chOff x="3509" y="1406"/>
            <a:chExt cx="2093" cy="2914"/>
          </a:xfrm>
        </p:grpSpPr>
        <p:grpSp>
          <p:nvGrpSpPr>
            <p:cNvPr id="15" name="Group 69"/>
            <p:cNvGrpSpPr>
              <a:grpSpLocks/>
            </p:cNvGrpSpPr>
            <p:nvPr/>
          </p:nvGrpSpPr>
          <p:grpSpPr bwMode="auto">
            <a:xfrm>
              <a:off x="3509" y="1406"/>
              <a:ext cx="2093" cy="2914"/>
              <a:chOff x="3509" y="1406"/>
              <a:chExt cx="2093" cy="2914"/>
            </a:xfrm>
          </p:grpSpPr>
          <p:sp>
            <p:nvSpPr>
              <p:cNvPr id="124954" name="AutoShape 26"/>
              <p:cNvSpPr>
                <a:spLocks noChangeArrowheads="1"/>
              </p:cNvSpPr>
              <p:nvPr/>
            </p:nvSpPr>
            <p:spPr bwMode="auto">
              <a:xfrm>
                <a:off x="3509" y="1406"/>
                <a:ext cx="1901" cy="2914"/>
              </a:xfrm>
              <a:prstGeom prst="curvedLeftArrow">
                <a:avLst>
                  <a:gd name="adj1" fmla="val 8104"/>
                  <a:gd name="adj2" fmla="val 38762"/>
                  <a:gd name="adj3" fmla="val 2693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6" name="Group 27"/>
              <p:cNvGrpSpPr>
                <a:grpSpLocks/>
              </p:cNvGrpSpPr>
              <p:nvPr/>
            </p:nvGrpSpPr>
            <p:grpSpPr bwMode="auto">
              <a:xfrm>
                <a:off x="5148" y="2387"/>
                <a:ext cx="454" cy="453"/>
                <a:chOff x="612" y="1253"/>
                <a:chExt cx="454" cy="453"/>
              </a:xfrm>
            </p:grpSpPr>
            <p:sp>
              <p:nvSpPr>
                <p:cNvPr id="124956" name="Line 28"/>
                <p:cNvSpPr>
                  <a:spLocks noChangeShapeType="1"/>
                </p:cNvSpPr>
                <p:nvPr/>
              </p:nvSpPr>
              <p:spPr bwMode="auto">
                <a:xfrm>
                  <a:off x="612" y="1253"/>
                  <a:ext cx="454" cy="453"/>
                </a:xfrm>
                <a:prstGeom prst="line">
                  <a:avLst/>
                </a:prstGeom>
                <a:noFill/>
                <a:ln w="1270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2495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612" y="1253"/>
                  <a:ext cx="454" cy="453"/>
                </a:xfrm>
                <a:prstGeom prst="line">
                  <a:avLst/>
                </a:prstGeom>
                <a:noFill/>
                <a:ln w="1270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124998" name="AutoShape 70"/>
            <p:cNvSpPr>
              <a:spLocks noChangeArrowheads="1"/>
            </p:cNvSpPr>
            <p:nvPr/>
          </p:nvSpPr>
          <p:spPr bwMode="auto">
            <a:xfrm>
              <a:off x="4646" y="1508"/>
              <a:ext cx="903" cy="52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rPr>
                <a:t>No signal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b="1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rPr>
                <a:t>mixture</a:t>
              </a:r>
            </a:p>
          </p:txBody>
        </p:sp>
      </p:grpSp>
      <p:sp>
        <p:nvSpPr>
          <p:cNvPr id="68" name="フッター プレースホルダ 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kern="12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rPr>
              <a:t>Gravity of the Earth  (October 18, 2010, NASA/Goddard SFC, Greenbelt, USA)</a:t>
            </a:r>
            <a:endParaRPr kumimoji="1" lang="en-US" altLang="ja-JP" sz="1400" kern="1200" dirty="0">
              <a:solidFill>
                <a:srgbClr val="000000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0.0199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3600"/>
          </a:xfrm>
        </p:spPr>
        <p:txBody>
          <a:bodyPr/>
          <a:lstStyle/>
          <a:p>
            <a:r>
              <a:rPr lang="en-US" altLang="ja-JP" dirty="0">
                <a:latin typeface="Arial" charset="0"/>
              </a:rPr>
              <a:t>History of DECIGO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0988" y="1285875"/>
            <a:ext cx="8707437" cy="5335588"/>
          </a:xfrm>
        </p:spPr>
        <p:txBody>
          <a:bodyPr/>
          <a:lstStyle/>
          <a:p>
            <a:pPr marL="609600" indent="-609600"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>
                <a:latin typeface="Arial" charset="0"/>
              </a:rPr>
              <a:t>1999	the LISA study group convened by Tsubono</a:t>
            </a:r>
          </a:p>
          <a:p>
            <a:pPr marL="609600" indent="-609600"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>
                <a:latin typeface="Arial" charset="0"/>
              </a:rPr>
              <a:t>2000	Short-arm space antenna suggested by Kawamura</a:t>
            </a:r>
          </a:p>
          <a:p>
            <a:pPr marL="609600" indent="-609600"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>
                <a:latin typeface="Arial" charset="0"/>
              </a:rPr>
              <a:t>2001	Space GW antenna </a:t>
            </a:r>
            <a:r>
              <a:rPr lang="en-US" altLang="ja-JP" sz="2400" dirty="0">
                <a:solidFill>
                  <a:srgbClr val="FF3300"/>
                </a:solidFill>
                <a:latin typeface="Arial" charset="0"/>
              </a:rPr>
              <a:t>WG convened</a:t>
            </a:r>
            <a:r>
              <a:rPr lang="en-US" altLang="ja-JP" sz="2400" dirty="0">
                <a:latin typeface="Arial" charset="0"/>
              </a:rPr>
              <a:t> as one of the</a:t>
            </a:r>
          </a:p>
          <a:p>
            <a:pPr marL="609600" indent="-609600"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>
                <a:latin typeface="Arial" charset="0"/>
              </a:rPr>
              <a:t>		possible future projects in NAOJ</a:t>
            </a:r>
          </a:p>
          <a:p>
            <a:pPr marL="609600" indent="-609600"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>
                <a:latin typeface="Arial" charset="0"/>
              </a:rPr>
              <a:t>2001	</a:t>
            </a:r>
            <a:r>
              <a:rPr lang="en-US" altLang="ja-JP" sz="2400" dirty="0">
                <a:solidFill>
                  <a:srgbClr val="66FF33"/>
                </a:solidFill>
                <a:latin typeface="Arial" charset="0"/>
              </a:rPr>
              <a:t>Named as DECIGO</a:t>
            </a:r>
            <a:r>
              <a:rPr lang="en-US" altLang="ja-JP" sz="2400" dirty="0">
                <a:latin typeface="Arial" charset="0"/>
              </a:rPr>
              <a:t> in the PRL paper</a:t>
            </a:r>
          </a:p>
          <a:p>
            <a:pPr marL="609600" indent="-609600"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>
                <a:latin typeface="Arial" charset="0"/>
              </a:rPr>
              <a:t>2002	1st DECIGO workshop</a:t>
            </a:r>
          </a:p>
          <a:p>
            <a:pPr marL="609600" indent="-609600"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>
                <a:latin typeface="Arial" charset="0"/>
              </a:rPr>
              <a:t>2003	2nd DECIGO workshop</a:t>
            </a:r>
          </a:p>
          <a:p>
            <a:pPr marL="609600" indent="-609600"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>
                <a:latin typeface="Arial" charset="0"/>
              </a:rPr>
              <a:t>		(</a:t>
            </a:r>
            <a:r>
              <a:rPr lang="en-US" altLang="ja-JP" sz="2400" dirty="0">
                <a:solidFill>
                  <a:srgbClr val="9933FF"/>
                </a:solidFill>
                <a:latin typeface="Arial" charset="0"/>
              </a:rPr>
              <a:t>FP-type suggested by Ando</a:t>
            </a:r>
            <a:r>
              <a:rPr lang="en-US" altLang="ja-JP" sz="2400" dirty="0">
                <a:latin typeface="Arial" charset="0"/>
              </a:rPr>
              <a:t>)</a:t>
            </a:r>
          </a:p>
          <a:p>
            <a:pPr marL="609600" indent="-609600"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>
                <a:latin typeface="Arial" charset="0"/>
              </a:rPr>
              <a:t>2005	3rd DECIGO workshop</a:t>
            </a:r>
          </a:p>
          <a:p>
            <a:pPr marL="609600" indent="-609600"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>
                <a:latin typeface="Arial" charset="0"/>
              </a:rPr>
              <a:t>2006	4th DECIGO workshop</a:t>
            </a:r>
          </a:p>
          <a:p>
            <a:pPr marL="609600" indent="-609600"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>
                <a:latin typeface="Arial" charset="0"/>
              </a:rPr>
              <a:t>		(</a:t>
            </a:r>
            <a:r>
              <a:rPr lang="en-US" altLang="ja-JP" sz="2400" dirty="0">
                <a:solidFill>
                  <a:srgbClr val="FF9900"/>
                </a:solidFill>
                <a:latin typeface="Arial" charset="0"/>
              </a:rPr>
              <a:t>FP-type adopted as a pre-conceptual design</a:t>
            </a:r>
            <a:r>
              <a:rPr lang="en-US" altLang="ja-JP" sz="2400" dirty="0">
                <a:latin typeface="Arial" charset="0"/>
              </a:rPr>
              <a:t>)</a:t>
            </a:r>
          </a:p>
          <a:p>
            <a:pPr marL="609600" indent="-609600"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>
                <a:latin typeface="Arial" charset="0"/>
              </a:rPr>
              <a:t>2007	5th DECIGO workshop</a:t>
            </a:r>
          </a:p>
          <a:p>
            <a:pPr marL="609600" indent="-609600"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>
                <a:latin typeface="Arial" charset="0"/>
              </a:rPr>
              <a:t>2008	6th DECIGO workshop</a:t>
            </a:r>
          </a:p>
          <a:p>
            <a:pPr marL="609600" indent="-609600"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2400" dirty="0">
                <a:latin typeface="Arial" charset="0"/>
              </a:rPr>
              <a:t>		1st LISA-DECIGO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 h \sim \delta \theta \sim {\delta L \over L}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09.9202"/>
  <p:tag name="PICTUREFILESIZE" val="702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sim 10^5 M_{\odot},   \ {\rm SNR =5 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98.0004"/>
  <p:tag name="PICTUREFILESIZE" val="11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Omega_{\rm gw} \sim 10^{-7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17.8402"/>
  <p:tag name="PICTUREFILESIZE" val="67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green}&#10;$$ f\sim {1\over 2 \pi} \sqrt{G M / R^3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0.8003"/>
  <p:tag name="PICTUREFILESIZE" val="12136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U(r,\lambda,\phi)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85"/>
  <p:tag name="PICTUREFILESIZE" val="404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G,\ M,\ R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88.75"/>
  <p:tag name="PICTUREFILESIZE" val="385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r,\ \lambda,\ \phi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68.875"/>
  <p:tag name="PICTUREFILESIZE" val="29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={GM\over r}&#10;      \sum_{l=0}^\infty \sum_{m=0}^n&#10;     \left({R\over r}\right)^l P_{lm} (\sin\phi) 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98.8006"/>
  <p:tag name="PICTUREFILESIZE" val="364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\times \left[{&#10;    C_{lm}\cos(m\lambda) + S_{lm}\sin(m\lambda)&#10;     }\right]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96.8806"/>
  <p:tag name="PICTUREFILESIZE" val="1363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P_{lm}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3.84008"/>
  <p:tag name="PICTUREFILESIZE" val="164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 h \sim {\delta L \over L} 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61.92016"/>
  <p:tag name="PICTUREFILESIZE" val="4238"/>
</p:tagLst>
</file>

<file path=ppt/theme/theme1.xml><?xml version="1.0" encoding="utf-8"?>
<a:theme xmlns:a="http://schemas.openxmlformats.org/drawingml/2006/main" name="2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1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標準デザイン">
  <a:themeElements>
    <a:clrScheme name="2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標準デザイン">
  <a:themeElements>
    <a:clrScheme name="">
      <a:dk1>
        <a:srgbClr val="000000"/>
      </a:dk1>
      <a:lt1>
        <a:srgbClr val="FFFFFF"/>
      </a:lt1>
      <a:dk2>
        <a:srgbClr val="0000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45849</TotalTime>
  <Words>12091</Words>
  <Application>Microsoft Office PowerPoint</Application>
  <PresentationFormat>画面に合わせる (4:3)</PresentationFormat>
  <Paragraphs>2612</Paragraphs>
  <Slides>124</Slides>
  <Notes>124</Notes>
  <HiddenSlides>0</HiddenSlides>
  <MMClips>0</MMClips>
  <ScaleCrop>false</ScaleCrop>
  <HeadingPairs>
    <vt:vector size="6" baseType="variant">
      <vt:variant>
        <vt:lpstr>テーマ</vt:lpstr>
      </vt:variant>
      <vt:variant>
        <vt:i4>12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124</vt:i4>
      </vt:variant>
    </vt:vector>
  </HeadingPairs>
  <TitlesOfParts>
    <vt:vector size="138" baseType="lpstr">
      <vt:lpstr>2_Straight Edge</vt:lpstr>
      <vt:lpstr>3_Straight Edge</vt:lpstr>
      <vt:lpstr>Straight Edge</vt:lpstr>
      <vt:lpstr>標準デザイン</vt:lpstr>
      <vt:lpstr>1_標準デザイン</vt:lpstr>
      <vt:lpstr>2_標準デザイン</vt:lpstr>
      <vt:lpstr>3_標準デザイン</vt:lpstr>
      <vt:lpstr>1_Straight Edge</vt:lpstr>
      <vt:lpstr>4_Straight Edge</vt:lpstr>
      <vt:lpstr>5_Straight Edge</vt:lpstr>
      <vt:lpstr>Blueprint</vt:lpstr>
      <vt:lpstr>1_Blueprint</vt:lpstr>
      <vt:lpstr>数式</vt:lpstr>
      <vt:lpstr>Drawing</vt:lpstr>
      <vt:lpstr>DECIGO and DECIGO Pathfinder</vt:lpstr>
      <vt:lpstr>スライド 2</vt:lpstr>
      <vt:lpstr>スライド 3</vt:lpstr>
      <vt:lpstr>DECIGO</vt:lpstr>
      <vt:lpstr>DECIGO Interferometer</vt:lpstr>
      <vt:lpstr>Targets and Science</vt:lpstr>
      <vt:lpstr>Characterization of inflation</vt:lpstr>
      <vt:lpstr>Dark energy</vt:lpstr>
      <vt:lpstr>Galaxy formation</vt:lpstr>
      <vt:lpstr>Astronomy and Cosmology</vt:lpstr>
      <vt:lpstr>スライド 11</vt:lpstr>
      <vt:lpstr>Pre-Conceptual Design</vt:lpstr>
      <vt:lpstr>Interferometer Design</vt:lpstr>
      <vt:lpstr>Arm length</vt:lpstr>
      <vt:lpstr>Foreground Cleaning</vt:lpstr>
      <vt:lpstr>Cavity and S/C control</vt:lpstr>
      <vt:lpstr>Requirements</vt:lpstr>
      <vt:lpstr>Orbit and Constellation</vt:lpstr>
      <vt:lpstr>Roadmap</vt:lpstr>
      <vt:lpstr>Organization</vt:lpstr>
      <vt:lpstr>Collaboration and support</vt:lpstr>
      <vt:lpstr>LCGT and DECIGO</vt:lpstr>
      <vt:lpstr>スライド 23</vt:lpstr>
      <vt:lpstr>Roadmap</vt:lpstr>
      <vt:lpstr>DECIGO-PF</vt:lpstr>
      <vt:lpstr>DPF satellite</vt:lpstr>
      <vt:lpstr>DPF mission status</vt:lpstr>
      <vt:lpstr>DPF　Schedule</vt:lpstr>
      <vt:lpstr>Orbit and attitude</vt:lpstr>
      <vt:lpstr>DPF mission payload</vt:lpstr>
      <vt:lpstr>DPF Sensitivity</vt:lpstr>
      <vt:lpstr>Key requirements</vt:lpstr>
      <vt:lpstr>DPF Requirements</vt:lpstr>
      <vt:lpstr>Some examples</vt:lpstr>
      <vt:lpstr>DPF sensitivity</vt:lpstr>
      <vt:lpstr>Targets of DPF</vt:lpstr>
      <vt:lpstr>DPF Targets</vt:lpstr>
      <vt:lpstr>GW target of DPF</vt:lpstr>
      <vt:lpstr>Earth’s Gravity Observation</vt:lpstr>
      <vt:lpstr>Satellite Gravity missions</vt:lpstr>
      <vt:lpstr>Results and plans</vt:lpstr>
      <vt:lpstr>Earth Gravity model</vt:lpstr>
      <vt:lpstr>DPF sensitivity</vt:lpstr>
      <vt:lpstr>Acceleration spectrum</vt:lpstr>
      <vt:lpstr>スライド 45</vt:lpstr>
      <vt:lpstr>Interferometer Module</vt:lpstr>
      <vt:lpstr>Interferometer Module</vt:lpstr>
      <vt:lpstr>Stabilized Laser Module</vt:lpstr>
      <vt:lpstr>Stabilized Laser Module</vt:lpstr>
      <vt:lpstr>Attitude and Drag-free control</vt:lpstr>
      <vt:lpstr>Attitude and Drag-free control</vt:lpstr>
      <vt:lpstr>スライド 52</vt:lpstr>
      <vt:lpstr>Signal processing and Control</vt:lpstr>
      <vt:lpstr>SWIM launch and operation</vt:lpstr>
      <vt:lpstr>Successful control</vt:lpstr>
      <vt:lpstr>SWIM observation</vt:lpstr>
      <vt:lpstr>Roadmap</vt:lpstr>
      <vt:lpstr>スライド 58</vt:lpstr>
      <vt:lpstr>Summary</vt:lpstr>
      <vt:lpstr>スライド 60</vt:lpstr>
      <vt:lpstr>スライド 61</vt:lpstr>
      <vt:lpstr>TOBA</vt:lpstr>
      <vt:lpstr>Strain and Torsion</vt:lpstr>
      <vt:lpstr>Advantages</vt:lpstr>
      <vt:lpstr>TOBA Sensitivity</vt:lpstr>
      <vt:lpstr>Observable range</vt:lpstr>
      <vt:lpstr>Background GWs</vt:lpstr>
      <vt:lpstr>R&amp;D for DPF (1)</vt:lpstr>
      <vt:lpstr>R&amp;D for DPF (1)</vt:lpstr>
      <vt:lpstr>R&amp;D for DPF (2)</vt:lpstr>
      <vt:lpstr>Gravity of the Earth</vt:lpstr>
      <vt:lpstr>SWIM launch and operation</vt:lpstr>
      <vt:lpstr>LCGT and DECIGO</vt:lpstr>
      <vt:lpstr>Objectives of DPF</vt:lpstr>
      <vt:lpstr>DPF and DECIGO</vt:lpstr>
      <vt:lpstr>IMBH inspiral and Merger</vt:lpstr>
      <vt:lpstr>Standard Sources</vt:lpstr>
      <vt:lpstr>DPF targets</vt:lpstr>
      <vt:lpstr>Comparison with LPF</vt:lpstr>
      <vt:lpstr>Pre-DECIGO</vt:lpstr>
      <vt:lpstr>Sensitivity of Pre-DECIGO</vt:lpstr>
      <vt:lpstr>SWIM launch</vt:lpstr>
      <vt:lpstr>SWIMmn</vt:lpstr>
      <vt:lpstr>Successful control</vt:lpstr>
      <vt:lpstr>SWIMmn初期運用(5)</vt:lpstr>
      <vt:lpstr>SWIMmn初期運用(1)</vt:lpstr>
      <vt:lpstr>SWIMmn初期運用(2)</vt:lpstr>
      <vt:lpstr>球状星団のブラックホール</vt:lpstr>
      <vt:lpstr>地球重力場観測</vt:lpstr>
      <vt:lpstr>地球重力場観測の観測網</vt:lpstr>
      <vt:lpstr>DECIGOによる初期宇宙BH観測</vt:lpstr>
      <vt:lpstr>DECIGOによるダークエネルギーの制限</vt:lpstr>
      <vt:lpstr>DECIGOの狙う重力波源とサイエンス</vt:lpstr>
      <vt:lpstr>What is DECIGO?</vt:lpstr>
      <vt:lpstr>Why FP cavity?</vt:lpstr>
      <vt:lpstr>Drag free and FP cavity: compatible?</vt:lpstr>
      <vt:lpstr>FP cavity and drag free : compatible?</vt:lpstr>
      <vt:lpstr>Drag free and FP cavity: compatible?</vt:lpstr>
      <vt:lpstr>History of DECIGO</vt:lpstr>
      <vt:lpstr>LCGT and DECIGO</vt:lpstr>
      <vt:lpstr>Summary</vt:lpstr>
      <vt:lpstr>DECIGO-PF (7)</vt:lpstr>
      <vt:lpstr>宇宙重力波望遠鏡</vt:lpstr>
      <vt:lpstr>LISA</vt:lpstr>
      <vt:lpstr>LISAの状況</vt:lpstr>
      <vt:lpstr>DPF概要</vt:lpstr>
      <vt:lpstr>DPFが目指す科学的成果</vt:lpstr>
      <vt:lpstr>推進体制</vt:lpstr>
      <vt:lpstr>重力波検出実験のこれまで</vt:lpstr>
      <vt:lpstr>連星パルサーの発見と観測</vt:lpstr>
      <vt:lpstr>電磁波と重力波</vt:lpstr>
      <vt:lpstr>重力波による観測</vt:lpstr>
      <vt:lpstr>重力波による天文学</vt:lpstr>
      <vt:lpstr>重力波源と期待できる知見</vt:lpstr>
      <vt:lpstr>DPFが目指す科学的成果</vt:lpstr>
      <vt:lpstr>DPFが目指す科学的成果</vt:lpstr>
      <vt:lpstr>DECIGO (5)</vt:lpstr>
      <vt:lpstr>DECIGO (6)</vt:lpstr>
      <vt:lpstr>Pre-conceptual Design (7)</vt:lpstr>
      <vt:lpstr>Stabilized laser  </vt:lpstr>
      <vt:lpstr>Main interferometer  </vt:lpstr>
      <vt:lpstr>DECIGOのための根幹技術実証</vt:lpstr>
      <vt:lpstr>DECIGOのための根幹技術実証</vt:lpstr>
      <vt:lpstr>DPFで実証される科学技術</vt:lpstr>
    </vt:vector>
  </TitlesOfParts>
  <Company>東京大学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2863</cp:revision>
  <dcterms:created xsi:type="dcterms:W3CDTF">2002-03-19T09:15:24Z</dcterms:created>
  <dcterms:modified xsi:type="dcterms:W3CDTF">2010-10-18T07:26:19Z</dcterms:modified>
</cp:coreProperties>
</file>