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594" r:id="rId3"/>
    <p:sldId id="404" r:id="rId4"/>
    <p:sldId id="584" r:id="rId5"/>
    <p:sldId id="480" r:id="rId6"/>
    <p:sldId id="481" r:id="rId7"/>
    <p:sldId id="502" r:id="rId8"/>
    <p:sldId id="503" r:id="rId9"/>
    <p:sldId id="504" r:id="rId10"/>
    <p:sldId id="501" r:id="rId11"/>
    <p:sldId id="482" r:id="rId12"/>
    <p:sldId id="500" r:id="rId13"/>
    <p:sldId id="484" r:id="rId14"/>
    <p:sldId id="585" r:id="rId15"/>
    <p:sldId id="488" r:id="rId16"/>
    <p:sldId id="505" r:id="rId17"/>
    <p:sldId id="506" r:id="rId18"/>
    <p:sldId id="507" r:id="rId19"/>
    <p:sldId id="552" r:id="rId20"/>
    <p:sldId id="528" r:id="rId21"/>
    <p:sldId id="593" r:id="rId22"/>
    <p:sldId id="570" r:id="rId23"/>
    <p:sldId id="586" r:id="rId24"/>
    <p:sldId id="495" r:id="rId25"/>
    <p:sldId id="513" r:id="rId26"/>
    <p:sldId id="590" r:id="rId27"/>
    <p:sldId id="515" r:id="rId28"/>
    <p:sldId id="589" r:id="rId29"/>
    <p:sldId id="591" r:id="rId30"/>
    <p:sldId id="557" r:id="rId31"/>
    <p:sldId id="554" r:id="rId32"/>
    <p:sldId id="556" r:id="rId33"/>
    <p:sldId id="555" r:id="rId34"/>
    <p:sldId id="587" r:id="rId35"/>
    <p:sldId id="510" r:id="rId36"/>
    <p:sldId id="516" r:id="rId37"/>
    <p:sldId id="558" r:id="rId38"/>
    <p:sldId id="559" r:id="rId39"/>
    <p:sldId id="563" r:id="rId40"/>
    <p:sldId id="564" r:id="rId41"/>
    <p:sldId id="565" r:id="rId42"/>
    <p:sldId id="566" r:id="rId43"/>
    <p:sldId id="571" r:id="rId44"/>
    <p:sldId id="567" r:id="rId45"/>
    <p:sldId id="562" r:id="rId46"/>
    <p:sldId id="524" r:id="rId47"/>
    <p:sldId id="592" r:id="rId48"/>
    <p:sldId id="573" r:id="rId49"/>
    <p:sldId id="572" r:id="rId50"/>
    <p:sldId id="576" r:id="rId51"/>
    <p:sldId id="577" r:id="rId52"/>
    <p:sldId id="574" r:id="rId53"/>
    <p:sldId id="575" r:id="rId54"/>
    <p:sldId id="578" r:id="rId55"/>
    <p:sldId id="580" r:id="rId56"/>
    <p:sldId id="581" r:id="rId57"/>
    <p:sldId id="582" r:id="rId58"/>
    <p:sldId id="583" r:id="rId59"/>
    <p:sldId id="588" r:id="rId60"/>
    <p:sldId id="490" r:id="rId61"/>
    <p:sldId id="497" r:id="rId62"/>
    <p:sldId id="492" r:id="rId6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AD3"/>
    <a:srgbClr val="FD5B54"/>
    <a:srgbClr val="84AA45"/>
    <a:srgbClr val="CB5B2D"/>
    <a:srgbClr val="E5B245"/>
    <a:srgbClr val="74378A"/>
    <a:srgbClr val="2B72B7"/>
    <a:srgbClr val="69BDE9"/>
    <a:srgbClr val="FF8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01D0-46C1-9B42-BCA9-8F5194844BB1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6140-845F-E74E-91AF-3807723FF9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170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5C36E-DC49-9141-B9E0-8226AFBFAA6B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9DD4A-CF68-C547-AC60-7C2914DFD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546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06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95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37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98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16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9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10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88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9DD4A-CF68-C547-AC60-7C2914DFD558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4" y="-1"/>
            <a:ext cx="7512914" cy="1630949"/>
          </a:xfrm>
          <a:prstGeom prst="rect">
            <a:avLst/>
          </a:prstGeom>
          <a:solidFill>
            <a:srgbClr val="FFB5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CCEA-B292-1742-AAB1-70EEDEA6C946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1122947" y="6495511"/>
            <a:ext cx="6898106" cy="365124"/>
          </a:xfrm>
        </p:spPr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512910" y="-1"/>
            <a:ext cx="1631090" cy="1630948"/>
          </a:xfrm>
          <a:prstGeom prst="rect">
            <a:avLst/>
          </a:prstGeom>
          <a:solidFill>
            <a:srgbClr val="396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-4" y="-1"/>
            <a:ext cx="7512914" cy="1630949"/>
          </a:xfrm>
          <a:prstGeom prst="rect">
            <a:avLst/>
          </a:prstGeom>
          <a:solidFill>
            <a:srgbClr val="FFB5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12910" y="-1"/>
            <a:ext cx="1631089" cy="1630948"/>
          </a:xfrm>
          <a:prstGeom prst="rect">
            <a:avLst/>
          </a:prstGeom>
          <a:solidFill>
            <a:srgbClr val="396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58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49D-6341-5C43-845B-3569D5705294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3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E7E1-AE78-B040-9F3F-EA58BC224531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4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C28-DEBA-2945-B6E9-909C4B24F678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69474" y="6495511"/>
            <a:ext cx="7005052" cy="365124"/>
          </a:xfrm>
        </p:spPr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3512" y="0"/>
            <a:ext cx="9157512" cy="968188"/>
          </a:xfrm>
          <a:prstGeom prst="rect">
            <a:avLst/>
          </a:prstGeom>
          <a:solidFill>
            <a:srgbClr val="FFB5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57200" y="54038"/>
            <a:ext cx="8229600" cy="82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2554C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497781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ctrTitle"/>
          </p:nvPr>
        </p:nvSpPr>
        <p:spPr>
          <a:xfrm>
            <a:off x="457200" y="142224"/>
            <a:ext cx="8229600" cy="735013"/>
          </a:xfrm>
        </p:spPr>
        <p:txBody>
          <a:bodyPr/>
          <a:lstStyle>
            <a:lvl1pPr>
              <a:defRPr>
                <a:solidFill>
                  <a:srgbClr val="3967DB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-13512" y="0"/>
            <a:ext cx="9157512" cy="968188"/>
          </a:xfrm>
          <a:prstGeom prst="rect">
            <a:avLst/>
          </a:prstGeom>
          <a:solidFill>
            <a:srgbClr val="FFB5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51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283A-F728-1647-8837-6CF4B87A05D6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99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7C5C-3E02-6C42-A4C9-8236F0FB254D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28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AC1-97FB-DA48-8974-7AAD054134CD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95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9AA4-6E6B-6146-A171-4868C3DA8BEE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68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62D1-476F-BE4C-890B-F7841BD8CA7A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50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F6AA-FC8E-4041-B705-603EEB15D140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4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859F-C49E-FF4C-8EBA-034F16857550}" type="datetime1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18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" y="6504960"/>
            <a:ext cx="9157512" cy="380060"/>
          </a:xfrm>
          <a:prstGeom prst="rect">
            <a:avLst/>
          </a:prstGeom>
          <a:solidFill>
            <a:srgbClr val="255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495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C0ECDB36-AED0-3647-B51A-C44487ECFDCC}" type="datetime1">
              <a:rPr lang="ja-JP" altLang="en-US" smtClean="0"/>
              <a:t>2019/3/18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617868" y="6495511"/>
            <a:ext cx="590826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中須賀研安東研交流会 </a:t>
            </a:r>
            <a:r>
              <a:rPr lang="en-US" altLang="ja-JP"/>
              <a:t>(</a:t>
            </a:r>
            <a:r>
              <a:rPr lang="ja-JP" altLang="en-US"/>
              <a:t>東京大学 本郷キャンパス、</a:t>
            </a:r>
            <a:r>
              <a:rPr lang="en-US" altLang="ja-JP"/>
              <a:t>2019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7</a:t>
            </a:r>
            <a:r>
              <a:rPr lang="ja-JP" altLang="en-US"/>
              <a:t>日</a:t>
            </a:r>
            <a:r>
              <a:rPr lang="en-US" altLang="ja-JP"/>
              <a:t>)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95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A21995FB-E4A6-2A4E-8504-903E6340B76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" y="6504960"/>
            <a:ext cx="9157512" cy="380060"/>
          </a:xfrm>
          <a:prstGeom prst="rect">
            <a:avLst/>
          </a:prstGeom>
          <a:solidFill>
            <a:srgbClr val="255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97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2520" y="2130425"/>
            <a:ext cx="8198960" cy="1470025"/>
          </a:xfrm>
        </p:spPr>
        <p:txBody>
          <a:bodyPr>
            <a:normAutofit/>
          </a:bodyPr>
          <a:lstStyle/>
          <a:p>
            <a:r>
              <a:rPr lang="ja-JP" altLang="en-US"/>
              <a:t>重力波</a:t>
            </a:r>
            <a:r>
              <a:rPr lang="ja-JP" altLang="en-US" dirty="0"/>
              <a:t>の検出器</a:t>
            </a:r>
            <a:r>
              <a:rPr lang="ja-JP" altLang="en-US"/>
              <a:t>と物理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9484" y="3968440"/>
            <a:ext cx="8605032" cy="1752600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東京大学 大学院理学</a:t>
            </a:r>
            <a:r>
              <a:rPr lang="ja-JP" altLang="en-US" sz="3000"/>
              <a:t>系研究科</a:t>
            </a:r>
            <a:r>
              <a:rPr lang="en-US" altLang="ja-JP" sz="3000" dirty="0"/>
              <a:t> </a:t>
            </a:r>
            <a:r>
              <a:rPr lang="ja-JP" altLang="en-US" sz="3000"/>
              <a:t>物理学専攻</a:t>
            </a:r>
            <a:endParaRPr lang="en-US" altLang="ja-JP" sz="3000" dirty="0"/>
          </a:p>
          <a:p>
            <a:r>
              <a:rPr lang="ja-JP" altLang="en-US"/>
              <a:t>長野</a:t>
            </a:r>
            <a:r>
              <a:rPr lang="ja-JP" altLang="en-US" dirty="0"/>
              <a:t>晃士</a:t>
            </a:r>
            <a:r>
              <a:rPr lang="en-US" altLang="ja-JP" dirty="0"/>
              <a:t> (D2)</a:t>
            </a:r>
            <a:endParaRPr kumimoji="1" lang="ja-JP" altLang="en-US" baseline="30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2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9"/>
            <a:ext cx="8229600" cy="1100678"/>
          </a:xfrm>
        </p:spPr>
        <p:txBody>
          <a:bodyPr/>
          <a:lstStyle/>
          <a:p>
            <a:r>
              <a:rPr lang="ja-JP" altLang="en-US" dirty="0"/>
              <a:t>同じ慣性系にいる観測者から見ると、リンゴは潮汐的な力を受けている。</a:t>
            </a:r>
            <a:endParaRPr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重力とは</a:t>
            </a:r>
            <a:endParaRPr kumimoji="1" lang="ja-JP" altLang="en-US" dirty="0"/>
          </a:p>
        </p:txBody>
      </p:sp>
      <p:sp>
        <p:nvSpPr>
          <p:cNvPr id="18" name="コンテンツ プレースホルダー 3"/>
          <p:cNvSpPr txBox="1">
            <a:spLocks/>
          </p:cNvSpPr>
          <p:nvPr/>
        </p:nvSpPr>
        <p:spPr>
          <a:xfrm>
            <a:off x="457200" y="5889707"/>
            <a:ext cx="8229600" cy="68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→ </a:t>
            </a:r>
            <a:r>
              <a:rPr lang="ja-JP" altLang="en-US" dirty="0"/>
              <a:t>この潮汐力は消せない</a:t>
            </a:r>
            <a:r>
              <a:rPr lang="en-US" altLang="ja-JP" dirty="0"/>
              <a:t>!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8034" y="2278199"/>
            <a:ext cx="320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ケーブルの切れたエレベーター</a:t>
            </a: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1848051" y="2141799"/>
            <a:ext cx="5583182" cy="3610811"/>
            <a:chOff x="1805466" y="1835941"/>
            <a:chExt cx="5653937" cy="3656571"/>
          </a:xfrm>
        </p:grpSpPr>
        <p:grpSp>
          <p:nvGrpSpPr>
            <p:cNvPr id="25" name="図形グループ 24"/>
            <p:cNvGrpSpPr/>
            <p:nvPr/>
          </p:nvGrpSpPr>
          <p:grpSpPr>
            <a:xfrm>
              <a:off x="4362155" y="1851430"/>
              <a:ext cx="419690" cy="253125"/>
              <a:chOff x="5429128" y="1777328"/>
              <a:chExt cx="419690" cy="253125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>
                <a:off x="5429128" y="1777328"/>
                <a:ext cx="419690" cy="2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V="1">
                <a:off x="5429128" y="1777328"/>
                <a:ext cx="419690" cy="2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正方形/長方形 25"/>
            <p:cNvSpPr/>
            <p:nvPr/>
          </p:nvSpPr>
          <p:spPr>
            <a:xfrm>
              <a:off x="1805466" y="2402014"/>
              <a:ext cx="5538805" cy="3090498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 descr="stand3_side05_ma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33" y="2692704"/>
              <a:ext cx="1204670" cy="2581435"/>
            </a:xfrm>
            <a:prstGeom prst="rect">
              <a:avLst/>
            </a:prstGeom>
          </p:spPr>
        </p:pic>
        <p:cxnSp>
          <p:nvCxnSpPr>
            <p:cNvPr id="28" name="直線コネクタ 27"/>
            <p:cNvCxnSpPr/>
            <p:nvPr/>
          </p:nvCxnSpPr>
          <p:spPr>
            <a:xfrm flipH="1" flipV="1">
              <a:off x="4572000" y="1835941"/>
              <a:ext cx="2869" cy="566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29"/>
          <p:cNvGrpSpPr>
            <a:grpSpLocks/>
          </p:cNvGrpSpPr>
          <p:nvPr/>
        </p:nvGrpSpPr>
        <p:grpSpPr bwMode="auto">
          <a:xfrm>
            <a:off x="5308277" y="3854410"/>
            <a:ext cx="453208" cy="606884"/>
            <a:chOff x="524" y="1780"/>
            <a:chExt cx="382" cy="511"/>
          </a:xfrm>
        </p:grpSpPr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7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8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3404109" y="3856574"/>
            <a:ext cx="453208" cy="606884"/>
            <a:chOff x="524" y="1780"/>
            <a:chExt cx="382" cy="511"/>
          </a:xfrm>
        </p:grpSpPr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48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49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29"/>
          <p:cNvGrpSpPr>
            <a:grpSpLocks/>
          </p:cNvGrpSpPr>
          <p:nvPr/>
        </p:nvGrpSpPr>
        <p:grpSpPr bwMode="auto">
          <a:xfrm>
            <a:off x="4353914" y="4782394"/>
            <a:ext cx="453208" cy="606884"/>
            <a:chOff x="524" y="1780"/>
            <a:chExt cx="382" cy="511"/>
          </a:xfrm>
        </p:grpSpPr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2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3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4353360" y="2923901"/>
            <a:ext cx="453208" cy="606884"/>
            <a:chOff x="524" y="1780"/>
            <a:chExt cx="382" cy="511"/>
          </a:xfrm>
        </p:grpSpPr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6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7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4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9943E-7 1.50069E-6 L 0.03195 1.50069E-6 " pathEditMode="relative" ptsTypes="AA"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9943E-7 -3.1774E-6 L -0.03195 -3.1774E-6 " pathEditMode="relative" ptsTypes="AA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743E-6 -3.73321E-6 L 3.58743E-6 -0.03427 " pathEditMode="relative" ptsTypes="AA">
                                      <p:cBhvr>
                                        <p:cTn id="1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709E-6 -4.20102E-6 L -2.41709E-6 0.02965 " pathEditMode="relative" ptsTypes="AA">
                                      <p:cBhvr>
                                        <p:cTn id="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9"/>
            <a:ext cx="8229600" cy="1006394"/>
          </a:xfrm>
        </p:spPr>
        <p:txBody>
          <a:bodyPr/>
          <a:lstStyle/>
          <a:p>
            <a:r>
              <a:rPr lang="ja-JP" altLang="en-US" dirty="0"/>
              <a:t>重力の本質</a:t>
            </a:r>
            <a:r>
              <a:rPr lang="en-US" altLang="ja-JP" dirty="0"/>
              <a:t> = </a:t>
            </a:r>
            <a:r>
              <a:rPr lang="ja-JP" altLang="en-US" dirty="0"/>
              <a:t>潮汐的な時空の歪み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重力とは</a:t>
            </a:r>
          </a:p>
        </p:txBody>
      </p:sp>
      <p:grpSp>
        <p:nvGrpSpPr>
          <p:cNvPr id="36" name="図形グループ 35"/>
          <p:cNvGrpSpPr/>
          <p:nvPr/>
        </p:nvGrpSpPr>
        <p:grpSpPr>
          <a:xfrm>
            <a:off x="3150423" y="1915408"/>
            <a:ext cx="2857093" cy="4294414"/>
            <a:chOff x="2824222" y="1394754"/>
            <a:chExt cx="3396797" cy="5105627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5477095" y="3571897"/>
              <a:ext cx="606425" cy="811213"/>
              <a:chOff x="524" y="1780"/>
              <a:chExt cx="382" cy="511"/>
            </a:xfrm>
          </p:grpSpPr>
          <p:sp>
            <p:nvSpPr>
              <p:cNvPr id="7" name="Oval 22"/>
              <p:cNvSpPr>
                <a:spLocks noChangeArrowheads="1"/>
              </p:cNvSpPr>
              <p:nvPr/>
            </p:nvSpPr>
            <p:spPr bwMode="auto">
              <a:xfrm>
                <a:off x="524" y="1909"/>
                <a:ext cx="382" cy="3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Arc 23"/>
              <p:cNvSpPr>
                <a:spLocks/>
              </p:cNvSpPr>
              <p:nvPr/>
            </p:nvSpPr>
            <p:spPr bwMode="auto">
              <a:xfrm rot="1950791" flipH="1" flipV="1">
                <a:off x="709" y="1780"/>
                <a:ext cx="53" cy="17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317"/>
                  <a:gd name="T1" fmla="*/ 0 h 21600"/>
                  <a:gd name="T2" fmla="*/ 20317 w 20317"/>
                  <a:gd name="T3" fmla="*/ 14266 h 21600"/>
                  <a:gd name="T4" fmla="*/ 0 w 2031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17" h="21600" fill="none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</a:path>
                  <a:path w="20317" h="21600" stroke="0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rc 24"/>
              <p:cNvSpPr>
                <a:spLocks/>
              </p:cNvSpPr>
              <p:nvPr/>
            </p:nvSpPr>
            <p:spPr bwMode="auto">
              <a:xfrm rot="3575698" flipV="1">
                <a:off x="683" y="1907"/>
                <a:ext cx="71" cy="97"/>
              </a:xfrm>
              <a:custGeom>
                <a:avLst/>
                <a:gdLst>
                  <a:gd name="G0" fmla="+- 2073 0 0"/>
                  <a:gd name="G1" fmla="+- 21600 0 0"/>
                  <a:gd name="G2" fmla="+- 21600 0 0"/>
                  <a:gd name="T0" fmla="*/ 0 w 23673"/>
                  <a:gd name="T1" fmla="*/ 100 h 26742"/>
                  <a:gd name="T2" fmla="*/ 23052 w 23673"/>
                  <a:gd name="T3" fmla="*/ 26742 h 26742"/>
                  <a:gd name="T4" fmla="*/ 2073 w 23673"/>
                  <a:gd name="T5" fmla="*/ 21600 h 26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73" h="26742" fill="none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</a:path>
                  <a:path w="23673" h="26742" stroke="0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  <a:lnTo>
                      <a:pt x="207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935281" y="3544683"/>
              <a:ext cx="606425" cy="811213"/>
              <a:chOff x="524" y="1780"/>
              <a:chExt cx="382" cy="511"/>
            </a:xfrm>
          </p:grpSpPr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524" y="1909"/>
                <a:ext cx="382" cy="3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rc 23"/>
              <p:cNvSpPr>
                <a:spLocks/>
              </p:cNvSpPr>
              <p:nvPr/>
            </p:nvSpPr>
            <p:spPr bwMode="auto">
              <a:xfrm rot="1950791" flipH="1" flipV="1">
                <a:off x="709" y="1780"/>
                <a:ext cx="53" cy="17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317"/>
                  <a:gd name="T1" fmla="*/ 0 h 21600"/>
                  <a:gd name="T2" fmla="*/ 20317 w 20317"/>
                  <a:gd name="T3" fmla="*/ 14266 h 21600"/>
                  <a:gd name="T4" fmla="*/ 0 w 2031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17" h="21600" fill="none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</a:path>
                  <a:path w="20317" h="21600" stroke="0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Arc 24"/>
              <p:cNvSpPr>
                <a:spLocks/>
              </p:cNvSpPr>
              <p:nvPr/>
            </p:nvSpPr>
            <p:spPr bwMode="auto">
              <a:xfrm rot="3575698" flipV="1">
                <a:off x="683" y="1907"/>
                <a:ext cx="71" cy="97"/>
              </a:xfrm>
              <a:custGeom>
                <a:avLst/>
                <a:gdLst>
                  <a:gd name="G0" fmla="+- 2073 0 0"/>
                  <a:gd name="G1" fmla="+- 21600 0 0"/>
                  <a:gd name="G2" fmla="+- 21600 0 0"/>
                  <a:gd name="T0" fmla="*/ 0 w 23673"/>
                  <a:gd name="T1" fmla="*/ 100 h 26742"/>
                  <a:gd name="T2" fmla="*/ 23052 w 23673"/>
                  <a:gd name="T3" fmla="*/ 26742 h 26742"/>
                  <a:gd name="T4" fmla="*/ 2073 w 23673"/>
                  <a:gd name="T5" fmla="*/ 21600 h 26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73" h="26742" fill="none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</a:path>
                  <a:path w="23673" h="26742" stroke="0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  <a:lnTo>
                      <a:pt x="207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4247009" y="5689168"/>
              <a:ext cx="606425" cy="811213"/>
              <a:chOff x="524" y="1780"/>
              <a:chExt cx="382" cy="511"/>
            </a:xfrm>
          </p:grpSpPr>
          <p:sp>
            <p:nvSpPr>
              <p:cNvPr id="15" name="Oval 22"/>
              <p:cNvSpPr>
                <a:spLocks noChangeArrowheads="1"/>
              </p:cNvSpPr>
              <p:nvPr/>
            </p:nvSpPr>
            <p:spPr bwMode="auto">
              <a:xfrm>
                <a:off x="524" y="1909"/>
                <a:ext cx="382" cy="3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Arc 23"/>
              <p:cNvSpPr>
                <a:spLocks/>
              </p:cNvSpPr>
              <p:nvPr/>
            </p:nvSpPr>
            <p:spPr bwMode="auto">
              <a:xfrm rot="1950791" flipH="1" flipV="1">
                <a:off x="709" y="1780"/>
                <a:ext cx="53" cy="17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317"/>
                  <a:gd name="T1" fmla="*/ 0 h 21600"/>
                  <a:gd name="T2" fmla="*/ 20317 w 20317"/>
                  <a:gd name="T3" fmla="*/ 14266 h 21600"/>
                  <a:gd name="T4" fmla="*/ 0 w 2031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17" h="21600" fill="none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</a:path>
                  <a:path w="20317" h="21600" stroke="0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rc 24"/>
              <p:cNvSpPr>
                <a:spLocks/>
              </p:cNvSpPr>
              <p:nvPr/>
            </p:nvSpPr>
            <p:spPr bwMode="auto">
              <a:xfrm rot="3575698" flipV="1">
                <a:off x="683" y="1907"/>
                <a:ext cx="71" cy="97"/>
              </a:xfrm>
              <a:custGeom>
                <a:avLst/>
                <a:gdLst>
                  <a:gd name="G0" fmla="+- 2073 0 0"/>
                  <a:gd name="G1" fmla="+- 21600 0 0"/>
                  <a:gd name="G2" fmla="+- 21600 0 0"/>
                  <a:gd name="T0" fmla="*/ 0 w 23673"/>
                  <a:gd name="T1" fmla="*/ 100 h 26742"/>
                  <a:gd name="T2" fmla="*/ 23052 w 23673"/>
                  <a:gd name="T3" fmla="*/ 26742 h 26742"/>
                  <a:gd name="T4" fmla="*/ 2073 w 23673"/>
                  <a:gd name="T5" fmla="*/ 21600 h 26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73" h="26742" fill="none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</a:path>
                  <a:path w="23673" h="26742" stroke="0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  <a:lnTo>
                      <a:pt x="207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4198024" y="1394754"/>
              <a:ext cx="606425" cy="811213"/>
              <a:chOff x="524" y="1780"/>
              <a:chExt cx="382" cy="511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524" y="1909"/>
                <a:ext cx="382" cy="3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rc 23"/>
              <p:cNvSpPr>
                <a:spLocks/>
              </p:cNvSpPr>
              <p:nvPr/>
            </p:nvSpPr>
            <p:spPr bwMode="auto">
              <a:xfrm rot="1950791" flipH="1" flipV="1">
                <a:off x="709" y="1780"/>
                <a:ext cx="53" cy="17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317"/>
                  <a:gd name="T1" fmla="*/ 0 h 21600"/>
                  <a:gd name="T2" fmla="*/ 20317 w 20317"/>
                  <a:gd name="T3" fmla="*/ 14266 h 21600"/>
                  <a:gd name="T4" fmla="*/ 0 w 2031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17" h="21600" fill="none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</a:path>
                  <a:path w="20317" h="21600" stroke="0" extrusionOk="0">
                    <a:moveTo>
                      <a:pt x="-1" y="0"/>
                    </a:moveTo>
                    <a:cubicBezTo>
                      <a:pt x="9101" y="0"/>
                      <a:pt x="17226" y="5705"/>
                      <a:pt x="20316" y="142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rc 24"/>
              <p:cNvSpPr>
                <a:spLocks/>
              </p:cNvSpPr>
              <p:nvPr/>
            </p:nvSpPr>
            <p:spPr bwMode="auto">
              <a:xfrm rot="3575698" flipV="1">
                <a:off x="683" y="1907"/>
                <a:ext cx="71" cy="97"/>
              </a:xfrm>
              <a:custGeom>
                <a:avLst/>
                <a:gdLst>
                  <a:gd name="G0" fmla="+- 2073 0 0"/>
                  <a:gd name="G1" fmla="+- 21600 0 0"/>
                  <a:gd name="G2" fmla="+- 21600 0 0"/>
                  <a:gd name="T0" fmla="*/ 0 w 23673"/>
                  <a:gd name="T1" fmla="*/ 100 h 26742"/>
                  <a:gd name="T2" fmla="*/ 23052 w 23673"/>
                  <a:gd name="T3" fmla="*/ 26742 h 26742"/>
                  <a:gd name="T4" fmla="*/ 2073 w 23673"/>
                  <a:gd name="T5" fmla="*/ 21600 h 26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73" h="26742" fill="none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</a:path>
                  <a:path w="23673" h="26742" stroke="0" extrusionOk="0">
                    <a:moveTo>
                      <a:pt x="-1" y="99"/>
                    </a:moveTo>
                    <a:cubicBezTo>
                      <a:pt x="688" y="33"/>
                      <a:pt x="1380" y="-1"/>
                      <a:pt x="2073" y="0"/>
                    </a:cubicBezTo>
                    <a:cubicBezTo>
                      <a:pt x="14002" y="0"/>
                      <a:pt x="23673" y="9670"/>
                      <a:pt x="23673" y="21600"/>
                    </a:cubicBezTo>
                    <a:cubicBezTo>
                      <a:pt x="23673" y="23332"/>
                      <a:pt x="23464" y="25059"/>
                      <a:pt x="23052" y="26742"/>
                    </a:cubicBezTo>
                    <a:lnTo>
                      <a:pt x="207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 rot="10800000">
              <a:off x="3247123" y="1945815"/>
              <a:ext cx="2563429" cy="42429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27" name="Group 16"/>
            <p:cNvGrpSpPr>
              <a:grpSpLocks/>
            </p:cNvGrpSpPr>
            <p:nvPr/>
          </p:nvGrpSpPr>
          <p:grpSpPr bwMode="auto">
            <a:xfrm rot="5400000">
              <a:off x="2835725" y="2370789"/>
              <a:ext cx="3380794" cy="3380793"/>
              <a:chOff x="1560" y="1600"/>
              <a:chExt cx="1378" cy="1378"/>
            </a:xfrm>
          </p:grpSpPr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1560" y="2292"/>
                <a:ext cx="13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2256" y="1602"/>
                <a:ext cx="0" cy="1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19"/>
              <p:cNvSpPr>
                <a:spLocks noChangeArrowheads="1"/>
              </p:cNvSpPr>
              <p:nvPr/>
            </p:nvSpPr>
            <p:spPr bwMode="auto">
              <a:xfrm>
                <a:off x="1560" y="1600"/>
                <a:ext cx="1378" cy="137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4358941" y="1943099"/>
              <a:ext cx="327359" cy="414112"/>
            </a:xfrm>
            <a:prstGeom prst="upArrow">
              <a:avLst>
                <a:gd name="adj1" fmla="val 47370"/>
                <a:gd name="adj2" fmla="val 85787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 rot="16200000">
              <a:off x="5850283" y="3891642"/>
              <a:ext cx="327359" cy="414112"/>
            </a:xfrm>
            <a:prstGeom prst="upArrow">
              <a:avLst>
                <a:gd name="adj1" fmla="val 47370"/>
                <a:gd name="adj2" fmla="val 85787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 rot="5400000">
              <a:off x="2867598" y="3864428"/>
              <a:ext cx="327359" cy="414112"/>
            </a:xfrm>
            <a:prstGeom prst="upArrow">
              <a:avLst>
                <a:gd name="adj1" fmla="val 47370"/>
                <a:gd name="adj2" fmla="val 85787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 flipV="1">
              <a:off x="4358941" y="5763984"/>
              <a:ext cx="327359" cy="414112"/>
            </a:xfrm>
            <a:prstGeom prst="upArrow">
              <a:avLst>
                <a:gd name="adj1" fmla="val 47370"/>
                <a:gd name="adj2" fmla="val 85787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3259221" y="5835498"/>
            <a:ext cx="989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伸び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154631" y="3863138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縮み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22875" y="3863138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縮み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59221" y="1926745"/>
            <a:ext cx="989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伸び</a:t>
            </a:r>
          </a:p>
        </p:txBody>
      </p:sp>
    </p:spTree>
    <p:extLst>
      <p:ext uri="{BB962C8B-B14F-4D97-AF65-F5344CB8AC3E}">
        <p14:creationId xmlns:p14="http://schemas.microsoft.com/office/powerpoint/2010/main" val="398306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550275" y="-2667000"/>
            <a:ext cx="18978563" cy="10275888"/>
            <a:chOff x="-5385" y="-1677"/>
            <a:chExt cx="11955" cy="647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-5385" y="-1677"/>
              <a:ext cx="4696" cy="2845"/>
              <a:chOff x="1874" y="1951"/>
              <a:chExt cx="4696" cy="284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rot="5400000">
                <a:off x="2123" y="1702"/>
                <a:ext cx="1147" cy="1645"/>
                <a:chOff x="1776" y="2016"/>
                <a:chExt cx="1152" cy="1152"/>
              </a:xfrm>
            </p:grpSpPr>
            <p:sp>
              <p:nvSpPr>
                <p:cNvPr id="795653" name="Oval 5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54" name="Line 6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55" name="Line 7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 rot="5400000">
                <a:off x="2637" y="1873"/>
                <a:ext cx="1049" cy="1739"/>
                <a:chOff x="1776" y="2016"/>
                <a:chExt cx="1152" cy="1152"/>
              </a:xfrm>
            </p:grpSpPr>
            <p:sp>
              <p:nvSpPr>
                <p:cNvPr id="795657" name="Oval 9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58" name="Line 10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59" name="Line 11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 rot="5400000">
                <a:off x="3042" y="2147"/>
                <a:ext cx="1147" cy="1645"/>
                <a:chOff x="1776" y="2016"/>
                <a:chExt cx="1152" cy="1152"/>
              </a:xfrm>
            </p:grpSpPr>
            <p:sp>
              <p:nvSpPr>
                <p:cNvPr id="795661" name="Oval 13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62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63" name="Line 15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348" y="2474"/>
                <a:ext cx="1391" cy="1391"/>
                <a:chOff x="1776" y="2016"/>
                <a:chExt cx="1152" cy="1152"/>
              </a:xfrm>
            </p:grpSpPr>
            <p:sp>
              <p:nvSpPr>
                <p:cNvPr id="795665" name="Oval 17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66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67" name="Line 19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3945" y="2601"/>
                <a:ext cx="1147" cy="1645"/>
                <a:chOff x="1776" y="2016"/>
                <a:chExt cx="1152" cy="1152"/>
              </a:xfrm>
            </p:grpSpPr>
            <p:sp>
              <p:nvSpPr>
                <p:cNvPr id="795669" name="Oval 21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70" name="Line 22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71" name="Line 23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4456" y="2774"/>
                <a:ext cx="1049" cy="1739"/>
                <a:chOff x="1776" y="2016"/>
                <a:chExt cx="1152" cy="1152"/>
              </a:xfrm>
            </p:grpSpPr>
            <p:sp>
              <p:nvSpPr>
                <p:cNvPr id="795673" name="Oval 25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74" name="Line 26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75" name="Line 27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4868" y="3053"/>
                <a:ext cx="1147" cy="1645"/>
                <a:chOff x="1776" y="2016"/>
                <a:chExt cx="1152" cy="1152"/>
              </a:xfrm>
            </p:grpSpPr>
            <p:sp>
              <p:nvSpPr>
                <p:cNvPr id="795677" name="Oval 29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78" name="Line 30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79" name="Line 31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5179" y="3405"/>
                <a:ext cx="1391" cy="1391"/>
                <a:chOff x="1776" y="2016"/>
                <a:chExt cx="1152" cy="1152"/>
              </a:xfrm>
            </p:grpSpPr>
            <p:sp>
              <p:nvSpPr>
                <p:cNvPr id="795681" name="Oval 33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82" name="Line 34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83" name="Line 35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-1745" y="136"/>
              <a:ext cx="4696" cy="2845"/>
              <a:chOff x="1874" y="1951"/>
              <a:chExt cx="4696" cy="2845"/>
            </a:xfrm>
          </p:grpSpPr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 rot="5400000">
                <a:off x="2123" y="1702"/>
                <a:ext cx="1147" cy="1645"/>
                <a:chOff x="1776" y="2016"/>
                <a:chExt cx="1152" cy="1152"/>
              </a:xfrm>
            </p:grpSpPr>
            <p:sp>
              <p:nvSpPr>
                <p:cNvPr id="795686" name="Oval 38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87" name="Line 39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88" name="Line 40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 rot="5400000">
                <a:off x="2637" y="1873"/>
                <a:ext cx="1049" cy="1739"/>
                <a:chOff x="1776" y="2016"/>
                <a:chExt cx="1152" cy="1152"/>
              </a:xfrm>
            </p:grpSpPr>
            <p:sp>
              <p:nvSpPr>
                <p:cNvPr id="795690" name="Oval 42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91" name="Line 43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92" name="Line 44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 rot="5400000">
                <a:off x="3042" y="2147"/>
                <a:ext cx="1147" cy="1645"/>
                <a:chOff x="1776" y="2016"/>
                <a:chExt cx="1152" cy="1152"/>
              </a:xfrm>
            </p:grpSpPr>
            <p:sp>
              <p:nvSpPr>
                <p:cNvPr id="795694" name="Oval 46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95" name="Line 47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696" name="Line 48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3348" y="2474"/>
                <a:ext cx="1391" cy="1391"/>
                <a:chOff x="1776" y="2016"/>
                <a:chExt cx="1152" cy="1152"/>
              </a:xfrm>
            </p:grpSpPr>
            <p:sp>
              <p:nvSpPr>
                <p:cNvPr id="795698" name="Oval 50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699" name="Line 51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00" name="Line 52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7" name="Group 53"/>
              <p:cNvGrpSpPr>
                <a:grpSpLocks/>
              </p:cNvGrpSpPr>
              <p:nvPr/>
            </p:nvGrpSpPr>
            <p:grpSpPr bwMode="auto">
              <a:xfrm>
                <a:off x="3945" y="2601"/>
                <a:ext cx="1147" cy="1645"/>
                <a:chOff x="1776" y="2016"/>
                <a:chExt cx="1152" cy="1152"/>
              </a:xfrm>
            </p:grpSpPr>
            <p:sp>
              <p:nvSpPr>
                <p:cNvPr id="795702" name="Oval 54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03" name="Line 55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04" name="Line 56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" name="Group 57"/>
              <p:cNvGrpSpPr>
                <a:grpSpLocks/>
              </p:cNvGrpSpPr>
              <p:nvPr/>
            </p:nvGrpSpPr>
            <p:grpSpPr bwMode="auto">
              <a:xfrm>
                <a:off x="4456" y="2774"/>
                <a:ext cx="1049" cy="1739"/>
                <a:chOff x="1776" y="2016"/>
                <a:chExt cx="1152" cy="1152"/>
              </a:xfrm>
            </p:grpSpPr>
            <p:sp>
              <p:nvSpPr>
                <p:cNvPr id="795706" name="Oval 58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07" name="Line 59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08" name="Line 60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4868" y="3053"/>
                <a:ext cx="1147" cy="1645"/>
                <a:chOff x="1776" y="2016"/>
                <a:chExt cx="1152" cy="1152"/>
              </a:xfrm>
            </p:grpSpPr>
            <p:sp>
              <p:nvSpPr>
                <p:cNvPr id="795710" name="Oval 62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11" name="Line 63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12" name="Line 64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" name="Group 65"/>
              <p:cNvGrpSpPr>
                <a:grpSpLocks/>
              </p:cNvGrpSpPr>
              <p:nvPr/>
            </p:nvGrpSpPr>
            <p:grpSpPr bwMode="auto">
              <a:xfrm>
                <a:off x="5179" y="3405"/>
                <a:ext cx="1391" cy="1391"/>
                <a:chOff x="1776" y="2016"/>
                <a:chExt cx="1152" cy="1152"/>
              </a:xfrm>
            </p:grpSpPr>
            <p:sp>
              <p:nvSpPr>
                <p:cNvPr id="795714" name="Oval 66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15" name="Line 67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16" name="Line 68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" name="Group 69"/>
            <p:cNvGrpSpPr>
              <a:grpSpLocks/>
            </p:cNvGrpSpPr>
            <p:nvPr/>
          </p:nvGrpSpPr>
          <p:grpSpPr bwMode="auto">
            <a:xfrm>
              <a:off x="1874" y="1951"/>
              <a:ext cx="4696" cy="2845"/>
              <a:chOff x="1874" y="1951"/>
              <a:chExt cx="4696" cy="2845"/>
            </a:xfrm>
          </p:grpSpPr>
          <p:grpSp>
            <p:nvGrpSpPr>
              <p:cNvPr id="22" name="Group 70"/>
              <p:cNvGrpSpPr>
                <a:grpSpLocks/>
              </p:cNvGrpSpPr>
              <p:nvPr/>
            </p:nvGrpSpPr>
            <p:grpSpPr bwMode="auto">
              <a:xfrm rot="5400000">
                <a:off x="2123" y="1702"/>
                <a:ext cx="1147" cy="1645"/>
                <a:chOff x="1776" y="2016"/>
                <a:chExt cx="1152" cy="1152"/>
              </a:xfrm>
            </p:grpSpPr>
            <p:sp>
              <p:nvSpPr>
                <p:cNvPr id="795719" name="Oval 71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20" name="Line 72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21" name="Line 73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" name="Group 74"/>
              <p:cNvGrpSpPr>
                <a:grpSpLocks/>
              </p:cNvGrpSpPr>
              <p:nvPr/>
            </p:nvGrpSpPr>
            <p:grpSpPr bwMode="auto">
              <a:xfrm rot="5400000">
                <a:off x="2637" y="1873"/>
                <a:ext cx="1049" cy="1739"/>
                <a:chOff x="1776" y="2016"/>
                <a:chExt cx="1152" cy="1152"/>
              </a:xfrm>
            </p:grpSpPr>
            <p:sp>
              <p:nvSpPr>
                <p:cNvPr id="795723" name="Oval 75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24" name="Line 76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25" name="Line 77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4" name="Group 78"/>
              <p:cNvGrpSpPr>
                <a:grpSpLocks/>
              </p:cNvGrpSpPr>
              <p:nvPr/>
            </p:nvGrpSpPr>
            <p:grpSpPr bwMode="auto">
              <a:xfrm rot="5400000">
                <a:off x="3042" y="2147"/>
                <a:ext cx="1147" cy="1645"/>
                <a:chOff x="1776" y="2016"/>
                <a:chExt cx="1152" cy="1152"/>
              </a:xfrm>
            </p:grpSpPr>
            <p:sp>
              <p:nvSpPr>
                <p:cNvPr id="795727" name="Oval 79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28" name="Line 80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29" name="Line 81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" name="Group 82"/>
              <p:cNvGrpSpPr>
                <a:grpSpLocks/>
              </p:cNvGrpSpPr>
              <p:nvPr/>
            </p:nvGrpSpPr>
            <p:grpSpPr bwMode="auto">
              <a:xfrm>
                <a:off x="3348" y="2474"/>
                <a:ext cx="1391" cy="1391"/>
                <a:chOff x="1776" y="2016"/>
                <a:chExt cx="1152" cy="1152"/>
              </a:xfrm>
            </p:grpSpPr>
            <p:sp>
              <p:nvSpPr>
                <p:cNvPr id="795731" name="Oval 83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32" name="Line 84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33" name="Line 85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" name="Group 86"/>
              <p:cNvGrpSpPr>
                <a:grpSpLocks/>
              </p:cNvGrpSpPr>
              <p:nvPr/>
            </p:nvGrpSpPr>
            <p:grpSpPr bwMode="auto">
              <a:xfrm>
                <a:off x="3945" y="2601"/>
                <a:ext cx="1147" cy="1645"/>
                <a:chOff x="1776" y="2016"/>
                <a:chExt cx="1152" cy="1152"/>
              </a:xfrm>
            </p:grpSpPr>
            <p:sp>
              <p:nvSpPr>
                <p:cNvPr id="795735" name="Oval 87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36" name="Line 88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37" name="Line 89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7" name="Group 90"/>
              <p:cNvGrpSpPr>
                <a:grpSpLocks/>
              </p:cNvGrpSpPr>
              <p:nvPr/>
            </p:nvGrpSpPr>
            <p:grpSpPr bwMode="auto">
              <a:xfrm>
                <a:off x="4456" y="2774"/>
                <a:ext cx="1049" cy="1739"/>
                <a:chOff x="1776" y="2016"/>
                <a:chExt cx="1152" cy="1152"/>
              </a:xfrm>
            </p:grpSpPr>
            <p:sp>
              <p:nvSpPr>
                <p:cNvPr id="795739" name="Oval 91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40" name="Line 92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41" name="Line 93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8" name="Group 94"/>
              <p:cNvGrpSpPr>
                <a:grpSpLocks/>
              </p:cNvGrpSpPr>
              <p:nvPr/>
            </p:nvGrpSpPr>
            <p:grpSpPr bwMode="auto">
              <a:xfrm>
                <a:off x="4868" y="3053"/>
                <a:ext cx="1147" cy="1645"/>
                <a:chOff x="1776" y="2016"/>
                <a:chExt cx="1152" cy="1152"/>
              </a:xfrm>
            </p:grpSpPr>
            <p:sp>
              <p:nvSpPr>
                <p:cNvPr id="795743" name="Oval 95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44" name="Line 96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45" name="Line 97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9" name="Group 98"/>
              <p:cNvGrpSpPr>
                <a:grpSpLocks/>
              </p:cNvGrpSpPr>
              <p:nvPr/>
            </p:nvGrpSpPr>
            <p:grpSpPr bwMode="auto">
              <a:xfrm>
                <a:off x="5179" y="3405"/>
                <a:ext cx="1391" cy="1391"/>
                <a:chOff x="1776" y="2016"/>
                <a:chExt cx="1152" cy="1152"/>
              </a:xfrm>
            </p:grpSpPr>
            <p:sp>
              <p:nvSpPr>
                <p:cNvPr id="795747" name="Oval 99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1152" cy="1152"/>
                </a:xfrm>
                <a:prstGeom prst="ellipse">
                  <a:avLst/>
                </a:prstGeom>
                <a:solidFill>
                  <a:schemeClr val="bg1">
                    <a:alpha val="8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5748" name="Line 100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749" name="Line 101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5750" name="Oval 102"/>
          <p:cNvSpPr>
            <a:spLocks noChangeArrowheads="1"/>
          </p:cNvSpPr>
          <p:nvPr/>
        </p:nvSpPr>
        <p:spPr bwMode="auto">
          <a:xfrm rot="5400000">
            <a:off x="4189413" y="2973388"/>
            <a:ext cx="1666875" cy="2759075"/>
          </a:xfrm>
          <a:prstGeom prst="ellipse">
            <a:avLst/>
          </a:prstGeom>
          <a:solidFill>
            <a:srgbClr val="66CCF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5751" name="Line 103"/>
          <p:cNvSpPr>
            <a:spLocks noChangeShapeType="1"/>
          </p:cNvSpPr>
          <p:nvPr/>
        </p:nvSpPr>
        <p:spPr bwMode="auto">
          <a:xfrm>
            <a:off x="706438" y="2170113"/>
            <a:ext cx="7502525" cy="3762375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30" name="Group 104"/>
          <p:cNvGrpSpPr>
            <a:grpSpLocks/>
          </p:cNvGrpSpPr>
          <p:nvPr/>
        </p:nvGrpSpPr>
        <p:grpSpPr bwMode="auto">
          <a:xfrm>
            <a:off x="3924300" y="3238500"/>
            <a:ext cx="2187575" cy="2187575"/>
            <a:chOff x="1560" y="1600"/>
            <a:chExt cx="1378" cy="1378"/>
          </a:xfrm>
        </p:grpSpPr>
        <p:sp>
          <p:nvSpPr>
            <p:cNvPr id="795753" name="Line 105"/>
            <p:cNvSpPr>
              <a:spLocks noChangeShapeType="1"/>
            </p:cNvSpPr>
            <p:nvPr/>
          </p:nvSpPr>
          <p:spPr bwMode="auto">
            <a:xfrm>
              <a:off x="1560" y="2292"/>
              <a:ext cx="1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754" name="Line 106"/>
            <p:cNvSpPr>
              <a:spLocks noChangeShapeType="1"/>
            </p:cNvSpPr>
            <p:nvPr/>
          </p:nvSpPr>
          <p:spPr bwMode="auto">
            <a:xfrm>
              <a:off x="2256" y="1602"/>
              <a:ext cx="0" cy="1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755" name="Oval 107"/>
            <p:cNvSpPr>
              <a:spLocks noChangeArrowheads="1"/>
            </p:cNvSpPr>
            <p:nvPr/>
          </p:nvSpPr>
          <p:spPr bwMode="auto">
            <a:xfrm>
              <a:off x="1560" y="1600"/>
              <a:ext cx="1378" cy="137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1" name="Group 110"/>
          <p:cNvGrpSpPr>
            <a:grpSpLocks/>
          </p:cNvGrpSpPr>
          <p:nvPr/>
        </p:nvGrpSpPr>
        <p:grpSpPr bwMode="auto">
          <a:xfrm>
            <a:off x="4821238" y="3230563"/>
            <a:ext cx="371475" cy="496887"/>
            <a:chOff x="524" y="1780"/>
            <a:chExt cx="382" cy="511"/>
          </a:xfrm>
        </p:grpSpPr>
        <p:sp>
          <p:nvSpPr>
            <p:cNvPr id="795759" name="Oval 111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60" name="Arc 112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61" name="Arc 113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95648" name="Group 114"/>
          <p:cNvGrpSpPr>
            <a:grpSpLocks/>
          </p:cNvGrpSpPr>
          <p:nvPr/>
        </p:nvGrpSpPr>
        <p:grpSpPr bwMode="auto">
          <a:xfrm>
            <a:off x="6183313" y="4041775"/>
            <a:ext cx="371475" cy="496888"/>
            <a:chOff x="524" y="1780"/>
            <a:chExt cx="382" cy="511"/>
          </a:xfrm>
        </p:grpSpPr>
        <p:sp>
          <p:nvSpPr>
            <p:cNvPr id="795763" name="Oval 115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64" name="Arc 116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65" name="Arc 117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95649" name="Group 118"/>
          <p:cNvGrpSpPr>
            <a:grpSpLocks/>
          </p:cNvGrpSpPr>
          <p:nvPr/>
        </p:nvGrpSpPr>
        <p:grpSpPr bwMode="auto">
          <a:xfrm>
            <a:off x="4838700" y="4851400"/>
            <a:ext cx="371475" cy="496888"/>
            <a:chOff x="524" y="1780"/>
            <a:chExt cx="382" cy="511"/>
          </a:xfrm>
        </p:grpSpPr>
        <p:sp>
          <p:nvSpPr>
            <p:cNvPr id="795767" name="Oval 119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68" name="Arc 120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69" name="Arc 121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95650" name="Group 122"/>
          <p:cNvGrpSpPr>
            <a:grpSpLocks/>
          </p:cNvGrpSpPr>
          <p:nvPr/>
        </p:nvGrpSpPr>
        <p:grpSpPr bwMode="auto">
          <a:xfrm>
            <a:off x="3470275" y="4041775"/>
            <a:ext cx="371475" cy="496888"/>
            <a:chOff x="524" y="1780"/>
            <a:chExt cx="382" cy="511"/>
          </a:xfrm>
        </p:grpSpPr>
        <p:sp>
          <p:nvSpPr>
            <p:cNvPr id="795771" name="Oval 123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72" name="Arc 124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5773" name="Arc 125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9" name="Rectangle 110"/>
          <p:cNvSpPr txBox="1">
            <a:spLocks noChangeArrowheads="1"/>
          </p:cNvSpPr>
          <p:nvPr/>
        </p:nvSpPr>
        <p:spPr>
          <a:xfrm>
            <a:off x="4000559" y="1136229"/>
            <a:ext cx="5300661" cy="1585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潮汐的な空間のひずみが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伝わっていく波</a:t>
            </a:r>
          </a:p>
        </p:txBody>
      </p:sp>
      <p:sp>
        <p:nvSpPr>
          <p:cNvPr id="795651" name="タイトル 79565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重力波とは</a:t>
            </a:r>
          </a:p>
        </p:txBody>
      </p:sp>
      <p:sp>
        <p:nvSpPr>
          <p:cNvPr id="795652" name="フッター プレースホルダー 7956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795656" name="スライド番号プレースホルダー 7956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95660" name="テキスト ボックス 795659"/>
          <p:cNvSpPr txBox="1"/>
          <p:nvPr/>
        </p:nvSpPr>
        <p:spPr>
          <a:xfrm>
            <a:off x="3477420" y="6148627"/>
            <a:ext cx="24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Made by Seiji Kawamura</a:t>
            </a:r>
            <a:endParaRPr kumimoji="1" lang="ja-JP" altLang="en-US" dirty="0"/>
          </a:p>
        </p:txBody>
      </p:sp>
      <p:sp>
        <p:nvSpPr>
          <p:cNvPr id="795664" name="テキスト ボックス 795663"/>
          <p:cNvSpPr txBox="1"/>
          <p:nvPr/>
        </p:nvSpPr>
        <p:spPr>
          <a:xfrm>
            <a:off x="5521399" y="2275268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重力波</a:t>
            </a:r>
          </a:p>
        </p:txBody>
      </p:sp>
    </p:spTree>
    <p:extLst>
      <p:ext uri="{BB962C8B-B14F-4D97-AF65-F5344CB8AC3E}">
        <p14:creationId xmlns:p14="http://schemas.microsoft.com/office/powerpoint/2010/main" val="4112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95750"/>
                                        </p:tgtEl>
                                      </p:cBhvr>
                                      <p:by x="100000" y="169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95750"/>
                                        </p:tgtEl>
                                      </p:cBhvr>
                                      <p:by x="59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62743 0.42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2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3.88889E-6 -0.0745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05452 -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95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0.0715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9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0552 -2.9629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750" grpId="0" animBg="1"/>
      <p:bldP spid="7957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199" y="1148347"/>
            <a:ext cx="6683829" cy="508916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重力波とは何か</a:t>
            </a:r>
            <a:r>
              <a:rPr kumimoji="1" lang="en-US" altLang="ja-JP" dirty="0"/>
              <a:t>?</a:t>
            </a:r>
          </a:p>
          <a:p>
            <a:pPr lvl="1"/>
            <a:r>
              <a:rPr lang="en-US" altLang="ja-JP" dirty="0"/>
              <a:t>1916</a:t>
            </a:r>
            <a:r>
              <a:rPr lang="ja-JP" altLang="en-US"/>
              <a:t>年にアインシュタインによって存在</a:t>
            </a:r>
            <a:r>
              <a:rPr lang="ja-JP" altLang="en-US" dirty="0"/>
              <a:t>が予言された。</a:t>
            </a:r>
            <a:endParaRPr lang="en-US" altLang="ja-JP" dirty="0"/>
          </a:p>
          <a:p>
            <a:pPr lvl="1"/>
            <a:r>
              <a:rPr kumimoji="1" lang="ja-JP" altLang="en-US" dirty="0"/>
              <a:t>真空中を伝わる潮汐的な時空の歪み。</a:t>
            </a:r>
            <a:endParaRPr kumimoji="1"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一般相対性理論が正しければ</a:t>
            </a:r>
            <a:r>
              <a:rPr lang="en-US" altLang="ja-JP" dirty="0"/>
              <a:t>)</a:t>
            </a:r>
            <a:r>
              <a:rPr lang="ja-JP" altLang="en-US" dirty="0"/>
              <a:t>光速で伝わり、</a:t>
            </a:r>
            <a:r>
              <a:rPr lang="en-US" altLang="ja-JP" dirty="0"/>
              <a:t>2</a:t>
            </a:r>
            <a:r>
              <a:rPr lang="ja-JP" altLang="en-US" dirty="0"/>
              <a:t>つのモードがある。</a:t>
            </a:r>
            <a:endParaRPr lang="en-US" altLang="ja-JP" dirty="0"/>
          </a:p>
          <a:p>
            <a:pPr lvl="1"/>
            <a:r>
              <a:rPr kumimoji="1" lang="ja-JP" altLang="en-US" dirty="0"/>
              <a:t>全てのものをほぼ相互作用せずに通過する。</a:t>
            </a:r>
            <a:endParaRPr kumimoji="1" lang="en-US" altLang="ja-JP" dirty="0"/>
          </a:p>
          <a:p>
            <a:pPr lvl="1"/>
            <a:r>
              <a:rPr lang="en-US" altLang="ja-JP" dirty="0"/>
              <a:t>2015</a:t>
            </a:r>
            <a:r>
              <a:rPr lang="ja-JP" altLang="en-US" dirty="0"/>
              <a:t>年に初めて直接検出された。</a:t>
            </a:r>
            <a:endParaRPr lang="en-US" altLang="ja-JP" dirty="0"/>
          </a:p>
          <a:p>
            <a:pPr lvl="1"/>
            <a:r>
              <a:rPr lang="en-US" altLang="ja-JP" dirty="0"/>
              <a:t>2017</a:t>
            </a:r>
            <a:r>
              <a:rPr lang="ja-JP" altLang="en-US" dirty="0"/>
              <a:t>年に重力波初検出に関してノーベル物理学賞が授与された。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重力波とは</a:t>
            </a:r>
          </a:p>
        </p:txBody>
      </p:sp>
      <p:pic>
        <p:nvPicPr>
          <p:cNvPr id="6" name="図 5" descr="2015-12-18 19.26.1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959" y="2513954"/>
            <a:ext cx="1952625" cy="262537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0929AF-5DED-7447-BB25-768E936AE05E}"/>
              </a:ext>
            </a:extLst>
          </p:cNvPr>
          <p:cNvSpPr txBox="1"/>
          <p:nvPr/>
        </p:nvSpPr>
        <p:spPr>
          <a:xfrm>
            <a:off x="7037614" y="5192486"/>
            <a:ext cx="21063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写真</a:t>
            </a:r>
            <a:r>
              <a:rPr kumimoji="1" lang="en-US" altLang="ja-JP" sz="1400" dirty="0"/>
              <a:t>: </a:t>
            </a:r>
            <a:r>
              <a:rPr kumimoji="1" lang="ja-JP" altLang="en-US" sz="1400"/>
              <a:t>梶田先生のノーベル賞受賞記念パーティの際に展示されていた本物のノーベル賞メダル。</a:t>
            </a:r>
            <a:endParaRPr kumimoji="1" lang="en-US" altLang="ja-JP" sz="1400" dirty="0"/>
          </a:p>
          <a:p>
            <a:r>
              <a:rPr lang="en-US" altLang="ja-JP" sz="1400" dirty="0"/>
              <a:t>(</a:t>
            </a:r>
            <a:r>
              <a:rPr lang="ja-JP" altLang="en-US" sz="1400"/>
              <a:t>撮影</a:t>
            </a:r>
            <a:r>
              <a:rPr lang="en-US" altLang="ja-JP" sz="1400" dirty="0"/>
              <a:t>: </a:t>
            </a:r>
            <a:r>
              <a:rPr lang="ja-JP" altLang="en-US" sz="1400"/>
              <a:t>受付係だった長野</a:t>
            </a:r>
            <a:r>
              <a:rPr lang="en-US" altLang="ja-JP" sz="1400" dirty="0"/>
              <a:t>)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426128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重力波とは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重力波による物理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重力波検出器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レーザー干渉計とは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研究の今後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87170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3365004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現在検出可能なレベル</a:t>
            </a:r>
            <a:r>
              <a:rPr lang="ja-JP" altLang="en-US" dirty="0"/>
              <a:t>（</a:t>
            </a:r>
            <a:r>
              <a:rPr kumimoji="1" lang="en-US" altLang="ja-JP" dirty="0"/>
              <a:t>~10</a:t>
            </a:r>
            <a:r>
              <a:rPr kumimoji="1" lang="en-US" altLang="ja-JP" baseline="30000" dirty="0"/>
              <a:t>-22</a:t>
            </a:r>
            <a:r>
              <a:rPr lang="ja-JP" altLang="en-US" dirty="0"/>
              <a:t>）</a:t>
            </a:r>
            <a:r>
              <a:rPr kumimoji="1" lang="ja-JP" altLang="en-US" dirty="0"/>
              <a:t>の重力波を放出する可能性があるのは主に天体現象。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コンパクト天体の連星合体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ブラックホール連星</a:t>
            </a:r>
            <a:endParaRPr kumimoji="1" lang="en-US" altLang="ja-JP" dirty="0"/>
          </a:p>
          <a:p>
            <a:pPr lvl="2"/>
            <a:r>
              <a:rPr lang="ja-JP" altLang="en-US" dirty="0"/>
              <a:t>中性子星連星</a:t>
            </a:r>
            <a:endParaRPr lang="en-US" altLang="ja-JP" dirty="0"/>
          </a:p>
          <a:p>
            <a:pPr lvl="1"/>
            <a:r>
              <a:rPr lang="ja-JP" altLang="en-US" dirty="0"/>
              <a:t>超新星爆発</a:t>
            </a:r>
            <a:endParaRPr lang="en-US" altLang="ja-JP" dirty="0"/>
          </a:p>
          <a:p>
            <a:pPr lvl="1"/>
            <a:r>
              <a:rPr kumimoji="1" lang="ja-JP" altLang="en-US" dirty="0"/>
              <a:t>パルサー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初期宇宙</a:t>
            </a:r>
            <a:endParaRPr kumimoji="1"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重力波による物理</a:t>
            </a:r>
          </a:p>
        </p:txBody>
      </p:sp>
      <p:pic>
        <p:nvPicPr>
          <p:cNvPr id="6" name="図 5" descr="GWgeneratio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8" y="4257393"/>
            <a:ext cx="7682577" cy="2175161"/>
          </a:xfrm>
          <a:prstGeom prst="rect">
            <a:avLst/>
          </a:prstGeom>
        </p:spPr>
      </p:pic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4511498" y="6142243"/>
            <a:ext cx="39185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1400" dirty="0">
                <a:solidFill>
                  <a:srgbClr val="FFFFFF"/>
                </a:solidFill>
              </a:rPr>
              <a:t>http://gwcenter.icrr.u-tokyo.ac.jp/plan/aboutu-gw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15136" y="3428095"/>
            <a:ext cx="2264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※</a:t>
            </a:r>
            <a:r>
              <a:rPr kumimoji="1" lang="ja-JP" altLang="en-US" sz="2000" dirty="0"/>
              <a:t> 人工的に出せる</a:t>
            </a:r>
            <a:endParaRPr kumimoji="1" lang="en-US" altLang="ja-JP" sz="2000" dirty="0"/>
          </a:p>
          <a:p>
            <a:r>
              <a:rPr kumimoji="1" lang="ja-JP" altLang="en-US" sz="2000" dirty="0"/>
              <a:t>のは</a:t>
            </a:r>
            <a:r>
              <a:rPr kumimoji="1" lang="en-US" altLang="ja-JP" sz="2000" dirty="0"/>
              <a:t>10</a:t>
            </a:r>
            <a:r>
              <a:rPr kumimoji="1" lang="en-US" altLang="ja-JP" sz="2000" baseline="30000"/>
              <a:t>-40</a:t>
            </a:r>
            <a:r>
              <a:rPr kumimoji="1" lang="ja-JP" altLang="en-US" sz="2000"/>
              <a:t>くらい</a:t>
            </a:r>
            <a:r>
              <a:rPr kumimoji="1" lang="ja-JP" altLang="en-US" sz="2000" dirty="0"/>
              <a:t>まで</a:t>
            </a:r>
          </a:p>
        </p:txBody>
      </p:sp>
    </p:spTree>
    <p:extLst>
      <p:ext uri="{BB962C8B-B14F-4D97-AF65-F5344CB8AC3E}">
        <p14:creationId xmlns:p14="http://schemas.microsoft.com/office/powerpoint/2010/main" val="164005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3163475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現在検出可能なレベル</a:t>
            </a:r>
            <a:r>
              <a:rPr lang="ja-JP" altLang="en-US" dirty="0"/>
              <a:t>（</a:t>
            </a:r>
            <a:r>
              <a:rPr lang="en-US" altLang="ja-JP" dirty="0"/>
              <a:t>~10</a:t>
            </a:r>
            <a:r>
              <a:rPr lang="en-US" altLang="ja-JP" baseline="30000" dirty="0"/>
              <a:t>-22</a:t>
            </a:r>
            <a:r>
              <a:rPr lang="ja-JP" altLang="en-US" dirty="0"/>
              <a:t>）</a:t>
            </a:r>
            <a:r>
              <a:rPr kumimoji="1" lang="ja-JP" altLang="en-US" dirty="0"/>
              <a:t>の重力波を放出する可能性があるのは主に天体現象。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コンパクト天体の連星合体</a:t>
            </a:r>
            <a:endParaRPr kumimoji="1" lang="en-US" altLang="ja-JP" dirty="0"/>
          </a:p>
          <a:p>
            <a:pPr lvl="2"/>
            <a:r>
              <a:rPr lang="ja-JP" altLang="en-US" dirty="0"/>
              <a:t>ブラックホール連星 </a:t>
            </a:r>
            <a:r>
              <a:rPr lang="en-US" altLang="ja-JP" dirty="0"/>
              <a:t>←</a:t>
            </a:r>
          </a:p>
          <a:p>
            <a:pPr lvl="2"/>
            <a:r>
              <a:rPr lang="ja-JP" altLang="en-US" dirty="0"/>
              <a:t>中性子星連星</a:t>
            </a:r>
            <a:endParaRPr lang="en-US" altLang="ja-JP" dirty="0"/>
          </a:p>
          <a:p>
            <a:pPr lvl="1"/>
            <a:r>
              <a:rPr lang="ja-JP" altLang="en-US" dirty="0"/>
              <a:t>超新星爆発</a:t>
            </a:r>
            <a:endParaRPr lang="en-US" altLang="ja-JP" dirty="0"/>
          </a:p>
          <a:p>
            <a:pPr lvl="1"/>
            <a:r>
              <a:rPr kumimoji="1" lang="ja-JP" altLang="en-US" dirty="0"/>
              <a:t>パルサー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初期宇宙</a:t>
            </a:r>
            <a:endParaRPr kumimoji="1"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重力波による物理</a:t>
            </a:r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4511498" y="6142243"/>
            <a:ext cx="39185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1400" dirty="0">
                <a:solidFill>
                  <a:srgbClr val="FFFFFF"/>
                </a:solidFill>
              </a:rPr>
              <a:t>http://gwcenter.icrr.u-tokyo.ac.jp/plan/aboutu-gw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53821" y="2333380"/>
            <a:ext cx="2345594" cy="6493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35942" y="2257552"/>
            <a:ext cx="376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米国</a:t>
            </a:r>
            <a:r>
              <a:rPr kumimoji="1" lang="ja-JP" altLang="en-US" sz="2400"/>
              <a:t>の</a:t>
            </a:r>
            <a:r>
              <a:rPr kumimoji="1" lang="en-US" altLang="ja-JP" sz="2400" dirty="0"/>
              <a:t>LIGO</a:t>
            </a:r>
            <a:r>
              <a:rPr kumimoji="1" lang="ja-JP" altLang="en-US" sz="2400"/>
              <a:t>グループに</a:t>
            </a:r>
            <a:r>
              <a:rPr kumimoji="1" lang="ja-JP" altLang="en-US" sz="2400" dirty="0"/>
              <a:t>より</a:t>
            </a:r>
            <a:endParaRPr kumimoji="1" lang="en-US" altLang="ja-JP" sz="2400" dirty="0"/>
          </a:p>
          <a:p>
            <a:r>
              <a:rPr kumimoji="1" lang="en-US" altLang="ja-JP" sz="2400" dirty="0"/>
              <a:t>2015</a:t>
            </a:r>
            <a:r>
              <a:rPr kumimoji="1" lang="ja-JP" altLang="en-US" sz="2400"/>
              <a:t>年</a:t>
            </a:r>
            <a:r>
              <a:rPr kumimoji="1" lang="en-US" altLang="ja-JP" sz="2400" dirty="0"/>
              <a:t>(BH)</a:t>
            </a:r>
            <a:r>
              <a:rPr kumimoji="1" lang="ja-JP" altLang="en-US" sz="2400"/>
              <a:t>と</a:t>
            </a:r>
            <a:r>
              <a:rPr kumimoji="1" lang="en-US" altLang="ja-JP" sz="2400" dirty="0"/>
              <a:t>2017</a:t>
            </a:r>
            <a:r>
              <a:rPr kumimoji="1" lang="ja-JP" altLang="en-US" sz="2400"/>
              <a:t>年</a:t>
            </a:r>
            <a:r>
              <a:rPr kumimoji="1" lang="en-US" altLang="ja-JP" sz="2400" dirty="0"/>
              <a:t>(NS)</a:t>
            </a:r>
            <a:r>
              <a:rPr kumimoji="1" lang="ja-JP" altLang="en-US" sz="2400"/>
              <a:t>に</a:t>
            </a:r>
            <a:r>
              <a:rPr kumimoji="1" lang="ja-JP" altLang="en-US" sz="2400" dirty="0"/>
              <a:t>初検出された。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15136" y="3428095"/>
            <a:ext cx="2264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※</a:t>
            </a:r>
            <a:r>
              <a:rPr kumimoji="1" lang="ja-JP" altLang="en-US" sz="2000" dirty="0"/>
              <a:t> 人工的に出せる</a:t>
            </a:r>
            <a:endParaRPr kumimoji="1" lang="en-US" altLang="ja-JP" sz="2000" dirty="0"/>
          </a:p>
          <a:p>
            <a:r>
              <a:rPr kumimoji="1" lang="ja-JP" altLang="en-US" sz="2000" dirty="0"/>
              <a:t>のは</a:t>
            </a:r>
            <a:r>
              <a:rPr kumimoji="1" lang="en-US" altLang="ja-JP" sz="2000" dirty="0"/>
              <a:t>10</a:t>
            </a:r>
            <a:r>
              <a:rPr kumimoji="1" lang="en-US" altLang="ja-JP" sz="2000" baseline="30000" dirty="0"/>
              <a:t>-40</a:t>
            </a:r>
            <a:r>
              <a:rPr kumimoji="1" lang="ja-JP" altLang="en-US" sz="2000" dirty="0"/>
              <a:t>くらいまで</a:t>
            </a:r>
          </a:p>
        </p:txBody>
      </p:sp>
      <p:pic>
        <p:nvPicPr>
          <p:cNvPr id="12" name="図 11" descr="GWgeneration-2.jpg">
            <a:extLst>
              <a:ext uri="{FF2B5EF4-FFF2-40B4-BE49-F238E27FC236}">
                <a16:creationId xmlns:a16="http://schemas.microsoft.com/office/drawing/2014/main" id="{11EB9DB7-578B-9F48-A24C-FD234C706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8" y="4257393"/>
            <a:ext cx="7682577" cy="2175161"/>
          </a:xfrm>
          <a:prstGeom prst="rect">
            <a:avLst/>
          </a:prstGeom>
        </p:spPr>
      </p:pic>
      <p:sp>
        <p:nvSpPr>
          <p:cNvPr id="14" name="コンテンツ プレースホルダー 1">
            <a:extLst>
              <a:ext uri="{FF2B5EF4-FFF2-40B4-BE49-F238E27FC236}">
                <a16:creationId xmlns:a16="http://schemas.microsoft.com/office/drawing/2014/main" id="{7E79F8E6-1213-1047-9657-BBAD9D8B65DA}"/>
              </a:ext>
            </a:extLst>
          </p:cNvPr>
          <p:cNvSpPr txBox="1">
            <a:spLocks/>
          </p:cNvSpPr>
          <p:nvPr/>
        </p:nvSpPr>
        <p:spPr>
          <a:xfrm>
            <a:off x="4511498" y="6142245"/>
            <a:ext cx="39185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1400" dirty="0">
                <a:solidFill>
                  <a:srgbClr val="FFFFFF"/>
                </a:solidFill>
              </a:rPr>
              <a:t>http://gwcenter.icrr.u-tokyo.ac.jp/plan/aboutu-gw</a:t>
            </a:r>
          </a:p>
        </p:txBody>
      </p:sp>
    </p:spTree>
    <p:extLst>
      <p:ext uri="{BB962C8B-B14F-4D97-AF65-F5344CB8AC3E}">
        <p14:creationId xmlns:p14="http://schemas.microsoft.com/office/powerpoint/2010/main" val="65418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重力波による物理</a:t>
            </a:r>
            <a:endParaRPr kumimoji="1" lang="ja-JP" altLang="en-US" dirty="0"/>
          </a:p>
        </p:txBody>
      </p:sp>
      <p:grpSp>
        <p:nvGrpSpPr>
          <p:cNvPr id="7" name="グループ化 12"/>
          <p:cNvGrpSpPr/>
          <p:nvPr/>
        </p:nvGrpSpPr>
        <p:grpSpPr>
          <a:xfrm>
            <a:off x="809723" y="1174610"/>
            <a:ext cx="7506390" cy="5230192"/>
            <a:chOff x="171037" y="508002"/>
            <a:chExt cx="8683922" cy="605064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52" y="3098307"/>
              <a:ext cx="7555303" cy="3063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7073685" y="508002"/>
              <a:ext cx="1134070" cy="1982391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 w="25400" cap="flat">
              <a:solidFill>
                <a:srgbClr val="FFFFFF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5457412" y="508002"/>
              <a:ext cx="1134070" cy="1982391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 w="25400" cap="flat">
              <a:solidFill>
                <a:srgbClr val="FFFFFF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37" y="731244"/>
              <a:ext cx="2408783" cy="152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693" y="641948"/>
              <a:ext cx="1730127" cy="170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6"/>
            <p:cNvSpPr>
              <a:spLocks/>
            </p:cNvSpPr>
            <p:nvPr/>
          </p:nvSpPr>
          <p:spPr bwMode="auto">
            <a:xfrm>
              <a:off x="2608841" y="1320603"/>
              <a:ext cx="433090" cy="327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B3B3B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779" y="775892"/>
              <a:ext cx="991195" cy="1375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4975208" y="1311674"/>
              <a:ext cx="433090" cy="327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B3B3B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AutoShape 9"/>
            <p:cNvSpPr>
              <a:spLocks/>
            </p:cNvSpPr>
            <p:nvPr/>
          </p:nvSpPr>
          <p:spPr bwMode="auto">
            <a:xfrm>
              <a:off x="6636130" y="1302744"/>
              <a:ext cx="433090" cy="3270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193"/>
                  </a:moveTo>
                  <a:lnTo>
                    <a:pt x="0" y="14407"/>
                  </a:lnTo>
                  <a:lnTo>
                    <a:pt x="12960" y="14407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12960" y="0"/>
                  </a:lnTo>
                  <a:lnTo>
                    <a:pt x="12960" y="7193"/>
                  </a:lnTo>
                  <a:close/>
                  <a:moveTo>
                    <a:pt x="0" y="7193"/>
                  </a:moveTo>
                </a:path>
              </a:pathLst>
            </a:custGeom>
            <a:solidFill>
              <a:srgbClr val="B3B3B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490" y="534791"/>
              <a:ext cx="823764" cy="190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3996915" y="2927816"/>
              <a:ext cx="232559" cy="1203652"/>
            </a:xfrm>
            <a:prstGeom prst="line">
              <a:avLst/>
            </a:prstGeom>
            <a:noFill/>
            <a:ln w="38100" cap="flat">
              <a:solidFill>
                <a:srgbClr val="008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6033375" y="2927816"/>
              <a:ext cx="427693" cy="690177"/>
            </a:xfrm>
            <a:prstGeom prst="line">
              <a:avLst/>
            </a:prstGeom>
            <a:noFill/>
            <a:ln w="38100" cap="flat">
              <a:solidFill>
                <a:srgbClr val="008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rot="10800000" flipH="1">
              <a:off x="6655639" y="3377773"/>
              <a:ext cx="755095" cy="865285"/>
            </a:xfrm>
            <a:prstGeom prst="line">
              <a:avLst/>
            </a:prstGeom>
            <a:noFill/>
            <a:ln w="38100" cap="flat">
              <a:solidFill>
                <a:srgbClr val="008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7"/>
            <p:cNvSpPr>
              <a:spLocks/>
            </p:cNvSpPr>
            <p:nvPr/>
          </p:nvSpPr>
          <p:spPr bwMode="auto">
            <a:xfrm>
              <a:off x="3130077" y="2548188"/>
              <a:ext cx="19252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ja-JP" altLang="en-US" sz="2400" b="1" dirty="0">
                  <a:solidFill>
                    <a:srgbClr val="3333FF"/>
                  </a:solidFill>
                </a:rPr>
                <a:t>インスパイラル</a:t>
              </a:r>
              <a:endParaRPr lang="en-US" altLang="ja-JP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22" name="Rectangle 18"/>
            <p:cNvSpPr>
              <a:spLocks/>
            </p:cNvSpPr>
            <p:nvPr/>
          </p:nvSpPr>
          <p:spPr bwMode="auto">
            <a:xfrm>
              <a:off x="5681475" y="2555689"/>
              <a:ext cx="618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ja-JP" altLang="en-US" sz="2400" b="1" dirty="0">
                  <a:solidFill>
                    <a:srgbClr val="3333FF"/>
                  </a:solidFill>
                </a:rPr>
                <a:t>合体</a:t>
              </a:r>
              <a:endParaRPr lang="en-US" altLang="ja-JP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23" name="Rectangle 19"/>
            <p:cNvSpPr>
              <a:spLocks/>
            </p:cNvSpPr>
            <p:nvPr/>
          </p:nvSpPr>
          <p:spPr bwMode="auto">
            <a:xfrm>
              <a:off x="6655639" y="2558483"/>
              <a:ext cx="21993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ja-JP" altLang="en-US" sz="2400" b="1" dirty="0">
                  <a:solidFill>
                    <a:srgbClr val="3333FF"/>
                  </a:solidFill>
                </a:rPr>
                <a:t>ブラックホールの</a:t>
              </a:r>
              <a:endParaRPr lang="en-US" altLang="ja-JP" sz="2400" b="1" dirty="0">
                <a:solidFill>
                  <a:srgbClr val="3333FF"/>
                </a:solidFill>
              </a:endParaRPr>
            </a:p>
            <a:p>
              <a:r>
                <a:rPr lang="ja-JP" altLang="en-US" sz="2400" b="1" dirty="0">
                  <a:solidFill>
                    <a:srgbClr val="3333FF"/>
                  </a:solidFill>
                </a:rPr>
                <a:t>準固有振動</a:t>
              </a:r>
              <a:endParaRPr lang="en-US" altLang="ja-JP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6200000">
              <a:off x="-726235" y="4283507"/>
              <a:ext cx="2837773" cy="4272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prstClr val="black"/>
                  </a:solidFill>
                </a:rPr>
                <a:t>重力波振幅 </a:t>
              </a:r>
              <a:r>
                <a:rPr lang="en-US" altLang="ja-JP" dirty="0">
                  <a:solidFill>
                    <a:prstClr val="black"/>
                  </a:solidFill>
                </a:rPr>
                <a:t>[×10</a:t>
              </a:r>
              <a:r>
                <a:rPr lang="en-US" altLang="ja-JP" baseline="30000" dirty="0">
                  <a:solidFill>
                    <a:prstClr val="black"/>
                  </a:solidFill>
                  <a:sym typeface="Symbol"/>
                </a:rPr>
                <a:t></a:t>
              </a:r>
              <a:r>
                <a:rPr lang="en-US" altLang="ja-JP" baseline="30000" dirty="0">
                  <a:solidFill>
                    <a:prstClr val="black"/>
                  </a:solidFill>
                </a:rPr>
                <a:t>22</a:t>
              </a:r>
              <a:r>
                <a:rPr lang="en-US" altLang="ja-JP" dirty="0">
                  <a:solidFill>
                    <a:prstClr val="black"/>
                  </a:solidFill>
                </a:rPr>
                <a:t>]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653928" y="6131382"/>
              <a:ext cx="1963700" cy="4272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prstClr val="black"/>
                  </a:solidFill>
                </a:rPr>
                <a:t>時間 </a:t>
              </a:r>
              <a:r>
                <a:rPr lang="en-US" altLang="ja-JP" dirty="0">
                  <a:solidFill>
                    <a:prstClr val="black"/>
                  </a:solidFill>
                </a:rPr>
                <a:t>[</a:t>
              </a:r>
              <a:r>
                <a:rPr lang="en-US" altLang="ja-JP" dirty="0" err="1">
                  <a:solidFill>
                    <a:prstClr val="black"/>
                  </a:solidFill>
                </a:rPr>
                <a:t>msec</a:t>
              </a:r>
              <a:r>
                <a:rPr lang="en-US" altLang="ja-JP" dirty="0">
                  <a:solidFill>
                    <a:prstClr val="black"/>
                  </a:solidFill>
                </a:rPr>
                <a:t>]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93919" y="5869675"/>
              <a:ext cx="7055335" cy="2848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altLang="ja-JP" sz="1600" dirty="0">
                  <a:solidFill>
                    <a:prstClr val="black"/>
                  </a:solidFill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</a:t>
              </a:r>
              <a:r>
                <a:rPr lang="en-US" altLang="ja-JP" sz="1600" dirty="0">
                  <a:solidFill>
                    <a:prstClr val="black"/>
                  </a:solidFill>
                </a:rPr>
                <a:t>20                   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</a:t>
              </a:r>
              <a:r>
                <a:rPr lang="en-US" altLang="ja-JP" sz="1600" dirty="0">
                  <a:solidFill>
                    <a:prstClr val="black"/>
                  </a:solidFill>
                </a:rPr>
                <a:t>15                   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</a:t>
              </a:r>
              <a:r>
                <a:rPr lang="en-US" altLang="ja-JP" sz="1600" dirty="0">
                  <a:solidFill>
                    <a:prstClr val="black"/>
                  </a:solidFill>
                </a:rPr>
                <a:t>10                   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</a:t>
              </a:r>
              <a:r>
                <a:rPr lang="en-US" altLang="ja-JP" sz="1600" dirty="0">
                  <a:solidFill>
                    <a:prstClr val="black"/>
                  </a:solidFill>
                </a:rPr>
                <a:t>5                      0                      5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029810" y="3357414"/>
              <a:ext cx="168676" cy="217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30674" y="3235189"/>
              <a:ext cx="473108" cy="2706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  <a:sym typeface="Symbol"/>
                </a:rPr>
                <a:t>  </a:t>
              </a:r>
              <a:r>
                <a:rPr lang="en-US" altLang="ja-JP" sz="1600" dirty="0">
                  <a:solidFill>
                    <a:prstClr val="black"/>
                  </a:solidFill>
                </a:rPr>
                <a:t>2</a:t>
              </a:r>
            </a:p>
            <a:p>
              <a:endParaRPr lang="en-US" altLang="ja-JP" sz="1600" dirty="0">
                <a:solidFill>
                  <a:prstClr val="black"/>
                </a:solidFill>
              </a:endParaRPr>
            </a:p>
            <a:p>
              <a:r>
                <a:rPr lang="en-US" altLang="ja-JP" sz="1600" dirty="0">
                  <a:solidFill>
                    <a:prstClr val="black"/>
                  </a:solidFill>
                </a:rPr>
                <a:t>  1</a:t>
              </a:r>
            </a:p>
            <a:p>
              <a:endParaRPr lang="en-US" altLang="ja-JP" sz="1600" dirty="0">
                <a:solidFill>
                  <a:prstClr val="black"/>
                </a:solidFill>
              </a:endParaRPr>
            </a:p>
            <a:p>
              <a:r>
                <a:rPr lang="en-US" altLang="ja-JP" sz="1600" dirty="0">
                  <a:solidFill>
                    <a:prstClr val="black"/>
                  </a:solidFill>
                </a:rPr>
                <a:t>  0</a:t>
              </a:r>
            </a:p>
            <a:p>
              <a:endParaRPr lang="en-US" altLang="ja-JP" sz="1600" dirty="0">
                <a:solidFill>
                  <a:prstClr val="black"/>
                </a:solidFill>
              </a:endParaRPr>
            </a:p>
            <a:p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</a:t>
              </a:r>
              <a:r>
                <a:rPr lang="en-US" altLang="ja-JP" sz="1600" dirty="0">
                  <a:solidFill>
                    <a:prstClr val="black"/>
                  </a:solidFill>
                </a:rPr>
                <a:t>1</a:t>
              </a:r>
            </a:p>
            <a:p>
              <a:endParaRPr lang="en-US" altLang="ja-JP" sz="1600" dirty="0">
                <a:solidFill>
                  <a:prstClr val="black"/>
                </a:solidFill>
              </a:endParaRPr>
            </a:p>
            <a:p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</a:t>
              </a:r>
              <a:r>
                <a:rPr lang="en-US" altLang="ja-JP" sz="1600" dirty="0">
                  <a:solidFill>
                    <a:prstClr val="black"/>
                  </a:solidFill>
                </a:rPr>
                <a:t>2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738313" y="785813"/>
              <a:ext cx="819150" cy="214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743075" y="661988"/>
              <a:ext cx="1281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prstClr val="black"/>
                  </a:solidFill>
                </a:rPr>
                <a:t>重力波</a:t>
              </a:r>
              <a:endParaRPr lang="en-US" altLang="ja-JP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17"/>
            <p:cNvSpPr>
              <a:spLocks/>
            </p:cNvSpPr>
            <p:nvPr/>
          </p:nvSpPr>
          <p:spPr bwMode="auto">
            <a:xfrm>
              <a:off x="730648" y="2558483"/>
              <a:ext cx="1237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ja-JP" altLang="en-US" sz="2400" b="1" dirty="0">
                  <a:solidFill>
                    <a:srgbClr val="3333FF"/>
                  </a:solidFill>
                </a:rPr>
                <a:t>公転運動</a:t>
              </a:r>
              <a:endParaRPr lang="en-US" altLang="ja-JP" sz="24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6553200" y="6126178"/>
            <a:ext cx="259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Made by Kanda Nobuyuki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557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重力波による物理</a:t>
            </a:r>
          </a:p>
        </p:txBody>
      </p:sp>
      <p:pic>
        <p:nvPicPr>
          <p:cNvPr id="6" name="図 5" descr="medium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27" y="1183358"/>
            <a:ext cx="6350000" cy="5105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623558" y="6111411"/>
            <a:ext cx="247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B.P. Abbott+, PRL (2016)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45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BE9E762-26BB-A94A-9A69-240B3255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307E792-EAB7-1147-BB63-C42DDFD7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D9E3D0-FA69-5B44-A4EE-03D68109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0121"/>
            <a:ext cx="8229600" cy="5219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b="1" u="sng"/>
              <a:t>これまでの重力波イベントから分かったこと</a:t>
            </a:r>
            <a:endParaRPr kumimoji="1" lang="en-US" altLang="ja-JP" b="1" u="sng" dirty="0"/>
          </a:p>
          <a:p>
            <a:pPr lvl="1"/>
            <a:r>
              <a:rPr lang="ja-JP" altLang="en-US"/>
              <a:t>重力波は真空中を</a:t>
            </a:r>
            <a:r>
              <a:rPr lang="en-US" altLang="ja-JP" dirty="0"/>
              <a:t>(</a:t>
            </a:r>
            <a:r>
              <a:rPr lang="ja-JP" altLang="en-US"/>
              <a:t>ほぼ</a:t>
            </a:r>
            <a:r>
              <a:rPr lang="en-US" altLang="ja-JP" dirty="0"/>
              <a:t>)</a:t>
            </a:r>
            <a:r>
              <a:rPr lang="ja-JP" altLang="en-US"/>
              <a:t>光速で伝播する。</a:t>
            </a:r>
            <a:endParaRPr lang="en-US" altLang="ja-JP" dirty="0"/>
          </a:p>
          <a:p>
            <a:pPr lvl="1"/>
            <a:r>
              <a:rPr lang="ja-JP" altLang="en-US"/>
              <a:t>一般相対論に矛盾はない。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/>
              <a:t>太陽質量の</a:t>
            </a:r>
            <a:r>
              <a:rPr lang="en-US" altLang="ja-JP" dirty="0"/>
              <a:t>10~</a:t>
            </a:r>
            <a:r>
              <a:rPr lang="ja-JP" altLang="en-US"/>
              <a:t>数</a:t>
            </a:r>
            <a:r>
              <a:rPr lang="en-US" altLang="ja-JP" dirty="0"/>
              <a:t>10</a:t>
            </a:r>
            <a:r>
              <a:rPr lang="ja-JP" altLang="en-US"/>
              <a:t>倍の重さの</a:t>
            </a:r>
            <a:r>
              <a:rPr lang="en-US" altLang="ja-JP" dirty="0"/>
              <a:t>)</a:t>
            </a:r>
            <a:r>
              <a:rPr lang="ja-JP" altLang="en-US"/>
              <a:t>ブラックホールが存在する。</a:t>
            </a:r>
            <a:endParaRPr lang="en-US" altLang="ja-JP" dirty="0"/>
          </a:p>
          <a:p>
            <a:pPr lvl="1"/>
            <a:r>
              <a:rPr lang="ja-JP" altLang="en-US"/>
              <a:t>連星ブラックホールも存在する。</a:t>
            </a:r>
            <a:endParaRPr lang="en-US" altLang="ja-JP" dirty="0"/>
          </a:p>
          <a:p>
            <a:pPr lvl="1"/>
            <a:r>
              <a:rPr lang="ja-JP" altLang="en-US"/>
              <a:t>中性子星連星合体がショートガンマ線バーストを起こす</a:t>
            </a:r>
            <a:r>
              <a:rPr lang="en-US" altLang="ja-JP" dirty="0"/>
              <a:t>(</a:t>
            </a:r>
            <a:r>
              <a:rPr lang="ja-JP" altLang="en-US"/>
              <a:t>っぽい</a:t>
            </a:r>
            <a:r>
              <a:rPr lang="en-US" altLang="ja-JP" dirty="0"/>
              <a:t>)</a:t>
            </a:r>
            <a:r>
              <a:rPr lang="ja-JP" altLang="en-US"/>
              <a:t>。</a:t>
            </a:r>
            <a:endParaRPr lang="en-US" altLang="ja-JP" dirty="0"/>
          </a:p>
          <a:p>
            <a:pPr lvl="1"/>
            <a:r>
              <a:rPr lang="ja-JP" altLang="en-US"/>
              <a:t>中性子星連星合体の際に重元素が生成される。</a:t>
            </a:r>
            <a:endParaRPr lang="en-US" altLang="ja-JP" dirty="0"/>
          </a:p>
          <a:p>
            <a:pPr lvl="1"/>
            <a:r>
              <a:rPr lang="ja-JP" altLang="en-US"/>
              <a:t>電磁波観測と合わせた、宇宙加速膨張の独立な方法による測定。</a:t>
            </a:r>
            <a:endParaRPr lang="en-US" altLang="ja-JP" dirty="0"/>
          </a:p>
          <a:p>
            <a:pPr lvl="1"/>
            <a:r>
              <a:rPr lang="ja-JP" altLang="en-US"/>
              <a:t>中性子の状態方程式の制限。</a:t>
            </a:r>
            <a:endParaRPr lang="en-US" altLang="ja-JP" dirty="0"/>
          </a:p>
          <a:p>
            <a:pPr lvl="1"/>
            <a:r>
              <a:rPr lang="ja-JP" altLang="en-US"/>
              <a:t>などなど。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0478664-AE5D-C743-B0C5-FB1000297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重力波による物理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62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55C1C04-009D-8446-A424-3D3FF816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D3A270D-8DD5-2640-8026-2CEF11CF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D31662-288A-9946-8E35-11DE9C4D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3182815" cy="4977815"/>
          </a:xfrm>
        </p:spPr>
        <p:txBody>
          <a:bodyPr>
            <a:normAutofit/>
          </a:bodyPr>
          <a:lstStyle/>
          <a:p>
            <a:r>
              <a:rPr lang="en-US" altLang="ja-JP" dirty="0"/>
              <a:t>15</a:t>
            </a:r>
            <a:r>
              <a:rPr lang="ja-JP" altLang="en-US"/>
              <a:t>：</a:t>
            </a:r>
            <a:r>
              <a:rPr lang="en-US" altLang="ja-JP" dirty="0"/>
              <a:t>30</a:t>
            </a:r>
            <a:r>
              <a:rPr lang="ja-JP" altLang="en-US"/>
              <a:t>－</a:t>
            </a:r>
            <a:r>
              <a:rPr lang="en-US" altLang="ja-JP" dirty="0"/>
              <a:t>16</a:t>
            </a:r>
            <a:r>
              <a:rPr lang="ja-JP" altLang="en-US"/>
              <a:t>：</a:t>
            </a:r>
            <a:r>
              <a:rPr lang="en-US" altLang="ja-JP" dirty="0"/>
              <a:t>00</a:t>
            </a:r>
            <a:r>
              <a:rPr lang="ja-JP" altLang="en-US"/>
              <a:t>　</a:t>
            </a:r>
            <a:endParaRPr lang="en-US" altLang="ja-JP" dirty="0"/>
          </a:p>
          <a:p>
            <a:r>
              <a:rPr lang="en-US" altLang="ja-JP" dirty="0"/>
              <a:t>16</a:t>
            </a:r>
            <a:r>
              <a:rPr lang="ja-JP" altLang="en-US"/>
              <a:t>：</a:t>
            </a:r>
            <a:r>
              <a:rPr lang="en-US" altLang="ja-JP" dirty="0"/>
              <a:t>00</a:t>
            </a:r>
            <a:r>
              <a:rPr lang="ja-JP" altLang="en-US"/>
              <a:t>－</a:t>
            </a:r>
            <a:r>
              <a:rPr lang="en-US" altLang="ja-JP" dirty="0"/>
              <a:t>16</a:t>
            </a:r>
            <a:r>
              <a:rPr lang="ja-JP" altLang="en-US"/>
              <a:t>：</a:t>
            </a:r>
            <a:r>
              <a:rPr lang="en-US" altLang="ja-JP" dirty="0"/>
              <a:t>30</a:t>
            </a:r>
            <a:r>
              <a:rPr lang="ja-JP" altLang="en-US"/>
              <a:t>　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16</a:t>
            </a:r>
            <a:r>
              <a:rPr lang="ja-JP" altLang="en-US"/>
              <a:t>：</a:t>
            </a:r>
            <a:r>
              <a:rPr lang="en-US" altLang="ja-JP" dirty="0"/>
              <a:t>30</a:t>
            </a:r>
            <a:r>
              <a:rPr lang="ja-JP" altLang="en-US"/>
              <a:t>－</a:t>
            </a:r>
            <a:r>
              <a:rPr lang="en-US" altLang="ja-JP" dirty="0"/>
              <a:t>17</a:t>
            </a:r>
            <a:r>
              <a:rPr lang="ja-JP" altLang="en-US"/>
              <a:t>：</a:t>
            </a:r>
            <a:r>
              <a:rPr lang="en-US" altLang="ja-JP" dirty="0"/>
              <a:t>00</a:t>
            </a:r>
            <a:r>
              <a:rPr lang="ja-JP" altLang="en-US"/>
              <a:t>　</a:t>
            </a:r>
            <a:endParaRPr lang="en-US" altLang="ja-JP" dirty="0"/>
          </a:p>
          <a:p>
            <a:r>
              <a:rPr lang="en-US" altLang="ja-JP" dirty="0"/>
              <a:t>17</a:t>
            </a:r>
            <a:r>
              <a:rPr lang="ja-JP" altLang="en-US"/>
              <a:t>：</a:t>
            </a:r>
            <a:r>
              <a:rPr lang="en-US" altLang="ja-JP" dirty="0"/>
              <a:t>00</a:t>
            </a:r>
            <a:r>
              <a:rPr lang="ja-JP" altLang="en-US"/>
              <a:t>－</a:t>
            </a:r>
            <a:r>
              <a:rPr lang="en-US" altLang="ja-JP" dirty="0"/>
              <a:t>17</a:t>
            </a:r>
            <a:r>
              <a:rPr lang="ja-JP" altLang="en-US"/>
              <a:t>：</a:t>
            </a:r>
            <a:r>
              <a:rPr lang="en-US" altLang="ja-JP" dirty="0"/>
              <a:t>45</a:t>
            </a:r>
            <a:r>
              <a:rPr lang="ja-JP" altLang="en-US"/>
              <a:t>　</a:t>
            </a:r>
            <a:endParaRPr lang="en-US" altLang="ja-JP" dirty="0"/>
          </a:p>
          <a:p>
            <a:r>
              <a:rPr lang="ja-JP" altLang="en-US"/>
              <a:t>移動</a:t>
            </a:r>
            <a:endParaRPr lang="en-US" altLang="ja-JP" dirty="0"/>
          </a:p>
          <a:p>
            <a:r>
              <a:rPr lang="en-US" altLang="ja-JP" dirty="0"/>
              <a:t>18</a:t>
            </a:r>
            <a:r>
              <a:rPr lang="ja-JP" altLang="en-US"/>
              <a:t>：</a:t>
            </a:r>
            <a:r>
              <a:rPr lang="en-US" altLang="ja-JP" dirty="0"/>
              <a:t>00</a:t>
            </a:r>
            <a:r>
              <a:rPr lang="ja-JP" altLang="en-US"/>
              <a:t>－</a:t>
            </a:r>
            <a:r>
              <a:rPr lang="en-US" altLang="ja-JP" dirty="0"/>
              <a:t>18</a:t>
            </a:r>
            <a:r>
              <a:rPr lang="ja-JP" altLang="en-US"/>
              <a:t>：</a:t>
            </a:r>
            <a:r>
              <a:rPr lang="en-US" altLang="ja-JP" dirty="0"/>
              <a:t>45</a:t>
            </a:r>
            <a:r>
              <a:rPr lang="ja-JP" altLang="en-US"/>
              <a:t>　</a:t>
            </a:r>
            <a:endParaRPr lang="en-US" altLang="ja-JP" dirty="0"/>
          </a:p>
          <a:p>
            <a:r>
              <a:rPr lang="en-US" altLang="ja-JP" dirty="0"/>
              <a:t>19</a:t>
            </a:r>
            <a:r>
              <a:rPr lang="ja-JP" altLang="en-US"/>
              <a:t>：</a:t>
            </a:r>
            <a:r>
              <a:rPr lang="en-US" altLang="ja-JP" dirty="0"/>
              <a:t>00</a:t>
            </a:r>
            <a:r>
              <a:rPr lang="ja-JP" altLang="en-US"/>
              <a:t>－　　　　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3A1BC17-6F05-E440-B6F1-E9F464F0E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今日の流れ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2A872E-7E8F-6446-9E7F-A54ACD06F885}"/>
              </a:ext>
            </a:extLst>
          </p:cNvPr>
          <p:cNvSpPr txBox="1"/>
          <p:nvPr/>
        </p:nvSpPr>
        <p:spPr>
          <a:xfrm>
            <a:off x="3481754" y="1144665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干渉計について</a:t>
            </a:r>
            <a:r>
              <a:rPr lang="en-US" altLang="ja-JP" sz="3200" dirty="0"/>
              <a:t>(</a:t>
            </a:r>
            <a:r>
              <a:rPr lang="ja-JP" altLang="en-US" sz="3200"/>
              <a:t>長野</a:t>
            </a:r>
            <a:r>
              <a:rPr lang="en-US" altLang="ja-JP" sz="3200" dirty="0"/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5E4C10-00AB-E74D-8738-799FC513B0A6}"/>
              </a:ext>
            </a:extLst>
          </p:cNvPr>
          <p:cNvSpPr txBox="1"/>
          <p:nvPr/>
        </p:nvSpPr>
        <p:spPr>
          <a:xfrm>
            <a:off x="3511062" y="1682262"/>
            <a:ext cx="5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中須賀研の研究と超小型衛星について（五十里さん）</a:t>
            </a:r>
            <a:endParaRPr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2B66BF-D7BD-B345-8D3E-F547FD0B7B4D}"/>
              </a:ext>
            </a:extLst>
          </p:cNvPr>
          <p:cNvSpPr txBox="1"/>
          <p:nvPr/>
        </p:nvSpPr>
        <p:spPr>
          <a:xfrm>
            <a:off x="3505201" y="2879395"/>
            <a:ext cx="5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安東研の研究について</a:t>
            </a:r>
            <a:r>
              <a:rPr lang="en-US" altLang="ja-JP" sz="3200" dirty="0"/>
              <a:t> (</a:t>
            </a:r>
            <a:r>
              <a:rPr lang="ja-JP" altLang="en-US" sz="3200"/>
              <a:t>長野</a:t>
            </a:r>
            <a:r>
              <a:rPr lang="en-US" altLang="ja-JP" sz="3200" dirty="0"/>
              <a:t>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EBE8C2-D538-E640-8DD5-43C5208607B1}"/>
              </a:ext>
            </a:extLst>
          </p:cNvPr>
          <p:cNvSpPr txBox="1"/>
          <p:nvPr/>
        </p:nvSpPr>
        <p:spPr>
          <a:xfrm>
            <a:off x="3499340" y="3499340"/>
            <a:ext cx="5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安東研の設備見学</a:t>
            </a:r>
            <a:endParaRPr lang="en-US" altLang="ja-JP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F4D606-303E-394A-8F56-F279F0A45C78}"/>
              </a:ext>
            </a:extLst>
          </p:cNvPr>
          <p:cNvSpPr txBox="1"/>
          <p:nvPr/>
        </p:nvSpPr>
        <p:spPr>
          <a:xfrm>
            <a:off x="3475894" y="4654063"/>
            <a:ext cx="436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中須賀研の設備見学</a:t>
            </a:r>
            <a:endParaRPr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B32FFF-3582-624D-A73E-FE56FAE4C6D3}"/>
              </a:ext>
            </a:extLst>
          </p:cNvPr>
          <p:cNvSpPr txBox="1"/>
          <p:nvPr/>
        </p:nvSpPr>
        <p:spPr>
          <a:xfrm>
            <a:off x="3511063" y="5220533"/>
            <a:ext cx="436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懇親会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13397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52900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b="1" u="sng"/>
              <a:t>今後の</a:t>
            </a:r>
            <a:r>
              <a:rPr kumimoji="1" lang="ja-JP" altLang="en-US" b="1" u="sng"/>
              <a:t>重力波観測によって分かる</a:t>
            </a:r>
            <a:r>
              <a:rPr kumimoji="1" lang="en-US" altLang="ja-JP" b="1" u="sng" dirty="0"/>
              <a:t>(</a:t>
            </a:r>
            <a:r>
              <a:rPr kumimoji="1" lang="ja-JP" altLang="en-US" b="1" u="sng"/>
              <a:t>と考えられる</a:t>
            </a:r>
            <a:r>
              <a:rPr kumimoji="1" lang="en-US" altLang="ja-JP" b="1" u="sng" dirty="0"/>
              <a:t>)</a:t>
            </a:r>
            <a:r>
              <a:rPr kumimoji="1" lang="ja-JP" altLang="en-US" b="1" u="sng"/>
              <a:t>こと</a:t>
            </a:r>
            <a:endParaRPr kumimoji="1" lang="en-US" altLang="ja-JP" b="1" u="sng" dirty="0"/>
          </a:p>
          <a:p>
            <a:r>
              <a:rPr lang="ja-JP" altLang="en-US"/>
              <a:t>連星合体</a:t>
            </a:r>
            <a:endParaRPr lang="en-US" altLang="ja-JP" dirty="0"/>
          </a:p>
          <a:p>
            <a:pPr lvl="1"/>
            <a:r>
              <a:rPr lang="ja-JP" altLang="en-US"/>
              <a:t>中間質量ブラックホールの存在</a:t>
            </a:r>
            <a:endParaRPr lang="en-US" altLang="ja-JP" dirty="0"/>
          </a:p>
          <a:p>
            <a:pPr lvl="1"/>
            <a:r>
              <a:rPr kumimoji="1" lang="ja-JP" altLang="en-US"/>
              <a:t>ブラックホールの生成シナリオ</a:t>
            </a:r>
            <a:endParaRPr kumimoji="1" lang="en-US" altLang="ja-JP" dirty="0"/>
          </a:p>
          <a:p>
            <a:pPr lvl="1"/>
            <a:r>
              <a:rPr kumimoji="1" lang="ja-JP" altLang="en-US"/>
              <a:t>中性子</a:t>
            </a:r>
            <a:r>
              <a:rPr kumimoji="1" lang="ja-JP" altLang="en-US" dirty="0"/>
              <a:t>星の</a:t>
            </a:r>
            <a:r>
              <a:rPr kumimoji="1" lang="ja-JP" altLang="en-US"/>
              <a:t>状態方程式</a:t>
            </a:r>
            <a:endParaRPr kumimoji="1" lang="en-US" altLang="ja-JP" dirty="0"/>
          </a:p>
          <a:p>
            <a:pPr lvl="1"/>
            <a:r>
              <a:rPr lang="ja-JP" altLang="en-US"/>
              <a:t>一般相対論</a:t>
            </a:r>
            <a:r>
              <a:rPr lang="en-US" altLang="ja-JP" dirty="0"/>
              <a:t>/</a:t>
            </a:r>
            <a:r>
              <a:rPr lang="ja-JP" altLang="en-US"/>
              <a:t>修正重力理論の</a:t>
            </a:r>
            <a:r>
              <a:rPr lang="ja-JP" altLang="en-US" dirty="0"/>
              <a:t>検証</a:t>
            </a:r>
            <a:endParaRPr kumimoji="1" lang="en-US" altLang="ja-JP" dirty="0"/>
          </a:p>
          <a:p>
            <a:pPr lvl="1"/>
            <a:r>
              <a:rPr lang="ja-JP" altLang="en-US" dirty="0"/>
              <a:t>ショートガンマ線バーストの起源</a:t>
            </a:r>
            <a:endParaRPr lang="en-US" altLang="ja-JP" dirty="0"/>
          </a:p>
          <a:p>
            <a:pPr lvl="1"/>
            <a:r>
              <a:rPr lang="ja-JP" altLang="en-US"/>
              <a:t>重力波だけでの宇宙</a:t>
            </a:r>
            <a:r>
              <a:rPr lang="ja-JP" altLang="en-US" dirty="0"/>
              <a:t>膨張の加速度の</a:t>
            </a:r>
            <a:r>
              <a:rPr lang="ja-JP" altLang="en-US"/>
              <a:t>独立測定</a:t>
            </a:r>
            <a:endParaRPr lang="en-US" altLang="ja-JP" dirty="0"/>
          </a:p>
          <a:p>
            <a:pPr lvl="1"/>
            <a:r>
              <a:rPr lang="ja-JP" altLang="en-US"/>
              <a:t>ダークマターの正体</a:t>
            </a:r>
            <a:r>
              <a:rPr lang="en-US" altLang="ja-JP" dirty="0"/>
              <a:t> (</a:t>
            </a:r>
            <a:r>
              <a:rPr lang="ja-JP" altLang="en-US"/>
              <a:t>原始ブラックホール</a:t>
            </a:r>
            <a:r>
              <a:rPr lang="en-US" altLang="ja-JP" dirty="0"/>
              <a:t>)</a:t>
            </a:r>
          </a:p>
          <a:p>
            <a:r>
              <a:rPr kumimoji="1" lang="ja-JP" altLang="en-US" dirty="0"/>
              <a:t>超新星爆発</a:t>
            </a:r>
            <a:endParaRPr kumimoji="1" lang="en-US" altLang="ja-JP" dirty="0"/>
          </a:p>
          <a:p>
            <a:pPr lvl="1"/>
            <a:r>
              <a:rPr lang="ja-JP" altLang="en-US" dirty="0"/>
              <a:t>超新星爆発のメカニズム</a:t>
            </a:r>
            <a:endParaRPr lang="en-US" altLang="ja-JP" dirty="0"/>
          </a:p>
          <a:p>
            <a:r>
              <a:rPr kumimoji="1" lang="ja-JP" altLang="en-US" dirty="0"/>
              <a:t>初期宇宙</a:t>
            </a:r>
            <a:endParaRPr kumimoji="1" lang="en-US" altLang="ja-JP" dirty="0"/>
          </a:p>
          <a:p>
            <a:pPr lvl="1"/>
            <a:r>
              <a:rPr lang="ja-JP" altLang="en-US" dirty="0"/>
              <a:t>インフレーションの検証</a:t>
            </a:r>
            <a:r>
              <a:rPr lang="en-US" altLang="ja-JP" dirty="0"/>
              <a:t> (</a:t>
            </a:r>
            <a:r>
              <a:rPr lang="ja-JP" altLang="en-US" dirty="0"/>
              <a:t>モデル、いつ起こったか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インフレーションから晴れ上がりまでの宇宙の発展、特にビッグバンのタイミングや熱進化の歴史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3E6AD3"/>
                </a:solidFill>
              </a:rPr>
              <a:t>重力波による物理</a:t>
            </a:r>
          </a:p>
        </p:txBody>
      </p:sp>
    </p:spTree>
    <p:extLst>
      <p:ext uri="{BB962C8B-B14F-4D97-AF65-F5344CB8AC3E}">
        <p14:creationId xmlns:p14="http://schemas.microsoft.com/office/powerpoint/2010/main" val="292788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52900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b="1" u="sng"/>
              <a:t>今後の</a:t>
            </a:r>
            <a:r>
              <a:rPr kumimoji="1" lang="ja-JP" altLang="en-US" b="1" u="sng"/>
              <a:t>重力波観測によって分かる</a:t>
            </a:r>
            <a:r>
              <a:rPr kumimoji="1" lang="en-US" altLang="ja-JP" b="1" u="sng" dirty="0"/>
              <a:t>(</a:t>
            </a:r>
            <a:r>
              <a:rPr kumimoji="1" lang="ja-JP" altLang="en-US" b="1" u="sng"/>
              <a:t>と考えられる</a:t>
            </a:r>
            <a:r>
              <a:rPr kumimoji="1" lang="en-US" altLang="ja-JP" b="1" u="sng" dirty="0"/>
              <a:t>)</a:t>
            </a:r>
            <a:r>
              <a:rPr kumimoji="1" lang="ja-JP" altLang="en-US" b="1" u="sng"/>
              <a:t>こと</a:t>
            </a:r>
            <a:endParaRPr kumimoji="1" lang="en-US" altLang="ja-JP" b="1" u="sng" dirty="0"/>
          </a:p>
          <a:p>
            <a:r>
              <a:rPr lang="ja-JP" altLang="en-US"/>
              <a:t>連星合体</a:t>
            </a:r>
            <a:endParaRPr lang="en-US" altLang="ja-JP" dirty="0"/>
          </a:p>
          <a:p>
            <a:pPr lvl="1"/>
            <a:r>
              <a:rPr lang="ja-JP" altLang="en-US"/>
              <a:t>中間質量ブラックホールの存在</a:t>
            </a:r>
            <a:endParaRPr lang="en-US" altLang="ja-JP" dirty="0"/>
          </a:p>
          <a:p>
            <a:pPr lvl="1"/>
            <a:r>
              <a:rPr kumimoji="1" lang="ja-JP" altLang="en-US"/>
              <a:t>ブラックホールの生成シナリオ</a:t>
            </a:r>
            <a:endParaRPr kumimoji="1" lang="en-US" altLang="ja-JP" dirty="0"/>
          </a:p>
          <a:p>
            <a:pPr lvl="1"/>
            <a:r>
              <a:rPr kumimoji="1" lang="ja-JP" altLang="en-US"/>
              <a:t>中性子</a:t>
            </a:r>
            <a:r>
              <a:rPr kumimoji="1" lang="ja-JP" altLang="en-US" dirty="0"/>
              <a:t>星の</a:t>
            </a:r>
            <a:r>
              <a:rPr kumimoji="1" lang="ja-JP" altLang="en-US"/>
              <a:t>状態方程式</a:t>
            </a:r>
            <a:endParaRPr kumimoji="1" lang="en-US" altLang="ja-JP" dirty="0"/>
          </a:p>
          <a:p>
            <a:pPr lvl="1"/>
            <a:r>
              <a:rPr lang="ja-JP" altLang="en-US"/>
              <a:t>一般相対論</a:t>
            </a:r>
            <a:r>
              <a:rPr lang="en-US" altLang="ja-JP" dirty="0"/>
              <a:t>/</a:t>
            </a:r>
            <a:r>
              <a:rPr lang="ja-JP" altLang="en-US"/>
              <a:t>修正重力理論の</a:t>
            </a:r>
            <a:r>
              <a:rPr lang="ja-JP" altLang="en-US" dirty="0"/>
              <a:t>検証</a:t>
            </a:r>
            <a:endParaRPr kumimoji="1" lang="en-US" altLang="ja-JP" dirty="0"/>
          </a:p>
          <a:p>
            <a:pPr lvl="1"/>
            <a:r>
              <a:rPr lang="ja-JP" altLang="en-US" dirty="0"/>
              <a:t>ショートガンマ線バーストの起源</a:t>
            </a:r>
            <a:endParaRPr lang="en-US" altLang="ja-JP" dirty="0"/>
          </a:p>
          <a:p>
            <a:pPr lvl="1"/>
            <a:r>
              <a:rPr lang="ja-JP" altLang="en-US"/>
              <a:t>重力波だけでの宇宙</a:t>
            </a:r>
            <a:r>
              <a:rPr lang="ja-JP" altLang="en-US" dirty="0"/>
              <a:t>膨張の加速度の</a:t>
            </a:r>
            <a:r>
              <a:rPr lang="ja-JP" altLang="en-US"/>
              <a:t>独立測定</a:t>
            </a:r>
            <a:endParaRPr lang="en-US" altLang="ja-JP" dirty="0"/>
          </a:p>
          <a:p>
            <a:pPr lvl="1"/>
            <a:r>
              <a:rPr lang="ja-JP" altLang="en-US"/>
              <a:t>ダークマターの正体</a:t>
            </a:r>
            <a:r>
              <a:rPr lang="en-US" altLang="ja-JP" dirty="0"/>
              <a:t> (</a:t>
            </a:r>
            <a:r>
              <a:rPr lang="ja-JP" altLang="en-US"/>
              <a:t>原始ブラックホール</a:t>
            </a:r>
            <a:r>
              <a:rPr lang="en-US" altLang="ja-JP" dirty="0"/>
              <a:t>)</a:t>
            </a:r>
          </a:p>
          <a:p>
            <a:r>
              <a:rPr kumimoji="1" lang="ja-JP" altLang="en-US" dirty="0"/>
              <a:t>超新星爆発</a:t>
            </a:r>
            <a:endParaRPr kumimoji="1" lang="en-US" altLang="ja-JP" dirty="0"/>
          </a:p>
          <a:p>
            <a:pPr lvl="1"/>
            <a:r>
              <a:rPr lang="ja-JP" altLang="en-US" dirty="0"/>
              <a:t>超新星爆発のメカニズム</a:t>
            </a:r>
            <a:endParaRPr lang="en-US" altLang="ja-JP" dirty="0"/>
          </a:p>
          <a:p>
            <a:r>
              <a:rPr kumimoji="1" lang="ja-JP" altLang="en-US" dirty="0"/>
              <a:t>初期宇宙</a:t>
            </a:r>
            <a:endParaRPr kumimoji="1" lang="en-US" altLang="ja-JP" dirty="0"/>
          </a:p>
          <a:p>
            <a:pPr lvl="1"/>
            <a:r>
              <a:rPr lang="ja-JP" altLang="en-US" dirty="0"/>
              <a:t>インフレーションの検証</a:t>
            </a:r>
            <a:r>
              <a:rPr lang="en-US" altLang="ja-JP" dirty="0"/>
              <a:t> (</a:t>
            </a:r>
            <a:r>
              <a:rPr lang="ja-JP" altLang="en-US" dirty="0"/>
              <a:t>モデル、いつ起こったか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インフレーションから晴れ上がりまでの宇宙の発展、特にビッグバンのタイミングや熱進化の歴史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3E6AD3"/>
                </a:solidFill>
              </a:rPr>
              <a:t>重力波による物理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DF8DFD-17CF-1E4A-82AB-57825010C26E}"/>
              </a:ext>
            </a:extLst>
          </p:cNvPr>
          <p:cNvSpPr/>
          <p:nvPr/>
        </p:nvSpPr>
        <p:spPr>
          <a:xfrm>
            <a:off x="869796" y="4962293"/>
            <a:ext cx="7638584" cy="136044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53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29413" y="1915847"/>
            <a:ext cx="1279525" cy="3867150"/>
            <a:chOff x="4239" y="1131"/>
            <a:chExt cx="806" cy="2436"/>
          </a:xfrm>
        </p:grpSpPr>
        <p:pic>
          <p:nvPicPr>
            <p:cNvPr id="13335" name="Picture 3" descr="space04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1158"/>
              <a:ext cx="697" cy="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Oval 4"/>
            <p:cNvSpPr>
              <a:spLocks noChangeArrowheads="1"/>
            </p:cNvSpPr>
            <p:nvPr/>
          </p:nvSpPr>
          <p:spPr bwMode="auto">
            <a:xfrm>
              <a:off x="4262" y="1131"/>
              <a:ext cx="745" cy="2382"/>
            </a:xfrm>
            <a:prstGeom prst="ellips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337" name="Freeform 5"/>
            <p:cNvSpPr>
              <a:spLocks/>
            </p:cNvSpPr>
            <p:nvPr/>
          </p:nvSpPr>
          <p:spPr bwMode="auto">
            <a:xfrm>
              <a:off x="4686" y="2863"/>
              <a:ext cx="344" cy="694"/>
            </a:xfrm>
            <a:custGeom>
              <a:avLst/>
              <a:gdLst>
                <a:gd name="T0" fmla="*/ 494 w 557"/>
                <a:gd name="T1" fmla="*/ 0 h 1293"/>
                <a:gd name="T2" fmla="*/ 389 w 557"/>
                <a:gd name="T3" fmla="*/ 389 h 1293"/>
                <a:gd name="T4" fmla="*/ 284 w 557"/>
                <a:gd name="T5" fmla="*/ 767 h 1293"/>
                <a:gd name="T6" fmla="*/ 147 w 557"/>
                <a:gd name="T7" fmla="*/ 1072 h 1293"/>
                <a:gd name="T8" fmla="*/ 0 w 557"/>
                <a:gd name="T9" fmla="*/ 1177 h 1293"/>
                <a:gd name="T10" fmla="*/ 32 w 557"/>
                <a:gd name="T11" fmla="*/ 1293 h 1293"/>
                <a:gd name="T12" fmla="*/ 557 w 557"/>
                <a:gd name="T13" fmla="*/ 1293 h 1293"/>
                <a:gd name="T14" fmla="*/ 557 w 557"/>
                <a:gd name="T15" fmla="*/ 10 h 1293"/>
                <a:gd name="T16" fmla="*/ 494 w 557"/>
                <a:gd name="T17" fmla="*/ 0 h 1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7"/>
                <a:gd name="T28" fmla="*/ 0 h 1293"/>
                <a:gd name="T29" fmla="*/ 557 w 557"/>
                <a:gd name="T30" fmla="*/ 1293 h 12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7" h="1293">
                  <a:moveTo>
                    <a:pt x="494" y="0"/>
                  </a:moveTo>
                  <a:lnTo>
                    <a:pt x="389" y="389"/>
                  </a:lnTo>
                  <a:lnTo>
                    <a:pt x="284" y="767"/>
                  </a:lnTo>
                  <a:lnTo>
                    <a:pt x="147" y="1072"/>
                  </a:lnTo>
                  <a:lnTo>
                    <a:pt x="0" y="1177"/>
                  </a:lnTo>
                  <a:lnTo>
                    <a:pt x="32" y="1293"/>
                  </a:lnTo>
                  <a:lnTo>
                    <a:pt x="557" y="1293"/>
                  </a:lnTo>
                  <a:lnTo>
                    <a:pt x="557" y="1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338" name="Freeform 6"/>
            <p:cNvSpPr>
              <a:spLocks/>
            </p:cNvSpPr>
            <p:nvPr/>
          </p:nvSpPr>
          <p:spPr bwMode="auto">
            <a:xfrm flipH="1">
              <a:off x="4239" y="2875"/>
              <a:ext cx="342" cy="692"/>
            </a:xfrm>
            <a:custGeom>
              <a:avLst/>
              <a:gdLst>
                <a:gd name="T0" fmla="*/ 494 w 557"/>
                <a:gd name="T1" fmla="*/ 0 h 1293"/>
                <a:gd name="T2" fmla="*/ 389 w 557"/>
                <a:gd name="T3" fmla="*/ 389 h 1293"/>
                <a:gd name="T4" fmla="*/ 284 w 557"/>
                <a:gd name="T5" fmla="*/ 767 h 1293"/>
                <a:gd name="T6" fmla="*/ 147 w 557"/>
                <a:gd name="T7" fmla="*/ 1072 h 1293"/>
                <a:gd name="T8" fmla="*/ 0 w 557"/>
                <a:gd name="T9" fmla="*/ 1177 h 1293"/>
                <a:gd name="T10" fmla="*/ 32 w 557"/>
                <a:gd name="T11" fmla="*/ 1293 h 1293"/>
                <a:gd name="T12" fmla="*/ 557 w 557"/>
                <a:gd name="T13" fmla="*/ 1293 h 1293"/>
                <a:gd name="T14" fmla="*/ 557 w 557"/>
                <a:gd name="T15" fmla="*/ 10 h 1293"/>
                <a:gd name="T16" fmla="*/ 494 w 557"/>
                <a:gd name="T17" fmla="*/ 0 h 1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7"/>
                <a:gd name="T28" fmla="*/ 0 h 1293"/>
                <a:gd name="T29" fmla="*/ 557 w 557"/>
                <a:gd name="T30" fmla="*/ 1293 h 12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7" h="1293">
                  <a:moveTo>
                    <a:pt x="494" y="0"/>
                  </a:moveTo>
                  <a:lnTo>
                    <a:pt x="389" y="389"/>
                  </a:lnTo>
                  <a:lnTo>
                    <a:pt x="284" y="767"/>
                  </a:lnTo>
                  <a:lnTo>
                    <a:pt x="147" y="1072"/>
                  </a:lnTo>
                  <a:lnTo>
                    <a:pt x="0" y="1177"/>
                  </a:lnTo>
                  <a:lnTo>
                    <a:pt x="32" y="1293"/>
                  </a:lnTo>
                  <a:lnTo>
                    <a:pt x="557" y="1293"/>
                  </a:lnTo>
                  <a:lnTo>
                    <a:pt x="557" y="1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339" name="Freeform 7"/>
            <p:cNvSpPr>
              <a:spLocks/>
            </p:cNvSpPr>
            <p:nvPr/>
          </p:nvSpPr>
          <p:spPr bwMode="auto">
            <a:xfrm flipV="1">
              <a:off x="4740" y="1150"/>
              <a:ext cx="305" cy="655"/>
            </a:xfrm>
            <a:custGeom>
              <a:avLst/>
              <a:gdLst>
                <a:gd name="T0" fmla="*/ 494 w 557"/>
                <a:gd name="T1" fmla="*/ 0 h 1293"/>
                <a:gd name="T2" fmla="*/ 389 w 557"/>
                <a:gd name="T3" fmla="*/ 389 h 1293"/>
                <a:gd name="T4" fmla="*/ 284 w 557"/>
                <a:gd name="T5" fmla="*/ 767 h 1293"/>
                <a:gd name="T6" fmla="*/ 147 w 557"/>
                <a:gd name="T7" fmla="*/ 1072 h 1293"/>
                <a:gd name="T8" fmla="*/ 0 w 557"/>
                <a:gd name="T9" fmla="*/ 1177 h 1293"/>
                <a:gd name="T10" fmla="*/ 32 w 557"/>
                <a:gd name="T11" fmla="*/ 1293 h 1293"/>
                <a:gd name="T12" fmla="*/ 557 w 557"/>
                <a:gd name="T13" fmla="*/ 1293 h 1293"/>
                <a:gd name="T14" fmla="*/ 557 w 557"/>
                <a:gd name="T15" fmla="*/ 10 h 1293"/>
                <a:gd name="T16" fmla="*/ 494 w 557"/>
                <a:gd name="T17" fmla="*/ 0 h 1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7"/>
                <a:gd name="T28" fmla="*/ 0 h 1293"/>
                <a:gd name="T29" fmla="*/ 557 w 557"/>
                <a:gd name="T30" fmla="*/ 1293 h 12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7" h="1293">
                  <a:moveTo>
                    <a:pt x="494" y="0"/>
                  </a:moveTo>
                  <a:lnTo>
                    <a:pt x="389" y="389"/>
                  </a:lnTo>
                  <a:lnTo>
                    <a:pt x="284" y="767"/>
                  </a:lnTo>
                  <a:lnTo>
                    <a:pt x="147" y="1072"/>
                  </a:lnTo>
                  <a:lnTo>
                    <a:pt x="0" y="1177"/>
                  </a:lnTo>
                  <a:lnTo>
                    <a:pt x="32" y="1293"/>
                  </a:lnTo>
                  <a:lnTo>
                    <a:pt x="557" y="1293"/>
                  </a:lnTo>
                  <a:lnTo>
                    <a:pt x="557" y="1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340" name="Freeform 8"/>
            <p:cNvSpPr>
              <a:spLocks/>
            </p:cNvSpPr>
            <p:nvPr/>
          </p:nvSpPr>
          <p:spPr bwMode="auto">
            <a:xfrm flipH="1" flipV="1">
              <a:off x="4247" y="1154"/>
              <a:ext cx="295" cy="610"/>
            </a:xfrm>
            <a:custGeom>
              <a:avLst/>
              <a:gdLst>
                <a:gd name="T0" fmla="*/ 494 w 557"/>
                <a:gd name="T1" fmla="*/ 0 h 1293"/>
                <a:gd name="T2" fmla="*/ 389 w 557"/>
                <a:gd name="T3" fmla="*/ 389 h 1293"/>
                <a:gd name="T4" fmla="*/ 284 w 557"/>
                <a:gd name="T5" fmla="*/ 767 h 1293"/>
                <a:gd name="T6" fmla="*/ 147 w 557"/>
                <a:gd name="T7" fmla="*/ 1072 h 1293"/>
                <a:gd name="T8" fmla="*/ 0 w 557"/>
                <a:gd name="T9" fmla="*/ 1177 h 1293"/>
                <a:gd name="T10" fmla="*/ 32 w 557"/>
                <a:gd name="T11" fmla="*/ 1293 h 1293"/>
                <a:gd name="T12" fmla="*/ 557 w 557"/>
                <a:gd name="T13" fmla="*/ 1293 h 1293"/>
                <a:gd name="T14" fmla="*/ 557 w 557"/>
                <a:gd name="T15" fmla="*/ 10 h 1293"/>
                <a:gd name="T16" fmla="*/ 494 w 557"/>
                <a:gd name="T17" fmla="*/ 0 h 1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7"/>
                <a:gd name="T28" fmla="*/ 0 h 1293"/>
                <a:gd name="T29" fmla="*/ 557 w 557"/>
                <a:gd name="T30" fmla="*/ 1293 h 12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7" h="1293">
                  <a:moveTo>
                    <a:pt x="494" y="0"/>
                  </a:moveTo>
                  <a:lnTo>
                    <a:pt x="389" y="389"/>
                  </a:lnTo>
                  <a:lnTo>
                    <a:pt x="284" y="767"/>
                  </a:lnTo>
                  <a:lnTo>
                    <a:pt x="147" y="1072"/>
                  </a:lnTo>
                  <a:lnTo>
                    <a:pt x="0" y="1177"/>
                  </a:lnTo>
                  <a:lnTo>
                    <a:pt x="32" y="1293"/>
                  </a:lnTo>
                  <a:lnTo>
                    <a:pt x="557" y="1293"/>
                  </a:lnTo>
                  <a:lnTo>
                    <a:pt x="557" y="1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68825" y="2192072"/>
            <a:ext cx="1000125" cy="3243262"/>
            <a:chOff x="6065" y="9225"/>
            <a:chExt cx="888" cy="2250"/>
          </a:xfrm>
        </p:grpSpPr>
        <p:pic>
          <p:nvPicPr>
            <p:cNvPr id="13331" name="Picture 12" descr="sky_wmap_bi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452" y="9950"/>
              <a:ext cx="215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2" name="Oval 13"/>
            <p:cNvSpPr>
              <a:spLocks noChangeArrowheads="1"/>
            </p:cNvSpPr>
            <p:nvPr/>
          </p:nvSpPr>
          <p:spPr bwMode="auto">
            <a:xfrm>
              <a:off x="6106" y="9246"/>
              <a:ext cx="847" cy="2205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333" name="Rectangle 14"/>
            <p:cNvSpPr>
              <a:spLocks noChangeArrowheads="1"/>
            </p:cNvSpPr>
            <p:nvPr/>
          </p:nvSpPr>
          <p:spPr bwMode="auto">
            <a:xfrm>
              <a:off x="6065" y="9225"/>
              <a:ext cx="85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334" name="Rectangle 15"/>
            <p:cNvSpPr>
              <a:spLocks noChangeArrowheads="1"/>
            </p:cNvSpPr>
            <p:nvPr/>
          </p:nvSpPr>
          <p:spPr bwMode="auto">
            <a:xfrm>
              <a:off x="6069" y="10795"/>
              <a:ext cx="86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3906838" y="5424222"/>
            <a:ext cx="280193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en-US" altLang="ja-JP" sz="2400" b="1">
                <a:solidFill>
                  <a:prstClr val="black"/>
                </a:solidFill>
              </a:rPr>
              <a:t>38</a:t>
            </a:r>
            <a:r>
              <a:rPr lang="ja-JP" altLang="en-US" sz="2400" b="1">
                <a:solidFill>
                  <a:prstClr val="black"/>
                </a:solidFill>
              </a:rPr>
              <a:t>万年</a:t>
            </a:r>
          </a:p>
          <a:p>
            <a:pPr algn="ctr"/>
            <a:r>
              <a:rPr lang="en-US" altLang="ja-JP" sz="2400" b="1">
                <a:solidFill>
                  <a:prstClr val="black"/>
                </a:solidFill>
              </a:rPr>
              <a:t>(</a:t>
            </a:r>
            <a:r>
              <a:rPr lang="ja-JP" altLang="en-US" sz="2400" b="1">
                <a:solidFill>
                  <a:prstClr val="black"/>
                </a:solidFill>
              </a:rPr>
              <a:t>晴れ上がり</a:t>
            </a:r>
            <a:r>
              <a:rPr lang="en-US" altLang="ja-JP" sz="24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5549900" y="4824147"/>
            <a:ext cx="13350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800" b="1">
                <a:solidFill>
                  <a:srgbClr val="0000FF"/>
                </a:solidFill>
                <a:latin typeface="ＭＳ Ｐゴシック" charset="-128"/>
              </a:rPr>
              <a:t>電磁波</a:t>
            </a: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3318" name="Line 18"/>
          <p:cNvSpPr>
            <a:spLocks noChangeShapeType="1"/>
          </p:cNvSpPr>
          <p:nvPr/>
        </p:nvSpPr>
        <p:spPr bwMode="auto">
          <a:xfrm>
            <a:off x="5092700" y="4822559"/>
            <a:ext cx="2265363" cy="3175"/>
          </a:xfrm>
          <a:prstGeom prst="line">
            <a:avLst/>
          </a:prstGeom>
          <a:noFill/>
          <a:ln w="76200" cap="rnd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319" name="Oval 20"/>
          <p:cNvSpPr>
            <a:spLocks noChangeArrowheads="1"/>
          </p:cNvSpPr>
          <p:nvPr/>
        </p:nvSpPr>
        <p:spPr bwMode="auto">
          <a:xfrm>
            <a:off x="2862263" y="2511159"/>
            <a:ext cx="606425" cy="259238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1173163" y="5073384"/>
            <a:ext cx="33718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en-US" altLang="ja-JP" sz="2400" b="1">
                <a:solidFill>
                  <a:prstClr val="black"/>
                </a:solidFill>
              </a:rPr>
              <a:t>1 </a:t>
            </a:r>
            <a:r>
              <a:rPr lang="ja-JP" altLang="en-US" sz="2400" b="1">
                <a:solidFill>
                  <a:prstClr val="black"/>
                </a:solidFill>
              </a:rPr>
              <a:t>秒</a:t>
            </a:r>
          </a:p>
          <a:p>
            <a:pPr algn="ctr"/>
            <a:r>
              <a:rPr lang="en-US" altLang="ja-JP" sz="2400" b="1">
                <a:solidFill>
                  <a:prstClr val="black"/>
                </a:solidFill>
              </a:rPr>
              <a:t>(</a:t>
            </a:r>
            <a:r>
              <a:rPr lang="ja-JP" altLang="en-US" sz="2400" b="1">
                <a:solidFill>
                  <a:prstClr val="black"/>
                </a:solidFill>
              </a:rPr>
              <a:t>陽子、中性子の形成</a:t>
            </a:r>
            <a:r>
              <a:rPr lang="en-US" altLang="ja-JP" sz="24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321" name="Line 22"/>
          <p:cNvSpPr>
            <a:spLocks noChangeShapeType="1"/>
          </p:cNvSpPr>
          <p:nvPr/>
        </p:nvSpPr>
        <p:spPr bwMode="auto">
          <a:xfrm>
            <a:off x="3155950" y="4305034"/>
            <a:ext cx="4202113" cy="1588"/>
          </a:xfrm>
          <a:prstGeom prst="line">
            <a:avLst/>
          </a:prstGeom>
          <a:noFill/>
          <a:ln w="76200" cap="rnd">
            <a:solidFill>
              <a:srgbClr val="00FF00"/>
            </a:solidFill>
            <a:prstDash val="sysDot"/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322" name="Text Box 23"/>
          <p:cNvSpPr txBox="1">
            <a:spLocks noChangeArrowheads="1"/>
          </p:cNvSpPr>
          <p:nvPr/>
        </p:nvSpPr>
        <p:spPr bwMode="auto">
          <a:xfrm>
            <a:off x="3049588" y="4298684"/>
            <a:ext cx="17716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 b="1">
                <a:solidFill>
                  <a:srgbClr val="00FF00"/>
                </a:solidFill>
                <a:latin typeface="ＭＳ Ｐゴシック" charset="-128"/>
              </a:rPr>
              <a:t>ニュートリノ</a:t>
            </a:r>
            <a:endParaRPr lang="ja-JP" altLang="en-US" sz="2400">
              <a:solidFill>
                <a:srgbClr val="00FF00"/>
              </a:solidFill>
            </a:endParaRPr>
          </a:p>
        </p:txBody>
      </p:sp>
      <p:sp>
        <p:nvSpPr>
          <p:cNvPr id="13323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3E6AD3"/>
                </a:solidFill>
              </a:rPr>
              <a:t>重力波で宇宙の始まりを観る！</a:t>
            </a:r>
          </a:p>
        </p:txBody>
      </p:sp>
      <p:sp>
        <p:nvSpPr>
          <p:cNvPr id="13324" name="Freeform 25"/>
          <p:cNvSpPr>
            <a:spLocks/>
          </p:cNvSpPr>
          <p:nvPr/>
        </p:nvSpPr>
        <p:spPr bwMode="auto">
          <a:xfrm>
            <a:off x="1179513" y="1971409"/>
            <a:ext cx="6164262" cy="1833563"/>
          </a:xfrm>
          <a:custGeom>
            <a:avLst/>
            <a:gdLst>
              <a:gd name="T0" fmla="*/ 0 w 6300"/>
              <a:gd name="T1" fmla="*/ 4500 h 4500"/>
              <a:gd name="T2" fmla="*/ 420 w 6300"/>
              <a:gd name="T3" fmla="*/ 4140 h 4500"/>
              <a:gd name="T4" fmla="*/ 840 w 6300"/>
              <a:gd name="T5" fmla="*/ 3420 h 4500"/>
              <a:gd name="T6" fmla="*/ 1260 w 6300"/>
              <a:gd name="T7" fmla="*/ 2340 h 4500"/>
              <a:gd name="T8" fmla="*/ 1680 w 6300"/>
              <a:gd name="T9" fmla="*/ 1620 h 4500"/>
              <a:gd name="T10" fmla="*/ 2100 w 6300"/>
              <a:gd name="T11" fmla="*/ 1260 h 4500"/>
              <a:gd name="T12" fmla="*/ 2940 w 6300"/>
              <a:gd name="T13" fmla="*/ 900 h 4500"/>
              <a:gd name="T14" fmla="*/ 4620 w 6300"/>
              <a:gd name="T15" fmla="*/ 540 h 4500"/>
              <a:gd name="T16" fmla="*/ 6300 w 6300"/>
              <a:gd name="T17" fmla="*/ 0 h 4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00"/>
              <a:gd name="T28" fmla="*/ 0 h 4500"/>
              <a:gd name="T29" fmla="*/ 6300 w 6300"/>
              <a:gd name="T30" fmla="*/ 4500 h 4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00" h="4500">
                <a:moveTo>
                  <a:pt x="0" y="4500"/>
                </a:moveTo>
                <a:cubicBezTo>
                  <a:pt x="140" y="4410"/>
                  <a:pt x="280" y="4320"/>
                  <a:pt x="420" y="4140"/>
                </a:cubicBezTo>
                <a:cubicBezTo>
                  <a:pt x="560" y="3960"/>
                  <a:pt x="700" y="3720"/>
                  <a:pt x="840" y="3420"/>
                </a:cubicBezTo>
                <a:cubicBezTo>
                  <a:pt x="980" y="3120"/>
                  <a:pt x="1120" y="2640"/>
                  <a:pt x="1260" y="2340"/>
                </a:cubicBezTo>
                <a:cubicBezTo>
                  <a:pt x="1400" y="2040"/>
                  <a:pt x="1540" y="1800"/>
                  <a:pt x="1680" y="1620"/>
                </a:cubicBezTo>
                <a:cubicBezTo>
                  <a:pt x="1820" y="1440"/>
                  <a:pt x="1890" y="1380"/>
                  <a:pt x="2100" y="1260"/>
                </a:cubicBezTo>
                <a:cubicBezTo>
                  <a:pt x="2310" y="1140"/>
                  <a:pt x="2520" y="1020"/>
                  <a:pt x="2940" y="900"/>
                </a:cubicBezTo>
                <a:cubicBezTo>
                  <a:pt x="3360" y="780"/>
                  <a:pt x="4060" y="690"/>
                  <a:pt x="4620" y="540"/>
                </a:cubicBezTo>
                <a:cubicBezTo>
                  <a:pt x="5180" y="390"/>
                  <a:pt x="6020" y="90"/>
                  <a:pt x="6300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325" name="Freeform 26"/>
          <p:cNvSpPr>
            <a:spLocks/>
          </p:cNvSpPr>
          <p:nvPr/>
        </p:nvSpPr>
        <p:spPr bwMode="auto">
          <a:xfrm flipV="1">
            <a:off x="1179513" y="3804972"/>
            <a:ext cx="6164262" cy="1836737"/>
          </a:xfrm>
          <a:custGeom>
            <a:avLst/>
            <a:gdLst>
              <a:gd name="T0" fmla="*/ 0 w 6300"/>
              <a:gd name="T1" fmla="*/ 4500 h 4500"/>
              <a:gd name="T2" fmla="*/ 420 w 6300"/>
              <a:gd name="T3" fmla="*/ 4140 h 4500"/>
              <a:gd name="T4" fmla="*/ 840 w 6300"/>
              <a:gd name="T5" fmla="*/ 3420 h 4500"/>
              <a:gd name="T6" fmla="*/ 1260 w 6300"/>
              <a:gd name="T7" fmla="*/ 2340 h 4500"/>
              <a:gd name="T8" fmla="*/ 1680 w 6300"/>
              <a:gd name="T9" fmla="*/ 1620 h 4500"/>
              <a:gd name="T10" fmla="*/ 2100 w 6300"/>
              <a:gd name="T11" fmla="*/ 1260 h 4500"/>
              <a:gd name="T12" fmla="*/ 2940 w 6300"/>
              <a:gd name="T13" fmla="*/ 900 h 4500"/>
              <a:gd name="T14" fmla="*/ 4620 w 6300"/>
              <a:gd name="T15" fmla="*/ 540 h 4500"/>
              <a:gd name="T16" fmla="*/ 6300 w 6300"/>
              <a:gd name="T17" fmla="*/ 0 h 4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00"/>
              <a:gd name="T28" fmla="*/ 0 h 4500"/>
              <a:gd name="T29" fmla="*/ 6300 w 6300"/>
              <a:gd name="T30" fmla="*/ 4500 h 4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00" h="4500">
                <a:moveTo>
                  <a:pt x="0" y="4500"/>
                </a:moveTo>
                <a:cubicBezTo>
                  <a:pt x="140" y="4410"/>
                  <a:pt x="280" y="4320"/>
                  <a:pt x="420" y="4140"/>
                </a:cubicBezTo>
                <a:cubicBezTo>
                  <a:pt x="560" y="3960"/>
                  <a:pt x="700" y="3720"/>
                  <a:pt x="840" y="3420"/>
                </a:cubicBezTo>
                <a:cubicBezTo>
                  <a:pt x="980" y="3120"/>
                  <a:pt x="1120" y="2640"/>
                  <a:pt x="1260" y="2340"/>
                </a:cubicBezTo>
                <a:cubicBezTo>
                  <a:pt x="1400" y="2040"/>
                  <a:pt x="1540" y="1800"/>
                  <a:pt x="1680" y="1620"/>
                </a:cubicBezTo>
                <a:cubicBezTo>
                  <a:pt x="1820" y="1440"/>
                  <a:pt x="1890" y="1380"/>
                  <a:pt x="2100" y="1260"/>
                </a:cubicBezTo>
                <a:cubicBezTo>
                  <a:pt x="2310" y="1140"/>
                  <a:pt x="2520" y="1020"/>
                  <a:pt x="2940" y="900"/>
                </a:cubicBezTo>
                <a:cubicBezTo>
                  <a:pt x="3360" y="780"/>
                  <a:pt x="4060" y="690"/>
                  <a:pt x="4620" y="540"/>
                </a:cubicBezTo>
                <a:cubicBezTo>
                  <a:pt x="5180" y="390"/>
                  <a:pt x="6020" y="90"/>
                  <a:pt x="6300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326" name="Text Box 27"/>
          <p:cNvSpPr txBox="1">
            <a:spLocks noChangeArrowheads="1"/>
          </p:cNvSpPr>
          <p:nvPr/>
        </p:nvSpPr>
        <p:spPr bwMode="auto">
          <a:xfrm>
            <a:off x="0" y="2971534"/>
            <a:ext cx="2320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ja-JP" altLang="en-US" sz="3200" b="1">
                <a:solidFill>
                  <a:prstClr val="black"/>
                </a:solidFill>
              </a:rPr>
              <a:t>宇宙誕生</a:t>
            </a: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6321425" y="5665522"/>
            <a:ext cx="24717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en-US" altLang="ja-JP" sz="2400" b="1" dirty="0">
                <a:solidFill>
                  <a:prstClr val="black"/>
                </a:solidFill>
              </a:rPr>
              <a:t>138</a:t>
            </a:r>
            <a:r>
              <a:rPr lang="ja-JP" altLang="en-US" sz="2400" b="1" dirty="0">
                <a:solidFill>
                  <a:prstClr val="black"/>
                </a:solidFill>
              </a:rPr>
              <a:t>億年</a:t>
            </a:r>
          </a:p>
          <a:p>
            <a:pPr algn="ctr"/>
            <a:r>
              <a:rPr lang="en-US" altLang="ja-JP" sz="2400" b="1" dirty="0">
                <a:solidFill>
                  <a:prstClr val="black"/>
                </a:solidFill>
              </a:rPr>
              <a:t>(</a:t>
            </a:r>
            <a:r>
              <a:rPr lang="ja-JP" altLang="en-US" sz="2400" b="1" dirty="0">
                <a:solidFill>
                  <a:prstClr val="black"/>
                </a:solidFill>
              </a:rPr>
              <a:t>現在</a:t>
            </a:r>
            <a:r>
              <a:rPr lang="en-US" altLang="ja-JP" sz="2400" b="1" dirty="0">
                <a:solidFill>
                  <a:prstClr val="black"/>
                </a:solidFill>
              </a:rPr>
              <a:t>)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3328" name="Line 30"/>
          <p:cNvSpPr>
            <a:spLocks noChangeShapeType="1"/>
          </p:cNvSpPr>
          <p:nvPr/>
        </p:nvSpPr>
        <p:spPr bwMode="auto">
          <a:xfrm>
            <a:off x="1219200" y="3803384"/>
            <a:ext cx="6142038" cy="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2011363" y="3285859"/>
            <a:ext cx="1441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800" b="1">
                <a:solidFill>
                  <a:srgbClr val="FF0000"/>
                </a:solidFill>
                <a:latin typeface="ＭＳ Ｐゴシック" charset="-128"/>
              </a:rPr>
              <a:t>重力波</a:t>
            </a:r>
            <a:endParaRPr lang="ja-JP" altLang="en-US" sz="2800">
              <a:solidFill>
                <a:srgbClr val="FF0000"/>
              </a:solidFill>
            </a:endParaRPr>
          </a:p>
        </p:txBody>
      </p:sp>
      <p:sp>
        <p:nvSpPr>
          <p:cNvPr id="13330" name="Text Box 32"/>
          <p:cNvSpPr txBox="1">
            <a:spLocks noChangeArrowheads="1"/>
          </p:cNvSpPr>
          <p:nvPr/>
        </p:nvSpPr>
        <p:spPr bwMode="auto">
          <a:xfrm>
            <a:off x="0" y="3916097"/>
            <a:ext cx="19272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890" rIns="0" bIns="8890"/>
          <a:lstStyle/>
          <a:p>
            <a:pPr algn="ctr"/>
            <a:r>
              <a:rPr lang="en-US" altLang="ja-JP" sz="2400" b="1">
                <a:solidFill>
                  <a:prstClr val="black"/>
                </a:solidFill>
              </a:rPr>
              <a:t>10</a:t>
            </a:r>
            <a:r>
              <a:rPr lang="en-US" altLang="ja-JP" sz="2400" b="1" baseline="30000">
                <a:solidFill>
                  <a:prstClr val="black"/>
                </a:solidFill>
              </a:rPr>
              <a:t> -43</a:t>
            </a:r>
            <a:r>
              <a:rPr lang="en-US" altLang="ja-JP" sz="2400" b="1">
                <a:solidFill>
                  <a:prstClr val="black"/>
                </a:solidFill>
              </a:rPr>
              <a:t> </a:t>
            </a:r>
            <a:r>
              <a:rPr lang="ja-JP" altLang="en-US" sz="2400" b="1">
                <a:solidFill>
                  <a:prstClr val="black"/>
                </a:solidFill>
              </a:rPr>
              <a:t>秒</a:t>
            </a:r>
          </a:p>
          <a:p>
            <a:pPr algn="ctr"/>
            <a:r>
              <a:rPr lang="en-US" altLang="ja-JP" sz="2400" b="1">
                <a:solidFill>
                  <a:prstClr val="black"/>
                </a:solidFill>
              </a:rPr>
              <a:t>(</a:t>
            </a:r>
            <a:r>
              <a:rPr lang="ja-JP" altLang="en-US" sz="2400" b="1">
                <a:solidFill>
                  <a:prstClr val="black"/>
                </a:solidFill>
              </a:rPr>
              <a:t>プランク時間）</a:t>
            </a:r>
            <a:endParaRPr lang="ja-JP" altLang="en-US" sz="2400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BDC5EE-F8CC-F244-A881-E1EC2734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3B91B1-4945-D041-956C-87FB8F7E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71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重力波とは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重力波による物理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重力波検出器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レーザー干渉計とは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研究の今後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591157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重力波検出器</a:t>
            </a:r>
            <a:r>
              <a:rPr kumimoji="1" lang="en-US" altLang="ja-JP" dirty="0"/>
              <a:t> = </a:t>
            </a:r>
            <a:r>
              <a:rPr kumimoji="1" lang="ja-JP" altLang="en-US" dirty="0"/>
              <a:t>潮汐的な時空の歪み</a:t>
            </a:r>
            <a:r>
              <a:rPr lang="ja-JP" altLang="en-US" dirty="0"/>
              <a:t>（あるいは潮汐力）を検出できれば良い。</a:t>
            </a:r>
            <a:endParaRPr lang="en-US" altLang="ja-JP" dirty="0"/>
          </a:p>
          <a:p>
            <a:pPr lvl="1"/>
            <a:r>
              <a:rPr lang="ja-JP" altLang="en-US" dirty="0"/>
              <a:t>共振型</a:t>
            </a:r>
            <a:r>
              <a:rPr lang="en-US" altLang="ja-JP" dirty="0"/>
              <a:t> (Weber</a:t>
            </a:r>
            <a:r>
              <a:rPr lang="ja-JP" altLang="en-US" dirty="0"/>
              <a:t>など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レーザー干渉計型</a:t>
            </a:r>
            <a:endParaRPr lang="en-US" altLang="ja-JP" dirty="0"/>
          </a:p>
          <a:p>
            <a:pPr lvl="2"/>
            <a:r>
              <a:rPr lang="ja-JP" altLang="en-US"/>
              <a:t>地上</a:t>
            </a:r>
            <a:r>
              <a:rPr lang="en-US" altLang="ja-JP" dirty="0"/>
              <a:t> (10-10</a:t>
            </a:r>
            <a:r>
              <a:rPr lang="en-US" altLang="ja-JP" baseline="30000" dirty="0"/>
              <a:t>4</a:t>
            </a:r>
            <a:r>
              <a:rPr lang="en-US" altLang="ja-JP" dirty="0"/>
              <a:t> Hz): KAGRA, LIGO, Virgo, </a:t>
            </a:r>
            <a:r>
              <a:rPr lang="is-IS" altLang="ja-JP" dirty="0"/>
              <a:t>…</a:t>
            </a:r>
          </a:p>
          <a:p>
            <a:pPr lvl="2"/>
            <a:r>
              <a:rPr lang="ja-JP" altLang="en-US"/>
              <a:t>宇宙</a:t>
            </a:r>
            <a:r>
              <a:rPr lang="en-US" altLang="ja-JP" dirty="0"/>
              <a:t> (10</a:t>
            </a:r>
            <a:r>
              <a:rPr lang="en-US" altLang="ja-JP" baseline="30000" dirty="0"/>
              <a:t>-4</a:t>
            </a:r>
            <a:r>
              <a:rPr lang="en-US" altLang="ja-JP" dirty="0"/>
              <a:t>-10 Hz): DECIGO, LISA, …</a:t>
            </a:r>
          </a:p>
          <a:p>
            <a:pPr lvl="1"/>
            <a:r>
              <a:rPr lang="ja-JP" altLang="en-US"/>
              <a:t>ねじれ</a:t>
            </a:r>
            <a:r>
              <a:rPr lang="ja-JP" altLang="en-US" dirty="0"/>
              <a:t>型</a:t>
            </a:r>
            <a:r>
              <a:rPr lang="en-US" altLang="ja-JP" dirty="0"/>
              <a:t> (TOBA)</a:t>
            </a:r>
          </a:p>
          <a:p>
            <a:pPr lvl="1"/>
            <a:r>
              <a:rPr lang="ja-JP" altLang="en-US"/>
              <a:t>原子</a:t>
            </a:r>
            <a:r>
              <a:rPr lang="ja-JP" altLang="en-US" dirty="0"/>
              <a:t>干渉計型</a:t>
            </a:r>
            <a:endParaRPr lang="en-US" altLang="ja-JP" dirty="0"/>
          </a:p>
          <a:p>
            <a:pPr lvl="1"/>
            <a:r>
              <a:rPr lang="en-US" altLang="ja-JP" dirty="0" err="1"/>
              <a:t>etc</a:t>
            </a:r>
            <a:r>
              <a:rPr lang="is-IS" altLang="ja-JP" dirty="0"/>
              <a:t>…</a:t>
            </a:r>
            <a:endParaRPr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重力波検出器</a:t>
            </a:r>
          </a:p>
        </p:txBody>
      </p:sp>
      <p:pic>
        <p:nvPicPr>
          <p:cNvPr id="10" name="図 9" descr="TO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63" y="4428685"/>
            <a:ext cx="3307565" cy="215753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087630" y="5910734"/>
            <a:ext cx="3675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ねじれ型重力波望遠鏡</a:t>
            </a:r>
            <a:r>
              <a:rPr kumimoji="1" lang="en-US" altLang="ja-JP" sz="1600" dirty="0"/>
              <a:t> TOBA</a:t>
            </a:r>
            <a:r>
              <a:rPr kumimoji="1" lang="ja-JP" altLang="en-US" sz="1600" dirty="0"/>
              <a:t>。</a:t>
            </a:r>
            <a:r>
              <a:rPr kumimoji="1" lang="en-US" altLang="ja-JP" sz="1600" dirty="0"/>
              <a:t> </a:t>
            </a:r>
          </a:p>
          <a:p>
            <a:r>
              <a:rPr kumimoji="1" lang="en-US" altLang="ja-JP" sz="1600" dirty="0"/>
              <a:t>(</a:t>
            </a:r>
            <a:r>
              <a:rPr lang="en-US" altLang="ja-JP" sz="1600" dirty="0"/>
              <a:t>T. </a:t>
            </a:r>
            <a:r>
              <a:rPr kumimoji="1" lang="en-US" altLang="ja-JP" sz="1600" dirty="0" err="1"/>
              <a:t>Shimoda</a:t>
            </a:r>
            <a:r>
              <a:rPr kumimoji="1" lang="en-US" altLang="ja-JP" sz="1600" dirty="0"/>
              <a:t>, Master thesis, </a:t>
            </a:r>
            <a:r>
              <a:rPr kumimoji="1" lang="en-US" altLang="ja-JP" sz="1600" dirty="0" err="1"/>
              <a:t>UTokyo</a:t>
            </a:r>
            <a:r>
              <a:rPr kumimoji="1" lang="en-US" altLang="ja-JP" sz="1600" dirty="0"/>
              <a:t>, 2017)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73462" y="3555564"/>
            <a:ext cx="212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共振型重力波</a:t>
            </a:r>
            <a:r>
              <a:rPr kumimoji="1" lang="ja-JP" altLang="en-US" sz="1600"/>
              <a:t>検出器。</a:t>
            </a:r>
            <a:endParaRPr kumimoji="1" lang="en-US" altLang="ja-JP" sz="1600" dirty="0"/>
          </a:p>
          <a:p>
            <a:r>
              <a:rPr kumimoji="1" lang="en-US" altLang="ja-JP" sz="1600" dirty="0"/>
              <a:t>(</a:t>
            </a:r>
            <a:r>
              <a:rPr lang="ja-JP" altLang="en-US" sz="1600"/>
              <a:t>坪野先生最終講義スライドより</a:t>
            </a:r>
            <a:r>
              <a:rPr kumimoji="1" lang="en-US" altLang="ja-JP" sz="1600" dirty="0"/>
              <a:t>)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BD5C1F0-4710-FB4E-BF42-1DA61932C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962" y="2181121"/>
            <a:ext cx="1977106" cy="13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重力波検出器</a:t>
            </a:r>
            <a:r>
              <a:rPr kumimoji="1" lang="en-US" altLang="ja-JP" dirty="0"/>
              <a:t> = </a:t>
            </a:r>
            <a:r>
              <a:rPr kumimoji="1" lang="ja-JP" altLang="en-US" dirty="0"/>
              <a:t>潮汐的な時空の歪み</a:t>
            </a:r>
            <a:r>
              <a:rPr lang="ja-JP" altLang="en-US" dirty="0"/>
              <a:t>（あるいは潮汐力）を検出できれば良い。</a:t>
            </a:r>
            <a:endParaRPr lang="en-US" altLang="ja-JP" dirty="0"/>
          </a:p>
          <a:p>
            <a:pPr lvl="1"/>
            <a:r>
              <a:rPr lang="ja-JP" altLang="en-US" dirty="0"/>
              <a:t>共振型</a:t>
            </a:r>
            <a:r>
              <a:rPr lang="en-US" altLang="ja-JP" dirty="0"/>
              <a:t> (Weber</a:t>
            </a:r>
            <a:r>
              <a:rPr lang="ja-JP" altLang="en-US" dirty="0"/>
              <a:t>など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レーザー干渉計型</a:t>
            </a:r>
            <a:endParaRPr lang="en-US" altLang="ja-JP" dirty="0"/>
          </a:p>
          <a:p>
            <a:pPr lvl="2"/>
            <a:r>
              <a:rPr lang="ja-JP" altLang="en-US"/>
              <a:t>地上</a:t>
            </a:r>
            <a:r>
              <a:rPr lang="en-US" altLang="ja-JP" dirty="0"/>
              <a:t> (10-10</a:t>
            </a:r>
            <a:r>
              <a:rPr lang="en-US" altLang="ja-JP" baseline="30000" dirty="0"/>
              <a:t>4</a:t>
            </a:r>
            <a:r>
              <a:rPr lang="en-US" altLang="ja-JP" dirty="0"/>
              <a:t> Hz): KAGRA, LIGO, Virgo, </a:t>
            </a:r>
            <a:r>
              <a:rPr lang="is-IS" altLang="ja-JP" dirty="0"/>
              <a:t>…</a:t>
            </a:r>
          </a:p>
          <a:p>
            <a:pPr lvl="2"/>
            <a:r>
              <a:rPr lang="ja-JP" altLang="en-US"/>
              <a:t>宇宙</a:t>
            </a:r>
            <a:r>
              <a:rPr lang="en-US" altLang="ja-JP" dirty="0"/>
              <a:t> (10</a:t>
            </a:r>
            <a:r>
              <a:rPr lang="en-US" altLang="ja-JP" baseline="30000" dirty="0"/>
              <a:t>-4</a:t>
            </a:r>
            <a:r>
              <a:rPr lang="en-US" altLang="ja-JP" dirty="0"/>
              <a:t>-10 Hz): DECIGO, LISA, …</a:t>
            </a:r>
          </a:p>
          <a:p>
            <a:pPr lvl="1"/>
            <a:r>
              <a:rPr lang="ja-JP" altLang="en-US"/>
              <a:t>ねじれ</a:t>
            </a:r>
            <a:r>
              <a:rPr lang="ja-JP" altLang="en-US" dirty="0"/>
              <a:t>型</a:t>
            </a:r>
            <a:r>
              <a:rPr lang="en-US" altLang="ja-JP" dirty="0"/>
              <a:t> (TOBA)</a:t>
            </a:r>
          </a:p>
          <a:p>
            <a:pPr lvl="1"/>
            <a:r>
              <a:rPr lang="ja-JP" altLang="en-US"/>
              <a:t>原子</a:t>
            </a:r>
            <a:r>
              <a:rPr lang="ja-JP" altLang="en-US" dirty="0"/>
              <a:t>干渉計型</a:t>
            </a:r>
            <a:endParaRPr lang="en-US" altLang="ja-JP" dirty="0"/>
          </a:p>
          <a:p>
            <a:pPr lvl="1"/>
            <a:r>
              <a:rPr lang="en-US" altLang="ja-JP" dirty="0" err="1"/>
              <a:t>etc</a:t>
            </a:r>
            <a:r>
              <a:rPr lang="is-IS" altLang="ja-JP" dirty="0"/>
              <a:t>…</a:t>
            </a:r>
            <a:endParaRPr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重力波検出器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255131" y="2754086"/>
            <a:ext cx="5679069" cy="8926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65125" y="2329382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これが現在</a:t>
            </a:r>
            <a:r>
              <a:rPr kumimoji="1" lang="ja-JP" altLang="en-US" sz="2000">
                <a:solidFill>
                  <a:srgbClr val="FF0000"/>
                </a:solidFill>
              </a:rPr>
              <a:t>の主流。だが、、、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8" name="図 7" descr="MI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4017887"/>
            <a:ext cx="2269248" cy="195521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45236" y="5882658"/>
            <a:ext cx="2418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Michelson</a:t>
            </a:r>
            <a:r>
              <a:rPr kumimoji="1" lang="ja-JP" altLang="en-US" dirty="0"/>
              <a:t>干渉計。</a:t>
            </a:r>
            <a:endParaRPr kumimoji="1" lang="en-US" altLang="ja-JP" dirty="0"/>
          </a:p>
          <a:p>
            <a:r>
              <a:rPr lang="en-US" altLang="ja-JP" dirty="0"/>
              <a:t>(Made by S. Kawamura)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0896FB-E4DF-1D43-A13D-CFD133FD0BA4}"/>
              </a:ext>
            </a:extLst>
          </p:cNvPr>
          <p:cNvSpPr txBox="1"/>
          <p:nvPr/>
        </p:nvSpPr>
        <p:spPr>
          <a:xfrm>
            <a:off x="7148946" y="593766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光共振器。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F4D5DCF-A187-7A42-98C6-775A8BCFBAA0}"/>
              </a:ext>
            </a:extLst>
          </p:cNvPr>
          <p:cNvSpPr/>
          <p:nvPr/>
        </p:nvSpPr>
        <p:spPr>
          <a:xfrm rot="2700000">
            <a:off x="7172262" y="4874224"/>
            <a:ext cx="117326" cy="4900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B550AE3-5568-BF40-BDF1-25E1FDB39908}"/>
              </a:ext>
            </a:extLst>
          </p:cNvPr>
          <p:cNvCxnSpPr>
            <a:cxnSpLocks/>
          </p:cNvCxnSpPr>
          <p:nvPr/>
        </p:nvCxnSpPr>
        <p:spPr>
          <a:xfrm flipV="1">
            <a:off x="6970815" y="5144985"/>
            <a:ext cx="1670462" cy="890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1D4534E-D492-CC4F-BF3E-9F1FCA72DF82}"/>
              </a:ext>
            </a:extLst>
          </p:cNvPr>
          <p:cNvCxnSpPr>
            <a:cxnSpLocks/>
          </p:cNvCxnSpPr>
          <p:nvPr/>
        </p:nvCxnSpPr>
        <p:spPr>
          <a:xfrm>
            <a:off x="7657605" y="5151912"/>
            <a:ext cx="1177637" cy="0"/>
          </a:xfrm>
          <a:prstGeom prst="line">
            <a:avLst/>
          </a:prstGeom>
          <a:ln w="1270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745E0E7-807D-2947-AFE4-22446FF5E023}"/>
              </a:ext>
            </a:extLst>
          </p:cNvPr>
          <p:cNvSpPr/>
          <p:nvPr/>
        </p:nvSpPr>
        <p:spPr>
          <a:xfrm>
            <a:off x="7536872" y="4819403"/>
            <a:ext cx="203861" cy="627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CAD757A-DB7D-8441-9231-C4E2114B1A6B}"/>
              </a:ext>
            </a:extLst>
          </p:cNvPr>
          <p:cNvSpPr/>
          <p:nvPr/>
        </p:nvSpPr>
        <p:spPr>
          <a:xfrm>
            <a:off x="8674923" y="4829299"/>
            <a:ext cx="203861" cy="627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D0458A-592D-6F4D-88BE-4DD6F77943B3}"/>
              </a:ext>
            </a:extLst>
          </p:cNvPr>
          <p:cNvSpPr/>
          <p:nvPr/>
        </p:nvSpPr>
        <p:spPr>
          <a:xfrm>
            <a:off x="6602680" y="5011387"/>
            <a:ext cx="380011" cy="26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CECEFB5-36D4-CF4D-B766-809D889D7887}"/>
              </a:ext>
            </a:extLst>
          </p:cNvPr>
          <p:cNvCxnSpPr>
            <a:cxnSpLocks/>
          </p:cNvCxnSpPr>
          <p:nvPr/>
        </p:nvCxnSpPr>
        <p:spPr>
          <a:xfrm>
            <a:off x="7265719" y="5151912"/>
            <a:ext cx="0" cy="5007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弦 25">
            <a:extLst>
              <a:ext uri="{FF2B5EF4-FFF2-40B4-BE49-F238E27FC236}">
                <a16:creationId xmlns:a16="http://schemas.microsoft.com/office/drawing/2014/main" id="{5C7F697E-8A7F-5640-9E8D-6A325DD15895}"/>
              </a:ext>
            </a:extLst>
          </p:cNvPr>
          <p:cNvSpPr/>
          <p:nvPr/>
        </p:nvSpPr>
        <p:spPr>
          <a:xfrm>
            <a:off x="7102279" y="5459120"/>
            <a:ext cx="332509" cy="332509"/>
          </a:xfrm>
          <a:prstGeom prst="chord">
            <a:avLst>
              <a:gd name="adj1" fmla="val 19395035"/>
              <a:gd name="adj2" fmla="val 12961642"/>
            </a:avLst>
          </a:prstGeom>
          <a:solidFill>
            <a:srgbClr val="FF8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4F398E-F6A8-3B43-A31A-1968BA97B067}"/>
              </a:ext>
            </a:extLst>
          </p:cNvPr>
          <p:cNvSpPr txBox="1"/>
          <p:nvPr/>
        </p:nvSpPr>
        <p:spPr>
          <a:xfrm>
            <a:off x="6375400" y="469900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レーザー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E1A563-D8A1-FB46-831F-C506336BB5D4}"/>
              </a:ext>
            </a:extLst>
          </p:cNvPr>
          <p:cNvSpPr txBox="1"/>
          <p:nvPr/>
        </p:nvSpPr>
        <p:spPr>
          <a:xfrm>
            <a:off x="7440177" y="44786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鏡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D0C7C82-1293-214A-BAFB-0677CE5F19B3}"/>
              </a:ext>
            </a:extLst>
          </p:cNvPr>
          <p:cNvSpPr txBox="1"/>
          <p:nvPr/>
        </p:nvSpPr>
        <p:spPr>
          <a:xfrm>
            <a:off x="8595990" y="44448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鏡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43EECC-FEA2-2442-A53D-66883BC2F20A}"/>
              </a:ext>
            </a:extLst>
          </p:cNvPr>
          <p:cNvSpPr txBox="1"/>
          <p:nvPr/>
        </p:nvSpPr>
        <p:spPr>
          <a:xfrm>
            <a:off x="6611194" y="4054110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何度も反射しているレーザー光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87A1FB-3838-B547-9D74-AE875440848E}"/>
              </a:ext>
            </a:extLst>
          </p:cNvPr>
          <p:cNvSpPr txBox="1"/>
          <p:nvPr/>
        </p:nvSpPr>
        <p:spPr>
          <a:xfrm>
            <a:off x="6220303" y="553922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光検出器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6DDB49D-0B05-E746-B045-4FC9B420DCB5}"/>
              </a:ext>
            </a:extLst>
          </p:cNvPr>
          <p:cNvCxnSpPr/>
          <p:nvPr/>
        </p:nvCxnSpPr>
        <p:spPr>
          <a:xfrm>
            <a:off x="7946379" y="4377791"/>
            <a:ext cx="194209" cy="5907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1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重力波検出器</a:t>
            </a:r>
            <a:r>
              <a:rPr kumimoji="1" lang="en-US" altLang="ja-JP" dirty="0"/>
              <a:t> = </a:t>
            </a:r>
            <a:r>
              <a:rPr kumimoji="1" lang="ja-JP" altLang="en-US" dirty="0"/>
              <a:t>潮汐的な時空の歪み</a:t>
            </a:r>
            <a:r>
              <a:rPr lang="ja-JP" altLang="en-US" dirty="0"/>
              <a:t>（あるいは潮汐力）を検出できれば良い。</a:t>
            </a:r>
            <a:endParaRPr lang="en-US" altLang="ja-JP" dirty="0"/>
          </a:p>
          <a:p>
            <a:pPr lvl="1"/>
            <a:r>
              <a:rPr lang="ja-JP" altLang="en-US" dirty="0"/>
              <a:t>共振型</a:t>
            </a:r>
            <a:r>
              <a:rPr lang="en-US" altLang="ja-JP" dirty="0"/>
              <a:t> (Weber</a:t>
            </a:r>
            <a:r>
              <a:rPr lang="ja-JP" altLang="en-US" dirty="0"/>
              <a:t>など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レーザー干渉計型</a:t>
            </a:r>
            <a:endParaRPr lang="en-US" altLang="ja-JP" dirty="0"/>
          </a:p>
          <a:p>
            <a:pPr lvl="2"/>
            <a:r>
              <a:rPr lang="ja-JP" altLang="en-US"/>
              <a:t>地上</a:t>
            </a:r>
            <a:r>
              <a:rPr lang="en-US" altLang="ja-JP" dirty="0"/>
              <a:t> (10-10</a:t>
            </a:r>
            <a:r>
              <a:rPr lang="en-US" altLang="ja-JP" baseline="30000" dirty="0"/>
              <a:t>4</a:t>
            </a:r>
            <a:r>
              <a:rPr lang="en-US" altLang="ja-JP" dirty="0"/>
              <a:t> Hz): KAGRA, LIGO, Virgo, </a:t>
            </a:r>
            <a:r>
              <a:rPr lang="is-IS" altLang="ja-JP" dirty="0"/>
              <a:t>…</a:t>
            </a:r>
          </a:p>
          <a:p>
            <a:pPr lvl="2"/>
            <a:r>
              <a:rPr lang="ja-JP" altLang="en-US"/>
              <a:t>宇宙</a:t>
            </a:r>
            <a:r>
              <a:rPr lang="en-US" altLang="ja-JP" dirty="0"/>
              <a:t> (10</a:t>
            </a:r>
            <a:r>
              <a:rPr lang="en-US" altLang="ja-JP" baseline="30000" dirty="0"/>
              <a:t>-4</a:t>
            </a:r>
            <a:r>
              <a:rPr lang="en-US" altLang="ja-JP" dirty="0"/>
              <a:t>-10 Hz): DECIGO, LISA, …</a:t>
            </a:r>
          </a:p>
          <a:p>
            <a:pPr lvl="1"/>
            <a:r>
              <a:rPr lang="ja-JP" altLang="en-US" dirty="0"/>
              <a:t>ねじれ型</a:t>
            </a:r>
            <a:r>
              <a:rPr lang="en-US" altLang="ja-JP" dirty="0"/>
              <a:t> (TOBA)</a:t>
            </a:r>
          </a:p>
          <a:p>
            <a:pPr lvl="1"/>
            <a:r>
              <a:rPr lang="ja-JP" altLang="en-US"/>
              <a:t>原子</a:t>
            </a:r>
            <a:r>
              <a:rPr lang="ja-JP" altLang="en-US" dirty="0"/>
              <a:t>干渉計型</a:t>
            </a:r>
            <a:endParaRPr lang="en-US" altLang="ja-JP" dirty="0"/>
          </a:p>
          <a:p>
            <a:pPr lvl="1"/>
            <a:r>
              <a:rPr lang="en-US" altLang="ja-JP" dirty="0" err="1"/>
              <a:t>etc</a:t>
            </a:r>
            <a:r>
              <a:rPr lang="is-IS" altLang="ja-JP" dirty="0"/>
              <a:t>…</a:t>
            </a:r>
            <a:endParaRPr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重力波検出器</a:t>
            </a:r>
          </a:p>
        </p:txBody>
      </p:sp>
      <p:pic>
        <p:nvPicPr>
          <p:cNvPr id="8" name="図 7" descr="MI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4017887"/>
            <a:ext cx="2269248" cy="195521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45236" y="5882658"/>
            <a:ext cx="2418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Michelson</a:t>
            </a:r>
            <a:r>
              <a:rPr kumimoji="1" lang="ja-JP" altLang="en-US" dirty="0"/>
              <a:t>干渉計。</a:t>
            </a:r>
            <a:endParaRPr kumimoji="1" lang="en-US" altLang="ja-JP" dirty="0"/>
          </a:p>
          <a:p>
            <a:r>
              <a:rPr lang="en-US" altLang="ja-JP" dirty="0"/>
              <a:t>(Made by S. Kawamura)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0896FB-E4DF-1D43-A13D-CFD133FD0BA4}"/>
              </a:ext>
            </a:extLst>
          </p:cNvPr>
          <p:cNvSpPr txBox="1"/>
          <p:nvPr/>
        </p:nvSpPr>
        <p:spPr>
          <a:xfrm>
            <a:off x="7148946" y="593766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光共振器。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F4D5DCF-A187-7A42-98C6-775A8BCFBAA0}"/>
              </a:ext>
            </a:extLst>
          </p:cNvPr>
          <p:cNvSpPr/>
          <p:nvPr/>
        </p:nvSpPr>
        <p:spPr>
          <a:xfrm rot="2700000">
            <a:off x="7172262" y="4874224"/>
            <a:ext cx="117326" cy="4900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B550AE3-5568-BF40-BDF1-25E1FDB39908}"/>
              </a:ext>
            </a:extLst>
          </p:cNvPr>
          <p:cNvCxnSpPr>
            <a:cxnSpLocks/>
          </p:cNvCxnSpPr>
          <p:nvPr/>
        </p:nvCxnSpPr>
        <p:spPr>
          <a:xfrm flipV="1">
            <a:off x="6970815" y="5144985"/>
            <a:ext cx="1670462" cy="890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1D4534E-D492-CC4F-BF3E-9F1FCA72DF82}"/>
              </a:ext>
            </a:extLst>
          </p:cNvPr>
          <p:cNvCxnSpPr>
            <a:cxnSpLocks/>
          </p:cNvCxnSpPr>
          <p:nvPr/>
        </p:nvCxnSpPr>
        <p:spPr>
          <a:xfrm>
            <a:off x="7657605" y="5151912"/>
            <a:ext cx="1177637" cy="0"/>
          </a:xfrm>
          <a:prstGeom prst="line">
            <a:avLst/>
          </a:prstGeom>
          <a:ln w="1270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745E0E7-807D-2947-AFE4-22446FF5E023}"/>
              </a:ext>
            </a:extLst>
          </p:cNvPr>
          <p:cNvSpPr/>
          <p:nvPr/>
        </p:nvSpPr>
        <p:spPr>
          <a:xfrm>
            <a:off x="7536872" y="4819403"/>
            <a:ext cx="203861" cy="627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CAD757A-DB7D-8441-9231-C4E2114B1A6B}"/>
              </a:ext>
            </a:extLst>
          </p:cNvPr>
          <p:cNvSpPr/>
          <p:nvPr/>
        </p:nvSpPr>
        <p:spPr>
          <a:xfrm>
            <a:off x="8674923" y="4829299"/>
            <a:ext cx="203861" cy="627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D0458A-592D-6F4D-88BE-4DD6F77943B3}"/>
              </a:ext>
            </a:extLst>
          </p:cNvPr>
          <p:cNvSpPr/>
          <p:nvPr/>
        </p:nvSpPr>
        <p:spPr>
          <a:xfrm>
            <a:off x="6602680" y="5011387"/>
            <a:ext cx="380011" cy="26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CECEFB5-36D4-CF4D-B766-809D889D7887}"/>
              </a:ext>
            </a:extLst>
          </p:cNvPr>
          <p:cNvCxnSpPr>
            <a:cxnSpLocks/>
          </p:cNvCxnSpPr>
          <p:nvPr/>
        </p:nvCxnSpPr>
        <p:spPr>
          <a:xfrm>
            <a:off x="7265719" y="5151912"/>
            <a:ext cx="0" cy="5007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弦 25">
            <a:extLst>
              <a:ext uri="{FF2B5EF4-FFF2-40B4-BE49-F238E27FC236}">
                <a16:creationId xmlns:a16="http://schemas.microsoft.com/office/drawing/2014/main" id="{5C7F697E-8A7F-5640-9E8D-6A325DD15895}"/>
              </a:ext>
            </a:extLst>
          </p:cNvPr>
          <p:cNvSpPr/>
          <p:nvPr/>
        </p:nvSpPr>
        <p:spPr>
          <a:xfrm>
            <a:off x="7102279" y="5459120"/>
            <a:ext cx="332509" cy="332509"/>
          </a:xfrm>
          <a:prstGeom prst="chord">
            <a:avLst>
              <a:gd name="adj1" fmla="val 19395035"/>
              <a:gd name="adj2" fmla="val 12961642"/>
            </a:avLst>
          </a:prstGeom>
          <a:solidFill>
            <a:srgbClr val="FF8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4F398E-F6A8-3B43-A31A-1968BA97B067}"/>
              </a:ext>
            </a:extLst>
          </p:cNvPr>
          <p:cNvSpPr txBox="1"/>
          <p:nvPr/>
        </p:nvSpPr>
        <p:spPr>
          <a:xfrm>
            <a:off x="6375400" y="469900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レーザー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E1A563-D8A1-FB46-831F-C506336BB5D4}"/>
              </a:ext>
            </a:extLst>
          </p:cNvPr>
          <p:cNvSpPr txBox="1"/>
          <p:nvPr/>
        </p:nvSpPr>
        <p:spPr>
          <a:xfrm>
            <a:off x="7440177" y="44786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鏡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D0C7C82-1293-214A-BAFB-0677CE5F19B3}"/>
              </a:ext>
            </a:extLst>
          </p:cNvPr>
          <p:cNvSpPr txBox="1"/>
          <p:nvPr/>
        </p:nvSpPr>
        <p:spPr>
          <a:xfrm>
            <a:off x="8595990" y="44448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鏡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43EECC-FEA2-2442-A53D-66883BC2F20A}"/>
              </a:ext>
            </a:extLst>
          </p:cNvPr>
          <p:cNvSpPr txBox="1"/>
          <p:nvPr/>
        </p:nvSpPr>
        <p:spPr>
          <a:xfrm>
            <a:off x="6611194" y="4054110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何度も反射しているレーザー光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87A1FB-3838-B547-9D74-AE875440848E}"/>
              </a:ext>
            </a:extLst>
          </p:cNvPr>
          <p:cNvSpPr txBox="1"/>
          <p:nvPr/>
        </p:nvSpPr>
        <p:spPr>
          <a:xfrm>
            <a:off x="6220303" y="553922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光検出器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6DDB49D-0B05-E746-B045-4FC9B420DCB5}"/>
              </a:ext>
            </a:extLst>
          </p:cNvPr>
          <p:cNvCxnSpPr/>
          <p:nvPr/>
        </p:nvCxnSpPr>
        <p:spPr>
          <a:xfrm>
            <a:off x="7946379" y="4377791"/>
            <a:ext cx="194209" cy="5907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6D9EE8F-212D-9E44-A75D-6EDFB894E14C}"/>
              </a:ext>
            </a:extLst>
          </p:cNvPr>
          <p:cNvSpPr/>
          <p:nvPr/>
        </p:nvSpPr>
        <p:spPr>
          <a:xfrm>
            <a:off x="1636133" y="3701143"/>
            <a:ext cx="4361896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9657869-EFAB-EC45-BAC0-554A1F9CF6E8}"/>
              </a:ext>
            </a:extLst>
          </p:cNvPr>
          <p:cNvSpPr txBox="1"/>
          <p:nvPr/>
        </p:nvSpPr>
        <p:spPr>
          <a:xfrm>
            <a:off x="4724400" y="2942197"/>
            <a:ext cx="4419600" cy="64633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</a:rPr>
              <a:t>これが</a:t>
            </a:r>
            <a:r>
              <a:rPr lang="ja-JP" altLang="en-US" sz="3600">
                <a:solidFill>
                  <a:srgbClr val="FF0000"/>
                </a:solidFill>
              </a:rPr>
              <a:t>将来</a:t>
            </a:r>
            <a:r>
              <a:rPr kumimoji="1" lang="ja-JP" altLang="en-US" sz="3600">
                <a:solidFill>
                  <a:srgbClr val="FF0000"/>
                </a:solidFill>
              </a:rPr>
              <a:t>の主流！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Advanced LIGO</a:t>
            </a:r>
            <a:endParaRPr kumimoji="1" lang="ja-JP" altLang="en-US" dirty="0"/>
          </a:p>
        </p:txBody>
      </p:sp>
      <p:pic>
        <p:nvPicPr>
          <p:cNvPr id="6" name="図 5" descr="Hanf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" y="1101761"/>
            <a:ext cx="4794614" cy="3132481"/>
          </a:xfrm>
          <a:prstGeom prst="rect">
            <a:avLst/>
          </a:prstGeom>
        </p:spPr>
      </p:pic>
      <p:pic>
        <p:nvPicPr>
          <p:cNvPr id="7" name="図 6" descr="Livings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18" y="3193242"/>
            <a:ext cx="4661431" cy="31324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61457" y="5572180"/>
            <a:ext cx="3584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左上</a:t>
            </a:r>
            <a:r>
              <a:rPr kumimoji="1" lang="en-US" altLang="ja-JP" dirty="0"/>
              <a:t>)</a:t>
            </a:r>
            <a:r>
              <a:rPr kumimoji="1" lang="ja-JP" altLang="en-US" dirty="0"/>
              <a:t>　</a:t>
            </a:r>
            <a:r>
              <a:rPr kumimoji="1" lang="en-US" altLang="ja-JP" dirty="0"/>
              <a:t>LIGO</a:t>
            </a:r>
            <a:r>
              <a:rPr kumimoji="1" lang="ja-JP" altLang="en-US" dirty="0"/>
              <a:t>ハンフォード観測所。</a:t>
            </a:r>
            <a:endParaRPr kumimoji="1"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右下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en-US" altLang="ja-JP" dirty="0"/>
              <a:t>LIGO</a:t>
            </a:r>
            <a:r>
              <a:rPr lang="ja-JP" altLang="en-US" dirty="0"/>
              <a:t>リビングストン観測所。</a:t>
            </a:r>
            <a:endParaRPr lang="en-US" altLang="ja-JP" dirty="0"/>
          </a:p>
          <a:p>
            <a:r>
              <a:rPr kumimoji="1" lang="en-US" altLang="ja-JP" dirty="0"/>
              <a:t>(Credit: Caltech/MIT/LIGO Lab)</a:t>
            </a:r>
            <a:endParaRPr kumimoji="1" lang="ja-JP" altLang="en-US" dirty="0"/>
          </a:p>
        </p:txBody>
      </p:sp>
      <p:sp>
        <p:nvSpPr>
          <p:cNvPr id="9" name="Line 131">
            <a:extLst>
              <a:ext uri="{FF2B5EF4-FFF2-40B4-BE49-F238E27FC236}">
                <a16:creationId xmlns:a16="http://schemas.microsoft.com/office/drawing/2014/main" id="{DDB7CEB5-E85C-A041-9C9D-1FFB2B136F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1304" y="1436913"/>
            <a:ext cx="895941" cy="136739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0" name="Line 131">
            <a:extLst>
              <a:ext uri="{FF2B5EF4-FFF2-40B4-BE49-F238E27FC236}">
                <a16:creationId xmlns:a16="http://schemas.microsoft.com/office/drawing/2014/main" id="{E1512B78-A244-A044-8DCA-343DA2DC4B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3859479"/>
            <a:ext cx="1721922" cy="95002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D2C854-DDDB-7D41-BB1D-AC3810498F90}"/>
              </a:ext>
            </a:extLst>
          </p:cNvPr>
          <p:cNvSpPr txBox="1"/>
          <p:nvPr/>
        </p:nvSpPr>
        <p:spPr>
          <a:xfrm rot="3542466">
            <a:off x="2118122" y="1664183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</a:rPr>
              <a:t> km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78DEB0-1C4C-4B48-9431-278B321860F8}"/>
              </a:ext>
            </a:extLst>
          </p:cNvPr>
          <p:cNvSpPr txBox="1"/>
          <p:nvPr/>
        </p:nvSpPr>
        <p:spPr>
          <a:xfrm rot="1769864">
            <a:off x="4716838" y="4156022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</a:rPr>
              <a:t> km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Line 131">
            <a:extLst>
              <a:ext uri="{FF2B5EF4-FFF2-40B4-BE49-F238E27FC236}">
                <a16:creationId xmlns:a16="http://schemas.microsoft.com/office/drawing/2014/main" id="{F6C5F173-FB72-A948-8EE8-DC1C88201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5079" y="2897578"/>
            <a:ext cx="1959430" cy="16625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 type="non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42831B-FF97-C048-B72B-117038DA5256}"/>
              </a:ext>
            </a:extLst>
          </p:cNvPr>
          <p:cNvSpPr txBox="1"/>
          <p:nvPr/>
        </p:nvSpPr>
        <p:spPr>
          <a:xfrm rot="21301803">
            <a:off x="3493681" y="2481601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</a:rPr>
              <a:t> km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Line 131">
            <a:extLst>
              <a:ext uri="{FF2B5EF4-FFF2-40B4-BE49-F238E27FC236}">
                <a16:creationId xmlns:a16="http://schemas.microsoft.com/office/drawing/2014/main" id="{5ED1806B-D44F-C04C-983E-1353F9EF57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7012" y="4356262"/>
            <a:ext cx="2008754" cy="28034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 type="non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7401C0-B74C-7144-B6AD-DF3BFFCD052C}"/>
              </a:ext>
            </a:extLst>
          </p:cNvPr>
          <p:cNvSpPr txBox="1"/>
          <p:nvPr/>
        </p:nvSpPr>
        <p:spPr>
          <a:xfrm rot="21087328">
            <a:off x="7469936" y="4047165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</a:rPr>
              <a:t> km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大型低温重力波望遠鏡</a:t>
            </a:r>
            <a:r>
              <a:rPr kumimoji="1" lang="en-US" altLang="ja-JP" sz="5300" dirty="0"/>
              <a:t>KAGRA</a:t>
            </a:r>
            <a:endParaRPr kumimoji="1" lang="ja-JP" altLang="en-US" sz="4900" dirty="0"/>
          </a:p>
        </p:txBody>
      </p:sp>
      <p:pic>
        <p:nvPicPr>
          <p:cNvPr id="8" name="図 7" descr="KAGRA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7" y="1037431"/>
            <a:ext cx="7312526" cy="54201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36234" y="6056809"/>
            <a:ext cx="667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KAGRA</a:t>
            </a:r>
            <a:r>
              <a:rPr kumimoji="1" lang="ja-JP" altLang="en-US" dirty="0">
                <a:solidFill>
                  <a:schemeClr val="bg1"/>
                </a:solidFill>
              </a:rPr>
              <a:t>のイメージ図。</a:t>
            </a:r>
            <a:r>
              <a:rPr kumimoji="1" lang="en-US" altLang="ja-JP" dirty="0">
                <a:solidFill>
                  <a:schemeClr val="bg1"/>
                </a:solidFill>
              </a:rPr>
              <a:t>(Credit: </a:t>
            </a:r>
            <a:r>
              <a:rPr kumimoji="1" lang="ja-JP" altLang="en-US" dirty="0">
                <a:solidFill>
                  <a:schemeClr val="bg1"/>
                </a:solidFill>
              </a:rPr>
              <a:t>宇宙線研究所 重力波観測研究施設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Line 131"/>
          <p:cNvSpPr>
            <a:spLocks noChangeShapeType="1"/>
          </p:cNvSpPr>
          <p:nvPr/>
        </p:nvSpPr>
        <p:spPr bwMode="auto">
          <a:xfrm flipV="1">
            <a:off x="4719795" y="3890068"/>
            <a:ext cx="3025634" cy="88554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0" name="Line 131"/>
          <p:cNvSpPr>
            <a:spLocks noChangeShapeType="1"/>
          </p:cNvSpPr>
          <p:nvPr/>
        </p:nvSpPr>
        <p:spPr bwMode="auto">
          <a:xfrm flipH="1" flipV="1">
            <a:off x="1564869" y="3696913"/>
            <a:ext cx="1530851" cy="97525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0470187">
            <a:off x="5694290" y="3901036"/>
            <a:ext cx="79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3 km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865508">
            <a:off x="2093269" y="3659236"/>
            <a:ext cx="79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3 km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5181" y="1881824"/>
            <a:ext cx="6833638" cy="523220"/>
          </a:xfrm>
          <a:prstGeom prst="rect">
            <a:avLst/>
          </a:prstGeom>
          <a:solidFill>
            <a:srgbClr val="FFFFF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現在建設中</a:t>
            </a:r>
            <a:r>
              <a:rPr kumimoji="1" lang="ja-JP" altLang="en-US" sz="2800">
                <a:solidFill>
                  <a:srgbClr val="FF0000"/>
                </a:solidFill>
              </a:rPr>
              <a:t>。</a:t>
            </a:r>
            <a:r>
              <a:rPr kumimoji="1" lang="en-US" altLang="ja-JP" sz="2800" dirty="0">
                <a:solidFill>
                  <a:srgbClr val="FF0000"/>
                </a:solidFill>
              </a:rPr>
              <a:t>2019</a:t>
            </a:r>
            <a:r>
              <a:rPr lang="ja-JP" altLang="en-US" sz="2800">
                <a:solidFill>
                  <a:srgbClr val="FF0000"/>
                </a:solidFill>
              </a:rPr>
              <a:t>年度</a:t>
            </a:r>
            <a:r>
              <a:rPr kumimoji="1" lang="ja-JP" altLang="en-US" sz="2800">
                <a:solidFill>
                  <a:srgbClr val="FF0000"/>
                </a:solidFill>
              </a:rPr>
              <a:t>内に</a:t>
            </a:r>
            <a:r>
              <a:rPr kumimoji="1" lang="ja-JP" altLang="en-US" sz="2800" dirty="0">
                <a:solidFill>
                  <a:srgbClr val="FF0000"/>
                </a:solidFill>
              </a:rPr>
              <a:t>観測</a:t>
            </a:r>
            <a:r>
              <a:rPr kumimoji="1" lang="ja-JP" altLang="en-US" sz="2800">
                <a:solidFill>
                  <a:srgbClr val="FF0000"/>
                </a:solidFill>
              </a:rPr>
              <a:t>開始予定！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2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5255980-D21A-AB47-B51E-6A4B9D7E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C821B22-620E-734C-AC6C-F2E41FC3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8EBC8B7-AD36-3F4E-8F38-AF4902116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宇宙重力波望遠鏡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D4745E-EF42-4A49-AD03-593EAB68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14712"/>
            <a:ext cx="3810000" cy="18142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A9F514D-A888-7848-9B03-79B3BAA0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72" y="1589314"/>
            <a:ext cx="2963676" cy="21546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00E8B4-00FF-6946-B729-969D93F6578E}"/>
              </a:ext>
            </a:extLst>
          </p:cNvPr>
          <p:cNvSpPr txBox="1"/>
          <p:nvPr/>
        </p:nvSpPr>
        <p:spPr>
          <a:xfrm>
            <a:off x="5711610" y="3682087"/>
            <a:ext cx="247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DECIGO</a:t>
            </a:r>
            <a:r>
              <a:rPr kumimoji="1" lang="ja-JP" altLang="en-US" sz="1600"/>
              <a:t>のイメージ図。</a:t>
            </a:r>
            <a:endParaRPr kumimoji="1" lang="en-US" altLang="ja-JP" sz="1600" dirty="0"/>
          </a:p>
          <a:p>
            <a:r>
              <a:rPr kumimoji="1" lang="en-US" altLang="ja-JP" sz="1600" dirty="0"/>
              <a:t>(S. Kawamura+, CQG, 2011)</a:t>
            </a:r>
            <a:endParaRPr kumimoji="1" lang="ja-JP" altLang="en-US" sz="16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862359-9942-0743-B597-2DD4D3FDD7A7}"/>
              </a:ext>
            </a:extLst>
          </p:cNvPr>
          <p:cNvSpPr txBox="1"/>
          <p:nvPr/>
        </p:nvSpPr>
        <p:spPr>
          <a:xfrm>
            <a:off x="359229" y="914338"/>
            <a:ext cx="394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LISA (10</a:t>
            </a:r>
            <a:r>
              <a:rPr lang="en-US" altLang="ja-JP" sz="4000" baseline="30000" dirty="0"/>
              <a:t>-4</a:t>
            </a:r>
            <a:r>
              <a:rPr lang="en-US" altLang="ja-JP" sz="4000" dirty="0"/>
              <a:t>-10</a:t>
            </a:r>
            <a:r>
              <a:rPr lang="en-US" altLang="ja-JP" sz="4000" baseline="30000" dirty="0"/>
              <a:t>-2</a:t>
            </a:r>
            <a:r>
              <a:rPr lang="en-US" altLang="ja-JP" sz="4000" dirty="0"/>
              <a:t> Hz)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51F309-7E93-7745-BB76-9C8B30FBD3DD}"/>
              </a:ext>
            </a:extLst>
          </p:cNvPr>
          <p:cNvSpPr txBox="1"/>
          <p:nvPr/>
        </p:nvSpPr>
        <p:spPr>
          <a:xfrm>
            <a:off x="435429" y="3581338"/>
            <a:ext cx="3777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LISA</a:t>
            </a:r>
            <a:r>
              <a:rPr lang="ja-JP" altLang="en-US" sz="1600"/>
              <a:t>のイメージ図。</a:t>
            </a:r>
            <a:r>
              <a:rPr lang="en-US" altLang="ja-JP" sz="1600" dirty="0"/>
              <a:t> (Credit: EADS </a:t>
            </a:r>
            <a:r>
              <a:rPr lang="en-US" altLang="ja-JP" sz="1600" dirty="0" err="1"/>
              <a:t>Astrium</a:t>
            </a:r>
            <a:r>
              <a:rPr lang="en-US" altLang="ja-JP" sz="1600" dirty="0"/>
              <a:t>)</a:t>
            </a:r>
            <a:endParaRPr kumimoji="1" lang="ja-JP" altLang="en-US" sz="1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CD8E249-5DDE-5C4C-BD87-CA7F3DDD2E9B}"/>
              </a:ext>
            </a:extLst>
          </p:cNvPr>
          <p:cNvSpPr txBox="1"/>
          <p:nvPr/>
        </p:nvSpPr>
        <p:spPr>
          <a:xfrm>
            <a:off x="4724400" y="925224"/>
            <a:ext cx="4278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DECIGO (0.1-10 Hz)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5F34C1-8167-4845-A8AC-10A423649D20}"/>
              </a:ext>
            </a:extLst>
          </p:cNvPr>
          <p:cNvSpPr txBox="1"/>
          <p:nvPr/>
        </p:nvSpPr>
        <p:spPr>
          <a:xfrm>
            <a:off x="206828" y="4071258"/>
            <a:ext cx="4278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ESA, NASA</a:t>
            </a:r>
            <a:r>
              <a:rPr lang="ja-JP" altLang="en-US" sz="2400"/>
              <a:t>が主体。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基線長</a:t>
            </a:r>
            <a:r>
              <a:rPr lang="en-US" altLang="ja-JP" sz="2400" dirty="0"/>
              <a:t>: 250</a:t>
            </a:r>
            <a:r>
              <a:rPr lang="ja-JP" altLang="en-US" sz="2400"/>
              <a:t>万</a:t>
            </a:r>
            <a:r>
              <a:rPr lang="en-US" altLang="ja-JP" sz="2400" dirty="0"/>
              <a:t>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(</a:t>
            </a:r>
            <a:r>
              <a:rPr lang="ja-JP" altLang="en-US" sz="2400"/>
              <a:t>ある種の</a:t>
            </a:r>
            <a:r>
              <a:rPr lang="en-US" altLang="ja-JP" sz="2400" dirty="0"/>
              <a:t>)Michelson</a:t>
            </a:r>
            <a:r>
              <a:rPr lang="ja-JP" altLang="en-US" sz="2400"/>
              <a:t>干渉計。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2034</a:t>
            </a:r>
            <a:r>
              <a:rPr lang="ja-JP" altLang="en-US" sz="2400"/>
              <a:t>年に打ち上げ予定。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中国でも似た構成の計画が進行中</a:t>
            </a:r>
            <a:r>
              <a:rPr lang="en-US" altLang="ja-JP" sz="2400" dirty="0"/>
              <a:t> (</a:t>
            </a:r>
            <a:r>
              <a:rPr lang="en-US" altLang="ja-JP" sz="2400" dirty="0" err="1"/>
              <a:t>TianQin</a:t>
            </a:r>
            <a:r>
              <a:rPr lang="en-US" altLang="ja-JP" sz="2400" dirty="0"/>
              <a:t>/Taiji)</a:t>
            </a:r>
            <a:r>
              <a:rPr lang="ja-JP" altLang="en-US" sz="2400"/>
              <a:t>。</a:t>
            </a:r>
            <a:endParaRPr lang="en-US" altLang="ja-JP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494DDA-FF39-314F-AAB1-6E279DC1B31E}"/>
              </a:ext>
            </a:extLst>
          </p:cNvPr>
          <p:cNvSpPr txBox="1"/>
          <p:nvPr/>
        </p:nvSpPr>
        <p:spPr>
          <a:xfrm>
            <a:off x="4572000" y="4191001"/>
            <a:ext cx="4278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日本が主体。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基線長</a:t>
            </a:r>
            <a:r>
              <a:rPr lang="en-US" altLang="ja-JP" sz="2400" dirty="0"/>
              <a:t>: 1000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光共振器を用いて最高感度を向上させる。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宇宙誕生の瞬間の直接観測が最大の目標。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09060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重力波とは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重力波による物理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重力波検出器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レーザー干渉計とは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重力波</a:t>
            </a:r>
            <a:r>
              <a:rPr lang="ja-JP" altLang="en-US" dirty="0"/>
              <a:t>研究の今後</a:t>
            </a:r>
            <a:endParaRPr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445101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5152B0C-53A6-D14A-ADB0-D57A08C1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D90B19-E26A-D245-9170-A72C2C10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7C6BC45-06D5-5C46-A8CE-CA919D74A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/>
              <a:t>参考</a:t>
            </a:r>
            <a:r>
              <a:rPr kumimoji="1" lang="en-US" altLang="ja-JP" dirty="0"/>
              <a:t>) </a:t>
            </a:r>
            <a:r>
              <a:rPr kumimoji="1" lang="ja-JP" altLang="en-US"/>
              <a:t>電磁場望遠鏡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4E5513F3-01A4-214F-B126-7CC6AD4BD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340" y="1040740"/>
            <a:ext cx="6651319" cy="5130540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386414-3CF3-474A-993D-46C27DDAA763}"/>
              </a:ext>
            </a:extLst>
          </p:cNvPr>
          <p:cNvSpPr txBox="1"/>
          <p:nvPr/>
        </p:nvSpPr>
        <p:spPr>
          <a:xfrm>
            <a:off x="2596502" y="6125227"/>
            <a:ext cx="654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subarutelescope.org</a:t>
            </a:r>
            <a:r>
              <a:rPr lang="en-US" altLang="ja-JP" dirty="0"/>
              <a:t>/</a:t>
            </a:r>
            <a:r>
              <a:rPr lang="en-US" altLang="ja-JP" dirty="0" err="1"/>
              <a:t>Pressrelease</a:t>
            </a:r>
            <a:r>
              <a:rPr lang="en-US" altLang="ja-JP" dirty="0"/>
              <a:t>/2004/06/01/</a:t>
            </a:r>
            <a:r>
              <a:rPr lang="en-US" altLang="ja-JP" dirty="0" err="1"/>
              <a:t>j_index.html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257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28A475A-5DBA-2C40-A837-ADBE764F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F4864B-F4B2-EF4E-A753-DC73C1FC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8D50D97-9C81-C14D-837D-27D083A85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重力波検出器の感度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313971F3-2DEE-BE47-A007-8D3F18528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17" y="1028940"/>
            <a:ext cx="8490566" cy="5400000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4AD1BF-B0D4-4948-8924-979C9E4BCA07}"/>
              </a:ext>
            </a:extLst>
          </p:cNvPr>
          <p:cNvSpPr txBox="1"/>
          <p:nvPr/>
        </p:nvSpPr>
        <p:spPr>
          <a:xfrm>
            <a:off x="7517121" y="4822521"/>
            <a:ext cx="1614353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Advanced LIGO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BFD8FE-EBE1-B046-B6E1-AC48260DB5D2}"/>
              </a:ext>
            </a:extLst>
          </p:cNvPr>
          <p:cNvSpPr txBox="1"/>
          <p:nvPr/>
        </p:nvSpPr>
        <p:spPr>
          <a:xfrm>
            <a:off x="7767641" y="3910209"/>
            <a:ext cx="840230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KAGRA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C9464D-E8B8-7646-8885-AA273AEDCBE2}"/>
              </a:ext>
            </a:extLst>
          </p:cNvPr>
          <p:cNvSpPr txBox="1"/>
          <p:nvPr/>
        </p:nvSpPr>
        <p:spPr>
          <a:xfrm>
            <a:off x="6563639" y="1139869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gwplotter.com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886343-3A88-5B44-BD35-FEC6CB5CB29D}"/>
              </a:ext>
            </a:extLst>
          </p:cNvPr>
          <p:cNvSpPr txBox="1"/>
          <p:nvPr/>
        </p:nvSpPr>
        <p:spPr>
          <a:xfrm>
            <a:off x="3594970" y="6050071"/>
            <a:ext cx="2230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/>
              <a:t>重力波の周波数</a:t>
            </a:r>
            <a:r>
              <a:rPr kumimoji="1" lang="en-US" altLang="ja-JP" dirty="0"/>
              <a:t> [Hz]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E899B6-35AC-F147-BBFE-264C1A692C48}"/>
              </a:ext>
            </a:extLst>
          </p:cNvPr>
          <p:cNvSpPr txBox="1"/>
          <p:nvPr/>
        </p:nvSpPr>
        <p:spPr>
          <a:xfrm rot="16200000">
            <a:off x="-1473546" y="3258855"/>
            <a:ext cx="38667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/>
              <a:t>観測可能な</a:t>
            </a:r>
            <a:r>
              <a:rPr kumimoji="1" lang="en-US" altLang="ja-JP" dirty="0"/>
              <a:t>)</a:t>
            </a:r>
            <a:r>
              <a:rPr kumimoji="1" lang="ja-JP" altLang="en-US"/>
              <a:t>重力波の歪み量</a:t>
            </a:r>
            <a:r>
              <a:rPr kumimoji="1" lang="en-US" altLang="ja-JP" dirty="0"/>
              <a:t> [1/</a:t>
            </a:r>
            <a:r>
              <a:rPr kumimoji="1" lang="en-US" altLang="ja-JP" dirty="0" err="1"/>
              <a:t>rtHz</a:t>
            </a:r>
            <a:r>
              <a:rPr kumimoji="1" lang="en-US" altLang="ja-JP" dirty="0"/>
              <a:t>]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084537-4B1F-494E-8235-EE2214572374}"/>
              </a:ext>
            </a:extLst>
          </p:cNvPr>
          <p:cNvSpPr txBox="1"/>
          <p:nvPr/>
        </p:nvSpPr>
        <p:spPr>
          <a:xfrm>
            <a:off x="4283902" y="1515649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- </a:t>
            </a:r>
            <a:r>
              <a:rPr kumimoji="1" lang="ja-JP" altLang="en-US"/>
              <a:t>曲線</a:t>
            </a:r>
            <a:r>
              <a:rPr kumimoji="1" lang="en-US" altLang="ja-JP" dirty="0"/>
              <a:t>: </a:t>
            </a:r>
            <a:r>
              <a:rPr kumimoji="1" lang="ja-JP" altLang="en-US"/>
              <a:t>検出器の感度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/>
              <a:t>色付きの領域</a:t>
            </a:r>
            <a:r>
              <a:rPr kumimoji="1" lang="en-US" altLang="ja-JP" dirty="0"/>
              <a:t>: </a:t>
            </a:r>
            <a:r>
              <a:rPr kumimoji="1" lang="ja-JP" altLang="en-US"/>
              <a:t>予想される重力波の大きさ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333E68-9FE6-C74E-B8A8-F6930D832BA4}"/>
              </a:ext>
            </a:extLst>
          </p:cNvPr>
          <p:cNvSpPr txBox="1"/>
          <p:nvPr/>
        </p:nvSpPr>
        <p:spPr>
          <a:xfrm>
            <a:off x="6945085" y="324433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長さ</a:t>
            </a:r>
            <a:r>
              <a:rPr lang="en-US" altLang="ja-JP" dirty="0"/>
              <a:t>: ~3 </a:t>
            </a:r>
            <a:r>
              <a:rPr kumimoji="1" lang="en-US" altLang="ja-JP" dirty="0"/>
              <a:t>km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380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28A475A-5DBA-2C40-A837-ADBE764F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F4864B-F4B2-EF4E-A753-DC73C1FC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D21071E-5D46-FA4F-A7ED-39CEA3A4E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16" y="1028939"/>
            <a:ext cx="8490567" cy="5400000"/>
          </a:xfr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38D50D97-9C81-C14D-837D-27D083A85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重力波検出器の感度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295C1E-38C1-F44B-92D6-CDED4C9DDFAD}"/>
              </a:ext>
            </a:extLst>
          </p:cNvPr>
          <p:cNvSpPr txBox="1"/>
          <p:nvPr/>
        </p:nvSpPr>
        <p:spPr>
          <a:xfrm>
            <a:off x="7517121" y="4822521"/>
            <a:ext cx="1614353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Advanced LIGO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8C224F-1C89-F346-A9FA-0A5E650ED515}"/>
              </a:ext>
            </a:extLst>
          </p:cNvPr>
          <p:cNvSpPr txBox="1"/>
          <p:nvPr/>
        </p:nvSpPr>
        <p:spPr>
          <a:xfrm>
            <a:off x="7767641" y="3910209"/>
            <a:ext cx="840230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KAGRA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656AB2-C011-2741-AD4C-1D65A2F7588D}"/>
              </a:ext>
            </a:extLst>
          </p:cNvPr>
          <p:cNvSpPr txBox="1"/>
          <p:nvPr/>
        </p:nvSpPr>
        <p:spPr>
          <a:xfrm>
            <a:off x="6563639" y="1139869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gwplotter.com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B59D02-733F-274C-A460-CEF09933BA8D}"/>
              </a:ext>
            </a:extLst>
          </p:cNvPr>
          <p:cNvSpPr txBox="1"/>
          <p:nvPr/>
        </p:nvSpPr>
        <p:spPr>
          <a:xfrm>
            <a:off x="3594970" y="6050071"/>
            <a:ext cx="2230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/>
              <a:t>重力波の周波数</a:t>
            </a:r>
            <a:r>
              <a:rPr kumimoji="1" lang="en-US" altLang="ja-JP" dirty="0"/>
              <a:t> [Hz]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A8085B-F386-564E-B6CB-1D696A7CD97B}"/>
              </a:ext>
            </a:extLst>
          </p:cNvPr>
          <p:cNvSpPr txBox="1"/>
          <p:nvPr/>
        </p:nvSpPr>
        <p:spPr>
          <a:xfrm rot="16200000">
            <a:off x="-1473546" y="3258855"/>
            <a:ext cx="38667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/>
              <a:t>観測可能な</a:t>
            </a:r>
            <a:r>
              <a:rPr kumimoji="1" lang="en-US" altLang="ja-JP" dirty="0"/>
              <a:t>)</a:t>
            </a:r>
            <a:r>
              <a:rPr kumimoji="1" lang="ja-JP" altLang="en-US"/>
              <a:t>重力波の歪み量</a:t>
            </a:r>
            <a:r>
              <a:rPr kumimoji="1" lang="en-US" altLang="ja-JP" dirty="0"/>
              <a:t> [1/</a:t>
            </a:r>
            <a:r>
              <a:rPr kumimoji="1" lang="en-US" altLang="ja-JP" dirty="0" err="1"/>
              <a:t>rtHz</a:t>
            </a:r>
            <a:r>
              <a:rPr kumimoji="1" lang="en-US" altLang="ja-JP" dirty="0"/>
              <a:t>]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8B0978-4EE5-D64B-85C9-DC35DBBFB8A0}"/>
              </a:ext>
            </a:extLst>
          </p:cNvPr>
          <p:cNvSpPr txBox="1"/>
          <p:nvPr/>
        </p:nvSpPr>
        <p:spPr>
          <a:xfrm>
            <a:off x="4283902" y="1515649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- </a:t>
            </a:r>
            <a:r>
              <a:rPr kumimoji="1" lang="ja-JP" altLang="en-US"/>
              <a:t>曲線</a:t>
            </a:r>
            <a:r>
              <a:rPr kumimoji="1" lang="en-US" altLang="ja-JP" dirty="0"/>
              <a:t>: </a:t>
            </a:r>
            <a:r>
              <a:rPr kumimoji="1" lang="ja-JP" altLang="en-US"/>
              <a:t>検出器の感度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/>
              <a:t>色付きの領域</a:t>
            </a:r>
            <a:r>
              <a:rPr kumimoji="1" lang="en-US" altLang="ja-JP" dirty="0"/>
              <a:t>: </a:t>
            </a:r>
            <a:r>
              <a:rPr kumimoji="1" lang="ja-JP" altLang="en-US"/>
              <a:t>予想される重力波の大きさ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06739F-6C06-7347-9D2A-CD3B7988948B}"/>
              </a:ext>
            </a:extLst>
          </p:cNvPr>
          <p:cNvSpPr txBox="1"/>
          <p:nvPr/>
        </p:nvSpPr>
        <p:spPr>
          <a:xfrm>
            <a:off x="6945085" y="324433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長さ</a:t>
            </a:r>
            <a:r>
              <a:rPr lang="en-US" altLang="ja-JP" dirty="0"/>
              <a:t>: ~3 </a:t>
            </a:r>
            <a:r>
              <a:rPr kumimoji="1" lang="en-US" altLang="ja-JP" dirty="0"/>
              <a:t>km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5557EF-B085-E24E-9D6B-46DA9F48D560}"/>
              </a:ext>
            </a:extLst>
          </p:cNvPr>
          <p:cNvSpPr txBox="1"/>
          <p:nvPr/>
        </p:nvSpPr>
        <p:spPr>
          <a:xfrm>
            <a:off x="3435150" y="252587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長さ</a:t>
            </a:r>
            <a:r>
              <a:rPr kumimoji="1" lang="en-US" altLang="ja-JP" dirty="0"/>
              <a:t>: 250</a:t>
            </a:r>
            <a:r>
              <a:rPr kumimoji="1" lang="ja-JP" altLang="en-US"/>
              <a:t>万</a:t>
            </a:r>
            <a:r>
              <a:rPr kumimoji="1" lang="en-US" altLang="ja-JP" dirty="0"/>
              <a:t>km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921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28A475A-5DBA-2C40-A837-ADBE764F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F4864B-F4B2-EF4E-A753-DC73C1FC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A7479BE-6CA1-444D-9A47-ED7D31FAE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17" y="1028939"/>
            <a:ext cx="8490566" cy="5400000"/>
          </a:xfr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38D50D97-9C81-C14D-837D-27D083A85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重力波検出器の感度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194FCD-9860-CA40-9231-D6623BBFD978}"/>
              </a:ext>
            </a:extLst>
          </p:cNvPr>
          <p:cNvSpPr txBox="1"/>
          <p:nvPr/>
        </p:nvSpPr>
        <p:spPr>
          <a:xfrm>
            <a:off x="7517121" y="4822521"/>
            <a:ext cx="1614353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Advanced LIGO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33236E-7CCB-F44A-8DAB-BC121FCFCAC9}"/>
              </a:ext>
            </a:extLst>
          </p:cNvPr>
          <p:cNvSpPr txBox="1"/>
          <p:nvPr/>
        </p:nvSpPr>
        <p:spPr>
          <a:xfrm>
            <a:off x="7767641" y="3910209"/>
            <a:ext cx="840230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KAGRA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4C77E-0FA3-824C-A18C-6F59AF129657}"/>
              </a:ext>
            </a:extLst>
          </p:cNvPr>
          <p:cNvSpPr txBox="1"/>
          <p:nvPr/>
        </p:nvSpPr>
        <p:spPr>
          <a:xfrm>
            <a:off x="6563639" y="1139869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gwplotter.com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08D81C-873E-244E-9BDD-84B21A58FB62}"/>
              </a:ext>
            </a:extLst>
          </p:cNvPr>
          <p:cNvSpPr txBox="1"/>
          <p:nvPr/>
        </p:nvSpPr>
        <p:spPr>
          <a:xfrm>
            <a:off x="3594970" y="6050071"/>
            <a:ext cx="2230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/>
              <a:t>重力波の周波数</a:t>
            </a:r>
            <a:r>
              <a:rPr kumimoji="1" lang="en-US" altLang="ja-JP" dirty="0"/>
              <a:t> [Hz]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C456DCF-3557-6945-9C52-98F8934B49A9}"/>
              </a:ext>
            </a:extLst>
          </p:cNvPr>
          <p:cNvSpPr txBox="1"/>
          <p:nvPr/>
        </p:nvSpPr>
        <p:spPr>
          <a:xfrm rot="16200000">
            <a:off x="-1473546" y="3258855"/>
            <a:ext cx="38667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/>
              <a:t>観測可能な</a:t>
            </a:r>
            <a:r>
              <a:rPr kumimoji="1" lang="en-US" altLang="ja-JP" dirty="0"/>
              <a:t>)</a:t>
            </a:r>
            <a:r>
              <a:rPr kumimoji="1" lang="ja-JP" altLang="en-US"/>
              <a:t>重力波の歪み量</a:t>
            </a:r>
            <a:r>
              <a:rPr kumimoji="1" lang="en-US" altLang="ja-JP" dirty="0"/>
              <a:t> [1/</a:t>
            </a:r>
            <a:r>
              <a:rPr kumimoji="1" lang="en-US" altLang="ja-JP" dirty="0" err="1"/>
              <a:t>rtHz</a:t>
            </a:r>
            <a:r>
              <a:rPr kumimoji="1" lang="en-US" altLang="ja-JP" dirty="0"/>
              <a:t>]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54320A-E0A4-8641-8F2D-CCDF7A5BA8B0}"/>
              </a:ext>
            </a:extLst>
          </p:cNvPr>
          <p:cNvSpPr txBox="1"/>
          <p:nvPr/>
        </p:nvSpPr>
        <p:spPr>
          <a:xfrm>
            <a:off x="4283902" y="1515649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- </a:t>
            </a:r>
            <a:r>
              <a:rPr kumimoji="1" lang="ja-JP" altLang="en-US"/>
              <a:t>曲線</a:t>
            </a:r>
            <a:r>
              <a:rPr kumimoji="1" lang="en-US" altLang="ja-JP" dirty="0"/>
              <a:t>: </a:t>
            </a:r>
            <a:r>
              <a:rPr kumimoji="1" lang="ja-JP" altLang="en-US"/>
              <a:t>検出器の感度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/>
              <a:t>色付きの領域</a:t>
            </a:r>
            <a:r>
              <a:rPr kumimoji="1" lang="en-US" altLang="ja-JP" dirty="0"/>
              <a:t>: </a:t>
            </a:r>
            <a:r>
              <a:rPr kumimoji="1" lang="ja-JP" altLang="en-US"/>
              <a:t>予想される重力波の大きさ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3326BF8-23B1-DA4F-B678-6A3D63CC3CDF}"/>
              </a:ext>
            </a:extLst>
          </p:cNvPr>
          <p:cNvCxnSpPr>
            <a:cxnSpLocks/>
          </p:cNvCxnSpPr>
          <p:nvPr/>
        </p:nvCxnSpPr>
        <p:spPr>
          <a:xfrm flipV="1">
            <a:off x="6513533" y="4393573"/>
            <a:ext cx="977030" cy="542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A854D3B-380B-FA42-B474-9095CC5C789F}"/>
              </a:ext>
            </a:extLst>
          </p:cNvPr>
          <p:cNvCxnSpPr>
            <a:cxnSpLocks/>
          </p:cNvCxnSpPr>
          <p:nvPr/>
        </p:nvCxnSpPr>
        <p:spPr>
          <a:xfrm flipV="1">
            <a:off x="6343325" y="4934207"/>
            <a:ext cx="175854" cy="6353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45E823-C793-2C40-8A2E-F95451984EEA}"/>
              </a:ext>
            </a:extLst>
          </p:cNvPr>
          <p:cNvSpPr txBox="1"/>
          <p:nvPr/>
        </p:nvSpPr>
        <p:spPr>
          <a:xfrm>
            <a:off x="6945085" y="324433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長さ</a:t>
            </a:r>
            <a:r>
              <a:rPr lang="en-US" altLang="ja-JP" dirty="0"/>
              <a:t>: ~3 </a:t>
            </a:r>
            <a:r>
              <a:rPr kumimoji="1" lang="en-US" altLang="ja-JP" dirty="0"/>
              <a:t>km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AA97FE-7887-2D46-9FC5-86DC876E12A8}"/>
              </a:ext>
            </a:extLst>
          </p:cNvPr>
          <p:cNvSpPr txBox="1"/>
          <p:nvPr/>
        </p:nvSpPr>
        <p:spPr>
          <a:xfrm>
            <a:off x="3435150" y="252587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長さ</a:t>
            </a:r>
            <a:r>
              <a:rPr kumimoji="1" lang="en-US" altLang="ja-JP" dirty="0"/>
              <a:t>: 250</a:t>
            </a:r>
            <a:r>
              <a:rPr kumimoji="1" lang="ja-JP" altLang="en-US"/>
              <a:t>万</a:t>
            </a:r>
            <a:r>
              <a:rPr kumimoji="1" lang="en-US" altLang="ja-JP" dirty="0"/>
              <a:t>km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6B811E-131D-ED49-B306-91914363E383}"/>
              </a:ext>
            </a:extLst>
          </p:cNvPr>
          <p:cNvSpPr txBox="1"/>
          <p:nvPr/>
        </p:nvSpPr>
        <p:spPr>
          <a:xfrm>
            <a:off x="5072743" y="5061856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長さ</a:t>
            </a:r>
            <a:r>
              <a:rPr kumimoji="1" lang="en-US" altLang="ja-JP" dirty="0"/>
              <a:t>: 1000 km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597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重力波とは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重力波による物理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重力波検出器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レーザー干渉計とは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研究の今後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761466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133"/>
          <p:cNvGrpSpPr>
            <a:grpSpLocks/>
          </p:cNvGrpSpPr>
          <p:nvPr/>
        </p:nvGrpSpPr>
        <p:grpSpPr bwMode="auto">
          <a:xfrm rot="1330926">
            <a:off x="-529457" y="3128716"/>
            <a:ext cx="3421063" cy="641350"/>
            <a:chOff x="2370" y="1876"/>
            <a:chExt cx="2155" cy="404"/>
          </a:xfrm>
        </p:grpSpPr>
        <p:grpSp>
          <p:nvGrpSpPr>
            <p:cNvPr id="211" name="Group 134"/>
            <p:cNvGrpSpPr>
              <a:grpSpLocks/>
            </p:cNvGrpSpPr>
            <p:nvPr/>
          </p:nvGrpSpPr>
          <p:grpSpPr bwMode="auto">
            <a:xfrm>
              <a:off x="3447" y="1876"/>
              <a:ext cx="1078" cy="404"/>
              <a:chOff x="499" y="742"/>
              <a:chExt cx="4990" cy="1870"/>
            </a:xfrm>
          </p:grpSpPr>
          <p:grpSp>
            <p:nvGrpSpPr>
              <p:cNvPr id="234" name="Group 135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249" name="Group 136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53" name="Freeform 137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4" name="Freeform 138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50" name="Group 139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51" name="Freeform 140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2" name="Freeform 141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up 142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243" name="Group 143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47" name="Freeform 144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8" name="Freeform 145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44" name="Group 146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45" name="Freeform 147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6" name="Freeform 148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36" name="Group 149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237" name="Group 150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41" name="Freeform 151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" name="Freeform 152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8" name="Group 153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39" name="Freeform 154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0" name="Freeform 155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12" name="Group 156"/>
            <p:cNvGrpSpPr>
              <a:grpSpLocks/>
            </p:cNvGrpSpPr>
            <p:nvPr/>
          </p:nvGrpSpPr>
          <p:grpSpPr bwMode="auto">
            <a:xfrm>
              <a:off x="2370" y="1876"/>
              <a:ext cx="1078" cy="404"/>
              <a:chOff x="499" y="742"/>
              <a:chExt cx="4990" cy="1870"/>
            </a:xfrm>
          </p:grpSpPr>
          <p:grpSp>
            <p:nvGrpSpPr>
              <p:cNvPr id="213" name="Group 157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228" name="Group 158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32" name="Freeform 159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3" name="Freeform 160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29" name="Group 161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30" name="Freeform 162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1" name="Freeform 163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164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222" name="Group 165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26" name="Freeform 16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" name="Freeform 16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23" name="Group 168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24" name="Freeform 169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" name="Freeform 170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5" name="Group 171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216" name="Group 172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20" name="Freeform 173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1" name="Freeform 174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7" name="Group 175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218" name="Freeform 17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" name="Freeform 17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56" name="Rectangle 179"/>
          <p:cNvSpPr>
            <a:spLocks noChangeArrowheads="1"/>
          </p:cNvSpPr>
          <p:nvPr/>
        </p:nvSpPr>
        <p:spPr bwMode="auto">
          <a:xfrm rot="1407357">
            <a:off x="2710511" y="3925805"/>
            <a:ext cx="134937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レーザー干渉計型重力波検出器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95326" y="1186611"/>
            <a:ext cx="8515352" cy="170508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000"/>
              <a:t>干渉計</a:t>
            </a:r>
            <a:r>
              <a:rPr lang="ja-JP" altLang="en-US" sz="3000" dirty="0"/>
              <a:t>の</a:t>
            </a:r>
            <a:r>
              <a:rPr lang="ja-JP" altLang="en-US" sz="3000"/>
              <a:t>本質：両腕の位相差の変化</a:t>
            </a:r>
            <a:r>
              <a:rPr lang="ja-JP" altLang="en-US" sz="3000" dirty="0"/>
              <a:t>を強度変化として読みだす装置</a:t>
            </a:r>
            <a:endParaRPr lang="en-US" altLang="ja-JP" sz="3000" dirty="0"/>
          </a:p>
          <a:p>
            <a:pPr lvl="1"/>
            <a:r>
              <a:rPr lang="ja-JP" altLang="en-US" sz="2600" dirty="0"/>
              <a:t>腕内の</a:t>
            </a:r>
            <a:r>
              <a:rPr lang="ja-JP" altLang="en-US" sz="2600" u="sng" dirty="0"/>
              <a:t>位相揺らぎ</a:t>
            </a:r>
            <a:r>
              <a:rPr lang="ja-JP" altLang="en-US" sz="2600" dirty="0"/>
              <a:t>が干渉計信号</a:t>
            </a:r>
            <a:r>
              <a:rPr lang="en-US" altLang="ja-JP" sz="2600" dirty="0"/>
              <a:t>(</a:t>
            </a:r>
            <a:r>
              <a:rPr lang="ja-JP" altLang="en-US" sz="2600" dirty="0"/>
              <a:t>もしくは雑音</a:t>
            </a:r>
            <a:r>
              <a:rPr lang="en-US" altLang="ja-JP" sz="2600" dirty="0"/>
              <a:t>)</a:t>
            </a:r>
            <a:r>
              <a:rPr lang="ja-JP" altLang="en-US" sz="2600" dirty="0"/>
              <a:t>に</a:t>
            </a:r>
            <a:r>
              <a:rPr lang="ja-JP" altLang="en-US" sz="2600"/>
              <a:t>なる。</a:t>
            </a:r>
            <a:endParaRPr lang="en-US" altLang="ja-JP" sz="2600" dirty="0"/>
          </a:p>
          <a:p>
            <a:pPr lvl="1"/>
            <a:r>
              <a:rPr lang="ja-JP" altLang="en-US" sz="2600"/>
              <a:t>強度変化を読み出す際の雑音</a:t>
            </a:r>
            <a:r>
              <a:rPr lang="en-US" altLang="ja-JP" sz="2600" dirty="0"/>
              <a:t>(</a:t>
            </a:r>
            <a:r>
              <a:rPr lang="ja-JP" altLang="en-US" sz="2600" u="sng"/>
              <a:t>検出雑音</a:t>
            </a:r>
            <a:r>
              <a:rPr lang="en-US" altLang="ja-JP" sz="2600" dirty="0"/>
              <a:t>)</a:t>
            </a:r>
            <a:r>
              <a:rPr lang="ja-JP" altLang="en-US" sz="2600"/>
              <a:t>も問題になる。</a:t>
            </a:r>
            <a:endParaRPr lang="ja-JP" altLang="en-US" sz="2600" dirty="0"/>
          </a:p>
        </p:txBody>
      </p:sp>
      <p:sp>
        <p:nvSpPr>
          <p:cNvPr id="143" name="Line 80"/>
          <p:cNvSpPr>
            <a:spLocks noChangeShapeType="1"/>
          </p:cNvSpPr>
          <p:nvPr/>
        </p:nvSpPr>
        <p:spPr bwMode="auto">
          <a:xfrm>
            <a:off x="5927778" y="5163427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44" name="Line 107"/>
          <p:cNvSpPr>
            <a:spLocks noChangeShapeType="1"/>
          </p:cNvSpPr>
          <p:nvPr/>
        </p:nvSpPr>
        <p:spPr bwMode="auto">
          <a:xfrm flipV="1">
            <a:off x="5870628" y="4099802"/>
            <a:ext cx="754062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45" name="Freeform 105"/>
          <p:cNvSpPr>
            <a:spLocks/>
          </p:cNvSpPr>
          <p:nvPr/>
        </p:nvSpPr>
        <p:spPr bwMode="auto">
          <a:xfrm>
            <a:off x="5642028" y="4718927"/>
            <a:ext cx="330200" cy="638175"/>
          </a:xfrm>
          <a:custGeom>
            <a:avLst/>
            <a:gdLst>
              <a:gd name="T0" fmla="*/ 0 w 208"/>
              <a:gd name="T1" fmla="*/ 28575 h 402"/>
              <a:gd name="T2" fmla="*/ 220663 w 208"/>
              <a:gd name="T3" fmla="*/ 0 h 402"/>
              <a:gd name="T4" fmla="*/ 330200 w 208"/>
              <a:gd name="T5" fmla="*/ 293688 h 402"/>
              <a:gd name="T6" fmla="*/ 306388 w 208"/>
              <a:gd name="T7" fmla="*/ 608013 h 402"/>
              <a:gd name="T8" fmla="*/ 82550 w 208"/>
              <a:gd name="T9" fmla="*/ 638175 h 402"/>
              <a:gd name="T10" fmla="*/ 0 w 208"/>
              <a:gd name="T11" fmla="*/ 28575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46" name="Group 55"/>
          <p:cNvGrpSpPr>
            <a:grpSpLocks/>
          </p:cNvGrpSpPr>
          <p:nvPr/>
        </p:nvGrpSpPr>
        <p:grpSpPr bwMode="auto">
          <a:xfrm>
            <a:off x="5605515" y="4707814"/>
            <a:ext cx="366713" cy="655638"/>
            <a:chOff x="948" y="3133"/>
            <a:chExt cx="231" cy="413"/>
          </a:xfrm>
        </p:grpSpPr>
        <p:grpSp>
          <p:nvGrpSpPr>
            <p:cNvPr id="147" name="Group 56"/>
            <p:cNvGrpSpPr>
              <a:grpSpLocks/>
            </p:cNvGrpSpPr>
            <p:nvPr/>
          </p:nvGrpSpPr>
          <p:grpSpPr bwMode="auto">
            <a:xfrm rot="-5869102">
              <a:off x="962" y="3305"/>
              <a:ext cx="389" cy="45"/>
              <a:chOff x="612" y="3237"/>
              <a:chExt cx="908" cy="454"/>
            </a:xfrm>
          </p:grpSpPr>
          <p:sp>
            <p:nvSpPr>
              <p:cNvPr id="151" name="Arc 57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Arc 58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Oval 59"/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49" name="Line 60"/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0" name="Line 61"/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53" name="Line 67"/>
          <p:cNvSpPr>
            <a:spLocks noChangeShapeType="1"/>
          </p:cNvSpPr>
          <p:nvPr/>
        </p:nvSpPr>
        <p:spPr bwMode="auto">
          <a:xfrm flipV="1">
            <a:off x="5775378" y="4249027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54" name="Line 79"/>
          <p:cNvSpPr>
            <a:spLocks noChangeShapeType="1"/>
          </p:cNvSpPr>
          <p:nvPr/>
        </p:nvSpPr>
        <p:spPr bwMode="auto">
          <a:xfrm flipV="1">
            <a:off x="5073703" y="5072939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55" name="Group 68"/>
          <p:cNvGrpSpPr>
            <a:grpSpLocks/>
          </p:cNvGrpSpPr>
          <p:nvPr/>
        </p:nvGrpSpPr>
        <p:grpSpPr bwMode="auto">
          <a:xfrm>
            <a:off x="4530778" y="5595227"/>
            <a:ext cx="765175" cy="688975"/>
            <a:chOff x="1737" y="3415"/>
            <a:chExt cx="482" cy="434"/>
          </a:xfrm>
        </p:grpSpPr>
        <p:sp>
          <p:nvSpPr>
            <p:cNvPr id="156" name="AutoShape 69"/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7" name="AutoShape 70"/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8" name="AutoShape 71"/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59" name="AutoShape 65"/>
          <p:cNvSpPr>
            <a:spLocks noChangeArrowheads="1"/>
          </p:cNvSpPr>
          <p:nvPr/>
        </p:nvSpPr>
        <p:spPr bwMode="auto">
          <a:xfrm rot="1179822">
            <a:off x="5576940" y="4114089"/>
            <a:ext cx="414338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60" name="Line 108"/>
          <p:cNvSpPr>
            <a:spLocks noChangeShapeType="1"/>
          </p:cNvSpPr>
          <p:nvPr/>
        </p:nvSpPr>
        <p:spPr bwMode="auto">
          <a:xfrm>
            <a:off x="4186290" y="4522077"/>
            <a:ext cx="1484313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61" name="Text Box 119"/>
          <p:cNvSpPr txBox="1">
            <a:spLocks noChangeArrowheads="1"/>
          </p:cNvSpPr>
          <p:nvPr/>
        </p:nvSpPr>
        <p:spPr bwMode="auto">
          <a:xfrm>
            <a:off x="3357616" y="5708026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レーザー</a:t>
            </a:r>
          </a:p>
        </p:txBody>
      </p:sp>
      <p:sp>
        <p:nvSpPr>
          <p:cNvPr id="162" name="Text Box 120"/>
          <p:cNvSpPr txBox="1">
            <a:spLocks noChangeArrowheads="1"/>
          </p:cNvSpPr>
          <p:nvPr/>
        </p:nvSpPr>
        <p:spPr bwMode="auto">
          <a:xfrm>
            <a:off x="7397803" y="491418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干渉光</a:t>
            </a:r>
          </a:p>
        </p:txBody>
      </p:sp>
      <p:sp>
        <p:nvSpPr>
          <p:cNvPr id="163" name="Text Box 121"/>
          <p:cNvSpPr txBox="1">
            <a:spLocks noChangeArrowheads="1"/>
          </p:cNvSpPr>
          <p:nvPr/>
        </p:nvSpPr>
        <p:spPr bwMode="auto">
          <a:xfrm>
            <a:off x="3249665" y="4969752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ビームスプリッター</a:t>
            </a:r>
          </a:p>
        </p:txBody>
      </p:sp>
      <p:sp>
        <p:nvSpPr>
          <p:cNvPr id="164" name="Text Box 122"/>
          <p:cNvSpPr txBox="1">
            <a:spLocks noChangeArrowheads="1"/>
          </p:cNvSpPr>
          <p:nvPr/>
        </p:nvSpPr>
        <p:spPr bwMode="auto">
          <a:xfrm>
            <a:off x="4232328" y="4053764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sp>
        <p:nvSpPr>
          <p:cNvPr id="165" name="Text Box 123"/>
          <p:cNvSpPr txBox="1">
            <a:spLocks noChangeArrowheads="1"/>
          </p:cNvSpPr>
          <p:nvPr/>
        </p:nvSpPr>
        <p:spPr bwMode="auto">
          <a:xfrm>
            <a:off x="7021565" y="380293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grpSp>
        <p:nvGrpSpPr>
          <p:cNvPr id="166" name="Group 130"/>
          <p:cNvGrpSpPr>
            <a:grpSpLocks/>
          </p:cNvGrpSpPr>
          <p:nvPr/>
        </p:nvGrpSpPr>
        <p:grpSpPr bwMode="auto">
          <a:xfrm>
            <a:off x="3711628" y="3501314"/>
            <a:ext cx="873125" cy="1287463"/>
            <a:chOff x="1630" y="2027"/>
            <a:chExt cx="550" cy="811"/>
          </a:xfrm>
        </p:grpSpPr>
        <p:grpSp>
          <p:nvGrpSpPr>
            <p:cNvPr id="167" name="Group 128"/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169" name="Group 109"/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172" name="Freeform 101"/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3" name="Group 40"/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174" name="Group 41"/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178" name="Arc 42"/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9" name="Arc 4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75" name="Oval 44"/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0" name="Line 62"/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AutoShape 63"/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8" name="Line 129"/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80" name="Group 132"/>
          <p:cNvGrpSpPr>
            <a:grpSpLocks/>
          </p:cNvGrpSpPr>
          <p:nvPr/>
        </p:nvGrpSpPr>
        <p:grpSpPr bwMode="auto">
          <a:xfrm>
            <a:off x="6232578" y="3155239"/>
            <a:ext cx="717550" cy="1339850"/>
            <a:chOff x="3151" y="1749"/>
            <a:chExt cx="452" cy="844"/>
          </a:xfrm>
        </p:grpSpPr>
        <p:grpSp>
          <p:nvGrpSpPr>
            <p:cNvPr id="181" name="Group 125"/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" name="Group 48"/>
              <p:cNvGrpSpPr>
                <a:grpSpLocks/>
              </p:cNvGrpSpPr>
              <p:nvPr/>
            </p:nvGrpSpPr>
            <p:grpSpPr bwMode="auto">
              <a:xfrm rot="-212101">
                <a:off x="3228" y="2052"/>
                <a:ext cx="370" cy="517"/>
                <a:chOff x="3389" y="1057"/>
                <a:chExt cx="370" cy="517"/>
              </a:xfrm>
            </p:grpSpPr>
            <p:grpSp>
              <p:nvGrpSpPr>
                <p:cNvPr id="189" name="Group 49"/>
                <p:cNvGrpSpPr>
                  <a:grpSpLocks/>
                </p:cNvGrpSpPr>
                <p:nvPr/>
              </p:nvGrpSpPr>
              <p:grpSpPr bwMode="auto">
                <a:xfrm rot="-7825564">
                  <a:off x="3486" y="1179"/>
                  <a:ext cx="395" cy="151"/>
                  <a:chOff x="612" y="3237"/>
                  <a:chExt cx="908" cy="454"/>
                </a:xfrm>
              </p:grpSpPr>
              <p:sp>
                <p:nvSpPr>
                  <p:cNvPr id="191" name="Arc 50"/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0" name="Oval 52"/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5" name="Line 53"/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Line 54"/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64"/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AutoShape 66"/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2" name="Line 131"/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93" name="Oval 187"/>
          <p:cNvSpPr>
            <a:spLocks noChangeArrowheads="1"/>
          </p:cNvSpPr>
          <p:nvPr/>
        </p:nvSpPr>
        <p:spPr bwMode="auto">
          <a:xfrm rot="1512623">
            <a:off x="6878690" y="5280902"/>
            <a:ext cx="215900" cy="544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6627865" y="4753852"/>
            <a:ext cx="719138" cy="1619250"/>
            <a:chOff x="3901" y="2954"/>
            <a:chExt cx="453" cy="1020"/>
          </a:xfrm>
        </p:grpSpPr>
        <p:sp>
          <p:nvSpPr>
            <p:cNvPr id="195" name="Freeform 186"/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1020 h 510"/>
                <a:gd name="T2" fmla="*/ 453 w 227"/>
                <a:gd name="T3" fmla="*/ 566 h 510"/>
                <a:gd name="T4" fmla="*/ 453 w 227"/>
                <a:gd name="T5" fmla="*/ 0 h 510"/>
                <a:gd name="T6" fmla="*/ 0 w 227"/>
                <a:gd name="T7" fmla="*/ 454 h 510"/>
                <a:gd name="T8" fmla="*/ 0 w 227"/>
                <a:gd name="T9" fmla="*/ 102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96" name="Line 189"/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97" name="Line 191"/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200" name="Group 232"/>
          <p:cNvGrpSpPr>
            <a:grpSpLocks/>
          </p:cNvGrpSpPr>
          <p:nvPr/>
        </p:nvGrpSpPr>
        <p:grpSpPr bwMode="auto">
          <a:xfrm>
            <a:off x="6307190" y="5168189"/>
            <a:ext cx="157163" cy="323850"/>
            <a:chOff x="2968" y="3229"/>
            <a:chExt cx="99" cy="204"/>
          </a:xfrm>
        </p:grpSpPr>
        <p:sp>
          <p:nvSpPr>
            <p:cNvPr id="201" name="Freeform 224"/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202" name="Group 226"/>
            <p:cNvGrpSpPr>
              <a:grpSpLocks/>
            </p:cNvGrpSpPr>
            <p:nvPr/>
          </p:nvGrpSpPr>
          <p:grpSpPr bwMode="auto">
            <a:xfrm rot="6654216">
              <a:off x="2893" y="3305"/>
              <a:ext cx="189" cy="38"/>
              <a:chOff x="612" y="3237"/>
              <a:chExt cx="908" cy="454"/>
            </a:xfrm>
          </p:grpSpPr>
          <p:sp>
            <p:nvSpPr>
              <p:cNvPr id="206" name="Arc 227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28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3" name="Oval 229"/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204" name="Line 230"/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205" name="Line 231"/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208" name="Line 218"/>
          <p:cNvSpPr>
            <a:spLocks noChangeShapeType="1"/>
          </p:cNvSpPr>
          <p:nvPr/>
        </p:nvSpPr>
        <p:spPr bwMode="auto">
          <a:xfrm flipV="1">
            <a:off x="6423078" y="5298364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09" name="Line 220"/>
          <p:cNvSpPr>
            <a:spLocks noChangeShapeType="1"/>
          </p:cNvSpPr>
          <p:nvPr/>
        </p:nvSpPr>
        <p:spPr bwMode="auto">
          <a:xfrm>
            <a:off x="6407203" y="5360277"/>
            <a:ext cx="461962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55" name="Rectangle 178"/>
          <p:cNvSpPr>
            <a:spLocks noChangeArrowheads="1"/>
          </p:cNvSpPr>
          <p:nvPr/>
        </p:nvSpPr>
        <p:spPr bwMode="auto">
          <a:xfrm rot="1387445">
            <a:off x="-526394" y="2808014"/>
            <a:ext cx="233997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pic>
        <p:nvPicPr>
          <p:cNvPr id="257" name="Picture 1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48" y="3261145"/>
            <a:ext cx="1454150" cy="415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58" name="テキスト ボックス 257"/>
          <p:cNvSpPr txBox="1"/>
          <p:nvPr/>
        </p:nvSpPr>
        <p:spPr>
          <a:xfrm>
            <a:off x="1107330" y="6104901"/>
            <a:ext cx="24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Made by Seiji Kawamura</a:t>
            </a:r>
            <a:endParaRPr kumimoji="1" lang="ja-JP" altLang="en-US" dirty="0"/>
          </a:p>
        </p:txBody>
      </p:sp>
      <p:sp>
        <p:nvSpPr>
          <p:cNvPr id="259" name="Text Box 120"/>
          <p:cNvSpPr txBox="1">
            <a:spLocks noChangeArrowheads="1"/>
          </p:cNvSpPr>
          <p:nvPr/>
        </p:nvSpPr>
        <p:spPr bwMode="auto">
          <a:xfrm>
            <a:off x="137797" y="3758306"/>
            <a:ext cx="1412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重力波源</a:t>
            </a:r>
          </a:p>
        </p:txBody>
      </p:sp>
      <p:sp>
        <p:nvSpPr>
          <p:cNvPr id="123" name="Text Box 221">
            <a:extLst>
              <a:ext uri="{FF2B5EF4-FFF2-40B4-BE49-F238E27FC236}">
                <a16:creationId xmlns:a16="http://schemas.microsoft.com/office/drawing/2014/main" id="{7D427ED0-62C7-DB4B-94DD-6696ADEA2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53" y="4774489"/>
            <a:ext cx="1412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光検出器</a:t>
            </a:r>
          </a:p>
        </p:txBody>
      </p:sp>
    </p:spTree>
    <p:extLst>
      <p:ext uri="{BB962C8B-B14F-4D97-AF65-F5344CB8AC3E}">
        <p14:creationId xmlns:p14="http://schemas.microsoft.com/office/powerpoint/2010/main" val="4799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6.2963E-6 L 0.03281 0.01575 " pathEditMode="relative" ptsTypes="AA">
                                      <p:cBhvr>
                                        <p:cTn id="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3657 L -1.38889E-6 -2.59259E-6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2969 0.07084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レーザー干渉計型重力波検出器</a:t>
            </a:r>
            <a:endParaRPr kumimoji="1" lang="ja-JP" altLang="en-US" dirty="0"/>
          </a:p>
        </p:txBody>
      </p:sp>
      <p:sp>
        <p:nvSpPr>
          <p:cNvPr id="143" name="Line 80"/>
          <p:cNvSpPr>
            <a:spLocks noChangeShapeType="1"/>
          </p:cNvSpPr>
          <p:nvPr/>
        </p:nvSpPr>
        <p:spPr bwMode="auto">
          <a:xfrm>
            <a:off x="5927778" y="5163427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44" name="Line 107"/>
          <p:cNvSpPr>
            <a:spLocks noChangeShapeType="1"/>
          </p:cNvSpPr>
          <p:nvPr/>
        </p:nvSpPr>
        <p:spPr bwMode="auto">
          <a:xfrm flipV="1">
            <a:off x="5870628" y="4099802"/>
            <a:ext cx="754062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45" name="Freeform 105"/>
          <p:cNvSpPr>
            <a:spLocks/>
          </p:cNvSpPr>
          <p:nvPr/>
        </p:nvSpPr>
        <p:spPr bwMode="auto">
          <a:xfrm>
            <a:off x="5642028" y="4718927"/>
            <a:ext cx="330200" cy="638175"/>
          </a:xfrm>
          <a:custGeom>
            <a:avLst/>
            <a:gdLst>
              <a:gd name="T0" fmla="*/ 0 w 208"/>
              <a:gd name="T1" fmla="*/ 28575 h 402"/>
              <a:gd name="T2" fmla="*/ 220663 w 208"/>
              <a:gd name="T3" fmla="*/ 0 h 402"/>
              <a:gd name="T4" fmla="*/ 330200 w 208"/>
              <a:gd name="T5" fmla="*/ 293688 h 402"/>
              <a:gd name="T6" fmla="*/ 306388 w 208"/>
              <a:gd name="T7" fmla="*/ 608013 h 402"/>
              <a:gd name="T8" fmla="*/ 82550 w 208"/>
              <a:gd name="T9" fmla="*/ 638175 h 402"/>
              <a:gd name="T10" fmla="*/ 0 w 208"/>
              <a:gd name="T11" fmla="*/ 28575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46" name="Group 55"/>
          <p:cNvGrpSpPr>
            <a:grpSpLocks/>
          </p:cNvGrpSpPr>
          <p:nvPr/>
        </p:nvGrpSpPr>
        <p:grpSpPr bwMode="auto">
          <a:xfrm>
            <a:off x="5605515" y="4707814"/>
            <a:ext cx="366713" cy="655638"/>
            <a:chOff x="948" y="3133"/>
            <a:chExt cx="231" cy="413"/>
          </a:xfrm>
        </p:grpSpPr>
        <p:grpSp>
          <p:nvGrpSpPr>
            <p:cNvPr id="147" name="Group 56"/>
            <p:cNvGrpSpPr>
              <a:grpSpLocks/>
            </p:cNvGrpSpPr>
            <p:nvPr/>
          </p:nvGrpSpPr>
          <p:grpSpPr bwMode="auto">
            <a:xfrm rot="-5869102">
              <a:off x="962" y="3305"/>
              <a:ext cx="389" cy="45"/>
              <a:chOff x="612" y="3237"/>
              <a:chExt cx="908" cy="454"/>
            </a:xfrm>
          </p:grpSpPr>
          <p:sp>
            <p:nvSpPr>
              <p:cNvPr id="151" name="Arc 57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Arc 58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Oval 59"/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49" name="Line 60"/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0" name="Line 61"/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53" name="Line 67"/>
          <p:cNvSpPr>
            <a:spLocks noChangeShapeType="1"/>
          </p:cNvSpPr>
          <p:nvPr/>
        </p:nvSpPr>
        <p:spPr bwMode="auto">
          <a:xfrm flipV="1">
            <a:off x="5775378" y="4249027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54" name="Line 79"/>
          <p:cNvSpPr>
            <a:spLocks noChangeShapeType="1"/>
          </p:cNvSpPr>
          <p:nvPr/>
        </p:nvSpPr>
        <p:spPr bwMode="auto">
          <a:xfrm flipV="1">
            <a:off x="5073703" y="5072939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55" name="Group 68"/>
          <p:cNvGrpSpPr>
            <a:grpSpLocks/>
          </p:cNvGrpSpPr>
          <p:nvPr/>
        </p:nvGrpSpPr>
        <p:grpSpPr bwMode="auto">
          <a:xfrm>
            <a:off x="4530778" y="5595227"/>
            <a:ext cx="765175" cy="688975"/>
            <a:chOff x="1737" y="3415"/>
            <a:chExt cx="482" cy="434"/>
          </a:xfrm>
        </p:grpSpPr>
        <p:sp>
          <p:nvSpPr>
            <p:cNvPr id="156" name="AutoShape 69"/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7" name="AutoShape 70"/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8" name="AutoShape 71"/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59" name="AutoShape 65"/>
          <p:cNvSpPr>
            <a:spLocks noChangeArrowheads="1"/>
          </p:cNvSpPr>
          <p:nvPr/>
        </p:nvSpPr>
        <p:spPr bwMode="auto">
          <a:xfrm rot="1179822">
            <a:off x="5576940" y="4114089"/>
            <a:ext cx="414338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60" name="Line 108"/>
          <p:cNvSpPr>
            <a:spLocks noChangeShapeType="1"/>
          </p:cNvSpPr>
          <p:nvPr/>
        </p:nvSpPr>
        <p:spPr bwMode="auto">
          <a:xfrm>
            <a:off x="4186290" y="4522077"/>
            <a:ext cx="1484313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61" name="Text Box 119"/>
          <p:cNvSpPr txBox="1">
            <a:spLocks noChangeArrowheads="1"/>
          </p:cNvSpPr>
          <p:nvPr/>
        </p:nvSpPr>
        <p:spPr bwMode="auto">
          <a:xfrm>
            <a:off x="3357616" y="5708026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レーザー</a:t>
            </a:r>
          </a:p>
        </p:txBody>
      </p:sp>
      <p:sp>
        <p:nvSpPr>
          <p:cNvPr id="162" name="Text Box 120"/>
          <p:cNvSpPr txBox="1">
            <a:spLocks noChangeArrowheads="1"/>
          </p:cNvSpPr>
          <p:nvPr/>
        </p:nvSpPr>
        <p:spPr bwMode="auto">
          <a:xfrm>
            <a:off x="7397803" y="491418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干渉光</a:t>
            </a:r>
          </a:p>
        </p:txBody>
      </p:sp>
      <p:sp>
        <p:nvSpPr>
          <p:cNvPr id="163" name="Text Box 121"/>
          <p:cNvSpPr txBox="1">
            <a:spLocks noChangeArrowheads="1"/>
          </p:cNvSpPr>
          <p:nvPr/>
        </p:nvSpPr>
        <p:spPr bwMode="auto">
          <a:xfrm>
            <a:off x="3249665" y="4969752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ビームスプリッター</a:t>
            </a:r>
          </a:p>
        </p:txBody>
      </p:sp>
      <p:sp>
        <p:nvSpPr>
          <p:cNvPr id="164" name="Text Box 122"/>
          <p:cNvSpPr txBox="1">
            <a:spLocks noChangeArrowheads="1"/>
          </p:cNvSpPr>
          <p:nvPr/>
        </p:nvSpPr>
        <p:spPr bwMode="auto">
          <a:xfrm>
            <a:off x="4232328" y="4053764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sp>
        <p:nvSpPr>
          <p:cNvPr id="165" name="Text Box 123"/>
          <p:cNvSpPr txBox="1">
            <a:spLocks noChangeArrowheads="1"/>
          </p:cNvSpPr>
          <p:nvPr/>
        </p:nvSpPr>
        <p:spPr bwMode="auto">
          <a:xfrm>
            <a:off x="7021565" y="380293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grpSp>
        <p:nvGrpSpPr>
          <p:cNvPr id="166" name="Group 130"/>
          <p:cNvGrpSpPr>
            <a:grpSpLocks/>
          </p:cNvGrpSpPr>
          <p:nvPr/>
        </p:nvGrpSpPr>
        <p:grpSpPr bwMode="auto">
          <a:xfrm>
            <a:off x="3711628" y="3501314"/>
            <a:ext cx="873125" cy="1287463"/>
            <a:chOff x="1630" y="2027"/>
            <a:chExt cx="550" cy="811"/>
          </a:xfrm>
        </p:grpSpPr>
        <p:grpSp>
          <p:nvGrpSpPr>
            <p:cNvPr id="167" name="Group 128"/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169" name="Group 109"/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172" name="Freeform 101"/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3" name="Group 40"/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174" name="Group 41"/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178" name="Arc 42"/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9" name="Arc 4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75" name="Oval 44"/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0" name="Line 62"/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AutoShape 63"/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8" name="Line 129"/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80" name="Group 132"/>
          <p:cNvGrpSpPr>
            <a:grpSpLocks/>
          </p:cNvGrpSpPr>
          <p:nvPr/>
        </p:nvGrpSpPr>
        <p:grpSpPr bwMode="auto">
          <a:xfrm>
            <a:off x="6232578" y="3155239"/>
            <a:ext cx="717550" cy="1339850"/>
            <a:chOff x="3151" y="1749"/>
            <a:chExt cx="452" cy="844"/>
          </a:xfrm>
        </p:grpSpPr>
        <p:grpSp>
          <p:nvGrpSpPr>
            <p:cNvPr id="181" name="Group 125"/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" name="Group 48"/>
              <p:cNvGrpSpPr>
                <a:grpSpLocks/>
              </p:cNvGrpSpPr>
              <p:nvPr/>
            </p:nvGrpSpPr>
            <p:grpSpPr bwMode="auto">
              <a:xfrm rot="-212101">
                <a:off x="3228" y="2052"/>
                <a:ext cx="370" cy="517"/>
                <a:chOff x="3389" y="1057"/>
                <a:chExt cx="370" cy="517"/>
              </a:xfrm>
            </p:grpSpPr>
            <p:grpSp>
              <p:nvGrpSpPr>
                <p:cNvPr id="189" name="Group 49"/>
                <p:cNvGrpSpPr>
                  <a:grpSpLocks/>
                </p:cNvGrpSpPr>
                <p:nvPr/>
              </p:nvGrpSpPr>
              <p:grpSpPr bwMode="auto">
                <a:xfrm rot="-7825564">
                  <a:off x="3486" y="1179"/>
                  <a:ext cx="395" cy="151"/>
                  <a:chOff x="612" y="3237"/>
                  <a:chExt cx="908" cy="454"/>
                </a:xfrm>
              </p:grpSpPr>
              <p:sp>
                <p:nvSpPr>
                  <p:cNvPr id="191" name="Arc 50"/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0" name="Oval 52"/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5" name="Line 53"/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Line 54"/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64"/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AutoShape 66"/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2" name="Line 131"/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93" name="Oval 187"/>
          <p:cNvSpPr>
            <a:spLocks noChangeArrowheads="1"/>
          </p:cNvSpPr>
          <p:nvPr/>
        </p:nvSpPr>
        <p:spPr bwMode="auto">
          <a:xfrm rot="1512623">
            <a:off x="6878690" y="5280902"/>
            <a:ext cx="215900" cy="544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6627865" y="4753852"/>
            <a:ext cx="719138" cy="1619250"/>
            <a:chOff x="3901" y="2954"/>
            <a:chExt cx="453" cy="1020"/>
          </a:xfrm>
        </p:grpSpPr>
        <p:sp>
          <p:nvSpPr>
            <p:cNvPr id="195" name="Freeform 186"/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1020 h 510"/>
                <a:gd name="T2" fmla="*/ 453 w 227"/>
                <a:gd name="T3" fmla="*/ 566 h 510"/>
                <a:gd name="T4" fmla="*/ 453 w 227"/>
                <a:gd name="T5" fmla="*/ 0 h 510"/>
                <a:gd name="T6" fmla="*/ 0 w 227"/>
                <a:gd name="T7" fmla="*/ 454 h 510"/>
                <a:gd name="T8" fmla="*/ 0 w 227"/>
                <a:gd name="T9" fmla="*/ 102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96" name="Line 189"/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97" name="Line 191"/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pic>
        <p:nvPicPr>
          <p:cNvPr id="257" name="Picture 1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48" y="3261145"/>
            <a:ext cx="1454150" cy="415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58" name="テキスト ボックス 257"/>
          <p:cNvSpPr txBox="1"/>
          <p:nvPr/>
        </p:nvSpPr>
        <p:spPr>
          <a:xfrm>
            <a:off x="1107330" y="6104901"/>
            <a:ext cx="24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Made by Seiji Kawamura</a:t>
            </a:r>
            <a:endParaRPr kumimoji="1" lang="ja-JP" altLang="en-US" dirty="0"/>
          </a:p>
        </p:txBody>
      </p:sp>
      <p:sp>
        <p:nvSpPr>
          <p:cNvPr id="4" name="乗算記号 3"/>
          <p:cNvSpPr/>
          <p:nvPr/>
        </p:nvSpPr>
        <p:spPr>
          <a:xfrm>
            <a:off x="-288903" y="2206001"/>
            <a:ext cx="2792465" cy="2792465"/>
          </a:xfrm>
          <a:prstGeom prst="mathMultiply">
            <a:avLst>
              <a:gd name="adj1" fmla="val 742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コンテンツ プレースホルダー 3">
            <a:extLst>
              <a:ext uri="{FF2B5EF4-FFF2-40B4-BE49-F238E27FC236}">
                <a16:creationId xmlns:a16="http://schemas.microsoft.com/office/drawing/2014/main" id="{05676CD9-434F-3249-AB62-F80C0EB96B98}"/>
              </a:ext>
            </a:extLst>
          </p:cNvPr>
          <p:cNvSpPr txBox="1">
            <a:spLocks/>
          </p:cNvSpPr>
          <p:nvPr/>
        </p:nvSpPr>
        <p:spPr>
          <a:xfrm>
            <a:off x="295326" y="1186611"/>
            <a:ext cx="8515352" cy="1705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000"/>
              <a:t>干渉計の本質：両腕の位相差の変化を強度変化として読みだす装置</a:t>
            </a:r>
            <a:endParaRPr lang="en-US" altLang="ja-JP" sz="3000" dirty="0"/>
          </a:p>
          <a:p>
            <a:pPr lvl="1"/>
            <a:r>
              <a:rPr lang="ja-JP" altLang="en-US" sz="2600"/>
              <a:t>腕内の</a:t>
            </a:r>
            <a:r>
              <a:rPr lang="ja-JP" altLang="en-US" sz="2600" u="sng"/>
              <a:t>位相揺らぎ</a:t>
            </a:r>
            <a:r>
              <a:rPr lang="ja-JP" altLang="en-US" sz="2600"/>
              <a:t>が干渉計信号</a:t>
            </a:r>
            <a:r>
              <a:rPr lang="en-US" altLang="ja-JP" sz="2600" dirty="0"/>
              <a:t>(</a:t>
            </a:r>
            <a:r>
              <a:rPr lang="ja-JP" altLang="en-US" sz="2600"/>
              <a:t>もしくは雑音</a:t>
            </a:r>
            <a:r>
              <a:rPr lang="en-US" altLang="ja-JP" sz="2600" dirty="0"/>
              <a:t>)</a:t>
            </a:r>
            <a:r>
              <a:rPr lang="ja-JP" altLang="en-US" sz="2600"/>
              <a:t>になる。</a:t>
            </a:r>
            <a:endParaRPr lang="en-US" altLang="ja-JP" sz="2600" dirty="0"/>
          </a:p>
          <a:p>
            <a:pPr lvl="1"/>
            <a:r>
              <a:rPr lang="ja-JP" altLang="en-US" sz="2600"/>
              <a:t>強度変化を読み出す際の雑音</a:t>
            </a:r>
            <a:r>
              <a:rPr lang="en-US" altLang="ja-JP" sz="2600" dirty="0"/>
              <a:t>(</a:t>
            </a:r>
            <a:r>
              <a:rPr lang="ja-JP" altLang="en-US" sz="2600" u="sng"/>
              <a:t>検出雑音</a:t>
            </a:r>
            <a:r>
              <a:rPr lang="en-US" altLang="ja-JP" sz="2600" dirty="0"/>
              <a:t>)</a:t>
            </a:r>
            <a:r>
              <a:rPr lang="ja-JP" altLang="en-US" sz="2600"/>
              <a:t>も問題になる。</a:t>
            </a:r>
            <a:endParaRPr lang="ja-JP" altLang="en-US" sz="2600" dirty="0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A74CBD0-1D22-CA4B-8682-B6B31E0ACB32}"/>
              </a:ext>
            </a:extLst>
          </p:cNvPr>
          <p:cNvSpPr/>
          <p:nvPr/>
        </p:nvSpPr>
        <p:spPr>
          <a:xfrm>
            <a:off x="2031745" y="2004163"/>
            <a:ext cx="5032934" cy="41499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Text Box 221">
            <a:extLst>
              <a:ext uri="{FF2B5EF4-FFF2-40B4-BE49-F238E27FC236}">
                <a16:creationId xmlns:a16="http://schemas.microsoft.com/office/drawing/2014/main" id="{1AB4B795-348F-B942-AFDC-030EC43F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53" y="4774489"/>
            <a:ext cx="1412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光検出器</a:t>
            </a:r>
          </a:p>
        </p:txBody>
      </p:sp>
      <p:grpSp>
        <p:nvGrpSpPr>
          <p:cNvPr id="76" name="Group 232">
            <a:extLst>
              <a:ext uri="{FF2B5EF4-FFF2-40B4-BE49-F238E27FC236}">
                <a16:creationId xmlns:a16="http://schemas.microsoft.com/office/drawing/2014/main" id="{A4321B7E-8949-1042-A59C-B1A870D363D5}"/>
              </a:ext>
            </a:extLst>
          </p:cNvPr>
          <p:cNvGrpSpPr>
            <a:grpSpLocks/>
          </p:cNvGrpSpPr>
          <p:nvPr/>
        </p:nvGrpSpPr>
        <p:grpSpPr bwMode="auto">
          <a:xfrm>
            <a:off x="6307190" y="5168189"/>
            <a:ext cx="157163" cy="323850"/>
            <a:chOff x="2968" y="3229"/>
            <a:chExt cx="99" cy="204"/>
          </a:xfrm>
        </p:grpSpPr>
        <p:sp>
          <p:nvSpPr>
            <p:cNvPr id="77" name="Freeform 224">
              <a:extLst>
                <a:ext uri="{FF2B5EF4-FFF2-40B4-BE49-F238E27FC236}">
                  <a16:creationId xmlns:a16="http://schemas.microsoft.com/office/drawing/2014/main" id="{49D36541-6DB2-3F48-9B2C-FFCAAF8D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81" name="Group 226">
              <a:extLst>
                <a:ext uri="{FF2B5EF4-FFF2-40B4-BE49-F238E27FC236}">
                  <a16:creationId xmlns:a16="http://schemas.microsoft.com/office/drawing/2014/main" id="{22703D6E-2F10-1241-8A44-D23E1EECC918}"/>
                </a:ext>
              </a:extLst>
            </p:cNvPr>
            <p:cNvGrpSpPr>
              <a:grpSpLocks/>
            </p:cNvGrpSpPr>
            <p:nvPr/>
          </p:nvGrpSpPr>
          <p:grpSpPr bwMode="auto">
            <a:xfrm rot="6654216">
              <a:off x="2893" y="3305"/>
              <a:ext cx="189" cy="38"/>
              <a:chOff x="612" y="3237"/>
              <a:chExt cx="908" cy="454"/>
            </a:xfrm>
          </p:grpSpPr>
          <p:sp>
            <p:nvSpPr>
              <p:cNvPr id="85" name="Arc 227">
                <a:extLst>
                  <a:ext uri="{FF2B5EF4-FFF2-40B4-BE49-F238E27FC236}">
                    <a16:creationId xmlns:a16="http://schemas.microsoft.com/office/drawing/2014/main" id="{76B00693-FD54-B645-BBF8-0D55357AFEC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Arc 228">
                <a:extLst>
                  <a:ext uri="{FF2B5EF4-FFF2-40B4-BE49-F238E27FC236}">
                    <a16:creationId xmlns:a16="http://schemas.microsoft.com/office/drawing/2014/main" id="{02B9A06A-F7BD-EC4F-ADAC-CAEF0312101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Oval 229">
              <a:extLst>
                <a:ext uri="{FF2B5EF4-FFF2-40B4-BE49-F238E27FC236}">
                  <a16:creationId xmlns:a16="http://schemas.microsoft.com/office/drawing/2014/main" id="{8C79474E-BC8F-E045-A3DA-1A8BC42ACC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3" name="Line 230">
              <a:extLst>
                <a:ext uri="{FF2B5EF4-FFF2-40B4-BE49-F238E27FC236}">
                  <a16:creationId xmlns:a16="http://schemas.microsoft.com/office/drawing/2014/main" id="{D1D17924-9462-0A43-91EC-DBC3F52B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4" name="Line 231">
              <a:extLst>
                <a:ext uri="{FF2B5EF4-FFF2-40B4-BE49-F238E27FC236}">
                  <a16:creationId xmlns:a16="http://schemas.microsoft.com/office/drawing/2014/main" id="{EE2C04B9-E21D-1E4E-8030-82D22DB25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87" name="Line 218">
            <a:extLst>
              <a:ext uri="{FF2B5EF4-FFF2-40B4-BE49-F238E27FC236}">
                <a16:creationId xmlns:a16="http://schemas.microsoft.com/office/drawing/2014/main" id="{93F53FFB-87D2-E447-9408-827497404F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3078" y="5298364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88" name="Line 220">
            <a:extLst>
              <a:ext uri="{FF2B5EF4-FFF2-40B4-BE49-F238E27FC236}">
                <a16:creationId xmlns:a16="http://schemas.microsoft.com/office/drawing/2014/main" id="{06FAFEDC-5AF1-9E43-8A45-FF4667891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7203" y="5360277"/>
            <a:ext cx="461962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6.2963E-6 L 0.03281 0.01575 " pathEditMode="relative" ptsTypes="AA">
                                      <p:cBhvr>
                                        <p:cTn id="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3657 L -1.38889E-6 -2.59259E-6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レーザー干渉計型重力波検出器</a:t>
            </a:r>
            <a:endParaRPr kumimoji="1" lang="ja-JP" altLang="en-US" dirty="0"/>
          </a:p>
        </p:txBody>
      </p:sp>
      <p:sp>
        <p:nvSpPr>
          <p:cNvPr id="143" name="Line 80"/>
          <p:cNvSpPr>
            <a:spLocks noChangeShapeType="1"/>
          </p:cNvSpPr>
          <p:nvPr/>
        </p:nvSpPr>
        <p:spPr bwMode="auto">
          <a:xfrm>
            <a:off x="5927778" y="5163427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44" name="Line 107"/>
          <p:cNvSpPr>
            <a:spLocks noChangeShapeType="1"/>
          </p:cNvSpPr>
          <p:nvPr/>
        </p:nvSpPr>
        <p:spPr bwMode="auto">
          <a:xfrm flipV="1">
            <a:off x="5870628" y="4099802"/>
            <a:ext cx="754062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45" name="Freeform 105"/>
          <p:cNvSpPr>
            <a:spLocks/>
          </p:cNvSpPr>
          <p:nvPr/>
        </p:nvSpPr>
        <p:spPr bwMode="auto">
          <a:xfrm>
            <a:off x="5642028" y="4718927"/>
            <a:ext cx="330200" cy="638175"/>
          </a:xfrm>
          <a:custGeom>
            <a:avLst/>
            <a:gdLst>
              <a:gd name="T0" fmla="*/ 0 w 208"/>
              <a:gd name="T1" fmla="*/ 28575 h 402"/>
              <a:gd name="T2" fmla="*/ 220663 w 208"/>
              <a:gd name="T3" fmla="*/ 0 h 402"/>
              <a:gd name="T4" fmla="*/ 330200 w 208"/>
              <a:gd name="T5" fmla="*/ 293688 h 402"/>
              <a:gd name="T6" fmla="*/ 306388 w 208"/>
              <a:gd name="T7" fmla="*/ 608013 h 402"/>
              <a:gd name="T8" fmla="*/ 82550 w 208"/>
              <a:gd name="T9" fmla="*/ 638175 h 402"/>
              <a:gd name="T10" fmla="*/ 0 w 208"/>
              <a:gd name="T11" fmla="*/ 28575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46" name="Group 55"/>
          <p:cNvGrpSpPr>
            <a:grpSpLocks/>
          </p:cNvGrpSpPr>
          <p:nvPr/>
        </p:nvGrpSpPr>
        <p:grpSpPr bwMode="auto">
          <a:xfrm>
            <a:off x="5605515" y="4707814"/>
            <a:ext cx="366713" cy="655638"/>
            <a:chOff x="948" y="3133"/>
            <a:chExt cx="231" cy="413"/>
          </a:xfrm>
        </p:grpSpPr>
        <p:grpSp>
          <p:nvGrpSpPr>
            <p:cNvPr id="147" name="Group 56"/>
            <p:cNvGrpSpPr>
              <a:grpSpLocks/>
            </p:cNvGrpSpPr>
            <p:nvPr/>
          </p:nvGrpSpPr>
          <p:grpSpPr bwMode="auto">
            <a:xfrm rot="-5869102">
              <a:off x="962" y="3305"/>
              <a:ext cx="389" cy="45"/>
              <a:chOff x="612" y="3237"/>
              <a:chExt cx="908" cy="454"/>
            </a:xfrm>
          </p:grpSpPr>
          <p:sp>
            <p:nvSpPr>
              <p:cNvPr id="151" name="Arc 57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Arc 58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Oval 59"/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49" name="Line 60"/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0" name="Line 61"/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53" name="Line 67"/>
          <p:cNvSpPr>
            <a:spLocks noChangeShapeType="1"/>
          </p:cNvSpPr>
          <p:nvPr/>
        </p:nvSpPr>
        <p:spPr bwMode="auto">
          <a:xfrm flipV="1">
            <a:off x="5775378" y="4249027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54" name="Line 79"/>
          <p:cNvSpPr>
            <a:spLocks noChangeShapeType="1"/>
          </p:cNvSpPr>
          <p:nvPr/>
        </p:nvSpPr>
        <p:spPr bwMode="auto">
          <a:xfrm flipV="1">
            <a:off x="5073703" y="5072939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55" name="Group 68"/>
          <p:cNvGrpSpPr>
            <a:grpSpLocks/>
          </p:cNvGrpSpPr>
          <p:nvPr/>
        </p:nvGrpSpPr>
        <p:grpSpPr bwMode="auto">
          <a:xfrm>
            <a:off x="4530778" y="5595227"/>
            <a:ext cx="765175" cy="688975"/>
            <a:chOff x="1737" y="3415"/>
            <a:chExt cx="482" cy="434"/>
          </a:xfrm>
        </p:grpSpPr>
        <p:sp>
          <p:nvSpPr>
            <p:cNvPr id="156" name="AutoShape 69"/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7" name="AutoShape 70"/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8" name="AutoShape 71"/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59" name="AutoShape 65"/>
          <p:cNvSpPr>
            <a:spLocks noChangeArrowheads="1"/>
          </p:cNvSpPr>
          <p:nvPr/>
        </p:nvSpPr>
        <p:spPr bwMode="auto">
          <a:xfrm rot="1179822">
            <a:off x="5576940" y="4114089"/>
            <a:ext cx="414338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60" name="Line 108"/>
          <p:cNvSpPr>
            <a:spLocks noChangeShapeType="1"/>
          </p:cNvSpPr>
          <p:nvPr/>
        </p:nvSpPr>
        <p:spPr bwMode="auto">
          <a:xfrm>
            <a:off x="4186290" y="4522077"/>
            <a:ext cx="1484313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61" name="Text Box 119"/>
          <p:cNvSpPr txBox="1">
            <a:spLocks noChangeArrowheads="1"/>
          </p:cNvSpPr>
          <p:nvPr/>
        </p:nvSpPr>
        <p:spPr bwMode="auto">
          <a:xfrm>
            <a:off x="3357616" y="5708026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レーザー</a:t>
            </a:r>
          </a:p>
        </p:txBody>
      </p:sp>
      <p:sp>
        <p:nvSpPr>
          <p:cNvPr id="162" name="Text Box 120"/>
          <p:cNvSpPr txBox="1">
            <a:spLocks noChangeArrowheads="1"/>
          </p:cNvSpPr>
          <p:nvPr/>
        </p:nvSpPr>
        <p:spPr bwMode="auto">
          <a:xfrm>
            <a:off x="7397803" y="491418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干渉光</a:t>
            </a:r>
          </a:p>
        </p:txBody>
      </p:sp>
      <p:sp>
        <p:nvSpPr>
          <p:cNvPr id="163" name="Text Box 121"/>
          <p:cNvSpPr txBox="1">
            <a:spLocks noChangeArrowheads="1"/>
          </p:cNvSpPr>
          <p:nvPr/>
        </p:nvSpPr>
        <p:spPr bwMode="auto">
          <a:xfrm>
            <a:off x="3249665" y="4969752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ビームスプリッター</a:t>
            </a:r>
          </a:p>
        </p:txBody>
      </p:sp>
      <p:sp>
        <p:nvSpPr>
          <p:cNvPr id="164" name="Text Box 122"/>
          <p:cNvSpPr txBox="1">
            <a:spLocks noChangeArrowheads="1"/>
          </p:cNvSpPr>
          <p:nvPr/>
        </p:nvSpPr>
        <p:spPr bwMode="auto">
          <a:xfrm>
            <a:off x="4232328" y="4053764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sp>
        <p:nvSpPr>
          <p:cNvPr id="165" name="Text Box 123"/>
          <p:cNvSpPr txBox="1">
            <a:spLocks noChangeArrowheads="1"/>
          </p:cNvSpPr>
          <p:nvPr/>
        </p:nvSpPr>
        <p:spPr bwMode="auto">
          <a:xfrm>
            <a:off x="7021565" y="380293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grpSp>
        <p:nvGrpSpPr>
          <p:cNvPr id="166" name="Group 130"/>
          <p:cNvGrpSpPr>
            <a:grpSpLocks/>
          </p:cNvGrpSpPr>
          <p:nvPr/>
        </p:nvGrpSpPr>
        <p:grpSpPr bwMode="auto">
          <a:xfrm>
            <a:off x="3711628" y="3501314"/>
            <a:ext cx="873125" cy="1287463"/>
            <a:chOff x="1630" y="2027"/>
            <a:chExt cx="550" cy="811"/>
          </a:xfrm>
        </p:grpSpPr>
        <p:grpSp>
          <p:nvGrpSpPr>
            <p:cNvPr id="167" name="Group 128"/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169" name="Group 109"/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172" name="Freeform 101"/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3" name="Group 40"/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174" name="Group 41"/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178" name="Arc 42"/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9" name="Arc 4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75" name="Oval 44"/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0" name="Line 62"/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AutoShape 63"/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8" name="Line 129"/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80" name="Group 132"/>
          <p:cNvGrpSpPr>
            <a:grpSpLocks/>
          </p:cNvGrpSpPr>
          <p:nvPr/>
        </p:nvGrpSpPr>
        <p:grpSpPr bwMode="auto">
          <a:xfrm>
            <a:off x="6232578" y="3155239"/>
            <a:ext cx="717550" cy="1339850"/>
            <a:chOff x="3151" y="1749"/>
            <a:chExt cx="452" cy="844"/>
          </a:xfrm>
        </p:grpSpPr>
        <p:grpSp>
          <p:nvGrpSpPr>
            <p:cNvPr id="181" name="Group 125"/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" name="Group 48"/>
              <p:cNvGrpSpPr>
                <a:grpSpLocks/>
              </p:cNvGrpSpPr>
              <p:nvPr/>
            </p:nvGrpSpPr>
            <p:grpSpPr bwMode="auto">
              <a:xfrm rot="-212101">
                <a:off x="3228" y="2052"/>
                <a:ext cx="370" cy="517"/>
                <a:chOff x="3389" y="1057"/>
                <a:chExt cx="370" cy="517"/>
              </a:xfrm>
            </p:grpSpPr>
            <p:grpSp>
              <p:nvGrpSpPr>
                <p:cNvPr id="189" name="Group 49"/>
                <p:cNvGrpSpPr>
                  <a:grpSpLocks/>
                </p:cNvGrpSpPr>
                <p:nvPr/>
              </p:nvGrpSpPr>
              <p:grpSpPr bwMode="auto">
                <a:xfrm rot="-7825564">
                  <a:off x="3486" y="1179"/>
                  <a:ext cx="395" cy="151"/>
                  <a:chOff x="612" y="3237"/>
                  <a:chExt cx="908" cy="454"/>
                </a:xfrm>
              </p:grpSpPr>
              <p:sp>
                <p:nvSpPr>
                  <p:cNvPr id="191" name="Arc 50"/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0" name="Oval 52"/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5" name="Line 53"/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Line 54"/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64"/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AutoShape 66"/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2" name="Line 131"/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93" name="Oval 187"/>
          <p:cNvSpPr>
            <a:spLocks noChangeArrowheads="1"/>
          </p:cNvSpPr>
          <p:nvPr/>
        </p:nvSpPr>
        <p:spPr bwMode="auto">
          <a:xfrm rot="1512623">
            <a:off x="6878690" y="5280902"/>
            <a:ext cx="215900" cy="544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6627865" y="4753852"/>
            <a:ext cx="719138" cy="1619250"/>
            <a:chOff x="3901" y="2954"/>
            <a:chExt cx="453" cy="1020"/>
          </a:xfrm>
        </p:grpSpPr>
        <p:sp>
          <p:nvSpPr>
            <p:cNvPr id="195" name="Freeform 186"/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1020 h 510"/>
                <a:gd name="T2" fmla="*/ 453 w 227"/>
                <a:gd name="T3" fmla="*/ 566 h 510"/>
                <a:gd name="T4" fmla="*/ 453 w 227"/>
                <a:gd name="T5" fmla="*/ 0 h 510"/>
                <a:gd name="T6" fmla="*/ 0 w 227"/>
                <a:gd name="T7" fmla="*/ 454 h 510"/>
                <a:gd name="T8" fmla="*/ 0 w 227"/>
                <a:gd name="T9" fmla="*/ 102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96" name="Line 189"/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97" name="Line 191"/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98" name="Text Box 221"/>
          <p:cNvSpPr txBox="1">
            <a:spLocks noChangeArrowheads="1"/>
          </p:cNvSpPr>
          <p:nvPr/>
        </p:nvSpPr>
        <p:spPr bwMode="auto">
          <a:xfrm>
            <a:off x="6210353" y="4774489"/>
            <a:ext cx="1412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光検出器</a:t>
            </a:r>
          </a:p>
        </p:txBody>
      </p:sp>
      <p:pic>
        <p:nvPicPr>
          <p:cNvPr id="257" name="Picture 1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48" y="3261145"/>
            <a:ext cx="1454150" cy="415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58" name="テキスト ボックス 257"/>
          <p:cNvSpPr txBox="1"/>
          <p:nvPr/>
        </p:nvSpPr>
        <p:spPr>
          <a:xfrm>
            <a:off x="1107330" y="6104901"/>
            <a:ext cx="24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Made by Seiji Kawamura</a:t>
            </a:r>
            <a:endParaRPr kumimoji="1" lang="ja-JP" altLang="en-US" dirty="0"/>
          </a:p>
        </p:txBody>
      </p:sp>
      <p:sp>
        <p:nvSpPr>
          <p:cNvPr id="4" name="乗算記号 3"/>
          <p:cNvSpPr/>
          <p:nvPr/>
        </p:nvSpPr>
        <p:spPr>
          <a:xfrm>
            <a:off x="-288903" y="2206001"/>
            <a:ext cx="2792465" cy="2792465"/>
          </a:xfrm>
          <a:prstGeom prst="mathMultiply">
            <a:avLst>
              <a:gd name="adj1" fmla="val 742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コンテンツ プレースホルダー 3">
            <a:extLst>
              <a:ext uri="{FF2B5EF4-FFF2-40B4-BE49-F238E27FC236}">
                <a16:creationId xmlns:a16="http://schemas.microsoft.com/office/drawing/2014/main" id="{05676CD9-434F-3249-AB62-F80C0EB96B98}"/>
              </a:ext>
            </a:extLst>
          </p:cNvPr>
          <p:cNvSpPr txBox="1">
            <a:spLocks/>
          </p:cNvSpPr>
          <p:nvPr/>
        </p:nvSpPr>
        <p:spPr>
          <a:xfrm>
            <a:off x="295326" y="1186611"/>
            <a:ext cx="8515352" cy="1705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000"/>
              <a:t>干渉計の本質：両腕の位相差の変化を強度変化として読みだす装置</a:t>
            </a:r>
            <a:endParaRPr lang="en-US" altLang="ja-JP" sz="3000" dirty="0"/>
          </a:p>
          <a:p>
            <a:pPr lvl="1"/>
            <a:r>
              <a:rPr lang="ja-JP" altLang="en-US" sz="2600"/>
              <a:t>腕内の</a:t>
            </a:r>
            <a:r>
              <a:rPr lang="ja-JP" altLang="en-US" sz="2600" u="sng"/>
              <a:t>位相揺らぎ</a:t>
            </a:r>
            <a:r>
              <a:rPr lang="ja-JP" altLang="en-US" sz="2600"/>
              <a:t>が干渉計信号</a:t>
            </a:r>
            <a:r>
              <a:rPr lang="en-US" altLang="ja-JP" sz="2600" dirty="0"/>
              <a:t>(</a:t>
            </a:r>
            <a:r>
              <a:rPr lang="ja-JP" altLang="en-US" sz="2600"/>
              <a:t>もしくは雑音</a:t>
            </a:r>
            <a:r>
              <a:rPr lang="en-US" altLang="ja-JP" sz="2600" dirty="0"/>
              <a:t>)</a:t>
            </a:r>
            <a:r>
              <a:rPr lang="ja-JP" altLang="en-US" sz="2600"/>
              <a:t>になる。</a:t>
            </a:r>
            <a:endParaRPr lang="en-US" altLang="ja-JP" sz="2600" dirty="0"/>
          </a:p>
          <a:p>
            <a:pPr lvl="1"/>
            <a:r>
              <a:rPr lang="ja-JP" altLang="en-US" sz="2600"/>
              <a:t>強度変化を読み出す際の雑音</a:t>
            </a:r>
            <a:r>
              <a:rPr lang="en-US" altLang="ja-JP" sz="2600" dirty="0"/>
              <a:t>(</a:t>
            </a:r>
            <a:r>
              <a:rPr lang="ja-JP" altLang="en-US" sz="2600" u="sng"/>
              <a:t>検出雑音</a:t>
            </a:r>
            <a:r>
              <a:rPr lang="en-US" altLang="ja-JP" sz="2600" dirty="0"/>
              <a:t>)</a:t>
            </a:r>
            <a:r>
              <a:rPr lang="ja-JP" altLang="en-US" sz="2600"/>
              <a:t>も問題になる。</a:t>
            </a:r>
            <a:endParaRPr lang="ja-JP" altLang="en-US" sz="2600" dirty="0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C4187863-5902-C745-A3E7-09CBD4512BDF}"/>
              </a:ext>
            </a:extLst>
          </p:cNvPr>
          <p:cNvSpPr/>
          <p:nvPr/>
        </p:nvSpPr>
        <p:spPr>
          <a:xfrm>
            <a:off x="5015325" y="2420802"/>
            <a:ext cx="1437965" cy="41499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Group 232">
            <a:extLst>
              <a:ext uri="{FF2B5EF4-FFF2-40B4-BE49-F238E27FC236}">
                <a16:creationId xmlns:a16="http://schemas.microsoft.com/office/drawing/2014/main" id="{691D03D8-2753-8941-A8D3-C1BB7FE42D82}"/>
              </a:ext>
            </a:extLst>
          </p:cNvPr>
          <p:cNvGrpSpPr>
            <a:grpSpLocks/>
          </p:cNvGrpSpPr>
          <p:nvPr/>
        </p:nvGrpSpPr>
        <p:grpSpPr bwMode="auto">
          <a:xfrm>
            <a:off x="6307190" y="5168189"/>
            <a:ext cx="157163" cy="323850"/>
            <a:chOff x="2968" y="3229"/>
            <a:chExt cx="99" cy="204"/>
          </a:xfrm>
        </p:grpSpPr>
        <p:sp>
          <p:nvSpPr>
            <p:cNvPr id="79" name="Freeform 224">
              <a:extLst>
                <a:ext uri="{FF2B5EF4-FFF2-40B4-BE49-F238E27FC236}">
                  <a16:creationId xmlns:a16="http://schemas.microsoft.com/office/drawing/2014/main" id="{C293B90B-7603-A94A-B056-3B546851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80" name="Group 226">
              <a:extLst>
                <a:ext uri="{FF2B5EF4-FFF2-40B4-BE49-F238E27FC236}">
                  <a16:creationId xmlns:a16="http://schemas.microsoft.com/office/drawing/2014/main" id="{57712408-5B26-F547-A649-E81CC3FBAC2C}"/>
                </a:ext>
              </a:extLst>
            </p:cNvPr>
            <p:cNvGrpSpPr>
              <a:grpSpLocks/>
            </p:cNvGrpSpPr>
            <p:nvPr/>
          </p:nvGrpSpPr>
          <p:grpSpPr bwMode="auto">
            <a:xfrm rot="6654216">
              <a:off x="2893" y="3305"/>
              <a:ext cx="189" cy="38"/>
              <a:chOff x="612" y="3237"/>
              <a:chExt cx="908" cy="454"/>
            </a:xfrm>
          </p:grpSpPr>
          <p:sp>
            <p:nvSpPr>
              <p:cNvPr id="84" name="Arc 227">
                <a:extLst>
                  <a:ext uri="{FF2B5EF4-FFF2-40B4-BE49-F238E27FC236}">
                    <a16:creationId xmlns:a16="http://schemas.microsoft.com/office/drawing/2014/main" id="{32F5D290-EBC1-2C47-B15F-4BE1A59DF82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Arc 228">
                <a:extLst>
                  <a:ext uri="{FF2B5EF4-FFF2-40B4-BE49-F238E27FC236}">
                    <a16:creationId xmlns:a16="http://schemas.microsoft.com/office/drawing/2014/main" id="{0724D262-408A-F04E-8830-75F59288C1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1" name="Oval 229">
              <a:extLst>
                <a:ext uri="{FF2B5EF4-FFF2-40B4-BE49-F238E27FC236}">
                  <a16:creationId xmlns:a16="http://schemas.microsoft.com/office/drawing/2014/main" id="{76FB767D-706E-594A-9DFC-56FF42E40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2" name="Line 230">
              <a:extLst>
                <a:ext uri="{FF2B5EF4-FFF2-40B4-BE49-F238E27FC236}">
                  <a16:creationId xmlns:a16="http://schemas.microsoft.com/office/drawing/2014/main" id="{A6CF85ED-6384-8B43-A371-4B77233FA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3" name="Line 231">
              <a:extLst>
                <a:ext uri="{FF2B5EF4-FFF2-40B4-BE49-F238E27FC236}">
                  <a16:creationId xmlns:a16="http://schemas.microsoft.com/office/drawing/2014/main" id="{D9719D3C-7367-3B45-B02F-DDB4A0EBC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86" name="Line 218">
            <a:extLst>
              <a:ext uri="{FF2B5EF4-FFF2-40B4-BE49-F238E27FC236}">
                <a16:creationId xmlns:a16="http://schemas.microsoft.com/office/drawing/2014/main" id="{B9A319F7-94FD-C244-A920-14AC98E438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3078" y="5298364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87" name="Line 220">
            <a:extLst>
              <a:ext uri="{FF2B5EF4-FFF2-40B4-BE49-F238E27FC236}">
                <a16:creationId xmlns:a16="http://schemas.microsoft.com/office/drawing/2014/main" id="{185D4AC7-5924-FB4E-947E-BEB922052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7203" y="5360277"/>
            <a:ext cx="461962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地上のレーザー</a:t>
            </a:r>
            <a:r>
              <a:rPr kumimoji="1" lang="ja-JP" altLang="en-US" dirty="0"/>
              <a:t>干渉計の感度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2298" y="6005909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周波数</a:t>
            </a:r>
            <a:r>
              <a:rPr lang="en-US" altLang="ja-JP" sz="2800" dirty="0">
                <a:solidFill>
                  <a:srgbClr val="000000"/>
                </a:solidFill>
              </a:rPr>
              <a:t> [Hz]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24020" y="1204143"/>
            <a:ext cx="247800" cy="1875679"/>
          </a:xfrm>
          <a:prstGeom prst="line">
            <a:avLst/>
          </a:prstGeom>
          <a:ln w="1270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60422" y="4821898"/>
            <a:ext cx="1556269" cy="394871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cxnSpLocks/>
          </p:cNvCxnSpPr>
          <p:nvPr/>
        </p:nvCxnSpPr>
        <p:spPr>
          <a:xfrm flipV="1">
            <a:off x="5391209" y="3693225"/>
            <a:ext cx="3087773" cy="15312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197154" y="5216770"/>
            <a:ext cx="124500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1701200" y="3075709"/>
            <a:ext cx="978758" cy="1746185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367689" y="1188454"/>
            <a:ext cx="7319111" cy="448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93944">
            <a:off x="6252209" y="4390896"/>
            <a:ext cx="21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量子雑音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5020487">
            <a:off x="1078938" y="1727828"/>
            <a:ext cx="16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6600"/>
                </a:solidFill>
              </a:rPr>
              <a:t>地面振動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8741" y="55608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376" y="5584086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64681" y="5564548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1000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6573" y="525184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-24</a:t>
            </a:r>
            <a:endParaRPr kumimoji="1" lang="ja-JP" altLang="en-US" sz="28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698" y="3842169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-23</a:t>
            </a:r>
            <a:endParaRPr kumimoji="1" lang="ja-JP" altLang="en-US" sz="28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687" y="2421966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-22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3437" y="107462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-21</a:t>
            </a:r>
            <a:endParaRPr kumimoji="1" lang="ja-JP" altLang="en-US" sz="2800" baseline="30000" dirty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 rot="16200000">
            <a:off x="-1222397" y="2854774"/>
            <a:ext cx="3028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歪み量</a:t>
            </a:r>
            <a:r>
              <a:rPr lang="en-US" altLang="ja-JP" sz="2800" dirty="0">
                <a:solidFill>
                  <a:srgbClr val="000000"/>
                </a:solidFill>
              </a:rPr>
              <a:t> [/Hz</a:t>
            </a:r>
            <a:r>
              <a:rPr lang="en-US" altLang="ja-JP" sz="2800" baseline="30000" dirty="0">
                <a:solidFill>
                  <a:srgbClr val="000000"/>
                </a:solidFill>
              </a:rPr>
              <a:t>1/2</a:t>
            </a:r>
            <a:r>
              <a:rPr lang="en-US" altLang="ja-JP" sz="2800" dirty="0">
                <a:solidFill>
                  <a:srgbClr val="000000"/>
                </a:solidFill>
              </a:rPr>
              <a:t>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179258-DF29-9544-9851-6F2AA0EF7F15}"/>
              </a:ext>
            </a:extLst>
          </p:cNvPr>
          <p:cNvSpPr txBox="1"/>
          <p:nvPr/>
        </p:nvSpPr>
        <p:spPr>
          <a:xfrm rot="842981">
            <a:off x="2602475" y="4334410"/>
            <a:ext cx="141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FF00"/>
                </a:solidFill>
              </a:rPr>
              <a:t>熱雑音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6F239B8-4551-374D-90D9-A046FA4D8345}"/>
              </a:ext>
            </a:extLst>
          </p:cNvPr>
          <p:cNvCxnSpPr>
            <a:cxnSpLocks/>
          </p:cNvCxnSpPr>
          <p:nvPr/>
        </p:nvCxnSpPr>
        <p:spPr>
          <a:xfrm flipH="1" flipV="1">
            <a:off x="1413164" y="3625403"/>
            <a:ext cx="1568520" cy="1572198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32B643-D639-304A-9CD9-FD68672BE95E}"/>
              </a:ext>
            </a:extLst>
          </p:cNvPr>
          <p:cNvCxnSpPr>
            <a:cxnSpLocks/>
          </p:cNvCxnSpPr>
          <p:nvPr/>
        </p:nvCxnSpPr>
        <p:spPr>
          <a:xfrm flipH="1">
            <a:off x="2968831" y="5206331"/>
            <a:ext cx="111593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85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地上のレーザー</a:t>
            </a:r>
            <a:r>
              <a:rPr kumimoji="1" lang="ja-JP" altLang="en-US" dirty="0"/>
              <a:t>干渉計の感度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2298" y="6005909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周波数</a:t>
            </a:r>
            <a:r>
              <a:rPr lang="en-US" altLang="ja-JP" sz="2800" dirty="0">
                <a:solidFill>
                  <a:srgbClr val="000000"/>
                </a:solidFill>
              </a:rPr>
              <a:t> [Hz]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24020" y="1204143"/>
            <a:ext cx="247800" cy="1875679"/>
          </a:xfrm>
          <a:prstGeom prst="line">
            <a:avLst/>
          </a:prstGeom>
          <a:ln w="1270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60422" y="4821898"/>
            <a:ext cx="1556269" cy="394871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cxnSpLocks/>
          </p:cNvCxnSpPr>
          <p:nvPr/>
        </p:nvCxnSpPr>
        <p:spPr>
          <a:xfrm flipV="1">
            <a:off x="5391209" y="3693225"/>
            <a:ext cx="3087773" cy="15312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197154" y="5216770"/>
            <a:ext cx="124500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1701200" y="3075709"/>
            <a:ext cx="978758" cy="1746185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367689" y="1188454"/>
            <a:ext cx="7319111" cy="448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93944">
            <a:off x="6252209" y="4390896"/>
            <a:ext cx="21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量子雑音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5020487">
            <a:off x="1078938" y="1727828"/>
            <a:ext cx="16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6600"/>
                </a:solidFill>
              </a:rPr>
              <a:t>地面振動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8741" y="55608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376" y="5584086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64681" y="5564548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1000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6573" y="525184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-24</a:t>
            </a:r>
            <a:endParaRPr kumimoji="1" lang="ja-JP" altLang="en-US" sz="28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698" y="3842169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-23</a:t>
            </a:r>
            <a:endParaRPr kumimoji="1" lang="ja-JP" altLang="en-US" sz="28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687" y="2421966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-22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3437" y="107462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-21</a:t>
            </a:r>
            <a:endParaRPr kumimoji="1" lang="ja-JP" altLang="en-US" sz="2800" baseline="30000" dirty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 rot="16200000">
            <a:off x="-1222397" y="2854774"/>
            <a:ext cx="3028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歪み量</a:t>
            </a:r>
            <a:r>
              <a:rPr lang="en-US" altLang="ja-JP" sz="2800" dirty="0">
                <a:solidFill>
                  <a:srgbClr val="000000"/>
                </a:solidFill>
              </a:rPr>
              <a:t> [/Hz</a:t>
            </a:r>
            <a:r>
              <a:rPr lang="en-US" altLang="ja-JP" sz="2800" baseline="30000" dirty="0">
                <a:solidFill>
                  <a:srgbClr val="000000"/>
                </a:solidFill>
              </a:rPr>
              <a:t>1/2</a:t>
            </a:r>
            <a:r>
              <a:rPr lang="en-US" altLang="ja-JP" sz="2800" dirty="0">
                <a:solidFill>
                  <a:srgbClr val="000000"/>
                </a:solidFill>
              </a:rPr>
              <a:t>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179258-DF29-9544-9851-6F2AA0EF7F15}"/>
              </a:ext>
            </a:extLst>
          </p:cNvPr>
          <p:cNvSpPr txBox="1"/>
          <p:nvPr/>
        </p:nvSpPr>
        <p:spPr>
          <a:xfrm rot="842981">
            <a:off x="2602475" y="4334410"/>
            <a:ext cx="141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FF00"/>
                </a:solidFill>
              </a:rPr>
              <a:t>熱雑音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32B643-D639-304A-9CD9-FD68672BE95E}"/>
              </a:ext>
            </a:extLst>
          </p:cNvPr>
          <p:cNvCxnSpPr>
            <a:cxnSpLocks/>
          </p:cNvCxnSpPr>
          <p:nvPr/>
        </p:nvCxnSpPr>
        <p:spPr>
          <a:xfrm flipH="1">
            <a:off x="2968831" y="5206331"/>
            <a:ext cx="111593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25">
            <a:extLst>
              <a:ext uri="{FF2B5EF4-FFF2-40B4-BE49-F238E27FC236}">
                <a16:creationId xmlns:a16="http://schemas.microsoft.com/office/drawing/2014/main" id="{3D7E3DBD-7237-BF4A-8DE0-73AE899F9B34}"/>
              </a:ext>
            </a:extLst>
          </p:cNvPr>
          <p:cNvGrpSpPr>
            <a:grpSpLocks/>
          </p:cNvGrpSpPr>
          <p:nvPr/>
        </p:nvGrpSpPr>
        <p:grpSpPr bwMode="auto">
          <a:xfrm>
            <a:off x="4215669" y="1551555"/>
            <a:ext cx="1141056" cy="2525199"/>
            <a:chOff x="3211" y="1686"/>
            <a:chExt cx="399" cy="883"/>
          </a:xfrm>
        </p:grpSpPr>
        <p:sp>
          <p:nvSpPr>
            <p:cNvPr id="52" name="Freeform 103">
              <a:extLst>
                <a:ext uri="{FF2B5EF4-FFF2-40B4-BE49-F238E27FC236}">
                  <a16:creationId xmlns:a16="http://schemas.microsoft.com/office/drawing/2014/main" id="{43CA28C8-26EA-A04A-8EAF-55E6F6A6D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145"/>
              <a:ext cx="342" cy="355"/>
            </a:xfrm>
            <a:custGeom>
              <a:avLst/>
              <a:gdLst>
                <a:gd name="T0" fmla="*/ 0 w 342"/>
                <a:gd name="T1" fmla="*/ 72 h 355"/>
                <a:gd name="T2" fmla="*/ 73 w 342"/>
                <a:gd name="T3" fmla="*/ 0 h 355"/>
                <a:gd name="T4" fmla="*/ 312 w 342"/>
                <a:gd name="T5" fmla="*/ 45 h 355"/>
                <a:gd name="T6" fmla="*/ 342 w 342"/>
                <a:gd name="T7" fmla="*/ 289 h 355"/>
                <a:gd name="T8" fmla="*/ 268 w 342"/>
                <a:gd name="T9" fmla="*/ 355 h 355"/>
                <a:gd name="T10" fmla="*/ 0 w 342"/>
                <a:gd name="T11" fmla="*/ 7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355"/>
                <a:gd name="T20" fmla="*/ 342 w 342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355">
                  <a:moveTo>
                    <a:pt x="0" y="72"/>
                  </a:moveTo>
                  <a:lnTo>
                    <a:pt x="73" y="0"/>
                  </a:lnTo>
                  <a:lnTo>
                    <a:pt x="312" y="45"/>
                  </a:lnTo>
                  <a:lnTo>
                    <a:pt x="342" y="289"/>
                  </a:lnTo>
                  <a:lnTo>
                    <a:pt x="268" y="35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53" name="Group 48">
              <a:extLst>
                <a:ext uri="{FF2B5EF4-FFF2-40B4-BE49-F238E27FC236}">
                  <a16:creationId xmlns:a16="http://schemas.microsoft.com/office/drawing/2014/main" id="{E7F4A866-260F-564F-BF09-8961C4171962}"/>
                </a:ext>
              </a:extLst>
            </p:cNvPr>
            <p:cNvGrpSpPr>
              <a:grpSpLocks/>
            </p:cNvGrpSpPr>
            <p:nvPr/>
          </p:nvGrpSpPr>
          <p:grpSpPr bwMode="auto">
            <a:xfrm rot="-212101">
              <a:off x="3228" y="2052"/>
              <a:ext cx="370" cy="517"/>
              <a:chOff x="3389" y="1057"/>
              <a:chExt cx="370" cy="517"/>
            </a:xfrm>
          </p:grpSpPr>
          <p:grpSp>
            <p:nvGrpSpPr>
              <p:cNvPr id="58" name="Group 49">
                <a:extLst>
                  <a:ext uri="{FF2B5EF4-FFF2-40B4-BE49-F238E27FC236}">
                    <a16:creationId xmlns:a16="http://schemas.microsoft.com/office/drawing/2014/main" id="{83048826-3164-0941-9165-F710A2A3F7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25564">
                <a:off x="3486" y="1179"/>
                <a:ext cx="395" cy="151"/>
                <a:chOff x="612" y="3237"/>
                <a:chExt cx="908" cy="454"/>
              </a:xfrm>
            </p:grpSpPr>
            <p:sp>
              <p:nvSpPr>
                <p:cNvPr id="60" name="Arc 50">
                  <a:extLst>
                    <a:ext uri="{FF2B5EF4-FFF2-40B4-BE49-F238E27FC236}">
                      <a16:creationId xmlns:a16="http://schemas.microsoft.com/office/drawing/2014/main" id="{58F12E60-4A3B-9245-9523-CDC31561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66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Arc 51">
                  <a:extLst>
                    <a:ext uri="{FF2B5EF4-FFF2-40B4-BE49-F238E27FC236}">
                      <a16:creationId xmlns:a16="http://schemas.microsoft.com/office/drawing/2014/main" id="{8995E70E-6E64-D44F-940A-E6D86D241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612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9" name="Oval 52">
                <a:extLst>
                  <a:ext uri="{FF2B5EF4-FFF2-40B4-BE49-F238E27FC236}">
                    <a16:creationId xmlns:a16="http://schemas.microsoft.com/office/drawing/2014/main" id="{266AB080-13F6-C546-B79E-6F8670E1D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825564">
                <a:off x="3342" y="1226"/>
                <a:ext cx="395" cy="301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1F7BEE73-A5FA-7B4E-AAE4-8B179DE43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148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9BF1310-31AD-1C42-873E-493EAB165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2435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6" name="Line 64">
              <a:extLst>
                <a:ext uri="{FF2B5EF4-FFF2-40B4-BE49-F238E27FC236}">
                  <a16:creationId xmlns:a16="http://schemas.microsoft.com/office/drawing/2014/main" id="{824926A7-D6F9-A74F-B508-E39515C08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1830"/>
              <a:ext cx="0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7" name="AutoShape 66">
              <a:extLst>
                <a:ext uri="{FF2B5EF4-FFF2-40B4-BE49-F238E27FC236}">
                  <a16:creationId xmlns:a16="http://schemas.microsoft.com/office/drawing/2014/main" id="{12A23060-6A4C-A242-A794-F00B97E627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822">
              <a:off x="3211" y="1686"/>
              <a:ext cx="399" cy="218"/>
            </a:xfrm>
            <a:prstGeom prst="parallelogram">
              <a:avLst>
                <a:gd name="adj" fmla="val 4965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62" name="Line 131">
            <a:extLst>
              <a:ext uri="{FF2B5EF4-FFF2-40B4-BE49-F238E27FC236}">
                <a16:creationId xmlns:a16="http://schemas.microsoft.com/office/drawing/2014/main" id="{F32A994F-E63F-FE43-96A3-5E4D00694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048" y="3575624"/>
            <a:ext cx="701547" cy="708013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63" name="Line 131">
            <a:extLst>
              <a:ext uri="{FF2B5EF4-FFF2-40B4-BE49-F238E27FC236}">
                <a16:creationId xmlns:a16="http://schemas.microsoft.com/office/drawing/2014/main" id="{D1C86DEB-C556-D14D-BEC4-8706C3FE5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540" y="3436842"/>
            <a:ext cx="725087" cy="7317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E380C9B-8A85-A84B-8CF1-7E00C8CD9DD9}"/>
              </a:ext>
            </a:extLst>
          </p:cNvPr>
          <p:cNvSpPr txBox="1"/>
          <p:nvPr/>
        </p:nvSpPr>
        <p:spPr>
          <a:xfrm>
            <a:off x="4618555" y="40918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重力波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7203AE4-0F6F-124D-8775-673782F4E238}"/>
              </a:ext>
            </a:extLst>
          </p:cNvPr>
          <p:cNvCxnSpPr>
            <a:cxnSpLocks/>
          </p:cNvCxnSpPr>
          <p:nvPr/>
        </p:nvCxnSpPr>
        <p:spPr>
          <a:xfrm flipH="1" flipV="1">
            <a:off x="1413164" y="3625403"/>
            <a:ext cx="1568520" cy="1572198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1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重力波とは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重力波による物理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重力波検出器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レーザー干渉計とは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研究の今後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367759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地上のレーザー</a:t>
            </a:r>
            <a:r>
              <a:rPr kumimoji="1" lang="ja-JP" altLang="en-US" dirty="0"/>
              <a:t>干渉計の感度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2298" y="6005909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周波数</a:t>
            </a:r>
            <a:r>
              <a:rPr lang="en-US" altLang="ja-JP" sz="2800" dirty="0">
                <a:solidFill>
                  <a:srgbClr val="000000"/>
                </a:solidFill>
              </a:rPr>
              <a:t> [Hz]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24020" y="1204143"/>
            <a:ext cx="247800" cy="1875679"/>
          </a:xfrm>
          <a:prstGeom prst="line">
            <a:avLst/>
          </a:prstGeom>
          <a:ln w="1270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60422" y="4821898"/>
            <a:ext cx="1556269" cy="394871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cxnSpLocks/>
          </p:cNvCxnSpPr>
          <p:nvPr/>
        </p:nvCxnSpPr>
        <p:spPr>
          <a:xfrm flipV="1">
            <a:off x="5391209" y="3693225"/>
            <a:ext cx="3087773" cy="15312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197154" y="5216770"/>
            <a:ext cx="124500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1701200" y="3075709"/>
            <a:ext cx="978758" cy="1746185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367689" y="1188454"/>
            <a:ext cx="7319111" cy="448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93944">
            <a:off x="6252209" y="4390896"/>
            <a:ext cx="21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量子雑音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5020487">
            <a:off x="1078938" y="1727828"/>
            <a:ext cx="16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6600"/>
                </a:solidFill>
              </a:rPr>
              <a:t>地面振動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8741" y="55608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376" y="5584086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64681" y="5564548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1000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6573" y="525184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-24</a:t>
            </a:r>
            <a:endParaRPr kumimoji="1" lang="ja-JP" altLang="en-US" sz="28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698" y="3842169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-23</a:t>
            </a:r>
            <a:endParaRPr kumimoji="1" lang="ja-JP" altLang="en-US" sz="28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687" y="2421966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-22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3437" y="107462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-21</a:t>
            </a:r>
            <a:endParaRPr kumimoji="1" lang="ja-JP" altLang="en-US" sz="2800" baseline="30000" dirty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 rot="16200000">
            <a:off x="-1222397" y="2854774"/>
            <a:ext cx="3028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歪み量</a:t>
            </a:r>
            <a:r>
              <a:rPr lang="en-US" altLang="ja-JP" sz="2800" dirty="0">
                <a:solidFill>
                  <a:srgbClr val="000000"/>
                </a:solidFill>
              </a:rPr>
              <a:t> [/Hz</a:t>
            </a:r>
            <a:r>
              <a:rPr lang="en-US" altLang="ja-JP" sz="2800" baseline="30000" dirty="0">
                <a:solidFill>
                  <a:srgbClr val="000000"/>
                </a:solidFill>
              </a:rPr>
              <a:t>1/2</a:t>
            </a:r>
            <a:r>
              <a:rPr lang="en-US" altLang="ja-JP" sz="2800" dirty="0">
                <a:solidFill>
                  <a:srgbClr val="000000"/>
                </a:solidFill>
              </a:rPr>
              <a:t>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179258-DF29-9544-9851-6F2AA0EF7F15}"/>
              </a:ext>
            </a:extLst>
          </p:cNvPr>
          <p:cNvSpPr txBox="1"/>
          <p:nvPr/>
        </p:nvSpPr>
        <p:spPr>
          <a:xfrm rot="842981">
            <a:off x="2602475" y="4334410"/>
            <a:ext cx="141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FF00"/>
                </a:solidFill>
              </a:rPr>
              <a:t>熱雑音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32B643-D639-304A-9CD9-FD68672BE95E}"/>
              </a:ext>
            </a:extLst>
          </p:cNvPr>
          <p:cNvCxnSpPr>
            <a:cxnSpLocks/>
          </p:cNvCxnSpPr>
          <p:nvPr/>
        </p:nvCxnSpPr>
        <p:spPr>
          <a:xfrm flipH="1">
            <a:off x="2968831" y="5206331"/>
            <a:ext cx="111593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7203AE4-0F6F-124D-8775-673782F4E238}"/>
              </a:ext>
            </a:extLst>
          </p:cNvPr>
          <p:cNvCxnSpPr>
            <a:cxnSpLocks/>
          </p:cNvCxnSpPr>
          <p:nvPr/>
        </p:nvCxnSpPr>
        <p:spPr>
          <a:xfrm flipH="1" flipV="1">
            <a:off x="1413164" y="3625403"/>
            <a:ext cx="1568520" cy="1572198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125">
            <a:extLst>
              <a:ext uri="{FF2B5EF4-FFF2-40B4-BE49-F238E27FC236}">
                <a16:creationId xmlns:a16="http://schemas.microsoft.com/office/drawing/2014/main" id="{24745EAB-418E-404A-8AA7-4200D153CB16}"/>
              </a:ext>
            </a:extLst>
          </p:cNvPr>
          <p:cNvGrpSpPr>
            <a:grpSpLocks/>
          </p:cNvGrpSpPr>
          <p:nvPr/>
        </p:nvGrpSpPr>
        <p:grpSpPr bwMode="auto">
          <a:xfrm>
            <a:off x="3163485" y="1551555"/>
            <a:ext cx="1141056" cy="2525199"/>
            <a:chOff x="3211" y="1686"/>
            <a:chExt cx="399" cy="883"/>
          </a:xfrm>
        </p:grpSpPr>
        <p:sp>
          <p:nvSpPr>
            <p:cNvPr id="47" name="Freeform 103">
              <a:extLst>
                <a:ext uri="{FF2B5EF4-FFF2-40B4-BE49-F238E27FC236}">
                  <a16:creationId xmlns:a16="http://schemas.microsoft.com/office/drawing/2014/main" id="{1A92C66C-F04C-DA4A-A9E6-8CEAFE60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145"/>
              <a:ext cx="342" cy="355"/>
            </a:xfrm>
            <a:custGeom>
              <a:avLst/>
              <a:gdLst>
                <a:gd name="T0" fmla="*/ 0 w 342"/>
                <a:gd name="T1" fmla="*/ 72 h 355"/>
                <a:gd name="T2" fmla="*/ 73 w 342"/>
                <a:gd name="T3" fmla="*/ 0 h 355"/>
                <a:gd name="T4" fmla="*/ 312 w 342"/>
                <a:gd name="T5" fmla="*/ 45 h 355"/>
                <a:gd name="T6" fmla="*/ 342 w 342"/>
                <a:gd name="T7" fmla="*/ 289 h 355"/>
                <a:gd name="T8" fmla="*/ 268 w 342"/>
                <a:gd name="T9" fmla="*/ 355 h 355"/>
                <a:gd name="T10" fmla="*/ 0 w 342"/>
                <a:gd name="T11" fmla="*/ 7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355"/>
                <a:gd name="T20" fmla="*/ 342 w 342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355">
                  <a:moveTo>
                    <a:pt x="0" y="72"/>
                  </a:moveTo>
                  <a:lnTo>
                    <a:pt x="73" y="0"/>
                  </a:lnTo>
                  <a:lnTo>
                    <a:pt x="312" y="45"/>
                  </a:lnTo>
                  <a:lnTo>
                    <a:pt x="342" y="289"/>
                  </a:lnTo>
                  <a:lnTo>
                    <a:pt x="268" y="35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4FAF31C9-2433-4644-BB52-BD611117D537}"/>
                </a:ext>
              </a:extLst>
            </p:cNvPr>
            <p:cNvGrpSpPr>
              <a:grpSpLocks/>
            </p:cNvGrpSpPr>
            <p:nvPr/>
          </p:nvGrpSpPr>
          <p:grpSpPr bwMode="auto">
            <a:xfrm rot="-212101">
              <a:off x="3228" y="2052"/>
              <a:ext cx="370" cy="517"/>
              <a:chOff x="3389" y="1057"/>
              <a:chExt cx="370" cy="517"/>
            </a:xfrm>
          </p:grpSpPr>
          <p:grpSp>
            <p:nvGrpSpPr>
              <p:cNvPr id="68" name="Group 49">
                <a:extLst>
                  <a:ext uri="{FF2B5EF4-FFF2-40B4-BE49-F238E27FC236}">
                    <a16:creationId xmlns:a16="http://schemas.microsoft.com/office/drawing/2014/main" id="{1B38F174-A827-6548-8B5C-2F0552C0D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25564">
                <a:off x="3486" y="1179"/>
                <a:ext cx="395" cy="151"/>
                <a:chOff x="612" y="3237"/>
                <a:chExt cx="908" cy="454"/>
              </a:xfrm>
            </p:grpSpPr>
            <p:sp>
              <p:nvSpPr>
                <p:cNvPr id="70" name="Arc 50">
                  <a:extLst>
                    <a:ext uri="{FF2B5EF4-FFF2-40B4-BE49-F238E27FC236}">
                      <a16:creationId xmlns:a16="http://schemas.microsoft.com/office/drawing/2014/main" id="{9F77EC4B-E3EF-D14F-835D-4F52968BE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66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Arc 51">
                  <a:extLst>
                    <a:ext uri="{FF2B5EF4-FFF2-40B4-BE49-F238E27FC236}">
                      <a16:creationId xmlns:a16="http://schemas.microsoft.com/office/drawing/2014/main" id="{EA444F0B-1B52-624F-90F5-D06B8F988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612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9" name="Oval 52">
                <a:extLst>
                  <a:ext uri="{FF2B5EF4-FFF2-40B4-BE49-F238E27FC236}">
                    <a16:creationId xmlns:a16="http://schemas.microsoft.com/office/drawing/2014/main" id="{C960EAED-8B19-7540-AFFA-E89F55FC5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825564">
                <a:off x="3342" y="1226"/>
                <a:ext cx="395" cy="301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ine 53">
              <a:extLst>
                <a:ext uri="{FF2B5EF4-FFF2-40B4-BE49-F238E27FC236}">
                  <a16:creationId xmlns:a16="http://schemas.microsoft.com/office/drawing/2014/main" id="{45D1FE11-DE91-BD40-BA44-7108BC02D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148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D995E264-B703-D34D-AFD0-800C84D34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2435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80AD62CA-A475-F14D-A748-1D75AE5AF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1830"/>
              <a:ext cx="0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7" name="AutoShape 66">
              <a:extLst>
                <a:ext uri="{FF2B5EF4-FFF2-40B4-BE49-F238E27FC236}">
                  <a16:creationId xmlns:a16="http://schemas.microsoft.com/office/drawing/2014/main" id="{AD1C1FAD-B506-D543-B64D-84FBC833C7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822">
              <a:off x="3211" y="1686"/>
              <a:ext cx="399" cy="218"/>
            </a:xfrm>
            <a:prstGeom prst="parallelogram">
              <a:avLst>
                <a:gd name="adj" fmla="val 4965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72" name="Line 131">
            <a:extLst>
              <a:ext uri="{FF2B5EF4-FFF2-40B4-BE49-F238E27FC236}">
                <a16:creationId xmlns:a16="http://schemas.microsoft.com/office/drawing/2014/main" id="{FB01D833-A2C5-3648-8DE9-DB7D2F8B4A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2864" y="3575624"/>
            <a:ext cx="701547" cy="708013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3" name="Line 131">
            <a:extLst>
              <a:ext uri="{FF2B5EF4-FFF2-40B4-BE49-F238E27FC236}">
                <a16:creationId xmlns:a16="http://schemas.microsoft.com/office/drawing/2014/main" id="{5936F454-5190-4742-8106-DC418D4D76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4507" y="1216318"/>
            <a:ext cx="1163883" cy="1174610"/>
          </a:xfrm>
          <a:prstGeom prst="line">
            <a:avLst/>
          </a:prstGeom>
          <a:noFill/>
          <a:ln w="76200">
            <a:solidFill>
              <a:srgbClr val="CB662B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4" name="Line 131">
            <a:extLst>
              <a:ext uri="{FF2B5EF4-FFF2-40B4-BE49-F238E27FC236}">
                <a16:creationId xmlns:a16="http://schemas.microsoft.com/office/drawing/2014/main" id="{1283D708-5B73-C042-A40A-A8A41746E3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8356" y="3436842"/>
            <a:ext cx="725087" cy="7317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5" name="Line 131">
            <a:extLst>
              <a:ext uri="{FF2B5EF4-FFF2-40B4-BE49-F238E27FC236}">
                <a16:creationId xmlns:a16="http://schemas.microsoft.com/office/drawing/2014/main" id="{6D594B82-898C-B04B-A17A-FF535B1491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3976" y="2086845"/>
            <a:ext cx="839954" cy="11399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44752CB-95E2-B544-877E-28A3B1E95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1314775"/>
            <a:ext cx="3502576" cy="1428425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3E15CE5-8602-664E-82C1-91828C85AA20}"/>
              </a:ext>
            </a:extLst>
          </p:cNvPr>
          <p:cNvSpPr txBox="1"/>
          <p:nvPr/>
        </p:nvSpPr>
        <p:spPr>
          <a:xfrm>
            <a:off x="3993509" y="2448910"/>
            <a:ext cx="4611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</a:t>
            </a:r>
            <a:r>
              <a:rPr lang="en-US" altLang="ja-JP" sz="1200" dirty="0" err="1"/>
              <a:t>www.kyoshin.bosai.go.jp</a:t>
            </a:r>
            <a:r>
              <a:rPr lang="en-US" altLang="ja-JP" sz="1200" dirty="0"/>
              <a:t>/</a:t>
            </a:r>
            <a:r>
              <a:rPr lang="en-US" altLang="ja-JP" sz="1200" dirty="0" err="1"/>
              <a:t>kyoshin</a:t>
            </a:r>
            <a:r>
              <a:rPr lang="en-US" altLang="ja-JP" sz="1200" dirty="0"/>
              <a:t>/</a:t>
            </a:r>
            <a:r>
              <a:rPr lang="en-US" altLang="ja-JP" sz="1200" dirty="0" err="1"/>
              <a:t>gk</a:t>
            </a:r>
            <a:r>
              <a:rPr lang="en-US" altLang="ja-JP" sz="1200" dirty="0"/>
              <a:t>/publication/2/II-7.1.1.html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655535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地上のレーザー</a:t>
            </a:r>
            <a:r>
              <a:rPr kumimoji="1" lang="ja-JP" altLang="en-US" dirty="0"/>
              <a:t>干渉計の感度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2298" y="6005909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周波数</a:t>
            </a:r>
            <a:r>
              <a:rPr lang="en-US" altLang="ja-JP" sz="2800" dirty="0">
                <a:solidFill>
                  <a:srgbClr val="000000"/>
                </a:solidFill>
              </a:rPr>
              <a:t> [Hz]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24020" y="1204143"/>
            <a:ext cx="247800" cy="1875679"/>
          </a:xfrm>
          <a:prstGeom prst="line">
            <a:avLst/>
          </a:prstGeom>
          <a:ln w="1270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60422" y="4821898"/>
            <a:ext cx="1556269" cy="394871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cxnSpLocks/>
          </p:cNvCxnSpPr>
          <p:nvPr/>
        </p:nvCxnSpPr>
        <p:spPr>
          <a:xfrm flipV="1">
            <a:off x="5391209" y="3693225"/>
            <a:ext cx="3087773" cy="15312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197154" y="5216770"/>
            <a:ext cx="124500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1701200" y="3075709"/>
            <a:ext cx="978758" cy="1746185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367689" y="1188454"/>
            <a:ext cx="7319111" cy="448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93944">
            <a:off x="6252209" y="4390896"/>
            <a:ext cx="21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量子雑音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5020487">
            <a:off x="1078938" y="1727828"/>
            <a:ext cx="16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6600"/>
                </a:solidFill>
              </a:rPr>
              <a:t>地面振動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8741" y="55608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376" y="5584086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64681" y="5564548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1000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6573" y="525184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-24</a:t>
            </a:r>
            <a:endParaRPr kumimoji="1" lang="ja-JP" altLang="en-US" sz="28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698" y="3842169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-23</a:t>
            </a:r>
            <a:endParaRPr kumimoji="1" lang="ja-JP" altLang="en-US" sz="28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687" y="2421966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-22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3437" y="107462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-21</a:t>
            </a:r>
            <a:endParaRPr kumimoji="1" lang="ja-JP" altLang="en-US" sz="2800" baseline="30000" dirty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 rot="16200000">
            <a:off x="-1222397" y="2854774"/>
            <a:ext cx="3028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歪み量</a:t>
            </a:r>
            <a:r>
              <a:rPr lang="en-US" altLang="ja-JP" sz="2800" dirty="0">
                <a:solidFill>
                  <a:srgbClr val="000000"/>
                </a:solidFill>
              </a:rPr>
              <a:t> [/Hz</a:t>
            </a:r>
            <a:r>
              <a:rPr lang="en-US" altLang="ja-JP" sz="2800" baseline="30000" dirty="0">
                <a:solidFill>
                  <a:srgbClr val="000000"/>
                </a:solidFill>
              </a:rPr>
              <a:t>1/2</a:t>
            </a:r>
            <a:r>
              <a:rPr lang="en-US" altLang="ja-JP" sz="2800" dirty="0">
                <a:solidFill>
                  <a:srgbClr val="000000"/>
                </a:solidFill>
              </a:rPr>
              <a:t>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179258-DF29-9544-9851-6F2AA0EF7F15}"/>
              </a:ext>
            </a:extLst>
          </p:cNvPr>
          <p:cNvSpPr txBox="1"/>
          <p:nvPr/>
        </p:nvSpPr>
        <p:spPr>
          <a:xfrm rot="842981">
            <a:off x="2602475" y="4334410"/>
            <a:ext cx="141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FF00"/>
                </a:solidFill>
              </a:rPr>
              <a:t>熱雑音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32B643-D639-304A-9CD9-FD68672BE95E}"/>
              </a:ext>
            </a:extLst>
          </p:cNvPr>
          <p:cNvCxnSpPr>
            <a:cxnSpLocks/>
          </p:cNvCxnSpPr>
          <p:nvPr/>
        </p:nvCxnSpPr>
        <p:spPr>
          <a:xfrm flipH="1">
            <a:off x="2968831" y="5206331"/>
            <a:ext cx="111593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7203AE4-0F6F-124D-8775-673782F4E238}"/>
              </a:ext>
            </a:extLst>
          </p:cNvPr>
          <p:cNvCxnSpPr>
            <a:cxnSpLocks/>
          </p:cNvCxnSpPr>
          <p:nvPr/>
        </p:nvCxnSpPr>
        <p:spPr>
          <a:xfrm flipH="1" flipV="1">
            <a:off x="1413164" y="3625403"/>
            <a:ext cx="1568520" cy="1572198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125">
            <a:extLst>
              <a:ext uri="{FF2B5EF4-FFF2-40B4-BE49-F238E27FC236}">
                <a16:creationId xmlns:a16="http://schemas.microsoft.com/office/drawing/2014/main" id="{AA64800B-7F73-8C4C-927E-F316D92DA0A1}"/>
              </a:ext>
            </a:extLst>
          </p:cNvPr>
          <p:cNvGrpSpPr>
            <a:grpSpLocks/>
          </p:cNvGrpSpPr>
          <p:nvPr/>
        </p:nvGrpSpPr>
        <p:grpSpPr bwMode="auto">
          <a:xfrm>
            <a:off x="3636870" y="1409052"/>
            <a:ext cx="1141056" cy="2525199"/>
            <a:chOff x="3211" y="1686"/>
            <a:chExt cx="399" cy="883"/>
          </a:xfrm>
        </p:grpSpPr>
        <p:sp>
          <p:nvSpPr>
            <p:cNvPr id="48" name="Freeform 103">
              <a:extLst>
                <a:ext uri="{FF2B5EF4-FFF2-40B4-BE49-F238E27FC236}">
                  <a16:creationId xmlns:a16="http://schemas.microsoft.com/office/drawing/2014/main" id="{3E1EF7B7-F8C5-E947-9411-22D93E32F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145"/>
              <a:ext cx="342" cy="355"/>
            </a:xfrm>
            <a:custGeom>
              <a:avLst/>
              <a:gdLst>
                <a:gd name="T0" fmla="*/ 0 w 342"/>
                <a:gd name="T1" fmla="*/ 72 h 355"/>
                <a:gd name="T2" fmla="*/ 73 w 342"/>
                <a:gd name="T3" fmla="*/ 0 h 355"/>
                <a:gd name="T4" fmla="*/ 312 w 342"/>
                <a:gd name="T5" fmla="*/ 45 h 355"/>
                <a:gd name="T6" fmla="*/ 342 w 342"/>
                <a:gd name="T7" fmla="*/ 289 h 355"/>
                <a:gd name="T8" fmla="*/ 268 w 342"/>
                <a:gd name="T9" fmla="*/ 355 h 355"/>
                <a:gd name="T10" fmla="*/ 0 w 342"/>
                <a:gd name="T11" fmla="*/ 7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355"/>
                <a:gd name="T20" fmla="*/ 342 w 342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355">
                  <a:moveTo>
                    <a:pt x="0" y="72"/>
                  </a:moveTo>
                  <a:lnTo>
                    <a:pt x="73" y="0"/>
                  </a:lnTo>
                  <a:lnTo>
                    <a:pt x="312" y="45"/>
                  </a:lnTo>
                  <a:lnTo>
                    <a:pt x="342" y="289"/>
                  </a:lnTo>
                  <a:lnTo>
                    <a:pt x="268" y="35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772F86-BD7A-3B45-BE3A-E94761EACC6E}"/>
                </a:ext>
              </a:extLst>
            </p:cNvPr>
            <p:cNvGrpSpPr>
              <a:grpSpLocks/>
            </p:cNvGrpSpPr>
            <p:nvPr/>
          </p:nvGrpSpPr>
          <p:grpSpPr bwMode="auto">
            <a:xfrm rot="-212101">
              <a:off x="3228" y="2052"/>
              <a:ext cx="370" cy="517"/>
              <a:chOff x="3389" y="1057"/>
              <a:chExt cx="370" cy="517"/>
            </a:xfrm>
          </p:grpSpPr>
          <p:grpSp>
            <p:nvGrpSpPr>
              <p:cNvPr id="69" name="Group 49">
                <a:extLst>
                  <a:ext uri="{FF2B5EF4-FFF2-40B4-BE49-F238E27FC236}">
                    <a16:creationId xmlns:a16="http://schemas.microsoft.com/office/drawing/2014/main" id="{B125BF13-C366-1D44-AAFA-036A9E8C8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25564">
                <a:off x="3486" y="1179"/>
                <a:ext cx="395" cy="151"/>
                <a:chOff x="612" y="3237"/>
                <a:chExt cx="908" cy="454"/>
              </a:xfrm>
            </p:grpSpPr>
            <p:sp>
              <p:nvSpPr>
                <p:cNvPr id="71" name="Arc 50">
                  <a:extLst>
                    <a:ext uri="{FF2B5EF4-FFF2-40B4-BE49-F238E27FC236}">
                      <a16:creationId xmlns:a16="http://schemas.microsoft.com/office/drawing/2014/main" id="{0420EB8F-5E2A-0043-8189-F0B54270F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66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Arc 51">
                  <a:extLst>
                    <a:ext uri="{FF2B5EF4-FFF2-40B4-BE49-F238E27FC236}">
                      <a16:creationId xmlns:a16="http://schemas.microsoft.com/office/drawing/2014/main" id="{0EEE2FDA-8F32-844C-9240-BA6B2F73A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612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" name="Oval 52">
                <a:extLst>
                  <a:ext uri="{FF2B5EF4-FFF2-40B4-BE49-F238E27FC236}">
                    <a16:creationId xmlns:a16="http://schemas.microsoft.com/office/drawing/2014/main" id="{4D7A33D6-20A7-D84F-B5AA-09DFF21E1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825564">
                <a:off x="3342" y="1226"/>
                <a:ext cx="395" cy="301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Line 53">
              <a:extLst>
                <a:ext uri="{FF2B5EF4-FFF2-40B4-BE49-F238E27FC236}">
                  <a16:creationId xmlns:a16="http://schemas.microsoft.com/office/drawing/2014/main" id="{67130156-9677-D441-BF2F-D4F8C4B35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148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5" name="Line 54">
              <a:extLst>
                <a:ext uri="{FF2B5EF4-FFF2-40B4-BE49-F238E27FC236}">
                  <a16:creationId xmlns:a16="http://schemas.microsoft.com/office/drawing/2014/main" id="{040C3F2E-5859-A642-9F07-4263280C94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2435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F9FCA287-3202-3D47-9D40-EB7225372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1830"/>
              <a:ext cx="0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8" name="AutoShape 66">
              <a:extLst>
                <a:ext uri="{FF2B5EF4-FFF2-40B4-BE49-F238E27FC236}">
                  <a16:creationId xmlns:a16="http://schemas.microsoft.com/office/drawing/2014/main" id="{0AF169E1-CFFD-734B-B3AC-BC0CCA282A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822">
              <a:off x="3211" y="1686"/>
              <a:ext cx="399" cy="218"/>
            </a:xfrm>
            <a:prstGeom prst="parallelogram">
              <a:avLst>
                <a:gd name="adj" fmla="val 4965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73" name="Line 131">
            <a:extLst>
              <a:ext uri="{FF2B5EF4-FFF2-40B4-BE49-F238E27FC236}">
                <a16:creationId xmlns:a16="http://schemas.microsoft.com/office/drawing/2014/main" id="{BE66CAED-BBDD-DF4E-B77C-4AB6249606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6249" y="3433121"/>
            <a:ext cx="701547" cy="708013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4" name="Line 131">
            <a:extLst>
              <a:ext uri="{FF2B5EF4-FFF2-40B4-BE49-F238E27FC236}">
                <a16:creationId xmlns:a16="http://schemas.microsoft.com/office/drawing/2014/main" id="{6ABE3F44-123B-FA44-968B-6DC044F1D7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227" y="2170960"/>
            <a:ext cx="554956" cy="560071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5" name="Line 131">
            <a:extLst>
              <a:ext uri="{FF2B5EF4-FFF2-40B4-BE49-F238E27FC236}">
                <a16:creationId xmlns:a16="http://schemas.microsoft.com/office/drawing/2014/main" id="{8E3FAF8A-C945-8F49-933F-23BE9FCE4A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1741" y="3294339"/>
            <a:ext cx="725087" cy="7317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6" name="Line 131">
            <a:extLst>
              <a:ext uri="{FF2B5EF4-FFF2-40B4-BE49-F238E27FC236}">
                <a16:creationId xmlns:a16="http://schemas.microsoft.com/office/drawing/2014/main" id="{70F41831-5E21-D049-812B-4A8A19D78F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9584" y="2525541"/>
            <a:ext cx="1398147" cy="86402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7" name="Line 131">
            <a:extLst>
              <a:ext uri="{FF2B5EF4-FFF2-40B4-BE49-F238E27FC236}">
                <a16:creationId xmlns:a16="http://schemas.microsoft.com/office/drawing/2014/main" id="{D71B92A0-4F74-4441-8F1A-B817BA193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8915" y="3536090"/>
            <a:ext cx="554956" cy="560071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8" name="Line 131">
            <a:extLst>
              <a:ext uri="{FF2B5EF4-FFF2-40B4-BE49-F238E27FC236}">
                <a16:creationId xmlns:a16="http://schemas.microsoft.com/office/drawing/2014/main" id="{F55C6807-A6C7-034A-8F3C-7F0E51BE1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7398" y="4283900"/>
            <a:ext cx="68301" cy="703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94D94C1-FCDC-7046-B393-0E8CECC27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25" y="1330035"/>
            <a:ext cx="2231105" cy="189411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523C53-C451-4C40-9A94-AE005BB420C3}"/>
              </a:ext>
            </a:extLst>
          </p:cNvPr>
          <p:cNvSpPr txBox="1"/>
          <p:nvPr/>
        </p:nvSpPr>
        <p:spPr>
          <a:xfrm>
            <a:off x="5367648" y="3144973"/>
            <a:ext cx="3325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https://</a:t>
            </a:r>
            <a:r>
              <a:rPr lang="en-US" altLang="ja-JP" sz="1400" dirty="0" err="1"/>
              <a:t>ja.wikipedia.org</a:t>
            </a:r>
            <a:r>
              <a:rPr lang="en-US" altLang="ja-JP" sz="1400" dirty="0"/>
              <a:t>/wiki/</a:t>
            </a:r>
            <a:r>
              <a:rPr lang="ja-JP" altLang="en-US" sz="1400"/>
              <a:t>ブラウン運動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562463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地上のレーザー</a:t>
            </a:r>
            <a:r>
              <a:rPr kumimoji="1" lang="ja-JP" altLang="en-US" dirty="0"/>
              <a:t>干渉計の感度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2298" y="6005909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周波数</a:t>
            </a:r>
            <a:r>
              <a:rPr lang="en-US" altLang="ja-JP" sz="2800" dirty="0">
                <a:solidFill>
                  <a:srgbClr val="000000"/>
                </a:solidFill>
              </a:rPr>
              <a:t> [Hz]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24020" y="1204143"/>
            <a:ext cx="247800" cy="1875679"/>
          </a:xfrm>
          <a:prstGeom prst="line">
            <a:avLst/>
          </a:prstGeom>
          <a:ln w="1270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60422" y="4821898"/>
            <a:ext cx="1556269" cy="394871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cxnSpLocks/>
          </p:cNvCxnSpPr>
          <p:nvPr/>
        </p:nvCxnSpPr>
        <p:spPr>
          <a:xfrm flipV="1">
            <a:off x="5391209" y="3693225"/>
            <a:ext cx="3087773" cy="15312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197154" y="5216770"/>
            <a:ext cx="124500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1701200" y="3075709"/>
            <a:ext cx="978758" cy="1746185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367689" y="1188454"/>
            <a:ext cx="7319111" cy="448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93944">
            <a:off x="6252209" y="4390896"/>
            <a:ext cx="21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量子雑音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5020487">
            <a:off x="1078938" y="1727828"/>
            <a:ext cx="16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6600"/>
                </a:solidFill>
              </a:rPr>
              <a:t>地面振動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8741" y="55608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376" y="5584086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64681" y="5564548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1000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6573" y="525184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-24</a:t>
            </a:r>
            <a:endParaRPr kumimoji="1" lang="ja-JP" altLang="en-US" sz="28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698" y="3842169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-23</a:t>
            </a:r>
            <a:endParaRPr kumimoji="1" lang="ja-JP" altLang="en-US" sz="28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687" y="2421966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-22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3437" y="107462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-21</a:t>
            </a:r>
            <a:endParaRPr kumimoji="1" lang="ja-JP" altLang="en-US" sz="2800" baseline="30000" dirty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 rot="16200000">
            <a:off x="-1222397" y="2854774"/>
            <a:ext cx="3028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歪み量</a:t>
            </a:r>
            <a:r>
              <a:rPr lang="en-US" altLang="ja-JP" sz="2800" dirty="0">
                <a:solidFill>
                  <a:srgbClr val="000000"/>
                </a:solidFill>
              </a:rPr>
              <a:t> [/Hz</a:t>
            </a:r>
            <a:r>
              <a:rPr lang="en-US" altLang="ja-JP" sz="2800" baseline="30000" dirty="0">
                <a:solidFill>
                  <a:srgbClr val="000000"/>
                </a:solidFill>
              </a:rPr>
              <a:t>1/2</a:t>
            </a:r>
            <a:r>
              <a:rPr lang="en-US" altLang="ja-JP" sz="2800" dirty="0">
                <a:solidFill>
                  <a:srgbClr val="000000"/>
                </a:solidFill>
              </a:rPr>
              <a:t>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179258-DF29-9544-9851-6F2AA0EF7F15}"/>
              </a:ext>
            </a:extLst>
          </p:cNvPr>
          <p:cNvSpPr txBox="1"/>
          <p:nvPr/>
        </p:nvSpPr>
        <p:spPr>
          <a:xfrm rot="842981">
            <a:off x="2602475" y="4334410"/>
            <a:ext cx="141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FF00"/>
                </a:solidFill>
              </a:rPr>
              <a:t>熱雑音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32B643-D639-304A-9CD9-FD68672BE95E}"/>
              </a:ext>
            </a:extLst>
          </p:cNvPr>
          <p:cNvCxnSpPr>
            <a:cxnSpLocks/>
          </p:cNvCxnSpPr>
          <p:nvPr/>
        </p:nvCxnSpPr>
        <p:spPr>
          <a:xfrm flipH="1">
            <a:off x="2968831" y="5206331"/>
            <a:ext cx="111593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7203AE4-0F6F-124D-8775-673782F4E238}"/>
              </a:ext>
            </a:extLst>
          </p:cNvPr>
          <p:cNvCxnSpPr>
            <a:cxnSpLocks/>
          </p:cNvCxnSpPr>
          <p:nvPr/>
        </p:nvCxnSpPr>
        <p:spPr>
          <a:xfrm flipH="1" flipV="1">
            <a:off x="1413164" y="3625403"/>
            <a:ext cx="1568520" cy="1572198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125">
            <a:extLst>
              <a:ext uri="{FF2B5EF4-FFF2-40B4-BE49-F238E27FC236}">
                <a16:creationId xmlns:a16="http://schemas.microsoft.com/office/drawing/2014/main" id="{CC2AC27D-25BF-A24C-ACCC-41B34B9F2986}"/>
              </a:ext>
            </a:extLst>
          </p:cNvPr>
          <p:cNvGrpSpPr>
            <a:grpSpLocks/>
          </p:cNvGrpSpPr>
          <p:nvPr/>
        </p:nvGrpSpPr>
        <p:grpSpPr bwMode="auto">
          <a:xfrm>
            <a:off x="2975595" y="1438821"/>
            <a:ext cx="1141056" cy="2525199"/>
            <a:chOff x="3211" y="1686"/>
            <a:chExt cx="399" cy="883"/>
          </a:xfrm>
        </p:grpSpPr>
        <p:sp>
          <p:nvSpPr>
            <p:cNvPr id="51" name="Freeform 103">
              <a:extLst>
                <a:ext uri="{FF2B5EF4-FFF2-40B4-BE49-F238E27FC236}">
                  <a16:creationId xmlns:a16="http://schemas.microsoft.com/office/drawing/2014/main" id="{815E404F-0A2C-B347-AFA3-D5DBB4AFF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145"/>
              <a:ext cx="342" cy="355"/>
            </a:xfrm>
            <a:custGeom>
              <a:avLst/>
              <a:gdLst>
                <a:gd name="T0" fmla="*/ 0 w 342"/>
                <a:gd name="T1" fmla="*/ 72 h 355"/>
                <a:gd name="T2" fmla="*/ 73 w 342"/>
                <a:gd name="T3" fmla="*/ 0 h 355"/>
                <a:gd name="T4" fmla="*/ 312 w 342"/>
                <a:gd name="T5" fmla="*/ 45 h 355"/>
                <a:gd name="T6" fmla="*/ 342 w 342"/>
                <a:gd name="T7" fmla="*/ 289 h 355"/>
                <a:gd name="T8" fmla="*/ 268 w 342"/>
                <a:gd name="T9" fmla="*/ 355 h 355"/>
                <a:gd name="T10" fmla="*/ 0 w 342"/>
                <a:gd name="T11" fmla="*/ 7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355"/>
                <a:gd name="T20" fmla="*/ 342 w 342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355">
                  <a:moveTo>
                    <a:pt x="0" y="72"/>
                  </a:moveTo>
                  <a:lnTo>
                    <a:pt x="73" y="0"/>
                  </a:lnTo>
                  <a:lnTo>
                    <a:pt x="312" y="45"/>
                  </a:lnTo>
                  <a:lnTo>
                    <a:pt x="342" y="289"/>
                  </a:lnTo>
                  <a:lnTo>
                    <a:pt x="268" y="35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52" name="Group 48">
              <a:extLst>
                <a:ext uri="{FF2B5EF4-FFF2-40B4-BE49-F238E27FC236}">
                  <a16:creationId xmlns:a16="http://schemas.microsoft.com/office/drawing/2014/main" id="{AC1C5D95-5EF2-F54B-872D-9D48ADC2C642}"/>
                </a:ext>
              </a:extLst>
            </p:cNvPr>
            <p:cNvGrpSpPr>
              <a:grpSpLocks/>
            </p:cNvGrpSpPr>
            <p:nvPr/>
          </p:nvGrpSpPr>
          <p:grpSpPr bwMode="auto">
            <a:xfrm rot="-212101">
              <a:off x="3228" y="2052"/>
              <a:ext cx="370" cy="517"/>
              <a:chOff x="3389" y="1057"/>
              <a:chExt cx="370" cy="517"/>
            </a:xfrm>
          </p:grpSpPr>
          <p:grpSp>
            <p:nvGrpSpPr>
              <p:cNvPr id="57" name="Group 49">
                <a:extLst>
                  <a:ext uri="{FF2B5EF4-FFF2-40B4-BE49-F238E27FC236}">
                    <a16:creationId xmlns:a16="http://schemas.microsoft.com/office/drawing/2014/main" id="{C1D8D58A-8E40-DF42-AC21-7709593CB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25564">
                <a:off x="3486" y="1179"/>
                <a:ext cx="395" cy="151"/>
                <a:chOff x="612" y="3237"/>
                <a:chExt cx="908" cy="454"/>
              </a:xfrm>
            </p:grpSpPr>
            <p:sp>
              <p:nvSpPr>
                <p:cNvPr id="59" name="Arc 50">
                  <a:extLst>
                    <a:ext uri="{FF2B5EF4-FFF2-40B4-BE49-F238E27FC236}">
                      <a16:creationId xmlns:a16="http://schemas.microsoft.com/office/drawing/2014/main" id="{530D68BF-186B-7348-BFB0-0059E6F42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66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Arc 51">
                  <a:extLst>
                    <a:ext uri="{FF2B5EF4-FFF2-40B4-BE49-F238E27FC236}">
                      <a16:creationId xmlns:a16="http://schemas.microsoft.com/office/drawing/2014/main" id="{B39281E2-0EEF-DD43-BBF6-8277DF019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612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" name="Oval 52">
                <a:extLst>
                  <a:ext uri="{FF2B5EF4-FFF2-40B4-BE49-F238E27FC236}">
                    <a16:creationId xmlns:a16="http://schemas.microsoft.com/office/drawing/2014/main" id="{C6501342-5932-594E-88A3-3537C975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825564">
                <a:off x="3342" y="1226"/>
                <a:ext cx="395" cy="301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8DEFC12D-0E42-FA43-9CAA-26C5895F4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148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8E346F08-702E-DF46-BCE1-75FF88AD8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2435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5" name="Line 64">
              <a:extLst>
                <a:ext uri="{FF2B5EF4-FFF2-40B4-BE49-F238E27FC236}">
                  <a16:creationId xmlns:a16="http://schemas.microsoft.com/office/drawing/2014/main" id="{A90ABD76-A603-084B-A7DD-B84CACD64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1830"/>
              <a:ext cx="0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6" name="AutoShape 66">
              <a:extLst>
                <a:ext uri="{FF2B5EF4-FFF2-40B4-BE49-F238E27FC236}">
                  <a16:creationId xmlns:a16="http://schemas.microsoft.com/office/drawing/2014/main" id="{65C607EE-D272-494C-B91B-0679A7054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822">
              <a:off x="3211" y="1686"/>
              <a:ext cx="399" cy="218"/>
            </a:xfrm>
            <a:prstGeom prst="parallelogram">
              <a:avLst>
                <a:gd name="adj" fmla="val 4965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61" name="Line 131">
            <a:extLst>
              <a:ext uri="{FF2B5EF4-FFF2-40B4-BE49-F238E27FC236}">
                <a16:creationId xmlns:a16="http://schemas.microsoft.com/office/drawing/2014/main" id="{CB73C376-C5FE-2E4C-A905-A4227CFB68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4974" y="3462890"/>
            <a:ext cx="701547" cy="708013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62" name="Line 131">
            <a:extLst>
              <a:ext uri="{FF2B5EF4-FFF2-40B4-BE49-F238E27FC236}">
                <a16:creationId xmlns:a16="http://schemas.microsoft.com/office/drawing/2014/main" id="{134F6019-3B62-5143-BE55-AB9438B76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637" y="3562422"/>
            <a:ext cx="554956" cy="56007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63" name="Line 131">
            <a:extLst>
              <a:ext uri="{FF2B5EF4-FFF2-40B4-BE49-F238E27FC236}">
                <a16:creationId xmlns:a16="http://schemas.microsoft.com/office/drawing/2014/main" id="{421F9252-C426-B64D-96D4-01D45330A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0466" y="3324108"/>
            <a:ext cx="725087" cy="7317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64" name="Oval 187">
            <a:extLst>
              <a:ext uri="{FF2B5EF4-FFF2-40B4-BE49-F238E27FC236}">
                <a16:creationId xmlns:a16="http://schemas.microsoft.com/office/drawing/2014/main" id="{2A644A5E-6192-274B-9A67-6B8383FD85BE}"/>
              </a:ext>
            </a:extLst>
          </p:cNvPr>
          <p:cNvSpPr>
            <a:spLocks noChangeArrowheads="1"/>
          </p:cNvSpPr>
          <p:nvPr/>
        </p:nvSpPr>
        <p:spPr bwMode="auto">
          <a:xfrm rot="1512623">
            <a:off x="7042648" y="2832314"/>
            <a:ext cx="343668" cy="8667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79" name="Group 193">
            <a:extLst>
              <a:ext uri="{FF2B5EF4-FFF2-40B4-BE49-F238E27FC236}">
                <a16:creationId xmlns:a16="http://schemas.microsoft.com/office/drawing/2014/main" id="{44AD6051-8902-D649-B2E1-748F8B7380A8}"/>
              </a:ext>
            </a:extLst>
          </p:cNvPr>
          <p:cNvGrpSpPr>
            <a:grpSpLocks/>
          </p:cNvGrpSpPr>
          <p:nvPr/>
        </p:nvGrpSpPr>
        <p:grpSpPr bwMode="auto">
          <a:xfrm>
            <a:off x="6718394" y="2114039"/>
            <a:ext cx="1010463" cy="2275213"/>
            <a:chOff x="3901" y="2954"/>
            <a:chExt cx="453" cy="1020"/>
          </a:xfrm>
        </p:grpSpPr>
        <p:sp>
          <p:nvSpPr>
            <p:cNvPr id="80" name="Freeform 186">
              <a:extLst>
                <a:ext uri="{FF2B5EF4-FFF2-40B4-BE49-F238E27FC236}">
                  <a16:creationId xmlns:a16="http://schemas.microsoft.com/office/drawing/2014/main" id="{36462D0E-023B-034E-955B-22CA2067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1020 h 510"/>
                <a:gd name="T2" fmla="*/ 453 w 227"/>
                <a:gd name="T3" fmla="*/ 566 h 510"/>
                <a:gd name="T4" fmla="*/ 453 w 227"/>
                <a:gd name="T5" fmla="*/ 0 h 510"/>
                <a:gd name="T6" fmla="*/ 0 w 227"/>
                <a:gd name="T7" fmla="*/ 454 h 510"/>
                <a:gd name="T8" fmla="*/ 0 w 227"/>
                <a:gd name="T9" fmla="*/ 102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1" name="Line 189">
              <a:extLst>
                <a:ext uri="{FF2B5EF4-FFF2-40B4-BE49-F238E27FC236}">
                  <a16:creationId xmlns:a16="http://schemas.microsoft.com/office/drawing/2014/main" id="{454BB79E-E235-754B-8BD5-5DF5C436E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2" name="Line 191">
              <a:extLst>
                <a:ext uri="{FF2B5EF4-FFF2-40B4-BE49-F238E27FC236}">
                  <a16:creationId xmlns:a16="http://schemas.microsoft.com/office/drawing/2014/main" id="{9D33B1E5-F5FB-AF48-85F5-2CAB6414A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94" name="Line 131">
            <a:extLst>
              <a:ext uri="{FF2B5EF4-FFF2-40B4-BE49-F238E27FC236}">
                <a16:creationId xmlns:a16="http://schemas.microsoft.com/office/drawing/2014/main" id="{187FF060-6359-3A47-AC0E-BE12D4A9D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4426" y="3645073"/>
            <a:ext cx="853722" cy="2500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95" name="Line 131">
            <a:extLst>
              <a:ext uri="{FF2B5EF4-FFF2-40B4-BE49-F238E27FC236}">
                <a16:creationId xmlns:a16="http://schemas.microsoft.com/office/drawing/2014/main" id="{F3288A81-7424-EC41-B7E9-A04DC4FED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901" y="3276600"/>
            <a:ext cx="691572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96" name="Line 80">
            <a:extLst>
              <a:ext uri="{FF2B5EF4-FFF2-40B4-BE49-F238E27FC236}">
                <a16:creationId xmlns:a16="http://schemas.microsoft.com/office/drawing/2014/main" id="{1C61D7C0-152A-6D48-822F-99D459954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7663" y="2572320"/>
            <a:ext cx="841067" cy="312009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97" name="Group 232">
            <a:extLst>
              <a:ext uri="{FF2B5EF4-FFF2-40B4-BE49-F238E27FC236}">
                <a16:creationId xmlns:a16="http://schemas.microsoft.com/office/drawing/2014/main" id="{F2050C1D-3AC5-0042-B767-76E22F70F335}"/>
              </a:ext>
            </a:extLst>
          </p:cNvPr>
          <p:cNvGrpSpPr>
            <a:grpSpLocks/>
          </p:cNvGrpSpPr>
          <p:nvPr/>
        </p:nvGrpSpPr>
        <p:grpSpPr bwMode="auto">
          <a:xfrm>
            <a:off x="6125637" y="2617188"/>
            <a:ext cx="264606" cy="548111"/>
            <a:chOff x="2968" y="3229"/>
            <a:chExt cx="98" cy="203"/>
          </a:xfrm>
        </p:grpSpPr>
        <p:sp>
          <p:nvSpPr>
            <p:cNvPr id="98" name="Freeform 224">
              <a:extLst>
                <a:ext uri="{FF2B5EF4-FFF2-40B4-BE49-F238E27FC236}">
                  <a16:creationId xmlns:a16="http://schemas.microsoft.com/office/drawing/2014/main" id="{D02BD2FA-FABF-304F-8A9C-7EE8296D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99" name="Group 226">
              <a:extLst>
                <a:ext uri="{FF2B5EF4-FFF2-40B4-BE49-F238E27FC236}">
                  <a16:creationId xmlns:a16="http://schemas.microsoft.com/office/drawing/2014/main" id="{21C32835-2916-F145-A5D2-0BB12CB6FE96}"/>
                </a:ext>
              </a:extLst>
            </p:cNvPr>
            <p:cNvGrpSpPr>
              <a:grpSpLocks/>
            </p:cNvGrpSpPr>
            <p:nvPr/>
          </p:nvGrpSpPr>
          <p:grpSpPr bwMode="auto">
            <a:xfrm rot="6654216">
              <a:off x="2893" y="3305"/>
              <a:ext cx="189" cy="38"/>
              <a:chOff x="612" y="3237"/>
              <a:chExt cx="908" cy="454"/>
            </a:xfrm>
          </p:grpSpPr>
          <p:sp>
            <p:nvSpPr>
              <p:cNvPr id="103" name="Arc 227">
                <a:extLst>
                  <a:ext uri="{FF2B5EF4-FFF2-40B4-BE49-F238E27FC236}">
                    <a16:creationId xmlns:a16="http://schemas.microsoft.com/office/drawing/2014/main" id="{F450B09A-13CC-0444-A1AC-52B5222EB32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Arc 228">
                <a:extLst>
                  <a:ext uri="{FF2B5EF4-FFF2-40B4-BE49-F238E27FC236}">
                    <a16:creationId xmlns:a16="http://schemas.microsoft.com/office/drawing/2014/main" id="{48B1B469-60E2-0548-9308-5F417B8606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Oval 229">
              <a:extLst>
                <a:ext uri="{FF2B5EF4-FFF2-40B4-BE49-F238E27FC236}">
                  <a16:creationId xmlns:a16="http://schemas.microsoft.com/office/drawing/2014/main" id="{F4E448D8-14D8-9C45-A675-27B36A4BE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27689">
              <a:off x="2930" y="3300"/>
              <a:ext cx="189" cy="76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01" name="Line 230">
              <a:extLst>
                <a:ext uri="{FF2B5EF4-FFF2-40B4-BE49-F238E27FC236}">
                  <a16:creationId xmlns:a16="http://schemas.microsoft.com/office/drawing/2014/main" id="{33A52AE9-B201-A447-B6B2-EE9BB866A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02" name="Line 231">
              <a:extLst>
                <a:ext uri="{FF2B5EF4-FFF2-40B4-BE49-F238E27FC236}">
                  <a16:creationId xmlns:a16="http://schemas.microsoft.com/office/drawing/2014/main" id="{78DBCDE6-91E0-4449-AE34-5258858E6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05" name="Line 218">
            <a:extLst>
              <a:ext uri="{FF2B5EF4-FFF2-40B4-BE49-F238E27FC236}">
                <a16:creationId xmlns:a16="http://schemas.microsoft.com/office/drawing/2014/main" id="{446F4AFC-87E0-AB4F-AF9F-1AD924EED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1990" y="2867856"/>
            <a:ext cx="999266" cy="33309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06" name="Line 220">
            <a:extLst>
              <a:ext uri="{FF2B5EF4-FFF2-40B4-BE49-F238E27FC236}">
                <a16:creationId xmlns:a16="http://schemas.microsoft.com/office/drawing/2014/main" id="{AB0B5DB5-7E17-2E4F-859E-CE1C96AFD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534" y="2981220"/>
            <a:ext cx="697767" cy="66899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D42090-A35A-1A42-8BDC-6F2204236AF6}"/>
              </a:ext>
            </a:extLst>
          </p:cNvPr>
          <p:cNvSpPr txBox="1"/>
          <p:nvPr/>
        </p:nvSpPr>
        <p:spPr>
          <a:xfrm>
            <a:off x="5832764" y="22051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光検出器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1CCA30E-6F9E-3D40-A834-8207471FD98D}"/>
              </a:ext>
            </a:extLst>
          </p:cNvPr>
          <p:cNvSpPr/>
          <p:nvPr/>
        </p:nvSpPr>
        <p:spPr>
          <a:xfrm>
            <a:off x="5674153" y="2546005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360C5B38-2D02-654D-A780-95AF673CC61D}"/>
              </a:ext>
            </a:extLst>
          </p:cNvPr>
          <p:cNvSpPr/>
          <p:nvPr/>
        </p:nvSpPr>
        <p:spPr>
          <a:xfrm>
            <a:off x="5694123" y="2723630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E82156B9-C32F-DA42-9351-4D1BD5BF5D4A}"/>
              </a:ext>
            </a:extLst>
          </p:cNvPr>
          <p:cNvSpPr/>
          <p:nvPr/>
        </p:nvSpPr>
        <p:spPr>
          <a:xfrm>
            <a:off x="5959947" y="2661619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70393961-F7AD-C945-A0D5-138F909CE505}"/>
              </a:ext>
            </a:extLst>
          </p:cNvPr>
          <p:cNvSpPr/>
          <p:nvPr/>
        </p:nvSpPr>
        <p:spPr>
          <a:xfrm>
            <a:off x="5891717" y="2820325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39DC5B09-A4CC-7848-A11D-90278CFE6FA9}"/>
              </a:ext>
            </a:extLst>
          </p:cNvPr>
          <p:cNvSpPr/>
          <p:nvPr/>
        </p:nvSpPr>
        <p:spPr>
          <a:xfrm>
            <a:off x="2856330" y="3750616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3D74F74E-231B-CD47-9CEF-4CCCE430E840}"/>
              </a:ext>
            </a:extLst>
          </p:cNvPr>
          <p:cNvSpPr/>
          <p:nvPr/>
        </p:nvSpPr>
        <p:spPr>
          <a:xfrm>
            <a:off x="2888912" y="3984997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AD1C8ABD-0158-AC4C-9633-AC932A762DCA}"/>
              </a:ext>
            </a:extLst>
          </p:cNvPr>
          <p:cNvSpPr/>
          <p:nvPr/>
        </p:nvSpPr>
        <p:spPr>
          <a:xfrm>
            <a:off x="3167437" y="3481552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E04909BC-183C-8448-AF58-A6528B99C560}"/>
              </a:ext>
            </a:extLst>
          </p:cNvPr>
          <p:cNvSpPr/>
          <p:nvPr/>
        </p:nvSpPr>
        <p:spPr>
          <a:xfrm>
            <a:off x="3000116" y="3809664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5336D25E-6959-4246-882E-76C6CAA6E24F}"/>
              </a:ext>
            </a:extLst>
          </p:cNvPr>
          <p:cNvSpPr/>
          <p:nvPr/>
        </p:nvSpPr>
        <p:spPr>
          <a:xfrm>
            <a:off x="2613542" y="4024936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A50D683B-3473-9E4E-AFD7-0A3D72EBC778}"/>
              </a:ext>
            </a:extLst>
          </p:cNvPr>
          <p:cNvSpPr/>
          <p:nvPr/>
        </p:nvSpPr>
        <p:spPr>
          <a:xfrm>
            <a:off x="5348332" y="2623782"/>
            <a:ext cx="110836" cy="110836"/>
          </a:xfrm>
          <a:prstGeom prst="ellipse">
            <a:avLst/>
          </a:prstGeom>
          <a:solidFill>
            <a:srgbClr val="FD5B5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FE0080-8AF4-7246-8494-1E871638370D}"/>
              </a:ext>
            </a:extLst>
          </p:cNvPr>
          <p:cNvSpPr txBox="1"/>
          <p:nvPr/>
        </p:nvSpPr>
        <p:spPr>
          <a:xfrm>
            <a:off x="4360613" y="1244600"/>
            <a:ext cx="444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光子数</a:t>
            </a:r>
            <a:r>
              <a:rPr kumimoji="1" lang="en-US" altLang="ja-JP" sz="2000" i="1" dirty="0"/>
              <a:t>N</a:t>
            </a:r>
            <a:r>
              <a:rPr kumimoji="1" lang="ja-JP" altLang="en-US" sz="2000"/>
              <a:t>が量子的に</a:t>
            </a:r>
            <a:r>
              <a:rPr lang="en-US" altLang="ja-JP" sz="2000" dirty="0"/>
              <a:t>sqrt(</a:t>
            </a:r>
            <a:r>
              <a:rPr kumimoji="1" lang="en-US" altLang="ja-JP" sz="2000" i="1" dirty="0"/>
              <a:t>N</a:t>
            </a:r>
            <a:r>
              <a:rPr kumimoji="1" lang="en-US" altLang="ja-JP" sz="2000" dirty="0"/>
              <a:t>)</a:t>
            </a:r>
            <a:r>
              <a:rPr kumimoji="1" lang="ja-JP" altLang="en-US" sz="2000"/>
              <a:t>だけ揺らぐ。</a:t>
            </a:r>
            <a:endParaRPr kumimoji="1" lang="en-US" altLang="ja-JP" sz="20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0E7E8E1-9F00-D148-8B99-4ED53D22E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50" y="1664796"/>
            <a:ext cx="1403350" cy="3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地上のレーザー</a:t>
            </a:r>
            <a:r>
              <a:rPr kumimoji="1" lang="ja-JP" altLang="en-US" dirty="0"/>
              <a:t>干渉計の感度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2298" y="6005909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周波数</a:t>
            </a:r>
            <a:r>
              <a:rPr lang="en-US" altLang="ja-JP" sz="2800" dirty="0">
                <a:solidFill>
                  <a:srgbClr val="000000"/>
                </a:solidFill>
              </a:rPr>
              <a:t> [Hz]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24020" y="1204143"/>
            <a:ext cx="247800" cy="1875679"/>
          </a:xfrm>
          <a:prstGeom prst="line">
            <a:avLst/>
          </a:prstGeom>
          <a:ln w="1270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60422" y="4821898"/>
            <a:ext cx="1556269" cy="394871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cxnSpLocks/>
          </p:cNvCxnSpPr>
          <p:nvPr/>
        </p:nvCxnSpPr>
        <p:spPr>
          <a:xfrm flipV="1">
            <a:off x="5391209" y="3693225"/>
            <a:ext cx="3087773" cy="15312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197154" y="5216770"/>
            <a:ext cx="124500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1701200" y="3075709"/>
            <a:ext cx="978758" cy="1746185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367689" y="1188454"/>
            <a:ext cx="7319111" cy="448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93944">
            <a:off x="6252209" y="4390896"/>
            <a:ext cx="21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量子雑音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5020487">
            <a:off x="1078938" y="1727828"/>
            <a:ext cx="16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6600"/>
                </a:solidFill>
              </a:rPr>
              <a:t>地面振動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8741" y="55608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376" y="5584086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64681" y="5564548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1000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6573" y="525184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-24</a:t>
            </a:r>
            <a:endParaRPr kumimoji="1" lang="ja-JP" altLang="en-US" sz="28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698" y="3842169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-23</a:t>
            </a:r>
            <a:endParaRPr kumimoji="1" lang="ja-JP" altLang="en-US" sz="28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687" y="2421966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-22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3437" y="107462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-21</a:t>
            </a:r>
            <a:endParaRPr kumimoji="1" lang="ja-JP" altLang="en-US" sz="2800" baseline="30000" dirty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 rot="16200000">
            <a:off x="-1222397" y="2854774"/>
            <a:ext cx="3028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歪み量</a:t>
            </a:r>
            <a:r>
              <a:rPr lang="en-US" altLang="ja-JP" sz="2800" dirty="0">
                <a:solidFill>
                  <a:srgbClr val="000000"/>
                </a:solidFill>
              </a:rPr>
              <a:t> [/Hz</a:t>
            </a:r>
            <a:r>
              <a:rPr lang="en-US" altLang="ja-JP" sz="2800" baseline="30000" dirty="0">
                <a:solidFill>
                  <a:srgbClr val="000000"/>
                </a:solidFill>
              </a:rPr>
              <a:t>1/2</a:t>
            </a:r>
            <a:r>
              <a:rPr lang="en-US" altLang="ja-JP" sz="2800" dirty="0">
                <a:solidFill>
                  <a:srgbClr val="000000"/>
                </a:solidFill>
              </a:rPr>
              <a:t>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179258-DF29-9544-9851-6F2AA0EF7F15}"/>
              </a:ext>
            </a:extLst>
          </p:cNvPr>
          <p:cNvSpPr txBox="1"/>
          <p:nvPr/>
        </p:nvSpPr>
        <p:spPr>
          <a:xfrm rot="842981">
            <a:off x="2602475" y="4334410"/>
            <a:ext cx="141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FF00"/>
                </a:solidFill>
              </a:rPr>
              <a:t>熱雑音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32B643-D639-304A-9CD9-FD68672BE95E}"/>
              </a:ext>
            </a:extLst>
          </p:cNvPr>
          <p:cNvCxnSpPr>
            <a:cxnSpLocks/>
          </p:cNvCxnSpPr>
          <p:nvPr/>
        </p:nvCxnSpPr>
        <p:spPr>
          <a:xfrm flipH="1">
            <a:off x="2968831" y="5206331"/>
            <a:ext cx="111593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7203AE4-0F6F-124D-8775-673782F4E238}"/>
              </a:ext>
            </a:extLst>
          </p:cNvPr>
          <p:cNvCxnSpPr>
            <a:cxnSpLocks/>
          </p:cNvCxnSpPr>
          <p:nvPr/>
        </p:nvCxnSpPr>
        <p:spPr>
          <a:xfrm flipH="1" flipV="1">
            <a:off x="1413164" y="3625403"/>
            <a:ext cx="1568520" cy="1572198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3BDA2E4C-82A3-7848-B363-6416DF493AC6}"/>
              </a:ext>
            </a:extLst>
          </p:cNvPr>
          <p:cNvCxnSpPr>
            <a:cxnSpLocks/>
          </p:cNvCxnSpPr>
          <p:nvPr/>
        </p:nvCxnSpPr>
        <p:spPr>
          <a:xfrm flipH="1" flipV="1">
            <a:off x="1418858" y="4465122"/>
            <a:ext cx="2440623" cy="1167464"/>
          </a:xfrm>
          <a:prstGeom prst="line">
            <a:avLst/>
          </a:prstGeom>
          <a:ln w="857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2D1FEE-B641-B84F-8C08-17E32806F435}"/>
              </a:ext>
            </a:extLst>
          </p:cNvPr>
          <p:cNvSpPr txBox="1"/>
          <p:nvPr/>
        </p:nvSpPr>
        <p:spPr>
          <a:xfrm rot="1556134">
            <a:off x="1401289" y="49401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標準量子限界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A0BE423-3960-CA41-9A14-9A451733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139" y="2354625"/>
            <a:ext cx="2146300" cy="9525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F2FEE2-030F-9F4C-AC73-AD44CDD8FB52}"/>
              </a:ext>
            </a:extLst>
          </p:cNvPr>
          <p:cNvSpPr txBox="1"/>
          <p:nvPr/>
        </p:nvSpPr>
        <p:spPr>
          <a:xfrm>
            <a:off x="3183639" y="330885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ハイゼンベルグの</a:t>
            </a:r>
            <a:endParaRPr kumimoji="1" lang="en-US" altLang="ja-JP" dirty="0"/>
          </a:p>
          <a:p>
            <a:r>
              <a:rPr kumimoji="1" lang="ja-JP" altLang="en-US"/>
              <a:t>不確定性関係</a:t>
            </a:r>
          </a:p>
        </p:txBody>
      </p:sp>
      <p:sp>
        <p:nvSpPr>
          <p:cNvPr id="65" name="Line 131">
            <a:extLst>
              <a:ext uri="{FF2B5EF4-FFF2-40B4-BE49-F238E27FC236}">
                <a16:creationId xmlns:a16="http://schemas.microsoft.com/office/drawing/2014/main" id="{9C498DB3-C74E-C841-B1E3-6972A0390A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0294" y="3125164"/>
            <a:ext cx="1099594" cy="15973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754CD0-EDBF-A643-A18C-18F40FF7CDD1}"/>
              </a:ext>
            </a:extLst>
          </p:cNvPr>
          <p:cNvSpPr txBox="1"/>
          <p:nvPr/>
        </p:nvSpPr>
        <p:spPr>
          <a:xfrm>
            <a:off x="2985835" y="1233403"/>
            <a:ext cx="2679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標準量子限界</a:t>
            </a:r>
            <a:r>
              <a:rPr kumimoji="1" lang="en-US" altLang="ja-JP" sz="2400" dirty="0"/>
              <a:t> </a:t>
            </a:r>
          </a:p>
          <a:p>
            <a:r>
              <a:rPr kumimoji="1" lang="en-US" altLang="ja-JP" sz="2400" dirty="0"/>
              <a:t>(Standard quantum </a:t>
            </a:r>
          </a:p>
          <a:p>
            <a:r>
              <a:rPr kumimoji="1" lang="en-US" altLang="ja-JP" sz="2400" dirty="0"/>
              <a:t>limit, SQL)</a:t>
            </a:r>
            <a:endParaRPr kumimoji="1" lang="ja-JP" altLang="en-US" sz="2400"/>
          </a:p>
        </p:txBody>
      </p:sp>
      <p:grpSp>
        <p:nvGrpSpPr>
          <p:cNvPr id="32" name="Group 125">
            <a:extLst>
              <a:ext uri="{FF2B5EF4-FFF2-40B4-BE49-F238E27FC236}">
                <a16:creationId xmlns:a16="http://schemas.microsoft.com/office/drawing/2014/main" id="{6AC585CF-F8CE-054D-9CF1-DC6D79508AEC}"/>
              </a:ext>
            </a:extLst>
          </p:cNvPr>
          <p:cNvGrpSpPr>
            <a:grpSpLocks/>
          </p:cNvGrpSpPr>
          <p:nvPr/>
        </p:nvGrpSpPr>
        <p:grpSpPr bwMode="auto">
          <a:xfrm>
            <a:off x="6133481" y="1381622"/>
            <a:ext cx="1141056" cy="2525199"/>
            <a:chOff x="3211" y="1686"/>
            <a:chExt cx="399" cy="883"/>
          </a:xfrm>
        </p:grpSpPr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599114BB-9065-7E4B-820F-DF3F38AD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145"/>
              <a:ext cx="342" cy="355"/>
            </a:xfrm>
            <a:custGeom>
              <a:avLst/>
              <a:gdLst>
                <a:gd name="T0" fmla="*/ 0 w 342"/>
                <a:gd name="T1" fmla="*/ 72 h 355"/>
                <a:gd name="T2" fmla="*/ 73 w 342"/>
                <a:gd name="T3" fmla="*/ 0 h 355"/>
                <a:gd name="T4" fmla="*/ 312 w 342"/>
                <a:gd name="T5" fmla="*/ 45 h 355"/>
                <a:gd name="T6" fmla="*/ 342 w 342"/>
                <a:gd name="T7" fmla="*/ 289 h 355"/>
                <a:gd name="T8" fmla="*/ 268 w 342"/>
                <a:gd name="T9" fmla="*/ 355 h 355"/>
                <a:gd name="T10" fmla="*/ 0 w 342"/>
                <a:gd name="T11" fmla="*/ 7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355"/>
                <a:gd name="T20" fmla="*/ 342 w 342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355">
                  <a:moveTo>
                    <a:pt x="0" y="72"/>
                  </a:moveTo>
                  <a:lnTo>
                    <a:pt x="73" y="0"/>
                  </a:lnTo>
                  <a:lnTo>
                    <a:pt x="312" y="45"/>
                  </a:lnTo>
                  <a:lnTo>
                    <a:pt x="342" y="289"/>
                  </a:lnTo>
                  <a:lnTo>
                    <a:pt x="268" y="35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34" name="Group 48">
              <a:extLst>
                <a:ext uri="{FF2B5EF4-FFF2-40B4-BE49-F238E27FC236}">
                  <a16:creationId xmlns:a16="http://schemas.microsoft.com/office/drawing/2014/main" id="{A7E055B8-9EBC-C546-B696-092990B724DB}"/>
                </a:ext>
              </a:extLst>
            </p:cNvPr>
            <p:cNvGrpSpPr>
              <a:grpSpLocks/>
            </p:cNvGrpSpPr>
            <p:nvPr/>
          </p:nvGrpSpPr>
          <p:grpSpPr bwMode="auto">
            <a:xfrm rot="-212101">
              <a:off x="3228" y="2052"/>
              <a:ext cx="370" cy="517"/>
              <a:chOff x="3389" y="1057"/>
              <a:chExt cx="370" cy="517"/>
            </a:xfrm>
          </p:grpSpPr>
          <p:grpSp>
            <p:nvGrpSpPr>
              <p:cNvPr id="49" name="Group 49">
                <a:extLst>
                  <a:ext uri="{FF2B5EF4-FFF2-40B4-BE49-F238E27FC236}">
                    <a16:creationId xmlns:a16="http://schemas.microsoft.com/office/drawing/2014/main" id="{C380D857-A541-F84D-AFC1-7B075C9143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25564">
                <a:off x="3486" y="1179"/>
                <a:ext cx="395" cy="151"/>
                <a:chOff x="612" y="3237"/>
                <a:chExt cx="908" cy="454"/>
              </a:xfrm>
            </p:grpSpPr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1C6039D7-D2D0-6D4B-8E79-5C28AE9CE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66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Arc 51">
                  <a:extLst>
                    <a:ext uri="{FF2B5EF4-FFF2-40B4-BE49-F238E27FC236}">
                      <a16:creationId xmlns:a16="http://schemas.microsoft.com/office/drawing/2014/main" id="{65E498D9-480F-D246-9419-30ED75B6B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612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" name="Oval 52">
                <a:extLst>
                  <a:ext uri="{FF2B5EF4-FFF2-40B4-BE49-F238E27FC236}">
                    <a16:creationId xmlns:a16="http://schemas.microsoft.com/office/drawing/2014/main" id="{D40C5934-635E-7441-B5FA-0A90A23E3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825564">
                <a:off x="3342" y="1226"/>
                <a:ext cx="395" cy="301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Line 53">
              <a:extLst>
                <a:ext uri="{FF2B5EF4-FFF2-40B4-BE49-F238E27FC236}">
                  <a16:creationId xmlns:a16="http://schemas.microsoft.com/office/drawing/2014/main" id="{45169F5F-18E8-684D-8903-C88E20D4D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148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45" name="Line 54">
              <a:extLst>
                <a:ext uri="{FF2B5EF4-FFF2-40B4-BE49-F238E27FC236}">
                  <a16:creationId xmlns:a16="http://schemas.microsoft.com/office/drawing/2014/main" id="{E6A8D4E6-618D-4249-B9FF-B8D86505E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2435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BF64BC7D-C378-8F40-8ADB-91DD676B9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1830"/>
              <a:ext cx="0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48" name="AutoShape 66">
              <a:extLst>
                <a:ext uri="{FF2B5EF4-FFF2-40B4-BE49-F238E27FC236}">
                  <a16:creationId xmlns:a16="http://schemas.microsoft.com/office/drawing/2014/main" id="{BE24F0FD-36A6-2844-809F-80AF5A1B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822">
              <a:off x="3211" y="1686"/>
              <a:ext cx="399" cy="218"/>
            </a:xfrm>
            <a:prstGeom prst="parallelogram">
              <a:avLst>
                <a:gd name="adj" fmla="val 4965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53" name="Line 131">
            <a:extLst>
              <a:ext uri="{FF2B5EF4-FFF2-40B4-BE49-F238E27FC236}">
                <a16:creationId xmlns:a16="http://schemas.microsoft.com/office/drawing/2014/main" id="{3ABA4040-5A5B-FA41-A85D-50BCCAA3B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2860" y="3405691"/>
            <a:ext cx="701547" cy="708013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56" name="Line 131">
            <a:extLst>
              <a:ext uri="{FF2B5EF4-FFF2-40B4-BE49-F238E27FC236}">
                <a16:creationId xmlns:a16="http://schemas.microsoft.com/office/drawing/2014/main" id="{BB347D8D-8949-8846-B47D-0AE6A4E389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6445" y="3307369"/>
            <a:ext cx="725087" cy="7317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56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宇宙</a:t>
            </a:r>
            <a:r>
              <a:rPr kumimoji="1" lang="ja-JP" altLang="en-US"/>
              <a:t>のレーザー</a:t>
            </a:r>
            <a:r>
              <a:rPr kumimoji="1" lang="ja-JP" altLang="en-US" dirty="0"/>
              <a:t>干渉計の感度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2298" y="6005909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周波数</a:t>
            </a:r>
            <a:r>
              <a:rPr lang="en-US" altLang="ja-JP" sz="2800" dirty="0">
                <a:solidFill>
                  <a:srgbClr val="000000"/>
                </a:solidFill>
              </a:rPr>
              <a:t> [Hz]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24020" y="1204143"/>
            <a:ext cx="247800" cy="1875679"/>
          </a:xfrm>
          <a:prstGeom prst="line">
            <a:avLst/>
          </a:prstGeom>
          <a:ln w="127000">
            <a:solidFill>
              <a:srgbClr val="CC66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60422" y="4821898"/>
            <a:ext cx="1556269" cy="394871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cxnSpLocks/>
          </p:cNvCxnSpPr>
          <p:nvPr/>
        </p:nvCxnSpPr>
        <p:spPr>
          <a:xfrm flipV="1">
            <a:off x="5391209" y="3693225"/>
            <a:ext cx="3087773" cy="15312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197154" y="5216770"/>
            <a:ext cx="124500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1701200" y="3075709"/>
            <a:ext cx="978758" cy="1746185"/>
          </a:xfrm>
          <a:prstGeom prst="line">
            <a:avLst/>
          </a:prstGeom>
          <a:ln w="127000">
            <a:solidFill>
              <a:srgbClr val="00FF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367689" y="1188454"/>
            <a:ext cx="7319111" cy="448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93944">
            <a:off x="6252209" y="4390896"/>
            <a:ext cx="21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量子雑音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5020487">
            <a:off x="1078938" y="1727828"/>
            <a:ext cx="16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6600"/>
                </a:solidFill>
              </a:rPr>
              <a:t>地面振動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8741" y="55608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376" y="5584086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64681" y="5564548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1000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6573" y="525184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-24</a:t>
            </a:r>
            <a:endParaRPr kumimoji="1" lang="ja-JP" altLang="en-US" sz="28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698" y="3842169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-23</a:t>
            </a:r>
            <a:endParaRPr kumimoji="1" lang="ja-JP" altLang="en-US" sz="28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687" y="2421966"/>
            <a:ext cx="8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-22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3437" y="107462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10</a:t>
            </a:r>
            <a:r>
              <a:rPr kumimoji="1" lang="en-US" altLang="ja-JP" sz="2800" baseline="30000" dirty="0"/>
              <a:t>-21</a:t>
            </a:r>
            <a:endParaRPr kumimoji="1" lang="ja-JP" altLang="en-US" sz="2800" baseline="30000" dirty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 rot="16200000">
            <a:off x="-1222397" y="2854774"/>
            <a:ext cx="3028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歪み量</a:t>
            </a:r>
            <a:r>
              <a:rPr lang="en-US" altLang="ja-JP" sz="2800" dirty="0">
                <a:solidFill>
                  <a:srgbClr val="000000"/>
                </a:solidFill>
              </a:rPr>
              <a:t> [/Hz</a:t>
            </a:r>
            <a:r>
              <a:rPr lang="en-US" altLang="ja-JP" sz="2800" baseline="30000" dirty="0">
                <a:solidFill>
                  <a:srgbClr val="000000"/>
                </a:solidFill>
              </a:rPr>
              <a:t>1/2</a:t>
            </a:r>
            <a:r>
              <a:rPr lang="en-US" altLang="ja-JP" sz="2800" dirty="0">
                <a:solidFill>
                  <a:srgbClr val="000000"/>
                </a:solidFill>
              </a:rPr>
              <a:t>]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179258-DF29-9544-9851-6F2AA0EF7F15}"/>
              </a:ext>
            </a:extLst>
          </p:cNvPr>
          <p:cNvSpPr txBox="1"/>
          <p:nvPr/>
        </p:nvSpPr>
        <p:spPr>
          <a:xfrm rot="842981">
            <a:off x="2602475" y="4334410"/>
            <a:ext cx="141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FF00"/>
                </a:solidFill>
              </a:rPr>
              <a:t>熱雑音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32B643-D639-304A-9CD9-FD68672BE95E}"/>
              </a:ext>
            </a:extLst>
          </p:cNvPr>
          <p:cNvCxnSpPr>
            <a:cxnSpLocks/>
          </p:cNvCxnSpPr>
          <p:nvPr/>
        </p:nvCxnSpPr>
        <p:spPr>
          <a:xfrm flipH="1">
            <a:off x="2968831" y="5206331"/>
            <a:ext cx="111593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7203AE4-0F6F-124D-8775-673782F4E238}"/>
              </a:ext>
            </a:extLst>
          </p:cNvPr>
          <p:cNvCxnSpPr>
            <a:cxnSpLocks/>
          </p:cNvCxnSpPr>
          <p:nvPr/>
        </p:nvCxnSpPr>
        <p:spPr>
          <a:xfrm flipH="1" flipV="1">
            <a:off x="2600816" y="4815840"/>
            <a:ext cx="380868" cy="381761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5AD5DE1-47A3-9448-9326-1238E66FE5D8}"/>
              </a:ext>
            </a:extLst>
          </p:cNvPr>
          <p:cNvCxnSpPr>
            <a:cxnSpLocks/>
          </p:cNvCxnSpPr>
          <p:nvPr/>
        </p:nvCxnSpPr>
        <p:spPr>
          <a:xfrm flipH="1">
            <a:off x="4171167" y="5216770"/>
            <a:ext cx="1270994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125">
            <a:extLst>
              <a:ext uri="{FF2B5EF4-FFF2-40B4-BE49-F238E27FC236}">
                <a16:creationId xmlns:a16="http://schemas.microsoft.com/office/drawing/2014/main" id="{06A9D908-6DC5-304F-B111-FECA1964175B}"/>
              </a:ext>
            </a:extLst>
          </p:cNvPr>
          <p:cNvGrpSpPr>
            <a:grpSpLocks/>
          </p:cNvGrpSpPr>
          <p:nvPr/>
        </p:nvGrpSpPr>
        <p:grpSpPr bwMode="auto">
          <a:xfrm>
            <a:off x="4264285" y="2598240"/>
            <a:ext cx="1072421" cy="1478514"/>
            <a:chOff x="3228" y="2052"/>
            <a:chExt cx="375" cy="517"/>
          </a:xfrm>
        </p:grpSpPr>
        <p:sp>
          <p:nvSpPr>
            <p:cNvPr id="54" name="Freeform 103">
              <a:extLst>
                <a:ext uri="{FF2B5EF4-FFF2-40B4-BE49-F238E27FC236}">
                  <a16:creationId xmlns:a16="http://schemas.microsoft.com/office/drawing/2014/main" id="{3F86CB1A-F6D1-3940-9D65-9963A3AD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145"/>
              <a:ext cx="342" cy="355"/>
            </a:xfrm>
            <a:custGeom>
              <a:avLst/>
              <a:gdLst>
                <a:gd name="T0" fmla="*/ 0 w 342"/>
                <a:gd name="T1" fmla="*/ 72 h 355"/>
                <a:gd name="T2" fmla="*/ 73 w 342"/>
                <a:gd name="T3" fmla="*/ 0 h 355"/>
                <a:gd name="T4" fmla="*/ 312 w 342"/>
                <a:gd name="T5" fmla="*/ 45 h 355"/>
                <a:gd name="T6" fmla="*/ 342 w 342"/>
                <a:gd name="T7" fmla="*/ 289 h 355"/>
                <a:gd name="T8" fmla="*/ 268 w 342"/>
                <a:gd name="T9" fmla="*/ 355 h 355"/>
                <a:gd name="T10" fmla="*/ 0 w 342"/>
                <a:gd name="T11" fmla="*/ 7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355"/>
                <a:gd name="T20" fmla="*/ 342 w 342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355">
                  <a:moveTo>
                    <a:pt x="0" y="72"/>
                  </a:moveTo>
                  <a:lnTo>
                    <a:pt x="73" y="0"/>
                  </a:lnTo>
                  <a:lnTo>
                    <a:pt x="312" y="45"/>
                  </a:lnTo>
                  <a:lnTo>
                    <a:pt x="342" y="289"/>
                  </a:lnTo>
                  <a:lnTo>
                    <a:pt x="268" y="35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55" name="Group 48">
              <a:extLst>
                <a:ext uri="{FF2B5EF4-FFF2-40B4-BE49-F238E27FC236}">
                  <a16:creationId xmlns:a16="http://schemas.microsoft.com/office/drawing/2014/main" id="{36DA4254-4696-D24C-8F77-8613EC666B76}"/>
                </a:ext>
              </a:extLst>
            </p:cNvPr>
            <p:cNvGrpSpPr>
              <a:grpSpLocks/>
            </p:cNvGrpSpPr>
            <p:nvPr/>
          </p:nvGrpSpPr>
          <p:grpSpPr bwMode="auto">
            <a:xfrm rot="-212101">
              <a:off x="3228" y="2052"/>
              <a:ext cx="370" cy="517"/>
              <a:chOff x="3389" y="1057"/>
              <a:chExt cx="370" cy="517"/>
            </a:xfrm>
          </p:grpSpPr>
          <p:grpSp>
            <p:nvGrpSpPr>
              <p:cNvPr id="58" name="Group 49">
                <a:extLst>
                  <a:ext uri="{FF2B5EF4-FFF2-40B4-BE49-F238E27FC236}">
                    <a16:creationId xmlns:a16="http://schemas.microsoft.com/office/drawing/2014/main" id="{3E2A84D1-A6DB-5E4F-BF1B-D60DD40A9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25564">
                <a:off x="3486" y="1179"/>
                <a:ext cx="395" cy="151"/>
                <a:chOff x="612" y="3237"/>
                <a:chExt cx="908" cy="454"/>
              </a:xfrm>
            </p:grpSpPr>
            <p:sp>
              <p:nvSpPr>
                <p:cNvPr id="60" name="Arc 50">
                  <a:extLst>
                    <a:ext uri="{FF2B5EF4-FFF2-40B4-BE49-F238E27FC236}">
                      <a16:creationId xmlns:a16="http://schemas.microsoft.com/office/drawing/2014/main" id="{C5CFA42D-64FA-8542-B776-F887A5E5D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66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Arc 51">
                  <a:extLst>
                    <a:ext uri="{FF2B5EF4-FFF2-40B4-BE49-F238E27FC236}">
                      <a16:creationId xmlns:a16="http://schemas.microsoft.com/office/drawing/2014/main" id="{D943DBB4-A02B-5F49-8E31-A519BB198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612" y="3237"/>
                  <a:ext cx="454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0 h 21600"/>
                    <a:gd name="T4" fmla="*/ 0 w 21600"/>
                    <a:gd name="T5" fmla="*/ 1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9" name="Oval 52">
                <a:extLst>
                  <a:ext uri="{FF2B5EF4-FFF2-40B4-BE49-F238E27FC236}">
                    <a16:creationId xmlns:a16="http://schemas.microsoft.com/office/drawing/2014/main" id="{FB0DD39D-4A36-2E42-B196-1EA2CCFDA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825564">
                <a:off x="3342" y="1226"/>
                <a:ext cx="395" cy="301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73890668-B6A2-9E48-81AD-16706B822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148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52DEDC12-EA81-9748-B5AD-FBF2F628D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2435"/>
              <a:ext cx="86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62" name="Line 131">
            <a:extLst>
              <a:ext uri="{FF2B5EF4-FFF2-40B4-BE49-F238E27FC236}">
                <a16:creationId xmlns:a16="http://schemas.microsoft.com/office/drawing/2014/main" id="{348BBB64-4A95-1741-A707-2649290D13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048" y="3575624"/>
            <a:ext cx="701547" cy="708013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63" name="Line 131">
            <a:extLst>
              <a:ext uri="{FF2B5EF4-FFF2-40B4-BE49-F238E27FC236}">
                <a16:creationId xmlns:a16="http://schemas.microsoft.com/office/drawing/2014/main" id="{9B411F1F-1B3F-E944-9BD9-15B5BFD07F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540" y="3436842"/>
            <a:ext cx="725087" cy="7317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4A12ED3-C002-9F41-BE69-154A19237E32}"/>
              </a:ext>
            </a:extLst>
          </p:cNvPr>
          <p:cNvSpPr txBox="1"/>
          <p:nvPr/>
        </p:nvSpPr>
        <p:spPr>
          <a:xfrm>
            <a:off x="4618555" y="40918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重力波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B4E7754-FE79-4E46-B6EA-0EC63A9189B3}"/>
              </a:ext>
            </a:extLst>
          </p:cNvPr>
          <p:cNvCxnSpPr>
            <a:cxnSpLocks/>
          </p:cNvCxnSpPr>
          <p:nvPr/>
        </p:nvCxnSpPr>
        <p:spPr>
          <a:xfrm flipH="1">
            <a:off x="3325091" y="5206331"/>
            <a:ext cx="759678" cy="0"/>
          </a:xfrm>
          <a:prstGeom prst="line">
            <a:avLst/>
          </a:prstGeom>
          <a:ln w="1270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F794B67F-D02D-8647-8EC8-433D17EAD728}"/>
              </a:ext>
            </a:extLst>
          </p:cNvPr>
          <p:cNvCxnSpPr>
            <a:cxnSpLocks/>
          </p:cNvCxnSpPr>
          <p:nvPr/>
        </p:nvCxnSpPr>
        <p:spPr>
          <a:xfrm flipH="1" flipV="1">
            <a:off x="1418858" y="4465122"/>
            <a:ext cx="2440623" cy="1167464"/>
          </a:xfrm>
          <a:prstGeom prst="line">
            <a:avLst/>
          </a:prstGeom>
          <a:ln w="857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57FF7AE-DBD5-C04A-AECB-D3BD1B1D150F}"/>
              </a:ext>
            </a:extLst>
          </p:cNvPr>
          <p:cNvSpPr txBox="1"/>
          <p:nvPr/>
        </p:nvSpPr>
        <p:spPr>
          <a:xfrm rot="1556134">
            <a:off x="1401289" y="49401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標準量子限界</a:t>
            </a:r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FD2908B6-E9FF-4D46-8AD7-5C631AC3B95E}"/>
              </a:ext>
            </a:extLst>
          </p:cNvPr>
          <p:cNvCxnSpPr>
            <a:cxnSpLocks/>
            <a:endCxn id="37" idx="3"/>
          </p:cNvCxnSpPr>
          <p:nvPr/>
        </p:nvCxnSpPr>
        <p:spPr>
          <a:xfrm>
            <a:off x="1770980" y="1223473"/>
            <a:ext cx="227075" cy="1588831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F6BC92CD-C7DE-BB4D-8AC6-8451F7EC5B01}"/>
              </a:ext>
            </a:extLst>
          </p:cNvPr>
          <p:cNvCxnSpPr>
            <a:cxnSpLocks/>
          </p:cNvCxnSpPr>
          <p:nvPr/>
        </p:nvCxnSpPr>
        <p:spPr>
          <a:xfrm flipH="1" flipV="1">
            <a:off x="1431452" y="3631499"/>
            <a:ext cx="1177636" cy="1180397"/>
          </a:xfrm>
          <a:prstGeom prst="line">
            <a:avLst/>
          </a:prstGeom>
          <a:ln w="1270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30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28A475A-5DBA-2C40-A837-ADBE764F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F4864B-F4B2-EF4E-A753-DC73C1FC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A7479BE-6CA1-444D-9A47-ED7D31FAE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17" y="1028939"/>
            <a:ext cx="8490566" cy="5400000"/>
          </a:xfr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38D50D97-9C81-C14D-837D-27D083A85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重力波検出器の感度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194FCD-9860-CA40-9231-D6623BBFD978}"/>
              </a:ext>
            </a:extLst>
          </p:cNvPr>
          <p:cNvSpPr txBox="1"/>
          <p:nvPr/>
        </p:nvSpPr>
        <p:spPr>
          <a:xfrm>
            <a:off x="7517121" y="4822521"/>
            <a:ext cx="1614353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Advanced LIGO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33236E-7CCB-F44A-8DAB-BC121FCFCAC9}"/>
              </a:ext>
            </a:extLst>
          </p:cNvPr>
          <p:cNvSpPr txBox="1"/>
          <p:nvPr/>
        </p:nvSpPr>
        <p:spPr>
          <a:xfrm>
            <a:off x="7767641" y="3910209"/>
            <a:ext cx="840230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KAGRA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4C77E-0FA3-824C-A18C-6F59AF129657}"/>
              </a:ext>
            </a:extLst>
          </p:cNvPr>
          <p:cNvSpPr txBox="1"/>
          <p:nvPr/>
        </p:nvSpPr>
        <p:spPr>
          <a:xfrm>
            <a:off x="6563639" y="1139869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gwplotter.com</a:t>
            </a:r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FC9024A-F64C-2640-809A-04F50AA105B8}"/>
              </a:ext>
            </a:extLst>
          </p:cNvPr>
          <p:cNvCxnSpPr>
            <a:cxnSpLocks/>
          </p:cNvCxnSpPr>
          <p:nvPr/>
        </p:nvCxnSpPr>
        <p:spPr>
          <a:xfrm flipV="1">
            <a:off x="7590077" y="4302393"/>
            <a:ext cx="989556" cy="5010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E1C136-14F4-A642-B317-85966AC3EAB8}"/>
              </a:ext>
            </a:extLst>
          </p:cNvPr>
          <p:cNvCxnSpPr>
            <a:cxnSpLocks/>
          </p:cNvCxnSpPr>
          <p:nvPr/>
        </p:nvCxnSpPr>
        <p:spPr>
          <a:xfrm>
            <a:off x="7314602" y="4805523"/>
            <a:ext cx="29814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74476F3-DC00-1F49-8148-9557F478A65D}"/>
              </a:ext>
            </a:extLst>
          </p:cNvPr>
          <p:cNvCxnSpPr>
            <a:cxnSpLocks/>
          </p:cNvCxnSpPr>
          <p:nvPr/>
        </p:nvCxnSpPr>
        <p:spPr>
          <a:xfrm>
            <a:off x="7005708" y="4731657"/>
            <a:ext cx="306303" cy="77718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20B9061-8D33-ED4F-8653-664AE1E0662C}"/>
              </a:ext>
            </a:extLst>
          </p:cNvPr>
          <p:cNvCxnSpPr>
            <a:cxnSpLocks/>
          </p:cNvCxnSpPr>
          <p:nvPr/>
        </p:nvCxnSpPr>
        <p:spPr>
          <a:xfrm>
            <a:off x="6400800" y="4161692"/>
            <a:ext cx="599154" cy="560598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552A9A5-DB57-BB40-B7E7-3EEAC9336C87}"/>
              </a:ext>
            </a:extLst>
          </p:cNvPr>
          <p:cNvCxnSpPr>
            <a:cxnSpLocks/>
          </p:cNvCxnSpPr>
          <p:nvPr/>
        </p:nvCxnSpPr>
        <p:spPr>
          <a:xfrm>
            <a:off x="6013938" y="2391507"/>
            <a:ext cx="396289" cy="1793634"/>
          </a:xfrm>
          <a:prstGeom prst="line">
            <a:avLst/>
          </a:prstGeom>
          <a:ln w="635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0CF581B-2FDB-1A42-BB8E-F5246914D0D2}"/>
              </a:ext>
            </a:extLst>
          </p:cNvPr>
          <p:cNvCxnSpPr>
            <a:cxnSpLocks/>
          </p:cNvCxnSpPr>
          <p:nvPr/>
        </p:nvCxnSpPr>
        <p:spPr>
          <a:xfrm flipV="1">
            <a:off x="6302560" y="4528366"/>
            <a:ext cx="989556" cy="5010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6CAFB6E-24A9-1F4E-8E4A-1E84A2FDA993}"/>
              </a:ext>
            </a:extLst>
          </p:cNvPr>
          <p:cNvCxnSpPr>
            <a:cxnSpLocks/>
          </p:cNvCxnSpPr>
          <p:nvPr/>
        </p:nvCxnSpPr>
        <p:spPr>
          <a:xfrm>
            <a:off x="5370786" y="5031496"/>
            <a:ext cx="9544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9A12058-E0FB-FB4B-AEC5-D7B981A7CD15}"/>
              </a:ext>
            </a:extLst>
          </p:cNvPr>
          <p:cNvCxnSpPr>
            <a:cxnSpLocks/>
          </p:cNvCxnSpPr>
          <p:nvPr/>
        </p:nvCxnSpPr>
        <p:spPr>
          <a:xfrm>
            <a:off x="3846786" y="3429000"/>
            <a:ext cx="1516743" cy="16182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CC137B4-FBEF-8D43-AE01-E9AE49285082}"/>
              </a:ext>
            </a:extLst>
          </p:cNvPr>
          <p:cNvCxnSpPr>
            <a:cxnSpLocks/>
          </p:cNvCxnSpPr>
          <p:nvPr/>
        </p:nvCxnSpPr>
        <p:spPr>
          <a:xfrm flipV="1">
            <a:off x="4457995" y="3104214"/>
            <a:ext cx="989556" cy="5010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418C3BB-761A-5149-A0E4-8EEE256EB1C9}"/>
              </a:ext>
            </a:extLst>
          </p:cNvPr>
          <p:cNvCxnSpPr>
            <a:cxnSpLocks/>
          </p:cNvCxnSpPr>
          <p:nvPr/>
        </p:nvCxnSpPr>
        <p:spPr>
          <a:xfrm>
            <a:off x="3526221" y="3607344"/>
            <a:ext cx="9544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9D65442-F221-1243-BC04-41929FBA89FA}"/>
              </a:ext>
            </a:extLst>
          </p:cNvPr>
          <p:cNvCxnSpPr>
            <a:cxnSpLocks/>
          </p:cNvCxnSpPr>
          <p:nvPr/>
        </p:nvCxnSpPr>
        <p:spPr>
          <a:xfrm>
            <a:off x="2180897" y="1810738"/>
            <a:ext cx="1855075" cy="1979239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397491-319F-CF49-A827-F6F84469D1CD}"/>
              </a:ext>
            </a:extLst>
          </p:cNvPr>
          <p:cNvSpPr txBox="1"/>
          <p:nvPr/>
        </p:nvSpPr>
        <p:spPr>
          <a:xfrm rot="2700000">
            <a:off x="1828800" y="22176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6"/>
                </a:solidFill>
              </a:rPr>
              <a:t>加速度雑音</a:t>
            </a:r>
          </a:p>
        </p:txBody>
      </p:sp>
    </p:spTree>
    <p:extLst>
      <p:ext uri="{BB962C8B-B14F-4D97-AF65-F5344CB8AC3E}">
        <p14:creationId xmlns:p14="http://schemas.microsoft.com/office/powerpoint/2010/main" val="3050932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528590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その他の雑音源</a:t>
            </a:r>
            <a:endParaRPr kumimoji="1" lang="en-US" altLang="ja-JP" dirty="0"/>
          </a:p>
          <a:p>
            <a:pPr lvl="1"/>
            <a:r>
              <a:rPr lang="ja-JP" altLang="en-US" dirty="0"/>
              <a:t>レーザーの強度・周波数雑音</a:t>
            </a:r>
            <a:endParaRPr lang="en-US" altLang="ja-JP" dirty="0"/>
          </a:p>
          <a:p>
            <a:pPr lvl="1"/>
            <a:r>
              <a:rPr lang="ja-JP" altLang="en-US" dirty="0"/>
              <a:t>レーザーの横揺れ</a:t>
            </a:r>
            <a:endParaRPr lang="en-US" altLang="ja-JP" dirty="0"/>
          </a:p>
          <a:p>
            <a:pPr lvl="1"/>
            <a:r>
              <a:rPr kumimoji="1" lang="ja-JP" altLang="en-US" dirty="0"/>
              <a:t>レーザーの迷光、散乱光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ニュートン的な重力の変化</a:t>
            </a:r>
            <a:endParaRPr kumimoji="1" lang="en-US" altLang="ja-JP" dirty="0"/>
          </a:p>
          <a:p>
            <a:pPr lvl="2"/>
            <a:r>
              <a:rPr lang="ja-JP" altLang="en-US"/>
              <a:t>大気や地面、水流の密度揺らぎ</a:t>
            </a:r>
            <a:endParaRPr lang="en-US" altLang="ja-JP" dirty="0"/>
          </a:p>
          <a:p>
            <a:pPr lvl="2"/>
            <a:r>
              <a:rPr lang="ja-JP" altLang="en-US"/>
              <a:t>鏡の周りの装置の重力場勾配</a:t>
            </a:r>
            <a:endParaRPr lang="en-US" altLang="ja-JP" dirty="0"/>
          </a:p>
          <a:p>
            <a:pPr lvl="2"/>
            <a:r>
              <a:rPr kumimoji="1" lang="ja-JP" altLang="en-US"/>
              <a:t>天体</a:t>
            </a:r>
            <a:r>
              <a:rPr lang="ja-JP" altLang="en-US"/>
              <a:t>の</a:t>
            </a:r>
            <a:r>
              <a:rPr kumimoji="1" lang="ja-JP" altLang="en-US"/>
              <a:t>重力場の勾配</a:t>
            </a:r>
            <a:endParaRPr kumimoji="1" lang="en-US" altLang="ja-JP" dirty="0"/>
          </a:p>
          <a:p>
            <a:pPr lvl="1"/>
            <a:r>
              <a:rPr kumimoji="1" lang="ja-JP" altLang="en-US"/>
              <a:t>磁場</a:t>
            </a:r>
            <a:endParaRPr kumimoji="1" lang="en-US" altLang="ja-JP" dirty="0"/>
          </a:p>
          <a:p>
            <a:pPr lvl="1"/>
            <a:r>
              <a:rPr kumimoji="1" lang="ja-JP" altLang="en-US"/>
              <a:t>太陽輻射圧</a:t>
            </a:r>
            <a:endParaRPr kumimoji="1" lang="en-US" altLang="ja-JP" dirty="0"/>
          </a:p>
          <a:p>
            <a:pPr lvl="1"/>
            <a:r>
              <a:rPr kumimoji="1" lang="ja-JP" altLang="en-US"/>
              <a:t>宇宙</a:t>
            </a:r>
            <a:r>
              <a:rPr kumimoji="1" lang="ja-JP" altLang="en-US" dirty="0"/>
              <a:t>線</a:t>
            </a:r>
            <a:endParaRPr kumimoji="1" lang="en-US" altLang="ja-JP" dirty="0"/>
          </a:p>
          <a:p>
            <a:pPr lvl="1"/>
            <a:r>
              <a:rPr lang="ja-JP" altLang="en-US" dirty="0"/>
              <a:t>残留ガス</a:t>
            </a:r>
            <a:endParaRPr lang="en-US" altLang="ja-JP" dirty="0"/>
          </a:p>
          <a:p>
            <a:pPr lvl="1"/>
            <a:r>
              <a:rPr lang="ja-JP" altLang="en-US" dirty="0"/>
              <a:t>電気抵抗の</a:t>
            </a:r>
            <a:r>
              <a:rPr lang="ja-JP" altLang="en-US"/>
              <a:t>熱雑音</a:t>
            </a:r>
            <a:endParaRPr lang="en-US" altLang="ja-JP" dirty="0"/>
          </a:p>
          <a:p>
            <a:pPr lvl="1"/>
            <a:r>
              <a:rPr lang="ja-JP" altLang="en-US" strike="sngStrike" dirty="0"/>
              <a:t>他なんでも</a:t>
            </a:r>
            <a:endParaRPr lang="en-US" altLang="ja-JP" strike="sngStrike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レーザー干渉計の感度</a:t>
            </a:r>
          </a:p>
        </p:txBody>
      </p:sp>
    </p:spTree>
    <p:extLst>
      <p:ext uri="{BB962C8B-B14F-4D97-AF65-F5344CB8AC3E}">
        <p14:creationId xmlns:p14="http://schemas.microsoft.com/office/powerpoint/2010/main" val="517321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528590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その他の雑音源</a:t>
            </a:r>
            <a:endParaRPr kumimoji="1" lang="en-US" altLang="ja-JP" dirty="0"/>
          </a:p>
          <a:p>
            <a:pPr lvl="1"/>
            <a:r>
              <a:rPr lang="ja-JP" altLang="en-US" dirty="0"/>
              <a:t>レーザーの強度・周波数雑音</a:t>
            </a:r>
            <a:endParaRPr lang="en-US" altLang="ja-JP" dirty="0"/>
          </a:p>
          <a:p>
            <a:pPr lvl="1"/>
            <a:r>
              <a:rPr lang="ja-JP" altLang="en-US" dirty="0"/>
              <a:t>レーザーの横揺れ</a:t>
            </a:r>
            <a:endParaRPr lang="en-US" altLang="ja-JP" dirty="0"/>
          </a:p>
          <a:p>
            <a:pPr lvl="1"/>
            <a:r>
              <a:rPr kumimoji="1" lang="ja-JP" altLang="en-US" dirty="0"/>
              <a:t>レーザーの迷光、散乱光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ニュートン的な重力の変化</a:t>
            </a:r>
            <a:endParaRPr kumimoji="1" lang="en-US" altLang="ja-JP" dirty="0"/>
          </a:p>
          <a:p>
            <a:pPr lvl="2"/>
            <a:r>
              <a:rPr lang="ja-JP" altLang="en-US"/>
              <a:t>大気や地面、水流の密度揺らぎ</a:t>
            </a:r>
            <a:endParaRPr lang="en-US" altLang="ja-JP" dirty="0"/>
          </a:p>
          <a:p>
            <a:pPr lvl="2"/>
            <a:r>
              <a:rPr lang="ja-JP" altLang="en-US"/>
              <a:t>鏡の周りの装置の重力場勾配</a:t>
            </a:r>
            <a:endParaRPr lang="en-US" altLang="ja-JP" dirty="0"/>
          </a:p>
          <a:p>
            <a:pPr lvl="2"/>
            <a:r>
              <a:rPr kumimoji="1" lang="ja-JP" altLang="en-US"/>
              <a:t>天体</a:t>
            </a:r>
            <a:r>
              <a:rPr lang="ja-JP" altLang="en-US"/>
              <a:t>の</a:t>
            </a:r>
            <a:r>
              <a:rPr kumimoji="1" lang="ja-JP" altLang="en-US"/>
              <a:t>重力場の勾配</a:t>
            </a:r>
            <a:endParaRPr kumimoji="1" lang="en-US" altLang="ja-JP" dirty="0"/>
          </a:p>
          <a:p>
            <a:pPr lvl="1"/>
            <a:r>
              <a:rPr kumimoji="1" lang="ja-JP" altLang="en-US"/>
              <a:t>磁場</a:t>
            </a:r>
            <a:endParaRPr kumimoji="1" lang="en-US" altLang="ja-JP" dirty="0"/>
          </a:p>
          <a:p>
            <a:pPr lvl="1"/>
            <a:r>
              <a:rPr kumimoji="1" lang="ja-JP" altLang="en-US"/>
              <a:t>太陽輻射圧</a:t>
            </a:r>
            <a:endParaRPr kumimoji="1" lang="en-US" altLang="ja-JP" dirty="0"/>
          </a:p>
          <a:p>
            <a:pPr lvl="1"/>
            <a:r>
              <a:rPr kumimoji="1" lang="ja-JP" altLang="en-US"/>
              <a:t>宇宙</a:t>
            </a:r>
            <a:r>
              <a:rPr kumimoji="1" lang="ja-JP" altLang="en-US" dirty="0"/>
              <a:t>線</a:t>
            </a:r>
            <a:endParaRPr kumimoji="1" lang="en-US" altLang="ja-JP" dirty="0"/>
          </a:p>
          <a:p>
            <a:pPr lvl="1"/>
            <a:r>
              <a:rPr lang="ja-JP" altLang="en-US" dirty="0"/>
              <a:t>残留ガス</a:t>
            </a:r>
            <a:endParaRPr lang="en-US" altLang="ja-JP" dirty="0"/>
          </a:p>
          <a:p>
            <a:pPr lvl="1"/>
            <a:r>
              <a:rPr lang="ja-JP" altLang="en-US" dirty="0"/>
              <a:t>電気抵抗の</a:t>
            </a:r>
            <a:r>
              <a:rPr lang="ja-JP" altLang="en-US"/>
              <a:t>熱雑音</a:t>
            </a:r>
            <a:endParaRPr lang="en-US" altLang="ja-JP" dirty="0"/>
          </a:p>
          <a:p>
            <a:pPr lvl="1"/>
            <a:r>
              <a:rPr lang="ja-JP" altLang="en-US" strike="sngStrike" dirty="0"/>
              <a:t>他なんでも</a:t>
            </a:r>
            <a:endParaRPr lang="en-US" altLang="ja-JP" strike="sngStrike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レーザー干渉計の感度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E22A55-C22D-B14A-A4B3-CA5060C84C22}"/>
              </a:ext>
            </a:extLst>
          </p:cNvPr>
          <p:cNvSpPr txBox="1"/>
          <p:nvPr/>
        </p:nvSpPr>
        <p:spPr>
          <a:xfrm>
            <a:off x="390809" y="1964896"/>
            <a:ext cx="8390037" cy="286232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</a:rPr>
              <a:t>重力波検出器の研究は、</a:t>
            </a:r>
            <a:endParaRPr kumimoji="1" lang="en-US" altLang="ja-JP" sz="6000" dirty="0">
              <a:solidFill>
                <a:srgbClr val="FF0000"/>
              </a:solidFill>
            </a:endParaRPr>
          </a:p>
          <a:p>
            <a:r>
              <a:rPr kumimoji="1" lang="ja-JP" altLang="en-US" sz="6000" dirty="0">
                <a:solidFill>
                  <a:srgbClr val="FF0000"/>
                </a:solidFill>
              </a:rPr>
              <a:t>これらの雑音をいかに</a:t>
            </a:r>
            <a:endParaRPr kumimoji="1" lang="en-US" altLang="ja-JP" sz="6000" dirty="0">
              <a:solidFill>
                <a:srgbClr val="FF0000"/>
              </a:solidFill>
            </a:endParaRPr>
          </a:p>
          <a:p>
            <a:r>
              <a:rPr kumimoji="1" lang="ja-JP" altLang="en-US" sz="6000" dirty="0">
                <a:solidFill>
                  <a:srgbClr val="FF0000"/>
                </a:solidFill>
              </a:rPr>
              <a:t>低減していくかの戦い</a:t>
            </a:r>
            <a:r>
              <a:rPr kumimoji="1" lang="en-US" altLang="ja-JP" sz="6000" dirty="0">
                <a:solidFill>
                  <a:srgbClr val="FF0000"/>
                </a:solidFill>
              </a:rPr>
              <a:t>!</a:t>
            </a:r>
            <a:r>
              <a:rPr lang="en-US" altLang="ja-JP" sz="6000" dirty="0">
                <a:solidFill>
                  <a:srgbClr val="FF0000"/>
                </a:solidFill>
              </a:rPr>
              <a:t>!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70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E1BECB9-EF08-214E-B1DA-2B83F804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DE7201-C86F-A84E-9B24-A09AE6EA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EE1598-824E-354D-B598-A0F02493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9"/>
            <a:ext cx="8229600" cy="4427262"/>
          </a:xfrm>
        </p:spPr>
        <p:txBody>
          <a:bodyPr>
            <a:normAutofit lnSpcReduction="10000"/>
          </a:bodyPr>
          <a:lstStyle/>
          <a:p>
            <a:r>
              <a:rPr kumimoji="1" lang="ja-JP" altLang="en-US"/>
              <a:t>ところで、干渉計、例えば</a:t>
            </a:r>
            <a:r>
              <a:rPr kumimoji="1" lang="en-US" altLang="ja-JP" dirty="0"/>
              <a:t>DECIGO</a:t>
            </a:r>
            <a:r>
              <a:rPr kumimoji="1" lang="ja-JP" altLang="en-US"/>
              <a:t>の感度曲線</a:t>
            </a:r>
            <a:r>
              <a:rPr kumimoji="1" lang="en-US" altLang="ja-JP" dirty="0"/>
              <a:t>(=</a:t>
            </a:r>
            <a:r>
              <a:rPr kumimoji="1" lang="ja-JP" altLang="en-US"/>
              <a:t>要求値</a:t>
            </a:r>
            <a:r>
              <a:rPr kumimoji="1" lang="en-US" altLang="ja-JP" dirty="0"/>
              <a:t>)</a:t>
            </a:r>
            <a:r>
              <a:rPr kumimoji="1" lang="ja-JP" altLang="en-US"/>
              <a:t>はパラメータを変えるとどうなるか。</a:t>
            </a:r>
            <a:endParaRPr lang="en-US" altLang="ja-JP" dirty="0"/>
          </a:p>
          <a:p>
            <a:r>
              <a:rPr lang="ja-JP" altLang="en-US"/>
              <a:t>必要な情報</a:t>
            </a:r>
            <a:r>
              <a:rPr lang="en-US" altLang="ja-JP" dirty="0"/>
              <a:t> ([]</a:t>
            </a:r>
            <a:r>
              <a:rPr lang="ja-JP" altLang="en-US"/>
              <a:t>内は</a:t>
            </a:r>
            <a:r>
              <a:rPr lang="en-US" altLang="ja-JP" dirty="0"/>
              <a:t>DECIGO</a:t>
            </a:r>
            <a:r>
              <a:rPr lang="ja-JP" altLang="en-US"/>
              <a:t>での値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/>
              <a:t>鏡の質量</a:t>
            </a:r>
            <a:r>
              <a:rPr lang="en-US" altLang="ja-JP" dirty="0"/>
              <a:t>: </a:t>
            </a:r>
            <a:r>
              <a:rPr lang="en-US" altLang="ja-JP" i="1" dirty="0"/>
              <a:t>m</a:t>
            </a:r>
            <a:r>
              <a:rPr lang="en-US" altLang="ja-JP" dirty="0"/>
              <a:t> [100 kg]</a:t>
            </a:r>
          </a:p>
          <a:p>
            <a:pPr lvl="1"/>
            <a:r>
              <a:rPr lang="ja-JP" altLang="en-US"/>
              <a:t>長さ</a:t>
            </a:r>
            <a:r>
              <a:rPr lang="en-US" altLang="ja-JP" dirty="0"/>
              <a:t>: </a:t>
            </a:r>
            <a:r>
              <a:rPr lang="en-US" altLang="ja-JP" i="1" dirty="0"/>
              <a:t>L</a:t>
            </a:r>
            <a:r>
              <a:rPr lang="en-US" altLang="ja-JP" dirty="0"/>
              <a:t> [10</a:t>
            </a:r>
            <a:r>
              <a:rPr lang="en-US" altLang="ja-JP" baseline="30000" dirty="0"/>
              <a:t>6</a:t>
            </a:r>
            <a:r>
              <a:rPr lang="en-US" altLang="ja-JP" dirty="0"/>
              <a:t> m]</a:t>
            </a:r>
          </a:p>
          <a:p>
            <a:pPr lvl="1"/>
            <a:r>
              <a:rPr lang="ja-JP" altLang="en-US"/>
              <a:t>レーザー光源パワー</a:t>
            </a:r>
            <a:r>
              <a:rPr lang="en-US" altLang="ja-JP" dirty="0"/>
              <a:t>: </a:t>
            </a:r>
            <a:r>
              <a:rPr lang="en-US" altLang="ja-JP" i="1" dirty="0"/>
              <a:t>P</a:t>
            </a:r>
            <a:r>
              <a:rPr lang="en-US" altLang="ja-JP" baseline="-25000" dirty="0"/>
              <a:t>0</a:t>
            </a:r>
            <a:r>
              <a:rPr lang="en-US" altLang="ja-JP" dirty="0"/>
              <a:t> [10 W]</a:t>
            </a:r>
          </a:p>
          <a:p>
            <a:pPr lvl="1"/>
            <a:r>
              <a:rPr lang="ja-JP" altLang="en-US"/>
              <a:t>フィネス</a:t>
            </a:r>
            <a:r>
              <a:rPr lang="en-US" altLang="ja-JP" dirty="0"/>
              <a:t> (</a:t>
            </a:r>
            <a:r>
              <a:rPr lang="ja-JP" altLang="en-US"/>
              <a:t>共振器内の平均折返し回数</a:t>
            </a:r>
            <a:r>
              <a:rPr lang="en-US" altLang="ja-JP" dirty="0"/>
              <a:t>): </a:t>
            </a:r>
            <a:r>
              <a:rPr lang="en-US" altLang="ja-JP" i="1" dirty="0"/>
              <a:t>F</a:t>
            </a:r>
            <a:r>
              <a:rPr lang="en-US" altLang="ja-JP" dirty="0"/>
              <a:t> [10]</a:t>
            </a:r>
          </a:p>
          <a:p>
            <a:r>
              <a:rPr lang="ja-JP" altLang="en-US"/>
              <a:t>必要な知識</a:t>
            </a:r>
            <a:endParaRPr lang="en-US" altLang="ja-JP" dirty="0"/>
          </a:p>
          <a:p>
            <a:pPr lvl="1"/>
            <a:r>
              <a:rPr lang="ja-JP" altLang="en-US"/>
              <a:t>標準量子限界の表式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8C77726-12EE-D04A-A8C8-5C73F6997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干渉計の感度曲線の書き方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4E361E2-470D-D047-9D73-F558CA42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43" y="4951142"/>
            <a:ext cx="2050466" cy="6348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E734917-5918-C548-B571-99642D3FC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375" y="5673992"/>
            <a:ext cx="1072689" cy="2490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F54C894-6077-C44A-8E77-0720C1410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16" y="5627694"/>
            <a:ext cx="3722625" cy="31661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0726B0-AB97-C84D-9FE3-6E529CF4F8CA}"/>
              </a:ext>
            </a:extLst>
          </p:cNvPr>
          <p:cNvSpPr txBox="1"/>
          <p:nvPr/>
        </p:nvSpPr>
        <p:spPr>
          <a:xfrm>
            <a:off x="3923815" y="567399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,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8A70B5-27C9-E748-869C-1DD86A52F74C}"/>
              </a:ext>
            </a:extLst>
          </p:cNvPr>
          <p:cNvSpPr txBox="1"/>
          <p:nvPr/>
        </p:nvSpPr>
        <p:spPr>
          <a:xfrm>
            <a:off x="2465406" y="565084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ym typeface="Wingdings" pitchFamily="2" charset="2"/>
              </a:rPr>
              <a:t></a:t>
            </a:r>
            <a:endParaRPr kumimoji="1" lang="en-US" altLang="ja-JP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B584FEF-519E-3644-9B31-9C2A996C3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912" y="5523520"/>
            <a:ext cx="1270711" cy="56392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D568EE-8D08-1144-B19F-F73D1D63A7D3}"/>
              </a:ext>
            </a:extLst>
          </p:cNvPr>
          <p:cNvSpPr txBox="1"/>
          <p:nvPr/>
        </p:nvSpPr>
        <p:spPr>
          <a:xfrm>
            <a:off x="6695686" y="5004781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[1/</a:t>
            </a:r>
            <a:r>
              <a:rPr kumimoji="1" lang="en-US" altLang="ja-JP" sz="2800" dirty="0" err="1"/>
              <a:t>rtHz</a:t>
            </a:r>
            <a:r>
              <a:rPr kumimoji="1" lang="en-US" altLang="ja-JP" sz="2800" dirty="0"/>
              <a:t>]</a:t>
            </a:r>
            <a:endParaRPr kumimoji="1" lang="ja-JP" altLang="en-US" sz="280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1ADCCDA-9B18-554D-9672-A3BD77CA2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731" y="2168000"/>
            <a:ext cx="2086883" cy="151721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63ED30-E4E6-C343-95F6-123CB56B3F1E}"/>
              </a:ext>
            </a:extLst>
          </p:cNvPr>
          <p:cNvSpPr txBox="1"/>
          <p:nvPr/>
        </p:nvSpPr>
        <p:spPr>
          <a:xfrm>
            <a:off x="7543669" y="3743419"/>
            <a:ext cx="1056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DECIGO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67EBCE-D1C7-D349-9F62-18364B5F8CF9}"/>
              </a:ext>
            </a:extLst>
          </p:cNvPr>
          <p:cNvSpPr txBox="1"/>
          <p:nvPr/>
        </p:nvSpPr>
        <p:spPr>
          <a:xfrm>
            <a:off x="1103971" y="6043960"/>
            <a:ext cx="7281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(</a:t>
            </a:r>
            <a:r>
              <a:rPr kumimoji="1" lang="ja-JP" altLang="en-US" sz="1600"/>
              <a:t>ただし、これで出てくるのは無次元量の歪み量なので、</a:t>
            </a:r>
            <a:r>
              <a:rPr kumimoji="1" lang="en-US" altLang="ja-JP" sz="1600" dirty="0"/>
              <a:t>sqrt(</a:t>
            </a:r>
            <a:r>
              <a:rPr kumimoji="1" lang="en-US" altLang="ja-JP" sz="1600" i="1" dirty="0" err="1"/>
              <a:t>ω</a:t>
            </a:r>
            <a:r>
              <a:rPr kumimoji="1" lang="en-US" altLang="ja-JP" sz="1600" dirty="0"/>
              <a:t>)</a:t>
            </a:r>
            <a:r>
              <a:rPr kumimoji="1" lang="ja-JP" altLang="en-US" sz="1600"/>
              <a:t>で割る必要がある。</a:t>
            </a:r>
            <a:r>
              <a:rPr kumimoji="1" lang="en-US" altLang="ja-JP" sz="1600" dirty="0"/>
              <a:t>)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046176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921F5487-D919-8949-9EBA-4ED654A5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00" y="1713532"/>
            <a:ext cx="6240000" cy="4680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E6AD41B-F560-5241-93B7-0022D66C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2F2D4E4-5252-2E4A-852C-E5BFCB86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1718BE-007F-9B41-A72D-4153868F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692027"/>
          </a:xfrm>
        </p:spPr>
        <p:txBody>
          <a:bodyPr/>
          <a:lstStyle/>
          <a:p>
            <a:r>
              <a:rPr kumimoji="1" lang="ja-JP" altLang="en-US"/>
              <a:t>歪み量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672723F-E965-3649-9BE6-3508C1933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DECIGO</a:t>
            </a:r>
            <a:r>
              <a:rPr kumimoji="1" lang="ja-JP" altLang="en-US"/>
              <a:t>の感度曲線の変化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F9EEEE-F9A4-004C-B50C-CA2ACE4A3F13}"/>
              </a:ext>
            </a:extLst>
          </p:cNvPr>
          <p:cNvSpPr txBox="1"/>
          <p:nvPr/>
        </p:nvSpPr>
        <p:spPr>
          <a:xfrm rot="2035909">
            <a:off x="4884517" y="2280212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GW150914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A4A935-F9F0-E14C-B950-57818A6631DF}"/>
              </a:ext>
            </a:extLst>
          </p:cNvPr>
          <p:cNvSpPr txBox="1"/>
          <p:nvPr/>
        </p:nvSpPr>
        <p:spPr>
          <a:xfrm rot="3588033">
            <a:off x="2940548" y="2885336"/>
            <a:ext cx="115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2B72B7"/>
                </a:solidFill>
              </a:rPr>
              <a:t>DECIGO</a:t>
            </a:r>
            <a:endParaRPr kumimoji="1" lang="ja-JP" altLang="en-US" sz="2400">
              <a:solidFill>
                <a:srgbClr val="2B72B7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52667D1-4E5C-5847-8220-66500129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57" y="3987984"/>
            <a:ext cx="1237422" cy="63398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451A343-B96D-C64C-BE46-0D8E1C39A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6487491" y="3666006"/>
            <a:ext cx="975120" cy="73577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B145CD5-BDEA-4743-BC50-F6FA54472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72705">
            <a:off x="2766100" y="4442792"/>
            <a:ext cx="2007402" cy="62150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4772B4B-B6EB-2D4E-84D4-48281FB7E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491" y="5122605"/>
            <a:ext cx="583232" cy="534629"/>
          </a:xfrm>
          <a:prstGeom prst="rect">
            <a:avLst/>
          </a:prstGeom>
        </p:spPr>
      </p:pic>
      <p:sp>
        <p:nvSpPr>
          <p:cNvPr id="26" name="Line 131">
            <a:extLst>
              <a:ext uri="{FF2B5EF4-FFF2-40B4-BE49-F238E27FC236}">
                <a16:creationId xmlns:a16="http://schemas.microsoft.com/office/drawing/2014/main" id="{1FD4EF6E-21D7-FA44-AD1D-2A8B2EDE9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3380" y="4670323"/>
            <a:ext cx="0" cy="412954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non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175C7D-EFB4-194C-949A-870B47C47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122" y="1992084"/>
            <a:ext cx="940110" cy="5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800" dirty="0"/>
              <a:t>重力波とは何か</a:t>
            </a:r>
            <a:r>
              <a:rPr kumimoji="1" lang="en-US" altLang="ja-JP" sz="4800" dirty="0"/>
              <a:t>?</a:t>
            </a:r>
          </a:p>
          <a:p>
            <a:pPr marL="0" indent="0" algn="ctr">
              <a:buNone/>
            </a:pPr>
            <a:r>
              <a:rPr lang="en-US" altLang="ja-JP" sz="3600" b="1" dirty="0"/>
              <a:t>↓</a:t>
            </a:r>
            <a:endParaRPr kumimoji="1" lang="en-US" altLang="ja-JP" sz="3600" b="1" dirty="0"/>
          </a:p>
          <a:p>
            <a:pPr marL="0" indent="0" algn="ctr">
              <a:buNone/>
            </a:pPr>
            <a:r>
              <a:rPr lang="ja-JP" altLang="en-US" sz="4800" dirty="0"/>
              <a:t>重力とは何か</a:t>
            </a:r>
            <a:r>
              <a:rPr lang="en-US" altLang="ja-JP" sz="4800" dirty="0"/>
              <a:t>?</a:t>
            </a:r>
          </a:p>
          <a:p>
            <a:pPr marL="0" indent="0" algn="ctr">
              <a:buNone/>
            </a:pPr>
            <a:r>
              <a:rPr lang="en-US" altLang="ja-JP" sz="3600" b="1" dirty="0"/>
              <a:t>↓</a:t>
            </a:r>
          </a:p>
          <a:p>
            <a:pPr marL="0" indent="0" algn="ctr">
              <a:buNone/>
            </a:pPr>
            <a:r>
              <a:rPr kumimoji="1" lang="ja-JP" altLang="en-US" sz="4800" dirty="0"/>
              <a:t>一般相対論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重力波とは</a:t>
            </a:r>
          </a:p>
        </p:txBody>
      </p:sp>
    </p:spTree>
    <p:extLst>
      <p:ext uri="{BB962C8B-B14F-4D97-AF65-F5344CB8AC3E}">
        <p14:creationId xmlns:p14="http://schemas.microsoft.com/office/powerpoint/2010/main" val="2967699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3D72001-B77E-1E4B-B1C7-F1B7D400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00" y="1706217"/>
            <a:ext cx="6240000" cy="4680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E6AD41B-F560-5241-93B7-0022D66C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2F2D4E4-5252-2E4A-852C-E5BFCB86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1718BE-007F-9B41-A72D-4153868F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692027"/>
          </a:xfrm>
        </p:spPr>
        <p:txBody>
          <a:bodyPr/>
          <a:lstStyle/>
          <a:p>
            <a:r>
              <a:rPr kumimoji="1" lang="ja-JP" altLang="en-US"/>
              <a:t>歪み量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672723F-E965-3649-9BE6-3508C1933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DECIGO</a:t>
            </a:r>
            <a:r>
              <a:rPr kumimoji="1" lang="ja-JP" altLang="en-US"/>
              <a:t>の感度曲線の変化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F9EEEE-F9A4-004C-B50C-CA2ACE4A3F13}"/>
              </a:ext>
            </a:extLst>
          </p:cNvPr>
          <p:cNvSpPr txBox="1"/>
          <p:nvPr/>
        </p:nvSpPr>
        <p:spPr>
          <a:xfrm rot="2035909">
            <a:off x="4884517" y="2280212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GW150914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A4A935-F9F0-E14C-B950-57818A6631DF}"/>
              </a:ext>
            </a:extLst>
          </p:cNvPr>
          <p:cNvSpPr txBox="1"/>
          <p:nvPr/>
        </p:nvSpPr>
        <p:spPr>
          <a:xfrm rot="3588033">
            <a:off x="2940548" y="2885336"/>
            <a:ext cx="115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2B72B7"/>
                </a:solidFill>
              </a:rPr>
              <a:t>DECIGO</a:t>
            </a:r>
            <a:endParaRPr kumimoji="1" lang="ja-JP" altLang="en-US" sz="2400">
              <a:solidFill>
                <a:srgbClr val="2B72B7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DC0B1D-6F5F-1D4E-B1A0-353CCCD9A126}"/>
              </a:ext>
            </a:extLst>
          </p:cNvPr>
          <p:cNvSpPr txBox="1"/>
          <p:nvPr/>
        </p:nvSpPr>
        <p:spPr>
          <a:xfrm>
            <a:off x="4226803" y="491423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CB5B2D"/>
                </a:solidFill>
              </a:rPr>
              <a:t>F</a:t>
            </a:r>
            <a:r>
              <a:rPr kumimoji="1" lang="en-US" altLang="ja-JP" dirty="0">
                <a:solidFill>
                  <a:srgbClr val="CB5B2D"/>
                </a:solidFill>
              </a:rPr>
              <a:t>x10</a:t>
            </a:r>
            <a:endParaRPr kumimoji="1" lang="ja-JP" altLang="en-US">
              <a:solidFill>
                <a:srgbClr val="CB5B2D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4F111E-170F-5D4D-8FFB-933AFBE38C3D}"/>
              </a:ext>
            </a:extLst>
          </p:cNvPr>
          <p:cNvSpPr txBox="1"/>
          <p:nvPr/>
        </p:nvSpPr>
        <p:spPr>
          <a:xfrm>
            <a:off x="4177253" y="535597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E5B245"/>
                </a:solidFill>
              </a:rPr>
              <a:t>L</a:t>
            </a:r>
            <a:r>
              <a:rPr kumimoji="1" lang="en-US" altLang="ja-JP" dirty="0">
                <a:solidFill>
                  <a:srgbClr val="E5B245"/>
                </a:solidFill>
              </a:rPr>
              <a:t>x10</a:t>
            </a:r>
            <a:endParaRPr kumimoji="1" lang="ja-JP" altLang="en-US">
              <a:solidFill>
                <a:srgbClr val="E5B245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383C21-9EDC-F14C-90E8-F6BC834CD90E}"/>
              </a:ext>
            </a:extLst>
          </p:cNvPr>
          <p:cNvSpPr txBox="1"/>
          <p:nvPr/>
        </p:nvSpPr>
        <p:spPr>
          <a:xfrm>
            <a:off x="5369567" y="533347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74378A"/>
                </a:solidFill>
              </a:rPr>
              <a:t>P</a:t>
            </a:r>
            <a:r>
              <a:rPr lang="en-US" altLang="ja-JP" baseline="-25000" dirty="0">
                <a:solidFill>
                  <a:srgbClr val="74378A"/>
                </a:solidFill>
              </a:rPr>
              <a:t>0</a:t>
            </a:r>
            <a:r>
              <a:rPr lang="en-US" altLang="ja-JP" dirty="0">
                <a:solidFill>
                  <a:srgbClr val="74378A"/>
                </a:solidFill>
              </a:rPr>
              <a:t> </a:t>
            </a:r>
            <a:r>
              <a:rPr kumimoji="1" lang="en-US" altLang="ja-JP" dirty="0">
                <a:solidFill>
                  <a:srgbClr val="74378A"/>
                </a:solidFill>
              </a:rPr>
              <a:t>x100</a:t>
            </a:r>
            <a:endParaRPr kumimoji="1" lang="ja-JP" altLang="en-US">
              <a:solidFill>
                <a:srgbClr val="74378A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2DC132-31E7-C644-A4FE-8314E33904BA}"/>
              </a:ext>
            </a:extLst>
          </p:cNvPr>
          <p:cNvSpPr txBox="1"/>
          <p:nvPr/>
        </p:nvSpPr>
        <p:spPr>
          <a:xfrm rot="2543880">
            <a:off x="3199382" y="356402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3809BD-574C-BA46-AA1E-F9910ACA50E4}"/>
              </a:ext>
            </a:extLst>
          </p:cNvPr>
          <p:cNvSpPr txBox="1"/>
          <p:nvPr/>
        </p:nvSpPr>
        <p:spPr>
          <a:xfrm rot="2543880">
            <a:off x="2334188" y="3472069"/>
            <a:ext cx="125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 (</a:t>
            </a:r>
            <a:r>
              <a:rPr kumimoji="1" lang="en-US" altLang="ja-JP" i="1" dirty="0"/>
              <a:t>m</a:t>
            </a:r>
            <a:r>
              <a:rPr lang="en-US" altLang="ja-JP" dirty="0"/>
              <a:t>x10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DCEA29-BF68-7B44-A5D4-6DBB4AD8746A}"/>
              </a:ext>
            </a:extLst>
          </p:cNvPr>
          <p:cNvSpPr txBox="1"/>
          <p:nvPr/>
        </p:nvSpPr>
        <p:spPr>
          <a:xfrm rot="2543880">
            <a:off x="2389663" y="390276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 (</a:t>
            </a:r>
            <a:r>
              <a:rPr kumimoji="1" lang="en-US" altLang="ja-JP" i="1" dirty="0"/>
              <a:t>L</a:t>
            </a:r>
            <a:r>
              <a:rPr lang="en-US" altLang="ja-JP" dirty="0"/>
              <a:t>x10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15085E-8A41-0D4B-88E1-67961E55E130}"/>
              </a:ext>
            </a:extLst>
          </p:cNvPr>
          <p:cNvSpPr txBox="1"/>
          <p:nvPr/>
        </p:nvSpPr>
        <p:spPr>
          <a:xfrm rot="3652602">
            <a:off x="2303543" y="2761624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84AA45"/>
                </a:solidFill>
              </a:rPr>
              <a:t>m</a:t>
            </a:r>
            <a:r>
              <a:rPr kumimoji="1" lang="en-US" altLang="ja-JP" dirty="0">
                <a:solidFill>
                  <a:srgbClr val="84AA45"/>
                </a:solidFill>
              </a:rPr>
              <a:t>x10</a:t>
            </a:r>
            <a:endParaRPr kumimoji="1" lang="ja-JP" altLang="en-US">
              <a:solidFill>
                <a:srgbClr val="84A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65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E6AD41B-F560-5241-93B7-0022D66C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2F2D4E4-5252-2E4A-852C-E5BFCB86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1718BE-007F-9B41-A72D-4153868F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692027"/>
          </a:xfrm>
        </p:spPr>
        <p:txBody>
          <a:bodyPr/>
          <a:lstStyle/>
          <a:p>
            <a:r>
              <a:rPr kumimoji="1" lang="ja-JP" altLang="en-US"/>
              <a:t>歪み量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672723F-E965-3649-9BE6-3508C1933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DECIGO</a:t>
            </a:r>
            <a:r>
              <a:rPr kumimoji="1" lang="ja-JP" altLang="en-US"/>
              <a:t>の感度曲線の変化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4FE9D3-8D8B-D14E-AAA7-DBB601D3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00" y="1711124"/>
            <a:ext cx="6240000" cy="468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F9EEEE-F9A4-004C-B50C-CA2ACE4A3F13}"/>
              </a:ext>
            </a:extLst>
          </p:cNvPr>
          <p:cNvSpPr txBox="1"/>
          <p:nvPr/>
        </p:nvSpPr>
        <p:spPr>
          <a:xfrm rot="2035909">
            <a:off x="4884517" y="2280212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GW150914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A4A935-F9F0-E14C-B950-57818A6631DF}"/>
              </a:ext>
            </a:extLst>
          </p:cNvPr>
          <p:cNvSpPr txBox="1"/>
          <p:nvPr/>
        </p:nvSpPr>
        <p:spPr>
          <a:xfrm rot="3588033">
            <a:off x="2940548" y="2885336"/>
            <a:ext cx="115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2B72B7"/>
                </a:solidFill>
              </a:rPr>
              <a:t>DECIGO</a:t>
            </a:r>
            <a:endParaRPr kumimoji="1" lang="ja-JP" altLang="en-US" sz="2400">
              <a:solidFill>
                <a:srgbClr val="2B72B7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522878-A40C-AA45-A814-1749E489E1DC}"/>
              </a:ext>
            </a:extLst>
          </p:cNvPr>
          <p:cNvSpPr txBox="1"/>
          <p:nvPr/>
        </p:nvSpPr>
        <p:spPr>
          <a:xfrm rot="3652602">
            <a:off x="2303543" y="2761624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84AA45"/>
                </a:solidFill>
              </a:rPr>
              <a:t>m</a:t>
            </a:r>
            <a:r>
              <a:rPr kumimoji="1" lang="en-US" altLang="ja-JP" dirty="0">
                <a:solidFill>
                  <a:srgbClr val="84AA45"/>
                </a:solidFill>
              </a:rPr>
              <a:t>x10</a:t>
            </a:r>
            <a:endParaRPr kumimoji="1" lang="ja-JP" altLang="en-US">
              <a:solidFill>
                <a:srgbClr val="84AA45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DC0B1D-6F5F-1D4E-B1A0-353CCCD9A126}"/>
              </a:ext>
            </a:extLst>
          </p:cNvPr>
          <p:cNvSpPr txBox="1"/>
          <p:nvPr/>
        </p:nvSpPr>
        <p:spPr>
          <a:xfrm>
            <a:off x="4226803" y="491423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CB5B2D"/>
                </a:solidFill>
              </a:rPr>
              <a:t>F</a:t>
            </a:r>
            <a:r>
              <a:rPr kumimoji="1" lang="en-US" altLang="ja-JP" dirty="0">
                <a:solidFill>
                  <a:srgbClr val="CB5B2D"/>
                </a:solidFill>
              </a:rPr>
              <a:t>x10</a:t>
            </a:r>
            <a:endParaRPr kumimoji="1" lang="ja-JP" altLang="en-US">
              <a:solidFill>
                <a:srgbClr val="CB5B2D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4F111E-170F-5D4D-8FFB-933AFBE38C3D}"/>
              </a:ext>
            </a:extLst>
          </p:cNvPr>
          <p:cNvSpPr txBox="1"/>
          <p:nvPr/>
        </p:nvSpPr>
        <p:spPr>
          <a:xfrm>
            <a:off x="4177253" y="535597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E5B245"/>
                </a:solidFill>
              </a:rPr>
              <a:t>L</a:t>
            </a:r>
            <a:r>
              <a:rPr kumimoji="1" lang="en-US" altLang="ja-JP" dirty="0">
                <a:solidFill>
                  <a:srgbClr val="E5B245"/>
                </a:solidFill>
              </a:rPr>
              <a:t>x10</a:t>
            </a:r>
            <a:endParaRPr kumimoji="1" lang="ja-JP" altLang="en-US">
              <a:solidFill>
                <a:srgbClr val="E5B245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383C21-9EDC-F14C-90E8-F6BC834CD90E}"/>
              </a:ext>
            </a:extLst>
          </p:cNvPr>
          <p:cNvSpPr txBox="1"/>
          <p:nvPr/>
        </p:nvSpPr>
        <p:spPr>
          <a:xfrm>
            <a:off x="5369567" y="533347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74378A"/>
                </a:solidFill>
              </a:rPr>
              <a:t>P</a:t>
            </a:r>
            <a:r>
              <a:rPr lang="en-US" altLang="ja-JP" baseline="-25000" dirty="0">
                <a:solidFill>
                  <a:srgbClr val="74378A"/>
                </a:solidFill>
              </a:rPr>
              <a:t>0</a:t>
            </a:r>
            <a:r>
              <a:rPr lang="en-US" altLang="ja-JP" dirty="0">
                <a:solidFill>
                  <a:srgbClr val="74378A"/>
                </a:solidFill>
              </a:rPr>
              <a:t> </a:t>
            </a:r>
            <a:r>
              <a:rPr kumimoji="1" lang="en-US" altLang="ja-JP" dirty="0">
                <a:solidFill>
                  <a:srgbClr val="74378A"/>
                </a:solidFill>
              </a:rPr>
              <a:t>x100</a:t>
            </a:r>
            <a:endParaRPr kumimoji="1" lang="ja-JP" altLang="en-US">
              <a:solidFill>
                <a:srgbClr val="74378A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E11BCE-DE5A-7A4A-8A6C-E85100E5C7E4}"/>
              </a:ext>
            </a:extLst>
          </p:cNvPr>
          <p:cNvSpPr txBox="1"/>
          <p:nvPr/>
        </p:nvSpPr>
        <p:spPr>
          <a:xfrm>
            <a:off x="4371838" y="3292674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9BDE9"/>
                </a:solidFill>
              </a:rPr>
              <a:t>B-DECIGO</a:t>
            </a:r>
          </a:p>
          <a:p>
            <a:r>
              <a:rPr lang="en-US" altLang="ja-JP" sz="1600" dirty="0">
                <a:solidFill>
                  <a:srgbClr val="69BDE9"/>
                </a:solidFill>
              </a:rPr>
              <a:t>(</a:t>
            </a:r>
            <a:r>
              <a:rPr lang="en-US" altLang="ja-JP" sz="1600" i="1" dirty="0">
                <a:solidFill>
                  <a:srgbClr val="69BDE9"/>
                </a:solidFill>
              </a:rPr>
              <a:t>L</a:t>
            </a:r>
            <a:r>
              <a:rPr lang="en-US" altLang="ja-JP" sz="1600" dirty="0">
                <a:solidFill>
                  <a:srgbClr val="69BDE9"/>
                </a:solidFill>
              </a:rPr>
              <a:t>/10, </a:t>
            </a:r>
            <a:r>
              <a:rPr lang="en-US" altLang="ja-JP" sz="1600" i="1" dirty="0">
                <a:solidFill>
                  <a:srgbClr val="69BDE9"/>
                </a:solidFill>
              </a:rPr>
              <a:t>F</a:t>
            </a:r>
            <a:r>
              <a:rPr lang="en-US" altLang="ja-JP" sz="1600" dirty="0">
                <a:solidFill>
                  <a:srgbClr val="69BDE9"/>
                </a:solidFill>
              </a:rPr>
              <a:t>x10, </a:t>
            </a:r>
            <a:r>
              <a:rPr lang="en-US" altLang="ja-JP" sz="1600" i="1" dirty="0">
                <a:solidFill>
                  <a:srgbClr val="69BDE9"/>
                </a:solidFill>
              </a:rPr>
              <a:t>P</a:t>
            </a:r>
            <a:r>
              <a:rPr lang="en-US" altLang="ja-JP" sz="1600" baseline="-25000" dirty="0">
                <a:solidFill>
                  <a:srgbClr val="69BDE9"/>
                </a:solidFill>
              </a:rPr>
              <a:t>0</a:t>
            </a:r>
            <a:r>
              <a:rPr lang="en-US" altLang="ja-JP" sz="1600" dirty="0">
                <a:solidFill>
                  <a:srgbClr val="69BDE9"/>
                </a:solidFill>
              </a:rPr>
              <a:t>/300, </a:t>
            </a:r>
            <a:r>
              <a:rPr lang="en-US" altLang="ja-JP" sz="1600" i="1" dirty="0">
                <a:solidFill>
                  <a:srgbClr val="69BDE9"/>
                </a:solidFill>
              </a:rPr>
              <a:t>m</a:t>
            </a:r>
            <a:r>
              <a:rPr lang="en-US" altLang="ja-JP" sz="1600" dirty="0">
                <a:solidFill>
                  <a:srgbClr val="69BDE9"/>
                </a:solidFill>
              </a:rPr>
              <a:t>/3)</a:t>
            </a:r>
            <a:endParaRPr kumimoji="1" lang="ja-JP" altLang="en-US" sz="1600">
              <a:solidFill>
                <a:srgbClr val="69BDE9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E07082-0E15-9145-819C-D5068B80D62E}"/>
              </a:ext>
            </a:extLst>
          </p:cNvPr>
          <p:cNvSpPr txBox="1"/>
          <p:nvPr/>
        </p:nvSpPr>
        <p:spPr>
          <a:xfrm rot="2543880">
            <a:off x="3199382" y="356402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3BF35E-7747-9C48-A9C9-0D3E33740FE3}"/>
              </a:ext>
            </a:extLst>
          </p:cNvPr>
          <p:cNvSpPr txBox="1"/>
          <p:nvPr/>
        </p:nvSpPr>
        <p:spPr>
          <a:xfrm rot="2543880">
            <a:off x="2334188" y="3472069"/>
            <a:ext cx="125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 (</a:t>
            </a:r>
            <a:r>
              <a:rPr kumimoji="1" lang="en-US" altLang="ja-JP" i="1" dirty="0"/>
              <a:t>m</a:t>
            </a:r>
            <a:r>
              <a:rPr lang="en-US" altLang="ja-JP" dirty="0"/>
              <a:t>x10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6185B2-F08B-1C46-BB7A-D51E83CB4788}"/>
              </a:ext>
            </a:extLst>
          </p:cNvPr>
          <p:cNvSpPr txBox="1"/>
          <p:nvPr/>
        </p:nvSpPr>
        <p:spPr>
          <a:xfrm rot="2543880">
            <a:off x="2389663" y="390276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 (</a:t>
            </a:r>
            <a:r>
              <a:rPr kumimoji="1" lang="en-US" altLang="ja-JP" i="1" dirty="0"/>
              <a:t>L</a:t>
            </a:r>
            <a:r>
              <a:rPr lang="en-US" altLang="ja-JP" dirty="0"/>
              <a:t>x10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88C49C-B9EB-0F47-8661-08D09309F881}"/>
              </a:ext>
            </a:extLst>
          </p:cNvPr>
          <p:cNvSpPr txBox="1"/>
          <p:nvPr/>
        </p:nvSpPr>
        <p:spPr>
          <a:xfrm rot="2543880">
            <a:off x="4195177" y="429370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 (</a:t>
            </a:r>
            <a:r>
              <a:rPr kumimoji="1" lang="en-US" altLang="ja-JP" i="1" dirty="0"/>
              <a:t>L/</a:t>
            </a:r>
            <a:r>
              <a:rPr lang="en-US" altLang="ja-JP" dirty="0"/>
              <a:t>10, </a:t>
            </a:r>
            <a:r>
              <a:rPr lang="en-US" altLang="ja-JP" i="1" dirty="0"/>
              <a:t>m/3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236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E6AD41B-F560-5241-93B7-0022D66C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2F2D4E4-5252-2E4A-852C-E5BFCB86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1718BE-007F-9B41-A72D-4153868F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692027"/>
          </a:xfrm>
        </p:spPr>
        <p:txBody>
          <a:bodyPr/>
          <a:lstStyle/>
          <a:p>
            <a:r>
              <a:rPr kumimoji="1" lang="ja-JP" altLang="en-US"/>
              <a:t>変位量</a:t>
            </a:r>
            <a:r>
              <a:rPr kumimoji="1" lang="en-US" altLang="ja-JP" dirty="0"/>
              <a:t> (=</a:t>
            </a:r>
            <a:r>
              <a:rPr lang="ja-JP" altLang="en-US"/>
              <a:t>歪み量</a:t>
            </a:r>
            <a:r>
              <a:rPr lang="en-US" altLang="ja-JP" dirty="0"/>
              <a:t> x </a:t>
            </a:r>
            <a:r>
              <a:rPr lang="en-US" altLang="ja-JP" i="1" dirty="0"/>
              <a:t>L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672723F-E965-3649-9BE6-3508C1933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DECIGO</a:t>
            </a:r>
            <a:r>
              <a:rPr kumimoji="1" lang="ja-JP" altLang="en-US"/>
              <a:t>の感度曲線の変化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6B4B26-DBB4-5446-9325-2EB8DE25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00" y="1706213"/>
            <a:ext cx="6240000" cy="4680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2A354F-8616-FB47-AEFF-6F9857F8D2C0}"/>
              </a:ext>
            </a:extLst>
          </p:cNvPr>
          <p:cNvSpPr txBox="1"/>
          <p:nvPr/>
        </p:nvSpPr>
        <p:spPr>
          <a:xfrm>
            <a:off x="3956126" y="461489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E5B245"/>
                </a:solidFill>
              </a:rPr>
              <a:t>L</a:t>
            </a:r>
            <a:r>
              <a:rPr kumimoji="1" lang="en-US" altLang="ja-JP" dirty="0">
                <a:solidFill>
                  <a:srgbClr val="E5B245"/>
                </a:solidFill>
              </a:rPr>
              <a:t>x10</a:t>
            </a:r>
            <a:endParaRPr kumimoji="1" lang="ja-JP" altLang="en-US">
              <a:solidFill>
                <a:srgbClr val="E5B245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A2FC2EF-00C6-AE42-BCAE-A999C5E75D88}"/>
              </a:ext>
            </a:extLst>
          </p:cNvPr>
          <p:cNvSpPr txBox="1"/>
          <p:nvPr/>
        </p:nvSpPr>
        <p:spPr>
          <a:xfrm>
            <a:off x="4433483" y="3722848"/>
            <a:ext cx="235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9BDE9"/>
                </a:solidFill>
              </a:rPr>
              <a:t>B-DECIGO</a:t>
            </a:r>
          </a:p>
          <a:p>
            <a:r>
              <a:rPr lang="en-US" altLang="ja-JP" sz="1600" dirty="0">
                <a:solidFill>
                  <a:srgbClr val="69BDE9"/>
                </a:solidFill>
              </a:rPr>
              <a:t>(</a:t>
            </a:r>
            <a:r>
              <a:rPr lang="en-US" altLang="ja-JP" sz="1600" i="1" dirty="0">
                <a:solidFill>
                  <a:srgbClr val="69BDE9"/>
                </a:solidFill>
              </a:rPr>
              <a:t>L</a:t>
            </a:r>
            <a:r>
              <a:rPr lang="en-US" altLang="ja-JP" sz="1600" dirty="0">
                <a:solidFill>
                  <a:srgbClr val="69BDE9"/>
                </a:solidFill>
              </a:rPr>
              <a:t>/10, </a:t>
            </a:r>
            <a:r>
              <a:rPr lang="en-US" altLang="ja-JP" sz="1600" i="1" dirty="0">
                <a:solidFill>
                  <a:srgbClr val="69BDE9"/>
                </a:solidFill>
              </a:rPr>
              <a:t>F</a:t>
            </a:r>
            <a:r>
              <a:rPr lang="en-US" altLang="ja-JP" sz="1600" dirty="0">
                <a:solidFill>
                  <a:srgbClr val="69BDE9"/>
                </a:solidFill>
              </a:rPr>
              <a:t>x10, </a:t>
            </a:r>
            <a:r>
              <a:rPr lang="en-US" altLang="ja-JP" sz="1600" i="1" dirty="0">
                <a:solidFill>
                  <a:srgbClr val="69BDE9"/>
                </a:solidFill>
              </a:rPr>
              <a:t>P</a:t>
            </a:r>
            <a:r>
              <a:rPr lang="en-US" altLang="ja-JP" sz="1600" baseline="-25000" dirty="0">
                <a:solidFill>
                  <a:srgbClr val="69BDE9"/>
                </a:solidFill>
              </a:rPr>
              <a:t>0</a:t>
            </a:r>
            <a:r>
              <a:rPr lang="en-US" altLang="ja-JP" sz="1600" dirty="0">
                <a:solidFill>
                  <a:srgbClr val="69BDE9"/>
                </a:solidFill>
              </a:rPr>
              <a:t>/300, </a:t>
            </a:r>
            <a:r>
              <a:rPr lang="en-US" altLang="ja-JP" sz="1600" i="1" dirty="0">
                <a:solidFill>
                  <a:srgbClr val="69BDE9"/>
                </a:solidFill>
              </a:rPr>
              <a:t>m</a:t>
            </a:r>
            <a:r>
              <a:rPr lang="en-US" altLang="ja-JP" sz="1600" dirty="0">
                <a:solidFill>
                  <a:srgbClr val="69BDE9"/>
                </a:solidFill>
              </a:rPr>
              <a:t>/3)</a:t>
            </a:r>
            <a:endParaRPr kumimoji="1" lang="ja-JP" altLang="en-US" sz="1600">
              <a:solidFill>
                <a:srgbClr val="69BDE9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7B191A-30FA-7242-8297-0168894AAFEA}"/>
              </a:ext>
            </a:extLst>
          </p:cNvPr>
          <p:cNvSpPr txBox="1"/>
          <p:nvPr/>
        </p:nvSpPr>
        <p:spPr>
          <a:xfrm rot="3652602">
            <a:off x="2303543" y="2761624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84AA45"/>
                </a:solidFill>
              </a:rPr>
              <a:t>m</a:t>
            </a:r>
            <a:r>
              <a:rPr kumimoji="1" lang="en-US" altLang="ja-JP" dirty="0">
                <a:solidFill>
                  <a:srgbClr val="84AA45"/>
                </a:solidFill>
              </a:rPr>
              <a:t>x10</a:t>
            </a:r>
            <a:endParaRPr kumimoji="1" lang="ja-JP" altLang="en-US">
              <a:solidFill>
                <a:srgbClr val="84AA45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614272-A34D-CC41-A3FE-D49109C700F9}"/>
              </a:ext>
            </a:extLst>
          </p:cNvPr>
          <p:cNvSpPr txBox="1"/>
          <p:nvPr/>
        </p:nvSpPr>
        <p:spPr>
          <a:xfrm rot="3588033">
            <a:off x="2940548" y="2885336"/>
            <a:ext cx="115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2B72B7"/>
                </a:solidFill>
              </a:rPr>
              <a:t>DECIGO</a:t>
            </a:r>
            <a:endParaRPr kumimoji="1" lang="ja-JP" altLang="en-US" sz="2400">
              <a:solidFill>
                <a:srgbClr val="2B72B7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3DADCA-DFAD-AC49-982C-2A76B2DD5999}"/>
              </a:ext>
            </a:extLst>
          </p:cNvPr>
          <p:cNvSpPr txBox="1"/>
          <p:nvPr/>
        </p:nvSpPr>
        <p:spPr>
          <a:xfrm>
            <a:off x="4226803" y="491423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CB5B2D"/>
                </a:solidFill>
              </a:rPr>
              <a:t>F</a:t>
            </a:r>
            <a:r>
              <a:rPr kumimoji="1" lang="en-US" altLang="ja-JP" dirty="0">
                <a:solidFill>
                  <a:srgbClr val="CB5B2D"/>
                </a:solidFill>
              </a:rPr>
              <a:t>x10</a:t>
            </a:r>
            <a:endParaRPr kumimoji="1" lang="ja-JP" altLang="en-US">
              <a:solidFill>
                <a:srgbClr val="CB5B2D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9F17C6A-972C-4C40-864D-1C35DF32EE00}"/>
              </a:ext>
            </a:extLst>
          </p:cNvPr>
          <p:cNvSpPr txBox="1"/>
          <p:nvPr/>
        </p:nvSpPr>
        <p:spPr>
          <a:xfrm>
            <a:off x="5369567" y="533347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74378A"/>
                </a:solidFill>
              </a:rPr>
              <a:t>P</a:t>
            </a:r>
            <a:r>
              <a:rPr lang="en-US" altLang="ja-JP" baseline="-25000" dirty="0">
                <a:solidFill>
                  <a:srgbClr val="74378A"/>
                </a:solidFill>
              </a:rPr>
              <a:t>0</a:t>
            </a:r>
            <a:r>
              <a:rPr lang="en-US" altLang="ja-JP" dirty="0">
                <a:solidFill>
                  <a:srgbClr val="74378A"/>
                </a:solidFill>
              </a:rPr>
              <a:t> </a:t>
            </a:r>
            <a:r>
              <a:rPr kumimoji="1" lang="en-US" altLang="ja-JP" dirty="0">
                <a:solidFill>
                  <a:srgbClr val="74378A"/>
                </a:solidFill>
              </a:rPr>
              <a:t>x100</a:t>
            </a:r>
            <a:endParaRPr kumimoji="1" lang="ja-JP" altLang="en-US">
              <a:solidFill>
                <a:srgbClr val="7437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24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E6AD41B-F560-5241-93B7-0022D66C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2F2D4E4-5252-2E4A-852C-E5BFCB86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1718BE-007F-9B41-A72D-4153868F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692027"/>
          </a:xfrm>
        </p:spPr>
        <p:txBody>
          <a:bodyPr/>
          <a:lstStyle/>
          <a:p>
            <a:r>
              <a:rPr lang="ja-JP" altLang="en-US"/>
              <a:t>鏡にはたらく力換算</a:t>
            </a:r>
            <a:r>
              <a:rPr lang="en-US" altLang="ja-JP" dirty="0"/>
              <a:t> (=</a:t>
            </a:r>
            <a:r>
              <a:rPr lang="ja-JP" altLang="en-US"/>
              <a:t>変位量</a:t>
            </a:r>
            <a:r>
              <a:rPr lang="en-US" altLang="ja-JP" dirty="0"/>
              <a:t> x </a:t>
            </a:r>
            <a:r>
              <a:rPr lang="en-US" altLang="ja-JP" i="1" dirty="0"/>
              <a:t>mω</a:t>
            </a:r>
            <a:r>
              <a:rPr lang="en-US" altLang="ja-JP" baseline="30000" dirty="0"/>
              <a:t>2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672723F-E965-3649-9BE6-3508C1933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DECIGO</a:t>
            </a:r>
            <a:r>
              <a:rPr kumimoji="1" lang="ja-JP" altLang="en-US"/>
              <a:t>の感度曲線の変化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E521F3-A434-2249-BF4C-13271A07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00" y="1707223"/>
            <a:ext cx="6240000" cy="468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3DB21E-0F49-E245-AB0C-BC32517BCBAB}"/>
              </a:ext>
            </a:extLst>
          </p:cNvPr>
          <p:cNvSpPr txBox="1"/>
          <p:nvPr/>
        </p:nvSpPr>
        <p:spPr>
          <a:xfrm>
            <a:off x="2293276" y="4364815"/>
            <a:ext cx="115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2B72B7"/>
                </a:solidFill>
              </a:rPr>
              <a:t>DECIGO</a:t>
            </a:r>
            <a:endParaRPr kumimoji="1" lang="ja-JP" altLang="en-US" sz="2400">
              <a:solidFill>
                <a:srgbClr val="2B72B7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FD940B-2B03-8447-BBDF-4B699433CC4F}"/>
              </a:ext>
            </a:extLst>
          </p:cNvPr>
          <p:cNvSpPr txBox="1"/>
          <p:nvPr/>
        </p:nvSpPr>
        <p:spPr>
          <a:xfrm>
            <a:off x="3351507" y="4220555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84AA45"/>
                </a:solidFill>
              </a:rPr>
              <a:t>m</a:t>
            </a:r>
            <a:r>
              <a:rPr kumimoji="1" lang="en-US" altLang="ja-JP" dirty="0">
                <a:solidFill>
                  <a:srgbClr val="84AA45"/>
                </a:solidFill>
              </a:rPr>
              <a:t>x10</a:t>
            </a:r>
            <a:endParaRPr kumimoji="1" lang="ja-JP" altLang="en-US">
              <a:solidFill>
                <a:srgbClr val="84AA45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85A05C-DC93-724C-B84B-3FFEA3CFEC8B}"/>
              </a:ext>
            </a:extLst>
          </p:cNvPr>
          <p:cNvSpPr txBox="1"/>
          <p:nvPr/>
        </p:nvSpPr>
        <p:spPr>
          <a:xfrm>
            <a:off x="3219935" y="396901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CB5B2D"/>
                </a:solidFill>
              </a:rPr>
              <a:t>F</a:t>
            </a:r>
            <a:r>
              <a:rPr kumimoji="1" lang="en-US" altLang="ja-JP" dirty="0">
                <a:solidFill>
                  <a:srgbClr val="CB5B2D"/>
                </a:solidFill>
              </a:rPr>
              <a:t>x10</a:t>
            </a:r>
            <a:endParaRPr kumimoji="1" lang="ja-JP" altLang="en-US">
              <a:solidFill>
                <a:srgbClr val="CB5B2D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B7C0B8-6CB8-C340-B3A5-BCF123BD0755}"/>
              </a:ext>
            </a:extLst>
          </p:cNvPr>
          <p:cNvSpPr txBox="1"/>
          <p:nvPr/>
        </p:nvSpPr>
        <p:spPr>
          <a:xfrm>
            <a:off x="4264063" y="443129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E5B245"/>
                </a:solidFill>
              </a:rPr>
              <a:t>L</a:t>
            </a:r>
            <a:r>
              <a:rPr kumimoji="1" lang="en-US" altLang="ja-JP" dirty="0">
                <a:solidFill>
                  <a:srgbClr val="E5B245"/>
                </a:solidFill>
              </a:rPr>
              <a:t>x10</a:t>
            </a:r>
            <a:endParaRPr kumimoji="1" lang="ja-JP" altLang="en-US">
              <a:solidFill>
                <a:srgbClr val="E5B245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4167C1-30F4-BE4E-923E-5E0DA5E24F2C}"/>
              </a:ext>
            </a:extLst>
          </p:cNvPr>
          <p:cNvSpPr txBox="1"/>
          <p:nvPr/>
        </p:nvSpPr>
        <p:spPr>
          <a:xfrm>
            <a:off x="5102439" y="369988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74378A"/>
                </a:solidFill>
              </a:rPr>
              <a:t>P</a:t>
            </a:r>
            <a:r>
              <a:rPr lang="en-US" altLang="ja-JP" baseline="-25000" dirty="0">
                <a:solidFill>
                  <a:srgbClr val="74378A"/>
                </a:solidFill>
              </a:rPr>
              <a:t>0</a:t>
            </a:r>
            <a:r>
              <a:rPr lang="en-US" altLang="ja-JP" dirty="0">
                <a:solidFill>
                  <a:srgbClr val="74378A"/>
                </a:solidFill>
              </a:rPr>
              <a:t> </a:t>
            </a:r>
            <a:r>
              <a:rPr kumimoji="1" lang="en-US" altLang="ja-JP" dirty="0">
                <a:solidFill>
                  <a:srgbClr val="74378A"/>
                </a:solidFill>
              </a:rPr>
              <a:t>x100</a:t>
            </a:r>
            <a:endParaRPr kumimoji="1" lang="ja-JP" altLang="en-US">
              <a:solidFill>
                <a:srgbClr val="74378A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CC5617-E451-4042-8174-2B2C72BD074F}"/>
              </a:ext>
            </a:extLst>
          </p:cNvPr>
          <p:cNvSpPr txBox="1"/>
          <p:nvPr/>
        </p:nvSpPr>
        <p:spPr>
          <a:xfrm>
            <a:off x="2378652" y="4957087"/>
            <a:ext cx="235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9BDE9"/>
                </a:solidFill>
              </a:rPr>
              <a:t>B-DECIGO</a:t>
            </a:r>
          </a:p>
          <a:p>
            <a:r>
              <a:rPr lang="en-US" altLang="ja-JP" sz="1600" dirty="0">
                <a:solidFill>
                  <a:srgbClr val="69BDE9"/>
                </a:solidFill>
              </a:rPr>
              <a:t>(</a:t>
            </a:r>
            <a:r>
              <a:rPr lang="en-US" altLang="ja-JP" sz="1600" i="1" dirty="0">
                <a:solidFill>
                  <a:srgbClr val="69BDE9"/>
                </a:solidFill>
              </a:rPr>
              <a:t>L</a:t>
            </a:r>
            <a:r>
              <a:rPr lang="en-US" altLang="ja-JP" sz="1600" dirty="0">
                <a:solidFill>
                  <a:srgbClr val="69BDE9"/>
                </a:solidFill>
              </a:rPr>
              <a:t>/10, </a:t>
            </a:r>
            <a:r>
              <a:rPr lang="en-US" altLang="ja-JP" sz="1600" i="1" dirty="0">
                <a:solidFill>
                  <a:srgbClr val="69BDE9"/>
                </a:solidFill>
              </a:rPr>
              <a:t>F</a:t>
            </a:r>
            <a:r>
              <a:rPr lang="en-US" altLang="ja-JP" sz="1600" dirty="0">
                <a:solidFill>
                  <a:srgbClr val="69BDE9"/>
                </a:solidFill>
              </a:rPr>
              <a:t>x10, </a:t>
            </a:r>
            <a:r>
              <a:rPr lang="en-US" altLang="ja-JP" sz="1600" i="1" dirty="0">
                <a:solidFill>
                  <a:srgbClr val="69BDE9"/>
                </a:solidFill>
              </a:rPr>
              <a:t>P</a:t>
            </a:r>
            <a:r>
              <a:rPr lang="en-US" altLang="ja-JP" sz="1600" baseline="-25000" dirty="0">
                <a:solidFill>
                  <a:srgbClr val="69BDE9"/>
                </a:solidFill>
              </a:rPr>
              <a:t>0</a:t>
            </a:r>
            <a:r>
              <a:rPr lang="en-US" altLang="ja-JP" sz="1600" dirty="0">
                <a:solidFill>
                  <a:srgbClr val="69BDE9"/>
                </a:solidFill>
              </a:rPr>
              <a:t>/300, </a:t>
            </a:r>
            <a:r>
              <a:rPr lang="en-US" altLang="ja-JP" sz="1600" i="1" dirty="0">
                <a:solidFill>
                  <a:srgbClr val="69BDE9"/>
                </a:solidFill>
              </a:rPr>
              <a:t>m</a:t>
            </a:r>
            <a:r>
              <a:rPr lang="en-US" altLang="ja-JP" sz="1600" dirty="0">
                <a:solidFill>
                  <a:srgbClr val="69BDE9"/>
                </a:solidFill>
              </a:rPr>
              <a:t>/3)</a:t>
            </a:r>
            <a:endParaRPr kumimoji="1" lang="ja-JP" altLang="en-US" sz="1600">
              <a:solidFill>
                <a:srgbClr val="69BD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6F7D152-6DC8-D647-958B-BC38467C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9474" y="6495511"/>
            <a:ext cx="7005052" cy="365124"/>
          </a:xfrm>
        </p:spPr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811EAB-F3D2-1348-8F26-34B0AD82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D2DE17-B96A-6C42-A00A-18D5F2954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1725481"/>
          </a:xfrm>
        </p:spPr>
        <p:txBody>
          <a:bodyPr/>
          <a:lstStyle/>
          <a:p>
            <a:r>
              <a:rPr kumimoji="1" lang="ja-JP" altLang="en-US"/>
              <a:t>干渉計を運用するには、干渉計の長さをある長さに保つ必要がある。</a:t>
            </a:r>
            <a:endParaRPr kumimoji="1" lang="en-US" altLang="ja-JP" dirty="0"/>
          </a:p>
          <a:p>
            <a:pPr lvl="1"/>
            <a:r>
              <a:rPr lang="ja-JP" altLang="en-US"/>
              <a:t>例えば、出力が暗くなるところなど。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2D6C219-F54A-804C-BDF1-442905115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干渉計の制御</a:t>
            </a:r>
          </a:p>
        </p:txBody>
      </p:sp>
      <p:sp>
        <p:nvSpPr>
          <p:cNvPr id="6" name="Line 80">
            <a:extLst>
              <a:ext uri="{FF2B5EF4-FFF2-40B4-BE49-F238E27FC236}">
                <a16:creationId xmlns:a16="http://schemas.microsoft.com/office/drawing/2014/main" id="{030089E6-A5D7-3C4D-AD69-023ADB3C6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8322" y="4994697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" name="Line 107">
            <a:extLst>
              <a:ext uri="{FF2B5EF4-FFF2-40B4-BE49-F238E27FC236}">
                <a16:creationId xmlns:a16="http://schemas.microsoft.com/office/drawing/2014/main" id="{7ABFFEAA-08E5-6741-9865-170C7E489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1172" y="3931072"/>
            <a:ext cx="754062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8" name="Freeform 105">
            <a:extLst>
              <a:ext uri="{FF2B5EF4-FFF2-40B4-BE49-F238E27FC236}">
                <a16:creationId xmlns:a16="http://schemas.microsoft.com/office/drawing/2014/main" id="{861E0D26-2047-CD42-BCED-6047BCCBE48C}"/>
              </a:ext>
            </a:extLst>
          </p:cNvPr>
          <p:cNvSpPr>
            <a:spLocks/>
          </p:cNvSpPr>
          <p:nvPr/>
        </p:nvSpPr>
        <p:spPr bwMode="auto">
          <a:xfrm>
            <a:off x="4542572" y="4550197"/>
            <a:ext cx="330200" cy="638175"/>
          </a:xfrm>
          <a:custGeom>
            <a:avLst/>
            <a:gdLst>
              <a:gd name="T0" fmla="*/ 0 w 208"/>
              <a:gd name="T1" fmla="*/ 28575 h 402"/>
              <a:gd name="T2" fmla="*/ 220663 w 208"/>
              <a:gd name="T3" fmla="*/ 0 h 402"/>
              <a:gd name="T4" fmla="*/ 330200 w 208"/>
              <a:gd name="T5" fmla="*/ 293688 h 402"/>
              <a:gd name="T6" fmla="*/ 306388 w 208"/>
              <a:gd name="T7" fmla="*/ 608013 h 402"/>
              <a:gd name="T8" fmla="*/ 82550 w 208"/>
              <a:gd name="T9" fmla="*/ 638175 h 402"/>
              <a:gd name="T10" fmla="*/ 0 w 208"/>
              <a:gd name="T11" fmla="*/ 28575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9" name="Group 55">
            <a:extLst>
              <a:ext uri="{FF2B5EF4-FFF2-40B4-BE49-F238E27FC236}">
                <a16:creationId xmlns:a16="http://schemas.microsoft.com/office/drawing/2014/main" id="{C1379DF1-9DF0-9849-A4A9-AC98C44C57F9}"/>
              </a:ext>
            </a:extLst>
          </p:cNvPr>
          <p:cNvGrpSpPr>
            <a:grpSpLocks/>
          </p:cNvGrpSpPr>
          <p:nvPr/>
        </p:nvGrpSpPr>
        <p:grpSpPr bwMode="auto">
          <a:xfrm>
            <a:off x="4506059" y="4539084"/>
            <a:ext cx="366713" cy="655638"/>
            <a:chOff x="948" y="3133"/>
            <a:chExt cx="231" cy="413"/>
          </a:xfrm>
        </p:grpSpPr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834CF3A3-E79B-5A4E-916B-15BBA8C2CD92}"/>
                </a:ext>
              </a:extLst>
            </p:cNvPr>
            <p:cNvGrpSpPr>
              <a:grpSpLocks/>
            </p:cNvGrpSpPr>
            <p:nvPr/>
          </p:nvGrpSpPr>
          <p:grpSpPr bwMode="auto">
            <a:xfrm rot="-5869102">
              <a:off x="962" y="3305"/>
              <a:ext cx="389" cy="45"/>
              <a:chOff x="612" y="3237"/>
              <a:chExt cx="908" cy="454"/>
            </a:xfrm>
          </p:grpSpPr>
          <p:sp>
            <p:nvSpPr>
              <p:cNvPr id="14" name="Arc 57">
                <a:extLst>
                  <a:ext uri="{FF2B5EF4-FFF2-40B4-BE49-F238E27FC236}">
                    <a16:creationId xmlns:a16="http://schemas.microsoft.com/office/drawing/2014/main" id="{31529D87-21C2-F74D-951F-83970020A16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rc 58">
                <a:extLst>
                  <a:ext uri="{FF2B5EF4-FFF2-40B4-BE49-F238E27FC236}">
                    <a16:creationId xmlns:a16="http://schemas.microsoft.com/office/drawing/2014/main" id="{A0279854-9EEB-9847-8958-B813667C97A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Oval 59">
              <a:extLst>
                <a:ext uri="{FF2B5EF4-FFF2-40B4-BE49-F238E27FC236}">
                  <a16:creationId xmlns:a16="http://schemas.microsoft.com/office/drawing/2014/main" id="{2C7ACC53-8DD8-804A-B8F8-AF0AF3968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2" name="Line 60">
              <a:extLst>
                <a:ext uri="{FF2B5EF4-FFF2-40B4-BE49-F238E27FC236}">
                  <a16:creationId xmlns:a16="http://schemas.microsoft.com/office/drawing/2014/main" id="{BF9ED723-0788-BB4B-9FB6-31CB1EB02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3" name="Line 61">
              <a:extLst>
                <a:ext uri="{FF2B5EF4-FFF2-40B4-BE49-F238E27FC236}">
                  <a16:creationId xmlns:a16="http://schemas.microsoft.com/office/drawing/2014/main" id="{03DC29E0-7502-0F43-9EFA-7B9D14E5C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6" name="Line 67">
            <a:extLst>
              <a:ext uri="{FF2B5EF4-FFF2-40B4-BE49-F238E27FC236}">
                <a16:creationId xmlns:a16="http://schemas.microsoft.com/office/drawing/2014/main" id="{2EC8E21F-7179-E340-98E4-7FAB4F862A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5922" y="4080297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7" name="Line 79">
            <a:extLst>
              <a:ext uri="{FF2B5EF4-FFF2-40B4-BE49-F238E27FC236}">
                <a16:creationId xmlns:a16="http://schemas.microsoft.com/office/drawing/2014/main" id="{47024837-D387-734E-A023-B69E87EC5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4247" y="4904209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id="{E1D2A86E-D5E7-934C-A332-6EED36676ECC}"/>
              </a:ext>
            </a:extLst>
          </p:cNvPr>
          <p:cNvGrpSpPr>
            <a:grpSpLocks/>
          </p:cNvGrpSpPr>
          <p:nvPr/>
        </p:nvGrpSpPr>
        <p:grpSpPr bwMode="auto">
          <a:xfrm>
            <a:off x="3431322" y="5426497"/>
            <a:ext cx="765175" cy="688975"/>
            <a:chOff x="1737" y="3415"/>
            <a:chExt cx="482" cy="434"/>
          </a:xfrm>
        </p:grpSpPr>
        <p:sp>
          <p:nvSpPr>
            <p:cNvPr id="19" name="AutoShape 69">
              <a:extLst>
                <a:ext uri="{FF2B5EF4-FFF2-40B4-BE49-F238E27FC236}">
                  <a16:creationId xmlns:a16="http://schemas.microsoft.com/office/drawing/2014/main" id="{A177085F-8048-0440-871E-084D742020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20" name="AutoShape 70">
              <a:extLst>
                <a:ext uri="{FF2B5EF4-FFF2-40B4-BE49-F238E27FC236}">
                  <a16:creationId xmlns:a16="http://schemas.microsoft.com/office/drawing/2014/main" id="{7E45FA86-6A26-2545-B9DE-C44979A613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21" name="AutoShape 71">
              <a:extLst>
                <a:ext uri="{FF2B5EF4-FFF2-40B4-BE49-F238E27FC236}">
                  <a16:creationId xmlns:a16="http://schemas.microsoft.com/office/drawing/2014/main" id="{072EB59C-0EF5-CE4B-9A36-6A5332BCA3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22" name="AutoShape 65">
            <a:extLst>
              <a:ext uri="{FF2B5EF4-FFF2-40B4-BE49-F238E27FC236}">
                <a16:creationId xmlns:a16="http://schemas.microsoft.com/office/drawing/2014/main" id="{3285F5A0-5A8F-804D-B6DD-02BB6ACD7962}"/>
              </a:ext>
            </a:extLst>
          </p:cNvPr>
          <p:cNvSpPr>
            <a:spLocks noChangeArrowheads="1"/>
          </p:cNvSpPr>
          <p:nvPr/>
        </p:nvSpPr>
        <p:spPr bwMode="auto">
          <a:xfrm rot="1179822">
            <a:off x="4477484" y="3945359"/>
            <a:ext cx="414338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3" name="Line 108">
            <a:extLst>
              <a:ext uri="{FF2B5EF4-FFF2-40B4-BE49-F238E27FC236}">
                <a16:creationId xmlns:a16="http://schemas.microsoft.com/office/drawing/2014/main" id="{B0E95D48-810F-AD46-9E35-316031DF1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834" y="4353347"/>
            <a:ext cx="1484313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4" name="Text Box 119">
            <a:extLst>
              <a:ext uri="{FF2B5EF4-FFF2-40B4-BE49-F238E27FC236}">
                <a16:creationId xmlns:a16="http://schemas.microsoft.com/office/drawing/2014/main" id="{8CD912DD-6801-524C-97BA-4258D355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160" y="5539296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レーザー</a:t>
            </a:r>
          </a:p>
        </p:txBody>
      </p:sp>
      <p:sp>
        <p:nvSpPr>
          <p:cNvPr id="25" name="Text Box 120">
            <a:extLst>
              <a:ext uri="{FF2B5EF4-FFF2-40B4-BE49-F238E27FC236}">
                <a16:creationId xmlns:a16="http://schemas.microsoft.com/office/drawing/2014/main" id="{56BDF3B2-7D08-7A43-807A-14191715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803" y="474545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干渉光</a:t>
            </a:r>
          </a:p>
        </p:txBody>
      </p:sp>
      <p:sp>
        <p:nvSpPr>
          <p:cNvPr id="26" name="Text Box 121">
            <a:extLst>
              <a:ext uri="{FF2B5EF4-FFF2-40B4-BE49-F238E27FC236}">
                <a16:creationId xmlns:a16="http://schemas.microsoft.com/office/drawing/2014/main" id="{66A93D51-F44D-E64C-9B6F-CF30537C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209" y="4801022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ビームスプリッター</a:t>
            </a:r>
          </a:p>
        </p:txBody>
      </p:sp>
      <p:sp>
        <p:nvSpPr>
          <p:cNvPr id="27" name="Text Box 122">
            <a:extLst>
              <a:ext uri="{FF2B5EF4-FFF2-40B4-BE49-F238E27FC236}">
                <a16:creationId xmlns:a16="http://schemas.microsoft.com/office/drawing/2014/main" id="{2E2671E7-7FCA-D947-8835-4249A94D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872" y="3885034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sp>
        <p:nvSpPr>
          <p:cNvPr id="28" name="Text Box 123">
            <a:extLst>
              <a:ext uri="{FF2B5EF4-FFF2-40B4-BE49-F238E27FC236}">
                <a16:creationId xmlns:a16="http://schemas.microsoft.com/office/drawing/2014/main" id="{0DD7E997-90D6-CF4F-AE2B-E7C74894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65" y="363420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grpSp>
        <p:nvGrpSpPr>
          <p:cNvPr id="29" name="Group 130">
            <a:extLst>
              <a:ext uri="{FF2B5EF4-FFF2-40B4-BE49-F238E27FC236}">
                <a16:creationId xmlns:a16="http://schemas.microsoft.com/office/drawing/2014/main" id="{9BFC9441-DF9E-764C-A7E7-86371C6F0794}"/>
              </a:ext>
            </a:extLst>
          </p:cNvPr>
          <p:cNvGrpSpPr>
            <a:grpSpLocks/>
          </p:cNvGrpSpPr>
          <p:nvPr/>
        </p:nvGrpSpPr>
        <p:grpSpPr bwMode="auto">
          <a:xfrm>
            <a:off x="2612172" y="3332584"/>
            <a:ext cx="873125" cy="1287463"/>
            <a:chOff x="1630" y="2027"/>
            <a:chExt cx="550" cy="811"/>
          </a:xfrm>
        </p:grpSpPr>
        <p:grpSp>
          <p:nvGrpSpPr>
            <p:cNvPr id="30" name="Group 128">
              <a:extLst>
                <a:ext uri="{FF2B5EF4-FFF2-40B4-BE49-F238E27FC236}">
                  <a16:creationId xmlns:a16="http://schemas.microsoft.com/office/drawing/2014/main" id="{EC014623-2E42-8448-BC32-C1FFD2B45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32" name="Group 109">
                <a:extLst>
                  <a:ext uri="{FF2B5EF4-FFF2-40B4-BE49-F238E27FC236}">
                    <a16:creationId xmlns:a16="http://schemas.microsoft.com/office/drawing/2014/main" id="{05B37A63-68D1-4B43-ADF3-D889E3F9D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35" name="Freeform 101">
                  <a:extLst>
                    <a:ext uri="{FF2B5EF4-FFF2-40B4-BE49-F238E27FC236}">
                      <a16:creationId xmlns:a16="http://schemas.microsoft.com/office/drawing/2014/main" id="{7D2E5392-722B-EF49-8AD6-EAF581935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6" name="Group 40">
                  <a:extLst>
                    <a:ext uri="{FF2B5EF4-FFF2-40B4-BE49-F238E27FC236}">
                      <a16:creationId xmlns:a16="http://schemas.microsoft.com/office/drawing/2014/main" id="{85DF6172-47F9-F84E-9946-DD1E6A4E6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37" name="Group 41">
                    <a:extLst>
                      <a:ext uri="{FF2B5EF4-FFF2-40B4-BE49-F238E27FC236}">
                        <a16:creationId xmlns:a16="http://schemas.microsoft.com/office/drawing/2014/main" id="{D4F99A64-3A89-8E48-9140-5B84527DC96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41" name="Arc 42">
                      <a:extLst>
                        <a:ext uri="{FF2B5EF4-FFF2-40B4-BE49-F238E27FC236}">
                          <a16:creationId xmlns:a16="http://schemas.microsoft.com/office/drawing/2014/main" id="{C05C56BB-81A2-E844-9D5C-F8C4D8FF61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2" name="Arc 43">
                      <a:extLst>
                        <a:ext uri="{FF2B5EF4-FFF2-40B4-BE49-F238E27FC236}">
                          <a16:creationId xmlns:a16="http://schemas.microsoft.com/office/drawing/2014/main" id="{108EF85D-0F89-4842-AEB7-5F0116602A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8" name="Oval 44">
                    <a:extLst>
                      <a:ext uri="{FF2B5EF4-FFF2-40B4-BE49-F238E27FC236}">
                        <a16:creationId xmlns:a16="http://schemas.microsoft.com/office/drawing/2014/main" id="{BBB2EB70-EF7A-9542-9DFC-43064D716B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Line 45">
                    <a:extLst>
                      <a:ext uri="{FF2B5EF4-FFF2-40B4-BE49-F238E27FC236}">
                        <a16:creationId xmlns:a16="http://schemas.microsoft.com/office/drawing/2014/main" id="{1E2A6191-4FA4-C64C-9F21-A2D7C84CF2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" name="Line 46">
                    <a:extLst>
                      <a:ext uri="{FF2B5EF4-FFF2-40B4-BE49-F238E27FC236}">
                        <a16:creationId xmlns:a16="http://schemas.microsoft.com/office/drawing/2014/main" id="{A9154ADE-0686-B444-BE25-95C442DA61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3" name="Line 62">
                <a:extLst>
                  <a:ext uri="{FF2B5EF4-FFF2-40B4-BE49-F238E27FC236}">
                    <a16:creationId xmlns:a16="http://schemas.microsoft.com/office/drawing/2014/main" id="{692F98FB-7115-4E42-B754-D6F7A173E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AutoShape 63">
                <a:extLst>
                  <a:ext uri="{FF2B5EF4-FFF2-40B4-BE49-F238E27FC236}">
                    <a16:creationId xmlns:a16="http://schemas.microsoft.com/office/drawing/2014/main" id="{637C3107-E0D9-0944-BA57-15ECC65AB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Line 129">
              <a:extLst>
                <a:ext uri="{FF2B5EF4-FFF2-40B4-BE49-F238E27FC236}">
                  <a16:creationId xmlns:a16="http://schemas.microsoft.com/office/drawing/2014/main" id="{A2746E08-4ABB-7A4E-832C-2AD308999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132">
            <a:extLst>
              <a:ext uri="{FF2B5EF4-FFF2-40B4-BE49-F238E27FC236}">
                <a16:creationId xmlns:a16="http://schemas.microsoft.com/office/drawing/2014/main" id="{5D708DE6-9C16-D948-8910-4AF3C9F9E006}"/>
              </a:ext>
            </a:extLst>
          </p:cNvPr>
          <p:cNvGrpSpPr>
            <a:grpSpLocks/>
          </p:cNvGrpSpPr>
          <p:nvPr/>
        </p:nvGrpSpPr>
        <p:grpSpPr bwMode="auto">
          <a:xfrm>
            <a:off x="5133122" y="2986509"/>
            <a:ext cx="717550" cy="1339850"/>
            <a:chOff x="3151" y="1749"/>
            <a:chExt cx="452" cy="844"/>
          </a:xfrm>
        </p:grpSpPr>
        <p:grpSp>
          <p:nvGrpSpPr>
            <p:cNvPr id="44" name="Group 125">
              <a:extLst>
                <a:ext uri="{FF2B5EF4-FFF2-40B4-BE49-F238E27FC236}">
                  <a16:creationId xmlns:a16="http://schemas.microsoft.com/office/drawing/2014/main" id="{20CBA1CA-FE68-5C44-8CA9-27D5F40CBE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46" name="Freeform 103">
                <a:extLst>
                  <a:ext uri="{FF2B5EF4-FFF2-40B4-BE49-F238E27FC236}">
                    <a16:creationId xmlns:a16="http://schemas.microsoft.com/office/drawing/2014/main" id="{B0CDF3C3-FDDC-EA41-8593-5C875678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7" name="Group 48">
                <a:extLst>
                  <a:ext uri="{FF2B5EF4-FFF2-40B4-BE49-F238E27FC236}">
                    <a16:creationId xmlns:a16="http://schemas.microsoft.com/office/drawing/2014/main" id="{D6271514-A2F8-DC4F-A0FF-734143BC06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12101">
                <a:off x="3228" y="2052"/>
                <a:ext cx="370" cy="517"/>
                <a:chOff x="3389" y="1057"/>
                <a:chExt cx="370" cy="517"/>
              </a:xfrm>
            </p:grpSpPr>
            <p:grpSp>
              <p:nvGrpSpPr>
                <p:cNvPr id="52" name="Group 49">
                  <a:extLst>
                    <a:ext uri="{FF2B5EF4-FFF2-40B4-BE49-F238E27FC236}">
                      <a16:creationId xmlns:a16="http://schemas.microsoft.com/office/drawing/2014/main" id="{8D6F8CE7-08BB-C144-A310-49586B58F4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7825564">
                  <a:off x="3486" y="1179"/>
                  <a:ext cx="395" cy="151"/>
                  <a:chOff x="612" y="3237"/>
                  <a:chExt cx="908" cy="454"/>
                </a:xfrm>
              </p:grpSpPr>
              <p:sp>
                <p:nvSpPr>
                  <p:cNvPr id="54" name="Arc 50">
                    <a:extLst>
                      <a:ext uri="{FF2B5EF4-FFF2-40B4-BE49-F238E27FC236}">
                        <a16:creationId xmlns:a16="http://schemas.microsoft.com/office/drawing/2014/main" id="{5F1535F1-56FC-6E49-9663-B5377DDCF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" name="Arc 51">
                    <a:extLst>
                      <a:ext uri="{FF2B5EF4-FFF2-40B4-BE49-F238E27FC236}">
                        <a16:creationId xmlns:a16="http://schemas.microsoft.com/office/drawing/2014/main" id="{1935F9E1-F28C-BB41-AEA0-481063470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E1B6C76-101C-F24F-97F4-368BED2F9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8" name="Line 53">
                <a:extLst>
                  <a:ext uri="{FF2B5EF4-FFF2-40B4-BE49-F238E27FC236}">
                    <a16:creationId xmlns:a16="http://schemas.microsoft.com/office/drawing/2014/main" id="{4CB1E608-282A-044C-AF07-085412E98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404B4EA1-202B-D645-BED5-A8C6B6483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Line 64">
                <a:extLst>
                  <a:ext uri="{FF2B5EF4-FFF2-40B4-BE49-F238E27FC236}">
                    <a16:creationId xmlns:a16="http://schemas.microsoft.com/office/drawing/2014/main" id="{0EFA6C8A-FD45-8244-B1C2-FB76D1F87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utoShape 66">
                <a:extLst>
                  <a:ext uri="{FF2B5EF4-FFF2-40B4-BE49-F238E27FC236}">
                    <a16:creationId xmlns:a16="http://schemas.microsoft.com/office/drawing/2014/main" id="{0156302E-11D9-B140-A138-ACA82D978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ine 131">
              <a:extLst>
                <a:ext uri="{FF2B5EF4-FFF2-40B4-BE49-F238E27FC236}">
                  <a16:creationId xmlns:a16="http://schemas.microsoft.com/office/drawing/2014/main" id="{3A545B14-1109-954D-89A4-5F945FE76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56" name="Oval 187">
            <a:extLst>
              <a:ext uri="{FF2B5EF4-FFF2-40B4-BE49-F238E27FC236}">
                <a16:creationId xmlns:a16="http://schemas.microsoft.com/office/drawing/2014/main" id="{E639FE21-62BC-BD41-A6CE-29EA3B6FCC5C}"/>
              </a:ext>
            </a:extLst>
          </p:cNvPr>
          <p:cNvSpPr>
            <a:spLocks noChangeArrowheads="1"/>
          </p:cNvSpPr>
          <p:nvPr/>
        </p:nvSpPr>
        <p:spPr bwMode="auto">
          <a:xfrm rot="1512623">
            <a:off x="5779234" y="5112172"/>
            <a:ext cx="215900" cy="54451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61" name="Group 232">
            <a:extLst>
              <a:ext uri="{FF2B5EF4-FFF2-40B4-BE49-F238E27FC236}">
                <a16:creationId xmlns:a16="http://schemas.microsoft.com/office/drawing/2014/main" id="{6B521598-8FA2-9A4D-85D3-A114E4BC7209}"/>
              </a:ext>
            </a:extLst>
          </p:cNvPr>
          <p:cNvGrpSpPr>
            <a:grpSpLocks/>
          </p:cNvGrpSpPr>
          <p:nvPr/>
        </p:nvGrpSpPr>
        <p:grpSpPr bwMode="auto">
          <a:xfrm>
            <a:off x="5207734" y="4999459"/>
            <a:ext cx="157163" cy="323850"/>
            <a:chOff x="2968" y="3229"/>
            <a:chExt cx="99" cy="204"/>
          </a:xfrm>
        </p:grpSpPr>
        <p:sp>
          <p:nvSpPr>
            <p:cNvPr id="62" name="Freeform 224">
              <a:extLst>
                <a:ext uri="{FF2B5EF4-FFF2-40B4-BE49-F238E27FC236}">
                  <a16:creationId xmlns:a16="http://schemas.microsoft.com/office/drawing/2014/main" id="{D10D8BC9-D8E3-554C-94C5-E41DEC025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63" name="Group 226">
              <a:extLst>
                <a:ext uri="{FF2B5EF4-FFF2-40B4-BE49-F238E27FC236}">
                  <a16:creationId xmlns:a16="http://schemas.microsoft.com/office/drawing/2014/main" id="{A3540E6D-8E00-C04F-8FA9-990258665F99}"/>
                </a:ext>
              </a:extLst>
            </p:cNvPr>
            <p:cNvGrpSpPr>
              <a:grpSpLocks/>
            </p:cNvGrpSpPr>
            <p:nvPr/>
          </p:nvGrpSpPr>
          <p:grpSpPr bwMode="auto">
            <a:xfrm rot="6654216">
              <a:off x="2893" y="3305"/>
              <a:ext cx="189" cy="38"/>
              <a:chOff x="612" y="3237"/>
              <a:chExt cx="908" cy="454"/>
            </a:xfrm>
          </p:grpSpPr>
          <p:sp>
            <p:nvSpPr>
              <p:cNvPr id="67" name="Arc 227">
                <a:extLst>
                  <a:ext uri="{FF2B5EF4-FFF2-40B4-BE49-F238E27FC236}">
                    <a16:creationId xmlns:a16="http://schemas.microsoft.com/office/drawing/2014/main" id="{459B0004-3CFE-0643-A3D9-642E6D5EFAD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Arc 228">
                <a:extLst>
                  <a:ext uri="{FF2B5EF4-FFF2-40B4-BE49-F238E27FC236}">
                    <a16:creationId xmlns:a16="http://schemas.microsoft.com/office/drawing/2014/main" id="{D25EB5EA-50BD-6144-9DBE-4B1BFB11A6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4" name="Oval 229">
              <a:extLst>
                <a:ext uri="{FF2B5EF4-FFF2-40B4-BE49-F238E27FC236}">
                  <a16:creationId xmlns:a16="http://schemas.microsoft.com/office/drawing/2014/main" id="{83DEE991-19DA-2A49-A465-A2D94888FF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5" name="Line 230">
              <a:extLst>
                <a:ext uri="{FF2B5EF4-FFF2-40B4-BE49-F238E27FC236}">
                  <a16:creationId xmlns:a16="http://schemas.microsoft.com/office/drawing/2014/main" id="{D1F22ABD-9CC9-0C4F-91CC-FAD4A9669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6" name="Line 231">
              <a:extLst>
                <a:ext uri="{FF2B5EF4-FFF2-40B4-BE49-F238E27FC236}">
                  <a16:creationId xmlns:a16="http://schemas.microsoft.com/office/drawing/2014/main" id="{115EF29C-8AEB-E247-A24F-D9EBB60C7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69" name="Line 218">
            <a:extLst>
              <a:ext uri="{FF2B5EF4-FFF2-40B4-BE49-F238E27FC236}">
                <a16:creationId xmlns:a16="http://schemas.microsoft.com/office/drawing/2014/main" id="{CC7C4CE2-6935-C24E-B454-AE2B77C09F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3622" y="5129634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0" name="Line 220">
            <a:extLst>
              <a:ext uri="{FF2B5EF4-FFF2-40B4-BE49-F238E27FC236}">
                <a16:creationId xmlns:a16="http://schemas.microsoft.com/office/drawing/2014/main" id="{55488A62-D2C6-C643-9236-1006D0666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747" y="5191547"/>
            <a:ext cx="461962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76" name="Group 193">
            <a:extLst>
              <a:ext uri="{FF2B5EF4-FFF2-40B4-BE49-F238E27FC236}">
                <a16:creationId xmlns:a16="http://schemas.microsoft.com/office/drawing/2014/main" id="{D1CC9B5F-77BE-944C-A738-D65F42998537}"/>
              </a:ext>
            </a:extLst>
          </p:cNvPr>
          <p:cNvGrpSpPr>
            <a:grpSpLocks/>
          </p:cNvGrpSpPr>
          <p:nvPr/>
        </p:nvGrpSpPr>
        <p:grpSpPr bwMode="auto">
          <a:xfrm>
            <a:off x="5528409" y="4585122"/>
            <a:ext cx="719138" cy="1619250"/>
            <a:chOff x="3901" y="2954"/>
            <a:chExt cx="453" cy="1020"/>
          </a:xfrm>
        </p:grpSpPr>
        <p:sp>
          <p:nvSpPr>
            <p:cNvPr id="77" name="Freeform 186">
              <a:extLst>
                <a:ext uri="{FF2B5EF4-FFF2-40B4-BE49-F238E27FC236}">
                  <a16:creationId xmlns:a16="http://schemas.microsoft.com/office/drawing/2014/main" id="{5884A485-A08A-F044-8392-71ED539C3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1020 h 510"/>
                <a:gd name="T2" fmla="*/ 453 w 227"/>
                <a:gd name="T3" fmla="*/ 566 h 510"/>
                <a:gd name="T4" fmla="*/ 453 w 227"/>
                <a:gd name="T5" fmla="*/ 0 h 510"/>
                <a:gd name="T6" fmla="*/ 0 w 227"/>
                <a:gd name="T7" fmla="*/ 454 h 510"/>
                <a:gd name="T8" fmla="*/ 0 w 227"/>
                <a:gd name="T9" fmla="*/ 102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78" name="Line 189">
              <a:extLst>
                <a:ext uri="{FF2B5EF4-FFF2-40B4-BE49-F238E27FC236}">
                  <a16:creationId xmlns:a16="http://schemas.microsoft.com/office/drawing/2014/main" id="{FAFF759C-BB21-AD40-B9B7-C4FC47C62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79" name="Line 191">
              <a:extLst>
                <a:ext uri="{FF2B5EF4-FFF2-40B4-BE49-F238E27FC236}">
                  <a16:creationId xmlns:a16="http://schemas.microsoft.com/office/drawing/2014/main" id="{201AEAC8-072C-6249-B4AB-C8E226A04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180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B7B248-F053-7D4C-9F99-1B87D670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271DCA-6504-974B-80A1-D0C8B622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89A3AB-494C-5346-9154-4DD3F123F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しかし、何もしないと鏡が動いてしまう。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19E7596-01EF-C047-ABFE-954ECB8B7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干渉計の制御</a:t>
            </a:r>
            <a:endParaRPr kumimoji="1" lang="ja-JP" altLang="en-US"/>
          </a:p>
        </p:txBody>
      </p:sp>
      <p:sp>
        <p:nvSpPr>
          <p:cNvPr id="72" name="Line 80">
            <a:extLst>
              <a:ext uri="{FF2B5EF4-FFF2-40B4-BE49-F238E27FC236}">
                <a16:creationId xmlns:a16="http://schemas.microsoft.com/office/drawing/2014/main" id="{3046C747-9AAB-8B45-8BC1-C534AFB0A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0498" y="4992302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3" name="Line 107">
            <a:extLst>
              <a:ext uri="{FF2B5EF4-FFF2-40B4-BE49-F238E27FC236}">
                <a16:creationId xmlns:a16="http://schemas.microsoft.com/office/drawing/2014/main" id="{581C60C2-AE69-604B-ABAC-BDAFFD2E18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3348" y="3928677"/>
            <a:ext cx="754062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74" name="Freeform 105">
            <a:extLst>
              <a:ext uri="{FF2B5EF4-FFF2-40B4-BE49-F238E27FC236}">
                <a16:creationId xmlns:a16="http://schemas.microsoft.com/office/drawing/2014/main" id="{55E62497-8503-AD4F-94B9-A1EB380E6305}"/>
              </a:ext>
            </a:extLst>
          </p:cNvPr>
          <p:cNvSpPr>
            <a:spLocks/>
          </p:cNvSpPr>
          <p:nvPr/>
        </p:nvSpPr>
        <p:spPr bwMode="auto">
          <a:xfrm>
            <a:off x="4544748" y="4547802"/>
            <a:ext cx="330200" cy="638175"/>
          </a:xfrm>
          <a:custGeom>
            <a:avLst/>
            <a:gdLst>
              <a:gd name="T0" fmla="*/ 0 w 208"/>
              <a:gd name="T1" fmla="*/ 28575 h 402"/>
              <a:gd name="T2" fmla="*/ 220663 w 208"/>
              <a:gd name="T3" fmla="*/ 0 h 402"/>
              <a:gd name="T4" fmla="*/ 330200 w 208"/>
              <a:gd name="T5" fmla="*/ 293688 h 402"/>
              <a:gd name="T6" fmla="*/ 306388 w 208"/>
              <a:gd name="T7" fmla="*/ 608013 h 402"/>
              <a:gd name="T8" fmla="*/ 82550 w 208"/>
              <a:gd name="T9" fmla="*/ 638175 h 402"/>
              <a:gd name="T10" fmla="*/ 0 w 208"/>
              <a:gd name="T11" fmla="*/ 28575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75" name="Group 55">
            <a:extLst>
              <a:ext uri="{FF2B5EF4-FFF2-40B4-BE49-F238E27FC236}">
                <a16:creationId xmlns:a16="http://schemas.microsoft.com/office/drawing/2014/main" id="{65D07A06-8B0C-2245-AB06-F98564405042}"/>
              </a:ext>
            </a:extLst>
          </p:cNvPr>
          <p:cNvGrpSpPr>
            <a:grpSpLocks/>
          </p:cNvGrpSpPr>
          <p:nvPr/>
        </p:nvGrpSpPr>
        <p:grpSpPr bwMode="auto">
          <a:xfrm>
            <a:off x="4508235" y="4536689"/>
            <a:ext cx="366713" cy="655638"/>
            <a:chOff x="948" y="3133"/>
            <a:chExt cx="231" cy="413"/>
          </a:xfrm>
        </p:grpSpPr>
        <p:grpSp>
          <p:nvGrpSpPr>
            <p:cNvPr id="76" name="Group 56">
              <a:extLst>
                <a:ext uri="{FF2B5EF4-FFF2-40B4-BE49-F238E27FC236}">
                  <a16:creationId xmlns:a16="http://schemas.microsoft.com/office/drawing/2014/main" id="{3B852E62-D0E5-FE46-A2AE-124F912B2FE7}"/>
                </a:ext>
              </a:extLst>
            </p:cNvPr>
            <p:cNvGrpSpPr>
              <a:grpSpLocks/>
            </p:cNvGrpSpPr>
            <p:nvPr/>
          </p:nvGrpSpPr>
          <p:grpSpPr bwMode="auto">
            <a:xfrm rot="-5869102">
              <a:off x="962" y="3305"/>
              <a:ext cx="389" cy="45"/>
              <a:chOff x="612" y="3237"/>
              <a:chExt cx="908" cy="454"/>
            </a:xfrm>
          </p:grpSpPr>
          <p:sp>
            <p:nvSpPr>
              <p:cNvPr id="80" name="Arc 57">
                <a:extLst>
                  <a:ext uri="{FF2B5EF4-FFF2-40B4-BE49-F238E27FC236}">
                    <a16:creationId xmlns:a16="http://schemas.microsoft.com/office/drawing/2014/main" id="{883533B2-86FD-1644-BC2D-8C4C1790709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Arc 58">
                <a:extLst>
                  <a:ext uri="{FF2B5EF4-FFF2-40B4-BE49-F238E27FC236}">
                    <a16:creationId xmlns:a16="http://schemas.microsoft.com/office/drawing/2014/main" id="{1C13CFB2-8188-0D44-8B6E-A1D1C6C7F89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7" name="Oval 59">
              <a:extLst>
                <a:ext uri="{FF2B5EF4-FFF2-40B4-BE49-F238E27FC236}">
                  <a16:creationId xmlns:a16="http://schemas.microsoft.com/office/drawing/2014/main" id="{B5ACF3A7-B4D9-9E49-9ED8-0E939D6903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78" name="Line 60">
              <a:extLst>
                <a:ext uri="{FF2B5EF4-FFF2-40B4-BE49-F238E27FC236}">
                  <a16:creationId xmlns:a16="http://schemas.microsoft.com/office/drawing/2014/main" id="{C8B884AC-A91B-E945-8F00-7E82B34C1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id="{59BBFEBE-3383-4F48-9433-E731EBC72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82" name="Line 67">
            <a:extLst>
              <a:ext uri="{FF2B5EF4-FFF2-40B4-BE49-F238E27FC236}">
                <a16:creationId xmlns:a16="http://schemas.microsoft.com/office/drawing/2014/main" id="{AEE182D0-F00D-B84E-AC5E-7F977CFCE6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8098" y="4077902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83" name="Line 79">
            <a:extLst>
              <a:ext uri="{FF2B5EF4-FFF2-40B4-BE49-F238E27FC236}">
                <a16:creationId xmlns:a16="http://schemas.microsoft.com/office/drawing/2014/main" id="{E4EB86AE-1780-C845-AAA3-F1CB758EB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6423" y="4901814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84" name="Group 68">
            <a:extLst>
              <a:ext uri="{FF2B5EF4-FFF2-40B4-BE49-F238E27FC236}">
                <a16:creationId xmlns:a16="http://schemas.microsoft.com/office/drawing/2014/main" id="{DDDD9FCB-4E47-2145-A43D-E74A871D6992}"/>
              </a:ext>
            </a:extLst>
          </p:cNvPr>
          <p:cNvGrpSpPr>
            <a:grpSpLocks/>
          </p:cNvGrpSpPr>
          <p:nvPr/>
        </p:nvGrpSpPr>
        <p:grpSpPr bwMode="auto">
          <a:xfrm>
            <a:off x="3433498" y="5424102"/>
            <a:ext cx="765175" cy="688975"/>
            <a:chOff x="1737" y="3415"/>
            <a:chExt cx="482" cy="434"/>
          </a:xfrm>
        </p:grpSpPr>
        <p:sp>
          <p:nvSpPr>
            <p:cNvPr id="85" name="AutoShape 69">
              <a:extLst>
                <a:ext uri="{FF2B5EF4-FFF2-40B4-BE49-F238E27FC236}">
                  <a16:creationId xmlns:a16="http://schemas.microsoft.com/office/drawing/2014/main" id="{DA8FD323-10A5-8A4F-B913-7EE0E68BE7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6" name="AutoShape 70">
              <a:extLst>
                <a:ext uri="{FF2B5EF4-FFF2-40B4-BE49-F238E27FC236}">
                  <a16:creationId xmlns:a16="http://schemas.microsoft.com/office/drawing/2014/main" id="{301ABFB4-6106-6541-84F0-C6434B1985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87" name="AutoShape 71">
              <a:extLst>
                <a:ext uri="{FF2B5EF4-FFF2-40B4-BE49-F238E27FC236}">
                  <a16:creationId xmlns:a16="http://schemas.microsoft.com/office/drawing/2014/main" id="{2D7B2B2F-AFB6-894A-AEBE-97F9BF5E15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88" name="AutoShape 65">
            <a:extLst>
              <a:ext uri="{FF2B5EF4-FFF2-40B4-BE49-F238E27FC236}">
                <a16:creationId xmlns:a16="http://schemas.microsoft.com/office/drawing/2014/main" id="{4B9AE2BC-9AE3-854C-B057-804F585DB7B6}"/>
              </a:ext>
            </a:extLst>
          </p:cNvPr>
          <p:cNvSpPr>
            <a:spLocks noChangeArrowheads="1"/>
          </p:cNvSpPr>
          <p:nvPr/>
        </p:nvSpPr>
        <p:spPr bwMode="auto">
          <a:xfrm rot="1179822">
            <a:off x="4479660" y="3942964"/>
            <a:ext cx="414338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89" name="Line 108">
            <a:extLst>
              <a:ext uri="{FF2B5EF4-FFF2-40B4-BE49-F238E27FC236}">
                <a16:creationId xmlns:a16="http://schemas.microsoft.com/office/drawing/2014/main" id="{7817EAE9-DCDB-0842-A155-F2C7149BD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010" y="4350952"/>
            <a:ext cx="1484313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90" name="Text Box 119">
            <a:extLst>
              <a:ext uri="{FF2B5EF4-FFF2-40B4-BE49-F238E27FC236}">
                <a16:creationId xmlns:a16="http://schemas.microsoft.com/office/drawing/2014/main" id="{B15E56ED-CE44-D141-BE2D-FAA2DDCC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36" y="5536901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レーザー</a:t>
            </a:r>
          </a:p>
        </p:txBody>
      </p:sp>
      <p:sp>
        <p:nvSpPr>
          <p:cNvPr id="91" name="Text Box 120">
            <a:extLst>
              <a:ext uri="{FF2B5EF4-FFF2-40B4-BE49-F238E27FC236}">
                <a16:creationId xmlns:a16="http://schemas.microsoft.com/office/drawing/2014/main" id="{E22CF7D3-48B4-DB44-88B2-89C2204C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523" y="4743064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干渉光</a:t>
            </a:r>
          </a:p>
        </p:txBody>
      </p:sp>
      <p:sp>
        <p:nvSpPr>
          <p:cNvPr id="92" name="Text Box 121">
            <a:extLst>
              <a:ext uri="{FF2B5EF4-FFF2-40B4-BE49-F238E27FC236}">
                <a16:creationId xmlns:a16="http://schemas.microsoft.com/office/drawing/2014/main" id="{A2234D8F-0DF6-A54B-BF20-7BA286FE0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385" y="4798627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ビームスプリッター</a:t>
            </a:r>
          </a:p>
        </p:txBody>
      </p:sp>
      <p:sp>
        <p:nvSpPr>
          <p:cNvPr id="93" name="Text Box 122">
            <a:extLst>
              <a:ext uri="{FF2B5EF4-FFF2-40B4-BE49-F238E27FC236}">
                <a16:creationId xmlns:a16="http://schemas.microsoft.com/office/drawing/2014/main" id="{36A5EF40-4286-334E-A73C-54BEFFCFA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048" y="3882639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sp>
        <p:nvSpPr>
          <p:cNvPr id="94" name="Text Box 123">
            <a:extLst>
              <a:ext uri="{FF2B5EF4-FFF2-40B4-BE49-F238E27FC236}">
                <a16:creationId xmlns:a16="http://schemas.microsoft.com/office/drawing/2014/main" id="{C07B3129-7FF8-3347-9BD8-D7D11C18F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285" y="3631814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</a:rPr>
              <a:t>鏡</a:t>
            </a:r>
          </a:p>
        </p:txBody>
      </p:sp>
      <p:grpSp>
        <p:nvGrpSpPr>
          <p:cNvPr id="95" name="Group 130">
            <a:extLst>
              <a:ext uri="{FF2B5EF4-FFF2-40B4-BE49-F238E27FC236}">
                <a16:creationId xmlns:a16="http://schemas.microsoft.com/office/drawing/2014/main" id="{998F93A3-2DAC-4947-8042-9D6B6F6DD6E7}"/>
              </a:ext>
            </a:extLst>
          </p:cNvPr>
          <p:cNvGrpSpPr>
            <a:grpSpLocks/>
          </p:cNvGrpSpPr>
          <p:nvPr/>
        </p:nvGrpSpPr>
        <p:grpSpPr bwMode="auto">
          <a:xfrm>
            <a:off x="2614348" y="3330189"/>
            <a:ext cx="873125" cy="1287463"/>
            <a:chOff x="1630" y="2027"/>
            <a:chExt cx="550" cy="811"/>
          </a:xfrm>
        </p:grpSpPr>
        <p:grpSp>
          <p:nvGrpSpPr>
            <p:cNvPr id="96" name="Group 128">
              <a:extLst>
                <a:ext uri="{FF2B5EF4-FFF2-40B4-BE49-F238E27FC236}">
                  <a16:creationId xmlns:a16="http://schemas.microsoft.com/office/drawing/2014/main" id="{0D429D4E-D1F1-B944-9A49-14BED1D89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98" name="Group 109">
                <a:extLst>
                  <a:ext uri="{FF2B5EF4-FFF2-40B4-BE49-F238E27FC236}">
                    <a16:creationId xmlns:a16="http://schemas.microsoft.com/office/drawing/2014/main" id="{E8AD6BCA-DE5A-B346-84C2-B608C1B177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101" name="Freeform 101">
                  <a:extLst>
                    <a:ext uri="{FF2B5EF4-FFF2-40B4-BE49-F238E27FC236}">
                      <a16:creationId xmlns:a16="http://schemas.microsoft.com/office/drawing/2014/main" id="{0E3CEC85-2CC6-EC43-A974-740115993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2" name="Group 40">
                  <a:extLst>
                    <a:ext uri="{FF2B5EF4-FFF2-40B4-BE49-F238E27FC236}">
                      <a16:creationId xmlns:a16="http://schemas.microsoft.com/office/drawing/2014/main" id="{6198369C-E011-2D46-A37E-79491EB36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103" name="Group 41">
                    <a:extLst>
                      <a:ext uri="{FF2B5EF4-FFF2-40B4-BE49-F238E27FC236}">
                        <a16:creationId xmlns:a16="http://schemas.microsoft.com/office/drawing/2014/main" id="{4ABEC1C6-7DC9-0A45-9EC3-5C112B72BD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107" name="Arc 42">
                      <a:extLst>
                        <a:ext uri="{FF2B5EF4-FFF2-40B4-BE49-F238E27FC236}">
                          <a16:creationId xmlns:a16="http://schemas.microsoft.com/office/drawing/2014/main" id="{72FEFFBC-D26E-E048-ACE7-5164AA6478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" name="Arc 43">
                      <a:extLst>
                        <a:ext uri="{FF2B5EF4-FFF2-40B4-BE49-F238E27FC236}">
                          <a16:creationId xmlns:a16="http://schemas.microsoft.com/office/drawing/2014/main" id="{78F638AA-3A6A-F24A-B2BB-DE4CFA0723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04" name="Oval 44">
                    <a:extLst>
                      <a:ext uri="{FF2B5EF4-FFF2-40B4-BE49-F238E27FC236}">
                        <a16:creationId xmlns:a16="http://schemas.microsoft.com/office/drawing/2014/main" id="{917DEB20-93DB-CF4F-B6A0-21168C5046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5" name="Line 45">
                    <a:extLst>
                      <a:ext uri="{FF2B5EF4-FFF2-40B4-BE49-F238E27FC236}">
                        <a16:creationId xmlns:a16="http://schemas.microsoft.com/office/drawing/2014/main" id="{C89CD227-9FC3-9D4C-8CC0-709FE3568F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" name="Line 46">
                    <a:extLst>
                      <a:ext uri="{FF2B5EF4-FFF2-40B4-BE49-F238E27FC236}">
                        <a16:creationId xmlns:a16="http://schemas.microsoft.com/office/drawing/2014/main" id="{AE4F46C6-EFFE-AD48-A10F-3BE3FE0916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9" name="Line 62">
                <a:extLst>
                  <a:ext uri="{FF2B5EF4-FFF2-40B4-BE49-F238E27FC236}">
                    <a16:creationId xmlns:a16="http://schemas.microsoft.com/office/drawing/2014/main" id="{C40AAD29-0310-624E-8CB3-D6B99AFD0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AutoShape 63">
                <a:extLst>
                  <a:ext uri="{FF2B5EF4-FFF2-40B4-BE49-F238E27FC236}">
                    <a16:creationId xmlns:a16="http://schemas.microsoft.com/office/drawing/2014/main" id="{EE0A5212-A499-124D-91FA-DECEE0E6E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7" name="Line 129">
              <a:extLst>
                <a:ext uri="{FF2B5EF4-FFF2-40B4-BE49-F238E27FC236}">
                  <a16:creationId xmlns:a16="http://schemas.microsoft.com/office/drawing/2014/main" id="{C0BC6DAB-68AC-4945-A359-D6AC5C3C7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09" name="Group 132">
            <a:extLst>
              <a:ext uri="{FF2B5EF4-FFF2-40B4-BE49-F238E27FC236}">
                <a16:creationId xmlns:a16="http://schemas.microsoft.com/office/drawing/2014/main" id="{1600CDBD-FE2A-1142-A511-D713D90AFC19}"/>
              </a:ext>
            </a:extLst>
          </p:cNvPr>
          <p:cNvGrpSpPr>
            <a:grpSpLocks/>
          </p:cNvGrpSpPr>
          <p:nvPr/>
        </p:nvGrpSpPr>
        <p:grpSpPr bwMode="auto">
          <a:xfrm>
            <a:off x="5135298" y="2984114"/>
            <a:ext cx="717550" cy="1339850"/>
            <a:chOff x="3151" y="1749"/>
            <a:chExt cx="452" cy="844"/>
          </a:xfrm>
        </p:grpSpPr>
        <p:grpSp>
          <p:nvGrpSpPr>
            <p:cNvPr id="110" name="Group 125">
              <a:extLst>
                <a:ext uri="{FF2B5EF4-FFF2-40B4-BE49-F238E27FC236}">
                  <a16:creationId xmlns:a16="http://schemas.microsoft.com/office/drawing/2014/main" id="{A59D855A-116F-2141-AAA1-50DAF8D8E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112" name="Freeform 103">
                <a:extLst>
                  <a:ext uri="{FF2B5EF4-FFF2-40B4-BE49-F238E27FC236}">
                    <a16:creationId xmlns:a16="http://schemas.microsoft.com/office/drawing/2014/main" id="{CA791885-6C01-4744-BCA8-DD188980D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3" name="Group 48">
                <a:extLst>
                  <a:ext uri="{FF2B5EF4-FFF2-40B4-BE49-F238E27FC236}">
                    <a16:creationId xmlns:a16="http://schemas.microsoft.com/office/drawing/2014/main" id="{F18CF28D-F1D3-AE4C-AFF7-A94528D30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12101">
                <a:off x="3228" y="2052"/>
                <a:ext cx="370" cy="517"/>
                <a:chOff x="3389" y="1057"/>
                <a:chExt cx="370" cy="517"/>
              </a:xfrm>
            </p:grpSpPr>
            <p:grpSp>
              <p:nvGrpSpPr>
                <p:cNvPr id="118" name="Group 49">
                  <a:extLst>
                    <a:ext uri="{FF2B5EF4-FFF2-40B4-BE49-F238E27FC236}">
                      <a16:creationId xmlns:a16="http://schemas.microsoft.com/office/drawing/2014/main" id="{080B2841-7FA1-034C-A588-DAD5B27FF5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7825564">
                  <a:off x="3486" y="1179"/>
                  <a:ext cx="395" cy="151"/>
                  <a:chOff x="612" y="3237"/>
                  <a:chExt cx="908" cy="454"/>
                </a:xfrm>
              </p:grpSpPr>
              <p:sp>
                <p:nvSpPr>
                  <p:cNvPr id="120" name="Arc 50">
                    <a:extLst>
                      <a:ext uri="{FF2B5EF4-FFF2-40B4-BE49-F238E27FC236}">
                        <a16:creationId xmlns:a16="http://schemas.microsoft.com/office/drawing/2014/main" id="{B55246F5-7D16-9C4F-8043-94F7906F2B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1" name="Arc 51">
                    <a:extLst>
                      <a:ext uri="{FF2B5EF4-FFF2-40B4-BE49-F238E27FC236}">
                        <a16:creationId xmlns:a16="http://schemas.microsoft.com/office/drawing/2014/main" id="{5EF4342F-894E-B141-8CE5-1F9610848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9" name="Oval 52">
                  <a:extLst>
                    <a:ext uri="{FF2B5EF4-FFF2-40B4-BE49-F238E27FC236}">
                      <a16:creationId xmlns:a16="http://schemas.microsoft.com/office/drawing/2014/main" id="{4C84D52D-327F-4E4A-A421-496E1DF9E4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4" name="Line 53">
                <a:extLst>
                  <a:ext uri="{FF2B5EF4-FFF2-40B4-BE49-F238E27FC236}">
                    <a16:creationId xmlns:a16="http://schemas.microsoft.com/office/drawing/2014/main" id="{6FF5ACCD-33F4-2D48-9ED8-F50EC5BC1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54">
                <a:extLst>
                  <a:ext uri="{FF2B5EF4-FFF2-40B4-BE49-F238E27FC236}">
                    <a16:creationId xmlns:a16="http://schemas.microsoft.com/office/drawing/2014/main" id="{DA2CD61B-ED77-9441-90A0-43A94C4A1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Line 64">
                <a:extLst>
                  <a:ext uri="{FF2B5EF4-FFF2-40B4-BE49-F238E27FC236}">
                    <a16:creationId xmlns:a16="http://schemas.microsoft.com/office/drawing/2014/main" id="{2E22AB0F-6361-AD48-8029-6AE7F3703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AutoShape 66">
                <a:extLst>
                  <a:ext uri="{FF2B5EF4-FFF2-40B4-BE49-F238E27FC236}">
                    <a16:creationId xmlns:a16="http://schemas.microsoft.com/office/drawing/2014/main" id="{6270DCA8-41B5-3947-AC85-234ACC733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1" name="Line 131">
              <a:extLst>
                <a:ext uri="{FF2B5EF4-FFF2-40B4-BE49-F238E27FC236}">
                  <a16:creationId xmlns:a16="http://schemas.microsoft.com/office/drawing/2014/main" id="{5C335D7F-74D1-1F4D-8AE0-1B8651C9B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22" name="Oval 187">
            <a:extLst>
              <a:ext uri="{FF2B5EF4-FFF2-40B4-BE49-F238E27FC236}">
                <a16:creationId xmlns:a16="http://schemas.microsoft.com/office/drawing/2014/main" id="{3C689104-F13B-9641-A867-B1ABA388D2F2}"/>
              </a:ext>
            </a:extLst>
          </p:cNvPr>
          <p:cNvSpPr>
            <a:spLocks noChangeArrowheads="1"/>
          </p:cNvSpPr>
          <p:nvPr/>
        </p:nvSpPr>
        <p:spPr bwMode="auto">
          <a:xfrm rot="1512623">
            <a:off x="5781410" y="5109777"/>
            <a:ext cx="215900" cy="544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123" name="Group 193">
            <a:extLst>
              <a:ext uri="{FF2B5EF4-FFF2-40B4-BE49-F238E27FC236}">
                <a16:creationId xmlns:a16="http://schemas.microsoft.com/office/drawing/2014/main" id="{B20B7C9E-7F1C-234F-BE2B-77B33860DC78}"/>
              </a:ext>
            </a:extLst>
          </p:cNvPr>
          <p:cNvGrpSpPr>
            <a:grpSpLocks/>
          </p:cNvGrpSpPr>
          <p:nvPr/>
        </p:nvGrpSpPr>
        <p:grpSpPr bwMode="auto">
          <a:xfrm>
            <a:off x="5530585" y="4582727"/>
            <a:ext cx="719138" cy="1619250"/>
            <a:chOff x="3901" y="2954"/>
            <a:chExt cx="453" cy="1020"/>
          </a:xfrm>
        </p:grpSpPr>
        <p:sp>
          <p:nvSpPr>
            <p:cNvPr id="124" name="Freeform 186">
              <a:extLst>
                <a:ext uri="{FF2B5EF4-FFF2-40B4-BE49-F238E27FC236}">
                  <a16:creationId xmlns:a16="http://schemas.microsoft.com/office/drawing/2014/main" id="{F67F6FF8-134F-BD45-9C23-F6B606C8F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1020 h 510"/>
                <a:gd name="T2" fmla="*/ 453 w 227"/>
                <a:gd name="T3" fmla="*/ 566 h 510"/>
                <a:gd name="T4" fmla="*/ 453 w 227"/>
                <a:gd name="T5" fmla="*/ 0 h 510"/>
                <a:gd name="T6" fmla="*/ 0 w 227"/>
                <a:gd name="T7" fmla="*/ 454 h 510"/>
                <a:gd name="T8" fmla="*/ 0 w 227"/>
                <a:gd name="T9" fmla="*/ 102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25" name="Line 189">
              <a:extLst>
                <a:ext uri="{FF2B5EF4-FFF2-40B4-BE49-F238E27FC236}">
                  <a16:creationId xmlns:a16="http://schemas.microsoft.com/office/drawing/2014/main" id="{150C6E52-12E5-764B-918D-865015C43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26" name="Line 191">
              <a:extLst>
                <a:ext uri="{FF2B5EF4-FFF2-40B4-BE49-F238E27FC236}">
                  <a16:creationId xmlns:a16="http://schemas.microsoft.com/office/drawing/2014/main" id="{7FB9A11F-19D4-824A-8AE1-51DECE96A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232">
            <a:extLst>
              <a:ext uri="{FF2B5EF4-FFF2-40B4-BE49-F238E27FC236}">
                <a16:creationId xmlns:a16="http://schemas.microsoft.com/office/drawing/2014/main" id="{3A4F2A69-E3BA-E04E-A4BA-4EB069E7AF4E}"/>
              </a:ext>
            </a:extLst>
          </p:cNvPr>
          <p:cNvGrpSpPr>
            <a:grpSpLocks/>
          </p:cNvGrpSpPr>
          <p:nvPr/>
        </p:nvGrpSpPr>
        <p:grpSpPr bwMode="auto">
          <a:xfrm>
            <a:off x="5209910" y="4997064"/>
            <a:ext cx="157163" cy="323850"/>
            <a:chOff x="2968" y="3229"/>
            <a:chExt cx="99" cy="204"/>
          </a:xfrm>
        </p:grpSpPr>
        <p:sp>
          <p:nvSpPr>
            <p:cNvPr id="128" name="Freeform 224">
              <a:extLst>
                <a:ext uri="{FF2B5EF4-FFF2-40B4-BE49-F238E27FC236}">
                  <a16:creationId xmlns:a16="http://schemas.microsoft.com/office/drawing/2014/main" id="{DAAE1E02-F890-C64F-A13C-B0A59D6CC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grpSp>
          <p:nvGrpSpPr>
            <p:cNvPr id="129" name="Group 226">
              <a:extLst>
                <a:ext uri="{FF2B5EF4-FFF2-40B4-BE49-F238E27FC236}">
                  <a16:creationId xmlns:a16="http://schemas.microsoft.com/office/drawing/2014/main" id="{C353B189-F20D-9243-BC0A-D7E46F352060}"/>
                </a:ext>
              </a:extLst>
            </p:cNvPr>
            <p:cNvGrpSpPr>
              <a:grpSpLocks/>
            </p:cNvGrpSpPr>
            <p:nvPr/>
          </p:nvGrpSpPr>
          <p:grpSpPr bwMode="auto">
            <a:xfrm rot="6654216">
              <a:off x="2893" y="3305"/>
              <a:ext cx="189" cy="38"/>
              <a:chOff x="612" y="3237"/>
              <a:chExt cx="908" cy="454"/>
            </a:xfrm>
          </p:grpSpPr>
          <p:sp>
            <p:nvSpPr>
              <p:cNvPr id="133" name="Arc 227">
                <a:extLst>
                  <a:ext uri="{FF2B5EF4-FFF2-40B4-BE49-F238E27FC236}">
                    <a16:creationId xmlns:a16="http://schemas.microsoft.com/office/drawing/2014/main" id="{40771DCF-4F96-2E4B-997A-44819E1FAC6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Arc 228">
                <a:extLst>
                  <a:ext uri="{FF2B5EF4-FFF2-40B4-BE49-F238E27FC236}">
                    <a16:creationId xmlns:a16="http://schemas.microsoft.com/office/drawing/2014/main" id="{41A0059C-2AF4-6F4A-84BD-7CA47A0148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0" name="Oval 229">
              <a:extLst>
                <a:ext uri="{FF2B5EF4-FFF2-40B4-BE49-F238E27FC236}">
                  <a16:creationId xmlns:a16="http://schemas.microsoft.com/office/drawing/2014/main" id="{7A4322E8-86C6-2B45-92E5-1BF44B0D28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31" name="Line 230">
              <a:extLst>
                <a:ext uri="{FF2B5EF4-FFF2-40B4-BE49-F238E27FC236}">
                  <a16:creationId xmlns:a16="http://schemas.microsoft.com/office/drawing/2014/main" id="{D7341AF8-8620-994E-A853-523C78C29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32" name="Line 231">
              <a:extLst>
                <a:ext uri="{FF2B5EF4-FFF2-40B4-BE49-F238E27FC236}">
                  <a16:creationId xmlns:a16="http://schemas.microsoft.com/office/drawing/2014/main" id="{415F1B01-B92F-9442-92A9-74967F1D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35" name="Line 218">
            <a:extLst>
              <a:ext uri="{FF2B5EF4-FFF2-40B4-BE49-F238E27FC236}">
                <a16:creationId xmlns:a16="http://schemas.microsoft.com/office/drawing/2014/main" id="{CBA9D880-D284-654D-86F3-D806DC652B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5798" y="5127239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36" name="Line 220">
            <a:extLst>
              <a:ext uri="{FF2B5EF4-FFF2-40B4-BE49-F238E27FC236}">
                <a16:creationId xmlns:a16="http://schemas.microsoft.com/office/drawing/2014/main" id="{B9656C48-11CB-4E4D-9D0F-B0C77ED1E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9923" y="5189152"/>
            <a:ext cx="461962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137" name="Text Box 221">
            <a:extLst>
              <a:ext uri="{FF2B5EF4-FFF2-40B4-BE49-F238E27FC236}">
                <a16:creationId xmlns:a16="http://schemas.microsoft.com/office/drawing/2014/main" id="{46362C3B-4981-534B-B53C-12495632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073" y="4603364"/>
            <a:ext cx="1412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光検出器</a:t>
            </a:r>
          </a:p>
        </p:txBody>
      </p:sp>
    </p:spTree>
    <p:extLst>
      <p:ext uri="{BB962C8B-B14F-4D97-AF65-F5344CB8AC3E}">
        <p14:creationId xmlns:p14="http://schemas.microsoft.com/office/powerpoint/2010/main" val="14854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281 0.0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3657 L 1.94444E-6 -1.85185E-6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17CD562-7830-4D4C-A86B-555A9079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A45499E-833D-B64F-9259-78C027BC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0DD710-F514-F247-881A-840370174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それを防ぐために、鏡の動きか、レーザーの周波数</a:t>
            </a:r>
            <a:r>
              <a:rPr kumimoji="1" lang="en-US" altLang="ja-JP" dirty="0"/>
              <a:t>(=</a:t>
            </a:r>
            <a:r>
              <a:rPr kumimoji="1" lang="ja-JP" altLang="en-US"/>
              <a:t>波長</a:t>
            </a:r>
            <a:r>
              <a:rPr kumimoji="1" lang="en-US" altLang="ja-JP" dirty="0"/>
              <a:t>)</a:t>
            </a:r>
            <a:r>
              <a:rPr kumimoji="1" lang="ja-JP" altLang="en-US"/>
              <a:t>を制御する必要がある。</a:t>
            </a:r>
            <a:endParaRPr kumimoji="1" lang="en-US" altLang="ja-JP" dirty="0"/>
          </a:p>
          <a:p>
            <a:pPr lvl="1"/>
            <a:r>
              <a:rPr kumimoji="1" lang="ja-JP" altLang="en-US"/>
              <a:t>鏡が動いているのに、それ自体を抑える必要は実はない。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8630965-3014-B741-9CCC-C1E124836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干渉計の制御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7A1C166-ABA9-FA47-A255-30D3652A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02" y="4364736"/>
            <a:ext cx="2834894" cy="67183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802350F-89D3-8E4E-801A-EFF0D47B3702}"/>
              </a:ext>
            </a:extLst>
          </p:cNvPr>
          <p:cNvSpPr/>
          <p:nvPr/>
        </p:nvSpPr>
        <p:spPr>
          <a:xfrm>
            <a:off x="3641528" y="4248913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A925A02-CF29-6A4E-872B-6F632CD0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690" y="4334256"/>
            <a:ext cx="2834894" cy="67183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8853788-62DB-8F47-B1F8-4754E35B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86" y="3093085"/>
            <a:ext cx="2652014" cy="6718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819C81D-498B-B44E-AE4C-0C4E76E8B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690" y="5675376"/>
            <a:ext cx="2834894" cy="67183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6C233B-9583-BC46-A3A6-755EC8BA484B}"/>
              </a:ext>
            </a:extLst>
          </p:cNvPr>
          <p:cNvSpPr/>
          <p:nvPr/>
        </p:nvSpPr>
        <p:spPr>
          <a:xfrm>
            <a:off x="928808" y="4267201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0E2FA70-BA2E-8146-A5B4-0ACDF35B6C08}"/>
              </a:ext>
            </a:extLst>
          </p:cNvPr>
          <p:cNvSpPr/>
          <p:nvPr/>
        </p:nvSpPr>
        <p:spPr>
          <a:xfrm>
            <a:off x="7951400" y="4230625"/>
            <a:ext cx="229432" cy="8504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5449262-DDD2-6F4E-8D2D-C16FA42DA98B}"/>
              </a:ext>
            </a:extLst>
          </p:cNvPr>
          <p:cNvSpPr/>
          <p:nvPr/>
        </p:nvSpPr>
        <p:spPr>
          <a:xfrm>
            <a:off x="5214296" y="4248913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B4C93FD-610C-4B43-BA6E-A9E948F763D3}"/>
              </a:ext>
            </a:extLst>
          </p:cNvPr>
          <p:cNvSpPr/>
          <p:nvPr/>
        </p:nvSpPr>
        <p:spPr>
          <a:xfrm>
            <a:off x="7750232" y="4236721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582039-71A6-A049-B282-295CEBC72C45}"/>
              </a:ext>
            </a:extLst>
          </p:cNvPr>
          <p:cNvSpPr/>
          <p:nvPr/>
        </p:nvSpPr>
        <p:spPr>
          <a:xfrm>
            <a:off x="7927016" y="5571745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066713C-8A6C-0C45-825E-9D6EBDF62910}"/>
              </a:ext>
            </a:extLst>
          </p:cNvPr>
          <p:cNvSpPr/>
          <p:nvPr/>
        </p:nvSpPr>
        <p:spPr>
          <a:xfrm>
            <a:off x="5214296" y="5590033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79A9F18-38A0-544A-9D61-5197D88E3542}"/>
              </a:ext>
            </a:extLst>
          </p:cNvPr>
          <p:cNvSpPr/>
          <p:nvPr/>
        </p:nvSpPr>
        <p:spPr>
          <a:xfrm>
            <a:off x="5208200" y="3003784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F638BD9-442E-3A48-88F9-BE474C071B2B}"/>
              </a:ext>
            </a:extLst>
          </p:cNvPr>
          <p:cNvSpPr/>
          <p:nvPr/>
        </p:nvSpPr>
        <p:spPr>
          <a:xfrm>
            <a:off x="7768520" y="3003784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D2437CE1-9125-B144-9488-E6593DB4E74A}"/>
              </a:ext>
            </a:extLst>
          </p:cNvPr>
          <p:cNvSpPr/>
          <p:nvPr/>
        </p:nvSpPr>
        <p:spPr>
          <a:xfrm>
            <a:off x="4407408" y="4267200"/>
            <a:ext cx="329184" cy="70713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539FABF5-BB1B-5F4C-B0BA-05A924A29E19}"/>
              </a:ext>
            </a:extLst>
          </p:cNvPr>
          <p:cNvSpPr/>
          <p:nvPr/>
        </p:nvSpPr>
        <p:spPr>
          <a:xfrm rot="16200000">
            <a:off x="6364224" y="3688080"/>
            <a:ext cx="329184" cy="70713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>
            <a:extLst>
              <a:ext uri="{FF2B5EF4-FFF2-40B4-BE49-F238E27FC236}">
                <a16:creationId xmlns:a16="http://schemas.microsoft.com/office/drawing/2014/main" id="{961F67FC-FC33-9F49-AAA5-C11C24E0E041}"/>
              </a:ext>
            </a:extLst>
          </p:cNvPr>
          <p:cNvSpPr/>
          <p:nvPr/>
        </p:nvSpPr>
        <p:spPr>
          <a:xfrm rot="5400000">
            <a:off x="6419088" y="5023104"/>
            <a:ext cx="329184" cy="70713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82F7240-A914-584F-81E1-13F3828C2575}"/>
              </a:ext>
            </a:extLst>
          </p:cNvPr>
          <p:cNvSpPr txBox="1"/>
          <p:nvPr/>
        </p:nvSpPr>
        <p:spPr>
          <a:xfrm>
            <a:off x="3880144" y="397459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鏡が動いた</a:t>
            </a:r>
            <a:r>
              <a:rPr kumimoji="1" lang="en-US" altLang="ja-JP" dirty="0"/>
              <a:t>!</a:t>
            </a:r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5091D8A-403D-EF48-A767-6EE0FE44A85F}"/>
              </a:ext>
            </a:extLst>
          </p:cNvPr>
          <p:cNvSpPr txBox="1"/>
          <p:nvPr/>
        </p:nvSpPr>
        <p:spPr>
          <a:xfrm>
            <a:off x="6861088" y="387096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レーザーで戻そう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6C626CA-81CA-8A45-85A0-265C2DEB88EF}"/>
              </a:ext>
            </a:extLst>
          </p:cNvPr>
          <p:cNvSpPr txBox="1"/>
          <p:nvPr/>
        </p:nvSpPr>
        <p:spPr>
          <a:xfrm>
            <a:off x="6940336" y="516940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鏡で戻そう</a:t>
            </a:r>
          </a:p>
        </p:txBody>
      </p:sp>
      <p:sp>
        <p:nvSpPr>
          <p:cNvPr id="25" name="Line 131">
            <a:extLst>
              <a:ext uri="{FF2B5EF4-FFF2-40B4-BE49-F238E27FC236}">
                <a16:creationId xmlns:a16="http://schemas.microsoft.com/office/drawing/2014/main" id="{EDF6FC9C-5247-A747-A1C0-34CC92360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28" y="2952285"/>
            <a:ext cx="0" cy="198770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/>
            <a:tailEnd type="non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14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86C71E9-43A0-7347-B4C0-59242163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00A0D36-9A2A-3E4F-932D-C912C2EB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78750F-CA87-FD4D-8D38-088CC8C5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レーザーで戻す場合、</a:t>
            </a:r>
            <a:r>
              <a:rPr lang="ja-JP" altLang="en-US"/>
              <a:t>補償できる量は相対量で決まる。</a:t>
            </a:r>
            <a:endParaRPr kumimoji="1" lang="en-US" altLang="ja-JP" dirty="0"/>
          </a:p>
          <a:p>
            <a:pPr lvl="1"/>
            <a:r>
              <a:rPr kumimoji="1" lang="ja-JP" altLang="en-US"/>
              <a:t>つまり、干渉計が長い方が補償できる絶対変位量は大きくなる。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ED20028-DC30-E340-A4C6-26CA0E676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干渉計の制御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B75240-FF04-2847-9D91-9E9E6B345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89" y="3529998"/>
            <a:ext cx="5383022" cy="6718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69C46B-B2CF-A741-9041-2E5931E8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81" y="4626864"/>
            <a:ext cx="4386199" cy="6718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9840FD-AC3E-6F4E-A149-2BA9688D1493}"/>
              </a:ext>
            </a:extLst>
          </p:cNvPr>
          <p:cNvSpPr/>
          <p:nvPr/>
        </p:nvSpPr>
        <p:spPr>
          <a:xfrm>
            <a:off x="1709096" y="3420271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4D3AA11-93AD-604E-ACD8-A44510717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69" y="5632704"/>
            <a:ext cx="3557143" cy="67183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EEF56A5-8766-534C-A6E1-5BF03679BC9A}"/>
              </a:ext>
            </a:extLst>
          </p:cNvPr>
          <p:cNvSpPr/>
          <p:nvPr/>
        </p:nvSpPr>
        <p:spPr>
          <a:xfrm>
            <a:off x="1703000" y="4468369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1A1B14-053D-5E44-9DB9-71418C79FB3F}"/>
              </a:ext>
            </a:extLst>
          </p:cNvPr>
          <p:cNvSpPr/>
          <p:nvPr/>
        </p:nvSpPr>
        <p:spPr>
          <a:xfrm>
            <a:off x="1709096" y="5538157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0371BB5-1604-6B42-8678-0428FAB26BBF}"/>
              </a:ext>
            </a:extLst>
          </p:cNvPr>
          <p:cNvSpPr/>
          <p:nvPr/>
        </p:nvSpPr>
        <p:spPr>
          <a:xfrm>
            <a:off x="2788088" y="3437223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7FFBD65-C4F7-C240-8FEF-BD2C92E3F282}"/>
              </a:ext>
            </a:extLst>
          </p:cNvPr>
          <p:cNvSpPr/>
          <p:nvPr/>
        </p:nvSpPr>
        <p:spPr>
          <a:xfrm>
            <a:off x="4572000" y="3430793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6E821B5-8847-0249-83DA-9A4CBA0F6060}"/>
              </a:ext>
            </a:extLst>
          </p:cNvPr>
          <p:cNvSpPr/>
          <p:nvPr/>
        </p:nvSpPr>
        <p:spPr>
          <a:xfrm>
            <a:off x="6931152" y="3443486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C33158B-801D-544D-ABF1-A147F322BAA3}"/>
              </a:ext>
            </a:extLst>
          </p:cNvPr>
          <p:cNvSpPr/>
          <p:nvPr/>
        </p:nvSpPr>
        <p:spPr>
          <a:xfrm>
            <a:off x="2635688" y="4510373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D9CFB95-31E5-F84B-9A4F-577A448950E5}"/>
              </a:ext>
            </a:extLst>
          </p:cNvPr>
          <p:cNvSpPr/>
          <p:nvPr/>
        </p:nvSpPr>
        <p:spPr>
          <a:xfrm>
            <a:off x="4084320" y="4522064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256C1C-6C15-A342-9FEE-CC2870537438}"/>
              </a:ext>
            </a:extLst>
          </p:cNvPr>
          <p:cNvSpPr/>
          <p:nvPr/>
        </p:nvSpPr>
        <p:spPr>
          <a:xfrm>
            <a:off x="6010656" y="4527158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03367E2-52C0-F548-A992-EB34E48A18DE}"/>
              </a:ext>
            </a:extLst>
          </p:cNvPr>
          <p:cNvSpPr/>
          <p:nvPr/>
        </p:nvSpPr>
        <p:spPr>
          <a:xfrm>
            <a:off x="2517648" y="5536988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AC70BDB-5EA1-B440-95BC-E62BAA35A19D}"/>
              </a:ext>
            </a:extLst>
          </p:cNvPr>
          <p:cNvSpPr/>
          <p:nvPr/>
        </p:nvSpPr>
        <p:spPr>
          <a:xfrm>
            <a:off x="3706368" y="5536821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1256D5-9DC1-AA46-825D-CA5E0ACC075F}"/>
              </a:ext>
            </a:extLst>
          </p:cNvPr>
          <p:cNvSpPr/>
          <p:nvPr/>
        </p:nvSpPr>
        <p:spPr>
          <a:xfrm>
            <a:off x="5248656" y="5542583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Line 131">
            <a:extLst>
              <a:ext uri="{FF2B5EF4-FFF2-40B4-BE49-F238E27FC236}">
                <a16:creationId xmlns:a16="http://schemas.microsoft.com/office/drawing/2014/main" id="{269F33AA-F276-F94D-8057-C722F50BB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0952" y="3312804"/>
            <a:ext cx="349784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4" name="Line 131">
            <a:extLst>
              <a:ext uri="{FF2B5EF4-FFF2-40B4-BE49-F238E27FC236}">
                <a16:creationId xmlns:a16="http://schemas.microsoft.com/office/drawing/2014/main" id="{D2DBF7BB-FF18-AB4D-A939-36791AF9A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0212" y="3313590"/>
            <a:ext cx="901788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5" name="Line 131">
            <a:extLst>
              <a:ext uri="{FF2B5EF4-FFF2-40B4-BE49-F238E27FC236}">
                <a16:creationId xmlns:a16="http://schemas.microsoft.com/office/drawing/2014/main" id="{C798D95A-ED9A-5E4D-BF92-0611F9F5C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4468" y="3313590"/>
            <a:ext cx="1688396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triangle"/>
            <a:tailEnd type="triangle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862B639-7848-374A-A3EC-741A30DF0E33}"/>
              </a:ext>
            </a:extLst>
          </p:cNvPr>
          <p:cNvSpPr/>
          <p:nvPr/>
        </p:nvSpPr>
        <p:spPr>
          <a:xfrm>
            <a:off x="2629592" y="3437223"/>
            <a:ext cx="229432" cy="850432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9C5CDCC-4B04-104B-A619-6931F400B7F5}"/>
              </a:ext>
            </a:extLst>
          </p:cNvPr>
          <p:cNvSpPr/>
          <p:nvPr/>
        </p:nvSpPr>
        <p:spPr>
          <a:xfrm>
            <a:off x="2647880" y="5536821"/>
            <a:ext cx="229432" cy="850432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A9311E1-7EAA-E441-A696-1D5AC18278A8}"/>
              </a:ext>
            </a:extLst>
          </p:cNvPr>
          <p:cNvSpPr/>
          <p:nvPr/>
        </p:nvSpPr>
        <p:spPr>
          <a:xfrm>
            <a:off x="4068248" y="5542583"/>
            <a:ext cx="229432" cy="850432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C431068-5373-0546-AA7C-5F183EE233BF}"/>
              </a:ext>
            </a:extLst>
          </p:cNvPr>
          <p:cNvSpPr/>
          <p:nvPr/>
        </p:nvSpPr>
        <p:spPr>
          <a:xfrm>
            <a:off x="4086536" y="3438058"/>
            <a:ext cx="229432" cy="850432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00BC5C7-94FF-D440-B2E1-29B1E3590F79}"/>
              </a:ext>
            </a:extLst>
          </p:cNvPr>
          <p:cNvSpPr/>
          <p:nvPr/>
        </p:nvSpPr>
        <p:spPr>
          <a:xfrm>
            <a:off x="6018968" y="5541581"/>
            <a:ext cx="229432" cy="850432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3173BBA-6ADC-E045-A195-A5D544DD403A}"/>
              </a:ext>
            </a:extLst>
          </p:cNvPr>
          <p:cNvSpPr/>
          <p:nvPr/>
        </p:nvSpPr>
        <p:spPr>
          <a:xfrm>
            <a:off x="6012872" y="3437724"/>
            <a:ext cx="229432" cy="850432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E8771170-8683-7843-AE1B-00FAC3A9E5F0}"/>
              </a:ext>
            </a:extLst>
          </p:cNvPr>
          <p:cNvSpPr/>
          <p:nvPr/>
        </p:nvSpPr>
        <p:spPr>
          <a:xfrm>
            <a:off x="1164567" y="3812875"/>
            <a:ext cx="888520" cy="888520"/>
          </a:xfrm>
          <a:prstGeom prst="arc">
            <a:avLst>
              <a:gd name="adj1" fmla="val 6068188"/>
              <a:gd name="adj2" fmla="val 16150895"/>
            </a:avLst>
          </a:prstGeom>
          <a:noFill/>
          <a:ln w="412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7F4EDC1E-E99F-874D-895C-E09587C37687}"/>
              </a:ext>
            </a:extLst>
          </p:cNvPr>
          <p:cNvSpPr/>
          <p:nvPr/>
        </p:nvSpPr>
        <p:spPr>
          <a:xfrm flipV="1">
            <a:off x="1144439" y="5034950"/>
            <a:ext cx="943156" cy="943156"/>
          </a:xfrm>
          <a:prstGeom prst="arc">
            <a:avLst>
              <a:gd name="adj1" fmla="val 6068188"/>
              <a:gd name="adj2" fmla="val 16150895"/>
            </a:avLst>
          </a:prstGeom>
          <a:noFill/>
          <a:ln w="412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442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62DDA06-6AD2-3F4A-A4DD-023A8C6B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BCA1C7-0D80-624E-A246-99B916E2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70F473-9C55-7B47-A29A-24FB2196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4977815"/>
          </a:xfrm>
        </p:spPr>
        <p:txBody>
          <a:bodyPr/>
          <a:lstStyle/>
          <a:p>
            <a:r>
              <a:rPr kumimoji="1" lang="ja-JP" altLang="en-US"/>
              <a:t>また、鏡が動いたとしても両方同時に動く場合は問題ない。</a:t>
            </a:r>
            <a:endParaRPr kumimoji="1" lang="en-US" altLang="ja-JP" dirty="0"/>
          </a:p>
          <a:p>
            <a:pPr lvl="1"/>
            <a:r>
              <a:rPr kumimoji="1" lang="ja-JP" altLang="en-US"/>
              <a:t>位相差が変化しないから。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C58A407-D980-BF41-AE0B-6A5432233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干渉計の制御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C37F7C-E3F6-EB46-AA77-21C87EC5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02" y="3308670"/>
            <a:ext cx="2834894" cy="67183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523AA9-7981-CA48-BFF1-3CE99393D513}"/>
              </a:ext>
            </a:extLst>
          </p:cNvPr>
          <p:cNvSpPr/>
          <p:nvPr/>
        </p:nvSpPr>
        <p:spPr>
          <a:xfrm>
            <a:off x="3641528" y="3192847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AA973CD-B2FB-6546-8D96-57FB2BEDF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04" y="4772135"/>
            <a:ext cx="2834894" cy="6718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043983B-5EEF-AB40-81C1-03AC349E735C}"/>
              </a:ext>
            </a:extLst>
          </p:cNvPr>
          <p:cNvSpPr/>
          <p:nvPr/>
        </p:nvSpPr>
        <p:spPr>
          <a:xfrm>
            <a:off x="928808" y="3211135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C63AFE-B274-104F-A8EC-48A623C056A0}"/>
              </a:ext>
            </a:extLst>
          </p:cNvPr>
          <p:cNvSpPr/>
          <p:nvPr/>
        </p:nvSpPr>
        <p:spPr>
          <a:xfrm>
            <a:off x="3649856" y="4674407"/>
            <a:ext cx="229432" cy="8504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EA1BA47-3C14-9A4C-B1DF-2BED212D5C1D}"/>
              </a:ext>
            </a:extLst>
          </p:cNvPr>
          <p:cNvSpPr/>
          <p:nvPr/>
        </p:nvSpPr>
        <p:spPr>
          <a:xfrm>
            <a:off x="789886" y="4694466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D21AA7-7E76-0C4E-A699-62E825C47779}"/>
              </a:ext>
            </a:extLst>
          </p:cNvPr>
          <p:cNvSpPr/>
          <p:nvPr/>
        </p:nvSpPr>
        <p:spPr>
          <a:xfrm>
            <a:off x="3489136" y="4677208"/>
            <a:ext cx="229432" cy="85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B839A14F-D78B-8C4C-8AD7-284A994F48D8}"/>
              </a:ext>
            </a:extLst>
          </p:cNvPr>
          <p:cNvSpPr/>
          <p:nvPr/>
        </p:nvSpPr>
        <p:spPr>
          <a:xfrm rot="5400000">
            <a:off x="2076332" y="4035382"/>
            <a:ext cx="329184" cy="70713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0D9C36-28E0-8B43-8DFA-4042AC7B486C}"/>
              </a:ext>
            </a:extLst>
          </p:cNvPr>
          <p:cNvSpPr txBox="1"/>
          <p:nvPr/>
        </p:nvSpPr>
        <p:spPr>
          <a:xfrm>
            <a:off x="2553620" y="416777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鏡が動いた</a:t>
            </a:r>
            <a:r>
              <a:rPr kumimoji="1" lang="en-US" altLang="ja-JP" dirty="0"/>
              <a:t>!</a:t>
            </a:r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0E93172-D272-974C-8319-AAD9A0828522}"/>
              </a:ext>
            </a:extLst>
          </p:cNvPr>
          <p:cNvSpPr/>
          <p:nvPr/>
        </p:nvSpPr>
        <p:spPr>
          <a:xfrm>
            <a:off x="934744" y="4695013"/>
            <a:ext cx="229432" cy="8504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2FC8A5-9B87-FD4A-9AD4-B66BA38E7873}"/>
              </a:ext>
            </a:extLst>
          </p:cNvPr>
          <p:cNvSpPr txBox="1"/>
          <p:nvPr/>
        </p:nvSpPr>
        <p:spPr>
          <a:xfrm>
            <a:off x="927278" y="5756857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けど干渉計の動作は問題ない。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F99FEA5-D916-C441-8AA9-5334CB514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85" y="2884714"/>
            <a:ext cx="4568165" cy="3429000"/>
          </a:xfrm>
          <a:prstGeom prst="rect">
            <a:avLst/>
          </a:prstGeom>
        </p:spPr>
      </p:pic>
      <p:sp>
        <p:nvSpPr>
          <p:cNvPr id="21" name="円/楕円 20">
            <a:extLst>
              <a:ext uri="{FF2B5EF4-FFF2-40B4-BE49-F238E27FC236}">
                <a16:creationId xmlns:a16="http://schemas.microsoft.com/office/drawing/2014/main" id="{6F50C616-7DB1-174C-8C78-1F8E97F696AD}"/>
              </a:ext>
            </a:extLst>
          </p:cNvPr>
          <p:cNvSpPr/>
          <p:nvPr/>
        </p:nvSpPr>
        <p:spPr>
          <a:xfrm>
            <a:off x="6718356" y="3483371"/>
            <a:ext cx="284747" cy="28474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650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重力波とは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重力波による物理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重力波検出器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>
                <a:solidFill>
                  <a:schemeClr val="bg1">
                    <a:lumMod val="50000"/>
                  </a:schemeClr>
                </a:solidFill>
              </a:rPr>
              <a:t>レーザー干渉計とは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重力波</a:t>
            </a:r>
            <a:r>
              <a:rPr lang="ja-JP" altLang="en-US" dirty="0"/>
              <a:t>研究の今後</a:t>
            </a:r>
            <a:endParaRPr lang="en-US" altLang="ja-JP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04538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9"/>
            <a:ext cx="8229600" cy="687592"/>
          </a:xfrm>
        </p:spPr>
        <p:txBody>
          <a:bodyPr/>
          <a:lstStyle/>
          <a:p>
            <a:r>
              <a:rPr kumimoji="1" lang="ja-JP" altLang="en-US" dirty="0"/>
              <a:t>重力は消せる</a:t>
            </a:r>
            <a:r>
              <a:rPr kumimoji="1" lang="en-US" altLang="ja-JP" dirty="0"/>
              <a:t>?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重力とは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05466" y="2402014"/>
            <a:ext cx="5538805" cy="30904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4572000" y="1835941"/>
            <a:ext cx="2869" cy="566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図 28" descr="stand3_side05_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89" y="2938859"/>
            <a:ext cx="1204670" cy="2581435"/>
          </a:xfrm>
          <a:prstGeom prst="rect">
            <a:avLst/>
          </a:prstGeom>
        </p:spPr>
      </p:pic>
      <p:pic>
        <p:nvPicPr>
          <p:cNvPr id="30" name="図 29" descr="table_syoumen_wo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81" y="3628004"/>
            <a:ext cx="2494490" cy="2014301"/>
          </a:xfrm>
          <a:prstGeom prst="rect">
            <a:avLst/>
          </a:prstGeom>
        </p:spPr>
      </p:pic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3615436" y="3274740"/>
            <a:ext cx="521773" cy="698698"/>
            <a:chOff x="524" y="1780"/>
            <a:chExt cx="382" cy="511"/>
          </a:xfrm>
        </p:grpSpPr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3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4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669537" y="199638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エレベーター</a:t>
            </a:r>
          </a:p>
        </p:txBody>
      </p:sp>
    </p:spTree>
    <p:extLst>
      <p:ext uri="{BB962C8B-B14F-4D97-AF65-F5344CB8AC3E}">
        <p14:creationId xmlns:p14="http://schemas.microsoft.com/office/powerpoint/2010/main" val="4218080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5263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重力波検出器</a:t>
            </a:r>
            <a:r>
              <a:rPr kumimoji="1" lang="ja-JP" altLang="en-US"/>
              <a:t>の発展</a:t>
            </a:r>
            <a:endParaRPr kumimoji="1" lang="en-US" altLang="ja-JP" dirty="0"/>
          </a:p>
          <a:p>
            <a:pPr lvl="1"/>
            <a:r>
              <a:rPr lang="ja-JP" altLang="en-US"/>
              <a:t>まだまだ検出器開発でやることは多い。</a:t>
            </a:r>
            <a:endParaRPr lang="en-US" altLang="ja-JP" dirty="0"/>
          </a:p>
          <a:p>
            <a:pPr lvl="1"/>
            <a:r>
              <a:rPr lang="ja-JP" altLang="en-US" dirty="0"/>
              <a:t>重力波観測</a:t>
            </a:r>
            <a:r>
              <a:rPr lang="ja-JP" altLang="en-US"/>
              <a:t>ネットワークの構築</a:t>
            </a:r>
            <a:endParaRPr lang="en-US" altLang="ja-JP" dirty="0"/>
          </a:p>
          <a:p>
            <a:pPr lvl="1"/>
            <a:r>
              <a:rPr lang="ja-JP" altLang="en-US"/>
              <a:t>地上検出器の高感度化</a:t>
            </a:r>
            <a:r>
              <a:rPr lang="en-US" altLang="ja-JP" dirty="0"/>
              <a:t> (10 Hz – 1 kHz)</a:t>
            </a:r>
          </a:p>
          <a:p>
            <a:pPr lvl="1"/>
            <a:r>
              <a:rPr kumimoji="1" lang="ja-JP" altLang="en-US"/>
              <a:t>観測</a:t>
            </a:r>
            <a:r>
              <a:rPr kumimoji="1" lang="ja-JP" altLang="en-US" dirty="0"/>
              <a:t>帯域の</a:t>
            </a:r>
            <a:r>
              <a:rPr kumimoji="1" lang="ja-JP" altLang="en-US"/>
              <a:t>拡幅</a:t>
            </a:r>
            <a:r>
              <a:rPr kumimoji="1" lang="en-US" altLang="ja-JP" dirty="0"/>
              <a:t> (0.1 </a:t>
            </a:r>
            <a:r>
              <a:rPr kumimoji="1" lang="en-US" altLang="ja-JP" dirty="0" err="1"/>
              <a:t>mHz</a:t>
            </a:r>
            <a:r>
              <a:rPr kumimoji="1" lang="en-US" altLang="ja-JP" dirty="0"/>
              <a:t> – 0.1 Hz)</a:t>
            </a:r>
            <a:r>
              <a:rPr kumimoji="1" lang="ja-JP" altLang="en-US"/>
              <a:t>：</a:t>
            </a:r>
            <a:endParaRPr kumimoji="1" lang="en-US" altLang="ja-JP" dirty="0"/>
          </a:p>
          <a:p>
            <a:pPr marL="457200" lvl="1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/>
              <a:t>宇宙</a:t>
            </a:r>
            <a:r>
              <a:rPr kumimoji="1" lang="ja-JP" altLang="en-US" dirty="0"/>
              <a:t>望遠鏡</a:t>
            </a:r>
            <a:r>
              <a:rPr kumimoji="1" lang="en-US" altLang="ja-JP" dirty="0"/>
              <a:t> (DECIGO, LISA)</a:t>
            </a:r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kumimoji="1" lang="en-US" altLang="ja-JP" dirty="0"/>
              <a:t>-&gt; </a:t>
            </a:r>
            <a:r>
              <a:rPr kumimoji="1" lang="ja-JP" altLang="en-US"/>
              <a:t>全く新しい検出装置の獲得。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en-US" altLang="ja-JP" b="1" dirty="0"/>
              <a:t>	     </a:t>
            </a:r>
            <a:r>
              <a:rPr kumimoji="1" lang="ja-JP" altLang="en-US" b="1" u="sng"/>
              <a:t>初期</a:t>
            </a:r>
            <a:r>
              <a:rPr kumimoji="1" lang="ja-JP" altLang="en-US" b="1" u="sng" dirty="0"/>
              <a:t>宇宙からの</a:t>
            </a:r>
            <a:r>
              <a:rPr lang="ja-JP" altLang="en-US" b="1" u="sng" dirty="0"/>
              <a:t>原始</a:t>
            </a:r>
            <a:r>
              <a:rPr kumimoji="1" lang="ja-JP" altLang="en-US" b="1" u="sng" dirty="0"/>
              <a:t>重力波</a:t>
            </a:r>
            <a:r>
              <a:rPr kumimoji="1" lang="ja-JP" altLang="en-US" b="1" u="sng"/>
              <a:t>観測</a:t>
            </a:r>
            <a:r>
              <a:rPr kumimoji="1" lang="en-US" altLang="ja-JP" dirty="0"/>
              <a:t>!!!</a:t>
            </a:r>
          </a:p>
          <a:p>
            <a:r>
              <a:rPr lang="en-US" altLang="ja-JP" dirty="0"/>
              <a:t>DECIGO</a:t>
            </a:r>
            <a:r>
              <a:rPr lang="ja-JP" altLang="en-US"/>
              <a:t>の実現にむけて</a:t>
            </a:r>
            <a:endParaRPr lang="en-US" altLang="ja-JP" dirty="0"/>
          </a:p>
          <a:p>
            <a:pPr lvl="1"/>
            <a:r>
              <a:rPr lang="ja-JP" altLang="en-US"/>
              <a:t>まず、必要最低限の宇宙検出器をつくる</a:t>
            </a:r>
            <a:r>
              <a:rPr lang="en-US" altLang="ja-JP" dirty="0"/>
              <a:t>?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重力波研究の今後</a:t>
            </a:r>
          </a:p>
        </p:txBody>
      </p:sp>
    </p:spTree>
    <p:extLst>
      <p:ext uri="{BB962C8B-B14F-4D97-AF65-F5344CB8AC3E}">
        <p14:creationId xmlns:p14="http://schemas.microsoft.com/office/powerpoint/2010/main" val="2577258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534716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今後重力波検出器によって明らかになる物理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中性子星の状態方程式</a:t>
            </a:r>
            <a:endParaRPr kumimoji="1" lang="en-US" altLang="ja-JP" dirty="0"/>
          </a:p>
          <a:p>
            <a:pPr lvl="1"/>
            <a:r>
              <a:rPr lang="ja-JP" altLang="en-US" dirty="0"/>
              <a:t>宇宙膨張の加速度の独立測定</a:t>
            </a:r>
            <a:endParaRPr lang="en-US" altLang="ja-JP" dirty="0"/>
          </a:p>
          <a:p>
            <a:pPr lvl="1"/>
            <a:r>
              <a:rPr lang="ja-JP" altLang="en-US" dirty="0"/>
              <a:t>余剰次元探査</a:t>
            </a:r>
            <a:endParaRPr lang="en-US" altLang="ja-JP" dirty="0"/>
          </a:p>
          <a:p>
            <a:pPr lvl="1"/>
            <a:r>
              <a:rPr lang="ja-JP" altLang="en-US" dirty="0"/>
              <a:t>修正重力理論の検証</a:t>
            </a:r>
            <a:endParaRPr lang="en-US" altLang="ja-JP" dirty="0"/>
          </a:p>
          <a:p>
            <a:pPr lvl="1"/>
            <a:r>
              <a:rPr kumimoji="1" lang="ja-JP" altLang="en-US" dirty="0"/>
              <a:t>ダークマター探査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インフレーション後の宇宙の熱史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巨大ブラックホールの生成過程の解明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宇宙初期のパリティ対称性の検証</a:t>
            </a:r>
            <a:endParaRPr kumimoji="1" lang="en-US" altLang="ja-JP" dirty="0"/>
          </a:p>
          <a:p>
            <a:pPr lvl="1"/>
            <a:r>
              <a:rPr lang="ja-JP" altLang="en-US" dirty="0"/>
              <a:t>ヒッグスセクターの検証 </a:t>
            </a:r>
            <a:endParaRPr lang="en-US" altLang="ja-JP" dirty="0"/>
          </a:p>
          <a:p>
            <a:pPr lvl="1"/>
            <a:r>
              <a:rPr lang="ja-JP" altLang="en-US" dirty="0"/>
              <a:t>巨視的量子力学の検証</a:t>
            </a:r>
          </a:p>
          <a:p>
            <a:pPr lvl="1"/>
            <a:r>
              <a:rPr lang="is-IS" altLang="ja-JP" dirty="0"/>
              <a:t>…</a:t>
            </a:r>
            <a:r>
              <a:rPr lang="ja-JP" altLang="en-US" dirty="0"/>
              <a:t>余白が足りない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重力波研究の今後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27954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>
                <a:solidFill>
                  <a:srgbClr val="FF0000"/>
                </a:solidFill>
              </a:rPr>
              <a:t>いま重力波研究が熱い</a:t>
            </a:r>
            <a:r>
              <a:rPr kumimoji="1" lang="en-US" altLang="ja-JP" sz="5400" dirty="0">
                <a:solidFill>
                  <a:srgbClr val="FF0000"/>
                </a:solidFill>
              </a:rPr>
              <a:t>!!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pic>
        <p:nvPicPr>
          <p:cNvPr id="6" name="図 5" descr="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85" y="2278470"/>
            <a:ext cx="6232769" cy="4158426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457200" y="1148348"/>
            <a:ext cx="8151448" cy="937846"/>
          </a:xfrm>
          <a:prstGeom prst="wedgeRectCallout">
            <a:avLst>
              <a:gd name="adj1" fmla="val -5724"/>
              <a:gd name="adj2" fmla="val 370834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67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9"/>
            <a:ext cx="8229600" cy="687592"/>
          </a:xfrm>
        </p:spPr>
        <p:txBody>
          <a:bodyPr/>
          <a:lstStyle/>
          <a:p>
            <a:r>
              <a:rPr kumimoji="1" lang="ja-JP" altLang="en-US" dirty="0"/>
              <a:t>重力は消せる</a:t>
            </a:r>
            <a:r>
              <a:rPr kumimoji="1" lang="en-US" altLang="ja-JP" dirty="0"/>
              <a:t>?</a:t>
            </a:r>
          </a:p>
          <a:p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重力とは</a:t>
            </a:r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457200" y="5721418"/>
            <a:ext cx="8229600" cy="68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→ </a:t>
            </a:r>
            <a:r>
              <a:rPr lang="ja-JP" altLang="en-US" dirty="0"/>
              <a:t>では重力の本質とは</a:t>
            </a:r>
            <a:r>
              <a:rPr lang="en-US" altLang="ja-JP" dirty="0"/>
              <a:t>?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4572000" y="1835941"/>
            <a:ext cx="2869" cy="566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図形グループ 15"/>
          <p:cNvGrpSpPr/>
          <p:nvPr/>
        </p:nvGrpSpPr>
        <p:grpSpPr>
          <a:xfrm>
            <a:off x="4362155" y="1851430"/>
            <a:ext cx="419690" cy="253125"/>
            <a:chOff x="5429128" y="1777328"/>
            <a:chExt cx="419690" cy="253125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5429128" y="1777328"/>
              <a:ext cx="419690" cy="2531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5429128" y="1777328"/>
              <a:ext cx="419690" cy="2531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図 8" descr="biyouin_hasa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17">
            <a:off x="4742503" y="1467477"/>
            <a:ext cx="1044548" cy="104454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918034" y="1996384"/>
            <a:ext cx="320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ケーブルの切れたエレベーター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805466" y="2402014"/>
            <a:ext cx="5538805" cy="30904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stand3_side05_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89" y="2938859"/>
            <a:ext cx="1204670" cy="2581435"/>
          </a:xfrm>
          <a:prstGeom prst="rect">
            <a:avLst/>
          </a:prstGeom>
        </p:spPr>
      </p:pic>
      <p:pic>
        <p:nvPicPr>
          <p:cNvPr id="31" name="図 30" descr="table_syoumen_wo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81" y="3628004"/>
            <a:ext cx="2494490" cy="2014301"/>
          </a:xfrm>
          <a:prstGeom prst="rect">
            <a:avLst/>
          </a:prstGeom>
        </p:spPr>
      </p:pic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3615436" y="3274740"/>
            <a:ext cx="521773" cy="698698"/>
            <a:chOff x="524" y="1780"/>
            <a:chExt cx="382" cy="511"/>
          </a:xfrm>
        </p:grpSpPr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4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5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448E-7 1.56554E-6 L -1.02448E-7 -0.016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9127E-6 -1.46793E-6 L -0.0007 -0.019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665E-6 2.96596E-6 L -2.69665E-6 -0.01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48349"/>
            <a:ext cx="8229600" cy="703082"/>
          </a:xfrm>
        </p:spPr>
        <p:txBody>
          <a:bodyPr/>
          <a:lstStyle/>
          <a:p>
            <a:r>
              <a:rPr kumimoji="1" lang="ja-JP" altLang="en-US" dirty="0"/>
              <a:t>リンゴが上下左右に</a:t>
            </a:r>
            <a:r>
              <a:rPr kumimoji="1" lang="en-US" altLang="ja-JP" dirty="0"/>
              <a:t>4</a:t>
            </a:r>
            <a:r>
              <a:rPr kumimoji="1" lang="ja-JP" altLang="en-US" dirty="0"/>
              <a:t>個あると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重力とは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18034" y="1996384"/>
            <a:ext cx="320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ケーブルの切れたエレベーター</a:t>
            </a: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4311113" y="2650261"/>
            <a:ext cx="521773" cy="698698"/>
            <a:chOff x="524" y="1780"/>
            <a:chExt cx="382" cy="511"/>
          </a:xfrm>
        </p:grpSpPr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4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5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図形グループ 61"/>
          <p:cNvGrpSpPr/>
          <p:nvPr/>
        </p:nvGrpSpPr>
        <p:grpSpPr>
          <a:xfrm>
            <a:off x="1805466" y="1835941"/>
            <a:ext cx="5653937" cy="3656571"/>
            <a:chOff x="1805466" y="1835941"/>
            <a:chExt cx="5653937" cy="3656571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4362155" y="1851430"/>
              <a:ext cx="419690" cy="253125"/>
              <a:chOff x="5429128" y="1777328"/>
              <a:chExt cx="419690" cy="253125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5429128" y="1777328"/>
                <a:ext cx="419690" cy="2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V="1">
                <a:off x="5429128" y="1777328"/>
                <a:ext cx="419690" cy="2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正方形/長方形 9"/>
            <p:cNvSpPr/>
            <p:nvPr/>
          </p:nvSpPr>
          <p:spPr>
            <a:xfrm>
              <a:off x="1805466" y="2402014"/>
              <a:ext cx="5538805" cy="3090498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stand3_side05_ma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33" y="2692704"/>
              <a:ext cx="1204670" cy="2581435"/>
            </a:xfrm>
            <a:prstGeom prst="rect">
              <a:avLst/>
            </a:prstGeom>
          </p:spPr>
        </p:pic>
        <p:cxnSp>
          <p:nvCxnSpPr>
            <p:cNvPr id="17" name="直線コネクタ 16"/>
            <p:cNvCxnSpPr/>
            <p:nvPr/>
          </p:nvCxnSpPr>
          <p:spPr>
            <a:xfrm flipH="1" flipV="1">
              <a:off x="4572000" y="1835941"/>
              <a:ext cx="2869" cy="566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9"/>
          <p:cNvGrpSpPr>
            <a:grpSpLocks/>
          </p:cNvGrpSpPr>
          <p:nvPr/>
        </p:nvGrpSpPr>
        <p:grpSpPr bwMode="auto">
          <a:xfrm>
            <a:off x="4325457" y="4347910"/>
            <a:ext cx="521773" cy="698698"/>
            <a:chOff x="524" y="1780"/>
            <a:chExt cx="382" cy="511"/>
          </a:xfrm>
        </p:grpSpPr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2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3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5195300" y="3521142"/>
            <a:ext cx="521773" cy="698698"/>
            <a:chOff x="524" y="1780"/>
            <a:chExt cx="382" cy="511"/>
          </a:xfrm>
        </p:grpSpPr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6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7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29"/>
          <p:cNvGrpSpPr>
            <a:grpSpLocks/>
          </p:cNvGrpSpPr>
          <p:nvPr/>
        </p:nvGrpSpPr>
        <p:grpSpPr bwMode="auto">
          <a:xfrm>
            <a:off x="3426924" y="3520438"/>
            <a:ext cx="521773" cy="698698"/>
            <a:chOff x="524" y="1780"/>
            <a:chExt cx="382" cy="511"/>
          </a:xfrm>
        </p:grpSpPr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0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1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6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中須賀研安東研交流会 </a:t>
            </a:r>
            <a:r>
              <a:rPr kumimoji="1" lang="en-US" altLang="ja-JP"/>
              <a:t>(</a:t>
            </a:r>
            <a:r>
              <a:rPr kumimoji="1" lang="ja-JP" altLang="en-US"/>
              <a:t>東京大学 本郷キャンパス、</a:t>
            </a:r>
            <a:r>
              <a:rPr kumimoji="1" lang="en-US" altLang="ja-JP"/>
              <a:t>2019</a:t>
            </a:r>
            <a:r>
              <a:rPr kumimoji="1" lang="ja-JP" altLang="en-US"/>
              <a:t>年</a:t>
            </a:r>
            <a:r>
              <a:rPr kumimoji="1" lang="en-US" altLang="ja-JP"/>
              <a:t>3</a:t>
            </a:r>
            <a:r>
              <a:rPr kumimoji="1" lang="ja-JP" altLang="en-US"/>
              <a:t>月</a:t>
            </a:r>
            <a:r>
              <a:rPr kumimoji="1" lang="en-US" altLang="ja-JP"/>
              <a:t>7</a:t>
            </a:r>
            <a:r>
              <a:rPr kumimoji="1" lang="ja-JP" altLang="en-US"/>
              <a:t>日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95FB-E4A6-2A4E-8504-903E6340B76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重力とは</a:t>
            </a:r>
          </a:p>
        </p:txBody>
      </p:sp>
      <p:grpSp>
        <p:nvGrpSpPr>
          <p:cNvPr id="31" name="グループ化 35"/>
          <p:cNvGrpSpPr/>
          <p:nvPr/>
        </p:nvGrpSpPr>
        <p:grpSpPr>
          <a:xfrm>
            <a:off x="3924976" y="5180701"/>
            <a:ext cx="1276441" cy="1276440"/>
            <a:chOff x="3500430" y="4071942"/>
            <a:chExt cx="2309813" cy="2309812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500430" y="4071942"/>
              <a:ext cx="2309813" cy="2309812"/>
            </a:xfrm>
            <a:prstGeom prst="ellipse">
              <a:avLst/>
            </a:prstGeom>
            <a:solidFill>
              <a:srgbClr val="3333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602155" y="5172079"/>
              <a:ext cx="119063" cy="1190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3882919" y="5298265"/>
              <a:ext cx="1497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ja-JP" altLang="en-US" sz="2400" b="1" dirty="0">
                  <a:solidFill>
                    <a:srgbClr val="FFFFFF"/>
                  </a:solidFill>
                </a:rPr>
                <a:t>地球</a:t>
              </a:r>
            </a:p>
          </p:txBody>
        </p:sp>
      </p:grp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4004829" y="2439935"/>
            <a:ext cx="560342" cy="334872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H="1">
            <a:off x="4565168" y="2439935"/>
            <a:ext cx="586019" cy="334872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>
              <a:solidFill>
                <a:srgbClr val="000000"/>
              </a:solidFill>
            </a:endParaRPr>
          </a:p>
        </p:txBody>
      </p:sp>
      <p:grpSp>
        <p:nvGrpSpPr>
          <p:cNvPr id="37" name="図形グループ 36"/>
          <p:cNvGrpSpPr/>
          <p:nvPr/>
        </p:nvGrpSpPr>
        <p:grpSpPr>
          <a:xfrm>
            <a:off x="2782030" y="1029587"/>
            <a:ext cx="3689401" cy="2386047"/>
            <a:chOff x="1805466" y="1835941"/>
            <a:chExt cx="5653937" cy="3656571"/>
          </a:xfrm>
        </p:grpSpPr>
        <p:grpSp>
          <p:nvGrpSpPr>
            <p:cNvPr id="38" name="図形グループ 37"/>
            <p:cNvGrpSpPr/>
            <p:nvPr/>
          </p:nvGrpSpPr>
          <p:grpSpPr>
            <a:xfrm>
              <a:off x="4362155" y="1851430"/>
              <a:ext cx="419690" cy="253125"/>
              <a:chOff x="5429128" y="1777328"/>
              <a:chExt cx="419690" cy="253125"/>
            </a:xfrm>
          </p:grpSpPr>
          <p:cxnSp>
            <p:nvCxnSpPr>
              <p:cNvPr id="42" name="直線コネクタ 41"/>
              <p:cNvCxnSpPr/>
              <p:nvPr/>
            </p:nvCxnSpPr>
            <p:spPr>
              <a:xfrm>
                <a:off x="5429128" y="1777328"/>
                <a:ext cx="419690" cy="2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V="1">
                <a:off x="5429128" y="1777328"/>
                <a:ext cx="419690" cy="2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正方形/長方形 38"/>
            <p:cNvSpPr/>
            <p:nvPr/>
          </p:nvSpPr>
          <p:spPr>
            <a:xfrm>
              <a:off x="1805466" y="2402014"/>
              <a:ext cx="5538805" cy="3090498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図 39" descr="stand3_side05_ma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33" y="2692704"/>
              <a:ext cx="1204670" cy="2581435"/>
            </a:xfrm>
            <a:prstGeom prst="rect">
              <a:avLst/>
            </a:prstGeom>
          </p:spPr>
        </p:pic>
        <p:cxnSp>
          <p:nvCxnSpPr>
            <p:cNvPr id="41" name="直線コネクタ 40"/>
            <p:cNvCxnSpPr/>
            <p:nvPr/>
          </p:nvCxnSpPr>
          <p:spPr>
            <a:xfrm flipH="1" flipV="1">
              <a:off x="4572000" y="1835941"/>
              <a:ext cx="2869" cy="566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9"/>
          <p:cNvGrpSpPr>
            <a:grpSpLocks/>
          </p:cNvGrpSpPr>
          <p:nvPr/>
        </p:nvGrpSpPr>
        <p:grpSpPr bwMode="auto">
          <a:xfrm>
            <a:off x="4951491" y="2075405"/>
            <a:ext cx="399400" cy="534830"/>
            <a:chOff x="524" y="1780"/>
            <a:chExt cx="382" cy="511"/>
          </a:xfrm>
        </p:grpSpPr>
        <p:sp>
          <p:nvSpPr>
            <p:cNvPr id="53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4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55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4381254" y="1530603"/>
            <a:ext cx="399400" cy="534830"/>
            <a:chOff x="524" y="1780"/>
            <a:chExt cx="382" cy="511"/>
          </a:xfrm>
        </p:grpSpPr>
        <p:sp>
          <p:nvSpPr>
            <p:cNvPr id="62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3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4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29"/>
          <p:cNvGrpSpPr>
            <a:grpSpLocks/>
          </p:cNvGrpSpPr>
          <p:nvPr/>
        </p:nvGrpSpPr>
        <p:grpSpPr bwMode="auto">
          <a:xfrm>
            <a:off x="4380772" y="2610235"/>
            <a:ext cx="399400" cy="534830"/>
            <a:chOff x="524" y="1780"/>
            <a:chExt cx="382" cy="511"/>
          </a:xfrm>
        </p:grpSpPr>
        <p:sp>
          <p:nvSpPr>
            <p:cNvPr id="66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7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68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29"/>
          <p:cNvGrpSpPr>
            <a:grpSpLocks/>
          </p:cNvGrpSpPr>
          <p:nvPr/>
        </p:nvGrpSpPr>
        <p:grpSpPr bwMode="auto">
          <a:xfrm>
            <a:off x="3794927" y="2073574"/>
            <a:ext cx="399400" cy="534830"/>
            <a:chOff x="524" y="1780"/>
            <a:chExt cx="382" cy="511"/>
          </a:xfrm>
        </p:grpSpPr>
        <p:sp>
          <p:nvSpPr>
            <p:cNvPr id="70" name="Oval 30"/>
            <p:cNvSpPr>
              <a:spLocks noChangeArrowheads="1"/>
            </p:cNvSpPr>
            <p:nvPr/>
          </p:nvSpPr>
          <p:spPr bwMode="auto">
            <a:xfrm>
              <a:off x="524" y="1909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71" name="Arc 31"/>
            <p:cNvSpPr>
              <a:spLocks/>
            </p:cNvSpPr>
            <p:nvPr/>
          </p:nvSpPr>
          <p:spPr bwMode="auto">
            <a:xfrm rot="1950791" flipH="1" flipV="1">
              <a:off x="709" y="1780"/>
              <a:ext cx="53" cy="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7"/>
                <a:gd name="T1" fmla="*/ 0 h 21600"/>
                <a:gd name="T2" fmla="*/ 20317 w 20317"/>
                <a:gd name="T3" fmla="*/ 14266 h 21600"/>
                <a:gd name="T4" fmla="*/ 0 w 203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7" h="21600" fill="none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</a:path>
                <a:path w="20317" h="21600" stroke="0" extrusionOk="0">
                  <a:moveTo>
                    <a:pt x="-1" y="0"/>
                  </a:moveTo>
                  <a:cubicBezTo>
                    <a:pt x="9101" y="0"/>
                    <a:pt x="17226" y="5705"/>
                    <a:pt x="20316" y="142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72" name="Arc 32"/>
            <p:cNvSpPr>
              <a:spLocks/>
            </p:cNvSpPr>
            <p:nvPr/>
          </p:nvSpPr>
          <p:spPr bwMode="auto">
            <a:xfrm rot="3575698" flipV="1">
              <a:off x="683" y="1907"/>
              <a:ext cx="71" cy="97"/>
            </a:xfrm>
            <a:custGeom>
              <a:avLst/>
              <a:gdLst>
                <a:gd name="G0" fmla="+- 2073 0 0"/>
                <a:gd name="G1" fmla="+- 21600 0 0"/>
                <a:gd name="G2" fmla="+- 21600 0 0"/>
                <a:gd name="T0" fmla="*/ 0 w 23673"/>
                <a:gd name="T1" fmla="*/ 100 h 26742"/>
                <a:gd name="T2" fmla="*/ 23052 w 23673"/>
                <a:gd name="T3" fmla="*/ 26742 h 26742"/>
                <a:gd name="T4" fmla="*/ 2073 w 23673"/>
                <a:gd name="T5" fmla="*/ 21600 h 26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73" h="26742" fill="none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</a:path>
                <a:path w="23673" h="26742" stroke="0" extrusionOk="0">
                  <a:moveTo>
                    <a:pt x="-1" y="99"/>
                  </a:moveTo>
                  <a:cubicBezTo>
                    <a:pt x="688" y="33"/>
                    <a:pt x="1380" y="-1"/>
                    <a:pt x="2073" y="0"/>
                  </a:cubicBezTo>
                  <a:cubicBezTo>
                    <a:pt x="14002" y="0"/>
                    <a:pt x="23673" y="9670"/>
                    <a:pt x="23673" y="21600"/>
                  </a:cubicBezTo>
                  <a:cubicBezTo>
                    <a:pt x="23673" y="23332"/>
                    <a:pt x="23464" y="25059"/>
                    <a:pt x="23052" y="26742"/>
                  </a:cubicBezTo>
                  <a:lnTo>
                    <a:pt x="20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2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0017 0.261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051E-6 3.83245E-6 L -0.02987 0.2365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18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2968 0.2365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118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1.94444E-6 0.2215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0052 0.2398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UT.thmx</Template>
  <TotalTime>40747</TotalTime>
  <Words>3955</Words>
  <Application>Microsoft Macintosh PowerPoint</Application>
  <PresentationFormat>画面に合わせる (4:3)</PresentationFormat>
  <Paragraphs>733</Paragraphs>
  <Slides>62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6" baseType="lpstr">
      <vt:lpstr>ＭＳ Ｐゴシック</vt:lpstr>
      <vt:lpstr>Arial</vt:lpstr>
      <vt:lpstr>Calibri</vt:lpstr>
      <vt:lpstr>UT</vt:lpstr>
      <vt:lpstr>重力波の検出器と物理</vt:lpstr>
      <vt:lpstr>今日の流れ</vt:lpstr>
      <vt:lpstr>目次</vt:lpstr>
      <vt:lpstr>目次</vt:lpstr>
      <vt:lpstr>重力波とは</vt:lpstr>
      <vt:lpstr>重力とは</vt:lpstr>
      <vt:lpstr>重力とは</vt:lpstr>
      <vt:lpstr>重力とは</vt:lpstr>
      <vt:lpstr>重力とは</vt:lpstr>
      <vt:lpstr>重力とは</vt:lpstr>
      <vt:lpstr>重力とは</vt:lpstr>
      <vt:lpstr>重力波とは</vt:lpstr>
      <vt:lpstr>重力波とは</vt:lpstr>
      <vt:lpstr>目次</vt:lpstr>
      <vt:lpstr>重力波による物理</vt:lpstr>
      <vt:lpstr>重力波による物理</vt:lpstr>
      <vt:lpstr>重力波による物理</vt:lpstr>
      <vt:lpstr>重力波による物理</vt:lpstr>
      <vt:lpstr>重力波による物理</vt:lpstr>
      <vt:lpstr>重力波による物理</vt:lpstr>
      <vt:lpstr>重力波による物理</vt:lpstr>
      <vt:lpstr>重力波で宇宙の始まりを観る！</vt:lpstr>
      <vt:lpstr>目次</vt:lpstr>
      <vt:lpstr>重力波検出器</vt:lpstr>
      <vt:lpstr>重力波検出器</vt:lpstr>
      <vt:lpstr>重力波検出器</vt:lpstr>
      <vt:lpstr>Advanced LIGO</vt:lpstr>
      <vt:lpstr>大型低温重力波望遠鏡KAGRA</vt:lpstr>
      <vt:lpstr>宇宙重力波望遠鏡</vt:lpstr>
      <vt:lpstr>(参考) 電磁場望遠鏡</vt:lpstr>
      <vt:lpstr>重力波検出器の感度</vt:lpstr>
      <vt:lpstr>重力波検出器の感度</vt:lpstr>
      <vt:lpstr>重力波検出器の感度</vt:lpstr>
      <vt:lpstr>目次</vt:lpstr>
      <vt:lpstr>レーザー干渉計型重力波検出器</vt:lpstr>
      <vt:lpstr>レーザー干渉計型重力波検出器</vt:lpstr>
      <vt:lpstr>レーザー干渉計型重力波検出器</vt:lpstr>
      <vt:lpstr>地上のレーザー干渉計の感度</vt:lpstr>
      <vt:lpstr>地上のレーザー干渉計の感度</vt:lpstr>
      <vt:lpstr>地上のレーザー干渉計の感度</vt:lpstr>
      <vt:lpstr>地上のレーザー干渉計の感度</vt:lpstr>
      <vt:lpstr>地上のレーザー干渉計の感度</vt:lpstr>
      <vt:lpstr>地上のレーザー干渉計の感度</vt:lpstr>
      <vt:lpstr>宇宙のレーザー干渉計の感度</vt:lpstr>
      <vt:lpstr>重力波検出器の感度</vt:lpstr>
      <vt:lpstr>レーザー干渉計の感度</vt:lpstr>
      <vt:lpstr>レーザー干渉計の感度</vt:lpstr>
      <vt:lpstr>干渉計の感度曲線の書き方</vt:lpstr>
      <vt:lpstr>DECIGOの感度曲線の変化</vt:lpstr>
      <vt:lpstr>DECIGOの感度曲線の変化</vt:lpstr>
      <vt:lpstr>DECIGOの感度曲線の変化</vt:lpstr>
      <vt:lpstr>DECIGOの感度曲線の変化</vt:lpstr>
      <vt:lpstr>DECIGOの感度曲線の変化</vt:lpstr>
      <vt:lpstr>干渉計の制御</vt:lpstr>
      <vt:lpstr>干渉計の制御</vt:lpstr>
      <vt:lpstr>干渉計の制御</vt:lpstr>
      <vt:lpstr>干渉計の制御</vt:lpstr>
      <vt:lpstr>干渉計の制御</vt:lpstr>
      <vt:lpstr>目次</vt:lpstr>
      <vt:lpstr>重力波研究の今後</vt:lpstr>
      <vt:lpstr>重力波研究の今後</vt:lpstr>
      <vt:lpstr>まとめ</vt:lpstr>
    </vt:vector>
  </TitlesOfParts>
  <Company>東京大学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GWPO seminar</dc:title>
  <dc:creator>長野 晃士</dc:creator>
  <cp:lastModifiedBy>長野　晃士</cp:lastModifiedBy>
  <cp:revision>1232</cp:revision>
  <cp:lastPrinted>2019-03-06T16:46:08Z</cp:lastPrinted>
  <dcterms:created xsi:type="dcterms:W3CDTF">2015-11-17T16:37:17Z</dcterms:created>
  <dcterms:modified xsi:type="dcterms:W3CDTF">2019-03-18T01:02:27Z</dcterms:modified>
</cp:coreProperties>
</file>