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0" autoAdjust="0"/>
    <p:restoredTop sz="47180" autoAdjust="0"/>
  </p:normalViewPr>
  <p:slideViewPr>
    <p:cSldViewPr snapToGrid="0">
      <p:cViewPr varScale="1">
        <p:scale>
          <a:sx n="46" d="100"/>
          <a:sy n="46" d="100"/>
        </p:scale>
        <p:origin x="245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D1F0E-9EC3-4E04-B34A-94887466404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F6F2A-EFF9-44C2-AC54-B0AF29531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95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F6F2A-EFF9-44C2-AC54-B0AF29531DF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37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F6F2A-EFF9-44C2-AC54-B0AF29531DF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44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9F6F2A-EFF9-44C2-AC54-B0AF29531DF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1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975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350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82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56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14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74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8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37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263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79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6BCB-B75C-4217-A859-D2954EC184EB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36B0-142B-4F30-8B9C-C1D289935E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03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DECIGO</a:t>
            </a:r>
            <a:r>
              <a:rPr kumimoji="1" lang="ja-JP" altLang="en-US" dirty="0" smtClean="0"/>
              <a:t>のサイエンス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瀬戸直樹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京大理</a:t>
            </a:r>
            <a:r>
              <a:rPr kumimoji="1" lang="en-US" altLang="ja-JP" dirty="0" smtClean="0"/>
              <a:t>)</a:t>
            </a:r>
          </a:p>
          <a:p>
            <a:r>
              <a:rPr lang="en-US" altLang="ja-JP" dirty="0" smtClean="0"/>
              <a:t>2018.11.1</a:t>
            </a:r>
          </a:p>
          <a:p>
            <a:r>
              <a:rPr lang="en-US" altLang="ja-JP" dirty="0" smtClean="0"/>
              <a:t>DECIGO WS </a:t>
            </a:r>
          </a:p>
          <a:p>
            <a:r>
              <a:rPr lang="ja-JP" altLang="en-US" dirty="0" smtClean="0"/>
              <a:t>名古屋大学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8858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3"/>
    </mc:Choice>
    <mc:Fallback xmlns="">
      <p:transition spd="slow" advTm="214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-256312"/>
            <a:ext cx="7886700" cy="1325563"/>
          </a:xfrm>
        </p:spPr>
        <p:txBody>
          <a:bodyPr/>
          <a:lstStyle/>
          <a:p>
            <a:r>
              <a:rPr lang="ja-JP" altLang="en-US" dirty="0"/>
              <a:t>多様</a:t>
            </a:r>
            <a:r>
              <a:rPr lang="ja-JP" altLang="en-US" dirty="0" smtClean="0"/>
              <a:t>な</a:t>
            </a:r>
            <a:r>
              <a:rPr lang="ja-JP" altLang="en-US" dirty="0" smtClean="0"/>
              <a:t>重力波</a:t>
            </a:r>
            <a:r>
              <a:rPr lang="ja-JP" altLang="en-US" dirty="0"/>
              <a:t>源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>
          <a:xfrm>
            <a:off x="628650" y="5095783"/>
            <a:ext cx="7886700" cy="155344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①初期宇宙起源の背景重力波</a:t>
            </a:r>
            <a:endParaRPr kumimoji="1" lang="en-US" altLang="ja-JP" dirty="0" smtClean="0"/>
          </a:p>
          <a:p>
            <a:r>
              <a:rPr lang="ja-JP" altLang="en-US" dirty="0" smtClean="0"/>
              <a:t>②</a:t>
            </a:r>
            <a:r>
              <a:rPr lang="en-US" altLang="ja-JP" dirty="0" smtClean="0"/>
              <a:t>NS-NS,BH-BH</a:t>
            </a:r>
            <a:r>
              <a:rPr lang="ja-JP" altLang="en-US" dirty="0" smtClean="0"/>
              <a:t>等のコンパクト連星</a:t>
            </a:r>
            <a:r>
              <a:rPr lang="en-US" altLang="ja-JP" dirty="0" smtClean="0"/>
              <a:t>(&lt;100M</a:t>
            </a:r>
            <a:r>
              <a:rPr lang="en-US" altLang="ja-JP" baseline="-25000" dirty="0" smtClean="0"/>
              <a:t>sun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③</a:t>
            </a:r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中間質量</a:t>
            </a:r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BH</a:t>
            </a:r>
            <a:r>
              <a:rPr kumimoji="1" lang="ja-JP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の合体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4075" y="715387"/>
            <a:ext cx="6781571" cy="385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947385" y="278758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chemeClr val="bg1"/>
                </a:solidFill>
              </a:rPr>
              <a:t>①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97446" y="3153049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②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44861" y="94801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chemeClr val="bg1"/>
                </a:solidFill>
              </a:rPr>
              <a:t>③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021373" y="419609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安東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07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"/>
    </mc:Choice>
    <mc:Fallback xmlns="">
      <p:transition spd="slow" advTm="1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lang="ja-JP" altLang="en-US" dirty="0"/>
              <a:t>①</a:t>
            </a:r>
            <a:r>
              <a:rPr kumimoji="1" lang="ja-JP" altLang="en-US" dirty="0" smtClean="0"/>
              <a:t>初期宇宙起源の背景重力波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21392" y="4853955"/>
            <a:ext cx="5589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Ｇ</a:t>
            </a:r>
            <a:r>
              <a:rPr lang="ja-JP" altLang="en-US" sz="2400" dirty="0"/>
              <a:t>Ｗ</a:t>
            </a:r>
            <a:r>
              <a:rPr kumimoji="1" lang="ja-JP" altLang="en-US" sz="2400" dirty="0" smtClean="0"/>
              <a:t>：高い透過性により初期宇宙から伝播</a:t>
            </a:r>
            <a:endParaRPr kumimoji="1" lang="en-US" altLang="ja-JP" sz="2400" dirty="0" smtClean="0"/>
          </a:p>
        </p:txBody>
      </p:sp>
      <p:pic>
        <p:nvPicPr>
          <p:cNvPr id="1028" name="Picture 4" descr="ãéåæ³¢ gifãã®ç»åæ¤ç´¢çµæ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299" y="2792062"/>
            <a:ext cx="1612550" cy="161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5974349" y="4810927"/>
            <a:ext cx="2909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波の振動を</a:t>
            </a:r>
            <a:r>
              <a:rPr lang="ja-JP" altLang="en-US" sz="2400" dirty="0" smtClean="0"/>
              <a:t>直接補足</a:t>
            </a:r>
            <a:endParaRPr lang="ja-JP" altLang="en-US" sz="2400" dirty="0"/>
          </a:p>
        </p:txBody>
      </p:sp>
      <p:sp>
        <p:nvSpPr>
          <p:cNvPr id="12" name="AutoShape 8" descr="ãdecigoãã®ç»åæ¤ç´¢çµæ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1034" name="Picture 10" descr="ãdecigo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353" y="2520459"/>
            <a:ext cx="83021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ãdecigo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7685" y="1908348"/>
            <a:ext cx="83021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682646" y="6213281"/>
            <a:ext cx="6773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有力候補：</a:t>
            </a:r>
            <a:r>
              <a:rPr lang="en-US" altLang="ja-JP" sz="2400" dirty="0" smtClean="0"/>
              <a:t>Inflation</a:t>
            </a:r>
            <a:r>
              <a:rPr lang="ja-JP" altLang="en-US" sz="2400" dirty="0"/>
              <a:t>時</a:t>
            </a:r>
            <a:r>
              <a:rPr lang="ja-JP" altLang="en-US" sz="2400" dirty="0" smtClean="0"/>
              <a:t>に量子的に生成される</a:t>
            </a:r>
            <a:r>
              <a:rPr lang="ja-JP" altLang="en-US" sz="2400" dirty="0"/>
              <a:t>重力波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74349" y="5315620"/>
            <a:ext cx="31390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生成時、事後の宇宙を探査</a:t>
            </a:r>
            <a:endParaRPr kumimoji="1" lang="ja-JP" altLang="en-US" sz="2000" dirty="0"/>
          </a:p>
        </p:txBody>
      </p:sp>
      <p:pic>
        <p:nvPicPr>
          <p:cNvPr id="3" name="Picture 4" descr="File:The History of the Univers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4736"/>
            <a:ext cx="5760906" cy="283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3636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5"/>
    </mc:Choice>
    <mc:Fallback xmlns="">
      <p:transition spd="slow" advTm="75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1396" y="-140901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インフレーション</a:t>
            </a:r>
            <a:r>
              <a:rPr kumimoji="1" lang="en-US" altLang="ja-JP" dirty="0" smtClean="0"/>
              <a:t>GW</a:t>
            </a:r>
            <a:r>
              <a:rPr kumimoji="1" lang="ja-JP" altLang="en-US" dirty="0" smtClean="0"/>
              <a:t>のスペクトル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049" y="720957"/>
            <a:ext cx="6299895" cy="46891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024172" y="1181876"/>
            <a:ext cx="162185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Kuroyanagi</a:t>
            </a:r>
            <a:r>
              <a:rPr lang="en-US" altLang="ja-JP" sz="1400" dirty="0" smtClean="0"/>
              <a:t> et al. 14</a:t>
            </a:r>
            <a:endParaRPr kumimoji="1" lang="ja-JP" altLang="en-US" sz="1400" dirty="0"/>
          </a:p>
        </p:txBody>
      </p:sp>
      <p:sp>
        <p:nvSpPr>
          <p:cNvPr id="6" name="下矢印 5"/>
          <p:cNvSpPr/>
          <p:nvPr/>
        </p:nvSpPr>
        <p:spPr>
          <a:xfrm>
            <a:off x="1608458" y="1645261"/>
            <a:ext cx="291359" cy="3642298"/>
          </a:xfrm>
          <a:prstGeom prst="downArrow">
            <a:avLst/>
          </a:prstGeom>
          <a:solidFill>
            <a:srgbClr val="5B9BD5">
              <a:alpha val="1803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3121" y="5286676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CMB</a:t>
            </a:r>
            <a:r>
              <a:rPr lang="en-US" altLang="ja-JP" dirty="0" smtClean="0"/>
              <a:t>~10</a:t>
            </a:r>
            <a:r>
              <a:rPr lang="en-US" altLang="ja-JP" baseline="30000" dirty="0" smtClean="0"/>
              <a:t>-17</a:t>
            </a:r>
            <a:r>
              <a:rPr lang="en-US" altLang="ja-JP" dirty="0" smtClean="0"/>
              <a:t>Hz (</a:t>
            </a:r>
            <a:r>
              <a:rPr lang="ja-JP" altLang="en-US" dirty="0" smtClean="0"/>
              <a:t>市来さん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9" name="下矢印 8"/>
          <p:cNvSpPr/>
          <p:nvPr/>
        </p:nvSpPr>
        <p:spPr>
          <a:xfrm>
            <a:off x="4953267" y="3049503"/>
            <a:ext cx="273163" cy="2237173"/>
          </a:xfrm>
          <a:prstGeom prst="downArrow">
            <a:avLst/>
          </a:prstGeom>
          <a:solidFill>
            <a:srgbClr val="5B9BD5">
              <a:alpha val="1607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 rot="16200000">
            <a:off x="-571845" y="2655994"/>
            <a:ext cx="2041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エネルギー密度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4589" y="5662753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“</a:t>
            </a:r>
            <a:r>
              <a:rPr kumimoji="1" lang="ja-JP" altLang="en-US" dirty="0" smtClean="0"/>
              <a:t>大部分</a:t>
            </a:r>
            <a:r>
              <a:rPr kumimoji="1" lang="en-US" altLang="ja-JP" dirty="0" smtClean="0"/>
              <a:t>”</a:t>
            </a:r>
            <a:r>
              <a:rPr kumimoji="1" lang="ja-JP" altLang="en-US" dirty="0" smtClean="0"/>
              <a:t>凍結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Ａの情報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33821" y="534295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0.1Hz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10700" y="6032085"/>
            <a:ext cx="151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16</a:t>
            </a:r>
            <a:r>
              <a:rPr kumimoji="1" lang="ja-JP" altLang="en-US" dirty="0" smtClean="0">
                <a:solidFill>
                  <a:srgbClr val="FF0000"/>
                </a:solidFill>
              </a:rPr>
              <a:t>桁もの違い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フリーフォーム 14"/>
          <p:cNvSpPr/>
          <p:nvPr/>
        </p:nvSpPr>
        <p:spPr>
          <a:xfrm>
            <a:off x="2565643" y="5655073"/>
            <a:ext cx="2237173" cy="239828"/>
          </a:xfrm>
          <a:custGeom>
            <a:avLst/>
            <a:gdLst>
              <a:gd name="connsiteX0" fmla="*/ 0 w 2237173"/>
              <a:gd name="connsiteY0" fmla="*/ 0 h 239828"/>
              <a:gd name="connsiteX1" fmla="*/ 1091954 w 2237173"/>
              <a:gd name="connsiteY1" fmla="*/ 239697 h 239828"/>
              <a:gd name="connsiteX2" fmla="*/ 2237173 w 2237173"/>
              <a:gd name="connsiteY2" fmla="*/ 26633 h 23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7173" h="239828">
                <a:moveTo>
                  <a:pt x="0" y="0"/>
                </a:moveTo>
                <a:cubicBezTo>
                  <a:pt x="359546" y="117629"/>
                  <a:pt x="719092" y="235258"/>
                  <a:pt x="1091954" y="239697"/>
                </a:cubicBezTo>
                <a:cubicBezTo>
                  <a:pt x="1464816" y="244136"/>
                  <a:pt x="1850994" y="135384"/>
                  <a:pt x="2237173" y="266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/>
          <p:cNvSpPr/>
          <p:nvPr/>
        </p:nvSpPr>
        <p:spPr>
          <a:xfrm>
            <a:off x="7537136" y="1420423"/>
            <a:ext cx="985422" cy="506028"/>
          </a:xfrm>
          <a:custGeom>
            <a:avLst/>
            <a:gdLst>
              <a:gd name="connsiteX0" fmla="*/ 985422 w 985422"/>
              <a:gd name="connsiteY0" fmla="*/ 0 h 506028"/>
              <a:gd name="connsiteX1" fmla="*/ 665825 w 985422"/>
              <a:gd name="connsiteY1" fmla="*/ 292963 h 506028"/>
              <a:gd name="connsiteX2" fmla="*/ 0 w 985422"/>
              <a:gd name="connsiteY2" fmla="*/ 506028 h 50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5422" h="506028">
                <a:moveTo>
                  <a:pt x="985422" y="0"/>
                </a:moveTo>
                <a:cubicBezTo>
                  <a:pt x="907742" y="104312"/>
                  <a:pt x="830062" y="208625"/>
                  <a:pt x="665825" y="292963"/>
                </a:cubicBezTo>
                <a:cubicBezTo>
                  <a:pt x="501588" y="377301"/>
                  <a:pt x="250794" y="441664"/>
                  <a:pt x="0" y="506028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8184056" y="1420423"/>
            <a:ext cx="229172" cy="213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flipH="1">
            <a:off x="7930813" y="1535829"/>
            <a:ext cx="367829" cy="159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751660" y="2008323"/>
            <a:ext cx="2451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0070C0"/>
                </a:solidFill>
              </a:rPr>
              <a:t>A.</a:t>
            </a:r>
            <a:r>
              <a:rPr lang="ja-JP" altLang="en-US" sz="1400" b="1" dirty="0">
                <a:solidFill>
                  <a:srgbClr val="0070C0"/>
                </a:solidFill>
              </a:rPr>
              <a:t> </a:t>
            </a:r>
            <a:r>
              <a:rPr lang="ja-JP" altLang="en-US" sz="1400" b="1" dirty="0" smtClean="0">
                <a:solidFill>
                  <a:srgbClr val="0070C0"/>
                </a:solidFill>
              </a:rPr>
              <a:t>生成時：スカラー場</a:t>
            </a:r>
            <a:r>
              <a:rPr kumimoji="1" lang="ja-JP" altLang="en-US" sz="1400" b="1" dirty="0" smtClean="0">
                <a:solidFill>
                  <a:srgbClr val="0070C0"/>
                </a:solidFill>
              </a:rPr>
              <a:t>の進化</a:t>
            </a:r>
            <a:endParaRPr kumimoji="1" lang="ja-JP" altLang="en-US" sz="1400" b="1" dirty="0">
              <a:solidFill>
                <a:srgbClr val="0070C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624268" y="239775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/>
              <a:t>×</a:t>
            </a:r>
            <a:endParaRPr kumimoji="1" lang="ja-JP" altLang="en-US" sz="3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464453" y="312499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遷移</a:t>
            </a:r>
            <a:r>
              <a:rPr lang="ja-JP" altLang="en-US" dirty="0"/>
              <a:t>関数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7107876" y="3524597"/>
            <a:ext cx="19367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solidFill>
                  <a:srgbClr val="0070C0"/>
                </a:solidFill>
              </a:rPr>
              <a:t>B.</a:t>
            </a:r>
            <a:r>
              <a:rPr lang="ja-JP" altLang="en-US" sz="1400" b="1" dirty="0" smtClean="0">
                <a:solidFill>
                  <a:srgbClr val="0070C0"/>
                </a:solidFill>
              </a:rPr>
              <a:t>その後</a:t>
            </a:r>
            <a:r>
              <a:rPr lang="ja-JP" altLang="en-US" sz="1400" b="1" dirty="0">
                <a:solidFill>
                  <a:srgbClr val="0070C0"/>
                </a:solidFill>
              </a:rPr>
              <a:t>の宇宙の歴史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332522" y="6375191"/>
            <a:ext cx="403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比較</a:t>
            </a:r>
            <a:r>
              <a:rPr lang="ja-JP" altLang="en-US" dirty="0" smtClean="0"/>
              <a:t>してＡ，Ｂの情報がわかる（相補的）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6751660" y="1269507"/>
            <a:ext cx="2292965" cy="28985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4848563" y="5662753"/>
            <a:ext cx="1194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dirty="0"/>
              <a:t>A</a:t>
            </a:r>
            <a:r>
              <a:rPr lang="en-US" altLang="ja-JP" dirty="0" smtClean="0"/>
              <a:t>,B</a:t>
            </a:r>
            <a:r>
              <a:rPr lang="ja-JP" altLang="en-US" dirty="0" smtClean="0"/>
              <a:t>の情報</a:t>
            </a:r>
            <a:endParaRPr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031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"/>
    </mc:Choice>
    <mc:Fallback xmlns="">
      <p:transition spd="slow" advTm="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1" grpId="0"/>
      <p:bldP spid="12" grpId="0"/>
      <p:bldP spid="13" grpId="0"/>
      <p:bldP spid="15" grpId="0" animBg="1"/>
      <p:bldP spid="18" grpId="0" animBg="1"/>
      <p:bldP spid="19" grpId="0" animBg="1"/>
      <p:bldP spid="22" grpId="0"/>
      <p:bldP spid="23" grpId="0"/>
      <p:bldP spid="24" grpId="0"/>
      <p:bldP spid="25" grpId="0"/>
      <p:bldP spid="26" grpId="0"/>
      <p:bldP spid="28" grpId="0" animBg="1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687" y="-186431"/>
            <a:ext cx="7886700" cy="1325563"/>
          </a:xfrm>
        </p:spPr>
        <p:txBody>
          <a:bodyPr/>
          <a:lstStyle/>
          <a:p>
            <a:r>
              <a:rPr kumimoji="1" lang="en-US" altLang="ja-JP" dirty="0" smtClean="0"/>
              <a:t>New Physics</a:t>
            </a:r>
            <a:r>
              <a:rPr lang="ja-JP" altLang="en-US" dirty="0" smtClean="0"/>
              <a:t>の兆候も捕捉可能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90" y="1494163"/>
            <a:ext cx="6484009" cy="518404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7218471" y="4725978"/>
            <a:ext cx="1509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Fujita et al. 18</a:t>
            </a:r>
          </a:p>
          <a:p>
            <a:r>
              <a:rPr lang="en-US" altLang="ja-JP" dirty="0" smtClean="0"/>
              <a:t>-&gt;</a:t>
            </a:r>
            <a:r>
              <a:rPr lang="ja-JP" altLang="en-US" dirty="0" smtClean="0"/>
              <a:t>黒柳さん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09690" y="1007732"/>
            <a:ext cx="29635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 smtClean="0"/>
              <a:t>例</a:t>
            </a:r>
            <a:r>
              <a:rPr lang="en-US" altLang="ja-JP" sz="2000" dirty="0" smtClean="0"/>
              <a:t>:  </a:t>
            </a:r>
            <a:r>
              <a:rPr kumimoji="1" lang="en-US" altLang="ja-JP" sz="2000" dirty="0" smtClean="0"/>
              <a:t>Massive gravity</a:t>
            </a:r>
            <a:r>
              <a:rPr kumimoji="1" lang="ja-JP" altLang="en-US" sz="2000" dirty="0" smtClean="0"/>
              <a:t>モデル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0790" y="6109089"/>
            <a:ext cx="2111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Blue Spectrum!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5152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"/>
    </mc:Choice>
    <mc:Fallback xmlns="">
      <p:transition spd="slow" advTm="95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2028" y="-131219"/>
            <a:ext cx="9589167" cy="1325563"/>
          </a:xfrm>
        </p:spPr>
        <p:txBody>
          <a:bodyPr>
            <a:normAutofit/>
          </a:bodyPr>
          <a:lstStyle/>
          <a:p>
            <a:r>
              <a:rPr kumimoji="1" lang="ja-JP" altLang="en-US" sz="4300" dirty="0" smtClean="0"/>
              <a:t>②合体途上のコンパクト連星</a:t>
            </a:r>
            <a:r>
              <a:rPr kumimoji="1" lang="en-US" altLang="ja-JP" sz="4300" dirty="0" smtClean="0"/>
              <a:t>(&lt;100M</a:t>
            </a:r>
            <a:r>
              <a:rPr kumimoji="1" lang="en-US" altLang="ja-JP" sz="4300" baseline="-25000" dirty="0" smtClean="0"/>
              <a:t>sun</a:t>
            </a:r>
            <a:r>
              <a:rPr kumimoji="1" lang="en-US" altLang="ja-JP" sz="4300" dirty="0" smtClean="0"/>
              <a:t>)</a:t>
            </a:r>
            <a:endParaRPr kumimoji="1" lang="ja-JP" altLang="en-US" sz="43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704" y="891697"/>
            <a:ext cx="6392923" cy="4323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下矢印 6"/>
          <p:cNvSpPr/>
          <p:nvPr/>
        </p:nvSpPr>
        <p:spPr>
          <a:xfrm>
            <a:off x="4403322" y="3533311"/>
            <a:ext cx="346229" cy="665825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8530" y="3666476"/>
            <a:ext cx="223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相関解析で長期積分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 rot="1810794">
            <a:off x="2605056" y="3681557"/>
            <a:ext cx="207999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インフレーション</a:t>
            </a:r>
            <a:r>
              <a:rPr lang="en-US" altLang="ja-JP" dirty="0" smtClean="0">
                <a:solidFill>
                  <a:srgbClr val="FF0000"/>
                </a:solidFill>
              </a:rPr>
              <a:t>GW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1926454" y="2627789"/>
            <a:ext cx="3630965" cy="20507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0" descr="ãdecigoãã®ç»åæ¤ç´¢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7311" y="3984459"/>
            <a:ext cx="475715" cy="4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ãdecigoãã®ç»åæ¤ç´¢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995" y="4062441"/>
            <a:ext cx="475715" cy="42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 rot="1264544">
            <a:off x="3254819" y="2658686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NS-NS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の前景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放射</a:t>
            </a:r>
            <a:r>
              <a:rPr kumimoji="1" lang="en-US" altLang="ja-JP" dirty="0" smtClean="0">
                <a:solidFill>
                  <a:schemeClr val="accent6"/>
                </a:solidFill>
              </a:rPr>
              <a:t>(BH</a:t>
            </a:r>
            <a:r>
              <a:rPr kumimoji="1" lang="ja-JP" altLang="en-US" dirty="0" smtClean="0">
                <a:solidFill>
                  <a:schemeClr val="accent6"/>
                </a:solidFill>
              </a:rPr>
              <a:t>も</a:t>
            </a:r>
            <a:r>
              <a:rPr kumimoji="1" lang="en-US" altLang="ja-JP" dirty="0" smtClean="0">
                <a:solidFill>
                  <a:schemeClr val="accent6"/>
                </a:solidFill>
              </a:rPr>
              <a:t>)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1926454" y="2148394"/>
            <a:ext cx="5202313" cy="1914047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876818" y="5532687"/>
            <a:ext cx="5399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前景放射</a:t>
            </a:r>
            <a:r>
              <a:rPr lang="en-US" altLang="ja-JP" sz="2400" dirty="0" smtClean="0"/>
              <a:t>: </a:t>
            </a:r>
            <a:r>
              <a:rPr lang="ja-JP" altLang="en-US" sz="2400" dirty="0" smtClean="0"/>
              <a:t>エネルギー</a:t>
            </a:r>
            <a:r>
              <a:rPr lang="ja-JP" altLang="en-US" sz="2400" dirty="0"/>
              <a:t>密度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>~4</a:t>
            </a:r>
            <a:r>
              <a:rPr lang="ja-JP" altLang="en-US" sz="2400" dirty="0" smtClean="0"/>
              <a:t>桁大きい</a:t>
            </a:r>
            <a:endParaRPr kumimoji="1" lang="ja-JP" altLang="en-US" sz="24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01627" y="4575315"/>
            <a:ext cx="15295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Cutler &amp; Harms 06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102710" y="6112280"/>
            <a:ext cx="159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Cleaning</a:t>
            </a:r>
            <a:r>
              <a:rPr kumimoji="1" lang="ja-JP" altLang="en-US" sz="2000" dirty="0" smtClean="0"/>
              <a:t>必須</a:t>
            </a:r>
            <a:endParaRPr kumimoji="1" lang="ja-JP" altLang="en-US" sz="2000" dirty="0"/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2653191" y="2148394"/>
            <a:ext cx="3959835" cy="479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 rot="435051">
            <a:off x="3860266" y="2064823"/>
            <a:ext cx="1457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F0"/>
                </a:solidFill>
              </a:rPr>
              <a:t>個々</a:t>
            </a:r>
            <a:r>
              <a:rPr lang="ja-JP" altLang="en-US" dirty="0" smtClean="0">
                <a:solidFill>
                  <a:srgbClr val="00B0F0"/>
                </a:solidFill>
              </a:rPr>
              <a:t>の</a:t>
            </a:r>
            <a:r>
              <a:rPr lang="en-US" altLang="ja-JP" dirty="0" smtClean="0">
                <a:solidFill>
                  <a:srgbClr val="00B0F0"/>
                </a:solidFill>
              </a:rPr>
              <a:t>NS-NS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2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9"/>
    </mc:Choice>
    <mc:Fallback xmlns="">
      <p:transition spd="slow" advTm="115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前景放射</a:t>
            </a:r>
            <a:r>
              <a:rPr lang="ja-JP" altLang="en-US"/>
              <a:t>源</a:t>
            </a:r>
            <a:r>
              <a:rPr kumimoji="1" lang="ja-JP" altLang="en-US" smtClean="0"/>
              <a:t>と</a:t>
            </a:r>
            <a:r>
              <a:rPr kumimoji="1" lang="ja-JP" altLang="en-US" dirty="0" smtClean="0"/>
              <a:t>しての存在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213066"/>
            <a:ext cx="8207125" cy="4351338"/>
          </a:xfrm>
        </p:spPr>
        <p:txBody>
          <a:bodyPr/>
          <a:lstStyle/>
          <a:p>
            <a:r>
              <a:rPr kumimoji="1" lang="ja-JP" altLang="en-US" dirty="0" smtClean="0"/>
              <a:t>基本的にすべての連星を特定、信号消去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~10</a:t>
            </a:r>
            <a:r>
              <a:rPr lang="en-US" altLang="ja-JP" baseline="30000" dirty="0" smtClean="0"/>
              <a:t>5</a:t>
            </a:r>
            <a:r>
              <a:rPr lang="en-US" altLang="ja-JP" dirty="0" smtClean="0"/>
              <a:t>/</a:t>
            </a:r>
            <a:r>
              <a:rPr lang="en-US" altLang="ja-JP" dirty="0" err="1" smtClean="0"/>
              <a:t>yr</a:t>
            </a:r>
            <a:r>
              <a:rPr lang="en-US" altLang="ja-JP" dirty="0" smtClean="0"/>
              <a:t> </a:t>
            </a:r>
            <a:r>
              <a:rPr lang="ja-JP" altLang="en-US" dirty="0" smtClean="0"/>
              <a:t>で</a:t>
            </a:r>
            <a:r>
              <a:rPr lang="en-US" altLang="ja-JP" dirty="0" smtClean="0"/>
              <a:t>1Hz</a:t>
            </a:r>
            <a:r>
              <a:rPr lang="ja-JP" altLang="en-US" dirty="0" smtClean="0"/>
              <a:t>バンド横断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単純</a:t>
            </a:r>
            <a:r>
              <a:rPr kumimoji="1" lang="ja-JP" altLang="en-US" dirty="0" smtClean="0"/>
              <a:t>な</a:t>
            </a:r>
            <a:r>
              <a:rPr lang="ja-JP" altLang="en-US" dirty="0"/>
              <a:t>テンプレート</a:t>
            </a:r>
            <a:r>
              <a:rPr lang="ja-JP" altLang="en-US" dirty="0" smtClean="0"/>
              <a:t>でフィット</a:t>
            </a:r>
            <a:r>
              <a:rPr kumimoji="1" lang="en-US" altLang="ja-JP" dirty="0" smtClean="0"/>
              <a:t>(14</a:t>
            </a:r>
            <a:r>
              <a:rPr kumimoji="1" lang="ja-JP" altLang="en-US" dirty="0" smtClean="0"/>
              <a:t>個のパラメーター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ja-JP" altLang="en-US" dirty="0" smtClean="0"/>
              <a:t>現状：原理的な問題知られて</a:t>
            </a:r>
            <a:r>
              <a:rPr kumimoji="1" lang="ja-JP" altLang="en-US" dirty="0" smtClean="0"/>
              <a:t>いない</a:t>
            </a:r>
            <a:r>
              <a:rPr lang="en-US" altLang="ja-JP" dirty="0" smtClean="0"/>
              <a:t>(rate</a:t>
            </a:r>
            <a:r>
              <a:rPr lang="ja-JP" altLang="en-US" dirty="0" smtClean="0"/>
              <a:t>は低い方がよい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複雑な波源の調査</a:t>
            </a:r>
            <a:r>
              <a:rPr lang="en-US" altLang="ja-JP" dirty="0" smtClean="0">
                <a:sym typeface="Wingdings" panose="05000000000000000000" pitchFamily="2" charset="2"/>
              </a:rPr>
              <a:t>B-DECIGO</a:t>
            </a:r>
            <a:r>
              <a:rPr lang="ja-JP" altLang="en-US" dirty="0" smtClean="0">
                <a:sym typeface="Wingdings" panose="05000000000000000000" pitchFamily="2" charset="2"/>
              </a:rPr>
              <a:t>重要</a:t>
            </a:r>
            <a:endParaRPr lang="en-US" altLang="ja-JP" dirty="0" smtClean="0">
              <a:sym typeface="Wingdings" panose="05000000000000000000" pitchFamily="2" charset="2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751" y="4297758"/>
            <a:ext cx="3668854" cy="2479712"/>
          </a:xfrm>
          <a:prstGeom prst="rect">
            <a:avLst/>
          </a:prstGeom>
        </p:spPr>
      </p:pic>
      <p:pic>
        <p:nvPicPr>
          <p:cNvPr id="2050" name="Picture 2" descr="http://www.jicfus.jp/jp/wp-content/uploads/2017/10/fig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535" y="4722767"/>
            <a:ext cx="3965024" cy="162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7668618" y="6557875"/>
            <a:ext cx="9781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Shibata group</a:t>
            </a:r>
            <a:endParaRPr kumimoji="1" lang="ja-JP" altLang="en-US" sz="1100" dirty="0"/>
          </a:p>
        </p:txBody>
      </p:sp>
      <p:cxnSp>
        <p:nvCxnSpPr>
          <p:cNvPr id="8" name="直線矢印コネクタ 7"/>
          <p:cNvCxnSpPr/>
          <p:nvPr/>
        </p:nvCxnSpPr>
        <p:spPr>
          <a:xfrm flipH="1" flipV="1">
            <a:off x="4984567" y="4315828"/>
            <a:ext cx="124538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4888670" y="4471590"/>
            <a:ext cx="1603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比較的単純な部分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883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846"/>
    </mc:Choice>
    <mc:Fallback xmlns="">
      <p:transition spd="slow" advTm="8484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9495" y="365126"/>
            <a:ext cx="8115855" cy="1325563"/>
          </a:xfrm>
        </p:spPr>
        <p:txBody>
          <a:bodyPr/>
          <a:lstStyle/>
          <a:p>
            <a:r>
              <a:rPr kumimoji="1" lang="en-US" altLang="ja-JP" dirty="0" smtClean="0"/>
              <a:t>~10</a:t>
            </a:r>
            <a:r>
              <a:rPr kumimoji="1" lang="en-US" altLang="ja-JP" baseline="30000" dirty="0" smtClean="0"/>
              <a:t>5</a:t>
            </a:r>
            <a:r>
              <a:rPr lang="ja-JP" altLang="en-US" dirty="0"/>
              <a:t>個</a:t>
            </a:r>
            <a:r>
              <a:rPr lang="ja-JP" altLang="en-US" dirty="0" smtClean="0"/>
              <a:t>の連星によるサイエンス例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031" y="1396583"/>
            <a:ext cx="7886700" cy="4850383"/>
          </a:xfrm>
        </p:spPr>
        <p:txBody>
          <a:bodyPr/>
          <a:lstStyle/>
          <a:p>
            <a:r>
              <a:rPr lang="ja-JP" altLang="en-US" dirty="0" smtClean="0"/>
              <a:t>波源</a:t>
            </a:r>
            <a:r>
              <a:rPr lang="en-US" altLang="ja-JP" dirty="0" smtClean="0"/>
              <a:t>(BH,</a:t>
            </a:r>
            <a:r>
              <a:rPr lang="ja-JP" altLang="en-US" dirty="0" smtClean="0"/>
              <a:t>中性子星等</a:t>
            </a:r>
            <a:r>
              <a:rPr lang="en-US" altLang="ja-JP" dirty="0" smtClean="0"/>
              <a:t>)</a:t>
            </a:r>
            <a:r>
              <a:rPr lang="ja-JP" altLang="en-US" dirty="0" smtClean="0"/>
              <a:t>の宇宙物理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高回転数：精密測定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B-DECIGO</a:t>
            </a:r>
            <a:r>
              <a:rPr lang="ja-JP" altLang="en-US" dirty="0" smtClean="0"/>
              <a:t>のサイエンス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地上</a:t>
            </a:r>
            <a:r>
              <a:rPr lang="ja-JP" altLang="en-US" dirty="0"/>
              <a:t>観測</a:t>
            </a:r>
            <a:r>
              <a:rPr lang="ja-JP" altLang="en-US" dirty="0" smtClean="0"/>
              <a:t>とのシナジー</a:t>
            </a:r>
            <a:r>
              <a:rPr lang="en-US" altLang="ja-JP" dirty="0" smtClean="0"/>
              <a:t>(</a:t>
            </a:r>
            <a:r>
              <a:rPr lang="ja-JP" altLang="en-US" dirty="0" smtClean="0"/>
              <a:t>田中さん、中野さん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観測的宇宙論：ダークエネルギー等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距離測定（第一原理）と母銀河特定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加速の直接測定</a:t>
            </a:r>
            <a:endParaRPr lang="en-US" altLang="ja-JP" dirty="0" smtClean="0"/>
          </a:p>
          <a:p>
            <a:r>
              <a:rPr lang="ja-JP" altLang="en-US" dirty="0" smtClean="0"/>
              <a:t>重力理論の検証</a:t>
            </a:r>
            <a:r>
              <a:rPr lang="en-US" altLang="ja-JP" dirty="0" smtClean="0"/>
              <a:t>(</a:t>
            </a:r>
            <a:r>
              <a:rPr lang="ja-JP" altLang="en-US" dirty="0" smtClean="0"/>
              <a:t>西澤さん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…..</a:t>
            </a:r>
          </a:p>
          <a:p>
            <a:r>
              <a:rPr lang="en-US" altLang="ja-JP" dirty="0" smtClean="0"/>
              <a:t>SETI</a:t>
            </a:r>
            <a:r>
              <a:rPr lang="ja-JP" altLang="en-US" dirty="0" smtClean="0"/>
              <a:t>などへの</a:t>
            </a:r>
            <a:r>
              <a:rPr lang="ja-JP" altLang="en-US" dirty="0"/>
              <a:t>活用</a:t>
            </a:r>
            <a:r>
              <a:rPr lang="ja-JP" altLang="en-US" dirty="0" smtClean="0"/>
              <a:t>も</a:t>
            </a:r>
            <a:endParaRPr lang="en-US" altLang="ja-JP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201" y="3358215"/>
            <a:ext cx="2234805" cy="159027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813" y="1350855"/>
            <a:ext cx="2492188" cy="181033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942553" y="3066266"/>
            <a:ext cx="11384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Nakamura et al 16</a:t>
            </a:r>
            <a:endParaRPr kumimoji="1" lang="ja-JP" altLang="en-US" sz="10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4362" y="4903044"/>
            <a:ext cx="2691829" cy="1919161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8279048" y="6657821"/>
            <a:ext cx="9925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/>
              <a:t>Cutler et al.09</a:t>
            </a:r>
            <a:endParaRPr kumimoji="1" lang="ja-JP" altLang="en-US" sz="10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244937" y="6010383"/>
            <a:ext cx="63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/>
              <a:t>Incl</a:t>
            </a:r>
            <a:r>
              <a:rPr kumimoji="1" lang="en-US" altLang="ja-JP" sz="1200" dirty="0" smtClean="0"/>
              <a:t> WL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37810" y="4446888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現在の超新星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86440" y="6123986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DNS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7378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666"/>
    </mc:Choice>
    <mc:Fallback xmlns="">
      <p:transition spd="slow" advTm="17366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dirty="0" smtClean="0"/>
              <a:t>①初期宇宙の背景ＧＷ探査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有力候補：インフレーション起源（生成、その後）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ＣＭＢとのシナジー大</a:t>
            </a:r>
            <a:endParaRPr lang="en-US" altLang="ja-JP" dirty="0" smtClean="0"/>
          </a:p>
          <a:p>
            <a:pPr>
              <a:lnSpc>
                <a:spcPct val="120000"/>
              </a:lnSpc>
            </a:pPr>
            <a:r>
              <a:rPr lang="ja-JP" altLang="en-US" dirty="0" smtClean="0"/>
              <a:t>②コンパクト連星の作るＧＷ</a:t>
            </a:r>
            <a:endParaRPr lang="en-US" altLang="ja-JP" dirty="0" smtClean="0"/>
          </a:p>
          <a:p>
            <a:pPr lvl="1">
              <a:lnSpc>
                <a:spcPct val="120000"/>
              </a:lnSpc>
            </a:pPr>
            <a:r>
              <a:rPr lang="ja-JP" altLang="en-US" dirty="0" smtClean="0"/>
              <a:t>強い前景放射</a:t>
            </a:r>
            <a:r>
              <a:rPr lang="en-US" altLang="ja-JP" dirty="0" smtClean="0">
                <a:sym typeface="Wingdings" panose="05000000000000000000" pitchFamily="2" charset="2"/>
              </a:rPr>
              <a:t></a:t>
            </a:r>
            <a:r>
              <a:rPr lang="ja-JP" altLang="en-US" dirty="0" smtClean="0">
                <a:sym typeface="Wingdings" panose="05000000000000000000" pitchFamily="2" charset="2"/>
              </a:rPr>
              <a:t>要消去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lang="en-US" altLang="ja-JP" dirty="0" smtClean="0">
                <a:sym typeface="Wingdings" panose="05000000000000000000" pitchFamily="2" charset="2"/>
              </a:rPr>
              <a:t>~10</a:t>
            </a:r>
            <a:r>
              <a:rPr lang="en-US" altLang="ja-JP" baseline="30000" dirty="0" smtClean="0">
                <a:sym typeface="Wingdings" panose="05000000000000000000" pitchFamily="2" charset="2"/>
              </a:rPr>
              <a:t>5</a:t>
            </a:r>
            <a:r>
              <a:rPr lang="ja-JP" altLang="en-US" dirty="0" smtClean="0">
                <a:sym typeface="Wingdings" panose="05000000000000000000" pitchFamily="2" charset="2"/>
              </a:rPr>
              <a:t>個</a:t>
            </a:r>
            <a:r>
              <a:rPr lang="en-US" altLang="ja-JP" dirty="0" smtClean="0">
                <a:sym typeface="Wingdings" panose="05000000000000000000" pitchFamily="2" charset="2"/>
              </a:rPr>
              <a:t>/</a:t>
            </a:r>
            <a:r>
              <a:rPr lang="en-US" altLang="ja-JP" dirty="0" err="1" smtClean="0">
                <a:sym typeface="Wingdings" panose="05000000000000000000" pitchFamily="2" charset="2"/>
              </a:rPr>
              <a:t>yr</a:t>
            </a:r>
            <a:r>
              <a:rPr lang="ja-JP" altLang="en-US" dirty="0" smtClean="0">
                <a:sym typeface="Wingdings" panose="05000000000000000000" pitchFamily="2" charset="2"/>
              </a:rPr>
              <a:t>の連星</a:t>
            </a:r>
            <a:r>
              <a:rPr lang="ja-JP" altLang="en-US" dirty="0">
                <a:sym typeface="Wingdings" panose="05000000000000000000" pitchFamily="2" charset="2"/>
              </a:rPr>
              <a:t>を</a:t>
            </a:r>
            <a:r>
              <a:rPr lang="ja-JP" altLang="en-US" dirty="0" smtClean="0">
                <a:sym typeface="Wingdings" panose="05000000000000000000" pitchFamily="2" charset="2"/>
              </a:rPr>
              <a:t>精密測定</a:t>
            </a:r>
            <a:endParaRPr lang="en-US" altLang="ja-JP" dirty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 smtClean="0">
                <a:sym typeface="Wingdings" panose="05000000000000000000" pitchFamily="2" charset="2"/>
              </a:rPr>
              <a:t>宇宙物学、相対論の強力な道具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>
                <a:sym typeface="Wingdings" panose="05000000000000000000" pitchFamily="2" charset="2"/>
              </a:rPr>
              <a:t>③中間質量</a:t>
            </a:r>
            <a:r>
              <a:rPr lang="en-US" altLang="ja-JP" dirty="0" smtClean="0">
                <a:sym typeface="Wingdings" panose="05000000000000000000" pitchFamily="2" charset="2"/>
              </a:rPr>
              <a:t>BH</a:t>
            </a:r>
            <a:r>
              <a:rPr lang="ja-JP" altLang="en-US" dirty="0" smtClean="0">
                <a:sym typeface="Wingdings" panose="05000000000000000000" pitchFamily="2" charset="2"/>
              </a:rPr>
              <a:t>からの重力波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 lvl="1">
              <a:lnSpc>
                <a:spcPct val="120000"/>
              </a:lnSpc>
            </a:pPr>
            <a:r>
              <a:rPr lang="ja-JP" altLang="en-US" dirty="0" smtClean="0">
                <a:sym typeface="Wingdings" panose="05000000000000000000" pitchFamily="2" charset="2"/>
              </a:rPr>
              <a:t>巨大ＢＨ生成への知見</a:t>
            </a:r>
            <a:endParaRPr lang="en-US" altLang="ja-JP" dirty="0" smtClean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ja-JP" altLang="en-US" dirty="0" smtClean="0"/>
              <a:t>④</a:t>
            </a:r>
            <a:r>
              <a:rPr lang="en-US" altLang="ja-JP" dirty="0" smtClean="0"/>
              <a:t>…</a:t>
            </a:r>
          </a:p>
          <a:p>
            <a:pPr lvl="1">
              <a:lnSpc>
                <a:spcPct val="120000"/>
              </a:lnSpc>
            </a:pPr>
            <a:endParaRPr lang="en-US" altLang="ja-JP" dirty="0" smtClean="0"/>
          </a:p>
        </p:txBody>
      </p:sp>
      <p:pic>
        <p:nvPicPr>
          <p:cNvPr id="4" name="Picture 4" descr="ãéåæ³¢ gifãã®ç»åæ¤ç´¢çµæ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4204" y="1473693"/>
            <a:ext cx="1041146" cy="1041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File:The History of the Univer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304" y="3623406"/>
            <a:ext cx="3447007" cy="169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1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20"/>
    </mc:Choice>
    <mc:Fallback xmlns="">
      <p:transition spd="slow" advTm="3392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1|0.1|0.1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3525</TotalTime>
  <Words>429</Words>
  <Application>Microsoft Office PowerPoint</Application>
  <PresentationFormat>画面に合わせる (4:3)</PresentationFormat>
  <Paragraphs>83</Paragraphs>
  <Slides>9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Office テーマ</vt:lpstr>
      <vt:lpstr>DECIGOのサイエンス</vt:lpstr>
      <vt:lpstr>多様な重力波源</vt:lpstr>
      <vt:lpstr>①初期宇宙起源の背景重力波</vt:lpstr>
      <vt:lpstr>インフレーションGWのスペクトル</vt:lpstr>
      <vt:lpstr>New Physicsの兆候も捕捉可能</vt:lpstr>
      <vt:lpstr>②合体途上のコンパクト連星(&lt;100Msun)</vt:lpstr>
      <vt:lpstr>前景放射源としての存在</vt:lpstr>
      <vt:lpstr>~105個の連星によるサイエンス例</vt:lpstr>
      <vt:lpstr>まとめ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DECIGOのサイエンス</dc:title>
  <dc:creator>瀬戸 直樹</dc:creator>
  <cp:lastModifiedBy>瀬戸 直樹</cp:lastModifiedBy>
  <cp:revision>38</cp:revision>
  <dcterms:created xsi:type="dcterms:W3CDTF">2018-10-29T05:02:34Z</dcterms:created>
  <dcterms:modified xsi:type="dcterms:W3CDTF">2018-11-01T04:39:19Z</dcterms:modified>
</cp:coreProperties>
</file>