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79" r:id="rId4"/>
    <p:sldId id="277" r:id="rId5"/>
    <p:sldId id="278" r:id="rId6"/>
    <p:sldId id="280" r:id="rId7"/>
    <p:sldId id="281" r:id="rId8"/>
    <p:sldId id="282" r:id="rId9"/>
    <p:sldId id="262" r:id="rId10"/>
    <p:sldId id="283" r:id="rId11"/>
    <p:sldId id="310" r:id="rId12"/>
    <p:sldId id="284" r:id="rId13"/>
    <p:sldId id="285" r:id="rId14"/>
    <p:sldId id="286" r:id="rId15"/>
    <p:sldId id="287" r:id="rId16"/>
    <p:sldId id="273" r:id="rId17"/>
    <p:sldId id="295" r:id="rId18"/>
    <p:sldId id="289" r:id="rId19"/>
    <p:sldId id="292" r:id="rId20"/>
    <p:sldId id="306" r:id="rId21"/>
    <p:sldId id="290" r:id="rId22"/>
    <p:sldId id="291" r:id="rId23"/>
    <p:sldId id="293" r:id="rId24"/>
    <p:sldId id="296" r:id="rId25"/>
    <p:sldId id="288" r:id="rId26"/>
    <p:sldId id="294" r:id="rId27"/>
    <p:sldId id="298" r:id="rId28"/>
    <p:sldId id="299" r:id="rId29"/>
    <p:sldId id="300" r:id="rId30"/>
    <p:sldId id="308" r:id="rId31"/>
    <p:sldId id="302" r:id="rId32"/>
    <p:sldId id="303" r:id="rId33"/>
    <p:sldId id="304" r:id="rId34"/>
    <p:sldId id="305" r:id="rId35"/>
    <p:sldId id="301" r:id="rId36"/>
    <p:sldId id="307" r:id="rId37"/>
    <p:sldId id="309" r:id="rId38"/>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7" d="100"/>
          <a:sy n="127" d="100"/>
        </p:scale>
        <p:origin x="-1144"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B9C96048-04B1-4728-BD0C-543F74B86572}" type="datetimeFigureOut">
              <a:rPr kumimoji="1" lang="ja-JP" altLang="en-US" smtClean="0"/>
              <a:pPr/>
              <a:t>18/10/31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5282E51-F349-4BA9-86F9-1D413C1F3ED0}"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B9C96048-04B1-4728-BD0C-543F74B86572}" type="datetimeFigureOut">
              <a:rPr kumimoji="1" lang="ja-JP" altLang="en-US" smtClean="0"/>
              <a:pPr/>
              <a:t>18/10/31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5282E51-F349-4BA9-86F9-1D413C1F3ED0}"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B9C96048-04B1-4728-BD0C-543F74B86572}" type="datetimeFigureOut">
              <a:rPr kumimoji="1" lang="ja-JP" altLang="en-US" smtClean="0"/>
              <a:pPr/>
              <a:t>18/10/31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5282E51-F349-4BA9-86F9-1D413C1F3ED0}" type="slidenum">
              <a:rPr kumimoji="1" lang="ja-JP" altLang="en-US" smtClean="0"/>
              <a:pPr/>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F17E2AD-AE5A-6B49-8FE6-AEF376DEFE28}" type="slidenum">
              <a:rPr lang="en-US" altLang="ja-JP"/>
              <a:pPr>
                <a:defRPr/>
              </a:pPr>
              <a:t>‹#›</a:t>
            </a:fld>
            <a:endParaRPr lang="en-US" altLang="ja-JP"/>
          </a:p>
        </p:txBody>
      </p:sp>
    </p:spTree>
    <p:extLst>
      <p:ext uri="{BB962C8B-B14F-4D97-AF65-F5344CB8AC3E}">
        <p14:creationId xmlns:p14="http://schemas.microsoft.com/office/powerpoint/2010/main" val="39789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B9C96048-04B1-4728-BD0C-543F74B86572}" type="datetimeFigureOut">
              <a:rPr kumimoji="1" lang="ja-JP" altLang="en-US" smtClean="0"/>
              <a:pPr/>
              <a:t>18/10/31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5282E51-F349-4BA9-86F9-1D413C1F3ED0}"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B9C96048-04B1-4728-BD0C-543F74B86572}" type="datetimeFigureOut">
              <a:rPr kumimoji="1" lang="ja-JP" altLang="en-US" smtClean="0"/>
              <a:pPr/>
              <a:t>18/10/31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5282E51-F349-4BA9-86F9-1D413C1F3ED0}"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B9C96048-04B1-4728-BD0C-543F74B86572}" type="datetimeFigureOut">
              <a:rPr kumimoji="1" lang="ja-JP" altLang="en-US" smtClean="0"/>
              <a:pPr/>
              <a:t>18/10/31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5282E51-F349-4BA9-86F9-1D413C1F3ED0}"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B9C96048-04B1-4728-BD0C-543F74B86572}" type="datetimeFigureOut">
              <a:rPr kumimoji="1" lang="ja-JP" altLang="en-US" smtClean="0"/>
              <a:pPr/>
              <a:t>18/10/31</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95282E51-F349-4BA9-86F9-1D413C1F3ED0}"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B9C96048-04B1-4728-BD0C-543F74B86572}" type="datetimeFigureOut">
              <a:rPr kumimoji="1" lang="ja-JP" altLang="en-US" smtClean="0"/>
              <a:pPr/>
              <a:t>18/10/31</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95282E51-F349-4BA9-86F9-1D413C1F3ED0}"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B9C96048-04B1-4728-BD0C-543F74B86572}" type="datetimeFigureOut">
              <a:rPr kumimoji="1" lang="ja-JP" altLang="en-US" smtClean="0"/>
              <a:pPr/>
              <a:t>18/10/31</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95282E51-F349-4BA9-86F9-1D413C1F3ED0}"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B9C96048-04B1-4728-BD0C-543F74B86572}" type="datetimeFigureOut">
              <a:rPr kumimoji="1" lang="ja-JP" altLang="en-US" smtClean="0"/>
              <a:pPr/>
              <a:t>18/10/31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5282E51-F349-4BA9-86F9-1D413C1F3ED0}"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B9C96048-04B1-4728-BD0C-543F74B86572}" type="datetimeFigureOut">
              <a:rPr kumimoji="1" lang="ja-JP" altLang="en-US" smtClean="0"/>
              <a:pPr/>
              <a:t>18/10/31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5282E51-F349-4BA9-86F9-1D413C1F3ED0}"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C96048-04B1-4728-BD0C-543F74B86572}" type="datetimeFigureOut">
              <a:rPr kumimoji="1" lang="ja-JP" altLang="en-US" smtClean="0"/>
              <a:pPr/>
              <a:t>18/10/31</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282E51-F349-4BA9-86F9-1D413C1F3ED0}"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iopscience.iop.org/0264-9381/23/8/S17/pdf/0264-9381_23_8_S17.pdf?v_showaffiliations=yes" TargetMode="External"/><Relationship Id="rId3" Type="http://schemas.openxmlformats.org/officeDocument/2006/relationships/image" Target="../media/image1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tags" Target="../tags/tag1.xml"/><Relationship Id="rId2" Type="http://schemas.openxmlformats.org/officeDocument/2006/relationships/tags" Target="../tags/tag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emf"/><Relationship Id="rId3" Type="http://schemas.openxmlformats.org/officeDocument/2006/relationships/image" Target="../media/image1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emf"/><Relationship Id="rId3" Type="http://schemas.openxmlformats.org/officeDocument/2006/relationships/image" Target="../media/image2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 Id="rId3" Type="http://schemas.openxmlformats.org/officeDocument/2006/relationships/image" Target="../media/image2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emf"/><Relationship Id="rId3" Type="http://schemas.openxmlformats.org/officeDocument/2006/relationships/image" Target="../media/image32.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emf"/><Relationship Id="rId3" Type="http://schemas.openxmlformats.org/officeDocument/2006/relationships/image" Target="../media/image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404664"/>
            <a:ext cx="7772400" cy="1470025"/>
          </a:xfrm>
        </p:spPr>
        <p:txBody>
          <a:bodyPr/>
          <a:lstStyle/>
          <a:p>
            <a:r>
              <a:rPr kumimoji="1" lang="ja-JP" altLang="en-US" dirty="0" smtClean="0">
                <a:solidFill>
                  <a:srgbClr val="FF0000"/>
                </a:solidFill>
              </a:rPr>
              <a:t>成人になった</a:t>
            </a:r>
            <a:r>
              <a:rPr kumimoji="1" lang="en-US" altLang="ja-JP" dirty="0" smtClean="0">
                <a:solidFill>
                  <a:srgbClr val="FF0000"/>
                </a:solidFill>
              </a:rPr>
              <a:t>DECIGO</a:t>
            </a:r>
            <a:r>
              <a:rPr kumimoji="1" lang="ja-JP" altLang="en-US" dirty="0" smtClean="0">
                <a:solidFill>
                  <a:srgbClr val="FF0000"/>
                </a:solidFill>
              </a:rPr>
              <a:t>計画</a:t>
            </a:r>
            <a:r>
              <a:rPr kumimoji="1" lang="en-US" altLang="ja-JP" dirty="0" smtClean="0">
                <a:solidFill>
                  <a:srgbClr val="FF0000"/>
                </a:solidFill>
              </a:rPr>
              <a:t/>
            </a:r>
            <a:br>
              <a:rPr kumimoji="1" lang="en-US" altLang="ja-JP" dirty="0" smtClean="0">
                <a:solidFill>
                  <a:srgbClr val="FF0000"/>
                </a:solidFill>
              </a:rPr>
            </a:br>
            <a:r>
              <a:rPr kumimoji="1" lang="ja-JP" altLang="en-US" dirty="0" smtClean="0">
                <a:solidFill>
                  <a:srgbClr val="FF0000"/>
                </a:solidFill>
              </a:rPr>
              <a:t>ー</a:t>
            </a:r>
            <a:r>
              <a:rPr lang="ja-JP" altLang="en-US" dirty="0" smtClean="0">
                <a:solidFill>
                  <a:srgbClr val="FF0000"/>
                </a:solidFill>
              </a:rPr>
              <a:t>１８歳はもう成人ー</a:t>
            </a:r>
            <a:endParaRPr kumimoji="1" lang="ja-JP" altLang="en-US" dirty="0">
              <a:solidFill>
                <a:srgbClr val="FF0000"/>
              </a:solidFill>
            </a:endParaRPr>
          </a:p>
        </p:txBody>
      </p:sp>
      <p:sp>
        <p:nvSpPr>
          <p:cNvPr id="3" name="サブタイトル 2"/>
          <p:cNvSpPr>
            <a:spLocks noGrp="1"/>
          </p:cNvSpPr>
          <p:nvPr>
            <p:ph type="subTitle" idx="1"/>
          </p:nvPr>
        </p:nvSpPr>
        <p:spPr>
          <a:xfrm>
            <a:off x="1259632" y="3429000"/>
            <a:ext cx="6400800" cy="1752600"/>
          </a:xfrm>
        </p:spPr>
        <p:txBody>
          <a:bodyPr>
            <a:normAutofit/>
          </a:bodyPr>
          <a:lstStyle/>
          <a:p>
            <a:r>
              <a:rPr kumimoji="1" lang="en-US" altLang="ja-JP" dirty="0" smtClean="0">
                <a:solidFill>
                  <a:schemeClr val="tx1"/>
                </a:solidFill>
              </a:rPr>
              <a:t>201</a:t>
            </a:r>
            <a:r>
              <a:rPr lang="en-US" altLang="ja-JP" dirty="0" smtClean="0">
                <a:solidFill>
                  <a:schemeClr val="tx1"/>
                </a:solidFill>
              </a:rPr>
              <a:t>8</a:t>
            </a:r>
            <a:r>
              <a:rPr kumimoji="1" lang="en-US" altLang="ja-JP" dirty="0" smtClean="0">
                <a:solidFill>
                  <a:schemeClr val="tx1"/>
                </a:solidFill>
              </a:rPr>
              <a:t>.11.1(1</a:t>
            </a:r>
            <a:r>
              <a:rPr lang="en-US" altLang="ja-JP" dirty="0">
                <a:solidFill>
                  <a:schemeClr val="tx1"/>
                </a:solidFill>
              </a:rPr>
              <a:t>8</a:t>
            </a:r>
            <a:r>
              <a:rPr kumimoji="1" lang="ja-JP" altLang="en-US" dirty="0" smtClean="0">
                <a:solidFill>
                  <a:schemeClr val="tx1"/>
                </a:solidFill>
              </a:rPr>
              <a:t>ｔｈ　</a:t>
            </a:r>
            <a:r>
              <a:rPr kumimoji="1" lang="en-US" altLang="ja-JP" dirty="0" smtClean="0">
                <a:solidFill>
                  <a:schemeClr val="tx1"/>
                </a:solidFill>
              </a:rPr>
              <a:t>DECIGO Workshop)</a:t>
            </a:r>
          </a:p>
          <a:p>
            <a:r>
              <a:rPr kumimoji="1" lang="ja-JP" altLang="en-US" dirty="0" smtClean="0">
                <a:solidFill>
                  <a:schemeClr val="tx1"/>
                </a:solidFill>
              </a:rPr>
              <a:t>京都大学理学研究科</a:t>
            </a:r>
            <a:r>
              <a:rPr lang="ja-JP" altLang="en-US" dirty="0" smtClean="0">
                <a:solidFill>
                  <a:schemeClr val="tx1"/>
                </a:solidFill>
              </a:rPr>
              <a:t>、</a:t>
            </a:r>
            <a:r>
              <a:rPr lang="en-US" altLang="ja-JP" smtClean="0">
                <a:solidFill>
                  <a:schemeClr val="tx1"/>
                </a:solidFill>
              </a:rPr>
              <a:t>YITP</a:t>
            </a:r>
            <a:endParaRPr kumimoji="1" lang="en-US" altLang="ja-JP" dirty="0" smtClean="0">
              <a:solidFill>
                <a:schemeClr val="tx1"/>
              </a:solidFill>
            </a:endParaRPr>
          </a:p>
          <a:p>
            <a:r>
              <a:rPr lang="ja-JP" altLang="en-US" dirty="0">
                <a:solidFill>
                  <a:schemeClr val="tx1"/>
                </a:solidFill>
              </a:rPr>
              <a:t>中村卓史</a:t>
            </a:r>
            <a:endParaRPr kumimoji="1" lang="ja-JP" altLang="en-US"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611560" y="0"/>
            <a:ext cx="7092280" cy="6879085"/>
          </a:xfrm>
          <a:prstGeom prst="rect">
            <a:avLst/>
          </a:prstGeom>
          <a:noFill/>
          <a:ln w="9525">
            <a:noFill/>
            <a:miter lim="800000"/>
            <a:headEnd/>
            <a:tailEnd/>
          </a:ln>
        </p:spPr>
      </p:pic>
      <p:cxnSp>
        <p:nvCxnSpPr>
          <p:cNvPr id="7" name="直線コネクタ 6"/>
          <p:cNvCxnSpPr/>
          <p:nvPr/>
        </p:nvCxnSpPr>
        <p:spPr>
          <a:xfrm>
            <a:off x="5580112" y="3789040"/>
            <a:ext cx="208823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直線コネクタ 7"/>
          <p:cNvCxnSpPr/>
          <p:nvPr/>
        </p:nvCxnSpPr>
        <p:spPr>
          <a:xfrm>
            <a:off x="899592" y="4077072"/>
            <a:ext cx="6624736" cy="72008"/>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884056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79512" y="332656"/>
            <a:ext cx="8458098" cy="5688632"/>
          </a:xfrm>
          <a:prstGeom prst="rect">
            <a:avLst/>
          </a:prstGeom>
        </p:spPr>
      </p:pic>
      <p:sp>
        <p:nvSpPr>
          <p:cNvPr id="3" name="テキスト ボックス 2"/>
          <p:cNvSpPr txBox="1"/>
          <p:nvPr/>
        </p:nvSpPr>
        <p:spPr>
          <a:xfrm>
            <a:off x="5796136" y="6309320"/>
            <a:ext cx="2666791" cy="369332"/>
          </a:xfrm>
          <a:prstGeom prst="rect">
            <a:avLst/>
          </a:prstGeom>
          <a:noFill/>
        </p:spPr>
        <p:txBody>
          <a:bodyPr wrap="none" rtlCol="0">
            <a:spAutoFit/>
          </a:bodyPr>
          <a:lstStyle/>
          <a:p>
            <a:r>
              <a:rPr lang="en-US" altLang="ja-JP" dirty="0" smtClean="0"/>
              <a:t>©</a:t>
            </a:r>
            <a:r>
              <a:rPr kumimoji="1" lang="en-US" altLang="ja-JP" dirty="0" smtClean="0"/>
              <a:t> </a:t>
            </a:r>
            <a:r>
              <a:rPr kumimoji="1" lang="en-US" altLang="ja-JP" dirty="0" err="1" smtClean="0"/>
              <a:t>S.Sato</a:t>
            </a:r>
            <a:r>
              <a:rPr kumimoji="1" lang="en-US" altLang="ja-JP" dirty="0" smtClean="0"/>
              <a:t> LISA </a:t>
            </a:r>
            <a:r>
              <a:rPr kumimoji="1" lang="en-US" altLang="ja-JP" dirty="0" err="1" smtClean="0"/>
              <a:t>Sympo</a:t>
            </a:r>
            <a:r>
              <a:rPr kumimoji="1" lang="en-US" altLang="ja-JP" dirty="0" smtClean="0"/>
              <a:t> 2016</a:t>
            </a:r>
            <a:endParaRPr kumimoji="1" lang="ja-JP" altLang="en-US" dirty="0"/>
          </a:p>
        </p:txBody>
      </p:sp>
    </p:spTree>
    <p:extLst>
      <p:ext uri="{BB962C8B-B14F-4D97-AF65-F5344CB8AC3E}">
        <p14:creationId xmlns:p14="http://schemas.microsoft.com/office/powerpoint/2010/main" val="110363209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251520" y="0"/>
            <a:ext cx="7560840" cy="6850121"/>
          </a:xfrm>
          <a:prstGeom prst="rect">
            <a:avLst/>
          </a:prstGeom>
          <a:noFill/>
          <a:ln w="9525">
            <a:noFill/>
            <a:miter lim="800000"/>
            <a:headEnd/>
            <a:tailEnd/>
          </a:ln>
        </p:spPr>
      </p:pic>
      <p:cxnSp>
        <p:nvCxnSpPr>
          <p:cNvPr id="3" name="直線コネクタ 2"/>
          <p:cNvCxnSpPr/>
          <p:nvPr/>
        </p:nvCxnSpPr>
        <p:spPr>
          <a:xfrm>
            <a:off x="6012160" y="2060848"/>
            <a:ext cx="165618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4" name="直線コネクタ 3"/>
          <p:cNvCxnSpPr/>
          <p:nvPr/>
        </p:nvCxnSpPr>
        <p:spPr>
          <a:xfrm flipV="1">
            <a:off x="395536" y="2348880"/>
            <a:ext cx="7344816" cy="72008"/>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直線コネクタ 6"/>
          <p:cNvCxnSpPr/>
          <p:nvPr/>
        </p:nvCxnSpPr>
        <p:spPr>
          <a:xfrm>
            <a:off x="395536" y="3068960"/>
            <a:ext cx="72008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91333896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979712" y="188639"/>
            <a:ext cx="5472608" cy="6524207"/>
          </a:xfrm>
          <a:prstGeom prst="rect">
            <a:avLst/>
          </a:prstGeom>
          <a:noFill/>
          <a:ln w="9525">
            <a:noFill/>
            <a:miter lim="800000"/>
            <a:headEnd/>
            <a:tailEnd/>
          </a:ln>
        </p:spPr>
      </p:pic>
      <p:sp>
        <p:nvSpPr>
          <p:cNvPr id="3" name="テキスト ボックス 2"/>
          <p:cNvSpPr txBox="1"/>
          <p:nvPr/>
        </p:nvSpPr>
        <p:spPr>
          <a:xfrm>
            <a:off x="4067944" y="3140968"/>
            <a:ext cx="997581" cy="646331"/>
          </a:xfrm>
          <a:prstGeom prst="rect">
            <a:avLst/>
          </a:prstGeom>
          <a:noFill/>
        </p:spPr>
        <p:txBody>
          <a:bodyPr wrap="none" rtlCol="0">
            <a:spAutoFit/>
          </a:bodyPr>
          <a:lstStyle/>
          <a:p>
            <a:r>
              <a:rPr kumimoji="1" lang="en-US" altLang="ja-JP" dirty="0" smtClean="0">
                <a:solidFill>
                  <a:srgbClr val="FF0000"/>
                </a:solidFill>
              </a:rPr>
              <a:t>Ultimate</a:t>
            </a:r>
          </a:p>
          <a:p>
            <a:r>
              <a:rPr lang="en-US" altLang="ja-JP" dirty="0" smtClean="0">
                <a:solidFill>
                  <a:srgbClr val="FF0000"/>
                </a:solidFill>
              </a:rPr>
              <a:t>DECIGO</a:t>
            </a:r>
            <a:endParaRPr kumimoji="1" lang="ja-JP" altLang="en-US" dirty="0">
              <a:solidFill>
                <a:srgbClr val="FF0000"/>
              </a:solidFill>
            </a:endParaRPr>
          </a:p>
        </p:txBody>
      </p:sp>
    </p:spTree>
    <p:extLst>
      <p:ext uri="{BB962C8B-B14F-4D97-AF65-F5344CB8AC3E}">
        <p14:creationId xmlns:p14="http://schemas.microsoft.com/office/powerpoint/2010/main" val="10012844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000869" cy="5517232"/>
          </a:xfrm>
          <a:prstGeom prst="rect">
            <a:avLst/>
          </a:prstGeom>
          <a:noFill/>
          <a:ln w="9525">
            <a:noFill/>
            <a:miter lim="800000"/>
            <a:headEnd/>
            <a:tailEnd/>
          </a:ln>
        </p:spPr>
      </p:pic>
      <p:cxnSp>
        <p:nvCxnSpPr>
          <p:cNvPr id="3" name="直線コネクタ 2"/>
          <p:cNvCxnSpPr/>
          <p:nvPr/>
        </p:nvCxnSpPr>
        <p:spPr>
          <a:xfrm>
            <a:off x="1547664" y="1628800"/>
            <a:ext cx="662473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直線コネクタ 4"/>
          <p:cNvCxnSpPr/>
          <p:nvPr/>
        </p:nvCxnSpPr>
        <p:spPr>
          <a:xfrm>
            <a:off x="2123728" y="4509120"/>
            <a:ext cx="590465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直線コネクタ 6"/>
          <p:cNvCxnSpPr/>
          <p:nvPr/>
        </p:nvCxnSpPr>
        <p:spPr>
          <a:xfrm flipV="1">
            <a:off x="1187624" y="3717032"/>
            <a:ext cx="7416824" cy="72008"/>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409869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8433352" cy="2592288"/>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0" y="4581128"/>
            <a:ext cx="8961910" cy="792088"/>
          </a:xfrm>
          <a:prstGeom prst="rect">
            <a:avLst/>
          </a:prstGeom>
          <a:noFill/>
          <a:ln w="9525">
            <a:noFill/>
            <a:miter lim="800000"/>
            <a:headEnd/>
            <a:tailEnd/>
          </a:ln>
        </p:spPr>
      </p:pic>
      <p:cxnSp>
        <p:nvCxnSpPr>
          <p:cNvPr id="5" name="直線コネクタ 4"/>
          <p:cNvCxnSpPr/>
          <p:nvPr/>
        </p:nvCxnSpPr>
        <p:spPr>
          <a:xfrm>
            <a:off x="2987824" y="5301208"/>
            <a:ext cx="568863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直線コネクタ 6"/>
          <p:cNvCxnSpPr/>
          <p:nvPr/>
        </p:nvCxnSpPr>
        <p:spPr>
          <a:xfrm>
            <a:off x="179512" y="2420888"/>
            <a:ext cx="6372200" cy="72008"/>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直線コネクタ 10"/>
          <p:cNvCxnSpPr/>
          <p:nvPr/>
        </p:nvCxnSpPr>
        <p:spPr>
          <a:xfrm>
            <a:off x="4932040" y="2060848"/>
            <a:ext cx="3384376" cy="0"/>
          </a:xfrm>
          <a:prstGeom prst="line">
            <a:avLst/>
          </a:prstGeom>
        </p:spPr>
        <p:style>
          <a:lnRef idx="3">
            <a:schemeClr val="accent2"/>
          </a:lnRef>
          <a:fillRef idx="0">
            <a:schemeClr val="accent2"/>
          </a:fillRef>
          <a:effectRef idx="2">
            <a:schemeClr val="accent2"/>
          </a:effectRef>
          <a:fontRef idx="minor">
            <a:schemeClr val="tx1"/>
          </a:fontRef>
        </p:style>
      </p:cxnSp>
      <p:sp>
        <p:nvSpPr>
          <p:cNvPr id="13" name="テキスト ボックス 12"/>
          <p:cNvSpPr txBox="1"/>
          <p:nvPr/>
        </p:nvSpPr>
        <p:spPr>
          <a:xfrm>
            <a:off x="323528" y="3068960"/>
            <a:ext cx="8357577" cy="1200328"/>
          </a:xfrm>
          <a:prstGeom prst="rect">
            <a:avLst/>
          </a:prstGeom>
          <a:noFill/>
        </p:spPr>
        <p:txBody>
          <a:bodyPr wrap="none" rtlCol="0">
            <a:spAutoFit/>
          </a:bodyPr>
          <a:lstStyle/>
          <a:p>
            <a:r>
              <a:rPr lang="ja-JP" altLang="ja-JP" sz="2400" dirty="0" smtClean="0"/>
              <a:t>A</a:t>
            </a:r>
            <a:r>
              <a:rPr lang="en-US" altLang="ja-JP" sz="2400" dirty="0" err="1" smtClean="0"/>
              <a:t>rXiv</a:t>
            </a:r>
            <a:r>
              <a:rPr lang="ja-JP" altLang="en-US" sz="2400" dirty="0" smtClean="0"/>
              <a:t>に投稿した最後の文章はもっと面白かった！！</a:t>
            </a:r>
            <a:endParaRPr lang="en-US" altLang="ja-JP" sz="2400" dirty="0"/>
          </a:p>
          <a:p>
            <a:r>
              <a:rPr kumimoji="1" lang="ja-JP" altLang="en-US" sz="2400" dirty="0" smtClean="0"/>
              <a:t>多分、アメリカ人の校正者が、自動詞が目的語を持てないとして</a:t>
            </a:r>
            <a:endParaRPr kumimoji="1" lang="en-US" altLang="ja-JP" sz="2400" dirty="0" smtClean="0"/>
          </a:p>
          <a:p>
            <a:r>
              <a:rPr lang="ja-JP" altLang="en-US" sz="2400" dirty="0" smtClean="0"/>
              <a:t>却下して、駄シャレのない文章になってしまった。</a:t>
            </a:r>
            <a:endParaRPr kumimoji="1" lang="ja-JP" altLang="en-US" sz="2400" dirty="0"/>
          </a:p>
        </p:txBody>
      </p:sp>
      <p:sp>
        <p:nvSpPr>
          <p:cNvPr id="8" name="テキスト ボックス 7"/>
          <p:cNvSpPr txBox="1"/>
          <p:nvPr/>
        </p:nvSpPr>
        <p:spPr>
          <a:xfrm>
            <a:off x="3707904" y="5877272"/>
            <a:ext cx="3137013" cy="461665"/>
          </a:xfrm>
          <a:prstGeom prst="rect">
            <a:avLst/>
          </a:prstGeom>
          <a:noFill/>
        </p:spPr>
        <p:txBody>
          <a:bodyPr wrap="none" rtlCol="0">
            <a:spAutoFit/>
          </a:bodyPr>
          <a:lstStyle/>
          <a:p>
            <a:r>
              <a:rPr kumimoji="1" lang="en-US" altLang="ja-JP" sz="2400" dirty="0" smtClean="0">
                <a:solidFill>
                  <a:srgbClr val="FF0000"/>
                </a:solidFill>
              </a:rPr>
              <a:t>DECIGO=Decide and Go</a:t>
            </a:r>
            <a:endParaRPr kumimoji="1" lang="ja-JP" altLang="en-US" sz="2400" dirty="0">
              <a:solidFill>
                <a:srgbClr val="FF0000"/>
              </a:solidFill>
            </a:endParaRPr>
          </a:p>
        </p:txBody>
      </p:sp>
    </p:spTree>
    <p:extLst>
      <p:ext uri="{BB962C8B-B14F-4D97-AF65-F5344CB8AC3E}">
        <p14:creationId xmlns:p14="http://schemas.microsoft.com/office/powerpoint/2010/main" val="29054609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029335" cy="6278642"/>
          </a:xfrm>
          <a:prstGeom prst="rect">
            <a:avLst/>
          </a:prstGeom>
        </p:spPr>
        <p:txBody>
          <a:bodyPr wrap="square">
            <a:spAutoFit/>
          </a:bodyPr>
          <a:lstStyle/>
          <a:p>
            <a:r>
              <a:rPr lang="en-US" altLang="ja-JP" sz="1200" b="1" dirty="0"/>
              <a:t>The Japanese space gravitational wave antenna—DECIGO</a:t>
            </a:r>
          </a:p>
          <a:p>
            <a:r>
              <a:rPr lang="en-US" altLang="ja-JP" sz="1200" dirty="0"/>
              <a:t>Seiji Kawamura1, Takashi Nakamura2, Masaki Ando3, Naoki Seto4, </a:t>
            </a:r>
            <a:r>
              <a:rPr lang="en-US" altLang="ja-JP" sz="1200" dirty="0" err="1"/>
              <a:t>Kimio</a:t>
            </a:r>
            <a:r>
              <a:rPr lang="en-US" altLang="ja-JP" sz="1200" dirty="0"/>
              <a:t> Tsubono3, Kenji Numata5, </a:t>
            </a:r>
            <a:r>
              <a:rPr lang="en-US" altLang="ja-JP" sz="1200" dirty="0" err="1"/>
              <a:t>Ryuichi</a:t>
            </a:r>
            <a:r>
              <a:rPr lang="en-US" altLang="ja-JP" sz="1200" dirty="0"/>
              <a:t> Takahashi1, Shigeo Nagano6, </a:t>
            </a:r>
            <a:r>
              <a:rPr lang="en-US" altLang="ja-JP" sz="1200" dirty="0" err="1"/>
              <a:t>Takehiko</a:t>
            </a:r>
            <a:r>
              <a:rPr lang="en-US" altLang="ja-JP" sz="1200" dirty="0"/>
              <a:t> Ishikawa7, Mitsuru Musha8, Ken-</a:t>
            </a:r>
            <a:r>
              <a:rPr lang="en-US" altLang="ja-JP" sz="1200" dirty="0" err="1"/>
              <a:t>ichi</a:t>
            </a:r>
            <a:r>
              <a:rPr lang="en-US" altLang="ja-JP" sz="1200" dirty="0"/>
              <a:t> Ueda8, Takashi Sato9, </a:t>
            </a:r>
            <a:r>
              <a:rPr lang="en-US" altLang="ja-JP" sz="1200" dirty="0" err="1"/>
              <a:t>Mizuhiko</a:t>
            </a:r>
            <a:r>
              <a:rPr lang="en-US" altLang="ja-JP" sz="1200" dirty="0"/>
              <a:t> Hosokawa6, Kazuhiro Agatsuma3, </a:t>
            </a:r>
            <a:r>
              <a:rPr lang="en-US" altLang="ja-JP" sz="1200" dirty="0" err="1"/>
              <a:t>Tomotada</a:t>
            </a:r>
            <a:r>
              <a:rPr lang="en-US" altLang="ja-JP" sz="1200" dirty="0"/>
              <a:t> Akutsu3, </a:t>
            </a:r>
            <a:r>
              <a:rPr lang="en-US" altLang="ja-JP" sz="1200" dirty="0" err="1"/>
              <a:t>Koh-suke</a:t>
            </a:r>
            <a:r>
              <a:rPr lang="en-US" altLang="ja-JP" sz="1200" dirty="0"/>
              <a:t> Aoyanagi10, Koji Arai1, </a:t>
            </a:r>
            <a:r>
              <a:rPr lang="en-US" altLang="ja-JP" sz="1200" dirty="0" err="1"/>
              <a:t>Akito</a:t>
            </a:r>
            <a:r>
              <a:rPr lang="en-US" altLang="ja-JP" sz="1200" dirty="0"/>
              <a:t> Araya11, Hideki Asada12, Yoichi Aso3, Takeshi Chiba13, Toshikazu Ebisuzaki14, Yoshiharu Eriguchi15, </a:t>
            </a:r>
            <a:r>
              <a:rPr lang="en-US" altLang="ja-JP" sz="1200" dirty="0" err="1"/>
              <a:t>Masa-Katsu</a:t>
            </a:r>
            <a:r>
              <a:rPr lang="en-US" altLang="ja-JP" sz="1200" dirty="0"/>
              <a:t> Fujimoto1, Mitsuhiro Fukushima1, </a:t>
            </a:r>
            <a:r>
              <a:rPr lang="en-US" altLang="ja-JP" sz="1200" dirty="0" err="1"/>
              <a:t>Toshifumi</a:t>
            </a:r>
            <a:r>
              <a:rPr lang="en-US" altLang="ja-JP" sz="1200" dirty="0"/>
              <a:t> Futamase16, Katsuhiko Ganzu2, Tomohiro Harada2, </a:t>
            </a:r>
            <a:r>
              <a:rPr lang="en-US" altLang="ja-JP" sz="1200" dirty="0" err="1"/>
              <a:t>Tatsuaki</a:t>
            </a:r>
            <a:r>
              <a:rPr lang="en-US" altLang="ja-JP" sz="1200" dirty="0"/>
              <a:t> Hashimoto17, Kazuhiro Hayama1, </a:t>
            </a:r>
            <a:r>
              <a:rPr lang="en-US" altLang="ja-JP" sz="1200" dirty="0" err="1"/>
              <a:t>Wataru</a:t>
            </a:r>
            <a:r>
              <a:rPr lang="en-US" altLang="ja-JP" sz="1200" dirty="0"/>
              <a:t> Hikida18, Yoshiaki Himemoto3, </a:t>
            </a:r>
            <a:r>
              <a:rPr lang="en-US" altLang="ja-JP" sz="1200" dirty="0" err="1"/>
              <a:t>Hisashi</a:t>
            </a:r>
            <a:r>
              <a:rPr lang="en-US" altLang="ja-JP" sz="1200" dirty="0"/>
              <a:t> Hirabayashi17, Takashi Hiramatsu3, </a:t>
            </a:r>
            <a:r>
              <a:rPr lang="en-US" altLang="ja-JP" sz="1200" dirty="0" err="1"/>
              <a:t>Kiyotomo</a:t>
            </a:r>
            <a:r>
              <a:rPr lang="en-US" altLang="ja-JP" sz="1200" dirty="0"/>
              <a:t> Ichiki1, Takeshi Ikegami19, </a:t>
            </a:r>
            <a:r>
              <a:rPr lang="en-US" altLang="ja-JP" sz="1200" dirty="0" err="1"/>
              <a:t>Kaiki</a:t>
            </a:r>
            <a:r>
              <a:rPr lang="en-US" altLang="ja-JP" sz="1200" dirty="0"/>
              <a:t> T Inoue20, </a:t>
            </a:r>
            <a:r>
              <a:rPr lang="en-US" altLang="ja-JP" sz="1200" dirty="0" err="1"/>
              <a:t>Kunihito</a:t>
            </a:r>
            <a:r>
              <a:rPr lang="en-US" altLang="ja-JP" sz="1200" dirty="0"/>
              <a:t> Ioka2, Koji Ishidoshiro3, </a:t>
            </a:r>
            <a:r>
              <a:rPr lang="en-US" altLang="ja-JP" sz="1200" dirty="0" err="1"/>
              <a:t>Yousuke</a:t>
            </a:r>
            <a:r>
              <a:rPr lang="en-US" altLang="ja-JP" sz="1200" dirty="0"/>
              <a:t> Itoh21, Shogo Kamagasako3, Nobuyuki Kanda22, </a:t>
            </a:r>
            <a:r>
              <a:rPr lang="en-US" altLang="ja-JP" sz="1200" dirty="0" err="1"/>
              <a:t>Nobuki</a:t>
            </a:r>
            <a:r>
              <a:rPr lang="en-US" altLang="ja-JP" sz="1200" dirty="0"/>
              <a:t> Kawashima20, Hiroyuki Kirihara3, Kenta Kiuchi10, Shiho Kobayashi23, Kazunori Kohri24, </a:t>
            </a:r>
            <a:r>
              <a:rPr lang="en-US" altLang="ja-JP" sz="1200" dirty="0" err="1"/>
              <a:t>Yasufumi</a:t>
            </a:r>
            <a:r>
              <a:rPr lang="en-US" altLang="ja-JP" sz="1200" dirty="0"/>
              <a:t> Kojima25, Keiko Kokeyama26, </a:t>
            </a:r>
            <a:r>
              <a:rPr lang="en-US" altLang="ja-JP" sz="1200" dirty="0" err="1"/>
              <a:t>Yoshihide</a:t>
            </a:r>
            <a:r>
              <a:rPr lang="en-US" altLang="ja-JP" sz="1200" dirty="0"/>
              <a:t> Kozai27, Hideaki Kudoh3, </a:t>
            </a:r>
            <a:r>
              <a:rPr lang="en-US" altLang="ja-JP" sz="1200" dirty="0" err="1"/>
              <a:t>Hiroo</a:t>
            </a:r>
            <a:r>
              <a:rPr lang="en-US" altLang="ja-JP" sz="1200" dirty="0"/>
              <a:t> Kunimori28, Kazuaki Kuroda29, Kei-</a:t>
            </a:r>
            <a:r>
              <a:rPr lang="en-US" altLang="ja-JP" sz="1200" dirty="0" err="1"/>
              <a:t>ichi</a:t>
            </a:r>
            <a:r>
              <a:rPr lang="en-US" altLang="ja-JP" sz="1200" dirty="0"/>
              <a:t> Maeda10, Hideo Matsuhara17, Yasushi Mino4, Osamu Miyakawa4, Shinji Miyoki29, Hiromi Mizusawa30, Toshiyuki Morisawa2, Shinji Mukohyama3, Isao Naito31, </a:t>
            </a:r>
            <a:r>
              <a:rPr lang="en-US" altLang="ja-JP" sz="1200" dirty="0" err="1"/>
              <a:t>Noriyasu</a:t>
            </a:r>
            <a:r>
              <a:rPr lang="en-US" altLang="ja-JP" sz="1200" dirty="0"/>
              <a:t> Nakagawa3, </a:t>
            </a:r>
            <a:r>
              <a:rPr lang="en-US" altLang="ja-JP" sz="1200" dirty="0" err="1"/>
              <a:t>Kouji</a:t>
            </a:r>
            <a:r>
              <a:rPr lang="en-US" altLang="ja-JP" sz="1200" dirty="0"/>
              <a:t> Nakamura31, Hiroyuki Nakano22, Kenichi Nakao22, Atsushi Nishizawa32, </a:t>
            </a:r>
            <a:r>
              <a:rPr lang="en-US" altLang="ja-JP" sz="1200" dirty="0" err="1"/>
              <a:t>Yoshito</a:t>
            </a:r>
            <a:r>
              <a:rPr lang="en-US" altLang="ja-JP" sz="1200" dirty="0"/>
              <a:t> Niwa32, </a:t>
            </a:r>
            <a:r>
              <a:rPr lang="en-US" altLang="ja-JP" sz="1200" dirty="0" err="1"/>
              <a:t>Choetsu</a:t>
            </a:r>
            <a:r>
              <a:rPr lang="en-US" altLang="ja-JP" sz="1200" dirty="0"/>
              <a:t> Nozawa30, </a:t>
            </a:r>
            <a:r>
              <a:rPr lang="en-US" altLang="ja-JP" sz="1200" dirty="0" err="1"/>
              <a:t>Masatake</a:t>
            </a:r>
            <a:r>
              <a:rPr lang="en-US" altLang="ja-JP" sz="1200" dirty="0"/>
              <a:t> Ohashi29, Naoko Ohishi1, Masashi Ohkawa9, Akira Okutomi3, Kenichi Oohara30, </a:t>
            </a:r>
            <a:r>
              <a:rPr lang="en-US" altLang="ja-JP" sz="1200" dirty="0" err="1"/>
              <a:t>Norichika</a:t>
            </a:r>
            <a:r>
              <a:rPr lang="en-US" altLang="ja-JP" sz="1200" dirty="0"/>
              <a:t> Sago33, </a:t>
            </a:r>
            <a:r>
              <a:rPr lang="en-US" altLang="ja-JP" sz="1200" dirty="0" err="1"/>
              <a:t>Motoyuki</a:t>
            </a:r>
            <a:r>
              <a:rPr lang="en-US" altLang="ja-JP" sz="1200" dirty="0"/>
              <a:t> Saijo34, Masaaki Sakagami32, </a:t>
            </a:r>
            <a:r>
              <a:rPr lang="en-US" altLang="ja-JP" sz="1200" dirty="0" err="1"/>
              <a:t>Shihori</a:t>
            </a:r>
            <a:r>
              <a:rPr lang="en-US" altLang="ja-JP" sz="1200" dirty="0"/>
              <a:t> Sakata26, </a:t>
            </a:r>
            <a:r>
              <a:rPr lang="en-US" altLang="ja-JP" sz="1200" dirty="0" err="1"/>
              <a:t>Misao</a:t>
            </a:r>
            <a:r>
              <a:rPr lang="en-US" altLang="ja-JP" sz="1200" dirty="0"/>
              <a:t> Sasaki18, Shuichi Sato1, Masaru Shibata15, Hisaaki Shinkai35, </a:t>
            </a:r>
            <a:r>
              <a:rPr lang="en-US" altLang="ja-JP" sz="1200" dirty="0" err="1"/>
              <a:t>Kentaro</a:t>
            </a:r>
            <a:r>
              <a:rPr lang="en-US" altLang="ja-JP" sz="1200" dirty="0"/>
              <a:t> Somiya36, Hajime Sotani10, </a:t>
            </a:r>
            <a:r>
              <a:rPr lang="en-US" altLang="ja-JP" sz="1200" dirty="0" err="1"/>
              <a:t>Naoshi</a:t>
            </a:r>
            <a:r>
              <a:rPr lang="en-US" altLang="ja-JP" sz="1200" dirty="0"/>
              <a:t> Sugiyama1, Hideyuki Tagoshi33, Tadayuki Takahashi17, </a:t>
            </a:r>
            <a:r>
              <a:rPr lang="en-US" altLang="ja-JP" sz="1200" dirty="0" err="1"/>
              <a:t>Hirotaka</a:t>
            </a:r>
            <a:r>
              <a:rPr lang="en-US" altLang="ja-JP" sz="1200" dirty="0"/>
              <a:t> Takahashi36, Ryutaro Takahashi1, Tadashi Takano17, Takahiro Tanaka2, Keisuke Taniguchi37, Atsushi Taruya3, Hiroyuki Tashiro2, Masao Tokunari3, Shinji Tsujikawa3, </a:t>
            </a:r>
            <a:r>
              <a:rPr lang="en-US" altLang="ja-JP" sz="1200" dirty="0" err="1"/>
              <a:t>Yoshiki</a:t>
            </a:r>
            <a:r>
              <a:rPr lang="en-US" altLang="ja-JP" sz="1200" dirty="0"/>
              <a:t> Tsunesada38, Kazuhiro Yamamoto29, </a:t>
            </a:r>
            <a:r>
              <a:rPr lang="en-US" altLang="ja-JP" sz="1200" dirty="0" err="1"/>
              <a:t>Toshitaka</a:t>
            </a:r>
            <a:r>
              <a:rPr lang="en-US" altLang="ja-JP" sz="1200" dirty="0"/>
              <a:t> Yamazaki1, </a:t>
            </a:r>
            <a:r>
              <a:rPr lang="en-US" altLang="ja-JP" sz="1200" dirty="0" err="1"/>
              <a:t>Jun'ichi</a:t>
            </a:r>
            <a:r>
              <a:rPr lang="en-US" altLang="ja-JP" sz="1200" dirty="0"/>
              <a:t> Yokoyama3, </a:t>
            </a:r>
            <a:r>
              <a:rPr lang="en-US" altLang="ja-JP" sz="1200" dirty="0" err="1"/>
              <a:t>Chul</a:t>
            </a:r>
            <a:r>
              <a:rPr lang="en-US" altLang="ja-JP" sz="1200" dirty="0"/>
              <a:t>-Moon Yoo22, </a:t>
            </a:r>
            <a:r>
              <a:rPr lang="en-US" altLang="ja-JP" sz="1200" dirty="0" err="1"/>
              <a:t>Shijun</a:t>
            </a:r>
            <a:r>
              <a:rPr lang="en-US" altLang="ja-JP" sz="1200" dirty="0"/>
              <a:t> Yoshida10 and </a:t>
            </a:r>
            <a:r>
              <a:rPr lang="en-US" altLang="ja-JP" sz="1200" dirty="0" err="1"/>
              <a:t>Taizoh</a:t>
            </a:r>
            <a:r>
              <a:rPr lang="en-US" altLang="ja-JP" sz="1200" dirty="0"/>
              <a:t> Yoshino39</a:t>
            </a:r>
          </a:p>
          <a:p>
            <a:r>
              <a:rPr lang="en-US" altLang="ja-JP" sz="1200" b="1" dirty="0">
                <a:hlinkClick r:id="rId2"/>
              </a:rPr>
              <a:t>Show affiliations</a:t>
            </a:r>
            <a:endParaRPr lang="en-US" altLang="ja-JP" sz="1200" dirty="0">
              <a:hlinkClick r:id="rId2"/>
            </a:endParaRPr>
          </a:p>
          <a:p>
            <a:r>
              <a:rPr lang="en-US" altLang="ja-JP" dirty="0">
                <a:solidFill>
                  <a:srgbClr val="FF0000"/>
                </a:solidFill>
              </a:rPr>
              <a:t>Seiji Kawamura </a:t>
            </a:r>
            <a:r>
              <a:rPr lang="en-US" altLang="ja-JP" i="1" dirty="0">
                <a:solidFill>
                  <a:srgbClr val="FF0000"/>
                </a:solidFill>
              </a:rPr>
              <a:t>et al</a:t>
            </a:r>
            <a:r>
              <a:rPr lang="en-US" altLang="ja-JP" dirty="0">
                <a:solidFill>
                  <a:srgbClr val="FF0000"/>
                </a:solidFill>
              </a:rPr>
              <a:t> 2006 </a:t>
            </a:r>
            <a:r>
              <a:rPr lang="en-US" altLang="ja-JP" i="1" dirty="0">
                <a:solidFill>
                  <a:srgbClr val="FF0000"/>
                </a:solidFill>
              </a:rPr>
              <a:t>Class. Quantum </a:t>
            </a:r>
            <a:r>
              <a:rPr lang="en-US" altLang="ja-JP" i="1" dirty="0" err="1">
                <a:solidFill>
                  <a:srgbClr val="FF0000"/>
                </a:solidFill>
              </a:rPr>
              <a:t>Grav</a:t>
            </a:r>
            <a:r>
              <a:rPr lang="en-US" altLang="ja-JP" i="1" dirty="0">
                <a:solidFill>
                  <a:srgbClr val="FF0000"/>
                </a:solidFill>
              </a:rPr>
              <a:t>.</a:t>
            </a:r>
            <a:r>
              <a:rPr lang="en-US" altLang="ja-JP" dirty="0">
                <a:solidFill>
                  <a:srgbClr val="FF0000"/>
                </a:solidFill>
              </a:rPr>
              <a:t> </a:t>
            </a:r>
            <a:r>
              <a:rPr lang="en-US" altLang="ja-JP" b="1" dirty="0">
                <a:solidFill>
                  <a:srgbClr val="FF0000"/>
                </a:solidFill>
              </a:rPr>
              <a:t>23</a:t>
            </a:r>
            <a:r>
              <a:rPr lang="en-US" altLang="ja-JP" dirty="0">
                <a:solidFill>
                  <a:srgbClr val="FF0000"/>
                </a:solidFill>
              </a:rPr>
              <a:t> S125. doi:10.1088/0264-9381/23/8/S17</a:t>
            </a:r>
            <a:r>
              <a:rPr lang="en-US" altLang="ja-JP" sz="1200" dirty="0"/>
              <a:t> Received 3 October 2005, in final form 9 December 2005. Published 28 March 2006.  2006 IOP Publishing Ltd</a:t>
            </a:r>
          </a:p>
          <a:p>
            <a:r>
              <a:rPr lang="en-US" altLang="ja-JP" sz="1200" b="1" dirty="0"/>
              <a:t>Abstract</a:t>
            </a:r>
          </a:p>
          <a:p>
            <a:r>
              <a:rPr lang="en-US" altLang="ja-JP" dirty="0" err="1"/>
              <a:t>DECi</a:t>
            </a:r>
            <a:r>
              <a:rPr lang="en-US" altLang="ja-JP" dirty="0"/>
              <a:t>-hertz Interferometer Gravitational wave Observatory (DECIGO) is the future Japanese space gravitational wave antenna. It aims at detecting various kinds of gravitational waves between 1 </a:t>
            </a:r>
            <a:r>
              <a:rPr lang="en-US" altLang="ja-JP" dirty="0" err="1"/>
              <a:t>mHz</a:t>
            </a:r>
            <a:r>
              <a:rPr lang="en-US" altLang="ja-JP" dirty="0"/>
              <a:t> and 100 Hz frequently enough to open a new window of observation for gravitational wave astronomy. The pre-conceptual design of DECIGO consists of three drag-free satellites, 1000 km apart from each other, whose relative displacements are measured by </a:t>
            </a:r>
            <a:r>
              <a:rPr lang="en-US" altLang="ja-JP" u="sng" dirty="0">
                <a:solidFill>
                  <a:srgbClr val="FF0000"/>
                </a:solidFill>
              </a:rPr>
              <a:t>a </a:t>
            </a:r>
            <a:r>
              <a:rPr lang="en-US" altLang="ja-JP" u="sng" dirty="0" err="1">
                <a:solidFill>
                  <a:srgbClr val="FF0000"/>
                </a:solidFill>
              </a:rPr>
              <a:t>Fabry</a:t>
            </a:r>
            <a:r>
              <a:rPr lang="en-US" altLang="ja-JP" u="sng" dirty="0">
                <a:solidFill>
                  <a:srgbClr val="FF0000"/>
                </a:solidFill>
              </a:rPr>
              <a:t>–Perot Michelson interferometer. We plan to launch DECIGO in 2024 after a long and intense development phase, including two pathfinder missions for verification of required technologies.</a:t>
            </a:r>
            <a:endParaRPr lang="ja-JP" altLang="en-US" u="sng" dirty="0">
              <a:solidFill>
                <a:srgbClr val="FF0000"/>
              </a:solidFill>
            </a:endParaRPr>
          </a:p>
        </p:txBody>
      </p:sp>
      <p:sp>
        <p:nvSpPr>
          <p:cNvPr id="4" name="テキスト ボックス 3"/>
          <p:cNvSpPr txBox="1"/>
          <p:nvPr/>
        </p:nvSpPr>
        <p:spPr>
          <a:xfrm>
            <a:off x="5220072" y="6237312"/>
            <a:ext cx="3070071" cy="369332"/>
          </a:xfrm>
          <a:prstGeom prst="rect">
            <a:avLst/>
          </a:prstGeom>
          <a:noFill/>
        </p:spPr>
        <p:txBody>
          <a:bodyPr wrap="none" rtlCol="0">
            <a:spAutoFit/>
          </a:bodyPr>
          <a:lstStyle/>
          <a:p>
            <a:r>
              <a:rPr kumimoji="1" lang="en-US" altLang="ja-JP" dirty="0" smtClean="0"/>
              <a:t> 2018.10.22 </a:t>
            </a:r>
            <a:r>
              <a:rPr kumimoji="1" lang="ja-JP" altLang="en-US" dirty="0" smtClean="0"/>
              <a:t>現在　</a:t>
            </a:r>
            <a:r>
              <a:rPr lang="en-US" altLang="ja-JP" dirty="0" smtClean="0"/>
              <a:t>citation 178 </a:t>
            </a:r>
            <a:r>
              <a:rPr kumimoji="1" lang="ja-JP" altLang="en-US" dirty="0" smtClean="0"/>
              <a:t>　</a:t>
            </a:r>
            <a:endParaRPr kumimoji="1" lang="ja-JP" altLang="en-US" dirty="0"/>
          </a:p>
        </p:txBody>
      </p:sp>
      <p:pic>
        <p:nvPicPr>
          <p:cNvPr id="3" name="図 2"/>
          <p:cNvPicPr>
            <a:picLocks noChangeAspect="1"/>
          </p:cNvPicPr>
          <p:nvPr/>
        </p:nvPicPr>
        <p:blipFill>
          <a:blip r:embed="rId3"/>
          <a:stretch>
            <a:fillRect/>
          </a:stretch>
        </p:blipFill>
        <p:spPr>
          <a:xfrm>
            <a:off x="5364088" y="404664"/>
            <a:ext cx="3528392" cy="2476843"/>
          </a:xfrm>
          <a:prstGeom prst="rect">
            <a:avLst/>
          </a:prstGeom>
        </p:spPr>
      </p:pic>
    </p:spTree>
    <p:extLst>
      <p:ext uri="{BB962C8B-B14F-4D97-AF65-F5344CB8AC3E}">
        <p14:creationId xmlns:p14="http://schemas.microsoft.com/office/powerpoint/2010/main" val="522669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79512" y="332656"/>
            <a:ext cx="8458098" cy="5688632"/>
          </a:xfrm>
          <a:prstGeom prst="rect">
            <a:avLst/>
          </a:prstGeom>
        </p:spPr>
      </p:pic>
      <p:sp>
        <p:nvSpPr>
          <p:cNvPr id="3" name="テキスト ボックス 2"/>
          <p:cNvSpPr txBox="1"/>
          <p:nvPr/>
        </p:nvSpPr>
        <p:spPr>
          <a:xfrm>
            <a:off x="5796136" y="6309320"/>
            <a:ext cx="2666791" cy="369332"/>
          </a:xfrm>
          <a:prstGeom prst="rect">
            <a:avLst/>
          </a:prstGeom>
          <a:noFill/>
        </p:spPr>
        <p:txBody>
          <a:bodyPr wrap="none" rtlCol="0">
            <a:spAutoFit/>
          </a:bodyPr>
          <a:lstStyle/>
          <a:p>
            <a:r>
              <a:rPr lang="en-US" altLang="ja-JP" dirty="0" smtClean="0"/>
              <a:t>©</a:t>
            </a:r>
            <a:r>
              <a:rPr kumimoji="1" lang="en-US" altLang="ja-JP" dirty="0" smtClean="0"/>
              <a:t> </a:t>
            </a:r>
            <a:r>
              <a:rPr kumimoji="1" lang="en-US" altLang="ja-JP" dirty="0" err="1" smtClean="0"/>
              <a:t>S.Sato</a:t>
            </a:r>
            <a:r>
              <a:rPr kumimoji="1" lang="en-US" altLang="ja-JP" dirty="0" smtClean="0"/>
              <a:t> LISA </a:t>
            </a:r>
            <a:r>
              <a:rPr kumimoji="1" lang="en-US" altLang="ja-JP" dirty="0" err="1" smtClean="0"/>
              <a:t>Sympo</a:t>
            </a:r>
            <a:r>
              <a:rPr kumimoji="1" lang="en-US" altLang="ja-JP" dirty="0" smtClean="0"/>
              <a:t> 2016</a:t>
            </a:r>
            <a:endParaRPr kumimoji="1" lang="ja-JP" altLang="en-US" dirty="0"/>
          </a:p>
        </p:txBody>
      </p:sp>
    </p:spTree>
    <p:extLst>
      <p:ext uri="{BB962C8B-B14F-4D97-AF65-F5344CB8AC3E}">
        <p14:creationId xmlns:p14="http://schemas.microsoft.com/office/powerpoint/2010/main" val="16639484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1844824"/>
            <a:ext cx="9115995" cy="4653136"/>
          </a:xfrm>
          <a:prstGeom prst="rect">
            <a:avLst/>
          </a:prstGeom>
        </p:spPr>
      </p:pic>
      <p:sp>
        <p:nvSpPr>
          <p:cNvPr id="3" name="タイトル 2"/>
          <p:cNvSpPr>
            <a:spLocks noGrp="1"/>
          </p:cNvSpPr>
          <p:nvPr>
            <p:ph type="title"/>
          </p:nvPr>
        </p:nvSpPr>
        <p:spPr/>
        <p:txBody>
          <a:bodyPr>
            <a:normAutofit fontScale="90000"/>
          </a:bodyPr>
          <a:lstStyle/>
          <a:p>
            <a:r>
              <a:rPr kumimoji="1" lang="en-US" altLang="ja-JP" dirty="0" smtClean="0">
                <a:solidFill>
                  <a:srgbClr val="FF0000"/>
                </a:solidFill>
              </a:rPr>
              <a:t>DECIGO</a:t>
            </a:r>
            <a:r>
              <a:rPr kumimoji="1" lang="ja-JP" altLang="en-US" dirty="0" smtClean="0">
                <a:solidFill>
                  <a:srgbClr val="FF0000"/>
                </a:solidFill>
              </a:rPr>
              <a:t>を使うと合体の方向と時間が日食のようにあらかじめわかる</a:t>
            </a:r>
            <a:endParaRPr kumimoji="1" lang="ja-JP" altLang="en-US" dirty="0">
              <a:solidFill>
                <a:srgbClr val="FF0000"/>
              </a:solidFill>
            </a:endParaRPr>
          </a:p>
        </p:txBody>
      </p:sp>
    </p:spTree>
    <p:extLst>
      <p:ext uri="{BB962C8B-B14F-4D97-AF65-F5344CB8AC3E}">
        <p14:creationId xmlns:p14="http://schemas.microsoft.com/office/powerpoint/2010/main" val="52954675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0"/>
            <a:ext cx="8229600" cy="1143000"/>
          </a:xfrm>
        </p:spPr>
        <p:txBody>
          <a:bodyPr/>
          <a:lstStyle/>
          <a:p>
            <a:r>
              <a:rPr kumimoji="1" lang="ja-JP" altLang="en-US" dirty="0" smtClean="0">
                <a:solidFill>
                  <a:srgbClr val="FF0000"/>
                </a:solidFill>
              </a:rPr>
              <a:t>原理は簡単！！</a:t>
            </a:r>
            <a:endParaRPr kumimoji="1" lang="ja-JP" altLang="en-US" dirty="0">
              <a:solidFill>
                <a:srgbClr val="FF0000"/>
              </a:solidFill>
            </a:endParaRPr>
          </a:p>
        </p:txBody>
      </p:sp>
      <p:sp>
        <p:nvSpPr>
          <p:cNvPr id="3" name="テキスト ボックス 2"/>
          <p:cNvSpPr txBox="1"/>
          <p:nvPr/>
        </p:nvSpPr>
        <p:spPr>
          <a:xfrm>
            <a:off x="33712" y="1268760"/>
            <a:ext cx="9379491" cy="1815882"/>
          </a:xfrm>
          <a:prstGeom prst="rect">
            <a:avLst/>
          </a:prstGeom>
          <a:noFill/>
        </p:spPr>
        <p:txBody>
          <a:bodyPr wrap="none" rtlCol="0">
            <a:spAutoFit/>
          </a:bodyPr>
          <a:lstStyle/>
          <a:p>
            <a:r>
              <a:rPr kumimoji="1" lang="en-US" altLang="ja-JP" sz="2800" dirty="0" smtClean="0"/>
              <a:t>Q.</a:t>
            </a:r>
            <a:r>
              <a:rPr kumimoji="1" lang="ja-JP" altLang="en-US" sz="2800" dirty="0" smtClean="0"/>
              <a:t> 重力波の方向を如何にして決めるか？</a:t>
            </a:r>
            <a:endParaRPr kumimoji="1" lang="en-US" altLang="ja-JP" sz="2800" dirty="0" smtClean="0"/>
          </a:p>
          <a:p>
            <a:pPr marL="514350" indent="-514350">
              <a:buAutoNum type="alphaUcPeriod"/>
            </a:pPr>
            <a:r>
              <a:rPr lang="ja-JP" altLang="en-US" sz="2800" dirty="0" smtClean="0"/>
              <a:t>異なる３台の検出器に重力波が到着する時間の差を使う。</a:t>
            </a:r>
            <a:endParaRPr lang="en-US" altLang="ja-JP" sz="2800" dirty="0" smtClean="0"/>
          </a:p>
          <a:p>
            <a:r>
              <a:rPr kumimoji="1" lang="ja-JP" altLang="ja-JP" sz="2800" dirty="0"/>
              <a:t>　</a:t>
            </a:r>
            <a:r>
              <a:rPr kumimoji="1" lang="ja-JP" altLang="en-US" sz="2800" dirty="0" smtClean="0"/>
              <a:t>従って、方向決定精度は</a:t>
            </a:r>
            <a:r>
              <a:rPr kumimoji="1" lang="en-US" altLang="ja-JP" sz="2800" dirty="0" smtClean="0"/>
              <a:t>2</a:t>
            </a:r>
            <a:r>
              <a:rPr kumimoji="1" lang="ja-JP" altLang="en-US" sz="2800" dirty="0" smtClean="0"/>
              <a:t>台の重力波検出器の距離を</a:t>
            </a:r>
            <a:r>
              <a:rPr kumimoji="1" lang="en-US" altLang="ja-JP" sz="2800" dirty="0" smtClean="0"/>
              <a:t>D</a:t>
            </a:r>
          </a:p>
          <a:p>
            <a:r>
              <a:rPr lang="ja-JP" altLang="ja-JP" sz="2800" dirty="0"/>
              <a:t>　</a:t>
            </a:r>
            <a:r>
              <a:rPr lang="ja-JP" altLang="en-US" sz="2800" dirty="0" smtClean="0"/>
              <a:t>重力波の波長を</a:t>
            </a:r>
            <a:r>
              <a:rPr lang="en-US" altLang="ja-JP" sz="2800" dirty="0" err="1" smtClean="0"/>
              <a:t>λ</a:t>
            </a:r>
            <a:r>
              <a:rPr lang="ja-JP" altLang="en-US" sz="2800" dirty="0" smtClean="0"/>
              <a:t>とすると</a:t>
            </a:r>
            <a:endParaRPr lang="en-US" altLang="ja-JP" sz="2800" dirty="0" smtClean="0"/>
          </a:p>
        </p:txBody>
      </p:sp>
      <p:sp>
        <p:nvSpPr>
          <p:cNvPr id="4" name="テキスト ボックス 3"/>
          <p:cNvSpPr txBox="1"/>
          <p:nvPr/>
        </p:nvSpPr>
        <p:spPr>
          <a:xfrm>
            <a:off x="539552" y="3212976"/>
            <a:ext cx="2480567" cy="584776"/>
          </a:xfrm>
          <a:prstGeom prst="rect">
            <a:avLst/>
          </a:prstGeom>
          <a:noFill/>
        </p:spPr>
        <p:txBody>
          <a:bodyPr wrap="none" rtlCol="0">
            <a:spAutoFit/>
          </a:bodyPr>
          <a:lstStyle/>
          <a:p>
            <a:r>
              <a:rPr lang="el-GR" altLang="ja-JP" sz="3200" dirty="0" smtClean="0"/>
              <a:t>Δ</a:t>
            </a:r>
            <a:r>
              <a:rPr lang="en-US" altLang="ja-JP" sz="3200" dirty="0" err="1" smtClean="0"/>
              <a:t>θ〜λ</a:t>
            </a:r>
            <a:r>
              <a:rPr lang="en-US" altLang="ja-JP" sz="3200" dirty="0" smtClean="0"/>
              <a:t>/D/SNR</a:t>
            </a:r>
            <a:endParaRPr kumimoji="1" lang="ja-JP" altLang="en-US" sz="3200" dirty="0"/>
          </a:p>
        </p:txBody>
      </p:sp>
      <p:sp>
        <p:nvSpPr>
          <p:cNvPr id="5" name="テキスト ボックス 4"/>
          <p:cNvSpPr txBox="1"/>
          <p:nvPr/>
        </p:nvSpPr>
        <p:spPr>
          <a:xfrm>
            <a:off x="107504" y="3933056"/>
            <a:ext cx="8624677" cy="3046988"/>
          </a:xfrm>
          <a:prstGeom prst="rect">
            <a:avLst/>
          </a:prstGeom>
          <a:noFill/>
        </p:spPr>
        <p:txBody>
          <a:bodyPr wrap="none" rtlCol="0">
            <a:spAutoFit/>
          </a:bodyPr>
          <a:lstStyle/>
          <a:p>
            <a:r>
              <a:rPr kumimoji="1" lang="en-US" altLang="ja-JP" sz="3200" dirty="0" smtClean="0"/>
              <a:t>LIGO, Virgo </a:t>
            </a:r>
            <a:r>
              <a:rPr lang="ja-JP" altLang="ja-JP" sz="3200" dirty="0" smtClean="0"/>
              <a:t>K</a:t>
            </a:r>
            <a:r>
              <a:rPr lang="en-US" altLang="ja-JP" sz="3200" dirty="0" smtClean="0"/>
              <a:t>AGRA</a:t>
            </a:r>
            <a:r>
              <a:rPr kumimoji="1" lang="ja-JP" altLang="en-US" sz="3200" dirty="0" smtClean="0"/>
              <a:t>だと　</a:t>
            </a:r>
            <a:r>
              <a:rPr kumimoji="1" lang="en-US" altLang="ja-JP" sz="3200" dirty="0" err="1" smtClean="0"/>
              <a:t>λ〜D</a:t>
            </a:r>
            <a:r>
              <a:rPr kumimoji="1" lang="ja-JP" altLang="en-US" sz="3200" dirty="0" smtClean="0"/>
              <a:t>なので</a:t>
            </a:r>
            <a:r>
              <a:rPr kumimoji="1" lang="en-US" altLang="ja-JP" sz="3200" dirty="0" smtClean="0"/>
              <a:t>SNR=10</a:t>
            </a:r>
            <a:r>
              <a:rPr kumimoji="1" lang="ja-JP" altLang="en-US" sz="3200" dirty="0" smtClean="0"/>
              <a:t>として</a:t>
            </a:r>
            <a:endParaRPr kumimoji="1" lang="en-US" altLang="ja-JP" sz="3200" dirty="0" smtClean="0"/>
          </a:p>
          <a:p>
            <a:r>
              <a:rPr lang="el-GR" altLang="ja-JP" sz="3200" dirty="0" smtClean="0"/>
              <a:t>Δ</a:t>
            </a:r>
            <a:r>
              <a:rPr lang="en-US" altLang="ja-JP" sz="3200" dirty="0" smtClean="0"/>
              <a:t>θ〜0.1</a:t>
            </a:r>
            <a:r>
              <a:rPr lang="ja-JP" altLang="en-US" sz="3200" dirty="0" smtClean="0"/>
              <a:t>ラディアン＝６度</a:t>
            </a:r>
            <a:endParaRPr lang="en-US" altLang="ja-JP" sz="3200" dirty="0" smtClean="0"/>
          </a:p>
          <a:p>
            <a:endParaRPr kumimoji="1" lang="en-US" altLang="ja-JP" sz="3200" dirty="0"/>
          </a:p>
          <a:p>
            <a:r>
              <a:rPr lang="en-US" altLang="ja-JP" sz="3200" dirty="0" smtClean="0"/>
              <a:t>DECIGO</a:t>
            </a:r>
            <a:r>
              <a:rPr lang="ja-JP" altLang="en-US" sz="3200" dirty="0" smtClean="0"/>
              <a:t>だと</a:t>
            </a:r>
            <a:r>
              <a:rPr lang="en-US" altLang="ja-JP" sz="3200" dirty="0" smtClean="0"/>
              <a:t>λ〜</a:t>
            </a:r>
            <a:r>
              <a:rPr lang="en-US" altLang="en-US" sz="3200" dirty="0" smtClean="0"/>
              <a:t>0.01AU, D</a:t>
            </a:r>
            <a:r>
              <a:rPr lang="en-US" altLang="ja-JP" sz="3200" dirty="0" smtClean="0"/>
              <a:t>〜1AU</a:t>
            </a:r>
            <a:r>
              <a:rPr lang="ja-JP" altLang="en-US" sz="3200" dirty="0" smtClean="0"/>
              <a:t>なので</a:t>
            </a:r>
            <a:endParaRPr lang="en-US" altLang="ja-JP" sz="3200" dirty="0" smtClean="0"/>
          </a:p>
          <a:p>
            <a:r>
              <a:rPr lang="el-GR" altLang="ja-JP" sz="3200" dirty="0" smtClean="0"/>
              <a:t>Δ</a:t>
            </a:r>
            <a:r>
              <a:rPr lang="en-US" altLang="ja-JP" sz="3200" dirty="0" smtClean="0"/>
              <a:t>θ〜0.001</a:t>
            </a:r>
            <a:r>
              <a:rPr lang="ja-JP" altLang="en-US" sz="3200" dirty="0" smtClean="0"/>
              <a:t>ラディアン</a:t>
            </a:r>
            <a:r>
              <a:rPr lang="en-US" altLang="ja-JP" sz="3200" dirty="0" smtClean="0"/>
              <a:t>=3</a:t>
            </a:r>
            <a:r>
              <a:rPr lang="ja-JP" altLang="en-US" sz="3200" dirty="0" smtClean="0"/>
              <a:t>分</a:t>
            </a:r>
            <a:endParaRPr lang="en-US" altLang="ja-JP" sz="3200" dirty="0" smtClean="0"/>
          </a:p>
          <a:p>
            <a:endParaRPr lang="en-US" altLang="ja-JP" sz="3200" dirty="0" smtClean="0"/>
          </a:p>
        </p:txBody>
      </p:sp>
    </p:spTree>
    <p:extLst>
      <p:ext uri="{BB962C8B-B14F-4D97-AF65-F5344CB8AC3E}">
        <p14:creationId xmlns:p14="http://schemas.microsoft.com/office/powerpoint/2010/main" val="27532666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FF0000"/>
                </a:solidFill>
              </a:rPr>
              <a:t>そもそもの始まり</a:t>
            </a:r>
            <a:endParaRPr kumimoji="1" lang="ja-JP" altLang="en-US" dirty="0">
              <a:solidFill>
                <a:srgbClr val="FF0000"/>
              </a:solidFill>
            </a:endParaRPr>
          </a:p>
        </p:txBody>
      </p:sp>
      <p:sp>
        <p:nvSpPr>
          <p:cNvPr id="3" name="コンテンツ プレースホルダー 2"/>
          <p:cNvSpPr>
            <a:spLocks noGrp="1"/>
          </p:cNvSpPr>
          <p:nvPr>
            <p:ph idx="1"/>
          </p:nvPr>
        </p:nvSpPr>
        <p:spPr/>
        <p:txBody>
          <a:bodyPr>
            <a:normAutofit fontScale="85000" lnSpcReduction="20000"/>
          </a:bodyPr>
          <a:lstStyle/>
          <a:p>
            <a:r>
              <a:rPr kumimoji="1" lang="en-US" altLang="ja-JP" dirty="0" smtClean="0"/>
              <a:t>1991-1994</a:t>
            </a:r>
            <a:r>
              <a:rPr kumimoji="1" lang="ja-JP" altLang="en-US" dirty="0" smtClean="0"/>
              <a:t>　重点領域「重力波天文学」　</a:t>
            </a:r>
            <a:endParaRPr kumimoji="1" lang="en-US" altLang="ja-JP" dirty="0" smtClean="0"/>
          </a:p>
          <a:p>
            <a:r>
              <a:rPr kumimoji="1" lang="ja-JP" altLang="en-US" dirty="0" smtClean="0"/>
              <a:t>早川先生が名大学長のため代表になれなかったので、中村が代表になるハメになった。</a:t>
            </a:r>
            <a:endParaRPr kumimoji="1" lang="en-US" altLang="ja-JP" dirty="0" smtClean="0"/>
          </a:p>
          <a:p>
            <a:r>
              <a:rPr lang="ja-JP" altLang="en-US" dirty="0" smtClean="0"/>
              <a:t>文部省</a:t>
            </a:r>
            <a:r>
              <a:rPr lang="ja-JP" altLang="en-US" dirty="0"/>
              <a:t>曰く「学長は研究をしてはなりません。」</a:t>
            </a:r>
            <a:endParaRPr kumimoji="1" lang="en-US" altLang="ja-JP" dirty="0" smtClean="0"/>
          </a:p>
          <a:p>
            <a:r>
              <a:rPr kumimoji="1" lang="ja-JP" altLang="en-US" dirty="0" smtClean="0"/>
              <a:t>これが中村の本格的な重力波の実験グループとの付き合いの始まり。</a:t>
            </a:r>
            <a:endParaRPr kumimoji="1" lang="en-US" altLang="ja-JP" dirty="0" smtClean="0"/>
          </a:p>
          <a:p>
            <a:r>
              <a:rPr lang="ja-JP" altLang="en-US" dirty="0" smtClean="0"/>
              <a:t>川村君と最初に会ったのは宇宙航空研究所での、</a:t>
            </a:r>
            <a:r>
              <a:rPr lang="en-US" altLang="ja-JP" dirty="0" smtClean="0"/>
              <a:t>10m</a:t>
            </a:r>
            <a:r>
              <a:rPr lang="ja-JP" altLang="en-US" dirty="0" smtClean="0"/>
              <a:t>レーザー干渉計に繋がる河島先生</a:t>
            </a:r>
            <a:r>
              <a:rPr lang="ja-JP" altLang="en-US" dirty="0"/>
              <a:t>の</a:t>
            </a:r>
            <a:r>
              <a:rPr lang="ja-JP" altLang="en-US" dirty="0" smtClean="0"/>
              <a:t>研究室公開の日。外から来たのは私だけだった。</a:t>
            </a:r>
            <a:endParaRPr lang="en-US" altLang="ja-JP" dirty="0" smtClean="0"/>
          </a:p>
          <a:p>
            <a:r>
              <a:rPr kumimoji="1" lang="ja-JP" altLang="en-US" dirty="0" smtClean="0"/>
              <a:t>それ以来、川村君とは研究会等で頻繁に会うようになった。</a:t>
            </a:r>
            <a:endParaRPr kumimoji="1" lang="ja-JP" altLang="en-US" dirty="0"/>
          </a:p>
        </p:txBody>
      </p:sp>
    </p:spTree>
    <p:extLst>
      <p:ext uri="{BB962C8B-B14F-4D97-AF65-F5344CB8AC3E}">
        <p14:creationId xmlns:p14="http://schemas.microsoft.com/office/powerpoint/2010/main" val="334320013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スライド番号プレースホル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algn="ctr" fontAlgn="base">
              <a:spcBef>
                <a:spcPct val="0"/>
              </a:spcBef>
              <a:spcAft>
                <a:spcPct val="0"/>
              </a:spcAft>
              <a:defRPr kumimoji="1" sz="2400">
                <a:solidFill>
                  <a:schemeClr val="tx1"/>
                </a:solidFill>
                <a:latin typeface="Arial" charset="0"/>
                <a:ea typeface="ＭＳ Ｐゴシック" charset="0"/>
              </a:defRPr>
            </a:lvl6pPr>
            <a:lvl7pPr marL="2971800" indent="-228600" algn="ctr" fontAlgn="base">
              <a:spcBef>
                <a:spcPct val="0"/>
              </a:spcBef>
              <a:spcAft>
                <a:spcPct val="0"/>
              </a:spcAft>
              <a:defRPr kumimoji="1" sz="2400">
                <a:solidFill>
                  <a:schemeClr val="tx1"/>
                </a:solidFill>
                <a:latin typeface="Arial" charset="0"/>
                <a:ea typeface="ＭＳ Ｐゴシック" charset="0"/>
              </a:defRPr>
            </a:lvl7pPr>
            <a:lvl8pPr marL="3429000" indent="-228600" algn="ctr" fontAlgn="base">
              <a:spcBef>
                <a:spcPct val="0"/>
              </a:spcBef>
              <a:spcAft>
                <a:spcPct val="0"/>
              </a:spcAft>
              <a:defRPr kumimoji="1" sz="2400">
                <a:solidFill>
                  <a:schemeClr val="tx1"/>
                </a:solidFill>
                <a:latin typeface="Arial" charset="0"/>
                <a:ea typeface="ＭＳ Ｐゴシック" charset="0"/>
              </a:defRPr>
            </a:lvl8pPr>
            <a:lvl9pPr marL="3886200" indent="-228600" algn="ctr" fontAlgn="base">
              <a:spcBef>
                <a:spcPct val="0"/>
              </a:spcBef>
              <a:spcAft>
                <a:spcPct val="0"/>
              </a:spcAft>
              <a:defRPr kumimoji="1" sz="2400">
                <a:solidFill>
                  <a:schemeClr val="tx1"/>
                </a:solidFill>
                <a:latin typeface="Arial" charset="0"/>
                <a:ea typeface="ＭＳ Ｐゴシック" charset="0"/>
              </a:defRPr>
            </a:lvl9pPr>
          </a:lstStyle>
          <a:p>
            <a:fld id="{923F3BA2-D064-684B-BBB5-4E480B642550}" type="slidenum">
              <a:rPr lang="en-US" altLang="ja-JP" sz="1400"/>
              <a:pPr/>
              <a:t>20</a:t>
            </a:fld>
            <a:endParaRPr lang="en-US" altLang="ja-JP" sz="1400"/>
          </a:p>
        </p:txBody>
      </p:sp>
      <p:sp>
        <p:nvSpPr>
          <p:cNvPr id="40962" name="Rectangle 2"/>
          <p:cNvSpPr>
            <a:spLocks noGrp="1" noChangeArrowheads="1"/>
          </p:cNvSpPr>
          <p:nvPr>
            <p:ph type="title"/>
          </p:nvPr>
        </p:nvSpPr>
        <p:spPr>
          <a:xfrm>
            <a:off x="395536" y="116632"/>
            <a:ext cx="8229600" cy="792088"/>
          </a:xfrm>
        </p:spPr>
        <p:txBody>
          <a:bodyPr>
            <a:normAutofit/>
          </a:bodyPr>
          <a:lstStyle/>
          <a:p>
            <a:pPr eaLnBrk="1" hangingPunct="1"/>
            <a:r>
              <a:rPr lang="ja-JP" altLang="en-US" dirty="0" smtClean="0">
                <a:solidFill>
                  <a:srgbClr val="CC0000"/>
                </a:solidFill>
                <a:latin typeface="Arial" charset="0"/>
                <a:ea typeface="ＭＳ Ｐゴシック" charset="0"/>
              </a:rPr>
              <a:t>重力波の到来方向</a:t>
            </a:r>
            <a:r>
              <a:rPr lang="ja-JP" altLang="en-US" dirty="0">
                <a:solidFill>
                  <a:srgbClr val="CC0000"/>
                </a:solidFill>
                <a:latin typeface="Arial" charset="0"/>
                <a:ea typeface="ＭＳ Ｐゴシック" charset="0"/>
              </a:rPr>
              <a:t>の決定の仕方</a:t>
            </a:r>
          </a:p>
        </p:txBody>
      </p:sp>
      <p:sp>
        <p:nvSpPr>
          <p:cNvPr id="40963" name="Rectangle 3"/>
          <p:cNvSpPr>
            <a:spLocks noGrp="1" noChangeArrowheads="1"/>
          </p:cNvSpPr>
          <p:nvPr>
            <p:ph type="body" sz="half" idx="1"/>
          </p:nvPr>
        </p:nvSpPr>
        <p:spPr>
          <a:xfrm>
            <a:off x="179512" y="908720"/>
            <a:ext cx="8208912" cy="4525963"/>
          </a:xfrm>
        </p:spPr>
        <p:txBody>
          <a:bodyPr>
            <a:normAutofit fontScale="92500" lnSpcReduction="10000"/>
          </a:bodyPr>
          <a:lstStyle/>
          <a:p>
            <a:pPr eaLnBrk="1" hangingPunct="1"/>
            <a:r>
              <a:rPr lang="ja-JP" altLang="en-US" sz="2800" dirty="0" smtClean="0">
                <a:latin typeface="Arial" charset="0"/>
                <a:ea typeface="ＭＳ Ｐゴシック" charset="0"/>
              </a:rPr>
              <a:t>　重力波の波長を</a:t>
            </a:r>
            <a:r>
              <a:rPr lang="en-US" altLang="ja-JP" sz="2800" dirty="0" err="1" smtClean="0">
                <a:latin typeface="Arial" charset="0"/>
                <a:ea typeface="ＭＳ Ｐゴシック" charset="0"/>
              </a:rPr>
              <a:t>λ</a:t>
            </a:r>
            <a:endParaRPr lang="en-US" altLang="ja-JP" sz="2800" dirty="0" smtClean="0">
              <a:latin typeface="Arial" charset="0"/>
              <a:ea typeface="ＭＳ Ｐゴシック" charset="0"/>
            </a:endParaRPr>
          </a:p>
          <a:p>
            <a:pPr eaLnBrk="1" hangingPunct="1"/>
            <a:r>
              <a:rPr lang="en-US" altLang="ja-JP" sz="2800" dirty="0" smtClean="0">
                <a:latin typeface="Arial" charset="0"/>
                <a:ea typeface="ＭＳ Ｐゴシック" charset="0"/>
              </a:rPr>
              <a:t>LIGO, Virgo KAGRA</a:t>
            </a:r>
            <a:r>
              <a:rPr lang="ja-JP" altLang="en-US" sz="2800" dirty="0" smtClean="0">
                <a:latin typeface="Arial" charset="0"/>
                <a:ea typeface="ＭＳ Ｐゴシック" charset="0"/>
              </a:rPr>
              <a:t>の</a:t>
            </a:r>
            <a:endParaRPr lang="en-US" altLang="ja-JP" sz="2800" dirty="0" smtClean="0">
              <a:latin typeface="Arial" charset="0"/>
              <a:ea typeface="ＭＳ Ｐゴシック" charset="0"/>
            </a:endParaRPr>
          </a:p>
          <a:p>
            <a:pPr marL="0" indent="0" eaLnBrk="1" hangingPunct="1">
              <a:buNone/>
            </a:pPr>
            <a:r>
              <a:rPr lang="ja-JP" altLang="en-US" sz="2800" dirty="0" smtClean="0">
                <a:latin typeface="Arial" charset="0"/>
                <a:ea typeface="ＭＳ Ｐゴシック" charset="0"/>
              </a:rPr>
              <a:t>場合、</a:t>
            </a:r>
            <a:r>
              <a:rPr lang="en-US" altLang="ja-JP" sz="2800" dirty="0" smtClean="0">
                <a:latin typeface="Arial" charset="0"/>
                <a:ea typeface="ＭＳ Ｐゴシック" charset="0"/>
              </a:rPr>
              <a:t>〜3000km〜</a:t>
            </a:r>
            <a:r>
              <a:rPr lang="ja-JP" altLang="en-US" sz="2800" dirty="0" smtClean="0">
                <a:latin typeface="Arial" charset="0"/>
                <a:ea typeface="ＭＳ Ｐゴシック" charset="0"/>
              </a:rPr>
              <a:t>地球の半径</a:t>
            </a:r>
            <a:endParaRPr lang="en-US" altLang="ja-JP" sz="2800" dirty="0">
              <a:latin typeface="Arial" charset="0"/>
              <a:ea typeface="ＭＳ Ｐゴシック" charset="0"/>
            </a:endParaRPr>
          </a:p>
          <a:p>
            <a:pPr eaLnBrk="1" hangingPunct="1">
              <a:buFontTx/>
              <a:buNone/>
            </a:pPr>
            <a:r>
              <a:rPr lang="ja-JP" altLang="en-US" sz="2800" dirty="0">
                <a:latin typeface="Arial" charset="0"/>
                <a:ea typeface="ＭＳ Ｐゴシック" charset="0"/>
              </a:rPr>
              <a:t>　　　　　　　　　　　　　　　　　　　　　　　　</a:t>
            </a:r>
            <a:r>
              <a:rPr lang="en-US" altLang="ja-JP" sz="2800" dirty="0" smtClean="0">
                <a:latin typeface="Arial" charset="0"/>
                <a:ea typeface="ＭＳ Ｐゴシック" charset="0"/>
              </a:rPr>
              <a:t>GW</a:t>
            </a:r>
            <a:endParaRPr lang="en-US" altLang="ja-JP" sz="2800" dirty="0">
              <a:latin typeface="Arial" charset="0"/>
              <a:ea typeface="ＭＳ Ｐゴシック" charset="0"/>
            </a:endParaRPr>
          </a:p>
          <a:p>
            <a:pPr eaLnBrk="1" hangingPunct="1"/>
            <a:endParaRPr lang="en-US" altLang="ja-JP" sz="2800" dirty="0">
              <a:latin typeface="Arial" charset="0"/>
              <a:ea typeface="ＭＳ Ｐゴシック" charset="0"/>
            </a:endParaRPr>
          </a:p>
          <a:p>
            <a:pPr eaLnBrk="1" hangingPunct="1"/>
            <a:endParaRPr lang="en-US" altLang="ja-JP" sz="2800" dirty="0">
              <a:latin typeface="Arial" charset="0"/>
              <a:ea typeface="ＭＳ Ｐゴシック" charset="0"/>
            </a:endParaRPr>
          </a:p>
          <a:p>
            <a:pPr eaLnBrk="1" hangingPunct="1"/>
            <a:endParaRPr lang="en-US" altLang="ja-JP" sz="2800" dirty="0">
              <a:latin typeface="Arial" charset="0"/>
              <a:ea typeface="ＭＳ Ｐゴシック" charset="0"/>
            </a:endParaRPr>
          </a:p>
          <a:p>
            <a:pPr eaLnBrk="1" hangingPunct="1"/>
            <a:endParaRPr lang="en-US" altLang="ja-JP" sz="2800" dirty="0">
              <a:latin typeface="Arial" charset="0"/>
              <a:ea typeface="ＭＳ Ｐゴシック" charset="0"/>
            </a:endParaRPr>
          </a:p>
          <a:p>
            <a:pPr eaLnBrk="1" hangingPunct="1"/>
            <a:endParaRPr lang="en-US" altLang="ja-JP" sz="2800" dirty="0">
              <a:latin typeface="Arial" charset="0"/>
              <a:ea typeface="ＭＳ Ｐゴシック" charset="0"/>
            </a:endParaRPr>
          </a:p>
          <a:p>
            <a:pPr eaLnBrk="1" hangingPunct="1">
              <a:buFontTx/>
              <a:buNone/>
            </a:pPr>
            <a:r>
              <a:rPr lang="ja-JP" altLang="en-US" sz="2800" dirty="0">
                <a:latin typeface="Arial" charset="0"/>
                <a:ea typeface="ＭＳ Ｐゴシック" charset="0"/>
              </a:rPr>
              <a:t>　   検出器１　　　　　　　　　　　　　　検出器２</a:t>
            </a:r>
          </a:p>
        </p:txBody>
      </p:sp>
      <p:sp>
        <p:nvSpPr>
          <p:cNvPr id="40964" name="Line 8"/>
          <p:cNvSpPr>
            <a:spLocks noChangeShapeType="1"/>
          </p:cNvSpPr>
          <p:nvPr/>
        </p:nvSpPr>
        <p:spPr bwMode="auto">
          <a:xfrm>
            <a:off x="1979613" y="4868863"/>
            <a:ext cx="714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965" name="Line 9"/>
          <p:cNvSpPr>
            <a:spLocks noChangeShapeType="1"/>
          </p:cNvSpPr>
          <p:nvPr/>
        </p:nvSpPr>
        <p:spPr bwMode="auto">
          <a:xfrm flipV="1">
            <a:off x="2051050" y="4797425"/>
            <a:ext cx="4033838" cy="71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966" name="Line 12"/>
          <p:cNvSpPr>
            <a:spLocks noChangeShapeType="1"/>
          </p:cNvSpPr>
          <p:nvPr/>
        </p:nvSpPr>
        <p:spPr bwMode="auto">
          <a:xfrm flipH="1" flipV="1">
            <a:off x="4572000" y="2997200"/>
            <a:ext cx="1655763" cy="17287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967" name="Oval 23"/>
          <p:cNvSpPr>
            <a:spLocks noChangeArrowheads="1"/>
          </p:cNvSpPr>
          <p:nvPr/>
        </p:nvSpPr>
        <p:spPr bwMode="auto">
          <a:xfrm>
            <a:off x="1476375" y="4868863"/>
            <a:ext cx="574675" cy="431800"/>
          </a:xfrm>
          <a:prstGeom prst="ellipse">
            <a:avLst/>
          </a:prstGeom>
          <a:solidFill>
            <a:schemeClr val="accent1"/>
          </a:solidFill>
          <a:ln w="9525">
            <a:solidFill>
              <a:schemeClr val="tx1"/>
            </a:solidFill>
            <a:round/>
            <a:headEnd/>
            <a:tailEnd/>
          </a:ln>
        </p:spPr>
        <p:txBody>
          <a:bodyPr wrap="none" anchor="ctr"/>
          <a:lstStyle/>
          <a:p>
            <a:endParaRPr lang="ja-JP" altLang="en-US"/>
          </a:p>
        </p:txBody>
      </p:sp>
      <p:sp>
        <p:nvSpPr>
          <p:cNvPr id="40968" name="Oval 26"/>
          <p:cNvSpPr>
            <a:spLocks noChangeArrowheads="1"/>
          </p:cNvSpPr>
          <p:nvPr/>
        </p:nvSpPr>
        <p:spPr bwMode="auto">
          <a:xfrm>
            <a:off x="5867400" y="4797425"/>
            <a:ext cx="574675" cy="431800"/>
          </a:xfrm>
          <a:prstGeom prst="ellipse">
            <a:avLst/>
          </a:prstGeom>
          <a:solidFill>
            <a:schemeClr val="accent1"/>
          </a:solidFill>
          <a:ln w="9525">
            <a:solidFill>
              <a:schemeClr val="tx1"/>
            </a:solidFill>
            <a:round/>
            <a:headEnd/>
            <a:tailEnd/>
          </a:ln>
        </p:spPr>
        <p:txBody>
          <a:bodyPr wrap="none" anchor="ctr"/>
          <a:lstStyle/>
          <a:p>
            <a:endParaRPr lang="ja-JP" altLang="en-US"/>
          </a:p>
        </p:txBody>
      </p:sp>
      <p:pic>
        <p:nvPicPr>
          <p:cNvPr id="40969" name="Picture 27"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203575" y="4149725"/>
            <a:ext cx="3444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28" descr="txp_fi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924300" y="5157788"/>
            <a:ext cx="3603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3" name="Line 43"/>
          <p:cNvSpPr>
            <a:spLocks noChangeShapeType="1"/>
          </p:cNvSpPr>
          <p:nvPr/>
        </p:nvSpPr>
        <p:spPr bwMode="auto">
          <a:xfrm>
            <a:off x="4211638" y="3213100"/>
            <a:ext cx="21590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974" name="Line 44"/>
          <p:cNvSpPr>
            <a:spLocks noChangeShapeType="1"/>
          </p:cNvSpPr>
          <p:nvPr/>
        </p:nvSpPr>
        <p:spPr bwMode="auto">
          <a:xfrm flipV="1">
            <a:off x="4356100" y="3141663"/>
            <a:ext cx="360363" cy="28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975" name="Line 48"/>
          <p:cNvSpPr>
            <a:spLocks noChangeShapeType="1"/>
          </p:cNvSpPr>
          <p:nvPr/>
        </p:nvSpPr>
        <p:spPr bwMode="auto">
          <a:xfrm>
            <a:off x="4643438" y="2852738"/>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976" name="Line 50"/>
          <p:cNvSpPr>
            <a:spLocks noChangeShapeType="1"/>
          </p:cNvSpPr>
          <p:nvPr/>
        </p:nvSpPr>
        <p:spPr bwMode="auto">
          <a:xfrm>
            <a:off x="4500563" y="2924175"/>
            <a:ext cx="714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977" name="Line 52"/>
          <p:cNvSpPr>
            <a:spLocks noChangeShapeType="1"/>
          </p:cNvSpPr>
          <p:nvPr/>
        </p:nvSpPr>
        <p:spPr bwMode="auto">
          <a:xfrm flipV="1">
            <a:off x="1835150" y="2924175"/>
            <a:ext cx="2736850" cy="1944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0978" name="Line 54"/>
          <p:cNvSpPr>
            <a:spLocks noChangeShapeType="1"/>
          </p:cNvSpPr>
          <p:nvPr/>
        </p:nvSpPr>
        <p:spPr bwMode="auto">
          <a:xfrm flipH="1">
            <a:off x="6372225" y="3500438"/>
            <a:ext cx="1655763" cy="12969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0979" name="Line 55"/>
          <p:cNvSpPr>
            <a:spLocks noChangeShapeType="1"/>
          </p:cNvSpPr>
          <p:nvPr/>
        </p:nvSpPr>
        <p:spPr bwMode="auto">
          <a:xfrm flipH="1">
            <a:off x="4572000" y="1773238"/>
            <a:ext cx="1728788" cy="1150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2" name="テキスト ボックス 1"/>
          <p:cNvSpPr txBox="1"/>
          <p:nvPr/>
        </p:nvSpPr>
        <p:spPr>
          <a:xfrm>
            <a:off x="179512" y="5445224"/>
            <a:ext cx="8784976" cy="1384995"/>
          </a:xfrm>
          <a:prstGeom prst="rect">
            <a:avLst/>
          </a:prstGeom>
          <a:noFill/>
        </p:spPr>
        <p:txBody>
          <a:bodyPr wrap="square" rtlCol="0">
            <a:spAutoFit/>
          </a:bodyPr>
          <a:lstStyle/>
          <a:p>
            <a:r>
              <a:rPr lang="en-US" altLang="ja-JP" sz="2800" dirty="0" err="1" smtClean="0"/>
              <a:t>c</a:t>
            </a:r>
            <a:r>
              <a:rPr kumimoji="1" lang="en-US" altLang="ja-JP" sz="2800" dirty="0" err="1" smtClean="0"/>
              <a:t>osθ</a:t>
            </a:r>
            <a:r>
              <a:rPr kumimoji="1" lang="en-US" altLang="ja-JP" sz="2800" dirty="0" smtClean="0"/>
              <a:t>=</a:t>
            </a:r>
            <a:r>
              <a:rPr kumimoji="1" lang="en-US" altLang="ja-JP" sz="2800" dirty="0" err="1" smtClean="0"/>
              <a:t>ct</a:t>
            </a:r>
            <a:r>
              <a:rPr kumimoji="1" lang="en-US" altLang="ja-JP" sz="2800" dirty="0" smtClean="0"/>
              <a:t>/</a:t>
            </a:r>
            <a:r>
              <a:rPr kumimoji="1" lang="en-US" altLang="ja-JP" sz="2800" dirty="0" err="1" smtClean="0"/>
              <a:t>D</a:t>
            </a:r>
            <a:r>
              <a:rPr kumimoji="1" lang="en-US" altLang="ja-JP" sz="2800" dirty="0" err="1" smtClean="0">
                <a:sym typeface="Wingdings"/>
              </a:rPr>
              <a:t>δθ〜cδt</a:t>
            </a:r>
            <a:r>
              <a:rPr kumimoji="1" lang="en-US" altLang="ja-JP" sz="2800" dirty="0" smtClean="0">
                <a:sym typeface="Wingdings"/>
              </a:rPr>
              <a:t>/</a:t>
            </a:r>
            <a:r>
              <a:rPr kumimoji="1" lang="en-US" altLang="ja-JP" sz="2800" dirty="0" err="1" smtClean="0">
                <a:sym typeface="Wingdings"/>
              </a:rPr>
              <a:t>D〜</a:t>
            </a:r>
            <a:r>
              <a:rPr kumimoji="1" lang="en-US" altLang="ja-JP" sz="2800" dirty="0" err="1" smtClean="0"/>
              <a:t>λ</a:t>
            </a:r>
            <a:r>
              <a:rPr kumimoji="1" lang="en-US" altLang="ja-JP" sz="2800" dirty="0" smtClean="0"/>
              <a:t>/D/SNR</a:t>
            </a:r>
          </a:p>
          <a:p>
            <a:r>
              <a:rPr kumimoji="1" lang="en-US" altLang="ja-JP" sz="2800" dirty="0" smtClean="0"/>
              <a:t>〜1/SNR</a:t>
            </a:r>
            <a:r>
              <a:rPr kumimoji="1" lang="ja-JP" altLang="en-US" sz="2800" dirty="0" smtClean="0"/>
              <a:t>　</a:t>
            </a:r>
            <a:r>
              <a:rPr kumimoji="1" lang="en-US" altLang="ja-JP" sz="2800" dirty="0" smtClean="0"/>
              <a:t>(KAGRA</a:t>
            </a:r>
            <a:r>
              <a:rPr kumimoji="1" lang="ja-JP" altLang="en-US" sz="2800" dirty="0" smtClean="0"/>
              <a:t>の場合　</a:t>
            </a:r>
            <a:r>
              <a:rPr lang="en-US" altLang="ja-JP" sz="2800" dirty="0" err="1" smtClean="0"/>
              <a:t>λ〜D</a:t>
            </a:r>
            <a:r>
              <a:rPr lang="ja-JP" altLang="en-US" sz="2800" dirty="0" smtClean="0"/>
              <a:t>だから；</a:t>
            </a:r>
            <a:r>
              <a:rPr lang="en-US" altLang="ja-JP" sz="2800" dirty="0" smtClean="0"/>
              <a:t>LISA</a:t>
            </a:r>
            <a:r>
              <a:rPr lang="ja-JP" altLang="en-US" sz="2800" dirty="0" smtClean="0"/>
              <a:t>の場合も同じ）</a:t>
            </a:r>
            <a:endParaRPr lang="en-US" altLang="ja-JP" sz="2800" dirty="0" smtClean="0"/>
          </a:p>
          <a:p>
            <a:r>
              <a:rPr kumimoji="1" lang="en-US" altLang="ja-JP" sz="2800" dirty="0" smtClean="0"/>
              <a:t>〜0.01/SNR (DECIGO</a:t>
            </a:r>
            <a:r>
              <a:rPr kumimoji="1" lang="ja-JP" altLang="en-US" sz="2800" dirty="0" smtClean="0"/>
              <a:t>の場合　</a:t>
            </a:r>
            <a:r>
              <a:rPr kumimoji="1" lang="en-US" altLang="ja-JP" sz="2800" dirty="0" smtClean="0"/>
              <a:t>λ〜0.01D</a:t>
            </a:r>
            <a:r>
              <a:rPr kumimoji="1" lang="ja-JP" altLang="en-US" sz="2800" dirty="0" smtClean="0"/>
              <a:t>だから）</a:t>
            </a:r>
            <a:endParaRPr kumimoji="1" lang="ja-JP" altLang="en-US" sz="2800" dirty="0"/>
          </a:p>
        </p:txBody>
      </p:sp>
      <p:sp>
        <p:nvSpPr>
          <p:cNvPr id="3" name="テキスト ボックス 2"/>
          <p:cNvSpPr txBox="1"/>
          <p:nvPr/>
        </p:nvSpPr>
        <p:spPr>
          <a:xfrm>
            <a:off x="2771800" y="3284984"/>
            <a:ext cx="573394" cy="707886"/>
          </a:xfrm>
          <a:prstGeom prst="rect">
            <a:avLst/>
          </a:prstGeom>
          <a:noFill/>
        </p:spPr>
        <p:txBody>
          <a:bodyPr wrap="none" rtlCol="0">
            <a:spAutoFit/>
          </a:bodyPr>
          <a:lstStyle/>
          <a:p>
            <a:r>
              <a:rPr kumimoji="1" lang="en-US" altLang="ja-JP" sz="4000" dirty="0" err="1" smtClean="0"/>
              <a:t>ct</a:t>
            </a:r>
            <a:endParaRPr kumimoji="1" lang="ja-JP" altLang="en-US" sz="4000" dirty="0"/>
          </a:p>
        </p:txBody>
      </p:sp>
    </p:spTree>
    <p:extLst>
      <p:ext uri="{BB962C8B-B14F-4D97-AF65-F5344CB8AC3E}">
        <p14:creationId xmlns:p14="http://schemas.microsoft.com/office/powerpoint/2010/main" val="9480539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07504" y="24497"/>
            <a:ext cx="2806597" cy="2828439"/>
          </a:xfrm>
          <a:prstGeom prst="rect">
            <a:avLst/>
          </a:prstGeom>
        </p:spPr>
      </p:pic>
      <p:pic>
        <p:nvPicPr>
          <p:cNvPr id="3" name="図 2"/>
          <p:cNvPicPr>
            <a:picLocks noChangeAspect="1"/>
          </p:cNvPicPr>
          <p:nvPr/>
        </p:nvPicPr>
        <p:blipFill>
          <a:blip r:embed="rId3"/>
          <a:stretch>
            <a:fillRect/>
          </a:stretch>
        </p:blipFill>
        <p:spPr>
          <a:xfrm>
            <a:off x="1979712" y="2350930"/>
            <a:ext cx="7056784" cy="4507070"/>
          </a:xfrm>
          <a:prstGeom prst="rect">
            <a:avLst/>
          </a:prstGeom>
        </p:spPr>
      </p:pic>
    </p:spTree>
    <p:extLst>
      <p:ext uri="{BB962C8B-B14F-4D97-AF65-F5344CB8AC3E}">
        <p14:creationId xmlns:p14="http://schemas.microsoft.com/office/powerpoint/2010/main" val="352279695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99592" y="332656"/>
            <a:ext cx="7560840" cy="6426714"/>
          </a:xfrm>
          <a:prstGeom prst="rect">
            <a:avLst/>
          </a:prstGeom>
        </p:spPr>
      </p:pic>
      <p:sp>
        <p:nvSpPr>
          <p:cNvPr id="3" name="テキスト ボックス 2"/>
          <p:cNvSpPr txBox="1"/>
          <p:nvPr/>
        </p:nvSpPr>
        <p:spPr>
          <a:xfrm>
            <a:off x="2627784" y="116632"/>
            <a:ext cx="3591648" cy="523220"/>
          </a:xfrm>
          <a:prstGeom prst="rect">
            <a:avLst/>
          </a:prstGeom>
          <a:noFill/>
        </p:spPr>
        <p:txBody>
          <a:bodyPr wrap="none" rtlCol="0">
            <a:spAutoFit/>
          </a:bodyPr>
          <a:lstStyle/>
          <a:p>
            <a:r>
              <a:rPr kumimoji="1" lang="ja-JP" altLang="en-US" sz="2800" dirty="0" smtClean="0">
                <a:solidFill>
                  <a:srgbClr val="FF0000"/>
                </a:solidFill>
              </a:rPr>
              <a:t>合体１年前からの観測</a:t>
            </a:r>
            <a:endParaRPr kumimoji="1" lang="ja-JP" altLang="en-US" sz="2800" dirty="0">
              <a:solidFill>
                <a:srgbClr val="FF0000"/>
              </a:solidFill>
            </a:endParaRPr>
          </a:p>
        </p:txBody>
      </p:sp>
      <p:cxnSp>
        <p:nvCxnSpPr>
          <p:cNvPr id="5" name="直線矢印コネクタ 4"/>
          <p:cNvCxnSpPr/>
          <p:nvPr/>
        </p:nvCxnSpPr>
        <p:spPr>
          <a:xfrm flipH="1" flipV="1">
            <a:off x="2483768" y="2564904"/>
            <a:ext cx="72008"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直線矢印コネクタ 6"/>
          <p:cNvCxnSpPr/>
          <p:nvPr/>
        </p:nvCxnSpPr>
        <p:spPr>
          <a:xfrm flipV="1">
            <a:off x="2843808" y="2492896"/>
            <a:ext cx="144016" cy="5760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42925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403648" y="260647"/>
            <a:ext cx="5688632" cy="6126219"/>
          </a:xfrm>
          <a:prstGeom prst="rect">
            <a:avLst/>
          </a:prstGeom>
        </p:spPr>
      </p:pic>
      <p:sp>
        <p:nvSpPr>
          <p:cNvPr id="3" name="テキスト ボックス 2"/>
          <p:cNvSpPr txBox="1"/>
          <p:nvPr/>
        </p:nvSpPr>
        <p:spPr>
          <a:xfrm>
            <a:off x="5364088" y="2204864"/>
            <a:ext cx="994157" cy="369332"/>
          </a:xfrm>
          <a:prstGeom prst="rect">
            <a:avLst/>
          </a:prstGeom>
          <a:noFill/>
        </p:spPr>
        <p:txBody>
          <a:bodyPr wrap="none" rtlCol="0">
            <a:spAutoFit/>
          </a:bodyPr>
          <a:lstStyle/>
          <a:p>
            <a:r>
              <a:rPr kumimoji="1" lang="en-US" altLang="ja-JP" dirty="0" smtClean="0"/>
              <a:t>3</a:t>
            </a:r>
            <a:r>
              <a:rPr kumimoji="1" lang="ja-JP" altLang="en-US" dirty="0" smtClean="0"/>
              <a:t>か月前</a:t>
            </a:r>
            <a:endParaRPr kumimoji="1" lang="ja-JP" altLang="en-US" dirty="0"/>
          </a:p>
        </p:txBody>
      </p:sp>
      <p:sp>
        <p:nvSpPr>
          <p:cNvPr id="4" name="テキスト ボックス 3"/>
          <p:cNvSpPr txBox="1"/>
          <p:nvPr/>
        </p:nvSpPr>
        <p:spPr>
          <a:xfrm>
            <a:off x="4572000" y="1916832"/>
            <a:ext cx="994157" cy="369332"/>
          </a:xfrm>
          <a:prstGeom prst="rect">
            <a:avLst/>
          </a:prstGeom>
          <a:noFill/>
        </p:spPr>
        <p:txBody>
          <a:bodyPr wrap="none" rtlCol="0">
            <a:spAutoFit/>
          </a:bodyPr>
          <a:lstStyle/>
          <a:p>
            <a:r>
              <a:rPr kumimoji="1" lang="en-US" altLang="ja-JP" dirty="0" smtClean="0"/>
              <a:t>1</a:t>
            </a:r>
            <a:r>
              <a:rPr kumimoji="1" lang="ja-JP" altLang="en-US" dirty="0" smtClean="0"/>
              <a:t>か月前</a:t>
            </a:r>
            <a:endParaRPr kumimoji="1" lang="ja-JP" altLang="en-US" dirty="0"/>
          </a:p>
        </p:txBody>
      </p:sp>
      <p:sp>
        <p:nvSpPr>
          <p:cNvPr id="5" name="テキスト ボックス 4"/>
          <p:cNvSpPr txBox="1"/>
          <p:nvPr/>
        </p:nvSpPr>
        <p:spPr>
          <a:xfrm>
            <a:off x="3995936" y="1556792"/>
            <a:ext cx="1034959" cy="369332"/>
          </a:xfrm>
          <a:prstGeom prst="rect">
            <a:avLst/>
          </a:prstGeom>
          <a:noFill/>
        </p:spPr>
        <p:txBody>
          <a:bodyPr wrap="none" rtlCol="0">
            <a:spAutoFit/>
          </a:bodyPr>
          <a:lstStyle/>
          <a:p>
            <a:r>
              <a:rPr kumimoji="1" lang="ja-JP" altLang="en-US" dirty="0" smtClean="0"/>
              <a:t>１週間前</a:t>
            </a:r>
            <a:endParaRPr kumimoji="1" lang="ja-JP" altLang="en-US" dirty="0"/>
          </a:p>
        </p:txBody>
      </p:sp>
      <p:sp>
        <p:nvSpPr>
          <p:cNvPr id="6" name="テキスト ボックス 5"/>
          <p:cNvSpPr txBox="1"/>
          <p:nvPr/>
        </p:nvSpPr>
        <p:spPr>
          <a:xfrm>
            <a:off x="3635896" y="1124744"/>
            <a:ext cx="804126" cy="369332"/>
          </a:xfrm>
          <a:prstGeom prst="rect">
            <a:avLst/>
          </a:prstGeom>
          <a:noFill/>
        </p:spPr>
        <p:txBody>
          <a:bodyPr wrap="none" rtlCol="0">
            <a:spAutoFit/>
          </a:bodyPr>
          <a:lstStyle/>
          <a:p>
            <a:r>
              <a:rPr kumimoji="1" lang="ja-JP" altLang="en-US" dirty="0" smtClean="0"/>
              <a:t>１日前</a:t>
            </a:r>
            <a:endParaRPr kumimoji="1" lang="ja-JP" altLang="en-US" dirty="0"/>
          </a:p>
        </p:txBody>
      </p:sp>
      <p:sp>
        <p:nvSpPr>
          <p:cNvPr id="7" name="テキスト ボックス 6"/>
          <p:cNvSpPr txBox="1"/>
          <p:nvPr/>
        </p:nvSpPr>
        <p:spPr>
          <a:xfrm>
            <a:off x="3131840" y="836712"/>
            <a:ext cx="877163" cy="369332"/>
          </a:xfrm>
          <a:prstGeom prst="rect">
            <a:avLst/>
          </a:prstGeom>
          <a:noFill/>
        </p:spPr>
        <p:txBody>
          <a:bodyPr wrap="none" rtlCol="0">
            <a:spAutoFit/>
          </a:bodyPr>
          <a:lstStyle/>
          <a:p>
            <a:r>
              <a:rPr kumimoji="1" lang="ja-JP" altLang="en-US" dirty="0" smtClean="0"/>
              <a:t>合体時</a:t>
            </a:r>
            <a:endParaRPr kumimoji="1" lang="ja-JP" altLang="en-US" dirty="0"/>
          </a:p>
        </p:txBody>
      </p:sp>
      <p:sp>
        <p:nvSpPr>
          <p:cNvPr id="8" name="テキスト ボックス 7"/>
          <p:cNvSpPr txBox="1"/>
          <p:nvPr/>
        </p:nvSpPr>
        <p:spPr>
          <a:xfrm>
            <a:off x="1259632" y="908720"/>
            <a:ext cx="646331" cy="369332"/>
          </a:xfrm>
          <a:prstGeom prst="rect">
            <a:avLst/>
          </a:prstGeom>
          <a:noFill/>
        </p:spPr>
        <p:txBody>
          <a:bodyPr wrap="none" rtlCol="0">
            <a:spAutoFit/>
          </a:bodyPr>
          <a:lstStyle/>
          <a:p>
            <a:r>
              <a:rPr kumimoji="1" lang="ja-JP" altLang="en-US" dirty="0" smtClean="0"/>
              <a:t>確率</a:t>
            </a:r>
            <a:endParaRPr kumimoji="1" lang="ja-JP" altLang="en-US" dirty="0"/>
          </a:p>
        </p:txBody>
      </p:sp>
    </p:spTree>
    <p:extLst>
      <p:ext uri="{BB962C8B-B14F-4D97-AF65-F5344CB8AC3E}">
        <p14:creationId xmlns:p14="http://schemas.microsoft.com/office/powerpoint/2010/main" val="196505814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solidFill>
                  <a:srgbClr val="FF0000"/>
                </a:solidFill>
              </a:rPr>
              <a:t>事前に合体の位置（方向と距離）がわかると多くの応用が生まれる</a:t>
            </a:r>
            <a:endParaRPr kumimoji="1" lang="ja-JP" altLang="en-US" dirty="0">
              <a:solidFill>
                <a:srgbClr val="FF0000"/>
              </a:solidFill>
            </a:endParaRPr>
          </a:p>
        </p:txBody>
      </p:sp>
      <p:sp>
        <p:nvSpPr>
          <p:cNvPr id="4" name="コンテンツ プレースホルダー 3"/>
          <p:cNvSpPr>
            <a:spLocks noGrp="1"/>
          </p:cNvSpPr>
          <p:nvPr>
            <p:ph idx="1"/>
          </p:nvPr>
        </p:nvSpPr>
        <p:spPr/>
        <p:txBody>
          <a:bodyPr>
            <a:normAutofit fontScale="62500" lnSpcReduction="20000"/>
          </a:bodyPr>
          <a:lstStyle/>
          <a:p>
            <a:r>
              <a:rPr kumimoji="1" lang="ja-JP" altLang="en-US" dirty="0" smtClean="0"/>
              <a:t>１）</a:t>
            </a:r>
            <a:r>
              <a:rPr kumimoji="1" lang="en-US" altLang="ja-JP" dirty="0" smtClean="0"/>
              <a:t>FRB(Fast</a:t>
            </a:r>
            <a:r>
              <a:rPr kumimoji="1" lang="ja-JP" altLang="en-US" dirty="0" smtClean="0"/>
              <a:t> </a:t>
            </a:r>
            <a:r>
              <a:rPr lang="ja-JP" altLang="ja-JP" dirty="0" smtClean="0"/>
              <a:t>R</a:t>
            </a:r>
            <a:r>
              <a:rPr kumimoji="1" lang="en-US" altLang="ja-JP" dirty="0" err="1" smtClean="0"/>
              <a:t>adio</a:t>
            </a:r>
            <a:r>
              <a:rPr kumimoji="1" lang="ja-JP" altLang="en-US" dirty="0" smtClean="0"/>
              <a:t> </a:t>
            </a:r>
            <a:r>
              <a:rPr kumimoji="1" lang="en-US" altLang="ja-JP" dirty="0" smtClean="0"/>
              <a:t>Burst)</a:t>
            </a:r>
            <a:r>
              <a:rPr kumimoji="1" lang="ja-JP" altLang="en-US" dirty="0" smtClean="0"/>
              <a:t>が</a:t>
            </a:r>
            <a:r>
              <a:rPr kumimoji="1" lang="en-US" altLang="ja-JP" dirty="0" smtClean="0"/>
              <a:t>NS-NS,NS-BH  or BH-BH</a:t>
            </a:r>
            <a:r>
              <a:rPr kumimoji="1" lang="ja-JP" altLang="en-US" dirty="0" smtClean="0"/>
              <a:t>なら、電波望遠鏡を事前にその方向に向けて置いて日食のような精密な観測が可能になる。</a:t>
            </a:r>
            <a:endParaRPr kumimoji="1" lang="en-US" altLang="ja-JP" dirty="0" smtClean="0"/>
          </a:p>
          <a:p>
            <a:r>
              <a:rPr lang="en-US" altLang="ja-JP" dirty="0" smtClean="0"/>
              <a:t>2) </a:t>
            </a:r>
            <a:r>
              <a:rPr lang="en-US" altLang="ja-JP" dirty="0" err="1" smtClean="0"/>
              <a:t>sGRB</a:t>
            </a:r>
            <a:r>
              <a:rPr lang="en-US" altLang="ja-JP" dirty="0" smtClean="0"/>
              <a:t>=NS-NS, NS-BH</a:t>
            </a:r>
            <a:r>
              <a:rPr lang="ja-JP" altLang="en-US" dirty="0" smtClean="0"/>
              <a:t>なら、光学、電波観測で反対側の</a:t>
            </a:r>
            <a:r>
              <a:rPr lang="en-US" altLang="ja-JP" dirty="0" smtClean="0"/>
              <a:t>jet</a:t>
            </a:r>
            <a:r>
              <a:rPr lang="ja-JP" altLang="en-US" dirty="0" smtClean="0"/>
              <a:t>の</a:t>
            </a:r>
            <a:r>
              <a:rPr lang="en-US" altLang="ja-JP" dirty="0" smtClean="0"/>
              <a:t>emission</a:t>
            </a:r>
            <a:r>
              <a:rPr lang="ja-JP" altLang="en-US" dirty="0" smtClean="0"/>
              <a:t>が見える。すると未知だった</a:t>
            </a:r>
            <a:r>
              <a:rPr lang="en-US" altLang="ja-JP" dirty="0" smtClean="0"/>
              <a:t>Jet</a:t>
            </a:r>
            <a:r>
              <a:rPr lang="ja-JP" altLang="en-US" dirty="0" smtClean="0"/>
              <a:t>の</a:t>
            </a:r>
            <a:r>
              <a:rPr lang="en-US" altLang="ja-JP" dirty="0" smtClean="0"/>
              <a:t>the </a:t>
            </a:r>
            <a:r>
              <a:rPr lang="en-US" altLang="ja-JP" dirty="0"/>
              <a:t>Lorentz factor, opening angle, emission radii and jet launch </a:t>
            </a:r>
            <a:r>
              <a:rPr lang="en-US" altLang="ja-JP" dirty="0" smtClean="0"/>
              <a:t>time</a:t>
            </a:r>
            <a:r>
              <a:rPr lang="ja-JP" altLang="en-US" dirty="0" smtClean="0"/>
              <a:t>等を決められる。（山崎</a:t>
            </a:r>
            <a:r>
              <a:rPr lang="en-US" altLang="ja-JP" dirty="0" smtClean="0"/>
              <a:t>et</a:t>
            </a:r>
            <a:r>
              <a:rPr lang="ja-JP" altLang="en-US" dirty="0" smtClean="0"/>
              <a:t> </a:t>
            </a:r>
            <a:r>
              <a:rPr lang="en-US" altLang="ja-JP" dirty="0" smtClean="0"/>
              <a:t>al)</a:t>
            </a:r>
          </a:p>
          <a:p>
            <a:r>
              <a:rPr kumimoji="1" lang="en-US" altLang="ja-JP" dirty="0" smtClean="0"/>
              <a:t>3)GW150914</a:t>
            </a:r>
            <a:r>
              <a:rPr kumimoji="1" lang="ja-JP" altLang="en-US" dirty="0" smtClean="0"/>
              <a:t>のような</a:t>
            </a:r>
            <a:r>
              <a:rPr kumimoji="1" lang="en-US" altLang="ja-JP" dirty="0" smtClean="0"/>
              <a:t>BH-BH merger</a:t>
            </a:r>
            <a:r>
              <a:rPr kumimoji="1" lang="ja-JP" altLang="en-US" dirty="0" smtClean="0"/>
              <a:t>で</a:t>
            </a:r>
            <a:r>
              <a:rPr kumimoji="1" lang="en-US" altLang="ja-JP" dirty="0" smtClean="0"/>
              <a:t>el-mag</a:t>
            </a:r>
            <a:r>
              <a:rPr kumimoji="1" lang="ja-JP" altLang="en-US" dirty="0" smtClean="0"/>
              <a:t>が、出ていないかどうかの決着をつけられる。</a:t>
            </a:r>
            <a:r>
              <a:rPr lang="en-US" altLang="ja-JP" dirty="0" smtClean="0"/>
              <a:t>merge </a:t>
            </a:r>
            <a:r>
              <a:rPr lang="ja-JP" altLang="en-US" dirty="0" smtClean="0"/>
              <a:t>した</a:t>
            </a:r>
            <a:r>
              <a:rPr lang="en-US" altLang="ja-JP" dirty="0" smtClean="0"/>
              <a:t>BH</a:t>
            </a:r>
            <a:r>
              <a:rPr lang="ja-JP" altLang="en-US" dirty="0" smtClean="0"/>
              <a:t>の</a:t>
            </a:r>
            <a:r>
              <a:rPr lang="en-US" altLang="ja-JP" dirty="0" smtClean="0"/>
              <a:t>spin parameter</a:t>
            </a:r>
            <a:r>
              <a:rPr lang="ja-JP" altLang="en-US" dirty="0" smtClean="0"/>
              <a:t>は</a:t>
            </a:r>
            <a:r>
              <a:rPr lang="en-US" altLang="ja-JP" dirty="0" smtClean="0"/>
              <a:t>0.7</a:t>
            </a:r>
            <a:r>
              <a:rPr lang="ja-JP" altLang="en-US" dirty="0" smtClean="0"/>
              <a:t>程度なので、取り出し可能なエネルギーは莫大な</a:t>
            </a:r>
            <a:r>
              <a:rPr lang="en-US" altLang="ja-JP" dirty="0" smtClean="0"/>
              <a:t>〜10</a:t>
            </a:r>
            <a:r>
              <a:rPr lang="en-US" altLang="ja-JP" baseline="30000" dirty="0" smtClean="0"/>
              <a:t>55</a:t>
            </a:r>
            <a:r>
              <a:rPr lang="en-US" altLang="ja-JP" dirty="0" smtClean="0"/>
              <a:t>erg</a:t>
            </a:r>
            <a:r>
              <a:rPr lang="ja-JP" altLang="en-US" dirty="0" smtClean="0"/>
              <a:t>にもなるので、ほんの一部が</a:t>
            </a:r>
            <a:r>
              <a:rPr lang="en-US" altLang="ja-JP" dirty="0" smtClean="0"/>
              <a:t>BZ-mechanism</a:t>
            </a:r>
            <a:r>
              <a:rPr lang="ja-JP" altLang="en-US" dirty="0" smtClean="0"/>
              <a:t>で</a:t>
            </a:r>
            <a:r>
              <a:rPr lang="en-US" altLang="ja-JP" dirty="0" smtClean="0"/>
              <a:t>El-mag</a:t>
            </a:r>
            <a:r>
              <a:rPr lang="ja-JP" altLang="en-US" dirty="0" smtClean="0"/>
              <a:t>になっても掛かる可能性大。</a:t>
            </a:r>
            <a:endParaRPr lang="en-US" altLang="ja-JP" dirty="0" smtClean="0"/>
          </a:p>
          <a:p>
            <a:endParaRPr lang="en-US" altLang="ja-JP" dirty="0" smtClean="0"/>
          </a:p>
          <a:p>
            <a:pPr marL="0" indent="0">
              <a:buNone/>
            </a:pPr>
            <a:r>
              <a:rPr lang="ja-JP" altLang="en-US" dirty="0" smtClean="0">
                <a:solidFill>
                  <a:srgbClr val="FF0000"/>
                </a:solidFill>
              </a:rPr>
              <a:t>重力波自身についても、</a:t>
            </a:r>
            <a:r>
              <a:rPr lang="en-US" altLang="ja-JP" dirty="0" smtClean="0">
                <a:solidFill>
                  <a:srgbClr val="FF0000"/>
                </a:solidFill>
              </a:rPr>
              <a:t>0.1Hz-kHz</a:t>
            </a:r>
            <a:r>
              <a:rPr lang="ja-JP" altLang="en-US" dirty="0" smtClean="0">
                <a:solidFill>
                  <a:srgbClr val="FF0000"/>
                </a:solidFill>
              </a:rPr>
              <a:t>までのデータが得られると連星合体の</a:t>
            </a:r>
            <a:r>
              <a:rPr lang="en-US" altLang="ja-JP" dirty="0" smtClean="0">
                <a:solidFill>
                  <a:srgbClr val="FF0000"/>
                </a:solidFill>
              </a:rPr>
              <a:t>parameter</a:t>
            </a:r>
            <a:r>
              <a:rPr lang="ja-JP" altLang="en-US" dirty="0" smtClean="0">
                <a:solidFill>
                  <a:srgbClr val="FF0000"/>
                </a:solidFill>
              </a:rPr>
              <a:t>決定の</a:t>
            </a:r>
            <a:r>
              <a:rPr lang="en-US" altLang="ja-JP" dirty="0" smtClean="0">
                <a:solidFill>
                  <a:srgbClr val="FF0000"/>
                </a:solidFill>
              </a:rPr>
              <a:t>dynamic range</a:t>
            </a:r>
            <a:r>
              <a:rPr lang="ja-JP" altLang="en-US" dirty="0" smtClean="0">
                <a:solidFill>
                  <a:srgbClr val="FF0000"/>
                </a:solidFill>
              </a:rPr>
              <a:t>が増えるので、決定精度が大変良くなる。</a:t>
            </a:r>
            <a:r>
              <a:rPr lang="ja-JP" altLang="en-US" dirty="0" smtClean="0"/>
              <a:t>明日の中野君の話。</a:t>
            </a:r>
            <a:r>
              <a:rPr lang="en-US" altLang="ja-JP" dirty="0" smtClean="0"/>
              <a:t>PN</a:t>
            </a:r>
            <a:r>
              <a:rPr lang="ja-JP" altLang="en-US" dirty="0" smtClean="0"/>
              <a:t>展開は速度</a:t>
            </a:r>
            <a:r>
              <a:rPr lang="en-US" altLang="ja-JP" dirty="0" smtClean="0"/>
              <a:t>v</a:t>
            </a:r>
            <a:r>
              <a:rPr lang="ja-JP" altLang="en-US" dirty="0" smtClean="0"/>
              <a:t>の展開だが速度は振動数の</a:t>
            </a:r>
            <a:r>
              <a:rPr lang="en-US" altLang="ja-JP" dirty="0" smtClean="0"/>
              <a:t>1/3</a:t>
            </a:r>
            <a:r>
              <a:rPr lang="ja-JP" altLang="en-US" dirty="0" smtClean="0"/>
              <a:t>乗にしか比例しないので、</a:t>
            </a:r>
            <a:r>
              <a:rPr lang="en-US" altLang="ja-JP" dirty="0" err="1" smtClean="0"/>
              <a:t>LIGO,Virgo</a:t>
            </a:r>
            <a:r>
              <a:rPr lang="en-US" altLang="ja-JP" dirty="0" smtClean="0"/>
              <a:t>, KAGRA </a:t>
            </a:r>
            <a:r>
              <a:rPr lang="ja-JP" altLang="en-US" dirty="0" smtClean="0"/>
              <a:t>バンドでは</a:t>
            </a:r>
            <a:r>
              <a:rPr lang="en-US" altLang="ja-JP" dirty="0" smtClean="0"/>
              <a:t>dynamic range </a:t>
            </a:r>
            <a:r>
              <a:rPr lang="ja-JP" altLang="en-US" dirty="0" smtClean="0"/>
              <a:t>は一桁にもならない。これに</a:t>
            </a:r>
            <a:r>
              <a:rPr lang="en-US" altLang="ja-JP" dirty="0" smtClean="0"/>
              <a:t>DECIGO</a:t>
            </a:r>
            <a:r>
              <a:rPr lang="ja-JP" altLang="en-US" dirty="0" smtClean="0"/>
              <a:t>が加わると</a:t>
            </a:r>
            <a:r>
              <a:rPr lang="en-US" altLang="ja-JP" dirty="0" smtClean="0"/>
              <a:t>dynamic range</a:t>
            </a:r>
            <a:r>
              <a:rPr lang="ja-JP" altLang="en-US" dirty="0" smtClean="0"/>
              <a:t>は</a:t>
            </a:r>
            <a:r>
              <a:rPr lang="en-US" altLang="ja-JP" dirty="0" smtClean="0"/>
              <a:t>2</a:t>
            </a:r>
            <a:r>
              <a:rPr lang="ja-JP" altLang="en-US" dirty="0" smtClean="0"/>
              <a:t>桁になるので、いろんなパラメターが精度良く決まる。</a:t>
            </a:r>
            <a:endParaRPr lang="en-US" altLang="ja-JP" dirty="0" smtClean="0"/>
          </a:p>
        </p:txBody>
      </p:sp>
    </p:spTree>
    <p:extLst>
      <p:ext uri="{BB962C8B-B14F-4D97-AF65-F5344CB8AC3E}">
        <p14:creationId xmlns:p14="http://schemas.microsoft.com/office/powerpoint/2010/main" val="42141069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3683" y="1196752"/>
            <a:ext cx="9099513" cy="5362998"/>
          </a:xfrm>
          <a:prstGeom prst="rect">
            <a:avLst/>
          </a:prstGeom>
        </p:spPr>
      </p:pic>
      <p:sp>
        <p:nvSpPr>
          <p:cNvPr id="3" name="タイトル 2"/>
          <p:cNvSpPr>
            <a:spLocks noGrp="1"/>
          </p:cNvSpPr>
          <p:nvPr>
            <p:ph type="title" idx="4294967295"/>
          </p:nvPr>
        </p:nvSpPr>
        <p:spPr>
          <a:xfrm>
            <a:off x="0" y="115888"/>
            <a:ext cx="8229600" cy="1143000"/>
          </a:xfrm>
        </p:spPr>
        <p:txBody>
          <a:bodyPr/>
          <a:lstStyle/>
          <a:p>
            <a:r>
              <a:rPr kumimoji="1" lang="ja-JP" altLang="en-US" dirty="0" smtClean="0">
                <a:solidFill>
                  <a:srgbClr val="FF0000"/>
                </a:solidFill>
              </a:rPr>
              <a:t>宇宙の状態方程式を決められる</a:t>
            </a:r>
            <a:endParaRPr kumimoji="1" lang="ja-JP" altLang="en-US" dirty="0">
              <a:solidFill>
                <a:srgbClr val="FF0000"/>
              </a:solidFill>
            </a:endParaRPr>
          </a:p>
        </p:txBody>
      </p:sp>
      <p:cxnSp>
        <p:nvCxnSpPr>
          <p:cNvPr id="6" name="直線コネクタ 5"/>
          <p:cNvCxnSpPr/>
          <p:nvPr/>
        </p:nvCxnSpPr>
        <p:spPr>
          <a:xfrm>
            <a:off x="4355976" y="5013176"/>
            <a:ext cx="2016224"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テキスト ボックス 7"/>
          <p:cNvSpPr txBox="1"/>
          <p:nvPr/>
        </p:nvSpPr>
        <p:spPr>
          <a:xfrm>
            <a:off x="1115616" y="6381328"/>
            <a:ext cx="7704856" cy="369332"/>
          </a:xfrm>
          <a:prstGeom prst="rect">
            <a:avLst/>
          </a:prstGeom>
          <a:solidFill>
            <a:schemeClr val="bg1"/>
          </a:solidFill>
          <a:ln>
            <a:solidFill>
              <a:srgbClr val="0000FF"/>
            </a:solidFill>
          </a:ln>
        </p:spPr>
        <p:txBody>
          <a:bodyPr wrap="square" rtlCol="0">
            <a:spAutoFit/>
          </a:bodyPr>
          <a:lstStyle/>
          <a:p>
            <a:r>
              <a:rPr kumimoji="1" lang="ja-JP" altLang="en-US" dirty="0" smtClean="0">
                <a:solidFill>
                  <a:srgbClr val="0000FF"/>
                </a:solidFill>
              </a:rPr>
              <a:t>注意）</a:t>
            </a:r>
            <a:r>
              <a:rPr kumimoji="1" lang="en-US" altLang="ja-JP" dirty="0" smtClean="0">
                <a:solidFill>
                  <a:srgbClr val="0000FF"/>
                </a:solidFill>
              </a:rPr>
              <a:t>DECIGO</a:t>
            </a:r>
            <a:r>
              <a:rPr kumimoji="1" lang="ja-JP" altLang="en-US" dirty="0" smtClean="0">
                <a:solidFill>
                  <a:srgbClr val="0000FF"/>
                </a:solidFill>
              </a:rPr>
              <a:t>より感度が</a:t>
            </a:r>
            <a:r>
              <a:rPr lang="en-US" altLang="ja-JP" dirty="0">
                <a:solidFill>
                  <a:srgbClr val="0000FF"/>
                </a:solidFill>
              </a:rPr>
              <a:t>3</a:t>
            </a:r>
            <a:r>
              <a:rPr kumimoji="1" lang="ja-JP" altLang="en-US" dirty="0" smtClean="0">
                <a:solidFill>
                  <a:srgbClr val="0000FF"/>
                </a:solidFill>
              </a:rPr>
              <a:t>桁良いので</a:t>
            </a:r>
            <a:r>
              <a:rPr kumimoji="1" lang="en-US" altLang="ja-JP" dirty="0" smtClean="0">
                <a:solidFill>
                  <a:srgbClr val="0000FF"/>
                </a:solidFill>
              </a:rPr>
              <a:t>,</a:t>
            </a:r>
            <a:r>
              <a:rPr kumimoji="1" lang="ja-JP" altLang="en-US" dirty="0" smtClean="0">
                <a:solidFill>
                  <a:srgbClr val="0000FF"/>
                </a:solidFill>
              </a:rPr>
              <a:t>位置は</a:t>
            </a:r>
            <a:r>
              <a:rPr lang="ja-JP" altLang="en-US" dirty="0" smtClean="0">
                <a:solidFill>
                  <a:srgbClr val="0000FF"/>
                </a:solidFill>
              </a:rPr>
              <a:t>秒で決まり</a:t>
            </a:r>
            <a:r>
              <a:rPr lang="en-US" altLang="ja-JP" dirty="0" smtClean="0">
                <a:solidFill>
                  <a:srgbClr val="0000FF"/>
                </a:solidFill>
              </a:rPr>
              <a:t>host galaxy</a:t>
            </a:r>
            <a:r>
              <a:rPr lang="ja-JP" altLang="en-US" dirty="0" smtClean="0">
                <a:solidFill>
                  <a:srgbClr val="0000FF"/>
                </a:solidFill>
              </a:rPr>
              <a:t>と</a:t>
            </a:r>
            <a:r>
              <a:rPr lang="en-US" altLang="en-US" dirty="0" smtClean="0">
                <a:solidFill>
                  <a:srgbClr val="0000FF"/>
                </a:solidFill>
              </a:rPr>
              <a:t>z</a:t>
            </a:r>
            <a:r>
              <a:rPr lang="ja-JP" altLang="en-US" dirty="0" smtClean="0">
                <a:solidFill>
                  <a:srgbClr val="0000FF"/>
                </a:solidFill>
              </a:rPr>
              <a:t>は決まる。</a:t>
            </a:r>
            <a:endParaRPr kumimoji="1" lang="en-US" altLang="ja-JP" dirty="0" smtClean="0">
              <a:solidFill>
                <a:srgbClr val="0000FF"/>
              </a:solidFill>
            </a:endParaRPr>
          </a:p>
        </p:txBody>
      </p:sp>
    </p:spTree>
    <p:extLst>
      <p:ext uri="{BB962C8B-B14F-4D97-AF65-F5344CB8AC3E}">
        <p14:creationId xmlns:p14="http://schemas.microsoft.com/office/powerpoint/2010/main" val="32019041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23528" y="260647"/>
            <a:ext cx="8208912" cy="6369325"/>
          </a:xfrm>
          <a:prstGeom prst="rect">
            <a:avLst/>
          </a:prstGeom>
        </p:spPr>
      </p:pic>
    </p:spTree>
    <p:extLst>
      <p:ext uri="{BB962C8B-B14F-4D97-AF65-F5344CB8AC3E}">
        <p14:creationId xmlns:p14="http://schemas.microsoft.com/office/powerpoint/2010/main" val="5159739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648072"/>
          </a:xfrm>
        </p:spPr>
        <p:txBody>
          <a:bodyPr>
            <a:normAutofit fontScale="90000"/>
          </a:bodyPr>
          <a:lstStyle/>
          <a:p>
            <a:r>
              <a:rPr kumimoji="1" lang="en-US" altLang="ja-JP" dirty="0" smtClean="0">
                <a:solidFill>
                  <a:srgbClr val="FF0000"/>
                </a:solidFill>
              </a:rPr>
              <a:t>DECIGO</a:t>
            </a:r>
            <a:r>
              <a:rPr kumimoji="1" lang="ja-JP" altLang="en-US" dirty="0" smtClean="0">
                <a:solidFill>
                  <a:srgbClr val="FF0000"/>
                </a:solidFill>
              </a:rPr>
              <a:t> </a:t>
            </a:r>
            <a:r>
              <a:rPr lang="ja-JP" altLang="en-US" dirty="0" smtClean="0">
                <a:solidFill>
                  <a:srgbClr val="FF0000"/>
                </a:solidFill>
              </a:rPr>
              <a:t>グループの体制</a:t>
            </a:r>
            <a:endParaRPr kumimoji="1" lang="ja-JP" altLang="en-US" dirty="0">
              <a:solidFill>
                <a:srgbClr val="FF0000"/>
              </a:solidFill>
            </a:endParaRPr>
          </a:p>
        </p:txBody>
      </p:sp>
      <p:pic>
        <p:nvPicPr>
          <p:cNvPr id="3" name="図 2"/>
          <p:cNvPicPr>
            <a:picLocks noChangeAspect="1"/>
          </p:cNvPicPr>
          <p:nvPr/>
        </p:nvPicPr>
        <p:blipFill>
          <a:blip r:embed="rId2"/>
          <a:stretch>
            <a:fillRect/>
          </a:stretch>
        </p:blipFill>
        <p:spPr>
          <a:xfrm>
            <a:off x="467544" y="764704"/>
            <a:ext cx="7848872" cy="5905864"/>
          </a:xfrm>
          <a:prstGeom prst="rect">
            <a:avLst/>
          </a:prstGeom>
        </p:spPr>
      </p:pic>
      <p:sp>
        <p:nvSpPr>
          <p:cNvPr id="4" name="テキスト ボックス 3"/>
          <p:cNvSpPr txBox="1"/>
          <p:nvPr/>
        </p:nvSpPr>
        <p:spPr>
          <a:xfrm>
            <a:off x="7380312" y="6309320"/>
            <a:ext cx="838954" cy="369332"/>
          </a:xfrm>
          <a:prstGeom prst="rect">
            <a:avLst/>
          </a:prstGeom>
          <a:noFill/>
        </p:spPr>
        <p:txBody>
          <a:bodyPr wrap="none" rtlCol="0">
            <a:spAutoFit/>
          </a:bodyPr>
          <a:lstStyle/>
          <a:p>
            <a:r>
              <a:rPr lang="en-US" altLang="ja-JP" dirty="0" smtClean="0">
                <a:solidFill>
                  <a:schemeClr val="bg1"/>
                </a:solidFill>
              </a:rPr>
              <a:t>©</a:t>
            </a:r>
            <a:r>
              <a:rPr lang="ja-JP" altLang="en-US" dirty="0" smtClean="0">
                <a:solidFill>
                  <a:schemeClr val="bg1"/>
                </a:solidFill>
              </a:rPr>
              <a:t>安東</a:t>
            </a:r>
            <a:endParaRPr kumimoji="1" lang="ja-JP" altLang="en-US" dirty="0">
              <a:solidFill>
                <a:schemeClr val="bg1"/>
              </a:solidFill>
            </a:endParaRPr>
          </a:p>
        </p:txBody>
      </p:sp>
    </p:spTree>
    <p:extLst>
      <p:ext uri="{BB962C8B-B14F-4D97-AF65-F5344CB8AC3E}">
        <p14:creationId xmlns:p14="http://schemas.microsoft.com/office/powerpoint/2010/main" val="294955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14300" y="0"/>
            <a:ext cx="8915400" cy="6845300"/>
          </a:xfrm>
          <a:prstGeom prst="rect">
            <a:avLst/>
          </a:prstGeom>
        </p:spPr>
      </p:pic>
      <p:sp>
        <p:nvSpPr>
          <p:cNvPr id="4" name="正方形/長方形 3"/>
          <p:cNvSpPr/>
          <p:nvPr/>
        </p:nvSpPr>
        <p:spPr>
          <a:xfrm>
            <a:off x="8028384" y="6476948"/>
            <a:ext cx="838954" cy="369332"/>
          </a:xfrm>
          <a:prstGeom prst="rect">
            <a:avLst/>
          </a:prstGeom>
        </p:spPr>
        <p:txBody>
          <a:bodyPr wrap="none">
            <a:spAutoFit/>
          </a:bodyPr>
          <a:lstStyle/>
          <a:p>
            <a:r>
              <a:rPr lang="en-US" altLang="ja-JP" dirty="0">
                <a:solidFill>
                  <a:schemeClr val="bg1"/>
                </a:solidFill>
              </a:rPr>
              <a:t>©</a:t>
            </a:r>
            <a:r>
              <a:rPr lang="ja-JP" altLang="en-US" dirty="0">
                <a:solidFill>
                  <a:schemeClr val="bg1"/>
                </a:solidFill>
              </a:rPr>
              <a:t>安東</a:t>
            </a:r>
          </a:p>
        </p:txBody>
      </p:sp>
    </p:spTree>
    <p:extLst>
      <p:ext uri="{BB962C8B-B14F-4D97-AF65-F5344CB8AC3E}">
        <p14:creationId xmlns:p14="http://schemas.microsoft.com/office/powerpoint/2010/main" val="1113397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562074"/>
          </a:xfrm>
        </p:spPr>
        <p:txBody>
          <a:bodyPr>
            <a:normAutofit fontScale="90000"/>
          </a:bodyPr>
          <a:lstStyle/>
          <a:p>
            <a:r>
              <a:rPr kumimoji="1" lang="ja-JP" altLang="en-US" dirty="0" smtClean="0">
                <a:solidFill>
                  <a:srgbClr val="FF0000"/>
                </a:solidFill>
              </a:rPr>
              <a:t>現在の</a:t>
            </a:r>
            <a:r>
              <a:rPr kumimoji="1" lang="en-US" altLang="ja-JP" dirty="0" smtClean="0">
                <a:solidFill>
                  <a:srgbClr val="FF0000"/>
                </a:solidFill>
              </a:rPr>
              <a:t>DECIGO</a:t>
            </a:r>
            <a:r>
              <a:rPr kumimoji="1" lang="ja-JP" altLang="en-US" dirty="0" smtClean="0">
                <a:solidFill>
                  <a:srgbClr val="FF0000"/>
                </a:solidFill>
              </a:rPr>
              <a:t>の活動</a:t>
            </a:r>
            <a:endParaRPr kumimoji="1" lang="ja-JP" altLang="en-US" dirty="0">
              <a:solidFill>
                <a:srgbClr val="FF0000"/>
              </a:solidFill>
            </a:endParaRPr>
          </a:p>
        </p:txBody>
      </p:sp>
      <p:sp>
        <p:nvSpPr>
          <p:cNvPr id="3" name="テキスト ボックス 2"/>
          <p:cNvSpPr txBox="1"/>
          <p:nvPr/>
        </p:nvSpPr>
        <p:spPr>
          <a:xfrm>
            <a:off x="281833" y="692696"/>
            <a:ext cx="8755334" cy="646331"/>
          </a:xfrm>
          <a:prstGeom prst="rect">
            <a:avLst/>
          </a:prstGeom>
          <a:noFill/>
        </p:spPr>
        <p:txBody>
          <a:bodyPr wrap="none" rtlCol="0">
            <a:spAutoFit/>
          </a:bodyPr>
          <a:lstStyle/>
          <a:p>
            <a:r>
              <a:rPr kumimoji="1" lang="ja-JP" altLang="en-US" dirty="0" smtClean="0"/>
              <a:t>理論はさておいて、実験の活動は主に基盤</a:t>
            </a:r>
            <a:r>
              <a:rPr kumimoji="1" lang="en-US" altLang="ja-JP" dirty="0" smtClean="0"/>
              <a:t>(A)</a:t>
            </a:r>
            <a:r>
              <a:rPr lang="ja-JP" altLang="en-US" dirty="0"/>
              <a:t>　</a:t>
            </a:r>
            <a:r>
              <a:rPr kumimoji="1" lang="en-US" altLang="ja-JP" dirty="0" smtClean="0"/>
              <a:t>2015</a:t>
            </a:r>
            <a:r>
              <a:rPr kumimoji="1" lang="ja-JP" altLang="en-US" dirty="0" smtClean="0"/>
              <a:t>年ー</a:t>
            </a:r>
            <a:r>
              <a:rPr kumimoji="1" lang="en-US" altLang="ja-JP" dirty="0" smtClean="0"/>
              <a:t>2019</a:t>
            </a:r>
            <a:r>
              <a:rPr kumimoji="1" lang="ja-JP" altLang="en-US" dirty="0" smtClean="0"/>
              <a:t>年の</a:t>
            </a:r>
            <a:r>
              <a:rPr kumimoji="1" lang="en-US" altLang="ja-JP" dirty="0" smtClean="0"/>
              <a:t>5</a:t>
            </a:r>
            <a:r>
              <a:rPr kumimoji="1" lang="ja-JP" altLang="en-US" dirty="0" smtClean="0"/>
              <a:t>年間、総額</a:t>
            </a:r>
            <a:r>
              <a:rPr kumimoji="1" lang="en-US" altLang="ja-JP" dirty="0" smtClean="0"/>
              <a:t>3170</a:t>
            </a:r>
            <a:r>
              <a:rPr kumimoji="1" lang="ja-JP" altLang="en-US" dirty="0" smtClean="0"/>
              <a:t>万円</a:t>
            </a:r>
            <a:endParaRPr kumimoji="1" lang="en-US" altLang="ja-JP" dirty="0" smtClean="0"/>
          </a:p>
          <a:p>
            <a:r>
              <a:rPr lang="ja-JP" altLang="en-US" dirty="0" smtClean="0"/>
              <a:t>目標は衛星開発の最初の段階で試作されるブレッドボードモデルの完成。</a:t>
            </a:r>
            <a:endParaRPr kumimoji="1" lang="ja-JP" altLang="en-US" dirty="0"/>
          </a:p>
        </p:txBody>
      </p:sp>
      <p:pic>
        <p:nvPicPr>
          <p:cNvPr id="4" name="図 3"/>
          <p:cNvPicPr>
            <a:picLocks noChangeAspect="1"/>
          </p:cNvPicPr>
          <p:nvPr/>
        </p:nvPicPr>
        <p:blipFill>
          <a:blip r:embed="rId2"/>
          <a:stretch>
            <a:fillRect/>
          </a:stretch>
        </p:blipFill>
        <p:spPr>
          <a:xfrm>
            <a:off x="251520" y="1412776"/>
            <a:ext cx="4139952" cy="5622919"/>
          </a:xfrm>
          <a:prstGeom prst="rect">
            <a:avLst/>
          </a:prstGeom>
        </p:spPr>
      </p:pic>
      <p:pic>
        <p:nvPicPr>
          <p:cNvPr id="5" name="図 4"/>
          <p:cNvPicPr>
            <a:picLocks noChangeAspect="1"/>
          </p:cNvPicPr>
          <p:nvPr/>
        </p:nvPicPr>
        <p:blipFill>
          <a:blip r:embed="rId3"/>
          <a:stretch>
            <a:fillRect/>
          </a:stretch>
        </p:blipFill>
        <p:spPr>
          <a:xfrm>
            <a:off x="4716016" y="1478794"/>
            <a:ext cx="3744416" cy="5379206"/>
          </a:xfrm>
          <a:prstGeom prst="rect">
            <a:avLst/>
          </a:prstGeom>
        </p:spPr>
      </p:pic>
    </p:spTree>
    <p:extLst>
      <p:ext uri="{BB962C8B-B14F-4D97-AF65-F5344CB8AC3E}">
        <p14:creationId xmlns:p14="http://schemas.microsoft.com/office/powerpoint/2010/main" val="29605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FF0000"/>
                </a:solidFill>
              </a:rPr>
              <a:t>残り物に福？</a:t>
            </a:r>
            <a:endParaRPr kumimoji="1" lang="ja-JP" altLang="en-US" dirty="0">
              <a:solidFill>
                <a:srgbClr val="FF0000"/>
              </a:solidFill>
            </a:endParaRPr>
          </a:p>
        </p:txBody>
      </p:sp>
      <p:sp>
        <p:nvSpPr>
          <p:cNvPr id="3" name="コンテンツ プレースホルダー 2"/>
          <p:cNvSpPr>
            <a:spLocks noGrp="1"/>
          </p:cNvSpPr>
          <p:nvPr>
            <p:ph idx="1"/>
          </p:nvPr>
        </p:nvSpPr>
        <p:spPr/>
        <p:txBody>
          <a:bodyPr>
            <a:normAutofit fontScale="70000" lnSpcReduction="20000"/>
          </a:bodyPr>
          <a:lstStyle/>
          <a:p>
            <a:r>
              <a:rPr kumimoji="1" lang="ja-JP" altLang="en-US" dirty="0" smtClean="0"/>
              <a:t>川村君は</a:t>
            </a:r>
            <a:r>
              <a:rPr lang="ja-JP" altLang="en-US" dirty="0" smtClean="0"/>
              <a:t>、日本の重力波研究に対して、後追いではなく</a:t>
            </a:r>
            <a:r>
              <a:rPr lang="en-US" altLang="ja-JP" dirty="0" smtClean="0"/>
              <a:t> Unique</a:t>
            </a:r>
            <a:r>
              <a:rPr lang="ja-JP" altLang="en-US" dirty="0" smtClean="0"/>
              <a:t>な物を志向していて、会うたびに「</a:t>
            </a:r>
            <a:r>
              <a:rPr lang="en-US" altLang="ja-JP" dirty="0" smtClean="0"/>
              <a:t>LIGO</a:t>
            </a:r>
            <a:r>
              <a:rPr lang="ja-JP" altLang="en-US" dirty="0" smtClean="0"/>
              <a:t>の</a:t>
            </a:r>
            <a:r>
              <a:rPr lang="en-US" altLang="ja-JP" dirty="0" smtClean="0"/>
              <a:t>100Hz</a:t>
            </a:r>
            <a:r>
              <a:rPr lang="ja-JP" altLang="en-US" dirty="0" smtClean="0"/>
              <a:t>帯と</a:t>
            </a:r>
            <a:r>
              <a:rPr lang="en-US" altLang="ja-JP" dirty="0" smtClean="0"/>
              <a:t>LISA</a:t>
            </a:r>
            <a:r>
              <a:rPr lang="ja-JP" altLang="en-US" dirty="0" smtClean="0"/>
              <a:t>の</a:t>
            </a:r>
            <a:r>
              <a:rPr lang="en-US" altLang="ja-JP" dirty="0" err="1" smtClean="0"/>
              <a:t>mHz</a:t>
            </a:r>
            <a:r>
              <a:rPr lang="ja-JP" altLang="en-US" dirty="0" smtClean="0"/>
              <a:t>帯の中間の</a:t>
            </a:r>
            <a:r>
              <a:rPr lang="en-US" altLang="ja-JP" dirty="0" smtClean="0"/>
              <a:t>0.1Hz</a:t>
            </a:r>
            <a:r>
              <a:rPr lang="ja-JP" altLang="en-US" dirty="0" smtClean="0"/>
              <a:t>帯に何か面白いターゲットは、ないですかね。この振動数領域には将来計画が何もないです。残り物に福というじゃないですか。」</a:t>
            </a:r>
            <a:endParaRPr lang="en-US" altLang="ja-JP" dirty="0" smtClean="0"/>
          </a:p>
          <a:p>
            <a:r>
              <a:rPr lang="ja-JP" altLang="en-US" dirty="0" smtClean="0"/>
              <a:t>これに対して中村の返答は「</a:t>
            </a:r>
            <a:r>
              <a:rPr lang="en-US" altLang="ja-JP" dirty="0" smtClean="0"/>
              <a:t>10</a:t>
            </a:r>
            <a:r>
              <a:rPr lang="en-US" altLang="ja-JP" baseline="30000" dirty="0" smtClean="0"/>
              <a:t>4</a:t>
            </a:r>
            <a:r>
              <a:rPr lang="ja-JP" altLang="en-US" dirty="0" smtClean="0"/>
              <a:t>太陽質量の</a:t>
            </a:r>
            <a:r>
              <a:rPr lang="en-US" altLang="ja-JP" dirty="0" smtClean="0"/>
              <a:t>BH</a:t>
            </a:r>
            <a:r>
              <a:rPr lang="ja-JP" altLang="en-US" dirty="0" smtClean="0"/>
              <a:t>くらいかな。考えとくは！」</a:t>
            </a:r>
            <a:endParaRPr lang="en-US" altLang="ja-JP" dirty="0" smtClean="0"/>
          </a:p>
          <a:p>
            <a:r>
              <a:rPr lang="ja-JP" altLang="en-US" dirty="0" smtClean="0"/>
              <a:t>注意）　都の京都では、「考えときます。」は、ほとんど「</a:t>
            </a:r>
            <a:r>
              <a:rPr lang="en-US" altLang="ja-JP" dirty="0" smtClean="0"/>
              <a:t>No</a:t>
            </a:r>
            <a:r>
              <a:rPr lang="ja-JP" altLang="en-US" dirty="0" smtClean="0"/>
              <a:t>」。これを使う人にとって何が便利かというと、明確に否定していないので、「この間、頼んだ件、どうなっています？」と聞かれても「考えとくはといったやろ。今も考えてるんや。」と返答できます。多分、京都の長い歴史では全国的な権力を持っていた期間は短いので、その時の強大な権力者と付き合うために、明確な返答をぼやかす文化ができたのでしょう。</a:t>
            </a:r>
            <a:endParaRPr lang="en-US" altLang="ja-JP" dirty="0" smtClean="0"/>
          </a:p>
        </p:txBody>
      </p:sp>
    </p:spTree>
    <p:extLst>
      <p:ext uri="{BB962C8B-B14F-4D97-AF65-F5344CB8AC3E}">
        <p14:creationId xmlns:p14="http://schemas.microsoft.com/office/powerpoint/2010/main" val="8910208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95536" y="332656"/>
            <a:ext cx="7776864" cy="6699268"/>
          </a:xfrm>
          <a:prstGeom prst="rect">
            <a:avLst/>
          </a:prstGeom>
        </p:spPr>
        <p:txBody>
          <a:bodyPr wrap="square">
            <a:spAutoFit/>
          </a:bodyPr>
          <a:lstStyle/>
          <a:p>
            <a:r>
              <a:rPr lang="ja-JP" altLang="en-US" sz="2800" baseline="30000" dirty="0"/>
              <a:t>連星中性子星合体</a:t>
            </a:r>
            <a:r>
              <a:rPr lang="en-US" altLang="ja-JP" sz="2800" baseline="30000" dirty="0"/>
              <a:t>GW170817</a:t>
            </a:r>
            <a:r>
              <a:rPr lang="ja-JP" altLang="en-US" sz="2800" baseline="30000" dirty="0"/>
              <a:t>からの重力波が観測され、予想通りガンマ線バーストを伴い、電磁波観測から重元素の起源、重力波の伝播速度、高密度物質の状態方 程式、ハッブルパラメターに関する情報が得られた。そのため、</a:t>
            </a:r>
            <a:r>
              <a:rPr lang="en-US" altLang="ja-JP" sz="2800" baseline="30000" dirty="0"/>
              <a:t>B-DECIGO</a:t>
            </a:r>
            <a:r>
              <a:rPr lang="ja-JP" altLang="en-US" sz="2800" baseline="30000" dirty="0"/>
              <a:t>のサイエンスの再検討を行った。その結果、</a:t>
            </a:r>
            <a:r>
              <a:rPr lang="en-US" altLang="ja-JP" sz="2800" baseline="30000" dirty="0"/>
              <a:t>B-DECIGO</a:t>
            </a:r>
            <a:r>
              <a:rPr lang="ja-JP" altLang="en-US" sz="2800" baseline="30000" dirty="0"/>
              <a:t>は</a:t>
            </a:r>
            <a:r>
              <a:rPr lang="en-US" altLang="ja-JP" sz="2800" baseline="30000" dirty="0"/>
              <a:t>0.1-1Hz</a:t>
            </a:r>
            <a:r>
              <a:rPr lang="ja-JP" altLang="en-US" sz="2800" baseline="30000" dirty="0"/>
              <a:t>と低周波に感度を持ち、 </a:t>
            </a:r>
            <a:r>
              <a:rPr lang="en-US" altLang="ja-JP" sz="2800" baseline="30000" dirty="0"/>
              <a:t>GW170817</a:t>
            </a:r>
            <a:r>
              <a:rPr lang="ja-JP" altLang="en-US" sz="2800" baseline="30000" dirty="0"/>
              <a:t>のような連星中性子星の合体を長期間観測することが可能であること、合体前の連星のパラメータを高精度で測定できることなどの可能性がわかった。 また、地上干渉計と連携することで、相対論の検証を含め基礎物理学に対する貢献の可能性も示せた。開発面では</a:t>
            </a:r>
            <a:r>
              <a:rPr lang="en-US" altLang="ja-JP" sz="2800" baseline="30000" dirty="0"/>
              <a:t>2017</a:t>
            </a:r>
            <a:r>
              <a:rPr lang="ja-JP" altLang="en-US" sz="2800" baseline="30000" dirty="0"/>
              <a:t>年度は、</a:t>
            </a:r>
            <a:r>
              <a:rPr lang="en-US" altLang="ja-JP" sz="2800" baseline="30000" dirty="0"/>
              <a:t>B-DECIGO</a:t>
            </a:r>
            <a:r>
              <a:rPr lang="ja-JP" altLang="en-US" sz="2800" baseline="30000" dirty="0"/>
              <a:t>のより具体的なミッショ ン検討を進めた。宇宙機のミッション部構成、リソース配分、軌道設計、制御系、ミッションシーケンス等の検討を進め、ミッション全体としての成立性検討を 進めた。その結果、重力波観測のため</a:t>
            </a:r>
            <a:r>
              <a:rPr lang="ja-JP" altLang="en-US" sz="2800" baseline="30000" dirty="0" smtClean="0"/>
              <a:t>の要求を満たす</a:t>
            </a:r>
            <a:r>
              <a:rPr lang="ja-JP" altLang="en-US" sz="2800" baseline="30000" dirty="0"/>
              <a:t>構成が可能であるとの結論を得た。一方、より長期間の観測時間の確保や、より効率的なリソース配分を継 続して検討する必要性も明らかになった。装置開発の面では、レーザー干渉計の構成検討と開発、および、安定化レーザー光源の開発を進めた。干渉計として は、直径約</a:t>
            </a:r>
            <a:r>
              <a:rPr lang="en-US" altLang="ja-JP" sz="2800" baseline="30000" dirty="0"/>
              <a:t>30cm</a:t>
            </a:r>
            <a:r>
              <a:rPr lang="ja-JP" altLang="en-US" sz="2800" baseline="30000" dirty="0"/>
              <a:t>の鏡をもちいてフィネス</a:t>
            </a:r>
            <a:r>
              <a:rPr lang="en-US" altLang="ja-JP" sz="2800" baseline="30000" dirty="0"/>
              <a:t>100</a:t>
            </a:r>
            <a:r>
              <a:rPr lang="ja-JP" altLang="en-US" sz="2800" baseline="30000" dirty="0"/>
              <a:t>程度の</a:t>
            </a:r>
            <a:r>
              <a:rPr lang="en-US" altLang="ja-JP" sz="2800" baseline="30000" dirty="0" err="1"/>
              <a:t>Fabry</a:t>
            </a:r>
            <a:r>
              <a:rPr lang="en-US" altLang="ja-JP" sz="2800" baseline="30000" dirty="0"/>
              <a:t>-Perot</a:t>
            </a:r>
            <a:r>
              <a:rPr lang="ja-JP" altLang="en-US" sz="2800" baseline="30000" dirty="0"/>
              <a:t>光共振を構成することとした。重力波による基線長変動を双方向から読み取るための光学系の検討 と、それを確認するための地上実証研究の構成の検討を進めた。安定化レーザー光源においては、ヨウ素飽和吸収分光による安定化光源のブレッドボードモデル の開発を進めた。その結果</a:t>
            </a:r>
            <a:r>
              <a:rPr lang="en-US" altLang="ja-JP" sz="2800" baseline="30000" dirty="0"/>
              <a:t>,0.5Hz/</a:t>
            </a:r>
            <a:r>
              <a:rPr lang="en-US" altLang="ja-JP" sz="2800" baseline="30000" dirty="0" err="1"/>
              <a:t>sqrt</a:t>
            </a:r>
            <a:r>
              <a:rPr lang="en-US" altLang="ja-JP" sz="2800" baseline="30000" dirty="0"/>
              <a:t>(Hz)</a:t>
            </a:r>
            <a:r>
              <a:rPr lang="ja-JP" altLang="en-US" sz="2800" baseline="30000" dirty="0"/>
              <a:t>の周波数安定度、</a:t>
            </a:r>
            <a:r>
              <a:rPr lang="en-US" altLang="ja-JP" sz="2800" baseline="30000" dirty="0"/>
              <a:t>10^(-7)/</a:t>
            </a:r>
            <a:r>
              <a:rPr lang="en-US" altLang="ja-JP" sz="2800" baseline="30000" dirty="0" err="1"/>
              <a:t>sqrt</a:t>
            </a:r>
            <a:r>
              <a:rPr lang="en-US" altLang="ja-JP" sz="2800" baseline="30000" dirty="0"/>
              <a:t>(Hz)</a:t>
            </a:r>
            <a:r>
              <a:rPr lang="ja-JP" altLang="en-US" sz="2800" baseline="30000" dirty="0"/>
              <a:t>の相対強度安定度という要求値を満たす結果を得た。小型軽量化した</a:t>
            </a:r>
            <a:r>
              <a:rPr lang="en-US" altLang="ja-JP" sz="2800" baseline="30000" dirty="0"/>
              <a:t>3</a:t>
            </a:r>
            <a:r>
              <a:rPr lang="ja-JP" altLang="en-US" sz="2800" baseline="30000" dirty="0"/>
              <a:t>台目の開発 を進め、それらの相互比較による絶対安定度評価も進めた。</a:t>
            </a:r>
            <a:endParaRPr lang="ja-JP" altLang="en-US" sz="2800" dirty="0"/>
          </a:p>
        </p:txBody>
      </p:sp>
    </p:spTree>
    <p:extLst>
      <p:ext uri="{BB962C8B-B14F-4D97-AF65-F5344CB8AC3E}">
        <p14:creationId xmlns:p14="http://schemas.microsoft.com/office/powerpoint/2010/main" val="3966189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lstStyle/>
          <a:p>
            <a:r>
              <a:rPr lang="ja-JP" altLang="en-US" dirty="0" smtClean="0">
                <a:solidFill>
                  <a:srgbClr val="FF0000"/>
                </a:solidFill>
              </a:rPr>
              <a:t>今後の方針</a:t>
            </a:r>
            <a:endParaRPr kumimoji="1" lang="ja-JP" altLang="en-US" dirty="0">
              <a:solidFill>
                <a:srgbClr val="FF0000"/>
              </a:solidFill>
            </a:endParaRPr>
          </a:p>
        </p:txBody>
      </p:sp>
      <p:sp>
        <p:nvSpPr>
          <p:cNvPr id="3" name="コンテンツ プレースホルダー 2"/>
          <p:cNvSpPr>
            <a:spLocks noGrp="1"/>
          </p:cNvSpPr>
          <p:nvPr>
            <p:ph idx="1"/>
          </p:nvPr>
        </p:nvSpPr>
        <p:spPr>
          <a:xfrm>
            <a:off x="107504" y="1196752"/>
            <a:ext cx="8928992" cy="4929411"/>
          </a:xfrm>
        </p:spPr>
        <p:txBody>
          <a:bodyPr>
            <a:normAutofit fontScale="77500" lnSpcReduction="20000"/>
          </a:bodyPr>
          <a:lstStyle/>
          <a:p>
            <a:r>
              <a:rPr kumimoji="1" lang="ja-JP" altLang="en-US" dirty="0" smtClean="0"/>
              <a:t>　以前は</a:t>
            </a:r>
            <a:endParaRPr kumimoji="1" lang="en-US" altLang="ja-JP" dirty="0" smtClean="0"/>
          </a:p>
          <a:p>
            <a:pPr marL="0" indent="0">
              <a:buNone/>
            </a:pPr>
            <a:r>
              <a:rPr kumimoji="1" lang="en-US" altLang="ja-JP" dirty="0" smtClean="0"/>
              <a:t>DPF(</a:t>
            </a:r>
            <a:r>
              <a:rPr kumimoji="1" lang="en-US" altLang="ja-JP" dirty="0" err="1" smtClean="0"/>
              <a:t>Decigo</a:t>
            </a:r>
            <a:r>
              <a:rPr kumimoji="1" lang="ja-JP" altLang="en-US" dirty="0" smtClean="0"/>
              <a:t> </a:t>
            </a:r>
            <a:r>
              <a:rPr kumimoji="1" lang="en-US" altLang="ja-JP" dirty="0" smtClean="0"/>
              <a:t>Path</a:t>
            </a:r>
            <a:r>
              <a:rPr kumimoji="1" lang="ja-JP" altLang="en-US" dirty="0" smtClean="0"/>
              <a:t> </a:t>
            </a:r>
            <a:r>
              <a:rPr kumimoji="1" lang="en-US" altLang="ja-JP" dirty="0" smtClean="0"/>
              <a:t>–Finder)</a:t>
            </a:r>
            <a:r>
              <a:rPr kumimoji="1" lang="en-US" altLang="ja-JP" dirty="0" smtClean="0">
                <a:sym typeface="Wingdings"/>
              </a:rPr>
              <a:t>Pre-DECIGODECIGO</a:t>
            </a:r>
          </a:p>
          <a:p>
            <a:pPr marL="0" indent="0">
              <a:buNone/>
            </a:pPr>
            <a:r>
              <a:rPr kumimoji="1" lang="en-US" altLang="ja-JP" dirty="0" smtClean="0">
                <a:sym typeface="Wingdings"/>
              </a:rPr>
              <a:t>Ultimate DECIGO</a:t>
            </a:r>
            <a:r>
              <a:rPr kumimoji="1" lang="ja-JP" altLang="en-US" dirty="0" smtClean="0">
                <a:sym typeface="Wingdings"/>
              </a:rPr>
              <a:t>という順だった。</a:t>
            </a:r>
            <a:endParaRPr kumimoji="1" lang="en-US" altLang="ja-JP" dirty="0" smtClean="0">
              <a:sym typeface="Wingdings"/>
            </a:endParaRPr>
          </a:p>
          <a:p>
            <a:pPr marL="0" indent="0">
              <a:buNone/>
            </a:pPr>
            <a:r>
              <a:rPr lang="ja-JP" altLang="ja-JP" dirty="0" smtClean="0"/>
              <a:t>D</a:t>
            </a:r>
            <a:r>
              <a:rPr lang="en-US" altLang="ja-JP" dirty="0" smtClean="0"/>
              <a:t>PF</a:t>
            </a:r>
            <a:r>
              <a:rPr kumimoji="1" lang="ja-JP" altLang="en-US" dirty="0" smtClean="0"/>
              <a:t>は、打ち上げ候補の最後の２つまで残ったが、最終的には採択されなかった。日本ではどうしても、どんなにつまらなくても科学的成果を要求される。</a:t>
            </a:r>
            <a:r>
              <a:rPr kumimoji="1" lang="en-US" altLang="ja-JP" dirty="0" smtClean="0"/>
              <a:t>Initial LIGO</a:t>
            </a:r>
            <a:r>
              <a:rPr kumimoji="1" lang="ja-JP" altLang="en-US" dirty="0" smtClean="0"/>
              <a:t>のように重力波がかからなくても、要求感度を出せばオーケーとはならない。</a:t>
            </a:r>
            <a:r>
              <a:rPr kumimoji="1" lang="en-US" altLang="ja-JP" dirty="0" smtClean="0"/>
              <a:t>LISA</a:t>
            </a:r>
            <a:r>
              <a:rPr kumimoji="1" lang="ja-JP" altLang="en-US" dirty="0" smtClean="0"/>
              <a:t>も</a:t>
            </a:r>
            <a:r>
              <a:rPr kumimoji="1" lang="en-US" altLang="ja-JP" dirty="0" smtClean="0"/>
              <a:t>LPF</a:t>
            </a:r>
            <a:r>
              <a:rPr kumimoji="1" lang="ja-JP" altLang="en-US" dirty="0" smtClean="0"/>
              <a:t>で予想値の一桁下の</a:t>
            </a:r>
            <a:r>
              <a:rPr lang="ja-JP" altLang="en-US" dirty="0" smtClean="0"/>
              <a:t>加速度雑音を得て２重丸をもらい、</a:t>
            </a:r>
            <a:r>
              <a:rPr lang="en-US" altLang="ja-JP" dirty="0" smtClean="0"/>
              <a:t>2034</a:t>
            </a:r>
            <a:r>
              <a:rPr lang="ja-JP" altLang="en-US" dirty="0" smtClean="0"/>
              <a:t>年の打ち上げが決定した。</a:t>
            </a:r>
            <a:endParaRPr lang="en-US" altLang="ja-JP" dirty="0" smtClean="0"/>
          </a:p>
          <a:p>
            <a:pPr marL="0" indent="0">
              <a:buNone/>
            </a:pPr>
            <a:r>
              <a:rPr kumimoji="1" lang="ja-JP" altLang="en-US" dirty="0" smtClean="0"/>
              <a:t>　そこで、仕方がないので、</a:t>
            </a:r>
            <a:r>
              <a:rPr kumimoji="1" lang="en-US" altLang="ja-JP" dirty="0" smtClean="0"/>
              <a:t>DECIGO</a:t>
            </a:r>
            <a:r>
              <a:rPr kumimoji="1" lang="ja-JP" altLang="en-US" dirty="0" smtClean="0"/>
              <a:t>グループは</a:t>
            </a:r>
            <a:r>
              <a:rPr kumimoji="1" lang="en-US" altLang="ja-JP" dirty="0" smtClean="0"/>
              <a:t>DPF</a:t>
            </a:r>
            <a:r>
              <a:rPr kumimoji="1" lang="ja-JP" altLang="en-US" dirty="0" smtClean="0"/>
              <a:t>を諦めて、</a:t>
            </a:r>
            <a:r>
              <a:rPr kumimoji="1" lang="en-US" altLang="ja-JP" dirty="0" smtClean="0"/>
              <a:t>B-DECIGO</a:t>
            </a:r>
            <a:r>
              <a:rPr kumimoji="1" lang="ja-JP" altLang="en-US" dirty="0" smtClean="0"/>
              <a:t>計画を提案して、</a:t>
            </a:r>
            <a:r>
              <a:rPr kumimoji="1" lang="en-US" altLang="ja-JP" dirty="0" smtClean="0"/>
              <a:t>Pre-DECIGO</a:t>
            </a:r>
            <a:r>
              <a:rPr lang="ja-JP" altLang="en-US" dirty="0" smtClean="0"/>
              <a:t>は止めることに方針変換した。</a:t>
            </a:r>
            <a:endParaRPr lang="en-US" altLang="ja-JP" dirty="0" smtClean="0"/>
          </a:p>
          <a:p>
            <a:pPr marL="0" indent="0">
              <a:buNone/>
            </a:pPr>
            <a:endParaRPr lang="en-US" altLang="ja-JP" dirty="0" smtClean="0"/>
          </a:p>
          <a:p>
            <a:pPr marL="0" indent="0">
              <a:buNone/>
            </a:pPr>
            <a:r>
              <a:rPr lang="ja-JP" altLang="en-US" dirty="0" smtClean="0"/>
              <a:t>現在は</a:t>
            </a:r>
            <a:r>
              <a:rPr lang="en-US" altLang="ja-JP" dirty="0" err="1" smtClean="0">
                <a:sym typeface="Wingdings"/>
              </a:rPr>
              <a:t>B-DECIGO</a:t>
            </a:r>
            <a:r>
              <a:rPr lang="en-US" altLang="ja-JP" dirty="0" err="1">
                <a:sym typeface="Wingdings"/>
              </a:rPr>
              <a:t></a:t>
            </a:r>
            <a:r>
              <a:rPr lang="en-US" altLang="ja-JP" dirty="0" err="1" smtClean="0">
                <a:sym typeface="Wingdings"/>
              </a:rPr>
              <a:t>DECIGO</a:t>
            </a:r>
            <a:r>
              <a:rPr lang="en-US" altLang="ja-JP" dirty="0" err="1">
                <a:sym typeface="Wingdings"/>
              </a:rPr>
              <a:t>Ultimate</a:t>
            </a:r>
            <a:r>
              <a:rPr lang="en-US" altLang="ja-JP" dirty="0">
                <a:sym typeface="Wingdings"/>
              </a:rPr>
              <a:t> DECIGO</a:t>
            </a:r>
            <a:r>
              <a:rPr lang="ja-JP" altLang="en-US" dirty="0">
                <a:sym typeface="Wingdings"/>
              </a:rPr>
              <a:t>という順</a:t>
            </a:r>
            <a:r>
              <a:rPr lang="ja-JP" altLang="en-US" dirty="0" smtClean="0">
                <a:sym typeface="Wingdings"/>
              </a:rPr>
              <a:t>だ。</a:t>
            </a:r>
            <a:endParaRPr kumimoji="1" lang="en-US" altLang="ja-JP" dirty="0" smtClean="0"/>
          </a:p>
        </p:txBody>
      </p:sp>
    </p:spTree>
    <p:extLst>
      <p:ext uri="{BB962C8B-B14F-4D97-AF65-F5344CB8AC3E}">
        <p14:creationId xmlns:p14="http://schemas.microsoft.com/office/powerpoint/2010/main" val="3199974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979712" y="0"/>
            <a:ext cx="4934911" cy="6858000"/>
          </a:xfrm>
          <a:prstGeom prst="rect">
            <a:avLst/>
          </a:prstGeom>
        </p:spPr>
      </p:pic>
      <p:cxnSp>
        <p:nvCxnSpPr>
          <p:cNvPr id="6" name="直線矢印コネクタ 5"/>
          <p:cNvCxnSpPr/>
          <p:nvPr/>
        </p:nvCxnSpPr>
        <p:spPr>
          <a:xfrm>
            <a:off x="1403648" y="692696"/>
            <a:ext cx="936104" cy="1440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テキスト ボックス 6"/>
          <p:cNvSpPr txBox="1"/>
          <p:nvPr/>
        </p:nvSpPr>
        <p:spPr>
          <a:xfrm>
            <a:off x="467544" y="476672"/>
            <a:ext cx="1115322" cy="369332"/>
          </a:xfrm>
          <a:prstGeom prst="rect">
            <a:avLst/>
          </a:prstGeom>
          <a:noFill/>
        </p:spPr>
        <p:txBody>
          <a:bodyPr wrap="none" rtlCol="0">
            <a:spAutoFit/>
          </a:bodyPr>
          <a:lstStyle/>
          <a:p>
            <a:r>
              <a:rPr kumimoji="1" lang="en-US" altLang="ja-JP" dirty="0" smtClean="0">
                <a:solidFill>
                  <a:srgbClr val="FF0000"/>
                </a:solidFill>
              </a:rPr>
              <a:t>B-DECIGO</a:t>
            </a:r>
            <a:endParaRPr kumimoji="1" lang="ja-JP" altLang="en-US" dirty="0">
              <a:solidFill>
                <a:srgbClr val="FF0000"/>
              </a:solidFill>
            </a:endParaRPr>
          </a:p>
        </p:txBody>
      </p:sp>
    </p:spTree>
    <p:extLst>
      <p:ext uri="{BB962C8B-B14F-4D97-AF65-F5344CB8AC3E}">
        <p14:creationId xmlns:p14="http://schemas.microsoft.com/office/powerpoint/2010/main" val="3608713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79512" y="44624"/>
            <a:ext cx="8779848" cy="4652009"/>
          </a:xfrm>
          <a:prstGeom prst="rect">
            <a:avLst/>
          </a:prstGeom>
        </p:spPr>
      </p:pic>
      <p:pic>
        <p:nvPicPr>
          <p:cNvPr id="3" name="図 2"/>
          <p:cNvPicPr>
            <a:picLocks noChangeAspect="1"/>
          </p:cNvPicPr>
          <p:nvPr/>
        </p:nvPicPr>
        <p:blipFill>
          <a:blip r:embed="rId3"/>
          <a:stretch>
            <a:fillRect/>
          </a:stretch>
        </p:blipFill>
        <p:spPr>
          <a:xfrm>
            <a:off x="251520" y="4797152"/>
            <a:ext cx="8298065" cy="792088"/>
          </a:xfrm>
          <a:prstGeom prst="rect">
            <a:avLst/>
          </a:prstGeom>
        </p:spPr>
      </p:pic>
      <p:sp>
        <p:nvSpPr>
          <p:cNvPr id="4" name="正方形/長方形 3"/>
          <p:cNvSpPr/>
          <p:nvPr/>
        </p:nvSpPr>
        <p:spPr>
          <a:xfrm>
            <a:off x="1619672" y="4653136"/>
            <a:ext cx="1115322" cy="369332"/>
          </a:xfrm>
          <a:prstGeom prst="rect">
            <a:avLst/>
          </a:prstGeom>
        </p:spPr>
        <p:txBody>
          <a:bodyPr wrap="none">
            <a:spAutoFit/>
          </a:bodyPr>
          <a:lstStyle/>
          <a:p>
            <a:r>
              <a:rPr lang="en-US" altLang="ja-JP" dirty="0">
                <a:solidFill>
                  <a:srgbClr val="FF0000"/>
                </a:solidFill>
              </a:rPr>
              <a:t>B-DECIGO</a:t>
            </a:r>
            <a:endParaRPr lang="ja-JP" altLang="en-US" dirty="0">
              <a:solidFill>
                <a:srgbClr val="FF0000"/>
              </a:solidFill>
            </a:endParaRPr>
          </a:p>
        </p:txBody>
      </p:sp>
    </p:spTree>
    <p:extLst>
      <p:ext uri="{BB962C8B-B14F-4D97-AF65-F5344CB8AC3E}">
        <p14:creationId xmlns:p14="http://schemas.microsoft.com/office/powerpoint/2010/main" val="3270758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115615" y="10818"/>
            <a:ext cx="7753721" cy="6730550"/>
          </a:xfrm>
          <a:prstGeom prst="rect">
            <a:avLst/>
          </a:prstGeom>
        </p:spPr>
      </p:pic>
      <p:sp>
        <p:nvSpPr>
          <p:cNvPr id="4" name="正方形/長方形 3"/>
          <p:cNvSpPr/>
          <p:nvPr/>
        </p:nvSpPr>
        <p:spPr>
          <a:xfrm>
            <a:off x="4427984" y="1556792"/>
            <a:ext cx="1115322" cy="369332"/>
          </a:xfrm>
          <a:prstGeom prst="rect">
            <a:avLst/>
          </a:prstGeom>
        </p:spPr>
        <p:txBody>
          <a:bodyPr wrap="none">
            <a:spAutoFit/>
          </a:bodyPr>
          <a:lstStyle/>
          <a:p>
            <a:r>
              <a:rPr lang="en-US" altLang="ja-JP" dirty="0">
                <a:solidFill>
                  <a:srgbClr val="FF0000"/>
                </a:solidFill>
              </a:rPr>
              <a:t>B-DECIGO</a:t>
            </a:r>
            <a:endParaRPr lang="ja-JP" altLang="en-US" dirty="0">
              <a:solidFill>
                <a:srgbClr val="FF0000"/>
              </a:solidFill>
            </a:endParaRPr>
          </a:p>
        </p:txBody>
      </p:sp>
      <p:sp>
        <p:nvSpPr>
          <p:cNvPr id="5" name="正方形/長方形 4"/>
          <p:cNvSpPr/>
          <p:nvPr/>
        </p:nvSpPr>
        <p:spPr>
          <a:xfrm>
            <a:off x="4716016" y="4293096"/>
            <a:ext cx="1115322" cy="369332"/>
          </a:xfrm>
          <a:prstGeom prst="rect">
            <a:avLst/>
          </a:prstGeom>
        </p:spPr>
        <p:txBody>
          <a:bodyPr wrap="none">
            <a:spAutoFit/>
          </a:bodyPr>
          <a:lstStyle/>
          <a:p>
            <a:r>
              <a:rPr lang="en-US" altLang="ja-JP" dirty="0">
                <a:solidFill>
                  <a:srgbClr val="FF0000"/>
                </a:solidFill>
              </a:rPr>
              <a:t>B-DECIGO</a:t>
            </a:r>
            <a:endParaRPr lang="ja-JP" altLang="en-US" dirty="0">
              <a:solidFill>
                <a:srgbClr val="FF0000"/>
              </a:solidFill>
            </a:endParaRPr>
          </a:p>
        </p:txBody>
      </p:sp>
    </p:spTree>
    <p:extLst>
      <p:ext uri="{BB962C8B-B14F-4D97-AF65-F5344CB8AC3E}">
        <p14:creationId xmlns:p14="http://schemas.microsoft.com/office/powerpoint/2010/main" val="2102523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292100" y="50800"/>
            <a:ext cx="8559800" cy="6743700"/>
          </a:xfrm>
          <a:prstGeom prst="rect">
            <a:avLst/>
          </a:prstGeom>
        </p:spPr>
      </p:pic>
      <p:pic>
        <p:nvPicPr>
          <p:cNvPr id="4" name="図 3"/>
          <p:cNvPicPr>
            <a:picLocks noChangeAspect="1"/>
          </p:cNvPicPr>
          <p:nvPr/>
        </p:nvPicPr>
        <p:blipFill>
          <a:blip r:embed="rId3"/>
          <a:stretch>
            <a:fillRect/>
          </a:stretch>
        </p:blipFill>
        <p:spPr>
          <a:xfrm>
            <a:off x="292100" y="50800"/>
            <a:ext cx="8559800" cy="6743700"/>
          </a:xfrm>
          <a:prstGeom prst="rect">
            <a:avLst/>
          </a:prstGeom>
        </p:spPr>
      </p:pic>
      <p:sp>
        <p:nvSpPr>
          <p:cNvPr id="5" name="正方形/長方形 4"/>
          <p:cNvSpPr/>
          <p:nvPr/>
        </p:nvSpPr>
        <p:spPr>
          <a:xfrm>
            <a:off x="7956376" y="6454861"/>
            <a:ext cx="838954" cy="369332"/>
          </a:xfrm>
          <a:prstGeom prst="rect">
            <a:avLst/>
          </a:prstGeom>
        </p:spPr>
        <p:txBody>
          <a:bodyPr wrap="none">
            <a:spAutoFit/>
          </a:bodyPr>
          <a:lstStyle/>
          <a:p>
            <a:r>
              <a:rPr lang="en-US" altLang="ja-JP" dirty="0">
                <a:solidFill>
                  <a:schemeClr val="bg1"/>
                </a:solidFill>
              </a:rPr>
              <a:t>©</a:t>
            </a:r>
            <a:r>
              <a:rPr lang="ja-JP" altLang="en-US" dirty="0">
                <a:solidFill>
                  <a:schemeClr val="bg1"/>
                </a:solidFill>
              </a:rPr>
              <a:t>安東</a:t>
            </a:r>
          </a:p>
        </p:txBody>
      </p:sp>
    </p:spTree>
    <p:extLst>
      <p:ext uri="{BB962C8B-B14F-4D97-AF65-F5344CB8AC3E}">
        <p14:creationId xmlns:p14="http://schemas.microsoft.com/office/powerpoint/2010/main" val="965901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FF0000"/>
                </a:solidFill>
              </a:rPr>
              <a:t>結論</a:t>
            </a:r>
            <a:endParaRPr kumimoji="1" lang="ja-JP" altLang="en-US" dirty="0">
              <a:solidFill>
                <a:srgbClr val="FF0000"/>
              </a:solidFill>
            </a:endParaRPr>
          </a:p>
        </p:txBody>
      </p:sp>
      <p:sp>
        <p:nvSpPr>
          <p:cNvPr id="3" name="コンテンツ プレースホルダー 2"/>
          <p:cNvSpPr>
            <a:spLocks noGrp="1"/>
          </p:cNvSpPr>
          <p:nvPr>
            <p:ph idx="1"/>
          </p:nvPr>
        </p:nvSpPr>
        <p:spPr/>
        <p:txBody>
          <a:bodyPr/>
          <a:lstStyle/>
          <a:p>
            <a:r>
              <a:rPr kumimoji="1" lang="ja-JP" altLang="en-US" dirty="0" smtClean="0"/>
              <a:t>個人的には</a:t>
            </a:r>
            <a:r>
              <a:rPr kumimoji="1" lang="en-US" altLang="ja-JP" dirty="0" smtClean="0"/>
              <a:t>B-DECIGO</a:t>
            </a:r>
            <a:r>
              <a:rPr kumimoji="1" lang="ja-JP" altLang="en-US" dirty="0" smtClean="0"/>
              <a:t>は５人目の</a:t>
            </a:r>
            <a:r>
              <a:rPr kumimoji="1" lang="ja-JP" altLang="en-US" smtClean="0"/>
              <a:t>子供のような存在。</a:t>
            </a:r>
            <a:r>
              <a:rPr lang="ja-JP" altLang="en-US" smtClean="0"/>
              <a:t>成人</a:t>
            </a:r>
            <a:r>
              <a:rPr lang="ja-JP" altLang="en-US" dirty="0" smtClean="0"/>
              <a:t>にはなったが、まだ独り立ちできていないので、独り立ちするところまでは見届けたい。</a:t>
            </a:r>
            <a:endParaRPr lang="en-US" altLang="ja-JP" dirty="0" smtClean="0"/>
          </a:p>
          <a:p>
            <a:r>
              <a:rPr kumimoji="1" lang="en-US" altLang="ja-JP" dirty="0" smtClean="0"/>
              <a:t>DECIGO</a:t>
            </a:r>
            <a:r>
              <a:rPr kumimoji="1" lang="ja-JP" altLang="en-US" dirty="0" smtClean="0"/>
              <a:t>は、孫のようなものだろうから、その結婚式が見れたら嬉しいなという感じ。</a:t>
            </a:r>
            <a:endParaRPr kumimoji="1" lang="en-US" altLang="ja-JP" dirty="0" smtClean="0"/>
          </a:p>
          <a:p>
            <a:r>
              <a:rPr lang="en-US" altLang="ja-JP" dirty="0" smtClean="0"/>
              <a:t>Ultimate DECIGO</a:t>
            </a:r>
            <a:r>
              <a:rPr lang="ja-JP" altLang="en-US" dirty="0" smtClean="0"/>
              <a:t>は曾孫なので、曾祖父さんの名前くらいは覚えておいてほしい。</a:t>
            </a:r>
            <a:endParaRPr kumimoji="1" lang="ja-JP" altLang="en-US" dirty="0"/>
          </a:p>
        </p:txBody>
      </p:sp>
    </p:spTree>
    <p:extLst>
      <p:ext uri="{BB962C8B-B14F-4D97-AF65-F5344CB8AC3E}">
        <p14:creationId xmlns:p14="http://schemas.microsoft.com/office/powerpoint/2010/main" val="2419907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FF0000"/>
                </a:solidFill>
              </a:rPr>
              <a:t>おまけ</a:t>
            </a:r>
            <a:endParaRPr kumimoji="1" lang="ja-JP" altLang="en-US" dirty="0">
              <a:solidFill>
                <a:srgbClr val="FF0000"/>
              </a:solidFill>
            </a:endParaRPr>
          </a:p>
        </p:txBody>
      </p:sp>
      <p:sp>
        <p:nvSpPr>
          <p:cNvPr id="3" name="コンテンツ プレースホルダー 2"/>
          <p:cNvSpPr>
            <a:spLocks noGrp="1"/>
          </p:cNvSpPr>
          <p:nvPr>
            <p:ph idx="1"/>
          </p:nvPr>
        </p:nvSpPr>
        <p:spPr>
          <a:xfrm>
            <a:off x="395536" y="1412776"/>
            <a:ext cx="8229600" cy="5112568"/>
          </a:xfrm>
        </p:spPr>
        <p:txBody>
          <a:bodyPr>
            <a:normAutofit fontScale="92500" lnSpcReduction="10000"/>
          </a:bodyPr>
          <a:lstStyle/>
          <a:p>
            <a:r>
              <a:rPr kumimoji="1" lang="ja-JP" altLang="en-US" dirty="0" smtClean="0"/>
              <a:t>重点領域で</a:t>
            </a:r>
            <a:r>
              <a:rPr kumimoji="1" lang="en-US" altLang="ja-JP" dirty="0" smtClean="0"/>
              <a:t>1991</a:t>
            </a:r>
            <a:r>
              <a:rPr kumimoji="1" lang="ja-JP" altLang="en-US" dirty="0" smtClean="0"/>
              <a:t>年に研究を始めた時は</a:t>
            </a:r>
            <a:r>
              <a:rPr kumimoji="1" lang="en-US" altLang="ja-JP" dirty="0" smtClean="0"/>
              <a:t>1w</a:t>
            </a:r>
            <a:r>
              <a:rPr kumimoji="1" lang="ja-JP" altLang="en-US" dirty="0" smtClean="0"/>
              <a:t>の連続発振のレーザーがなかった。</a:t>
            </a:r>
            <a:r>
              <a:rPr kumimoji="1" lang="en-US" altLang="ja-JP" dirty="0" err="1" smtClean="0"/>
              <a:t>LIGO,Virgo,KAGRA</a:t>
            </a:r>
            <a:r>
              <a:rPr kumimoji="1" lang="ja-JP" altLang="en-US" dirty="0" smtClean="0"/>
              <a:t>では、</a:t>
            </a:r>
            <a:r>
              <a:rPr kumimoji="1" lang="en-US" altLang="ja-JP" dirty="0" smtClean="0"/>
              <a:t>FP</a:t>
            </a:r>
            <a:r>
              <a:rPr kumimoji="1" lang="ja-JP" altLang="en-US" dirty="0" smtClean="0"/>
              <a:t>共振器中は約</a:t>
            </a:r>
            <a:r>
              <a:rPr kumimoji="1" lang="en-US" altLang="ja-JP" dirty="0" smtClean="0"/>
              <a:t>1Mw</a:t>
            </a:r>
            <a:r>
              <a:rPr kumimoji="1" lang="ja-JP" altLang="en-US" dirty="0" smtClean="0"/>
              <a:t>に達する、実に</a:t>
            </a:r>
            <a:r>
              <a:rPr kumimoji="1" lang="en-US" altLang="ja-JP" dirty="0" smtClean="0"/>
              <a:t>100</a:t>
            </a:r>
            <a:r>
              <a:rPr kumimoji="1" lang="ja-JP" altLang="en-US" dirty="0" smtClean="0"/>
              <a:t>万倍の進歩があった。また、感度は量子力学の不確定性原理で制限されるレベルに達している。</a:t>
            </a:r>
            <a:endParaRPr kumimoji="1" lang="en-US" altLang="ja-JP" dirty="0" smtClean="0"/>
          </a:p>
          <a:p>
            <a:r>
              <a:rPr lang="ja-JP" altLang="en-US" dirty="0" smtClean="0"/>
              <a:t>これは、当時実現できなくても</a:t>
            </a:r>
            <a:r>
              <a:rPr lang="en-US" altLang="ja-JP" dirty="0" smtClean="0"/>
              <a:t>30</a:t>
            </a:r>
            <a:r>
              <a:rPr lang="ja-JP" altLang="en-US" dirty="0" smtClean="0"/>
              <a:t>年後には、</a:t>
            </a:r>
            <a:r>
              <a:rPr lang="en-US" altLang="ja-JP" dirty="0" smtClean="0"/>
              <a:t>100</a:t>
            </a:r>
            <a:r>
              <a:rPr lang="ja-JP" altLang="en-US" dirty="0" smtClean="0"/>
              <a:t>万倍の出力が可能になった見事な例である。エネルギーの保存則等の基本原理に反しない高い目標は必須であり積極的にすべきであろう。</a:t>
            </a:r>
            <a:endParaRPr lang="en-US" altLang="ja-JP" dirty="0" smtClean="0"/>
          </a:p>
          <a:p>
            <a:r>
              <a:rPr kumimoji="1" lang="ja-JP" altLang="en-US" dirty="0" smtClean="0"/>
              <a:t>「怯むな！」と言いたいです。</a:t>
            </a:r>
            <a:endParaRPr kumimoji="1" lang="ja-JP" altLang="en-US" dirty="0"/>
          </a:p>
        </p:txBody>
      </p:sp>
    </p:spTree>
    <p:extLst>
      <p:ext uri="{BB962C8B-B14F-4D97-AF65-F5344CB8AC3E}">
        <p14:creationId xmlns:p14="http://schemas.microsoft.com/office/powerpoint/2010/main" val="466331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16632"/>
            <a:ext cx="8229600" cy="864096"/>
          </a:xfrm>
        </p:spPr>
        <p:txBody>
          <a:bodyPr/>
          <a:lstStyle/>
          <a:p>
            <a:r>
              <a:rPr kumimoji="1" lang="en-US" altLang="ja-JP" dirty="0" smtClean="0">
                <a:solidFill>
                  <a:srgbClr val="FF0000"/>
                </a:solidFill>
              </a:rPr>
              <a:t>X-matter</a:t>
            </a:r>
            <a:r>
              <a:rPr kumimoji="1" lang="ja-JP" altLang="en-US" dirty="0" smtClean="0">
                <a:solidFill>
                  <a:srgbClr val="FF0000"/>
                </a:solidFill>
              </a:rPr>
              <a:t>の発見</a:t>
            </a:r>
            <a:endParaRPr kumimoji="1" lang="ja-JP" altLang="en-US" dirty="0">
              <a:solidFill>
                <a:srgbClr val="FF0000"/>
              </a:solidFill>
            </a:endParaRPr>
          </a:p>
        </p:txBody>
      </p:sp>
      <p:sp>
        <p:nvSpPr>
          <p:cNvPr id="3" name="コンテンツ プレースホルダー 2"/>
          <p:cNvSpPr>
            <a:spLocks noGrp="1"/>
          </p:cNvSpPr>
          <p:nvPr>
            <p:ph idx="1"/>
          </p:nvPr>
        </p:nvSpPr>
        <p:spPr>
          <a:xfrm>
            <a:off x="179512" y="980728"/>
            <a:ext cx="8640960" cy="5328592"/>
          </a:xfrm>
        </p:spPr>
        <p:txBody>
          <a:bodyPr>
            <a:normAutofit fontScale="85000" lnSpcReduction="20000"/>
          </a:bodyPr>
          <a:lstStyle/>
          <a:p>
            <a:r>
              <a:rPr kumimoji="1" lang="en-US" altLang="ja-JP" dirty="0" smtClean="0"/>
              <a:t>1997</a:t>
            </a:r>
            <a:r>
              <a:rPr kumimoji="1" lang="ja-JP" altLang="en-US" dirty="0" smtClean="0"/>
              <a:t>年　基研での</a:t>
            </a:r>
            <a:r>
              <a:rPr kumimoji="1" lang="en-US" altLang="ja-JP" dirty="0" smtClean="0"/>
              <a:t>lunch Seminar </a:t>
            </a:r>
            <a:r>
              <a:rPr kumimoji="1" lang="ja-JP" altLang="en-US" dirty="0" smtClean="0"/>
              <a:t>で</a:t>
            </a:r>
            <a:r>
              <a:rPr kumimoji="1" lang="en-US" altLang="ja-JP" dirty="0" err="1" smtClean="0"/>
              <a:t>Perlmutter</a:t>
            </a:r>
            <a:r>
              <a:rPr kumimoji="1" lang="en-US" altLang="ja-JP" dirty="0" smtClean="0"/>
              <a:t> </a:t>
            </a:r>
            <a:r>
              <a:rPr kumimoji="1" lang="ja-JP" altLang="en-US" dirty="0" smtClean="0"/>
              <a:t>達の言い出している宇宙項の観測的存在可能性が本当なら理論屋は何を考えなくてはならないかについて大激論。千葉、杉山、中村で論文を書いた。</a:t>
            </a:r>
            <a:endParaRPr kumimoji="1" lang="en-US" altLang="ja-JP" dirty="0" smtClean="0"/>
          </a:p>
          <a:p>
            <a:r>
              <a:rPr lang="ja-JP" altLang="en-US" dirty="0" smtClean="0"/>
              <a:t>そうこうするウチに、中村が出席したロサンゼルスの国際会議で</a:t>
            </a:r>
            <a:r>
              <a:rPr lang="en-US" altLang="ja-JP" dirty="0" err="1" smtClean="0"/>
              <a:t>Perlmutter</a:t>
            </a:r>
            <a:r>
              <a:rPr lang="ja-JP" altLang="en-US" dirty="0" smtClean="0"/>
              <a:t>と</a:t>
            </a:r>
            <a:r>
              <a:rPr lang="ja-JP" altLang="ja-JP" dirty="0" smtClean="0"/>
              <a:t>S</a:t>
            </a:r>
            <a:r>
              <a:rPr lang="en-US" altLang="ja-JP" dirty="0" err="1" smtClean="0"/>
              <a:t>chimidt</a:t>
            </a:r>
            <a:r>
              <a:rPr lang="ja-JP" altLang="en-US" dirty="0" smtClean="0"/>
              <a:t>の２つのグループが</a:t>
            </a:r>
            <a:r>
              <a:rPr lang="en-US" altLang="ja-JP" dirty="0" err="1" smtClean="0"/>
              <a:t>TypeIa</a:t>
            </a:r>
            <a:r>
              <a:rPr lang="en-US" altLang="en-US" dirty="0"/>
              <a:t> </a:t>
            </a:r>
            <a:r>
              <a:rPr lang="en-US" altLang="ja-JP" dirty="0" smtClean="0"/>
              <a:t>SN</a:t>
            </a:r>
            <a:r>
              <a:rPr lang="ja-JP" altLang="en-US" dirty="0" smtClean="0"/>
              <a:t>を使った極めてわかりやすい方法で宇宙項のような物の存在を強く示唆する観測結果</a:t>
            </a:r>
            <a:r>
              <a:rPr lang="ja-JP" altLang="en-US" smtClean="0"/>
              <a:t>を明快に示した</a:t>
            </a:r>
            <a:r>
              <a:rPr lang="ja-JP" altLang="en-US" dirty="0" smtClean="0"/>
              <a:t>。中村は「これはノーベル賞や！」と大興奮。それに刺激されて、千葉君が</a:t>
            </a:r>
            <a:r>
              <a:rPr lang="en-US" altLang="ja-JP" dirty="0" smtClean="0"/>
              <a:t>x-matter</a:t>
            </a:r>
            <a:r>
              <a:rPr lang="ja-JP" altLang="en-US" dirty="0" smtClean="0"/>
              <a:t>の研究を本格的に始める。</a:t>
            </a:r>
            <a:endParaRPr lang="en-US" altLang="ja-JP" dirty="0" smtClean="0"/>
          </a:p>
          <a:p>
            <a:r>
              <a:rPr kumimoji="1" lang="ja-JP" altLang="en-US" dirty="0" smtClean="0"/>
              <a:t>中村は日本に帰るや、あらゆる人に、この大興奮を説いて回ったが、多くの偉い人の態度は完全に冷めていて、「</a:t>
            </a:r>
            <a:r>
              <a:rPr lang="ja-JP" altLang="en-US" dirty="0" smtClean="0"/>
              <a:t>このアメリカかぶれが何を馬鹿なことを言っとるのか？」という態度だった。</a:t>
            </a:r>
            <a:endParaRPr lang="en-US" altLang="ja-JP" dirty="0" smtClean="0"/>
          </a:p>
          <a:p>
            <a:r>
              <a:rPr lang="ja-JP" altLang="ja-JP" dirty="0" smtClean="0"/>
              <a:t>x-</a:t>
            </a:r>
            <a:r>
              <a:rPr lang="en-US" altLang="ja-JP" dirty="0" smtClean="0"/>
              <a:t>matter</a:t>
            </a:r>
            <a:r>
              <a:rPr lang="ja-JP" altLang="en-US" dirty="0" smtClean="0"/>
              <a:t>て何や？聞いたことないで？</a:t>
            </a:r>
            <a:endParaRPr kumimoji="1" lang="ja-JP" altLang="en-US" dirty="0"/>
          </a:p>
        </p:txBody>
      </p:sp>
    </p:spTree>
    <p:extLst>
      <p:ext uri="{BB962C8B-B14F-4D97-AF65-F5344CB8AC3E}">
        <p14:creationId xmlns:p14="http://schemas.microsoft.com/office/powerpoint/2010/main" val="296496311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395535" y="591884"/>
            <a:ext cx="7704857" cy="5285388"/>
          </a:xfrm>
          <a:prstGeom prst="rect">
            <a:avLst/>
          </a:prstGeom>
        </p:spPr>
      </p:pic>
      <p:sp>
        <p:nvSpPr>
          <p:cNvPr id="5" name="テキスト ボックス 4"/>
          <p:cNvSpPr txBox="1"/>
          <p:nvPr/>
        </p:nvSpPr>
        <p:spPr>
          <a:xfrm>
            <a:off x="11194" y="5877272"/>
            <a:ext cx="8994169" cy="923330"/>
          </a:xfrm>
          <a:prstGeom prst="rect">
            <a:avLst/>
          </a:prstGeom>
          <a:noFill/>
        </p:spPr>
        <p:txBody>
          <a:bodyPr wrap="none" rtlCol="0">
            <a:spAutoFit/>
          </a:bodyPr>
          <a:lstStyle/>
          <a:p>
            <a:r>
              <a:rPr kumimoji="1" lang="ja-JP" altLang="en-US" dirty="0" smtClean="0"/>
              <a:t>　</a:t>
            </a:r>
            <a:r>
              <a:rPr kumimoji="1" lang="en-US" altLang="ja-JP" dirty="0" smtClean="0">
                <a:solidFill>
                  <a:srgbClr val="FF0000"/>
                </a:solidFill>
              </a:rPr>
              <a:t>X</a:t>
            </a:r>
            <a:r>
              <a:rPr kumimoji="1" lang="ja-JP" altLang="en-US" dirty="0" smtClean="0">
                <a:solidFill>
                  <a:srgbClr val="FF0000"/>
                </a:solidFill>
              </a:rPr>
              <a:t>線</a:t>
            </a:r>
            <a:r>
              <a:rPr kumimoji="1" lang="en-US" altLang="ja-JP" dirty="0" smtClean="0">
                <a:solidFill>
                  <a:srgbClr val="FF0000"/>
                </a:solidFill>
              </a:rPr>
              <a:t>--&gt;</a:t>
            </a:r>
            <a:r>
              <a:rPr kumimoji="1" lang="ja-JP" altLang="en-US" dirty="0" smtClean="0">
                <a:solidFill>
                  <a:srgbClr val="FF0000"/>
                </a:solidFill>
              </a:rPr>
              <a:t>未知の</a:t>
            </a:r>
            <a:r>
              <a:rPr kumimoji="1" lang="en-US" altLang="ja-JP" dirty="0" smtClean="0">
                <a:solidFill>
                  <a:srgbClr val="FF0000"/>
                </a:solidFill>
              </a:rPr>
              <a:t>radiation </a:t>
            </a:r>
            <a:r>
              <a:rPr lang="ja-JP" altLang="en-US" dirty="0" smtClean="0">
                <a:solidFill>
                  <a:srgbClr val="FF0000"/>
                </a:solidFill>
              </a:rPr>
              <a:t>という意味で</a:t>
            </a:r>
            <a:r>
              <a:rPr kumimoji="1" lang="ja-JP" altLang="en-US" dirty="0" smtClean="0">
                <a:solidFill>
                  <a:srgbClr val="FF0000"/>
                </a:solidFill>
              </a:rPr>
              <a:t>名付けられているから、負の圧力を持った宇宙項は</a:t>
            </a:r>
            <a:endParaRPr kumimoji="1" lang="en-US" altLang="ja-JP" dirty="0" smtClean="0">
              <a:solidFill>
                <a:srgbClr val="FF0000"/>
              </a:solidFill>
            </a:endParaRPr>
          </a:p>
          <a:p>
            <a:r>
              <a:rPr lang="en-US" altLang="ja-JP" dirty="0"/>
              <a:t> </a:t>
            </a:r>
            <a:r>
              <a:rPr lang="en-US" altLang="ja-JP" dirty="0" smtClean="0"/>
              <a:t> </a:t>
            </a:r>
            <a:r>
              <a:rPr lang="ja-JP" altLang="en-US" dirty="0" smtClean="0">
                <a:solidFill>
                  <a:srgbClr val="FF0000"/>
                </a:solidFill>
              </a:rPr>
              <a:t>未知のエネルギーではなく未知の物質</a:t>
            </a:r>
            <a:r>
              <a:rPr lang="en-US" altLang="ja-JP" dirty="0" smtClean="0">
                <a:solidFill>
                  <a:srgbClr val="FF0000"/>
                </a:solidFill>
              </a:rPr>
              <a:t>---&gt;</a:t>
            </a:r>
            <a:r>
              <a:rPr lang="ja-JP" altLang="en-US" dirty="0" smtClean="0">
                <a:solidFill>
                  <a:srgbClr val="FF0000"/>
                </a:solidFill>
              </a:rPr>
              <a:t>センスのいい物理学者なら</a:t>
            </a:r>
            <a:r>
              <a:rPr lang="en-US" altLang="ja-JP" dirty="0" smtClean="0">
                <a:solidFill>
                  <a:srgbClr val="FF0000"/>
                </a:solidFill>
              </a:rPr>
              <a:t>X-matter</a:t>
            </a:r>
            <a:r>
              <a:rPr lang="ja-JP" altLang="en-US" dirty="0" smtClean="0">
                <a:solidFill>
                  <a:srgbClr val="FF0000"/>
                </a:solidFill>
              </a:rPr>
              <a:t>と名付ける。</a:t>
            </a:r>
            <a:endParaRPr lang="en-US" altLang="ja-JP" dirty="0" smtClean="0">
              <a:solidFill>
                <a:srgbClr val="FF0000"/>
              </a:solidFill>
            </a:endParaRPr>
          </a:p>
          <a:p>
            <a:r>
              <a:rPr kumimoji="1" lang="ja-JP" altLang="en-US" dirty="0" smtClean="0">
                <a:solidFill>
                  <a:srgbClr val="FF0000"/>
                </a:solidFill>
              </a:rPr>
              <a:t>センスの悪い人はダークエネルギーなどと訳のわからない名前に満足する。</a:t>
            </a:r>
            <a:endParaRPr kumimoji="1" lang="ja-JP" altLang="en-US" dirty="0">
              <a:solidFill>
                <a:srgbClr val="FF0000"/>
              </a:solidFill>
            </a:endParaRPr>
          </a:p>
        </p:txBody>
      </p:sp>
      <p:sp>
        <p:nvSpPr>
          <p:cNvPr id="6" name="正方形/長方形 5"/>
          <p:cNvSpPr/>
          <p:nvPr/>
        </p:nvSpPr>
        <p:spPr>
          <a:xfrm>
            <a:off x="5724128" y="188640"/>
            <a:ext cx="3112563" cy="369332"/>
          </a:xfrm>
          <a:prstGeom prst="rect">
            <a:avLst/>
          </a:prstGeom>
        </p:spPr>
        <p:txBody>
          <a:bodyPr wrap="none">
            <a:spAutoFit/>
          </a:bodyPr>
          <a:lstStyle/>
          <a:p>
            <a:r>
              <a:rPr lang="en-US" altLang="ja-JP" dirty="0"/>
              <a:t>2018</a:t>
            </a:r>
            <a:r>
              <a:rPr lang="ja-JP" altLang="en-US" dirty="0"/>
              <a:t>．</a:t>
            </a:r>
            <a:r>
              <a:rPr lang="en-US" altLang="ja-JP" dirty="0"/>
              <a:t>10.22 </a:t>
            </a:r>
            <a:r>
              <a:rPr lang="ja-JP" altLang="en-US" dirty="0"/>
              <a:t>現在　</a:t>
            </a:r>
            <a:r>
              <a:rPr lang="en-US" altLang="ja-JP" dirty="0"/>
              <a:t>citation </a:t>
            </a:r>
            <a:r>
              <a:rPr lang="en-US" altLang="ja-JP" dirty="0" smtClean="0"/>
              <a:t>198</a:t>
            </a:r>
            <a:endParaRPr lang="ja-JP" altLang="en-US" dirty="0"/>
          </a:p>
        </p:txBody>
      </p:sp>
      <p:pic>
        <p:nvPicPr>
          <p:cNvPr id="7" name="図 6"/>
          <p:cNvPicPr>
            <a:picLocks noChangeAspect="1"/>
          </p:cNvPicPr>
          <p:nvPr/>
        </p:nvPicPr>
        <p:blipFill>
          <a:blip r:embed="rId3"/>
          <a:stretch>
            <a:fillRect/>
          </a:stretch>
        </p:blipFill>
        <p:spPr>
          <a:xfrm>
            <a:off x="6012160" y="620688"/>
            <a:ext cx="2878460" cy="2291480"/>
          </a:xfrm>
          <a:prstGeom prst="rect">
            <a:avLst/>
          </a:prstGeom>
        </p:spPr>
      </p:pic>
      <p:sp>
        <p:nvSpPr>
          <p:cNvPr id="2" name="テキスト ボックス 1"/>
          <p:cNvSpPr txBox="1"/>
          <p:nvPr/>
        </p:nvSpPr>
        <p:spPr>
          <a:xfrm>
            <a:off x="323528" y="116632"/>
            <a:ext cx="3729995" cy="369332"/>
          </a:xfrm>
          <a:prstGeom prst="rect">
            <a:avLst/>
          </a:prstGeom>
          <a:noFill/>
        </p:spPr>
        <p:txBody>
          <a:bodyPr wrap="none" rtlCol="0">
            <a:spAutoFit/>
          </a:bodyPr>
          <a:lstStyle/>
          <a:p>
            <a:r>
              <a:rPr kumimoji="1" lang="en-US" altLang="ja-JP" dirty="0" smtClean="0">
                <a:solidFill>
                  <a:srgbClr val="FF0000"/>
                </a:solidFill>
              </a:rPr>
              <a:t>X-matter=</a:t>
            </a:r>
            <a:r>
              <a:rPr lang="ja-JP" altLang="en-US" dirty="0" smtClean="0">
                <a:solidFill>
                  <a:srgbClr val="FF0000"/>
                </a:solidFill>
              </a:rPr>
              <a:t>宇宙項のようなものの総称</a:t>
            </a:r>
            <a:endParaRPr kumimoji="1" lang="en-US" altLang="ja-JP" dirty="0" smtClean="0">
              <a:solidFill>
                <a:srgbClr val="FF0000"/>
              </a:solidFill>
            </a:endParaRPr>
          </a:p>
        </p:txBody>
      </p:sp>
    </p:spTree>
    <p:extLst>
      <p:ext uri="{BB962C8B-B14F-4D97-AF65-F5344CB8AC3E}">
        <p14:creationId xmlns:p14="http://schemas.microsoft.com/office/powerpoint/2010/main" val="6389953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79511" y="116632"/>
            <a:ext cx="9223173" cy="6120680"/>
          </a:xfrm>
          <a:prstGeom prst="rect">
            <a:avLst/>
          </a:prstGeom>
        </p:spPr>
      </p:pic>
    </p:spTree>
    <p:extLst>
      <p:ext uri="{BB962C8B-B14F-4D97-AF65-F5344CB8AC3E}">
        <p14:creationId xmlns:p14="http://schemas.microsoft.com/office/powerpoint/2010/main" val="20816851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FF0000"/>
                </a:solidFill>
              </a:rPr>
              <a:t>瀬戸君の素晴らしいアイデア</a:t>
            </a:r>
            <a:endParaRPr kumimoji="1" lang="ja-JP" altLang="en-US" dirty="0">
              <a:solidFill>
                <a:srgbClr val="FF0000"/>
              </a:solidFill>
            </a:endParaRPr>
          </a:p>
        </p:txBody>
      </p:sp>
      <p:sp>
        <p:nvSpPr>
          <p:cNvPr id="3" name="コンテンツ プレースホルダー 2"/>
          <p:cNvSpPr>
            <a:spLocks noGrp="1"/>
          </p:cNvSpPr>
          <p:nvPr>
            <p:ph idx="1"/>
          </p:nvPr>
        </p:nvSpPr>
        <p:spPr/>
        <p:txBody>
          <a:bodyPr>
            <a:normAutofit fontScale="85000" lnSpcReduction="10000"/>
          </a:bodyPr>
          <a:lstStyle/>
          <a:p>
            <a:r>
              <a:rPr kumimoji="1" lang="en-US" altLang="ja-JP" dirty="0" smtClean="0"/>
              <a:t>2001</a:t>
            </a:r>
            <a:r>
              <a:rPr kumimoji="1" lang="ja-JP" altLang="en-US" dirty="0" smtClean="0"/>
              <a:t>年の、とある研究会の後で、帰りながら瀬戸君が、「</a:t>
            </a:r>
            <a:r>
              <a:rPr kumimoji="1" lang="en-US" altLang="ja-JP" dirty="0" smtClean="0"/>
              <a:t>z=1</a:t>
            </a:r>
            <a:r>
              <a:rPr kumimoji="1" lang="ja-JP" altLang="en-US" dirty="0" smtClean="0"/>
              <a:t>の連星中性子星の合体１年前は重力波の振動数は</a:t>
            </a:r>
            <a:r>
              <a:rPr kumimoji="1" lang="en-US" altLang="ja-JP" dirty="0" smtClean="0"/>
              <a:t>0.1Hz</a:t>
            </a:r>
            <a:r>
              <a:rPr kumimoji="1" lang="ja-JP" altLang="en-US" dirty="0" smtClean="0"/>
              <a:t>位ですが、これを観測すると宇宙の加速膨張が図れるのですが、そんな振動数の重力波検出器建造計画はないからダメですよね。」　</a:t>
            </a:r>
            <a:endParaRPr kumimoji="1" lang="en-US" altLang="ja-JP" dirty="0" smtClean="0"/>
          </a:p>
          <a:p>
            <a:r>
              <a:rPr kumimoji="1" lang="ja-JP" altLang="en-US" dirty="0" smtClean="0"/>
              <a:t>中村は</a:t>
            </a:r>
            <a:r>
              <a:rPr kumimoji="1" lang="en-US" altLang="ja-JP" dirty="0" smtClean="0"/>
              <a:t>3</a:t>
            </a:r>
            <a:r>
              <a:rPr kumimoji="1" lang="ja-JP" altLang="en-US" dirty="0" smtClean="0"/>
              <a:t>分以内に瀬戸君が極めて重大なことを言っていることに気がついた。そして、「それは極めて面白い。それを検出できる観測器のデザインを川村君に頼んだら、川村君の長年の質問に対する明確な答えになる。彼を巻き込んで早速論文を書こう。」</a:t>
            </a:r>
            <a:endParaRPr kumimoji="1" lang="ja-JP" altLang="en-US" dirty="0"/>
          </a:p>
        </p:txBody>
      </p:sp>
    </p:spTree>
    <p:extLst>
      <p:ext uri="{BB962C8B-B14F-4D97-AF65-F5344CB8AC3E}">
        <p14:creationId xmlns:p14="http://schemas.microsoft.com/office/powerpoint/2010/main" val="39566810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FF0000"/>
                </a:solidFill>
              </a:rPr>
              <a:t>なぜ３分程度でわかったか？</a:t>
            </a:r>
            <a:endParaRPr kumimoji="1" lang="ja-JP" altLang="en-US" dirty="0">
              <a:solidFill>
                <a:srgbClr val="FF0000"/>
              </a:solidFill>
            </a:endParaRPr>
          </a:p>
        </p:txBody>
      </p:sp>
      <p:sp>
        <p:nvSpPr>
          <p:cNvPr id="3" name="コンテンツ プレースホルダー 2"/>
          <p:cNvSpPr>
            <a:spLocks noGrp="1"/>
          </p:cNvSpPr>
          <p:nvPr>
            <p:ph idx="1"/>
          </p:nvPr>
        </p:nvSpPr>
        <p:spPr/>
        <p:txBody>
          <a:bodyPr>
            <a:normAutofit fontScale="70000" lnSpcReduction="20000"/>
          </a:bodyPr>
          <a:lstStyle/>
          <a:p>
            <a:r>
              <a:rPr kumimoji="1" lang="ja-JP" altLang="en-US" dirty="0" smtClean="0"/>
              <a:t>中村は天体核の教授時代は</a:t>
            </a:r>
            <a:r>
              <a:rPr kumimoji="1" lang="en-US" altLang="ja-JP" dirty="0" smtClean="0"/>
              <a:t>©</a:t>
            </a:r>
            <a:r>
              <a:rPr kumimoji="1" lang="ja-JP" altLang="en-US" dirty="0" smtClean="0"/>
              <a:t>「物理は</a:t>
            </a:r>
            <a:r>
              <a:rPr kumimoji="1" lang="en-US" altLang="ja-JP" dirty="0" smtClean="0"/>
              <a:t>3</a:t>
            </a:r>
            <a:r>
              <a:rPr kumimoji="1" lang="ja-JP" altLang="en-US" dirty="0" smtClean="0"/>
              <a:t>行で説明せよ！！」とことあるごとに院生に言っていた。</a:t>
            </a:r>
            <a:endParaRPr kumimoji="1" lang="en-US" altLang="ja-JP" dirty="0" smtClean="0"/>
          </a:p>
          <a:p>
            <a:pPr marL="0" indent="0">
              <a:buNone/>
            </a:pPr>
            <a:endParaRPr kumimoji="1" lang="en-US" altLang="ja-JP" dirty="0" smtClean="0"/>
          </a:p>
          <a:p>
            <a:r>
              <a:rPr lang="ja-JP" altLang="en-US" dirty="0" smtClean="0">
                <a:solidFill>
                  <a:srgbClr val="FF0000"/>
                </a:solidFill>
              </a:rPr>
              <a:t>加速度は距離</a:t>
            </a:r>
            <a:r>
              <a:rPr lang="en-US" altLang="ja-JP" dirty="0" smtClean="0">
                <a:solidFill>
                  <a:srgbClr val="FF0000"/>
                </a:solidFill>
              </a:rPr>
              <a:t>/</a:t>
            </a:r>
            <a:r>
              <a:rPr lang="ja-JP" altLang="en-US" dirty="0" smtClean="0">
                <a:solidFill>
                  <a:srgbClr val="FF0000"/>
                </a:solidFill>
              </a:rPr>
              <a:t>時間</a:t>
            </a:r>
            <a:r>
              <a:rPr lang="en-US" altLang="ja-JP" baseline="30000" dirty="0" smtClean="0">
                <a:solidFill>
                  <a:srgbClr val="FF0000"/>
                </a:solidFill>
              </a:rPr>
              <a:t>2</a:t>
            </a:r>
            <a:r>
              <a:rPr lang="ja-JP" altLang="en-US" dirty="0" smtClean="0">
                <a:solidFill>
                  <a:srgbClr val="FF0000"/>
                </a:solidFill>
              </a:rPr>
              <a:t>だから、宇宙は宇宙時間を</a:t>
            </a:r>
            <a:r>
              <a:rPr lang="en-US" altLang="ja-JP" dirty="0" smtClean="0">
                <a:solidFill>
                  <a:srgbClr val="FF0000"/>
                </a:solidFill>
              </a:rPr>
              <a:t>T</a:t>
            </a:r>
            <a:r>
              <a:rPr lang="ja-JP" altLang="en-US" dirty="0" smtClean="0">
                <a:solidFill>
                  <a:srgbClr val="FF0000"/>
                </a:solidFill>
              </a:rPr>
              <a:t>として</a:t>
            </a:r>
            <a:r>
              <a:rPr lang="en-US" altLang="en-US" dirty="0" err="1" smtClean="0">
                <a:solidFill>
                  <a:srgbClr val="FF0000"/>
                </a:solidFill>
              </a:rPr>
              <a:t>cT</a:t>
            </a:r>
            <a:r>
              <a:rPr lang="en-US" altLang="en-US" dirty="0" smtClean="0">
                <a:solidFill>
                  <a:srgbClr val="FF0000"/>
                </a:solidFill>
              </a:rPr>
              <a:t>/T</a:t>
            </a:r>
            <a:r>
              <a:rPr lang="en-US" altLang="en-US" baseline="30000" dirty="0" smtClean="0">
                <a:solidFill>
                  <a:srgbClr val="FF0000"/>
                </a:solidFill>
              </a:rPr>
              <a:t>2</a:t>
            </a:r>
            <a:r>
              <a:rPr lang="ja-JP" altLang="en-US" dirty="0" smtClean="0">
                <a:solidFill>
                  <a:srgbClr val="FF0000"/>
                </a:solidFill>
              </a:rPr>
              <a:t>くらいの加速度を持つはず。</a:t>
            </a:r>
            <a:endParaRPr lang="en-US" altLang="ja-JP" dirty="0" smtClean="0">
              <a:solidFill>
                <a:srgbClr val="FF0000"/>
              </a:solidFill>
            </a:endParaRPr>
          </a:p>
          <a:p>
            <a:r>
              <a:rPr kumimoji="1" lang="ja-JP" altLang="en-US" dirty="0" smtClean="0"/>
              <a:t>観測時間を</a:t>
            </a:r>
            <a:r>
              <a:rPr kumimoji="1" lang="en-US" altLang="ja-JP" dirty="0" smtClean="0"/>
              <a:t>t</a:t>
            </a:r>
            <a:r>
              <a:rPr kumimoji="1" lang="ja-JP" altLang="en-US" dirty="0" smtClean="0"/>
              <a:t>とすると宇宙は一様なハッブルパラメターに比例する膨張以外に（</a:t>
            </a:r>
            <a:r>
              <a:rPr kumimoji="1" lang="en-US" altLang="ja-JP" dirty="0" smtClean="0"/>
              <a:t>c/T</a:t>
            </a:r>
            <a:r>
              <a:rPr kumimoji="1" lang="ja-JP" altLang="en-US" dirty="0" smtClean="0"/>
              <a:t>）</a:t>
            </a:r>
            <a:r>
              <a:rPr kumimoji="1" lang="en-US" altLang="ja-JP" dirty="0" smtClean="0"/>
              <a:t>t</a:t>
            </a:r>
            <a:r>
              <a:rPr kumimoji="1" lang="en-US" altLang="ja-JP" baseline="30000" dirty="0" smtClean="0"/>
              <a:t>2</a:t>
            </a:r>
            <a:r>
              <a:rPr kumimoji="1" lang="ja-JP" altLang="en-US" dirty="0" smtClean="0"/>
              <a:t>くらいの加速度に依存する膨張をする。これを</a:t>
            </a:r>
            <a:r>
              <a:rPr lang="ja-JP" altLang="en-US" dirty="0" smtClean="0">
                <a:solidFill>
                  <a:srgbClr val="FF0000"/>
                </a:solidFill>
              </a:rPr>
              <a:t>重力波信号の到着時間のズレとみなすと</a:t>
            </a:r>
            <a:r>
              <a:rPr lang="en-US" altLang="ja-JP" dirty="0" smtClean="0">
                <a:solidFill>
                  <a:srgbClr val="FF0000"/>
                </a:solidFill>
              </a:rPr>
              <a:t>δt〜</a:t>
            </a:r>
            <a:r>
              <a:rPr kumimoji="1" lang="en-US" altLang="ja-JP" dirty="0" smtClean="0">
                <a:solidFill>
                  <a:srgbClr val="FF0000"/>
                </a:solidFill>
              </a:rPr>
              <a:t>t</a:t>
            </a:r>
            <a:r>
              <a:rPr kumimoji="1" lang="en-US" altLang="ja-JP" baseline="30000" dirty="0" smtClean="0">
                <a:solidFill>
                  <a:srgbClr val="FF0000"/>
                </a:solidFill>
              </a:rPr>
              <a:t>2</a:t>
            </a:r>
            <a:r>
              <a:rPr kumimoji="1" lang="en-US" altLang="ja-JP" dirty="0" smtClean="0">
                <a:solidFill>
                  <a:srgbClr val="FF0000"/>
                </a:solidFill>
              </a:rPr>
              <a:t>/T</a:t>
            </a:r>
            <a:r>
              <a:rPr lang="ja-JP" altLang="en-US" dirty="0" smtClean="0">
                <a:solidFill>
                  <a:srgbClr val="FF0000"/>
                </a:solidFill>
              </a:rPr>
              <a:t>となるので、</a:t>
            </a:r>
            <a:r>
              <a:rPr kumimoji="1" lang="en-US" altLang="ja-JP" dirty="0" smtClean="0">
                <a:solidFill>
                  <a:srgbClr val="FF0000"/>
                </a:solidFill>
              </a:rPr>
              <a:t>T=</a:t>
            </a:r>
            <a:r>
              <a:rPr kumimoji="1" lang="ja-JP" altLang="en-US" dirty="0" smtClean="0">
                <a:solidFill>
                  <a:srgbClr val="FF0000"/>
                </a:solidFill>
              </a:rPr>
              <a:t>宇宙年齢、</a:t>
            </a:r>
            <a:r>
              <a:rPr kumimoji="1" lang="en-US" altLang="ja-JP" dirty="0" smtClean="0">
                <a:solidFill>
                  <a:srgbClr val="FF0000"/>
                </a:solidFill>
              </a:rPr>
              <a:t>t=</a:t>
            </a:r>
            <a:r>
              <a:rPr kumimoji="1" lang="ja-JP" altLang="en-US" dirty="0" smtClean="0">
                <a:solidFill>
                  <a:srgbClr val="FF0000"/>
                </a:solidFill>
              </a:rPr>
              <a:t>観測時間として数年を入れると</a:t>
            </a:r>
            <a:r>
              <a:rPr lang="en-US" altLang="ja-JP" smtClean="0">
                <a:solidFill>
                  <a:srgbClr val="FF0000"/>
                </a:solidFill>
              </a:rPr>
              <a:t>δt〜</a:t>
            </a:r>
            <a:r>
              <a:rPr kumimoji="1" lang="en-US" altLang="ja-JP" dirty="0" smtClean="0">
                <a:solidFill>
                  <a:srgbClr val="FF0000"/>
                </a:solidFill>
              </a:rPr>
              <a:t>1</a:t>
            </a:r>
            <a:r>
              <a:rPr lang="ja-JP" altLang="en-US" dirty="0" smtClean="0">
                <a:solidFill>
                  <a:srgbClr val="FF0000"/>
                </a:solidFill>
              </a:rPr>
              <a:t>s</a:t>
            </a:r>
            <a:r>
              <a:rPr lang="en-US" altLang="ja-JP" dirty="0" err="1" smtClean="0">
                <a:solidFill>
                  <a:srgbClr val="FF0000"/>
                </a:solidFill>
              </a:rPr>
              <a:t>ec</a:t>
            </a:r>
            <a:r>
              <a:rPr kumimoji="1" lang="ja-JP" altLang="en-US" dirty="0" smtClean="0">
                <a:solidFill>
                  <a:srgbClr val="FF0000"/>
                </a:solidFill>
              </a:rPr>
              <a:t>程度となる</a:t>
            </a:r>
            <a:r>
              <a:rPr kumimoji="1" lang="ja-JP" altLang="en-US" dirty="0" smtClean="0"/>
              <a:t>。</a:t>
            </a:r>
            <a:endParaRPr kumimoji="1" lang="en-US" altLang="ja-JP" dirty="0" smtClean="0"/>
          </a:p>
          <a:p>
            <a:r>
              <a:rPr lang="ja-JP" altLang="en-US" dirty="0" smtClean="0"/>
              <a:t>連星中性子星からの重力波は極めて精度の良い時計と考えて良いから、</a:t>
            </a:r>
            <a:r>
              <a:rPr lang="en-US" altLang="ja-JP" dirty="0" smtClean="0">
                <a:solidFill>
                  <a:srgbClr val="FF0000"/>
                </a:solidFill>
              </a:rPr>
              <a:t>1</a:t>
            </a:r>
            <a:r>
              <a:rPr lang="en-US" altLang="en-US" dirty="0" smtClean="0">
                <a:solidFill>
                  <a:srgbClr val="FF0000"/>
                </a:solidFill>
              </a:rPr>
              <a:t>sec</a:t>
            </a:r>
            <a:r>
              <a:rPr lang="ja-JP" altLang="en-US" dirty="0" smtClean="0">
                <a:solidFill>
                  <a:srgbClr val="FF0000"/>
                </a:solidFill>
              </a:rPr>
              <a:t>は、合体１年前の連星中性子星の軌道周期の</a:t>
            </a:r>
            <a:r>
              <a:rPr lang="en-US" altLang="ja-JP" dirty="0" smtClean="0">
                <a:solidFill>
                  <a:srgbClr val="FF0000"/>
                </a:solidFill>
              </a:rPr>
              <a:t>10%</a:t>
            </a:r>
            <a:r>
              <a:rPr lang="ja-JP" altLang="en-US" dirty="0" smtClean="0">
                <a:solidFill>
                  <a:srgbClr val="FF0000"/>
                </a:solidFill>
              </a:rPr>
              <a:t>くらいになるので、楽勝で宇宙の加速度を直接測れる。</a:t>
            </a:r>
            <a:r>
              <a:rPr lang="ja-JP" altLang="en-US" dirty="0" smtClean="0"/>
              <a:t>ここで問題なのは加速度の大きさだけではなく符号なのだ。加速膨張か減速膨張かが問題なのだ。</a:t>
            </a:r>
            <a:endParaRPr lang="en-US" altLang="ja-JP" dirty="0" smtClean="0"/>
          </a:p>
        </p:txBody>
      </p:sp>
    </p:spTree>
    <p:extLst>
      <p:ext uri="{BB962C8B-B14F-4D97-AF65-F5344CB8AC3E}">
        <p14:creationId xmlns:p14="http://schemas.microsoft.com/office/powerpoint/2010/main" val="11812354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8997186" cy="3933056"/>
          </a:xfrm>
          <a:prstGeom prst="rect">
            <a:avLst/>
          </a:prstGeom>
          <a:noFill/>
          <a:ln w="9525">
            <a:noFill/>
            <a:miter lim="800000"/>
            <a:headEnd/>
            <a:tailEnd/>
          </a:ln>
        </p:spPr>
      </p:pic>
      <p:sp>
        <p:nvSpPr>
          <p:cNvPr id="5" name="テキスト ボックス 4"/>
          <p:cNvSpPr txBox="1"/>
          <p:nvPr/>
        </p:nvSpPr>
        <p:spPr>
          <a:xfrm>
            <a:off x="5580112" y="4653136"/>
            <a:ext cx="3110985" cy="369332"/>
          </a:xfrm>
          <a:prstGeom prst="rect">
            <a:avLst/>
          </a:prstGeom>
          <a:noFill/>
        </p:spPr>
        <p:txBody>
          <a:bodyPr wrap="none" rtlCol="0">
            <a:spAutoFit/>
          </a:bodyPr>
          <a:lstStyle/>
          <a:p>
            <a:r>
              <a:rPr kumimoji="1" lang="en-US" altLang="ja-JP" dirty="0" smtClean="0"/>
              <a:t>2018</a:t>
            </a:r>
            <a:r>
              <a:rPr kumimoji="1" lang="ja-JP" altLang="en-US" dirty="0" smtClean="0"/>
              <a:t>．</a:t>
            </a:r>
            <a:r>
              <a:rPr kumimoji="1" lang="en-US" altLang="ja-JP" dirty="0" smtClean="0"/>
              <a:t>10.22 </a:t>
            </a:r>
            <a:r>
              <a:rPr kumimoji="1" lang="ja-JP" altLang="en-US" dirty="0" smtClean="0"/>
              <a:t>現在　</a:t>
            </a:r>
            <a:r>
              <a:rPr kumimoji="1" lang="en-US" altLang="ja-JP" dirty="0" smtClean="0"/>
              <a:t>citation </a:t>
            </a:r>
            <a:r>
              <a:rPr lang="ja-JP" altLang="ja-JP" dirty="0" smtClean="0"/>
              <a:t>3</a:t>
            </a:r>
            <a:r>
              <a:rPr lang="en-US" altLang="ja-JP" dirty="0" smtClean="0"/>
              <a:t>29</a:t>
            </a:r>
            <a:endParaRPr kumimoji="1" lang="ja-JP" altLang="en-US" dirty="0"/>
          </a:p>
        </p:txBody>
      </p:sp>
      <p:cxnSp>
        <p:nvCxnSpPr>
          <p:cNvPr id="6" name="直線コネクタ 5"/>
          <p:cNvCxnSpPr/>
          <p:nvPr/>
        </p:nvCxnSpPr>
        <p:spPr>
          <a:xfrm>
            <a:off x="467544" y="908720"/>
            <a:ext cx="6192688" cy="0"/>
          </a:xfrm>
          <a:prstGeom prst="line">
            <a:avLst/>
          </a:prstGeom>
        </p:spPr>
        <p:style>
          <a:lnRef idx="3">
            <a:schemeClr val="accent2"/>
          </a:lnRef>
          <a:fillRef idx="0">
            <a:schemeClr val="accent2"/>
          </a:fillRef>
          <a:effectRef idx="2">
            <a:schemeClr val="accent2"/>
          </a:effectRef>
          <a:fontRef idx="minor">
            <a:schemeClr val="tx1"/>
          </a:fontRef>
        </p:style>
      </p:cxnSp>
      <p:pic>
        <p:nvPicPr>
          <p:cNvPr id="2" name="図 1"/>
          <p:cNvPicPr>
            <a:picLocks noChangeAspect="1"/>
          </p:cNvPicPr>
          <p:nvPr/>
        </p:nvPicPr>
        <p:blipFill>
          <a:blip r:embed="rId3"/>
          <a:stretch>
            <a:fillRect/>
          </a:stretch>
        </p:blipFill>
        <p:spPr>
          <a:xfrm>
            <a:off x="395536" y="4005064"/>
            <a:ext cx="3835648" cy="2695708"/>
          </a:xfrm>
          <a:prstGeom prst="rect">
            <a:avLst/>
          </a:prstGeom>
        </p:spPr>
      </p:pic>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27.75"/>
  <p:tag name="PICTUREFILESIZE" val="558"/>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46.5"/>
  <p:tag name="PICTUREFILESIZE" val="526"/>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984</TotalTime>
  <Words>1874</Words>
  <Application>Microsoft Macintosh PowerPoint</Application>
  <PresentationFormat>画面に合わせる (4:3)</PresentationFormat>
  <Paragraphs>121</Paragraphs>
  <Slides>37</Slides>
  <Notes>0</Notes>
  <HiddenSlides>0</HiddenSlides>
  <MMClips>0</MMClips>
  <ScaleCrop>false</ScaleCrop>
  <HeadingPairs>
    <vt:vector size="4" baseType="variant">
      <vt:variant>
        <vt:lpstr>テーマ</vt:lpstr>
      </vt:variant>
      <vt:variant>
        <vt:i4>1</vt:i4>
      </vt:variant>
      <vt:variant>
        <vt:lpstr>スライド タイトル</vt:lpstr>
      </vt:variant>
      <vt:variant>
        <vt:i4>37</vt:i4>
      </vt:variant>
    </vt:vector>
  </HeadingPairs>
  <TitlesOfParts>
    <vt:vector size="38" baseType="lpstr">
      <vt:lpstr>Office テーマ</vt:lpstr>
      <vt:lpstr>成人になったDECIGO計画 ー１８歳はもう成人ー</vt:lpstr>
      <vt:lpstr>そもそもの始まり</vt:lpstr>
      <vt:lpstr>残り物に福？</vt:lpstr>
      <vt:lpstr>X-matterの発見</vt:lpstr>
      <vt:lpstr>PowerPoint プレゼンテーション</vt:lpstr>
      <vt:lpstr>PowerPoint プレゼンテーション</vt:lpstr>
      <vt:lpstr>瀬戸君の素晴らしいアイデア</vt:lpstr>
      <vt:lpstr>なぜ３分程度でわかったか？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DECIGOを使うと合体の方向と時間が日食のようにあらかじめわかる</vt:lpstr>
      <vt:lpstr>原理は簡単！！</vt:lpstr>
      <vt:lpstr>重力波の到来方向の決定の仕方</vt:lpstr>
      <vt:lpstr>PowerPoint プレゼンテーション</vt:lpstr>
      <vt:lpstr>PowerPoint プレゼンテーション</vt:lpstr>
      <vt:lpstr>PowerPoint プレゼンテーション</vt:lpstr>
      <vt:lpstr>事前に合体の位置（方向と距離）がわかると多くの応用が生まれる</vt:lpstr>
      <vt:lpstr>宇宙の状態方程式を決められる</vt:lpstr>
      <vt:lpstr>PowerPoint プレゼンテーション</vt:lpstr>
      <vt:lpstr>DECIGO グループの体制</vt:lpstr>
      <vt:lpstr>PowerPoint プレゼンテーション</vt:lpstr>
      <vt:lpstr>現在のDECIGOの活動</vt:lpstr>
      <vt:lpstr>PowerPoint プレゼンテーション</vt:lpstr>
      <vt:lpstr>今後の方針</vt:lpstr>
      <vt:lpstr>PowerPoint プレゼンテーション</vt:lpstr>
      <vt:lpstr>PowerPoint プレゼンテーション</vt:lpstr>
      <vt:lpstr>PowerPoint プレゼンテーション</vt:lpstr>
      <vt:lpstr>PowerPoint プレゼンテーション</vt:lpstr>
      <vt:lpstr>結論</vt:lpstr>
      <vt:lpstr>おまけ</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DECIGO生誕10周年記念</dc:title>
  <dc:creator>nakamura</dc:creator>
  <cp:lastModifiedBy>中村 卓史</cp:lastModifiedBy>
  <cp:revision>176</cp:revision>
  <dcterms:created xsi:type="dcterms:W3CDTF">2011-11-17T03:20:30Z</dcterms:created>
  <dcterms:modified xsi:type="dcterms:W3CDTF">2018-10-31T00:26:52Z</dcterms:modified>
</cp:coreProperties>
</file>