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86" r:id="rId2"/>
  </p:sldMasterIdLst>
  <p:notesMasterIdLst>
    <p:notesMasterId r:id="rId17"/>
  </p:notesMasterIdLst>
  <p:sldIdLst>
    <p:sldId id="280" r:id="rId3"/>
    <p:sldId id="338" r:id="rId4"/>
    <p:sldId id="299" r:id="rId5"/>
    <p:sldId id="340" r:id="rId6"/>
    <p:sldId id="341" r:id="rId7"/>
    <p:sldId id="342" r:id="rId8"/>
    <p:sldId id="293" r:id="rId9"/>
    <p:sldId id="343" r:id="rId10"/>
    <p:sldId id="344" r:id="rId11"/>
    <p:sldId id="295" r:id="rId12"/>
    <p:sldId id="345" r:id="rId13"/>
    <p:sldId id="346" r:id="rId14"/>
    <p:sldId id="300" r:id="rId15"/>
    <p:sldId id="296"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9933FF"/>
    <a:srgbClr val="00CC00"/>
    <a:srgbClr val="00CCFF"/>
    <a:srgbClr val="0000FF"/>
    <a:srgbClr val="CC6600"/>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89DC24-7D17-4A79-8268-3F9FF8193F68}" type="datetimeFigureOut">
              <a:rPr kumimoji="1" lang="ja-JP" altLang="en-US" smtClean="0"/>
              <a:pPr/>
              <a:t>2018/10/31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30B02C-3DD7-427E-A9A6-74CA1FEA90E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595CAA-43B3-43ED-88DA-F758109AFE1F}"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D28333-DB7B-4FD9-AFCD-4AED5EC3FCF6}"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AD7A2B-9612-44BA-AE48-9D95E00120B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685800" y="1981200"/>
            <a:ext cx="7772400" cy="4114800"/>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3FAAD64-8A2F-400F-A9CA-735F7888519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SmartArt プレースホルダ 2"/>
          <p:cNvSpPr>
            <a:spLocks noGrp="1"/>
          </p:cNvSpPr>
          <p:nvPr>
            <p:ph type="dgm" idx="1"/>
          </p:nvPr>
        </p:nvSpPr>
        <p:spPr>
          <a:xfrm>
            <a:off x="457200" y="1600200"/>
            <a:ext cx="8229600" cy="4525963"/>
          </a:xfrm>
        </p:spPr>
        <p:txBody>
          <a:bodyPr/>
          <a:lstStyle/>
          <a:p>
            <a:pPr lvl="0"/>
            <a:endParaRPr lang="ja-JP" altLang="en-US" noProof="0"/>
          </a:p>
        </p:txBody>
      </p:sp>
      <p:sp>
        <p:nvSpPr>
          <p:cNvPr id="4" name="日付プレースホルダ 3"/>
          <p:cNvSpPr>
            <a:spLocks noGrp="1"/>
          </p:cNvSpPr>
          <p:nvPr>
            <p:ph type="dt" sz="half" idx="10"/>
          </p:nvPr>
        </p:nvSpPr>
        <p:spPr>
          <a:xfrm>
            <a:off x="457200" y="6245225"/>
            <a:ext cx="2133600" cy="476250"/>
          </a:xfrm>
        </p:spPr>
        <p:txBody>
          <a:bodyPr/>
          <a:lstStyle>
            <a:lvl1pPr>
              <a:defRPr smtClean="0"/>
            </a:lvl1pPr>
          </a:lstStyle>
          <a:p>
            <a:pPr>
              <a:defRPr/>
            </a:pPr>
            <a:endParaRPr lang="en-US" altLang="ja-JP">
              <a:solidFill>
                <a:srgbClr val="000000"/>
              </a:solidFill>
            </a:endParaRPr>
          </a:p>
        </p:txBody>
      </p:sp>
      <p:sp>
        <p:nvSpPr>
          <p:cNvPr id="5" name="フッター プレースホルダ 4"/>
          <p:cNvSpPr>
            <a:spLocks noGrp="1"/>
          </p:cNvSpPr>
          <p:nvPr>
            <p:ph type="ftr" sz="quarter" idx="11"/>
          </p:nvPr>
        </p:nvSpPr>
        <p:spPr>
          <a:xfrm>
            <a:off x="3124200" y="6245225"/>
            <a:ext cx="2895600" cy="476250"/>
          </a:xfrm>
        </p:spPr>
        <p:txBody>
          <a:bodyPr/>
          <a:lstStyle>
            <a:lvl1pPr>
              <a:defRPr smtClean="0"/>
            </a:lvl1pPr>
          </a:lstStyle>
          <a:p>
            <a:pPr>
              <a:defRPr/>
            </a:pPr>
            <a:endParaRPr lang="en-US" altLang="ja-JP">
              <a:solidFill>
                <a:srgbClr val="000000"/>
              </a:solidFill>
            </a:endParaRPr>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smtClean="0"/>
            </a:lvl1pPr>
          </a:lstStyle>
          <a:p>
            <a:pPr>
              <a:defRPr/>
            </a:pPr>
            <a:fld id="{DEBBC50D-7F9A-4D25-A9CD-B74F2BC1D38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80C7565D-24D9-44B2-967A-4B5BEB55FA0D}"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F22BA88F-7965-4327-9731-E62474F0BEB6}"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097477D5-5105-43D8-BF69-C4C51F450ACC}"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B8D6E719-132C-463F-BEA6-F10F575C9DED}"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8" name="フッター プレースホルダ 7"/>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9" name="スライド番号プレースホルダ 8"/>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B3EE7052-7FCA-44F0-A996-1720B1A3CB47}"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4" name="フッター プレースホルダ 3"/>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5" name="スライド番号プレースホルダ 4"/>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7F486657-353B-47B3-BA31-BE0AC5E9991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AA63C3-338F-4B3C-8F06-D55D294909D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3" name="フッター プレースホルダ 2"/>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4" name="スライド番号プレースホルダ 3"/>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4DD65471-5FD2-44D4-9FD0-1DD762357211}"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D7962F3C-8FF5-4DEB-81A1-A8A5CF992C01}"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04CAD440-3A89-44E1-BD74-863B6A4CB002}" type="slidenum">
              <a:rPr lang="en-US" altLang="ja-JP"/>
              <a:pPr>
                <a:defRPr/>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E2579B37-6342-4954-AA62-55E388F5598D}" type="slidenum">
              <a:rPr lang="en-US" altLang="ja-JP"/>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fontAlgn="auto">
              <a:spcBef>
                <a:spcPts val="0"/>
              </a:spcBef>
              <a:spcAft>
                <a:spcPts val="0"/>
              </a:spcAft>
              <a:defRPr>
                <a:latin typeface="+mn-lt"/>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fontAlgn="auto">
              <a:spcBef>
                <a:spcPts val="0"/>
              </a:spcBef>
              <a:spcAft>
                <a:spcPts val="0"/>
              </a:spcAft>
              <a:defRPr>
                <a:latin typeface="+mn-lt"/>
              </a:defRPr>
            </a:lvl1pPr>
          </a:lstStyle>
          <a:p>
            <a:pPr>
              <a:defRPr/>
            </a:pPr>
            <a:fld id="{A1B2E7D4-4D90-48D3-B28F-D16BFFF71CE5}"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930E2E-1BD8-4FA1-A020-54D661472EF1}"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D28A88-7FDA-47C6-869E-CBFF5E5FED16}"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B868501-14FA-496C-8A3D-653AFCB69A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FFD2FEC-8A2E-450F-A54C-CC4FC83A224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2A3D665-6AC3-4884-AB9A-63A81D4C443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E75DD8E-4BDF-4725-BB2D-842CD747FCAB}"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D02AE-9F09-41D0-A80E-ADCF434F225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939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fontAlgn="base">
              <a:spcBef>
                <a:spcPct val="0"/>
              </a:spcBef>
              <a:spcAft>
                <a:spcPct val="0"/>
              </a:spcAft>
              <a:defRPr/>
            </a:pPr>
            <a:endParaRPr lang="en-US" altLang="ja-JP">
              <a:solidFill>
                <a:srgbClr val="000000"/>
              </a:solidFill>
            </a:endParaRPr>
          </a:p>
        </p:txBody>
      </p:sp>
      <p:sp>
        <p:nvSpPr>
          <p:cNvPr id="593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fontAlgn="base">
              <a:spcBef>
                <a:spcPct val="0"/>
              </a:spcBef>
              <a:spcAft>
                <a:spcPct val="0"/>
              </a:spcAft>
              <a:defRPr/>
            </a:pPr>
            <a:endParaRPr lang="en-US" altLang="ja-JP">
              <a:solidFill>
                <a:srgbClr val="000000"/>
              </a:solidFill>
            </a:endParaRPr>
          </a:p>
        </p:txBody>
      </p:sp>
      <p:sp>
        <p:nvSpPr>
          <p:cNvPr id="5939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fontAlgn="base">
              <a:spcBef>
                <a:spcPct val="0"/>
              </a:spcBef>
              <a:spcAft>
                <a:spcPct val="0"/>
              </a:spcAft>
              <a:defRPr/>
            </a:pPr>
            <a:fld id="{E5CF268F-16FB-465B-BCDD-727AF318320F}"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1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mn-ea"/>
              </a:defRPr>
            </a:lvl1pPr>
          </a:lstStyle>
          <a:p>
            <a:pPr fontAlgn="base">
              <a:spcBef>
                <a:spcPct val="0"/>
              </a:spcBef>
              <a:spcAft>
                <a:spcPct val="0"/>
              </a:spcAft>
              <a:defRPr/>
            </a:pPr>
            <a:endParaRPr lang="en-US" altLang="ja-JP">
              <a:latin typeface="Arial" charset="0"/>
            </a:endParaRPr>
          </a:p>
        </p:txBody>
      </p:sp>
      <p:sp>
        <p:nvSpPr>
          <p:cNvPr id="471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ea typeface="+mn-ea"/>
              </a:defRPr>
            </a:lvl1pPr>
          </a:lstStyle>
          <a:p>
            <a:pPr fontAlgn="base">
              <a:spcBef>
                <a:spcPct val="0"/>
              </a:spcBef>
              <a:spcAft>
                <a:spcPct val="0"/>
              </a:spcAft>
              <a:defRPr/>
            </a:pPr>
            <a:endParaRPr lang="en-US" altLang="ja-JP">
              <a:latin typeface="Arial" charset="0"/>
            </a:endParaRPr>
          </a:p>
        </p:txBody>
      </p:sp>
      <p:sp>
        <p:nvSpPr>
          <p:cNvPr id="471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mn-ea"/>
              </a:defRPr>
            </a:lvl1pPr>
          </a:lstStyle>
          <a:p>
            <a:pPr fontAlgn="base">
              <a:spcBef>
                <a:spcPct val="0"/>
              </a:spcBef>
              <a:spcAft>
                <a:spcPct val="0"/>
              </a:spcAft>
              <a:defRPr/>
            </a:pPr>
            <a:fld id="{03EEC6E7-F972-458A-AFBB-F0812D31970E}" type="slidenum">
              <a:rPr lang="en-US" altLang="ja-JP">
                <a:latin typeface="Arial" charset="0"/>
              </a:rPr>
              <a:pPr fontAlgn="base">
                <a:spcBef>
                  <a:spcPct val="0"/>
                </a:spcBef>
                <a:spcAft>
                  <a:spcPct val="0"/>
                </a:spcAft>
                <a:defRPr/>
              </a:pPr>
              <a:t>‹#›</a:t>
            </a:fld>
            <a:endParaRPr lang="en-US" altLang="ja-JP">
              <a:latin typeface="Arial" charset="0"/>
            </a:endParaRPr>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ctr" rtl="0" eaLnBrk="0" fontAlgn="base" hangingPunct="0">
        <a:spcBef>
          <a:spcPct val="0"/>
        </a:spcBef>
        <a:spcAft>
          <a:spcPct val="0"/>
        </a:spcAft>
        <a:defRPr kumimoji="1" sz="4400" b="1">
          <a:solidFill>
            <a:srgbClr val="0000FF"/>
          </a:solidFill>
          <a:latin typeface="+mj-lt"/>
          <a:ea typeface="+mj-ea"/>
          <a:cs typeface="+mj-cs"/>
        </a:defRPr>
      </a:lvl1pPr>
      <a:lvl2pPr algn="ctr" rtl="0" eaLnBrk="0" fontAlgn="base" hangingPunct="0">
        <a:spcBef>
          <a:spcPct val="0"/>
        </a:spcBef>
        <a:spcAft>
          <a:spcPct val="0"/>
        </a:spcAft>
        <a:defRPr kumimoji="1" sz="4400" b="1">
          <a:solidFill>
            <a:srgbClr val="0000FF"/>
          </a:solidFill>
          <a:latin typeface="ＭＳ Ｐゴシック" pitchFamily="50" charset="-128"/>
          <a:ea typeface="ＭＳ Ｐゴシック" pitchFamily="50" charset="-128"/>
        </a:defRPr>
      </a:lvl2pPr>
      <a:lvl3pPr algn="ctr" rtl="0" eaLnBrk="0" fontAlgn="base" hangingPunct="0">
        <a:spcBef>
          <a:spcPct val="0"/>
        </a:spcBef>
        <a:spcAft>
          <a:spcPct val="0"/>
        </a:spcAft>
        <a:defRPr kumimoji="1" sz="4400" b="1">
          <a:solidFill>
            <a:srgbClr val="0000FF"/>
          </a:solidFill>
          <a:latin typeface="ＭＳ Ｐゴシック" pitchFamily="50" charset="-128"/>
          <a:ea typeface="ＭＳ Ｐゴシック" pitchFamily="50" charset="-128"/>
        </a:defRPr>
      </a:lvl3pPr>
      <a:lvl4pPr algn="ctr" rtl="0" eaLnBrk="0" fontAlgn="base" hangingPunct="0">
        <a:spcBef>
          <a:spcPct val="0"/>
        </a:spcBef>
        <a:spcAft>
          <a:spcPct val="0"/>
        </a:spcAft>
        <a:defRPr kumimoji="1" sz="4400" b="1">
          <a:solidFill>
            <a:srgbClr val="0000FF"/>
          </a:solidFill>
          <a:latin typeface="ＭＳ Ｐゴシック" pitchFamily="50" charset="-128"/>
          <a:ea typeface="ＭＳ Ｐゴシック" pitchFamily="50" charset="-128"/>
        </a:defRPr>
      </a:lvl4pPr>
      <a:lvl5pPr algn="ctr" rtl="0" eaLnBrk="0" fontAlgn="base" hangingPunct="0">
        <a:spcBef>
          <a:spcPct val="0"/>
        </a:spcBef>
        <a:spcAft>
          <a:spcPct val="0"/>
        </a:spcAft>
        <a:defRPr kumimoji="1" sz="4400" b="1">
          <a:solidFill>
            <a:srgbClr val="0000FF"/>
          </a:solidFill>
          <a:latin typeface="ＭＳ Ｐゴシック" pitchFamily="50" charset="-128"/>
          <a:ea typeface="ＭＳ Ｐゴシック" pitchFamily="50" charset="-128"/>
        </a:defRPr>
      </a:lvl5pPr>
      <a:lvl6pPr marL="457200" algn="ctr" rtl="0" fontAlgn="base">
        <a:spcBef>
          <a:spcPct val="0"/>
        </a:spcBef>
        <a:spcAft>
          <a:spcPct val="0"/>
        </a:spcAft>
        <a:defRPr kumimoji="1" sz="4400" b="1">
          <a:solidFill>
            <a:srgbClr val="0000FF"/>
          </a:solidFill>
          <a:latin typeface="ＭＳ Ｐゴシック" pitchFamily="50" charset="-128"/>
          <a:ea typeface="ＭＳ Ｐゴシック" pitchFamily="50" charset="-128"/>
        </a:defRPr>
      </a:lvl6pPr>
      <a:lvl7pPr marL="914400" algn="ctr" rtl="0" fontAlgn="base">
        <a:spcBef>
          <a:spcPct val="0"/>
        </a:spcBef>
        <a:spcAft>
          <a:spcPct val="0"/>
        </a:spcAft>
        <a:defRPr kumimoji="1" sz="4400" b="1">
          <a:solidFill>
            <a:srgbClr val="0000FF"/>
          </a:solidFill>
          <a:latin typeface="ＭＳ Ｐゴシック" pitchFamily="50" charset="-128"/>
          <a:ea typeface="ＭＳ Ｐゴシック" pitchFamily="50" charset="-128"/>
        </a:defRPr>
      </a:lvl7pPr>
      <a:lvl8pPr marL="1371600" algn="ctr" rtl="0" fontAlgn="base">
        <a:spcBef>
          <a:spcPct val="0"/>
        </a:spcBef>
        <a:spcAft>
          <a:spcPct val="0"/>
        </a:spcAft>
        <a:defRPr kumimoji="1" sz="4400" b="1">
          <a:solidFill>
            <a:srgbClr val="0000FF"/>
          </a:solidFill>
          <a:latin typeface="ＭＳ Ｐゴシック" pitchFamily="50" charset="-128"/>
          <a:ea typeface="ＭＳ Ｐゴシック" pitchFamily="50" charset="-128"/>
        </a:defRPr>
      </a:lvl8pPr>
      <a:lvl9pPr marL="1828800" algn="ctr" rtl="0" fontAlgn="base">
        <a:spcBef>
          <a:spcPct val="0"/>
        </a:spcBef>
        <a:spcAft>
          <a:spcPct val="0"/>
        </a:spcAft>
        <a:defRPr kumimoji="1" sz="4400" b="1">
          <a:solidFill>
            <a:srgbClr val="0000FF"/>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SzPct val="70000"/>
        <a:buFont typeface="Wingdings" pitchFamily="2" charset="2"/>
        <a:buChar char="l"/>
        <a:defRPr kumimoji="1"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b="1">
          <a:solidFill>
            <a:schemeClr val="tx1"/>
          </a:solidFill>
          <a:latin typeface="+mn-lt"/>
          <a:ea typeface="+mn-ea"/>
        </a:defRPr>
      </a:lvl2pPr>
      <a:lvl3pPr marL="1143000" indent="-228600" algn="l" rtl="0" eaLnBrk="0" fontAlgn="base" hangingPunct="0">
        <a:spcBef>
          <a:spcPct val="20000"/>
        </a:spcBef>
        <a:spcAft>
          <a:spcPct val="0"/>
        </a:spcAft>
        <a:buChar char="•"/>
        <a:defRPr kumimoji="1" sz="2400" b="1">
          <a:solidFill>
            <a:schemeClr val="tx1"/>
          </a:solidFill>
          <a:latin typeface="+mn-lt"/>
          <a:ea typeface="+mn-ea"/>
        </a:defRPr>
      </a:lvl3pPr>
      <a:lvl4pPr marL="1600200" indent="-228600" algn="l" rtl="0" eaLnBrk="0" fontAlgn="base" hangingPunct="0">
        <a:spcBef>
          <a:spcPct val="20000"/>
        </a:spcBef>
        <a:spcAft>
          <a:spcPct val="0"/>
        </a:spcAft>
        <a:buChar char="–"/>
        <a:defRPr kumimoji="1" sz="2000" b="1">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ACD847-0168-4AD6-A991-8B35DDF938F9}"/>
              </a:ext>
            </a:extLst>
          </p:cNvPr>
          <p:cNvSpPr>
            <a:spLocks noGrp="1"/>
          </p:cNvSpPr>
          <p:nvPr>
            <p:ph type="ctrTitle"/>
          </p:nvPr>
        </p:nvSpPr>
        <p:spPr>
          <a:xfrm>
            <a:off x="0" y="1225119"/>
            <a:ext cx="9144000" cy="2375332"/>
          </a:xfrm>
        </p:spPr>
        <p:txBody>
          <a:bodyPr/>
          <a:lstStyle/>
          <a:p>
            <a:r>
              <a:rPr lang="en-US" altLang="ja-JP" sz="5400" b="1" dirty="0">
                <a:latin typeface="+mj-ea"/>
              </a:rPr>
              <a:t>DECIGO</a:t>
            </a:r>
            <a:r>
              <a:rPr lang="ja-JP" altLang="en-US" sz="5400" b="1" dirty="0">
                <a:latin typeface="+mj-ea"/>
              </a:rPr>
              <a:t>の光学設計の検討</a:t>
            </a:r>
            <a:endParaRPr kumimoji="1" lang="ja-JP" altLang="en-US" sz="5400" b="1" dirty="0">
              <a:latin typeface="+mj-ea"/>
            </a:endParaRPr>
          </a:p>
        </p:txBody>
      </p:sp>
      <p:sp>
        <p:nvSpPr>
          <p:cNvPr id="3" name="字幕 2">
            <a:extLst>
              <a:ext uri="{FF2B5EF4-FFF2-40B4-BE49-F238E27FC236}">
                <a16:creationId xmlns:a16="http://schemas.microsoft.com/office/drawing/2014/main" id="{EDB8A4E2-49FC-4578-AE4E-9EAD8B160163}"/>
              </a:ext>
            </a:extLst>
          </p:cNvPr>
          <p:cNvSpPr>
            <a:spLocks noGrp="1"/>
          </p:cNvSpPr>
          <p:nvPr>
            <p:ph type="subTitle" idx="1"/>
          </p:nvPr>
        </p:nvSpPr>
        <p:spPr>
          <a:xfrm>
            <a:off x="665824" y="3886199"/>
            <a:ext cx="7830105" cy="2745419"/>
          </a:xfrm>
        </p:spPr>
        <p:txBody>
          <a:bodyPr/>
          <a:lstStyle/>
          <a:p>
            <a:r>
              <a:rPr lang="ja-JP" altLang="en-US" sz="2000" b="1" dirty="0">
                <a:latin typeface="+mj-ea"/>
                <a:ea typeface="+mj-ea"/>
              </a:rPr>
              <a:t>第</a:t>
            </a:r>
            <a:r>
              <a:rPr lang="en-US" altLang="ja-JP" sz="2000" b="1" dirty="0">
                <a:latin typeface="+mj-ea"/>
                <a:ea typeface="+mj-ea"/>
              </a:rPr>
              <a:t>17</a:t>
            </a:r>
            <a:r>
              <a:rPr lang="ja-JP" altLang="en-US" sz="2000" b="1" dirty="0">
                <a:latin typeface="+mj-ea"/>
                <a:ea typeface="+mj-ea"/>
              </a:rPr>
              <a:t>回</a:t>
            </a:r>
            <a:r>
              <a:rPr lang="en-US" altLang="ja-JP" sz="2000" b="1" dirty="0">
                <a:latin typeface="+mj-ea"/>
                <a:ea typeface="+mj-ea"/>
              </a:rPr>
              <a:t>DECIGO</a:t>
            </a:r>
            <a:r>
              <a:rPr lang="ja-JP" altLang="en-US" sz="2000" b="1" dirty="0">
                <a:latin typeface="+mj-ea"/>
                <a:ea typeface="+mj-ea"/>
              </a:rPr>
              <a:t>ワークショップ</a:t>
            </a:r>
          </a:p>
          <a:p>
            <a:r>
              <a:rPr lang="en-US" altLang="ja-JP" sz="2000" b="1" dirty="0">
                <a:latin typeface="+mj-ea"/>
                <a:ea typeface="+mj-ea"/>
              </a:rPr>
              <a:t>2018.</a:t>
            </a:r>
            <a:r>
              <a:rPr lang="ja-JP" altLang="en-US" sz="2000" b="1" dirty="0">
                <a:latin typeface="+mj-ea"/>
                <a:ea typeface="+mj-ea"/>
              </a:rPr>
              <a:t>１</a:t>
            </a:r>
            <a:r>
              <a:rPr lang="en-US" altLang="ja-JP" sz="2000" b="1" dirty="0">
                <a:latin typeface="+mj-ea"/>
                <a:ea typeface="+mj-ea"/>
              </a:rPr>
              <a:t>1.1 </a:t>
            </a:r>
            <a:r>
              <a:rPr lang="ja-JP" altLang="en-US" sz="2000" b="1" dirty="0">
                <a:latin typeface="+mj-ea"/>
                <a:ea typeface="+mj-ea"/>
              </a:rPr>
              <a:t>川村静児（名古屋大学）</a:t>
            </a:r>
          </a:p>
          <a:p>
            <a:endParaRPr lang="en-US" altLang="zh-CN" sz="2000" b="1" dirty="0">
              <a:latin typeface="+mj-ea"/>
              <a:ea typeface="+mj-ea"/>
            </a:endParaRPr>
          </a:p>
          <a:p>
            <a:pPr algn="l" eaLnBrk="1" hangingPunct="1">
              <a:spcBef>
                <a:spcPct val="0"/>
              </a:spcBef>
            </a:pPr>
            <a:r>
              <a:rPr lang="ja-JP" altLang="en-US" sz="2000" b="1" dirty="0">
                <a:latin typeface="+mj-ea"/>
                <a:ea typeface="+mj-ea"/>
              </a:rPr>
              <a:t>研究協力者：</a:t>
            </a:r>
            <a:r>
              <a:rPr lang="zh-TW" altLang="en-US" sz="2000" b="1" dirty="0">
                <a:latin typeface="+mj-ea"/>
                <a:ea typeface="+mj-ea"/>
              </a:rPr>
              <a:t>黒柳幸子</a:t>
            </a:r>
            <a:r>
              <a:rPr lang="en-US" altLang="zh-TW" sz="2000" b="1" dirty="0">
                <a:latin typeface="+mj-ea"/>
                <a:ea typeface="+mj-ea"/>
              </a:rPr>
              <a:t>, </a:t>
            </a:r>
            <a:r>
              <a:rPr lang="zh-TW" altLang="en-US" sz="2000" b="1" dirty="0">
                <a:latin typeface="+mj-ea"/>
                <a:ea typeface="+mj-ea"/>
              </a:rPr>
              <a:t>山田梨加</a:t>
            </a:r>
            <a:r>
              <a:rPr lang="en-US" altLang="zh-TW" sz="2000" b="1" dirty="0">
                <a:latin typeface="+mj-ea"/>
                <a:ea typeface="+mj-ea"/>
              </a:rPr>
              <a:t>, </a:t>
            </a:r>
            <a:r>
              <a:rPr lang="zh-TW" altLang="en-US" sz="2000" b="1" dirty="0">
                <a:latin typeface="+mj-ea"/>
                <a:ea typeface="+mj-ea"/>
              </a:rPr>
              <a:t>西澤篤志</a:t>
            </a:r>
            <a:r>
              <a:rPr lang="en-US" altLang="zh-TW" sz="2000" b="1" dirty="0">
                <a:latin typeface="+mj-ea"/>
                <a:ea typeface="+mj-ea"/>
              </a:rPr>
              <a:t>, </a:t>
            </a:r>
            <a:r>
              <a:rPr lang="zh-TW" altLang="en-US" sz="2000" b="1" dirty="0">
                <a:latin typeface="+mj-ea"/>
                <a:ea typeface="+mj-ea"/>
              </a:rPr>
              <a:t>苔山圭以子</a:t>
            </a:r>
            <a:r>
              <a:rPr lang="en-US" altLang="zh-TW" sz="2000" b="1" dirty="0">
                <a:latin typeface="+mj-ea"/>
                <a:ea typeface="+mj-ea"/>
              </a:rPr>
              <a:t>, </a:t>
            </a:r>
            <a:r>
              <a:rPr lang="zh-TW" altLang="en-US" sz="2000" b="1" dirty="0">
                <a:latin typeface="+mj-ea"/>
                <a:ea typeface="+mj-ea"/>
              </a:rPr>
              <a:t>中野雅之</a:t>
            </a:r>
            <a:r>
              <a:rPr lang="en-US" altLang="zh-TW" sz="2000" b="1" dirty="0">
                <a:latin typeface="+mj-ea"/>
                <a:ea typeface="+mj-ea"/>
              </a:rPr>
              <a:t>, </a:t>
            </a:r>
            <a:r>
              <a:rPr lang="zh-TW" altLang="en-US" sz="2000" b="1" dirty="0">
                <a:latin typeface="+mj-ea"/>
                <a:ea typeface="+mj-ea"/>
              </a:rPr>
              <a:t>長野晃士</a:t>
            </a:r>
            <a:r>
              <a:rPr lang="en-US" altLang="zh-TW" sz="2000" b="1" dirty="0">
                <a:latin typeface="+mj-ea"/>
                <a:ea typeface="+mj-ea"/>
              </a:rPr>
              <a:t>, </a:t>
            </a:r>
            <a:r>
              <a:rPr lang="zh-TW" altLang="en-US" sz="2000" b="1" dirty="0">
                <a:latin typeface="+mj-ea"/>
                <a:ea typeface="+mj-ea"/>
              </a:rPr>
              <a:t>安東正樹</a:t>
            </a:r>
            <a:r>
              <a:rPr lang="en-US" altLang="zh-TW" sz="2000" b="1" dirty="0">
                <a:latin typeface="+mj-ea"/>
                <a:ea typeface="+mj-ea"/>
              </a:rPr>
              <a:t>, </a:t>
            </a:r>
            <a:r>
              <a:rPr lang="zh-TW" altLang="en-US" sz="2000" b="1" dirty="0">
                <a:latin typeface="+mj-ea"/>
                <a:ea typeface="+mj-ea"/>
              </a:rPr>
              <a:t>道村唯太</a:t>
            </a:r>
            <a:r>
              <a:rPr lang="en-US" altLang="zh-TW" sz="2000" b="1" dirty="0">
                <a:latin typeface="+mj-ea"/>
                <a:ea typeface="+mj-ea"/>
              </a:rPr>
              <a:t>, </a:t>
            </a:r>
            <a:r>
              <a:rPr lang="zh-TW" altLang="en-US" sz="2000" b="1" dirty="0">
                <a:latin typeface="+mj-ea"/>
                <a:ea typeface="+mj-ea"/>
              </a:rPr>
              <a:t>小森健太郎</a:t>
            </a:r>
            <a:r>
              <a:rPr lang="en-US" altLang="zh-TW" sz="2000" b="1" dirty="0">
                <a:latin typeface="+mj-ea"/>
                <a:ea typeface="+mj-ea"/>
              </a:rPr>
              <a:t>, </a:t>
            </a:r>
            <a:r>
              <a:rPr lang="zh-TW" altLang="en-US" sz="2000" b="1" dirty="0">
                <a:latin typeface="+mj-ea"/>
                <a:ea typeface="+mj-ea"/>
              </a:rPr>
              <a:t>榎本雄太郎</a:t>
            </a:r>
            <a:endParaRPr lang="zh-CN" altLang="en-US" dirty="0"/>
          </a:p>
          <a:p>
            <a:endParaRPr kumimoji="1" lang="ja-JP" altLang="en-US" dirty="0"/>
          </a:p>
        </p:txBody>
      </p:sp>
    </p:spTree>
    <p:extLst>
      <p:ext uri="{BB962C8B-B14F-4D97-AF65-F5344CB8AC3E}">
        <p14:creationId xmlns:p14="http://schemas.microsoft.com/office/powerpoint/2010/main" val="2839991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94EB19-500E-45B3-96D1-A21AE1BDF859}"/>
              </a:ext>
            </a:extLst>
          </p:cNvPr>
          <p:cNvSpPr>
            <a:spLocks noGrp="1"/>
          </p:cNvSpPr>
          <p:nvPr>
            <p:ph type="title"/>
          </p:nvPr>
        </p:nvSpPr>
        <p:spPr>
          <a:xfrm>
            <a:off x="430567" y="105962"/>
            <a:ext cx="8229600" cy="1143000"/>
          </a:xfrm>
        </p:spPr>
        <p:txBody>
          <a:bodyPr/>
          <a:lstStyle/>
          <a:p>
            <a:r>
              <a:rPr kumimoji="1" lang="ja-JP" altLang="en-US" dirty="0"/>
              <a:t>光バネを利用した</a:t>
            </a:r>
            <a:br>
              <a:rPr kumimoji="1" lang="en-US" altLang="ja-JP" dirty="0"/>
            </a:br>
            <a:r>
              <a:rPr kumimoji="1" lang="ja-JP" altLang="en-US" dirty="0"/>
              <a:t>輻射圧雑音除去の広帯域化</a:t>
            </a:r>
          </a:p>
        </p:txBody>
      </p:sp>
      <p:grpSp>
        <p:nvGrpSpPr>
          <p:cNvPr id="3" name="グループ化 2">
            <a:extLst>
              <a:ext uri="{FF2B5EF4-FFF2-40B4-BE49-F238E27FC236}">
                <a16:creationId xmlns:a16="http://schemas.microsoft.com/office/drawing/2014/main" id="{F7CAFB05-D1D1-4AEF-9E6B-4E93988AF79A}"/>
              </a:ext>
            </a:extLst>
          </p:cNvPr>
          <p:cNvGrpSpPr/>
          <p:nvPr/>
        </p:nvGrpSpPr>
        <p:grpSpPr>
          <a:xfrm>
            <a:off x="4777923" y="1841677"/>
            <a:ext cx="4250667" cy="3540287"/>
            <a:chOff x="4893333" y="1539836"/>
            <a:chExt cx="4250667" cy="3540287"/>
          </a:xfrm>
        </p:grpSpPr>
        <p:cxnSp>
          <p:nvCxnSpPr>
            <p:cNvPr id="48" name="直線矢印コネクタ 47">
              <a:extLst>
                <a:ext uri="{FF2B5EF4-FFF2-40B4-BE49-F238E27FC236}">
                  <a16:creationId xmlns:a16="http://schemas.microsoft.com/office/drawing/2014/main" id="{0945AD23-D2CF-4F6C-92C5-FD6E21761368}"/>
                </a:ext>
              </a:extLst>
            </p:cNvPr>
            <p:cNvCxnSpPr/>
            <p:nvPr/>
          </p:nvCxnSpPr>
          <p:spPr>
            <a:xfrm>
              <a:off x="7780209" y="4175024"/>
              <a:ext cx="983710" cy="2"/>
            </a:xfrm>
            <a:prstGeom prst="straightConnector1">
              <a:avLst/>
            </a:prstGeom>
            <a:ln w="63500">
              <a:solidFill>
                <a:srgbClr val="9933FF"/>
              </a:solidFill>
              <a:prstDash val="solid"/>
              <a:tailEnd type="arrow"/>
            </a:ln>
            <a:effectLst/>
          </p:spPr>
          <p:style>
            <a:lnRef idx="2">
              <a:schemeClr val="accent1"/>
            </a:lnRef>
            <a:fillRef idx="0">
              <a:schemeClr val="accent1"/>
            </a:fillRef>
            <a:effectRef idx="1">
              <a:schemeClr val="accent1"/>
            </a:effectRef>
            <a:fontRef idx="minor">
              <a:schemeClr val="tx1"/>
            </a:fontRef>
          </p:style>
        </p:cxnSp>
        <p:sp>
          <p:nvSpPr>
            <p:cNvPr id="49" name="テキスト ボックス 48">
              <a:extLst>
                <a:ext uri="{FF2B5EF4-FFF2-40B4-BE49-F238E27FC236}">
                  <a16:creationId xmlns:a16="http://schemas.microsoft.com/office/drawing/2014/main" id="{5ADCDCB7-2CFF-4C38-BCE1-307B061FA56B}"/>
                </a:ext>
              </a:extLst>
            </p:cNvPr>
            <p:cNvSpPr txBox="1"/>
            <p:nvPr/>
          </p:nvSpPr>
          <p:spPr>
            <a:xfrm>
              <a:off x="7829989" y="3505819"/>
              <a:ext cx="332142"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CCFF"/>
                  </a:solidFill>
                  <a:effectLst/>
                  <a:uLnTx/>
                  <a:uFillTx/>
                  <a:latin typeface="ＭＳ Ｐゴシック"/>
                  <a:ea typeface="ＭＳ Ｐゴシック"/>
                  <a:cs typeface="+mn-cs"/>
                </a:rPr>
                <a:t>a</a:t>
              </a:r>
              <a:r>
                <a:rPr kumimoji="1" lang="en-US" altLang="ja-JP" sz="1400" b="1" i="0" u="none" strike="noStrike" kern="1200" cap="none" spc="0" normalizeH="0" baseline="-25000" noProof="0" dirty="0">
                  <a:ln>
                    <a:noFill/>
                  </a:ln>
                  <a:solidFill>
                    <a:srgbClr val="00CCFF"/>
                  </a:solidFill>
                  <a:effectLst/>
                  <a:uLnTx/>
                  <a:uFillTx/>
                  <a:latin typeface="ＭＳ Ｐゴシック"/>
                  <a:ea typeface="ＭＳ Ｐゴシック"/>
                  <a:cs typeface="+mn-cs"/>
                </a:rPr>
                <a:t>2</a:t>
              </a:r>
              <a:endParaRPr kumimoji="1" lang="ja-JP" altLang="en-US" sz="1400" b="1" i="0" u="none" strike="noStrike" kern="1200" cap="none" spc="0" normalizeH="0" baseline="0" noProof="0" dirty="0">
                <a:ln>
                  <a:noFill/>
                </a:ln>
                <a:solidFill>
                  <a:srgbClr val="00CCFF"/>
                </a:solidFill>
                <a:effectLst/>
                <a:uLnTx/>
                <a:uFillTx/>
                <a:latin typeface="ＭＳ Ｐゴシック"/>
                <a:ea typeface="ＭＳ Ｐゴシック"/>
                <a:cs typeface="+mn-cs"/>
              </a:endParaRPr>
            </a:p>
          </p:txBody>
        </p:sp>
        <p:sp>
          <p:nvSpPr>
            <p:cNvPr id="50" name="テキスト ボックス 49">
              <a:extLst>
                <a:ext uri="{FF2B5EF4-FFF2-40B4-BE49-F238E27FC236}">
                  <a16:creationId xmlns:a16="http://schemas.microsoft.com/office/drawing/2014/main" id="{6033C9FD-EB8B-49F7-88D1-11555FB15963}"/>
                </a:ext>
              </a:extLst>
            </p:cNvPr>
            <p:cNvSpPr txBox="1"/>
            <p:nvPr/>
          </p:nvSpPr>
          <p:spPr>
            <a:xfrm>
              <a:off x="8738256" y="3975395"/>
              <a:ext cx="332142"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9933FF"/>
                  </a:solidFill>
                  <a:effectLst/>
                  <a:uLnTx/>
                  <a:uFillTx/>
                  <a:latin typeface="ＭＳ Ｐゴシック"/>
                  <a:ea typeface="ＭＳ Ｐゴシック"/>
                  <a:cs typeface="+mn-cs"/>
                </a:rPr>
                <a:t>a</a:t>
              </a:r>
              <a:r>
                <a:rPr kumimoji="1" lang="en-US" altLang="ja-JP" sz="1400" b="1" i="0" u="none" strike="noStrike" kern="1200" cap="none" spc="0" normalizeH="0" baseline="-25000" noProof="0" dirty="0">
                  <a:ln>
                    <a:noFill/>
                  </a:ln>
                  <a:solidFill>
                    <a:srgbClr val="9933FF"/>
                  </a:solidFill>
                  <a:effectLst/>
                  <a:uLnTx/>
                  <a:uFillTx/>
                  <a:latin typeface="ＭＳ Ｐゴシック"/>
                  <a:ea typeface="ＭＳ Ｐゴシック"/>
                  <a:cs typeface="+mn-cs"/>
                </a:rPr>
                <a:t>1</a:t>
              </a:r>
              <a:endParaRPr kumimoji="1" lang="ja-JP" altLang="en-US" sz="1400" b="1" i="0" u="none" strike="noStrike" kern="1200" cap="none" spc="0" normalizeH="0" baseline="0" noProof="0" dirty="0">
                <a:ln>
                  <a:noFill/>
                </a:ln>
                <a:solidFill>
                  <a:srgbClr val="9933FF"/>
                </a:solidFill>
                <a:effectLst/>
                <a:uLnTx/>
                <a:uFillTx/>
                <a:latin typeface="ＭＳ Ｐゴシック"/>
                <a:ea typeface="ＭＳ Ｐゴシック"/>
                <a:cs typeface="+mn-cs"/>
              </a:endParaRPr>
            </a:p>
          </p:txBody>
        </p:sp>
        <p:sp>
          <p:nvSpPr>
            <p:cNvPr id="51" name="テキスト ボックス 50">
              <a:extLst>
                <a:ext uri="{FF2B5EF4-FFF2-40B4-BE49-F238E27FC236}">
                  <a16:creationId xmlns:a16="http://schemas.microsoft.com/office/drawing/2014/main" id="{3D640422-491A-41BF-A2C1-B8BF4DF945F3}"/>
                </a:ext>
              </a:extLst>
            </p:cNvPr>
            <p:cNvSpPr txBox="1"/>
            <p:nvPr/>
          </p:nvSpPr>
          <p:spPr>
            <a:xfrm>
              <a:off x="7821227" y="2552071"/>
              <a:ext cx="132277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CC6600"/>
                  </a:solidFill>
                  <a:effectLst/>
                  <a:uLnTx/>
                  <a:uFillTx/>
                  <a:latin typeface="ＭＳ Ｐゴシック"/>
                  <a:ea typeface="ＭＳ Ｐゴシック"/>
                  <a:cs typeface="+mn-cs"/>
                </a:rPr>
                <a:t>外部変位信号</a:t>
              </a:r>
            </a:p>
          </p:txBody>
        </p:sp>
        <p:cxnSp>
          <p:nvCxnSpPr>
            <p:cNvPr id="52" name="直線コネクタ 51">
              <a:extLst>
                <a:ext uri="{FF2B5EF4-FFF2-40B4-BE49-F238E27FC236}">
                  <a16:creationId xmlns:a16="http://schemas.microsoft.com/office/drawing/2014/main" id="{96727711-1AE4-4E99-86AE-9562ABB30095}"/>
                </a:ext>
              </a:extLst>
            </p:cNvPr>
            <p:cNvCxnSpPr>
              <a:cxnSpLocks/>
            </p:cNvCxnSpPr>
            <p:nvPr/>
          </p:nvCxnSpPr>
          <p:spPr>
            <a:xfrm>
              <a:off x="6165665" y="2902998"/>
              <a:ext cx="2783026" cy="2177125"/>
            </a:xfrm>
            <a:prstGeom prst="line">
              <a:avLst/>
            </a:prstGeom>
            <a:ln>
              <a:solidFill>
                <a:schemeClr val="tx1"/>
              </a:solidFill>
              <a:prstDash val="dashDot"/>
              <a:tailEnd type="arrow"/>
            </a:ln>
            <a:effectLst/>
          </p:spPr>
          <p:style>
            <a:lnRef idx="2">
              <a:schemeClr val="accent1"/>
            </a:lnRef>
            <a:fillRef idx="0">
              <a:schemeClr val="accent1"/>
            </a:fillRef>
            <a:effectRef idx="1">
              <a:schemeClr val="accent1"/>
            </a:effectRef>
            <a:fontRef idx="minor">
              <a:schemeClr val="tx1"/>
            </a:fontRef>
          </p:style>
        </p:cxnSp>
        <p:sp>
          <p:nvSpPr>
            <p:cNvPr id="53" name="テキスト ボックス 52">
              <a:extLst>
                <a:ext uri="{FF2B5EF4-FFF2-40B4-BE49-F238E27FC236}">
                  <a16:creationId xmlns:a16="http://schemas.microsoft.com/office/drawing/2014/main" id="{463EAC9F-2A25-41FD-833C-6B6A5E28FCB3}"/>
                </a:ext>
              </a:extLst>
            </p:cNvPr>
            <p:cNvSpPr txBox="1"/>
            <p:nvPr/>
          </p:nvSpPr>
          <p:spPr>
            <a:xfrm>
              <a:off x="5779362" y="3569707"/>
              <a:ext cx="1338828"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破線の方向で</a:t>
              </a:r>
              <a:endPar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ホモダイン検波</a:t>
              </a:r>
            </a:p>
          </p:txBody>
        </p:sp>
        <p:cxnSp>
          <p:nvCxnSpPr>
            <p:cNvPr id="54" name="直線矢印コネクタ 53">
              <a:extLst>
                <a:ext uri="{FF2B5EF4-FFF2-40B4-BE49-F238E27FC236}">
                  <a16:creationId xmlns:a16="http://schemas.microsoft.com/office/drawing/2014/main" id="{01641F11-C1EB-4DEF-AC84-5D914DBA40C1}"/>
                </a:ext>
              </a:extLst>
            </p:cNvPr>
            <p:cNvCxnSpPr>
              <a:cxnSpLocks/>
            </p:cNvCxnSpPr>
            <p:nvPr/>
          </p:nvCxnSpPr>
          <p:spPr>
            <a:xfrm>
              <a:off x="7842353" y="2843374"/>
              <a:ext cx="0" cy="1302498"/>
            </a:xfrm>
            <a:prstGeom prst="straightConnector1">
              <a:avLst/>
            </a:prstGeom>
            <a:ln w="63500">
              <a:solidFill>
                <a:srgbClr val="9933FF"/>
              </a:solidFill>
              <a:prstDash val="solid"/>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56" name="直線矢印コネクタ 55">
              <a:extLst>
                <a:ext uri="{FF2B5EF4-FFF2-40B4-BE49-F238E27FC236}">
                  <a16:creationId xmlns:a16="http://schemas.microsoft.com/office/drawing/2014/main" id="{2B8216CC-5020-4B9E-AE89-2F2F921527B0}"/>
                </a:ext>
              </a:extLst>
            </p:cNvPr>
            <p:cNvCxnSpPr>
              <a:cxnSpLocks/>
            </p:cNvCxnSpPr>
            <p:nvPr/>
          </p:nvCxnSpPr>
          <p:spPr>
            <a:xfrm flipV="1">
              <a:off x="7713907" y="2272683"/>
              <a:ext cx="0" cy="1870805"/>
            </a:xfrm>
            <a:prstGeom prst="straightConnector1">
              <a:avLst/>
            </a:prstGeom>
            <a:ln w="63500">
              <a:solidFill>
                <a:srgbClr val="CC66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57" name="直線矢印コネクタ 56">
              <a:extLst>
                <a:ext uri="{FF2B5EF4-FFF2-40B4-BE49-F238E27FC236}">
                  <a16:creationId xmlns:a16="http://schemas.microsoft.com/office/drawing/2014/main" id="{1EFD6CA8-3120-406B-852D-EB6A3A6C5D8A}"/>
                </a:ext>
              </a:extLst>
            </p:cNvPr>
            <p:cNvCxnSpPr/>
            <p:nvPr/>
          </p:nvCxnSpPr>
          <p:spPr>
            <a:xfrm flipV="1">
              <a:off x="7780209" y="3180490"/>
              <a:ext cx="0" cy="983711"/>
            </a:xfrm>
            <a:prstGeom prst="straightConnector1">
              <a:avLst/>
            </a:prstGeom>
            <a:ln w="63500">
              <a:solidFill>
                <a:srgbClr val="00CCFF"/>
              </a:solidFill>
              <a:prstDash val="solid"/>
              <a:tailEnd type="arrow"/>
            </a:ln>
            <a:effectLst/>
          </p:spPr>
          <p:style>
            <a:lnRef idx="2">
              <a:schemeClr val="accent1"/>
            </a:lnRef>
            <a:fillRef idx="0">
              <a:schemeClr val="accent1"/>
            </a:fillRef>
            <a:effectRef idx="1">
              <a:schemeClr val="accent1"/>
            </a:effectRef>
            <a:fontRef idx="minor">
              <a:schemeClr val="tx1"/>
            </a:fontRef>
          </p:style>
        </p:cxnSp>
        <p:sp>
          <p:nvSpPr>
            <p:cNvPr id="65" name="テキスト ボックス 64">
              <a:extLst>
                <a:ext uri="{FF2B5EF4-FFF2-40B4-BE49-F238E27FC236}">
                  <a16:creationId xmlns:a16="http://schemas.microsoft.com/office/drawing/2014/main" id="{2DFF69CD-A5BE-4B08-9CA7-FEE06CE0F70A}"/>
                </a:ext>
              </a:extLst>
            </p:cNvPr>
            <p:cNvSpPr txBox="1"/>
            <p:nvPr/>
          </p:nvSpPr>
          <p:spPr>
            <a:xfrm>
              <a:off x="7808710" y="1854381"/>
              <a:ext cx="61106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9933FF"/>
                  </a:solidFill>
                  <a:effectLst/>
                  <a:uLnTx/>
                  <a:uFillTx/>
                  <a:latin typeface="ＭＳ Ｐゴシック"/>
                  <a:ea typeface="ＭＳ Ｐゴシック"/>
                  <a:cs typeface="+mn-cs"/>
                </a:rPr>
                <a:t>N</a:t>
              </a:r>
              <a:r>
                <a:rPr kumimoji="1" lang="en-US" altLang="ja-JP" sz="1400" b="1" i="0" u="none" strike="noStrike" kern="1200" cap="none" spc="0" normalizeH="0" baseline="-25000" noProof="0" dirty="0">
                  <a:ln>
                    <a:noFill/>
                  </a:ln>
                  <a:solidFill>
                    <a:srgbClr val="9933FF"/>
                  </a:solidFill>
                  <a:effectLst/>
                  <a:uLnTx/>
                  <a:uFillTx/>
                  <a:latin typeface="ＭＳ Ｐゴシック"/>
                  <a:ea typeface="ＭＳ Ｐゴシック"/>
                  <a:cs typeface="+mn-cs"/>
                </a:rPr>
                <a:t>RP,B1</a:t>
              </a:r>
              <a:endParaRPr kumimoji="1" lang="ja-JP" altLang="en-US" sz="1400" b="1" i="0" u="none" strike="noStrike" kern="1200" cap="none" spc="0" normalizeH="0" baseline="-25000" noProof="0" dirty="0">
                <a:ln>
                  <a:noFill/>
                </a:ln>
                <a:solidFill>
                  <a:srgbClr val="9933FF"/>
                </a:solidFill>
                <a:effectLst/>
                <a:uLnTx/>
                <a:uFillTx/>
                <a:latin typeface="ＭＳ Ｐゴシック"/>
                <a:ea typeface="ＭＳ Ｐゴシック"/>
                <a:cs typeface="+mn-cs"/>
              </a:endParaRPr>
            </a:p>
          </p:txBody>
        </p:sp>
        <p:cxnSp>
          <p:nvCxnSpPr>
            <p:cNvPr id="47" name="直線矢印コネクタ 46">
              <a:extLst>
                <a:ext uri="{FF2B5EF4-FFF2-40B4-BE49-F238E27FC236}">
                  <a16:creationId xmlns:a16="http://schemas.microsoft.com/office/drawing/2014/main" id="{07663471-BCFD-4718-BF3D-0E6247E04281}"/>
                </a:ext>
              </a:extLst>
            </p:cNvPr>
            <p:cNvCxnSpPr>
              <a:cxnSpLocks/>
            </p:cNvCxnSpPr>
            <p:nvPr/>
          </p:nvCxnSpPr>
          <p:spPr>
            <a:xfrm>
              <a:off x="4893333" y="4175024"/>
              <a:ext cx="2963821" cy="0"/>
            </a:xfrm>
            <a:prstGeom prst="straightConnector1">
              <a:avLst/>
            </a:prstGeom>
            <a:ln w="63500">
              <a:solidFill>
                <a:schemeClr val="tx1"/>
              </a:solidFill>
              <a:prstDash val="solid"/>
              <a:tailEnd type="arrow"/>
            </a:ln>
            <a:effectLst/>
          </p:spPr>
          <p:style>
            <a:lnRef idx="2">
              <a:schemeClr val="accent1"/>
            </a:lnRef>
            <a:fillRef idx="0">
              <a:schemeClr val="accent1"/>
            </a:fillRef>
            <a:effectRef idx="1">
              <a:schemeClr val="accent1"/>
            </a:effectRef>
            <a:fontRef idx="minor">
              <a:schemeClr val="tx1"/>
            </a:fontRef>
          </p:style>
        </p:cxnSp>
        <p:sp>
          <p:nvSpPr>
            <p:cNvPr id="67" name="テキスト ボックス 66">
              <a:extLst>
                <a:ext uri="{FF2B5EF4-FFF2-40B4-BE49-F238E27FC236}">
                  <a16:creationId xmlns:a16="http://schemas.microsoft.com/office/drawing/2014/main" id="{4EDC570E-E7BE-436C-AC2C-5ADCF9107F57}"/>
                </a:ext>
              </a:extLst>
            </p:cNvPr>
            <p:cNvSpPr txBox="1"/>
            <p:nvPr/>
          </p:nvSpPr>
          <p:spPr>
            <a:xfrm>
              <a:off x="7827947" y="3072102"/>
              <a:ext cx="61106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9933FF"/>
                  </a:solidFill>
                  <a:effectLst/>
                  <a:uLnTx/>
                  <a:uFillTx/>
                  <a:latin typeface="ＭＳ Ｐゴシック"/>
                  <a:ea typeface="ＭＳ Ｐゴシック"/>
                  <a:cs typeface="+mn-cs"/>
                </a:rPr>
                <a:t>N</a:t>
              </a:r>
              <a:r>
                <a:rPr kumimoji="1" lang="en-US" altLang="ja-JP" sz="1400" b="1" i="0" u="none" strike="noStrike" kern="1200" cap="none" spc="0" normalizeH="0" baseline="-25000" noProof="0" dirty="0">
                  <a:ln>
                    <a:noFill/>
                  </a:ln>
                  <a:solidFill>
                    <a:srgbClr val="9933FF"/>
                  </a:solidFill>
                  <a:effectLst/>
                  <a:uLnTx/>
                  <a:uFillTx/>
                  <a:latin typeface="ＭＳ Ｐゴシック"/>
                  <a:ea typeface="ＭＳ Ｐゴシック"/>
                  <a:cs typeface="+mn-cs"/>
                </a:rPr>
                <a:t>RP,B2</a:t>
              </a:r>
              <a:endParaRPr kumimoji="1" lang="ja-JP" altLang="en-US" sz="1400" b="1" i="0" u="none" strike="noStrike" kern="1200" cap="none" spc="0" normalizeH="0" baseline="-25000" noProof="0" dirty="0">
                <a:ln>
                  <a:noFill/>
                </a:ln>
                <a:solidFill>
                  <a:srgbClr val="9933FF"/>
                </a:solidFill>
                <a:effectLst/>
                <a:uLnTx/>
                <a:uFillTx/>
                <a:latin typeface="ＭＳ Ｐゴシック"/>
                <a:ea typeface="ＭＳ Ｐゴシック"/>
                <a:cs typeface="+mn-cs"/>
              </a:endParaRPr>
            </a:p>
          </p:txBody>
        </p:sp>
        <p:cxnSp>
          <p:nvCxnSpPr>
            <p:cNvPr id="8" name="直線コネクタ 7">
              <a:extLst>
                <a:ext uri="{FF2B5EF4-FFF2-40B4-BE49-F238E27FC236}">
                  <a16:creationId xmlns:a16="http://schemas.microsoft.com/office/drawing/2014/main" id="{4B87C073-5197-4F23-BF10-61BA7C83B3E0}"/>
                </a:ext>
              </a:extLst>
            </p:cNvPr>
            <p:cNvCxnSpPr>
              <a:cxnSpLocks/>
            </p:cNvCxnSpPr>
            <p:nvPr/>
          </p:nvCxnSpPr>
          <p:spPr>
            <a:xfrm flipV="1">
              <a:off x="7244179" y="2979937"/>
              <a:ext cx="577048" cy="73092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2E59DF4-1BF9-4AE9-9807-8C134F2EE724}"/>
                </a:ext>
              </a:extLst>
            </p:cNvPr>
            <p:cNvCxnSpPr>
              <a:cxnSpLocks/>
            </p:cNvCxnSpPr>
            <p:nvPr/>
          </p:nvCxnSpPr>
          <p:spPr>
            <a:xfrm flipV="1">
              <a:off x="8345010" y="4168559"/>
              <a:ext cx="347708" cy="44043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D42B4A00-BB4B-4E7B-B2C3-5BB467F69EA8}"/>
                </a:ext>
              </a:extLst>
            </p:cNvPr>
            <p:cNvCxnSpPr>
              <a:cxnSpLocks/>
            </p:cNvCxnSpPr>
            <p:nvPr/>
          </p:nvCxnSpPr>
          <p:spPr>
            <a:xfrm flipV="1">
              <a:off x="7369947" y="3318767"/>
              <a:ext cx="398016" cy="504154"/>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DDD2A9E6-E354-4A25-9F9A-DD9F9DAEAF72}"/>
                </a:ext>
              </a:extLst>
            </p:cNvPr>
            <p:cNvCxnSpPr>
              <a:cxnSpLocks/>
            </p:cNvCxnSpPr>
            <p:nvPr/>
          </p:nvCxnSpPr>
          <p:spPr>
            <a:xfrm flipV="1">
              <a:off x="6855041" y="2342223"/>
              <a:ext cx="877255" cy="111119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195B527B-D0AC-4400-8BAB-EE963B64A4A9}"/>
                </a:ext>
              </a:extLst>
            </p:cNvPr>
            <p:cNvCxnSpPr>
              <a:cxnSpLocks/>
            </p:cNvCxnSpPr>
            <p:nvPr/>
          </p:nvCxnSpPr>
          <p:spPr>
            <a:xfrm>
              <a:off x="7792313" y="4173986"/>
              <a:ext cx="554177" cy="433525"/>
            </a:xfrm>
            <a:prstGeom prst="line">
              <a:avLst/>
            </a:prstGeom>
            <a:ln>
              <a:solidFill>
                <a:srgbClr val="9933FF"/>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83" name="直線コネクタ 82">
              <a:extLst>
                <a:ext uri="{FF2B5EF4-FFF2-40B4-BE49-F238E27FC236}">
                  <a16:creationId xmlns:a16="http://schemas.microsoft.com/office/drawing/2014/main" id="{C2D71FDE-4340-4DD4-9D60-3F1CF7254E98}"/>
                </a:ext>
              </a:extLst>
            </p:cNvPr>
            <p:cNvCxnSpPr>
              <a:cxnSpLocks/>
            </p:cNvCxnSpPr>
            <p:nvPr/>
          </p:nvCxnSpPr>
          <p:spPr>
            <a:xfrm>
              <a:off x="6604184" y="3243311"/>
              <a:ext cx="554177" cy="433525"/>
            </a:xfrm>
            <a:prstGeom prst="line">
              <a:avLst/>
            </a:prstGeom>
            <a:ln>
              <a:solidFill>
                <a:srgbClr val="9933FF"/>
              </a:solidFill>
              <a:prstDash val="solid"/>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88" name="直線コネクタ 87">
              <a:extLst>
                <a:ext uri="{FF2B5EF4-FFF2-40B4-BE49-F238E27FC236}">
                  <a16:creationId xmlns:a16="http://schemas.microsoft.com/office/drawing/2014/main" id="{FCB2061D-1C0A-441B-BFB5-8910B0D2DA46}"/>
                </a:ext>
              </a:extLst>
            </p:cNvPr>
            <p:cNvCxnSpPr>
              <a:cxnSpLocks/>
            </p:cNvCxnSpPr>
            <p:nvPr/>
          </p:nvCxnSpPr>
          <p:spPr>
            <a:xfrm>
              <a:off x="7209345" y="3715308"/>
              <a:ext cx="554177" cy="433525"/>
            </a:xfrm>
            <a:prstGeom prst="line">
              <a:avLst/>
            </a:prstGeom>
            <a:ln>
              <a:solidFill>
                <a:srgbClr val="9933FF"/>
              </a:solidFill>
              <a:prstDash val="solid"/>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89" name="直線コネクタ 88">
              <a:extLst>
                <a:ext uri="{FF2B5EF4-FFF2-40B4-BE49-F238E27FC236}">
                  <a16:creationId xmlns:a16="http://schemas.microsoft.com/office/drawing/2014/main" id="{A2D7C1D2-AE8D-4294-93B8-9411CB65C432}"/>
                </a:ext>
              </a:extLst>
            </p:cNvPr>
            <p:cNvCxnSpPr>
              <a:cxnSpLocks/>
            </p:cNvCxnSpPr>
            <p:nvPr/>
          </p:nvCxnSpPr>
          <p:spPr>
            <a:xfrm>
              <a:off x="7314398" y="3852909"/>
              <a:ext cx="433131" cy="338833"/>
            </a:xfrm>
            <a:prstGeom prst="line">
              <a:avLst/>
            </a:prstGeom>
            <a:ln>
              <a:solidFill>
                <a:srgbClr val="00CCFF"/>
              </a:solidFill>
              <a:prstDash val="solid"/>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91" name="直線コネクタ 90">
              <a:extLst>
                <a:ext uri="{FF2B5EF4-FFF2-40B4-BE49-F238E27FC236}">
                  <a16:creationId xmlns:a16="http://schemas.microsoft.com/office/drawing/2014/main" id="{0CC28252-472A-43D1-BC78-3281A8AFC8E6}"/>
                </a:ext>
              </a:extLst>
            </p:cNvPr>
            <p:cNvCxnSpPr>
              <a:cxnSpLocks/>
            </p:cNvCxnSpPr>
            <p:nvPr/>
          </p:nvCxnSpPr>
          <p:spPr>
            <a:xfrm>
              <a:off x="6870514" y="3409026"/>
              <a:ext cx="818975" cy="640674"/>
            </a:xfrm>
            <a:prstGeom prst="line">
              <a:avLst/>
            </a:prstGeom>
            <a:ln>
              <a:solidFill>
                <a:srgbClr val="CC6600"/>
              </a:solidFill>
              <a:prstDash val="solid"/>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64" name="直線矢印コネクタ 63">
              <a:extLst>
                <a:ext uri="{FF2B5EF4-FFF2-40B4-BE49-F238E27FC236}">
                  <a16:creationId xmlns:a16="http://schemas.microsoft.com/office/drawing/2014/main" id="{404CC0CF-E51B-4CBB-83BF-96602BEFC543}"/>
                </a:ext>
              </a:extLst>
            </p:cNvPr>
            <p:cNvCxnSpPr>
              <a:cxnSpLocks/>
            </p:cNvCxnSpPr>
            <p:nvPr/>
          </p:nvCxnSpPr>
          <p:spPr>
            <a:xfrm>
              <a:off x="7834955" y="1539836"/>
              <a:ext cx="0" cy="1302498"/>
            </a:xfrm>
            <a:prstGeom prst="straightConnector1">
              <a:avLst/>
            </a:prstGeom>
            <a:ln w="63500">
              <a:solidFill>
                <a:srgbClr val="9933FF"/>
              </a:solidFill>
              <a:prstDash val="solid"/>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85" name="直線コネクタ 84">
              <a:extLst>
                <a:ext uri="{FF2B5EF4-FFF2-40B4-BE49-F238E27FC236}">
                  <a16:creationId xmlns:a16="http://schemas.microsoft.com/office/drawing/2014/main" id="{3720D38B-3B36-4EC8-9A10-2692960F379D}"/>
                </a:ext>
              </a:extLst>
            </p:cNvPr>
            <p:cNvCxnSpPr>
              <a:cxnSpLocks/>
            </p:cNvCxnSpPr>
            <p:nvPr/>
          </p:nvCxnSpPr>
          <p:spPr>
            <a:xfrm flipV="1">
              <a:off x="6602027" y="1660124"/>
              <a:ext cx="1220678" cy="154619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pic>
        <p:nvPicPr>
          <p:cNvPr id="66" name="図 65">
            <a:extLst>
              <a:ext uri="{FF2B5EF4-FFF2-40B4-BE49-F238E27FC236}">
                <a16:creationId xmlns:a16="http://schemas.microsoft.com/office/drawing/2014/main" id="{CFA51AD9-5366-4458-8F24-75661207C5C1}"/>
              </a:ext>
            </a:extLst>
          </p:cNvPr>
          <p:cNvPicPr>
            <a:picLocks noChangeAspect="1"/>
          </p:cNvPicPr>
          <p:nvPr/>
        </p:nvPicPr>
        <p:blipFill>
          <a:blip r:embed="rId2"/>
          <a:stretch>
            <a:fillRect/>
          </a:stretch>
        </p:blipFill>
        <p:spPr>
          <a:xfrm>
            <a:off x="227910" y="1467442"/>
            <a:ext cx="5669771" cy="2200847"/>
          </a:xfrm>
          <a:prstGeom prst="rect">
            <a:avLst/>
          </a:prstGeom>
        </p:spPr>
      </p:pic>
      <p:sp>
        <p:nvSpPr>
          <p:cNvPr id="68" name="テキスト ボックス 67">
            <a:extLst>
              <a:ext uri="{FF2B5EF4-FFF2-40B4-BE49-F238E27FC236}">
                <a16:creationId xmlns:a16="http://schemas.microsoft.com/office/drawing/2014/main" id="{13412A8B-D1E8-41B0-8DFF-D3DAC41D0ED5}"/>
              </a:ext>
            </a:extLst>
          </p:cNvPr>
          <p:cNvSpPr txBox="1"/>
          <p:nvPr/>
        </p:nvSpPr>
        <p:spPr>
          <a:xfrm>
            <a:off x="248576" y="4030462"/>
            <a:ext cx="4554244"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sng" strike="noStrike" kern="1200" cap="none" spc="0" normalizeH="0" baseline="0" noProof="0" dirty="0">
                <a:ln>
                  <a:noFill/>
                </a:ln>
                <a:solidFill>
                  <a:srgbClr val="000000"/>
                </a:solidFill>
                <a:effectLst/>
                <a:uLnTx/>
                <a:uFillTx/>
                <a:latin typeface="ＭＳ Ｐゴシック"/>
                <a:ea typeface="ＭＳ Ｐゴシック"/>
                <a:cs typeface="+mn-cs"/>
              </a:rPr>
              <a:t>鏡</a:t>
            </a:r>
            <a:r>
              <a:rPr kumimoji="1" lang="en-US" altLang="ja-JP" sz="2000" b="0" i="0" u="sng" strike="noStrike" kern="1200" cap="none" spc="0" normalizeH="0" baseline="0" noProof="0" dirty="0">
                <a:ln>
                  <a:noFill/>
                </a:ln>
                <a:solidFill>
                  <a:srgbClr val="000000"/>
                </a:solidFill>
                <a:effectLst/>
                <a:uLnTx/>
                <a:uFillTx/>
                <a:latin typeface="ＭＳ Ｐゴシック"/>
                <a:ea typeface="ＭＳ Ｐゴシック"/>
                <a:cs typeface="+mn-cs"/>
              </a:rPr>
              <a:t>B1</a:t>
            </a:r>
            <a:r>
              <a:rPr kumimoji="1" lang="ja-JP" altLang="en-US" sz="2000" b="0" i="0" u="sng" strike="noStrike" kern="1200" cap="none" spc="0" normalizeH="0" baseline="0" noProof="0" dirty="0" err="1">
                <a:ln>
                  <a:noFill/>
                </a:ln>
                <a:solidFill>
                  <a:srgbClr val="000000"/>
                </a:solidFill>
                <a:effectLst/>
                <a:uLnTx/>
                <a:uFillTx/>
                <a:latin typeface="ＭＳ Ｐゴシック"/>
                <a:ea typeface="ＭＳ Ｐゴシック"/>
                <a:cs typeface="+mn-cs"/>
              </a:rPr>
              <a:t>の輻</a:t>
            </a:r>
            <a:r>
              <a:rPr kumimoji="1" lang="ja-JP" altLang="en-US" sz="2000" b="0" i="0" u="sng" strike="noStrike" kern="1200" cap="none" spc="0" normalizeH="0" baseline="0" noProof="0" dirty="0">
                <a:ln>
                  <a:noFill/>
                </a:ln>
                <a:solidFill>
                  <a:srgbClr val="000000"/>
                </a:solidFill>
                <a:effectLst/>
                <a:uLnTx/>
                <a:uFillTx/>
                <a:latin typeface="ＭＳ Ｐゴシック"/>
                <a:ea typeface="ＭＳ Ｐゴシック"/>
                <a:cs typeface="+mn-cs"/>
              </a:rPr>
              <a:t>射圧雑音</a:t>
            </a:r>
            <a:endParaRPr kumimoji="1" lang="en-US" altLang="ja-JP" sz="2000" b="0" i="0" u="sng"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FF0000"/>
                </a:solidFill>
                <a:effectLst/>
                <a:uLnTx/>
                <a:uFillTx/>
                <a:latin typeface="ＭＳ Ｐゴシック"/>
                <a:ea typeface="ＭＳ Ｐゴシック"/>
                <a:cs typeface="+mn-cs"/>
              </a:rPr>
              <a:t>補助共振器の輻射圧雑音</a:t>
            </a:r>
            <a:endParaRPr kumimoji="1" lang="en-US" altLang="ja-JP" sz="2000" b="0" i="0"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ＭＳ Ｐゴシック"/>
                <a:ea typeface="ＭＳ Ｐゴシック"/>
                <a:cs typeface="+mn-cs"/>
              </a:rPr>
              <a:t>　　→制御により広帯域で完全除去</a:t>
            </a:r>
            <a:endParaRPr kumimoji="1" lang="en-US" altLang="ja-JP" sz="2000" b="0" i="0"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00CC00"/>
                </a:solidFill>
                <a:effectLst/>
                <a:uLnTx/>
                <a:uFillTx/>
                <a:latin typeface="ＭＳ Ｐゴシック"/>
                <a:ea typeface="ＭＳ Ｐゴシック"/>
                <a:cs typeface="+mn-cs"/>
              </a:rPr>
              <a:t>主共振器の輻射圧雑音</a:t>
            </a:r>
            <a:endParaRPr kumimoji="1" lang="en-US" altLang="ja-JP" sz="2000" b="0" i="0" u="none" strike="noStrike" kern="1200" cap="none" spc="0" normalizeH="0" baseline="0" noProof="0" dirty="0">
              <a:ln>
                <a:noFill/>
              </a:ln>
              <a:solidFill>
                <a:srgbClr val="00CC00"/>
              </a:solidFill>
              <a:effectLst/>
              <a:uLnTx/>
              <a:uFillTx/>
              <a:latin typeface="ＭＳ Ｐゴシック"/>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CC00"/>
                </a:solidFill>
                <a:effectLst/>
                <a:uLnTx/>
                <a:uFillTx/>
                <a:latin typeface="ＭＳ Ｐゴシック"/>
                <a:ea typeface="ＭＳ Ｐゴシック"/>
                <a:cs typeface="+mn-cs"/>
              </a:rPr>
              <a:t>　　→制御ゲインで抑圧</a:t>
            </a:r>
            <a:endParaRPr kumimoji="1" lang="en-US" altLang="ja-JP" sz="2000" b="0" i="0" u="none" strike="noStrike" kern="1200" cap="none" spc="0" normalizeH="0" baseline="0" noProof="0" dirty="0">
              <a:ln>
                <a:noFill/>
              </a:ln>
              <a:solidFill>
                <a:srgbClr val="00CC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25640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A6519B-B6BF-4E0D-8CAD-4101C6F34DBE}"/>
              </a:ext>
            </a:extLst>
          </p:cNvPr>
          <p:cNvSpPr>
            <a:spLocks noGrp="1"/>
          </p:cNvSpPr>
          <p:nvPr>
            <p:ph type="title"/>
          </p:nvPr>
        </p:nvSpPr>
        <p:spPr/>
        <p:txBody>
          <a:bodyPr/>
          <a:lstStyle/>
          <a:p>
            <a:r>
              <a:rPr lang="ja-JP" altLang="en-US" dirty="0"/>
              <a:t>全体の</a:t>
            </a:r>
            <a:r>
              <a:rPr kumimoji="1" lang="ja-JP" altLang="en-US" dirty="0"/>
              <a:t>システム</a:t>
            </a:r>
          </a:p>
        </p:txBody>
      </p:sp>
      <p:grpSp>
        <p:nvGrpSpPr>
          <p:cNvPr id="4" name="グループ化 3">
            <a:extLst>
              <a:ext uri="{FF2B5EF4-FFF2-40B4-BE49-F238E27FC236}">
                <a16:creationId xmlns:a16="http://schemas.microsoft.com/office/drawing/2014/main" id="{43B401D7-2430-4DA6-97A7-A26D2A999E89}"/>
              </a:ext>
            </a:extLst>
          </p:cNvPr>
          <p:cNvGrpSpPr/>
          <p:nvPr/>
        </p:nvGrpSpPr>
        <p:grpSpPr>
          <a:xfrm>
            <a:off x="170829" y="1605103"/>
            <a:ext cx="8820098" cy="4897828"/>
            <a:chOff x="161951" y="1178975"/>
            <a:chExt cx="8820098" cy="4897828"/>
          </a:xfrm>
        </p:grpSpPr>
        <p:sp>
          <p:nvSpPr>
            <p:cNvPr id="5" name="四角形: 角を丸くする 4">
              <a:extLst>
                <a:ext uri="{FF2B5EF4-FFF2-40B4-BE49-F238E27FC236}">
                  <a16:creationId xmlns:a16="http://schemas.microsoft.com/office/drawing/2014/main" id="{AC77E670-BD00-4910-9DF4-292248DB1046}"/>
                </a:ext>
              </a:extLst>
            </p:cNvPr>
            <p:cNvSpPr/>
            <p:nvPr/>
          </p:nvSpPr>
          <p:spPr>
            <a:xfrm>
              <a:off x="2501977" y="3068996"/>
              <a:ext cx="3375023" cy="2700030"/>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88927425-E3D2-4FC9-BD8C-A6F4E5A4FC1F}"/>
                </a:ext>
              </a:extLst>
            </p:cNvPr>
            <p:cNvSpPr/>
            <p:nvPr/>
          </p:nvSpPr>
          <p:spPr>
            <a:xfrm>
              <a:off x="5292007" y="1538979"/>
              <a:ext cx="3690041" cy="2250025"/>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C62B46CA-A0CB-4334-8FF2-33F16E93172E}"/>
                </a:ext>
              </a:extLst>
            </p:cNvPr>
            <p:cNvSpPr/>
            <p:nvPr/>
          </p:nvSpPr>
          <p:spPr>
            <a:xfrm>
              <a:off x="161952" y="1538979"/>
              <a:ext cx="4410048" cy="2250025"/>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9DAED87-B4FA-44A6-911E-F45D6D825050}"/>
                </a:ext>
              </a:extLst>
            </p:cNvPr>
            <p:cNvSpPr txBox="1"/>
            <p:nvPr/>
          </p:nvSpPr>
          <p:spPr>
            <a:xfrm>
              <a:off x="1206452" y="1628980"/>
              <a:ext cx="105410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光検出器</a:t>
              </a:r>
            </a:p>
          </p:txBody>
        </p:sp>
        <p:sp>
          <p:nvSpPr>
            <p:cNvPr id="9" name="テキスト ボックス 8">
              <a:extLst>
                <a:ext uri="{FF2B5EF4-FFF2-40B4-BE49-F238E27FC236}">
                  <a16:creationId xmlns:a16="http://schemas.microsoft.com/office/drawing/2014/main" id="{C009CA69-3F5C-4008-9CDD-666D060E9E98}"/>
                </a:ext>
              </a:extLst>
            </p:cNvPr>
            <p:cNvSpPr txBox="1"/>
            <p:nvPr/>
          </p:nvSpPr>
          <p:spPr>
            <a:xfrm>
              <a:off x="6102017" y="1178975"/>
              <a:ext cx="207002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effectLst/>
                  <a:uLnTx/>
                  <a:uFillTx/>
                  <a:latin typeface="ＭＳ Ｐゴシック"/>
                  <a:ea typeface="ＭＳ Ｐゴシック"/>
                  <a:cs typeface="+mn-cs"/>
                </a:rPr>
                <a:t>補助光共振器システム</a:t>
              </a:r>
              <a:r>
                <a:rPr kumimoji="1" lang="en-US" altLang="ja-JP" sz="1400" b="1" i="0" u="none" strike="noStrike" kern="1200" cap="none" spc="0" normalizeH="0" baseline="0" noProof="0" dirty="0">
                  <a:ln>
                    <a:noFill/>
                  </a:ln>
                  <a:effectLst/>
                  <a:uLnTx/>
                  <a:uFillTx/>
                  <a:latin typeface="ＭＳ Ｐゴシック"/>
                  <a:ea typeface="ＭＳ Ｐゴシック"/>
                  <a:cs typeface="+mn-cs"/>
                </a:rPr>
                <a:t>B</a:t>
              </a:r>
              <a:endParaRPr kumimoji="1" lang="ja-JP" altLang="en-US" sz="1400" b="1" i="0" u="none" strike="noStrike" kern="1200" cap="none" spc="0" normalizeH="0" baseline="0" noProof="0" dirty="0">
                <a:ln>
                  <a:noFill/>
                </a:ln>
                <a:effectLst/>
                <a:uLnTx/>
                <a:uFillTx/>
                <a:latin typeface="ＭＳ Ｐゴシック"/>
                <a:ea typeface="ＭＳ Ｐゴシック"/>
                <a:cs typeface="+mn-cs"/>
              </a:endParaRPr>
            </a:p>
          </p:txBody>
        </p:sp>
        <p:sp>
          <p:nvSpPr>
            <p:cNvPr id="10" name="テキスト ボックス 9">
              <a:extLst>
                <a:ext uri="{FF2B5EF4-FFF2-40B4-BE49-F238E27FC236}">
                  <a16:creationId xmlns:a16="http://schemas.microsoft.com/office/drawing/2014/main" id="{357AB00E-BF7A-4BC9-8DBC-6B545B76BE11}"/>
                </a:ext>
              </a:extLst>
            </p:cNvPr>
            <p:cNvSpPr txBox="1"/>
            <p:nvPr/>
          </p:nvSpPr>
          <p:spPr>
            <a:xfrm>
              <a:off x="3491988" y="5769026"/>
              <a:ext cx="180002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主光共振器システム</a:t>
              </a:r>
            </a:p>
          </p:txBody>
        </p:sp>
        <p:sp>
          <p:nvSpPr>
            <p:cNvPr id="11" name="テキスト ボックス 10">
              <a:extLst>
                <a:ext uri="{FF2B5EF4-FFF2-40B4-BE49-F238E27FC236}">
                  <a16:creationId xmlns:a16="http://schemas.microsoft.com/office/drawing/2014/main" id="{D1F93095-8213-4E49-9F26-5A054606E9EF}"/>
                </a:ext>
              </a:extLst>
            </p:cNvPr>
            <p:cNvSpPr txBox="1"/>
            <p:nvPr/>
          </p:nvSpPr>
          <p:spPr>
            <a:xfrm>
              <a:off x="1241963" y="1178975"/>
              <a:ext cx="225002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effectLst/>
                  <a:uLnTx/>
                  <a:uFillTx/>
                  <a:latin typeface="ＭＳ Ｐゴシック"/>
                  <a:ea typeface="ＭＳ Ｐゴシック"/>
                  <a:cs typeface="+mn-cs"/>
                </a:rPr>
                <a:t>補助光共振器システム</a:t>
              </a:r>
              <a:r>
                <a:rPr kumimoji="1" lang="en-US" altLang="ja-JP" sz="1400" b="1" i="0" u="none" strike="noStrike" kern="1200" cap="none" spc="0" normalizeH="0" baseline="0" noProof="0" dirty="0">
                  <a:ln>
                    <a:noFill/>
                  </a:ln>
                  <a:effectLst/>
                  <a:uLnTx/>
                  <a:uFillTx/>
                  <a:latin typeface="ＭＳ Ｐゴシック"/>
                  <a:ea typeface="ＭＳ Ｐゴシック"/>
                  <a:cs typeface="+mn-cs"/>
                </a:rPr>
                <a:t>A</a:t>
              </a:r>
              <a:endParaRPr kumimoji="1" lang="ja-JP" altLang="en-US" sz="1400" b="1" i="0" u="none" strike="noStrike" kern="1200" cap="none" spc="0" normalizeH="0" baseline="0" noProof="0" dirty="0">
                <a:ln>
                  <a:noFill/>
                </a:ln>
                <a:effectLst/>
                <a:uLnTx/>
                <a:uFillTx/>
                <a:latin typeface="ＭＳ Ｐゴシック"/>
                <a:ea typeface="ＭＳ Ｐゴシック"/>
                <a:cs typeface="+mn-cs"/>
              </a:endParaRPr>
            </a:p>
          </p:txBody>
        </p:sp>
        <p:sp>
          <p:nvSpPr>
            <p:cNvPr id="12" name="正方形/長方形 11">
              <a:extLst>
                <a:ext uri="{FF2B5EF4-FFF2-40B4-BE49-F238E27FC236}">
                  <a16:creationId xmlns:a16="http://schemas.microsoft.com/office/drawing/2014/main" id="{8F50C598-3296-4F81-BFE0-EAE469AF4F44}"/>
                </a:ext>
              </a:extLst>
            </p:cNvPr>
            <p:cNvSpPr/>
            <p:nvPr/>
          </p:nvSpPr>
          <p:spPr>
            <a:xfrm>
              <a:off x="6282009" y="3158984"/>
              <a:ext cx="180002" cy="540006"/>
            </a:xfrm>
            <a:prstGeom prst="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307C6C2B-38A9-4FEF-9A59-5D5CA5858330}"/>
                </a:ext>
              </a:extLst>
            </p:cNvPr>
            <p:cNvSpPr/>
            <p:nvPr/>
          </p:nvSpPr>
          <p:spPr>
            <a:xfrm>
              <a:off x="3401977" y="3158984"/>
              <a:ext cx="180002" cy="540006"/>
            </a:xfrm>
            <a:prstGeom prst="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5E3C8B44-2560-4FB3-AAE1-17C467935D68}"/>
                </a:ext>
              </a:extLst>
            </p:cNvPr>
            <p:cNvSpPr/>
            <p:nvPr/>
          </p:nvSpPr>
          <p:spPr>
            <a:xfrm>
              <a:off x="8172031" y="3338987"/>
              <a:ext cx="360014" cy="180014"/>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A06024A6-6C7F-454D-8F52-FDF67CD4F9EE}"/>
                </a:ext>
              </a:extLst>
            </p:cNvPr>
            <p:cNvCxnSpPr>
              <a:cxnSpLocks/>
            </p:cNvCxnSpPr>
            <p:nvPr/>
          </p:nvCxnSpPr>
          <p:spPr>
            <a:xfrm>
              <a:off x="7542033" y="2348988"/>
              <a:ext cx="360004" cy="3600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57FFF729-B1A3-4062-9CAA-D35875D4CD60}"/>
                </a:ext>
              </a:extLst>
            </p:cNvPr>
            <p:cNvCxnSpPr>
              <a:cxnSpLocks/>
            </p:cNvCxnSpPr>
            <p:nvPr/>
          </p:nvCxnSpPr>
          <p:spPr>
            <a:xfrm>
              <a:off x="7542023" y="3248985"/>
              <a:ext cx="360004" cy="3600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9C83CA8-5BBE-4C76-B4CB-AD0F26CE2866}"/>
                </a:ext>
              </a:extLst>
            </p:cNvPr>
            <p:cNvCxnSpPr>
              <a:cxnSpLocks/>
            </p:cNvCxnSpPr>
            <p:nvPr/>
          </p:nvCxnSpPr>
          <p:spPr>
            <a:xfrm>
              <a:off x="6822025" y="2348988"/>
              <a:ext cx="360004" cy="3600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1CD62292-2468-4950-80AD-4272C063AA06}"/>
                </a:ext>
              </a:extLst>
            </p:cNvPr>
            <p:cNvCxnSpPr>
              <a:cxnSpLocks/>
            </p:cNvCxnSpPr>
            <p:nvPr/>
          </p:nvCxnSpPr>
          <p:spPr>
            <a:xfrm flipH="1">
              <a:off x="6822015" y="3248985"/>
              <a:ext cx="360004" cy="3600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2DEAE6BB-4C85-4C46-8724-29692B50055B}"/>
                </a:ext>
              </a:extLst>
            </p:cNvPr>
            <p:cNvCxnSpPr/>
            <p:nvPr/>
          </p:nvCxnSpPr>
          <p:spPr>
            <a:xfrm>
              <a:off x="7002017" y="1988984"/>
              <a:ext cx="0" cy="1440016"/>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CDCC5A7-BC45-42D5-89C6-CBBDDDE63792}"/>
                </a:ext>
              </a:extLst>
            </p:cNvPr>
            <p:cNvCxnSpPr>
              <a:cxnSpLocks/>
            </p:cNvCxnSpPr>
            <p:nvPr/>
          </p:nvCxnSpPr>
          <p:spPr>
            <a:xfrm>
              <a:off x="7722035" y="2528990"/>
              <a:ext cx="0" cy="900010"/>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4129D059-B4C2-4996-991C-F332215A5E84}"/>
                </a:ext>
              </a:extLst>
            </p:cNvPr>
            <p:cNvCxnSpPr>
              <a:cxnSpLocks/>
            </p:cNvCxnSpPr>
            <p:nvPr/>
          </p:nvCxnSpPr>
          <p:spPr>
            <a:xfrm>
              <a:off x="7002027" y="2528990"/>
              <a:ext cx="720008" cy="0"/>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2" name="グループ化 21">
              <a:extLst>
                <a:ext uri="{FF2B5EF4-FFF2-40B4-BE49-F238E27FC236}">
                  <a16:creationId xmlns:a16="http://schemas.microsoft.com/office/drawing/2014/main" id="{C6904323-1830-488A-AD66-ACC3AB1DB78B}"/>
                </a:ext>
              </a:extLst>
            </p:cNvPr>
            <p:cNvGrpSpPr>
              <a:grpSpLocks noChangeAspect="1"/>
            </p:cNvGrpSpPr>
            <p:nvPr/>
          </p:nvGrpSpPr>
          <p:grpSpPr>
            <a:xfrm>
              <a:off x="6822015" y="1718968"/>
              <a:ext cx="360004" cy="270003"/>
              <a:chOff x="5832014" y="3699003"/>
              <a:chExt cx="360004" cy="270003"/>
            </a:xfrm>
            <a:solidFill>
              <a:schemeClr val="bg1">
                <a:lumMod val="95000"/>
              </a:schemeClr>
            </a:solidFill>
          </p:grpSpPr>
          <p:sp>
            <p:nvSpPr>
              <p:cNvPr id="98" name="正方形/長方形 97">
                <a:extLst>
                  <a:ext uri="{FF2B5EF4-FFF2-40B4-BE49-F238E27FC236}">
                    <a16:creationId xmlns:a16="http://schemas.microsoft.com/office/drawing/2014/main" id="{68CC5C1F-43F6-4952-9CD8-45B3DDA46B9A}"/>
                  </a:ext>
                </a:extLst>
              </p:cNvPr>
              <p:cNvSpPr/>
              <p:nvPr/>
            </p:nvSpPr>
            <p:spPr>
              <a:xfrm>
                <a:off x="5832014" y="3879005"/>
                <a:ext cx="360004" cy="90001"/>
              </a:xfrm>
              <a:prstGeom prst="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539F54AF-8269-4479-8654-D8505D76066D}"/>
                  </a:ext>
                </a:extLst>
              </p:cNvPr>
              <p:cNvSpPr/>
              <p:nvPr/>
            </p:nvSpPr>
            <p:spPr>
              <a:xfrm>
                <a:off x="5922015" y="3699003"/>
                <a:ext cx="180002" cy="180002"/>
              </a:xfrm>
              <a:prstGeom prst="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正方形/長方形 22">
              <a:extLst>
                <a:ext uri="{FF2B5EF4-FFF2-40B4-BE49-F238E27FC236}">
                  <a16:creationId xmlns:a16="http://schemas.microsoft.com/office/drawing/2014/main" id="{BF98D1DF-1EBB-4E8A-95A7-92E356A094AA}"/>
                </a:ext>
              </a:extLst>
            </p:cNvPr>
            <p:cNvSpPr/>
            <p:nvPr/>
          </p:nvSpPr>
          <p:spPr>
            <a:xfrm flipH="1">
              <a:off x="611955" y="3338987"/>
              <a:ext cx="359994" cy="180014"/>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a:extLst>
                <a:ext uri="{FF2B5EF4-FFF2-40B4-BE49-F238E27FC236}">
                  <a16:creationId xmlns:a16="http://schemas.microsoft.com/office/drawing/2014/main" id="{89983051-16D1-46AB-82EB-88089B4F0D10}"/>
                </a:ext>
              </a:extLst>
            </p:cNvPr>
            <p:cNvCxnSpPr>
              <a:cxnSpLocks/>
            </p:cNvCxnSpPr>
            <p:nvPr/>
          </p:nvCxnSpPr>
          <p:spPr>
            <a:xfrm flipH="1">
              <a:off x="1241963" y="2348988"/>
              <a:ext cx="360004" cy="3600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A761E530-4F0E-4656-A481-A124FB3A95D8}"/>
                </a:ext>
              </a:extLst>
            </p:cNvPr>
            <p:cNvCxnSpPr>
              <a:cxnSpLocks/>
            </p:cNvCxnSpPr>
            <p:nvPr/>
          </p:nvCxnSpPr>
          <p:spPr>
            <a:xfrm flipH="1">
              <a:off x="1241952" y="3248985"/>
              <a:ext cx="360004" cy="3600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B7F43588-307D-4657-B714-D48071A21F26}"/>
                </a:ext>
              </a:extLst>
            </p:cNvPr>
            <p:cNvCxnSpPr>
              <a:cxnSpLocks/>
            </p:cNvCxnSpPr>
            <p:nvPr/>
          </p:nvCxnSpPr>
          <p:spPr>
            <a:xfrm flipH="1">
              <a:off x="1961971" y="2348988"/>
              <a:ext cx="360004" cy="3600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E2F68018-D4C4-4259-A520-1B0BB59BD115}"/>
                </a:ext>
              </a:extLst>
            </p:cNvPr>
            <p:cNvCxnSpPr>
              <a:cxnSpLocks/>
            </p:cNvCxnSpPr>
            <p:nvPr/>
          </p:nvCxnSpPr>
          <p:spPr>
            <a:xfrm>
              <a:off x="1961960" y="3248985"/>
              <a:ext cx="360004" cy="3600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D51157FA-9F20-4153-934B-0F8C369D417E}"/>
                </a:ext>
              </a:extLst>
            </p:cNvPr>
            <p:cNvCxnSpPr/>
            <p:nvPr/>
          </p:nvCxnSpPr>
          <p:spPr>
            <a:xfrm flipH="1">
              <a:off x="2141962" y="1988971"/>
              <a:ext cx="0" cy="1440016"/>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77DC91D7-0DD1-4445-BF9F-476AC64BC560}"/>
                </a:ext>
              </a:extLst>
            </p:cNvPr>
            <p:cNvCxnSpPr>
              <a:cxnSpLocks/>
            </p:cNvCxnSpPr>
            <p:nvPr/>
          </p:nvCxnSpPr>
          <p:spPr>
            <a:xfrm>
              <a:off x="1421965" y="2528990"/>
              <a:ext cx="0" cy="900010"/>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A8927072-6F04-4D21-90C4-5003E5C176A0}"/>
                </a:ext>
              </a:extLst>
            </p:cNvPr>
            <p:cNvCxnSpPr>
              <a:cxnSpLocks/>
            </p:cNvCxnSpPr>
            <p:nvPr/>
          </p:nvCxnSpPr>
          <p:spPr>
            <a:xfrm flipH="1">
              <a:off x="1421965" y="2528990"/>
              <a:ext cx="720008" cy="0"/>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1" name="グループ化 30">
              <a:extLst>
                <a:ext uri="{FF2B5EF4-FFF2-40B4-BE49-F238E27FC236}">
                  <a16:creationId xmlns:a16="http://schemas.microsoft.com/office/drawing/2014/main" id="{07F49586-68B4-46EF-8F93-DE2147A11DEC}"/>
                </a:ext>
              </a:extLst>
            </p:cNvPr>
            <p:cNvGrpSpPr>
              <a:grpSpLocks noChangeAspect="1"/>
            </p:cNvGrpSpPr>
            <p:nvPr/>
          </p:nvGrpSpPr>
          <p:grpSpPr>
            <a:xfrm flipH="1">
              <a:off x="1961971" y="1808982"/>
              <a:ext cx="360004" cy="270003"/>
              <a:chOff x="5832014" y="3699003"/>
              <a:chExt cx="360004" cy="270003"/>
            </a:xfrm>
            <a:solidFill>
              <a:schemeClr val="bg1">
                <a:lumMod val="95000"/>
              </a:schemeClr>
            </a:solidFill>
          </p:grpSpPr>
          <p:sp>
            <p:nvSpPr>
              <p:cNvPr id="96" name="正方形/長方形 95">
                <a:extLst>
                  <a:ext uri="{FF2B5EF4-FFF2-40B4-BE49-F238E27FC236}">
                    <a16:creationId xmlns:a16="http://schemas.microsoft.com/office/drawing/2014/main" id="{B764A7E4-447F-4E9F-91D7-F86A1A2CC810}"/>
                  </a:ext>
                </a:extLst>
              </p:cNvPr>
              <p:cNvSpPr/>
              <p:nvPr/>
            </p:nvSpPr>
            <p:spPr>
              <a:xfrm>
                <a:off x="5832014" y="3879005"/>
                <a:ext cx="360004" cy="90001"/>
              </a:xfrm>
              <a:prstGeom prst="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a:extLst>
                  <a:ext uri="{FF2B5EF4-FFF2-40B4-BE49-F238E27FC236}">
                    <a16:creationId xmlns:a16="http://schemas.microsoft.com/office/drawing/2014/main" id="{769BD694-CB83-45D8-A7DD-35E6C4B5E92A}"/>
                  </a:ext>
                </a:extLst>
              </p:cNvPr>
              <p:cNvSpPr/>
              <p:nvPr/>
            </p:nvSpPr>
            <p:spPr>
              <a:xfrm>
                <a:off x="5922015" y="3699003"/>
                <a:ext cx="180002" cy="180002"/>
              </a:xfrm>
              <a:prstGeom prst="rect">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2" name="直線コネクタ 31">
              <a:extLst>
                <a:ext uri="{FF2B5EF4-FFF2-40B4-BE49-F238E27FC236}">
                  <a16:creationId xmlns:a16="http://schemas.microsoft.com/office/drawing/2014/main" id="{D779087C-A61B-459A-AE08-268BCACE2700}"/>
                </a:ext>
              </a:extLst>
            </p:cNvPr>
            <p:cNvCxnSpPr>
              <a:cxnSpLocks/>
            </p:cNvCxnSpPr>
            <p:nvPr/>
          </p:nvCxnSpPr>
          <p:spPr>
            <a:xfrm flipH="1">
              <a:off x="2591978" y="3248998"/>
              <a:ext cx="360004" cy="3600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グループ化 32">
              <a:extLst>
                <a:ext uri="{FF2B5EF4-FFF2-40B4-BE49-F238E27FC236}">
                  <a16:creationId xmlns:a16="http://schemas.microsoft.com/office/drawing/2014/main" id="{C91AEE7D-2EAD-4219-A366-B78D68BB4E5B}"/>
                </a:ext>
              </a:extLst>
            </p:cNvPr>
            <p:cNvGrpSpPr/>
            <p:nvPr/>
          </p:nvGrpSpPr>
          <p:grpSpPr>
            <a:xfrm>
              <a:off x="611956" y="2348988"/>
              <a:ext cx="360000" cy="360000"/>
              <a:chOff x="567000" y="3249000"/>
              <a:chExt cx="360000" cy="360000"/>
            </a:xfrm>
          </p:grpSpPr>
          <p:sp>
            <p:nvSpPr>
              <p:cNvPr id="92" name="楕円 91">
                <a:extLst>
                  <a:ext uri="{FF2B5EF4-FFF2-40B4-BE49-F238E27FC236}">
                    <a16:creationId xmlns:a16="http://schemas.microsoft.com/office/drawing/2014/main" id="{CADB3FB0-9A38-4D40-886B-18897113677B}"/>
                  </a:ext>
                </a:extLst>
              </p:cNvPr>
              <p:cNvSpPr/>
              <p:nvPr/>
            </p:nvSpPr>
            <p:spPr>
              <a:xfrm>
                <a:off x="567000" y="3249000"/>
                <a:ext cx="360000" cy="36000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3" name="グループ化 92">
                <a:extLst>
                  <a:ext uri="{FF2B5EF4-FFF2-40B4-BE49-F238E27FC236}">
                    <a16:creationId xmlns:a16="http://schemas.microsoft.com/office/drawing/2014/main" id="{F72843F4-D6CF-4029-8A9B-70C649E98CCD}"/>
                  </a:ext>
                </a:extLst>
              </p:cNvPr>
              <p:cNvGrpSpPr/>
              <p:nvPr/>
            </p:nvGrpSpPr>
            <p:grpSpPr>
              <a:xfrm>
                <a:off x="612000" y="3384000"/>
                <a:ext cx="270519" cy="116026"/>
                <a:chOff x="2412000" y="549000"/>
                <a:chExt cx="2870214" cy="1448480"/>
              </a:xfrm>
            </p:grpSpPr>
            <p:sp>
              <p:nvSpPr>
                <p:cNvPr id="94" name="フリーフォーム: 図形 93">
                  <a:extLst>
                    <a:ext uri="{FF2B5EF4-FFF2-40B4-BE49-F238E27FC236}">
                      <a16:creationId xmlns:a16="http://schemas.microsoft.com/office/drawing/2014/main" id="{689F5312-8F18-41BA-BC7F-514786C80640}"/>
                    </a:ext>
                  </a:extLst>
                </p:cNvPr>
                <p:cNvSpPr/>
                <p:nvPr/>
              </p:nvSpPr>
              <p:spPr>
                <a:xfrm>
                  <a:off x="2412000" y="549000"/>
                  <a:ext cx="1429305" cy="719109"/>
                </a:xfrm>
                <a:custGeom>
                  <a:avLst/>
                  <a:gdLst>
                    <a:gd name="connsiteX0" fmla="*/ 0 w 1429305"/>
                    <a:gd name="connsiteY0" fmla="*/ 701354 h 719109"/>
                    <a:gd name="connsiteX1" fmla="*/ 710214 w 1429305"/>
                    <a:gd name="connsiteY1" fmla="*/ 18 h 719109"/>
                    <a:gd name="connsiteX2" fmla="*/ 1429305 w 1429305"/>
                    <a:gd name="connsiteY2" fmla="*/ 719109 h 719109"/>
                  </a:gdLst>
                  <a:ahLst/>
                  <a:cxnLst>
                    <a:cxn ang="0">
                      <a:pos x="connsiteX0" y="connsiteY0"/>
                    </a:cxn>
                    <a:cxn ang="0">
                      <a:pos x="connsiteX1" y="connsiteY1"/>
                    </a:cxn>
                    <a:cxn ang="0">
                      <a:pos x="connsiteX2" y="connsiteY2"/>
                    </a:cxn>
                  </a:cxnLst>
                  <a:rect l="l" t="t" r="r" b="b"/>
                  <a:pathLst>
                    <a:path w="1429305" h="719109">
                      <a:moveTo>
                        <a:pt x="0" y="701354"/>
                      </a:moveTo>
                      <a:cubicBezTo>
                        <a:pt x="235998" y="349206"/>
                        <a:pt x="471997" y="-2941"/>
                        <a:pt x="710214" y="18"/>
                      </a:cubicBezTo>
                      <a:cubicBezTo>
                        <a:pt x="948431" y="2977"/>
                        <a:pt x="1188868" y="361043"/>
                        <a:pt x="1429305" y="71910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フリーフォーム: 図形 94">
                  <a:extLst>
                    <a:ext uri="{FF2B5EF4-FFF2-40B4-BE49-F238E27FC236}">
                      <a16:creationId xmlns:a16="http://schemas.microsoft.com/office/drawing/2014/main" id="{45318CC2-AC7B-42E8-86AB-FD630967E038}"/>
                    </a:ext>
                  </a:extLst>
                </p:cNvPr>
                <p:cNvSpPr/>
                <p:nvPr/>
              </p:nvSpPr>
              <p:spPr>
                <a:xfrm>
                  <a:off x="3844031" y="1251751"/>
                  <a:ext cx="1438183" cy="745729"/>
                </a:xfrm>
                <a:custGeom>
                  <a:avLst/>
                  <a:gdLst>
                    <a:gd name="connsiteX0" fmla="*/ 0 w 1438183"/>
                    <a:gd name="connsiteY0" fmla="*/ 0 h 745729"/>
                    <a:gd name="connsiteX1" fmla="*/ 719091 w 1438183"/>
                    <a:gd name="connsiteY1" fmla="*/ 745725 h 745729"/>
                    <a:gd name="connsiteX2" fmla="*/ 1438183 w 1438183"/>
                    <a:gd name="connsiteY2" fmla="*/ 8878 h 745729"/>
                  </a:gdLst>
                  <a:ahLst/>
                  <a:cxnLst>
                    <a:cxn ang="0">
                      <a:pos x="connsiteX0" y="connsiteY0"/>
                    </a:cxn>
                    <a:cxn ang="0">
                      <a:pos x="connsiteX1" y="connsiteY1"/>
                    </a:cxn>
                    <a:cxn ang="0">
                      <a:pos x="connsiteX2" y="connsiteY2"/>
                    </a:cxn>
                  </a:cxnLst>
                  <a:rect l="l" t="t" r="r" b="b"/>
                  <a:pathLst>
                    <a:path w="1438183" h="745729">
                      <a:moveTo>
                        <a:pt x="0" y="0"/>
                      </a:moveTo>
                      <a:cubicBezTo>
                        <a:pt x="239697" y="372122"/>
                        <a:pt x="479394" y="744245"/>
                        <a:pt x="719091" y="745725"/>
                      </a:cubicBezTo>
                      <a:cubicBezTo>
                        <a:pt x="958788" y="747205"/>
                        <a:pt x="1198485" y="378041"/>
                        <a:pt x="1438183" y="887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4" name="グループ化 33">
              <a:extLst>
                <a:ext uri="{FF2B5EF4-FFF2-40B4-BE49-F238E27FC236}">
                  <a16:creationId xmlns:a16="http://schemas.microsoft.com/office/drawing/2014/main" id="{1601D68E-5B35-466E-AC7E-279758C9A5AA}"/>
                </a:ext>
              </a:extLst>
            </p:cNvPr>
            <p:cNvGrpSpPr/>
            <p:nvPr/>
          </p:nvGrpSpPr>
          <p:grpSpPr>
            <a:xfrm>
              <a:off x="8172040" y="2348988"/>
              <a:ext cx="360000" cy="360000"/>
              <a:chOff x="567000" y="3249000"/>
              <a:chExt cx="360000" cy="360000"/>
            </a:xfrm>
          </p:grpSpPr>
          <p:sp>
            <p:nvSpPr>
              <p:cNvPr id="88" name="楕円 87">
                <a:extLst>
                  <a:ext uri="{FF2B5EF4-FFF2-40B4-BE49-F238E27FC236}">
                    <a16:creationId xmlns:a16="http://schemas.microsoft.com/office/drawing/2014/main" id="{C955ACDF-3501-4D96-BA66-FAB5126D320D}"/>
                  </a:ext>
                </a:extLst>
              </p:cNvPr>
              <p:cNvSpPr/>
              <p:nvPr/>
            </p:nvSpPr>
            <p:spPr>
              <a:xfrm>
                <a:off x="567000" y="3249000"/>
                <a:ext cx="360000" cy="36000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9" name="グループ化 88">
                <a:extLst>
                  <a:ext uri="{FF2B5EF4-FFF2-40B4-BE49-F238E27FC236}">
                    <a16:creationId xmlns:a16="http://schemas.microsoft.com/office/drawing/2014/main" id="{998F44D1-8BDB-4630-A6A2-93E63206733D}"/>
                  </a:ext>
                </a:extLst>
              </p:cNvPr>
              <p:cNvGrpSpPr/>
              <p:nvPr/>
            </p:nvGrpSpPr>
            <p:grpSpPr>
              <a:xfrm>
                <a:off x="612000" y="3384000"/>
                <a:ext cx="270519" cy="116026"/>
                <a:chOff x="2412000" y="549000"/>
                <a:chExt cx="2870214" cy="1448480"/>
              </a:xfrm>
            </p:grpSpPr>
            <p:sp>
              <p:nvSpPr>
                <p:cNvPr id="90" name="フリーフォーム: 図形 89">
                  <a:extLst>
                    <a:ext uri="{FF2B5EF4-FFF2-40B4-BE49-F238E27FC236}">
                      <a16:creationId xmlns:a16="http://schemas.microsoft.com/office/drawing/2014/main" id="{A58D77B6-D56F-4A74-987D-C024349DF255}"/>
                    </a:ext>
                  </a:extLst>
                </p:cNvPr>
                <p:cNvSpPr/>
                <p:nvPr/>
              </p:nvSpPr>
              <p:spPr>
                <a:xfrm>
                  <a:off x="2412000" y="549000"/>
                  <a:ext cx="1429305" cy="719109"/>
                </a:xfrm>
                <a:custGeom>
                  <a:avLst/>
                  <a:gdLst>
                    <a:gd name="connsiteX0" fmla="*/ 0 w 1429305"/>
                    <a:gd name="connsiteY0" fmla="*/ 701354 h 719109"/>
                    <a:gd name="connsiteX1" fmla="*/ 710214 w 1429305"/>
                    <a:gd name="connsiteY1" fmla="*/ 18 h 719109"/>
                    <a:gd name="connsiteX2" fmla="*/ 1429305 w 1429305"/>
                    <a:gd name="connsiteY2" fmla="*/ 719109 h 719109"/>
                  </a:gdLst>
                  <a:ahLst/>
                  <a:cxnLst>
                    <a:cxn ang="0">
                      <a:pos x="connsiteX0" y="connsiteY0"/>
                    </a:cxn>
                    <a:cxn ang="0">
                      <a:pos x="connsiteX1" y="connsiteY1"/>
                    </a:cxn>
                    <a:cxn ang="0">
                      <a:pos x="connsiteX2" y="connsiteY2"/>
                    </a:cxn>
                  </a:cxnLst>
                  <a:rect l="l" t="t" r="r" b="b"/>
                  <a:pathLst>
                    <a:path w="1429305" h="719109">
                      <a:moveTo>
                        <a:pt x="0" y="701354"/>
                      </a:moveTo>
                      <a:cubicBezTo>
                        <a:pt x="235998" y="349206"/>
                        <a:pt x="471997" y="-2941"/>
                        <a:pt x="710214" y="18"/>
                      </a:cubicBezTo>
                      <a:cubicBezTo>
                        <a:pt x="948431" y="2977"/>
                        <a:pt x="1188868" y="361043"/>
                        <a:pt x="1429305" y="71910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リーフォーム: 図形 90">
                  <a:extLst>
                    <a:ext uri="{FF2B5EF4-FFF2-40B4-BE49-F238E27FC236}">
                      <a16:creationId xmlns:a16="http://schemas.microsoft.com/office/drawing/2014/main" id="{DA275D55-0F9F-476F-9244-99C198EFEB66}"/>
                    </a:ext>
                  </a:extLst>
                </p:cNvPr>
                <p:cNvSpPr/>
                <p:nvPr/>
              </p:nvSpPr>
              <p:spPr>
                <a:xfrm>
                  <a:off x="3844031" y="1251751"/>
                  <a:ext cx="1438183" cy="745729"/>
                </a:xfrm>
                <a:custGeom>
                  <a:avLst/>
                  <a:gdLst>
                    <a:gd name="connsiteX0" fmla="*/ 0 w 1438183"/>
                    <a:gd name="connsiteY0" fmla="*/ 0 h 745729"/>
                    <a:gd name="connsiteX1" fmla="*/ 719091 w 1438183"/>
                    <a:gd name="connsiteY1" fmla="*/ 745725 h 745729"/>
                    <a:gd name="connsiteX2" fmla="*/ 1438183 w 1438183"/>
                    <a:gd name="connsiteY2" fmla="*/ 8878 h 745729"/>
                  </a:gdLst>
                  <a:ahLst/>
                  <a:cxnLst>
                    <a:cxn ang="0">
                      <a:pos x="connsiteX0" y="connsiteY0"/>
                    </a:cxn>
                    <a:cxn ang="0">
                      <a:pos x="connsiteX1" y="connsiteY1"/>
                    </a:cxn>
                    <a:cxn ang="0">
                      <a:pos x="connsiteX2" y="connsiteY2"/>
                    </a:cxn>
                  </a:cxnLst>
                  <a:rect l="l" t="t" r="r" b="b"/>
                  <a:pathLst>
                    <a:path w="1438183" h="745729">
                      <a:moveTo>
                        <a:pt x="0" y="0"/>
                      </a:moveTo>
                      <a:cubicBezTo>
                        <a:pt x="239697" y="372122"/>
                        <a:pt x="479394" y="744245"/>
                        <a:pt x="719091" y="745725"/>
                      </a:cubicBezTo>
                      <a:cubicBezTo>
                        <a:pt x="958788" y="747205"/>
                        <a:pt x="1198485" y="378041"/>
                        <a:pt x="1438183" y="887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35" name="直線矢印コネクタ 34">
              <a:extLst>
                <a:ext uri="{FF2B5EF4-FFF2-40B4-BE49-F238E27FC236}">
                  <a16:creationId xmlns:a16="http://schemas.microsoft.com/office/drawing/2014/main" id="{DBFF2103-349B-4535-8950-2C851C1D91F5}"/>
                </a:ext>
              </a:extLst>
            </p:cNvPr>
            <p:cNvCxnSpPr>
              <a:cxnSpLocks/>
              <a:stCxn id="23" idx="0"/>
            </p:cNvCxnSpPr>
            <p:nvPr/>
          </p:nvCxnSpPr>
          <p:spPr>
            <a:xfrm flipV="1">
              <a:off x="791952" y="2708992"/>
              <a:ext cx="0" cy="629995"/>
            </a:xfrm>
            <a:prstGeom prst="straightConnector1">
              <a:avLst/>
            </a:prstGeom>
            <a:ln w="25400" cmpd="dbl">
              <a:solidFill>
                <a:schemeClr val="tx1"/>
              </a:solidFill>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AD166572-1B95-445B-BE47-3E0F633845BB}"/>
                </a:ext>
              </a:extLst>
            </p:cNvPr>
            <p:cNvCxnSpPr>
              <a:cxnSpLocks/>
              <a:stCxn id="97" idx="0"/>
            </p:cNvCxnSpPr>
            <p:nvPr/>
          </p:nvCxnSpPr>
          <p:spPr>
            <a:xfrm flipV="1">
              <a:off x="2141973" y="1628980"/>
              <a:ext cx="0" cy="18000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96AFC0A1-6F4F-4E91-9155-4C68AA1AEC11}"/>
                </a:ext>
              </a:extLst>
            </p:cNvPr>
            <p:cNvCxnSpPr/>
            <p:nvPr/>
          </p:nvCxnSpPr>
          <p:spPr>
            <a:xfrm>
              <a:off x="2141973" y="1628980"/>
              <a:ext cx="21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180EA6A0-521D-4EBE-9706-A6D287399AA4}"/>
                </a:ext>
              </a:extLst>
            </p:cNvPr>
            <p:cNvCxnSpPr>
              <a:cxnSpLocks/>
            </p:cNvCxnSpPr>
            <p:nvPr/>
          </p:nvCxnSpPr>
          <p:spPr>
            <a:xfrm flipV="1">
              <a:off x="7002000" y="1628980"/>
              <a:ext cx="0" cy="899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C19B91C9-5972-42A1-8113-69F607303434}"/>
                </a:ext>
              </a:extLst>
            </p:cNvPr>
            <p:cNvCxnSpPr>
              <a:cxnSpLocks/>
            </p:cNvCxnSpPr>
            <p:nvPr/>
          </p:nvCxnSpPr>
          <p:spPr>
            <a:xfrm>
              <a:off x="5562011" y="1628980"/>
              <a:ext cx="144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B633DA06-BF50-4037-B1E2-1E33131DAF53}"/>
                </a:ext>
              </a:extLst>
            </p:cNvPr>
            <p:cNvCxnSpPr>
              <a:cxnSpLocks/>
            </p:cNvCxnSpPr>
            <p:nvPr/>
          </p:nvCxnSpPr>
          <p:spPr>
            <a:xfrm>
              <a:off x="791958" y="2888994"/>
              <a:ext cx="3420038" cy="0"/>
            </a:xfrm>
            <a:prstGeom prst="line">
              <a:avLst/>
            </a:prstGeom>
            <a:ln w="254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863A3F3D-3DFB-4B7E-8224-BB4FB8DDFC3A}"/>
                </a:ext>
              </a:extLst>
            </p:cNvPr>
            <p:cNvCxnSpPr>
              <a:cxnSpLocks/>
            </p:cNvCxnSpPr>
            <p:nvPr/>
          </p:nvCxnSpPr>
          <p:spPr>
            <a:xfrm>
              <a:off x="3491988" y="2888994"/>
              <a:ext cx="0" cy="270003"/>
            </a:xfrm>
            <a:prstGeom prst="line">
              <a:avLst/>
            </a:prstGeom>
            <a:ln w="25400" cmpd="dbl">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ACB8F877-D819-4BF1-BF03-4C5006988A3E}"/>
                </a:ext>
              </a:extLst>
            </p:cNvPr>
            <p:cNvCxnSpPr>
              <a:cxnSpLocks/>
            </p:cNvCxnSpPr>
            <p:nvPr/>
          </p:nvCxnSpPr>
          <p:spPr>
            <a:xfrm flipV="1">
              <a:off x="8352042" y="2708992"/>
              <a:ext cx="0" cy="630007"/>
            </a:xfrm>
            <a:prstGeom prst="straightConnector1">
              <a:avLst/>
            </a:prstGeom>
            <a:ln w="25400" cmpd="dbl">
              <a:solidFill>
                <a:schemeClr val="tx1"/>
              </a:solidFill>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6E49940B-0439-44D5-8856-E5A5F1285372}"/>
                </a:ext>
              </a:extLst>
            </p:cNvPr>
            <p:cNvCxnSpPr>
              <a:cxnSpLocks/>
            </p:cNvCxnSpPr>
            <p:nvPr/>
          </p:nvCxnSpPr>
          <p:spPr>
            <a:xfrm>
              <a:off x="5652012" y="2888994"/>
              <a:ext cx="2700030" cy="0"/>
            </a:xfrm>
            <a:prstGeom prst="line">
              <a:avLst/>
            </a:prstGeom>
            <a:ln w="254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7103EE6D-8B1D-4806-9738-3B7C580965CE}"/>
                </a:ext>
              </a:extLst>
            </p:cNvPr>
            <p:cNvCxnSpPr>
              <a:cxnSpLocks/>
            </p:cNvCxnSpPr>
            <p:nvPr/>
          </p:nvCxnSpPr>
          <p:spPr>
            <a:xfrm>
              <a:off x="6372020" y="2888994"/>
              <a:ext cx="0" cy="270003"/>
            </a:xfrm>
            <a:prstGeom prst="line">
              <a:avLst/>
            </a:prstGeom>
            <a:ln w="25400" cmpd="dbl">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36D4B62C-863B-4EA3-ACDF-4D6BAF69464B}"/>
                </a:ext>
              </a:extLst>
            </p:cNvPr>
            <p:cNvSpPr txBox="1"/>
            <p:nvPr/>
          </p:nvSpPr>
          <p:spPr>
            <a:xfrm>
              <a:off x="7073049" y="1628980"/>
              <a:ext cx="105410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光検出器</a:t>
              </a:r>
            </a:p>
          </p:txBody>
        </p:sp>
        <p:sp>
          <p:nvSpPr>
            <p:cNvPr id="46" name="テキスト ボックス 45">
              <a:extLst>
                <a:ext uri="{FF2B5EF4-FFF2-40B4-BE49-F238E27FC236}">
                  <a16:creationId xmlns:a16="http://schemas.microsoft.com/office/drawing/2014/main" id="{7D2617A2-E375-49E7-81C0-4C2521C1A2AA}"/>
                </a:ext>
              </a:extLst>
            </p:cNvPr>
            <p:cNvSpPr txBox="1"/>
            <p:nvPr/>
          </p:nvSpPr>
          <p:spPr>
            <a:xfrm>
              <a:off x="341953" y="3473388"/>
              <a:ext cx="9000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レーザー </a:t>
              </a:r>
            </a:p>
          </p:txBody>
        </p:sp>
        <p:sp>
          <p:nvSpPr>
            <p:cNvPr id="47" name="テキスト ボックス 46">
              <a:extLst>
                <a:ext uri="{FF2B5EF4-FFF2-40B4-BE49-F238E27FC236}">
                  <a16:creationId xmlns:a16="http://schemas.microsoft.com/office/drawing/2014/main" id="{86869B58-129C-49C9-90DA-228F2EC62563}"/>
                </a:ext>
              </a:extLst>
            </p:cNvPr>
            <p:cNvSpPr txBox="1"/>
            <p:nvPr/>
          </p:nvSpPr>
          <p:spPr>
            <a:xfrm>
              <a:off x="7992038" y="3473388"/>
              <a:ext cx="9000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レーザー </a:t>
              </a:r>
            </a:p>
          </p:txBody>
        </p:sp>
        <p:sp>
          <p:nvSpPr>
            <p:cNvPr id="48" name="テキスト ボックス 47">
              <a:extLst>
                <a:ext uri="{FF2B5EF4-FFF2-40B4-BE49-F238E27FC236}">
                  <a16:creationId xmlns:a16="http://schemas.microsoft.com/office/drawing/2014/main" id="{8AB29AA2-8D0A-44F9-828F-C78800855C0B}"/>
                </a:ext>
              </a:extLst>
            </p:cNvPr>
            <p:cNvSpPr txBox="1"/>
            <p:nvPr/>
          </p:nvSpPr>
          <p:spPr>
            <a:xfrm>
              <a:off x="161951" y="2708992"/>
              <a:ext cx="630007" cy="215444"/>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ＭＳ Ｐゴシック"/>
                  <a:ea typeface="ＭＳ Ｐゴシック"/>
                </a:rPr>
                <a:t>発振器</a:t>
              </a: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 </a:t>
              </a:r>
            </a:p>
          </p:txBody>
        </p:sp>
        <p:sp>
          <p:nvSpPr>
            <p:cNvPr id="49" name="テキスト ボックス 48">
              <a:extLst>
                <a:ext uri="{FF2B5EF4-FFF2-40B4-BE49-F238E27FC236}">
                  <a16:creationId xmlns:a16="http://schemas.microsoft.com/office/drawing/2014/main" id="{338DEDCC-C1C6-44F3-BD5A-CECD22C16EBC}"/>
                </a:ext>
              </a:extLst>
            </p:cNvPr>
            <p:cNvSpPr txBox="1"/>
            <p:nvPr/>
          </p:nvSpPr>
          <p:spPr>
            <a:xfrm>
              <a:off x="3509744" y="3519001"/>
              <a:ext cx="65482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鏡</a:t>
              </a:r>
              <a:r>
                <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rPr>
                <a:t>A2</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50" name="テキスト ボックス 49">
              <a:extLst>
                <a:ext uri="{FF2B5EF4-FFF2-40B4-BE49-F238E27FC236}">
                  <a16:creationId xmlns:a16="http://schemas.microsoft.com/office/drawing/2014/main" id="{F5B114ED-C9CC-49B5-B4D4-1DF6AD02D358}"/>
                </a:ext>
              </a:extLst>
            </p:cNvPr>
            <p:cNvSpPr txBox="1"/>
            <p:nvPr/>
          </p:nvSpPr>
          <p:spPr>
            <a:xfrm>
              <a:off x="5796503" y="3519001"/>
              <a:ext cx="65482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鏡</a:t>
              </a:r>
              <a:r>
                <a:rPr lang="en-US" altLang="ja-JP" sz="1400" b="1" dirty="0">
                  <a:solidFill>
                    <a:prstClr val="black"/>
                  </a:solidFill>
                  <a:latin typeface="ＭＳ Ｐゴシック"/>
                  <a:ea typeface="ＭＳ Ｐゴシック"/>
                </a:rPr>
                <a:t>B2</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51" name="テキスト ボックス 50">
              <a:extLst>
                <a:ext uri="{FF2B5EF4-FFF2-40B4-BE49-F238E27FC236}">
                  <a16:creationId xmlns:a16="http://schemas.microsoft.com/office/drawing/2014/main" id="{7C30D084-6CF2-4914-B8B4-3FAEE886ED46}"/>
                </a:ext>
              </a:extLst>
            </p:cNvPr>
            <p:cNvSpPr txBox="1"/>
            <p:nvPr/>
          </p:nvSpPr>
          <p:spPr>
            <a:xfrm>
              <a:off x="2868410" y="3005628"/>
              <a:ext cx="65482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rPr>
                <a:t>PBS</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52" name="テキスト ボックス 51">
              <a:extLst>
                <a:ext uri="{FF2B5EF4-FFF2-40B4-BE49-F238E27FC236}">
                  <a16:creationId xmlns:a16="http://schemas.microsoft.com/office/drawing/2014/main" id="{BFD429F9-2D3F-4C17-BD7C-B2CE3FD50280}"/>
                </a:ext>
              </a:extLst>
            </p:cNvPr>
            <p:cNvSpPr txBox="1"/>
            <p:nvPr/>
          </p:nvSpPr>
          <p:spPr>
            <a:xfrm>
              <a:off x="3041983" y="4959017"/>
              <a:ext cx="100552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n-ea"/>
                  <a:cs typeface="+mn-cs"/>
                </a:rPr>
                <a:t>光検出器</a:t>
              </a:r>
            </a:p>
          </p:txBody>
        </p:sp>
        <p:sp>
          <p:nvSpPr>
            <p:cNvPr id="53" name="テキスト ボックス 52">
              <a:extLst>
                <a:ext uri="{FF2B5EF4-FFF2-40B4-BE49-F238E27FC236}">
                  <a16:creationId xmlns:a16="http://schemas.microsoft.com/office/drawing/2014/main" id="{196FC473-F5B2-47CE-990F-BD73B499C021}"/>
                </a:ext>
              </a:extLst>
            </p:cNvPr>
            <p:cNvSpPr txBox="1"/>
            <p:nvPr/>
          </p:nvSpPr>
          <p:spPr>
            <a:xfrm>
              <a:off x="2771980" y="5409022"/>
              <a:ext cx="9000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レーザー </a:t>
              </a:r>
            </a:p>
          </p:txBody>
        </p:sp>
        <p:cxnSp>
          <p:nvCxnSpPr>
            <p:cNvPr id="54" name="直線コネクタ 53">
              <a:extLst>
                <a:ext uri="{FF2B5EF4-FFF2-40B4-BE49-F238E27FC236}">
                  <a16:creationId xmlns:a16="http://schemas.microsoft.com/office/drawing/2014/main" id="{EC480BA8-EDE7-48EA-82D6-12F2CCE9DDF6}"/>
                </a:ext>
              </a:extLst>
            </p:cNvPr>
            <p:cNvCxnSpPr>
              <a:cxnSpLocks/>
              <a:stCxn id="83" idx="1"/>
            </p:cNvCxnSpPr>
            <p:nvPr/>
          </p:nvCxnSpPr>
          <p:spPr>
            <a:xfrm flipH="1">
              <a:off x="2743200" y="4869016"/>
              <a:ext cx="298783" cy="0"/>
            </a:xfrm>
            <a:prstGeom prst="line">
              <a:avLst/>
            </a:prstGeom>
            <a:ln w="508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55" name="グループ化 54">
              <a:extLst>
                <a:ext uri="{FF2B5EF4-FFF2-40B4-BE49-F238E27FC236}">
                  <a16:creationId xmlns:a16="http://schemas.microsoft.com/office/drawing/2014/main" id="{B5A9A6AC-F01D-484B-A7E3-EDC6B2491AAB}"/>
                </a:ext>
              </a:extLst>
            </p:cNvPr>
            <p:cNvGrpSpPr/>
            <p:nvPr/>
          </p:nvGrpSpPr>
          <p:grpSpPr>
            <a:xfrm>
              <a:off x="4031994" y="5229020"/>
              <a:ext cx="360000" cy="360000"/>
              <a:chOff x="567000" y="3249000"/>
              <a:chExt cx="360000" cy="360000"/>
            </a:xfrm>
          </p:grpSpPr>
          <p:sp>
            <p:nvSpPr>
              <p:cNvPr id="84" name="楕円 83">
                <a:extLst>
                  <a:ext uri="{FF2B5EF4-FFF2-40B4-BE49-F238E27FC236}">
                    <a16:creationId xmlns:a16="http://schemas.microsoft.com/office/drawing/2014/main" id="{49599EDB-5C96-4B27-B0DE-F3B9A1927F3C}"/>
                  </a:ext>
                </a:extLst>
              </p:cNvPr>
              <p:cNvSpPr/>
              <p:nvPr/>
            </p:nvSpPr>
            <p:spPr>
              <a:xfrm>
                <a:off x="567000" y="3249000"/>
                <a:ext cx="360000" cy="36000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E651FF09-B963-4DC9-A888-6EFE2BF80CD2}"/>
                  </a:ext>
                </a:extLst>
              </p:cNvPr>
              <p:cNvGrpSpPr/>
              <p:nvPr/>
            </p:nvGrpSpPr>
            <p:grpSpPr>
              <a:xfrm>
                <a:off x="612000" y="3384000"/>
                <a:ext cx="270519" cy="116026"/>
                <a:chOff x="2412000" y="549000"/>
                <a:chExt cx="2870214" cy="1448480"/>
              </a:xfrm>
            </p:grpSpPr>
            <p:sp>
              <p:nvSpPr>
                <p:cNvPr id="86" name="フリーフォーム: 図形 85">
                  <a:extLst>
                    <a:ext uri="{FF2B5EF4-FFF2-40B4-BE49-F238E27FC236}">
                      <a16:creationId xmlns:a16="http://schemas.microsoft.com/office/drawing/2014/main" id="{B4A4D428-2CDF-4817-B14C-BC9009090AA7}"/>
                    </a:ext>
                  </a:extLst>
                </p:cNvPr>
                <p:cNvSpPr/>
                <p:nvPr/>
              </p:nvSpPr>
              <p:spPr>
                <a:xfrm>
                  <a:off x="2412000" y="549000"/>
                  <a:ext cx="1429305" cy="719109"/>
                </a:xfrm>
                <a:custGeom>
                  <a:avLst/>
                  <a:gdLst>
                    <a:gd name="connsiteX0" fmla="*/ 0 w 1429305"/>
                    <a:gd name="connsiteY0" fmla="*/ 701354 h 719109"/>
                    <a:gd name="connsiteX1" fmla="*/ 710214 w 1429305"/>
                    <a:gd name="connsiteY1" fmla="*/ 18 h 719109"/>
                    <a:gd name="connsiteX2" fmla="*/ 1429305 w 1429305"/>
                    <a:gd name="connsiteY2" fmla="*/ 719109 h 719109"/>
                  </a:gdLst>
                  <a:ahLst/>
                  <a:cxnLst>
                    <a:cxn ang="0">
                      <a:pos x="connsiteX0" y="connsiteY0"/>
                    </a:cxn>
                    <a:cxn ang="0">
                      <a:pos x="connsiteX1" y="connsiteY1"/>
                    </a:cxn>
                    <a:cxn ang="0">
                      <a:pos x="connsiteX2" y="connsiteY2"/>
                    </a:cxn>
                  </a:cxnLst>
                  <a:rect l="l" t="t" r="r" b="b"/>
                  <a:pathLst>
                    <a:path w="1429305" h="719109">
                      <a:moveTo>
                        <a:pt x="0" y="701354"/>
                      </a:moveTo>
                      <a:cubicBezTo>
                        <a:pt x="235998" y="349206"/>
                        <a:pt x="471997" y="-2941"/>
                        <a:pt x="710214" y="18"/>
                      </a:cubicBezTo>
                      <a:cubicBezTo>
                        <a:pt x="948431" y="2977"/>
                        <a:pt x="1188868" y="361043"/>
                        <a:pt x="1429305" y="71910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フリーフォーム: 図形 86">
                  <a:extLst>
                    <a:ext uri="{FF2B5EF4-FFF2-40B4-BE49-F238E27FC236}">
                      <a16:creationId xmlns:a16="http://schemas.microsoft.com/office/drawing/2014/main" id="{DDE3875C-6F2D-4794-920D-363D26F6F978}"/>
                    </a:ext>
                  </a:extLst>
                </p:cNvPr>
                <p:cNvSpPr/>
                <p:nvPr/>
              </p:nvSpPr>
              <p:spPr>
                <a:xfrm>
                  <a:off x="3844031" y="1251751"/>
                  <a:ext cx="1438183" cy="745729"/>
                </a:xfrm>
                <a:custGeom>
                  <a:avLst/>
                  <a:gdLst>
                    <a:gd name="connsiteX0" fmla="*/ 0 w 1438183"/>
                    <a:gd name="connsiteY0" fmla="*/ 0 h 745729"/>
                    <a:gd name="connsiteX1" fmla="*/ 719091 w 1438183"/>
                    <a:gd name="connsiteY1" fmla="*/ 745725 h 745729"/>
                    <a:gd name="connsiteX2" fmla="*/ 1438183 w 1438183"/>
                    <a:gd name="connsiteY2" fmla="*/ 8878 h 745729"/>
                  </a:gdLst>
                  <a:ahLst/>
                  <a:cxnLst>
                    <a:cxn ang="0">
                      <a:pos x="connsiteX0" y="connsiteY0"/>
                    </a:cxn>
                    <a:cxn ang="0">
                      <a:pos x="connsiteX1" y="connsiteY1"/>
                    </a:cxn>
                    <a:cxn ang="0">
                      <a:pos x="connsiteX2" y="connsiteY2"/>
                    </a:cxn>
                  </a:cxnLst>
                  <a:rect l="l" t="t" r="r" b="b"/>
                  <a:pathLst>
                    <a:path w="1438183" h="745729">
                      <a:moveTo>
                        <a:pt x="0" y="0"/>
                      </a:moveTo>
                      <a:cubicBezTo>
                        <a:pt x="239697" y="372122"/>
                        <a:pt x="479394" y="744245"/>
                        <a:pt x="719091" y="745725"/>
                      </a:cubicBezTo>
                      <a:cubicBezTo>
                        <a:pt x="958788" y="747205"/>
                        <a:pt x="1198485" y="378041"/>
                        <a:pt x="1438183" y="887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6" name="テキスト ボックス 55">
              <a:extLst>
                <a:ext uri="{FF2B5EF4-FFF2-40B4-BE49-F238E27FC236}">
                  <a16:creationId xmlns:a16="http://schemas.microsoft.com/office/drawing/2014/main" id="{28710695-E2A0-42D6-AF2A-6924B1A3199C}"/>
                </a:ext>
              </a:extLst>
            </p:cNvPr>
            <p:cNvSpPr txBox="1"/>
            <p:nvPr/>
          </p:nvSpPr>
          <p:spPr>
            <a:xfrm>
              <a:off x="4391998" y="5319021"/>
              <a:ext cx="72000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ＭＳ Ｐゴシック"/>
                  <a:ea typeface="ＭＳ Ｐゴシック"/>
                </a:rPr>
                <a:t>発振器</a:t>
              </a: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 </a:t>
              </a:r>
            </a:p>
          </p:txBody>
        </p:sp>
        <p:cxnSp>
          <p:nvCxnSpPr>
            <p:cNvPr id="57" name="直線コネクタ 56">
              <a:extLst>
                <a:ext uri="{FF2B5EF4-FFF2-40B4-BE49-F238E27FC236}">
                  <a16:creationId xmlns:a16="http://schemas.microsoft.com/office/drawing/2014/main" id="{089E8F48-650C-4387-B0CF-2A31380E450C}"/>
                </a:ext>
              </a:extLst>
            </p:cNvPr>
            <p:cNvCxnSpPr>
              <a:cxnSpLocks/>
            </p:cNvCxnSpPr>
            <p:nvPr/>
          </p:nvCxnSpPr>
          <p:spPr>
            <a:xfrm>
              <a:off x="3311986" y="4869016"/>
              <a:ext cx="18000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54B134A8-1AB7-4E30-9BFB-3863ED8531DD}"/>
                </a:ext>
              </a:extLst>
            </p:cNvPr>
            <p:cNvCxnSpPr>
              <a:cxnSpLocks/>
            </p:cNvCxnSpPr>
            <p:nvPr/>
          </p:nvCxnSpPr>
          <p:spPr>
            <a:xfrm>
              <a:off x="3491988" y="3699003"/>
              <a:ext cx="0" cy="1170013"/>
            </a:xfrm>
            <a:prstGeom prst="line">
              <a:avLst/>
            </a:prstGeom>
            <a:ln w="254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9A413258-C6A3-4F01-A1D4-0298A72B0A14}"/>
                </a:ext>
              </a:extLst>
            </p:cNvPr>
            <p:cNvCxnSpPr>
              <a:cxnSpLocks/>
            </p:cNvCxnSpPr>
            <p:nvPr/>
          </p:nvCxnSpPr>
          <p:spPr>
            <a:xfrm>
              <a:off x="2591978" y="4689014"/>
              <a:ext cx="360004" cy="3600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0" name="グループ化 59">
              <a:extLst>
                <a:ext uri="{FF2B5EF4-FFF2-40B4-BE49-F238E27FC236}">
                  <a16:creationId xmlns:a16="http://schemas.microsoft.com/office/drawing/2014/main" id="{A9AE2178-E6CD-4204-80AB-2BCC5674F06A}"/>
                </a:ext>
              </a:extLst>
            </p:cNvPr>
            <p:cNvGrpSpPr/>
            <p:nvPr/>
          </p:nvGrpSpPr>
          <p:grpSpPr>
            <a:xfrm>
              <a:off x="3041983" y="4689014"/>
              <a:ext cx="270003" cy="360004"/>
              <a:chOff x="6012016" y="5139019"/>
              <a:chExt cx="270003" cy="360004"/>
            </a:xfrm>
          </p:grpSpPr>
          <p:sp>
            <p:nvSpPr>
              <p:cNvPr id="82" name="正方形/長方形 81">
                <a:extLst>
                  <a:ext uri="{FF2B5EF4-FFF2-40B4-BE49-F238E27FC236}">
                    <a16:creationId xmlns:a16="http://schemas.microsoft.com/office/drawing/2014/main" id="{93302638-007C-4C9A-AEF7-A33AA6D3D0B4}"/>
                  </a:ext>
                </a:extLst>
              </p:cNvPr>
              <p:cNvSpPr/>
              <p:nvPr/>
            </p:nvSpPr>
            <p:spPr>
              <a:xfrm flipH="1">
                <a:off x="6102017" y="5229020"/>
                <a:ext cx="180002" cy="180002"/>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a:extLst>
                  <a:ext uri="{FF2B5EF4-FFF2-40B4-BE49-F238E27FC236}">
                    <a16:creationId xmlns:a16="http://schemas.microsoft.com/office/drawing/2014/main" id="{AD266925-F2AD-4E15-B313-161971DA2C32}"/>
                  </a:ext>
                </a:extLst>
              </p:cNvPr>
              <p:cNvSpPr/>
              <p:nvPr/>
            </p:nvSpPr>
            <p:spPr>
              <a:xfrm>
                <a:off x="6012016" y="5139019"/>
                <a:ext cx="90001" cy="360004"/>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1" name="直線コネクタ 60">
              <a:extLst>
                <a:ext uri="{FF2B5EF4-FFF2-40B4-BE49-F238E27FC236}">
                  <a16:creationId xmlns:a16="http://schemas.microsoft.com/office/drawing/2014/main" id="{FE81046D-C79A-4A3D-ACA0-FF4848BACA13}"/>
                </a:ext>
              </a:extLst>
            </p:cNvPr>
            <p:cNvCxnSpPr>
              <a:cxnSpLocks/>
              <a:endCxn id="84" idx="2"/>
            </p:cNvCxnSpPr>
            <p:nvPr/>
          </p:nvCxnSpPr>
          <p:spPr>
            <a:xfrm flipV="1">
              <a:off x="2861981" y="5409020"/>
              <a:ext cx="1170013" cy="2"/>
            </a:xfrm>
            <a:prstGeom prst="line">
              <a:avLst/>
            </a:prstGeom>
            <a:ln w="25400" cmpd="dbl">
              <a:solidFill>
                <a:schemeClr val="tx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BD1785D4-B036-40AD-BE1B-85FD5DAE83B0}"/>
                </a:ext>
              </a:extLst>
            </p:cNvPr>
            <p:cNvCxnSpPr>
              <a:cxnSpLocks/>
            </p:cNvCxnSpPr>
            <p:nvPr/>
          </p:nvCxnSpPr>
          <p:spPr>
            <a:xfrm>
              <a:off x="2771980" y="3429000"/>
              <a:ext cx="0" cy="1890021"/>
            </a:xfrm>
            <a:prstGeom prst="line">
              <a:avLst/>
            </a:prstGeom>
            <a:ln w="508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7E066564-F59B-4180-9B2E-E41F1180CE96}"/>
                </a:ext>
              </a:extLst>
            </p:cNvPr>
            <p:cNvSpPr/>
            <p:nvPr/>
          </p:nvSpPr>
          <p:spPr>
            <a:xfrm>
              <a:off x="2681979" y="5229020"/>
              <a:ext cx="180002" cy="360004"/>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コネクタ 63">
              <a:extLst>
                <a:ext uri="{FF2B5EF4-FFF2-40B4-BE49-F238E27FC236}">
                  <a16:creationId xmlns:a16="http://schemas.microsoft.com/office/drawing/2014/main" id="{705BAFF4-9F01-4F17-8838-7E88303704CC}"/>
                </a:ext>
              </a:extLst>
            </p:cNvPr>
            <p:cNvCxnSpPr>
              <a:cxnSpLocks/>
            </p:cNvCxnSpPr>
            <p:nvPr/>
          </p:nvCxnSpPr>
          <p:spPr>
            <a:xfrm>
              <a:off x="4211996" y="4599013"/>
              <a:ext cx="1260014" cy="0"/>
            </a:xfrm>
            <a:prstGeom prst="line">
              <a:avLst/>
            </a:prstGeom>
            <a:ln w="254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521EDC87-CF35-4753-A418-A51F318F7FC1}"/>
                </a:ext>
              </a:extLst>
            </p:cNvPr>
            <p:cNvCxnSpPr>
              <a:cxnSpLocks/>
              <a:endCxn id="84" idx="0"/>
            </p:cNvCxnSpPr>
            <p:nvPr/>
          </p:nvCxnSpPr>
          <p:spPr>
            <a:xfrm flipH="1">
              <a:off x="4211994" y="3699003"/>
              <a:ext cx="2" cy="1530017"/>
            </a:xfrm>
            <a:prstGeom prst="line">
              <a:avLst/>
            </a:prstGeom>
            <a:ln w="25400" cmpd="dbl">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93E2B88A-AFC9-451F-BD97-7E2A6AD6F879}"/>
                </a:ext>
              </a:extLst>
            </p:cNvPr>
            <p:cNvCxnSpPr>
              <a:cxnSpLocks/>
            </p:cNvCxnSpPr>
            <p:nvPr/>
          </p:nvCxnSpPr>
          <p:spPr>
            <a:xfrm>
              <a:off x="5472010" y="3699003"/>
              <a:ext cx="0" cy="900010"/>
            </a:xfrm>
            <a:prstGeom prst="line">
              <a:avLst/>
            </a:prstGeom>
            <a:ln w="25400" cmpd="dbl">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354D8305-0565-4969-914C-85990B222435}"/>
                </a:ext>
              </a:extLst>
            </p:cNvPr>
            <p:cNvSpPr/>
            <p:nvPr/>
          </p:nvSpPr>
          <p:spPr>
            <a:xfrm>
              <a:off x="5472000" y="3158984"/>
              <a:ext cx="180002" cy="540006"/>
            </a:xfrm>
            <a:prstGeom prst="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3BD99E4B-AF04-4DA2-9241-3D5F64D9F456}"/>
                </a:ext>
              </a:extLst>
            </p:cNvPr>
            <p:cNvSpPr/>
            <p:nvPr/>
          </p:nvSpPr>
          <p:spPr>
            <a:xfrm>
              <a:off x="4211986" y="3158984"/>
              <a:ext cx="180002" cy="540006"/>
            </a:xfrm>
            <a:prstGeom prst="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コネクタ 68">
              <a:extLst>
                <a:ext uri="{FF2B5EF4-FFF2-40B4-BE49-F238E27FC236}">
                  <a16:creationId xmlns:a16="http://schemas.microsoft.com/office/drawing/2014/main" id="{8D146C7F-073A-4FEA-80F0-E89802FAE22B}"/>
                </a:ext>
              </a:extLst>
            </p:cNvPr>
            <p:cNvCxnSpPr>
              <a:cxnSpLocks/>
              <a:endCxn id="68" idx="0"/>
            </p:cNvCxnSpPr>
            <p:nvPr/>
          </p:nvCxnSpPr>
          <p:spPr>
            <a:xfrm>
              <a:off x="4301987" y="1628980"/>
              <a:ext cx="0" cy="1530004"/>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86F5372C-8566-40E3-A36B-D2BA0029B0AD}"/>
                </a:ext>
              </a:extLst>
            </p:cNvPr>
            <p:cNvCxnSpPr>
              <a:cxnSpLocks/>
            </p:cNvCxnSpPr>
            <p:nvPr/>
          </p:nvCxnSpPr>
          <p:spPr>
            <a:xfrm>
              <a:off x="5562000" y="1628993"/>
              <a:ext cx="1" cy="1530004"/>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891EB195-6326-4E47-A3C3-8A6912C7B77A}"/>
                </a:ext>
              </a:extLst>
            </p:cNvPr>
            <p:cNvCxnSpPr>
              <a:cxnSpLocks/>
            </p:cNvCxnSpPr>
            <p:nvPr/>
          </p:nvCxnSpPr>
          <p:spPr>
            <a:xfrm>
              <a:off x="4211996" y="2888994"/>
              <a:ext cx="0" cy="270003"/>
            </a:xfrm>
            <a:prstGeom prst="line">
              <a:avLst/>
            </a:prstGeom>
            <a:ln w="25400" cmpd="dbl">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E1826C4B-A26D-4013-A1FD-7AB1C77DA0BC}"/>
                </a:ext>
              </a:extLst>
            </p:cNvPr>
            <p:cNvCxnSpPr>
              <a:cxnSpLocks/>
            </p:cNvCxnSpPr>
            <p:nvPr/>
          </p:nvCxnSpPr>
          <p:spPr>
            <a:xfrm>
              <a:off x="5652012" y="2888994"/>
              <a:ext cx="0" cy="270003"/>
            </a:xfrm>
            <a:prstGeom prst="line">
              <a:avLst/>
            </a:prstGeom>
            <a:ln w="25400" cmpd="dbl">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C00E375A-8758-49A5-9C75-DF2F8A308107}"/>
                </a:ext>
              </a:extLst>
            </p:cNvPr>
            <p:cNvSpPr txBox="1"/>
            <p:nvPr/>
          </p:nvSpPr>
          <p:spPr>
            <a:xfrm>
              <a:off x="4418631" y="3519001"/>
              <a:ext cx="65482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鏡</a:t>
              </a:r>
              <a:r>
                <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rPr>
                <a:t>A1</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74" name="テキスト ボックス 73">
              <a:extLst>
                <a:ext uri="{FF2B5EF4-FFF2-40B4-BE49-F238E27FC236}">
                  <a16:creationId xmlns:a16="http://schemas.microsoft.com/office/drawing/2014/main" id="{FDE7DE44-294C-4665-8A79-448752BC1A3C}"/>
                </a:ext>
              </a:extLst>
            </p:cNvPr>
            <p:cNvSpPr txBox="1"/>
            <p:nvPr/>
          </p:nvSpPr>
          <p:spPr>
            <a:xfrm>
              <a:off x="4905371" y="3519001"/>
              <a:ext cx="65482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鏡</a:t>
              </a:r>
              <a:r>
                <a:rPr lang="en-US" altLang="ja-JP" sz="1400" b="1" dirty="0">
                  <a:solidFill>
                    <a:prstClr val="black"/>
                  </a:solidFill>
                  <a:latin typeface="ＭＳ Ｐゴシック"/>
                  <a:ea typeface="ＭＳ Ｐゴシック"/>
                </a:rPr>
                <a:t>B</a:t>
              </a:r>
              <a:r>
                <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rPr>
                <a:t>1</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cxnSp>
          <p:nvCxnSpPr>
            <p:cNvPr id="75" name="直線コネクタ 74">
              <a:extLst>
                <a:ext uri="{FF2B5EF4-FFF2-40B4-BE49-F238E27FC236}">
                  <a16:creationId xmlns:a16="http://schemas.microsoft.com/office/drawing/2014/main" id="{BC6BA955-FB6C-4956-9AED-79A7B3068ADE}"/>
                </a:ext>
              </a:extLst>
            </p:cNvPr>
            <p:cNvCxnSpPr>
              <a:cxnSpLocks/>
            </p:cNvCxnSpPr>
            <p:nvPr/>
          </p:nvCxnSpPr>
          <p:spPr>
            <a:xfrm>
              <a:off x="2760955" y="3519001"/>
              <a:ext cx="2711026" cy="1"/>
            </a:xfrm>
            <a:prstGeom prst="line">
              <a:avLst/>
            </a:prstGeom>
            <a:ln w="508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185D8E4D-E1C8-4FF1-8842-74FFFF9F23DE}"/>
                </a:ext>
              </a:extLst>
            </p:cNvPr>
            <p:cNvCxnSpPr>
              <a:cxnSpLocks/>
              <a:endCxn id="14" idx="1"/>
            </p:cNvCxnSpPr>
            <p:nvPr/>
          </p:nvCxnSpPr>
          <p:spPr>
            <a:xfrm>
              <a:off x="5472000" y="3428987"/>
              <a:ext cx="2700031" cy="7"/>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DC84285A-326A-4360-A693-E192CAF24126}"/>
                </a:ext>
              </a:extLst>
            </p:cNvPr>
            <p:cNvCxnSpPr>
              <a:cxnSpLocks/>
            </p:cNvCxnSpPr>
            <p:nvPr/>
          </p:nvCxnSpPr>
          <p:spPr>
            <a:xfrm flipV="1">
              <a:off x="971990" y="3428979"/>
              <a:ext cx="3420038" cy="1"/>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8" name="四角形: 角を丸くする 77">
              <a:extLst>
                <a:ext uri="{FF2B5EF4-FFF2-40B4-BE49-F238E27FC236}">
                  <a16:creationId xmlns:a16="http://schemas.microsoft.com/office/drawing/2014/main" id="{C015EDDA-1762-4B16-8D6F-C9BDF2A87270}"/>
                </a:ext>
              </a:extLst>
            </p:cNvPr>
            <p:cNvSpPr/>
            <p:nvPr/>
          </p:nvSpPr>
          <p:spPr>
            <a:xfrm>
              <a:off x="2501977" y="3068996"/>
              <a:ext cx="3375023" cy="270003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9501B4C7-8E60-432B-BDA6-7638DC05488D}"/>
                </a:ext>
              </a:extLst>
            </p:cNvPr>
            <p:cNvSpPr txBox="1"/>
            <p:nvPr/>
          </p:nvSpPr>
          <p:spPr>
            <a:xfrm>
              <a:off x="791958" y="2078985"/>
              <a:ext cx="135001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ＭＳ Ｐゴシック"/>
                  <a:ea typeface="ＭＳ Ｐゴシック"/>
                </a:rPr>
                <a:t>ホモダイン検波</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80" name="テキスト ボックス 79">
              <a:extLst>
                <a:ext uri="{FF2B5EF4-FFF2-40B4-BE49-F238E27FC236}">
                  <a16:creationId xmlns:a16="http://schemas.microsoft.com/office/drawing/2014/main" id="{242F70DB-8A4A-4BC6-AFCE-53D489A08E6E}"/>
                </a:ext>
              </a:extLst>
            </p:cNvPr>
            <p:cNvSpPr txBox="1"/>
            <p:nvPr/>
          </p:nvSpPr>
          <p:spPr>
            <a:xfrm>
              <a:off x="6912026" y="2078985"/>
              <a:ext cx="1440016"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ＭＳ Ｐゴシック"/>
                  <a:ea typeface="ＭＳ Ｐゴシック"/>
                </a:rPr>
                <a:t>ホモダイン検波</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81" name="テキスト ボックス 80">
              <a:extLst>
                <a:ext uri="{FF2B5EF4-FFF2-40B4-BE49-F238E27FC236}">
                  <a16:creationId xmlns:a16="http://schemas.microsoft.com/office/drawing/2014/main" id="{125E6844-0AB6-4408-9BDB-DD776D59D5D5}"/>
                </a:ext>
              </a:extLst>
            </p:cNvPr>
            <p:cNvSpPr txBox="1"/>
            <p:nvPr/>
          </p:nvSpPr>
          <p:spPr>
            <a:xfrm>
              <a:off x="8352042" y="2708992"/>
              <a:ext cx="630007" cy="215444"/>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ＭＳ Ｐゴシック"/>
                  <a:ea typeface="ＭＳ Ｐゴシック"/>
                </a:rPr>
                <a:t>発振器</a:t>
              </a: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 </a:t>
              </a:r>
            </a:p>
          </p:txBody>
        </p:sp>
      </p:grpSp>
    </p:spTree>
    <p:extLst>
      <p:ext uri="{BB962C8B-B14F-4D97-AF65-F5344CB8AC3E}">
        <p14:creationId xmlns:p14="http://schemas.microsoft.com/office/powerpoint/2010/main" val="214445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22B55C-D9F5-4C69-B405-B466AB263685}"/>
              </a:ext>
            </a:extLst>
          </p:cNvPr>
          <p:cNvSpPr>
            <a:spLocks noGrp="1"/>
          </p:cNvSpPr>
          <p:nvPr>
            <p:ph type="title"/>
          </p:nvPr>
        </p:nvSpPr>
        <p:spPr>
          <a:xfrm rot="16200000">
            <a:off x="-2774275" y="2857500"/>
            <a:ext cx="6858003" cy="1143000"/>
          </a:xfrm>
        </p:spPr>
        <p:txBody>
          <a:bodyPr/>
          <a:lstStyle/>
          <a:p>
            <a:r>
              <a:rPr lang="en-US" altLang="ja-JP" dirty="0" err="1"/>
              <a:t>Matlab</a:t>
            </a:r>
            <a:r>
              <a:rPr lang="ja-JP" altLang="en-US" dirty="0"/>
              <a:t>の</a:t>
            </a:r>
            <a:r>
              <a:rPr lang="en-US" altLang="ja-JP" dirty="0"/>
              <a:t>S</a:t>
            </a:r>
            <a:r>
              <a:rPr kumimoji="1" lang="en-US" altLang="ja-JP" dirty="0"/>
              <a:t>imulink</a:t>
            </a:r>
            <a:r>
              <a:rPr kumimoji="1" lang="ja-JP" altLang="en-US" dirty="0"/>
              <a:t>による解析</a:t>
            </a:r>
          </a:p>
        </p:txBody>
      </p:sp>
      <p:pic>
        <p:nvPicPr>
          <p:cNvPr id="7" name="図 6">
            <a:extLst>
              <a:ext uri="{FF2B5EF4-FFF2-40B4-BE49-F238E27FC236}">
                <a16:creationId xmlns:a16="http://schemas.microsoft.com/office/drawing/2014/main" id="{84405ED0-D6B8-4E33-88F4-F34D7DD173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281" y="0"/>
            <a:ext cx="7480107" cy="6858000"/>
          </a:xfrm>
          <a:prstGeom prst="rect">
            <a:avLst/>
          </a:prstGeom>
        </p:spPr>
      </p:pic>
      <p:sp>
        <p:nvSpPr>
          <p:cNvPr id="8" name="テキスト ボックス 7">
            <a:extLst>
              <a:ext uri="{FF2B5EF4-FFF2-40B4-BE49-F238E27FC236}">
                <a16:creationId xmlns:a16="http://schemas.microsoft.com/office/drawing/2014/main" id="{5D3BD661-F9FC-49C6-ABF1-090F58F0F357}"/>
              </a:ext>
            </a:extLst>
          </p:cNvPr>
          <p:cNvSpPr txBox="1"/>
          <p:nvPr/>
        </p:nvSpPr>
        <p:spPr>
          <a:xfrm rot="16200000">
            <a:off x="142043" y="2947387"/>
            <a:ext cx="2530135" cy="584775"/>
          </a:xfrm>
          <a:prstGeom prst="rect">
            <a:avLst/>
          </a:prstGeom>
          <a:noFill/>
        </p:spPr>
        <p:txBody>
          <a:bodyPr wrap="square" rtlCol="0">
            <a:spAutoFit/>
          </a:bodyPr>
          <a:lstStyle/>
          <a:p>
            <a:r>
              <a:rPr kumimoji="1" lang="ja-JP" altLang="en-US" sz="3200" b="1" dirty="0">
                <a:solidFill>
                  <a:srgbClr val="FF0000"/>
                </a:solidFill>
              </a:rPr>
              <a:t>現在解析中</a:t>
            </a:r>
          </a:p>
        </p:txBody>
      </p:sp>
    </p:spTree>
    <p:extLst>
      <p:ext uri="{BB962C8B-B14F-4D97-AF65-F5344CB8AC3E}">
        <p14:creationId xmlns:p14="http://schemas.microsoft.com/office/powerpoint/2010/main" val="1752257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0D1D72-E074-4676-AAB6-499079C5B932}"/>
              </a:ext>
            </a:extLst>
          </p:cNvPr>
          <p:cNvSpPr>
            <a:spLocks noGrp="1"/>
          </p:cNvSpPr>
          <p:nvPr>
            <p:ph type="title"/>
          </p:nvPr>
        </p:nvSpPr>
        <p:spPr/>
        <p:txBody>
          <a:bodyPr/>
          <a:lstStyle/>
          <a:p>
            <a:r>
              <a:rPr kumimoji="1" lang="ja-JP" altLang="en-US" dirty="0"/>
              <a:t>今後の予定とまとめ</a:t>
            </a:r>
          </a:p>
        </p:txBody>
      </p:sp>
      <p:sp>
        <p:nvSpPr>
          <p:cNvPr id="3" name="コンテンツ プレースホルダー 2">
            <a:extLst>
              <a:ext uri="{FF2B5EF4-FFF2-40B4-BE49-F238E27FC236}">
                <a16:creationId xmlns:a16="http://schemas.microsoft.com/office/drawing/2014/main" id="{065F94A3-45AB-4BDD-BE5B-D5C1272D0494}"/>
              </a:ext>
            </a:extLst>
          </p:cNvPr>
          <p:cNvSpPr>
            <a:spLocks noGrp="1"/>
          </p:cNvSpPr>
          <p:nvPr>
            <p:ph idx="1"/>
          </p:nvPr>
        </p:nvSpPr>
        <p:spPr/>
        <p:txBody>
          <a:bodyPr/>
          <a:lstStyle/>
          <a:p>
            <a:r>
              <a:rPr lang="ja-JP" altLang="en-US" dirty="0"/>
              <a:t>解析およびシミュレーション</a:t>
            </a:r>
            <a:endParaRPr lang="en-US" altLang="ja-JP" dirty="0"/>
          </a:p>
          <a:p>
            <a:pPr lvl="1"/>
            <a:r>
              <a:rPr lang="ja-JP" altLang="en-US" dirty="0"/>
              <a:t>感度改善の確認</a:t>
            </a:r>
            <a:endParaRPr lang="en-US" altLang="ja-JP" dirty="0"/>
          </a:p>
          <a:p>
            <a:pPr lvl="1"/>
            <a:r>
              <a:rPr lang="ja-JP" altLang="en-US" dirty="0"/>
              <a:t>実践的限界の検討</a:t>
            </a:r>
            <a:endParaRPr lang="en-US" altLang="ja-JP" dirty="0"/>
          </a:p>
          <a:p>
            <a:r>
              <a:rPr lang="ja-JP" altLang="en-US" dirty="0"/>
              <a:t>原理実証実験</a:t>
            </a:r>
            <a:endParaRPr lang="en-US" altLang="ja-JP" dirty="0"/>
          </a:p>
          <a:p>
            <a:pPr lvl="1"/>
            <a:r>
              <a:rPr lang="ja-JP" altLang="en-US" dirty="0"/>
              <a:t>固定鏡と注入雑音を用いた原理実証実験</a:t>
            </a:r>
            <a:endParaRPr lang="en-US" altLang="ja-JP" dirty="0"/>
          </a:p>
          <a:p>
            <a:pPr lvl="1"/>
            <a:r>
              <a:rPr lang="ja-JP" altLang="en-US" dirty="0"/>
              <a:t>懸架鏡と注入雑音を用いた</a:t>
            </a:r>
            <a:r>
              <a:rPr lang="zh-TW" altLang="en-US" dirty="0"/>
              <a:t>原理</a:t>
            </a:r>
            <a:r>
              <a:rPr lang="ja-JP" altLang="en-US" dirty="0"/>
              <a:t>実証</a:t>
            </a:r>
            <a:r>
              <a:rPr lang="zh-TW" altLang="en-US" dirty="0"/>
              <a:t>実験</a:t>
            </a:r>
            <a:endParaRPr lang="en-US" altLang="zh-TW" dirty="0"/>
          </a:p>
          <a:p>
            <a:pPr lvl="1"/>
            <a:r>
              <a:rPr lang="ja-JP" altLang="en-US" dirty="0"/>
              <a:t>超軽量鏡と量子雑音を用いた原理検証実験</a:t>
            </a:r>
          </a:p>
        </p:txBody>
      </p:sp>
    </p:spTree>
    <p:extLst>
      <p:ext uri="{BB962C8B-B14F-4D97-AF65-F5344CB8AC3E}">
        <p14:creationId xmlns:p14="http://schemas.microsoft.com/office/powerpoint/2010/main" val="500581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0D1D72-E074-4676-AAB6-499079C5B932}"/>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065F94A3-45AB-4BDD-BE5B-D5C1272D0494}"/>
              </a:ext>
            </a:extLst>
          </p:cNvPr>
          <p:cNvSpPr>
            <a:spLocks noGrp="1"/>
          </p:cNvSpPr>
          <p:nvPr>
            <p:ph idx="1"/>
          </p:nvPr>
        </p:nvSpPr>
        <p:spPr/>
        <p:txBody>
          <a:bodyPr/>
          <a:lstStyle/>
          <a:p>
            <a:r>
              <a:rPr lang="en-US" altLang="ja-JP" dirty="0"/>
              <a:t>DECIGO</a:t>
            </a:r>
            <a:r>
              <a:rPr lang="ja-JP" altLang="en-US" dirty="0"/>
              <a:t>で原始重力波を確実に検出するには、目標感度を上げる必要がある。</a:t>
            </a:r>
          </a:p>
          <a:p>
            <a:r>
              <a:rPr lang="ja-JP" altLang="en-US" dirty="0"/>
              <a:t>光バネを用いた広帯域量子ロッキングはそのための一つの可能性である。</a:t>
            </a:r>
          </a:p>
          <a:p>
            <a:r>
              <a:rPr lang="ja-JP" altLang="en-US" dirty="0"/>
              <a:t>今後も理論・実験両面で検討を継続する。</a:t>
            </a:r>
          </a:p>
        </p:txBody>
      </p:sp>
    </p:spTree>
    <p:extLst>
      <p:ext uri="{BB962C8B-B14F-4D97-AF65-F5344CB8AC3E}">
        <p14:creationId xmlns:p14="http://schemas.microsoft.com/office/powerpoint/2010/main" val="93712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dirty="0"/>
              <a:t>目標感度を上げる必要性</a:t>
            </a:r>
          </a:p>
        </p:txBody>
      </p:sp>
      <p:sp>
        <p:nvSpPr>
          <p:cNvPr id="16387" name="Rectangle 3"/>
          <p:cNvSpPr>
            <a:spLocks noGrp="1" noChangeArrowheads="1"/>
          </p:cNvSpPr>
          <p:nvPr>
            <p:ph type="body" idx="1"/>
          </p:nvPr>
        </p:nvSpPr>
        <p:spPr/>
        <p:txBody>
          <a:bodyPr/>
          <a:lstStyle/>
          <a:p>
            <a:pPr eaLnBrk="1" hangingPunct="1"/>
            <a:r>
              <a:rPr lang="ja-JP" altLang="en-US" dirty="0"/>
              <a:t>目標感度を上げる必要性</a:t>
            </a:r>
            <a:endParaRPr lang="en-US" altLang="ja-JP" dirty="0"/>
          </a:p>
          <a:p>
            <a:pPr lvl="1" eaLnBrk="1" hangingPunct="1"/>
            <a:r>
              <a:rPr lang="ja-JP" altLang="en-US" dirty="0"/>
              <a:t>インフレーションからの原始重力波の上限値の低下</a:t>
            </a:r>
            <a:endParaRPr lang="en-US" altLang="ja-JP" dirty="0"/>
          </a:p>
          <a:p>
            <a:pPr lvl="1" eaLnBrk="1" hangingPunct="1"/>
            <a:r>
              <a:rPr lang="ja-JP" altLang="en-US" dirty="0"/>
              <a:t>フォアグラウンドのクリーニング</a:t>
            </a:r>
            <a:endParaRPr lang="en-US" altLang="ja-JP" dirty="0"/>
          </a:p>
          <a:p>
            <a:pPr eaLnBrk="1" hangingPunct="1"/>
            <a:r>
              <a:rPr lang="ja-JP" altLang="en-US" dirty="0"/>
              <a:t>目標感度向上の方策</a:t>
            </a:r>
            <a:endParaRPr lang="en-US" altLang="ja-JP" dirty="0"/>
          </a:p>
          <a:p>
            <a:pPr lvl="1" eaLnBrk="1" hangingPunct="1"/>
            <a:r>
              <a:rPr lang="ja-JP" altLang="en-US" dirty="0"/>
              <a:t>パラメターの最適化</a:t>
            </a:r>
          </a:p>
          <a:p>
            <a:pPr lvl="2" eaLnBrk="1" hangingPunct="1"/>
            <a:r>
              <a:rPr lang="ja-JP" altLang="en-US" dirty="0"/>
              <a:t>基線長、レーザーの波長、鏡のサイズ、鏡の質量、フィネスなど</a:t>
            </a:r>
            <a:endParaRPr lang="en-US" altLang="ja-JP" dirty="0"/>
          </a:p>
          <a:p>
            <a:pPr lvl="1" eaLnBrk="1" hangingPunct="1"/>
            <a:r>
              <a:rPr lang="ja-JP" altLang="en-US" dirty="0"/>
              <a:t>スクイージングの組み込み</a:t>
            </a:r>
            <a:endParaRPr lang="en-US" altLang="ja-JP" dirty="0"/>
          </a:p>
          <a:p>
            <a:pPr lvl="1" eaLnBrk="1" hangingPunct="1"/>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1C8553-89F4-4D47-82B2-55A4B7E7C8FD}"/>
              </a:ext>
            </a:extLst>
          </p:cNvPr>
          <p:cNvSpPr>
            <a:spLocks noGrp="1"/>
          </p:cNvSpPr>
          <p:nvPr>
            <p:ph type="title"/>
          </p:nvPr>
        </p:nvSpPr>
        <p:spPr/>
        <p:txBody>
          <a:bodyPr/>
          <a:lstStyle/>
          <a:p>
            <a:r>
              <a:rPr lang="ja-JP" altLang="en-US" dirty="0"/>
              <a:t>スクイージングと</a:t>
            </a:r>
            <a:r>
              <a:rPr lang="en-US" altLang="ja-JP" dirty="0"/>
              <a:t>DECIGO</a:t>
            </a:r>
            <a:endParaRPr kumimoji="1" lang="ja-JP" altLang="en-US" dirty="0"/>
          </a:p>
        </p:txBody>
      </p:sp>
      <p:sp>
        <p:nvSpPr>
          <p:cNvPr id="3" name="コンテンツ プレースホルダー 2">
            <a:extLst>
              <a:ext uri="{FF2B5EF4-FFF2-40B4-BE49-F238E27FC236}">
                <a16:creationId xmlns:a16="http://schemas.microsoft.com/office/drawing/2014/main" id="{389B1F5D-B200-40E2-81BC-F11B0C140A88}"/>
              </a:ext>
            </a:extLst>
          </p:cNvPr>
          <p:cNvSpPr>
            <a:spLocks noGrp="1"/>
          </p:cNvSpPr>
          <p:nvPr>
            <p:ph idx="1"/>
          </p:nvPr>
        </p:nvSpPr>
        <p:spPr>
          <a:xfrm>
            <a:off x="457199" y="1600200"/>
            <a:ext cx="8455981" cy="4525963"/>
          </a:xfrm>
        </p:spPr>
        <p:txBody>
          <a:bodyPr/>
          <a:lstStyle/>
          <a:p>
            <a:r>
              <a:rPr lang="en-US" altLang="ja-JP" dirty="0"/>
              <a:t>DECIGO</a:t>
            </a:r>
            <a:r>
              <a:rPr lang="ja-JP" altLang="en-US" dirty="0"/>
              <a:t>の特性</a:t>
            </a:r>
          </a:p>
          <a:p>
            <a:pPr lvl="1"/>
            <a:r>
              <a:rPr lang="ja-JP" altLang="en-US" dirty="0"/>
              <a:t>基線長が長い→光学的ロスが大きい→真空場が混入</a:t>
            </a:r>
            <a:endParaRPr lang="en-US" altLang="ja-JP" dirty="0"/>
          </a:p>
          <a:p>
            <a:pPr lvl="1"/>
            <a:r>
              <a:rPr lang="ja-JP" altLang="en-US" dirty="0"/>
              <a:t>インプットスクイージングやポンディロモーティブスクイージングを利用した輻射圧雑音回避は困難</a:t>
            </a:r>
          </a:p>
          <a:p>
            <a:r>
              <a:rPr lang="ja-JP" altLang="en-US" dirty="0">
                <a:solidFill>
                  <a:srgbClr val="FF0000"/>
                </a:solidFill>
              </a:rPr>
              <a:t>量子ロッキング</a:t>
            </a:r>
            <a:endParaRPr lang="en-US" altLang="ja-JP" dirty="0">
              <a:solidFill>
                <a:srgbClr val="FF0000"/>
              </a:solidFill>
            </a:endParaRPr>
          </a:p>
          <a:p>
            <a:pPr lvl="1"/>
            <a:r>
              <a:rPr lang="ja-JP" altLang="en-US" dirty="0"/>
              <a:t>基線長の短い共振器を利用</a:t>
            </a:r>
            <a:endParaRPr lang="en-US" altLang="ja-JP" dirty="0"/>
          </a:p>
          <a:p>
            <a:pPr lvl="1"/>
            <a:r>
              <a:rPr lang="ja-JP" altLang="en-US" dirty="0"/>
              <a:t>輻射圧雑音除去</a:t>
            </a:r>
          </a:p>
          <a:p>
            <a:endParaRPr kumimoji="1" lang="ja-JP" altLang="en-US" dirty="0"/>
          </a:p>
        </p:txBody>
      </p:sp>
    </p:spTree>
    <p:extLst>
      <p:ext uri="{BB962C8B-B14F-4D97-AF65-F5344CB8AC3E}">
        <p14:creationId xmlns:p14="http://schemas.microsoft.com/office/powerpoint/2010/main" val="2553849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686598-7E22-4CBA-B460-EF941905AC9C}"/>
              </a:ext>
            </a:extLst>
          </p:cNvPr>
          <p:cNvSpPr>
            <a:spLocks noGrp="1"/>
          </p:cNvSpPr>
          <p:nvPr>
            <p:ph type="title"/>
          </p:nvPr>
        </p:nvSpPr>
        <p:spPr/>
        <p:txBody>
          <a:bodyPr/>
          <a:lstStyle/>
          <a:p>
            <a:r>
              <a:rPr kumimoji="1" lang="ja-JP" altLang="en-US" dirty="0"/>
              <a:t>量子ロッキング（オリジナル）</a:t>
            </a:r>
          </a:p>
        </p:txBody>
      </p:sp>
      <p:grpSp>
        <p:nvGrpSpPr>
          <p:cNvPr id="44" name="グループ化 43">
            <a:extLst>
              <a:ext uri="{FF2B5EF4-FFF2-40B4-BE49-F238E27FC236}">
                <a16:creationId xmlns:a16="http://schemas.microsoft.com/office/drawing/2014/main" id="{E39FA141-CED6-4AFE-A1D5-640F12919D4C}"/>
              </a:ext>
            </a:extLst>
          </p:cNvPr>
          <p:cNvGrpSpPr/>
          <p:nvPr/>
        </p:nvGrpSpPr>
        <p:grpSpPr>
          <a:xfrm>
            <a:off x="1194505" y="1447908"/>
            <a:ext cx="5650178" cy="2184760"/>
            <a:chOff x="1727166" y="1510052"/>
            <a:chExt cx="5650178" cy="2184760"/>
          </a:xfrm>
        </p:grpSpPr>
        <p:sp>
          <p:nvSpPr>
            <p:cNvPr id="5" name="四角形: 角を丸くする 4">
              <a:extLst>
                <a:ext uri="{FF2B5EF4-FFF2-40B4-BE49-F238E27FC236}">
                  <a16:creationId xmlns:a16="http://schemas.microsoft.com/office/drawing/2014/main" id="{FF96E0B4-175A-4064-BEC9-34413D7C25A2}"/>
                </a:ext>
              </a:extLst>
            </p:cNvPr>
            <p:cNvSpPr/>
            <p:nvPr/>
          </p:nvSpPr>
          <p:spPr>
            <a:xfrm>
              <a:off x="4586486" y="1823256"/>
              <a:ext cx="2749065" cy="1871556"/>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6" name="四角形: 角を丸くする 5">
              <a:extLst>
                <a:ext uri="{FF2B5EF4-FFF2-40B4-BE49-F238E27FC236}">
                  <a16:creationId xmlns:a16="http://schemas.microsoft.com/office/drawing/2014/main" id="{077586AD-1F02-496E-B8AC-4F1559780FB3}"/>
                </a:ext>
              </a:extLst>
            </p:cNvPr>
            <p:cNvSpPr/>
            <p:nvPr/>
          </p:nvSpPr>
          <p:spPr>
            <a:xfrm>
              <a:off x="1727166" y="1823256"/>
              <a:ext cx="1611617" cy="1871556"/>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7" name="正方形/長方形 6">
              <a:extLst>
                <a:ext uri="{FF2B5EF4-FFF2-40B4-BE49-F238E27FC236}">
                  <a16:creationId xmlns:a16="http://schemas.microsoft.com/office/drawing/2014/main" id="{223E4A9C-C75E-4A3F-97FC-41251FA0F427}"/>
                </a:ext>
              </a:extLst>
            </p:cNvPr>
            <p:cNvSpPr/>
            <p:nvPr/>
          </p:nvSpPr>
          <p:spPr>
            <a:xfrm>
              <a:off x="5880271" y="2500576"/>
              <a:ext cx="103975" cy="519877"/>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white"/>
                </a:solidFill>
                <a:effectLst/>
                <a:uLnTx/>
                <a:uFillTx/>
                <a:latin typeface="ＭＳ Ｐゴシック"/>
                <a:ea typeface="ＭＳ Ｐゴシック"/>
                <a:cs typeface="+mn-cs"/>
              </a:endParaRPr>
            </a:p>
          </p:txBody>
        </p:sp>
        <p:cxnSp>
          <p:nvCxnSpPr>
            <p:cNvPr id="8" name="直線コネクタ 7">
              <a:extLst>
                <a:ext uri="{FF2B5EF4-FFF2-40B4-BE49-F238E27FC236}">
                  <a16:creationId xmlns:a16="http://schemas.microsoft.com/office/drawing/2014/main" id="{0F468164-F582-4733-8FF1-7D6516C4DBD2}"/>
                </a:ext>
              </a:extLst>
            </p:cNvPr>
            <p:cNvCxnSpPr/>
            <p:nvPr/>
          </p:nvCxnSpPr>
          <p:spPr>
            <a:xfrm flipH="1">
              <a:off x="2610956" y="2655059"/>
              <a:ext cx="207951" cy="207951"/>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AEB81FDF-B1D0-4801-ACCB-2ED51D0E17F6}"/>
                </a:ext>
              </a:extLst>
            </p:cNvPr>
            <p:cNvSpPr/>
            <p:nvPr/>
          </p:nvSpPr>
          <p:spPr>
            <a:xfrm>
              <a:off x="3078845" y="2499096"/>
              <a:ext cx="103975" cy="519877"/>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white"/>
                </a:solidFill>
                <a:effectLst/>
                <a:uLnTx/>
                <a:uFillTx/>
                <a:latin typeface="ＭＳ Ｐゴシック"/>
                <a:ea typeface="ＭＳ Ｐゴシック"/>
                <a:cs typeface="+mn-cs"/>
              </a:endParaRPr>
            </a:p>
          </p:txBody>
        </p:sp>
        <p:sp>
          <p:nvSpPr>
            <p:cNvPr id="10" name="正方形/長方形 9">
              <a:extLst>
                <a:ext uri="{FF2B5EF4-FFF2-40B4-BE49-F238E27FC236}">
                  <a16:creationId xmlns:a16="http://schemas.microsoft.com/office/drawing/2014/main" id="{9115967E-F79E-4B29-83CC-D05EBF8D3C94}"/>
                </a:ext>
              </a:extLst>
            </p:cNvPr>
            <p:cNvSpPr/>
            <p:nvPr/>
          </p:nvSpPr>
          <p:spPr>
            <a:xfrm>
              <a:off x="4742450" y="2499096"/>
              <a:ext cx="103975" cy="519877"/>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white"/>
                </a:solidFill>
                <a:effectLst/>
                <a:uLnTx/>
                <a:uFillTx/>
                <a:latin typeface="ＭＳ Ｐゴシック"/>
                <a:ea typeface="ＭＳ Ｐゴシック"/>
                <a:cs typeface="+mn-cs"/>
              </a:endParaRPr>
            </a:p>
          </p:txBody>
        </p:sp>
        <p:cxnSp>
          <p:nvCxnSpPr>
            <p:cNvPr id="11" name="直線コネクタ 10">
              <a:extLst>
                <a:ext uri="{FF2B5EF4-FFF2-40B4-BE49-F238E27FC236}">
                  <a16:creationId xmlns:a16="http://schemas.microsoft.com/office/drawing/2014/main" id="{B72A3EA3-4DFB-4832-8A46-6A5D40671B95}"/>
                </a:ext>
              </a:extLst>
            </p:cNvPr>
            <p:cNvCxnSpPr>
              <a:cxnSpLocks/>
              <a:stCxn id="35" idx="3"/>
              <a:endCxn id="10" idx="1"/>
            </p:cNvCxnSpPr>
            <p:nvPr/>
          </p:nvCxnSpPr>
          <p:spPr>
            <a:xfrm>
              <a:off x="2195055" y="2759035"/>
              <a:ext cx="2547395" cy="0"/>
            </a:xfrm>
            <a:prstGeom prst="line">
              <a:avLst/>
            </a:prstGeom>
            <a:ln w="63500">
              <a:solidFill>
                <a:srgbClr val="00CC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A9522E29-940B-4256-ABF2-FEE8B83DD940}"/>
                </a:ext>
              </a:extLst>
            </p:cNvPr>
            <p:cNvCxnSpPr>
              <a:stCxn id="13" idx="0"/>
            </p:cNvCxnSpPr>
            <p:nvPr/>
          </p:nvCxnSpPr>
          <p:spPr>
            <a:xfrm flipV="1">
              <a:off x="2714931" y="2759035"/>
              <a:ext cx="0" cy="363914"/>
            </a:xfrm>
            <a:prstGeom prst="line">
              <a:avLst/>
            </a:prstGeom>
            <a:ln w="63500">
              <a:solidFill>
                <a:srgbClr val="00CC00"/>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3DBBC071-226E-4D91-A61B-2E6ED9A3209F}"/>
                </a:ext>
              </a:extLst>
            </p:cNvPr>
            <p:cNvSpPr/>
            <p:nvPr/>
          </p:nvSpPr>
          <p:spPr>
            <a:xfrm>
              <a:off x="2610956" y="3122948"/>
              <a:ext cx="207951" cy="51988"/>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white"/>
                </a:solidFill>
                <a:effectLst/>
                <a:uLnTx/>
                <a:uFillTx/>
                <a:latin typeface="ＭＳ Ｐゴシック"/>
                <a:ea typeface="ＭＳ Ｐゴシック"/>
                <a:cs typeface="+mn-cs"/>
              </a:endParaRPr>
            </a:p>
          </p:txBody>
        </p:sp>
        <p:sp>
          <p:nvSpPr>
            <p:cNvPr id="14" name="正方形/長方形 13">
              <a:extLst>
                <a:ext uri="{FF2B5EF4-FFF2-40B4-BE49-F238E27FC236}">
                  <a16:creationId xmlns:a16="http://schemas.microsoft.com/office/drawing/2014/main" id="{2CFAD498-13C4-4FDB-819B-EA318199A964}"/>
                </a:ext>
              </a:extLst>
            </p:cNvPr>
            <p:cNvSpPr/>
            <p:nvPr/>
          </p:nvSpPr>
          <p:spPr>
            <a:xfrm>
              <a:off x="2662944" y="3174936"/>
              <a:ext cx="103975" cy="1039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white"/>
                </a:solidFill>
                <a:effectLst/>
                <a:uLnTx/>
                <a:uFillTx/>
                <a:latin typeface="ＭＳ Ｐゴシック"/>
                <a:ea typeface="ＭＳ Ｐゴシック"/>
                <a:cs typeface="+mn-cs"/>
              </a:endParaRPr>
            </a:p>
          </p:txBody>
        </p:sp>
        <p:cxnSp>
          <p:nvCxnSpPr>
            <p:cNvPr id="15" name="直線コネクタ 14">
              <a:extLst>
                <a:ext uri="{FF2B5EF4-FFF2-40B4-BE49-F238E27FC236}">
                  <a16:creationId xmlns:a16="http://schemas.microsoft.com/office/drawing/2014/main" id="{C46E6011-D5A4-4FE8-A1D5-717FC0D54F56}"/>
                </a:ext>
              </a:extLst>
            </p:cNvPr>
            <p:cNvCxnSpPr/>
            <p:nvPr/>
          </p:nvCxnSpPr>
          <p:spPr>
            <a:xfrm flipH="1">
              <a:off x="6250092" y="2655059"/>
              <a:ext cx="207951" cy="207951"/>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CF6E8AD8-6D31-4A92-9584-672976534127}"/>
                </a:ext>
              </a:extLst>
            </p:cNvPr>
            <p:cNvCxnSpPr/>
            <p:nvPr/>
          </p:nvCxnSpPr>
          <p:spPr>
            <a:xfrm flipV="1">
              <a:off x="6354068" y="2395121"/>
              <a:ext cx="0" cy="363914"/>
            </a:xfrm>
            <a:prstGeom prst="line">
              <a:avLst/>
            </a:prstGeom>
            <a:ln w="635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2D7FE5A9-49EE-40AF-A90C-E55FE2832147}"/>
                </a:ext>
              </a:extLst>
            </p:cNvPr>
            <p:cNvSpPr/>
            <p:nvPr/>
          </p:nvSpPr>
          <p:spPr>
            <a:xfrm>
              <a:off x="6250092" y="2343133"/>
              <a:ext cx="207951" cy="51988"/>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white"/>
                </a:solidFill>
                <a:effectLst/>
                <a:uLnTx/>
                <a:uFillTx/>
                <a:latin typeface="ＭＳ Ｐゴシック"/>
                <a:ea typeface="ＭＳ Ｐゴシック"/>
                <a:cs typeface="+mn-cs"/>
              </a:endParaRPr>
            </a:p>
          </p:txBody>
        </p:sp>
        <p:sp>
          <p:nvSpPr>
            <p:cNvPr id="18" name="正方形/長方形 17">
              <a:extLst>
                <a:ext uri="{FF2B5EF4-FFF2-40B4-BE49-F238E27FC236}">
                  <a16:creationId xmlns:a16="http://schemas.microsoft.com/office/drawing/2014/main" id="{04DF478C-4D97-4ADF-BB32-9781693D2272}"/>
                </a:ext>
              </a:extLst>
            </p:cNvPr>
            <p:cNvSpPr/>
            <p:nvPr/>
          </p:nvSpPr>
          <p:spPr>
            <a:xfrm>
              <a:off x="6302080" y="2239158"/>
              <a:ext cx="103975" cy="1039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white"/>
                </a:solidFill>
                <a:effectLst/>
                <a:uLnTx/>
                <a:uFillTx/>
                <a:latin typeface="ＭＳ Ｐゴシック"/>
                <a:ea typeface="ＭＳ Ｐゴシック"/>
                <a:cs typeface="+mn-cs"/>
              </a:endParaRPr>
            </a:p>
          </p:txBody>
        </p:sp>
        <p:cxnSp>
          <p:nvCxnSpPr>
            <p:cNvPr id="19" name="直線コネクタ 18">
              <a:extLst>
                <a:ext uri="{FF2B5EF4-FFF2-40B4-BE49-F238E27FC236}">
                  <a16:creationId xmlns:a16="http://schemas.microsoft.com/office/drawing/2014/main" id="{9D390A33-2E27-4604-A58D-1E50AD65C7C2}"/>
                </a:ext>
              </a:extLst>
            </p:cNvPr>
            <p:cNvCxnSpPr>
              <a:endCxn id="18" idx="0"/>
            </p:cNvCxnSpPr>
            <p:nvPr/>
          </p:nvCxnSpPr>
          <p:spPr>
            <a:xfrm>
              <a:off x="6354068" y="1979219"/>
              <a:ext cx="0" cy="2599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EE02AE50-137B-4E8E-8081-1F757E430029}"/>
                </a:ext>
              </a:extLst>
            </p:cNvPr>
            <p:cNvCxnSpPr/>
            <p:nvPr/>
          </p:nvCxnSpPr>
          <p:spPr>
            <a:xfrm flipH="1">
              <a:off x="4794438" y="1979219"/>
              <a:ext cx="15596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88BAA3D2-30F8-4AE8-AFDA-1C7E3D0D8265}"/>
                </a:ext>
              </a:extLst>
            </p:cNvPr>
            <p:cNvCxnSpPr>
              <a:endCxn id="10" idx="0"/>
            </p:cNvCxnSpPr>
            <p:nvPr/>
          </p:nvCxnSpPr>
          <p:spPr>
            <a:xfrm>
              <a:off x="4794438" y="1979219"/>
              <a:ext cx="0" cy="5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F7B5BB1A-C0C2-4A82-9E0D-B50FDD283088}"/>
                </a:ext>
              </a:extLst>
            </p:cNvPr>
            <p:cNvCxnSpPr>
              <a:cxnSpLocks/>
            </p:cNvCxnSpPr>
            <p:nvPr/>
          </p:nvCxnSpPr>
          <p:spPr>
            <a:xfrm>
              <a:off x="2714931" y="3538850"/>
              <a:ext cx="3223235"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E79688B7-CA00-41F6-A5DC-DE9896BB4FA0}"/>
                </a:ext>
              </a:extLst>
            </p:cNvPr>
            <p:cNvCxnSpPr>
              <a:cxnSpLocks/>
            </p:cNvCxnSpPr>
            <p:nvPr/>
          </p:nvCxnSpPr>
          <p:spPr>
            <a:xfrm flipV="1">
              <a:off x="5938166" y="3027285"/>
              <a:ext cx="0" cy="5115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FE5C8926-2021-4D3B-B35E-FB3DAE963288}"/>
                </a:ext>
              </a:extLst>
            </p:cNvPr>
            <p:cNvCxnSpPr>
              <a:stCxn id="10" idx="1"/>
            </p:cNvCxnSpPr>
            <p:nvPr/>
          </p:nvCxnSpPr>
          <p:spPr>
            <a:xfrm>
              <a:off x="4742450" y="2759035"/>
              <a:ext cx="2131494" cy="0"/>
            </a:xfrm>
            <a:prstGeom prst="line">
              <a:avLst/>
            </a:prstGeom>
            <a:ln w="635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8532C7EB-707D-440B-95C4-224DF6C8C1E0}"/>
                </a:ext>
              </a:extLst>
            </p:cNvPr>
            <p:cNvCxnSpPr>
              <a:stCxn id="14" idx="2"/>
            </p:cNvCxnSpPr>
            <p:nvPr/>
          </p:nvCxnSpPr>
          <p:spPr>
            <a:xfrm>
              <a:off x="2714931" y="3278911"/>
              <a:ext cx="0" cy="2599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A925732-103A-4C2F-8930-FEB1C7325783}"/>
                </a:ext>
              </a:extLst>
            </p:cNvPr>
            <p:cNvSpPr txBox="1"/>
            <p:nvPr/>
          </p:nvSpPr>
          <p:spPr>
            <a:xfrm>
              <a:off x="1786751" y="3226924"/>
              <a:ext cx="105410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光検出器</a:t>
              </a:r>
            </a:p>
          </p:txBody>
        </p:sp>
        <p:sp>
          <p:nvSpPr>
            <p:cNvPr id="27" name="テキスト ボックス 26">
              <a:extLst>
                <a:ext uri="{FF2B5EF4-FFF2-40B4-BE49-F238E27FC236}">
                  <a16:creationId xmlns:a16="http://schemas.microsoft.com/office/drawing/2014/main" id="{09DD81FF-0A4F-402F-ABA9-CA0E43B2E972}"/>
                </a:ext>
              </a:extLst>
            </p:cNvPr>
            <p:cNvSpPr txBox="1"/>
            <p:nvPr/>
          </p:nvSpPr>
          <p:spPr>
            <a:xfrm>
              <a:off x="6354068" y="2031207"/>
              <a:ext cx="100552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光検出器</a:t>
              </a:r>
            </a:p>
          </p:txBody>
        </p:sp>
        <p:sp>
          <p:nvSpPr>
            <p:cNvPr id="28" name="テキスト ボックス 27">
              <a:extLst>
                <a:ext uri="{FF2B5EF4-FFF2-40B4-BE49-F238E27FC236}">
                  <a16:creationId xmlns:a16="http://schemas.microsoft.com/office/drawing/2014/main" id="{5DBEE1C6-5412-475B-AE88-824B38972C25}"/>
                </a:ext>
              </a:extLst>
            </p:cNvPr>
            <p:cNvSpPr txBox="1"/>
            <p:nvPr/>
          </p:nvSpPr>
          <p:spPr>
            <a:xfrm>
              <a:off x="2851860" y="2194769"/>
              <a:ext cx="54828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鏡</a:t>
              </a:r>
              <a:r>
                <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rPr>
                <a:t>A</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29" name="テキスト ボックス 28">
              <a:extLst>
                <a:ext uri="{FF2B5EF4-FFF2-40B4-BE49-F238E27FC236}">
                  <a16:creationId xmlns:a16="http://schemas.microsoft.com/office/drawing/2014/main" id="{7BD44707-5E09-482C-AC88-C76138D20741}"/>
                </a:ext>
              </a:extLst>
            </p:cNvPr>
            <p:cNvSpPr txBox="1"/>
            <p:nvPr/>
          </p:nvSpPr>
          <p:spPr>
            <a:xfrm>
              <a:off x="5641438" y="2203647"/>
              <a:ext cx="59956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鏡</a:t>
              </a:r>
              <a:r>
                <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rPr>
                <a:t>B2</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30" name="テキスト ボックス 29">
              <a:extLst>
                <a:ext uri="{FF2B5EF4-FFF2-40B4-BE49-F238E27FC236}">
                  <a16:creationId xmlns:a16="http://schemas.microsoft.com/office/drawing/2014/main" id="{CA52C004-843D-408B-BAFA-60366C994BCF}"/>
                </a:ext>
              </a:extLst>
            </p:cNvPr>
            <p:cNvSpPr txBox="1"/>
            <p:nvPr/>
          </p:nvSpPr>
          <p:spPr>
            <a:xfrm>
              <a:off x="4794438" y="2203647"/>
              <a:ext cx="62981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鏡</a:t>
              </a:r>
              <a:r>
                <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rPr>
                <a:t>B1</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31" name="テキスト ボックス 30">
              <a:extLst>
                <a:ext uri="{FF2B5EF4-FFF2-40B4-BE49-F238E27FC236}">
                  <a16:creationId xmlns:a16="http://schemas.microsoft.com/office/drawing/2014/main" id="{95C2A53B-2266-4E4B-B316-CFFE17CC8817}"/>
                </a:ext>
              </a:extLst>
            </p:cNvPr>
            <p:cNvSpPr txBox="1"/>
            <p:nvPr/>
          </p:nvSpPr>
          <p:spPr>
            <a:xfrm>
              <a:off x="4846425" y="2759035"/>
              <a:ext cx="1039753"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ＭＳ Ｐゴシック"/>
                  <a:ea typeface="ＭＳ Ｐゴシック"/>
                  <a:cs typeface="+mn-cs"/>
                </a:rPr>
                <a:t>補助</a:t>
              </a:r>
              <a:endParaRPr kumimoji="1" lang="en-US" altLang="ja-JP" sz="1400" b="1" i="0"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ＭＳ Ｐゴシック"/>
                  <a:ea typeface="ＭＳ Ｐゴシック"/>
                  <a:cs typeface="+mn-cs"/>
                </a:rPr>
                <a:t>光共振器</a:t>
              </a:r>
            </a:p>
          </p:txBody>
        </p:sp>
        <p:sp>
          <p:nvSpPr>
            <p:cNvPr id="32" name="テキスト ボックス 31">
              <a:extLst>
                <a:ext uri="{FF2B5EF4-FFF2-40B4-BE49-F238E27FC236}">
                  <a16:creationId xmlns:a16="http://schemas.microsoft.com/office/drawing/2014/main" id="{4B9677C0-75B7-437D-88D4-244AE9A2E736}"/>
                </a:ext>
              </a:extLst>
            </p:cNvPr>
            <p:cNvSpPr txBox="1"/>
            <p:nvPr/>
          </p:nvSpPr>
          <p:spPr>
            <a:xfrm>
              <a:off x="3442759" y="2759035"/>
              <a:ext cx="113767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CC00"/>
                  </a:solidFill>
                  <a:effectLst/>
                  <a:uLnTx/>
                  <a:uFillTx/>
                  <a:latin typeface="ＭＳ Ｐゴシック"/>
                  <a:ea typeface="ＭＳ Ｐゴシック"/>
                  <a:cs typeface="+mn-cs"/>
                </a:rPr>
                <a:t>主光共振器</a:t>
              </a:r>
            </a:p>
          </p:txBody>
        </p:sp>
        <p:sp>
          <p:nvSpPr>
            <p:cNvPr id="33" name="テキスト ボックス 32">
              <a:extLst>
                <a:ext uri="{FF2B5EF4-FFF2-40B4-BE49-F238E27FC236}">
                  <a16:creationId xmlns:a16="http://schemas.microsoft.com/office/drawing/2014/main" id="{63911E41-3FFC-4902-9BEB-2A1A9A540E82}"/>
                </a:ext>
              </a:extLst>
            </p:cNvPr>
            <p:cNvSpPr txBox="1"/>
            <p:nvPr/>
          </p:nvSpPr>
          <p:spPr>
            <a:xfrm>
              <a:off x="1727166" y="2343133"/>
              <a:ext cx="114919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主レーザー </a:t>
              </a:r>
            </a:p>
          </p:txBody>
        </p:sp>
        <p:sp>
          <p:nvSpPr>
            <p:cNvPr id="34" name="テキスト ボックス 33">
              <a:extLst>
                <a:ext uri="{FF2B5EF4-FFF2-40B4-BE49-F238E27FC236}">
                  <a16:creationId xmlns:a16="http://schemas.microsoft.com/office/drawing/2014/main" id="{F3AB5345-8054-4F8D-B369-A5B61DC4EECD}"/>
                </a:ext>
              </a:extLst>
            </p:cNvPr>
            <p:cNvSpPr txBox="1"/>
            <p:nvPr/>
          </p:nvSpPr>
          <p:spPr>
            <a:xfrm>
              <a:off x="6149882" y="2888364"/>
              <a:ext cx="122746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補助レーザー </a:t>
              </a:r>
            </a:p>
          </p:txBody>
        </p:sp>
        <p:sp>
          <p:nvSpPr>
            <p:cNvPr id="35" name="正方形/長方形 34">
              <a:extLst>
                <a:ext uri="{FF2B5EF4-FFF2-40B4-BE49-F238E27FC236}">
                  <a16:creationId xmlns:a16="http://schemas.microsoft.com/office/drawing/2014/main" id="{A03CFDF9-2BDE-481A-9D13-5CF84D358B66}"/>
                </a:ext>
              </a:extLst>
            </p:cNvPr>
            <p:cNvSpPr/>
            <p:nvPr/>
          </p:nvSpPr>
          <p:spPr>
            <a:xfrm>
              <a:off x="1883129" y="2655059"/>
              <a:ext cx="311926" cy="20795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36" name="正方形/長方形 35">
              <a:extLst>
                <a:ext uri="{FF2B5EF4-FFF2-40B4-BE49-F238E27FC236}">
                  <a16:creationId xmlns:a16="http://schemas.microsoft.com/office/drawing/2014/main" id="{D9CDCECD-ACD0-42EC-99FE-DE6213ABF6FE}"/>
                </a:ext>
              </a:extLst>
            </p:cNvPr>
            <p:cNvSpPr/>
            <p:nvPr/>
          </p:nvSpPr>
          <p:spPr>
            <a:xfrm>
              <a:off x="6873944" y="2655059"/>
              <a:ext cx="311926" cy="20795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37" name="テキスト ボックス 36">
              <a:extLst>
                <a:ext uri="{FF2B5EF4-FFF2-40B4-BE49-F238E27FC236}">
                  <a16:creationId xmlns:a16="http://schemas.microsoft.com/office/drawing/2014/main" id="{1E895A15-BEB2-46BC-8CBD-0DB5D34FA404}"/>
                </a:ext>
              </a:extLst>
            </p:cNvPr>
            <p:cNvSpPr txBox="1"/>
            <p:nvPr/>
          </p:nvSpPr>
          <p:spPr>
            <a:xfrm>
              <a:off x="2099958" y="1510052"/>
              <a:ext cx="93577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衛星 </a:t>
              </a:r>
              <a:r>
                <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rPr>
                <a:t>A</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38" name="テキスト ボックス 37">
              <a:extLst>
                <a:ext uri="{FF2B5EF4-FFF2-40B4-BE49-F238E27FC236}">
                  <a16:creationId xmlns:a16="http://schemas.microsoft.com/office/drawing/2014/main" id="{4DA726C7-DE4D-41E2-9F4C-BBFA0CF3760E}"/>
                </a:ext>
              </a:extLst>
            </p:cNvPr>
            <p:cNvSpPr txBox="1"/>
            <p:nvPr/>
          </p:nvSpPr>
          <p:spPr>
            <a:xfrm>
              <a:off x="5583131" y="1518930"/>
              <a:ext cx="93577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衛星 </a:t>
              </a:r>
              <a:r>
                <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rPr>
                <a:t>B</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cxnSp>
          <p:nvCxnSpPr>
            <p:cNvPr id="39" name="直線矢印コネクタ 38">
              <a:extLst>
                <a:ext uri="{FF2B5EF4-FFF2-40B4-BE49-F238E27FC236}">
                  <a16:creationId xmlns:a16="http://schemas.microsoft.com/office/drawing/2014/main" id="{65BE1EBF-0BA8-404F-BE24-97DCF20171D6}"/>
                </a:ext>
              </a:extLst>
            </p:cNvPr>
            <p:cNvCxnSpPr>
              <a:cxnSpLocks/>
            </p:cNvCxnSpPr>
            <p:nvPr/>
          </p:nvCxnSpPr>
          <p:spPr>
            <a:xfrm>
              <a:off x="3390771" y="2551084"/>
              <a:ext cx="1143728" cy="0"/>
            </a:xfrm>
            <a:prstGeom prst="straightConnector1">
              <a:avLst/>
            </a:prstGeom>
            <a:ln w="190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7FB55A84-9E06-4EC2-B238-A4FB2A9E6009}"/>
                </a:ext>
              </a:extLst>
            </p:cNvPr>
            <p:cNvSpPr txBox="1"/>
            <p:nvPr/>
          </p:nvSpPr>
          <p:spPr>
            <a:xfrm>
              <a:off x="3494746" y="2291146"/>
              <a:ext cx="93577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rPr>
                <a:t>1,000 km</a:t>
              </a:r>
              <a:endParaRPr kumimoji="1"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grpSp>
      <p:pic>
        <p:nvPicPr>
          <p:cNvPr id="41" name="Picture 3" descr="Fig2">
            <a:extLst>
              <a:ext uri="{FF2B5EF4-FFF2-40B4-BE49-F238E27FC236}">
                <a16:creationId xmlns:a16="http://schemas.microsoft.com/office/drawing/2014/main" id="{E4A70496-1DC7-48B9-B026-6D4C60304A4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5523" y="4043172"/>
            <a:ext cx="4353806" cy="261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テキスト ボックス 42">
            <a:extLst>
              <a:ext uri="{FF2B5EF4-FFF2-40B4-BE49-F238E27FC236}">
                <a16:creationId xmlns:a16="http://schemas.microsoft.com/office/drawing/2014/main" id="{BEBCBA9B-B16F-4B35-870B-DC54B714D29D}"/>
              </a:ext>
            </a:extLst>
          </p:cNvPr>
          <p:cNvSpPr txBox="1"/>
          <p:nvPr/>
        </p:nvSpPr>
        <p:spPr>
          <a:xfrm>
            <a:off x="6818605" y="2283889"/>
            <a:ext cx="189926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FF0000"/>
                </a:solidFill>
                <a:effectLst/>
                <a:uLnTx/>
                <a:uFillTx/>
                <a:latin typeface="ＭＳ Ｐゴシック"/>
                <a:ea typeface="ＭＳ Ｐゴシック"/>
                <a:cs typeface="+mn-cs"/>
              </a:rPr>
              <a:t>レーザー</a:t>
            </a:r>
            <a:endParaRPr kumimoji="1" lang="en-US" altLang="ja-JP" sz="2400" b="1" i="0"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FF0000"/>
                </a:solidFill>
                <a:effectLst/>
                <a:uLnTx/>
                <a:uFillTx/>
                <a:latin typeface="ＭＳ Ｐゴシック"/>
                <a:ea typeface="ＭＳ Ｐゴシック"/>
                <a:cs typeface="+mn-cs"/>
              </a:rPr>
              <a:t>パワー：低い</a:t>
            </a:r>
          </a:p>
        </p:txBody>
      </p:sp>
      <p:sp>
        <p:nvSpPr>
          <p:cNvPr id="45" name="テキスト ボックス 44">
            <a:extLst>
              <a:ext uri="{FF2B5EF4-FFF2-40B4-BE49-F238E27FC236}">
                <a16:creationId xmlns:a16="http://schemas.microsoft.com/office/drawing/2014/main" id="{1A65B6CF-5E48-4F54-98DF-EA91433BB97E}"/>
              </a:ext>
            </a:extLst>
          </p:cNvPr>
          <p:cNvSpPr txBox="1"/>
          <p:nvPr/>
        </p:nvSpPr>
        <p:spPr>
          <a:xfrm>
            <a:off x="4971496" y="3719744"/>
            <a:ext cx="3941686" cy="2862322"/>
          </a:xfrm>
          <a:prstGeom prst="rect">
            <a:avLst/>
          </a:prstGeom>
          <a:noFill/>
        </p:spPr>
        <p:txBody>
          <a:bodyPr wrap="square" rtlCol="0">
            <a:spAutoFit/>
          </a:bodyPr>
          <a:lstStyle/>
          <a:p>
            <a:pPr algn="ctr"/>
            <a:r>
              <a:rPr kumimoji="1" lang="ja-JP" altLang="en-US" sz="2000" u="sng" dirty="0"/>
              <a:t>鏡</a:t>
            </a:r>
            <a:r>
              <a:rPr kumimoji="1" lang="en-US" altLang="ja-JP" sz="2000" u="sng" dirty="0"/>
              <a:t>B1</a:t>
            </a:r>
            <a:r>
              <a:rPr kumimoji="1" lang="ja-JP" altLang="en-US" sz="2000" u="sng" dirty="0" err="1"/>
              <a:t>の輻</a:t>
            </a:r>
            <a:r>
              <a:rPr kumimoji="1" lang="ja-JP" altLang="en-US" sz="2000" u="sng" dirty="0"/>
              <a:t>射圧雑音</a:t>
            </a:r>
            <a:endParaRPr kumimoji="1" lang="en-US" altLang="ja-JP" sz="2000" u="sng" dirty="0"/>
          </a:p>
          <a:p>
            <a:pPr algn="ctr"/>
            <a:endParaRPr kumimoji="1" lang="en-US" altLang="ja-JP" sz="2000" dirty="0"/>
          </a:p>
          <a:p>
            <a:pPr marL="342900" indent="-342900">
              <a:buFont typeface="Wingdings" panose="05000000000000000000" pitchFamily="2" charset="2"/>
              <a:buChar char="l"/>
            </a:pPr>
            <a:r>
              <a:rPr lang="ja-JP" altLang="en-US" sz="2000" dirty="0">
                <a:solidFill>
                  <a:srgbClr val="FF0000"/>
                </a:solidFill>
              </a:rPr>
              <a:t>補助共振器の輻射圧雑音（低）</a:t>
            </a:r>
            <a:endParaRPr lang="en-US" altLang="ja-JP" sz="2000" dirty="0">
              <a:solidFill>
                <a:srgbClr val="FF0000"/>
              </a:solidFill>
            </a:endParaRPr>
          </a:p>
          <a:p>
            <a:r>
              <a:rPr lang="ja-JP" altLang="en-US" sz="2000" dirty="0">
                <a:solidFill>
                  <a:srgbClr val="FF0000"/>
                </a:solidFill>
              </a:rPr>
              <a:t>　　→制御で差動から同相に転化</a:t>
            </a:r>
            <a:endParaRPr lang="en-US" altLang="ja-JP" sz="2000" dirty="0">
              <a:solidFill>
                <a:srgbClr val="FF0000"/>
              </a:solidFill>
            </a:endParaRPr>
          </a:p>
          <a:p>
            <a:endParaRPr lang="ja-JP" altLang="en-US" sz="2000" dirty="0"/>
          </a:p>
          <a:p>
            <a:pPr marL="342900" indent="-342900">
              <a:buFont typeface="Wingdings" panose="05000000000000000000" pitchFamily="2" charset="2"/>
              <a:buChar char="l"/>
            </a:pPr>
            <a:r>
              <a:rPr kumimoji="1" lang="ja-JP" altLang="en-US" sz="2000" dirty="0">
                <a:solidFill>
                  <a:srgbClr val="00CC00"/>
                </a:solidFill>
              </a:rPr>
              <a:t>主共振器の輻射圧雑音（高）</a:t>
            </a:r>
            <a:endParaRPr kumimoji="1" lang="en-US" altLang="ja-JP" sz="2000" dirty="0">
              <a:solidFill>
                <a:srgbClr val="00CC00"/>
              </a:solidFill>
            </a:endParaRPr>
          </a:p>
          <a:p>
            <a:r>
              <a:rPr lang="ja-JP" altLang="en-US" sz="2000" dirty="0">
                <a:solidFill>
                  <a:srgbClr val="00CC00"/>
                </a:solidFill>
              </a:rPr>
              <a:t>　　→制御ゲインで抑圧</a:t>
            </a:r>
            <a:endParaRPr lang="en-US" altLang="ja-JP" sz="2000" dirty="0">
              <a:solidFill>
                <a:srgbClr val="00CC00"/>
              </a:solidFill>
            </a:endParaRPr>
          </a:p>
          <a:p>
            <a:endParaRPr lang="en-US" altLang="ja-JP" sz="2000" dirty="0">
              <a:solidFill>
                <a:srgbClr val="00CC00"/>
              </a:solidFill>
            </a:endParaRPr>
          </a:p>
          <a:p>
            <a:pPr algn="ctr"/>
            <a:r>
              <a:rPr lang="ja-JP" altLang="en-US" sz="2000" dirty="0">
                <a:solidFill>
                  <a:srgbClr val="9933FF"/>
                </a:solidFill>
              </a:rPr>
              <a:t>重力波信号には影響なし</a:t>
            </a:r>
            <a:endParaRPr lang="en-US" altLang="ja-JP" sz="2000" dirty="0">
              <a:solidFill>
                <a:srgbClr val="9933FF"/>
              </a:solidFill>
            </a:endParaRPr>
          </a:p>
        </p:txBody>
      </p:sp>
    </p:spTree>
    <p:extLst>
      <p:ext uri="{BB962C8B-B14F-4D97-AF65-F5344CB8AC3E}">
        <p14:creationId xmlns:p14="http://schemas.microsoft.com/office/powerpoint/2010/main" val="275357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686598-7E22-4CBA-B460-EF941905AC9C}"/>
              </a:ext>
            </a:extLst>
          </p:cNvPr>
          <p:cNvSpPr>
            <a:spLocks noGrp="1"/>
          </p:cNvSpPr>
          <p:nvPr>
            <p:ph type="title"/>
          </p:nvPr>
        </p:nvSpPr>
        <p:spPr>
          <a:xfrm>
            <a:off x="0" y="274638"/>
            <a:ext cx="9144000" cy="1143000"/>
          </a:xfrm>
        </p:spPr>
        <p:txBody>
          <a:bodyPr/>
          <a:lstStyle/>
          <a:p>
            <a:r>
              <a:rPr kumimoji="1" lang="ja-JP" altLang="en-US" dirty="0"/>
              <a:t>量子ロッキング</a:t>
            </a:r>
            <a:br>
              <a:rPr kumimoji="1" lang="en-US" altLang="ja-JP" dirty="0"/>
            </a:br>
            <a:r>
              <a:rPr kumimoji="1" lang="ja-JP" altLang="en-US" dirty="0"/>
              <a:t>（ポンディロモーティブスクイージング）</a:t>
            </a:r>
          </a:p>
        </p:txBody>
      </p:sp>
      <p:grpSp>
        <p:nvGrpSpPr>
          <p:cNvPr id="42" name="グループ化 41">
            <a:extLst>
              <a:ext uri="{FF2B5EF4-FFF2-40B4-BE49-F238E27FC236}">
                <a16:creationId xmlns:a16="http://schemas.microsoft.com/office/drawing/2014/main" id="{1B2A4611-9CB2-4762-AA65-2D4ACB81B4DA}"/>
              </a:ext>
            </a:extLst>
          </p:cNvPr>
          <p:cNvGrpSpPr/>
          <p:nvPr/>
        </p:nvGrpSpPr>
        <p:grpSpPr>
          <a:xfrm>
            <a:off x="4740676" y="1489910"/>
            <a:ext cx="4167788" cy="5287270"/>
            <a:chOff x="2058056" y="988324"/>
            <a:chExt cx="4231496" cy="5368090"/>
          </a:xfrm>
        </p:grpSpPr>
        <p:cxnSp>
          <p:nvCxnSpPr>
            <p:cNvPr id="44" name="直線矢印コネクタ 43">
              <a:extLst>
                <a:ext uri="{FF2B5EF4-FFF2-40B4-BE49-F238E27FC236}">
                  <a16:creationId xmlns:a16="http://schemas.microsoft.com/office/drawing/2014/main" id="{644B0B04-FA85-415B-8A29-845F967B38E1}"/>
                </a:ext>
              </a:extLst>
            </p:cNvPr>
            <p:cNvCxnSpPr/>
            <p:nvPr/>
          </p:nvCxnSpPr>
          <p:spPr>
            <a:xfrm>
              <a:off x="4596130" y="3197288"/>
              <a:ext cx="1169556" cy="2"/>
            </a:xfrm>
            <a:prstGeom prst="straightConnector1">
              <a:avLst/>
            </a:prstGeom>
            <a:ln w="63500">
              <a:solidFill>
                <a:schemeClr val="tx1"/>
              </a:solidFill>
              <a:prstDash val="solid"/>
              <a:headEnd type="none"/>
              <a:tailEnd type="triangle" w="med" len="lg"/>
            </a:ln>
            <a:effectLst/>
          </p:spPr>
          <p:style>
            <a:lnRef idx="2">
              <a:schemeClr val="accent1"/>
            </a:lnRef>
            <a:fillRef idx="0">
              <a:schemeClr val="accent1"/>
            </a:fillRef>
            <a:effectRef idx="1">
              <a:schemeClr val="accent1"/>
            </a:effectRef>
            <a:fontRef idx="minor">
              <a:schemeClr val="tx1"/>
            </a:fontRef>
          </p:style>
        </p:cxnSp>
        <p:sp>
          <p:nvSpPr>
            <p:cNvPr id="45" name="テキスト ボックス 44">
              <a:extLst>
                <a:ext uri="{FF2B5EF4-FFF2-40B4-BE49-F238E27FC236}">
                  <a16:creationId xmlns:a16="http://schemas.microsoft.com/office/drawing/2014/main" id="{CD036CB6-75DF-4CC1-B668-35E1188E289B}"/>
                </a:ext>
              </a:extLst>
            </p:cNvPr>
            <p:cNvSpPr txBox="1"/>
            <p:nvPr/>
          </p:nvSpPr>
          <p:spPr>
            <a:xfrm>
              <a:off x="4588047" y="3230525"/>
              <a:ext cx="1617445"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effectLst/>
                  <a:uLnTx/>
                  <a:uFillTx/>
                  <a:latin typeface="+mn-ea"/>
                  <a:cs typeface="+mn-cs"/>
                </a:rPr>
                <a:t>振幅の量子揺らぎ</a:t>
              </a:r>
            </a:p>
          </p:txBody>
        </p:sp>
        <p:sp>
          <p:nvSpPr>
            <p:cNvPr id="46" name="テキスト ボックス 45">
              <a:extLst>
                <a:ext uri="{FF2B5EF4-FFF2-40B4-BE49-F238E27FC236}">
                  <a16:creationId xmlns:a16="http://schemas.microsoft.com/office/drawing/2014/main" id="{993B232D-9686-4733-83C0-CBCF7F4CD1C6}"/>
                </a:ext>
              </a:extLst>
            </p:cNvPr>
            <p:cNvSpPr txBox="1"/>
            <p:nvPr/>
          </p:nvSpPr>
          <p:spPr>
            <a:xfrm rot="16200000">
              <a:off x="4205239" y="1733970"/>
              <a:ext cx="1272218"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n-ea"/>
                </a:rPr>
                <a:t>外部</a:t>
              </a:r>
              <a:r>
                <a:rPr kumimoji="1" lang="ja-JP" altLang="en-US" sz="1400" b="1" i="0" u="none" strike="noStrike" kern="1200" cap="none" spc="0" normalizeH="0" baseline="0" noProof="0" dirty="0">
                  <a:ln>
                    <a:noFill/>
                  </a:ln>
                  <a:effectLst/>
                  <a:uLnTx/>
                  <a:uFillTx/>
                  <a:latin typeface="+mn-ea"/>
                  <a:cs typeface="+mn-cs"/>
                </a:rPr>
                <a:t>変位信号</a:t>
              </a:r>
            </a:p>
          </p:txBody>
        </p:sp>
        <p:cxnSp>
          <p:nvCxnSpPr>
            <p:cNvPr id="47" name="直線コネクタ 46">
              <a:extLst>
                <a:ext uri="{FF2B5EF4-FFF2-40B4-BE49-F238E27FC236}">
                  <a16:creationId xmlns:a16="http://schemas.microsoft.com/office/drawing/2014/main" id="{05C0FCB8-3731-4DB1-A58E-C7C37433BEC8}"/>
                </a:ext>
              </a:extLst>
            </p:cNvPr>
            <p:cNvCxnSpPr>
              <a:cxnSpLocks/>
            </p:cNvCxnSpPr>
            <p:nvPr/>
          </p:nvCxnSpPr>
          <p:spPr>
            <a:xfrm flipV="1">
              <a:off x="2343936" y="1841178"/>
              <a:ext cx="3945616" cy="3086604"/>
            </a:xfrm>
            <a:prstGeom prst="line">
              <a:avLst/>
            </a:prstGeom>
            <a:ln cmpd="sng">
              <a:solidFill>
                <a:schemeClr val="bg1">
                  <a:lumMod val="75000"/>
                </a:schemeClr>
              </a:solidFill>
              <a:prstDash val="dash"/>
              <a:tailEnd type="none"/>
            </a:ln>
            <a:effectLst/>
          </p:spPr>
          <p:style>
            <a:lnRef idx="2">
              <a:schemeClr val="accent1"/>
            </a:lnRef>
            <a:fillRef idx="0">
              <a:schemeClr val="accent1"/>
            </a:fillRef>
            <a:effectRef idx="1">
              <a:schemeClr val="accent1"/>
            </a:effectRef>
            <a:fontRef idx="minor">
              <a:schemeClr val="tx1"/>
            </a:fontRef>
          </p:style>
        </p:cxnSp>
        <p:sp>
          <p:nvSpPr>
            <p:cNvPr id="48" name="テキスト ボックス 47">
              <a:extLst>
                <a:ext uri="{FF2B5EF4-FFF2-40B4-BE49-F238E27FC236}">
                  <a16:creationId xmlns:a16="http://schemas.microsoft.com/office/drawing/2014/main" id="{EFFC5C68-29C9-4AD4-8346-98991195D179}"/>
                </a:ext>
              </a:extLst>
            </p:cNvPr>
            <p:cNvSpPr txBox="1"/>
            <p:nvPr/>
          </p:nvSpPr>
          <p:spPr>
            <a:xfrm rot="19318136">
              <a:off x="2058056" y="4067205"/>
              <a:ext cx="174490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effectLst/>
                  <a:uLnTx/>
                  <a:uFillTx/>
                  <a:latin typeface="+mn-ea"/>
                  <a:cs typeface="+mn-cs"/>
                </a:rPr>
                <a:t>ホモダイン検波</a:t>
              </a:r>
              <a:r>
                <a:rPr lang="ja-JP" altLang="en-US" sz="1400" b="1" dirty="0">
                  <a:latin typeface="+mn-ea"/>
                </a:rPr>
                <a:t>の軸</a:t>
              </a:r>
              <a:endParaRPr kumimoji="1" lang="ja-JP" altLang="en-US" sz="1400" b="1" i="0" u="none" strike="noStrike" kern="1200" cap="none" spc="0" normalizeH="0" baseline="0" noProof="0" dirty="0">
                <a:ln>
                  <a:noFill/>
                </a:ln>
                <a:effectLst/>
                <a:uLnTx/>
                <a:uFillTx/>
                <a:latin typeface="+mn-ea"/>
                <a:cs typeface="+mn-cs"/>
              </a:endParaRPr>
            </a:p>
          </p:txBody>
        </p:sp>
        <p:cxnSp>
          <p:nvCxnSpPr>
            <p:cNvPr id="49" name="直線矢印コネクタ 48">
              <a:extLst>
                <a:ext uri="{FF2B5EF4-FFF2-40B4-BE49-F238E27FC236}">
                  <a16:creationId xmlns:a16="http://schemas.microsoft.com/office/drawing/2014/main" id="{03B4D191-8FAC-4F45-83FA-5ECB32D0B619}"/>
                </a:ext>
              </a:extLst>
            </p:cNvPr>
            <p:cNvCxnSpPr>
              <a:cxnSpLocks/>
            </p:cNvCxnSpPr>
            <p:nvPr/>
          </p:nvCxnSpPr>
          <p:spPr>
            <a:xfrm>
              <a:off x="4596130" y="3197288"/>
              <a:ext cx="0" cy="1548570"/>
            </a:xfrm>
            <a:prstGeom prst="straightConnector1">
              <a:avLst/>
            </a:prstGeom>
            <a:ln w="63500">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50" name="直線矢印コネクタ 49">
              <a:extLst>
                <a:ext uri="{FF2B5EF4-FFF2-40B4-BE49-F238E27FC236}">
                  <a16:creationId xmlns:a16="http://schemas.microsoft.com/office/drawing/2014/main" id="{B535C920-C416-425C-B2DE-72C4B48709DC}"/>
                </a:ext>
              </a:extLst>
            </p:cNvPr>
            <p:cNvCxnSpPr>
              <a:cxnSpLocks/>
            </p:cNvCxnSpPr>
            <p:nvPr/>
          </p:nvCxnSpPr>
          <p:spPr>
            <a:xfrm flipV="1">
              <a:off x="4686179" y="988324"/>
              <a:ext cx="0" cy="2224243"/>
            </a:xfrm>
            <a:prstGeom prst="straightConnector1">
              <a:avLst/>
            </a:prstGeom>
            <a:ln w="63500" cmpd="sng">
              <a:solidFill>
                <a:schemeClr val="tx1"/>
              </a:solidFill>
              <a:prstDash val="sysDot"/>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51" name="直線矢印コネクタ 50">
              <a:extLst>
                <a:ext uri="{FF2B5EF4-FFF2-40B4-BE49-F238E27FC236}">
                  <a16:creationId xmlns:a16="http://schemas.microsoft.com/office/drawing/2014/main" id="{7D6FE2D1-BCDE-43D2-885F-C7D210A430FD}"/>
                </a:ext>
              </a:extLst>
            </p:cNvPr>
            <p:cNvCxnSpPr/>
            <p:nvPr/>
          </p:nvCxnSpPr>
          <p:spPr>
            <a:xfrm flipV="1">
              <a:off x="4501136" y="2057082"/>
              <a:ext cx="0" cy="1169557"/>
            </a:xfrm>
            <a:prstGeom prst="straightConnector1">
              <a:avLst/>
            </a:prstGeom>
            <a:ln w="63500" cmpd="dbl">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52" name="直線矢印コネクタ 51">
              <a:extLst>
                <a:ext uri="{FF2B5EF4-FFF2-40B4-BE49-F238E27FC236}">
                  <a16:creationId xmlns:a16="http://schemas.microsoft.com/office/drawing/2014/main" id="{05455D17-DB8B-4F87-8FFA-A16BA79922CD}"/>
                </a:ext>
              </a:extLst>
            </p:cNvPr>
            <p:cNvCxnSpPr>
              <a:cxnSpLocks/>
            </p:cNvCxnSpPr>
            <p:nvPr/>
          </p:nvCxnSpPr>
          <p:spPr>
            <a:xfrm>
              <a:off x="4587334" y="4740057"/>
              <a:ext cx="0" cy="1548570"/>
            </a:xfrm>
            <a:prstGeom prst="straightConnector1">
              <a:avLst/>
            </a:prstGeom>
            <a:ln w="63500" cmpd="sng">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53" name="直線コネクタ 52">
              <a:extLst>
                <a:ext uri="{FF2B5EF4-FFF2-40B4-BE49-F238E27FC236}">
                  <a16:creationId xmlns:a16="http://schemas.microsoft.com/office/drawing/2014/main" id="{4E66DE37-9357-4693-B8E9-7C4D935527F3}"/>
                </a:ext>
              </a:extLst>
            </p:cNvPr>
            <p:cNvCxnSpPr>
              <a:cxnSpLocks/>
            </p:cNvCxnSpPr>
            <p:nvPr/>
          </p:nvCxnSpPr>
          <p:spPr>
            <a:xfrm>
              <a:off x="3887711" y="3737499"/>
              <a:ext cx="704411" cy="892254"/>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262D7D4E-95D2-40F8-8F95-388A7BDBDFA6}"/>
                </a:ext>
              </a:extLst>
            </p:cNvPr>
            <p:cNvCxnSpPr>
              <a:cxnSpLocks/>
            </p:cNvCxnSpPr>
            <p:nvPr/>
          </p:nvCxnSpPr>
          <p:spPr>
            <a:xfrm>
              <a:off x="5246703" y="2672396"/>
              <a:ext cx="420420" cy="532532"/>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AF740417-2869-4DCD-BA6A-F2DC2026F748}"/>
                </a:ext>
              </a:extLst>
            </p:cNvPr>
            <p:cNvCxnSpPr>
              <a:cxnSpLocks/>
            </p:cNvCxnSpPr>
            <p:nvPr/>
          </p:nvCxnSpPr>
          <p:spPr>
            <a:xfrm>
              <a:off x="4562217" y="2126490"/>
              <a:ext cx="514911" cy="652221"/>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F855FF85-2812-4253-B581-49803FC81794}"/>
                </a:ext>
              </a:extLst>
            </p:cNvPr>
            <p:cNvCxnSpPr>
              <a:cxnSpLocks/>
            </p:cNvCxnSpPr>
            <p:nvPr/>
          </p:nvCxnSpPr>
          <p:spPr>
            <a:xfrm>
              <a:off x="4726669" y="1134217"/>
              <a:ext cx="947850" cy="120061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2A289902-92A7-4E5F-85C1-2EC9C995500A}"/>
                </a:ext>
              </a:extLst>
            </p:cNvPr>
            <p:cNvCxnSpPr>
              <a:cxnSpLocks/>
            </p:cNvCxnSpPr>
            <p:nvPr/>
          </p:nvCxnSpPr>
          <p:spPr>
            <a:xfrm flipV="1">
              <a:off x="4589410" y="2657756"/>
              <a:ext cx="658874" cy="515428"/>
            </a:xfrm>
            <a:prstGeom prst="line">
              <a:avLst/>
            </a:prstGeom>
            <a:ln>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58" name="直線コネクタ 57">
              <a:extLst>
                <a:ext uri="{FF2B5EF4-FFF2-40B4-BE49-F238E27FC236}">
                  <a16:creationId xmlns:a16="http://schemas.microsoft.com/office/drawing/2014/main" id="{5E05221C-4AB3-4B7D-A472-0D372BBB004F}"/>
                </a:ext>
              </a:extLst>
            </p:cNvPr>
            <p:cNvCxnSpPr>
              <a:cxnSpLocks/>
            </p:cNvCxnSpPr>
            <p:nvPr/>
          </p:nvCxnSpPr>
          <p:spPr>
            <a:xfrm flipV="1">
              <a:off x="3879542" y="3208369"/>
              <a:ext cx="673879" cy="527166"/>
            </a:xfrm>
            <a:prstGeom prst="line">
              <a:avLst/>
            </a:prstGeom>
            <a:ln>
              <a:solidFill>
                <a:schemeClr val="tx1"/>
              </a:solidFill>
              <a:prstDash val="solid"/>
              <a:headEnd type="triangle" w="med" len="lg"/>
              <a:tailEnd type="none"/>
            </a:ln>
            <a:effectLst/>
          </p:spPr>
          <p:style>
            <a:lnRef idx="2">
              <a:schemeClr val="accent1"/>
            </a:lnRef>
            <a:fillRef idx="0">
              <a:schemeClr val="accent1"/>
            </a:fillRef>
            <a:effectRef idx="1">
              <a:schemeClr val="accent1"/>
            </a:effectRef>
            <a:fontRef idx="minor">
              <a:schemeClr val="tx1"/>
            </a:fontRef>
          </p:style>
        </p:cxnSp>
        <p:cxnSp>
          <p:nvCxnSpPr>
            <p:cNvPr id="59" name="直線コネクタ 58">
              <a:extLst>
                <a:ext uri="{FF2B5EF4-FFF2-40B4-BE49-F238E27FC236}">
                  <a16:creationId xmlns:a16="http://schemas.microsoft.com/office/drawing/2014/main" id="{0E5165E5-4F2E-428F-8241-C4ED4555FA8D}"/>
                </a:ext>
              </a:extLst>
            </p:cNvPr>
            <p:cNvCxnSpPr>
              <a:cxnSpLocks/>
            </p:cNvCxnSpPr>
            <p:nvPr/>
          </p:nvCxnSpPr>
          <p:spPr>
            <a:xfrm>
              <a:off x="3134067" y="4323425"/>
              <a:ext cx="1459813" cy="1849098"/>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8DB72190-B0B6-4703-B017-99B0E91685FF}"/>
                </a:ext>
              </a:extLst>
            </p:cNvPr>
            <p:cNvCxnSpPr>
              <a:cxnSpLocks/>
            </p:cNvCxnSpPr>
            <p:nvPr/>
          </p:nvCxnSpPr>
          <p:spPr>
            <a:xfrm flipV="1">
              <a:off x="3129155" y="3737499"/>
              <a:ext cx="736018" cy="575779"/>
            </a:xfrm>
            <a:prstGeom prst="line">
              <a:avLst/>
            </a:prstGeom>
            <a:ln>
              <a:solidFill>
                <a:schemeClr val="tx1"/>
              </a:solidFill>
              <a:prstDash val="solid"/>
              <a:headEnd type="triangle" w="med" len="lg"/>
              <a:tailEnd type="none"/>
            </a:ln>
            <a:effectLst/>
          </p:spPr>
          <p:style>
            <a:lnRef idx="2">
              <a:schemeClr val="accent1"/>
            </a:lnRef>
            <a:fillRef idx="0">
              <a:schemeClr val="accent1"/>
            </a:fillRef>
            <a:effectRef idx="1">
              <a:schemeClr val="accent1"/>
            </a:effectRef>
            <a:fontRef idx="minor">
              <a:schemeClr val="tx1"/>
            </a:fontRef>
          </p:style>
        </p:cxnSp>
        <p:cxnSp>
          <p:nvCxnSpPr>
            <p:cNvPr id="61" name="直線コネクタ 60">
              <a:extLst>
                <a:ext uri="{FF2B5EF4-FFF2-40B4-BE49-F238E27FC236}">
                  <a16:creationId xmlns:a16="http://schemas.microsoft.com/office/drawing/2014/main" id="{E42220D0-391F-45CA-B360-23426D19B04A}"/>
                </a:ext>
              </a:extLst>
            </p:cNvPr>
            <p:cNvCxnSpPr>
              <a:cxnSpLocks/>
            </p:cNvCxnSpPr>
            <p:nvPr/>
          </p:nvCxnSpPr>
          <p:spPr>
            <a:xfrm flipV="1">
              <a:off x="4559505" y="2729878"/>
              <a:ext cx="514959" cy="402846"/>
            </a:xfrm>
            <a:prstGeom prst="line">
              <a:avLst/>
            </a:prstGeom>
            <a:ln>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62" name="直線コネクタ 61">
              <a:extLst>
                <a:ext uri="{FF2B5EF4-FFF2-40B4-BE49-F238E27FC236}">
                  <a16:creationId xmlns:a16="http://schemas.microsoft.com/office/drawing/2014/main" id="{748D6559-5BD2-4FB3-ADD1-4A31782DD121}"/>
                </a:ext>
              </a:extLst>
            </p:cNvPr>
            <p:cNvCxnSpPr>
              <a:cxnSpLocks/>
            </p:cNvCxnSpPr>
            <p:nvPr/>
          </p:nvCxnSpPr>
          <p:spPr>
            <a:xfrm flipV="1">
              <a:off x="4654499" y="2370338"/>
              <a:ext cx="1042022" cy="815161"/>
            </a:xfrm>
            <a:prstGeom prst="line">
              <a:avLst/>
            </a:prstGeom>
            <a:ln>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sp>
          <p:nvSpPr>
            <p:cNvPr id="63" name="テキスト ボックス 62">
              <a:extLst>
                <a:ext uri="{FF2B5EF4-FFF2-40B4-BE49-F238E27FC236}">
                  <a16:creationId xmlns:a16="http://schemas.microsoft.com/office/drawing/2014/main" id="{4DCEAC6E-A180-4A0B-BDED-D0F212D66518}"/>
                </a:ext>
              </a:extLst>
            </p:cNvPr>
            <p:cNvSpPr txBox="1"/>
            <p:nvPr/>
          </p:nvSpPr>
          <p:spPr>
            <a:xfrm rot="16200000">
              <a:off x="3496238" y="2452275"/>
              <a:ext cx="159024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effectLst/>
                  <a:uLnTx/>
                  <a:uFillTx/>
                  <a:latin typeface="+mn-ea"/>
                  <a:cs typeface="+mn-cs"/>
                </a:rPr>
                <a:t>位相の量子揺らぎ</a:t>
              </a:r>
            </a:p>
          </p:txBody>
        </p:sp>
        <p:sp>
          <p:nvSpPr>
            <p:cNvPr id="64" name="テキスト ボックス 63">
              <a:extLst>
                <a:ext uri="{FF2B5EF4-FFF2-40B4-BE49-F238E27FC236}">
                  <a16:creationId xmlns:a16="http://schemas.microsoft.com/office/drawing/2014/main" id="{F85136C6-FCD8-40E9-8500-431FA7109421}"/>
                </a:ext>
              </a:extLst>
            </p:cNvPr>
            <p:cNvSpPr txBox="1"/>
            <p:nvPr/>
          </p:nvSpPr>
          <p:spPr>
            <a:xfrm rot="5400000">
              <a:off x="4031007" y="4045769"/>
              <a:ext cx="1508165"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effectLst/>
                  <a:uLnTx/>
                  <a:uFillTx/>
                  <a:latin typeface="+mn-ea"/>
                  <a:cs typeface="+mn-cs"/>
                </a:rPr>
                <a:t>B2</a:t>
              </a:r>
              <a:r>
                <a:rPr kumimoji="1" lang="ja-JP" altLang="en-US" sz="1400" b="1" i="0" u="none" strike="noStrike" kern="1200" cap="none" spc="0" normalizeH="0" baseline="0" noProof="0" dirty="0" err="1">
                  <a:ln>
                    <a:noFill/>
                  </a:ln>
                  <a:effectLst/>
                  <a:uLnTx/>
                  <a:uFillTx/>
                  <a:latin typeface="+mn-ea"/>
                  <a:cs typeface="+mn-cs"/>
                </a:rPr>
                <a:t>の輻</a:t>
              </a:r>
              <a:r>
                <a:rPr kumimoji="1" lang="ja-JP" altLang="en-US" sz="1400" b="1" i="0" u="none" strike="noStrike" kern="1200" cap="none" spc="0" normalizeH="0" baseline="0" noProof="0" dirty="0">
                  <a:ln>
                    <a:noFill/>
                  </a:ln>
                  <a:effectLst/>
                  <a:uLnTx/>
                  <a:uFillTx/>
                  <a:latin typeface="+mn-ea"/>
                  <a:cs typeface="+mn-cs"/>
                </a:rPr>
                <a:t>射圧雑音</a:t>
              </a:r>
            </a:p>
          </p:txBody>
        </p:sp>
        <p:sp>
          <p:nvSpPr>
            <p:cNvPr id="65" name="テキスト ボックス 64">
              <a:extLst>
                <a:ext uri="{FF2B5EF4-FFF2-40B4-BE49-F238E27FC236}">
                  <a16:creationId xmlns:a16="http://schemas.microsoft.com/office/drawing/2014/main" id="{CBD65833-C66C-484B-BF7D-30A35364B6CA}"/>
                </a:ext>
              </a:extLst>
            </p:cNvPr>
            <p:cNvSpPr txBox="1"/>
            <p:nvPr/>
          </p:nvSpPr>
          <p:spPr>
            <a:xfrm rot="5400000">
              <a:off x="4053641" y="5464286"/>
              <a:ext cx="1476478"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effectLst/>
                  <a:uLnTx/>
                  <a:uFillTx/>
                  <a:latin typeface="+mn-ea"/>
                  <a:cs typeface="+mn-cs"/>
                </a:rPr>
                <a:t>B1</a:t>
              </a:r>
              <a:r>
                <a:rPr kumimoji="1" lang="ja-JP" altLang="en-US" sz="1400" b="1" i="0" u="none" strike="noStrike" kern="1200" cap="none" spc="0" normalizeH="0" baseline="0" noProof="0" dirty="0" err="1">
                  <a:ln>
                    <a:noFill/>
                  </a:ln>
                  <a:effectLst/>
                  <a:uLnTx/>
                  <a:uFillTx/>
                  <a:latin typeface="+mn-ea"/>
                  <a:cs typeface="+mn-cs"/>
                </a:rPr>
                <a:t>の輻</a:t>
              </a:r>
              <a:r>
                <a:rPr kumimoji="1" lang="ja-JP" altLang="en-US" sz="1400" b="1" i="0" u="none" strike="noStrike" kern="1200" cap="none" spc="0" normalizeH="0" baseline="0" noProof="0" dirty="0">
                  <a:ln>
                    <a:noFill/>
                  </a:ln>
                  <a:effectLst/>
                  <a:uLnTx/>
                  <a:uFillTx/>
                  <a:latin typeface="+mn-ea"/>
                  <a:cs typeface="+mn-cs"/>
                </a:rPr>
                <a:t>射圧雑音</a:t>
              </a:r>
            </a:p>
          </p:txBody>
        </p:sp>
      </p:grpSp>
      <p:sp>
        <p:nvSpPr>
          <p:cNvPr id="70" name="テキスト ボックス 69">
            <a:extLst>
              <a:ext uri="{FF2B5EF4-FFF2-40B4-BE49-F238E27FC236}">
                <a16:creationId xmlns:a16="http://schemas.microsoft.com/office/drawing/2014/main" id="{C24D4D3D-A623-4831-B63C-1D8A5E792F12}"/>
              </a:ext>
            </a:extLst>
          </p:cNvPr>
          <p:cNvSpPr txBox="1"/>
          <p:nvPr/>
        </p:nvSpPr>
        <p:spPr>
          <a:xfrm>
            <a:off x="248576" y="4030462"/>
            <a:ext cx="4554244" cy="2246769"/>
          </a:xfrm>
          <a:prstGeom prst="rect">
            <a:avLst/>
          </a:prstGeom>
          <a:noFill/>
        </p:spPr>
        <p:txBody>
          <a:bodyPr wrap="square" rtlCol="0">
            <a:spAutoFit/>
          </a:bodyPr>
          <a:lstStyle/>
          <a:p>
            <a:pPr algn="ctr"/>
            <a:r>
              <a:rPr kumimoji="1" lang="ja-JP" altLang="en-US" sz="2000" u="sng" dirty="0"/>
              <a:t>鏡</a:t>
            </a:r>
            <a:r>
              <a:rPr kumimoji="1" lang="en-US" altLang="ja-JP" sz="2000" u="sng" dirty="0"/>
              <a:t>B1</a:t>
            </a:r>
            <a:r>
              <a:rPr kumimoji="1" lang="ja-JP" altLang="en-US" sz="2000" u="sng" dirty="0" err="1"/>
              <a:t>の輻</a:t>
            </a:r>
            <a:r>
              <a:rPr kumimoji="1" lang="ja-JP" altLang="en-US" sz="2000" u="sng" dirty="0"/>
              <a:t>射圧雑音</a:t>
            </a:r>
            <a:endParaRPr kumimoji="1" lang="en-US" altLang="ja-JP" sz="2000" u="sng" dirty="0"/>
          </a:p>
          <a:p>
            <a:pPr algn="ctr"/>
            <a:endParaRPr kumimoji="1" lang="en-US" altLang="ja-JP" sz="2000" dirty="0"/>
          </a:p>
          <a:p>
            <a:pPr marL="342900" indent="-342900">
              <a:buFont typeface="Wingdings" panose="05000000000000000000" pitchFamily="2" charset="2"/>
              <a:buChar char="l"/>
            </a:pPr>
            <a:r>
              <a:rPr lang="ja-JP" altLang="en-US" sz="2000" dirty="0">
                <a:solidFill>
                  <a:srgbClr val="FF0000"/>
                </a:solidFill>
              </a:rPr>
              <a:t>補助共振器の輻射圧雑音</a:t>
            </a:r>
            <a:endParaRPr lang="en-US" altLang="ja-JP" sz="2000" dirty="0">
              <a:solidFill>
                <a:srgbClr val="FF0000"/>
              </a:solidFill>
            </a:endParaRPr>
          </a:p>
          <a:p>
            <a:r>
              <a:rPr lang="ja-JP" altLang="en-US" sz="2000" dirty="0">
                <a:solidFill>
                  <a:srgbClr val="FF0000"/>
                </a:solidFill>
              </a:rPr>
              <a:t>　　→制御によりある周波数で完全除去</a:t>
            </a:r>
            <a:endParaRPr lang="en-US" altLang="ja-JP" sz="2000" dirty="0">
              <a:solidFill>
                <a:srgbClr val="FF0000"/>
              </a:solidFill>
            </a:endParaRPr>
          </a:p>
          <a:p>
            <a:endParaRPr lang="ja-JP" altLang="en-US" sz="2000" dirty="0"/>
          </a:p>
          <a:p>
            <a:pPr marL="342900" indent="-342900">
              <a:buFont typeface="Wingdings" panose="05000000000000000000" pitchFamily="2" charset="2"/>
              <a:buChar char="l"/>
            </a:pPr>
            <a:r>
              <a:rPr kumimoji="1" lang="ja-JP" altLang="en-US" sz="2000" dirty="0">
                <a:solidFill>
                  <a:srgbClr val="00CC00"/>
                </a:solidFill>
              </a:rPr>
              <a:t>主共振器の輻射圧雑音</a:t>
            </a:r>
            <a:endParaRPr kumimoji="1" lang="en-US" altLang="ja-JP" sz="2000" dirty="0">
              <a:solidFill>
                <a:srgbClr val="00CC00"/>
              </a:solidFill>
            </a:endParaRPr>
          </a:p>
          <a:p>
            <a:r>
              <a:rPr lang="ja-JP" altLang="en-US" sz="2000" dirty="0">
                <a:solidFill>
                  <a:srgbClr val="00CC00"/>
                </a:solidFill>
              </a:rPr>
              <a:t>　　→制御ゲインで抑圧</a:t>
            </a:r>
            <a:endParaRPr lang="en-US" altLang="ja-JP" sz="2000" dirty="0">
              <a:solidFill>
                <a:srgbClr val="00CC00"/>
              </a:solidFill>
            </a:endParaRPr>
          </a:p>
        </p:txBody>
      </p:sp>
      <p:pic>
        <p:nvPicPr>
          <p:cNvPr id="71" name="図 70">
            <a:extLst>
              <a:ext uri="{FF2B5EF4-FFF2-40B4-BE49-F238E27FC236}">
                <a16:creationId xmlns:a16="http://schemas.microsoft.com/office/drawing/2014/main" id="{5678A755-9C15-4D89-B637-CD0ED1C97921}"/>
              </a:ext>
            </a:extLst>
          </p:cNvPr>
          <p:cNvPicPr>
            <a:picLocks noChangeAspect="1"/>
          </p:cNvPicPr>
          <p:nvPr/>
        </p:nvPicPr>
        <p:blipFill>
          <a:blip r:embed="rId2"/>
          <a:stretch>
            <a:fillRect/>
          </a:stretch>
        </p:blipFill>
        <p:spPr>
          <a:xfrm>
            <a:off x="378830" y="1573974"/>
            <a:ext cx="5669771" cy="2200847"/>
          </a:xfrm>
          <a:prstGeom prst="rect">
            <a:avLst/>
          </a:prstGeom>
        </p:spPr>
      </p:pic>
    </p:spTree>
    <p:extLst>
      <p:ext uri="{BB962C8B-B14F-4D97-AF65-F5344CB8AC3E}">
        <p14:creationId xmlns:p14="http://schemas.microsoft.com/office/powerpoint/2010/main" val="620627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686598-7E22-4CBA-B460-EF941905AC9C}"/>
              </a:ext>
            </a:extLst>
          </p:cNvPr>
          <p:cNvSpPr>
            <a:spLocks noGrp="1"/>
          </p:cNvSpPr>
          <p:nvPr>
            <p:ph type="title"/>
          </p:nvPr>
        </p:nvSpPr>
        <p:spPr>
          <a:xfrm>
            <a:off x="0" y="274638"/>
            <a:ext cx="9144000" cy="1143000"/>
          </a:xfrm>
        </p:spPr>
        <p:txBody>
          <a:bodyPr/>
          <a:lstStyle/>
          <a:p>
            <a:r>
              <a:rPr kumimoji="1" lang="ja-JP" altLang="en-US" dirty="0"/>
              <a:t>量子ロッキング</a:t>
            </a:r>
            <a:br>
              <a:rPr kumimoji="1" lang="en-US" altLang="ja-JP" dirty="0"/>
            </a:br>
            <a:r>
              <a:rPr kumimoji="1" lang="ja-JP" altLang="en-US" dirty="0"/>
              <a:t>（ポンディロモーティブスクイージング）</a:t>
            </a:r>
          </a:p>
        </p:txBody>
      </p:sp>
      <p:sp>
        <p:nvSpPr>
          <p:cNvPr id="70" name="テキスト ボックス 69">
            <a:extLst>
              <a:ext uri="{FF2B5EF4-FFF2-40B4-BE49-F238E27FC236}">
                <a16:creationId xmlns:a16="http://schemas.microsoft.com/office/drawing/2014/main" id="{C24D4D3D-A623-4831-B63C-1D8A5E792F12}"/>
              </a:ext>
            </a:extLst>
          </p:cNvPr>
          <p:cNvSpPr txBox="1"/>
          <p:nvPr/>
        </p:nvSpPr>
        <p:spPr>
          <a:xfrm>
            <a:off x="257453" y="4145872"/>
            <a:ext cx="5246703" cy="2246769"/>
          </a:xfrm>
          <a:prstGeom prst="rect">
            <a:avLst/>
          </a:prstGeom>
          <a:noFill/>
        </p:spPr>
        <p:txBody>
          <a:bodyPr wrap="square" rtlCol="0">
            <a:spAutoFit/>
          </a:bodyPr>
          <a:lstStyle/>
          <a:p>
            <a:r>
              <a:rPr kumimoji="1" lang="ja-JP" altLang="en-US" sz="2000" dirty="0"/>
              <a:t>　　　　　</a:t>
            </a:r>
            <a:r>
              <a:rPr kumimoji="1" lang="ja-JP" altLang="en-US" sz="2000" u="sng" dirty="0"/>
              <a:t>鏡</a:t>
            </a:r>
            <a:r>
              <a:rPr kumimoji="1" lang="en-US" altLang="ja-JP" sz="2000" u="sng" dirty="0"/>
              <a:t>B1</a:t>
            </a:r>
            <a:r>
              <a:rPr kumimoji="1" lang="ja-JP" altLang="en-US" sz="2000" u="sng" dirty="0" err="1"/>
              <a:t>の輻</a:t>
            </a:r>
            <a:r>
              <a:rPr kumimoji="1" lang="ja-JP" altLang="en-US" sz="2000" u="sng" dirty="0"/>
              <a:t>射圧雑音</a:t>
            </a:r>
            <a:endParaRPr kumimoji="1" lang="en-US" altLang="ja-JP" sz="2000" u="sng" dirty="0"/>
          </a:p>
          <a:p>
            <a:pPr algn="ctr"/>
            <a:endParaRPr kumimoji="1" lang="en-US" altLang="ja-JP" sz="2000" dirty="0"/>
          </a:p>
          <a:p>
            <a:pPr marL="342900" indent="-342900">
              <a:buFont typeface="Wingdings" panose="05000000000000000000" pitchFamily="2" charset="2"/>
              <a:buChar char="l"/>
            </a:pPr>
            <a:r>
              <a:rPr lang="ja-JP" altLang="en-US" sz="2000" dirty="0">
                <a:solidFill>
                  <a:srgbClr val="FF0000"/>
                </a:solidFill>
              </a:rPr>
              <a:t>補助共振器の輻射圧雑音は周波数に依存</a:t>
            </a:r>
            <a:endParaRPr lang="en-US" altLang="ja-JP" sz="2000" dirty="0">
              <a:solidFill>
                <a:srgbClr val="FF0000"/>
              </a:solidFill>
            </a:endParaRPr>
          </a:p>
          <a:p>
            <a:r>
              <a:rPr lang="ja-JP" altLang="en-US" sz="2000" dirty="0">
                <a:solidFill>
                  <a:srgbClr val="FF0000"/>
                </a:solidFill>
              </a:rPr>
              <a:t>　　→最適なホモダイン検波の軸が違う</a:t>
            </a:r>
            <a:endParaRPr lang="en-US" altLang="ja-JP" sz="2000" dirty="0">
              <a:solidFill>
                <a:srgbClr val="FF0000"/>
              </a:solidFill>
            </a:endParaRPr>
          </a:p>
          <a:p>
            <a:r>
              <a:rPr lang="ja-JP" altLang="en-US" sz="2000" dirty="0">
                <a:solidFill>
                  <a:srgbClr val="FF0000"/>
                </a:solidFill>
              </a:rPr>
              <a:t>　　→ある周波数でのみ除去可能</a:t>
            </a:r>
            <a:endParaRPr lang="en-US" altLang="ja-JP" sz="2000" dirty="0">
              <a:solidFill>
                <a:srgbClr val="FF0000"/>
              </a:solidFill>
            </a:endParaRPr>
          </a:p>
          <a:p>
            <a:endParaRPr lang="ja-JP" altLang="en-US" sz="2000" dirty="0"/>
          </a:p>
          <a:p>
            <a:pPr algn="ctr"/>
            <a:r>
              <a:rPr lang="ja-JP" altLang="en-US" sz="2000" dirty="0">
                <a:solidFill>
                  <a:srgbClr val="9933FF"/>
                </a:solidFill>
              </a:rPr>
              <a:t>広帯域化は可能か？</a:t>
            </a:r>
            <a:endParaRPr lang="en-US" altLang="ja-JP" sz="2000" dirty="0">
              <a:solidFill>
                <a:srgbClr val="9933FF"/>
              </a:solidFill>
            </a:endParaRPr>
          </a:p>
        </p:txBody>
      </p:sp>
      <p:pic>
        <p:nvPicPr>
          <p:cNvPr id="71" name="図 70">
            <a:extLst>
              <a:ext uri="{FF2B5EF4-FFF2-40B4-BE49-F238E27FC236}">
                <a16:creationId xmlns:a16="http://schemas.microsoft.com/office/drawing/2014/main" id="{5678A755-9C15-4D89-B637-CD0ED1C97921}"/>
              </a:ext>
            </a:extLst>
          </p:cNvPr>
          <p:cNvPicPr>
            <a:picLocks noChangeAspect="1"/>
          </p:cNvPicPr>
          <p:nvPr/>
        </p:nvPicPr>
        <p:blipFill>
          <a:blip r:embed="rId2"/>
          <a:stretch>
            <a:fillRect/>
          </a:stretch>
        </p:blipFill>
        <p:spPr>
          <a:xfrm>
            <a:off x="281175" y="1538463"/>
            <a:ext cx="3057873" cy="1186981"/>
          </a:xfrm>
          <a:prstGeom prst="rect">
            <a:avLst/>
          </a:prstGeom>
        </p:spPr>
      </p:pic>
      <p:grpSp>
        <p:nvGrpSpPr>
          <p:cNvPr id="28" name="グループ化 27">
            <a:extLst>
              <a:ext uri="{FF2B5EF4-FFF2-40B4-BE49-F238E27FC236}">
                <a16:creationId xmlns:a16="http://schemas.microsoft.com/office/drawing/2014/main" id="{412E8AAF-1267-48DB-817D-FAC86178FE63}"/>
              </a:ext>
            </a:extLst>
          </p:cNvPr>
          <p:cNvGrpSpPr/>
          <p:nvPr/>
        </p:nvGrpSpPr>
        <p:grpSpPr>
          <a:xfrm>
            <a:off x="2530137" y="1584501"/>
            <a:ext cx="6454066" cy="4933188"/>
            <a:chOff x="1208734" y="938657"/>
            <a:chExt cx="6834436" cy="5223925"/>
          </a:xfrm>
        </p:grpSpPr>
        <p:grpSp>
          <p:nvGrpSpPr>
            <p:cNvPr id="29" name="グループ化 28">
              <a:extLst>
                <a:ext uri="{FF2B5EF4-FFF2-40B4-BE49-F238E27FC236}">
                  <a16:creationId xmlns:a16="http://schemas.microsoft.com/office/drawing/2014/main" id="{3F6DACE1-EFC4-41E7-A0BA-005BDAC5BDA4}"/>
                </a:ext>
              </a:extLst>
            </p:cNvPr>
            <p:cNvGrpSpPr/>
            <p:nvPr/>
          </p:nvGrpSpPr>
          <p:grpSpPr>
            <a:xfrm>
              <a:off x="1208734" y="938657"/>
              <a:ext cx="3435766" cy="3106130"/>
              <a:chOff x="1208734" y="938657"/>
              <a:chExt cx="3435766" cy="3106130"/>
            </a:xfrm>
          </p:grpSpPr>
          <p:cxnSp>
            <p:nvCxnSpPr>
              <p:cNvPr id="72" name="直線矢印コネクタ 71">
                <a:extLst>
                  <a:ext uri="{FF2B5EF4-FFF2-40B4-BE49-F238E27FC236}">
                    <a16:creationId xmlns:a16="http://schemas.microsoft.com/office/drawing/2014/main" id="{33D7AC54-E5EE-4789-BC57-C0561D3EA6F4}"/>
                  </a:ext>
                </a:extLst>
              </p:cNvPr>
              <p:cNvCxnSpPr/>
              <p:nvPr/>
            </p:nvCxnSpPr>
            <p:spPr>
              <a:xfrm>
                <a:off x="2999129" y="1786647"/>
                <a:ext cx="854329" cy="1"/>
              </a:xfrm>
              <a:prstGeom prst="straightConnector1">
                <a:avLst/>
              </a:prstGeom>
              <a:ln w="63500">
                <a:solidFill>
                  <a:schemeClr val="tx1"/>
                </a:solidFill>
                <a:prstDash val="solid"/>
                <a:headEnd type="none"/>
                <a:tailEnd type="triangle" w="med" len="lg"/>
              </a:ln>
              <a:effectLst/>
            </p:spPr>
            <p:style>
              <a:lnRef idx="2">
                <a:schemeClr val="accent1"/>
              </a:lnRef>
              <a:fillRef idx="0">
                <a:schemeClr val="accent1"/>
              </a:fillRef>
              <a:effectRef idx="1">
                <a:schemeClr val="accent1"/>
              </a:effectRef>
              <a:fontRef idx="minor">
                <a:schemeClr val="tx1"/>
              </a:fontRef>
            </p:style>
          </p:cxnSp>
          <p:sp>
            <p:nvSpPr>
              <p:cNvPr id="73" name="テキスト ボックス 72">
                <a:extLst>
                  <a:ext uri="{FF2B5EF4-FFF2-40B4-BE49-F238E27FC236}">
                    <a16:creationId xmlns:a16="http://schemas.microsoft.com/office/drawing/2014/main" id="{993C5D97-1251-431D-B348-58E9AFC97BFF}"/>
                  </a:ext>
                </a:extLst>
              </p:cNvPr>
              <p:cNvSpPr txBox="1"/>
              <p:nvPr/>
            </p:nvSpPr>
            <p:spPr>
              <a:xfrm>
                <a:off x="2993223" y="1810925"/>
                <a:ext cx="1651277" cy="29332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振幅の量子揺らぎ</a:t>
                </a:r>
              </a:p>
            </p:txBody>
          </p:sp>
          <p:cxnSp>
            <p:nvCxnSpPr>
              <p:cNvPr id="74" name="直線コネクタ 73">
                <a:extLst>
                  <a:ext uri="{FF2B5EF4-FFF2-40B4-BE49-F238E27FC236}">
                    <a16:creationId xmlns:a16="http://schemas.microsoft.com/office/drawing/2014/main" id="{25E33E69-3494-4343-AE7C-3565D2B50174}"/>
                  </a:ext>
                </a:extLst>
              </p:cNvPr>
              <p:cNvCxnSpPr>
                <a:cxnSpLocks/>
              </p:cNvCxnSpPr>
              <p:nvPr/>
            </p:nvCxnSpPr>
            <p:spPr>
              <a:xfrm flipV="1">
                <a:off x="1353962" y="1012054"/>
                <a:ext cx="2606041" cy="2038673"/>
              </a:xfrm>
              <a:prstGeom prst="line">
                <a:avLst/>
              </a:prstGeom>
              <a:ln cmpd="sng">
                <a:solidFill>
                  <a:schemeClr val="bg1">
                    <a:lumMod val="75000"/>
                  </a:schemeClr>
                </a:solidFill>
                <a:prstDash val="dash"/>
                <a:tailEnd type="none"/>
              </a:ln>
              <a:effectLst/>
            </p:spPr>
            <p:style>
              <a:lnRef idx="2">
                <a:schemeClr val="accent1"/>
              </a:lnRef>
              <a:fillRef idx="0">
                <a:schemeClr val="accent1"/>
              </a:fillRef>
              <a:effectRef idx="1">
                <a:schemeClr val="accent1"/>
              </a:effectRef>
              <a:fontRef idx="minor">
                <a:schemeClr val="tx1"/>
              </a:fontRef>
            </p:style>
          </p:cxnSp>
          <p:sp>
            <p:nvSpPr>
              <p:cNvPr id="75" name="テキスト ボックス 74">
                <a:extLst>
                  <a:ext uri="{FF2B5EF4-FFF2-40B4-BE49-F238E27FC236}">
                    <a16:creationId xmlns:a16="http://schemas.microsoft.com/office/drawing/2014/main" id="{EBB4ADCE-9B03-4877-BB58-C3E41401D3CA}"/>
                  </a:ext>
                </a:extLst>
              </p:cNvPr>
              <p:cNvSpPr txBox="1"/>
              <p:nvPr/>
            </p:nvSpPr>
            <p:spPr>
              <a:xfrm rot="19318136">
                <a:off x="1208734" y="2204751"/>
                <a:ext cx="1595393" cy="19554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ホモダイン検波</a:t>
                </a:r>
                <a:r>
                  <a:rPr lang="ja-JP" altLang="en-US" sz="1200" b="1" dirty="0">
                    <a:latin typeface="+mn-ea"/>
                  </a:rPr>
                  <a:t>の軸</a:t>
                </a:r>
                <a:endParaRPr kumimoji="1" lang="ja-JP" altLang="en-US" sz="1200" b="1" i="0" u="none" strike="noStrike" kern="1200" cap="none" spc="0" normalizeH="0" baseline="0" noProof="0" dirty="0">
                  <a:ln>
                    <a:noFill/>
                  </a:ln>
                  <a:effectLst/>
                  <a:uLnTx/>
                  <a:uFillTx/>
                  <a:latin typeface="+mn-ea"/>
                  <a:cs typeface="+mn-cs"/>
                </a:endParaRPr>
              </a:p>
            </p:txBody>
          </p:sp>
          <p:cxnSp>
            <p:nvCxnSpPr>
              <p:cNvPr id="76" name="直線矢印コネクタ 75">
                <a:extLst>
                  <a:ext uri="{FF2B5EF4-FFF2-40B4-BE49-F238E27FC236}">
                    <a16:creationId xmlns:a16="http://schemas.microsoft.com/office/drawing/2014/main" id="{E36B33AC-27B6-4D83-AC68-E658A2FFA55F}"/>
                  </a:ext>
                </a:extLst>
              </p:cNvPr>
              <p:cNvCxnSpPr>
                <a:cxnSpLocks/>
              </p:cNvCxnSpPr>
              <p:nvPr/>
            </p:nvCxnSpPr>
            <p:spPr>
              <a:xfrm>
                <a:off x="2999129" y="1786647"/>
                <a:ext cx="0" cy="1131189"/>
              </a:xfrm>
              <a:prstGeom prst="straightConnector1">
                <a:avLst/>
              </a:prstGeom>
              <a:ln w="63500">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77" name="直線矢印コネクタ 76">
                <a:extLst>
                  <a:ext uri="{FF2B5EF4-FFF2-40B4-BE49-F238E27FC236}">
                    <a16:creationId xmlns:a16="http://schemas.microsoft.com/office/drawing/2014/main" id="{79FA0913-03B9-4BAB-897B-50E02A728EE0}"/>
                  </a:ext>
                </a:extLst>
              </p:cNvPr>
              <p:cNvCxnSpPr>
                <a:cxnSpLocks/>
              </p:cNvCxnSpPr>
              <p:nvPr/>
            </p:nvCxnSpPr>
            <p:spPr>
              <a:xfrm>
                <a:off x="2992704" y="2913598"/>
                <a:ext cx="0" cy="1131189"/>
              </a:xfrm>
              <a:prstGeom prst="straightConnector1">
                <a:avLst/>
              </a:prstGeom>
              <a:ln w="63500" cmpd="sng">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78" name="直線コネクタ 77">
                <a:extLst>
                  <a:ext uri="{FF2B5EF4-FFF2-40B4-BE49-F238E27FC236}">
                    <a16:creationId xmlns:a16="http://schemas.microsoft.com/office/drawing/2014/main" id="{9ABEC56E-8149-481C-8D4D-D01293D996BD}"/>
                  </a:ext>
                </a:extLst>
              </p:cNvPr>
              <p:cNvCxnSpPr>
                <a:cxnSpLocks/>
              </p:cNvCxnSpPr>
              <p:nvPr/>
            </p:nvCxnSpPr>
            <p:spPr>
              <a:xfrm>
                <a:off x="2481648" y="2181256"/>
                <a:ext cx="514553" cy="651767"/>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F4149C85-F971-4CC7-BA5A-7A030257F1E7}"/>
                  </a:ext>
                </a:extLst>
              </p:cNvPr>
              <p:cNvCxnSpPr>
                <a:cxnSpLocks/>
              </p:cNvCxnSpPr>
              <p:nvPr/>
            </p:nvCxnSpPr>
            <p:spPr>
              <a:xfrm>
                <a:off x="3474355" y="1403227"/>
                <a:ext cx="307106" cy="38900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9ECC6FF5-53D1-4C72-9A4E-75E9580EC659}"/>
                  </a:ext>
                </a:extLst>
              </p:cNvPr>
              <p:cNvCxnSpPr>
                <a:cxnSpLocks/>
              </p:cNvCxnSpPr>
              <p:nvPr/>
            </p:nvCxnSpPr>
            <p:spPr>
              <a:xfrm flipV="1">
                <a:off x="2994220" y="1392533"/>
                <a:ext cx="481290" cy="376506"/>
              </a:xfrm>
              <a:prstGeom prst="line">
                <a:avLst/>
              </a:prstGeom>
              <a:ln>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81" name="直線コネクタ 80">
                <a:extLst>
                  <a:ext uri="{FF2B5EF4-FFF2-40B4-BE49-F238E27FC236}">
                    <a16:creationId xmlns:a16="http://schemas.microsoft.com/office/drawing/2014/main" id="{F32083FF-D66D-4F71-9BEE-1BD6E3C6774D}"/>
                  </a:ext>
                </a:extLst>
              </p:cNvPr>
              <p:cNvCxnSpPr>
                <a:cxnSpLocks/>
              </p:cNvCxnSpPr>
              <p:nvPr/>
            </p:nvCxnSpPr>
            <p:spPr>
              <a:xfrm flipV="1">
                <a:off x="2475681" y="1794741"/>
                <a:ext cx="492250" cy="385081"/>
              </a:xfrm>
              <a:prstGeom prst="line">
                <a:avLst/>
              </a:prstGeom>
              <a:ln>
                <a:solidFill>
                  <a:schemeClr val="tx1"/>
                </a:solidFill>
                <a:prstDash val="solid"/>
                <a:headEnd type="triangle" w="med" len="lg"/>
                <a:tailEnd type="none"/>
              </a:ln>
              <a:effectLst/>
            </p:spPr>
            <p:style>
              <a:lnRef idx="2">
                <a:schemeClr val="accent1"/>
              </a:lnRef>
              <a:fillRef idx="0">
                <a:schemeClr val="accent1"/>
              </a:fillRef>
              <a:effectRef idx="1">
                <a:schemeClr val="accent1"/>
              </a:effectRef>
              <a:fontRef idx="minor">
                <a:schemeClr val="tx1"/>
              </a:fontRef>
            </p:style>
          </p:cxnSp>
          <p:cxnSp>
            <p:nvCxnSpPr>
              <p:cNvPr id="82" name="直線コネクタ 81">
                <a:extLst>
                  <a:ext uri="{FF2B5EF4-FFF2-40B4-BE49-F238E27FC236}">
                    <a16:creationId xmlns:a16="http://schemas.microsoft.com/office/drawing/2014/main" id="{FA92D8D2-19C3-4A62-AB40-C2226050AF3A}"/>
                  </a:ext>
                </a:extLst>
              </p:cNvPr>
              <p:cNvCxnSpPr>
                <a:cxnSpLocks/>
              </p:cNvCxnSpPr>
              <p:nvPr/>
            </p:nvCxnSpPr>
            <p:spPr>
              <a:xfrm>
                <a:off x="1931131" y="2609259"/>
                <a:ext cx="1066354" cy="1350716"/>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F71BADCE-8BD8-4EAC-869C-8C2711BDFC44}"/>
                  </a:ext>
                </a:extLst>
              </p:cNvPr>
              <p:cNvCxnSpPr>
                <a:cxnSpLocks/>
              </p:cNvCxnSpPr>
              <p:nvPr/>
            </p:nvCxnSpPr>
            <p:spPr>
              <a:xfrm flipV="1">
                <a:off x="1927543" y="2181256"/>
                <a:ext cx="537641" cy="420591"/>
              </a:xfrm>
              <a:prstGeom prst="line">
                <a:avLst/>
              </a:prstGeom>
              <a:ln>
                <a:solidFill>
                  <a:schemeClr val="tx1"/>
                </a:solidFill>
                <a:prstDash val="solid"/>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84" name="テキスト ボックス 83">
                <a:extLst>
                  <a:ext uri="{FF2B5EF4-FFF2-40B4-BE49-F238E27FC236}">
                    <a16:creationId xmlns:a16="http://schemas.microsoft.com/office/drawing/2014/main" id="{E34ED85A-A76A-40E7-A721-1419805C13EF}"/>
                  </a:ext>
                </a:extLst>
              </p:cNvPr>
              <p:cNvSpPr txBox="1"/>
              <p:nvPr/>
            </p:nvSpPr>
            <p:spPr>
              <a:xfrm rot="5400000">
                <a:off x="2817975" y="3250520"/>
                <a:ext cx="985637" cy="48887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effectLst/>
                    <a:uLnTx/>
                    <a:uFillTx/>
                    <a:latin typeface="+mn-ea"/>
                    <a:cs typeface="+mn-cs"/>
                  </a:rPr>
                  <a:t>B1</a:t>
                </a:r>
                <a:r>
                  <a:rPr kumimoji="1" lang="ja-JP" altLang="en-US" sz="1200" b="1" i="0" u="none" strike="noStrike" kern="1200" cap="none" spc="0" normalizeH="0" baseline="0" noProof="0" dirty="0" err="1">
                    <a:ln>
                      <a:noFill/>
                    </a:ln>
                    <a:effectLst/>
                    <a:uLnTx/>
                    <a:uFillTx/>
                    <a:latin typeface="+mn-ea"/>
                    <a:cs typeface="+mn-cs"/>
                  </a:rPr>
                  <a:t>の輻</a:t>
                </a:r>
                <a:r>
                  <a:rPr kumimoji="1" lang="ja-JP" altLang="en-US" sz="1200" b="1" i="0" u="none" strike="noStrike" kern="1200" cap="none" spc="0" normalizeH="0" baseline="0" noProof="0" dirty="0">
                    <a:ln>
                      <a:noFill/>
                    </a:ln>
                    <a:effectLst/>
                    <a:uLnTx/>
                    <a:uFillTx/>
                    <a:latin typeface="+mn-ea"/>
                    <a:cs typeface="+mn-cs"/>
                  </a:rPr>
                  <a:t>射</a:t>
                </a:r>
                <a:endParaRPr kumimoji="1" lang="en-US" altLang="ja-JP" sz="1200" b="1" i="0" u="none" strike="noStrike" kern="1200" cap="none" spc="0" normalizeH="0" baseline="0" noProof="0" dirty="0">
                  <a:ln>
                    <a:noFill/>
                  </a:ln>
                  <a:effectLst/>
                  <a:uLnTx/>
                  <a:uFillTx/>
                  <a:latin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圧雑音</a:t>
                </a:r>
              </a:p>
            </p:txBody>
          </p:sp>
          <p:sp>
            <p:nvSpPr>
              <p:cNvPr id="85" name="テキスト ボックス 84">
                <a:extLst>
                  <a:ext uri="{FF2B5EF4-FFF2-40B4-BE49-F238E27FC236}">
                    <a16:creationId xmlns:a16="http://schemas.microsoft.com/office/drawing/2014/main" id="{E62DE252-B07D-441F-AC64-C144783CB916}"/>
                  </a:ext>
                </a:extLst>
              </p:cNvPr>
              <p:cNvSpPr txBox="1"/>
              <p:nvPr/>
            </p:nvSpPr>
            <p:spPr>
              <a:xfrm rot="5400000">
                <a:off x="2819455" y="2266577"/>
                <a:ext cx="985637" cy="48887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effectLst/>
                    <a:uLnTx/>
                    <a:uFillTx/>
                    <a:latin typeface="+mn-ea"/>
                    <a:cs typeface="+mn-cs"/>
                  </a:rPr>
                  <a:t>B2</a:t>
                </a:r>
                <a:r>
                  <a:rPr kumimoji="1" lang="ja-JP" altLang="en-US" sz="1200" b="1" i="0" u="none" strike="noStrike" kern="1200" cap="none" spc="0" normalizeH="0" baseline="0" noProof="0" dirty="0" err="1">
                    <a:ln>
                      <a:noFill/>
                    </a:ln>
                    <a:effectLst/>
                    <a:uLnTx/>
                    <a:uFillTx/>
                    <a:latin typeface="+mn-ea"/>
                    <a:cs typeface="+mn-cs"/>
                  </a:rPr>
                  <a:t>の輻</a:t>
                </a:r>
                <a:r>
                  <a:rPr kumimoji="1" lang="ja-JP" altLang="en-US" sz="1200" b="1" i="0" u="none" strike="noStrike" kern="1200" cap="none" spc="0" normalizeH="0" baseline="0" noProof="0" dirty="0">
                    <a:ln>
                      <a:noFill/>
                    </a:ln>
                    <a:effectLst/>
                    <a:uLnTx/>
                    <a:uFillTx/>
                    <a:latin typeface="+mn-ea"/>
                    <a:cs typeface="+mn-cs"/>
                  </a:rPr>
                  <a:t>射</a:t>
                </a:r>
                <a:endParaRPr kumimoji="1" lang="en-US" altLang="ja-JP" sz="1200" b="1" i="0" u="none" strike="noStrike" kern="1200" cap="none" spc="0" normalizeH="0" baseline="0" noProof="0" dirty="0">
                  <a:ln>
                    <a:noFill/>
                  </a:ln>
                  <a:effectLst/>
                  <a:uLnTx/>
                  <a:uFillTx/>
                  <a:latin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圧雑音</a:t>
                </a:r>
              </a:p>
            </p:txBody>
          </p:sp>
          <p:cxnSp>
            <p:nvCxnSpPr>
              <p:cNvPr id="86" name="直線矢印コネクタ 85">
                <a:extLst>
                  <a:ext uri="{FF2B5EF4-FFF2-40B4-BE49-F238E27FC236}">
                    <a16:creationId xmlns:a16="http://schemas.microsoft.com/office/drawing/2014/main" id="{54367DCE-668C-4DA5-B4FF-35512CE61A84}"/>
                  </a:ext>
                </a:extLst>
              </p:cNvPr>
              <p:cNvCxnSpPr>
                <a:cxnSpLocks/>
              </p:cNvCxnSpPr>
              <p:nvPr/>
            </p:nvCxnSpPr>
            <p:spPr>
              <a:xfrm rot="16200000">
                <a:off x="2583400" y="1354526"/>
                <a:ext cx="831737" cy="0"/>
              </a:xfrm>
              <a:prstGeom prst="straightConnector1">
                <a:avLst/>
              </a:prstGeom>
              <a:ln w="63500" cmpd="dbl">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sp>
            <p:nvSpPr>
              <p:cNvPr id="87" name="テキスト ボックス 86">
                <a:extLst>
                  <a:ext uri="{FF2B5EF4-FFF2-40B4-BE49-F238E27FC236}">
                    <a16:creationId xmlns:a16="http://schemas.microsoft.com/office/drawing/2014/main" id="{1B95C3E0-0983-4084-B6CC-E7843D109E25}"/>
                  </a:ext>
                </a:extLst>
              </p:cNvPr>
              <p:cNvSpPr txBox="1"/>
              <p:nvPr/>
            </p:nvSpPr>
            <p:spPr>
              <a:xfrm rot="16200000">
                <a:off x="2240791" y="1172919"/>
                <a:ext cx="854873" cy="391099"/>
              </a:xfrm>
              <a:prstGeom prst="rect">
                <a:avLst/>
              </a:prstGeom>
              <a:noFill/>
              <a:ln>
                <a:noFill/>
              </a:ln>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位相の</a:t>
                </a:r>
                <a:endParaRPr kumimoji="1" lang="en-US" altLang="ja-JP" sz="1200" b="1" i="0" u="none" strike="noStrike" kern="1200" cap="none" spc="0" normalizeH="0" baseline="0" noProof="0" dirty="0">
                  <a:ln>
                    <a:noFill/>
                  </a:ln>
                  <a:effectLst/>
                  <a:uLnTx/>
                  <a:uFillTx/>
                  <a:latin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量子揺らぎ</a:t>
                </a:r>
              </a:p>
            </p:txBody>
          </p:sp>
        </p:grpSp>
        <p:grpSp>
          <p:nvGrpSpPr>
            <p:cNvPr id="30" name="グループ化 29">
              <a:extLst>
                <a:ext uri="{FF2B5EF4-FFF2-40B4-BE49-F238E27FC236}">
                  <a16:creationId xmlns:a16="http://schemas.microsoft.com/office/drawing/2014/main" id="{423A1C75-6188-4D54-A1A0-BE95AB1C2683}"/>
                </a:ext>
              </a:extLst>
            </p:cNvPr>
            <p:cNvGrpSpPr/>
            <p:nvPr/>
          </p:nvGrpSpPr>
          <p:grpSpPr>
            <a:xfrm>
              <a:off x="4303054" y="942512"/>
              <a:ext cx="3740116" cy="5220070"/>
              <a:chOff x="4303054" y="942512"/>
              <a:chExt cx="3740116" cy="5220070"/>
            </a:xfrm>
          </p:grpSpPr>
          <p:cxnSp>
            <p:nvCxnSpPr>
              <p:cNvPr id="31" name="直線矢印コネクタ 30">
                <a:extLst>
                  <a:ext uri="{FF2B5EF4-FFF2-40B4-BE49-F238E27FC236}">
                    <a16:creationId xmlns:a16="http://schemas.microsoft.com/office/drawing/2014/main" id="{17558782-548B-43C8-82FD-464359DD2977}"/>
                  </a:ext>
                </a:extLst>
              </p:cNvPr>
              <p:cNvCxnSpPr/>
              <p:nvPr/>
            </p:nvCxnSpPr>
            <p:spPr>
              <a:xfrm>
                <a:off x="6539839" y="1785168"/>
                <a:ext cx="854329" cy="1"/>
              </a:xfrm>
              <a:prstGeom prst="straightConnector1">
                <a:avLst/>
              </a:prstGeom>
              <a:ln w="63500">
                <a:solidFill>
                  <a:schemeClr val="tx1"/>
                </a:solidFill>
                <a:prstDash val="solid"/>
                <a:headEnd type="none"/>
                <a:tailEnd type="triangle" w="med" len="lg"/>
              </a:ln>
              <a:effectLst/>
            </p:spPr>
            <p:style>
              <a:lnRef idx="2">
                <a:schemeClr val="accent1"/>
              </a:lnRef>
              <a:fillRef idx="0">
                <a:schemeClr val="accent1"/>
              </a:fillRef>
              <a:effectRef idx="1">
                <a:schemeClr val="accent1"/>
              </a:effectRef>
              <a:fontRef idx="minor">
                <a:schemeClr val="tx1"/>
              </a:fontRef>
            </p:style>
          </p:cxnSp>
          <p:sp>
            <p:nvSpPr>
              <p:cNvPr id="32" name="テキスト ボックス 31">
                <a:extLst>
                  <a:ext uri="{FF2B5EF4-FFF2-40B4-BE49-F238E27FC236}">
                    <a16:creationId xmlns:a16="http://schemas.microsoft.com/office/drawing/2014/main" id="{5A48EDCE-518A-462D-901C-DFFB651E3ED7}"/>
                  </a:ext>
                </a:extLst>
              </p:cNvPr>
              <p:cNvSpPr txBox="1"/>
              <p:nvPr/>
            </p:nvSpPr>
            <p:spPr>
              <a:xfrm>
                <a:off x="6631588" y="1862712"/>
                <a:ext cx="1411582" cy="195549"/>
              </a:xfrm>
              <a:prstGeom prst="rect">
                <a:avLst/>
              </a:prstGeom>
              <a:noFill/>
              <a:ln>
                <a:noFill/>
              </a:ln>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振幅の量子揺らぎ</a:t>
                </a:r>
              </a:p>
            </p:txBody>
          </p:sp>
          <p:cxnSp>
            <p:nvCxnSpPr>
              <p:cNvPr id="33" name="直線コネクタ 32">
                <a:extLst>
                  <a:ext uri="{FF2B5EF4-FFF2-40B4-BE49-F238E27FC236}">
                    <a16:creationId xmlns:a16="http://schemas.microsoft.com/office/drawing/2014/main" id="{65633877-C7A2-45EB-A402-4C783C10244A}"/>
                  </a:ext>
                </a:extLst>
              </p:cNvPr>
              <p:cNvCxnSpPr>
                <a:cxnSpLocks/>
              </p:cNvCxnSpPr>
              <p:nvPr/>
            </p:nvCxnSpPr>
            <p:spPr>
              <a:xfrm flipV="1">
                <a:off x="4421079" y="1237825"/>
                <a:ext cx="3559946" cy="1381090"/>
              </a:xfrm>
              <a:prstGeom prst="line">
                <a:avLst/>
              </a:prstGeom>
              <a:ln cmpd="sng">
                <a:solidFill>
                  <a:schemeClr val="bg1">
                    <a:lumMod val="75000"/>
                  </a:schemeClr>
                </a:solidFill>
                <a:prstDash val="dash"/>
                <a:tailEnd type="none"/>
              </a:ln>
              <a:effectLst/>
            </p:spPr>
            <p:style>
              <a:lnRef idx="2">
                <a:schemeClr val="accent1"/>
              </a:lnRef>
              <a:fillRef idx="0">
                <a:schemeClr val="accent1"/>
              </a:fillRef>
              <a:effectRef idx="1">
                <a:schemeClr val="accent1"/>
              </a:effectRef>
              <a:fontRef idx="minor">
                <a:schemeClr val="tx1"/>
              </a:fontRef>
            </p:style>
          </p:cxnSp>
          <p:sp>
            <p:nvSpPr>
              <p:cNvPr id="34" name="テキスト ボックス 33">
                <a:extLst>
                  <a:ext uri="{FF2B5EF4-FFF2-40B4-BE49-F238E27FC236}">
                    <a16:creationId xmlns:a16="http://schemas.microsoft.com/office/drawing/2014/main" id="{CA9878C1-0A15-4669-A487-9DC9BEBFA21A}"/>
                  </a:ext>
                </a:extLst>
              </p:cNvPr>
              <p:cNvSpPr txBox="1"/>
              <p:nvPr/>
            </p:nvSpPr>
            <p:spPr>
              <a:xfrm rot="20285856">
                <a:off x="4303054" y="1980184"/>
                <a:ext cx="1786251" cy="293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ホモダイン検波</a:t>
                </a:r>
                <a:r>
                  <a:rPr lang="ja-JP" altLang="en-US" sz="1200" b="1" dirty="0">
                    <a:latin typeface="+mn-ea"/>
                  </a:rPr>
                  <a:t>の軸</a:t>
                </a:r>
                <a:endParaRPr kumimoji="1" lang="ja-JP" altLang="en-US" sz="1200" b="1" i="0" u="none" strike="noStrike" kern="1200" cap="none" spc="0" normalizeH="0" baseline="0" noProof="0" dirty="0">
                  <a:ln>
                    <a:noFill/>
                  </a:ln>
                  <a:effectLst/>
                  <a:uLnTx/>
                  <a:uFillTx/>
                  <a:latin typeface="+mn-ea"/>
                  <a:cs typeface="+mn-cs"/>
                </a:endParaRPr>
              </a:p>
            </p:txBody>
          </p:sp>
          <p:cxnSp>
            <p:nvCxnSpPr>
              <p:cNvPr id="35" name="直線矢印コネクタ 34">
                <a:extLst>
                  <a:ext uri="{FF2B5EF4-FFF2-40B4-BE49-F238E27FC236}">
                    <a16:creationId xmlns:a16="http://schemas.microsoft.com/office/drawing/2014/main" id="{D4AD7EA9-A198-4C90-9B7E-A3F6CA7F8583}"/>
                  </a:ext>
                </a:extLst>
              </p:cNvPr>
              <p:cNvCxnSpPr>
                <a:cxnSpLocks/>
              </p:cNvCxnSpPr>
              <p:nvPr/>
            </p:nvCxnSpPr>
            <p:spPr>
              <a:xfrm>
                <a:off x="6539839" y="1785168"/>
                <a:ext cx="0" cy="2183150"/>
              </a:xfrm>
              <a:prstGeom prst="straightConnector1">
                <a:avLst/>
              </a:prstGeom>
              <a:ln w="63500">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36" name="直線コネクタ 35">
                <a:extLst>
                  <a:ext uri="{FF2B5EF4-FFF2-40B4-BE49-F238E27FC236}">
                    <a16:creationId xmlns:a16="http://schemas.microsoft.com/office/drawing/2014/main" id="{521EEDCE-FF91-4BC1-AEC5-8672FE573941}"/>
                  </a:ext>
                </a:extLst>
              </p:cNvPr>
              <p:cNvCxnSpPr>
                <a:cxnSpLocks/>
              </p:cNvCxnSpPr>
              <p:nvPr/>
            </p:nvCxnSpPr>
            <p:spPr>
              <a:xfrm>
                <a:off x="5826947" y="2066243"/>
                <a:ext cx="733650" cy="188432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EEE05328-B6D9-469C-BC94-5880644191B5}"/>
                  </a:ext>
                </a:extLst>
              </p:cNvPr>
              <p:cNvSpPr txBox="1"/>
              <p:nvPr/>
            </p:nvSpPr>
            <p:spPr>
              <a:xfrm rot="5400000">
                <a:off x="6358685" y="4678347"/>
                <a:ext cx="985637" cy="48887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effectLst/>
                    <a:uLnTx/>
                    <a:uFillTx/>
                    <a:latin typeface="+mn-ea"/>
                    <a:cs typeface="+mn-cs"/>
                  </a:rPr>
                  <a:t>B1</a:t>
                </a:r>
                <a:r>
                  <a:rPr kumimoji="1" lang="ja-JP" altLang="en-US" sz="1200" b="1" i="0" u="none" strike="noStrike" kern="1200" cap="none" spc="0" normalizeH="0" baseline="0" noProof="0" dirty="0" err="1">
                    <a:ln>
                      <a:noFill/>
                    </a:ln>
                    <a:effectLst/>
                    <a:uLnTx/>
                    <a:uFillTx/>
                    <a:latin typeface="+mn-ea"/>
                    <a:cs typeface="+mn-cs"/>
                  </a:rPr>
                  <a:t>の輻</a:t>
                </a:r>
                <a:r>
                  <a:rPr kumimoji="1" lang="ja-JP" altLang="en-US" sz="1200" b="1" i="0" u="none" strike="noStrike" kern="1200" cap="none" spc="0" normalizeH="0" baseline="0" noProof="0" dirty="0">
                    <a:ln>
                      <a:noFill/>
                    </a:ln>
                    <a:effectLst/>
                    <a:uLnTx/>
                    <a:uFillTx/>
                    <a:latin typeface="+mn-ea"/>
                    <a:cs typeface="+mn-cs"/>
                  </a:rPr>
                  <a:t>射</a:t>
                </a:r>
                <a:endParaRPr kumimoji="1" lang="en-US" altLang="ja-JP" sz="1200" b="1" i="0" u="none" strike="noStrike" kern="1200" cap="none" spc="0" normalizeH="0" baseline="0" noProof="0" dirty="0">
                  <a:ln>
                    <a:noFill/>
                  </a:ln>
                  <a:effectLst/>
                  <a:uLnTx/>
                  <a:uFillTx/>
                  <a:latin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圧雑音</a:t>
                </a:r>
              </a:p>
            </p:txBody>
          </p:sp>
          <p:sp>
            <p:nvSpPr>
              <p:cNvPr id="38" name="テキスト ボックス 37">
                <a:extLst>
                  <a:ext uri="{FF2B5EF4-FFF2-40B4-BE49-F238E27FC236}">
                    <a16:creationId xmlns:a16="http://schemas.microsoft.com/office/drawing/2014/main" id="{EA84FD4B-E899-4C12-BCBF-F133E88968A5}"/>
                  </a:ext>
                </a:extLst>
              </p:cNvPr>
              <p:cNvSpPr txBox="1"/>
              <p:nvPr/>
            </p:nvSpPr>
            <p:spPr>
              <a:xfrm rot="5400000">
                <a:off x="6360165" y="2584695"/>
                <a:ext cx="985637" cy="488873"/>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effectLst/>
                    <a:uLnTx/>
                    <a:uFillTx/>
                    <a:latin typeface="+mn-ea"/>
                    <a:cs typeface="+mn-cs"/>
                  </a:rPr>
                  <a:t>B2</a:t>
                </a:r>
                <a:r>
                  <a:rPr kumimoji="1" lang="ja-JP" altLang="en-US" sz="1200" b="1" i="0" u="none" strike="noStrike" kern="1200" cap="none" spc="0" normalizeH="0" baseline="0" noProof="0" dirty="0" err="1">
                    <a:ln>
                      <a:noFill/>
                    </a:ln>
                    <a:effectLst/>
                    <a:uLnTx/>
                    <a:uFillTx/>
                    <a:latin typeface="+mn-ea"/>
                    <a:cs typeface="+mn-cs"/>
                  </a:rPr>
                  <a:t>の輻</a:t>
                </a:r>
                <a:r>
                  <a:rPr kumimoji="1" lang="ja-JP" altLang="en-US" sz="1200" b="1" i="0" u="none" strike="noStrike" kern="1200" cap="none" spc="0" normalizeH="0" baseline="0" noProof="0" dirty="0">
                    <a:ln>
                      <a:noFill/>
                    </a:ln>
                    <a:effectLst/>
                    <a:uLnTx/>
                    <a:uFillTx/>
                    <a:latin typeface="+mn-ea"/>
                    <a:cs typeface="+mn-cs"/>
                  </a:rPr>
                  <a:t>射</a:t>
                </a:r>
                <a:endParaRPr kumimoji="1" lang="en-US" altLang="ja-JP" sz="1200" b="1" i="0" u="none" strike="noStrike" kern="1200" cap="none" spc="0" normalizeH="0" baseline="0" noProof="0" dirty="0">
                  <a:ln>
                    <a:noFill/>
                  </a:ln>
                  <a:effectLst/>
                  <a:uLnTx/>
                  <a:uFillTx/>
                  <a:latin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圧雑音</a:t>
                </a:r>
              </a:p>
            </p:txBody>
          </p:sp>
          <p:cxnSp>
            <p:nvCxnSpPr>
              <p:cNvPr id="39" name="直線矢印コネクタ 38">
                <a:extLst>
                  <a:ext uri="{FF2B5EF4-FFF2-40B4-BE49-F238E27FC236}">
                    <a16:creationId xmlns:a16="http://schemas.microsoft.com/office/drawing/2014/main" id="{E9C51972-1A9F-4D07-9E0A-B3D547B49CDC}"/>
                  </a:ext>
                </a:extLst>
              </p:cNvPr>
              <p:cNvCxnSpPr>
                <a:cxnSpLocks/>
              </p:cNvCxnSpPr>
              <p:nvPr/>
            </p:nvCxnSpPr>
            <p:spPr>
              <a:xfrm>
                <a:off x="6541319" y="3979432"/>
                <a:ext cx="0" cy="2183150"/>
              </a:xfrm>
              <a:prstGeom prst="straightConnector1">
                <a:avLst/>
              </a:prstGeom>
              <a:ln w="63500">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40" name="直線コネクタ 39">
                <a:extLst>
                  <a:ext uri="{FF2B5EF4-FFF2-40B4-BE49-F238E27FC236}">
                    <a16:creationId xmlns:a16="http://schemas.microsoft.com/office/drawing/2014/main" id="{816CF15B-ED68-4391-8B66-85F43949D43D}"/>
                  </a:ext>
                </a:extLst>
              </p:cNvPr>
              <p:cNvCxnSpPr>
                <a:cxnSpLocks/>
              </p:cNvCxnSpPr>
              <p:nvPr/>
            </p:nvCxnSpPr>
            <p:spPr>
              <a:xfrm>
                <a:off x="7284365" y="1526184"/>
                <a:ext cx="100540" cy="258228"/>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7ACD65DE-B5D7-4D8A-964D-84083D1C4251}"/>
                  </a:ext>
                </a:extLst>
              </p:cNvPr>
              <p:cNvCxnSpPr>
                <a:cxnSpLocks/>
              </p:cNvCxnSpPr>
              <p:nvPr/>
            </p:nvCxnSpPr>
            <p:spPr>
              <a:xfrm>
                <a:off x="5078027" y="2374938"/>
                <a:ext cx="1457417" cy="3743256"/>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85AFD6F5-C11D-479C-AAF1-A58543B4BEF3}"/>
                  </a:ext>
                </a:extLst>
              </p:cNvPr>
              <p:cNvCxnSpPr>
                <a:cxnSpLocks/>
              </p:cNvCxnSpPr>
              <p:nvPr/>
            </p:nvCxnSpPr>
            <p:spPr>
              <a:xfrm flipV="1">
                <a:off x="5097261" y="2086252"/>
                <a:ext cx="702939" cy="272707"/>
              </a:xfrm>
              <a:prstGeom prst="line">
                <a:avLst/>
              </a:prstGeom>
              <a:ln cmpd="sng">
                <a:solidFill>
                  <a:schemeClr val="tx1"/>
                </a:solidFill>
                <a:prstDash val="solid"/>
                <a:headEnd type="triangle" w="med" len="lg"/>
                <a:tailEnd type="none"/>
              </a:ln>
              <a:effectLst/>
            </p:spPr>
            <p:style>
              <a:lnRef idx="2">
                <a:schemeClr val="accent1"/>
              </a:lnRef>
              <a:fillRef idx="0">
                <a:schemeClr val="accent1"/>
              </a:fillRef>
              <a:effectRef idx="1">
                <a:schemeClr val="accent1"/>
              </a:effectRef>
              <a:fontRef idx="minor">
                <a:schemeClr val="tx1"/>
              </a:fontRef>
            </p:style>
          </p:cxnSp>
          <p:cxnSp>
            <p:nvCxnSpPr>
              <p:cNvPr id="66" name="直線コネクタ 65">
                <a:extLst>
                  <a:ext uri="{FF2B5EF4-FFF2-40B4-BE49-F238E27FC236}">
                    <a16:creationId xmlns:a16="http://schemas.microsoft.com/office/drawing/2014/main" id="{9ABFA026-209B-4450-B8E1-1700B211C54D}"/>
                  </a:ext>
                </a:extLst>
              </p:cNvPr>
              <p:cNvCxnSpPr>
                <a:cxnSpLocks/>
              </p:cNvCxnSpPr>
              <p:nvPr/>
            </p:nvCxnSpPr>
            <p:spPr>
              <a:xfrm flipV="1">
                <a:off x="5817832" y="1803646"/>
                <a:ext cx="702939" cy="272707"/>
              </a:xfrm>
              <a:prstGeom prst="line">
                <a:avLst/>
              </a:prstGeom>
              <a:ln cmpd="sng">
                <a:solidFill>
                  <a:schemeClr val="tx1"/>
                </a:solidFill>
                <a:prstDash val="solid"/>
                <a:headEnd type="triangle" w="med" len="lg"/>
                <a:tailEnd type="none"/>
              </a:ln>
              <a:effectLst/>
            </p:spPr>
            <p:style>
              <a:lnRef idx="2">
                <a:schemeClr val="accent1"/>
              </a:lnRef>
              <a:fillRef idx="0">
                <a:schemeClr val="accent1"/>
              </a:fillRef>
              <a:effectRef idx="1">
                <a:schemeClr val="accent1"/>
              </a:effectRef>
              <a:fontRef idx="minor">
                <a:schemeClr val="tx1"/>
              </a:fontRef>
            </p:style>
          </p:cxnSp>
          <p:cxnSp>
            <p:nvCxnSpPr>
              <p:cNvPr id="67" name="直線コネクタ 66">
                <a:extLst>
                  <a:ext uri="{FF2B5EF4-FFF2-40B4-BE49-F238E27FC236}">
                    <a16:creationId xmlns:a16="http://schemas.microsoft.com/office/drawing/2014/main" id="{F6B8886D-BE51-49D4-81D8-96DD77C59E64}"/>
                  </a:ext>
                </a:extLst>
              </p:cNvPr>
              <p:cNvCxnSpPr>
                <a:cxnSpLocks/>
              </p:cNvCxnSpPr>
              <p:nvPr/>
            </p:nvCxnSpPr>
            <p:spPr>
              <a:xfrm flipV="1">
                <a:off x="6590190" y="1510683"/>
                <a:ext cx="702939" cy="272707"/>
              </a:xfrm>
              <a:prstGeom prst="line">
                <a:avLst/>
              </a:prstGeom>
              <a:ln cmpd="sng">
                <a:solidFill>
                  <a:schemeClr val="tx1"/>
                </a:solidFill>
                <a:prstDash val="solid"/>
                <a:headEnd type="none" w="med" len="lg"/>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68" name="直線矢印コネクタ 67">
                <a:extLst>
                  <a:ext uri="{FF2B5EF4-FFF2-40B4-BE49-F238E27FC236}">
                    <a16:creationId xmlns:a16="http://schemas.microsoft.com/office/drawing/2014/main" id="{CB0EA68F-BED5-451D-9D2F-7EAFF6663A83}"/>
                  </a:ext>
                </a:extLst>
              </p:cNvPr>
              <p:cNvCxnSpPr>
                <a:cxnSpLocks/>
              </p:cNvCxnSpPr>
              <p:nvPr/>
            </p:nvCxnSpPr>
            <p:spPr>
              <a:xfrm rot="16200000">
                <a:off x="6127068" y="1391516"/>
                <a:ext cx="831737" cy="0"/>
              </a:xfrm>
              <a:prstGeom prst="straightConnector1">
                <a:avLst/>
              </a:prstGeom>
              <a:ln w="63500" cmpd="dbl">
                <a:solidFill>
                  <a:schemeClr val="tx1"/>
                </a:solidFill>
                <a:prstDash val="solid"/>
                <a:tailEnd type="triangle" w="med" len="lg"/>
              </a:ln>
              <a:effectLst/>
            </p:spPr>
            <p:style>
              <a:lnRef idx="2">
                <a:schemeClr val="accent1"/>
              </a:lnRef>
              <a:fillRef idx="0">
                <a:schemeClr val="accent1"/>
              </a:fillRef>
              <a:effectRef idx="1">
                <a:schemeClr val="accent1"/>
              </a:effectRef>
              <a:fontRef idx="minor">
                <a:schemeClr val="tx1"/>
              </a:fontRef>
            </p:style>
          </p:cxnSp>
          <p:sp>
            <p:nvSpPr>
              <p:cNvPr id="69" name="テキスト ボックス 68">
                <a:extLst>
                  <a:ext uri="{FF2B5EF4-FFF2-40B4-BE49-F238E27FC236}">
                    <a16:creationId xmlns:a16="http://schemas.microsoft.com/office/drawing/2014/main" id="{107011E6-4AFB-420A-A32D-704C716624E2}"/>
                  </a:ext>
                </a:extLst>
              </p:cNvPr>
              <p:cNvSpPr txBox="1"/>
              <p:nvPr/>
            </p:nvSpPr>
            <p:spPr>
              <a:xfrm rot="16200000">
                <a:off x="5766707" y="1174399"/>
                <a:ext cx="854873" cy="391099"/>
              </a:xfrm>
              <a:prstGeom prst="rect">
                <a:avLst/>
              </a:prstGeom>
              <a:noFill/>
              <a:ln>
                <a:noFill/>
              </a:ln>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位相の</a:t>
                </a:r>
                <a:endParaRPr kumimoji="1" lang="en-US" altLang="ja-JP" sz="1200" b="1" i="0" u="none" strike="noStrike" kern="1200" cap="none" spc="0" normalizeH="0" baseline="0" noProof="0" dirty="0">
                  <a:ln>
                    <a:noFill/>
                  </a:ln>
                  <a:effectLst/>
                  <a:uLnTx/>
                  <a:uFillTx/>
                  <a:latin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n-ea"/>
                    <a:cs typeface="+mn-cs"/>
                  </a:rPr>
                  <a:t>量子揺らぎ</a:t>
                </a:r>
              </a:p>
            </p:txBody>
          </p:sp>
        </p:grpSp>
      </p:grpSp>
      <p:sp>
        <p:nvSpPr>
          <p:cNvPr id="3" name="テキスト ボックス 2">
            <a:extLst>
              <a:ext uri="{FF2B5EF4-FFF2-40B4-BE49-F238E27FC236}">
                <a16:creationId xmlns:a16="http://schemas.microsoft.com/office/drawing/2014/main" id="{CA43F756-F8A5-447E-AFD4-4C8E1268CB02}"/>
              </a:ext>
            </a:extLst>
          </p:cNvPr>
          <p:cNvSpPr txBox="1"/>
          <p:nvPr/>
        </p:nvSpPr>
        <p:spPr>
          <a:xfrm>
            <a:off x="7883370" y="5859262"/>
            <a:ext cx="949911" cy="369332"/>
          </a:xfrm>
          <a:prstGeom prst="rect">
            <a:avLst/>
          </a:prstGeom>
          <a:noFill/>
        </p:spPr>
        <p:txBody>
          <a:bodyPr wrap="square" rtlCol="0">
            <a:spAutoFit/>
          </a:bodyPr>
          <a:lstStyle/>
          <a:p>
            <a:r>
              <a:rPr kumimoji="1" lang="ja-JP" altLang="en-US" b="1" dirty="0">
                <a:solidFill>
                  <a:srgbClr val="00FFFF"/>
                </a:solidFill>
              </a:rPr>
              <a:t>低周波</a:t>
            </a:r>
          </a:p>
        </p:txBody>
      </p:sp>
      <p:sp>
        <p:nvSpPr>
          <p:cNvPr id="88" name="テキスト ボックス 87">
            <a:extLst>
              <a:ext uri="{FF2B5EF4-FFF2-40B4-BE49-F238E27FC236}">
                <a16:creationId xmlns:a16="http://schemas.microsoft.com/office/drawing/2014/main" id="{4C6F6C3B-5665-4D07-93FD-7210DFA4B0A3}"/>
              </a:ext>
            </a:extLst>
          </p:cNvPr>
          <p:cNvSpPr txBox="1"/>
          <p:nvPr/>
        </p:nvSpPr>
        <p:spPr>
          <a:xfrm>
            <a:off x="4387047" y="4316026"/>
            <a:ext cx="949911" cy="369332"/>
          </a:xfrm>
          <a:prstGeom prst="rect">
            <a:avLst/>
          </a:prstGeom>
          <a:noFill/>
        </p:spPr>
        <p:txBody>
          <a:bodyPr wrap="square" rtlCol="0">
            <a:spAutoFit/>
          </a:bodyPr>
          <a:lstStyle/>
          <a:p>
            <a:r>
              <a:rPr lang="ja-JP" altLang="en-US" b="1" dirty="0">
                <a:solidFill>
                  <a:srgbClr val="00FFFF"/>
                </a:solidFill>
              </a:rPr>
              <a:t>高</a:t>
            </a:r>
            <a:r>
              <a:rPr kumimoji="1" lang="ja-JP" altLang="en-US" b="1" dirty="0">
                <a:solidFill>
                  <a:srgbClr val="00FFFF"/>
                </a:solidFill>
              </a:rPr>
              <a:t>周波</a:t>
            </a:r>
          </a:p>
        </p:txBody>
      </p:sp>
    </p:spTree>
    <p:extLst>
      <p:ext uri="{BB962C8B-B14F-4D97-AF65-F5344CB8AC3E}">
        <p14:creationId xmlns:p14="http://schemas.microsoft.com/office/powerpoint/2010/main" val="96166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BB0C86-45A0-4DD4-9C15-47058AF9B313}"/>
              </a:ext>
            </a:extLst>
          </p:cNvPr>
          <p:cNvSpPr>
            <a:spLocks noGrp="1"/>
          </p:cNvSpPr>
          <p:nvPr>
            <p:ph type="title"/>
          </p:nvPr>
        </p:nvSpPr>
        <p:spPr/>
        <p:txBody>
          <a:bodyPr/>
          <a:lstStyle/>
          <a:p>
            <a:r>
              <a:rPr kumimoji="1" lang="ja-JP" altLang="en-US" dirty="0"/>
              <a:t>広帯域化と</a:t>
            </a:r>
            <a:br>
              <a:rPr kumimoji="1" lang="en-US" altLang="ja-JP" dirty="0"/>
            </a:br>
            <a:r>
              <a:rPr kumimoji="1" lang="en-US" altLang="ja-JP" dirty="0"/>
              <a:t>DECIGO</a:t>
            </a:r>
            <a:r>
              <a:rPr lang="ja-JP" altLang="en-US" dirty="0"/>
              <a:t>特有</a:t>
            </a:r>
            <a:r>
              <a:rPr kumimoji="1" lang="ja-JP" altLang="en-US" dirty="0"/>
              <a:t>の困難さ</a:t>
            </a:r>
          </a:p>
        </p:txBody>
      </p:sp>
      <p:sp>
        <p:nvSpPr>
          <p:cNvPr id="3" name="コンテンツ プレースホルダー 2">
            <a:extLst>
              <a:ext uri="{FF2B5EF4-FFF2-40B4-BE49-F238E27FC236}">
                <a16:creationId xmlns:a16="http://schemas.microsoft.com/office/drawing/2014/main" id="{4D8E921F-B020-4A92-8715-7E90E6BE7C5E}"/>
              </a:ext>
            </a:extLst>
          </p:cNvPr>
          <p:cNvSpPr>
            <a:spLocks noGrp="1"/>
          </p:cNvSpPr>
          <p:nvPr>
            <p:ph idx="1"/>
          </p:nvPr>
        </p:nvSpPr>
        <p:spPr/>
        <p:txBody>
          <a:bodyPr/>
          <a:lstStyle/>
          <a:p>
            <a:r>
              <a:rPr kumimoji="1" lang="ja-JP" altLang="en-US" sz="3000" dirty="0"/>
              <a:t>輻射圧雑音の除去の広帯域化：</a:t>
            </a:r>
            <a:endParaRPr kumimoji="1" lang="en-US" altLang="ja-JP" sz="3000" dirty="0"/>
          </a:p>
          <a:p>
            <a:pPr lvl="1"/>
            <a:r>
              <a:rPr kumimoji="1" lang="ja-JP" altLang="en-US" sz="2600" dirty="0"/>
              <a:t>ホモダイン位相に周波数依存性を持たせる必要</a:t>
            </a:r>
            <a:endParaRPr kumimoji="1" lang="en-US" altLang="ja-JP" sz="2600" dirty="0"/>
          </a:p>
          <a:p>
            <a:pPr lvl="1"/>
            <a:r>
              <a:rPr lang="ja-JP" altLang="en-US" sz="2600" dirty="0"/>
              <a:t>通常、出力光を２（１？）台の長基線光共振器を通す</a:t>
            </a:r>
            <a:endParaRPr lang="en-US" altLang="ja-JP" sz="2600" dirty="0"/>
          </a:p>
          <a:p>
            <a:r>
              <a:rPr kumimoji="1" lang="en-US" altLang="ja-JP" sz="3000" dirty="0"/>
              <a:t>DECIGO</a:t>
            </a:r>
            <a:r>
              <a:rPr kumimoji="1" lang="ja-JP" altLang="en-US" sz="3000" dirty="0"/>
              <a:t>の特性</a:t>
            </a:r>
            <a:r>
              <a:rPr lang="ja-JP" altLang="en-US" sz="3000" dirty="0"/>
              <a:t>：</a:t>
            </a:r>
            <a:endParaRPr lang="en-US" altLang="ja-JP" sz="3000" dirty="0"/>
          </a:p>
          <a:p>
            <a:pPr lvl="1"/>
            <a:r>
              <a:rPr lang="ja-JP" altLang="en-US" sz="2600" dirty="0"/>
              <a:t>基線長が長い→光学的ロスが大きい→真空場が混入→光共振器を用いた広帯域化は困難</a:t>
            </a:r>
            <a:endParaRPr lang="en-US" altLang="ja-JP" sz="3000" dirty="0"/>
          </a:p>
          <a:p>
            <a:r>
              <a:rPr lang="ja-JP" altLang="en-US" sz="3000" dirty="0">
                <a:solidFill>
                  <a:srgbClr val="FF0000"/>
                </a:solidFill>
              </a:rPr>
              <a:t>光バネを利用</a:t>
            </a:r>
            <a:r>
              <a:rPr lang="ja-JP" altLang="en-US" sz="3000" dirty="0"/>
              <a:t>：</a:t>
            </a:r>
            <a:endParaRPr lang="en-US" altLang="ja-JP" sz="3000" dirty="0"/>
          </a:p>
          <a:p>
            <a:pPr lvl="1"/>
            <a:r>
              <a:rPr lang="ja-JP" altLang="en-US" sz="2600" dirty="0"/>
              <a:t>ホモダイン位相に周波数依存を持たせる代わりに、輻射圧雑音が周波数依存を持たないようにする</a:t>
            </a:r>
          </a:p>
          <a:p>
            <a:endParaRPr kumimoji="1" lang="en-US" altLang="ja-JP" dirty="0"/>
          </a:p>
        </p:txBody>
      </p:sp>
    </p:spTree>
    <p:extLst>
      <p:ext uri="{BB962C8B-B14F-4D97-AF65-F5344CB8AC3E}">
        <p14:creationId xmlns:p14="http://schemas.microsoft.com/office/powerpoint/2010/main" val="619734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62428-23D1-4CF6-82F6-BB60299809E9}"/>
              </a:ext>
            </a:extLst>
          </p:cNvPr>
          <p:cNvSpPr>
            <a:spLocks noGrp="1"/>
          </p:cNvSpPr>
          <p:nvPr>
            <p:ph type="title"/>
          </p:nvPr>
        </p:nvSpPr>
        <p:spPr/>
        <p:txBody>
          <a:bodyPr/>
          <a:lstStyle/>
          <a:p>
            <a:r>
              <a:rPr kumimoji="1" lang="ja-JP" altLang="en-US" dirty="0"/>
              <a:t>光バネ（１）</a:t>
            </a:r>
          </a:p>
        </p:txBody>
      </p:sp>
      <p:grpSp>
        <p:nvGrpSpPr>
          <p:cNvPr id="4" name="グループ化 3">
            <a:extLst>
              <a:ext uri="{FF2B5EF4-FFF2-40B4-BE49-F238E27FC236}">
                <a16:creationId xmlns:a16="http://schemas.microsoft.com/office/drawing/2014/main" id="{10C94BB2-696C-4E26-A63A-A3152B1A183B}"/>
              </a:ext>
            </a:extLst>
          </p:cNvPr>
          <p:cNvGrpSpPr/>
          <p:nvPr/>
        </p:nvGrpSpPr>
        <p:grpSpPr>
          <a:xfrm>
            <a:off x="1840385" y="1415495"/>
            <a:ext cx="5514888" cy="4291597"/>
            <a:chOff x="2026815" y="1220186"/>
            <a:chExt cx="5514888" cy="4291597"/>
          </a:xfrm>
        </p:grpSpPr>
        <p:pic>
          <p:nvPicPr>
            <p:cNvPr id="5" name="図 4">
              <a:extLst>
                <a:ext uri="{FF2B5EF4-FFF2-40B4-BE49-F238E27FC236}">
                  <a16:creationId xmlns:a16="http://schemas.microsoft.com/office/drawing/2014/main" id="{85120E25-4C4E-4E4F-9A36-217AAB4C2E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6815" y="1291904"/>
              <a:ext cx="5514888" cy="4136166"/>
            </a:xfrm>
            <a:prstGeom prst="rect">
              <a:avLst/>
            </a:prstGeom>
          </p:spPr>
        </p:pic>
        <p:sp>
          <p:nvSpPr>
            <p:cNvPr id="6" name="テキスト ボックス 5">
              <a:extLst>
                <a:ext uri="{FF2B5EF4-FFF2-40B4-BE49-F238E27FC236}">
                  <a16:creationId xmlns:a16="http://schemas.microsoft.com/office/drawing/2014/main" id="{335E608A-0F5C-42C8-961F-3E2AE0F6A488}"/>
                </a:ext>
              </a:extLst>
            </p:cNvPr>
            <p:cNvSpPr txBox="1"/>
            <p:nvPr/>
          </p:nvSpPr>
          <p:spPr>
            <a:xfrm>
              <a:off x="3850546" y="5142451"/>
              <a:ext cx="2399251" cy="369332"/>
            </a:xfrm>
            <a:prstGeom prst="rect">
              <a:avLst/>
            </a:prstGeom>
            <a:solidFill>
              <a:schemeClr val="bg1"/>
            </a:solidFill>
          </p:spPr>
          <p:txBody>
            <a:bodyPr wrap="square" rtlCol="0">
              <a:spAutoFit/>
            </a:bodyPr>
            <a:lstStyle/>
            <a:p>
              <a:r>
                <a:rPr kumimoji="1" lang="ja-JP" altLang="en-US" b="1" dirty="0">
                  <a:latin typeface="ＭＳ ゴシック" panose="020B0609070205080204" pitchFamily="49" charset="-128"/>
                  <a:ea typeface="ＭＳ ゴシック" panose="020B0609070205080204" pitchFamily="49" charset="-128"/>
                </a:rPr>
                <a:t>鏡の位置</a:t>
              </a:r>
              <a:r>
                <a:rPr kumimoji="1" lang="en-US" altLang="ja-JP" b="1" dirty="0">
                  <a:latin typeface="ＭＳ ゴシック" panose="020B0609070205080204" pitchFamily="49" charset="-128"/>
                  <a:ea typeface="ＭＳ ゴシック" panose="020B0609070205080204" pitchFamily="49" charset="-128"/>
                </a:rPr>
                <a:t>[</a:t>
              </a:r>
              <a:r>
                <a:rPr kumimoji="1" lang="ja-JP" altLang="en-US" b="1" dirty="0">
                  <a:latin typeface="ＭＳ ゴシック" panose="020B0609070205080204" pitchFamily="49" charset="-128"/>
                  <a:ea typeface="ＭＳ ゴシック" panose="020B0609070205080204" pitchFamily="49" charset="-128"/>
                </a:rPr>
                <a:t>任意単位</a:t>
              </a:r>
              <a:r>
                <a:rPr kumimoji="1" lang="en-US" altLang="ja-JP" b="1" dirty="0">
                  <a:latin typeface="ＭＳ ゴシック" panose="020B0609070205080204" pitchFamily="49" charset="-128"/>
                  <a:ea typeface="ＭＳ ゴシック" panose="020B0609070205080204" pitchFamily="49" charset="-128"/>
                </a:rPr>
                <a:t>]</a:t>
              </a:r>
              <a:endParaRPr kumimoji="1" lang="ja-JP" altLang="en-US"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E7310866-3202-4F0F-A4D9-B68AA231D3AC}"/>
                </a:ext>
              </a:extLst>
            </p:cNvPr>
            <p:cNvSpPr txBox="1"/>
            <p:nvPr/>
          </p:nvSpPr>
          <p:spPr>
            <a:xfrm rot="16200000">
              <a:off x="726347" y="3078650"/>
              <a:ext cx="3204594" cy="369332"/>
            </a:xfrm>
            <a:prstGeom prst="rect">
              <a:avLst/>
            </a:prstGeom>
            <a:noFill/>
          </p:spPr>
          <p:txBody>
            <a:bodyPr wrap="square" rtlCol="0">
              <a:spAutoFit/>
            </a:bodyPr>
            <a:lstStyle/>
            <a:p>
              <a:r>
                <a:rPr kumimoji="1" lang="ja-JP" altLang="en-US" b="1" dirty="0">
                  <a:latin typeface="ＭＳ ゴシック" panose="020B0609070205080204" pitchFamily="49" charset="-128"/>
                  <a:ea typeface="ＭＳ ゴシック" panose="020B0609070205080204" pitchFamily="49" charset="-128"/>
                </a:rPr>
                <a:t>共振器内のパワー</a:t>
              </a:r>
              <a:r>
                <a:rPr kumimoji="1" lang="en-US" altLang="ja-JP" b="1" dirty="0">
                  <a:latin typeface="ＭＳ ゴシック" panose="020B0609070205080204" pitchFamily="49" charset="-128"/>
                  <a:ea typeface="ＭＳ ゴシック" panose="020B0609070205080204" pitchFamily="49" charset="-128"/>
                </a:rPr>
                <a:t>[</a:t>
              </a:r>
              <a:r>
                <a:rPr kumimoji="1" lang="ja-JP" altLang="en-US" b="1" dirty="0">
                  <a:latin typeface="ＭＳ ゴシック" panose="020B0609070205080204" pitchFamily="49" charset="-128"/>
                  <a:ea typeface="ＭＳ ゴシック" panose="020B0609070205080204" pitchFamily="49" charset="-128"/>
                </a:rPr>
                <a:t>任意単位</a:t>
              </a:r>
              <a:r>
                <a:rPr kumimoji="1" lang="en-US" altLang="ja-JP" b="1" dirty="0">
                  <a:latin typeface="ＭＳ ゴシック" panose="020B0609070205080204" pitchFamily="49" charset="-128"/>
                  <a:ea typeface="ＭＳ ゴシック" panose="020B0609070205080204" pitchFamily="49" charset="-128"/>
                </a:rPr>
                <a:t>]</a:t>
              </a:r>
              <a:endParaRPr kumimoji="1" lang="ja-JP" altLang="en-US"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EF7A8B41-A9C3-41E2-8AD9-E2749F7732AC}"/>
                </a:ext>
              </a:extLst>
            </p:cNvPr>
            <p:cNvSpPr txBox="1"/>
            <p:nvPr/>
          </p:nvSpPr>
          <p:spPr>
            <a:xfrm>
              <a:off x="4437013" y="1220186"/>
              <a:ext cx="988502" cy="369332"/>
            </a:xfrm>
            <a:prstGeom prst="rect">
              <a:avLst/>
            </a:prstGeom>
            <a:noFill/>
          </p:spPr>
          <p:txBody>
            <a:bodyPr wrap="square" rtlCol="0">
              <a:spAutoFit/>
            </a:bodyPr>
            <a:lstStyle/>
            <a:p>
              <a:r>
                <a:rPr kumimoji="1" lang="ja-JP" altLang="en-US" b="1" dirty="0">
                  <a:latin typeface="ＭＳ ゴシック" panose="020B0609070205080204" pitchFamily="49" charset="-128"/>
                  <a:ea typeface="ＭＳ ゴシック" panose="020B0609070205080204" pitchFamily="49" charset="-128"/>
                </a:rPr>
                <a:t>共振点</a:t>
              </a:r>
            </a:p>
          </p:txBody>
        </p:sp>
        <p:sp>
          <p:nvSpPr>
            <p:cNvPr id="9" name="テキスト ボックス 8">
              <a:extLst>
                <a:ext uri="{FF2B5EF4-FFF2-40B4-BE49-F238E27FC236}">
                  <a16:creationId xmlns:a16="http://schemas.microsoft.com/office/drawing/2014/main" id="{9DE23192-08A2-4F41-9CFC-F64A6F10AE89}"/>
                </a:ext>
              </a:extLst>
            </p:cNvPr>
            <p:cNvSpPr txBox="1"/>
            <p:nvPr/>
          </p:nvSpPr>
          <p:spPr>
            <a:xfrm>
              <a:off x="5388527" y="2544660"/>
              <a:ext cx="1129717" cy="369332"/>
            </a:xfrm>
            <a:prstGeom prst="rect">
              <a:avLst/>
            </a:prstGeom>
            <a:noFill/>
          </p:spPr>
          <p:txBody>
            <a:bodyPr wrap="square" rtlCol="0">
              <a:spAutoFit/>
            </a:bodyPr>
            <a:lstStyle/>
            <a:p>
              <a:r>
                <a:rPr kumimoji="1" lang="ja-JP" altLang="en-US" b="1" dirty="0">
                  <a:latin typeface="ＭＳ ゴシック" panose="020B0609070205080204" pitchFamily="49" charset="-128"/>
                  <a:ea typeface="ＭＳ ゴシック" panose="020B0609070205080204" pitchFamily="49" charset="-128"/>
                </a:rPr>
                <a:t>肩ロック</a:t>
              </a:r>
            </a:p>
          </p:txBody>
        </p:sp>
        <p:sp>
          <p:nvSpPr>
            <p:cNvPr id="10" name="矢印: 左右 9">
              <a:extLst>
                <a:ext uri="{FF2B5EF4-FFF2-40B4-BE49-F238E27FC236}">
                  <a16:creationId xmlns:a16="http://schemas.microsoft.com/office/drawing/2014/main" id="{8B19501A-93FE-4D24-9C66-6193C3221FA8}"/>
                </a:ext>
              </a:extLst>
            </p:cNvPr>
            <p:cNvSpPr/>
            <p:nvPr/>
          </p:nvSpPr>
          <p:spPr>
            <a:xfrm rot="4408239">
              <a:off x="5058648" y="2693641"/>
              <a:ext cx="544731" cy="140734"/>
            </a:xfrm>
            <a:prstGeom prst="lef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4A3D4577-0881-4C0C-AED8-247C1FDC4862}"/>
                </a:ext>
              </a:extLst>
            </p:cNvPr>
            <p:cNvSpPr/>
            <p:nvPr/>
          </p:nvSpPr>
          <p:spPr>
            <a:xfrm>
              <a:off x="5269186" y="2698874"/>
              <a:ext cx="117446" cy="11744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043120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57629C-D3FD-4A92-9CBA-DC21B30425A0}"/>
              </a:ext>
            </a:extLst>
          </p:cNvPr>
          <p:cNvSpPr>
            <a:spLocks noGrp="1"/>
          </p:cNvSpPr>
          <p:nvPr>
            <p:ph type="title"/>
          </p:nvPr>
        </p:nvSpPr>
        <p:spPr/>
        <p:txBody>
          <a:bodyPr/>
          <a:lstStyle/>
          <a:p>
            <a:r>
              <a:rPr kumimoji="1" lang="ja-JP" altLang="en-US" dirty="0"/>
              <a:t>光バネ（２）</a:t>
            </a:r>
          </a:p>
        </p:txBody>
      </p:sp>
      <p:grpSp>
        <p:nvGrpSpPr>
          <p:cNvPr id="4" name="グループ化 3">
            <a:extLst>
              <a:ext uri="{FF2B5EF4-FFF2-40B4-BE49-F238E27FC236}">
                <a16:creationId xmlns:a16="http://schemas.microsoft.com/office/drawing/2014/main" id="{DFE7C54F-5173-4CEC-99E0-8D46D677FE78}"/>
              </a:ext>
            </a:extLst>
          </p:cNvPr>
          <p:cNvGrpSpPr/>
          <p:nvPr/>
        </p:nvGrpSpPr>
        <p:grpSpPr>
          <a:xfrm>
            <a:off x="1945657" y="1842763"/>
            <a:ext cx="5476542" cy="4272702"/>
            <a:chOff x="2043311" y="1239081"/>
            <a:chExt cx="5476542" cy="4272702"/>
          </a:xfrm>
        </p:grpSpPr>
        <p:pic>
          <p:nvPicPr>
            <p:cNvPr id="5" name="図 4">
              <a:extLst>
                <a:ext uri="{FF2B5EF4-FFF2-40B4-BE49-F238E27FC236}">
                  <a16:creationId xmlns:a16="http://schemas.microsoft.com/office/drawing/2014/main" id="{D29919EE-BA3A-4FD8-9CEC-B815048238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688" y="1239081"/>
              <a:ext cx="5456165" cy="4092124"/>
            </a:xfrm>
            <a:prstGeom prst="rect">
              <a:avLst/>
            </a:prstGeom>
          </p:spPr>
        </p:pic>
        <p:sp>
          <p:nvSpPr>
            <p:cNvPr id="6" name="テキスト ボックス 5">
              <a:extLst>
                <a:ext uri="{FF2B5EF4-FFF2-40B4-BE49-F238E27FC236}">
                  <a16:creationId xmlns:a16="http://schemas.microsoft.com/office/drawing/2014/main" id="{CFE1954E-E485-4FB5-A1C4-0C7B4E71BBE1}"/>
                </a:ext>
              </a:extLst>
            </p:cNvPr>
            <p:cNvSpPr txBox="1"/>
            <p:nvPr/>
          </p:nvSpPr>
          <p:spPr>
            <a:xfrm>
              <a:off x="3850546" y="5142451"/>
              <a:ext cx="2399251" cy="369332"/>
            </a:xfrm>
            <a:prstGeom prst="rect">
              <a:avLst/>
            </a:prstGeom>
            <a:solidFill>
              <a:schemeClr val="bg1"/>
            </a:solidFill>
          </p:spPr>
          <p:txBody>
            <a:bodyPr wrap="square" rtlCol="0">
              <a:spAutoFit/>
            </a:bodyPr>
            <a:lstStyle/>
            <a:p>
              <a:r>
                <a:rPr kumimoji="1" lang="ja-JP" altLang="en-US" b="1" dirty="0">
                  <a:latin typeface="ＭＳ ゴシック" panose="020B0609070205080204" pitchFamily="49" charset="-128"/>
                  <a:ea typeface="ＭＳ ゴシック" panose="020B0609070205080204" pitchFamily="49" charset="-128"/>
                </a:rPr>
                <a:t>周波数</a:t>
              </a:r>
              <a:r>
                <a:rPr kumimoji="1" lang="en-US" altLang="ja-JP" b="1" dirty="0">
                  <a:latin typeface="ＭＳ ゴシック" panose="020B0609070205080204" pitchFamily="49" charset="-128"/>
                  <a:ea typeface="ＭＳ ゴシック" panose="020B0609070205080204" pitchFamily="49" charset="-128"/>
                </a:rPr>
                <a:t>[</a:t>
              </a:r>
              <a:r>
                <a:rPr kumimoji="1" lang="ja-JP" altLang="en-US" b="1" dirty="0">
                  <a:latin typeface="ＭＳ ゴシック" panose="020B0609070205080204" pitchFamily="49" charset="-128"/>
                  <a:ea typeface="ＭＳ ゴシック" panose="020B0609070205080204" pitchFamily="49" charset="-128"/>
                </a:rPr>
                <a:t>任意単位</a:t>
              </a:r>
              <a:r>
                <a:rPr kumimoji="1" lang="en-US" altLang="ja-JP" b="1" dirty="0">
                  <a:latin typeface="ＭＳ ゴシック" panose="020B0609070205080204" pitchFamily="49" charset="-128"/>
                  <a:ea typeface="ＭＳ ゴシック" panose="020B0609070205080204" pitchFamily="49" charset="-128"/>
                </a:rPr>
                <a:t>]</a:t>
              </a:r>
              <a:endParaRPr kumimoji="1" lang="ja-JP" altLang="en-US"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92AFAF2B-8EF6-45A5-A1E7-B92089B0480D}"/>
                </a:ext>
              </a:extLst>
            </p:cNvPr>
            <p:cNvSpPr txBox="1"/>
            <p:nvPr/>
          </p:nvSpPr>
          <p:spPr>
            <a:xfrm rot="16200000">
              <a:off x="973823" y="3057678"/>
              <a:ext cx="2508307" cy="369332"/>
            </a:xfrm>
            <a:prstGeom prst="rect">
              <a:avLst/>
            </a:prstGeom>
            <a:noFill/>
          </p:spPr>
          <p:txBody>
            <a:bodyPr wrap="square" rtlCol="0">
              <a:spAutoFit/>
            </a:bodyPr>
            <a:lstStyle/>
            <a:p>
              <a:r>
                <a:rPr kumimoji="1" lang="ja-JP" altLang="en-US" b="1" dirty="0">
                  <a:latin typeface="ＭＳ ゴシック" panose="020B0609070205080204" pitchFamily="49" charset="-128"/>
                  <a:ea typeface="ＭＳ ゴシック" panose="020B0609070205080204" pitchFamily="49" charset="-128"/>
                </a:rPr>
                <a:t>輻射圧雑音</a:t>
              </a:r>
              <a:r>
                <a:rPr kumimoji="1" lang="en-US" altLang="ja-JP" b="1" dirty="0">
                  <a:latin typeface="ＭＳ ゴシック" panose="020B0609070205080204" pitchFamily="49" charset="-128"/>
                  <a:ea typeface="ＭＳ ゴシック" panose="020B0609070205080204" pitchFamily="49" charset="-128"/>
                </a:rPr>
                <a:t>[</a:t>
              </a:r>
              <a:r>
                <a:rPr kumimoji="1" lang="ja-JP" altLang="en-US" b="1" dirty="0">
                  <a:latin typeface="ＭＳ ゴシック" panose="020B0609070205080204" pitchFamily="49" charset="-128"/>
                  <a:ea typeface="ＭＳ ゴシック" panose="020B0609070205080204" pitchFamily="49" charset="-128"/>
                </a:rPr>
                <a:t>任意単位</a:t>
              </a:r>
              <a:r>
                <a:rPr kumimoji="1" lang="en-US" altLang="ja-JP" b="1" dirty="0">
                  <a:latin typeface="ＭＳ ゴシック" panose="020B0609070205080204" pitchFamily="49" charset="-128"/>
                  <a:ea typeface="ＭＳ ゴシック" panose="020B0609070205080204" pitchFamily="49" charset="-128"/>
                </a:rPr>
                <a:t>]</a:t>
              </a:r>
              <a:endParaRPr kumimoji="1" lang="ja-JP" altLang="en-US"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4FD140FC-99A9-4B8C-A764-670365214FDC}"/>
                </a:ext>
              </a:extLst>
            </p:cNvPr>
            <p:cNvSpPr txBox="1"/>
            <p:nvPr/>
          </p:nvSpPr>
          <p:spPr>
            <a:xfrm rot="2123852">
              <a:off x="3304499" y="2193308"/>
              <a:ext cx="1384947" cy="369332"/>
            </a:xfrm>
            <a:prstGeom prst="rect">
              <a:avLst/>
            </a:prstGeom>
            <a:noFill/>
          </p:spPr>
          <p:txBody>
            <a:bodyPr wrap="square" rtlCol="0">
              <a:spAutoFit/>
            </a:bodyPr>
            <a:lstStyle/>
            <a:p>
              <a:r>
                <a:rPr kumimoji="1" lang="ja-JP" altLang="en-US" b="1" dirty="0">
                  <a:latin typeface="ＭＳ ゴシック" panose="020B0609070205080204" pitchFamily="49" charset="-128"/>
                  <a:ea typeface="ＭＳ ゴシック" panose="020B0609070205080204" pitchFamily="49" charset="-128"/>
                </a:rPr>
                <a:t>光バネなし</a:t>
              </a:r>
            </a:p>
          </p:txBody>
        </p:sp>
        <p:sp>
          <p:nvSpPr>
            <p:cNvPr id="9" name="テキスト ボックス 8">
              <a:extLst>
                <a:ext uri="{FF2B5EF4-FFF2-40B4-BE49-F238E27FC236}">
                  <a16:creationId xmlns:a16="http://schemas.microsoft.com/office/drawing/2014/main" id="{AEA70E63-3FF8-4E18-96E1-F38F505C2834}"/>
                </a:ext>
              </a:extLst>
            </p:cNvPr>
            <p:cNvSpPr txBox="1"/>
            <p:nvPr/>
          </p:nvSpPr>
          <p:spPr>
            <a:xfrm>
              <a:off x="3047998" y="3366781"/>
              <a:ext cx="1381389" cy="369332"/>
            </a:xfrm>
            <a:prstGeom prst="rect">
              <a:avLst/>
            </a:prstGeom>
            <a:noFill/>
          </p:spPr>
          <p:txBody>
            <a:bodyPr wrap="square" rtlCol="0">
              <a:spAutoFit/>
            </a:bodyPr>
            <a:lstStyle/>
            <a:p>
              <a:r>
                <a:rPr kumimoji="1" lang="ja-JP" altLang="en-US" b="1" dirty="0">
                  <a:latin typeface="ＭＳ ゴシック" panose="020B0609070205080204" pitchFamily="49" charset="-128"/>
                  <a:ea typeface="ＭＳ ゴシック" panose="020B0609070205080204" pitchFamily="49" charset="-128"/>
                </a:rPr>
                <a:t>光バネあり</a:t>
              </a:r>
            </a:p>
          </p:txBody>
        </p:sp>
      </p:grpSp>
    </p:spTree>
    <p:extLst>
      <p:ext uri="{BB962C8B-B14F-4D97-AF65-F5344CB8AC3E}">
        <p14:creationId xmlns:p14="http://schemas.microsoft.com/office/powerpoint/2010/main" val="3613378877"/>
      </p:ext>
    </p:extLst>
  </p:cSld>
  <p:clrMapOvr>
    <a:masterClrMapping/>
  </p:clrMapOvr>
</p:sld>
</file>

<file path=ppt/theme/theme1.xml><?xml version="1.0" encoding="utf-8"?>
<a:theme xmlns:a="http://schemas.openxmlformats.org/drawingml/2006/main" name="3_標準デザイン">
  <a:themeElements>
    <a:clrScheme name="">
      <a:dk1>
        <a:srgbClr val="000000"/>
      </a:dk1>
      <a:lt1>
        <a:srgbClr val="FFFFFF"/>
      </a:lt1>
      <a:dk2>
        <a:srgbClr val="0000F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584</Words>
  <Application>Microsoft Office PowerPoint</Application>
  <PresentationFormat>画面に合わせる (4:3)</PresentationFormat>
  <Paragraphs>152</Paragraphs>
  <Slides>14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14</vt:i4>
      </vt:variant>
    </vt:vector>
  </HeadingPairs>
  <TitlesOfParts>
    <vt:vector size="22" baseType="lpstr">
      <vt:lpstr>ＭＳ Ｐゴシック</vt:lpstr>
      <vt:lpstr>ＭＳ ゴシック</vt:lpstr>
      <vt:lpstr>Arial</vt:lpstr>
      <vt:lpstr>Calibri</vt:lpstr>
      <vt:lpstr>Times New Roman</vt:lpstr>
      <vt:lpstr>Wingdings</vt:lpstr>
      <vt:lpstr>3_標準デザイン</vt:lpstr>
      <vt:lpstr>9_標準デザイン</vt:lpstr>
      <vt:lpstr>DECIGOの光学設計の検討</vt:lpstr>
      <vt:lpstr>目標感度を上げる必要性</vt:lpstr>
      <vt:lpstr>スクイージングとDECIGO</vt:lpstr>
      <vt:lpstr>量子ロッキング（オリジナル）</vt:lpstr>
      <vt:lpstr>量子ロッキング （ポンディロモーティブスクイージング）</vt:lpstr>
      <vt:lpstr>量子ロッキング （ポンディロモーティブスクイージング）</vt:lpstr>
      <vt:lpstr>広帯域化と DECIGO特有の困難さ</vt:lpstr>
      <vt:lpstr>光バネ（１）</vt:lpstr>
      <vt:lpstr>光バネ（２）</vt:lpstr>
      <vt:lpstr>光バネを利用した 輻射圧雑音除去の広帯域化</vt:lpstr>
      <vt:lpstr>全体のシステム</vt:lpstr>
      <vt:lpstr>MatlabのSimulinkによる解析</vt:lpstr>
      <vt:lpstr>今後の予定とまとめ</vt:lpstr>
      <vt:lpstr>まとめ</vt:lpstr>
    </vt:vector>
  </TitlesOfParts>
  <Company>NAOJ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Seiji Kawamura</dc:creator>
  <cp:lastModifiedBy>Seiji Kawamura</cp:lastModifiedBy>
  <cp:revision>97</cp:revision>
  <dcterms:created xsi:type="dcterms:W3CDTF">2009-09-09T12:28:18Z</dcterms:created>
  <dcterms:modified xsi:type="dcterms:W3CDTF">2018-10-31T07:35:06Z</dcterms:modified>
</cp:coreProperties>
</file>