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0" r:id="rId3"/>
    <p:sldMasterId id="2147483733" r:id="rId4"/>
    <p:sldMasterId id="2147483757" r:id="rId5"/>
    <p:sldMasterId id="2147483795" r:id="rId6"/>
    <p:sldMasterId id="2147483808" r:id="rId7"/>
  </p:sldMasterIdLst>
  <p:notesMasterIdLst>
    <p:notesMasterId r:id="rId22"/>
  </p:notesMasterIdLst>
  <p:sldIdLst>
    <p:sldId id="507" r:id="rId8"/>
    <p:sldId id="465" r:id="rId9"/>
    <p:sldId id="466" r:id="rId10"/>
    <p:sldId id="467" r:id="rId11"/>
    <p:sldId id="476" r:id="rId12"/>
    <p:sldId id="341" r:id="rId13"/>
    <p:sldId id="342" r:id="rId14"/>
    <p:sldId id="343" r:id="rId15"/>
    <p:sldId id="468" r:id="rId16"/>
    <p:sldId id="337" r:id="rId17"/>
    <p:sldId id="378" r:id="rId18"/>
    <p:sldId id="505" r:id="rId19"/>
    <p:sldId id="338" r:id="rId20"/>
    <p:sldId id="506" r:id="rId21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3399FF"/>
    <a:srgbClr val="00FFFF"/>
    <a:srgbClr val="48040F"/>
    <a:srgbClr val="450311"/>
    <a:srgbClr val="FFFFCC"/>
    <a:srgbClr val="FFFF66"/>
    <a:srgbClr val="66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1812" y="-102"/>
      </p:cViewPr>
      <p:guideLst>
        <p:guide orient="horz" pos="3224"/>
        <p:guide pos="2236"/>
      </p:guideLst>
    </p:cSldViewPr>
  </p:notesViewPr>
  <p:gridSpacing cx="144018" cy="14401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9426E00-00EA-45C9-B636-8B7B704214FB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26D5DF-0D02-4BDD-AD2C-FFA674EF1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61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293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A5CF7-26AC-4644-BD5C-A9D7D81AFF4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7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D6660-6244-4250-9408-A0DAEB4D948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3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241E4-ED86-4632-ADCA-5754DD2F909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1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2E932-C8AE-4581-AF30-8F8C1068B10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691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30A6E-5739-4FDB-8BAF-F1B6FFC55C8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20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8BDE3-7543-46B7-8213-7535EEFD936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93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0102C-9203-4C7E-8774-1A81A11AC9C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91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C64CE-7A4A-44AB-8C39-DC09535D86A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8F72B-B717-453E-B631-D1E69855C94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85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27A6C-9355-4CC3-B234-3D7834F18F3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81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66859-CEB8-47D8-ACB5-1A9E1ACE3E7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40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6A2E0-06BE-436C-B768-E9A8A427A5B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65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43D36-651E-43D1-819A-7F44A88783D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93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56369-7D26-4836-99F8-92B55478446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57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75A35-F672-499B-B60C-DA73A4D838B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21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D95E9-6709-45B2-9B0B-3A11B10482D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972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9B76-8D22-4EA0-AA0B-EA7C93D9481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32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FE396-41D1-456B-9BE3-E953ACB609F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5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A03B7-EA95-40B7-8623-B59DB68A12F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50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45E08-1CC2-4686-8E17-2C14B088B07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76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69558-361C-424B-A276-A9D90038770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602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239F6-ED68-4DA7-8B54-58D900F676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825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56096B-3621-4D03-BB02-E1FD7004DE7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957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C7565D-24D9-44B2-967A-4B5BEB55FA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06537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2BA88F-7965-4327-9731-E62474F0BE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42224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97477D5-5105-43D8-BF69-C4C51F450A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47898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8D6E719-132C-463F-BEA6-F10F575C9D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46882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EE7052-7FCA-44F0-A996-1720B1A3CB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801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486657-353B-47B3-BA31-BE0AC5E999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34368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D65471-5FD2-44D4-9FD0-1DD7623572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9956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962F3C-8FF5-4DEB-81A1-A8A5CF992C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3253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CAD440-3A89-44E1-BD74-863B6A4CB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5761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579B37-6342-4954-AA62-55E388F559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92610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B2E7D4-4D90-48D3-B28F-D16BFFF71C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49240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22F92-70CF-4F85-9393-5702106273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730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F8A6-7B9D-4384-B66A-1EBF9978048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504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F7054-43B0-444B-9D6C-0C72044AD3B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180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0197A-84DE-4638-98DA-8D9881ECFB6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42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56B17-6528-4C51-8455-E8A6997D436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870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07DEE-5B3D-4076-86A1-E7FE7F7743F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66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430FE-B42D-4BE0-BFB3-A5DD1D6717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135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40DD-4859-49BC-9930-7907862323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834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C31CA-216A-48B3-B954-ED16F06A92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153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286B0-86CC-4CBC-855F-C32742C2A3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432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579A7-71FB-407D-9355-BFDFCB7C21E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54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07302-2D37-4F6C-98B5-933452C2D7D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448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4EA17-960B-4E26-87ED-054047B3EA7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816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39A87-92FE-41CA-B83C-67AD6622D69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05BB9-2442-4584-8E76-661A14DA731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858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FDE6C-0D11-499D-81BD-6C7CCCC30F1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428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829DE-4B7F-418C-B542-2BD519347D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438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982C3-FB19-4236-B28F-3B59EFDD557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140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E0B03-2729-40F6-9A24-B30DAEBF3F1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375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DFDA8-2644-413F-8F6B-0C971928181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751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A1080-BBA5-49FF-AF91-8F88D2378CA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402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4A0D-576C-49D3-AE3B-D0885EEAE58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360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E8D252-DE66-4096-A25D-B3C6ADD0214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6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7E49FA-95AF-43D2-A7AF-D9B4CF1A4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F6C673-7382-479F-A3A3-0C5A862CC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9CB602-98AE-42C3-8210-D3847049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D2070-3BAB-4A1D-A5FF-856AC960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72B215-7CEE-4CF3-8EFE-E7ECD586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447F-1FAE-467C-824C-10C14F5D38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22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49938-9824-4F4F-9187-494B667F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E57B7F-EA1F-4498-B65F-D5FE697B1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F30381-40B5-4517-A5FB-9563BE2B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62E7C8-BB59-442C-9949-9D126026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48E95E-C05C-4F7C-8BBF-93104960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C518D-A6D9-4085-AB28-2A074D320C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36466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13805-A2B4-446C-8E60-8EA48DE1C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74DB71-1B67-41DC-B3B8-8D79E81F1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AD178-ACB4-4376-9BE9-321F9B5E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0B85D3-9797-445E-BE9A-E297D47D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34A30C-8C6E-42CD-B370-67C0F642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1F2EB-E66B-4E19-95CA-71FD09A5CF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32347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DB2A38-8C9A-4D7F-B37A-397FA2F0B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4C017D-C263-4ADE-85AD-7A75A6A4A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50E61F-2AC6-488F-852E-085594E7A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32AA27-6358-48BB-A90F-C63D4F9C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5BBF35-903E-49F7-B7E6-0834C6B1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DDE145-1D73-43D8-BDCA-A234A911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82048-64BE-4CDC-BD72-1E6C2E4BCC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61668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A404B-ED77-4200-AB03-CBD0DD08A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B6CE4F-4490-417D-816C-54D49F887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3392B2-99E8-42FA-BDBD-0808A1C1A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AC1483-7702-4621-919C-593B782FA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4CEF499-97C4-40D0-8981-0E9AF6505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9D18C3-0319-41FF-BBB3-0CA68F1F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DB9AFC-D90A-4E0A-AEB3-D8D40A9A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0FCC58-55E5-41BA-98E2-522B55B1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C55D0-90A0-44AA-A98B-71EB3F3712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9135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55CAB-AC6D-4042-BF4A-BC87B217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BC9D27-6A96-4837-95A0-784C61FE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A1687C-BB2A-4C98-B249-6378112F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C106CF-3657-4DC9-B732-BA16BB6C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8EF52-38F2-4EA9-8C2E-1572480E6E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00851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9CB9FF-93FD-4B1A-97AF-FC1DA846C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3ADD276-5BF9-4C33-8B2F-3E2A35941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C60222-CC99-413C-807D-162814F34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904B-F261-4891-AAB4-AE1CAE778A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36011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FAEB4-EF19-4A43-A5EF-33CEE83A5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1DDB91-EC57-4D63-B83A-94209F28D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7C02DF-B31F-475B-B83B-1B79BDF3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83903F-DE64-406A-8C5B-1DB1F14D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E226F0-90F9-44E0-B89A-856CC99FC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0B7D-94AC-4058-989E-78E9A43A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B9E8D-B5F8-413F-AA66-BC67EC41AA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53991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C7BA2-F427-4768-9399-944BBB1BD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D20165-C552-41C3-9B48-DFEC5A5F3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0ED340-61B3-4C1D-92D7-1321A583F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3BFE4E-0092-46BD-B471-7C1EFB27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D65B98-CA93-45C7-85A3-78919FF0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68EB83-63A5-48F6-BD83-69E0D8B4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378B-F223-4A3D-942C-8472F58A59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5780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51FA6-489A-4300-9E8D-12937AD9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29FAEB-CDB7-43B6-A237-88E97620D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E3EA1E-5ED5-4A61-9D85-4AB1B346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41824-987D-44C0-A1D2-5C2F2A5A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499049-5581-4D58-839A-0DF4B90F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B5946-1AD9-454A-A251-2769AADC01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50323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8F0A5B0-A4F3-4919-BCAF-092F69535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AF634D-5EEB-4D94-9C7B-58BFA46C6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30F3DF-1191-4DEF-95FF-07DD7C14C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0C93D8-0B80-4646-AB92-D81F9F2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FA16FE-A86A-4F8E-9658-B6ECE338C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EBC3-CB7C-47AE-A292-0B9DA22928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394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D417F-FE4F-40EE-8334-D451A2821E2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D55F-3766-47F8-A92F-88CECE9E20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32BFDF-17BD-4B3D-BC0A-A45A8CF48B9E}" type="slidenum">
              <a:rPr lang="en-US" altLang="ja-JP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9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037F38-A440-47DB-819D-FBCC4ECF696F}" type="slidenum">
              <a:rPr lang="en-US" altLang="ja-JP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05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latin typeface="Arial" charset="0"/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latin typeface="Arial" charset="0"/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EEC6E7-F972-458A-AFBB-F0812D31970E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5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95E55A-BC73-41E9-BEA0-AF16235FBE3F}" type="slidenum">
              <a:rPr lang="en-US" altLang="ja-JP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CE0BCE-9349-482E-A3FE-28D3E6995010}" type="slidenum">
              <a:rPr lang="en-US" altLang="ja-JP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0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F56BE2B-7ADC-4750-8417-27090660D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D583429-3233-44AE-B680-8AC4970AE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13A038F-F1C9-493F-82FA-7524AAB66D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443964E-C3F5-45A1-B113-EEECEBDAD0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293FBD6A-1660-44CC-AF84-661B89369D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DC5279-F936-487F-80C3-1DEC62B83B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0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FF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kumimoji="1"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9238E8-1461-4F34-9E23-96A344A73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72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DECIGO</a:t>
            </a:r>
            <a:r>
              <a:rPr kumimoji="1" lang="ja-JP" altLang="en-US" sz="72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の概要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46DDCC-EE75-482D-9B09-9C4334948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4866" y="4214674"/>
            <a:ext cx="6400800" cy="1431524"/>
          </a:xfrm>
        </p:spPr>
        <p:txBody>
          <a:bodyPr/>
          <a:lstStyle/>
          <a:p>
            <a:r>
              <a:rPr lang="ja-JP" altLang="en-US" b="1" dirty="0">
                <a:solidFill>
                  <a:schemeClr val="tx1"/>
                </a:solidFill>
                <a:latin typeface="+mj-ea"/>
                <a:ea typeface="+mj-ea"/>
              </a:rPr>
              <a:t>第</a:t>
            </a:r>
            <a:r>
              <a:rPr lang="en-US" altLang="ja-JP" b="1" dirty="0">
                <a:solidFill>
                  <a:schemeClr val="tx1"/>
                </a:solidFill>
                <a:latin typeface="+mj-ea"/>
                <a:ea typeface="+mj-ea"/>
              </a:rPr>
              <a:t>17</a:t>
            </a:r>
            <a:r>
              <a:rPr lang="ja-JP" altLang="en-US" b="1" dirty="0">
                <a:solidFill>
                  <a:schemeClr val="tx1"/>
                </a:solidFill>
                <a:latin typeface="+mj-ea"/>
                <a:ea typeface="+mj-ea"/>
              </a:rPr>
              <a:t>回</a:t>
            </a:r>
            <a:r>
              <a:rPr lang="en-US" altLang="ja-JP" b="1" dirty="0">
                <a:solidFill>
                  <a:schemeClr val="tx1"/>
                </a:solidFill>
                <a:latin typeface="+mj-ea"/>
                <a:ea typeface="+mj-ea"/>
              </a:rPr>
              <a:t>DECIGO</a:t>
            </a:r>
            <a:r>
              <a:rPr lang="ja-JP" altLang="en-US" b="1" dirty="0">
                <a:solidFill>
                  <a:schemeClr val="tx1"/>
                </a:solidFill>
                <a:latin typeface="+mj-ea"/>
                <a:ea typeface="+mj-ea"/>
              </a:rPr>
              <a:t>ワークショップ</a:t>
            </a:r>
          </a:p>
          <a:p>
            <a:r>
              <a:rPr lang="en-US" altLang="ja-JP" b="1" dirty="0">
                <a:solidFill>
                  <a:schemeClr val="tx1"/>
                </a:solidFill>
                <a:latin typeface="+mj-ea"/>
                <a:ea typeface="+mj-ea"/>
              </a:rPr>
              <a:t>2018.</a:t>
            </a:r>
            <a:r>
              <a:rPr lang="ja-JP" altLang="en-US" b="1" dirty="0">
                <a:solidFill>
                  <a:schemeClr val="tx1"/>
                </a:solidFill>
                <a:latin typeface="+mj-ea"/>
                <a:ea typeface="+mj-ea"/>
              </a:rPr>
              <a:t>１</a:t>
            </a:r>
            <a:r>
              <a:rPr lang="en-US" altLang="ja-JP" b="1" dirty="0">
                <a:solidFill>
                  <a:schemeClr val="tx1"/>
                </a:solidFill>
                <a:latin typeface="+mj-ea"/>
                <a:ea typeface="+mj-ea"/>
              </a:rPr>
              <a:t>1.1 </a:t>
            </a:r>
            <a:r>
              <a:rPr lang="ja-JP" altLang="en-US" b="1" dirty="0">
                <a:solidFill>
                  <a:schemeClr val="tx1"/>
                </a:solidFill>
                <a:latin typeface="+mj-ea"/>
                <a:ea typeface="+mj-ea"/>
              </a:rPr>
              <a:t>川村静児（名古屋大学）</a:t>
            </a:r>
            <a:endParaRPr kumimoji="1"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3753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dirty="0">
                <a:latin typeface="Arial" charset="0"/>
              </a:rPr>
              <a:t>力の雑音とセンサーノイズに対するリクワイヤーメント（</a:t>
            </a:r>
            <a:r>
              <a:rPr lang="en-US" altLang="ja-JP" sz="3600" dirty="0">
                <a:latin typeface="Arial" charset="0"/>
              </a:rPr>
              <a:t>LISA</a:t>
            </a:r>
            <a:r>
              <a:rPr lang="ja-JP" altLang="en-US" sz="3600" dirty="0" err="1">
                <a:latin typeface="Arial" charset="0"/>
              </a:rPr>
              <a:t>，</a:t>
            </a:r>
            <a:r>
              <a:rPr lang="en-US" altLang="ja-JP" sz="3600" dirty="0">
                <a:latin typeface="Arial" charset="0"/>
              </a:rPr>
              <a:t>KAGRA</a:t>
            </a:r>
            <a:r>
              <a:rPr lang="ja-JP" altLang="en-US" sz="3600" dirty="0">
                <a:latin typeface="Arial" charset="0"/>
              </a:rPr>
              <a:t>との比較）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7963"/>
            <a:ext cx="8229600" cy="1558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solidFill>
                  <a:srgbClr val="FF9900"/>
                </a:solidFill>
              </a:rPr>
              <a:t>力の雑音</a:t>
            </a:r>
            <a:r>
              <a:rPr lang="en-US" altLang="ja-JP" sz="2400" dirty="0">
                <a:solidFill>
                  <a:srgbClr val="FF9900"/>
                </a:solidFill>
              </a:rPr>
              <a:t>: LISA</a:t>
            </a:r>
            <a:r>
              <a:rPr lang="ja-JP" altLang="en-US" sz="2400" dirty="0">
                <a:solidFill>
                  <a:srgbClr val="FF9900"/>
                </a:solidFill>
              </a:rPr>
              <a:t>より</a:t>
            </a:r>
            <a:r>
              <a:rPr lang="en-US" altLang="ja-JP" sz="2400" dirty="0">
                <a:solidFill>
                  <a:srgbClr val="FF9900"/>
                </a:solidFill>
              </a:rPr>
              <a:t>25</a:t>
            </a:r>
            <a:r>
              <a:rPr lang="ja-JP" altLang="en-US" sz="2400" dirty="0">
                <a:solidFill>
                  <a:srgbClr val="FF9900"/>
                </a:solidFill>
              </a:rPr>
              <a:t>倍厳しい</a:t>
            </a:r>
          </a:p>
          <a:p>
            <a:pPr lvl="1" eaLnBrk="1" hangingPunct="1">
              <a:spcBef>
                <a:spcPct val="0"/>
              </a:spcBef>
            </a:pPr>
            <a:r>
              <a:rPr lang="ja-JP" altLang="en-US" sz="2000" dirty="0"/>
              <a:t>ストレインでほぼ同じ</a:t>
            </a:r>
            <a:r>
              <a:rPr lang="en-US" altLang="ja-JP" sz="2000" dirty="0"/>
              <a:t>, </a:t>
            </a:r>
            <a:r>
              <a:rPr lang="ja-JP" altLang="en-US" sz="2000" dirty="0"/>
              <a:t>距離</a:t>
            </a:r>
            <a:r>
              <a:rPr lang="en-US" altLang="ja-JP" sz="2000" dirty="0"/>
              <a:t>: 1/2500, </a:t>
            </a:r>
            <a:r>
              <a:rPr lang="ja-JP" altLang="en-US" sz="2000" dirty="0"/>
              <a:t>鏡の質量</a:t>
            </a:r>
            <a:r>
              <a:rPr lang="en-US" altLang="ja-JP" sz="2000" dirty="0"/>
              <a:t>: 100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solidFill>
                  <a:srgbClr val="CC00FF"/>
                </a:solidFill>
              </a:rPr>
              <a:t>センサーノイズ</a:t>
            </a:r>
            <a:r>
              <a:rPr lang="en-US" altLang="ja-JP" sz="2400" dirty="0">
                <a:solidFill>
                  <a:srgbClr val="CC00FF"/>
                </a:solidFill>
              </a:rPr>
              <a:t>: KAGRA</a:t>
            </a:r>
            <a:r>
              <a:rPr lang="ja-JP" altLang="en-US" sz="2400" dirty="0">
                <a:solidFill>
                  <a:srgbClr val="CC00FF"/>
                </a:solidFill>
              </a:rPr>
              <a:t>より</a:t>
            </a:r>
            <a:r>
              <a:rPr lang="en-US" altLang="ja-JP" sz="2400" dirty="0">
                <a:solidFill>
                  <a:srgbClr val="CC00FF"/>
                </a:solidFill>
              </a:rPr>
              <a:t>30</a:t>
            </a:r>
            <a:r>
              <a:rPr lang="ja-JP" altLang="en-US" sz="2400" dirty="0">
                <a:solidFill>
                  <a:srgbClr val="CC00FF"/>
                </a:solidFill>
              </a:rPr>
              <a:t>倍ゆるい</a:t>
            </a:r>
          </a:p>
          <a:p>
            <a:pPr lvl="1" eaLnBrk="1" hangingPunct="1">
              <a:spcBef>
                <a:spcPct val="0"/>
              </a:spcBef>
            </a:pPr>
            <a:r>
              <a:rPr lang="ja-JP" altLang="en-US" sz="2000" dirty="0"/>
              <a:t>ストレインでほぼ同じ</a:t>
            </a:r>
            <a:r>
              <a:rPr lang="en-US" altLang="ja-JP" sz="2000" dirty="0"/>
              <a:t>, </a:t>
            </a:r>
            <a:r>
              <a:rPr lang="ja-JP" altLang="en-US" sz="2000" dirty="0"/>
              <a:t>ストーレッジタイム</a:t>
            </a:r>
            <a:r>
              <a:rPr lang="en-US" altLang="ja-JP" sz="2000" dirty="0"/>
              <a:t>: 30)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3098800"/>
            <a:ext cx="5878512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048BEA-47EE-45B8-9E60-D7A0C9350AB0}"/>
              </a:ext>
            </a:extLst>
          </p:cNvPr>
          <p:cNvSpPr txBox="1"/>
          <p:nvPr/>
        </p:nvSpPr>
        <p:spPr>
          <a:xfrm>
            <a:off x="5592933" y="5450890"/>
            <a:ext cx="923278" cy="31335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36000" rtlCol="0">
            <a:spAutoFit/>
          </a:bodyPr>
          <a:lstStyle/>
          <a:p>
            <a:r>
              <a:rPr kumimoji="1" lang="en-US" altLang="ja-JP" b="1" dirty="0">
                <a:solidFill>
                  <a:srgbClr val="92D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KAGRA</a:t>
            </a:r>
            <a:endParaRPr kumimoji="1" lang="ja-JP" altLang="en-US" b="1" dirty="0">
              <a:solidFill>
                <a:srgbClr val="92D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84056EB9-675C-419A-ABB2-C2C9063E8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</p:spPr>
        <p:txBody>
          <a:bodyPr/>
          <a:lstStyle/>
          <a:p>
            <a:r>
              <a:rPr lang="ja-JP" altLang="en-US" sz="4000"/>
              <a:t>予備概念設計に対する要求値（１）</a:t>
            </a:r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9E059BD4-1E44-4AF0-8141-23A2C71F2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38238"/>
            <a:ext cx="8229600" cy="5470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[</a:t>
            </a:r>
            <a:r>
              <a:rPr lang="ja-JP" altLang="en-US" sz="2400" dirty="0">
                <a:solidFill>
                  <a:srgbClr val="FF0000"/>
                </a:solidFill>
              </a:rPr>
              <a:t>感度</a:t>
            </a:r>
            <a:r>
              <a:rPr lang="en-US" altLang="ja-JP" sz="2400" dirty="0">
                <a:solidFill>
                  <a:srgbClr val="FF0000"/>
                </a:solidFill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ja-JP" sz="2400" dirty="0"/>
              <a:t>3x10</a:t>
            </a:r>
            <a:r>
              <a:rPr lang="en-US" altLang="ja-JP" sz="2400" baseline="30000" dirty="0"/>
              <a:t>-23</a:t>
            </a:r>
            <a:r>
              <a:rPr lang="en-US" altLang="ja-JP" sz="2400" dirty="0"/>
              <a:t> 1/</a:t>
            </a:r>
            <a:r>
              <a:rPr lang="en-US" altLang="ja-JP" sz="2400" dirty="0">
                <a:sym typeface="Symbol" panose="05050102010706020507" pitchFamily="18" charset="2"/>
              </a:rPr>
              <a:t></a:t>
            </a:r>
            <a:r>
              <a:rPr lang="en-US" altLang="ja-JP" sz="2400" dirty="0"/>
              <a:t>Hz @ 0.1 Hz</a:t>
            </a:r>
          </a:p>
          <a:p>
            <a:pPr>
              <a:lnSpc>
                <a:spcPct val="80000"/>
              </a:lnSpc>
            </a:pPr>
            <a:r>
              <a:rPr lang="en-US" altLang="ja-JP" sz="2400" dirty="0"/>
              <a:t>2x10</a:t>
            </a:r>
            <a:r>
              <a:rPr lang="en-US" altLang="ja-JP" sz="2400" baseline="30000" dirty="0"/>
              <a:t>-24</a:t>
            </a:r>
            <a:r>
              <a:rPr lang="en-US" altLang="ja-JP" sz="2400" dirty="0"/>
              <a:t> 1/</a:t>
            </a:r>
            <a:r>
              <a:rPr lang="en-US" altLang="ja-JP" sz="2400" dirty="0">
                <a:sym typeface="Symbol" panose="05050102010706020507" pitchFamily="18" charset="2"/>
              </a:rPr>
              <a:t></a:t>
            </a:r>
            <a:r>
              <a:rPr lang="en-US" altLang="ja-JP" sz="2400" dirty="0"/>
              <a:t>Hz @ 1 Hz</a:t>
            </a:r>
          </a:p>
          <a:p>
            <a:pPr>
              <a:lnSpc>
                <a:spcPct val="80000"/>
              </a:lnSpc>
            </a:pPr>
            <a:r>
              <a:rPr lang="en-US" altLang="ja-JP" sz="2400" dirty="0"/>
              <a:t>1x10</a:t>
            </a:r>
            <a:r>
              <a:rPr lang="en-US" altLang="ja-JP" sz="2400" baseline="30000" dirty="0"/>
              <a:t>-23</a:t>
            </a:r>
            <a:r>
              <a:rPr lang="en-US" altLang="ja-JP" sz="2400" dirty="0"/>
              <a:t> 1/</a:t>
            </a:r>
            <a:r>
              <a:rPr lang="en-US" altLang="ja-JP" sz="2400" dirty="0">
                <a:sym typeface="Symbol" panose="05050102010706020507" pitchFamily="18" charset="2"/>
              </a:rPr>
              <a:t></a:t>
            </a:r>
            <a:r>
              <a:rPr lang="en-US" altLang="ja-JP" sz="2400" dirty="0"/>
              <a:t>Hz @ 30 Hz</a:t>
            </a:r>
          </a:p>
          <a:p>
            <a:pPr>
              <a:lnSpc>
                <a:spcPct val="80000"/>
              </a:lnSpc>
            </a:pPr>
            <a:endParaRPr lang="en-US" altLang="ja-JP" sz="2400" dirty="0"/>
          </a:p>
          <a:p>
            <a:pPr>
              <a:lnSpc>
                <a:spcPct val="80000"/>
              </a:lnSpc>
            </a:pPr>
            <a:r>
              <a:rPr lang="en-US" altLang="ja-JP" sz="2400" dirty="0"/>
              <a:t>0.4 Hz</a:t>
            </a:r>
            <a:r>
              <a:rPr lang="ja-JP" altLang="en-US" sz="2400" dirty="0"/>
              <a:t>以下では輻射圧雑音が、</a:t>
            </a:r>
            <a:r>
              <a:rPr lang="en-US" altLang="ja-JP" sz="2400" dirty="0"/>
              <a:t>0.4 Hz</a:t>
            </a:r>
            <a:r>
              <a:rPr lang="ja-JP" altLang="en-US" sz="2400" dirty="0"/>
              <a:t>以上ではショットノイズが感度を支配</a:t>
            </a:r>
          </a:p>
          <a:p>
            <a:pPr>
              <a:lnSpc>
                <a:spcPct val="80000"/>
              </a:lnSpc>
            </a:pPr>
            <a:endParaRPr lang="ja-JP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400" dirty="0">
                <a:solidFill>
                  <a:srgbClr val="00CC00"/>
                </a:solidFill>
              </a:rPr>
              <a:t>[</a:t>
            </a:r>
            <a:r>
              <a:rPr lang="ja-JP" altLang="en-US" sz="2400" dirty="0">
                <a:solidFill>
                  <a:srgbClr val="00CC00"/>
                </a:solidFill>
              </a:rPr>
              <a:t>干渉計の構成</a:t>
            </a:r>
            <a:r>
              <a:rPr lang="en-US" altLang="ja-JP" sz="2400" dirty="0">
                <a:solidFill>
                  <a:srgbClr val="00CC00"/>
                </a:solidFill>
              </a:rPr>
              <a:t>]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ファブリペロー・マイケルソン干渉計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アーム長：</a:t>
            </a:r>
            <a:r>
              <a:rPr lang="en-US" altLang="ja-JP" sz="2400" dirty="0"/>
              <a:t>1000 km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レーザーパワー：</a:t>
            </a:r>
            <a:r>
              <a:rPr lang="en-US" altLang="ja-JP" sz="2400" dirty="0"/>
              <a:t>10 W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レーザー波長：</a:t>
            </a:r>
            <a:r>
              <a:rPr lang="en-US" altLang="ja-JP" sz="2400" dirty="0"/>
              <a:t>515 nm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ミラー直径：</a:t>
            </a:r>
            <a:r>
              <a:rPr lang="en-US" altLang="ja-JP" sz="2400" dirty="0"/>
              <a:t>1 m</a:t>
            </a:r>
          </a:p>
          <a:p>
            <a:pPr>
              <a:lnSpc>
                <a:spcPct val="80000"/>
              </a:lnSpc>
            </a:pPr>
            <a:r>
              <a:rPr lang="ja-JP" altLang="en-US" sz="2400" dirty="0"/>
              <a:t>フィネス：</a:t>
            </a:r>
            <a:r>
              <a:rPr lang="en-US" altLang="ja-JP" sz="2400" dirty="0"/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FB732B81-54D1-4238-8A2C-B38552F7F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</p:spPr>
        <p:txBody>
          <a:bodyPr/>
          <a:lstStyle/>
          <a:p>
            <a:r>
              <a:rPr lang="ja-JP" altLang="en-US" sz="4000"/>
              <a:t>予備概念設計に対する要求値（２）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6B0F5E55-59D1-48C5-92BF-7479DEBA7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" y="1427163"/>
            <a:ext cx="8674100" cy="48387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FF0000"/>
                </a:solidFill>
              </a:rPr>
              <a:t>[</a:t>
            </a:r>
            <a:r>
              <a:rPr lang="ja-JP" altLang="en-US" sz="2000">
                <a:solidFill>
                  <a:srgbClr val="FF0000"/>
                </a:solidFill>
              </a:rPr>
              <a:t>輻射圧以外の力の雑音</a:t>
            </a:r>
            <a:r>
              <a:rPr lang="en-US" altLang="ja-JP" sz="2000">
                <a:solidFill>
                  <a:srgbClr val="FF0000"/>
                </a:solidFill>
              </a:rPr>
              <a:t>]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鏡</a:t>
            </a:r>
            <a:r>
              <a:rPr lang="en-US" altLang="ja-JP" sz="2000"/>
              <a:t>1</a:t>
            </a:r>
            <a:r>
              <a:rPr lang="ja-JP" altLang="en-US" sz="2000"/>
              <a:t>枚につき </a:t>
            </a:r>
            <a:r>
              <a:rPr lang="en-US" altLang="ja-JP" sz="2000"/>
              <a:t>4x10</a:t>
            </a:r>
            <a:r>
              <a:rPr lang="en-US" altLang="ja-JP" sz="2000" baseline="30000"/>
              <a:t>-17</a:t>
            </a:r>
            <a:r>
              <a:rPr lang="en-US" altLang="ja-JP" sz="2000"/>
              <a:t> N/</a:t>
            </a:r>
            <a:r>
              <a:rPr lang="en-US" altLang="ja-JP" sz="2000">
                <a:sym typeface="Symbol" panose="05050102010706020507" pitchFamily="18" charset="2"/>
              </a:rPr>
              <a:t></a:t>
            </a:r>
            <a:r>
              <a:rPr lang="en-US" altLang="ja-JP" sz="2000"/>
              <a:t>Hz</a:t>
            </a:r>
          </a:p>
          <a:p>
            <a:pPr>
              <a:lnSpc>
                <a:spcPct val="80000"/>
              </a:lnSpc>
            </a:pPr>
            <a:r>
              <a:rPr lang="en-US" altLang="ja-JP" sz="2000"/>
              <a:t>(</a:t>
            </a:r>
            <a:r>
              <a:rPr lang="ja-JP" altLang="en-US" sz="2000"/>
              <a:t>全体で </a:t>
            </a:r>
            <a:r>
              <a:rPr lang="en-US" altLang="ja-JP" sz="2000"/>
              <a:t>8x10</a:t>
            </a:r>
            <a:r>
              <a:rPr lang="en-US" altLang="ja-JP" sz="2000" baseline="30000"/>
              <a:t>-17</a:t>
            </a:r>
            <a:r>
              <a:rPr lang="en-US" altLang="ja-JP" sz="2000"/>
              <a:t> N/</a:t>
            </a:r>
            <a:r>
              <a:rPr lang="en-US" altLang="ja-JP" sz="2000">
                <a:sym typeface="Symbol" panose="05050102010706020507" pitchFamily="18" charset="2"/>
              </a:rPr>
              <a:t></a:t>
            </a:r>
            <a:r>
              <a:rPr lang="en-US" altLang="ja-JP" sz="2000"/>
              <a:t>Hz)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安全係数： </a:t>
            </a:r>
            <a:r>
              <a:rPr lang="en-US" altLang="ja-JP" sz="2000"/>
              <a:t>3</a:t>
            </a:r>
          </a:p>
          <a:p>
            <a:pPr>
              <a:lnSpc>
                <a:spcPct val="80000"/>
              </a:lnSpc>
            </a:pPr>
            <a:endParaRPr lang="en-US" altLang="ja-JP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00CC00"/>
                </a:solidFill>
              </a:rPr>
              <a:t>[</a:t>
            </a:r>
            <a:r>
              <a:rPr lang="ja-JP" altLang="en-US" sz="2000">
                <a:solidFill>
                  <a:srgbClr val="00CC00"/>
                </a:solidFill>
              </a:rPr>
              <a:t>周波数雑音</a:t>
            </a:r>
            <a:r>
              <a:rPr lang="en-US" altLang="ja-JP" sz="2000">
                <a:solidFill>
                  <a:srgbClr val="00CC00"/>
                </a:solidFill>
              </a:rPr>
              <a:t>]</a:t>
            </a:r>
            <a:r>
              <a:rPr lang="en-US" altLang="ja-JP" sz="2000"/>
              <a:t> @ 1 Hz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光源（初段の周波数安定化システムを含む）の周波数安定度： </a:t>
            </a:r>
            <a:r>
              <a:rPr lang="en-US" altLang="ja-JP" sz="2000"/>
              <a:t>1 Hz/</a:t>
            </a:r>
            <a:r>
              <a:rPr lang="en-US" altLang="ja-JP" sz="2000">
                <a:sym typeface="Symbol" panose="05050102010706020507" pitchFamily="18" charset="2"/>
              </a:rPr>
              <a:t></a:t>
            </a:r>
            <a:r>
              <a:rPr lang="en-US" altLang="ja-JP" sz="2000"/>
              <a:t>Hz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同相腕共振器長による周波数安定化ゲイン： </a:t>
            </a:r>
            <a:r>
              <a:rPr lang="en-US" altLang="ja-JP" sz="2000"/>
              <a:t>10</a:t>
            </a:r>
            <a:r>
              <a:rPr lang="en-US" altLang="ja-JP" sz="2000" baseline="30000"/>
              <a:t>5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同相信号除去比： </a:t>
            </a:r>
            <a:r>
              <a:rPr lang="en-US" altLang="ja-JP" sz="2000"/>
              <a:t>10</a:t>
            </a:r>
            <a:r>
              <a:rPr lang="en-US" altLang="ja-JP" sz="2000" baseline="30000"/>
              <a:t>5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安全係数： </a:t>
            </a:r>
            <a:r>
              <a:rPr lang="en-US" altLang="ja-JP" sz="2000"/>
              <a:t>10</a:t>
            </a:r>
          </a:p>
          <a:p>
            <a:pPr>
              <a:lnSpc>
                <a:spcPct val="80000"/>
              </a:lnSpc>
            </a:pPr>
            <a:endParaRPr lang="en-US" altLang="ja-JP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CC0099"/>
                </a:solidFill>
              </a:rPr>
              <a:t>[</a:t>
            </a:r>
            <a:r>
              <a:rPr lang="ja-JP" altLang="en-US" sz="2000">
                <a:solidFill>
                  <a:srgbClr val="CC0099"/>
                </a:solidFill>
              </a:rPr>
              <a:t>強度雑音</a:t>
            </a:r>
            <a:r>
              <a:rPr lang="en-US" altLang="ja-JP" sz="2000">
                <a:solidFill>
                  <a:srgbClr val="CC0099"/>
                </a:solidFill>
              </a:rPr>
              <a:t>]</a:t>
            </a:r>
            <a:r>
              <a:rPr lang="en-US" altLang="ja-JP" sz="2000"/>
              <a:t> @ 1 Hz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光源の強度雑音： </a:t>
            </a:r>
            <a:r>
              <a:rPr lang="en-US" altLang="ja-JP" sz="2000"/>
              <a:t>10</a:t>
            </a:r>
            <a:r>
              <a:rPr lang="en-US" altLang="ja-JP" sz="2000" baseline="30000"/>
              <a:t>-8</a:t>
            </a:r>
            <a:r>
              <a:rPr lang="en-US" altLang="ja-JP" sz="2000"/>
              <a:t> 1/</a:t>
            </a:r>
            <a:r>
              <a:rPr lang="en-US" altLang="ja-JP" sz="2000">
                <a:sym typeface="Symbol" panose="05050102010706020507" pitchFamily="18" charset="2"/>
              </a:rPr>
              <a:t></a:t>
            </a:r>
            <a:r>
              <a:rPr lang="en-US" altLang="ja-JP" sz="2000"/>
              <a:t>Hz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差動腕共振器長の残留</a:t>
            </a:r>
            <a:r>
              <a:rPr lang="en-US" altLang="ja-JP" sz="2000"/>
              <a:t>RMS</a:t>
            </a:r>
            <a:r>
              <a:rPr lang="ja-JP" altLang="en-US" sz="2000"/>
              <a:t>： </a:t>
            </a:r>
            <a:r>
              <a:rPr lang="en-US" altLang="ja-JP" sz="2000"/>
              <a:t>2x10</a:t>
            </a:r>
            <a:r>
              <a:rPr lang="en-US" altLang="ja-JP" sz="2000" baseline="30000"/>
              <a:t>-11</a:t>
            </a:r>
            <a:r>
              <a:rPr lang="en-US" altLang="ja-JP" sz="2000"/>
              <a:t> m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安全係数</a:t>
            </a:r>
            <a:r>
              <a:rPr lang="en-US" altLang="ja-JP" sz="2000"/>
              <a:t>: 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目標感度を上げる必要性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目標感度を上げる必要性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インフレーションからの原始重力波の上限値の低下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フォアグラウンドのクリーニング</a:t>
            </a:r>
            <a:endParaRPr lang="en-US" altLang="ja-JP" dirty="0"/>
          </a:p>
          <a:p>
            <a:pPr eaLnBrk="1" hangingPunct="1"/>
            <a:r>
              <a:rPr lang="ja-JP" altLang="en-US" dirty="0"/>
              <a:t>目標感度向上の方策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パラメターの最適化</a:t>
            </a:r>
          </a:p>
          <a:p>
            <a:pPr lvl="2" eaLnBrk="1" hangingPunct="1"/>
            <a:r>
              <a:rPr lang="ja-JP" altLang="en-US" dirty="0"/>
              <a:t>基線長、レーザーの波長、鏡のサイズ、鏡の質量、フィネスなど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スクイージングの組み込み</a:t>
            </a:r>
            <a:endParaRPr lang="en-US" altLang="ja-JP" dirty="0"/>
          </a:p>
          <a:p>
            <a:pPr lvl="1" eaLnBrk="1" hangingPunct="1"/>
            <a:endParaRPr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89D37-CFC5-4528-A039-C7F7C183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66A0F0-7BF4-4E83-BC47-53E3FE171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DECIGO</a:t>
            </a:r>
            <a:r>
              <a:rPr kumimoji="1" lang="ja-JP" altLang="en-US" dirty="0"/>
              <a:t>は</a:t>
            </a:r>
            <a:r>
              <a:rPr kumimoji="1" lang="en-US" altLang="ja-JP" dirty="0"/>
              <a:t>0.1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10Hz</a:t>
            </a:r>
            <a:r>
              <a:rPr kumimoji="1" lang="ja-JP" altLang="en-US" dirty="0"/>
              <a:t>の重力波検出を狙う</a:t>
            </a:r>
            <a:endParaRPr kumimoji="1" lang="en-US" altLang="ja-JP" dirty="0"/>
          </a:p>
          <a:p>
            <a:r>
              <a:rPr lang="ja-JP" altLang="en-US" dirty="0"/>
              <a:t>衛星３基、レーザー干渉計３台からなるクラスターを４つ太陽周回軌道に配備</a:t>
            </a:r>
            <a:endParaRPr lang="en-US" altLang="ja-JP" dirty="0"/>
          </a:p>
          <a:p>
            <a:r>
              <a:rPr lang="ja-JP" altLang="en-US" dirty="0"/>
              <a:t>光共振器により感度を上げる</a:t>
            </a:r>
            <a:endParaRPr lang="en-US" altLang="ja-JP" dirty="0"/>
          </a:p>
          <a:p>
            <a:r>
              <a:rPr lang="ja-JP" altLang="en-US" dirty="0"/>
              <a:t>ドラッグフリー衛星を使用</a:t>
            </a:r>
            <a:endParaRPr lang="en-US" altLang="ja-JP" dirty="0"/>
          </a:p>
          <a:p>
            <a:r>
              <a:rPr lang="ja-JP" altLang="en-US" dirty="0"/>
              <a:t>さらに目標感度を向上させる必要性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487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70012"/>
          </a:xfrm>
        </p:spPr>
        <p:txBody>
          <a:bodyPr/>
          <a:lstStyle/>
          <a:p>
            <a:r>
              <a:rPr lang="en-US" altLang="ja-JP" dirty="0"/>
              <a:t>DECIGO</a:t>
            </a:r>
            <a:r>
              <a:rPr lang="ja-JP" altLang="en-US" dirty="0"/>
              <a:t>の帯域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25231" y="840173"/>
            <a:ext cx="8156575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ja-JP" sz="2400" b="1" dirty="0"/>
              <a:t>LISA</a:t>
            </a:r>
            <a:r>
              <a:rPr lang="ja-JP" altLang="en-US" sz="2400" b="1" dirty="0"/>
              <a:t>と地上検出器の帯域のギャップ（</a:t>
            </a:r>
            <a:r>
              <a:rPr lang="en-US" altLang="ja-JP" sz="2400" b="1" dirty="0">
                <a:solidFill>
                  <a:srgbClr val="FF0000"/>
                </a:solidFill>
              </a:rPr>
              <a:t>0.1</a:t>
            </a:r>
            <a:r>
              <a:rPr lang="ja-JP" altLang="en-US" sz="2400" b="1" dirty="0">
                <a:solidFill>
                  <a:srgbClr val="FF0000"/>
                </a:solidFill>
              </a:rPr>
              <a:t>～</a:t>
            </a:r>
            <a:r>
              <a:rPr lang="en-US" altLang="ja-JP" sz="2400" b="1" dirty="0">
                <a:solidFill>
                  <a:srgbClr val="FF0000"/>
                </a:solidFill>
              </a:rPr>
              <a:t>10Hz</a:t>
            </a:r>
            <a:r>
              <a:rPr lang="ja-JP" altLang="en-US" sz="2400" b="1" dirty="0"/>
              <a:t>）を狙う</a:t>
            </a:r>
            <a:endParaRPr lang="en-US" altLang="ja-JP" sz="2400" b="1" dirty="0"/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</a:pPr>
            <a:r>
              <a:rPr lang="ja-JP" altLang="en-US" sz="2400" b="1" dirty="0"/>
              <a:t>一般に低い周波数ほど重力波信号は大きい</a:t>
            </a:r>
            <a:endParaRPr lang="en-US" altLang="ja-JP" sz="2400" b="1" dirty="0"/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</a:pPr>
            <a:r>
              <a:rPr lang="ja-JP" altLang="en-US" sz="2400" b="1" dirty="0"/>
              <a:t>銀河内白色矮星連星等からの重力波雑音がない</a:t>
            </a:r>
            <a:endParaRPr lang="en-US" altLang="ja-JP" sz="2400" b="1" dirty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</a:pPr>
            <a:r>
              <a:rPr lang="ja-JP" altLang="en-US" sz="2400" b="1" dirty="0">
                <a:solidFill>
                  <a:srgbClr val="FF0000"/>
                </a:solidFill>
              </a:rPr>
              <a:t>超高感度の実現が可能！</a:t>
            </a:r>
            <a:endParaRPr lang="ja-JP" altLang="en-US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412875" y="2830513"/>
            <a:ext cx="5481638" cy="376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314575" y="2830513"/>
            <a:ext cx="5124450" cy="30527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32038" y="3081338"/>
            <a:ext cx="112712" cy="2360612"/>
            <a:chOff x="1596" y="1470"/>
            <a:chExt cx="102" cy="1632"/>
          </a:xfrm>
        </p:grpSpPr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>
              <a:off x="1596" y="147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1602" y="180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>
              <a:off x="1596" y="212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1602" y="245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1596" y="310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>
              <a:off x="1602" y="278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808288" y="5765800"/>
            <a:ext cx="3773487" cy="127000"/>
            <a:chOff x="1926" y="3306"/>
            <a:chExt cx="2610" cy="108"/>
          </a:xfrm>
        </p:grpSpPr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 rot="-5400000">
              <a:off x="3504" y="336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 rot="-5400000">
              <a:off x="3180" y="335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 rot="-5400000">
              <a:off x="2850" y="336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 rot="-5400000">
              <a:off x="2526" y="336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 rot="-5400000">
              <a:off x="2202" y="335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83" name="Line 19"/>
            <p:cNvSpPr>
              <a:spLocks noChangeShapeType="1"/>
            </p:cNvSpPr>
            <p:nvPr/>
          </p:nvSpPr>
          <p:spPr bwMode="auto">
            <a:xfrm rot="-5400000">
              <a:off x="1878" y="335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84" name="Line 20"/>
            <p:cNvSpPr>
              <a:spLocks noChangeShapeType="1"/>
            </p:cNvSpPr>
            <p:nvPr/>
          </p:nvSpPr>
          <p:spPr bwMode="auto">
            <a:xfrm rot="-5400000">
              <a:off x="4488" y="336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85" name="Line 21"/>
            <p:cNvSpPr>
              <a:spLocks noChangeShapeType="1"/>
            </p:cNvSpPr>
            <p:nvPr/>
          </p:nvSpPr>
          <p:spPr bwMode="auto">
            <a:xfrm rot="-5400000">
              <a:off x="4152" y="336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86" name="Line 22"/>
            <p:cNvSpPr>
              <a:spLocks noChangeShapeType="1"/>
            </p:cNvSpPr>
            <p:nvPr/>
          </p:nvSpPr>
          <p:spPr bwMode="auto">
            <a:xfrm rot="-5400000">
              <a:off x="3834" y="336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625725" y="2935288"/>
            <a:ext cx="2428875" cy="1257300"/>
            <a:chOff x="1800" y="1368"/>
            <a:chExt cx="1680" cy="870"/>
          </a:xfrm>
        </p:grpSpPr>
        <p:sp>
          <p:nvSpPr>
            <p:cNvPr id="88088" name="Line 24"/>
            <p:cNvSpPr>
              <a:spLocks noChangeShapeType="1"/>
            </p:cNvSpPr>
            <p:nvPr/>
          </p:nvSpPr>
          <p:spPr bwMode="auto">
            <a:xfrm>
              <a:off x="1800" y="1380"/>
              <a:ext cx="450" cy="858"/>
            </a:xfrm>
            <a:prstGeom prst="line">
              <a:avLst/>
            </a:prstGeom>
            <a:noFill/>
            <a:ln w="762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89" name="Line 25"/>
            <p:cNvSpPr>
              <a:spLocks noChangeShapeType="1"/>
            </p:cNvSpPr>
            <p:nvPr/>
          </p:nvSpPr>
          <p:spPr bwMode="auto">
            <a:xfrm>
              <a:off x="2241" y="2232"/>
              <a:ext cx="384" cy="0"/>
            </a:xfrm>
            <a:prstGeom prst="line">
              <a:avLst/>
            </a:prstGeom>
            <a:noFill/>
            <a:ln w="762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90" name="Line 26"/>
            <p:cNvSpPr>
              <a:spLocks noChangeShapeType="1"/>
            </p:cNvSpPr>
            <p:nvPr/>
          </p:nvSpPr>
          <p:spPr bwMode="auto">
            <a:xfrm flipV="1">
              <a:off x="2616" y="1368"/>
              <a:ext cx="864" cy="864"/>
            </a:xfrm>
            <a:prstGeom prst="line">
              <a:avLst/>
            </a:prstGeom>
            <a:noFill/>
            <a:ln w="762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760913" y="2943225"/>
            <a:ext cx="1955800" cy="2619375"/>
            <a:chOff x="3276" y="1374"/>
            <a:chExt cx="1353" cy="1812"/>
          </a:xfrm>
        </p:grpSpPr>
        <p:sp>
          <p:nvSpPr>
            <p:cNvPr id="88092" name="Line 28"/>
            <p:cNvSpPr>
              <a:spLocks noChangeShapeType="1"/>
            </p:cNvSpPr>
            <p:nvPr/>
          </p:nvSpPr>
          <p:spPr bwMode="auto">
            <a:xfrm>
              <a:off x="3276" y="1374"/>
              <a:ext cx="90" cy="1044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>
              <a:off x="3363" y="2412"/>
              <a:ext cx="360" cy="738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>
              <a:off x="3714" y="3144"/>
              <a:ext cx="264" cy="42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95" name="Line 31"/>
            <p:cNvSpPr>
              <a:spLocks noChangeShapeType="1"/>
            </p:cNvSpPr>
            <p:nvPr/>
          </p:nvSpPr>
          <p:spPr bwMode="auto">
            <a:xfrm flipV="1">
              <a:off x="3969" y="2526"/>
              <a:ext cx="660" cy="66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643063" y="2917825"/>
            <a:ext cx="717550" cy="3200400"/>
            <a:chOff x="1040" y="1404"/>
            <a:chExt cx="440" cy="2214"/>
          </a:xfrm>
        </p:grpSpPr>
        <p:sp>
          <p:nvSpPr>
            <p:cNvPr id="88097" name="Text Box 33"/>
            <p:cNvSpPr txBox="1">
              <a:spLocks noChangeArrowheads="1"/>
            </p:cNvSpPr>
            <p:nvPr/>
          </p:nvSpPr>
          <p:spPr bwMode="auto">
            <a:xfrm>
              <a:off x="1040" y="1404"/>
              <a:ext cx="432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ja-JP" sz="2000" b="1">
                  <a:solidFill>
                    <a:srgbClr val="000000"/>
                  </a:solidFill>
                </a:rPr>
                <a:t>10</a:t>
              </a:r>
              <a:r>
                <a:rPr lang="en-US" altLang="ja-JP" sz="2000" b="1" baseline="30000">
                  <a:solidFill>
                    <a:srgbClr val="000000"/>
                  </a:solidFill>
                </a:rPr>
                <a:t>-18</a:t>
              </a:r>
            </a:p>
          </p:txBody>
        </p:sp>
        <p:sp>
          <p:nvSpPr>
            <p:cNvPr id="88098" name="Text Box 34"/>
            <p:cNvSpPr txBox="1">
              <a:spLocks noChangeArrowheads="1"/>
            </p:cNvSpPr>
            <p:nvPr/>
          </p:nvSpPr>
          <p:spPr bwMode="auto">
            <a:xfrm>
              <a:off x="1044" y="3344"/>
              <a:ext cx="43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ja-JP" sz="2000" b="1">
                  <a:solidFill>
                    <a:srgbClr val="000000"/>
                  </a:solidFill>
                </a:rPr>
                <a:t>10</a:t>
              </a:r>
              <a:r>
                <a:rPr lang="en-US" altLang="ja-JP" sz="2000" b="1" baseline="30000">
                  <a:solidFill>
                    <a:srgbClr val="000000"/>
                  </a:solidFill>
                </a:rPr>
                <a:t>-24</a:t>
              </a:r>
            </a:p>
          </p:txBody>
        </p:sp>
        <p:sp>
          <p:nvSpPr>
            <p:cNvPr id="88099" name="Text Box 35"/>
            <p:cNvSpPr txBox="1">
              <a:spLocks noChangeArrowheads="1"/>
            </p:cNvSpPr>
            <p:nvPr/>
          </p:nvSpPr>
          <p:spPr bwMode="auto">
            <a:xfrm>
              <a:off x="1048" y="2724"/>
              <a:ext cx="432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ja-JP" sz="2000" b="1">
                  <a:solidFill>
                    <a:srgbClr val="000000"/>
                  </a:solidFill>
                </a:rPr>
                <a:t>10</a:t>
              </a:r>
              <a:r>
                <a:rPr lang="en-US" altLang="ja-JP" sz="2000" b="1" baseline="30000">
                  <a:solidFill>
                    <a:srgbClr val="000000"/>
                  </a:solidFill>
                </a:rPr>
                <a:t>-22</a:t>
              </a:r>
            </a:p>
          </p:txBody>
        </p:sp>
        <p:sp>
          <p:nvSpPr>
            <p:cNvPr id="88100" name="Text Box 36"/>
            <p:cNvSpPr txBox="1">
              <a:spLocks noChangeArrowheads="1"/>
            </p:cNvSpPr>
            <p:nvPr/>
          </p:nvSpPr>
          <p:spPr bwMode="auto">
            <a:xfrm>
              <a:off x="1044" y="2060"/>
              <a:ext cx="43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ja-JP" sz="2000" b="1">
                  <a:solidFill>
                    <a:srgbClr val="000000"/>
                  </a:solidFill>
                </a:rPr>
                <a:t>10</a:t>
              </a:r>
              <a:r>
                <a:rPr lang="en-US" altLang="ja-JP" sz="2000" b="1" baseline="30000">
                  <a:solidFill>
                    <a:srgbClr val="000000"/>
                  </a:solidFill>
                </a:rPr>
                <a:t>-20</a:t>
              </a:r>
            </a:p>
          </p:txBody>
        </p:sp>
      </p:grpSp>
      <p:sp>
        <p:nvSpPr>
          <p:cNvPr id="88101" name="Text Box 37"/>
          <p:cNvSpPr txBox="1">
            <a:spLocks noChangeArrowheads="1"/>
          </p:cNvSpPr>
          <p:nvPr/>
        </p:nvSpPr>
        <p:spPr bwMode="auto">
          <a:xfrm>
            <a:off x="2597150" y="5872163"/>
            <a:ext cx="67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</a:rPr>
              <a:t>-4</a:t>
            </a:r>
          </a:p>
        </p:txBody>
      </p:sp>
      <p:sp>
        <p:nvSpPr>
          <p:cNvPr id="88102" name="Text Box 38"/>
          <p:cNvSpPr txBox="1">
            <a:spLocks noChangeArrowheads="1"/>
          </p:cNvSpPr>
          <p:nvPr/>
        </p:nvSpPr>
        <p:spPr bwMode="auto">
          <a:xfrm>
            <a:off x="6373813" y="58832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8103" name="Text Box 39"/>
          <p:cNvSpPr txBox="1">
            <a:spLocks noChangeArrowheads="1"/>
          </p:cNvSpPr>
          <p:nvPr/>
        </p:nvSpPr>
        <p:spPr bwMode="auto">
          <a:xfrm>
            <a:off x="5424488" y="5878513"/>
            <a:ext cx="58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4470400" y="5883275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3533775" y="5889625"/>
            <a:ext cx="750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88106" name="Text Box 42"/>
          <p:cNvSpPr txBox="1">
            <a:spLocks noChangeArrowheads="1"/>
          </p:cNvSpPr>
          <p:nvPr/>
        </p:nvSpPr>
        <p:spPr bwMode="auto">
          <a:xfrm>
            <a:off x="3879542" y="6219825"/>
            <a:ext cx="22767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周波数</a:t>
            </a:r>
            <a:r>
              <a:rPr lang="en-US" altLang="ja-JP" sz="2400" b="1" dirty="0">
                <a:solidFill>
                  <a:srgbClr val="000000"/>
                </a:solidFill>
              </a:rPr>
              <a:t> [Hz]</a:t>
            </a:r>
          </a:p>
        </p:txBody>
      </p:sp>
      <p:sp>
        <p:nvSpPr>
          <p:cNvPr id="88107" name="Text Box 43"/>
          <p:cNvSpPr txBox="1">
            <a:spLocks noChangeArrowheads="1"/>
          </p:cNvSpPr>
          <p:nvPr/>
        </p:nvSpPr>
        <p:spPr bwMode="auto">
          <a:xfrm rot="-5400000">
            <a:off x="154613" y="4137343"/>
            <a:ext cx="2662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ストレイン</a:t>
            </a:r>
            <a:r>
              <a:rPr lang="en-US" altLang="ja-JP" sz="2400" b="1" dirty="0">
                <a:solidFill>
                  <a:srgbClr val="000000"/>
                </a:solidFill>
              </a:rPr>
              <a:t> [Hz</a:t>
            </a:r>
            <a:r>
              <a:rPr lang="en-US" altLang="ja-JP" sz="2400" b="1" baseline="30000" dirty="0">
                <a:solidFill>
                  <a:srgbClr val="000000"/>
                </a:solidFill>
              </a:rPr>
              <a:t>-1/2</a:t>
            </a:r>
            <a:r>
              <a:rPr lang="en-US" altLang="ja-JP" sz="2400" b="1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3250183" y="3396126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00FFFF"/>
                </a:solidFill>
              </a:rPr>
              <a:t>LISA</a:t>
            </a:r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3739858" y="4498036"/>
            <a:ext cx="1362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FF0000"/>
                </a:solidFill>
              </a:rPr>
              <a:t>DECIGO</a:t>
            </a:r>
          </a:p>
        </p:txBody>
      </p:sp>
      <p:sp>
        <p:nvSpPr>
          <p:cNvPr id="88110" name="Text Box 46"/>
          <p:cNvSpPr txBox="1">
            <a:spLocks noChangeArrowheads="1"/>
          </p:cNvSpPr>
          <p:nvPr/>
        </p:nvSpPr>
        <p:spPr bwMode="auto">
          <a:xfrm>
            <a:off x="4849259" y="3400502"/>
            <a:ext cx="2634618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lnSpc>
                <a:spcPts val="2800"/>
              </a:lnSpc>
              <a:spcAft>
                <a:spcPct val="0"/>
              </a:spcAft>
            </a:pPr>
            <a:r>
              <a:rPr lang="ja-JP" altLang="en-US" sz="2400" b="1" dirty="0">
                <a:solidFill>
                  <a:srgbClr val="00FF00"/>
                </a:solidFill>
              </a:rPr>
              <a:t>地上検出器</a:t>
            </a:r>
            <a:endParaRPr lang="en-US" altLang="ja-JP" sz="2400" b="1" dirty="0">
              <a:solidFill>
                <a:srgbClr val="00FF00"/>
              </a:solidFill>
            </a:endParaRPr>
          </a:p>
          <a:p>
            <a:pPr algn="ctr" fontAlgn="base">
              <a:lnSpc>
                <a:spcPts val="2800"/>
              </a:lnSpc>
              <a:spcAft>
                <a:spcPct val="0"/>
              </a:spcAft>
            </a:pPr>
            <a:r>
              <a:rPr lang="en-US" altLang="ja-JP" sz="2400" b="1" dirty="0">
                <a:solidFill>
                  <a:srgbClr val="00FF00"/>
                </a:solidFill>
              </a:rPr>
              <a:t>(LIGO</a:t>
            </a:r>
            <a:r>
              <a:rPr lang="ja-JP" altLang="en-US" sz="2400" b="1" dirty="0" err="1">
                <a:solidFill>
                  <a:srgbClr val="00FF00"/>
                </a:solidFill>
              </a:rPr>
              <a:t>、</a:t>
            </a:r>
            <a:r>
              <a:rPr lang="en-US" altLang="ja-JP" sz="2400" b="1" dirty="0">
                <a:solidFill>
                  <a:srgbClr val="00FF00"/>
                </a:solidFill>
              </a:rPr>
              <a:t>KAGRA</a:t>
            </a:r>
            <a:r>
              <a:rPr lang="ja-JP" altLang="en-US" sz="2400" b="1" dirty="0">
                <a:solidFill>
                  <a:srgbClr val="00FF00"/>
                </a:solidFill>
              </a:rPr>
              <a:t>等</a:t>
            </a:r>
            <a:r>
              <a:rPr lang="en-US" altLang="ja-JP" sz="2400" b="1" dirty="0">
                <a:solidFill>
                  <a:srgbClr val="00FF00"/>
                </a:solidFill>
              </a:rPr>
              <a:t>)</a:t>
            </a:r>
          </a:p>
        </p:txBody>
      </p:sp>
      <p:pic>
        <p:nvPicPr>
          <p:cNvPr id="88111" name="Picture 47" descr="MCj02349160000[1]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95347" y="4159543"/>
            <a:ext cx="1465262" cy="331787"/>
          </a:xfrm>
          <a:prstGeom prst="rect">
            <a:avLst/>
          </a:prstGeom>
          <a:noFill/>
        </p:spPr>
      </p:pic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2987675" y="3505200"/>
            <a:ext cx="1227138" cy="2568575"/>
            <a:chOff x="1789" y="2037"/>
            <a:chExt cx="773" cy="1618"/>
          </a:xfrm>
        </p:grpSpPr>
        <p:sp>
          <p:nvSpPr>
            <p:cNvPr id="88113" name="Line 49"/>
            <p:cNvSpPr>
              <a:spLocks noChangeShapeType="1"/>
            </p:cNvSpPr>
            <p:nvPr/>
          </p:nvSpPr>
          <p:spPr bwMode="auto">
            <a:xfrm>
              <a:off x="1789" y="2037"/>
              <a:ext cx="761" cy="1434"/>
            </a:xfrm>
            <a:prstGeom prst="line">
              <a:avLst/>
            </a:prstGeom>
            <a:noFill/>
            <a:ln w="76200">
              <a:solidFill>
                <a:srgbClr val="CC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114" name="Line 50"/>
            <p:cNvSpPr>
              <a:spLocks noChangeShapeType="1"/>
            </p:cNvSpPr>
            <p:nvPr/>
          </p:nvSpPr>
          <p:spPr bwMode="auto">
            <a:xfrm>
              <a:off x="2548" y="3461"/>
              <a:ext cx="14" cy="194"/>
            </a:xfrm>
            <a:prstGeom prst="line">
              <a:avLst/>
            </a:prstGeom>
            <a:noFill/>
            <a:ln w="76200">
              <a:solidFill>
                <a:srgbClr val="CC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88115" name="Text Box 51"/>
          <p:cNvSpPr txBox="1">
            <a:spLocks noChangeArrowheads="1"/>
          </p:cNvSpPr>
          <p:nvPr/>
        </p:nvSpPr>
        <p:spPr bwMode="auto">
          <a:xfrm>
            <a:off x="2333395" y="5190816"/>
            <a:ext cx="1874622" cy="58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lnSpc>
                <a:spcPts val="2000"/>
              </a:lnSpc>
              <a:spcAft>
                <a:spcPct val="0"/>
              </a:spcAft>
            </a:pPr>
            <a:r>
              <a:rPr lang="ja-JP" altLang="en-US" sz="1600" b="1" dirty="0">
                <a:solidFill>
                  <a:srgbClr val="CC00FF"/>
                </a:solidFill>
                <a:latin typeface="Arial" charset="0"/>
              </a:rPr>
              <a:t>白色矮星連星</a:t>
            </a:r>
            <a:endParaRPr lang="en-US" altLang="ja-JP" sz="1600" b="1" dirty="0">
              <a:solidFill>
                <a:srgbClr val="CC00FF"/>
              </a:solidFill>
              <a:latin typeface="Arial" charset="0"/>
            </a:endParaRPr>
          </a:p>
          <a:p>
            <a:pPr fontAlgn="base">
              <a:lnSpc>
                <a:spcPts val="2000"/>
              </a:lnSpc>
              <a:spcAft>
                <a:spcPct val="0"/>
              </a:spcAft>
            </a:pPr>
            <a:r>
              <a:rPr lang="ja-JP" altLang="en-US" sz="1600" b="1" dirty="0">
                <a:solidFill>
                  <a:srgbClr val="CC00FF"/>
                </a:solidFill>
                <a:latin typeface="Arial" charset="0"/>
              </a:rPr>
              <a:t>からの重力波雑音</a:t>
            </a:r>
          </a:p>
        </p:txBody>
      </p:sp>
    </p:spTree>
    <p:extLst>
      <p:ext uri="{BB962C8B-B14F-4D97-AF65-F5344CB8AC3E}">
        <p14:creationId xmlns:p14="http://schemas.microsoft.com/office/powerpoint/2010/main" val="308093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予備概念設計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49238" y="1284288"/>
            <a:ext cx="48482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b="1" u="sng" dirty="0">
                <a:solidFill>
                  <a:srgbClr val="FF0000"/>
                </a:solidFill>
              </a:rPr>
              <a:t>光共振器を使う</a:t>
            </a:r>
            <a:endParaRPr lang="ja-JP" altLang="en-US" sz="4000" b="1" dirty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アーム長：</a:t>
            </a:r>
            <a:r>
              <a:rPr lang="en-US" altLang="ja-JP" sz="2400" b="1" dirty="0">
                <a:solidFill>
                  <a:srgbClr val="000000"/>
                </a:solidFill>
              </a:rPr>
              <a:t>1000 km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ミラー直径：</a:t>
            </a:r>
            <a:r>
              <a:rPr lang="en-US" altLang="ja-JP" sz="2400" b="1" dirty="0">
                <a:solidFill>
                  <a:srgbClr val="000000"/>
                </a:solidFill>
              </a:rPr>
              <a:t>1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レーザー波長：</a:t>
            </a:r>
            <a:r>
              <a:rPr lang="en-US" altLang="ja-JP" sz="2400" b="1">
                <a:solidFill>
                  <a:srgbClr val="000000"/>
                </a:solidFill>
              </a:rPr>
              <a:t>515 </a:t>
            </a:r>
            <a:r>
              <a:rPr lang="en-US" altLang="ja-JP" sz="2400" b="1" dirty="0">
                <a:solidFill>
                  <a:srgbClr val="000000"/>
                </a:solidFill>
              </a:rPr>
              <a:t>nm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フィネス：</a:t>
            </a:r>
            <a:r>
              <a:rPr lang="en-US" altLang="ja-JP" sz="2400" b="1" dirty="0">
                <a:solidFill>
                  <a:srgbClr val="000000"/>
                </a:solidFill>
              </a:rPr>
              <a:t>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レーザーパワー：</a:t>
            </a:r>
            <a:r>
              <a:rPr lang="en-US" altLang="ja-JP" sz="2400" b="1" dirty="0">
                <a:solidFill>
                  <a:srgbClr val="000000"/>
                </a:solidFill>
              </a:rPr>
              <a:t>10 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ミラー質量：</a:t>
            </a:r>
            <a:r>
              <a:rPr lang="en-US" altLang="ja-JP" sz="2400" b="1" dirty="0">
                <a:solidFill>
                  <a:srgbClr val="000000"/>
                </a:solidFill>
              </a:rPr>
              <a:t>100 kg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干渉計３台で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１クラスター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51200" y="1455738"/>
            <a:ext cx="5338763" cy="4864100"/>
            <a:chOff x="2048" y="917"/>
            <a:chExt cx="3363" cy="3064"/>
          </a:xfrm>
        </p:grpSpPr>
        <p:sp>
          <p:nvSpPr>
            <p:cNvPr id="55301" name="Freeform 5"/>
            <p:cNvSpPr>
              <a:spLocks/>
            </p:cNvSpPr>
            <p:nvPr/>
          </p:nvSpPr>
          <p:spPr bwMode="auto">
            <a:xfrm rot="14397729">
              <a:off x="3599" y="2511"/>
              <a:ext cx="1364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28575" cmpd="sng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02" name="Freeform 6"/>
            <p:cNvSpPr>
              <a:spLocks/>
            </p:cNvSpPr>
            <p:nvPr/>
          </p:nvSpPr>
          <p:spPr bwMode="auto">
            <a:xfrm rot="14397729" flipV="1">
              <a:off x="3682" y="2465"/>
              <a:ext cx="1364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28575" cmpd="sng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auto">
            <a:xfrm rot="14397729">
              <a:off x="3652" y="2372"/>
              <a:ext cx="1264" cy="120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C0C0C0"/>
            </a:solidFill>
            <a:ln w="3175" cmpd="sng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 rot="-9855440">
              <a:off x="3801" y="1550"/>
              <a:ext cx="24" cy="11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 rot="9888311">
              <a:off x="3648" y="1545"/>
              <a:ext cx="25" cy="11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 rot="10780961">
              <a:off x="3709" y="1361"/>
              <a:ext cx="26" cy="221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07" name="Line 11"/>
            <p:cNvSpPr>
              <a:spLocks noChangeShapeType="1"/>
            </p:cNvSpPr>
            <p:nvPr/>
          </p:nvSpPr>
          <p:spPr bwMode="auto">
            <a:xfrm rot="7209001" flipV="1">
              <a:off x="3287" y="1489"/>
              <a:ext cx="880" cy="1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auto">
            <a:xfrm rot="7209001">
              <a:off x="3795" y="1129"/>
              <a:ext cx="221" cy="11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09" name="Freeform 13"/>
            <p:cNvSpPr>
              <a:spLocks/>
            </p:cNvSpPr>
            <p:nvPr/>
          </p:nvSpPr>
          <p:spPr bwMode="auto">
            <a:xfrm rot="7209001">
              <a:off x="3581" y="1655"/>
              <a:ext cx="50" cy="89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 rot="7209001">
              <a:off x="3618" y="1720"/>
              <a:ext cx="44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 rot="7209001">
              <a:off x="3547" y="1682"/>
              <a:ext cx="43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 rot="7209001">
              <a:off x="3246" y="1840"/>
              <a:ext cx="378" cy="314"/>
              <a:chOff x="4785" y="11039"/>
              <a:chExt cx="829" cy="688"/>
            </a:xfrm>
          </p:grpSpPr>
          <p:sp>
            <p:nvSpPr>
              <p:cNvPr id="55313" name="Freeform 17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14" name="Line 18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15" name="Line 19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16" name="Line 20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17" name="Arc 21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318" name="Freeform 22"/>
            <p:cNvSpPr>
              <a:spLocks/>
            </p:cNvSpPr>
            <p:nvPr/>
          </p:nvSpPr>
          <p:spPr bwMode="auto">
            <a:xfrm rot="9872463">
              <a:off x="3483" y="1720"/>
              <a:ext cx="137" cy="135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19" name="Freeform 23"/>
            <p:cNvSpPr>
              <a:spLocks/>
            </p:cNvSpPr>
            <p:nvPr/>
          </p:nvSpPr>
          <p:spPr bwMode="auto">
            <a:xfrm rot="7209001">
              <a:off x="3407" y="1726"/>
              <a:ext cx="284" cy="143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C0C0C0"/>
            </a:solidFill>
            <a:ln w="3175" cmpd="sng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20" name="Arc 24"/>
            <p:cNvSpPr>
              <a:spLocks/>
            </p:cNvSpPr>
            <p:nvPr/>
          </p:nvSpPr>
          <p:spPr bwMode="auto">
            <a:xfrm rot="14146499">
              <a:off x="3600" y="1650"/>
              <a:ext cx="182" cy="21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21" name="Arc 25"/>
            <p:cNvSpPr>
              <a:spLocks/>
            </p:cNvSpPr>
            <p:nvPr/>
          </p:nvSpPr>
          <p:spPr bwMode="auto">
            <a:xfrm rot="271502" flipV="1">
              <a:off x="3421" y="1548"/>
              <a:ext cx="184" cy="211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 rot="7209001">
              <a:off x="3246" y="1839"/>
              <a:ext cx="378" cy="315"/>
              <a:chOff x="4785" y="11039"/>
              <a:chExt cx="829" cy="688"/>
            </a:xfrm>
          </p:grpSpPr>
          <p:sp>
            <p:nvSpPr>
              <p:cNvPr id="55323" name="Freeform 27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24" name="Line 28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25" name="Line 29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26" name="Line 30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27" name="Arc 31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328" name="Arc 32"/>
            <p:cNvSpPr>
              <a:spLocks/>
            </p:cNvSpPr>
            <p:nvPr/>
          </p:nvSpPr>
          <p:spPr bwMode="auto">
            <a:xfrm rot="9872463" flipH="1" flipV="1">
              <a:off x="3419" y="1718"/>
              <a:ext cx="222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29" name="Arc 33"/>
            <p:cNvSpPr>
              <a:spLocks/>
            </p:cNvSpPr>
            <p:nvPr/>
          </p:nvSpPr>
          <p:spPr bwMode="auto">
            <a:xfrm rot="9872463">
              <a:off x="3465" y="1631"/>
              <a:ext cx="220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0" name="Arc 34"/>
            <p:cNvSpPr>
              <a:spLocks/>
            </p:cNvSpPr>
            <p:nvPr/>
          </p:nvSpPr>
          <p:spPr bwMode="auto">
            <a:xfrm rot="9872463">
              <a:off x="3581" y="1619"/>
              <a:ext cx="88" cy="9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1" name="Arc 35"/>
            <p:cNvSpPr>
              <a:spLocks/>
            </p:cNvSpPr>
            <p:nvPr/>
          </p:nvSpPr>
          <p:spPr bwMode="auto">
            <a:xfrm rot="9872463" flipH="1" flipV="1">
              <a:off x="3539" y="1693"/>
              <a:ext cx="89" cy="89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2" name="Line 36"/>
            <p:cNvSpPr>
              <a:spLocks noChangeShapeType="1"/>
            </p:cNvSpPr>
            <p:nvPr/>
          </p:nvSpPr>
          <p:spPr bwMode="auto">
            <a:xfrm rot="9016332" flipV="1">
              <a:off x="3851" y="1445"/>
              <a:ext cx="0" cy="462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3" name="Freeform 37"/>
            <p:cNvSpPr>
              <a:spLocks/>
            </p:cNvSpPr>
            <p:nvPr/>
          </p:nvSpPr>
          <p:spPr bwMode="auto">
            <a:xfrm rot="3616332">
              <a:off x="3836" y="1655"/>
              <a:ext cx="49" cy="89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4" name="Line 38"/>
            <p:cNvSpPr>
              <a:spLocks noChangeShapeType="1"/>
            </p:cNvSpPr>
            <p:nvPr/>
          </p:nvSpPr>
          <p:spPr bwMode="auto">
            <a:xfrm rot="3616332">
              <a:off x="3875" y="1680"/>
              <a:ext cx="44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5" name="Line 39"/>
            <p:cNvSpPr>
              <a:spLocks noChangeShapeType="1"/>
            </p:cNvSpPr>
            <p:nvPr/>
          </p:nvSpPr>
          <p:spPr bwMode="auto">
            <a:xfrm rot="3616332">
              <a:off x="3805" y="1723"/>
              <a:ext cx="44" cy="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6" name="Freeform 40"/>
            <p:cNvSpPr>
              <a:spLocks/>
            </p:cNvSpPr>
            <p:nvPr/>
          </p:nvSpPr>
          <p:spPr bwMode="auto">
            <a:xfrm rot="3616332">
              <a:off x="3914" y="1769"/>
              <a:ext cx="106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7" name="Line 41"/>
            <p:cNvSpPr>
              <a:spLocks noChangeShapeType="1"/>
            </p:cNvSpPr>
            <p:nvPr/>
          </p:nvSpPr>
          <p:spPr bwMode="auto">
            <a:xfrm rot="3616332">
              <a:off x="3940" y="1714"/>
              <a:ext cx="0" cy="25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8" name="Line 42"/>
            <p:cNvSpPr>
              <a:spLocks noChangeShapeType="1"/>
            </p:cNvSpPr>
            <p:nvPr/>
          </p:nvSpPr>
          <p:spPr bwMode="auto">
            <a:xfrm rot="3616332">
              <a:off x="4011" y="1825"/>
              <a:ext cx="114" cy="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39" name="Line 43"/>
            <p:cNvSpPr>
              <a:spLocks noChangeShapeType="1"/>
            </p:cNvSpPr>
            <p:nvPr/>
          </p:nvSpPr>
          <p:spPr bwMode="auto">
            <a:xfrm rot="3616332">
              <a:off x="3805" y="1943"/>
              <a:ext cx="118" cy="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40" name="Arc 44"/>
            <p:cNvSpPr>
              <a:spLocks/>
            </p:cNvSpPr>
            <p:nvPr/>
          </p:nvSpPr>
          <p:spPr bwMode="auto">
            <a:xfrm rot="38744832">
              <a:off x="3888" y="1861"/>
              <a:ext cx="315" cy="322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41" name="Freeform 45"/>
            <p:cNvSpPr>
              <a:spLocks/>
            </p:cNvSpPr>
            <p:nvPr/>
          </p:nvSpPr>
          <p:spPr bwMode="auto">
            <a:xfrm rot="6279794">
              <a:off x="3843" y="1724"/>
              <a:ext cx="137" cy="13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42" name="Freeform 46"/>
            <p:cNvSpPr>
              <a:spLocks/>
            </p:cNvSpPr>
            <p:nvPr/>
          </p:nvSpPr>
          <p:spPr bwMode="auto">
            <a:xfrm rot="3616332">
              <a:off x="3775" y="1727"/>
              <a:ext cx="285" cy="144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C0C0C0"/>
            </a:solidFill>
            <a:ln w="3175" cmpd="sng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43" name="Arc 47"/>
            <p:cNvSpPr>
              <a:spLocks/>
            </p:cNvSpPr>
            <p:nvPr/>
          </p:nvSpPr>
          <p:spPr bwMode="auto">
            <a:xfrm rot="10553830">
              <a:off x="3862" y="1548"/>
              <a:ext cx="183" cy="21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44" name="Arc 48"/>
            <p:cNvSpPr>
              <a:spLocks/>
            </p:cNvSpPr>
            <p:nvPr/>
          </p:nvSpPr>
          <p:spPr bwMode="auto">
            <a:xfrm rot="18278834" flipV="1">
              <a:off x="3683" y="1653"/>
              <a:ext cx="185" cy="21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5" name="Group 49"/>
            <p:cNvGrpSpPr>
              <a:grpSpLocks/>
            </p:cNvGrpSpPr>
            <p:nvPr/>
          </p:nvGrpSpPr>
          <p:grpSpPr bwMode="auto">
            <a:xfrm rot="3616332">
              <a:off x="3844" y="1839"/>
              <a:ext cx="378" cy="316"/>
              <a:chOff x="4785" y="11039"/>
              <a:chExt cx="829" cy="688"/>
            </a:xfrm>
          </p:grpSpPr>
          <p:sp>
            <p:nvSpPr>
              <p:cNvPr id="55346" name="Freeform 50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47" name="Line 51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48" name="Line 52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49" name="Line 53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50" name="Arc 54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351" name="Arc 55"/>
            <p:cNvSpPr>
              <a:spLocks/>
            </p:cNvSpPr>
            <p:nvPr/>
          </p:nvSpPr>
          <p:spPr bwMode="auto">
            <a:xfrm rot="6279794" flipH="1" flipV="1">
              <a:off x="3826" y="1720"/>
              <a:ext cx="221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52" name="Arc 56"/>
            <p:cNvSpPr>
              <a:spLocks/>
            </p:cNvSpPr>
            <p:nvPr/>
          </p:nvSpPr>
          <p:spPr bwMode="auto">
            <a:xfrm rot="6279794">
              <a:off x="3774" y="1637"/>
              <a:ext cx="220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53" name="Arc 57"/>
            <p:cNvSpPr>
              <a:spLocks/>
            </p:cNvSpPr>
            <p:nvPr/>
          </p:nvSpPr>
          <p:spPr bwMode="auto">
            <a:xfrm rot="6279794">
              <a:off x="3798" y="1621"/>
              <a:ext cx="88" cy="9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54" name="Arc 58"/>
            <p:cNvSpPr>
              <a:spLocks/>
            </p:cNvSpPr>
            <p:nvPr/>
          </p:nvSpPr>
          <p:spPr bwMode="auto">
            <a:xfrm rot="6279794" flipH="1" flipV="1">
              <a:off x="3839" y="1693"/>
              <a:ext cx="89" cy="9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55" name="Line 59"/>
            <p:cNvSpPr>
              <a:spLocks noChangeShapeType="1"/>
            </p:cNvSpPr>
            <p:nvPr/>
          </p:nvSpPr>
          <p:spPr bwMode="auto">
            <a:xfrm rot="7209001">
              <a:off x="3524" y="1375"/>
              <a:ext cx="1" cy="328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56" name="Line 60"/>
            <p:cNvSpPr>
              <a:spLocks noChangeShapeType="1"/>
            </p:cNvSpPr>
            <p:nvPr/>
          </p:nvSpPr>
          <p:spPr bwMode="auto">
            <a:xfrm rot="14429284">
              <a:off x="3947" y="1380"/>
              <a:ext cx="0" cy="327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6" name="Group 61"/>
            <p:cNvGrpSpPr>
              <a:grpSpLocks/>
            </p:cNvGrpSpPr>
            <p:nvPr/>
          </p:nvGrpSpPr>
          <p:grpSpPr bwMode="auto">
            <a:xfrm rot="14462297">
              <a:off x="4065" y="1386"/>
              <a:ext cx="141" cy="114"/>
              <a:chOff x="5504" y="8144"/>
              <a:chExt cx="291" cy="236"/>
            </a:xfrm>
          </p:grpSpPr>
          <p:sp>
            <p:nvSpPr>
              <p:cNvPr id="55358" name="Rectangle 62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59" name="Rectangle 63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64"/>
            <p:cNvGrpSpPr>
              <a:grpSpLocks/>
            </p:cNvGrpSpPr>
            <p:nvPr/>
          </p:nvGrpSpPr>
          <p:grpSpPr bwMode="auto">
            <a:xfrm rot="7209001">
              <a:off x="3277" y="1375"/>
              <a:ext cx="142" cy="114"/>
              <a:chOff x="5504" y="8144"/>
              <a:chExt cx="291" cy="236"/>
            </a:xfrm>
          </p:grpSpPr>
          <p:sp>
            <p:nvSpPr>
              <p:cNvPr id="55361" name="Rectangle 65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62" name="Rectangle 66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363" name="Rectangle 67"/>
            <p:cNvSpPr>
              <a:spLocks noChangeArrowheads="1"/>
            </p:cNvSpPr>
            <p:nvPr/>
          </p:nvSpPr>
          <p:spPr bwMode="auto">
            <a:xfrm rot="10780961">
              <a:off x="3707" y="1360"/>
              <a:ext cx="27" cy="221"/>
            </a:xfrm>
            <a:prstGeom prst="rect">
              <a:avLst/>
            </a:prstGeom>
            <a:noFill/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64" name="Rectangle 68"/>
            <p:cNvSpPr>
              <a:spLocks noChangeArrowheads="1"/>
            </p:cNvSpPr>
            <p:nvPr/>
          </p:nvSpPr>
          <p:spPr bwMode="auto">
            <a:xfrm rot="9888311">
              <a:off x="3648" y="1545"/>
              <a:ext cx="25" cy="112"/>
            </a:xfrm>
            <a:prstGeom prst="rect">
              <a:avLst/>
            </a:prstGeom>
            <a:noFill/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65" name="Rectangle 69"/>
            <p:cNvSpPr>
              <a:spLocks noChangeArrowheads="1"/>
            </p:cNvSpPr>
            <p:nvPr/>
          </p:nvSpPr>
          <p:spPr bwMode="auto">
            <a:xfrm rot="-9855440">
              <a:off x="3801" y="1550"/>
              <a:ext cx="24" cy="112"/>
            </a:xfrm>
            <a:prstGeom prst="rect">
              <a:avLst/>
            </a:prstGeom>
            <a:noFill/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66" name="Rectangle 70"/>
            <p:cNvSpPr>
              <a:spLocks noChangeArrowheads="1"/>
            </p:cNvSpPr>
            <p:nvPr/>
          </p:nvSpPr>
          <p:spPr bwMode="auto">
            <a:xfrm rot="17064441" flipH="1">
              <a:off x="4770" y="3222"/>
              <a:ext cx="24" cy="11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67" name="Rectangle 71"/>
            <p:cNvSpPr>
              <a:spLocks noChangeArrowheads="1"/>
            </p:cNvSpPr>
            <p:nvPr/>
          </p:nvSpPr>
          <p:spPr bwMode="auto">
            <a:xfrm rot="18920690" flipH="1">
              <a:off x="4698" y="3356"/>
              <a:ext cx="25" cy="11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68" name="Rectangle 72"/>
            <p:cNvSpPr>
              <a:spLocks noChangeArrowheads="1"/>
            </p:cNvSpPr>
            <p:nvPr/>
          </p:nvSpPr>
          <p:spPr bwMode="auto">
            <a:xfrm rot="18028040" flipH="1">
              <a:off x="4840" y="3313"/>
              <a:ext cx="26" cy="221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69" name="Line 73"/>
            <p:cNvSpPr>
              <a:spLocks noChangeShapeType="1"/>
            </p:cNvSpPr>
            <p:nvPr/>
          </p:nvSpPr>
          <p:spPr bwMode="auto">
            <a:xfrm flipH="1" flipV="1">
              <a:off x="4399" y="3410"/>
              <a:ext cx="880" cy="1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70" name="Rectangle 74"/>
            <p:cNvSpPr>
              <a:spLocks noChangeArrowheads="1"/>
            </p:cNvSpPr>
            <p:nvPr/>
          </p:nvSpPr>
          <p:spPr bwMode="auto">
            <a:xfrm flipH="1">
              <a:off x="5081" y="3350"/>
              <a:ext cx="221" cy="11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71" name="Freeform 75"/>
            <p:cNvSpPr>
              <a:spLocks/>
            </p:cNvSpPr>
            <p:nvPr/>
          </p:nvSpPr>
          <p:spPr bwMode="auto">
            <a:xfrm flipH="1">
              <a:off x="4572" y="3365"/>
              <a:ext cx="50" cy="89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72" name="Line 76"/>
            <p:cNvSpPr>
              <a:spLocks noChangeShapeType="1"/>
            </p:cNvSpPr>
            <p:nvPr/>
          </p:nvSpPr>
          <p:spPr bwMode="auto">
            <a:xfrm flipH="1">
              <a:off x="4574" y="3370"/>
              <a:ext cx="44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73" name="Line 77"/>
            <p:cNvSpPr>
              <a:spLocks noChangeShapeType="1"/>
            </p:cNvSpPr>
            <p:nvPr/>
          </p:nvSpPr>
          <p:spPr bwMode="auto">
            <a:xfrm flipH="1">
              <a:off x="4573" y="3451"/>
              <a:ext cx="43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8" name="Group 78"/>
            <p:cNvGrpSpPr>
              <a:grpSpLocks/>
            </p:cNvGrpSpPr>
            <p:nvPr/>
          </p:nvGrpSpPr>
          <p:grpSpPr bwMode="auto">
            <a:xfrm flipH="1">
              <a:off x="4065" y="3252"/>
              <a:ext cx="378" cy="314"/>
              <a:chOff x="4785" y="11039"/>
              <a:chExt cx="829" cy="688"/>
            </a:xfrm>
          </p:grpSpPr>
          <p:sp>
            <p:nvSpPr>
              <p:cNvPr id="55375" name="Freeform 79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76" name="Line 80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77" name="Line 81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78" name="Line 82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79" name="Arc 83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380" name="Freeform 84"/>
            <p:cNvSpPr>
              <a:spLocks/>
            </p:cNvSpPr>
            <p:nvPr/>
          </p:nvSpPr>
          <p:spPr bwMode="auto">
            <a:xfrm rot="18936538" flipH="1">
              <a:off x="4425" y="3344"/>
              <a:ext cx="137" cy="135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81" name="Freeform 85"/>
            <p:cNvSpPr>
              <a:spLocks/>
            </p:cNvSpPr>
            <p:nvPr/>
          </p:nvSpPr>
          <p:spPr bwMode="auto">
            <a:xfrm flipH="1">
              <a:off x="4341" y="3338"/>
              <a:ext cx="284" cy="143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C0C0C0"/>
            </a:solidFill>
            <a:ln w="3175" cmpd="sng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82" name="Arc 86"/>
            <p:cNvSpPr>
              <a:spLocks/>
            </p:cNvSpPr>
            <p:nvPr/>
          </p:nvSpPr>
          <p:spPr bwMode="auto">
            <a:xfrm rot="14662502" flipH="1">
              <a:off x="4500" y="3202"/>
              <a:ext cx="182" cy="21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83" name="Arc 87"/>
            <p:cNvSpPr>
              <a:spLocks/>
            </p:cNvSpPr>
            <p:nvPr/>
          </p:nvSpPr>
          <p:spPr bwMode="auto">
            <a:xfrm rot="6937498" flipH="1" flipV="1">
              <a:off x="4499" y="3407"/>
              <a:ext cx="184" cy="211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" name="Group 88"/>
            <p:cNvGrpSpPr>
              <a:grpSpLocks/>
            </p:cNvGrpSpPr>
            <p:nvPr/>
          </p:nvGrpSpPr>
          <p:grpSpPr bwMode="auto">
            <a:xfrm flipH="1">
              <a:off x="4065" y="3251"/>
              <a:ext cx="378" cy="315"/>
              <a:chOff x="4785" y="11039"/>
              <a:chExt cx="829" cy="688"/>
            </a:xfrm>
          </p:grpSpPr>
          <p:sp>
            <p:nvSpPr>
              <p:cNvPr id="55385" name="Freeform 89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86" name="Line 90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87" name="Line 91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88" name="Line 92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389" name="Arc 93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390" name="Arc 94"/>
            <p:cNvSpPr>
              <a:spLocks/>
            </p:cNvSpPr>
            <p:nvPr/>
          </p:nvSpPr>
          <p:spPr bwMode="auto">
            <a:xfrm rot="18936538" flipV="1">
              <a:off x="4335" y="3298"/>
              <a:ext cx="222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1" name="Arc 95"/>
            <p:cNvSpPr>
              <a:spLocks/>
            </p:cNvSpPr>
            <p:nvPr/>
          </p:nvSpPr>
          <p:spPr bwMode="auto">
            <a:xfrm rot="18936538" flipH="1">
              <a:off x="4434" y="3303"/>
              <a:ext cx="220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2" name="Arc 96"/>
            <p:cNvSpPr>
              <a:spLocks/>
            </p:cNvSpPr>
            <p:nvPr/>
          </p:nvSpPr>
          <p:spPr bwMode="auto">
            <a:xfrm rot="18936538" flipH="1">
              <a:off x="4593" y="3366"/>
              <a:ext cx="88" cy="9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3" name="Arc 97"/>
            <p:cNvSpPr>
              <a:spLocks/>
            </p:cNvSpPr>
            <p:nvPr/>
          </p:nvSpPr>
          <p:spPr bwMode="auto">
            <a:xfrm rot="18936538" flipV="1">
              <a:off x="4509" y="3365"/>
              <a:ext cx="89" cy="89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4" name="Line 98"/>
            <p:cNvSpPr>
              <a:spLocks noChangeShapeType="1"/>
            </p:cNvSpPr>
            <p:nvPr/>
          </p:nvSpPr>
          <p:spPr bwMode="auto">
            <a:xfrm rot="-1807332" flipH="1" flipV="1">
              <a:off x="4740" y="2979"/>
              <a:ext cx="0" cy="462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5" name="Freeform 99"/>
            <p:cNvSpPr>
              <a:spLocks/>
            </p:cNvSpPr>
            <p:nvPr/>
          </p:nvSpPr>
          <p:spPr bwMode="auto">
            <a:xfrm rot="3592668" flipH="1">
              <a:off x="4701" y="3144"/>
              <a:ext cx="49" cy="89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6" name="Line 100"/>
            <p:cNvSpPr>
              <a:spLocks noChangeShapeType="1"/>
            </p:cNvSpPr>
            <p:nvPr/>
          </p:nvSpPr>
          <p:spPr bwMode="auto">
            <a:xfrm rot="3592668" flipH="1">
              <a:off x="4738" y="3168"/>
              <a:ext cx="44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7" name="Line 101"/>
            <p:cNvSpPr>
              <a:spLocks noChangeShapeType="1"/>
            </p:cNvSpPr>
            <p:nvPr/>
          </p:nvSpPr>
          <p:spPr bwMode="auto">
            <a:xfrm rot="3592668" flipH="1">
              <a:off x="4666" y="3206"/>
              <a:ext cx="44" cy="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8" name="Freeform 102"/>
            <p:cNvSpPr>
              <a:spLocks/>
            </p:cNvSpPr>
            <p:nvPr/>
          </p:nvSpPr>
          <p:spPr bwMode="auto">
            <a:xfrm rot="3592668" flipH="1">
              <a:off x="4564" y="2886"/>
              <a:ext cx="106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399" name="Line 103"/>
            <p:cNvSpPr>
              <a:spLocks noChangeShapeType="1"/>
            </p:cNvSpPr>
            <p:nvPr/>
          </p:nvSpPr>
          <p:spPr bwMode="auto">
            <a:xfrm rot="3592668" flipH="1">
              <a:off x="4644" y="2924"/>
              <a:ext cx="0" cy="25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00" name="Line 104"/>
            <p:cNvSpPr>
              <a:spLocks noChangeShapeType="1"/>
            </p:cNvSpPr>
            <p:nvPr/>
          </p:nvSpPr>
          <p:spPr bwMode="auto">
            <a:xfrm rot="3592668" flipH="1">
              <a:off x="4663" y="2945"/>
              <a:ext cx="114" cy="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01" name="Line 105"/>
            <p:cNvSpPr>
              <a:spLocks noChangeShapeType="1"/>
            </p:cNvSpPr>
            <p:nvPr/>
          </p:nvSpPr>
          <p:spPr bwMode="auto">
            <a:xfrm rot="3592668" flipH="1">
              <a:off x="4456" y="3062"/>
              <a:ext cx="118" cy="1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02" name="Arc 106"/>
            <p:cNvSpPr>
              <a:spLocks/>
            </p:cNvSpPr>
            <p:nvPr/>
          </p:nvSpPr>
          <p:spPr bwMode="auto">
            <a:xfrm rot="11664170" flipH="1">
              <a:off x="4381" y="2705"/>
              <a:ext cx="315" cy="322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03" name="Freeform 107"/>
            <p:cNvSpPr>
              <a:spLocks/>
            </p:cNvSpPr>
            <p:nvPr/>
          </p:nvSpPr>
          <p:spPr bwMode="auto">
            <a:xfrm rot="929206" flipH="1">
              <a:off x="4603" y="3031"/>
              <a:ext cx="137" cy="13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04" name="Freeform 108"/>
            <p:cNvSpPr>
              <a:spLocks/>
            </p:cNvSpPr>
            <p:nvPr/>
          </p:nvSpPr>
          <p:spPr bwMode="auto">
            <a:xfrm rot="3592668" flipH="1">
              <a:off x="4525" y="3018"/>
              <a:ext cx="285" cy="144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C0C0C0"/>
            </a:solidFill>
            <a:ln w="3175" cmpd="sng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05" name="Arc 109"/>
            <p:cNvSpPr>
              <a:spLocks/>
            </p:cNvSpPr>
            <p:nvPr/>
          </p:nvSpPr>
          <p:spPr bwMode="auto">
            <a:xfrm rot="18255170" flipH="1">
              <a:off x="4719" y="3026"/>
              <a:ext cx="183" cy="21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06" name="Arc 110"/>
            <p:cNvSpPr>
              <a:spLocks/>
            </p:cNvSpPr>
            <p:nvPr/>
          </p:nvSpPr>
          <p:spPr bwMode="auto">
            <a:xfrm rot="10530167" flipH="1" flipV="1">
              <a:off x="4540" y="3129"/>
              <a:ext cx="185" cy="21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" name="Group 111"/>
            <p:cNvGrpSpPr>
              <a:grpSpLocks/>
            </p:cNvGrpSpPr>
            <p:nvPr/>
          </p:nvGrpSpPr>
          <p:grpSpPr bwMode="auto">
            <a:xfrm rot="3592668" flipH="1">
              <a:off x="4365" y="2733"/>
              <a:ext cx="378" cy="316"/>
              <a:chOff x="4785" y="11039"/>
              <a:chExt cx="829" cy="688"/>
            </a:xfrm>
          </p:grpSpPr>
          <p:sp>
            <p:nvSpPr>
              <p:cNvPr id="55408" name="Freeform 112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09" name="Line 113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10" name="Line 114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11" name="Line 115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12" name="Arc 116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413" name="Arc 117"/>
            <p:cNvSpPr>
              <a:spLocks/>
            </p:cNvSpPr>
            <p:nvPr/>
          </p:nvSpPr>
          <p:spPr bwMode="auto">
            <a:xfrm rot="929206" flipV="1">
              <a:off x="4539" y="2945"/>
              <a:ext cx="221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14" name="Arc 118"/>
            <p:cNvSpPr>
              <a:spLocks/>
            </p:cNvSpPr>
            <p:nvPr/>
          </p:nvSpPr>
          <p:spPr bwMode="auto">
            <a:xfrm rot="929206" flipH="1">
              <a:off x="4584" y="3033"/>
              <a:ext cx="220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15" name="Arc 119"/>
            <p:cNvSpPr>
              <a:spLocks/>
            </p:cNvSpPr>
            <p:nvPr/>
          </p:nvSpPr>
          <p:spPr bwMode="auto">
            <a:xfrm rot="929206" flipH="1">
              <a:off x="4700" y="3178"/>
              <a:ext cx="88" cy="9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16" name="Arc 120"/>
            <p:cNvSpPr>
              <a:spLocks/>
            </p:cNvSpPr>
            <p:nvPr/>
          </p:nvSpPr>
          <p:spPr bwMode="auto">
            <a:xfrm rot="929206" flipV="1">
              <a:off x="4659" y="3105"/>
              <a:ext cx="89" cy="9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C0C0C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17" name="Line 121"/>
            <p:cNvSpPr>
              <a:spLocks noChangeShapeType="1"/>
            </p:cNvSpPr>
            <p:nvPr/>
          </p:nvSpPr>
          <p:spPr bwMode="auto">
            <a:xfrm flipH="1">
              <a:off x="4695" y="3397"/>
              <a:ext cx="1" cy="328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18" name="Line 122"/>
            <p:cNvSpPr>
              <a:spLocks noChangeShapeType="1"/>
            </p:cNvSpPr>
            <p:nvPr/>
          </p:nvSpPr>
          <p:spPr bwMode="auto">
            <a:xfrm rot="14379716" flipH="1">
              <a:off x="4904" y="3029"/>
              <a:ext cx="0" cy="327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1" name="Group 123"/>
            <p:cNvGrpSpPr>
              <a:grpSpLocks/>
            </p:cNvGrpSpPr>
            <p:nvPr/>
          </p:nvGrpSpPr>
          <p:grpSpPr bwMode="auto">
            <a:xfrm rot="14346703" flipH="1">
              <a:off x="5014" y="3024"/>
              <a:ext cx="141" cy="114"/>
              <a:chOff x="5504" y="8144"/>
              <a:chExt cx="291" cy="236"/>
            </a:xfrm>
          </p:grpSpPr>
          <p:sp>
            <p:nvSpPr>
              <p:cNvPr id="55420" name="Rectangle 124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21" name="Rectangle 125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26"/>
            <p:cNvGrpSpPr>
              <a:grpSpLocks/>
            </p:cNvGrpSpPr>
            <p:nvPr/>
          </p:nvGrpSpPr>
          <p:grpSpPr bwMode="auto">
            <a:xfrm flipH="1">
              <a:off x="4628" y="3711"/>
              <a:ext cx="142" cy="114"/>
              <a:chOff x="5504" y="8144"/>
              <a:chExt cx="291" cy="236"/>
            </a:xfrm>
          </p:grpSpPr>
          <p:sp>
            <p:nvSpPr>
              <p:cNvPr id="55423" name="Rectangle 127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24" name="Rectangle 128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425" name="Rectangle 129"/>
            <p:cNvSpPr>
              <a:spLocks noChangeArrowheads="1"/>
            </p:cNvSpPr>
            <p:nvPr/>
          </p:nvSpPr>
          <p:spPr bwMode="auto">
            <a:xfrm rot="18028040" flipH="1">
              <a:off x="4839" y="3314"/>
              <a:ext cx="27" cy="221"/>
            </a:xfrm>
            <a:prstGeom prst="rect">
              <a:avLst/>
            </a:prstGeom>
            <a:noFill/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26" name="Rectangle 130"/>
            <p:cNvSpPr>
              <a:spLocks noChangeArrowheads="1"/>
            </p:cNvSpPr>
            <p:nvPr/>
          </p:nvSpPr>
          <p:spPr bwMode="auto">
            <a:xfrm rot="18920690" flipH="1">
              <a:off x="4698" y="3356"/>
              <a:ext cx="25" cy="112"/>
            </a:xfrm>
            <a:prstGeom prst="rect">
              <a:avLst/>
            </a:prstGeom>
            <a:noFill/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27" name="Rectangle 131"/>
            <p:cNvSpPr>
              <a:spLocks noChangeArrowheads="1"/>
            </p:cNvSpPr>
            <p:nvPr/>
          </p:nvSpPr>
          <p:spPr bwMode="auto">
            <a:xfrm rot="17064441" flipH="1">
              <a:off x="4770" y="3222"/>
              <a:ext cx="24" cy="112"/>
            </a:xfrm>
            <a:prstGeom prst="rect">
              <a:avLst/>
            </a:prstGeom>
            <a:noFill/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28" name="Rectangle 132"/>
            <p:cNvSpPr>
              <a:spLocks noChangeArrowheads="1"/>
            </p:cNvSpPr>
            <p:nvPr/>
          </p:nvSpPr>
          <p:spPr bwMode="auto">
            <a:xfrm rot="-17064441">
              <a:off x="2674" y="3226"/>
              <a:ext cx="24" cy="112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29" name="Rectangle 133"/>
            <p:cNvSpPr>
              <a:spLocks noChangeArrowheads="1"/>
            </p:cNvSpPr>
            <p:nvPr/>
          </p:nvSpPr>
          <p:spPr bwMode="auto">
            <a:xfrm rot="2679310">
              <a:off x="2745" y="3359"/>
              <a:ext cx="25" cy="112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30" name="Rectangle 134"/>
            <p:cNvSpPr>
              <a:spLocks noChangeArrowheads="1"/>
            </p:cNvSpPr>
            <p:nvPr/>
          </p:nvSpPr>
          <p:spPr bwMode="auto">
            <a:xfrm rot="3571960">
              <a:off x="2603" y="3317"/>
              <a:ext cx="26" cy="221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31" name="Line 135"/>
            <p:cNvSpPr>
              <a:spLocks noChangeShapeType="1"/>
            </p:cNvSpPr>
            <p:nvPr/>
          </p:nvSpPr>
          <p:spPr bwMode="auto">
            <a:xfrm flipV="1">
              <a:off x="2189" y="3413"/>
              <a:ext cx="2071" cy="1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32" name="Rectangle 136"/>
            <p:cNvSpPr>
              <a:spLocks noChangeArrowheads="1"/>
            </p:cNvSpPr>
            <p:nvPr/>
          </p:nvSpPr>
          <p:spPr bwMode="auto">
            <a:xfrm>
              <a:off x="2166" y="3354"/>
              <a:ext cx="221" cy="116"/>
            </a:xfrm>
            <a:prstGeom prst="rect">
              <a:avLst/>
            </a:prstGeom>
            <a:solidFill>
              <a:srgbClr val="00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33" name="Oval 137"/>
            <p:cNvSpPr>
              <a:spLocks noChangeArrowheads="1"/>
            </p:cNvSpPr>
            <p:nvPr/>
          </p:nvSpPr>
          <p:spPr bwMode="auto">
            <a:xfrm>
              <a:off x="2048" y="2846"/>
              <a:ext cx="1137" cy="1135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34" name="Freeform 138"/>
            <p:cNvSpPr>
              <a:spLocks/>
            </p:cNvSpPr>
            <p:nvPr/>
          </p:nvSpPr>
          <p:spPr bwMode="auto">
            <a:xfrm>
              <a:off x="2846" y="3369"/>
              <a:ext cx="50" cy="89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35" name="Line 139"/>
            <p:cNvSpPr>
              <a:spLocks noChangeShapeType="1"/>
            </p:cNvSpPr>
            <p:nvPr/>
          </p:nvSpPr>
          <p:spPr bwMode="auto">
            <a:xfrm>
              <a:off x="2850" y="3373"/>
              <a:ext cx="4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36" name="Line 140"/>
            <p:cNvSpPr>
              <a:spLocks noChangeShapeType="1"/>
            </p:cNvSpPr>
            <p:nvPr/>
          </p:nvSpPr>
          <p:spPr bwMode="auto">
            <a:xfrm>
              <a:off x="2852" y="3455"/>
              <a:ext cx="4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" name="Group 141"/>
            <p:cNvGrpSpPr>
              <a:grpSpLocks/>
            </p:cNvGrpSpPr>
            <p:nvPr/>
          </p:nvGrpSpPr>
          <p:grpSpPr bwMode="auto">
            <a:xfrm>
              <a:off x="3025" y="3256"/>
              <a:ext cx="378" cy="315"/>
              <a:chOff x="4785" y="11039"/>
              <a:chExt cx="829" cy="688"/>
            </a:xfrm>
          </p:grpSpPr>
          <p:sp>
            <p:nvSpPr>
              <p:cNvPr id="55438" name="Freeform 142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39" name="Line 143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40" name="Line 144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41" name="Line 145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42" name="Arc 146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443" name="Freeform 147"/>
            <p:cNvSpPr>
              <a:spLocks/>
            </p:cNvSpPr>
            <p:nvPr/>
          </p:nvSpPr>
          <p:spPr bwMode="auto">
            <a:xfrm>
              <a:off x="2973" y="3354"/>
              <a:ext cx="1364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28575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44" name="Freeform 148"/>
            <p:cNvSpPr>
              <a:spLocks/>
            </p:cNvSpPr>
            <p:nvPr/>
          </p:nvSpPr>
          <p:spPr bwMode="auto">
            <a:xfrm flipV="1">
              <a:off x="2972" y="3451"/>
              <a:ext cx="1365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28575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45" name="Freeform 149"/>
            <p:cNvSpPr>
              <a:spLocks/>
            </p:cNvSpPr>
            <p:nvPr/>
          </p:nvSpPr>
          <p:spPr bwMode="auto">
            <a:xfrm rot="2663462">
              <a:off x="2906" y="3348"/>
              <a:ext cx="137" cy="13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46" name="Freeform 150"/>
            <p:cNvSpPr>
              <a:spLocks/>
            </p:cNvSpPr>
            <p:nvPr/>
          </p:nvSpPr>
          <p:spPr bwMode="auto">
            <a:xfrm>
              <a:off x="3094" y="3354"/>
              <a:ext cx="1265" cy="125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339933"/>
            </a:solidFill>
            <a:ln w="3175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47" name="Freeform 151"/>
            <p:cNvSpPr>
              <a:spLocks/>
            </p:cNvSpPr>
            <p:nvPr/>
          </p:nvSpPr>
          <p:spPr bwMode="auto">
            <a:xfrm>
              <a:off x="2843" y="3342"/>
              <a:ext cx="284" cy="143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3175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48" name="Arc 152"/>
            <p:cNvSpPr>
              <a:spLocks/>
            </p:cNvSpPr>
            <p:nvPr/>
          </p:nvSpPr>
          <p:spPr bwMode="auto">
            <a:xfrm rot="6937498">
              <a:off x="2785" y="3206"/>
              <a:ext cx="183" cy="21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49" name="Arc 153"/>
            <p:cNvSpPr>
              <a:spLocks/>
            </p:cNvSpPr>
            <p:nvPr/>
          </p:nvSpPr>
          <p:spPr bwMode="auto">
            <a:xfrm rot="14662502" flipV="1">
              <a:off x="2785" y="3411"/>
              <a:ext cx="185" cy="211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0" name="Freeform 154"/>
            <p:cNvSpPr>
              <a:spLocks/>
            </p:cNvSpPr>
            <p:nvPr/>
          </p:nvSpPr>
          <p:spPr bwMode="auto">
            <a:xfrm flipH="1">
              <a:off x="4330" y="3294"/>
              <a:ext cx="106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1" name="Line 155"/>
            <p:cNvSpPr>
              <a:spLocks noChangeShapeType="1"/>
            </p:cNvSpPr>
            <p:nvPr/>
          </p:nvSpPr>
          <p:spPr bwMode="auto">
            <a:xfrm flipH="1">
              <a:off x="4437" y="3285"/>
              <a:ext cx="0" cy="25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2" name="Line 156"/>
            <p:cNvSpPr>
              <a:spLocks noChangeShapeType="1"/>
            </p:cNvSpPr>
            <p:nvPr/>
          </p:nvSpPr>
          <p:spPr bwMode="auto">
            <a:xfrm flipH="1">
              <a:off x="4328" y="3292"/>
              <a:ext cx="11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3" name="Line 157"/>
            <p:cNvSpPr>
              <a:spLocks noChangeShapeType="1"/>
            </p:cNvSpPr>
            <p:nvPr/>
          </p:nvSpPr>
          <p:spPr bwMode="auto">
            <a:xfrm flipH="1">
              <a:off x="4325" y="3528"/>
              <a:ext cx="1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4" name="Arc 158"/>
            <p:cNvSpPr>
              <a:spLocks/>
            </p:cNvSpPr>
            <p:nvPr/>
          </p:nvSpPr>
          <p:spPr bwMode="auto">
            <a:xfrm rot="8071501" flipH="1">
              <a:off x="4068" y="3248"/>
              <a:ext cx="315" cy="322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5" name="Freeform 159"/>
            <p:cNvSpPr>
              <a:spLocks/>
            </p:cNvSpPr>
            <p:nvPr/>
          </p:nvSpPr>
          <p:spPr bwMode="auto">
            <a:xfrm>
              <a:off x="3032" y="3298"/>
              <a:ext cx="106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6" name="Line 160"/>
            <p:cNvSpPr>
              <a:spLocks noChangeShapeType="1"/>
            </p:cNvSpPr>
            <p:nvPr/>
          </p:nvSpPr>
          <p:spPr bwMode="auto">
            <a:xfrm>
              <a:off x="3031" y="3289"/>
              <a:ext cx="0" cy="25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7" name="Line 161"/>
            <p:cNvSpPr>
              <a:spLocks noChangeShapeType="1"/>
            </p:cNvSpPr>
            <p:nvPr/>
          </p:nvSpPr>
          <p:spPr bwMode="auto">
            <a:xfrm>
              <a:off x="3025" y="3532"/>
              <a:ext cx="1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8" name="Arc 162"/>
            <p:cNvSpPr>
              <a:spLocks/>
            </p:cNvSpPr>
            <p:nvPr/>
          </p:nvSpPr>
          <p:spPr bwMode="auto">
            <a:xfrm rot="35128499">
              <a:off x="3084" y="3252"/>
              <a:ext cx="315" cy="322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59" name="Arc 163"/>
            <p:cNvSpPr>
              <a:spLocks/>
            </p:cNvSpPr>
            <p:nvPr/>
          </p:nvSpPr>
          <p:spPr bwMode="auto">
            <a:xfrm rot="2663462" flipH="1" flipV="1">
              <a:off x="2911" y="3301"/>
              <a:ext cx="222" cy="225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60" name="Arc 164"/>
            <p:cNvSpPr>
              <a:spLocks/>
            </p:cNvSpPr>
            <p:nvPr/>
          </p:nvSpPr>
          <p:spPr bwMode="auto">
            <a:xfrm rot="2663462">
              <a:off x="2813" y="3307"/>
              <a:ext cx="221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61" name="Arc 165"/>
            <p:cNvSpPr>
              <a:spLocks/>
            </p:cNvSpPr>
            <p:nvPr/>
          </p:nvSpPr>
          <p:spPr bwMode="auto">
            <a:xfrm rot="2663462">
              <a:off x="2787" y="3370"/>
              <a:ext cx="88" cy="9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62" name="Arc 166"/>
            <p:cNvSpPr>
              <a:spLocks/>
            </p:cNvSpPr>
            <p:nvPr/>
          </p:nvSpPr>
          <p:spPr bwMode="auto">
            <a:xfrm rot="2663462" flipH="1" flipV="1">
              <a:off x="2870" y="3369"/>
              <a:ext cx="89" cy="89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63" name="Line 167"/>
            <p:cNvSpPr>
              <a:spLocks noChangeShapeType="1"/>
            </p:cNvSpPr>
            <p:nvPr/>
          </p:nvSpPr>
          <p:spPr bwMode="auto">
            <a:xfrm rot="1807332" flipV="1">
              <a:off x="2781" y="2785"/>
              <a:ext cx="1" cy="67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64" name="Freeform 168"/>
            <p:cNvSpPr>
              <a:spLocks/>
            </p:cNvSpPr>
            <p:nvPr/>
          </p:nvSpPr>
          <p:spPr bwMode="auto">
            <a:xfrm rot="-3592668">
              <a:off x="2718" y="3147"/>
              <a:ext cx="50" cy="89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65" name="Line 169"/>
            <p:cNvSpPr>
              <a:spLocks noChangeShapeType="1"/>
            </p:cNvSpPr>
            <p:nvPr/>
          </p:nvSpPr>
          <p:spPr bwMode="auto">
            <a:xfrm rot="-3592668">
              <a:off x="2687" y="3170"/>
              <a:ext cx="4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66" name="Line 170"/>
            <p:cNvSpPr>
              <a:spLocks noChangeShapeType="1"/>
            </p:cNvSpPr>
            <p:nvPr/>
          </p:nvSpPr>
          <p:spPr bwMode="auto">
            <a:xfrm rot="-3592668">
              <a:off x="2759" y="3209"/>
              <a:ext cx="4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4" name="Group 171"/>
            <p:cNvGrpSpPr>
              <a:grpSpLocks/>
            </p:cNvGrpSpPr>
            <p:nvPr/>
          </p:nvGrpSpPr>
          <p:grpSpPr bwMode="auto">
            <a:xfrm rot="-3592668">
              <a:off x="2726" y="2737"/>
              <a:ext cx="378" cy="315"/>
              <a:chOff x="4785" y="11039"/>
              <a:chExt cx="829" cy="688"/>
            </a:xfrm>
          </p:grpSpPr>
          <p:sp>
            <p:nvSpPr>
              <p:cNvPr id="55468" name="Freeform 172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69" name="Line 173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70" name="Line 174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71" name="Line 175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72" name="Arc 176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473" name="Freeform 177"/>
            <p:cNvSpPr>
              <a:spLocks/>
            </p:cNvSpPr>
            <p:nvPr/>
          </p:nvSpPr>
          <p:spPr bwMode="auto">
            <a:xfrm rot="-3592668">
              <a:off x="2414" y="2477"/>
              <a:ext cx="1364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28575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74" name="Freeform 178"/>
            <p:cNvSpPr>
              <a:spLocks/>
            </p:cNvSpPr>
            <p:nvPr/>
          </p:nvSpPr>
          <p:spPr bwMode="auto">
            <a:xfrm rot="18007332" flipV="1">
              <a:off x="2496" y="2526"/>
              <a:ext cx="1365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28575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75" name="Freeform 179"/>
            <p:cNvSpPr>
              <a:spLocks/>
            </p:cNvSpPr>
            <p:nvPr/>
          </p:nvSpPr>
          <p:spPr bwMode="auto">
            <a:xfrm rot="-929206">
              <a:off x="2728" y="3035"/>
              <a:ext cx="137" cy="13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76" name="Freeform 180"/>
            <p:cNvSpPr>
              <a:spLocks/>
            </p:cNvSpPr>
            <p:nvPr/>
          </p:nvSpPr>
          <p:spPr bwMode="auto">
            <a:xfrm rot="-3592668">
              <a:off x="2545" y="2380"/>
              <a:ext cx="1264" cy="125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339933"/>
            </a:solidFill>
            <a:ln w="3175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77" name="Freeform 181"/>
            <p:cNvSpPr>
              <a:spLocks/>
            </p:cNvSpPr>
            <p:nvPr/>
          </p:nvSpPr>
          <p:spPr bwMode="auto">
            <a:xfrm rot="-3592668">
              <a:off x="2658" y="3021"/>
              <a:ext cx="284" cy="143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3175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78" name="Arc 182"/>
            <p:cNvSpPr>
              <a:spLocks/>
            </p:cNvSpPr>
            <p:nvPr/>
          </p:nvSpPr>
          <p:spPr bwMode="auto">
            <a:xfrm rot="3344830">
              <a:off x="2566" y="3029"/>
              <a:ext cx="183" cy="211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79" name="Arc 183"/>
            <p:cNvSpPr>
              <a:spLocks/>
            </p:cNvSpPr>
            <p:nvPr/>
          </p:nvSpPr>
          <p:spPr bwMode="auto">
            <a:xfrm rot="11069833" flipV="1">
              <a:off x="2743" y="3131"/>
              <a:ext cx="185" cy="211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0" name="Freeform 184"/>
            <p:cNvSpPr>
              <a:spLocks/>
            </p:cNvSpPr>
            <p:nvPr/>
          </p:nvSpPr>
          <p:spPr bwMode="auto">
            <a:xfrm rot="18007332" flipH="1">
              <a:off x="3446" y="1766"/>
              <a:ext cx="106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1" name="Line 185"/>
            <p:cNvSpPr>
              <a:spLocks noChangeShapeType="1"/>
            </p:cNvSpPr>
            <p:nvPr/>
          </p:nvSpPr>
          <p:spPr bwMode="auto">
            <a:xfrm rot="18007332" flipH="1">
              <a:off x="3526" y="1710"/>
              <a:ext cx="0" cy="25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2" name="Line 186"/>
            <p:cNvSpPr>
              <a:spLocks noChangeShapeType="1"/>
            </p:cNvSpPr>
            <p:nvPr/>
          </p:nvSpPr>
          <p:spPr bwMode="auto">
            <a:xfrm rot="18007332" flipH="1">
              <a:off x="3341" y="1821"/>
              <a:ext cx="11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3" name="Line 187"/>
            <p:cNvSpPr>
              <a:spLocks noChangeShapeType="1"/>
            </p:cNvSpPr>
            <p:nvPr/>
          </p:nvSpPr>
          <p:spPr bwMode="auto">
            <a:xfrm rot="18007332" flipH="1">
              <a:off x="3543" y="1940"/>
              <a:ext cx="1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4" name="Arc 188"/>
            <p:cNvSpPr>
              <a:spLocks/>
            </p:cNvSpPr>
            <p:nvPr/>
          </p:nvSpPr>
          <p:spPr bwMode="auto">
            <a:xfrm rot="4478833" flipH="1">
              <a:off x="3260" y="1857"/>
              <a:ext cx="315" cy="322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5" name="Freeform 189"/>
            <p:cNvSpPr>
              <a:spLocks/>
            </p:cNvSpPr>
            <p:nvPr/>
          </p:nvSpPr>
          <p:spPr bwMode="auto">
            <a:xfrm rot="-3592668">
              <a:off x="2798" y="2889"/>
              <a:ext cx="106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6" name="Line 190"/>
            <p:cNvSpPr>
              <a:spLocks noChangeShapeType="1"/>
            </p:cNvSpPr>
            <p:nvPr/>
          </p:nvSpPr>
          <p:spPr bwMode="auto">
            <a:xfrm rot="-3592668">
              <a:off x="2824" y="2927"/>
              <a:ext cx="0" cy="25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7" name="Line 191"/>
            <p:cNvSpPr>
              <a:spLocks noChangeShapeType="1"/>
            </p:cNvSpPr>
            <p:nvPr/>
          </p:nvSpPr>
          <p:spPr bwMode="auto">
            <a:xfrm rot="-3592668">
              <a:off x="2691" y="2948"/>
              <a:ext cx="11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8" name="Line 192"/>
            <p:cNvSpPr>
              <a:spLocks noChangeShapeType="1"/>
            </p:cNvSpPr>
            <p:nvPr/>
          </p:nvSpPr>
          <p:spPr bwMode="auto">
            <a:xfrm rot="-3592668">
              <a:off x="2894" y="3065"/>
              <a:ext cx="1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89" name="Arc 193"/>
            <p:cNvSpPr>
              <a:spLocks/>
            </p:cNvSpPr>
            <p:nvPr/>
          </p:nvSpPr>
          <p:spPr bwMode="auto">
            <a:xfrm rot="31535830">
              <a:off x="2771" y="2708"/>
              <a:ext cx="315" cy="322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90" name="Arc 194"/>
            <p:cNvSpPr>
              <a:spLocks/>
            </p:cNvSpPr>
            <p:nvPr/>
          </p:nvSpPr>
          <p:spPr bwMode="auto">
            <a:xfrm rot="-929206" flipH="1" flipV="1">
              <a:off x="2708" y="2948"/>
              <a:ext cx="222" cy="225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91" name="Arc 195"/>
            <p:cNvSpPr>
              <a:spLocks/>
            </p:cNvSpPr>
            <p:nvPr/>
          </p:nvSpPr>
          <p:spPr bwMode="auto">
            <a:xfrm rot="-929206">
              <a:off x="2663" y="3036"/>
              <a:ext cx="221" cy="22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92" name="Arc 196"/>
            <p:cNvSpPr>
              <a:spLocks/>
            </p:cNvSpPr>
            <p:nvPr/>
          </p:nvSpPr>
          <p:spPr bwMode="auto">
            <a:xfrm rot="-929206">
              <a:off x="2680" y="3182"/>
              <a:ext cx="88" cy="9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93" name="Arc 197"/>
            <p:cNvSpPr>
              <a:spLocks/>
            </p:cNvSpPr>
            <p:nvPr/>
          </p:nvSpPr>
          <p:spPr bwMode="auto">
            <a:xfrm rot="-929206" flipH="1" flipV="1">
              <a:off x="2720" y="3109"/>
              <a:ext cx="89" cy="89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94" name="Line 198"/>
            <p:cNvSpPr>
              <a:spLocks noChangeShapeType="1"/>
            </p:cNvSpPr>
            <p:nvPr/>
          </p:nvSpPr>
          <p:spPr bwMode="auto">
            <a:xfrm>
              <a:off x="2772" y="3401"/>
              <a:ext cx="1" cy="328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495" name="Line 199"/>
            <p:cNvSpPr>
              <a:spLocks noChangeShapeType="1"/>
            </p:cNvSpPr>
            <p:nvPr/>
          </p:nvSpPr>
          <p:spPr bwMode="auto">
            <a:xfrm rot="7220284">
              <a:off x="2565" y="3033"/>
              <a:ext cx="0" cy="328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5" name="Group 200"/>
            <p:cNvGrpSpPr>
              <a:grpSpLocks/>
            </p:cNvGrpSpPr>
            <p:nvPr/>
          </p:nvGrpSpPr>
          <p:grpSpPr bwMode="auto">
            <a:xfrm rot="7253297">
              <a:off x="2312" y="3027"/>
              <a:ext cx="142" cy="114"/>
              <a:chOff x="5504" y="8144"/>
              <a:chExt cx="291" cy="236"/>
            </a:xfrm>
          </p:grpSpPr>
          <p:sp>
            <p:nvSpPr>
              <p:cNvPr id="55497" name="Rectangle 201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498" name="Rectangle 202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6" name="Group 203"/>
            <p:cNvGrpSpPr>
              <a:grpSpLocks/>
            </p:cNvGrpSpPr>
            <p:nvPr/>
          </p:nvGrpSpPr>
          <p:grpSpPr bwMode="auto">
            <a:xfrm>
              <a:off x="2699" y="3715"/>
              <a:ext cx="141" cy="114"/>
              <a:chOff x="5504" y="8144"/>
              <a:chExt cx="291" cy="236"/>
            </a:xfrm>
          </p:grpSpPr>
          <p:sp>
            <p:nvSpPr>
              <p:cNvPr id="55500" name="Rectangle 204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5501" name="Rectangle 205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55502" name="Rectangle 206"/>
            <p:cNvSpPr>
              <a:spLocks noChangeArrowheads="1"/>
            </p:cNvSpPr>
            <p:nvPr/>
          </p:nvSpPr>
          <p:spPr bwMode="auto">
            <a:xfrm rot="3571960">
              <a:off x="2602" y="3317"/>
              <a:ext cx="27" cy="221"/>
            </a:xfrm>
            <a:prstGeom prst="rect">
              <a:avLst/>
            </a:prstGeom>
            <a:solidFill>
              <a:srgbClr val="00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503" name="Rectangle 207"/>
            <p:cNvSpPr>
              <a:spLocks noChangeArrowheads="1"/>
            </p:cNvSpPr>
            <p:nvPr/>
          </p:nvSpPr>
          <p:spPr bwMode="auto">
            <a:xfrm rot="2679310">
              <a:off x="2745" y="3359"/>
              <a:ext cx="25" cy="112"/>
            </a:xfrm>
            <a:prstGeom prst="rect">
              <a:avLst/>
            </a:prstGeom>
            <a:solidFill>
              <a:srgbClr val="00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504" name="Rectangle 208"/>
            <p:cNvSpPr>
              <a:spLocks noChangeArrowheads="1"/>
            </p:cNvSpPr>
            <p:nvPr/>
          </p:nvSpPr>
          <p:spPr bwMode="auto">
            <a:xfrm rot="-17064441">
              <a:off x="2674" y="3225"/>
              <a:ext cx="24" cy="112"/>
            </a:xfrm>
            <a:prstGeom prst="rect">
              <a:avLst/>
            </a:prstGeom>
            <a:solidFill>
              <a:srgbClr val="00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505" name="Oval 209"/>
            <p:cNvSpPr>
              <a:spLocks noChangeArrowheads="1"/>
            </p:cNvSpPr>
            <p:nvPr/>
          </p:nvSpPr>
          <p:spPr bwMode="auto">
            <a:xfrm>
              <a:off x="3159" y="917"/>
              <a:ext cx="1137" cy="1135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5506" name="Oval 210"/>
            <p:cNvSpPr>
              <a:spLocks noChangeArrowheads="1"/>
            </p:cNvSpPr>
            <p:nvPr/>
          </p:nvSpPr>
          <p:spPr bwMode="auto">
            <a:xfrm>
              <a:off x="4274" y="2846"/>
              <a:ext cx="1137" cy="1135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55507" name="Text Box 211"/>
          <p:cNvSpPr txBox="1">
            <a:spLocks noChangeArrowheads="1"/>
          </p:cNvSpPr>
          <p:nvPr/>
        </p:nvSpPr>
        <p:spPr bwMode="auto">
          <a:xfrm>
            <a:off x="3297238" y="5522913"/>
            <a:ext cx="9572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>
                <a:solidFill>
                  <a:srgbClr val="000000"/>
                </a:solidFill>
                <a:latin typeface="Helvetica" pitchFamily="34" charset="0"/>
              </a:rPr>
              <a:t>レーザー</a:t>
            </a:r>
            <a:endParaRPr lang="ja-JP" altLang="en-US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508" name="Text Box 212"/>
          <p:cNvSpPr txBox="1">
            <a:spLocks noChangeArrowheads="1"/>
          </p:cNvSpPr>
          <p:nvPr/>
        </p:nvSpPr>
        <p:spPr bwMode="auto">
          <a:xfrm>
            <a:off x="3562350" y="5916613"/>
            <a:ext cx="865188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>
                <a:solidFill>
                  <a:srgbClr val="000000"/>
                </a:solidFill>
                <a:latin typeface="Times New Roman" pitchFamily="18" charset="0"/>
              </a:rPr>
              <a:t>光検出器</a:t>
            </a:r>
            <a:endParaRPr lang="ja-JP" altLang="en-US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509" name="Text Box 213"/>
          <p:cNvSpPr txBox="1">
            <a:spLocks noChangeArrowheads="1"/>
          </p:cNvSpPr>
          <p:nvPr/>
        </p:nvSpPr>
        <p:spPr bwMode="auto">
          <a:xfrm>
            <a:off x="3270250" y="4987925"/>
            <a:ext cx="86677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>
                <a:solidFill>
                  <a:srgbClr val="000000"/>
                </a:solidFill>
                <a:latin typeface="Times New Roman" pitchFamily="18" charset="0"/>
              </a:rPr>
              <a:t>光検出器</a:t>
            </a:r>
            <a:endParaRPr lang="ja-JP" altLang="en-US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510" name="Text Box 214"/>
          <p:cNvSpPr txBox="1">
            <a:spLocks noChangeArrowheads="1"/>
          </p:cNvSpPr>
          <p:nvPr/>
        </p:nvSpPr>
        <p:spPr bwMode="auto">
          <a:xfrm>
            <a:off x="5389563" y="4991100"/>
            <a:ext cx="1270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>
                <a:solidFill>
                  <a:srgbClr val="000000"/>
                </a:solidFill>
                <a:latin typeface="Helvetica" pitchFamily="34" charset="0"/>
              </a:rPr>
              <a:t>光共振器</a:t>
            </a:r>
            <a:endParaRPr lang="ja-JP" alt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512" name="Text Box 216"/>
          <p:cNvSpPr txBox="1">
            <a:spLocks noChangeArrowheads="1"/>
          </p:cNvSpPr>
          <p:nvPr/>
        </p:nvSpPr>
        <p:spPr bwMode="auto">
          <a:xfrm>
            <a:off x="4792663" y="5995988"/>
            <a:ext cx="22796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>
                <a:solidFill>
                  <a:srgbClr val="000000"/>
                </a:solidFill>
                <a:latin typeface="Times New Roman" pitchFamily="18" charset="0"/>
              </a:rPr>
              <a:t>ドラッグフリー衛星</a:t>
            </a:r>
            <a:endParaRPr lang="ja-JP" alt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514" name="Text Box 218"/>
          <p:cNvSpPr txBox="1">
            <a:spLocks noChangeArrowheads="1"/>
          </p:cNvSpPr>
          <p:nvPr/>
        </p:nvSpPr>
        <p:spPr bwMode="auto">
          <a:xfrm>
            <a:off x="5049838" y="3876675"/>
            <a:ext cx="1270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>
                <a:solidFill>
                  <a:srgbClr val="000000"/>
                </a:solidFill>
                <a:latin typeface="Helvetica" pitchFamily="34" charset="0"/>
              </a:rPr>
              <a:t>光共振器</a:t>
            </a:r>
            <a:endParaRPr lang="ja-JP" altLang="en-US" sz="2000" b="1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5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軌道とコンステレーション（案）</a:t>
            </a:r>
          </a:p>
        </p:txBody>
      </p:sp>
      <p:sp>
        <p:nvSpPr>
          <p:cNvPr id="89091" name="Oval 3"/>
          <p:cNvSpPr>
            <a:spLocks noChangeArrowheads="1"/>
          </p:cNvSpPr>
          <p:nvPr/>
        </p:nvSpPr>
        <p:spPr bwMode="auto">
          <a:xfrm>
            <a:off x="1866900" y="2717800"/>
            <a:ext cx="5146675" cy="25685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4284663" y="3844925"/>
            <a:ext cx="338137" cy="3381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4964113" y="2670175"/>
            <a:ext cx="176212" cy="17621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094" name="Freeform 6"/>
          <p:cNvSpPr>
            <a:spLocks/>
          </p:cNvSpPr>
          <p:nvPr/>
        </p:nvSpPr>
        <p:spPr bwMode="auto">
          <a:xfrm>
            <a:off x="1954213" y="3381375"/>
            <a:ext cx="276225" cy="347663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189"/>
              </a:cxn>
              <a:cxn ang="0">
                <a:pos x="150" y="126"/>
              </a:cxn>
              <a:cxn ang="0">
                <a:pos x="16" y="0"/>
              </a:cxn>
            </a:cxnLst>
            <a:rect l="0" t="0" r="r" b="b"/>
            <a:pathLst>
              <a:path w="150" h="189">
                <a:moveTo>
                  <a:pt x="16" y="0"/>
                </a:moveTo>
                <a:lnTo>
                  <a:pt x="0" y="189"/>
                </a:lnTo>
                <a:lnTo>
                  <a:pt x="150" y="126"/>
                </a:lnTo>
                <a:lnTo>
                  <a:pt x="16" y="0"/>
                </a:lnTo>
                <a:close/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095" name="Freeform 7"/>
          <p:cNvSpPr>
            <a:spLocks/>
          </p:cNvSpPr>
          <p:nvPr/>
        </p:nvSpPr>
        <p:spPr bwMode="auto">
          <a:xfrm>
            <a:off x="4546600" y="5184775"/>
            <a:ext cx="414338" cy="23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5" y="15"/>
              </a:cxn>
              <a:cxn ang="0">
                <a:pos x="79" y="118"/>
              </a:cxn>
              <a:cxn ang="0">
                <a:pos x="0" y="0"/>
              </a:cxn>
            </a:cxnLst>
            <a:rect l="0" t="0" r="r" b="b"/>
            <a:pathLst>
              <a:path w="205" h="118">
                <a:moveTo>
                  <a:pt x="0" y="0"/>
                </a:moveTo>
                <a:lnTo>
                  <a:pt x="205" y="15"/>
                </a:lnTo>
                <a:lnTo>
                  <a:pt x="79" y="118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922963" y="2835275"/>
            <a:ext cx="311150" cy="395288"/>
            <a:chOff x="3731" y="1786"/>
            <a:chExt cx="196" cy="249"/>
          </a:xfrm>
        </p:grpSpPr>
        <p:sp>
          <p:nvSpPr>
            <p:cNvPr id="89097" name="Freeform 9"/>
            <p:cNvSpPr>
              <a:spLocks/>
            </p:cNvSpPr>
            <p:nvPr/>
          </p:nvSpPr>
          <p:spPr bwMode="auto">
            <a:xfrm>
              <a:off x="3731" y="1830"/>
              <a:ext cx="194" cy="2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" y="268"/>
                </a:cxn>
                <a:cxn ang="0">
                  <a:pos x="253" y="15"/>
                </a:cxn>
                <a:cxn ang="0">
                  <a:pos x="0" y="0"/>
                </a:cxn>
              </a:cxnLst>
              <a:rect l="0" t="0" r="r" b="b"/>
              <a:pathLst>
                <a:path w="253" h="268">
                  <a:moveTo>
                    <a:pt x="0" y="0"/>
                  </a:moveTo>
                  <a:lnTo>
                    <a:pt x="119" y="268"/>
                  </a:lnTo>
                  <a:lnTo>
                    <a:pt x="253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098" name="Freeform 10"/>
            <p:cNvSpPr>
              <a:spLocks/>
            </p:cNvSpPr>
            <p:nvPr/>
          </p:nvSpPr>
          <p:spPr bwMode="auto">
            <a:xfrm flipH="1" flipV="1">
              <a:off x="3733" y="1786"/>
              <a:ext cx="194" cy="2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" y="268"/>
                </a:cxn>
                <a:cxn ang="0">
                  <a:pos x="253" y="15"/>
                </a:cxn>
                <a:cxn ang="0">
                  <a:pos x="0" y="0"/>
                </a:cxn>
              </a:cxnLst>
              <a:rect l="0" t="0" r="r" b="b"/>
              <a:pathLst>
                <a:path w="253" h="268">
                  <a:moveTo>
                    <a:pt x="0" y="0"/>
                  </a:moveTo>
                  <a:lnTo>
                    <a:pt x="119" y="268"/>
                  </a:lnTo>
                  <a:lnTo>
                    <a:pt x="253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638550" y="5446713"/>
            <a:ext cx="1227138" cy="1122362"/>
            <a:chOff x="335" y="1710"/>
            <a:chExt cx="2393" cy="2190"/>
          </a:xfrm>
        </p:grpSpPr>
        <p:sp>
          <p:nvSpPr>
            <p:cNvPr id="89100" name="Oval 12"/>
            <p:cNvSpPr>
              <a:spLocks noChangeArrowheads="1"/>
            </p:cNvSpPr>
            <p:nvPr/>
          </p:nvSpPr>
          <p:spPr bwMode="auto">
            <a:xfrm rot="-28819849">
              <a:off x="1918" y="3088"/>
              <a:ext cx="809" cy="8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1" name="Oval 13"/>
            <p:cNvSpPr>
              <a:spLocks noChangeArrowheads="1"/>
            </p:cNvSpPr>
            <p:nvPr/>
          </p:nvSpPr>
          <p:spPr bwMode="auto">
            <a:xfrm rot="7200911">
              <a:off x="1126" y="1710"/>
              <a:ext cx="809" cy="8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2" name="Oval 14"/>
            <p:cNvSpPr>
              <a:spLocks noChangeArrowheads="1"/>
            </p:cNvSpPr>
            <p:nvPr/>
          </p:nvSpPr>
          <p:spPr bwMode="auto">
            <a:xfrm>
              <a:off x="335" y="3090"/>
              <a:ext cx="809" cy="8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3" name="Rectangle 15"/>
            <p:cNvSpPr>
              <a:spLocks noChangeArrowheads="1"/>
            </p:cNvSpPr>
            <p:nvPr/>
          </p:nvSpPr>
          <p:spPr bwMode="auto">
            <a:xfrm rot="-17064441">
              <a:off x="779" y="3361"/>
              <a:ext cx="19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4" name="Rectangle 16"/>
            <p:cNvSpPr>
              <a:spLocks noChangeArrowheads="1"/>
            </p:cNvSpPr>
            <p:nvPr/>
          </p:nvSpPr>
          <p:spPr bwMode="auto">
            <a:xfrm rot="2679310">
              <a:off x="832" y="3456"/>
              <a:ext cx="17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5" name="Rectangle 17"/>
            <p:cNvSpPr>
              <a:spLocks noChangeArrowheads="1"/>
            </p:cNvSpPr>
            <p:nvPr/>
          </p:nvSpPr>
          <p:spPr bwMode="auto">
            <a:xfrm rot="3571960">
              <a:off x="728" y="3427"/>
              <a:ext cx="21" cy="158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6" name="Line 18"/>
            <p:cNvSpPr>
              <a:spLocks noChangeShapeType="1"/>
            </p:cNvSpPr>
            <p:nvPr/>
          </p:nvSpPr>
          <p:spPr bwMode="auto">
            <a:xfrm flipV="1">
              <a:off x="435" y="3495"/>
              <a:ext cx="1474" cy="0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7" name="Rectangle 19"/>
            <p:cNvSpPr>
              <a:spLocks noChangeArrowheads="1"/>
            </p:cNvSpPr>
            <p:nvPr/>
          </p:nvSpPr>
          <p:spPr bwMode="auto">
            <a:xfrm>
              <a:off x="418" y="3452"/>
              <a:ext cx="159" cy="83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8" name="Freeform 20"/>
            <p:cNvSpPr>
              <a:spLocks/>
            </p:cNvSpPr>
            <p:nvPr/>
          </p:nvSpPr>
          <p:spPr bwMode="auto">
            <a:xfrm>
              <a:off x="904" y="3464"/>
              <a:ext cx="35" cy="63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09" name="Line 21"/>
            <p:cNvSpPr>
              <a:spLocks noChangeShapeType="1"/>
            </p:cNvSpPr>
            <p:nvPr/>
          </p:nvSpPr>
          <p:spPr bwMode="auto">
            <a:xfrm>
              <a:off x="906" y="3465"/>
              <a:ext cx="3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10" name="Line 22"/>
            <p:cNvSpPr>
              <a:spLocks noChangeShapeType="1"/>
            </p:cNvSpPr>
            <p:nvPr/>
          </p:nvSpPr>
          <p:spPr bwMode="auto">
            <a:xfrm>
              <a:off x="908" y="3525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032" y="3383"/>
              <a:ext cx="267" cy="224"/>
              <a:chOff x="4785" y="11039"/>
              <a:chExt cx="829" cy="688"/>
            </a:xfrm>
          </p:grpSpPr>
          <p:sp>
            <p:nvSpPr>
              <p:cNvPr id="89112" name="Freeform 24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13" name="Line 25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14" name="Line 26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15" name="Line 27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16" name="Arc 28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117" name="Freeform 29"/>
            <p:cNvSpPr>
              <a:spLocks/>
            </p:cNvSpPr>
            <p:nvPr/>
          </p:nvSpPr>
          <p:spPr bwMode="auto">
            <a:xfrm>
              <a:off x="993" y="3452"/>
              <a:ext cx="972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18" name="Freeform 30"/>
            <p:cNvSpPr>
              <a:spLocks/>
            </p:cNvSpPr>
            <p:nvPr/>
          </p:nvSpPr>
          <p:spPr bwMode="auto">
            <a:xfrm flipV="1">
              <a:off x="993" y="3521"/>
              <a:ext cx="972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19" name="Freeform 31"/>
            <p:cNvSpPr>
              <a:spLocks/>
            </p:cNvSpPr>
            <p:nvPr/>
          </p:nvSpPr>
          <p:spPr bwMode="auto">
            <a:xfrm rot="2663462">
              <a:off x="947" y="3449"/>
              <a:ext cx="96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0" name="Freeform 32"/>
            <p:cNvSpPr>
              <a:spLocks/>
            </p:cNvSpPr>
            <p:nvPr/>
          </p:nvSpPr>
          <p:spPr bwMode="auto">
            <a:xfrm>
              <a:off x="1080" y="3452"/>
              <a:ext cx="902" cy="89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339933"/>
            </a:solidFill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1" name="Freeform 33"/>
            <p:cNvSpPr>
              <a:spLocks/>
            </p:cNvSpPr>
            <p:nvPr/>
          </p:nvSpPr>
          <p:spPr bwMode="auto">
            <a:xfrm>
              <a:off x="900" y="3443"/>
              <a:ext cx="204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2" name="Arc 34"/>
            <p:cNvSpPr>
              <a:spLocks/>
            </p:cNvSpPr>
            <p:nvPr/>
          </p:nvSpPr>
          <p:spPr bwMode="auto">
            <a:xfrm rot="6937498">
              <a:off x="860" y="3347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3" name="Arc 35"/>
            <p:cNvSpPr>
              <a:spLocks/>
            </p:cNvSpPr>
            <p:nvPr/>
          </p:nvSpPr>
          <p:spPr bwMode="auto">
            <a:xfrm rot="14662502" flipV="1">
              <a:off x="861" y="3493"/>
              <a:ext cx="130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4" name="Freeform 36"/>
            <p:cNvSpPr>
              <a:spLocks/>
            </p:cNvSpPr>
            <p:nvPr/>
          </p:nvSpPr>
          <p:spPr bwMode="auto">
            <a:xfrm>
              <a:off x="1036" y="3411"/>
              <a:ext cx="75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5" name="Line 37"/>
            <p:cNvSpPr>
              <a:spLocks noChangeShapeType="1"/>
            </p:cNvSpPr>
            <p:nvPr/>
          </p:nvSpPr>
          <p:spPr bwMode="auto">
            <a:xfrm>
              <a:off x="1036" y="3406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6" name="Line 38"/>
            <p:cNvSpPr>
              <a:spLocks noChangeShapeType="1"/>
            </p:cNvSpPr>
            <p:nvPr/>
          </p:nvSpPr>
          <p:spPr bwMode="auto">
            <a:xfrm>
              <a:off x="1032" y="3581"/>
              <a:ext cx="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7" name="Arc 39"/>
            <p:cNvSpPr>
              <a:spLocks/>
            </p:cNvSpPr>
            <p:nvPr/>
          </p:nvSpPr>
          <p:spPr bwMode="auto">
            <a:xfrm rot="35128499">
              <a:off x="1073" y="3380"/>
              <a:ext cx="223" cy="229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8" name="Arc 40"/>
            <p:cNvSpPr>
              <a:spLocks/>
            </p:cNvSpPr>
            <p:nvPr/>
          </p:nvSpPr>
          <p:spPr bwMode="auto">
            <a:xfrm rot="2663462" flipH="1" flipV="1">
              <a:off x="950" y="3413"/>
              <a:ext cx="157" cy="1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29" name="Arc 41"/>
            <p:cNvSpPr>
              <a:spLocks/>
            </p:cNvSpPr>
            <p:nvPr/>
          </p:nvSpPr>
          <p:spPr bwMode="auto">
            <a:xfrm rot="2663462">
              <a:off x="880" y="3419"/>
              <a:ext cx="158" cy="16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30" name="Arc 42"/>
            <p:cNvSpPr>
              <a:spLocks/>
            </p:cNvSpPr>
            <p:nvPr/>
          </p:nvSpPr>
          <p:spPr bwMode="auto">
            <a:xfrm rot="2663462">
              <a:off x="862" y="3464"/>
              <a:ext cx="62" cy="65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31" name="Arc 43"/>
            <p:cNvSpPr>
              <a:spLocks/>
            </p:cNvSpPr>
            <p:nvPr/>
          </p:nvSpPr>
          <p:spPr bwMode="auto">
            <a:xfrm rot="2663462" flipH="1" flipV="1">
              <a:off x="921" y="3464"/>
              <a:ext cx="63" cy="63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32" name="Line 44"/>
            <p:cNvSpPr>
              <a:spLocks noChangeShapeType="1"/>
            </p:cNvSpPr>
            <p:nvPr/>
          </p:nvSpPr>
          <p:spPr bwMode="auto">
            <a:xfrm rot="1807332" flipV="1">
              <a:off x="857" y="3046"/>
              <a:ext cx="1" cy="481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33" name="Freeform 45"/>
            <p:cNvSpPr>
              <a:spLocks/>
            </p:cNvSpPr>
            <p:nvPr/>
          </p:nvSpPr>
          <p:spPr bwMode="auto">
            <a:xfrm rot="-3592668">
              <a:off x="813" y="3304"/>
              <a:ext cx="34" cy="65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34" name="Line 46"/>
            <p:cNvSpPr>
              <a:spLocks noChangeShapeType="1"/>
            </p:cNvSpPr>
            <p:nvPr/>
          </p:nvSpPr>
          <p:spPr bwMode="auto">
            <a:xfrm rot="-3592668">
              <a:off x="791" y="3320"/>
              <a:ext cx="3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35" name="Line 47"/>
            <p:cNvSpPr>
              <a:spLocks noChangeShapeType="1"/>
            </p:cNvSpPr>
            <p:nvPr/>
          </p:nvSpPr>
          <p:spPr bwMode="auto">
            <a:xfrm rot="-3592668">
              <a:off x="842" y="3349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 rot="-3592668">
              <a:off x="817" y="3012"/>
              <a:ext cx="270" cy="226"/>
              <a:chOff x="4785" y="11039"/>
              <a:chExt cx="829" cy="688"/>
            </a:xfrm>
          </p:grpSpPr>
          <p:sp>
            <p:nvSpPr>
              <p:cNvPr id="89137" name="Freeform 49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38" name="Line 50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39" name="Line 51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40" name="Line 52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41" name="Arc 53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142" name="Freeform 54"/>
            <p:cNvSpPr>
              <a:spLocks/>
            </p:cNvSpPr>
            <p:nvPr/>
          </p:nvSpPr>
          <p:spPr bwMode="auto">
            <a:xfrm rot="-3592668">
              <a:off x="593" y="2827"/>
              <a:ext cx="97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43" name="Freeform 55"/>
            <p:cNvSpPr>
              <a:spLocks/>
            </p:cNvSpPr>
            <p:nvPr/>
          </p:nvSpPr>
          <p:spPr bwMode="auto">
            <a:xfrm rot="18007332" flipV="1">
              <a:off x="652" y="2862"/>
              <a:ext cx="97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44" name="Freeform 56"/>
            <p:cNvSpPr>
              <a:spLocks/>
            </p:cNvSpPr>
            <p:nvPr/>
          </p:nvSpPr>
          <p:spPr bwMode="auto">
            <a:xfrm rot="-929206">
              <a:off x="819" y="3225"/>
              <a:ext cx="98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45" name="Freeform 57"/>
            <p:cNvSpPr>
              <a:spLocks/>
            </p:cNvSpPr>
            <p:nvPr/>
          </p:nvSpPr>
          <p:spPr bwMode="auto">
            <a:xfrm rot="-3592668">
              <a:off x="687" y="2758"/>
              <a:ext cx="903" cy="88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339933"/>
            </a:solidFill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46" name="Freeform 58"/>
            <p:cNvSpPr>
              <a:spLocks/>
            </p:cNvSpPr>
            <p:nvPr/>
          </p:nvSpPr>
          <p:spPr bwMode="auto">
            <a:xfrm rot="-3592668">
              <a:off x="768" y="3215"/>
              <a:ext cx="203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47" name="Arc 59"/>
            <p:cNvSpPr>
              <a:spLocks/>
            </p:cNvSpPr>
            <p:nvPr/>
          </p:nvSpPr>
          <p:spPr bwMode="auto">
            <a:xfrm rot="3344830">
              <a:off x="704" y="3219"/>
              <a:ext cx="130" cy="15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48" name="Arc 60"/>
            <p:cNvSpPr>
              <a:spLocks/>
            </p:cNvSpPr>
            <p:nvPr/>
          </p:nvSpPr>
          <p:spPr bwMode="auto">
            <a:xfrm rot="11069833" flipV="1">
              <a:off x="830" y="3293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49" name="Freeform 61"/>
            <p:cNvSpPr>
              <a:spLocks/>
            </p:cNvSpPr>
            <p:nvPr/>
          </p:nvSpPr>
          <p:spPr bwMode="auto">
            <a:xfrm rot="-3592668">
              <a:off x="868" y="3119"/>
              <a:ext cx="77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0" name="Line 62"/>
            <p:cNvSpPr>
              <a:spLocks noChangeShapeType="1"/>
            </p:cNvSpPr>
            <p:nvPr/>
          </p:nvSpPr>
          <p:spPr bwMode="auto">
            <a:xfrm rot="-3592668">
              <a:off x="887" y="3148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1" name="Line 63"/>
            <p:cNvSpPr>
              <a:spLocks noChangeShapeType="1"/>
            </p:cNvSpPr>
            <p:nvPr/>
          </p:nvSpPr>
          <p:spPr bwMode="auto">
            <a:xfrm rot="-3592668">
              <a:off x="792" y="3163"/>
              <a:ext cx="8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2" name="Line 64"/>
            <p:cNvSpPr>
              <a:spLocks noChangeShapeType="1"/>
            </p:cNvSpPr>
            <p:nvPr/>
          </p:nvSpPr>
          <p:spPr bwMode="auto">
            <a:xfrm rot="-3592668">
              <a:off x="936" y="3246"/>
              <a:ext cx="8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3" name="Arc 65"/>
            <p:cNvSpPr>
              <a:spLocks/>
            </p:cNvSpPr>
            <p:nvPr/>
          </p:nvSpPr>
          <p:spPr bwMode="auto">
            <a:xfrm rot="31535830">
              <a:off x="851" y="2990"/>
              <a:ext cx="223" cy="231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4" name="Arc 66"/>
            <p:cNvSpPr>
              <a:spLocks/>
            </p:cNvSpPr>
            <p:nvPr/>
          </p:nvSpPr>
          <p:spPr bwMode="auto">
            <a:xfrm rot="-929206" flipH="1" flipV="1">
              <a:off x="805" y="3162"/>
              <a:ext cx="158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5" name="Arc 67"/>
            <p:cNvSpPr>
              <a:spLocks/>
            </p:cNvSpPr>
            <p:nvPr/>
          </p:nvSpPr>
          <p:spPr bwMode="auto">
            <a:xfrm rot="-929206">
              <a:off x="773" y="3225"/>
              <a:ext cx="157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6" name="Arc 68"/>
            <p:cNvSpPr>
              <a:spLocks/>
            </p:cNvSpPr>
            <p:nvPr/>
          </p:nvSpPr>
          <p:spPr bwMode="auto">
            <a:xfrm rot="-929206">
              <a:off x="786" y="3331"/>
              <a:ext cx="61" cy="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7" name="Arc 69"/>
            <p:cNvSpPr>
              <a:spLocks/>
            </p:cNvSpPr>
            <p:nvPr/>
          </p:nvSpPr>
          <p:spPr bwMode="auto">
            <a:xfrm rot="-929206" flipH="1" flipV="1">
              <a:off x="814" y="3277"/>
              <a:ext cx="62" cy="6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8" name="Line 70"/>
            <p:cNvSpPr>
              <a:spLocks noChangeShapeType="1"/>
            </p:cNvSpPr>
            <p:nvPr/>
          </p:nvSpPr>
          <p:spPr bwMode="auto">
            <a:xfrm>
              <a:off x="851" y="3486"/>
              <a:ext cx="0" cy="235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59" name="Line 71"/>
            <p:cNvSpPr>
              <a:spLocks noChangeShapeType="1"/>
            </p:cNvSpPr>
            <p:nvPr/>
          </p:nvSpPr>
          <p:spPr bwMode="auto">
            <a:xfrm rot="7220284">
              <a:off x="703" y="3224"/>
              <a:ext cx="0" cy="232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6" name="Group 72"/>
            <p:cNvGrpSpPr>
              <a:grpSpLocks/>
            </p:cNvGrpSpPr>
            <p:nvPr/>
          </p:nvGrpSpPr>
          <p:grpSpPr bwMode="auto">
            <a:xfrm rot="7253297">
              <a:off x="523" y="3218"/>
              <a:ext cx="102" cy="81"/>
              <a:chOff x="5504" y="8144"/>
              <a:chExt cx="291" cy="236"/>
            </a:xfrm>
          </p:grpSpPr>
          <p:sp>
            <p:nvSpPr>
              <p:cNvPr id="89161" name="Rectangle 73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62" name="Rectangle 74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799" y="3710"/>
              <a:ext cx="99" cy="80"/>
              <a:chOff x="5504" y="8144"/>
              <a:chExt cx="291" cy="236"/>
            </a:xfrm>
          </p:grpSpPr>
          <p:sp>
            <p:nvSpPr>
              <p:cNvPr id="89164" name="Rectangle 76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65" name="Rectangle 77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166" name="Rectangle 78"/>
            <p:cNvSpPr>
              <a:spLocks noChangeArrowheads="1"/>
            </p:cNvSpPr>
            <p:nvPr/>
          </p:nvSpPr>
          <p:spPr bwMode="auto">
            <a:xfrm rot="3571960">
              <a:off x="728" y="3427"/>
              <a:ext cx="21" cy="15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67" name="Rectangle 79"/>
            <p:cNvSpPr>
              <a:spLocks noChangeArrowheads="1"/>
            </p:cNvSpPr>
            <p:nvPr/>
          </p:nvSpPr>
          <p:spPr bwMode="auto">
            <a:xfrm rot="2679310">
              <a:off x="832" y="3456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68" name="Rectangle 80"/>
            <p:cNvSpPr>
              <a:spLocks noChangeArrowheads="1"/>
            </p:cNvSpPr>
            <p:nvPr/>
          </p:nvSpPr>
          <p:spPr bwMode="auto">
            <a:xfrm rot="-17064441">
              <a:off x="780" y="3360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69" name="Freeform 81"/>
            <p:cNvSpPr>
              <a:spLocks/>
            </p:cNvSpPr>
            <p:nvPr/>
          </p:nvSpPr>
          <p:spPr bwMode="auto">
            <a:xfrm rot="3608242">
              <a:off x="1443" y="2731"/>
              <a:ext cx="97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0" name="Freeform 82"/>
            <p:cNvSpPr>
              <a:spLocks/>
            </p:cNvSpPr>
            <p:nvPr/>
          </p:nvSpPr>
          <p:spPr bwMode="auto">
            <a:xfrm rot="3608242" flipV="1">
              <a:off x="1383" y="2765"/>
              <a:ext cx="97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1" name="Freeform 83"/>
            <p:cNvSpPr>
              <a:spLocks/>
            </p:cNvSpPr>
            <p:nvPr/>
          </p:nvSpPr>
          <p:spPr bwMode="auto">
            <a:xfrm rot="3608242">
              <a:off x="1479" y="2763"/>
              <a:ext cx="903" cy="88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339933"/>
            </a:solidFill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2" name="Rectangle 84"/>
            <p:cNvSpPr>
              <a:spLocks noChangeArrowheads="1"/>
            </p:cNvSpPr>
            <p:nvPr/>
          </p:nvSpPr>
          <p:spPr bwMode="auto">
            <a:xfrm rot="-9863530">
              <a:off x="1578" y="2165"/>
              <a:ext cx="19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3" name="Rectangle 85"/>
            <p:cNvSpPr>
              <a:spLocks noChangeArrowheads="1"/>
            </p:cNvSpPr>
            <p:nvPr/>
          </p:nvSpPr>
          <p:spPr bwMode="auto">
            <a:xfrm rot="9880221">
              <a:off x="1470" y="2162"/>
              <a:ext cx="17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4" name="Rectangle 86"/>
            <p:cNvSpPr>
              <a:spLocks noChangeArrowheads="1"/>
            </p:cNvSpPr>
            <p:nvPr/>
          </p:nvSpPr>
          <p:spPr bwMode="auto">
            <a:xfrm rot="10772871">
              <a:off x="1511" y="2030"/>
              <a:ext cx="21" cy="158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5" name="Line 87"/>
            <p:cNvSpPr>
              <a:spLocks noChangeShapeType="1"/>
            </p:cNvSpPr>
            <p:nvPr/>
          </p:nvSpPr>
          <p:spPr bwMode="auto">
            <a:xfrm rot="7200911" flipV="1">
              <a:off x="1254" y="2099"/>
              <a:ext cx="571" cy="0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6" name="Rectangle 88"/>
            <p:cNvSpPr>
              <a:spLocks noChangeArrowheads="1"/>
            </p:cNvSpPr>
            <p:nvPr/>
          </p:nvSpPr>
          <p:spPr bwMode="auto">
            <a:xfrm rot="7200911">
              <a:off x="1573" y="1864"/>
              <a:ext cx="159" cy="83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7" name="Freeform 89"/>
            <p:cNvSpPr>
              <a:spLocks/>
            </p:cNvSpPr>
            <p:nvPr/>
          </p:nvSpPr>
          <p:spPr bwMode="auto">
            <a:xfrm rot="7200911">
              <a:off x="1421" y="2240"/>
              <a:ext cx="35" cy="63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8" name="Line 90"/>
            <p:cNvSpPr>
              <a:spLocks noChangeShapeType="1"/>
            </p:cNvSpPr>
            <p:nvPr/>
          </p:nvSpPr>
          <p:spPr bwMode="auto">
            <a:xfrm rot="7200911">
              <a:off x="1449" y="2286"/>
              <a:ext cx="3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79" name="Line 91"/>
            <p:cNvSpPr>
              <a:spLocks noChangeShapeType="1"/>
            </p:cNvSpPr>
            <p:nvPr/>
          </p:nvSpPr>
          <p:spPr bwMode="auto">
            <a:xfrm rot="7200911">
              <a:off x="1398" y="2259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 rot="7200911">
              <a:off x="1184" y="2372"/>
              <a:ext cx="267" cy="224"/>
              <a:chOff x="4785" y="11039"/>
              <a:chExt cx="829" cy="688"/>
            </a:xfrm>
          </p:grpSpPr>
          <p:sp>
            <p:nvSpPr>
              <p:cNvPr id="89181" name="Freeform 93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82" name="Line 94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83" name="Line 95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84" name="Line 96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185" name="Arc 97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186" name="Freeform 98"/>
            <p:cNvSpPr>
              <a:spLocks/>
            </p:cNvSpPr>
            <p:nvPr/>
          </p:nvSpPr>
          <p:spPr bwMode="auto">
            <a:xfrm rot="9864373">
              <a:off x="1353" y="2287"/>
              <a:ext cx="96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87" name="Freeform 99"/>
            <p:cNvSpPr>
              <a:spLocks/>
            </p:cNvSpPr>
            <p:nvPr/>
          </p:nvSpPr>
          <p:spPr bwMode="auto">
            <a:xfrm rot="7200911">
              <a:off x="1299" y="2292"/>
              <a:ext cx="204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88" name="Arc 100"/>
            <p:cNvSpPr>
              <a:spLocks/>
            </p:cNvSpPr>
            <p:nvPr/>
          </p:nvSpPr>
          <p:spPr bwMode="auto">
            <a:xfrm rot="14138409">
              <a:off x="1435" y="2238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89" name="Arc 101"/>
            <p:cNvSpPr>
              <a:spLocks/>
            </p:cNvSpPr>
            <p:nvPr/>
          </p:nvSpPr>
          <p:spPr bwMode="auto">
            <a:xfrm rot="263413" flipV="1">
              <a:off x="1310" y="2165"/>
              <a:ext cx="130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0" name="Freeform 102"/>
            <p:cNvSpPr>
              <a:spLocks/>
            </p:cNvSpPr>
            <p:nvPr/>
          </p:nvSpPr>
          <p:spPr bwMode="auto">
            <a:xfrm rot="7200911">
              <a:off x="1325" y="2319"/>
              <a:ext cx="75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1" name="Line 103"/>
            <p:cNvSpPr>
              <a:spLocks noChangeShapeType="1"/>
            </p:cNvSpPr>
            <p:nvPr/>
          </p:nvSpPr>
          <p:spPr bwMode="auto">
            <a:xfrm rot="7200911">
              <a:off x="1382" y="2281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2" name="Line 104"/>
            <p:cNvSpPr>
              <a:spLocks noChangeShapeType="1"/>
            </p:cNvSpPr>
            <p:nvPr/>
          </p:nvSpPr>
          <p:spPr bwMode="auto">
            <a:xfrm rot="7200911">
              <a:off x="1247" y="2361"/>
              <a:ext cx="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3" name="Arc 105"/>
            <p:cNvSpPr>
              <a:spLocks/>
            </p:cNvSpPr>
            <p:nvPr/>
          </p:nvSpPr>
          <p:spPr bwMode="auto">
            <a:xfrm rot="42329410">
              <a:off x="1196" y="2386"/>
              <a:ext cx="223" cy="229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4" name="Arc 106"/>
            <p:cNvSpPr>
              <a:spLocks/>
            </p:cNvSpPr>
            <p:nvPr/>
          </p:nvSpPr>
          <p:spPr bwMode="auto">
            <a:xfrm rot="9864373" flipH="1" flipV="1">
              <a:off x="1308" y="2285"/>
              <a:ext cx="157" cy="1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5" name="Arc 107"/>
            <p:cNvSpPr>
              <a:spLocks/>
            </p:cNvSpPr>
            <p:nvPr/>
          </p:nvSpPr>
          <p:spPr bwMode="auto">
            <a:xfrm rot="9864373">
              <a:off x="1339" y="2223"/>
              <a:ext cx="158" cy="16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6" name="Arc 108"/>
            <p:cNvSpPr>
              <a:spLocks/>
            </p:cNvSpPr>
            <p:nvPr/>
          </p:nvSpPr>
          <p:spPr bwMode="auto">
            <a:xfrm rot="9864373">
              <a:off x="1422" y="2214"/>
              <a:ext cx="62" cy="65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7" name="Arc 109"/>
            <p:cNvSpPr>
              <a:spLocks/>
            </p:cNvSpPr>
            <p:nvPr/>
          </p:nvSpPr>
          <p:spPr bwMode="auto">
            <a:xfrm rot="9864373" flipH="1" flipV="1">
              <a:off x="1391" y="2267"/>
              <a:ext cx="63" cy="63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8" name="Line 110"/>
            <p:cNvSpPr>
              <a:spLocks noChangeShapeType="1"/>
            </p:cNvSpPr>
            <p:nvPr/>
          </p:nvSpPr>
          <p:spPr bwMode="auto">
            <a:xfrm rot="9008242" flipV="1">
              <a:off x="1611" y="2090"/>
              <a:ext cx="1" cy="323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199" name="Freeform 111"/>
            <p:cNvSpPr>
              <a:spLocks/>
            </p:cNvSpPr>
            <p:nvPr/>
          </p:nvSpPr>
          <p:spPr bwMode="auto">
            <a:xfrm rot="3608242">
              <a:off x="1606" y="2239"/>
              <a:ext cx="34" cy="65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00" name="Line 112"/>
            <p:cNvSpPr>
              <a:spLocks noChangeShapeType="1"/>
            </p:cNvSpPr>
            <p:nvPr/>
          </p:nvSpPr>
          <p:spPr bwMode="auto">
            <a:xfrm rot="3608242">
              <a:off x="1633" y="2258"/>
              <a:ext cx="3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01" name="Line 113"/>
            <p:cNvSpPr>
              <a:spLocks noChangeShapeType="1"/>
            </p:cNvSpPr>
            <p:nvPr/>
          </p:nvSpPr>
          <p:spPr bwMode="auto">
            <a:xfrm rot="3608242">
              <a:off x="1584" y="2290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 rot="3608242">
              <a:off x="1610" y="2371"/>
              <a:ext cx="270" cy="226"/>
              <a:chOff x="4785" y="11039"/>
              <a:chExt cx="829" cy="688"/>
            </a:xfrm>
          </p:grpSpPr>
          <p:sp>
            <p:nvSpPr>
              <p:cNvPr id="89203" name="Freeform 115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04" name="Line 116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05" name="Line 117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06" name="Line 118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07" name="Arc 119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208" name="Freeform 120"/>
            <p:cNvSpPr>
              <a:spLocks/>
            </p:cNvSpPr>
            <p:nvPr/>
          </p:nvSpPr>
          <p:spPr bwMode="auto">
            <a:xfrm rot="6271705">
              <a:off x="1610" y="2289"/>
              <a:ext cx="98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09" name="Freeform 121"/>
            <p:cNvSpPr>
              <a:spLocks/>
            </p:cNvSpPr>
            <p:nvPr/>
          </p:nvSpPr>
          <p:spPr bwMode="auto">
            <a:xfrm rot="3608242">
              <a:off x="1562" y="2291"/>
              <a:ext cx="203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0" name="Arc 122"/>
            <p:cNvSpPr>
              <a:spLocks/>
            </p:cNvSpPr>
            <p:nvPr/>
          </p:nvSpPr>
          <p:spPr bwMode="auto">
            <a:xfrm rot="10545741">
              <a:off x="1624" y="2164"/>
              <a:ext cx="130" cy="15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1" name="Arc 123"/>
            <p:cNvSpPr>
              <a:spLocks/>
            </p:cNvSpPr>
            <p:nvPr/>
          </p:nvSpPr>
          <p:spPr bwMode="auto">
            <a:xfrm rot="18270744" flipV="1">
              <a:off x="1497" y="2239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2" name="Freeform 124"/>
            <p:cNvSpPr>
              <a:spLocks/>
            </p:cNvSpPr>
            <p:nvPr/>
          </p:nvSpPr>
          <p:spPr bwMode="auto">
            <a:xfrm rot="3608242">
              <a:off x="1660" y="2320"/>
              <a:ext cx="77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3" name="Line 125"/>
            <p:cNvSpPr>
              <a:spLocks noChangeShapeType="1"/>
            </p:cNvSpPr>
            <p:nvPr/>
          </p:nvSpPr>
          <p:spPr bwMode="auto">
            <a:xfrm rot="3608242">
              <a:off x="1680" y="2281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4" name="Line 126"/>
            <p:cNvSpPr>
              <a:spLocks noChangeShapeType="1"/>
            </p:cNvSpPr>
            <p:nvPr/>
          </p:nvSpPr>
          <p:spPr bwMode="auto">
            <a:xfrm rot="3608242">
              <a:off x="1730" y="2360"/>
              <a:ext cx="8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5" name="Line 127"/>
            <p:cNvSpPr>
              <a:spLocks noChangeShapeType="1"/>
            </p:cNvSpPr>
            <p:nvPr/>
          </p:nvSpPr>
          <p:spPr bwMode="auto">
            <a:xfrm rot="3608242">
              <a:off x="1583" y="2445"/>
              <a:ext cx="8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6" name="Arc 128"/>
            <p:cNvSpPr>
              <a:spLocks/>
            </p:cNvSpPr>
            <p:nvPr/>
          </p:nvSpPr>
          <p:spPr bwMode="auto">
            <a:xfrm rot="38736742">
              <a:off x="1644" y="2387"/>
              <a:ext cx="223" cy="231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7" name="Arc 129"/>
            <p:cNvSpPr>
              <a:spLocks/>
            </p:cNvSpPr>
            <p:nvPr/>
          </p:nvSpPr>
          <p:spPr bwMode="auto">
            <a:xfrm rot="6271705" flipH="1" flipV="1">
              <a:off x="1598" y="2285"/>
              <a:ext cx="158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8" name="Arc 130"/>
            <p:cNvSpPr>
              <a:spLocks/>
            </p:cNvSpPr>
            <p:nvPr/>
          </p:nvSpPr>
          <p:spPr bwMode="auto">
            <a:xfrm rot="6271705">
              <a:off x="1559" y="2226"/>
              <a:ext cx="157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19" name="Arc 131"/>
            <p:cNvSpPr>
              <a:spLocks/>
            </p:cNvSpPr>
            <p:nvPr/>
          </p:nvSpPr>
          <p:spPr bwMode="auto">
            <a:xfrm rot="6271705">
              <a:off x="1576" y="2217"/>
              <a:ext cx="61" cy="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20" name="Arc 132"/>
            <p:cNvSpPr>
              <a:spLocks/>
            </p:cNvSpPr>
            <p:nvPr/>
          </p:nvSpPr>
          <p:spPr bwMode="auto">
            <a:xfrm rot="6271705" flipH="1" flipV="1">
              <a:off x="1608" y="2267"/>
              <a:ext cx="62" cy="6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21" name="Line 133"/>
            <p:cNvSpPr>
              <a:spLocks noChangeShapeType="1"/>
            </p:cNvSpPr>
            <p:nvPr/>
          </p:nvSpPr>
          <p:spPr bwMode="auto">
            <a:xfrm rot="7200911">
              <a:off x="1381" y="2039"/>
              <a:ext cx="0" cy="235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22" name="Line 134"/>
            <p:cNvSpPr>
              <a:spLocks noChangeShapeType="1"/>
            </p:cNvSpPr>
            <p:nvPr/>
          </p:nvSpPr>
          <p:spPr bwMode="auto">
            <a:xfrm rot="14421194">
              <a:off x="1683" y="2045"/>
              <a:ext cx="0" cy="232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" name="Group 135"/>
            <p:cNvGrpSpPr>
              <a:grpSpLocks/>
            </p:cNvGrpSpPr>
            <p:nvPr/>
          </p:nvGrpSpPr>
          <p:grpSpPr bwMode="auto">
            <a:xfrm rot="14454207">
              <a:off x="1767" y="2049"/>
              <a:ext cx="102" cy="81"/>
              <a:chOff x="5504" y="8144"/>
              <a:chExt cx="291" cy="236"/>
            </a:xfrm>
          </p:grpSpPr>
          <p:sp>
            <p:nvSpPr>
              <p:cNvPr id="89224" name="Rectangle 136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25" name="Rectangle 137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1" name="Group 138"/>
            <p:cNvGrpSpPr>
              <a:grpSpLocks/>
            </p:cNvGrpSpPr>
            <p:nvPr/>
          </p:nvGrpSpPr>
          <p:grpSpPr bwMode="auto">
            <a:xfrm rot="7200911">
              <a:off x="1205" y="2042"/>
              <a:ext cx="99" cy="80"/>
              <a:chOff x="5504" y="8144"/>
              <a:chExt cx="291" cy="236"/>
            </a:xfrm>
          </p:grpSpPr>
          <p:sp>
            <p:nvSpPr>
              <p:cNvPr id="89227" name="Rectangle 139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28" name="Rectangle 140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229" name="Rectangle 141"/>
            <p:cNvSpPr>
              <a:spLocks noChangeArrowheads="1"/>
            </p:cNvSpPr>
            <p:nvPr/>
          </p:nvSpPr>
          <p:spPr bwMode="auto">
            <a:xfrm rot="10772871">
              <a:off x="1511" y="2030"/>
              <a:ext cx="21" cy="15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0" name="Rectangle 142"/>
            <p:cNvSpPr>
              <a:spLocks noChangeArrowheads="1"/>
            </p:cNvSpPr>
            <p:nvPr/>
          </p:nvSpPr>
          <p:spPr bwMode="auto">
            <a:xfrm rot="9880221">
              <a:off x="1470" y="2162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1" name="Rectangle 143"/>
            <p:cNvSpPr>
              <a:spLocks noChangeArrowheads="1"/>
            </p:cNvSpPr>
            <p:nvPr/>
          </p:nvSpPr>
          <p:spPr bwMode="auto">
            <a:xfrm rot="-9863530">
              <a:off x="1580" y="2165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2" name="Rectangle 144"/>
            <p:cNvSpPr>
              <a:spLocks noChangeArrowheads="1"/>
            </p:cNvSpPr>
            <p:nvPr/>
          </p:nvSpPr>
          <p:spPr bwMode="auto">
            <a:xfrm rot="-45884290">
              <a:off x="2207" y="3458"/>
              <a:ext cx="19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3" name="Rectangle 145"/>
            <p:cNvSpPr>
              <a:spLocks noChangeArrowheads="1"/>
            </p:cNvSpPr>
            <p:nvPr/>
          </p:nvSpPr>
          <p:spPr bwMode="auto">
            <a:xfrm rot="-26140540">
              <a:off x="2263" y="3365"/>
              <a:ext cx="17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4" name="Rectangle 146"/>
            <p:cNvSpPr>
              <a:spLocks noChangeArrowheads="1"/>
            </p:cNvSpPr>
            <p:nvPr/>
          </p:nvSpPr>
          <p:spPr bwMode="auto">
            <a:xfrm rot="-25247889">
              <a:off x="2322" y="3409"/>
              <a:ext cx="21" cy="158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5" name="Line 147"/>
            <p:cNvSpPr>
              <a:spLocks noChangeShapeType="1"/>
            </p:cNvSpPr>
            <p:nvPr/>
          </p:nvSpPr>
          <p:spPr bwMode="auto">
            <a:xfrm rot="14380151" flipV="1">
              <a:off x="2007" y="3487"/>
              <a:ext cx="623" cy="0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6" name="Rectangle 148"/>
            <p:cNvSpPr>
              <a:spLocks noChangeArrowheads="1"/>
            </p:cNvSpPr>
            <p:nvPr/>
          </p:nvSpPr>
          <p:spPr bwMode="auto">
            <a:xfrm rot="-28819849">
              <a:off x="2364" y="3660"/>
              <a:ext cx="159" cy="83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7" name="Freeform 149"/>
            <p:cNvSpPr>
              <a:spLocks/>
            </p:cNvSpPr>
            <p:nvPr/>
          </p:nvSpPr>
          <p:spPr bwMode="auto">
            <a:xfrm rot="-28819849">
              <a:off x="2213" y="3303"/>
              <a:ext cx="35" cy="63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8" name="Line 150"/>
            <p:cNvSpPr>
              <a:spLocks noChangeShapeType="1"/>
            </p:cNvSpPr>
            <p:nvPr/>
          </p:nvSpPr>
          <p:spPr bwMode="auto">
            <a:xfrm rot="-28819849">
              <a:off x="2190" y="3349"/>
              <a:ext cx="3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39" name="Line 151"/>
            <p:cNvSpPr>
              <a:spLocks noChangeShapeType="1"/>
            </p:cNvSpPr>
            <p:nvPr/>
          </p:nvSpPr>
          <p:spPr bwMode="auto">
            <a:xfrm rot="-28819849">
              <a:off x="2241" y="3320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" name="Group 152"/>
            <p:cNvGrpSpPr>
              <a:grpSpLocks/>
            </p:cNvGrpSpPr>
            <p:nvPr/>
          </p:nvGrpSpPr>
          <p:grpSpPr bwMode="auto">
            <a:xfrm rot="-28819849">
              <a:off x="1973" y="3013"/>
              <a:ext cx="267" cy="224"/>
              <a:chOff x="4785" y="11039"/>
              <a:chExt cx="829" cy="688"/>
            </a:xfrm>
          </p:grpSpPr>
          <p:sp>
            <p:nvSpPr>
              <p:cNvPr id="89241" name="Freeform 153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42" name="Line 154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43" name="Line 155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44" name="Line 156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45" name="Arc 157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246" name="Freeform 158"/>
            <p:cNvSpPr>
              <a:spLocks/>
            </p:cNvSpPr>
            <p:nvPr/>
          </p:nvSpPr>
          <p:spPr bwMode="auto">
            <a:xfrm rot="-26156385">
              <a:off x="2147" y="3224"/>
              <a:ext cx="96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47" name="Freeform 159"/>
            <p:cNvSpPr>
              <a:spLocks/>
            </p:cNvSpPr>
            <p:nvPr/>
          </p:nvSpPr>
          <p:spPr bwMode="auto">
            <a:xfrm rot="-28819849">
              <a:off x="2089" y="3217"/>
              <a:ext cx="201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48" name="Arc 160"/>
            <p:cNvSpPr>
              <a:spLocks/>
            </p:cNvSpPr>
            <p:nvPr/>
          </p:nvSpPr>
          <p:spPr bwMode="auto">
            <a:xfrm rot="-21882350">
              <a:off x="2100" y="3294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49" name="Arc 161"/>
            <p:cNvSpPr>
              <a:spLocks/>
            </p:cNvSpPr>
            <p:nvPr/>
          </p:nvSpPr>
          <p:spPr bwMode="auto">
            <a:xfrm rot="7442651" flipV="1">
              <a:off x="2227" y="3220"/>
              <a:ext cx="130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0" name="Freeform 162"/>
            <p:cNvSpPr>
              <a:spLocks/>
            </p:cNvSpPr>
            <p:nvPr/>
          </p:nvSpPr>
          <p:spPr bwMode="auto">
            <a:xfrm rot="-28819849">
              <a:off x="2117" y="3119"/>
              <a:ext cx="75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1" name="Line 163"/>
            <p:cNvSpPr>
              <a:spLocks noChangeShapeType="1"/>
            </p:cNvSpPr>
            <p:nvPr/>
          </p:nvSpPr>
          <p:spPr bwMode="auto">
            <a:xfrm rot="-28819849">
              <a:off x="2174" y="3147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2" name="Line 164"/>
            <p:cNvSpPr>
              <a:spLocks noChangeShapeType="1"/>
            </p:cNvSpPr>
            <p:nvPr/>
          </p:nvSpPr>
          <p:spPr bwMode="auto">
            <a:xfrm rot="-28819849">
              <a:off x="2186" y="3161"/>
              <a:ext cx="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3" name="Arc 165"/>
            <p:cNvSpPr>
              <a:spLocks/>
            </p:cNvSpPr>
            <p:nvPr/>
          </p:nvSpPr>
          <p:spPr bwMode="auto">
            <a:xfrm rot="6308652">
              <a:off x="1986" y="2994"/>
              <a:ext cx="223" cy="229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4" name="Arc 166"/>
            <p:cNvSpPr>
              <a:spLocks/>
            </p:cNvSpPr>
            <p:nvPr/>
          </p:nvSpPr>
          <p:spPr bwMode="auto">
            <a:xfrm rot="-26156385" flipH="1" flipV="1">
              <a:off x="2097" y="3163"/>
              <a:ext cx="157" cy="1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5" name="Arc 167"/>
            <p:cNvSpPr>
              <a:spLocks/>
            </p:cNvSpPr>
            <p:nvPr/>
          </p:nvSpPr>
          <p:spPr bwMode="auto">
            <a:xfrm rot="-26156385">
              <a:off x="2136" y="3222"/>
              <a:ext cx="158" cy="16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6" name="Arc 168"/>
            <p:cNvSpPr>
              <a:spLocks/>
            </p:cNvSpPr>
            <p:nvPr/>
          </p:nvSpPr>
          <p:spPr bwMode="auto">
            <a:xfrm rot="-26156385">
              <a:off x="2216" y="3327"/>
              <a:ext cx="62" cy="65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7" name="Arc 169"/>
            <p:cNvSpPr>
              <a:spLocks/>
            </p:cNvSpPr>
            <p:nvPr/>
          </p:nvSpPr>
          <p:spPr bwMode="auto">
            <a:xfrm rot="-26156385" flipH="1" flipV="1">
              <a:off x="2184" y="3276"/>
              <a:ext cx="63" cy="63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8" name="Line 170"/>
            <p:cNvSpPr>
              <a:spLocks noChangeShapeType="1"/>
            </p:cNvSpPr>
            <p:nvPr/>
          </p:nvSpPr>
          <p:spPr bwMode="auto">
            <a:xfrm rot="16187483" flipV="1">
              <a:off x="2164" y="3337"/>
              <a:ext cx="1" cy="318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59" name="Freeform 171"/>
            <p:cNvSpPr>
              <a:spLocks/>
            </p:cNvSpPr>
            <p:nvPr/>
          </p:nvSpPr>
          <p:spPr bwMode="auto">
            <a:xfrm rot="-32412517">
              <a:off x="2124" y="3462"/>
              <a:ext cx="34" cy="65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60" name="Line 172"/>
            <p:cNvSpPr>
              <a:spLocks noChangeShapeType="1"/>
            </p:cNvSpPr>
            <p:nvPr/>
          </p:nvSpPr>
          <p:spPr bwMode="auto">
            <a:xfrm rot="-32412517">
              <a:off x="2124" y="3523"/>
              <a:ext cx="3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61" name="Line 173"/>
            <p:cNvSpPr>
              <a:spLocks noChangeShapeType="1"/>
            </p:cNvSpPr>
            <p:nvPr/>
          </p:nvSpPr>
          <p:spPr bwMode="auto">
            <a:xfrm rot="-32412517">
              <a:off x="2122" y="3465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" name="Group 174"/>
            <p:cNvGrpSpPr>
              <a:grpSpLocks/>
            </p:cNvGrpSpPr>
            <p:nvPr/>
          </p:nvGrpSpPr>
          <p:grpSpPr bwMode="auto">
            <a:xfrm rot="-32412517">
              <a:off x="1761" y="3384"/>
              <a:ext cx="270" cy="226"/>
              <a:chOff x="4785" y="11039"/>
              <a:chExt cx="829" cy="688"/>
            </a:xfrm>
          </p:grpSpPr>
          <p:sp>
            <p:nvSpPr>
              <p:cNvPr id="89263" name="Freeform 175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64" name="Line 176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65" name="Line 177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66" name="Line 178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67" name="Arc 179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268" name="Freeform 180"/>
            <p:cNvSpPr>
              <a:spLocks/>
            </p:cNvSpPr>
            <p:nvPr/>
          </p:nvSpPr>
          <p:spPr bwMode="auto">
            <a:xfrm rot="-29749054">
              <a:off x="2017" y="3446"/>
              <a:ext cx="98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69" name="Freeform 181"/>
            <p:cNvSpPr>
              <a:spLocks/>
            </p:cNvSpPr>
            <p:nvPr/>
          </p:nvSpPr>
          <p:spPr bwMode="auto">
            <a:xfrm rot="-32412517">
              <a:off x="1957" y="3445"/>
              <a:ext cx="203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0" name="Arc 182"/>
            <p:cNvSpPr>
              <a:spLocks/>
            </p:cNvSpPr>
            <p:nvPr/>
          </p:nvSpPr>
          <p:spPr bwMode="auto">
            <a:xfrm rot="-25475019">
              <a:off x="2070" y="3493"/>
              <a:ext cx="130" cy="15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1" name="Arc 183"/>
            <p:cNvSpPr>
              <a:spLocks/>
            </p:cNvSpPr>
            <p:nvPr/>
          </p:nvSpPr>
          <p:spPr bwMode="auto">
            <a:xfrm rot="3849983" flipV="1">
              <a:off x="2068" y="3347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2" name="Freeform 184"/>
            <p:cNvSpPr>
              <a:spLocks/>
            </p:cNvSpPr>
            <p:nvPr/>
          </p:nvSpPr>
          <p:spPr bwMode="auto">
            <a:xfrm rot="-32412517">
              <a:off x="1948" y="3411"/>
              <a:ext cx="77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3" name="Line 185"/>
            <p:cNvSpPr>
              <a:spLocks noChangeShapeType="1"/>
            </p:cNvSpPr>
            <p:nvPr/>
          </p:nvSpPr>
          <p:spPr bwMode="auto">
            <a:xfrm rot="-32412517">
              <a:off x="2026" y="3406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4" name="Line 186"/>
            <p:cNvSpPr>
              <a:spLocks noChangeShapeType="1"/>
            </p:cNvSpPr>
            <p:nvPr/>
          </p:nvSpPr>
          <p:spPr bwMode="auto">
            <a:xfrm rot="-32412517">
              <a:off x="1949" y="3579"/>
              <a:ext cx="8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5" name="Line 187"/>
            <p:cNvSpPr>
              <a:spLocks noChangeShapeType="1"/>
            </p:cNvSpPr>
            <p:nvPr/>
          </p:nvSpPr>
          <p:spPr bwMode="auto">
            <a:xfrm rot="-32412517">
              <a:off x="1945" y="3411"/>
              <a:ext cx="8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6" name="Arc 188"/>
            <p:cNvSpPr>
              <a:spLocks/>
            </p:cNvSpPr>
            <p:nvPr/>
          </p:nvSpPr>
          <p:spPr bwMode="auto">
            <a:xfrm rot="2715983">
              <a:off x="1762" y="3381"/>
              <a:ext cx="223" cy="231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7" name="Arc 189"/>
            <p:cNvSpPr>
              <a:spLocks/>
            </p:cNvSpPr>
            <p:nvPr/>
          </p:nvSpPr>
          <p:spPr bwMode="auto">
            <a:xfrm rot="-29749054" flipH="1" flipV="1">
              <a:off x="1953" y="3415"/>
              <a:ext cx="158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8" name="Arc 190"/>
            <p:cNvSpPr>
              <a:spLocks/>
            </p:cNvSpPr>
            <p:nvPr/>
          </p:nvSpPr>
          <p:spPr bwMode="auto">
            <a:xfrm rot="-29749054">
              <a:off x="2024" y="3410"/>
              <a:ext cx="157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79" name="Arc 191"/>
            <p:cNvSpPr>
              <a:spLocks/>
            </p:cNvSpPr>
            <p:nvPr/>
          </p:nvSpPr>
          <p:spPr bwMode="auto">
            <a:xfrm rot="-29749054">
              <a:off x="2138" y="3462"/>
              <a:ext cx="61" cy="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80" name="Arc 192"/>
            <p:cNvSpPr>
              <a:spLocks/>
            </p:cNvSpPr>
            <p:nvPr/>
          </p:nvSpPr>
          <p:spPr bwMode="auto">
            <a:xfrm rot="-29749054" flipH="1" flipV="1">
              <a:off x="2078" y="3464"/>
              <a:ext cx="62" cy="6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81" name="Line 193"/>
            <p:cNvSpPr>
              <a:spLocks noChangeShapeType="1"/>
            </p:cNvSpPr>
            <p:nvPr/>
          </p:nvSpPr>
          <p:spPr bwMode="auto">
            <a:xfrm rot="-28819849">
              <a:off x="2361" y="3224"/>
              <a:ext cx="0" cy="235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82" name="Line 194"/>
            <p:cNvSpPr>
              <a:spLocks noChangeShapeType="1"/>
            </p:cNvSpPr>
            <p:nvPr/>
          </p:nvSpPr>
          <p:spPr bwMode="auto">
            <a:xfrm rot="-21599564">
              <a:off x="2207" y="3487"/>
              <a:ext cx="0" cy="232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4" name="Group 195"/>
            <p:cNvGrpSpPr>
              <a:grpSpLocks/>
            </p:cNvGrpSpPr>
            <p:nvPr/>
          </p:nvGrpSpPr>
          <p:grpSpPr bwMode="auto">
            <a:xfrm rot="-21566552">
              <a:off x="2152" y="3714"/>
              <a:ext cx="102" cy="81"/>
              <a:chOff x="5504" y="8144"/>
              <a:chExt cx="291" cy="236"/>
            </a:xfrm>
          </p:grpSpPr>
          <p:sp>
            <p:nvSpPr>
              <p:cNvPr id="89284" name="Rectangle 196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85" name="Rectangle 197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5" name="Group 198"/>
            <p:cNvGrpSpPr>
              <a:grpSpLocks/>
            </p:cNvGrpSpPr>
            <p:nvPr/>
          </p:nvGrpSpPr>
          <p:grpSpPr bwMode="auto">
            <a:xfrm rot="-28819849">
              <a:off x="2438" y="3230"/>
              <a:ext cx="99" cy="80"/>
              <a:chOff x="5504" y="8144"/>
              <a:chExt cx="291" cy="236"/>
            </a:xfrm>
          </p:grpSpPr>
          <p:sp>
            <p:nvSpPr>
              <p:cNvPr id="89287" name="Rectangle 199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288" name="Rectangle 200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289" name="Rectangle 201"/>
            <p:cNvSpPr>
              <a:spLocks noChangeArrowheads="1"/>
            </p:cNvSpPr>
            <p:nvPr/>
          </p:nvSpPr>
          <p:spPr bwMode="auto">
            <a:xfrm rot="-25247889">
              <a:off x="2322" y="3409"/>
              <a:ext cx="21" cy="15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90" name="Rectangle 202"/>
            <p:cNvSpPr>
              <a:spLocks noChangeArrowheads="1"/>
            </p:cNvSpPr>
            <p:nvPr/>
          </p:nvSpPr>
          <p:spPr bwMode="auto">
            <a:xfrm rot="-26140540">
              <a:off x="2263" y="3365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91" name="Rectangle 203"/>
            <p:cNvSpPr>
              <a:spLocks noChangeArrowheads="1"/>
            </p:cNvSpPr>
            <p:nvPr/>
          </p:nvSpPr>
          <p:spPr bwMode="auto">
            <a:xfrm rot="-45884290">
              <a:off x="2207" y="3458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6" name="Group 204"/>
          <p:cNvGrpSpPr>
            <a:grpSpLocks/>
          </p:cNvGrpSpPr>
          <p:nvPr/>
        </p:nvGrpSpPr>
        <p:grpSpPr bwMode="auto">
          <a:xfrm>
            <a:off x="823913" y="2205038"/>
            <a:ext cx="1227137" cy="1122362"/>
            <a:chOff x="335" y="1710"/>
            <a:chExt cx="2393" cy="2190"/>
          </a:xfrm>
        </p:grpSpPr>
        <p:sp>
          <p:nvSpPr>
            <p:cNvPr id="89293" name="Oval 205"/>
            <p:cNvSpPr>
              <a:spLocks noChangeArrowheads="1"/>
            </p:cNvSpPr>
            <p:nvPr/>
          </p:nvSpPr>
          <p:spPr bwMode="auto">
            <a:xfrm rot="-28819849">
              <a:off x="1918" y="3088"/>
              <a:ext cx="809" cy="8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94" name="Oval 206"/>
            <p:cNvSpPr>
              <a:spLocks noChangeArrowheads="1"/>
            </p:cNvSpPr>
            <p:nvPr/>
          </p:nvSpPr>
          <p:spPr bwMode="auto">
            <a:xfrm rot="7200911">
              <a:off x="1126" y="1710"/>
              <a:ext cx="809" cy="8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95" name="Oval 207"/>
            <p:cNvSpPr>
              <a:spLocks noChangeArrowheads="1"/>
            </p:cNvSpPr>
            <p:nvPr/>
          </p:nvSpPr>
          <p:spPr bwMode="auto">
            <a:xfrm>
              <a:off x="335" y="3090"/>
              <a:ext cx="809" cy="8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96" name="Rectangle 208"/>
            <p:cNvSpPr>
              <a:spLocks noChangeArrowheads="1"/>
            </p:cNvSpPr>
            <p:nvPr/>
          </p:nvSpPr>
          <p:spPr bwMode="auto">
            <a:xfrm rot="-17064441">
              <a:off x="779" y="3361"/>
              <a:ext cx="19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97" name="Rectangle 209"/>
            <p:cNvSpPr>
              <a:spLocks noChangeArrowheads="1"/>
            </p:cNvSpPr>
            <p:nvPr/>
          </p:nvSpPr>
          <p:spPr bwMode="auto">
            <a:xfrm rot="2679310">
              <a:off x="832" y="3456"/>
              <a:ext cx="17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98" name="Rectangle 210"/>
            <p:cNvSpPr>
              <a:spLocks noChangeArrowheads="1"/>
            </p:cNvSpPr>
            <p:nvPr/>
          </p:nvSpPr>
          <p:spPr bwMode="auto">
            <a:xfrm rot="3571960">
              <a:off x="728" y="3427"/>
              <a:ext cx="21" cy="158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299" name="Line 211"/>
            <p:cNvSpPr>
              <a:spLocks noChangeShapeType="1"/>
            </p:cNvSpPr>
            <p:nvPr/>
          </p:nvSpPr>
          <p:spPr bwMode="auto">
            <a:xfrm flipV="1">
              <a:off x="435" y="3495"/>
              <a:ext cx="1474" cy="0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00" name="Rectangle 212"/>
            <p:cNvSpPr>
              <a:spLocks noChangeArrowheads="1"/>
            </p:cNvSpPr>
            <p:nvPr/>
          </p:nvSpPr>
          <p:spPr bwMode="auto">
            <a:xfrm>
              <a:off x="418" y="3452"/>
              <a:ext cx="159" cy="83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01" name="Freeform 213"/>
            <p:cNvSpPr>
              <a:spLocks/>
            </p:cNvSpPr>
            <p:nvPr/>
          </p:nvSpPr>
          <p:spPr bwMode="auto">
            <a:xfrm>
              <a:off x="904" y="3464"/>
              <a:ext cx="35" cy="63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02" name="Line 214"/>
            <p:cNvSpPr>
              <a:spLocks noChangeShapeType="1"/>
            </p:cNvSpPr>
            <p:nvPr/>
          </p:nvSpPr>
          <p:spPr bwMode="auto">
            <a:xfrm>
              <a:off x="906" y="3465"/>
              <a:ext cx="3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03" name="Line 215"/>
            <p:cNvSpPr>
              <a:spLocks noChangeShapeType="1"/>
            </p:cNvSpPr>
            <p:nvPr/>
          </p:nvSpPr>
          <p:spPr bwMode="auto">
            <a:xfrm>
              <a:off x="908" y="3525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7" name="Group 216"/>
            <p:cNvGrpSpPr>
              <a:grpSpLocks/>
            </p:cNvGrpSpPr>
            <p:nvPr/>
          </p:nvGrpSpPr>
          <p:grpSpPr bwMode="auto">
            <a:xfrm>
              <a:off x="1032" y="3383"/>
              <a:ext cx="267" cy="224"/>
              <a:chOff x="4785" y="11039"/>
              <a:chExt cx="829" cy="688"/>
            </a:xfrm>
          </p:grpSpPr>
          <p:sp>
            <p:nvSpPr>
              <p:cNvPr id="89305" name="Freeform 217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06" name="Line 218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07" name="Line 219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08" name="Line 220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09" name="Arc 221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310" name="Freeform 222"/>
            <p:cNvSpPr>
              <a:spLocks/>
            </p:cNvSpPr>
            <p:nvPr/>
          </p:nvSpPr>
          <p:spPr bwMode="auto">
            <a:xfrm>
              <a:off x="993" y="3452"/>
              <a:ext cx="972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1" name="Freeform 223"/>
            <p:cNvSpPr>
              <a:spLocks/>
            </p:cNvSpPr>
            <p:nvPr/>
          </p:nvSpPr>
          <p:spPr bwMode="auto">
            <a:xfrm flipV="1">
              <a:off x="993" y="3521"/>
              <a:ext cx="972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2" name="Freeform 224"/>
            <p:cNvSpPr>
              <a:spLocks/>
            </p:cNvSpPr>
            <p:nvPr/>
          </p:nvSpPr>
          <p:spPr bwMode="auto">
            <a:xfrm rot="2663462">
              <a:off x="947" y="3449"/>
              <a:ext cx="96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3" name="Freeform 225"/>
            <p:cNvSpPr>
              <a:spLocks/>
            </p:cNvSpPr>
            <p:nvPr/>
          </p:nvSpPr>
          <p:spPr bwMode="auto">
            <a:xfrm>
              <a:off x="1080" y="3452"/>
              <a:ext cx="902" cy="89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339933"/>
            </a:solidFill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4" name="Freeform 226"/>
            <p:cNvSpPr>
              <a:spLocks/>
            </p:cNvSpPr>
            <p:nvPr/>
          </p:nvSpPr>
          <p:spPr bwMode="auto">
            <a:xfrm>
              <a:off x="900" y="3443"/>
              <a:ext cx="204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5" name="Arc 227"/>
            <p:cNvSpPr>
              <a:spLocks/>
            </p:cNvSpPr>
            <p:nvPr/>
          </p:nvSpPr>
          <p:spPr bwMode="auto">
            <a:xfrm rot="6937498">
              <a:off x="860" y="3347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6" name="Arc 228"/>
            <p:cNvSpPr>
              <a:spLocks/>
            </p:cNvSpPr>
            <p:nvPr/>
          </p:nvSpPr>
          <p:spPr bwMode="auto">
            <a:xfrm rot="14662502" flipV="1">
              <a:off x="861" y="3493"/>
              <a:ext cx="130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7" name="Freeform 229"/>
            <p:cNvSpPr>
              <a:spLocks/>
            </p:cNvSpPr>
            <p:nvPr/>
          </p:nvSpPr>
          <p:spPr bwMode="auto">
            <a:xfrm>
              <a:off x="1036" y="3411"/>
              <a:ext cx="75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8" name="Line 230"/>
            <p:cNvSpPr>
              <a:spLocks noChangeShapeType="1"/>
            </p:cNvSpPr>
            <p:nvPr/>
          </p:nvSpPr>
          <p:spPr bwMode="auto">
            <a:xfrm>
              <a:off x="1036" y="3406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19" name="Line 231"/>
            <p:cNvSpPr>
              <a:spLocks noChangeShapeType="1"/>
            </p:cNvSpPr>
            <p:nvPr/>
          </p:nvSpPr>
          <p:spPr bwMode="auto">
            <a:xfrm>
              <a:off x="1032" y="3581"/>
              <a:ext cx="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0" name="Arc 232"/>
            <p:cNvSpPr>
              <a:spLocks/>
            </p:cNvSpPr>
            <p:nvPr/>
          </p:nvSpPr>
          <p:spPr bwMode="auto">
            <a:xfrm rot="35128499">
              <a:off x="1073" y="3380"/>
              <a:ext cx="223" cy="229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1" name="Arc 233"/>
            <p:cNvSpPr>
              <a:spLocks/>
            </p:cNvSpPr>
            <p:nvPr/>
          </p:nvSpPr>
          <p:spPr bwMode="auto">
            <a:xfrm rot="2663462" flipH="1" flipV="1">
              <a:off x="950" y="3413"/>
              <a:ext cx="157" cy="1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2" name="Arc 234"/>
            <p:cNvSpPr>
              <a:spLocks/>
            </p:cNvSpPr>
            <p:nvPr/>
          </p:nvSpPr>
          <p:spPr bwMode="auto">
            <a:xfrm rot="2663462">
              <a:off x="880" y="3419"/>
              <a:ext cx="158" cy="16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3" name="Arc 235"/>
            <p:cNvSpPr>
              <a:spLocks/>
            </p:cNvSpPr>
            <p:nvPr/>
          </p:nvSpPr>
          <p:spPr bwMode="auto">
            <a:xfrm rot="2663462">
              <a:off x="862" y="3464"/>
              <a:ext cx="62" cy="65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4" name="Arc 236"/>
            <p:cNvSpPr>
              <a:spLocks/>
            </p:cNvSpPr>
            <p:nvPr/>
          </p:nvSpPr>
          <p:spPr bwMode="auto">
            <a:xfrm rot="2663462" flipH="1" flipV="1">
              <a:off x="921" y="3464"/>
              <a:ext cx="63" cy="63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5" name="Line 237"/>
            <p:cNvSpPr>
              <a:spLocks noChangeShapeType="1"/>
            </p:cNvSpPr>
            <p:nvPr/>
          </p:nvSpPr>
          <p:spPr bwMode="auto">
            <a:xfrm rot="1807332" flipV="1">
              <a:off x="857" y="3046"/>
              <a:ext cx="1" cy="481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6" name="Freeform 238"/>
            <p:cNvSpPr>
              <a:spLocks/>
            </p:cNvSpPr>
            <p:nvPr/>
          </p:nvSpPr>
          <p:spPr bwMode="auto">
            <a:xfrm rot="-3592668">
              <a:off x="813" y="3304"/>
              <a:ext cx="34" cy="65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7" name="Line 239"/>
            <p:cNvSpPr>
              <a:spLocks noChangeShapeType="1"/>
            </p:cNvSpPr>
            <p:nvPr/>
          </p:nvSpPr>
          <p:spPr bwMode="auto">
            <a:xfrm rot="-3592668">
              <a:off x="791" y="3320"/>
              <a:ext cx="3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28" name="Line 240"/>
            <p:cNvSpPr>
              <a:spLocks noChangeShapeType="1"/>
            </p:cNvSpPr>
            <p:nvPr/>
          </p:nvSpPr>
          <p:spPr bwMode="auto">
            <a:xfrm rot="-3592668">
              <a:off x="842" y="3349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" name="Group 241"/>
            <p:cNvGrpSpPr>
              <a:grpSpLocks/>
            </p:cNvGrpSpPr>
            <p:nvPr/>
          </p:nvGrpSpPr>
          <p:grpSpPr bwMode="auto">
            <a:xfrm rot="-3592668">
              <a:off x="817" y="3012"/>
              <a:ext cx="270" cy="226"/>
              <a:chOff x="4785" y="11039"/>
              <a:chExt cx="829" cy="688"/>
            </a:xfrm>
          </p:grpSpPr>
          <p:sp>
            <p:nvSpPr>
              <p:cNvPr id="89330" name="Freeform 242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31" name="Line 243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32" name="Line 244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33" name="Line 245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34" name="Arc 246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335" name="Freeform 247"/>
            <p:cNvSpPr>
              <a:spLocks/>
            </p:cNvSpPr>
            <p:nvPr/>
          </p:nvSpPr>
          <p:spPr bwMode="auto">
            <a:xfrm rot="-3592668">
              <a:off x="593" y="2827"/>
              <a:ext cx="97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36" name="Freeform 248"/>
            <p:cNvSpPr>
              <a:spLocks/>
            </p:cNvSpPr>
            <p:nvPr/>
          </p:nvSpPr>
          <p:spPr bwMode="auto">
            <a:xfrm rot="18007332" flipV="1">
              <a:off x="652" y="2862"/>
              <a:ext cx="97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37" name="Freeform 249"/>
            <p:cNvSpPr>
              <a:spLocks/>
            </p:cNvSpPr>
            <p:nvPr/>
          </p:nvSpPr>
          <p:spPr bwMode="auto">
            <a:xfrm rot="-929206">
              <a:off x="819" y="3225"/>
              <a:ext cx="98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38" name="Freeform 250"/>
            <p:cNvSpPr>
              <a:spLocks/>
            </p:cNvSpPr>
            <p:nvPr/>
          </p:nvSpPr>
          <p:spPr bwMode="auto">
            <a:xfrm rot="-3592668">
              <a:off x="687" y="2758"/>
              <a:ext cx="903" cy="88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339933"/>
            </a:solidFill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39" name="Freeform 251"/>
            <p:cNvSpPr>
              <a:spLocks/>
            </p:cNvSpPr>
            <p:nvPr/>
          </p:nvSpPr>
          <p:spPr bwMode="auto">
            <a:xfrm rot="-3592668">
              <a:off x="768" y="3215"/>
              <a:ext cx="203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0" name="Arc 252"/>
            <p:cNvSpPr>
              <a:spLocks/>
            </p:cNvSpPr>
            <p:nvPr/>
          </p:nvSpPr>
          <p:spPr bwMode="auto">
            <a:xfrm rot="3344830">
              <a:off x="704" y="3219"/>
              <a:ext cx="130" cy="15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1" name="Arc 253"/>
            <p:cNvSpPr>
              <a:spLocks/>
            </p:cNvSpPr>
            <p:nvPr/>
          </p:nvSpPr>
          <p:spPr bwMode="auto">
            <a:xfrm rot="11069833" flipV="1">
              <a:off x="830" y="3293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2" name="Freeform 254"/>
            <p:cNvSpPr>
              <a:spLocks/>
            </p:cNvSpPr>
            <p:nvPr/>
          </p:nvSpPr>
          <p:spPr bwMode="auto">
            <a:xfrm rot="-3592668">
              <a:off x="868" y="3119"/>
              <a:ext cx="77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3" name="Line 255"/>
            <p:cNvSpPr>
              <a:spLocks noChangeShapeType="1"/>
            </p:cNvSpPr>
            <p:nvPr/>
          </p:nvSpPr>
          <p:spPr bwMode="auto">
            <a:xfrm rot="-3592668">
              <a:off x="887" y="3148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4" name="Line 256"/>
            <p:cNvSpPr>
              <a:spLocks noChangeShapeType="1"/>
            </p:cNvSpPr>
            <p:nvPr/>
          </p:nvSpPr>
          <p:spPr bwMode="auto">
            <a:xfrm rot="-3592668">
              <a:off x="792" y="3163"/>
              <a:ext cx="8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5" name="Line 257"/>
            <p:cNvSpPr>
              <a:spLocks noChangeShapeType="1"/>
            </p:cNvSpPr>
            <p:nvPr/>
          </p:nvSpPr>
          <p:spPr bwMode="auto">
            <a:xfrm rot="-3592668">
              <a:off x="936" y="3246"/>
              <a:ext cx="8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6" name="Arc 258"/>
            <p:cNvSpPr>
              <a:spLocks/>
            </p:cNvSpPr>
            <p:nvPr/>
          </p:nvSpPr>
          <p:spPr bwMode="auto">
            <a:xfrm rot="31535830">
              <a:off x="851" y="2990"/>
              <a:ext cx="223" cy="231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7" name="Arc 259"/>
            <p:cNvSpPr>
              <a:spLocks/>
            </p:cNvSpPr>
            <p:nvPr/>
          </p:nvSpPr>
          <p:spPr bwMode="auto">
            <a:xfrm rot="-929206" flipH="1" flipV="1">
              <a:off x="805" y="3162"/>
              <a:ext cx="158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8" name="Arc 260"/>
            <p:cNvSpPr>
              <a:spLocks/>
            </p:cNvSpPr>
            <p:nvPr/>
          </p:nvSpPr>
          <p:spPr bwMode="auto">
            <a:xfrm rot="-929206">
              <a:off x="773" y="3225"/>
              <a:ext cx="157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49" name="Arc 261"/>
            <p:cNvSpPr>
              <a:spLocks/>
            </p:cNvSpPr>
            <p:nvPr/>
          </p:nvSpPr>
          <p:spPr bwMode="auto">
            <a:xfrm rot="-929206">
              <a:off x="786" y="3331"/>
              <a:ext cx="61" cy="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50" name="Arc 262"/>
            <p:cNvSpPr>
              <a:spLocks/>
            </p:cNvSpPr>
            <p:nvPr/>
          </p:nvSpPr>
          <p:spPr bwMode="auto">
            <a:xfrm rot="-929206" flipH="1" flipV="1">
              <a:off x="814" y="3277"/>
              <a:ext cx="62" cy="6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51" name="Line 263"/>
            <p:cNvSpPr>
              <a:spLocks noChangeShapeType="1"/>
            </p:cNvSpPr>
            <p:nvPr/>
          </p:nvSpPr>
          <p:spPr bwMode="auto">
            <a:xfrm>
              <a:off x="851" y="3486"/>
              <a:ext cx="0" cy="235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52" name="Line 264"/>
            <p:cNvSpPr>
              <a:spLocks noChangeShapeType="1"/>
            </p:cNvSpPr>
            <p:nvPr/>
          </p:nvSpPr>
          <p:spPr bwMode="auto">
            <a:xfrm rot="7220284">
              <a:off x="703" y="3224"/>
              <a:ext cx="0" cy="232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9" name="Group 265"/>
            <p:cNvGrpSpPr>
              <a:grpSpLocks/>
            </p:cNvGrpSpPr>
            <p:nvPr/>
          </p:nvGrpSpPr>
          <p:grpSpPr bwMode="auto">
            <a:xfrm rot="7253297">
              <a:off x="523" y="3218"/>
              <a:ext cx="102" cy="81"/>
              <a:chOff x="5504" y="8144"/>
              <a:chExt cx="291" cy="236"/>
            </a:xfrm>
          </p:grpSpPr>
          <p:sp>
            <p:nvSpPr>
              <p:cNvPr id="89354" name="Rectangle 266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55" name="Rectangle 267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20" name="Group 268"/>
            <p:cNvGrpSpPr>
              <a:grpSpLocks/>
            </p:cNvGrpSpPr>
            <p:nvPr/>
          </p:nvGrpSpPr>
          <p:grpSpPr bwMode="auto">
            <a:xfrm>
              <a:off x="799" y="3710"/>
              <a:ext cx="99" cy="80"/>
              <a:chOff x="5504" y="8144"/>
              <a:chExt cx="291" cy="236"/>
            </a:xfrm>
          </p:grpSpPr>
          <p:sp>
            <p:nvSpPr>
              <p:cNvPr id="89357" name="Rectangle 269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58" name="Rectangle 270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359" name="Rectangle 271"/>
            <p:cNvSpPr>
              <a:spLocks noChangeArrowheads="1"/>
            </p:cNvSpPr>
            <p:nvPr/>
          </p:nvSpPr>
          <p:spPr bwMode="auto">
            <a:xfrm rot="3571960">
              <a:off x="728" y="3427"/>
              <a:ext cx="21" cy="15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0" name="Rectangle 272"/>
            <p:cNvSpPr>
              <a:spLocks noChangeArrowheads="1"/>
            </p:cNvSpPr>
            <p:nvPr/>
          </p:nvSpPr>
          <p:spPr bwMode="auto">
            <a:xfrm rot="2679310">
              <a:off x="832" y="3456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1" name="Rectangle 273"/>
            <p:cNvSpPr>
              <a:spLocks noChangeArrowheads="1"/>
            </p:cNvSpPr>
            <p:nvPr/>
          </p:nvSpPr>
          <p:spPr bwMode="auto">
            <a:xfrm rot="-17064441">
              <a:off x="780" y="3360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2" name="Freeform 274"/>
            <p:cNvSpPr>
              <a:spLocks/>
            </p:cNvSpPr>
            <p:nvPr/>
          </p:nvSpPr>
          <p:spPr bwMode="auto">
            <a:xfrm rot="3608242">
              <a:off x="1443" y="2731"/>
              <a:ext cx="97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3" name="Freeform 275"/>
            <p:cNvSpPr>
              <a:spLocks/>
            </p:cNvSpPr>
            <p:nvPr/>
          </p:nvSpPr>
          <p:spPr bwMode="auto">
            <a:xfrm rot="3608242" flipV="1">
              <a:off x="1383" y="2765"/>
              <a:ext cx="97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7"/>
                </a:cxn>
                <a:cxn ang="0">
                  <a:pos x="549" y="51"/>
                </a:cxn>
                <a:cxn ang="0">
                  <a:pos x="804" y="57"/>
                </a:cxn>
                <a:cxn ang="0">
                  <a:pos x="1044" y="57"/>
                </a:cxn>
                <a:cxn ang="0">
                  <a:pos x="1290" y="51"/>
                </a:cxn>
                <a:cxn ang="0">
                  <a:pos x="1539" y="39"/>
                </a:cxn>
                <a:cxn ang="0">
                  <a:pos x="1737" y="18"/>
                </a:cxn>
                <a:cxn ang="0">
                  <a:pos x="1884" y="6"/>
                </a:cxn>
              </a:cxnLst>
              <a:rect l="0" t="0" r="r" b="b"/>
              <a:pathLst>
                <a:path w="1884" h="58">
                  <a:moveTo>
                    <a:pt x="0" y="0"/>
                  </a:moveTo>
                  <a:cubicBezTo>
                    <a:pt x="74" y="9"/>
                    <a:pt x="149" y="19"/>
                    <a:pt x="240" y="27"/>
                  </a:cubicBezTo>
                  <a:cubicBezTo>
                    <a:pt x="331" y="35"/>
                    <a:pt x="455" y="46"/>
                    <a:pt x="549" y="51"/>
                  </a:cubicBezTo>
                  <a:cubicBezTo>
                    <a:pt x="643" y="56"/>
                    <a:pt x="722" y="56"/>
                    <a:pt x="804" y="57"/>
                  </a:cubicBezTo>
                  <a:cubicBezTo>
                    <a:pt x="886" y="58"/>
                    <a:pt x="963" y="58"/>
                    <a:pt x="1044" y="57"/>
                  </a:cubicBezTo>
                  <a:cubicBezTo>
                    <a:pt x="1125" y="56"/>
                    <a:pt x="1208" y="54"/>
                    <a:pt x="1290" y="51"/>
                  </a:cubicBezTo>
                  <a:cubicBezTo>
                    <a:pt x="1372" y="48"/>
                    <a:pt x="1465" y="44"/>
                    <a:pt x="1539" y="39"/>
                  </a:cubicBezTo>
                  <a:cubicBezTo>
                    <a:pt x="1613" y="34"/>
                    <a:pt x="1680" y="23"/>
                    <a:pt x="1737" y="18"/>
                  </a:cubicBezTo>
                  <a:cubicBezTo>
                    <a:pt x="1794" y="13"/>
                    <a:pt x="1839" y="9"/>
                    <a:pt x="1884" y="6"/>
                  </a:cubicBezTo>
                </a:path>
              </a:pathLst>
            </a:custGeom>
            <a:noFill/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4" name="Freeform 276"/>
            <p:cNvSpPr>
              <a:spLocks/>
            </p:cNvSpPr>
            <p:nvPr/>
          </p:nvSpPr>
          <p:spPr bwMode="auto">
            <a:xfrm rot="3608242">
              <a:off x="1479" y="2763"/>
              <a:ext cx="903" cy="88"/>
            </a:xfrm>
            <a:custGeom>
              <a:avLst/>
              <a:gdLst/>
              <a:ahLst/>
              <a:cxnLst>
                <a:cxn ang="0">
                  <a:pos x="45" y="30"/>
                </a:cxn>
                <a:cxn ang="0">
                  <a:pos x="30" y="171"/>
                </a:cxn>
                <a:cxn ang="0">
                  <a:pos x="45" y="327"/>
                </a:cxn>
                <a:cxn ang="0">
                  <a:pos x="126" y="315"/>
                </a:cxn>
                <a:cxn ang="0">
                  <a:pos x="735" y="303"/>
                </a:cxn>
                <a:cxn ang="0">
                  <a:pos x="1605" y="279"/>
                </a:cxn>
                <a:cxn ang="0">
                  <a:pos x="2607" y="300"/>
                </a:cxn>
                <a:cxn ang="0">
                  <a:pos x="3330" y="333"/>
                </a:cxn>
                <a:cxn ang="0">
                  <a:pos x="3648" y="351"/>
                </a:cxn>
                <a:cxn ang="0">
                  <a:pos x="3672" y="249"/>
                </a:cxn>
                <a:cxn ang="0">
                  <a:pos x="3672" y="171"/>
                </a:cxn>
                <a:cxn ang="0">
                  <a:pos x="3690" y="36"/>
                </a:cxn>
                <a:cxn ang="0">
                  <a:pos x="3660" y="12"/>
                </a:cxn>
                <a:cxn ang="0">
                  <a:pos x="3594" y="6"/>
                </a:cxn>
                <a:cxn ang="0">
                  <a:pos x="2991" y="51"/>
                </a:cxn>
                <a:cxn ang="0">
                  <a:pos x="1911" y="75"/>
                </a:cxn>
                <a:cxn ang="0">
                  <a:pos x="1065" y="78"/>
                </a:cxn>
                <a:cxn ang="0">
                  <a:pos x="303" y="51"/>
                </a:cxn>
                <a:cxn ang="0">
                  <a:pos x="45" y="30"/>
                </a:cxn>
              </a:cxnLst>
              <a:rect l="0" t="0" r="r" b="b"/>
              <a:pathLst>
                <a:path w="3705" h="365">
                  <a:moveTo>
                    <a:pt x="45" y="30"/>
                  </a:moveTo>
                  <a:cubicBezTo>
                    <a:pt x="0" y="50"/>
                    <a:pt x="30" y="122"/>
                    <a:pt x="30" y="171"/>
                  </a:cubicBezTo>
                  <a:cubicBezTo>
                    <a:pt x="30" y="220"/>
                    <a:pt x="29" y="303"/>
                    <a:pt x="45" y="327"/>
                  </a:cubicBezTo>
                  <a:cubicBezTo>
                    <a:pt x="61" y="351"/>
                    <a:pt x="11" y="319"/>
                    <a:pt x="126" y="315"/>
                  </a:cubicBezTo>
                  <a:cubicBezTo>
                    <a:pt x="241" y="311"/>
                    <a:pt x="489" y="309"/>
                    <a:pt x="735" y="303"/>
                  </a:cubicBezTo>
                  <a:cubicBezTo>
                    <a:pt x="981" y="297"/>
                    <a:pt x="1293" y="279"/>
                    <a:pt x="1605" y="279"/>
                  </a:cubicBezTo>
                  <a:cubicBezTo>
                    <a:pt x="1917" y="279"/>
                    <a:pt x="2320" y="291"/>
                    <a:pt x="2607" y="300"/>
                  </a:cubicBezTo>
                  <a:cubicBezTo>
                    <a:pt x="2894" y="309"/>
                    <a:pt x="3157" y="325"/>
                    <a:pt x="3330" y="333"/>
                  </a:cubicBezTo>
                  <a:cubicBezTo>
                    <a:pt x="3503" y="341"/>
                    <a:pt x="3591" y="365"/>
                    <a:pt x="3648" y="351"/>
                  </a:cubicBezTo>
                  <a:cubicBezTo>
                    <a:pt x="3705" y="337"/>
                    <a:pt x="3668" y="279"/>
                    <a:pt x="3672" y="249"/>
                  </a:cubicBezTo>
                  <a:cubicBezTo>
                    <a:pt x="3676" y="219"/>
                    <a:pt x="3669" y="207"/>
                    <a:pt x="3672" y="171"/>
                  </a:cubicBezTo>
                  <a:cubicBezTo>
                    <a:pt x="3675" y="135"/>
                    <a:pt x="3692" y="62"/>
                    <a:pt x="3690" y="36"/>
                  </a:cubicBezTo>
                  <a:cubicBezTo>
                    <a:pt x="3688" y="10"/>
                    <a:pt x="3676" y="17"/>
                    <a:pt x="3660" y="12"/>
                  </a:cubicBezTo>
                  <a:cubicBezTo>
                    <a:pt x="3644" y="7"/>
                    <a:pt x="3705" y="0"/>
                    <a:pt x="3594" y="6"/>
                  </a:cubicBezTo>
                  <a:cubicBezTo>
                    <a:pt x="3483" y="12"/>
                    <a:pt x="3271" y="40"/>
                    <a:pt x="2991" y="51"/>
                  </a:cubicBezTo>
                  <a:cubicBezTo>
                    <a:pt x="2711" y="62"/>
                    <a:pt x="2232" y="71"/>
                    <a:pt x="1911" y="75"/>
                  </a:cubicBezTo>
                  <a:cubicBezTo>
                    <a:pt x="1590" y="79"/>
                    <a:pt x="1333" y="82"/>
                    <a:pt x="1065" y="78"/>
                  </a:cubicBezTo>
                  <a:cubicBezTo>
                    <a:pt x="797" y="74"/>
                    <a:pt x="473" y="59"/>
                    <a:pt x="303" y="51"/>
                  </a:cubicBezTo>
                  <a:cubicBezTo>
                    <a:pt x="133" y="43"/>
                    <a:pt x="90" y="10"/>
                    <a:pt x="45" y="30"/>
                  </a:cubicBezTo>
                  <a:close/>
                </a:path>
              </a:pathLst>
            </a:custGeom>
            <a:solidFill>
              <a:srgbClr val="339933"/>
            </a:solidFill>
            <a:ln w="12700" cmpd="sng">
              <a:solidFill>
                <a:srgbClr val="339933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5" name="Rectangle 277"/>
            <p:cNvSpPr>
              <a:spLocks noChangeArrowheads="1"/>
            </p:cNvSpPr>
            <p:nvPr/>
          </p:nvSpPr>
          <p:spPr bwMode="auto">
            <a:xfrm rot="-9863530">
              <a:off x="1578" y="2165"/>
              <a:ext cx="19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6" name="Rectangle 278"/>
            <p:cNvSpPr>
              <a:spLocks noChangeArrowheads="1"/>
            </p:cNvSpPr>
            <p:nvPr/>
          </p:nvSpPr>
          <p:spPr bwMode="auto">
            <a:xfrm rot="9880221">
              <a:off x="1470" y="2162"/>
              <a:ext cx="17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7" name="Rectangle 279"/>
            <p:cNvSpPr>
              <a:spLocks noChangeArrowheads="1"/>
            </p:cNvSpPr>
            <p:nvPr/>
          </p:nvSpPr>
          <p:spPr bwMode="auto">
            <a:xfrm rot="10772871">
              <a:off x="1511" y="2030"/>
              <a:ext cx="21" cy="158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8" name="Line 280"/>
            <p:cNvSpPr>
              <a:spLocks noChangeShapeType="1"/>
            </p:cNvSpPr>
            <p:nvPr/>
          </p:nvSpPr>
          <p:spPr bwMode="auto">
            <a:xfrm rot="7200911" flipV="1">
              <a:off x="1254" y="2099"/>
              <a:ext cx="571" cy="0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69" name="Rectangle 281"/>
            <p:cNvSpPr>
              <a:spLocks noChangeArrowheads="1"/>
            </p:cNvSpPr>
            <p:nvPr/>
          </p:nvSpPr>
          <p:spPr bwMode="auto">
            <a:xfrm rot="7200911">
              <a:off x="1573" y="1864"/>
              <a:ext cx="159" cy="83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70" name="Freeform 282"/>
            <p:cNvSpPr>
              <a:spLocks/>
            </p:cNvSpPr>
            <p:nvPr/>
          </p:nvSpPr>
          <p:spPr bwMode="auto">
            <a:xfrm rot="7200911">
              <a:off x="1421" y="2240"/>
              <a:ext cx="35" cy="63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71" name="Line 283"/>
            <p:cNvSpPr>
              <a:spLocks noChangeShapeType="1"/>
            </p:cNvSpPr>
            <p:nvPr/>
          </p:nvSpPr>
          <p:spPr bwMode="auto">
            <a:xfrm rot="7200911">
              <a:off x="1449" y="2286"/>
              <a:ext cx="3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72" name="Line 284"/>
            <p:cNvSpPr>
              <a:spLocks noChangeShapeType="1"/>
            </p:cNvSpPr>
            <p:nvPr/>
          </p:nvSpPr>
          <p:spPr bwMode="auto">
            <a:xfrm rot="7200911">
              <a:off x="1398" y="2259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1" name="Group 285"/>
            <p:cNvGrpSpPr>
              <a:grpSpLocks/>
            </p:cNvGrpSpPr>
            <p:nvPr/>
          </p:nvGrpSpPr>
          <p:grpSpPr bwMode="auto">
            <a:xfrm rot="7200911">
              <a:off x="1184" y="2372"/>
              <a:ext cx="267" cy="224"/>
              <a:chOff x="4785" y="11039"/>
              <a:chExt cx="829" cy="688"/>
            </a:xfrm>
          </p:grpSpPr>
          <p:sp>
            <p:nvSpPr>
              <p:cNvPr id="89374" name="Freeform 286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75" name="Line 287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76" name="Line 288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77" name="Line 289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78" name="Arc 290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379" name="Freeform 291"/>
            <p:cNvSpPr>
              <a:spLocks/>
            </p:cNvSpPr>
            <p:nvPr/>
          </p:nvSpPr>
          <p:spPr bwMode="auto">
            <a:xfrm rot="9864373">
              <a:off x="1353" y="2287"/>
              <a:ext cx="96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0" name="Freeform 292"/>
            <p:cNvSpPr>
              <a:spLocks/>
            </p:cNvSpPr>
            <p:nvPr/>
          </p:nvSpPr>
          <p:spPr bwMode="auto">
            <a:xfrm rot="7200911">
              <a:off x="1299" y="2292"/>
              <a:ext cx="204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1" name="Arc 293"/>
            <p:cNvSpPr>
              <a:spLocks/>
            </p:cNvSpPr>
            <p:nvPr/>
          </p:nvSpPr>
          <p:spPr bwMode="auto">
            <a:xfrm rot="14138409">
              <a:off x="1435" y="2238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2" name="Arc 294"/>
            <p:cNvSpPr>
              <a:spLocks/>
            </p:cNvSpPr>
            <p:nvPr/>
          </p:nvSpPr>
          <p:spPr bwMode="auto">
            <a:xfrm rot="263413" flipV="1">
              <a:off x="1310" y="2165"/>
              <a:ext cx="130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3" name="Freeform 295"/>
            <p:cNvSpPr>
              <a:spLocks/>
            </p:cNvSpPr>
            <p:nvPr/>
          </p:nvSpPr>
          <p:spPr bwMode="auto">
            <a:xfrm rot="7200911">
              <a:off x="1325" y="2319"/>
              <a:ext cx="75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4" name="Line 296"/>
            <p:cNvSpPr>
              <a:spLocks noChangeShapeType="1"/>
            </p:cNvSpPr>
            <p:nvPr/>
          </p:nvSpPr>
          <p:spPr bwMode="auto">
            <a:xfrm rot="7200911">
              <a:off x="1382" y="2281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5" name="Line 297"/>
            <p:cNvSpPr>
              <a:spLocks noChangeShapeType="1"/>
            </p:cNvSpPr>
            <p:nvPr/>
          </p:nvSpPr>
          <p:spPr bwMode="auto">
            <a:xfrm rot="7200911">
              <a:off x="1247" y="2361"/>
              <a:ext cx="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6" name="Arc 298"/>
            <p:cNvSpPr>
              <a:spLocks/>
            </p:cNvSpPr>
            <p:nvPr/>
          </p:nvSpPr>
          <p:spPr bwMode="auto">
            <a:xfrm rot="42329410">
              <a:off x="1196" y="2386"/>
              <a:ext cx="223" cy="229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7" name="Arc 299"/>
            <p:cNvSpPr>
              <a:spLocks/>
            </p:cNvSpPr>
            <p:nvPr/>
          </p:nvSpPr>
          <p:spPr bwMode="auto">
            <a:xfrm rot="9864373" flipH="1" flipV="1">
              <a:off x="1308" y="2285"/>
              <a:ext cx="157" cy="1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8" name="Arc 300"/>
            <p:cNvSpPr>
              <a:spLocks/>
            </p:cNvSpPr>
            <p:nvPr/>
          </p:nvSpPr>
          <p:spPr bwMode="auto">
            <a:xfrm rot="9864373">
              <a:off x="1339" y="2223"/>
              <a:ext cx="158" cy="16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89" name="Arc 301"/>
            <p:cNvSpPr>
              <a:spLocks/>
            </p:cNvSpPr>
            <p:nvPr/>
          </p:nvSpPr>
          <p:spPr bwMode="auto">
            <a:xfrm rot="9864373">
              <a:off x="1422" y="2214"/>
              <a:ext cx="62" cy="65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90" name="Arc 302"/>
            <p:cNvSpPr>
              <a:spLocks/>
            </p:cNvSpPr>
            <p:nvPr/>
          </p:nvSpPr>
          <p:spPr bwMode="auto">
            <a:xfrm rot="9864373" flipH="1" flipV="1">
              <a:off x="1391" y="2267"/>
              <a:ext cx="63" cy="63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91" name="Line 303"/>
            <p:cNvSpPr>
              <a:spLocks noChangeShapeType="1"/>
            </p:cNvSpPr>
            <p:nvPr/>
          </p:nvSpPr>
          <p:spPr bwMode="auto">
            <a:xfrm rot="9008242" flipV="1">
              <a:off x="1611" y="2090"/>
              <a:ext cx="1" cy="323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92" name="Freeform 304"/>
            <p:cNvSpPr>
              <a:spLocks/>
            </p:cNvSpPr>
            <p:nvPr/>
          </p:nvSpPr>
          <p:spPr bwMode="auto">
            <a:xfrm rot="3608242">
              <a:off x="1606" y="2239"/>
              <a:ext cx="34" cy="65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93" name="Line 305"/>
            <p:cNvSpPr>
              <a:spLocks noChangeShapeType="1"/>
            </p:cNvSpPr>
            <p:nvPr/>
          </p:nvSpPr>
          <p:spPr bwMode="auto">
            <a:xfrm rot="3608242">
              <a:off x="1633" y="2258"/>
              <a:ext cx="3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394" name="Line 306"/>
            <p:cNvSpPr>
              <a:spLocks noChangeShapeType="1"/>
            </p:cNvSpPr>
            <p:nvPr/>
          </p:nvSpPr>
          <p:spPr bwMode="auto">
            <a:xfrm rot="3608242">
              <a:off x="1584" y="2290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2" name="Group 307"/>
            <p:cNvGrpSpPr>
              <a:grpSpLocks/>
            </p:cNvGrpSpPr>
            <p:nvPr/>
          </p:nvGrpSpPr>
          <p:grpSpPr bwMode="auto">
            <a:xfrm rot="3608242">
              <a:off x="1610" y="2371"/>
              <a:ext cx="270" cy="226"/>
              <a:chOff x="4785" y="11039"/>
              <a:chExt cx="829" cy="688"/>
            </a:xfrm>
          </p:grpSpPr>
          <p:sp>
            <p:nvSpPr>
              <p:cNvPr id="89396" name="Freeform 308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97" name="Line 309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98" name="Line 310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399" name="Line 311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00" name="Arc 312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401" name="Freeform 313"/>
            <p:cNvSpPr>
              <a:spLocks/>
            </p:cNvSpPr>
            <p:nvPr/>
          </p:nvSpPr>
          <p:spPr bwMode="auto">
            <a:xfrm rot="6271705">
              <a:off x="1610" y="2289"/>
              <a:ext cx="98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02" name="Freeform 314"/>
            <p:cNvSpPr>
              <a:spLocks/>
            </p:cNvSpPr>
            <p:nvPr/>
          </p:nvSpPr>
          <p:spPr bwMode="auto">
            <a:xfrm rot="3608242">
              <a:off x="1562" y="2291"/>
              <a:ext cx="203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03" name="Arc 315"/>
            <p:cNvSpPr>
              <a:spLocks/>
            </p:cNvSpPr>
            <p:nvPr/>
          </p:nvSpPr>
          <p:spPr bwMode="auto">
            <a:xfrm rot="10545741">
              <a:off x="1624" y="2164"/>
              <a:ext cx="130" cy="15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04" name="Arc 316"/>
            <p:cNvSpPr>
              <a:spLocks/>
            </p:cNvSpPr>
            <p:nvPr/>
          </p:nvSpPr>
          <p:spPr bwMode="auto">
            <a:xfrm rot="18270744" flipV="1">
              <a:off x="1497" y="2239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05" name="Freeform 317"/>
            <p:cNvSpPr>
              <a:spLocks/>
            </p:cNvSpPr>
            <p:nvPr/>
          </p:nvSpPr>
          <p:spPr bwMode="auto">
            <a:xfrm rot="3608242">
              <a:off x="1660" y="2320"/>
              <a:ext cx="77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06" name="Line 318"/>
            <p:cNvSpPr>
              <a:spLocks noChangeShapeType="1"/>
            </p:cNvSpPr>
            <p:nvPr/>
          </p:nvSpPr>
          <p:spPr bwMode="auto">
            <a:xfrm rot="3608242">
              <a:off x="1680" y="2281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07" name="Line 319"/>
            <p:cNvSpPr>
              <a:spLocks noChangeShapeType="1"/>
            </p:cNvSpPr>
            <p:nvPr/>
          </p:nvSpPr>
          <p:spPr bwMode="auto">
            <a:xfrm rot="3608242">
              <a:off x="1730" y="2360"/>
              <a:ext cx="8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08" name="Line 320"/>
            <p:cNvSpPr>
              <a:spLocks noChangeShapeType="1"/>
            </p:cNvSpPr>
            <p:nvPr/>
          </p:nvSpPr>
          <p:spPr bwMode="auto">
            <a:xfrm rot="3608242">
              <a:off x="1583" y="2445"/>
              <a:ext cx="8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09" name="Arc 321"/>
            <p:cNvSpPr>
              <a:spLocks/>
            </p:cNvSpPr>
            <p:nvPr/>
          </p:nvSpPr>
          <p:spPr bwMode="auto">
            <a:xfrm rot="38736742">
              <a:off x="1644" y="2387"/>
              <a:ext cx="223" cy="231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10" name="Arc 322"/>
            <p:cNvSpPr>
              <a:spLocks/>
            </p:cNvSpPr>
            <p:nvPr/>
          </p:nvSpPr>
          <p:spPr bwMode="auto">
            <a:xfrm rot="6271705" flipH="1" flipV="1">
              <a:off x="1598" y="2285"/>
              <a:ext cx="158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11" name="Arc 323"/>
            <p:cNvSpPr>
              <a:spLocks/>
            </p:cNvSpPr>
            <p:nvPr/>
          </p:nvSpPr>
          <p:spPr bwMode="auto">
            <a:xfrm rot="6271705">
              <a:off x="1559" y="2226"/>
              <a:ext cx="157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12" name="Arc 324"/>
            <p:cNvSpPr>
              <a:spLocks/>
            </p:cNvSpPr>
            <p:nvPr/>
          </p:nvSpPr>
          <p:spPr bwMode="auto">
            <a:xfrm rot="6271705">
              <a:off x="1576" y="2217"/>
              <a:ext cx="61" cy="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13" name="Arc 325"/>
            <p:cNvSpPr>
              <a:spLocks/>
            </p:cNvSpPr>
            <p:nvPr/>
          </p:nvSpPr>
          <p:spPr bwMode="auto">
            <a:xfrm rot="6271705" flipH="1" flipV="1">
              <a:off x="1608" y="2267"/>
              <a:ext cx="62" cy="6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14" name="Line 326"/>
            <p:cNvSpPr>
              <a:spLocks noChangeShapeType="1"/>
            </p:cNvSpPr>
            <p:nvPr/>
          </p:nvSpPr>
          <p:spPr bwMode="auto">
            <a:xfrm rot="7200911">
              <a:off x="1381" y="2039"/>
              <a:ext cx="0" cy="235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15" name="Line 327"/>
            <p:cNvSpPr>
              <a:spLocks noChangeShapeType="1"/>
            </p:cNvSpPr>
            <p:nvPr/>
          </p:nvSpPr>
          <p:spPr bwMode="auto">
            <a:xfrm rot="14421194">
              <a:off x="1683" y="2045"/>
              <a:ext cx="0" cy="232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3" name="Group 328"/>
            <p:cNvGrpSpPr>
              <a:grpSpLocks/>
            </p:cNvGrpSpPr>
            <p:nvPr/>
          </p:nvGrpSpPr>
          <p:grpSpPr bwMode="auto">
            <a:xfrm rot="14454207">
              <a:off x="1767" y="2049"/>
              <a:ext cx="102" cy="81"/>
              <a:chOff x="5504" y="8144"/>
              <a:chExt cx="291" cy="236"/>
            </a:xfrm>
          </p:grpSpPr>
          <p:sp>
            <p:nvSpPr>
              <p:cNvPr id="89417" name="Rectangle 329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18" name="Rectangle 330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24" name="Group 331"/>
            <p:cNvGrpSpPr>
              <a:grpSpLocks/>
            </p:cNvGrpSpPr>
            <p:nvPr/>
          </p:nvGrpSpPr>
          <p:grpSpPr bwMode="auto">
            <a:xfrm rot="7200911">
              <a:off x="1205" y="2042"/>
              <a:ext cx="99" cy="80"/>
              <a:chOff x="5504" y="8144"/>
              <a:chExt cx="291" cy="236"/>
            </a:xfrm>
          </p:grpSpPr>
          <p:sp>
            <p:nvSpPr>
              <p:cNvPr id="89420" name="Rectangle 332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21" name="Rectangle 333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422" name="Rectangle 334"/>
            <p:cNvSpPr>
              <a:spLocks noChangeArrowheads="1"/>
            </p:cNvSpPr>
            <p:nvPr/>
          </p:nvSpPr>
          <p:spPr bwMode="auto">
            <a:xfrm rot="10772871">
              <a:off x="1511" y="2030"/>
              <a:ext cx="21" cy="15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23" name="Rectangle 335"/>
            <p:cNvSpPr>
              <a:spLocks noChangeArrowheads="1"/>
            </p:cNvSpPr>
            <p:nvPr/>
          </p:nvSpPr>
          <p:spPr bwMode="auto">
            <a:xfrm rot="9880221">
              <a:off x="1470" y="2162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24" name="Rectangle 336"/>
            <p:cNvSpPr>
              <a:spLocks noChangeArrowheads="1"/>
            </p:cNvSpPr>
            <p:nvPr/>
          </p:nvSpPr>
          <p:spPr bwMode="auto">
            <a:xfrm rot="-9863530">
              <a:off x="1580" y="2165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25" name="Rectangle 337"/>
            <p:cNvSpPr>
              <a:spLocks noChangeArrowheads="1"/>
            </p:cNvSpPr>
            <p:nvPr/>
          </p:nvSpPr>
          <p:spPr bwMode="auto">
            <a:xfrm rot="-45884290">
              <a:off x="2207" y="3458"/>
              <a:ext cx="19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26" name="Rectangle 338"/>
            <p:cNvSpPr>
              <a:spLocks noChangeArrowheads="1"/>
            </p:cNvSpPr>
            <p:nvPr/>
          </p:nvSpPr>
          <p:spPr bwMode="auto">
            <a:xfrm rot="-26140540">
              <a:off x="2263" y="3365"/>
              <a:ext cx="17" cy="79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27" name="Rectangle 339"/>
            <p:cNvSpPr>
              <a:spLocks noChangeArrowheads="1"/>
            </p:cNvSpPr>
            <p:nvPr/>
          </p:nvSpPr>
          <p:spPr bwMode="auto">
            <a:xfrm rot="-25247889">
              <a:off x="2322" y="3409"/>
              <a:ext cx="21" cy="158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28" name="Line 340"/>
            <p:cNvSpPr>
              <a:spLocks noChangeShapeType="1"/>
            </p:cNvSpPr>
            <p:nvPr/>
          </p:nvSpPr>
          <p:spPr bwMode="auto">
            <a:xfrm rot="14380151" flipV="1">
              <a:off x="2007" y="3487"/>
              <a:ext cx="623" cy="0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29" name="Rectangle 341"/>
            <p:cNvSpPr>
              <a:spLocks noChangeArrowheads="1"/>
            </p:cNvSpPr>
            <p:nvPr/>
          </p:nvSpPr>
          <p:spPr bwMode="auto">
            <a:xfrm rot="-28819849">
              <a:off x="2364" y="3660"/>
              <a:ext cx="159" cy="83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30" name="Freeform 342"/>
            <p:cNvSpPr>
              <a:spLocks/>
            </p:cNvSpPr>
            <p:nvPr/>
          </p:nvSpPr>
          <p:spPr bwMode="auto">
            <a:xfrm rot="-28819849">
              <a:off x="2213" y="3303"/>
              <a:ext cx="35" cy="63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31" name="Line 343"/>
            <p:cNvSpPr>
              <a:spLocks noChangeShapeType="1"/>
            </p:cNvSpPr>
            <p:nvPr/>
          </p:nvSpPr>
          <p:spPr bwMode="auto">
            <a:xfrm rot="-28819849">
              <a:off x="2190" y="3349"/>
              <a:ext cx="3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32" name="Line 344"/>
            <p:cNvSpPr>
              <a:spLocks noChangeShapeType="1"/>
            </p:cNvSpPr>
            <p:nvPr/>
          </p:nvSpPr>
          <p:spPr bwMode="auto">
            <a:xfrm rot="-28819849">
              <a:off x="2241" y="3320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5" name="Group 345"/>
            <p:cNvGrpSpPr>
              <a:grpSpLocks/>
            </p:cNvGrpSpPr>
            <p:nvPr/>
          </p:nvGrpSpPr>
          <p:grpSpPr bwMode="auto">
            <a:xfrm rot="-28819849">
              <a:off x="1973" y="3013"/>
              <a:ext cx="267" cy="224"/>
              <a:chOff x="4785" y="11039"/>
              <a:chExt cx="829" cy="688"/>
            </a:xfrm>
          </p:grpSpPr>
          <p:sp>
            <p:nvSpPr>
              <p:cNvPr id="89434" name="Freeform 346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35" name="Line 347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36" name="Line 348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37" name="Line 349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38" name="Arc 350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439" name="Freeform 351"/>
            <p:cNvSpPr>
              <a:spLocks/>
            </p:cNvSpPr>
            <p:nvPr/>
          </p:nvSpPr>
          <p:spPr bwMode="auto">
            <a:xfrm rot="-26156385">
              <a:off x="2147" y="3224"/>
              <a:ext cx="96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0" name="Freeform 352"/>
            <p:cNvSpPr>
              <a:spLocks/>
            </p:cNvSpPr>
            <p:nvPr/>
          </p:nvSpPr>
          <p:spPr bwMode="auto">
            <a:xfrm rot="-28819849">
              <a:off x="2089" y="3217"/>
              <a:ext cx="201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1" name="Arc 353"/>
            <p:cNvSpPr>
              <a:spLocks/>
            </p:cNvSpPr>
            <p:nvPr/>
          </p:nvSpPr>
          <p:spPr bwMode="auto">
            <a:xfrm rot="-21882350">
              <a:off x="2100" y="3294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2" name="Arc 354"/>
            <p:cNvSpPr>
              <a:spLocks/>
            </p:cNvSpPr>
            <p:nvPr/>
          </p:nvSpPr>
          <p:spPr bwMode="auto">
            <a:xfrm rot="7442651" flipV="1">
              <a:off x="2227" y="3220"/>
              <a:ext cx="130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3" name="Freeform 355"/>
            <p:cNvSpPr>
              <a:spLocks/>
            </p:cNvSpPr>
            <p:nvPr/>
          </p:nvSpPr>
          <p:spPr bwMode="auto">
            <a:xfrm rot="-28819849">
              <a:off x="2117" y="3119"/>
              <a:ext cx="75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4" name="Line 356"/>
            <p:cNvSpPr>
              <a:spLocks noChangeShapeType="1"/>
            </p:cNvSpPr>
            <p:nvPr/>
          </p:nvSpPr>
          <p:spPr bwMode="auto">
            <a:xfrm rot="-28819849">
              <a:off x="2174" y="3147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5" name="Line 357"/>
            <p:cNvSpPr>
              <a:spLocks noChangeShapeType="1"/>
            </p:cNvSpPr>
            <p:nvPr/>
          </p:nvSpPr>
          <p:spPr bwMode="auto">
            <a:xfrm rot="-28819849">
              <a:off x="2186" y="3161"/>
              <a:ext cx="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6" name="Arc 358"/>
            <p:cNvSpPr>
              <a:spLocks/>
            </p:cNvSpPr>
            <p:nvPr/>
          </p:nvSpPr>
          <p:spPr bwMode="auto">
            <a:xfrm rot="6308652">
              <a:off x="1986" y="2994"/>
              <a:ext cx="223" cy="229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7" name="Arc 359"/>
            <p:cNvSpPr>
              <a:spLocks/>
            </p:cNvSpPr>
            <p:nvPr/>
          </p:nvSpPr>
          <p:spPr bwMode="auto">
            <a:xfrm rot="-26156385" flipH="1" flipV="1">
              <a:off x="2097" y="3163"/>
              <a:ext cx="157" cy="1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8" name="Arc 360"/>
            <p:cNvSpPr>
              <a:spLocks/>
            </p:cNvSpPr>
            <p:nvPr/>
          </p:nvSpPr>
          <p:spPr bwMode="auto">
            <a:xfrm rot="-26156385">
              <a:off x="2136" y="3222"/>
              <a:ext cx="158" cy="160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49" name="Arc 361"/>
            <p:cNvSpPr>
              <a:spLocks/>
            </p:cNvSpPr>
            <p:nvPr/>
          </p:nvSpPr>
          <p:spPr bwMode="auto">
            <a:xfrm rot="-26156385">
              <a:off x="2216" y="3327"/>
              <a:ext cx="62" cy="65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50" name="Arc 362"/>
            <p:cNvSpPr>
              <a:spLocks/>
            </p:cNvSpPr>
            <p:nvPr/>
          </p:nvSpPr>
          <p:spPr bwMode="auto">
            <a:xfrm rot="-26156385" flipH="1" flipV="1">
              <a:off x="2184" y="3276"/>
              <a:ext cx="63" cy="63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51" name="Line 363"/>
            <p:cNvSpPr>
              <a:spLocks noChangeShapeType="1"/>
            </p:cNvSpPr>
            <p:nvPr/>
          </p:nvSpPr>
          <p:spPr bwMode="auto">
            <a:xfrm rot="16187483" flipV="1">
              <a:off x="2164" y="3337"/>
              <a:ext cx="1" cy="318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52" name="Freeform 364"/>
            <p:cNvSpPr>
              <a:spLocks/>
            </p:cNvSpPr>
            <p:nvPr/>
          </p:nvSpPr>
          <p:spPr bwMode="auto">
            <a:xfrm rot="-32412517">
              <a:off x="2124" y="3462"/>
              <a:ext cx="34" cy="65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164" y="16"/>
                </a:cxn>
                <a:cxn ang="0">
                  <a:pos x="140" y="109"/>
                </a:cxn>
                <a:cxn ang="0">
                  <a:pos x="143" y="226"/>
                </a:cxn>
                <a:cxn ang="0">
                  <a:pos x="173" y="307"/>
                </a:cxn>
                <a:cxn ang="0">
                  <a:pos x="113" y="328"/>
                </a:cxn>
                <a:cxn ang="0">
                  <a:pos x="29" y="322"/>
                </a:cxn>
                <a:cxn ang="0">
                  <a:pos x="23" y="298"/>
                </a:cxn>
                <a:cxn ang="0">
                  <a:pos x="53" y="214"/>
                </a:cxn>
                <a:cxn ang="0">
                  <a:pos x="53" y="115"/>
                </a:cxn>
                <a:cxn ang="0">
                  <a:pos x="23" y="37"/>
                </a:cxn>
                <a:cxn ang="0">
                  <a:pos x="23" y="13"/>
                </a:cxn>
              </a:cxnLst>
              <a:rect l="0" t="0" r="r" b="b"/>
              <a:pathLst>
                <a:path w="183" h="331">
                  <a:moveTo>
                    <a:pt x="23" y="13"/>
                  </a:moveTo>
                  <a:cubicBezTo>
                    <a:pt x="46" y="10"/>
                    <a:pt x="145" y="0"/>
                    <a:pt x="164" y="16"/>
                  </a:cubicBezTo>
                  <a:cubicBezTo>
                    <a:pt x="183" y="32"/>
                    <a:pt x="143" y="74"/>
                    <a:pt x="140" y="109"/>
                  </a:cubicBezTo>
                  <a:cubicBezTo>
                    <a:pt x="137" y="144"/>
                    <a:pt x="138" y="193"/>
                    <a:pt x="143" y="226"/>
                  </a:cubicBezTo>
                  <a:cubicBezTo>
                    <a:pt x="148" y="259"/>
                    <a:pt x="178" y="290"/>
                    <a:pt x="173" y="307"/>
                  </a:cubicBezTo>
                  <a:cubicBezTo>
                    <a:pt x="168" y="324"/>
                    <a:pt x="137" y="325"/>
                    <a:pt x="113" y="328"/>
                  </a:cubicBezTo>
                  <a:cubicBezTo>
                    <a:pt x="89" y="331"/>
                    <a:pt x="44" y="327"/>
                    <a:pt x="29" y="322"/>
                  </a:cubicBezTo>
                  <a:cubicBezTo>
                    <a:pt x="14" y="317"/>
                    <a:pt x="19" y="316"/>
                    <a:pt x="23" y="298"/>
                  </a:cubicBezTo>
                  <a:cubicBezTo>
                    <a:pt x="27" y="280"/>
                    <a:pt x="48" y="244"/>
                    <a:pt x="53" y="214"/>
                  </a:cubicBezTo>
                  <a:cubicBezTo>
                    <a:pt x="58" y="184"/>
                    <a:pt x="58" y="144"/>
                    <a:pt x="53" y="115"/>
                  </a:cubicBezTo>
                  <a:cubicBezTo>
                    <a:pt x="48" y="86"/>
                    <a:pt x="28" y="53"/>
                    <a:pt x="23" y="37"/>
                  </a:cubicBezTo>
                  <a:cubicBezTo>
                    <a:pt x="18" y="21"/>
                    <a:pt x="0" y="16"/>
                    <a:pt x="23" y="13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53" name="Line 365"/>
            <p:cNvSpPr>
              <a:spLocks noChangeShapeType="1"/>
            </p:cNvSpPr>
            <p:nvPr/>
          </p:nvSpPr>
          <p:spPr bwMode="auto">
            <a:xfrm rot="-32412517">
              <a:off x="2124" y="3523"/>
              <a:ext cx="3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54" name="Line 366"/>
            <p:cNvSpPr>
              <a:spLocks noChangeShapeType="1"/>
            </p:cNvSpPr>
            <p:nvPr/>
          </p:nvSpPr>
          <p:spPr bwMode="auto">
            <a:xfrm rot="-32412517">
              <a:off x="2122" y="3465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6" name="Group 367"/>
            <p:cNvGrpSpPr>
              <a:grpSpLocks/>
            </p:cNvGrpSpPr>
            <p:nvPr/>
          </p:nvGrpSpPr>
          <p:grpSpPr bwMode="auto">
            <a:xfrm rot="-32412517">
              <a:off x="1761" y="3384"/>
              <a:ext cx="270" cy="226"/>
              <a:chOff x="4785" y="11039"/>
              <a:chExt cx="829" cy="688"/>
            </a:xfrm>
          </p:grpSpPr>
          <p:sp>
            <p:nvSpPr>
              <p:cNvPr id="89456" name="Freeform 368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57" name="Line 369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58" name="Line 370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59" name="Line 371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60" name="Arc 372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461" name="Freeform 373"/>
            <p:cNvSpPr>
              <a:spLocks/>
            </p:cNvSpPr>
            <p:nvPr/>
          </p:nvSpPr>
          <p:spPr bwMode="auto">
            <a:xfrm rot="-29749054">
              <a:off x="2017" y="3446"/>
              <a:ext cx="98" cy="96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20" y="70"/>
                </a:cxn>
                <a:cxn ang="0">
                  <a:pos x="86" y="142"/>
                </a:cxn>
                <a:cxn ang="0">
                  <a:pos x="155" y="187"/>
                </a:cxn>
                <a:cxn ang="0">
                  <a:pos x="203" y="193"/>
                </a:cxn>
                <a:cxn ang="0">
                  <a:pos x="170" y="118"/>
                </a:cxn>
                <a:cxn ang="0">
                  <a:pos x="116" y="61"/>
                </a:cxn>
                <a:cxn ang="0">
                  <a:pos x="68" y="31"/>
                </a:cxn>
                <a:cxn ang="0">
                  <a:pos x="8" y="7"/>
                </a:cxn>
              </a:cxnLst>
              <a:rect l="0" t="0" r="r" b="b"/>
              <a:pathLst>
                <a:path w="205" h="204">
                  <a:moveTo>
                    <a:pt x="8" y="7"/>
                  </a:moveTo>
                  <a:cubicBezTo>
                    <a:pt x="0" y="14"/>
                    <a:pt x="7" y="47"/>
                    <a:pt x="20" y="70"/>
                  </a:cubicBezTo>
                  <a:cubicBezTo>
                    <a:pt x="33" y="93"/>
                    <a:pt x="64" y="123"/>
                    <a:pt x="86" y="142"/>
                  </a:cubicBezTo>
                  <a:cubicBezTo>
                    <a:pt x="108" y="161"/>
                    <a:pt x="136" y="179"/>
                    <a:pt x="155" y="187"/>
                  </a:cubicBezTo>
                  <a:cubicBezTo>
                    <a:pt x="174" y="195"/>
                    <a:pt x="201" y="204"/>
                    <a:pt x="203" y="193"/>
                  </a:cubicBezTo>
                  <a:cubicBezTo>
                    <a:pt x="205" y="182"/>
                    <a:pt x="184" y="140"/>
                    <a:pt x="170" y="118"/>
                  </a:cubicBezTo>
                  <a:cubicBezTo>
                    <a:pt x="156" y="96"/>
                    <a:pt x="133" y="75"/>
                    <a:pt x="116" y="61"/>
                  </a:cubicBezTo>
                  <a:cubicBezTo>
                    <a:pt x="99" y="47"/>
                    <a:pt x="86" y="39"/>
                    <a:pt x="68" y="31"/>
                  </a:cubicBezTo>
                  <a:cubicBezTo>
                    <a:pt x="50" y="23"/>
                    <a:pt x="16" y="0"/>
                    <a:pt x="8" y="7"/>
                  </a:cubicBez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62" name="Freeform 374"/>
            <p:cNvSpPr>
              <a:spLocks/>
            </p:cNvSpPr>
            <p:nvPr/>
          </p:nvSpPr>
          <p:spPr bwMode="auto">
            <a:xfrm rot="-32412517">
              <a:off x="1957" y="3445"/>
              <a:ext cx="203" cy="102"/>
            </a:xfrm>
            <a:custGeom>
              <a:avLst/>
              <a:gdLst/>
              <a:ahLst/>
              <a:cxnLst>
                <a:cxn ang="0">
                  <a:pos x="23" y="176"/>
                </a:cxn>
                <a:cxn ang="0">
                  <a:pos x="59" y="177"/>
                </a:cxn>
                <a:cxn ang="0">
                  <a:pos x="143" y="171"/>
                </a:cxn>
                <a:cxn ang="0">
                  <a:pos x="203" y="147"/>
                </a:cxn>
                <a:cxn ang="0">
                  <a:pos x="269" y="111"/>
                </a:cxn>
                <a:cxn ang="0">
                  <a:pos x="311" y="87"/>
                </a:cxn>
                <a:cxn ang="0">
                  <a:pos x="353" y="60"/>
                </a:cxn>
                <a:cxn ang="0">
                  <a:pos x="376" y="8"/>
                </a:cxn>
                <a:cxn ang="0">
                  <a:pos x="400" y="14"/>
                </a:cxn>
                <a:cxn ang="0">
                  <a:pos x="478" y="20"/>
                </a:cxn>
                <a:cxn ang="0">
                  <a:pos x="544" y="23"/>
                </a:cxn>
                <a:cxn ang="0">
                  <a:pos x="738" y="38"/>
                </a:cxn>
                <a:cxn ang="0">
                  <a:pos x="822" y="47"/>
                </a:cxn>
                <a:cxn ang="0">
                  <a:pos x="816" y="77"/>
                </a:cxn>
                <a:cxn ang="0">
                  <a:pos x="816" y="122"/>
                </a:cxn>
                <a:cxn ang="0">
                  <a:pos x="813" y="173"/>
                </a:cxn>
                <a:cxn ang="0">
                  <a:pos x="813" y="239"/>
                </a:cxn>
                <a:cxn ang="0">
                  <a:pos x="813" y="290"/>
                </a:cxn>
                <a:cxn ang="0">
                  <a:pos x="825" y="347"/>
                </a:cxn>
                <a:cxn ang="0">
                  <a:pos x="830" y="377"/>
                </a:cxn>
                <a:cxn ang="0">
                  <a:pos x="810" y="386"/>
                </a:cxn>
                <a:cxn ang="0">
                  <a:pos x="735" y="392"/>
                </a:cxn>
                <a:cxn ang="0">
                  <a:pos x="643" y="398"/>
                </a:cxn>
                <a:cxn ang="0">
                  <a:pos x="541" y="401"/>
                </a:cxn>
                <a:cxn ang="0">
                  <a:pos x="463" y="407"/>
                </a:cxn>
                <a:cxn ang="0">
                  <a:pos x="394" y="413"/>
                </a:cxn>
                <a:cxn ang="0">
                  <a:pos x="376" y="413"/>
                </a:cxn>
                <a:cxn ang="0">
                  <a:pos x="333" y="372"/>
                </a:cxn>
                <a:cxn ang="0">
                  <a:pos x="303" y="333"/>
                </a:cxn>
                <a:cxn ang="0">
                  <a:pos x="243" y="306"/>
                </a:cxn>
                <a:cxn ang="0">
                  <a:pos x="198" y="276"/>
                </a:cxn>
                <a:cxn ang="0">
                  <a:pos x="153" y="252"/>
                </a:cxn>
                <a:cxn ang="0">
                  <a:pos x="96" y="231"/>
                </a:cxn>
                <a:cxn ang="0">
                  <a:pos x="52" y="234"/>
                </a:cxn>
                <a:cxn ang="0">
                  <a:pos x="5" y="228"/>
                </a:cxn>
                <a:cxn ang="0">
                  <a:pos x="23" y="176"/>
                </a:cxn>
              </a:cxnLst>
              <a:rect l="0" t="0" r="r" b="b"/>
              <a:pathLst>
                <a:path w="835" h="420">
                  <a:moveTo>
                    <a:pt x="23" y="176"/>
                  </a:moveTo>
                  <a:cubicBezTo>
                    <a:pt x="32" y="168"/>
                    <a:pt x="39" y="178"/>
                    <a:pt x="59" y="177"/>
                  </a:cubicBezTo>
                  <a:cubicBezTo>
                    <a:pt x="79" y="176"/>
                    <a:pt x="119" y="176"/>
                    <a:pt x="143" y="171"/>
                  </a:cubicBezTo>
                  <a:cubicBezTo>
                    <a:pt x="167" y="166"/>
                    <a:pt x="182" y="157"/>
                    <a:pt x="203" y="147"/>
                  </a:cubicBezTo>
                  <a:cubicBezTo>
                    <a:pt x="224" y="137"/>
                    <a:pt x="251" y="121"/>
                    <a:pt x="269" y="111"/>
                  </a:cubicBezTo>
                  <a:cubicBezTo>
                    <a:pt x="287" y="101"/>
                    <a:pt x="297" y="95"/>
                    <a:pt x="311" y="87"/>
                  </a:cubicBezTo>
                  <a:cubicBezTo>
                    <a:pt x="325" y="79"/>
                    <a:pt x="342" y="73"/>
                    <a:pt x="353" y="60"/>
                  </a:cubicBezTo>
                  <a:cubicBezTo>
                    <a:pt x="364" y="47"/>
                    <a:pt x="368" y="16"/>
                    <a:pt x="376" y="8"/>
                  </a:cubicBezTo>
                  <a:cubicBezTo>
                    <a:pt x="384" y="0"/>
                    <a:pt x="384" y="12"/>
                    <a:pt x="400" y="14"/>
                  </a:cubicBezTo>
                  <a:cubicBezTo>
                    <a:pt x="416" y="16"/>
                    <a:pt x="455" y="18"/>
                    <a:pt x="478" y="20"/>
                  </a:cubicBezTo>
                  <a:cubicBezTo>
                    <a:pt x="501" y="22"/>
                    <a:pt x="501" y="20"/>
                    <a:pt x="544" y="23"/>
                  </a:cubicBezTo>
                  <a:cubicBezTo>
                    <a:pt x="587" y="26"/>
                    <a:pt x="692" y="34"/>
                    <a:pt x="738" y="38"/>
                  </a:cubicBezTo>
                  <a:cubicBezTo>
                    <a:pt x="784" y="42"/>
                    <a:pt x="809" y="41"/>
                    <a:pt x="822" y="47"/>
                  </a:cubicBezTo>
                  <a:cubicBezTo>
                    <a:pt x="835" y="53"/>
                    <a:pt x="817" y="65"/>
                    <a:pt x="816" y="77"/>
                  </a:cubicBezTo>
                  <a:cubicBezTo>
                    <a:pt x="815" y="89"/>
                    <a:pt x="816" y="106"/>
                    <a:pt x="816" y="122"/>
                  </a:cubicBezTo>
                  <a:cubicBezTo>
                    <a:pt x="816" y="138"/>
                    <a:pt x="813" y="154"/>
                    <a:pt x="813" y="173"/>
                  </a:cubicBezTo>
                  <a:cubicBezTo>
                    <a:pt x="813" y="192"/>
                    <a:pt x="813" y="220"/>
                    <a:pt x="813" y="239"/>
                  </a:cubicBezTo>
                  <a:cubicBezTo>
                    <a:pt x="813" y="258"/>
                    <a:pt x="811" y="272"/>
                    <a:pt x="813" y="290"/>
                  </a:cubicBezTo>
                  <a:cubicBezTo>
                    <a:pt x="815" y="308"/>
                    <a:pt x="822" y="333"/>
                    <a:pt x="825" y="347"/>
                  </a:cubicBezTo>
                  <a:cubicBezTo>
                    <a:pt x="828" y="361"/>
                    <a:pt x="832" y="371"/>
                    <a:pt x="830" y="377"/>
                  </a:cubicBezTo>
                  <a:cubicBezTo>
                    <a:pt x="828" y="383"/>
                    <a:pt x="826" y="384"/>
                    <a:pt x="810" y="386"/>
                  </a:cubicBezTo>
                  <a:cubicBezTo>
                    <a:pt x="794" y="388"/>
                    <a:pt x="763" y="390"/>
                    <a:pt x="735" y="392"/>
                  </a:cubicBezTo>
                  <a:cubicBezTo>
                    <a:pt x="707" y="394"/>
                    <a:pt x="674" y="397"/>
                    <a:pt x="643" y="398"/>
                  </a:cubicBezTo>
                  <a:cubicBezTo>
                    <a:pt x="611" y="399"/>
                    <a:pt x="571" y="400"/>
                    <a:pt x="541" y="401"/>
                  </a:cubicBezTo>
                  <a:cubicBezTo>
                    <a:pt x="511" y="402"/>
                    <a:pt x="486" y="405"/>
                    <a:pt x="463" y="407"/>
                  </a:cubicBezTo>
                  <a:cubicBezTo>
                    <a:pt x="438" y="409"/>
                    <a:pt x="407" y="412"/>
                    <a:pt x="394" y="413"/>
                  </a:cubicBezTo>
                  <a:cubicBezTo>
                    <a:pt x="381" y="414"/>
                    <a:pt x="386" y="420"/>
                    <a:pt x="376" y="413"/>
                  </a:cubicBezTo>
                  <a:cubicBezTo>
                    <a:pt x="366" y="406"/>
                    <a:pt x="345" y="385"/>
                    <a:pt x="333" y="372"/>
                  </a:cubicBezTo>
                  <a:cubicBezTo>
                    <a:pt x="321" y="359"/>
                    <a:pt x="318" y="344"/>
                    <a:pt x="303" y="333"/>
                  </a:cubicBezTo>
                  <a:cubicBezTo>
                    <a:pt x="288" y="322"/>
                    <a:pt x="260" y="315"/>
                    <a:pt x="243" y="306"/>
                  </a:cubicBezTo>
                  <a:cubicBezTo>
                    <a:pt x="226" y="297"/>
                    <a:pt x="213" y="285"/>
                    <a:pt x="198" y="276"/>
                  </a:cubicBezTo>
                  <a:cubicBezTo>
                    <a:pt x="183" y="267"/>
                    <a:pt x="170" y="259"/>
                    <a:pt x="153" y="252"/>
                  </a:cubicBezTo>
                  <a:cubicBezTo>
                    <a:pt x="136" y="245"/>
                    <a:pt x="113" y="234"/>
                    <a:pt x="96" y="231"/>
                  </a:cubicBezTo>
                  <a:cubicBezTo>
                    <a:pt x="79" y="228"/>
                    <a:pt x="67" y="234"/>
                    <a:pt x="52" y="234"/>
                  </a:cubicBezTo>
                  <a:cubicBezTo>
                    <a:pt x="37" y="234"/>
                    <a:pt x="10" y="238"/>
                    <a:pt x="5" y="228"/>
                  </a:cubicBezTo>
                  <a:cubicBezTo>
                    <a:pt x="0" y="218"/>
                    <a:pt x="19" y="187"/>
                    <a:pt x="23" y="176"/>
                  </a:cubicBezTo>
                  <a:close/>
                </a:path>
              </a:pathLst>
            </a:custGeom>
            <a:solidFill>
              <a:srgbClr val="00FF00"/>
            </a:solidFill>
            <a:ln w="12700" cmpd="sng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63" name="Arc 375"/>
            <p:cNvSpPr>
              <a:spLocks/>
            </p:cNvSpPr>
            <p:nvPr/>
          </p:nvSpPr>
          <p:spPr bwMode="auto">
            <a:xfrm rot="-25475019">
              <a:off x="2070" y="3493"/>
              <a:ext cx="130" cy="152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64" name="Arc 376"/>
            <p:cNvSpPr>
              <a:spLocks/>
            </p:cNvSpPr>
            <p:nvPr/>
          </p:nvSpPr>
          <p:spPr bwMode="auto">
            <a:xfrm rot="3849983" flipV="1">
              <a:off x="2068" y="3347"/>
              <a:ext cx="131" cy="150"/>
            </a:xfrm>
            <a:custGeom>
              <a:avLst/>
              <a:gdLst>
                <a:gd name="G0" fmla="+- 0 0 0"/>
                <a:gd name="G1" fmla="+- 20060 0 0"/>
                <a:gd name="G2" fmla="+- 21600 0 0"/>
                <a:gd name="T0" fmla="*/ 8010 w 17311"/>
                <a:gd name="T1" fmla="*/ 0 h 20060"/>
                <a:gd name="T2" fmla="*/ 17311 w 17311"/>
                <a:gd name="T3" fmla="*/ 7141 h 20060"/>
                <a:gd name="T4" fmla="*/ 0 w 17311"/>
                <a:gd name="T5" fmla="*/ 20060 h 20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11" h="20060" fill="none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</a:path>
                <a:path w="17311" h="20060" stroke="0" extrusionOk="0">
                  <a:moveTo>
                    <a:pt x="8009" y="0"/>
                  </a:moveTo>
                  <a:cubicBezTo>
                    <a:pt x="11709" y="1477"/>
                    <a:pt x="14928" y="3948"/>
                    <a:pt x="17310" y="7141"/>
                  </a:cubicBezTo>
                  <a:lnTo>
                    <a:pt x="0" y="20060"/>
                  </a:lnTo>
                  <a:close/>
                </a:path>
              </a:pathLst>
            </a:custGeom>
            <a:noFill/>
            <a:ln w="12700">
              <a:solidFill>
                <a:srgbClr val="00FF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65" name="Freeform 377"/>
            <p:cNvSpPr>
              <a:spLocks/>
            </p:cNvSpPr>
            <p:nvPr/>
          </p:nvSpPr>
          <p:spPr bwMode="auto">
            <a:xfrm rot="-32412517">
              <a:off x="1948" y="3411"/>
              <a:ext cx="77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66" name="Line 378"/>
            <p:cNvSpPr>
              <a:spLocks noChangeShapeType="1"/>
            </p:cNvSpPr>
            <p:nvPr/>
          </p:nvSpPr>
          <p:spPr bwMode="auto">
            <a:xfrm rot="-32412517">
              <a:off x="2026" y="3406"/>
              <a:ext cx="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67" name="Line 379"/>
            <p:cNvSpPr>
              <a:spLocks noChangeShapeType="1"/>
            </p:cNvSpPr>
            <p:nvPr/>
          </p:nvSpPr>
          <p:spPr bwMode="auto">
            <a:xfrm rot="-32412517">
              <a:off x="1949" y="3579"/>
              <a:ext cx="8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68" name="Line 380"/>
            <p:cNvSpPr>
              <a:spLocks noChangeShapeType="1"/>
            </p:cNvSpPr>
            <p:nvPr/>
          </p:nvSpPr>
          <p:spPr bwMode="auto">
            <a:xfrm rot="-32412517">
              <a:off x="1945" y="3411"/>
              <a:ext cx="8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69" name="Arc 381"/>
            <p:cNvSpPr>
              <a:spLocks/>
            </p:cNvSpPr>
            <p:nvPr/>
          </p:nvSpPr>
          <p:spPr bwMode="auto">
            <a:xfrm rot="2715983">
              <a:off x="1762" y="3381"/>
              <a:ext cx="223" cy="231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70" name="Arc 382"/>
            <p:cNvSpPr>
              <a:spLocks/>
            </p:cNvSpPr>
            <p:nvPr/>
          </p:nvSpPr>
          <p:spPr bwMode="auto">
            <a:xfrm rot="-29749054" flipH="1" flipV="1">
              <a:off x="1953" y="3415"/>
              <a:ext cx="158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71" name="Arc 383"/>
            <p:cNvSpPr>
              <a:spLocks/>
            </p:cNvSpPr>
            <p:nvPr/>
          </p:nvSpPr>
          <p:spPr bwMode="auto">
            <a:xfrm rot="-29749054">
              <a:off x="2024" y="3410"/>
              <a:ext cx="157" cy="161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72" name="Arc 384"/>
            <p:cNvSpPr>
              <a:spLocks/>
            </p:cNvSpPr>
            <p:nvPr/>
          </p:nvSpPr>
          <p:spPr bwMode="auto">
            <a:xfrm rot="-29749054">
              <a:off x="2138" y="3462"/>
              <a:ext cx="61" cy="62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73" name="Arc 385"/>
            <p:cNvSpPr>
              <a:spLocks/>
            </p:cNvSpPr>
            <p:nvPr/>
          </p:nvSpPr>
          <p:spPr bwMode="auto">
            <a:xfrm rot="-29749054" flipH="1" flipV="1">
              <a:off x="2078" y="3464"/>
              <a:ext cx="62" cy="64"/>
            </a:xfrm>
            <a:custGeom>
              <a:avLst/>
              <a:gdLst>
                <a:gd name="G0" fmla="+- 0 0 0"/>
                <a:gd name="G1" fmla="+- 20823 0 0"/>
                <a:gd name="G2" fmla="+- 21600 0 0"/>
                <a:gd name="T0" fmla="*/ 5743 w 20700"/>
                <a:gd name="T1" fmla="*/ 0 h 20823"/>
                <a:gd name="T2" fmla="*/ 20700 w 20700"/>
                <a:gd name="T3" fmla="*/ 14655 h 20823"/>
                <a:gd name="T4" fmla="*/ 0 w 20700"/>
                <a:gd name="T5" fmla="*/ 20823 h 20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0" h="20823" fill="none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</a:path>
                <a:path w="20700" h="20823" stroke="0" extrusionOk="0">
                  <a:moveTo>
                    <a:pt x="5742" y="0"/>
                  </a:moveTo>
                  <a:cubicBezTo>
                    <a:pt x="12921" y="1980"/>
                    <a:pt x="18574" y="7518"/>
                    <a:pt x="20700" y="14654"/>
                  </a:cubicBezTo>
                  <a:lnTo>
                    <a:pt x="0" y="208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74" name="Line 386"/>
            <p:cNvSpPr>
              <a:spLocks noChangeShapeType="1"/>
            </p:cNvSpPr>
            <p:nvPr/>
          </p:nvSpPr>
          <p:spPr bwMode="auto">
            <a:xfrm rot="-28819849">
              <a:off x="2361" y="3224"/>
              <a:ext cx="0" cy="235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75" name="Line 387"/>
            <p:cNvSpPr>
              <a:spLocks noChangeShapeType="1"/>
            </p:cNvSpPr>
            <p:nvPr/>
          </p:nvSpPr>
          <p:spPr bwMode="auto">
            <a:xfrm rot="-21599564">
              <a:off x="2207" y="3487"/>
              <a:ext cx="0" cy="232"/>
            </a:xfrm>
            <a:prstGeom prst="line">
              <a:avLst/>
            </a:prstGeom>
            <a:noFill/>
            <a:ln w="127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7" name="Group 388"/>
            <p:cNvGrpSpPr>
              <a:grpSpLocks/>
            </p:cNvGrpSpPr>
            <p:nvPr/>
          </p:nvGrpSpPr>
          <p:grpSpPr bwMode="auto">
            <a:xfrm rot="-21566552">
              <a:off x="2152" y="3714"/>
              <a:ext cx="102" cy="81"/>
              <a:chOff x="5504" y="8144"/>
              <a:chExt cx="291" cy="236"/>
            </a:xfrm>
          </p:grpSpPr>
          <p:sp>
            <p:nvSpPr>
              <p:cNvPr id="89477" name="Rectangle 389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78" name="Rectangle 390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28" name="Group 391"/>
            <p:cNvGrpSpPr>
              <a:grpSpLocks/>
            </p:cNvGrpSpPr>
            <p:nvPr/>
          </p:nvGrpSpPr>
          <p:grpSpPr bwMode="auto">
            <a:xfrm rot="-28819849">
              <a:off x="2438" y="3230"/>
              <a:ext cx="99" cy="80"/>
              <a:chOff x="5504" y="8144"/>
              <a:chExt cx="291" cy="236"/>
            </a:xfrm>
          </p:grpSpPr>
          <p:sp>
            <p:nvSpPr>
              <p:cNvPr id="89480" name="Rectangle 392"/>
              <p:cNvSpPr>
                <a:spLocks noChangeArrowheads="1"/>
              </p:cNvSpPr>
              <p:nvPr/>
            </p:nvSpPr>
            <p:spPr bwMode="auto">
              <a:xfrm>
                <a:off x="5577" y="8233"/>
                <a:ext cx="155" cy="147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81" name="Rectangle 393"/>
              <p:cNvSpPr>
                <a:spLocks noChangeArrowheads="1"/>
              </p:cNvSpPr>
              <p:nvPr/>
            </p:nvSpPr>
            <p:spPr bwMode="auto">
              <a:xfrm>
                <a:off x="5504" y="8144"/>
                <a:ext cx="291" cy="106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9482" name="Rectangle 394"/>
            <p:cNvSpPr>
              <a:spLocks noChangeArrowheads="1"/>
            </p:cNvSpPr>
            <p:nvPr/>
          </p:nvSpPr>
          <p:spPr bwMode="auto">
            <a:xfrm rot="-25247889">
              <a:off x="2322" y="3409"/>
              <a:ext cx="21" cy="15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83" name="Rectangle 395"/>
            <p:cNvSpPr>
              <a:spLocks noChangeArrowheads="1"/>
            </p:cNvSpPr>
            <p:nvPr/>
          </p:nvSpPr>
          <p:spPr bwMode="auto">
            <a:xfrm rot="-26140540">
              <a:off x="2263" y="3365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9484" name="Rectangle 396"/>
            <p:cNvSpPr>
              <a:spLocks noChangeArrowheads="1"/>
            </p:cNvSpPr>
            <p:nvPr/>
          </p:nvSpPr>
          <p:spPr bwMode="auto">
            <a:xfrm rot="-45884290">
              <a:off x="2207" y="3458"/>
              <a:ext cx="17" cy="7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9" name="Group 397"/>
          <p:cNvGrpSpPr>
            <a:grpSpLocks/>
          </p:cNvGrpSpPr>
          <p:nvPr/>
        </p:nvGrpSpPr>
        <p:grpSpPr bwMode="auto">
          <a:xfrm>
            <a:off x="6183313" y="1743075"/>
            <a:ext cx="1228725" cy="1344613"/>
            <a:chOff x="4266" y="940"/>
            <a:chExt cx="774" cy="847"/>
          </a:xfrm>
        </p:grpSpPr>
        <p:grpSp>
          <p:nvGrpSpPr>
            <p:cNvPr id="30" name="Group 398"/>
            <p:cNvGrpSpPr>
              <a:grpSpLocks/>
            </p:cNvGrpSpPr>
            <p:nvPr/>
          </p:nvGrpSpPr>
          <p:grpSpPr bwMode="auto">
            <a:xfrm>
              <a:off x="4266" y="940"/>
              <a:ext cx="773" cy="707"/>
              <a:chOff x="335" y="1710"/>
              <a:chExt cx="2393" cy="2190"/>
            </a:xfrm>
          </p:grpSpPr>
          <p:sp>
            <p:nvSpPr>
              <p:cNvPr id="89487" name="Oval 399"/>
              <p:cNvSpPr>
                <a:spLocks noChangeArrowheads="1"/>
              </p:cNvSpPr>
              <p:nvPr/>
            </p:nvSpPr>
            <p:spPr bwMode="auto">
              <a:xfrm rot="-28819849">
                <a:off x="1918" y="3088"/>
                <a:ext cx="809" cy="81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88" name="Oval 400"/>
              <p:cNvSpPr>
                <a:spLocks noChangeArrowheads="1"/>
              </p:cNvSpPr>
              <p:nvPr/>
            </p:nvSpPr>
            <p:spPr bwMode="auto">
              <a:xfrm rot="7200911">
                <a:off x="1126" y="1710"/>
                <a:ext cx="809" cy="81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89" name="Oval 401"/>
              <p:cNvSpPr>
                <a:spLocks noChangeArrowheads="1"/>
              </p:cNvSpPr>
              <p:nvPr/>
            </p:nvSpPr>
            <p:spPr bwMode="auto">
              <a:xfrm>
                <a:off x="335" y="3090"/>
                <a:ext cx="809" cy="81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90" name="Rectangle 402"/>
              <p:cNvSpPr>
                <a:spLocks noChangeArrowheads="1"/>
              </p:cNvSpPr>
              <p:nvPr/>
            </p:nvSpPr>
            <p:spPr bwMode="auto">
              <a:xfrm rot="-17064441">
                <a:off x="779" y="3361"/>
                <a:ext cx="19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91" name="Rectangle 403"/>
              <p:cNvSpPr>
                <a:spLocks noChangeArrowheads="1"/>
              </p:cNvSpPr>
              <p:nvPr/>
            </p:nvSpPr>
            <p:spPr bwMode="auto">
              <a:xfrm rot="2679310">
                <a:off x="832" y="3456"/>
                <a:ext cx="17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92" name="Rectangle 404"/>
              <p:cNvSpPr>
                <a:spLocks noChangeArrowheads="1"/>
              </p:cNvSpPr>
              <p:nvPr/>
            </p:nvSpPr>
            <p:spPr bwMode="auto">
              <a:xfrm rot="3571960">
                <a:off x="728" y="3427"/>
                <a:ext cx="21" cy="1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93" name="Line 405"/>
              <p:cNvSpPr>
                <a:spLocks noChangeShapeType="1"/>
              </p:cNvSpPr>
              <p:nvPr/>
            </p:nvSpPr>
            <p:spPr bwMode="auto">
              <a:xfrm flipV="1">
                <a:off x="435" y="3495"/>
                <a:ext cx="1474" cy="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94" name="Rectangle 406"/>
              <p:cNvSpPr>
                <a:spLocks noChangeArrowheads="1"/>
              </p:cNvSpPr>
              <p:nvPr/>
            </p:nvSpPr>
            <p:spPr bwMode="auto">
              <a:xfrm>
                <a:off x="418" y="3452"/>
                <a:ext cx="159" cy="8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95" name="Freeform 407"/>
              <p:cNvSpPr>
                <a:spLocks/>
              </p:cNvSpPr>
              <p:nvPr/>
            </p:nvSpPr>
            <p:spPr bwMode="auto">
              <a:xfrm>
                <a:off x="904" y="3464"/>
                <a:ext cx="35" cy="63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96" name="Line 408"/>
              <p:cNvSpPr>
                <a:spLocks noChangeShapeType="1"/>
              </p:cNvSpPr>
              <p:nvPr/>
            </p:nvSpPr>
            <p:spPr bwMode="auto">
              <a:xfrm>
                <a:off x="906" y="3465"/>
                <a:ext cx="3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497" name="Line 409"/>
              <p:cNvSpPr>
                <a:spLocks noChangeShapeType="1"/>
              </p:cNvSpPr>
              <p:nvPr/>
            </p:nvSpPr>
            <p:spPr bwMode="auto">
              <a:xfrm>
                <a:off x="908" y="3525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31" name="Group 410"/>
              <p:cNvGrpSpPr>
                <a:grpSpLocks/>
              </p:cNvGrpSpPr>
              <p:nvPr/>
            </p:nvGrpSpPr>
            <p:grpSpPr bwMode="auto">
              <a:xfrm>
                <a:off x="1032" y="3383"/>
                <a:ext cx="267" cy="224"/>
                <a:chOff x="4785" y="11039"/>
                <a:chExt cx="829" cy="688"/>
              </a:xfrm>
            </p:grpSpPr>
            <p:sp>
              <p:nvSpPr>
                <p:cNvPr id="89499" name="Freeform 411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00" name="Line 412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01" name="Line 413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02" name="Line 414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03" name="Arc 415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504" name="Freeform 416"/>
              <p:cNvSpPr>
                <a:spLocks/>
              </p:cNvSpPr>
              <p:nvPr/>
            </p:nvSpPr>
            <p:spPr bwMode="auto">
              <a:xfrm>
                <a:off x="993" y="3452"/>
                <a:ext cx="972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05" name="Freeform 417"/>
              <p:cNvSpPr>
                <a:spLocks/>
              </p:cNvSpPr>
              <p:nvPr/>
            </p:nvSpPr>
            <p:spPr bwMode="auto">
              <a:xfrm flipV="1">
                <a:off x="993" y="3521"/>
                <a:ext cx="972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06" name="Freeform 418"/>
              <p:cNvSpPr>
                <a:spLocks/>
              </p:cNvSpPr>
              <p:nvPr/>
            </p:nvSpPr>
            <p:spPr bwMode="auto">
              <a:xfrm rot="2663462">
                <a:off x="947" y="3449"/>
                <a:ext cx="96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07" name="Freeform 419"/>
              <p:cNvSpPr>
                <a:spLocks/>
              </p:cNvSpPr>
              <p:nvPr/>
            </p:nvSpPr>
            <p:spPr bwMode="auto">
              <a:xfrm>
                <a:off x="1080" y="3452"/>
                <a:ext cx="902" cy="89"/>
              </a:xfrm>
              <a:custGeom>
                <a:avLst/>
                <a:gdLst/>
                <a:ahLst/>
                <a:cxnLst>
                  <a:cxn ang="0">
                    <a:pos x="45" y="30"/>
                  </a:cxn>
                  <a:cxn ang="0">
                    <a:pos x="30" y="171"/>
                  </a:cxn>
                  <a:cxn ang="0">
                    <a:pos x="45" y="327"/>
                  </a:cxn>
                  <a:cxn ang="0">
                    <a:pos x="126" y="315"/>
                  </a:cxn>
                  <a:cxn ang="0">
                    <a:pos x="735" y="303"/>
                  </a:cxn>
                  <a:cxn ang="0">
                    <a:pos x="1605" y="279"/>
                  </a:cxn>
                  <a:cxn ang="0">
                    <a:pos x="2607" y="300"/>
                  </a:cxn>
                  <a:cxn ang="0">
                    <a:pos x="3330" y="333"/>
                  </a:cxn>
                  <a:cxn ang="0">
                    <a:pos x="3648" y="351"/>
                  </a:cxn>
                  <a:cxn ang="0">
                    <a:pos x="3672" y="249"/>
                  </a:cxn>
                  <a:cxn ang="0">
                    <a:pos x="3672" y="171"/>
                  </a:cxn>
                  <a:cxn ang="0">
                    <a:pos x="3690" y="36"/>
                  </a:cxn>
                  <a:cxn ang="0">
                    <a:pos x="3660" y="12"/>
                  </a:cxn>
                  <a:cxn ang="0">
                    <a:pos x="3594" y="6"/>
                  </a:cxn>
                  <a:cxn ang="0">
                    <a:pos x="2991" y="51"/>
                  </a:cxn>
                  <a:cxn ang="0">
                    <a:pos x="1911" y="75"/>
                  </a:cxn>
                  <a:cxn ang="0">
                    <a:pos x="1065" y="78"/>
                  </a:cxn>
                  <a:cxn ang="0">
                    <a:pos x="303" y="51"/>
                  </a:cxn>
                  <a:cxn ang="0">
                    <a:pos x="45" y="30"/>
                  </a:cxn>
                </a:cxnLst>
                <a:rect l="0" t="0" r="r" b="b"/>
                <a:pathLst>
                  <a:path w="3705" h="365">
                    <a:moveTo>
                      <a:pt x="45" y="30"/>
                    </a:moveTo>
                    <a:cubicBezTo>
                      <a:pt x="0" y="50"/>
                      <a:pt x="30" y="122"/>
                      <a:pt x="30" y="171"/>
                    </a:cubicBezTo>
                    <a:cubicBezTo>
                      <a:pt x="30" y="220"/>
                      <a:pt x="29" y="303"/>
                      <a:pt x="45" y="327"/>
                    </a:cubicBezTo>
                    <a:cubicBezTo>
                      <a:pt x="61" y="351"/>
                      <a:pt x="11" y="319"/>
                      <a:pt x="126" y="315"/>
                    </a:cubicBezTo>
                    <a:cubicBezTo>
                      <a:pt x="241" y="311"/>
                      <a:pt x="489" y="309"/>
                      <a:pt x="735" y="303"/>
                    </a:cubicBezTo>
                    <a:cubicBezTo>
                      <a:pt x="981" y="297"/>
                      <a:pt x="1293" y="279"/>
                      <a:pt x="1605" y="279"/>
                    </a:cubicBezTo>
                    <a:cubicBezTo>
                      <a:pt x="1917" y="279"/>
                      <a:pt x="2320" y="291"/>
                      <a:pt x="2607" y="300"/>
                    </a:cubicBezTo>
                    <a:cubicBezTo>
                      <a:pt x="2894" y="309"/>
                      <a:pt x="3157" y="325"/>
                      <a:pt x="3330" y="333"/>
                    </a:cubicBezTo>
                    <a:cubicBezTo>
                      <a:pt x="3503" y="341"/>
                      <a:pt x="3591" y="365"/>
                      <a:pt x="3648" y="351"/>
                    </a:cubicBezTo>
                    <a:cubicBezTo>
                      <a:pt x="3705" y="337"/>
                      <a:pt x="3668" y="279"/>
                      <a:pt x="3672" y="249"/>
                    </a:cubicBezTo>
                    <a:cubicBezTo>
                      <a:pt x="3676" y="219"/>
                      <a:pt x="3669" y="207"/>
                      <a:pt x="3672" y="171"/>
                    </a:cubicBezTo>
                    <a:cubicBezTo>
                      <a:pt x="3675" y="135"/>
                      <a:pt x="3692" y="62"/>
                      <a:pt x="3690" y="36"/>
                    </a:cubicBezTo>
                    <a:cubicBezTo>
                      <a:pt x="3688" y="10"/>
                      <a:pt x="3676" y="17"/>
                      <a:pt x="3660" y="12"/>
                    </a:cubicBezTo>
                    <a:cubicBezTo>
                      <a:pt x="3644" y="7"/>
                      <a:pt x="3705" y="0"/>
                      <a:pt x="3594" y="6"/>
                    </a:cubicBezTo>
                    <a:cubicBezTo>
                      <a:pt x="3483" y="12"/>
                      <a:pt x="3271" y="40"/>
                      <a:pt x="2991" y="51"/>
                    </a:cubicBezTo>
                    <a:cubicBezTo>
                      <a:pt x="2711" y="62"/>
                      <a:pt x="2232" y="71"/>
                      <a:pt x="1911" y="75"/>
                    </a:cubicBezTo>
                    <a:cubicBezTo>
                      <a:pt x="1590" y="79"/>
                      <a:pt x="1333" y="82"/>
                      <a:pt x="1065" y="78"/>
                    </a:cubicBezTo>
                    <a:cubicBezTo>
                      <a:pt x="797" y="74"/>
                      <a:pt x="473" y="59"/>
                      <a:pt x="303" y="51"/>
                    </a:cubicBezTo>
                    <a:cubicBezTo>
                      <a:pt x="133" y="43"/>
                      <a:pt x="90" y="10"/>
                      <a:pt x="45" y="30"/>
                    </a:cubicBezTo>
                    <a:close/>
                  </a:path>
                </a:pathLst>
              </a:custGeom>
              <a:solidFill>
                <a:srgbClr val="339933"/>
              </a:solidFill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08" name="Freeform 420"/>
              <p:cNvSpPr>
                <a:spLocks/>
              </p:cNvSpPr>
              <p:nvPr/>
            </p:nvSpPr>
            <p:spPr bwMode="auto">
              <a:xfrm>
                <a:off x="900" y="3443"/>
                <a:ext cx="204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09" name="Arc 421"/>
              <p:cNvSpPr>
                <a:spLocks/>
              </p:cNvSpPr>
              <p:nvPr/>
            </p:nvSpPr>
            <p:spPr bwMode="auto">
              <a:xfrm rot="6937498">
                <a:off x="860" y="3347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0" name="Arc 422"/>
              <p:cNvSpPr>
                <a:spLocks/>
              </p:cNvSpPr>
              <p:nvPr/>
            </p:nvSpPr>
            <p:spPr bwMode="auto">
              <a:xfrm rot="14662502" flipV="1">
                <a:off x="861" y="3493"/>
                <a:ext cx="130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1" name="Freeform 423"/>
              <p:cNvSpPr>
                <a:spLocks/>
              </p:cNvSpPr>
              <p:nvPr/>
            </p:nvSpPr>
            <p:spPr bwMode="auto">
              <a:xfrm>
                <a:off x="1036" y="3411"/>
                <a:ext cx="75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2" name="Line 424"/>
              <p:cNvSpPr>
                <a:spLocks noChangeShapeType="1"/>
              </p:cNvSpPr>
              <p:nvPr/>
            </p:nvSpPr>
            <p:spPr bwMode="auto">
              <a:xfrm>
                <a:off x="1036" y="3406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3" name="Line 425"/>
              <p:cNvSpPr>
                <a:spLocks noChangeShapeType="1"/>
              </p:cNvSpPr>
              <p:nvPr/>
            </p:nvSpPr>
            <p:spPr bwMode="auto">
              <a:xfrm>
                <a:off x="1032" y="3581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4" name="Arc 426"/>
              <p:cNvSpPr>
                <a:spLocks/>
              </p:cNvSpPr>
              <p:nvPr/>
            </p:nvSpPr>
            <p:spPr bwMode="auto">
              <a:xfrm rot="35128499">
                <a:off x="1073" y="3380"/>
                <a:ext cx="223" cy="229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5" name="Arc 427"/>
              <p:cNvSpPr>
                <a:spLocks/>
              </p:cNvSpPr>
              <p:nvPr/>
            </p:nvSpPr>
            <p:spPr bwMode="auto">
              <a:xfrm rot="2663462" flipH="1" flipV="1">
                <a:off x="950" y="3413"/>
                <a:ext cx="157" cy="1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6" name="Arc 428"/>
              <p:cNvSpPr>
                <a:spLocks/>
              </p:cNvSpPr>
              <p:nvPr/>
            </p:nvSpPr>
            <p:spPr bwMode="auto">
              <a:xfrm rot="2663462">
                <a:off x="880" y="3419"/>
                <a:ext cx="158" cy="160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7" name="Arc 429"/>
              <p:cNvSpPr>
                <a:spLocks/>
              </p:cNvSpPr>
              <p:nvPr/>
            </p:nvSpPr>
            <p:spPr bwMode="auto">
              <a:xfrm rot="2663462">
                <a:off x="862" y="3464"/>
                <a:ext cx="62" cy="65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8" name="Arc 430"/>
              <p:cNvSpPr>
                <a:spLocks/>
              </p:cNvSpPr>
              <p:nvPr/>
            </p:nvSpPr>
            <p:spPr bwMode="auto">
              <a:xfrm rot="2663462" flipH="1" flipV="1">
                <a:off x="921" y="3464"/>
                <a:ext cx="63" cy="63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19" name="Line 431"/>
              <p:cNvSpPr>
                <a:spLocks noChangeShapeType="1"/>
              </p:cNvSpPr>
              <p:nvPr/>
            </p:nvSpPr>
            <p:spPr bwMode="auto">
              <a:xfrm rot="1807332" flipV="1">
                <a:off x="857" y="3046"/>
                <a:ext cx="1" cy="481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20" name="Freeform 432"/>
              <p:cNvSpPr>
                <a:spLocks/>
              </p:cNvSpPr>
              <p:nvPr/>
            </p:nvSpPr>
            <p:spPr bwMode="auto">
              <a:xfrm rot="-3592668">
                <a:off x="813" y="3304"/>
                <a:ext cx="34" cy="65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21" name="Line 433"/>
              <p:cNvSpPr>
                <a:spLocks noChangeShapeType="1"/>
              </p:cNvSpPr>
              <p:nvPr/>
            </p:nvSpPr>
            <p:spPr bwMode="auto">
              <a:xfrm rot="-3592668">
                <a:off x="791" y="3320"/>
                <a:ext cx="3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22" name="Line 434"/>
              <p:cNvSpPr>
                <a:spLocks noChangeShapeType="1"/>
              </p:cNvSpPr>
              <p:nvPr/>
            </p:nvSpPr>
            <p:spPr bwMode="auto">
              <a:xfrm rot="-3592668">
                <a:off x="842" y="3349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03" name="Group 435"/>
              <p:cNvGrpSpPr>
                <a:grpSpLocks/>
              </p:cNvGrpSpPr>
              <p:nvPr/>
            </p:nvGrpSpPr>
            <p:grpSpPr bwMode="auto">
              <a:xfrm rot="-3592668">
                <a:off x="817" y="3012"/>
                <a:ext cx="270" cy="226"/>
                <a:chOff x="4785" y="11039"/>
                <a:chExt cx="829" cy="688"/>
              </a:xfrm>
            </p:grpSpPr>
            <p:sp>
              <p:nvSpPr>
                <p:cNvPr id="89524" name="Freeform 436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25" name="Line 437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26" name="Line 438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27" name="Line 439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28" name="Arc 440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529" name="Freeform 441"/>
              <p:cNvSpPr>
                <a:spLocks/>
              </p:cNvSpPr>
              <p:nvPr/>
            </p:nvSpPr>
            <p:spPr bwMode="auto">
              <a:xfrm rot="-3592668">
                <a:off x="593" y="2827"/>
                <a:ext cx="97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0" name="Freeform 442"/>
              <p:cNvSpPr>
                <a:spLocks/>
              </p:cNvSpPr>
              <p:nvPr/>
            </p:nvSpPr>
            <p:spPr bwMode="auto">
              <a:xfrm rot="18007332" flipV="1">
                <a:off x="652" y="2862"/>
                <a:ext cx="97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1" name="Freeform 443"/>
              <p:cNvSpPr>
                <a:spLocks/>
              </p:cNvSpPr>
              <p:nvPr/>
            </p:nvSpPr>
            <p:spPr bwMode="auto">
              <a:xfrm rot="-929206">
                <a:off x="819" y="3225"/>
                <a:ext cx="98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2" name="Freeform 444"/>
              <p:cNvSpPr>
                <a:spLocks/>
              </p:cNvSpPr>
              <p:nvPr/>
            </p:nvSpPr>
            <p:spPr bwMode="auto">
              <a:xfrm rot="-3592668">
                <a:off x="687" y="2758"/>
                <a:ext cx="903" cy="88"/>
              </a:xfrm>
              <a:custGeom>
                <a:avLst/>
                <a:gdLst/>
                <a:ahLst/>
                <a:cxnLst>
                  <a:cxn ang="0">
                    <a:pos x="45" y="30"/>
                  </a:cxn>
                  <a:cxn ang="0">
                    <a:pos x="30" y="171"/>
                  </a:cxn>
                  <a:cxn ang="0">
                    <a:pos x="45" y="327"/>
                  </a:cxn>
                  <a:cxn ang="0">
                    <a:pos x="126" y="315"/>
                  </a:cxn>
                  <a:cxn ang="0">
                    <a:pos x="735" y="303"/>
                  </a:cxn>
                  <a:cxn ang="0">
                    <a:pos x="1605" y="279"/>
                  </a:cxn>
                  <a:cxn ang="0">
                    <a:pos x="2607" y="300"/>
                  </a:cxn>
                  <a:cxn ang="0">
                    <a:pos x="3330" y="333"/>
                  </a:cxn>
                  <a:cxn ang="0">
                    <a:pos x="3648" y="351"/>
                  </a:cxn>
                  <a:cxn ang="0">
                    <a:pos x="3672" y="249"/>
                  </a:cxn>
                  <a:cxn ang="0">
                    <a:pos x="3672" y="171"/>
                  </a:cxn>
                  <a:cxn ang="0">
                    <a:pos x="3690" y="36"/>
                  </a:cxn>
                  <a:cxn ang="0">
                    <a:pos x="3660" y="12"/>
                  </a:cxn>
                  <a:cxn ang="0">
                    <a:pos x="3594" y="6"/>
                  </a:cxn>
                  <a:cxn ang="0">
                    <a:pos x="2991" y="51"/>
                  </a:cxn>
                  <a:cxn ang="0">
                    <a:pos x="1911" y="75"/>
                  </a:cxn>
                  <a:cxn ang="0">
                    <a:pos x="1065" y="78"/>
                  </a:cxn>
                  <a:cxn ang="0">
                    <a:pos x="303" y="51"/>
                  </a:cxn>
                  <a:cxn ang="0">
                    <a:pos x="45" y="30"/>
                  </a:cxn>
                </a:cxnLst>
                <a:rect l="0" t="0" r="r" b="b"/>
                <a:pathLst>
                  <a:path w="3705" h="365">
                    <a:moveTo>
                      <a:pt x="45" y="30"/>
                    </a:moveTo>
                    <a:cubicBezTo>
                      <a:pt x="0" y="50"/>
                      <a:pt x="30" y="122"/>
                      <a:pt x="30" y="171"/>
                    </a:cubicBezTo>
                    <a:cubicBezTo>
                      <a:pt x="30" y="220"/>
                      <a:pt x="29" y="303"/>
                      <a:pt x="45" y="327"/>
                    </a:cubicBezTo>
                    <a:cubicBezTo>
                      <a:pt x="61" y="351"/>
                      <a:pt x="11" y="319"/>
                      <a:pt x="126" y="315"/>
                    </a:cubicBezTo>
                    <a:cubicBezTo>
                      <a:pt x="241" y="311"/>
                      <a:pt x="489" y="309"/>
                      <a:pt x="735" y="303"/>
                    </a:cubicBezTo>
                    <a:cubicBezTo>
                      <a:pt x="981" y="297"/>
                      <a:pt x="1293" y="279"/>
                      <a:pt x="1605" y="279"/>
                    </a:cubicBezTo>
                    <a:cubicBezTo>
                      <a:pt x="1917" y="279"/>
                      <a:pt x="2320" y="291"/>
                      <a:pt x="2607" y="300"/>
                    </a:cubicBezTo>
                    <a:cubicBezTo>
                      <a:pt x="2894" y="309"/>
                      <a:pt x="3157" y="325"/>
                      <a:pt x="3330" y="333"/>
                    </a:cubicBezTo>
                    <a:cubicBezTo>
                      <a:pt x="3503" y="341"/>
                      <a:pt x="3591" y="365"/>
                      <a:pt x="3648" y="351"/>
                    </a:cubicBezTo>
                    <a:cubicBezTo>
                      <a:pt x="3705" y="337"/>
                      <a:pt x="3668" y="279"/>
                      <a:pt x="3672" y="249"/>
                    </a:cubicBezTo>
                    <a:cubicBezTo>
                      <a:pt x="3676" y="219"/>
                      <a:pt x="3669" y="207"/>
                      <a:pt x="3672" y="171"/>
                    </a:cubicBezTo>
                    <a:cubicBezTo>
                      <a:pt x="3675" y="135"/>
                      <a:pt x="3692" y="62"/>
                      <a:pt x="3690" y="36"/>
                    </a:cubicBezTo>
                    <a:cubicBezTo>
                      <a:pt x="3688" y="10"/>
                      <a:pt x="3676" y="17"/>
                      <a:pt x="3660" y="12"/>
                    </a:cubicBezTo>
                    <a:cubicBezTo>
                      <a:pt x="3644" y="7"/>
                      <a:pt x="3705" y="0"/>
                      <a:pt x="3594" y="6"/>
                    </a:cubicBezTo>
                    <a:cubicBezTo>
                      <a:pt x="3483" y="12"/>
                      <a:pt x="3271" y="40"/>
                      <a:pt x="2991" y="51"/>
                    </a:cubicBezTo>
                    <a:cubicBezTo>
                      <a:pt x="2711" y="62"/>
                      <a:pt x="2232" y="71"/>
                      <a:pt x="1911" y="75"/>
                    </a:cubicBezTo>
                    <a:cubicBezTo>
                      <a:pt x="1590" y="79"/>
                      <a:pt x="1333" y="82"/>
                      <a:pt x="1065" y="78"/>
                    </a:cubicBezTo>
                    <a:cubicBezTo>
                      <a:pt x="797" y="74"/>
                      <a:pt x="473" y="59"/>
                      <a:pt x="303" y="51"/>
                    </a:cubicBezTo>
                    <a:cubicBezTo>
                      <a:pt x="133" y="43"/>
                      <a:pt x="90" y="10"/>
                      <a:pt x="45" y="30"/>
                    </a:cubicBezTo>
                    <a:close/>
                  </a:path>
                </a:pathLst>
              </a:custGeom>
              <a:solidFill>
                <a:srgbClr val="339933"/>
              </a:solidFill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3" name="Freeform 445"/>
              <p:cNvSpPr>
                <a:spLocks/>
              </p:cNvSpPr>
              <p:nvPr/>
            </p:nvSpPr>
            <p:spPr bwMode="auto">
              <a:xfrm rot="-3592668">
                <a:off x="768" y="3215"/>
                <a:ext cx="203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4" name="Arc 446"/>
              <p:cNvSpPr>
                <a:spLocks/>
              </p:cNvSpPr>
              <p:nvPr/>
            </p:nvSpPr>
            <p:spPr bwMode="auto">
              <a:xfrm rot="3344830">
                <a:off x="704" y="3219"/>
                <a:ext cx="130" cy="152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5" name="Arc 447"/>
              <p:cNvSpPr>
                <a:spLocks/>
              </p:cNvSpPr>
              <p:nvPr/>
            </p:nvSpPr>
            <p:spPr bwMode="auto">
              <a:xfrm rot="11069833" flipV="1">
                <a:off x="830" y="3293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6" name="Freeform 448"/>
              <p:cNvSpPr>
                <a:spLocks/>
              </p:cNvSpPr>
              <p:nvPr/>
            </p:nvSpPr>
            <p:spPr bwMode="auto">
              <a:xfrm rot="-3592668">
                <a:off x="868" y="3119"/>
                <a:ext cx="77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7" name="Line 449"/>
              <p:cNvSpPr>
                <a:spLocks noChangeShapeType="1"/>
              </p:cNvSpPr>
              <p:nvPr/>
            </p:nvSpPr>
            <p:spPr bwMode="auto">
              <a:xfrm rot="-3592668">
                <a:off x="887" y="3148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8" name="Line 450"/>
              <p:cNvSpPr>
                <a:spLocks noChangeShapeType="1"/>
              </p:cNvSpPr>
              <p:nvPr/>
            </p:nvSpPr>
            <p:spPr bwMode="auto">
              <a:xfrm rot="-3592668">
                <a:off x="792" y="3163"/>
                <a:ext cx="8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39" name="Line 451"/>
              <p:cNvSpPr>
                <a:spLocks noChangeShapeType="1"/>
              </p:cNvSpPr>
              <p:nvPr/>
            </p:nvSpPr>
            <p:spPr bwMode="auto">
              <a:xfrm rot="-3592668">
                <a:off x="936" y="3246"/>
                <a:ext cx="86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40" name="Arc 452"/>
              <p:cNvSpPr>
                <a:spLocks/>
              </p:cNvSpPr>
              <p:nvPr/>
            </p:nvSpPr>
            <p:spPr bwMode="auto">
              <a:xfrm rot="31535830">
                <a:off x="851" y="2990"/>
                <a:ext cx="223" cy="231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41" name="Arc 453"/>
              <p:cNvSpPr>
                <a:spLocks/>
              </p:cNvSpPr>
              <p:nvPr/>
            </p:nvSpPr>
            <p:spPr bwMode="auto">
              <a:xfrm rot="-929206" flipH="1" flipV="1">
                <a:off x="805" y="3162"/>
                <a:ext cx="158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42" name="Arc 454"/>
              <p:cNvSpPr>
                <a:spLocks/>
              </p:cNvSpPr>
              <p:nvPr/>
            </p:nvSpPr>
            <p:spPr bwMode="auto">
              <a:xfrm rot="-929206">
                <a:off x="773" y="3225"/>
                <a:ext cx="157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43" name="Arc 455"/>
              <p:cNvSpPr>
                <a:spLocks/>
              </p:cNvSpPr>
              <p:nvPr/>
            </p:nvSpPr>
            <p:spPr bwMode="auto">
              <a:xfrm rot="-929206">
                <a:off x="786" y="3331"/>
                <a:ext cx="61" cy="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44" name="Arc 456"/>
              <p:cNvSpPr>
                <a:spLocks/>
              </p:cNvSpPr>
              <p:nvPr/>
            </p:nvSpPr>
            <p:spPr bwMode="auto">
              <a:xfrm rot="-929206" flipH="1" flipV="1">
                <a:off x="814" y="3277"/>
                <a:ext cx="62" cy="64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45" name="Line 457"/>
              <p:cNvSpPr>
                <a:spLocks noChangeShapeType="1"/>
              </p:cNvSpPr>
              <p:nvPr/>
            </p:nvSpPr>
            <p:spPr bwMode="auto">
              <a:xfrm>
                <a:off x="851" y="3486"/>
                <a:ext cx="0" cy="23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46" name="Line 458"/>
              <p:cNvSpPr>
                <a:spLocks noChangeShapeType="1"/>
              </p:cNvSpPr>
              <p:nvPr/>
            </p:nvSpPr>
            <p:spPr bwMode="auto">
              <a:xfrm rot="7220284">
                <a:off x="703" y="3224"/>
                <a:ext cx="0" cy="232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06" name="Group 459"/>
              <p:cNvGrpSpPr>
                <a:grpSpLocks/>
              </p:cNvGrpSpPr>
              <p:nvPr/>
            </p:nvGrpSpPr>
            <p:grpSpPr bwMode="auto">
              <a:xfrm rot="7253297">
                <a:off x="523" y="3218"/>
                <a:ext cx="102" cy="81"/>
                <a:chOff x="5504" y="8144"/>
                <a:chExt cx="291" cy="236"/>
              </a:xfrm>
            </p:grpSpPr>
            <p:sp>
              <p:nvSpPr>
                <p:cNvPr id="89548" name="Rectangle 460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49" name="Rectangle 461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89820" name="Group 462"/>
              <p:cNvGrpSpPr>
                <a:grpSpLocks/>
              </p:cNvGrpSpPr>
              <p:nvPr/>
            </p:nvGrpSpPr>
            <p:grpSpPr bwMode="auto">
              <a:xfrm>
                <a:off x="799" y="3710"/>
                <a:ext cx="99" cy="80"/>
                <a:chOff x="5504" y="8144"/>
                <a:chExt cx="291" cy="236"/>
              </a:xfrm>
            </p:grpSpPr>
            <p:sp>
              <p:nvSpPr>
                <p:cNvPr id="89551" name="Rectangle 463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52" name="Rectangle 464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553" name="Rectangle 465"/>
              <p:cNvSpPr>
                <a:spLocks noChangeArrowheads="1"/>
              </p:cNvSpPr>
              <p:nvPr/>
            </p:nvSpPr>
            <p:spPr bwMode="auto">
              <a:xfrm rot="3571960">
                <a:off x="728" y="3427"/>
                <a:ext cx="21" cy="158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54" name="Rectangle 466"/>
              <p:cNvSpPr>
                <a:spLocks noChangeArrowheads="1"/>
              </p:cNvSpPr>
              <p:nvPr/>
            </p:nvSpPr>
            <p:spPr bwMode="auto">
              <a:xfrm rot="2679310">
                <a:off x="832" y="3456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55" name="Rectangle 467"/>
              <p:cNvSpPr>
                <a:spLocks noChangeArrowheads="1"/>
              </p:cNvSpPr>
              <p:nvPr/>
            </p:nvSpPr>
            <p:spPr bwMode="auto">
              <a:xfrm rot="-17064441">
                <a:off x="780" y="3360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56" name="Freeform 468"/>
              <p:cNvSpPr>
                <a:spLocks/>
              </p:cNvSpPr>
              <p:nvPr/>
            </p:nvSpPr>
            <p:spPr bwMode="auto">
              <a:xfrm rot="3608242">
                <a:off x="1443" y="2731"/>
                <a:ext cx="97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57" name="Freeform 469"/>
              <p:cNvSpPr>
                <a:spLocks/>
              </p:cNvSpPr>
              <p:nvPr/>
            </p:nvSpPr>
            <p:spPr bwMode="auto">
              <a:xfrm rot="3608242" flipV="1">
                <a:off x="1383" y="2765"/>
                <a:ext cx="97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58" name="Freeform 470"/>
              <p:cNvSpPr>
                <a:spLocks/>
              </p:cNvSpPr>
              <p:nvPr/>
            </p:nvSpPr>
            <p:spPr bwMode="auto">
              <a:xfrm rot="3608242">
                <a:off x="1479" y="2763"/>
                <a:ext cx="903" cy="88"/>
              </a:xfrm>
              <a:custGeom>
                <a:avLst/>
                <a:gdLst/>
                <a:ahLst/>
                <a:cxnLst>
                  <a:cxn ang="0">
                    <a:pos x="45" y="30"/>
                  </a:cxn>
                  <a:cxn ang="0">
                    <a:pos x="30" y="171"/>
                  </a:cxn>
                  <a:cxn ang="0">
                    <a:pos x="45" y="327"/>
                  </a:cxn>
                  <a:cxn ang="0">
                    <a:pos x="126" y="315"/>
                  </a:cxn>
                  <a:cxn ang="0">
                    <a:pos x="735" y="303"/>
                  </a:cxn>
                  <a:cxn ang="0">
                    <a:pos x="1605" y="279"/>
                  </a:cxn>
                  <a:cxn ang="0">
                    <a:pos x="2607" y="300"/>
                  </a:cxn>
                  <a:cxn ang="0">
                    <a:pos x="3330" y="333"/>
                  </a:cxn>
                  <a:cxn ang="0">
                    <a:pos x="3648" y="351"/>
                  </a:cxn>
                  <a:cxn ang="0">
                    <a:pos x="3672" y="249"/>
                  </a:cxn>
                  <a:cxn ang="0">
                    <a:pos x="3672" y="171"/>
                  </a:cxn>
                  <a:cxn ang="0">
                    <a:pos x="3690" y="36"/>
                  </a:cxn>
                  <a:cxn ang="0">
                    <a:pos x="3660" y="12"/>
                  </a:cxn>
                  <a:cxn ang="0">
                    <a:pos x="3594" y="6"/>
                  </a:cxn>
                  <a:cxn ang="0">
                    <a:pos x="2991" y="51"/>
                  </a:cxn>
                  <a:cxn ang="0">
                    <a:pos x="1911" y="75"/>
                  </a:cxn>
                  <a:cxn ang="0">
                    <a:pos x="1065" y="78"/>
                  </a:cxn>
                  <a:cxn ang="0">
                    <a:pos x="303" y="51"/>
                  </a:cxn>
                  <a:cxn ang="0">
                    <a:pos x="45" y="30"/>
                  </a:cxn>
                </a:cxnLst>
                <a:rect l="0" t="0" r="r" b="b"/>
                <a:pathLst>
                  <a:path w="3705" h="365">
                    <a:moveTo>
                      <a:pt x="45" y="30"/>
                    </a:moveTo>
                    <a:cubicBezTo>
                      <a:pt x="0" y="50"/>
                      <a:pt x="30" y="122"/>
                      <a:pt x="30" y="171"/>
                    </a:cubicBezTo>
                    <a:cubicBezTo>
                      <a:pt x="30" y="220"/>
                      <a:pt x="29" y="303"/>
                      <a:pt x="45" y="327"/>
                    </a:cubicBezTo>
                    <a:cubicBezTo>
                      <a:pt x="61" y="351"/>
                      <a:pt x="11" y="319"/>
                      <a:pt x="126" y="315"/>
                    </a:cubicBezTo>
                    <a:cubicBezTo>
                      <a:pt x="241" y="311"/>
                      <a:pt x="489" y="309"/>
                      <a:pt x="735" y="303"/>
                    </a:cubicBezTo>
                    <a:cubicBezTo>
                      <a:pt x="981" y="297"/>
                      <a:pt x="1293" y="279"/>
                      <a:pt x="1605" y="279"/>
                    </a:cubicBezTo>
                    <a:cubicBezTo>
                      <a:pt x="1917" y="279"/>
                      <a:pt x="2320" y="291"/>
                      <a:pt x="2607" y="300"/>
                    </a:cubicBezTo>
                    <a:cubicBezTo>
                      <a:pt x="2894" y="309"/>
                      <a:pt x="3157" y="325"/>
                      <a:pt x="3330" y="333"/>
                    </a:cubicBezTo>
                    <a:cubicBezTo>
                      <a:pt x="3503" y="341"/>
                      <a:pt x="3591" y="365"/>
                      <a:pt x="3648" y="351"/>
                    </a:cubicBezTo>
                    <a:cubicBezTo>
                      <a:pt x="3705" y="337"/>
                      <a:pt x="3668" y="279"/>
                      <a:pt x="3672" y="249"/>
                    </a:cubicBezTo>
                    <a:cubicBezTo>
                      <a:pt x="3676" y="219"/>
                      <a:pt x="3669" y="207"/>
                      <a:pt x="3672" y="171"/>
                    </a:cubicBezTo>
                    <a:cubicBezTo>
                      <a:pt x="3675" y="135"/>
                      <a:pt x="3692" y="62"/>
                      <a:pt x="3690" y="36"/>
                    </a:cubicBezTo>
                    <a:cubicBezTo>
                      <a:pt x="3688" y="10"/>
                      <a:pt x="3676" y="17"/>
                      <a:pt x="3660" y="12"/>
                    </a:cubicBezTo>
                    <a:cubicBezTo>
                      <a:pt x="3644" y="7"/>
                      <a:pt x="3705" y="0"/>
                      <a:pt x="3594" y="6"/>
                    </a:cubicBezTo>
                    <a:cubicBezTo>
                      <a:pt x="3483" y="12"/>
                      <a:pt x="3271" y="40"/>
                      <a:pt x="2991" y="51"/>
                    </a:cubicBezTo>
                    <a:cubicBezTo>
                      <a:pt x="2711" y="62"/>
                      <a:pt x="2232" y="71"/>
                      <a:pt x="1911" y="75"/>
                    </a:cubicBezTo>
                    <a:cubicBezTo>
                      <a:pt x="1590" y="79"/>
                      <a:pt x="1333" y="82"/>
                      <a:pt x="1065" y="78"/>
                    </a:cubicBezTo>
                    <a:cubicBezTo>
                      <a:pt x="797" y="74"/>
                      <a:pt x="473" y="59"/>
                      <a:pt x="303" y="51"/>
                    </a:cubicBezTo>
                    <a:cubicBezTo>
                      <a:pt x="133" y="43"/>
                      <a:pt x="90" y="10"/>
                      <a:pt x="45" y="30"/>
                    </a:cubicBezTo>
                    <a:close/>
                  </a:path>
                </a:pathLst>
              </a:custGeom>
              <a:solidFill>
                <a:srgbClr val="339933"/>
              </a:solidFill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59" name="Rectangle 471"/>
              <p:cNvSpPr>
                <a:spLocks noChangeArrowheads="1"/>
              </p:cNvSpPr>
              <p:nvPr/>
            </p:nvSpPr>
            <p:spPr bwMode="auto">
              <a:xfrm rot="-9863530">
                <a:off x="1578" y="2165"/>
                <a:ext cx="19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60" name="Rectangle 472"/>
              <p:cNvSpPr>
                <a:spLocks noChangeArrowheads="1"/>
              </p:cNvSpPr>
              <p:nvPr/>
            </p:nvSpPr>
            <p:spPr bwMode="auto">
              <a:xfrm rot="9880221">
                <a:off x="1470" y="2162"/>
                <a:ext cx="17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61" name="Rectangle 473"/>
              <p:cNvSpPr>
                <a:spLocks noChangeArrowheads="1"/>
              </p:cNvSpPr>
              <p:nvPr/>
            </p:nvSpPr>
            <p:spPr bwMode="auto">
              <a:xfrm rot="10772871">
                <a:off x="1511" y="2030"/>
                <a:ext cx="21" cy="1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62" name="Line 474"/>
              <p:cNvSpPr>
                <a:spLocks noChangeShapeType="1"/>
              </p:cNvSpPr>
              <p:nvPr/>
            </p:nvSpPr>
            <p:spPr bwMode="auto">
              <a:xfrm rot="7200911" flipV="1">
                <a:off x="1254" y="2099"/>
                <a:ext cx="571" cy="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63" name="Rectangle 475"/>
              <p:cNvSpPr>
                <a:spLocks noChangeArrowheads="1"/>
              </p:cNvSpPr>
              <p:nvPr/>
            </p:nvSpPr>
            <p:spPr bwMode="auto">
              <a:xfrm rot="7200911">
                <a:off x="1573" y="1864"/>
                <a:ext cx="159" cy="8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64" name="Freeform 476"/>
              <p:cNvSpPr>
                <a:spLocks/>
              </p:cNvSpPr>
              <p:nvPr/>
            </p:nvSpPr>
            <p:spPr bwMode="auto">
              <a:xfrm rot="7200911">
                <a:off x="1421" y="2240"/>
                <a:ext cx="35" cy="63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65" name="Line 477"/>
              <p:cNvSpPr>
                <a:spLocks noChangeShapeType="1"/>
              </p:cNvSpPr>
              <p:nvPr/>
            </p:nvSpPr>
            <p:spPr bwMode="auto">
              <a:xfrm rot="7200911">
                <a:off x="1449" y="2286"/>
                <a:ext cx="3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66" name="Line 478"/>
              <p:cNvSpPr>
                <a:spLocks noChangeShapeType="1"/>
              </p:cNvSpPr>
              <p:nvPr/>
            </p:nvSpPr>
            <p:spPr bwMode="auto">
              <a:xfrm rot="7200911">
                <a:off x="1398" y="2259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42" name="Group 479"/>
              <p:cNvGrpSpPr>
                <a:grpSpLocks/>
              </p:cNvGrpSpPr>
              <p:nvPr/>
            </p:nvGrpSpPr>
            <p:grpSpPr bwMode="auto">
              <a:xfrm rot="7200911">
                <a:off x="1184" y="2372"/>
                <a:ext cx="267" cy="224"/>
                <a:chOff x="4785" y="11039"/>
                <a:chExt cx="829" cy="688"/>
              </a:xfrm>
            </p:grpSpPr>
            <p:sp>
              <p:nvSpPr>
                <p:cNvPr id="89568" name="Freeform 480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69" name="Line 481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70" name="Line 482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71" name="Line 483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72" name="Arc 484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573" name="Freeform 485"/>
              <p:cNvSpPr>
                <a:spLocks/>
              </p:cNvSpPr>
              <p:nvPr/>
            </p:nvSpPr>
            <p:spPr bwMode="auto">
              <a:xfrm rot="9864373">
                <a:off x="1353" y="2287"/>
                <a:ext cx="96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74" name="Freeform 486"/>
              <p:cNvSpPr>
                <a:spLocks/>
              </p:cNvSpPr>
              <p:nvPr/>
            </p:nvSpPr>
            <p:spPr bwMode="auto">
              <a:xfrm rot="7200911">
                <a:off x="1299" y="2292"/>
                <a:ext cx="204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75" name="Arc 487"/>
              <p:cNvSpPr>
                <a:spLocks/>
              </p:cNvSpPr>
              <p:nvPr/>
            </p:nvSpPr>
            <p:spPr bwMode="auto">
              <a:xfrm rot="14138409">
                <a:off x="1435" y="2238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76" name="Arc 488"/>
              <p:cNvSpPr>
                <a:spLocks/>
              </p:cNvSpPr>
              <p:nvPr/>
            </p:nvSpPr>
            <p:spPr bwMode="auto">
              <a:xfrm rot="263413" flipV="1">
                <a:off x="1310" y="2165"/>
                <a:ext cx="130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77" name="Freeform 489"/>
              <p:cNvSpPr>
                <a:spLocks/>
              </p:cNvSpPr>
              <p:nvPr/>
            </p:nvSpPr>
            <p:spPr bwMode="auto">
              <a:xfrm rot="7200911">
                <a:off x="1325" y="2319"/>
                <a:ext cx="75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78" name="Line 490"/>
              <p:cNvSpPr>
                <a:spLocks noChangeShapeType="1"/>
              </p:cNvSpPr>
              <p:nvPr/>
            </p:nvSpPr>
            <p:spPr bwMode="auto">
              <a:xfrm rot="7200911">
                <a:off x="1382" y="2281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79" name="Line 491"/>
              <p:cNvSpPr>
                <a:spLocks noChangeShapeType="1"/>
              </p:cNvSpPr>
              <p:nvPr/>
            </p:nvSpPr>
            <p:spPr bwMode="auto">
              <a:xfrm rot="7200911">
                <a:off x="1247" y="2361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0" name="Arc 492"/>
              <p:cNvSpPr>
                <a:spLocks/>
              </p:cNvSpPr>
              <p:nvPr/>
            </p:nvSpPr>
            <p:spPr bwMode="auto">
              <a:xfrm rot="42329410">
                <a:off x="1196" y="2386"/>
                <a:ext cx="223" cy="229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1" name="Arc 493"/>
              <p:cNvSpPr>
                <a:spLocks/>
              </p:cNvSpPr>
              <p:nvPr/>
            </p:nvSpPr>
            <p:spPr bwMode="auto">
              <a:xfrm rot="9864373" flipH="1" flipV="1">
                <a:off x="1308" y="2285"/>
                <a:ext cx="157" cy="1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2" name="Arc 494"/>
              <p:cNvSpPr>
                <a:spLocks/>
              </p:cNvSpPr>
              <p:nvPr/>
            </p:nvSpPr>
            <p:spPr bwMode="auto">
              <a:xfrm rot="9864373">
                <a:off x="1339" y="2223"/>
                <a:ext cx="158" cy="160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3" name="Arc 495"/>
              <p:cNvSpPr>
                <a:spLocks/>
              </p:cNvSpPr>
              <p:nvPr/>
            </p:nvSpPr>
            <p:spPr bwMode="auto">
              <a:xfrm rot="9864373">
                <a:off x="1422" y="2214"/>
                <a:ext cx="62" cy="65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4" name="Arc 496"/>
              <p:cNvSpPr>
                <a:spLocks/>
              </p:cNvSpPr>
              <p:nvPr/>
            </p:nvSpPr>
            <p:spPr bwMode="auto">
              <a:xfrm rot="9864373" flipH="1" flipV="1">
                <a:off x="1391" y="2267"/>
                <a:ext cx="63" cy="63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5" name="Line 497"/>
              <p:cNvSpPr>
                <a:spLocks noChangeShapeType="1"/>
              </p:cNvSpPr>
              <p:nvPr/>
            </p:nvSpPr>
            <p:spPr bwMode="auto">
              <a:xfrm rot="9008242" flipV="1">
                <a:off x="1611" y="2090"/>
                <a:ext cx="1" cy="323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6" name="Freeform 498"/>
              <p:cNvSpPr>
                <a:spLocks/>
              </p:cNvSpPr>
              <p:nvPr/>
            </p:nvSpPr>
            <p:spPr bwMode="auto">
              <a:xfrm rot="3608242">
                <a:off x="1606" y="2239"/>
                <a:ext cx="34" cy="65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7" name="Line 499"/>
              <p:cNvSpPr>
                <a:spLocks noChangeShapeType="1"/>
              </p:cNvSpPr>
              <p:nvPr/>
            </p:nvSpPr>
            <p:spPr bwMode="auto">
              <a:xfrm rot="3608242">
                <a:off x="1633" y="2258"/>
                <a:ext cx="3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88" name="Line 500"/>
              <p:cNvSpPr>
                <a:spLocks noChangeShapeType="1"/>
              </p:cNvSpPr>
              <p:nvPr/>
            </p:nvSpPr>
            <p:spPr bwMode="auto">
              <a:xfrm rot="3608242">
                <a:off x="1584" y="2290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088" name="Group 501"/>
              <p:cNvGrpSpPr>
                <a:grpSpLocks/>
              </p:cNvGrpSpPr>
              <p:nvPr/>
            </p:nvGrpSpPr>
            <p:grpSpPr bwMode="auto">
              <a:xfrm rot="3608242">
                <a:off x="1610" y="2371"/>
                <a:ext cx="270" cy="226"/>
                <a:chOff x="4785" y="11039"/>
                <a:chExt cx="829" cy="688"/>
              </a:xfrm>
            </p:grpSpPr>
            <p:sp>
              <p:nvSpPr>
                <p:cNvPr id="89590" name="Freeform 502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91" name="Line 503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92" name="Line 504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93" name="Line 505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594" name="Arc 506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595" name="Freeform 507"/>
              <p:cNvSpPr>
                <a:spLocks/>
              </p:cNvSpPr>
              <p:nvPr/>
            </p:nvSpPr>
            <p:spPr bwMode="auto">
              <a:xfrm rot="6271705">
                <a:off x="1610" y="2289"/>
                <a:ext cx="98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96" name="Freeform 508"/>
              <p:cNvSpPr>
                <a:spLocks/>
              </p:cNvSpPr>
              <p:nvPr/>
            </p:nvSpPr>
            <p:spPr bwMode="auto">
              <a:xfrm rot="3608242">
                <a:off x="1562" y="2291"/>
                <a:ext cx="203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97" name="Arc 509"/>
              <p:cNvSpPr>
                <a:spLocks/>
              </p:cNvSpPr>
              <p:nvPr/>
            </p:nvSpPr>
            <p:spPr bwMode="auto">
              <a:xfrm rot="10545741">
                <a:off x="1624" y="2164"/>
                <a:ext cx="130" cy="152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98" name="Arc 510"/>
              <p:cNvSpPr>
                <a:spLocks/>
              </p:cNvSpPr>
              <p:nvPr/>
            </p:nvSpPr>
            <p:spPr bwMode="auto">
              <a:xfrm rot="18270744" flipV="1">
                <a:off x="1497" y="2239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599" name="Freeform 511"/>
              <p:cNvSpPr>
                <a:spLocks/>
              </p:cNvSpPr>
              <p:nvPr/>
            </p:nvSpPr>
            <p:spPr bwMode="auto">
              <a:xfrm rot="3608242">
                <a:off x="1660" y="2320"/>
                <a:ext cx="77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0" name="Line 512"/>
              <p:cNvSpPr>
                <a:spLocks noChangeShapeType="1"/>
              </p:cNvSpPr>
              <p:nvPr/>
            </p:nvSpPr>
            <p:spPr bwMode="auto">
              <a:xfrm rot="3608242">
                <a:off x="1680" y="2281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1" name="Line 513"/>
              <p:cNvSpPr>
                <a:spLocks noChangeShapeType="1"/>
              </p:cNvSpPr>
              <p:nvPr/>
            </p:nvSpPr>
            <p:spPr bwMode="auto">
              <a:xfrm rot="3608242">
                <a:off x="1730" y="2360"/>
                <a:ext cx="8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2" name="Line 514"/>
              <p:cNvSpPr>
                <a:spLocks noChangeShapeType="1"/>
              </p:cNvSpPr>
              <p:nvPr/>
            </p:nvSpPr>
            <p:spPr bwMode="auto">
              <a:xfrm rot="3608242">
                <a:off x="1583" y="2445"/>
                <a:ext cx="86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3" name="Arc 515"/>
              <p:cNvSpPr>
                <a:spLocks/>
              </p:cNvSpPr>
              <p:nvPr/>
            </p:nvSpPr>
            <p:spPr bwMode="auto">
              <a:xfrm rot="38736742">
                <a:off x="1644" y="2387"/>
                <a:ext cx="223" cy="231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4" name="Arc 516"/>
              <p:cNvSpPr>
                <a:spLocks/>
              </p:cNvSpPr>
              <p:nvPr/>
            </p:nvSpPr>
            <p:spPr bwMode="auto">
              <a:xfrm rot="6271705" flipH="1" flipV="1">
                <a:off x="1598" y="2285"/>
                <a:ext cx="158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5" name="Arc 517"/>
              <p:cNvSpPr>
                <a:spLocks/>
              </p:cNvSpPr>
              <p:nvPr/>
            </p:nvSpPr>
            <p:spPr bwMode="auto">
              <a:xfrm rot="6271705">
                <a:off x="1559" y="2226"/>
                <a:ext cx="157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6" name="Arc 518"/>
              <p:cNvSpPr>
                <a:spLocks/>
              </p:cNvSpPr>
              <p:nvPr/>
            </p:nvSpPr>
            <p:spPr bwMode="auto">
              <a:xfrm rot="6271705">
                <a:off x="1576" y="2217"/>
                <a:ext cx="61" cy="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7" name="Arc 519"/>
              <p:cNvSpPr>
                <a:spLocks/>
              </p:cNvSpPr>
              <p:nvPr/>
            </p:nvSpPr>
            <p:spPr bwMode="auto">
              <a:xfrm rot="6271705" flipH="1" flipV="1">
                <a:off x="1608" y="2267"/>
                <a:ext cx="62" cy="64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8" name="Line 520"/>
              <p:cNvSpPr>
                <a:spLocks noChangeShapeType="1"/>
              </p:cNvSpPr>
              <p:nvPr/>
            </p:nvSpPr>
            <p:spPr bwMode="auto">
              <a:xfrm rot="7200911">
                <a:off x="1381" y="2039"/>
                <a:ext cx="0" cy="23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09" name="Line 521"/>
              <p:cNvSpPr>
                <a:spLocks noChangeShapeType="1"/>
              </p:cNvSpPr>
              <p:nvPr/>
            </p:nvSpPr>
            <p:spPr bwMode="auto">
              <a:xfrm rot="14421194">
                <a:off x="1683" y="2045"/>
                <a:ext cx="0" cy="232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089" name="Group 522"/>
              <p:cNvGrpSpPr>
                <a:grpSpLocks/>
              </p:cNvGrpSpPr>
              <p:nvPr/>
            </p:nvGrpSpPr>
            <p:grpSpPr bwMode="auto">
              <a:xfrm rot="14454207">
                <a:off x="1767" y="2049"/>
                <a:ext cx="102" cy="81"/>
                <a:chOff x="5504" y="8144"/>
                <a:chExt cx="291" cy="236"/>
              </a:xfrm>
            </p:grpSpPr>
            <p:sp>
              <p:nvSpPr>
                <p:cNvPr id="89611" name="Rectangle 523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12" name="Rectangle 524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89096" name="Group 525"/>
              <p:cNvGrpSpPr>
                <a:grpSpLocks/>
              </p:cNvGrpSpPr>
              <p:nvPr/>
            </p:nvGrpSpPr>
            <p:grpSpPr bwMode="auto">
              <a:xfrm rot="7200911">
                <a:off x="1205" y="2042"/>
                <a:ext cx="99" cy="80"/>
                <a:chOff x="5504" y="8144"/>
                <a:chExt cx="291" cy="236"/>
              </a:xfrm>
            </p:grpSpPr>
            <p:sp>
              <p:nvSpPr>
                <p:cNvPr id="89614" name="Rectangle 526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15" name="Rectangle 527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616" name="Rectangle 528"/>
              <p:cNvSpPr>
                <a:spLocks noChangeArrowheads="1"/>
              </p:cNvSpPr>
              <p:nvPr/>
            </p:nvSpPr>
            <p:spPr bwMode="auto">
              <a:xfrm rot="10772871">
                <a:off x="1511" y="2030"/>
                <a:ext cx="21" cy="158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17" name="Rectangle 529"/>
              <p:cNvSpPr>
                <a:spLocks noChangeArrowheads="1"/>
              </p:cNvSpPr>
              <p:nvPr/>
            </p:nvSpPr>
            <p:spPr bwMode="auto">
              <a:xfrm rot="9880221">
                <a:off x="1470" y="2162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18" name="Rectangle 530"/>
              <p:cNvSpPr>
                <a:spLocks noChangeArrowheads="1"/>
              </p:cNvSpPr>
              <p:nvPr/>
            </p:nvSpPr>
            <p:spPr bwMode="auto">
              <a:xfrm rot="-9863530">
                <a:off x="1580" y="2165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19" name="Rectangle 531"/>
              <p:cNvSpPr>
                <a:spLocks noChangeArrowheads="1"/>
              </p:cNvSpPr>
              <p:nvPr/>
            </p:nvSpPr>
            <p:spPr bwMode="auto">
              <a:xfrm rot="-45884290">
                <a:off x="2207" y="3458"/>
                <a:ext cx="19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20" name="Rectangle 532"/>
              <p:cNvSpPr>
                <a:spLocks noChangeArrowheads="1"/>
              </p:cNvSpPr>
              <p:nvPr/>
            </p:nvSpPr>
            <p:spPr bwMode="auto">
              <a:xfrm rot="-26140540">
                <a:off x="2263" y="3365"/>
                <a:ext cx="17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21" name="Rectangle 533"/>
              <p:cNvSpPr>
                <a:spLocks noChangeArrowheads="1"/>
              </p:cNvSpPr>
              <p:nvPr/>
            </p:nvSpPr>
            <p:spPr bwMode="auto">
              <a:xfrm rot="-25247889">
                <a:off x="2322" y="3409"/>
                <a:ext cx="21" cy="1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22" name="Line 534"/>
              <p:cNvSpPr>
                <a:spLocks noChangeShapeType="1"/>
              </p:cNvSpPr>
              <p:nvPr/>
            </p:nvSpPr>
            <p:spPr bwMode="auto">
              <a:xfrm rot="14380151" flipV="1">
                <a:off x="2007" y="3487"/>
                <a:ext cx="623" cy="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23" name="Rectangle 535"/>
              <p:cNvSpPr>
                <a:spLocks noChangeArrowheads="1"/>
              </p:cNvSpPr>
              <p:nvPr/>
            </p:nvSpPr>
            <p:spPr bwMode="auto">
              <a:xfrm rot="-28819849">
                <a:off x="2364" y="3660"/>
                <a:ext cx="159" cy="8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24" name="Freeform 536"/>
              <p:cNvSpPr>
                <a:spLocks/>
              </p:cNvSpPr>
              <p:nvPr/>
            </p:nvSpPr>
            <p:spPr bwMode="auto">
              <a:xfrm rot="-28819849">
                <a:off x="2213" y="3303"/>
                <a:ext cx="35" cy="63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25" name="Line 537"/>
              <p:cNvSpPr>
                <a:spLocks noChangeShapeType="1"/>
              </p:cNvSpPr>
              <p:nvPr/>
            </p:nvSpPr>
            <p:spPr bwMode="auto">
              <a:xfrm rot="-28819849">
                <a:off x="2190" y="3349"/>
                <a:ext cx="3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26" name="Line 538"/>
              <p:cNvSpPr>
                <a:spLocks noChangeShapeType="1"/>
              </p:cNvSpPr>
              <p:nvPr/>
            </p:nvSpPr>
            <p:spPr bwMode="auto">
              <a:xfrm rot="-28819849">
                <a:off x="2241" y="3320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099" name="Group 539"/>
              <p:cNvGrpSpPr>
                <a:grpSpLocks/>
              </p:cNvGrpSpPr>
              <p:nvPr/>
            </p:nvGrpSpPr>
            <p:grpSpPr bwMode="auto">
              <a:xfrm rot="-28819849">
                <a:off x="1973" y="3013"/>
                <a:ext cx="267" cy="224"/>
                <a:chOff x="4785" y="11039"/>
                <a:chExt cx="829" cy="688"/>
              </a:xfrm>
            </p:grpSpPr>
            <p:sp>
              <p:nvSpPr>
                <p:cNvPr id="89628" name="Freeform 540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29" name="Line 541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30" name="Line 542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31" name="Line 543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32" name="Arc 544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633" name="Freeform 545"/>
              <p:cNvSpPr>
                <a:spLocks/>
              </p:cNvSpPr>
              <p:nvPr/>
            </p:nvSpPr>
            <p:spPr bwMode="auto">
              <a:xfrm rot="-26156385">
                <a:off x="2147" y="3224"/>
                <a:ext cx="96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34" name="Freeform 546"/>
              <p:cNvSpPr>
                <a:spLocks/>
              </p:cNvSpPr>
              <p:nvPr/>
            </p:nvSpPr>
            <p:spPr bwMode="auto">
              <a:xfrm rot="-28819849">
                <a:off x="2089" y="3217"/>
                <a:ext cx="201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35" name="Arc 547"/>
              <p:cNvSpPr>
                <a:spLocks/>
              </p:cNvSpPr>
              <p:nvPr/>
            </p:nvSpPr>
            <p:spPr bwMode="auto">
              <a:xfrm rot="-21882350">
                <a:off x="2100" y="3294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36" name="Arc 548"/>
              <p:cNvSpPr>
                <a:spLocks/>
              </p:cNvSpPr>
              <p:nvPr/>
            </p:nvSpPr>
            <p:spPr bwMode="auto">
              <a:xfrm rot="7442651" flipV="1">
                <a:off x="2227" y="3220"/>
                <a:ext cx="130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37" name="Freeform 549"/>
              <p:cNvSpPr>
                <a:spLocks/>
              </p:cNvSpPr>
              <p:nvPr/>
            </p:nvSpPr>
            <p:spPr bwMode="auto">
              <a:xfrm rot="-28819849">
                <a:off x="2117" y="3119"/>
                <a:ext cx="75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38" name="Line 550"/>
              <p:cNvSpPr>
                <a:spLocks noChangeShapeType="1"/>
              </p:cNvSpPr>
              <p:nvPr/>
            </p:nvSpPr>
            <p:spPr bwMode="auto">
              <a:xfrm rot="-28819849">
                <a:off x="2174" y="3147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39" name="Line 551"/>
              <p:cNvSpPr>
                <a:spLocks noChangeShapeType="1"/>
              </p:cNvSpPr>
              <p:nvPr/>
            </p:nvSpPr>
            <p:spPr bwMode="auto">
              <a:xfrm rot="-28819849">
                <a:off x="2186" y="3161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0" name="Arc 552"/>
              <p:cNvSpPr>
                <a:spLocks/>
              </p:cNvSpPr>
              <p:nvPr/>
            </p:nvSpPr>
            <p:spPr bwMode="auto">
              <a:xfrm rot="6308652">
                <a:off x="1986" y="2994"/>
                <a:ext cx="223" cy="229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1" name="Arc 553"/>
              <p:cNvSpPr>
                <a:spLocks/>
              </p:cNvSpPr>
              <p:nvPr/>
            </p:nvSpPr>
            <p:spPr bwMode="auto">
              <a:xfrm rot="-26156385" flipH="1" flipV="1">
                <a:off x="2097" y="3163"/>
                <a:ext cx="157" cy="1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2" name="Arc 554"/>
              <p:cNvSpPr>
                <a:spLocks/>
              </p:cNvSpPr>
              <p:nvPr/>
            </p:nvSpPr>
            <p:spPr bwMode="auto">
              <a:xfrm rot="-26156385">
                <a:off x="2136" y="3222"/>
                <a:ext cx="158" cy="160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3" name="Arc 555"/>
              <p:cNvSpPr>
                <a:spLocks/>
              </p:cNvSpPr>
              <p:nvPr/>
            </p:nvSpPr>
            <p:spPr bwMode="auto">
              <a:xfrm rot="-26156385">
                <a:off x="2216" y="3327"/>
                <a:ext cx="62" cy="65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4" name="Arc 556"/>
              <p:cNvSpPr>
                <a:spLocks/>
              </p:cNvSpPr>
              <p:nvPr/>
            </p:nvSpPr>
            <p:spPr bwMode="auto">
              <a:xfrm rot="-26156385" flipH="1" flipV="1">
                <a:off x="2184" y="3276"/>
                <a:ext cx="63" cy="63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5" name="Line 557"/>
              <p:cNvSpPr>
                <a:spLocks noChangeShapeType="1"/>
              </p:cNvSpPr>
              <p:nvPr/>
            </p:nvSpPr>
            <p:spPr bwMode="auto">
              <a:xfrm rot="16187483" flipV="1">
                <a:off x="2164" y="3337"/>
                <a:ext cx="1" cy="318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6" name="Freeform 558"/>
              <p:cNvSpPr>
                <a:spLocks/>
              </p:cNvSpPr>
              <p:nvPr/>
            </p:nvSpPr>
            <p:spPr bwMode="auto">
              <a:xfrm rot="-32412517">
                <a:off x="2124" y="3462"/>
                <a:ext cx="34" cy="65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7" name="Line 559"/>
              <p:cNvSpPr>
                <a:spLocks noChangeShapeType="1"/>
              </p:cNvSpPr>
              <p:nvPr/>
            </p:nvSpPr>
            <p:spPr bwMode="auto">
              <a:xfrm rot="-32412517">
                <a:off x="2124" y="3523"/>
                <a:ext cx="3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48" name="Line 560"/>
              <p:cNvSpPr>
                <a:spLocks noChangeShapeType="1"/>
              </p:cNvSpPr>
              <p:nvPr/>
            </p:nvSpPr>
            <p:spPr bwMode="auto">
              <a:xfrm rot="-32412517">
                <a:off x="2122" y="3465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111" name="Group 561"/>
              <p:cNvGrpSpPr>
                <a:grpSpLocks/>
              </p:cNvGrpSpPr>
              <p:nvPr/>
            </p:nvGrpSpPr>
            <p:grpSpPr bwMode="auto">
              <a:xfrm rot="-32412517">
                <a:off x="1761" y="3384"/>
                <a:ext cx="270" cy="226"/>
                <a:chOff x="4785" y="11039"/>
                <a:chExt cx="829" cy="688"/>
              </a:xfrm>
            </p:grpSpPr>
            <p:sp>
              <p:nvSpPr>
                <p:cNvPr id="89650" name="Freeform 562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51" name="Line 563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52" name="Line 564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53" name="Line 565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54" name="Arc 566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655" name="Freeform 567"/>
              <p:cNvSpPr>
                <a:spLocks/>
              </p:cNvSpPr>
              <p:nvPr/>
            </p:nvSpPr>
            <p:spPr bwMode="auto">
              <a:xfrm rot="-29749054">
                <a:off x="2017" y="3446"/>
                <a:ext cx="98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56" name="Freeform 568"/>
              <p:cNvSpPr>
                <a:spLocks/>
              </p:cNvSpPr>
              <p:nvPr/>
            </p:nvSpPr>
            <p:spPr bwMode="auto">
              <a:xfrm rot="-32412517">
                <a:off x="1957" y="3445"/>
                <a:ext cx="203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57" name="Arc 569"/>
              <p:cNvSpPr>
                <a:spLocks/>
              </p:cNvSpPr>
              <p:nvPr/>
            </p:nvSpPr>
            <p:spPr bwMode="auto">
              <a:xfrm rot="-25475019">
                <a:off x="2070" y="3493"/>
                <a:ext cx="130" cy="152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58" name="Arc 570"/>
              <p:cNvSpPr>
                <a:spLocks/>
              </p:cNvSpPr>
              <p:nvPr/>
            </p:nvSpPr>
            <p:spPr bwMode="auto">
              <a:xfrm rot="3849983" flipV="1">
                <a:off x="2068" y="3347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59" name="Freeform 571"/>
              <p:cNvSpPr>
                <a:spLocks/>
              </p:cNvSpPr>
              <p:nvPr/>
            </p:nvSpPr>
            <p:spPr bwMode="auto">
              <a:xfrm rot="-32412517">
                <a:off x="1948" y="3411"/>
                <a:ext cx="77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0" name="Line 572"/>
              <p:cNvSpPr>
                <a:spLocks noChangeShapeType="1"/>
              </p:cNvSpPr>
              <p:nvPr/>
            </p:nvSpPr>
            <p:spPr bwMode="auto">
              <a:xfrm rot="-32412517">
                <a:off x="2026" y="3406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1" name="Line 573"/>
              <p:cNvSpPr>
                <a:spLocks noChangeShapeType="1"/>
              </p:cNvSpPr>
              <p:nvPr/>
            </p:nvSpPr>
            <p:spPr bwMode="auto">
              <a:xfrm rot="-32412517">
                <a:off x="1949" y="3579"/>
                <a:ext cx="8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2" name="Line 574"/>
              <p:cNvSpPr>
                <a:spLocks noChangeShapeType="1"/>
              </p:cNvSpPr>
              <p:nvPr/>
            </p:nvSpPr>
            <p:spPr bwMode="auto">
              <a:xfrm rot="-32412517">
                <a:off x="1945" y="3411"/>
                <a:ext cx="86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3" name="Arc 575"/>
              <p:cNvSpPr>
                <a:spLocks/>
              </p:cNvSpPr>
              <p:nvPr/>
            </p:nvSpPr>
            <p:spPr bwMode="auto">
              <a:xfrm rot="2715983">
                <a:off x="1762" y="3381"/>
                <a:ext cx="223" cy="231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4" name="Arc 576"/>
              <p:cNvSpPr>
                <a:spLocks/>
              </p:cNvSpPr>
              <p:nvPr/>
            </p:nvSpPr>
            <p:spPr bwMode="auto">
              <a:xfrm rot="-29749054" flipH="1" flipV="1">
                <a:off x="1953" y="3415"/>
                <a:ext cx="158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5" name="Arc 577"/>
              <p:cNvSpPr>
                <a:spLocks/>
              </p:cNvSpPr>
              <p:nvPr/>
            </p:nvSpPr>
            <p:spPr bwMode="auto">
              <a:xfrm rot="-29749054">
                <a:off x="2024" y="3410"/>
                <a:ext cx="157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6" name="Arc 578"/>
              <p:cNvSpPr>
                <a:spLocks/>
              </p:cNvSpPr>
              <p:nvPr/>
            </p:nvSpPr>
            <p:spPr bwMode="auto">
              <a:xfrm rot="-29749054">
                <a:off x="2138" y="3462"/>
                <a:ext cx="61" cy="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7" name="Arc 579"/>
              <p:cNvSpPr>
                <a:spLocks/>
              </p:cNvSpPr>
              <p:nvPr/>
            </p:nvSpPr>
            <p:spPr bwMode="auto">
              <a:xfrm rot="-29749054" flipH="1" flipV="1">
                <a:off x="2078" y="3464"/>
                <a:ext cx="62" cy="64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8" name="Line 580"/>
              <p:cNvSpPr>
                <a:spLocks noChangeShapeType="1"/>
              </p:cNvSpPr>
              <p:nvPr/>
            </p:nvSpPr>
            <p:spPr bwMode="auto">
              <a:xfrm rot="-28819849">
                <a:off x="2361" y="3224"/>
                <a:ext cx="0" cy="23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69" name="Line 581"/>
              <p:cNvSpPr>
                <a:spLocks noChangeShapeType="1"/>
              </p:cNvSpPr>
              <p:nvPr/>
            </p:nvSpPr>
            <p:spPr bwMode="auto">
              <a:xfrm rot="-21599564">
                <a:off x="2207" y="3487"/>
                <a:ext cx="0" cy="232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63" name="Group 582"/>
              <p:cNvGrpSpPr>
                <a:grpSpLocks/>
              </p:cNvGrpSpPr>
              <p:nvPr/>
            </p:nvGrpSpPr>
            <p:grpSpPr bwMode="auto">
              <a:xfrm rot="-21566552">
                <a:off x="2152" y="3714"/>
                <a:ext cx="102" cy="81"/>
                <a:chOff x="5504" y="8144"/>
                <a:chExt cx="291" cy="236"/>
              </a:xfrm>
            </p:grpSpPr>
            <p:sp>
              <p:nvSpPr>
                <p:cNvPr id="89671" name="Rectangle 583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72" name="Rectangle 584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89866" name="Group 585"/>
              <p:cNvGrpSpPr>
                <a:grpSpLocks/>
              </p:cNvGrpSpPr>
              <p:nvPr/>
            </p:nvGrpSpPr>
            <p:grpSpPr bwMode="auto">
              <a:xfrm rot="-28819849">
                <a:off x="2438" y="3230"/>
                <a:ext cx="99" cy="80"/>
                <a:chOff x="5504" y="8144"/>
                <a:chExt cx="291" cy="236"/>
              </a:xfrm>
            </p:grpSpPr>
            <p:sp>
              <p:nvSpPr>
                <p:cNvPr id="89674" name="Rectangle 586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75" name="Rectangle 587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676" name="Rectangle 588"/>
              <p:cNvSpPr>
                <a:spLocks noChangeArrowheads="1"/>
              </p:cNvSpPr>
              <p:nvPr/>
            </p:nvSpPr>
            <p:spPr bwMode="auto">
              <a:xfrm rot="-25247889">
                <a:off x="2322" y="3409"/>
                <a:ext cx="21" cy="158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77" name="Rectangle 589"/>
              <p:cNvSpPr>
                <a:spLocks noChangeArrowheads="1"/>
              </p:cNvSpPr>
              <p:nvPr/>
            </p:nvSpPr>
            <p:spPr bwMode="auto">
              <a:xfrm rot="-26140540">
                <a:off x="2263" y="3365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78" name="Rectangle 590"/>
              <p:cNvSpPr>
                <a:spLocks noChangeArrowheads="1"/>
              </p:cNvSpPr>
              <p:nvPr/>
            </p:nvSpPr>
            <p:spPr bwMode="auto">
              <a:xfrm rot="-45884290">
                <a:off x="2207" y="3458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89880" name="Group 591"/>
            <p:cNvGrpSpPr>
              <a:grpSpLocks/>
            </p:cNvGrpSpPr>
            <p:nvPr/>
          </p:nvGrpSpPr>
          <p:grpSpPr bwMode="auto">
            <a:xfrm flipH="1" flipV="1">
              <a:off x="4267" y="1080"/>
              <a:ext cx="773" cy="707"/>
              <a:chOff x="335" y="1710"/>
              <a:chExt cx="2393" cy="2190"/>
            </a:xfrm>
          </p:grpSpPr>
          <p:sp>
            <p:nvSpPr>
              <p:cNvPr id="89680" name="Oval 592"/>
              <p:cNvSpPr>
                <a:spLocks noChangeArrowheads="1"/>
              </p:cNvSpPr>
              <p:nvPr/>
            </p:nvSpPr>
            <p:spPr bwMode="auto">
              <a:xfrm rot="-28819849">
                <a:off x="1918" y="3088"/>
                <a:ext cx="809" cy="81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1" name="Oval 593"/>
              <p:cNvSpPr>
                <a:spLocks noChangeArrowheads="1"/>
              </p:cNvSpPr>
              <p:nvPr/>
            </p:nvSpPr>
            <p:spPr bwMode="auto">
              <a:xfrm rot="7200911">
                <a:off x="1126" y="1710"/>
                <a:ext cx="809" cy="81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2" name="Oval 594"/>
              <p:cNvSpPr>
                <a:spLocks noChangeArrowheads="1"/>
              </p:cNvSpPr>
              <p:nvPr/>
            </p:nvSpPr>
            <p:spPr bwMode="auto">
              <a:xfrm>
                <a:off x="335" y="3090"/>
                <a:ext cx="809" cy="81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3" name="Rectangle 595"/>
              <p:cNvSpPr>
                <a:spLocks noChangeArrowheads="1"/>
              </p:cNvSpPr>
              <p:nvPr/>
            </p:nvSpPr>
            <p:spPr bwMode="auto">
              <a:xfrm rot="-17064441">
                <a:off x="779" y="3361"/>
                <a:ext cx="19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4" name="Rectangle 596"/>
              <p:cNvSpPr>
                <a:spLocks noChangeArrowheads="1"/>
              </p:cNvSpPr>
              <p:nvPr/>
            </p:nvSpPr>
            <p:spPr bwMode="auto">
              <a:xfrm rot="2679310">
                <a:off x="832" y="3456"/>
                <a:ext cx="17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5" name="Rectangle 597"/>
              <p:cNvSpPr>
                <a:spLocks noChangeArrowheads="1"/>
              </p:cNvSpPr>
              <p:nvPr/>
            </p:nvSpPr>
            <p:spPr bwMode="auto">
              <a:xfrm rot="3571960">
                <a:off x="728" y="3427"/>
                <a:ext cx="21" cy="1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6" name="Line 598"/>
              <p:cNvSpPr>
                <a:spLocks noChangeShapeType="1"/>
              </p:cNvSpPr>
              <p:nvPr/>
            </p:nvSpPr>
            <p:spPr bwMode="auto">
              <a:xfrm flipV="1">
                <a:off x="435" y="3495"/>
                <a:ext cx="1474" cy="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7" name="Rectangle 599"/>
              <p:cNvSpPr>
                <a:spLocks noChangeArrowheads="1"/>
              </p:cNvSpPr>
              <p:nvPr/>
            </p:nvSpPr>
            <p:spPr bwMode="auto">
              <a:xfrm>
                <a:off x="418" y="3452"/>
                <a:ext cx="159" cy="8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8" name="Freeform 600"/>
              <p:cNvSpPr>
                <a:spLocks/>
              </p:cNvSpPr>
              <p:nvPr/>
            </p:nvSpPr>
            <p:spPr bwMode="auto">
              <a:xfrm>
                <a:off x="904" y="3464"/>
                <a:ext cx="35" cy="63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89" name="Line 601"/>
              <p:cNvSpPr>
                <a:spLocks noChangeShapeType="1"/>
              </p:cNvSpPr>
              <p:nvPr/>
            </p:nvSpPr>
            <p:spPr bwMode="auto">
              <a:xfrm>
                <a:off x="906" y="3465"/>
                <a:ext cx="3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90" name="Line 602"/>
              <p:cNvSpPr>
                <a:spLocks noChangeShapeType="1"/>
              </p:cNvSpPr>
              <p:nvPr/>
            </p:nvSpPr>
            <p:spPr bwMode="auto">
              <a:xfrm>
                <a:off x="908" y="3525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81" name="Group 603"/>
              <p:cNvGrpSpPr>
                <a:grpSpLocks/>
              </p:cNvGrpSpPr>
              <p:nvPr/>
            </p:nvGrpSpPr>
            <p:grpSpPr bwMode="auto">
              <a:xfrm>
                <a:off x="1032" y="3383"/>
                <a:ext cx="267" cy="224"/>
                <a:chOff x="4785" y="11039"/>
                <a:chExt cx="829" cy="688"/>
              </a:xfrm>
            </p:grpSpPr>
            <p:sp>
              <p:nvSpPr>
                <p:cNvPr id="89692" name="Freeform 604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93" name="Line 605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94" name="Line 606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95" name="Line 607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696" name="Arc 608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697" name="Freeform 609"/>
              <p:cNvSpPr>
                <a:spLocks/>
              </p:cNvSpPr>
              <p:nvPr/>
            </p:nvSpPr>
            <p:spPr bwMode="auto">
              <a:xfrm>
                <a:off x="993" y="3452"/>
                <a:ext cx="972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98" name="Freeform 610"/>
              <p:cNvSpPr>
                <a:spLocks/>
              </p:cNvSpPr>
              <p:nvPr/>
            </p:nvSpPr>
            <p:spPr bwMode="auto">
              <a:xfrm flipV="1">
                <a:off x="993" y="3521"/>
                <a:ext cx="972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699" name="Freeform 611"/>
              <p:cNvSpPr>
                <a:spLocks/>
              </p:cNvSpPr>
              <p:nvPr/>
            </p:nvSpPr>
            <p:spPr bwMode="auto">
              <a:xfrm rot="2663462">
                <a:off x="947" y="3449"/>
                <a:ext cx="96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0" name="Freeform 612"/>
              <p:cNvSpPr>
                <a:spLocks/>
              </p:cNvSpPr>
              <p:nvPr/>
            </p:nvSpPr>
            <p:spPr bwMode="auto">
              <a:xfrm>
                <a:off x="1080" y="3452"/>
                <a:ext cx="902" cy="89"/>
              </a:xfrm>
              <a:custGeom>
                <a:avLst/>
                <a:gdLst/>
                <a:ahLst/>
                <a:cxnLst>
                  <a:cxn ang="0">
                    <a:pos x="45" y="30"/>
                  </a:cxn>
                  <a:cxn ang="0">
                    <a:pos x="30" y="171"/>
                  </a:cxn>
                  <a:cxn ang="0">
                    <a:pos x="45" y="327"/>
                  </a:cxn>
                  <a:cxn ang="0">
                    <a:pos x="126" y="315"/>
                  </a:cxn>
                  <a:cxn ang="0">
                    <a:pos x="735" y="303"/>
                  </a:cxn>
                  <a:cxn ang="0">
                    <a:pos x="1605" y="279"/>
                  </a:cxn>
                  <a:cxn ang="0">
                    <a:pos x="2607" y="300"/>
                  </a:cxn>
                  <a:cxn ang="0">
                    <a:pos x="3330" y="333"/>
                  </a:cxn>
                  <a:cxn ang="0">
                    <a:pos x="3648" y="351"/>
                  </a:cxn>
                  <a:cxn ang="0">
                    <a:pos x="3672" y="249"/>
                  </a:cxn>
                  <a:cxn ang="0">
                    <a:pos x="3672" y="171"/>
                  </a:cxn>
                  <a:cxn ang="0">
                    <a:pos x="3690" y="36"/>
                  </a:cxn>
                  <a:cxn ang="0">
                    <a:pos x="3660" y="12"/>
                  </a:cxn>
                  <a:cxn ang="0">
                    <a:pos x="3594" y="6"/>
                  </a:cxn>
                  <a:cxn ang="0">
                    <a:pos x="2991" y="51"/>
                  </a:cxn>
                  <a:cxn ang="0">
                    <a:pos x="1911" y="75"/>
                  </a:cxn>
                  <a:cxn ang="0">
                    <a:pos x="1065" y="78"/>
                  </a:cxn>
                  <a:cxn ang="0">
                    <a:pos x="303" y="51"/>
                  </a:cxn>
                  <a:cxn ang="0">
                    <a:pos x="45" y="30"/>
                  </a:cxn>
                </a:cxnLst>
                <a:rect l="0" t="0" r="r" b="b"/>
                <a:pathLst>
                  <a:path w="3705" h="365">
                    <a:moveTo>
                      <a:pt x="45" y="30"/>
                    </a:moveTo>
                    <a:cubicBezTo>
                      <a:pt x="0" y="50"/>
                      <a:pt x="30" y="122"/>
                      <a:pt x="30" y="171"/>
                    </a:cubicBezTo>
                    <a:cubicBezTo>
                      <a:pt x="30" y="220"/>
                      <a:pt x="29" y="303"/>
                      <a:pt x="45" y="327"/>
                    </a:cubicBezTo>
                    <a:cubicBezTo>
                      <a:pt x="61" y="351"/>
                      <a:pt x="11" y="319"/>
                      <a:pt x="126" y="315"/>
                    </a:cubicBezTo>
                    <a:cubicBezTo>
                      <a:pt x="241" y="311"/>
                      <a:pt x="489" y="309"/>
                      <a:pt x="735" y="303"/>
                    </a:cubicBezTo>
                    <a:cubicBezTo>
                      <a:pt x="981" y="297"/>
                      <a:pt x="1293" y="279"/>
                      <a:pt x="1605" y="279"/>
                    </a:cubicBezTo>
                    <a:cubicBezTo>
                      <a:pt x="1917" y="279"/>
                      <a:pt x="2320" y="291"/>
                      <a:pt x="2607" y="300"/>
                    </a:cubicBezTo>
                    <a:cubicBezTo>
                      <a:pt x="2894" y="309"/>
                      <a:pt x="3157" y="325"/>
                      <a:pt x="3330" y="333"/>
                    </a:cubicBezTo>
                    <a:cubicBezTo>
                      <a:pt x="3503" y="341"/>
                      <a:pt x="3591" y="365"/>
                      <a:pt x="3648" y="351"/>
                    </a:cubicBezTo>
                    <a:cubicBezTo>
                      <a:pt x="3705" y="337"/>
                      <a:pt x="3668" y="279"/>
                      <a:pt x="3672" y="249"/>
                    </a:cubicBezTo>
                    <a:cubicBezTo>
                      <a:pt x="3676" y="219"/>
                      <a:pt x="3669" y="207"/>
                      <a:pt x="3672" y="171"/>
                    </a:cubicBezTo>
                    <a:cubicBezTo>
                      <a:pt x="3675" y="135"/>
                      <a:pt x="3692" y="62"/>
                      <a:pt x="3690" y="36"/>
                    </a:cubicBezTo>
                    <a:cubicBezTo>
                      <a:pt x="3688" y="10"/>
                      <a:pt x="3676" y="17"/>
                      <a:pt x="3660" y="12"/>
                    </a:cubicBezTo>
                    <a:cubicBezTo>
                      <a:pt x="3644" y="7"/>
                      <a:pt x="3705" y="0"/>
                      <a:pt x="3594" y="6"/>
                    </a:cubicBezTo>
                    <a:cubicBezTo>
                      <a:pt x="3483" y="12"/>
                      <a:pt x="3271" y="40"/>
                      <a:pt x="2991" y="51"/>
                    </a:cubicBezTo>
                    <a:cubicBezTo>
                      <a:pt x="2711" y="62"/>
                      <a:pt x="2232" y="71"/>
                      <a:pt x="1911" y="75"/>
                    </a:cubicBezTo>
                    <a:cubicBezTo>
                      <a:pt x="1590" y="79"/>
                      <a:pt x="1333" y="82"/>
                      <a:pt x="1065" y="78"/>
                    </a:cubicBezTo>
                    <a:cubicBezTo>
                      <a:pt x="797" y="74"/>
                      <a:pt x="473" y="59"/>
                      <a:pt x="303" y="51"/>
                    </a:cubicBezTo>
                    <a:cubicBezTo>
                      <a:pt x="133" y="43"/>
                      <a:pt x="90" y="10"/>
                      <a:pt x="45" y="30"/>
                    </a:cubicBezTo>
                    <a:close/>
                  </a:path>
                </a:pathLst>
              </a:custGeom>
              <a:solidFill>
                <a:srgbClr val="339933"/>
              </a:solidFill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1" name="Freeform 613"/>
              <p:cNvSpPr>
                <a:spLocks/>
              </p:cNvSpPr>
              <p:nvPr/>
            </p:nvSpPr>
            <p:spPr bwMode="auto">
              <a:xfrm>
                <a:off x="900" y="3443"/>
                <a:ext cx="204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2" name="Arc 614"/>
              <p:cNvSpPr>
                <a:spLocks/>
              </p:cNvSpPr>
              <p:nvPr/>
            </p:nvSpPr>
            <p:spPr bwMode="auto">
              <a:xfrm rot="6937498">
                <a:off x="860" y="3347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3" name="Arc 615"/>
              <p:cNvSpPr>
                <a:spLocks/>
              </p:cNvSpPr>
              <p:nvPr/>
            </p:nvSpPr>
            <p:spPr bwMode="auto">
              <a:xfrm rot="14662502" flipV="1">
                <a:off x="861" y="3493"/>
                <a:ext cx="130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4" name="Freeform 616"/>
              <p:cNvSpPr>
                <a:spLocks/>
              </p:cNvSpPr>
              <p:nvPr/>
            </p:nvSpPr>
            <p:spPr bwMode="auto">
              <a:xfrm>
                <a:off x="1036" y="3411"/>
                <a:ext cx="75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5" name="Line 617"/>
              <p:cNvSpPr>
                <a:spLocks noChangeShapeType="1"/>
              </p:cNvSpPr>
              <p:nvPr/>
            </p:nvSpPr>
            <p:spPr bwMode="auto">
              <a:xfrm>
                <a:off x="1036" y="3406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6" name="Line 618"/>
              <p:cNvSpPr>
                <a:spLocks noChangeShapeType="1"/>
              </p:cNvSpPr>
              <p:nvPr/>
            </p:nvSpPr>
            <p:spPr bwMode="auto">
              <a:xfrm>
                <a:off x="1032" y="3581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7" name="Arc 619"/>
              <p:cNvSpPr>
                <a:spLocks/>
              </p:cNvSpPr>
              <p:nvPr/>
            </p:nvSpPr>
            <p:spPr bwMode="auto">
              <a:xfrm rot="35128499">
                <a:off x="1073" y="3380"/>
                <a:ext cx="223" cy="229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8" name="Arc 620"/>
              <p:cNvSpPr>
                <a:spLocks/>
              </p:cNvSpPr>
              <p:nvPr/>
            </p:nvSpPr>
            <p:spPr bwMode="auto">
              <a:xfrm rot="2663462" flipH="1" flipV="1">
                <a:off x="950" y="3413"/>
                <a:ext cx="157" cy="1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09" name="Arc 621"/>
              <p:cNvSpPr>
                <a:spLocks/>
              </p:cNvSpPr>
              <p:nvPr/>
            </p:nvSpPr>
            <p:spPr bwMode="auto">
              <a:xfrm rot="2663462">
                <a:off x="880" y="3419"/>
                <a:ext cx="158" cy="160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10" name="Arc 622"/>
              <p:cNvSpPr>
                <a:spLocks/>
              </p:cNvSpPr>
              <p:nvPr/>
            </p:nvSpPr>
            <p:spPr bwMode="auto">
              <a:xfrm rot="2663462">
                <a:off x="862" y="3464"/>
                <a:ext cx="62" cy="65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11" name="Arc 623"/>
              <p:cNvSpPr>
                <a:spLocks/>
              </p:cNvSpPr>
              <p:nvPr/>
            </p:nvSpPr>
            <p:spPr bwMode="auto">
              <a:xfrm rot="2663462" flipH="1" flipV="1">
                <a:off x="921" y="3464"/>
                <a:ext cx="63" cy="63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12" name="Line 624"/>
              <p:cNvSpPr>
                <a:spLocks noChangeShapeType="1"/>
              </p:cNvSpPr>
              <p:nvPr/>
            </p:nvSpPr>
            <p:spPr bwMode="auto">
              <a:xfrm rot="1807332" flipV="1">
                <a:off x="857" y="3046"/>
                <a:ext cx="1" cy="481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13" name="Freeform 625"/>
              <p:cNvSpPr>
                <a:spLocks/>
              </p:cNvSpPr>
              <p:nvPr/>
            </p:nvSpPr>
            <p:spPr bwMode="auto">
              <a:xfrm rot="-3592668">
                <a:off x="813" y="3304"/>
                <a:ext cx="34" cy="65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14" name="Line 626"/>
              <p:cNvSpPr>
                <a:spLocks noChangeShapeType="1"/>
              </p:cNvSpPr>
              <p:nvPr/>
            </p:nvSpPr>
            <p:spPr bwMode="auto">
              <a:xfrm rot="-3592668">
                <a:off x="791" y="3320"/>
                <a:ext cx="3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15" name="Line 627"/>
              <p:cNvSpPr>
                <a:spLocks noChangeShapeType="1"/>
              </p:cNvSpPr>
              <p:nvPr/>
            </p:nvSpPr>
            <p:spPr bwMode="auto">
              <a:xfrm rot="-3592668">
                <a:off x="842" y="3349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82" name="Group 628"/>
              <p:cNvGrpSpPr>
                <a:grpSpLocks/>
              </p:cNvGrpSpPr>
              <p:nvPr/>
            </p:nvGrpSpPr>
            <p:grpSpPr bwMode="auto">
              <a:xfrm rot="-3592668">
                <a:off x="817" y="3012"/>
                <a:ext cx="270" cy="226"/>
                <a:chOff x="4785" y="11039"/>
                <a:chExt cx="829" cy="688"/>
              </a:xfrm>
            </p:grpSpPr>
            <p:sp>
              <p:nvSpPr>
                <p:cNvPr id="89717" name="Freeform 629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18" name="Line 630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19" name="Line 631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20" name="Line 632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21" name="Arc 633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722" name="Freeform 634"/>
              <p:cNvSpPr>
                <a:spLocks/>
              </p:cNvSpPr>
              <p:nvPr/>
            </p:nvSpPr>
            <p:spPr bwMode="auto">
              <a:xfrm rot="-3592668">
                <a:off x="593" y="2827"/>
                <a:ext cx="97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23" name="Freeform 635"/>
              <p:cNvSpPr>
                <a:spLocks/>
              </p:cNvSpPr>
              <p:nvPr/>
            </p:nvSpPr>
            <p:spPr bwMode="auto">
              <a:xfrm rot="18007332" flipV="1">
                <a:off x="652" y="2862"/>
                <a:ext cx="97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24" name="Freeform 636"/>
              <p:cNvSpPr>
                <a:spLocks/>
              </p:cNvSpPr>
              <p:nvPr/>
            </p:nvSpPr>
            <p:spPr bwMode="auto">
              <a:xfrm rot="-929206">
                <a:off x="819" y="3225"/>
                <a:ext cx="98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25" name="Freeform 637"/>
              <p:cNvSpPr>
                <a:spLocks/>
              </p:cNvSpPr>
              <p:nvPr/>
            </p:nvSpPr>
            <p:spPr bwMode="auto">
              <a:xfrm rot="-3592668">
                <a:off x="687" y="2758"/>
                <a:ext cx="903" cy="88"/>
              </a:xfrm>
              <a:custGeom>
                <a:avLst/>
                <a:gdLst/>
                <a:ahLst/>
                <a:cxnLst>
                  <a:cxn ang="0">
                    <a:pos x="45" y="30"/>
                  </a:cxn>
                  <a:cxn ang="0">
                    <a:pos x="30" y="171"/>
                  </a:cxn>
                  <a:cxn ang="0">
                    <a:pos x="45" y="327"/>
                  </a:cxn>
                  <a:cxn ang="0">
                    <a:pos x="126" y="315"/>
                  </a:cxn>
                  <a:cxn ang="0">
                    <a:pos x="735" y="303"/>
                  </a:cxn>
                  <a:cxn ang="0">
                    <a:pos x="1605" y="279"/>
                  </a:cxn>
                  <a:cxn ang="0">
                    <a:pos x="2607" y="300"/>
                  </a:cxn>
                  <a:cxn ang="0">
                    <a:pos x="3330" y="333"/>
                  </a:cxn>
                  <a:cxn ang="0">
                    <a:pos x="3648" y="351"/>
                  </a:cxn>
                  <a:cxn ang="0">
                    <a:pos x="3672" y="249"/>
                  </a:cxn>
                  <a:cxn ang="0">
                    <a:pos x="3672" y="171"/>
                  </a:cxn>
                  <a:cxn ang="0">
                    <a:pos x="3690" y="36"/>
                  </a:cxn>
                  <a:cxn ang="0">
                    <a:pos x="3660" y="12"/>
                  </a:cxn>
                  <a:cxn ang="0">
                    <a:pos x="3594" y="6"/>
                  </a:cxn>
                  <a:cxn ang="0">
                    <a:pos x="2991" y="51"/>
                  </a:cxn>
                  <a:cxn ang="0">
                    <a:pos x="1911" y="75"/>
                  </a:cxn>
                  <a:cxn ang="0">
                    <a:pos x="1065" y="78"/>
                  </a:cxn>
                  <a:cxn ang="0">
                    <a:pos x="303" y="51"/>
                  </a:cxn>
                  <a:cxn ang="0">
                    <a:pos x="45" y="30"/>
                  </a:cxn>
                </a:cxnLst>
                <a:rect l="0" t="0" r="r" b="b"/>
                <a:pathLst>
                  <a:path w="3705" h="365">
                    <a:moveTo>
                      <a:pt x="45" y="30"/>
                    </a:moveTo>
                    <a:cubicBezTo>
                      <a:pt x="0" y="50"/>
                      <a:pt x="30" y="122"/>
                      <a:pt x="30" y="171"/>
                    </a:cubicBezTo>
                    <a:cubicBezTo>
                      <a:pt x="30" y="220"/>
                      <a:pt x="29" y="303"/>
                      <a:pt x="45" y="327"/>
                    </a:cubicBezTo>
                    <a:cubicBezTo>
                      <a:pt x="61" y="351"/>
                      <a:pt x="11" y="319"/>
                      <a:pt x="126" y="315"/>
                    </a:cubicBezTo>
                    <a:cubicBezTo>
                      <a:pt x="241" y="311"/>
                      <a:pt x="489" y="309"/>
                      <a:pt x="735" y="303"/>
                    </a:cubicBezTo>
                    <a:cubicBezTo>
                      <a:pt x="981" y="297"/>
                      <a:pt x="1293" y="279"/>
                      <a:pt x="1605" y="279"/>
                    </a:cubicBezTo>
                    <a:cubicBezTo>
                      <a:pt x="1917" y="279"/>
                      <a:pt x="2320" y="291"/>
                      <a:pt x="2607" y="300"/>
                    </a:cubicBezTo>
                    <a:cubicBezTo>
                      <a:pt x="2894" y="309"/>
                      <a:pt x="3157" y="325"/>
                      <a:pt x="3330" y="333"/>
                    </a:cubicBezTo>
                    <a:cubicBezTo>
                      <a:pt x="3503" y="341"/>
                      <a:pt x="3591" y="365"/>
                      <a:pt x="3648" y="351"/>
                    </a:cubicBezTo>
                    <a:cubicBezTo>
                      <a:pt x="3705" y="337"/>
                      <a:pt x="3668" y="279"/>
                      <a:pt x="3672" y="249"/>
                    </a:cubicBezTo>
                    <a:cubicBezTo>
                      <a:pt x="3676" y="219"/>
                      <a:pt x="3669" y="207"/>
                      <a:pt x="3672" y="171"/>
                    </a:cubicBezTo>
                    <a:cubicBezTo>
                      <a:pt x="3675" y="135"/>
                      <a:pt x="3692" y="62"/>
                      <a:pt x="3690" y="36"/>
                    </a:cubicBezTo>
                    <a:cubicBezTo>
                      <a:pt x="3688" y="10"/>
                      <a:pt x="3676" y="17"/>
                      <a:pt x="3660" y="12"/>
                    </a:cubicBezTo>
                    <a:cubicBezTo>
                      <a:pt x="3644" y="7"/>
                      <a:pt x="3705" y="0"/>
                      <a:pt x="3594" y="6"/>
                    </a:cubicBezTo>
                    <a:cubicBezTo>
                      <a:pt x="3483" y="12"/>
                      <a:pt x="3271" y="40"/>
                      <a:pt x="2991" y="51"/>
                    </a:cubicBezTo>
                    <a:cubicBezTo>
                      <a:pt x="2711" y="62"/>
                      <a:pt x="2232" y="71"/>
                      <a:pt x="1911" y="75"/>
                    </a:cubicBezTo>
                    <a:cubicBezTo>
                      <a:pt x="1590" y="79"/>
                      <a:pt x="1333" y="82"/>
                      <a:pt x="1065" y="78"/>
                    </a:cubicBezTo>
                    <a:cubicBezTo>
                      <a:pt x="797" y="74"/>
                      <a:pt x="473" y="59"/>
                      <a:pt x="303" y="51"/>
                    </a:cubicBezTo>
                    <a:cubicBezTo>
                      <a:pt x="133" y="43"/>
                      <a:pt x="90" y="10"/>
                      <a:pt x="45" y="30"/>
                    </a:cubicBezTo>
                    <a:close/>
                  </a:path>
                </a:pathLst>
              </a:custGeom>
              <a:solidFill>
                <a:srgbClr val="339933"/>
              </a:solidFill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26" name="Freeform 638"/>
              <p:cNvSpPr>
                <a:spLocks/>
              </p:cNvSpPr>
              <p:nvPr/>
            </p:nvSpPr>
            <p:spPr bwMode="auto">
              <a:xfrm rot="-3592668">
                <a:off x="768" y="3215"/>
                <a:ext cx="203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27" name="Arc 639"/>
              <p:cNvSpPr>
                <a:spLocks/>
              </p:cNvSpPr>
              <p:nvPr/>
            </p:nvSpPr>
            <p:spPr bwMode="auto">
              <a:xfrm rot="3344830">
                <a:off x="704" y="3219"/>
                <a:ext cx="130" cy="152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28" name="Arc 640"/>
              <p:cNvSpPr>
                <a:spLocks/>
              </p:cNvSpPr>
              <p:nvPr/>
            </p:nvSpPr>
            <p:spPr bwMode="auto">
              <a:xfrm rot="11069833" flipV="1">
                <a:off x="830" y="3293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29" name="Freeform 641"/>
              <p:cNvSpPr>
                <a:spLocks/>
              </p:cNvSpPr>
              <p:nvPr/>
            </p:nvSpPr>
            <p:spPr bwMode="auto">
              <a:xfrm rot="-3592668">
                <a:off x="868" y="3119"/>
                <a:ext cx="77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0" name="Line 642"/>
              <p:cNvSpPr>
                <a:spLocks noChangeShapeType="1"/>
              </p:cNvSpPr>
              <p:nvPr/>
            </p:nvSpPr>
            <p:spPr bwMode="auto">
              <a:xfrm rot="-3592668">
                <a:off x="887" y="3148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1" name="Line 643"/>
              <p:cNvSpPr>
                <a:spLocks noChangeShapeType="1"/>
              </p:cNvSpPr>
              <p:nvPr/>
            </p:nvSpPr>
            <p:spPr bwMode="auto">
              <a:xfrm rot="-3592668">
                <a:off x="792" y="3163"/>
                <a:ext cx="8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2" name="Line 644"/>
              <p:cNvSpPr>
                <a:spLocks noChangeShapeType="1"/>
              </p:cNvSpPr>
              <p:nvPr/>
            </p:nvSpPr>
            <p:spPr bwMode="auto">
              <a:xfrm rot="-3592668">
                <a:off x="936" y="3246"/>
                <a:ext cx="86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3" name="Arc 645"/>
              <p:cNvSpPr>
                <a:spLocks/>
              </p:cNvSpPr>
              <p:nvPr/>
            </p:nvSpPr>
            <p:spPr bwMode="auto">
              <a:xfrm rot="31535830">
                <a:off x="851" y="2990"/>
                <a:ext cx="223" cy="231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4" name="Arc 646"/>
              <p:cNvSpPr>
                <a:spLocks/>
              </p:cNvSpPr>
              <p:nvPr/>
            </p:nvSpPr>
            <p:spPr bwMode="auto">
              <a:xfrm rot="-929206" flipH="1" flipV="1">
                <a:off x="805" y="3162"/>
                <a:ext cx="158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5" name="Arc 647"/>
              <p:cNvSpPr>
                <a:spLocks/>
              </p:cNvSpPr>
              <p:nvPr/>
            </p:nvSpPr>
            <p:spPr bwMode="auto">
              <a:xfrm rot="-929206">
                <a:off x="773" y="3225"/>
                <a:ext cx="157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6" name="Arc 648"/>
              <p:cNvSpPr>
                <a:spLocks/>
              </p:cNvSpPr>
              <p:nvPr/>
            </p:nvSpPr>
            <p:spPr bwMode="auto">
              <a:xfrm rot="-929206">
                <a:off x="786" y="3331"/>
                <a:ext cx="61" cy="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7" name="Arc 649"/>
              <p:cNvSpPr>
                <a:spLocks/>
              </p:cNvSpPr>
              <p:nvPr/>
            </p:nvSpPr>
            <p:spPr bwMode="auto">
              <a:xfrm rot="-929206" flipH="1" flipV="1">
                <a:off x="814" y="3277"/>
                <a:ext cx="62" cy="64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8" name="Line 650"/>
              <p:cNvSpPr>
                <a:spLocks noChangeShapeType="1"/>
              </p:cNvSpPr>
              <p:nvPr/>
            </p:nvSpPr>
            <p:spPr bwMode="auto">
              <a:xfrm>
                <a:off x="851" y="3486"/>
                <a:ext cx="0" cy="23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39" name="Line 651"/>
              <p:cNvSpPr>
                <a:spLocks noChangeShapeType="1"/>
              </p:cNvSpPr>
              <p:nvPr/>
            </p:nvSpPr>
            <p:spPr bwMode="auto">
              <a:xfrm rot="7220284">
                <a:off x="703" y="3224"/>
                <a:ext cx="0" cy="232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83" name="Group 652"/>
              <p:cNvGrpSpPr>
                <a:grpSpLocks/>
              </p:cNvGrpSpPr>
              <p:nvPr/>
            </p:nvGrpSpPr>
            <p:grpSpPr bwMode="auto">
              <a:xfrm rot="7253297">
                <a:off x="523" y="3218"/>
                <a:ext cx="102" cy="81"/>
                <a:chOff x="5504" y="8144"/>
                <a:chExt cx="291" cy="236"/>
              </a:xfrm>
            </p:grpSpPr>
            <p:sp>
              <p:nvSpPr>
                <p:cNvPr id="89741" name="Rectangle 653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42" name="Rectangle 654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89884" name="Group 655"/>
              <p:cNvGrpSpPr>
                <a:grpSpLocks/>
              </p:cNvGrpSpPr>
              <p:nvPr/>
            </p:nvGrpSpPr>
            <p:grpSpPr bwMode="auto">
              <a:xfrm>
                <a:off x="799" y="3710"/>
                <a:ext cx="99" cy="80"/>
                <a:chOff x="5504" y="8144"/>
                <a:chExt cx="291" cy="236"/>
              </a:xfrm>
            </p:grpSpPr>
            <p:sp>
              <p:nvSpPr>
                <p:cNvPr id="89744" name="Rectangle 656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45" name="Rectangle 657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746" name="Rectangle 658"/>
              <p:cNvSpPr>
                <a:spLocks noChangeArrowheads="1"/>
              </p:cNvSpPr>
              <p:nvPr/>
            </p:nvSpPr>
            <p:spPr bwMode="auto">
              <a:xfrm rot="3571960">
                <a:off x="728" y="3427"/>
                <a:ext cx="21" cy="158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47" name="Rectangle 659"/>
              <p:cNvSpPr>
                <a:spLocks noChangeArrowheads="1"/>
              </p:cNvSpPr>
              <p:nvPr/>
            </p:nvSpPr>
            <p:spPr bwMode="auto">
              <a:xfrm rot="2679310">
                <a:off x="832" y="3456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48" name="Rectangle 660"/>
              <p:cNvSpPr>
                <a:spLocks noChangeArrowheads="1"/>
              </p:cNvSpPr>
              <p:nvPr/>
            </p:nvSpPr>
            <p:spPr bwMode="auto">
              <a:xfrm rot="-17064441">
                <a:off x="780" y="3360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49" name="Freeform 661"/>
              <p:cNvSpPr>
                <a:spLocks/>
              </p:cNvSpPr>
              <p:nvPr/>
            </p:nvSpPr>
            <p:spPr bwMode="auto">
              <a:xfrm rot="3608242">
                <a:off x="1443" y="2731"/>
                <a:ext cx="97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0" name="Freeform 662"/>
              <p:cNvSpPr>
                <a:spLocks/>
              </p:cNvSpPr>
              <p:nvPr/>
            </p:nvSpPr>
            <p:spPr bwMode="auto">
              <a:xfrm rot="3608242" flipV="1">
                <a:off x="1383" y="2765"/>
                <a:ext cx="97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7"/>
                  </a:cxn>
                  <a:cxn ang="0">
                    <a:pos x="549" y="51"/>
                  </a:cxn>
                  <a:cxn ang="0">
                    <a:pos x="804" y="57"/>
                  </a:cxn>
                  <a:cxn ang="0">
                    <a:pos x="1044" y="57"/>
                  </a:cxn>
                  <a:cxn ang="0">
                    <a:pos x="1290" y="51"/>
                  </a:cxn>
                  <a:cxn ang="0">
                    <a:pos x="1539" y="39"/>
                  </a:cxn>
                  <a:cxn ang="0">
                    <a:pos x="1737" y="18"/>
                  </a:cxn>
                  <a:cxn ang="0">
                    <a:pos x="1884" y="6"/>
                  </a:cxn>
                </a:cxnLst>
                <a:rect l="0" t="0" r="r" b="b"/>
                <a:pathLst>
                  <a:path w="1884" h="58">
                    <a:moveTo>
                      <a:pt x="0" y="0"/>
                    </a:moveTo>
                    <a:cubicBezTo>
                      <a:pt x="74" y="9"/>
                      <a:pt x="149" y="19"/>
                      <a:pt x="240" y="27"/>
                    </a:cubicBezTo>
                    <a:cubicBezTo>
                      <a:pt x="331" y="35"/>
                      <a:pt x="455" y="46"/>
                      <a:pt x="549" y="51"/>
                    </a:cubicBezTo>
                    <a:cubicBezTo>
                      <a:pt x="643" y="56"/>
                      <a:pt x="722" y="56"/>
                      <a:pt x="804" y="57"/>
                    </a:cubicBezTo>
                    <a:cubicBezTo>
                      <a:pt x="886" y="58"/>
                      <a:pt x="963" y="58"/>
                      <a:pt x="1044" y="57"/>
                    </a:cubicBezTo>
                    <a:cubicBezTo>
                      <a:pt x="1125" y="56"/>
                      <a:pt x="1208" y="54"/>
                      <a:pt x="1290" y="51"/>
                    </a:cubicBezTo>
                    <a:cubicBezTo>
                      <a:pt x="1372" y="48"/>
                      <a:pt x="1465" y="44"/>
                      <a:pt x="1539" y="39"/>
                    </a:cubicBezTo>
                    <a:cubicBezTo>
                      <a:pt x="1613" y="34"/>
                      <a:pt x="1680" y="23"/>
                      <a:pt x="1737" y="18"/>
                    </a:cubicBezTo>
                    <a:cubicBezTo>
                      <a:pt x="1794" y="13"/>
                      <a:pt x="1839" y="9"/>
                      <a:pt x="1884" y="6"/>
                    </a:cubicBezTo>
                  </a:path>
                </a:pathLst>
              </a:custGeom>
              <a:noFill/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1" name="Freeform 663"/>
              <p:cNvSpPr>
                <a:spLocks/>
              </p:cNvSpPr>
              <p:nvPr/>
            </p:nvSpPr>
            <p:spPr bwMode="auto">
              <a:xfrm rot="3608242">
                <a:off x="1479" y="2763"/>
                <a:ext cx="903" cy="88"/>
              </a:xfrm>
              <a:custGeom>
                <a:avLst/>
                <a:gdLst/>
                <a:ahLst/>
                <a:cxnLst>
                  <a:cxn ang="0">
                    <a:pos x="45" y="30"/>
                  </a:cxn>
                  <a:cxn ang="0">
                    <a:pos x="30" y="171"/>
                  </a:cxn>
                  <a:cxn ang="0">
                    <a:pos x="45" y="327"/>
                  </a:cxn>
                  <a:cxn ang="0">
                    <a:pos x="126" y="315"/>
                  </a:cxn>
                  <a:cxn ang="0">
                    <a:pos x="735" y="303"/>
                  </a:cxn>
                  <a:cxn ang="0">
                    <a:pos x="1605" y="279"/>
                  </a:cxn>
                  <a:cxn ang="0">
                    <a:pos x="2607" y="300"/>
                  </a:cxn>
                  <a:cxn ang="0">
                    <a:pos x="3330" y="333"/>
                  </a:cxn>
                  <a:cxn ang="0">
                    <a:pos x="3648" y="351"/>
                  </a:cxn>
                  <a:cxn ang="0">
                    <a:pos x="3672" y="249"/>
                  </a:cxn>
                  <a:cxn ang="0">
                    <a:pos x="3672" y="171"/>
                  </a:cxn>
                  <a:cxn ang="0">
                    <a:pos x="3690" y="36"/>
                  </a:cxn>
                  <a:cxn ang="0">
                    <a:pos x="3660" y="12"/>
                  </a:cxn>
                  <a:cxn ang="0">
                    <a:pos x="3594" y="6"/>
                  </a:cxn>
                  <a:cxn ang="0">
                    <a:pos x="2991" y="51"/>
                  </a:cxn>
                  <a:cxn ang="0">
                    <a:pos x="1911" y="75"/>
                  </a:cxn>
                  <a:cxn ang="0">
                    <a:pos x="1065" y="78"/>
                  </a:cxn>
                  <a:cxn ang="0">
                    <a:pos x="303" y="51"/>
                  </a:cxn>
                  <a:cxn ang="0">
                    <a:pos x="45" y="30"/>
                  </a:cxn>
                </a:cxnLst>
                <a:rect l="0" t="0" r="r" b="b"/>
                <a:pathLst>
                  <a:path w="3705" h="365">
                    <a:moveTo>
                      <a:pt x="45" y="30"/>
                    </a:moveTo>
                    <a:cubicBezTo>
                      <a:pt x="0" y="50"/>
                      <a:pt x="30" y="122"/>
                      <a:pt x="30" y="171"/>
                    </a:cubicBezTo>
                    <a:cubicBezTo>
                      <a:pt x="30" y="220"/>
                      <a:pt x="29" y="303"/>
                      <a:pt x="45" y="327"/>
                    </a:cubicBezTo>
                    <a:cubicBezTo>
                      <a:pt x="61" y="351"/>
                      <a:pt x="11" y="319"/>
                      <a:pt x="126" y="315"/>
                    </a:cubicBezTo>
                    <a:cubicBezTo>
                      <a:pt x="241" y="311"/>
                      <a:pt x="489" y="309"/>
                      <a:pt x="735" y="303"/>
                    </a:cubicBezTo>
                    <a:cubicBezTo>
                      <a:pt x="981" y="297"/>
                      <a:pt x="1293" y="279"/>
                      <a:pt x="1605" y="279"/>
                    </a:cubicBezTo>
                    <a:cubicBezTo>
                      <a:pt x="1917" y="279"/>
                      <a:pt x="2320" y="291"/>
                      <a:pt x="2607" y="300"/>
                    </a:cubicBezTo>
                    <a:cubicBezTo>
                      <a:pt x="2894" y="309"/>
                      <a:pt x="3157" y="325"/>
                      <a:pt x="3330" y="333"/>
                    </a:cubicBezTo>
                    <a:cubicBezTo>
                      <a:pt x="3503" y="341"/>
                      <a:pt x="3591" y="365"/>
                      <a:pt x="3648" y="351"/>
                    </a:cubicBezTo>
                    <a:cubicBezTo>
                      <a:pt x="3705" y="337"/>
                      <a:pt x="3668" y="279"/>
                      <a:pt x="3672" y="249"/>
                    </a:cubicBezTo>
                    <a:cubicBezTo>
                      <a:pt x="3676" y="219"/>
                      <a:pt x="3669" y="207"/>
                      <a:pt x="3672" y="171"/>
                    </a:cubicBezTo>
                    <a:cubicBezTo>
                      <a:pt x="3675" y="135"/>
                      <a:pt x="3692" y="62"/>
                      <a:pt x="3690" y="36"/>
                    </a:cubicBezTo>
                    <a:cubicBezTo>
                      <a:pt x="3688" y="10"/>
                      <a:pt x="3676" y="17"/>
                      <a:pt x="3660" y="12"/>
                    </a:cubicBezTo>
                    <a:cubicBezTo>
                      <a:pt x="3644" y="7"/>
                      <a:pt x="3705" y="0"/>
                      <a:pt x="3594" y="6"/>
                    </a:cubicBezTo>
                    <a:cubicBezTo>
                      <a:pt x="3483" y="12"/>
                      <a:pt x="3271" y="40"/>
                      <a:pt x="2991" y="51"/>
                    </a:cubicBezTo>
                    <a:cubicBezTo>
                      <a:pt x="2711" y="62"/>
                      <a:pt x="2232" y="71"/>
                      <a:pt x="1911" y="75"/>
                    </a:cubicBezTo>
                    <a:cubicBezTo>
                      <a:pt x="1590" y="79"/>
                      <a:pt x="1333" y="82"/>
                      <a:pt x="1065" y="78"/>
                    </a:cubicBezTo>
                    <a:cubicBezTo>
                      <a:pt x="797" y="74"/>
                      <a:pt x="473" y="59"/>
                      <a:pt x="303" y="51"/>
                    </a:cubicBezTo>
                    <a:cubicBezTo>
                      <a:pt x="133" y="43"/>
                      <a:pt x="90" y="10"/>
                      <a:pt x="45" y="30"/>
                    </a:cubicBezTo>
                    <a:close/>
                  </a:path>
                </a:pathLst>
              </a:custGeom>
              <a:solidFill>
                <a:srgbClr val="339933"/>
              </a:solidFill>
              <a:ln w="12700" cmpd="sng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2" name="Rectangle 664"/>
              <p:cNvSpPr>
                <a:spLocks noChangeArrowheads="1"/>
              </p:cNvSpPr>
              <p:nvPr/>
            </p:nvSpPr>
            <p:spPr bwMode="auto">
              <a:xfrm rot="-9863530">
                <a:off x="1578" y="2165"/>
                <a:ext cx="19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3" name="Rectangle 665"/>
              <p:cNvSpPr>
                <a:spLocks noChangeArrowheads="1"/>
              </p:cNvSpPr>
              <p:nvPr/>
            </p:nvSpPr>
            <p:spPr bwMode="auto">
              <a:xfrm rot="9880221">
                <a:off x="1470" y="2162"/>
                <a:ext cx="17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4" name="Rectangle 666"/>
              <p:cNvSpPr>
                <a:spLocks noChangeArrowheads="1"/>
              </p:cNvSpPr>
              <p:nvPr/>
            </p:nvSpPr>
            <p:spPr bwMode="auto">
              <a:xfrm rot="10772871">
                <a:off x="1511" y="2030"/>
                <a:ext cx="21" cy="1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5" name="Line 667"/>
              <p:cNvSpPr>
                <a:spLocks noChangeShapeType="1"/>
              </p:cNvSpPr>
              <p:nvPr/>
            </p:nvSpPr>
            <p:spPr bwMode="auto">
              <a:xfrm rot="7200911" flipV="1">
                <a:off x="1254" y="2099"/>
                <a:ext cx="571" cy="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6" name="Rectangle 668"/>
              <p:cNvSpPr>
                <a:spLocks noChangeArrowheads="1"/>
              </p:cNvSpPr>
              <p:nvPr/>
            </p:nvSpPr>
            <p:spPr bwMode="auto">
              <a:xfrm rot="7200911">
                <a:off x="1573" y="1864"/>
                <a:ext cx="159" cy="8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7" name="Freeform 669"/>
              <p:cNvSpPr>
                <a:spLocks/>
              </p:cNvSpPr>
              <p:nvPr/>
            </p:nvSpPr>
            <p:spPr bwMode="auto">
              <a:xfrm rot="7200911">
                <a:off x="1421" y="2240"/>
                <a:ext cx="35" cy="63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8" name="Line 670"/>
              <p:cNvSpPr>
                <a:spLocks noChangeShapeType="1"/>
              </p:cNvSpPr>
              <p:nvPr/>
            </p:nvSpPr>
            <p:spPr bwMode="auto">
              <a:xfrm rot="7200911">
                <a:off x="1449" y="2286"/>
                <a:ext cx="3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59" name="Line 671"/>
              <p:cNvSpPr>
                <a:spLocks noChangeShapeType="1"/>
              </p:cNvSpPr>
              <p:nvPr/>
            </p:nvSpPr>
            <p:spPr bwMode="auto">
              <a:xfrm rot="7200911">
                <a:off x="1398" y="2259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85" name="Group 672"/>
              <p:cNvGrpSpPr>
                <a:grpSpLocks/>
              </p:cNvGrpSpPr>
              <p:nvPr/>
            </p:nvGrpSpPr>
            <p:grpSpPr bwMode="auto">
              <a:xfrm rot="7200911">
                <a:off x="1184" y="2372"/>
                <a:ext cx="267" cy="224"/>
                <a:chOff x="4785" y="11039"/>
                <a:chExt cx="829" cy="688"/>
              </a:xfrm>
            </p:grpSpPr>
            <p:sp>
              <p:nvSpPr>
                <p:cNvPr id="89761" name="Freeform 673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62" name="Line 674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63" name="Line 675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64" name="Line 676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65" name="Arc 677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766" name="Freeform 678"/>
              <p:cNvSpPr>
                <a:spLocks/>
              </p:cNvSpPr>
              <p:nvPr/>
            </p:nvSpPr>
            <p:spPr bwMode="auto">
              <a:xfrm rot="9864373">
                <a:off x="1353" y="2287"/>
                <a:ext cx="96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67" name="Freeform 679"/>
              <p:cNvSpPr>
                <a:spLocks/>
              </p:cNvSpPr>
              <p:nvPr/>
            </p:nvSpPr>
            <p:spPr bwMode="auto">
              <a:xfrm rot="7200911">
                <a:off x="1299" y="2292"/>
                <a:ext cx="204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68" name="Arc 680"/>
              <p:cNvSpPr>
                <a:spLocks/>
              </p:cNvSpPr>
              <p:nvPr/>
            </p:nvSpPr>
            <p:spPr bwMode="auto">
              <a:xfrm rot="14138409">
                <a:off x="1435" y="2238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69" name="Arc 681"/>
              <p:cNvSpPr>
                <a:spLocks/>
              </p:cNvSpPr>
              <p:nvPr/>
            </p:nvSpPr>
            <p:spPr bwMode="auto">
              <a:xfrm rot="263413" flipV="1">
                <a:off x="1310" y="2165"/>
                <a:ext cx="130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0" name="Freeform 682"/>
              <p:cNvSpPr>
                <a:spLocks/>
              </p:cNvSpPr>
              <p:nvPr/>
            </p:nvSpPr>
            <p:spPr bwMode="auto">
              <a:xfrm rot="7200911">
                <a:off x="1325" y="2319"/>
                <a:ext cx="75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1" name="Line 683"/>
              <p:cNvSpPr>
                <a:spLocks noChangeShapeType="1"/>
              </p:cNvSpPr>
              <p:nvPr/>
            </p:nvSpPr>
            <p:spPr bwMode="auto">
              <a:xfrm rot="7200911">
                <a:off x="1382" y="2281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2" name="Line 684"/>
              <p:cNvSpPr>
                <a:spLocks noChangeShapeType="1"/>
              </p:cNvSpPr>
              <p:nvPr/>
            </p:nvSpPr>
            <p:spPr bwMode="auto">
              <a:xfrm rot="7200911">
                <a:off x="1247" y="2361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3" name="Arc 685"/>
              <p:cNvSpPr>
                <a:spLocks/>
              </p:cNvSpPr>
              <p:nvPr/>
            </p:nvSpPr>
            <p:spPr bwMode="auto">
              <a:xfrm rot="42329410">
                <a:off x="1196" y="2386"/>
                <a:ext cx="223" cy="229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4" name="Arc 686"/>
              <p:cNvSpPr>
                <a:spLocks/>
              </p:cNvSpPr>
              <p:nvPr/>
            </p:nvSpPr>
            <p:spPr bwMode="auto">
              <a:xfrm rot="9864373" flipH="1" flipV="1">
                <a:off x="1308" y="2285"/>
                <a:ext cx="157" cy="1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5" name="Arc 687"/>
              <p:cNvSpPr>
                <a:spLocks/>
              </p:cNvSpPr>
              <p:nvPr/>
            </p:nvSpPr>
            <p:spPr bwMode="auto">
              <a:xfrm rot="9864373">
                <a:off x="1339" y="2223"/>
                <a:ext cx="158" cy="160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6" name="Arc 688"/>
              <p:cNvSpPr>
                <a:spLocks/>
              </p:cNvSpPr>
              <p:nvPr/>
            </p:nvSpPr>
            <p:spPr bwMode="auto">
              <a:xfrm rot="9864373">
                <a:off x="1422" y="2214"/>
                <a:ext cx="62" cy="65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7" name="Arc 689"/>
              <p:cNvSpPr>
                <a:spLocks/>
              </p:cNvSpPr>
              <p:nvPr/>
            </p:nvSpPr>
            <p:spPr bwMode="auto">
              <a:xfrm rot="9864373" flipH="1" flipV="1">
                <a:off x="1391" y="2267"/>
                <a:ext cx="63" cy="63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8" name="Line 690"/>
              <p:cNvSpPr>
                <a:spLocks noChangeShapeType="1"/>
              </p:cNvSpPr>
              <p:nvPr/>
            </p:nvSpPr>
            <p:spPr bwMode="auto">
              <a:xfrm rot="9008242" flipV="1">
                <a:off x="1611" y="2090"/>
                <a:ext cx="1" cy="323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79" name="Freeform 691"/>
              <p:cNvSpPr>
                <a:spLocks/>
              </p:cNvSpPr>
              <p:nvPr/>
            </p:nvSpPr>
            <p:spPr bwMode="auto">
              <a:xfrm rot="3608242">
                <a:off x="1606" y="2239"/>
                <a:ext cx="34" cy="65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80" name="Line 692"/>
              <p:cNvSpPr>
                <a:spLocks noChangeShapeType="1"/>
              </p:cNvSpPr>
              <p:nvPr/>
            </p:nvSpPr>
            <p:spPr bwMode="auto">
              <a:xfrm rot="3608242">
                <a:off x="1633" y="2258"/>
                <a:ext cx="3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81" name="Line 693"/>
              <p:cNvSpPr>
                <a:spLocks noChangeShapeType="1"/>
              </p:cNvSpPr>
              <p:nvPr/>
            </p:nvSpPr>
            <p:spPr bwMode="auto">
              <a:xfrm rot="3608242">
                <a:off x="1584" y="2290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86" name="Group 694"/>
              <p:cNvGrpSpPr>
                <a:grpSpLocks/>
              </p:cNvGrpSpPr>
              <p:nvPr/>
            </p:nvGrpSpPr>
            <p:grpSpPr bwMode="auto">
              <a:xfrm rot="3608242">
                <a:off x="1610" y="2371"/>
                <a:ext cx="270" cy="226"/>
                <a:chOff x="4785" y="11039"/>
                <a:chExt cx="829" cy="688"/>
              </a:xfrm>
            </p:grpSpPr>
            <p:sp>
              <p:nvSpPr>
                <p:cNvPr id="89783" name="Freeform 695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84" name="Line 696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85" name="Line 697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86" name="Line 698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787" name="Arc 699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788" name="Freeform 700"/>
              <p:cNvSpPr>
                <a:spLocks/>
              </p:cNvSpPr>
              <p:nvPr/>
            </p:nvSpPr>
            <p:spPr bwMode="auto">
              <a:xfrm rot="6271705">
                <a:off x="1610" y="2289"/>
                <a:ext cx="98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89" name="Freeform 701"/>
              <p:cNvSpPr>
                <a:spLocks/>
              </p:cNvSpPr>
              <p:nvPr/>
            </p:nvSpPr>
            <p:spPr bwMode="auto">
              <a:xfrm rot="3608242">
                <a:off x="1562" y="2291"/>
                <a:ext cx="203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0" name="Arc 702"/>
              <p:cNvSpPr>
                <a:spLocks/>
              </p:cNvSpPr>
              <p:nvPr/>
            </p:nvSpPr>
            <p:spPr bwMode="auto">
              <a:xfrm rot="10545741">
                <a:off x="1624" y="2164"/>
                <a:ext cx="130" cy="152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1" name="Arc 703"/>
              <p:cNvSpPr>
                <a:spLocks/>
              </p:cNvSpPr>
              <p:nvPr/>
            </p:nvSpPr>
            <p:spPr bwMode="auto">
              <a:xfrm rot="18270744" flipV="1">
                <a:off x="1497" y="2239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2" name="Freeform 704"/>
              <p:cNvSpPr>
                <a:spLocks/>
              </p:cNvSpPr>
              <p:nvPr/>
            </p:nvSpPr>
            <p:spPr bwMode="auto">
              <a:xfrm rot="3608242">
                <a:off x="1660" y="2320"/>
                <a:ext cx="77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3" name="Line 705"/>
              <p:cNvSpPr>
                <a:spLocks noChangeShapeType="1"/>
              </p:cNvSpPr>
              <p:nvPr/>
            </p:nvSpPr>
            <p:spPr bwMode="auto">
              <a:xfrm rot="3608242">
                <a:off x="1680" y="2281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4" name="Line 706"/>
              <p:cNvSpPr>
                <a:spLocks noChangeShapeType="1"/>
              </p:cNvSpPr>
              <p:nvPr/>
            </p:nvSpPr>
            <p:spPr bwMode="auto">
              <a:xfrm rot="3608242">
                <a:off x="1730" y="2360"/>
                <a:ext cx="8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5" name="Line 707"/>
              <p:cNvSpPr>
                <a:spLocks noChangeShapeType="1"/>
              </p:cNvSpPr>
              <p:nvPr/>
            </p:nvSpPr>
            <p:spPr bwMode="auto">
              <a:xfrm rot="3608242">
                <a:off x="1583" y="2445"/>
                <a:ext cx="86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6" name="Arc 708"/>
              <p:cNvSpPr>
                <a:spLocks/>
              </p:cNvSpPr>
              <p:nvPr/>
            </p:nvSpPr>
            <p:spPr bwMode="auto">
              <a:xfrm rot="38736742">
                <a:off x="1644" y="2387"/>
                <a:ext cx="223" cy="231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7" name="Arc 709"/>
              <p:cNvSpPr>
                <a:spLocks/>
              </p:cNvSpPr>
              <p:nvPr/>
            </p:nvSpPr>
            <p:spPr bwMode="auto">
              <a:xfrm rot="6271705" flipH="1" flipV="1">
                <a:off x="1598" y="2285"/>
                <a:ext cx="158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8" name="Arc 710"/>
              <p:cNvSpPr>
                <a:spLocks/>
              </p:cNvSpPr>
              <p:nvPr/>
            </p:nvSpPr>
            <p:spPr bwMode="auto">
              <a:xfrm rot="6271705">
                <a:off x="1559" y="2226"/>
                <a:ext cx="157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799" name="Arc 711"/>
              <p:cNvSpPr>
                <a:spLocks/>
              </p:cNvSpPr>
              <p:nvPr/>
            </p:nvSpPr>
            <p:spPr bwMode="auto">
              <a:xfrm rot="6271705">
                <a:off x="1576" y="2217"/>
                <a:ext cx="61" cy="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00" name="Arc 712"/>
              <p:cNvSpPr>
                <a:spLocks/>
              </p:cNvSpPr>
              <p:nvPr/>
            </p:nvSpPr>
            <p:spPr bwMode="auto">
              <a:xfrm rot="6271705" flipH="1" flipV="1">
                <a:off x="1608" y="2267"/>
                <a:ext cx="62" cy="64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01" name="Line 713"/>
              <p:cNvSpPr>
                <a:spLocks noChangeShapeType="1"/>
              </p:cNvSpPr>
              <p:nvPr/>
            </p:nvSpPr>
            <p:spPr bwMode="auto">
              <a:xfrm rot="7200911">
                <a:off x="1381" y="2039"/>
                <a:ext cx="0" cy="23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02" name="Line 714"/>
              <p:cNvSpPr>
                <a:spLocks noChangeShapeType="1"/>
              </p:cNvSpPr>
              <p:nvPr/>
            </p:nvSpPr>
            <p:spPr bwMode="auto">
              <a:xfrm rot="14421194">
                <a:off x="1683" y="2045"/>
                <a:ext cx="0" cy="232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887" name="Group 715"/>
              <p:cNvGrpSpPr>
                <a:grpSpLocks/>
              </p:cNvGrpSpPr>
              <p:nvPr/>
            </p:nvGrpSpPr>
            <p:grpSpPr bwMode="auto">
              <a:xfrm rot="14454207">
                <a:off x="1767" y="2049"/>
                <a:ext cx="102" cy="81"/>
                <a:chOff x="5504" y="8144"/>
                <a:chExt cx="291" cy="236"/>
              </a:xfrm>
            </p:grpSpPr>
            <p:sp>
              <p:nvSpPr>
                <p:cNvPr id="89804" name="Rectangle 716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05" name="Rectangle 717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89136" name="Group 718"/>
              <p:cNvGrpSpPr>
                <a:grpSpLocks/>
              </p:cNvGrpSpPr>
              <p:nvPr/>
            </p:nvGrpSpPr>
            <p:grpSpPr bwMode="auto">
              <a:xfrm rot="7200911">
                <a:off x="1205" y="2042"/>
                <a:ext cx="99" cy="80"/>
                <a:chOff x="5504" y="8144"/>
                <a:chExt cx="291" cy="236"/>
              </a:xfrm>
            </p:grpSpPr>
            <p:sp>
              <p:nvSpPr>
                <p:cNvPr id="89807" name="Rectangle 719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08" name="Rectangle 720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809" name="Rectangle 721"/>
              <p:cNvSpPr>
                <a:spLocks noChangeArrowheads="1"/>
              </p:cNvSpPr>
              <p:nvPr/>
            </p:nvSpPr>
            <p:spPr bwMode="auto">
              <a:xfrm rot="10772871">
                <a:off x="1511" y="2030"/>
                <a:ext cx="21" cy="158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0" name="Rectangle 722"/>
              <p:cNvSpPr>
                <a:spLocks noChangeArrowheads="1"/>
              </p:cNvSpPr>
              <p:nvPr/>
            </p:nvSpPr>
            <p:spPr bwMode="auto">
              <a:xfrm rot="9880221">
                <a:off x="1470" y="2162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1" name="Rectangle 723"/>
              <p:cNvSpPr>
                <a:spLocks noChangeArrowheads="1"/>
              </p:cNvSpPr>
              <p:nvPr/>
            </p:nvSpPr>
            <p:spPr bwMode="auto">
              <a:xfrm rot="-9863530">
                <a:off x="1580" y="2165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2" name="Rectangle 724"/>
              <p:cNvSpPr>
                <a:spLocks noChangeArrowheads="1"/>
              </p:cNvSpPr>
              <p:nvPr/>
            </p:nvSpPr>
            <p:spPr bwMode="auto">
              <a:xfrm rot="-45884290">
                <a:off x="2207" y="3458"/>
                <a:ext cx="19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3" name="Rectangle 725"/>
              <p:cNvSpPr>
                <a:spLocks noChangeArrowheads="1"/>
              </p:cNvSpPr>
              <p:nvPr/>
            </p:nvSpPr>
            <p:spPr bwMode="auto">
              <a:xfrm rot="-26140540">
                <a:off x="2263" y="3365"/>
                <a:ext cx="17" cy="79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4" name="Rectangle 726"/>
              <p:cNvSpPr>
                <a:spLocks noChangeArrowheads="1"/>
              </p:cNvSpPr>
              <p:nvPr/>
            </p:nvSpPr>
            <p:spPr bwMode="auto">
              <a:xfrm rot="-25247889">
                <a:off x="2322" y="3409"/>
                <a:ext cx="21" cy="1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5" name="Line 727"/>
              <p:cNvSpPr>
                <a:spLocks noChangeShapeType="1"/>
              </p:cNvSpPr>
              <p:nvPr/>
            </p:nvSpPr>
            <p:spPr bwMode="auto">
              <a:xfrm rot="14380151" flipV="1">
                <a:off x="2007" y="3487"/>
                <a:ext cx="623" cy="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6" name="Rectangle 728"/>
              <p:cNvSpPr>
                <a:spLocks noChangeArrowheads="1"/>
              </p:cNvSpPr>
              <p:nvPr/>
            </p:nvSpPr>
            <p:spPr bwMode="auto">
              <a:xfrm rot="-28819849">
                <a:off x="2364" y="3660"/>
                <a:ext cx="159" cy="8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7" name="Freeform 729"/>
              <p:cNvSpPr>
                <a:spLocks/>
              </p:cNvSpPr>
              <p:nvPr/>
            </p:nvSpPr>
            <p:spPr bwMode="auto">
              <a:xfrm rot="-28819849">
                <a:off x="2213" y="3303"/>
                <a:ext cx="35" cy="63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8" name="Line 730"/>
              <p:cNvSpPr>
                <a:spLocks noChangeShapeType="1"/>
              </p:cNvSpPr>
              <p:nvPr/>
            </p:nvSpPr>
            <p:spPr bwMode="auto">
              <a:xfrm rot="-28819849">
                <a:off x="2190" y="3349"/>
                <a:ext cx="3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19" name="Line 731"/>
              <p:cNvSpPr>
                <a:spLocks noChangeShapeType="1"/>
              </p:cNvSpPr>
              <p:nvPr/>
            </p:nvSpPr>
            <p:spPr bwMode="auto">
              <a:xfrm rot="-28819849">
                <a:off x="2241" y="3320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160" name="Group 732"/>
              <p:cNvGrpSpPr>
                <a:grpSpLocks/>
              </p:cNvGrpSpPr>
              <p:nvPr/>
            </p:nvGrpSpPr>
            <p:grpSpPr bwMode="auto">
              <a:xfrm rot="-28819849">
                <a:off x="1973" y="3013"/>
                <a:ext cx="267" cy="224"/>
                <a:chOff x="4785" y="11039"/>
                <a:chExt cx="829" cy="688"/>
              </a:xfrm>
            </p:grpSpPr>
            <p:sp>
              <p:nvSpPr>
                <p:cNvPr id="89821" name="Freeform 733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22" name="Line 734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23" name="Line 735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24" name="Line 736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25" name="Arc 737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826" name="Freeform 738"/>
              <p:cNvSpPr>
                <a:spLocks/>
              </p:cNvSpPr>
              <p:nvPr/>
            </p:nvSpPr>
            <p:spPr bwMode="auto">
              <a:xfrm rot="-26156385">
                <a:off x="2147" y="3224"/>
                <a:ext cx="96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27" name="Freeform 739"/>
              <p:cNvSpPr>
                <a:spLocks/>
              </p:cNvSpPr>
              <p:nvPr/>
            </p:nvSpPr>
            <p:spPr bwMode="auto">
              <a:xfrm rot="-28819849">
                <a:off x="2089" y="3217"/>
                <a:ext cx="201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28" name="Arc 740"/>
              <p:cNvSpPr>
                <a:spLocks/>
              </p:cNvSpPr>
              <p:nvPr/>
            </p:nvSpPr>
            <p:spPr bwMode="auto">
              <a:xfrm rot="-21882350">
                <a:off x="2100" y="3294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29" name="Arc 741"/>
              <p:cNvSpPr>
                <a:spLocks/>
              </p:cNvSpPr>
              <p:nvPr/>
            </p:nvSpPr>
            <p:spPr bwMode="auto">
              <a:xfrm rot="7442651" flipV="1">
                <a:off x="2227" y="3220"/>
                <a:ext cx="130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0" name="Freeform 742"/>
              <p:cNvSpPr>
                <a:spLocks/>
              </p:cNvSpPr>
              <p:nvPr/>
            </p:nvSpPr>
            <p:spPr bwMode="auto">
              <a:xfrm rot="-28819849">
                <a:off x="2117" y="3119"/>
                <a:ext cx="75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1" name="Line 743"/>
              <p:cNvSpPr>
                <a:spLocks noChangeShapeType="1"/>
              </p:cNvSpPr>
              <p:nvPr/>
            </p:nvSpPr>
            <p:spPr bwMode="auto">
              <a:xfrm rot="-28819849">
                <a:off x="2174" y="3147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2" name="Line 744"/>
              <p:cNvSpPr>
                <a:spLocks noChangeShapeType="1"/>
              </p:cNvSpPr>
              <p:nvPr/>
            </p:nvSpPr>
            <p:spPr bwMode="auto">
              <a:xfrm rot="-28819849">
                <a:off x="2186" y="3161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3" name="Arc 745"/>
              <p:cNvSpPr>
                <a:spLocks/>
              </p:cNvSpPr>
              <p:nvPr/>
            </p:nvSpPr>
            <p:spPr bwMode="auto">
              <a:xfrm rot="6308652">
                <a:off x="1986" y="2994"/>
                <a:ext cx="223" cy="229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4" name="Arc 746"/>
              <p:cNvSpPr>
                <a:spLocks/>
              </p:cNvSpPr>
              <p:nvPr/>
            </p:nvSpPr>
            <p:spPr bwMode="auto">
              <a:xfrm rot="-26156385" flipH="1" flipV="1">
                <a:off x="2097" y="3163"/>
                <a:ext cx="157" cy="1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5" name="Arc 747"/>
              <p:cNvSpPr>
                <a:spLocks/>
              </p:cNvSpPr>
              <p:nvPr/>
            </p:nvSpPr>
            <p:spPr bwMode="auto">
              <a:xfrm rot="-26156385">
                <a:off x="2136" y="3222"/>
                <a:ext cx="158" cy="160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6" name="Arc 748"/>
              <p:cNvSpPr>
                <a:spLocks/>
              </p:cNvSpPr>
              <p:nvPr/>
            </p:nvSpPr>
            <p:spPr bwMode="auto">
              <a:xfrm rot="-26156385">
                <a:off x="2216" y="3327"/>
                <a:ext cx="62" cy="65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7" name="Arc 749"/>
              <p:cNvSpPr>
                <a:spLocks/>
              </p:cNvSpPr>
              <p:nvPr/>
            </p:nvSpPr>
            <p:spPr bwMode="auto">
              <a:xfrm rot="-26156385" flipH="1" flipV="1">
                <a:off x="2184" y="3276"/>
                <a:ext cx="63" cy="63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8" name="Line 750"/>
              <p:cNvSpPr>
                <a:spLocks noChangeShapeType="1"/>
              </p:cNvSpPr>
              <p:nvPr/>
            </p:nvSpPr>
            <p:spPr bwMode="auto">
              <a:xfrm rot="16187483" flipV="1">
                <a:off x="2164" y="3337"/>
                <a:ext cx="1" cy="318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39" name="Freeform 751"/>
              <p:cNvSpPr>
                <a:spLocks/>
              </p:cNvSpPr>
              <p:nvPr/>
            </p:nvSpPr>
            <p:spPr bwMode="auto">
              <a:xfrm rot="-32412517">
                <a:off x="2124" y="3462"/>
                <a:ext cx="34" cy="65"/>
              </a:xfrm>
              <a:custGeom>
                <a:avLst/>
                <a:gdLst/>
                <a:ahLst/>
                <a:cxnLst>
                  <a:cxn ang="0">
                    <a:pos x="23" y="13"/>
                  </a:cxn>
                  <a:cxn ang="0">
                    <a:pos x="164" y="16"/>
                  </a:cxn>
                  <a:cxn ang="0">
                    <a:pos x="140" y="109"/>
                  </a:cxn>
                  <a:cxn ang="0">
                    <a:pos x="143" y="226"/>
                  </a:cxn>
                  <a:cxn ang="0">
                    <a:pos x="173" y="307"/>
                  </a:cxn>
                  <a:cxn ang="0">
                    <a:pos x="113" y="328"/>
                  </a:cxn>
                  <a:cxn ang="0">
                    <a:pos x="29" y="322"/>
                  </a:cxn>
                  <a:cxn ang="0">
                    <a:pos x="23" y="298"/>
                  </a:cxn>
                  <a:cxn ang="0">
                    <a:pos x="53" y="214"/>
                  </a:cxn>
                  <a:cxn ang="0">
                    <a:pos x="53" y="115"/>
                  </a:cxn>
                  <a:cxn ang="0">
                    <a:pos x="23" y="37"/>
                  </a:cxn>
                  <a:cxn ang="0">
                    <a:pos x="23" y="13"/>
                  </a:cxn>
                </a:cxnLst>
                <a:rect l="0" t="0" r="r" b="b"/>
                <a:pathLst>
                  <a:path w="183" h="331">
                    <a:moveTo>
                      <a:pt x="23" y="13"/>
                    </a:moveTo>
                    <a:cubicBezTo>
                      <a:pt x="46" y="10"/>
                      <a:pt x="145" y="0"/>
                      <a:pt x="164" y="16"/>
                    </a:cubicBezTo>
                    <a:cubicBezTo>
                      <a:pt x="183" y="32"/>
                      <a:pt x="143" y="74"/>
                      <a:pt x="140" y="109"/>
                    </a:cubicBezTo>
                    <a:cubicBezTo>
                      <a:pt x="137" y="144"/>
                      <a:pt x="138" y="193"/>
                      <a:pt x="143" y="226"/>
                    </a:cubicBezTo>
                    <a:cubicBezTo>
                      <a:pt x="148" y="259"/>
                      <a:pt x="178" y="290"/>
                      <a:pt x="173" y="307"/>
                    </a:cubicBezTo>
                    <a:cubicBezTo>
                      <a:pt x="168" y="324"/>
                      <a:pt x="137" y="325"/>
                      <a:pt x="113" y="328"/>
                    </a:cubicBezTo>
                    <a:cubicBezTo>
                      <a:pt x="89" y="331"/>
                      <a:pt x="44" y="327"/>
                      <a:pt x="29" y="322"/>
                    </a:cubicBezTo>
                    <a:cubicBezTo>
                      <a:pt x="14" y="317"/>
                      <a:pt x="19" y="316"/>
                      <a:pt x="23" y="298"/>
                    </a:cubicBezTo>
                    <a:cubicBezTo>
                      <a:pt x="27" y="280"/>
                      <a:pt x="48" y="244"/>
                      <a:pt x="53" y="214"/>
                    </a:cubicBezTo>
                    <a:cubicBezTo>
                      <a:pt x="58" y="184"/>
                      <a:pt x="58" y="144"/>
                      <a:pt x="53" y="115"/>
                    </a:cubicBezTo>
                    <a:cubicBezTo>
                      <a:pt x="48" y="86"/>
                      <a:pt x="28" y="53"/>
                      <a:pt x="23" y="37"/>
                    </a:cubicBezTo>
                    <a:cubicBezTo>
                      <a:pt x="18" y="21"/>
                      <a:pt x="0" y="16"/>
                      <a:pt x="23" y="13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40" name="Line 752"/>
              <p:cNvSpPr>
                <a:spLocks noChangeShapeType="1"/>
              </p:cNvSpPr>
              <p:nvPr/>
            </p:nvSpPr>
            <p:spPr bwMode="auto">
              <a:xfrm rot="-32412517">
                <a:off x="2124" y="3523"/>
                <a:ext cx="3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41" name="Line 753"/>
              <p:cNvSpPr>
                <a:spLocks noChangeShapeType="1"/>
              </p:cNvSpPr>
              <p:nvPr/>
            </p:nvSpPr>
            <p:spPr bwMode="auto">
              <a:xfrm rot="-32412517">
                <a:off x="2122" y="3465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163" name="Group 754"/>
              <p:cNvGrpSpPr>
                <a:grpSpLocks/>
              </p:cNvGrpSpPr>
              <p:nvPr/>
            </p:nvGrpSpPr>
            <p:grpSpPr bwMode="auto">
              <a:xfrm rot="-32412517">
                <a:off x="1761" y="3384"/>
                <a:ext cx="270" cy="226"/>
                <a:chOff x="4785" y="11039"/>
                <a:chExt cx="829" cy="688"/>
              </a:xfrm>
            </p:grpSpPr>
            <p:sp>
              <p:nvSpPr>
                <p:cNvPr id="89843" name="Freeform 755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44" name="Line 756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45" name="Line 757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46" name="Line 758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47" name="Arc 759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848" name="Freeform 760"/>
              <p:cNvSpPr>
                <a:spLocks/>
              </p:cNvSpPr>
              <p:nvPr/>
            </p:nvSpPr>
            <p:spPr bwMode="auto">
              <a:xfrm rot="-29749054">
                <a:off x="2017" y="3446"/>
                <a:ext cx="98" cy="96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20" y="70"/>
                  </a:cxn>
                  <a:cxn ang="0">
                    <a:pos x="86" y="142"/>
                  </a:cxn>
                  <a:cxn ang="0">
                    <a:pos x="155" y="187"/>
                  </a:cxn>
                  <a:cxn ang="0">
                    <a:pos x="203" y="193"/>
                  </a:cxn>
                  <a:cxn ang="0">
                    <a:pos x="170" y="118"/>
                  </a:cxn>
                  <a:cxn ang="0">
                    <a:pos x="116" y="61"/>
                  </a:cxn>
                  <a:cxn ang="0">
                    <a:pos x="68" y="31"/>
                  </a:cxn>
                  <a:cxn ang="0">
                    <a:pos x="8" y="7"/>
                  </a:cxn>
                </a:cxnLst>
                <a:rect l="0" t="0" r="r" b="b"/>
                <a:pathLst>
                  <a:path w="205" h="204">
                    <a:moveTo>
                      <a:pt x="8" y="7"/>
                    </a:moveTo>
                    <a:cubicBezTo>
                      <a:pt x="0" y="14"/>
                      <a:pt x="7" y="47"/>
                      <a:pt x="20" y="70"/>
                    </a:cubicBezTo>
                    <a:cubicBezTo>
                      <a:pt x="33" y="93"/>
                      <a:pt x="64" y="123"/>
                      <a:pt x="86" y="142"/>
                    </a:cubicBezTo>
                    <a:cubicBezTo>
                      <a:pt x="108" y="161"/>
                      <a:pt x="136" y="179"/>
                      <a:pt x="155" y="187"/>
                    </a:cubicBezTo>
                    <a:cubicBezTo>
                      <a:pt x="174" y="195"/>
                      <a:pt x="201" y="204"/>
                      <a:pt x="203" y="193"/>
                    </a:cubicBezTo>
                    <a:cubicBezTo>
                      <a:pt x="205" y="182"/>
                      <a:pt x="184" y="140"/>
                      <a:pt x="170" y="118"/>
                    </a:cubicBezTo>
                    <a:cubicBezTo>
                      <a:pt x="156" y="96"/>
                      <a:pt x="133" y="75"/>
                      <a:pt x="116" y="61"/>
                    </a:cubicBezTo>
                    <a:cubicBezTo>
                      <a:pt x="99" y="47"/>
                      <a:pt x="86" y="39"/>
                      <a:pt x="68" y="31"/>
                    </a:cubicBezTo>
                    <a:cubicBezTo>
                      <a:pt x="50" y="23"/>
                      <a:pt x="16" y="0"/>
                      <a:pt x="8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49" name="Freeform 761"/>
              <p:cNvSpPr>
                <a:spLocks/>
              </p:cNvSpPr>
              <p:nvPr/>
            </p:nvSpPr>
            <p:spPr bwMode="auto">
              <a:xfrm rot="-32412517">
                <a:off x="1957" y="3445"/>
                <a:ext cx="203" cy="102"/>
              </a:xfrm>
              <a:custGeom>
                <a:avLst/>
                <a:gdLst/>
                <a:ahLst/>
                <a:cxnLst>
                  <a:cxn ang="0">
                    <a:pos x="23" y="176"/>
                  </a:cxn>
                  <a:cxn ang="0">
                    <a:pos x="59" y="177"/>
                  </a:cxn>
                  <a:cxn ang="0">
                    <a:pos x="143" y="171"/>
                  </a:cxn>
                  <a:cxn ang="0">
                    <a:pos x="203" y="147"/>
                  </a:cxn>
                  <a:cxn ang="0">
                    <a:pos x="269" y="111"/>
                  </a:cxn>
                  <a:cxn ang="0">
                    <a:pos x="311" y="87"/>
                  </a:cxn>
                  <a:cxn ang="0">
                    <a:pos x="353" y="60"/>
                  </a:cxn>
                  <a:cxn ang="0">
                    <a:pos x="376" y="8"/>
                  </a:cxn>
                  <a:cxn ang="0">
                    <a:pos x="400" y="14"/>
                  </a:cxn>
                  <a:cxn ang="0">
                    <a:pos x="478" y="20"/>
                  </a:cxn>
                  <a:cxn ang="0">
                    <a:pos x="544" y="23"/>
                  </a:cxn>
                  <a:cxn ang="0">
                    <a:pos x="738" y="38"/>
                  </a:cxn>
                  <a:cxn ang="0">
                    <a:pos x="822" y="47"/>
                  </a:cxn>
                  <a:cxn ang="0">
                    <a:pos x="816" y="77"/>
                  </a:cxn>
                  <a:cxn ang="0">
                    <a:pos x="816" y="122"/>
                  </a:cxn>
                  <a:cxn ang="0">
                    <a:pos x="813" y="173"/>
                  </a:cxn>
                  <a:cxn ang="0">
                    <a:pos x="813" y="239"/>
                  </a:cxn>
                  <a:cxn ang="0">
                    <a:pos x="813" y="290"/>
                  </a:cxn>
                  <a:cxn ang="0">
                    <a:pos x="825" y="347"/>
                  </a:cxn>
                  <a:cxn ang="0">
                    <a:pos x="830" y="377"/>
                  </a:cxn>
                  <a:cxn ang="0">
                    <a:pos x="810" y="386"/>
                  </a:cxn>
                  <a:cxn ang="0">
                    <a:pos x="735" y="392"/>
                  </a:cxn>
                  <a:cxn ang="0">
                    <a:pos x="643" y="398"/>
                  </a:cxn>
                  <a:cxn ang="0">
                    <a:pos x="541" y="401"/>
                  </a:cxn>
                  <a:cxn ang="0">
                    <a:pos x="463" y="407"/>
                  </a:cxn>
                  <a:cxn ang="0">
                    <a:pos x="394" y="413"/>
                  </a:cxn>
                  <a:cxn ang="0">
                    <a:pos x="376" y="413"/>
                  </a:cxn>
                  <a:cxn ang="0">
                    <a:pos x="333" y="372"/>
                  </a:cxn>
                  <a:cxn ang="0">
                    <a:pos x="303" y="333"/>
                  </a:cxn>
                  <a:cxn ang="0">
                    <a:pos x="243" y="306"/>
                  </a:cxn>
                  <a:cxn ang="0">
                    <a:pos x="198" y="276"/>
                  </a:cxn>
                  <a:cxn ang="0">
                    <a:pos x="153" y="252"/>
                  </a:cxn>
                  <a:cxn ang="0">
                    <a:pos x="96" y="231"/>
                  </a:cxn>
                  <a:cxn ang="0">
                    <a:pos x="52" y="234"/>
                  </a:cxn>
                  <a:cxn ang="0">
                    <a:pos x="5" y="228"/>
                  </a:cxn>
                  <a:cxn ang="0">
                    <a:pos x="23" y="176"/>
                  </a:cxn>
                </a:cxnLst>
                <a:rect l="0" t="0" r="r" b="b"/>
                <a:pathLst>
                  <a:path w="835" h="420">
                    <a:moveTo>
                      <a:pt x="23" y="176"/>
                    </a:moveTo>
                    <a:cubicBezTo>
                      <a:pt x="32" y="168"/>
                      <a:pt x="39" y="178"/>
                      <a:pt x="59" y="177"/>
                    </a:cubicBezTo>
                    <a:cubicBezTo>
                      <a:pt x="79" y="176"/>
                      <a:pt x="119" y="176"/>
                      <a:pt x="143" y="171"/>
                    </a:cubicBezTo>
                    <a:cubicBezTo>
                      <a:pt x="167" y="166"/>
                      <a:pt x="182" y="157"/>
                      <a:pt x="203" y="147"/>
                    </a:cubicBezTo>
                    <a:cubicBezTo>
                      <a:pt x="224" y="137"/>
                      <a:pt x="251" y="121"/>
                      <a:pt x="269" y="111"/>
                    </a:cubicBezTo>
                    <a:cubicBezTo>
                      <a:pt x="287" y="101"/>
                      <a:pt x="297" y="95"/>
                      <a:pt x="311" y="87"/>
                    </a:cubicBezTo>
                    <a:cubicBezTo>
                      <a:pt x="325" y="79"/>
                      <a:pt x="342" y="73"/>
                      <a:pt x="353" y="60"/>
                    </a:cubicBezTo>
                    <a:cubicBezTo>
                      <a:pt x="364" y="47"/>
                      <a:pt x="368" y="16"/>
                      <a:pt x="376" y="8"/>
                    </a:cubicBezTo>
                    <a:cubicBezTo>
                      <a:pt x="384" y="0"/>
                      <a:pt x="384" y="12"/>
                      <a:pt x="400" y="14"/>
                    </a:cubicBezTo>
                    <a:cubicBezTo>
                      <a:pt x="416" y="16"/>
                      <a:pt x="455" y="18"/>
                      <a:pt x="478" y="20"/>
                    </a:cubicBezTo>
                    <a:cubicBezTo>
                      <a:pt x="501" y="22"/>
                      <a:pt x="501" y="20"/>
                      <a:pt x="544" y="23"/>
                    </a:cubicBezTo>
                    <a:cubicBezTo>
                      <a:pt x="587" y="26"/>
                      <a:pt x="692" y="34"/>
                      <a:pt x="738" y="38"/>
                    </a:cubicBezTo>
                    <a:cubicBezTo>
                      <a:pt x="784" y="42"/>
                      <a:pt x="809" y="41"/>
                      <a:pt x="822" y="47"/>
                    </a:cubicBezTo>
                    <a:cubicBezTo>
                      <a:pt x="835" y="53"/>
                      <a:pt x="817" y="65"/>
                      <a:pt x="816" y="77"/>
                    </a:cubicBezTo>
                    <a:cubicBezTo>
                      <a:pt x="815" y="89"/>
                      <a:pt x="816" y="106"/>
                      <a:pt x="816" y="122"/>
                    </a:cubicBezTo>
                    <a:cubicBezTo>
                      <a:pt x="816" y="138"/>
                      <a:pt x="813" y="154"/>
                      <a:pt x="813" y="173"/>
                    </a:cubicBezTo>
                    <a:cubicBezTo>
                      <a:pt x="813" y="192"/>
                      <a:pt x="813" y="220"/>
                      <a:pt x="813" y="239"/>
                    </a:cubicBezTo>
                    <a:cubicBezTo>
                      <a:pt x="813" y="258"/>
                      <a:pt x="811" y="272"/>
                      <a:pt x="813" y="290"/>
                    </a:cubicBezTo>
                    <a:cubicBezTo>
                      <a:pt x="815" y="308"/>
                      <a:pt x="822" y="333"/>
                      <a:pt x="825" y="347"/>
                    </a:cubicBezTo>
                    <a:cubicBezTo>
                      <a:pt x="828" y="361"/>
                      <a:pt x="832" y="371"/>
                      <a:pt x="830" y="377"/>
                    </a:cubicBezTo>
                    <a:cubicBezTo>
                      <a:pt x="828" y="383"/>
                      <a:pt x="826" y="384"/>
                      <a:pt x="810" y="386"/>
                    </a:cubicBezTo>
                    <a:cubicBezTo>
                      <a:pt x="794" y="388"/>
                      <a:pt x="763" y="390"/>
                      <a:pt x="735" y="392"/>
                    </a:cubicBezTo>
                    <a:cubicBezTo>
                      <a:pt x="707" y="394"/>
                      <a:pt x="674" y="397"/>
                      <a:pt x="643" y="398"/>
                    </a:cubicBezTo>
                    <a:cubicBezTo>
                      <a:pt x="611" y="399"/>
                      <a:pt x="571" y="400"/>
                      <a:pt x="541" y="401"/>
                    </a:cubicBezTo>
                    <a:cubicBezTo>
                      <a:pt x="511" y="402"/>
                      <a:pt x="486" y="405"/>
                      <a:pt x="463" y="407"/>
                    </a:cubicBezTo>
                    <a:cubicBezTo>
                      <a:pt x="438" y="409"/>
                      <a:pt x="407" y="412"/>
                      <a:pt x="394" y="413"/>
                    </a:cubicBezTo>
                    <a:cubicBezTo>
                      <a:pt x="381" y="414"/>
                      <a:pt x="386" y="420"/>
                      <a:pt x="376" y="413"/>
                    </a:cubicBezTo>
                    <a:cubicBezTo>
                      <a:pt x="366" y="406"/>
                      <a:pt x="345" y="385"/>
                      <a:pt x="333" y="372"/>
                    </a:cubicBezTo>
                    <a:cubicBezTo>
                      <a:pt x="321" y="359"/>
                      <a:pt x="318" y="344"/>
                      <a:pt x="303" y="333"/>
                    </a:cubicBezTo>
                    <a:cubicBezTo>
                      <a:pt x="288" y="322"/>
                      <a:pt x="260" y="315"/>
                      <a:pt x="243" y="306"/>
                    </a:cubicBezTo>
                    <a:cubicBezTo>
                      <a:pt x="226" y="297"/>
                      <a:pt x="213" y="285"/>
                      <a:pt x="198" y="276"/>
                    </a:cubicBezTo>
                    <a:cubicBezTo>
                      <a:pt x="183" y="267"/>
                      <a:pt x="170" y="259"/>
                      <a:pt x="153" y="252"/>
                    </a:cubicBezTo>
                    <a:cubicBezTo>
                      <a:pt x="136" y="245"/>
                      <a:pt x="113" y="234"/>
                      <a:pt x="96" y="231"/>
                    </a:cubicBezTo>
                    <a:cubicBezTo>
                      <a:pt x="79" y="228"/>
                      <a:pt x="67" y="234"/>
                      <a:pt x="52" y="234"/>
                    </a:cubicBezTo>
                    <a:cubicBezTo>
                      <a:pt x="37" y="234"/>
                      <a:pt x="10" y="238"/>
                      <a:pt x="5" y="228"/>
                    </a:cubicBezTo>
                    <a:cubicBezTo>
                      <a:pt x="0" y="218"/>
                      <a:pt x="19" y="187"/>
                      <a:pt x="23" y="176"/>
                    </a:cubicBezTo>
                    <a:close/>
                  </a:path>
                </a:pathLst>
              </a:custGeom>
              <a:solidFill>
                <a:srgbClr val="00FF00"/>
              </a:solidFill>
              <a:ln w="12700" cmpd="sng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0" name="Arc 762"/>
              <p:cNvSpPr>
                <a:spLocks/>
              </p:cNvSpPr>
              <p:nvPr/>
            </p:nvSpPr>
            <p:spPr bwMode="auto">
              <a:xfrm rot="-25475019">
                <a:off x="2070" y="3493"/>
                <a:ext cx="130" cy="152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1" name="Arc 763"/>
              <p:cNvSpPr>
                <a:spLocks/>
              </p:cNvSpPr>
              <p:nvPr/>
            </p:nvSpPr>
            <p:spPr bwMode="auto">
              <a:xfrm rot="3849983" flipV="1">
                <a:off x="2068" y="3347"/>
                <a:ext cx="131" cy="150"/>
              </a:xfrm>
              <a:custGeom>
                <a:avLst/>
                <a:gdLst>
                  <a:gd name="G0" fmla="+- 0 0 0"/>
                  <a:gd name="G1" fmla="+- 20060 0 0"/>
                  <a:gd name="G2" fmla="+- 21600 0 0"/>
                  <a:gd name="T0" fmla="*/ 8010 w 17311"/>
                  <a:gd name="T1" fmla="*/ 0 h 20060"/>
                  <a:gd name="T2" fmla="*/ 17311 w 17311"/>
                  <a:gd name="T3" fmla="*/ 7141 h 20060"/>
                  <a:gd name="T4" fmla="*/ 0 w 17311"/>
                  <a:gd name="T5" fmla="*/ 20060 h 20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11" h="20060" fill="none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</a:path>
                  <a:path w="17311" h="20060" stroke="0" extrusionOk="0">
                    <a:moveTo>
                      <a:pt x="8009" y="0"/>
                    </a:moveTo>
                    <a:cubicBezTo>
                      <a:pt x="11709" y="1477"/>
                      <a:pt x="14928" y="3948"/>
                      <a:pt x="17310" y="7141"/>
                    </a:cubicBezTo>
                    <a:lnTo>
                      <a:pt x="0" y="20060"/>
                    </a:lnTo>
                    <a:close/>
                  </a:path>
                </a:pathLst>
              </a:cu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2" name="Freeform 764"/>
              <p:cNvSpPr>
                <a:spLocks/>
              </p:cNvSpPr>
              <p:nvPr/>
            </p:nvSpPr>
            <p:spPr bwMode="auto">
              <a:xfrm rot="-32412517">
                <a:off x="1948" y="3411"/>
                <a:ext cx="77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3" name="Line 765"/>
              <p:cNvSpPr>
                <a:spLocks noChangeShapeType="1"/>
              </p:cNvSpPr>
              <p:nvPr/>
            </p:nvSpPr>
            <p:spPr bwMode="auto">
              <a:xfrm rot="-32412517">
                <a:off x="2026" y="3406"/>
                <a:ext cx="0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4" name="Line 766"/>
              <p:cNvSpPr>
                <a:spLocks noChangeShapeType="1"/>
              </p:cNvSpPr>
              <p:nvPr/>
            </p:nvSpPr>
            <p:spPr bwMode="auto">
              <a:xfrm rot="-32412517">
                <a:off x="1949" y="3579"/>
                <a:ext cx="8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5" name="Line 767"/>
              <p:cNvSpPr>
                <a:spLocks noChangeShapeType="1"/>
              </p:cNvSpPr>
              <p:nvPr/>
            </p:nvSpPr>
            <p:spPr bwMode="auto">
              <a:xfrm rot="-32412517">
                <a:off x="1945" y="3411"/>
                <a:ext cx="86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6" name="Arc 768"/>
              <p:cNvSpPr>
                <a:spLocks/>
              </p:cNvSpPr>
              <p:nvPr/>
            </p:nvSpPr>
            <p:spPr bwMode="auto">
              <a:xfrm rot="2715983">
                <a:off x="1762" y="3381"/>
                <a:ext cx="223" cy="231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7" name="Arc 769"/>
              <p:cNvSpPr>
                <a:spLocks/>
              </p:cNvSpPr>
              <p:nvPr/>
            </p:nvSpPr>
            <p:spPr bwMode="auto">
              <a:xfrm rot="-29749054" flipH="1" flipV="1">
                <a:off x="1953" y="3415"/>
                <a:ext cx="158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8" name="Arc 770"/>
              <p:cNvSpPr>
                <a:spLocks/>
              </p:cNvSpPr>
              <p:nvPr/>
            </p:nvSpPr>
            <p:spPr bwMode="auto">
              <a:xfrm rot="-29749054">
                <a:off x="2024" y="3410"/>
                <a:ext cx="157" cy="161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59" name="Arc 771"/>
              <p:cNvSpPr>
                <a:spLocks/>
              </p:cNvSpPr>
              <p:nvPr/>
            </p:nvSpPr>
            <p:spPr bwMode="auto">
              <a:xfrm rot="-29749054">
                <a:off x="2138" y="3462"/>
                <a:ext cx="61" cy="62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60" name="Arc 772"/>
              <p:cNvSpPr>
                <a:spLocks/>
              </p:cNvSpPr>
              <p:nvPr/>
            </p:nvSpPr>
            <p:spPr bwMode="auto">
              <a:xfrm rot="-29749054" flipH="1" flipV="1">
                <a:off x="2078" y="3464"/>
                <a:ext cx="62" cy="64"/>
              </a:xfrm>
              <a:custGeom>
                <a:avLst/>
                <a:gdLst>
                  <a:gd name="G0" fmla="+- 0 0 0"/>
                  <a:gd name="G1" fmla="+- 20823 0 0"/>
                  <a:gd name="G2" fmla="+- 21600 0 0"/>
                  <a:gd name="T0" fmla="*/ 5743 w 20700"/>
                  <a:gd name="T1" fmla="*/ 0 h 20823"/>
                  <a:gd name="T2" fmla="*/ 20700 w 20700"/>
                  <a:gd name="T3" fmla="*/ 14655 h 20823"/>
                  <a:gd name="T4" fmla="*/ 0 w 20700"/>
                  <a:gd name="T5" fmla="*/ 20823 h 20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00" h="20823" fill="none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</a:path>
                  <a:path w="20700" h="20823" stroke="0" extrusionOk="0">
                    <a:moveTo>
                      <a:pt x="5742" y="0"/>
                    </a:moveTo>
                    <a:cubicBezTo>
                      <a:pt x="12921" y="1980"/>
                      <a:pt x="18574" y="7518"/>
                      <a:pt x="20700" y="14654"/>
                    </a:cubicBezTo>
                    <a:lnTo>
                      <a:pt x="0" y="2082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61" name="Line 773"/>
              <p:cNvSpPr>
                <a:spLocks noChangeShapeType="1"/>
              </p:cNvSpPr>
              <p:nvPr/>
            </p:nvSpPr>
            <p:spPr bwMode="auto">
              <a:xfrm rot="-28819849">
                <a:off x="2361" y="3224"/>
                <a:ext cx="0" cy="23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62" name="Line 774"/>
              <p:cNvSpPr>
                <a:spLocks noChangeShapeType="1"/>
              </p:cNvSpPr>
              <p:nvPr/>
            </p:nvSpPr>
            <p:spPr bwMode="auto">
              <a:xfrm rot="-21599564">
                <a:off x="2207" y="3487"/>
                <a:ext cx="0" cy="232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89180" name="Group 775"/>
              <p:cNvGrpSpPr>
                <a:grpSpLocks/>
              </p:cNvGrpSpPr>
              <p:nvPr/>
            </p:nvGrpSpPr>
            <p:grpSpPr bwMode="auto">
              <a:xfrm rot="-21566552">
                <a:off x="2152" y="3714"/>
                <a:ext cx="102" cy="81"/>
                <a:chOff x="5504" y="8144"/>
                <a:chExt cx="291" cy="236"/>
              </a:xfrm>
            </p:grpSpPr>
            <p:sp>
              <p:nvSpPr>
                <p:cNvPr id="89864" name="Rectangle 776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65" name="Rectangle 777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89202" name="Group 778"/>
              <p:cNvGrpSpPr>
                <a:grpSpLocks/>
              </p:cNvGrpSpPr>
              <p:nvPr/>
            </p:nvGrpSpPr>
            <p:grpSpPr bwMode="auto">
              <a:xfrm rot="-28819849">
                <a:off x="2438" y="3230"/>
                <a:ext cx="99" cy="80"/>
                <a:chOff x="5504" y="8144"/>
                <a:chExt cx="291" cy="236"/>
              </a:xfrm>
            </p:grpSpPr>
            <p:sp>
              <p:nvSpPr>
                <p:cNvPr id="89867" name="Rectangle 779"/>
                <p:cNvSpPr>
                  <a:spLocks noChangeArrowheads="1"/>
                </p:cNvSpPr>
                <p:nvPr/>
              </p:nvSpPr>
              <p:spPr bwMode="auto">
                <a:xfrm>
                  <a:off x="5577" y="8233"/>
                  <a:ext cx="155" cy="147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9868" name="Rectangle 780"/>
                <p:cNvSpPr>
                  <a:spLocks noChangeArrowheads="1"/>
                </p:cNvSpPr>
                <p:nvPr/>
              </p:nvSpPr>
              <p:spPr bwMode="auto">
                <a:xfrm>
                  <a:off x="5504" y="8144"/>
                  <a:ext cx="291" cy="10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9869" name="Rectangle 781"/>
              <p:cNvSpPr>
                <a:spLocks noChangeArrowheads="1"/>
              </p:cNvSpPr>
              <p:nvPr/>
            </p:nvSpPr>
            <p:spPr bwMode="auto">
              <a:xfrm rot="-25247889">
                <a:off x="2322" y="3409"/>
                <a:ext cx="21" cy="158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70" name="Rectangle 782"/>
              <p:cNvSpPr>
                <a:spLocks noChangeArrowheads="1"/>
              </p:cNvSpPr>
              <p:nvPr/>
            </p:nvSpPr>
            <p:spPr bwMode="auto">
              <a:xfrm rot="-26140540">
                <a:off x="2263" y="3365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9871" name="Rectangle 783"/>
              <p:cNvSpPr>
                <a:spLocks noChangeArrowheads="1"/>
              </p:cNvSpPr>
              <p:nvPr/>
            </p:nvSpPr>
            <p:spPr bwMode="auto">
              <a:xfrm rot="-45884290">
                <a:off x="2207" y="3458"/>
                <a:ext cx="17" cy="79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89872" name="Text Box 784"/>
          <p:cNvSpPr txBox="1">
            <a:spLocks noChangeArrowheads="1"/>
          </p:cNvSpPr>
          <p:nvPr/>
        </p:nvSpPr>
        <p:spPr bwMode="auto">
          <a:xfrm>
            <a:off x="4746625" y="3857625"/>
            <a:ext cx="852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>
                <a:solidFill>
                  <a:srgbClr val="000000"/>
                </a:solidFill>
                <a:latin typeface="Arial" charset="0"/>
              </a:rPr>
              <a:t>太陽</a:t>
            </a:r>
          </a:p>
        </p:txBody>
      </p:sp>
      <p:sp>
        <p:nvSpPr>
          <p:cNvPr id="89873" name="Text Box 785"/>
          <p:cNvSpPr txBox="1">
            <a:spLocks noChangeArrowheads="1"/>
          </p:cNvSpPr>
          <p:nvPr/>
        </p:nvSpPr>
        <p:spPr bwMode="auto">
          <a:xfrm>
            <a:off x="4600575" y="2259013"/>
            <a:ext cx="852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>
                <a:solidFill>
                  <a:srgbClr val="000000"/>
                </a:solidFill>
                <a:latin typeface="Arial" charset="0"/>
              </a:rPr>
              <a:t>地球</a:t>
            </a:r>
          </a:p>
        </p:txBody>
      </p:sp>
      <p:sp>
        <p:nvSpPr>
          <p:cNvPr id="89874" name="Text Box 786"/>
          <p:cNvSpPr txBox="1">
            <a:spLocks noChangeArrowheads="1"/>
          </p:cNvSpPr>
          <p:nvPr/>
        </p:nvSpPr>
        <p:spPr bwMode="auto">
          <a:xfrm>
            <a:off x="214313" y="350996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>
                <a:solidFill>
                  <a:srgbClr val="000000"/>
                </a:solidFill>
                <a:latin typeface="Arial" charset="0"/>
              </a:rPr>
              <a:t>レコード盤軌道</a:t>
            </a:r>
          </a:p>
        </p:txBody>
      </p:sp>
      <p:sp>
        <p:nvSpPr>
          <p:cNvPr id="89875" name="Text Box 787"/>
          <p:cNvSpPr txBox="1">
            <a:spLocks noChangeArrowheads="1"/>
          </p:cNvSpPr>
          <p:nvPr/>
        </p:nvSpPr>
        <p:spPr bwMode="auto">
          <a:xfrm>
            <a:off x="5705475" y="5656263"/>
            <a:ext cx="2894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>
                <a:solidFill>
                  <a:srgbClr val="000000"/>
                </a:solidFill>
                <a:latin typeface="Arial" charset="0"/>
              </a:rPr>
              <a:t>角度分解能を上げる</a:t>
            </a:r>
          </a:p>
        </p:txBody>
      </p:sp>
      <p:sp>
        <p:nvSpPr>
          <p:cNvPr id="89876" name="Text Box 788"/>
          <p:cNvSpPr txBox="1">
            <a:spLocks noChangeArrowheads="1"/>
          </p:cNvSpPr>
          <p:nvPr/>
        </p:nvSpPr>
        <p:spPr bwMode="auto">
          <a:xfrm>
            <a:off x="6877050" y="3022600"/>
            <a:ext cx="2116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>
                <a:solidFill>
                  <a:srgbClr val="000000"/>
                </a:solidFill>
                <a:latin typeface="Arial" charset="0"/>
              </a:rPr>
              <a:t>背景重力波検出のため相関を取る</a:t>
            </a:r>
          </a:p>
        </p:txBody>
      </p:sp>
      <p:sp>
        <p:nvSpPr>
          <p:cNvPr id="89877" name="Line 789"/>
          <p:cNvSpPr>
            <a:spLocks noChangeShapeType="1"/>
          </p:cNvSpPr>
          <p:nvPr/>
        </p:nvSpPr>
        <p:spPr bwMode="auto">
          <a:xfrm flipH="1" flipV="1">
            <a:off x="2205038" y="3744913"/>
            <a:ext cx="3908425" cy="187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878" name="Line 790"/>
          <p:cNvSpPr>
            <a:spLocks noChangeShapeType="1"/>
          </p:cNvSpPr>
          <p:nvPr/>
        </p:nvSpPr>
        <p:spPr bwMode="auto">
          <a:xfrm flipH="1" flipV="1">
            <a:off x="4873625" y="5422900"/>
            <a:ext cx="838200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879" name="Line 791"/>
          <p:cNvSpPr>
            <a:spLocks noChangeShapeType="1"/>
          </p:cNvSpPr>
          <p:nvPr/>
        </p:nvSpPr>
        <p:spPr bwMode="auto">
          <a:xfrm flipH="1" flipV="1">
            <a:off x="6075363" y="3332163"/>
            <a:ext cx="263525" cy="225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94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</a:rPr>
              <a:t>なぜ光共振器？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1725613" y="2868613"/>
            <a:ext cx="6013450" cy="3279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2273300" y="5054600"/>
            <a:ext cx="2185988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4459288" y="2868613"/>
            <a:ext cx="2185987" cy="218757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H="1" flipV="1">
            <a:off x="1725613" y="3960813"/>
            <a:ext cx="547687" cy="109537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4049713" y="6215063"/>
            <a:ext cx="1376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周波数</a:t>
            </a:r>
            <a:endParaRPr lang="en-US" altLang="ja-JP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 rot="-5400000">
            <a:off x="920750" y="4288909"/>
            <a:ext cx="1162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ストレイン</a:t>
            </a:r>
            <a:endParaRPr lang="en-US" altLang="ja-JP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 rot="3795914">
            <a:off x="1001713" y="4163654"/>
            <a:ext cx="233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輻射圧雑音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</a:rPr>
              <a:t> f</a:t>
            </a:r>
            <a:r>
              <a:rPr lang="en-US" altLang="ja-JP" b="1" baseline="30000" dirty="0">
                <a:solidFill>
                  <a:srgbClr val="000000"/>
                </a:solidFill>
                <a:latin typeface="Arial" charset="0"/>
              </a:rPr>
              <a:t>-2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2296520" y="46624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ショットノイズ</a:t>
            </a:r>
            <a:endParaRPr lang="en-US" altLang="ja-JP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 rot="-2732863">
            <a:off x="4383088" y="3656012"/>
            <a:ext cx="1868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ショットノイズ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</a:rPr>
              <a:t> f</a:t>
            </a:r>
            <a:r>
              <a:rPr lang="en-US" altLang="ja-JP" b="1" baseline="30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>
            <a:off x="1725613" y="5600700"/>
            <a:ext cx="601345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1725613" y="5054600"/>
            <a:ext cx="601345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1725613" y="4508500"/>
            <a:ext cx="601345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1725613" y="3960813"/>
            <a:ext cx="601345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>
            <a:off x="1725613" y="3416300"/>
            <a:ext cx="601345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3" name="Line 27"/>
          <p:cNvSpPr>
            <a:spLocks noChangeShapeType="1"/>
          </p:cNvSpPr>
          <p:nvPr/>
        </p:nvSpPr>
        <p:spPr bwMode="auto">
          <a:xfrm>
            <a:off x="2273300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>
            <a:off x="2819400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3365500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6" name="Line 30"/>
          <p:cNvSpPr>
            <a:spLocks noChangeShapeType="1"/>
          </p:cNvSpPr>
          <p:nvPr/>
        </p:nvSpPr>
        <p:spPr bwMode="auto">
          <a:xfrm>
            <a:off x="3911600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7" name="Line 31"/>
          <p:cNvSpPr>
            <a:spLocks noChangeShapeType="1"/>
          </p:cNvSpPr>
          <p:nvPr/>
        </p:nvSpPr>
        <p:spPr bwMode="auto">
          <a:xfrm>
            <a:off x="4459288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>
            <a:off x="5005388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09" name="Line 33"/>
          <p:cNvSpPr>
            <a:spLocks noChangeShapeType="1"/>
          </p:cNvSpPr>
          <p:nvPr/>
        </p:nvSpPr>
        <p:spPr bwMode="auto">
          <a:xfrm>
            <a:off x="5551488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>
            <a:off x="6099175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11" name="Line 35"/>
          <p:cNvSpPr>
            <a:spLocks noChangeShapeType="1"/>
          </p:cNvSpPr>
          <p:nvPr/>
        </p:nvSpPr>
        <p:spPr bwMode="auto">
          <a:xfrm>
            <a:off x="6645275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12" name="Line 36"/>
          <p:cNvSpPr>
            <a:spLocks noChangeShapeType="1"/>
          </p:cNvSpPr>
          <p:nvPr/>
        </p:nvSpPr>
        <p:spPr bwMode="auto">
          <a:xfrm>
            <a:off x="7191375" y="2868613"/>
            <a:ext cx="0" cy="32797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414" name="Text Box 38"/>
          <p:cNvSpPr txBox="1">
            <a:spLocks noChangeArrowheads="1"/>
          </p:cNvSpPr>
          <p:nvPr/>
        </p:nvSpPr>
        <p:spPr bwMode="auto">
          <a:xfrm>
            <a:off x="2210937" y="5073650"/>
            <a:ext cx="200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FF00"/>
                </a:solidFill>
                <a:latin typeface="Arial" charset="0"/>
              </a:rPr>
              <a:t>光トランスポンダ</a:t>
            </a:r>
            <a:endParaRPr lang="en-US" altLang="ja-JP" b="1" dirty="0">
              <a:solidFill>
                <a:srgbClr val="00FF00"/>
              </a:solidFill>
              <a:latin typeface="Arial" charset="0"/>
            </a:endParaRPr>
          </a:p>
        </p:txBody>
      </p:sp>
      <p:grpSp>
        <p:nvGrpSpPr>
          <p:cNvPr id="2" name="Group 172"/>
          <p:cNvGrpSpPr>
            <a:grpSpLocks/>
          </p:cNvGrpSpPr>
          <p:nvPr/>
        </p:nvGrpSpPr>
        <p:grpSpPr bwMode="auto">
          <a:xfrm>
            <a:off x="2819400" y="2828926"/>
            <a:ext cx="4919663" cy="2328863"/>
            <a:chOff x="1776" y="1782"/>
            <a:chExt cx="3099" cy="1467"/>
          </a:xfrm>
        </p:grpSpPr>
        <p:sp>
          <p:nvSpPr>
            <p:cNvPr id="101415" name="Text Box 39"/>
            <p:cNvSpPr txBox="1">
              <a:spLocks noChangeArrowheads="1"/>
            </p:cNvSpPr>
            <p:nvPr/>
          </p:nvSpPr>
          <p:spPr bwMode="auto">
            <a:xfrm>
              <a:off x="2991" y="2936"/>
              <a:ext cx="9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ja-JP" altLang="en-US" b="1" dirty="0">
                  <a:solidFill>
                    <a:srgbClr val="000000"/>
                  </a:solidFill>
                  <a:latin typeface="Arial" charset="0"/>
                </a:rPr>
                <a:t>ショットノイズ</a:t>
              </a:r>
              <a:endParaRPr lang="en-US" altLang="ja-JP" b="1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3" name="Group 171"/>
            <p:cNvGrpSpPr>
              <a:grpSpLocks/>
            </p:cNvGrpSpPr>
            <p:nvPr/>
          </p:nvGrpSpPr>
          <p:grpSpPr bwMode="auto">
            <a:xfrm>
              <a:off x="1776" y="1782"/>
              <a:ext cx="3099" cy="1467"/>
              <a:chOff x="1776" y="1782"/>
              <a:chExt cx="3099" cy="1467"/>
            </a:xfrm>
          </p:grpSpPr>
          <p:grpSp>
            <p:nvGrpSpPr>
              <p:cNvPr id="4" name="Group 164"/>
              <p:cNvGrpSpPr>
                <a:grpSpLocks/>
              </p:cNvGrpSpPr>
              <p:nvPr/>
            </p:nvGrpSpPr>
            <p:grpSpPr bwMode="auto">
              <a:xfrm>
                <a:off x="1776" y="1807"/>
                <a:ext cx="3099" cy="1378"/>
                <a:chOff x="1776" y="1807"/>
                <a:chExt cx="3099" cy="1378"/>
              </a:xfrm>
            </p:grpSpPr>
            <p:grpSp>
              <p:nvGrpSpPr>
                <p:cNvPr id="5" name="Group 161"/>
                <p:cNvGrpSpPr>
                  <a:grpSpLocks/>
                </p:cNvGrpSpPr>
                <p:nvPr/>
              </p:nvGrpSpPr>
              <p:grpSpPr bwMode="auto">
                <a:xfrm>
                  <a:off x="1776" y="1807"/>
                  <a:ext cx="3099" cy="1378"/>
                  <a:chOff x="1776" y="1807"/>
                  <a:chExt cx="3099" cy="1378"/>
                </a:xfrm>
              </p:grpSpPr>
              <p:sp>
                <p:nvSpPr>
                  <p:cNvPr id="10138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464" y="3184"/>
                    <a:ext cx="137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ja-JP" alt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1384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42" y="2152"/>
                    <a:ext cx="1033" cy="1033"/>
                  </a:xfrm>
                  <a:prstGeom prst="line">
                    <a:avLst/>
                  </a:prstGeom>
                  <a:noFill/>
                  <a:ln w="762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ja-JP" alt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1385" name="Line 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776" y="1807"/>
                    <a:ext cx="688" cy="1377"/>
                  </a:xfrm>
                  <a:prstGeom prst="line">
                    <a:avLst/>
                  </a:prstGeom>
                  <a:noFill/>
                  <a:ln w="7620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ja-JP" alt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6" name="Group 163"/>
                <p:cNvGrpSpPr>
                  <a:grpSpLocks/>
                </p:cNvGrpSpPr>
                <p:nvPr/>
              </p:nvGrpSpPr>
              <p:grpSpPr bwMode="auto">
                <a:xfrm>
                  <a:off x="3325" y="2274"/>
                  <a:ext cx="1308" cy="479"/>
                  <a:chOff x="3325" y="2274"/>
                  <a:chExt cx="1308" cy="479"/>
                </a:xfrm>
              </p:grpSpPr>
              <p:sp>
                <p:nvSpPr>
                  <p:cNvPr id="10139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325" y="2753"/>
                    <a:ext cx="861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00FFFF"/>
                    </a:solidFill>
                    <a:prstDash val="sysDot"/>
                    <a:round/>
                    <a:headEnd/>
                    <a:tailEnd type="triangle" w="lg" len="med"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ja-JP" alt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139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9" y="2274"/>
                    <a:ext cx="944" cy="40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b="1" dirty="0">
                        <a:solidFill>
                          <a:srgbClr val="00FFFF"/>
                        </a:solidFill>
                        <a:latin typeface="Arial" charset="0"/>
                      </a:rPr>
                      <a:t>アーム長を</a:t>
                    </a:r>
                    <a:endParaRPr lang="en-US" altLang="ja-JP" b="1" dirty="0">
                      <a:solidFill>
                        <a:srgbClr val="00FFFF"/>
                      </a:solidFill>
                      <a:latin typeface="Arial" charset="0"/>
                    </a:endParaRPr>
                  </a:p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ja-JP" altLang="en-US" b="1" dirty="0">
                        <a:solidFill>
                          <a:srgbClr val="00FFFF"/>
                        </a:solidFill>
                        <a:latin typeface="Arial" charset="0"/>
                      </a:rPr>
                      <a:t>縮める</a:t>
                    </a:r>
                    <a:endParaRPr lang="en-US" altLang="ja-JP" b="1" dirty="0">
                      <a:solidFill>
                        <a:srgbClr val="00FFFF"/>
                      </a:solidFill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101416" name="Text Box 40"/>
              <p:cNvSpPr txBox="1">
                <a:spLocks noChangeArrowheads="1"/>
              </p:cNvSpPr>
              <p:nvPr/>
            </p:nvSpPr>
            <p:spPr bwMode="auto">
              <a:xfrm rot="18867137">
                <a:off x="3961" y="2577"/>
                <a:ext cx="111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ja-JP" altLang="en-US" b="1" dirty="0">
                    <a:solidFill>
                      <a:srgbClr val="000000"/>
                    </a:solidFill>
                    <a:latin typeface="Arial" charset="0"/>
                  </a:rPr>
                  <a:t>ショットノイズ</a:t>
                </a:r>
                <a:r>
                  <a:rPr lang="en-US" altLang="ja-JP" b="1" dirty="0">
                    <a:solidFill>
                      <a:srgbClr val="000000"/>
                    </a:solidFill>
                    <a:latin typeface="Arial" charset="0"/>
                  </a:rPr>
                  <a:t> f</a:t>
                </a:r>
                <a:r>
                  <a:rPr lang="en-US" altLang="ja-JP" b="1" baseline="30000" dirty="0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01417" name="Text Box 41"/>
              <p:cNvSpPr txBox="1">
                <a:spLocks noChangeArrowheads="1"/>
              </p:cNvSpPr>
              <p:nvPr/>
            </p:nvSpPr>
            <p:spPr bwMode="auto">
              <a:xfrm rot="3795914">
                <a:off x="1728" y="2377"/>
                <a:ext cx="142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ja-JP" altLang="en-US" b="1" dirty="0">
                    <a:solidFill>
                      <a:srgbClr val="000000"/>
                    </a:solidFill>
                    <a:latin typeface="Arial" charset="0"/>
                  </a:rPr>
                  <a:t>輻射圧雑音</a:t>
                </a:r>
                <a:r>
                  <a:rPr lang="en-US" altLang="ja-JP" b="1" dirty="0">
                    <a:solidFill>
                      <a:srgbClr val="000000"/>
                    </a:solidFill>
                    <a:latin typeface="Arial" charset="0"/>
                  </a:rPr>
                  <a:t> f</a:t>
                </a:r>
                <a:r>
                  <a:rPr lang="en-US" altLang="ja-JP" b="1" baseline="30000" dirty="0">
                    <a:solidFill>
                      <a:srgbClr val="000000"/>
                    </a:solidFill>
                    <a:latin typeface="Arial" charset="0"/>
                  </a:rPr>
                  <a:t>-2</a:t>
                </a:r>
              </a:p>
            </p:txBody>
          </p:sp>
        </p:grpSp>
      </p:grpSp>
      <p:sp>
        <p:nvSpPr>
          <p:cNvPr id="101448" name="Freeform 72"/>
          <p:cNvSpPr>
            <a:spLocks/>
          </p:cNvSpPr>
          <p:nvPr/>
        </p:nvSpPr>
        <p:spPr bwMode="auto">
          <a:xfrm>
            <a:off x="506413" y="1246188"/>
            <a:ext cx="1924050" cy="1849437"/>
          </a:xfrm>
          <a:custGeom>
            <a:avLst/>
            <a:gdLst/>
            <a:ahLst/>
            <a:cxnLst>
              <a:cxn ang="0">
                <a:pos x="0" y="1134"/>
              </a:cxn>
              <a:cxn ang="0">
                <a:pos x="150" y="1194"/>
              </a:cxn>
              <a:cxn ang="0">
                <a:pos x="348" y="1206"/>
              </a:cxn>
              <a:cxn ang="0">
                <a:pos x="588" y="1158"/>
              </a:cxn>
              <a:cxn ang="0">
                <a:pos x="804" y="1086"/>
              </a:cxn>
              <a:cxn ang="0">
                <a:pos x="1110" y="948"/>
              </a:cxn>
              <a:cxn ang="0">
                <a:pos x="2592" y="0"/>
              </a:cxn>
              <a:cxn ang="0">
                <a:pos x="2592" y="2490"/>
              </a:cxn>
              <a:cxn ang="0">
                <a:pos x="1146" y="1572"/>
              </a:cxn>
              <a:cxn ang="0">
                <a:pos x="870" y="1428"/>
              </a:cxn>
              <a:cxn ang="0">
                <a:pos x="654" y="1350"/>
              </a:cxn>
              <a:cxn ang="0">
                <a:pos x="432" y="1296"/>
              </a:cxn>
              <a:cxn ang="0">
                <a:pos x="300" y="1296"/>
              </a:cxn>
              <a:cxn ang="0">
                <a:pos x="156" y="1308"/>
              </a:cxn>
              <a:cxn ang="0">
                <a:pos x="72" y="1326"/>
              </a:cxn>
              <a:cxn ang="0">
                <a:pos x="6" y="1368"/>
              </a:cxn>
              <a:cxn ang="0">
                <a:pos x="0" y="1134"/>
              </a:cxn>
            </a:cxnLst>
            <a:rect l="0" t="0" r="r" b="b"/>
            <a:pathLst>
              <a:path w="2592" h="2490">
                <a:moveTo>
                  <a:pt x="0" y="1134"/>
                </a:moveTo>
                <a:lnTo>
                  <a:pt x="150" y="1194"/>
                </a:lnTo>
                <a:lnTo>
                  <a:pt x="348" y="1206"/>
                </a:lnTo>
                <a:lnTo>
                  <a:pt x="588" y="1158"/>
                </a:lnTo>
                <a:lnTo>
                  <a:pt x="804" y="1086"/>
                </a:lnTo>
                <a:lnTo>
                  <a:pt x="1110" y="948"/>
                </a:lnTo>
                <a:lnTo>
                  <a:pt x="2592" y="0"/>
                </a:lnTo>
                <a:lnTo>
                  <a:pt x="2592" y="2490"/>
                </a:lnTo>
                <a:lnTo>
                  <a:pt x="1146" y="1572"/>
                </a:lnTo>
                <a:lnTo>
                  <a:pt x="870" y="1428"/>
                </a:lnTo>
                <a:lnTo>
                  <a:pt x="654" y="1350"/>
                </a:lnTo>
                <a:lnTo>
                  <a:pt x="432" y="1296"/>
                </a:lnTo>
                <a:lnTo>
                  <a:pt x="300" y="1296"/>
                </a:lnTo>
                <a:lnTo>
                  <a:pt x="156" y="1308"/>
                </a:lnTo>
                <a:lnTo>
                  <a:pt x="72" y="1326"/>
                </a:lnTo>
                <a:lnTo>
                  <a:pt x="6" y="1368"/>
                </a:lnTo>
                <a:lnTo>
                  <a:pt x="0" y="1134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FFCCF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2090738" y="1990725"/>
            <a:ext cx="427037" cy="355600"/>
            <a:chOff x="4155" y="2047"/>
            <a:chExt cx="576" cy="478"/>
          </a:xfrm>
        </p:grpSpPr>
        <p:sp>
          <p:nvSpPr>
            <p:cNvPr id="101450" name="Freeform 74"/>
            <p:cNvSpPr>
              <a:spLocks/>
            </p:cNvSpPr>
            <p:nvPr/>
          </p:nvSpPr>
          <p:spPr bwMode="auto">
            <a:xfrm flipH="1">
              <a:off x="4559" y="2112"/>
              <a:ext cx="162" cy="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451" name="Line 75"/>
            <p:cNvSpPr>
              <a:spLocks noChangeShapeType="1"/>
            </p:cNvSpPr>
            <p:nvPr/>
          </p:nvSpPr>
          <p:spPr bwMode="auto">
            <a:xfrm flipH="1">
              <a:off x="4721" y="2098"/>
              <a:ext cx="1" cy="3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452" name="Line 76"/>
            <p:cNvSpPr>
              <a:spLocks noChangeShapeType="1"/>
            </p:cNvSpPr>
            <p:nvPr/>
          </p:nvSpPr>
          <p:spPr bwMode="auto">
            <a:xfrm flipH="1">
              <a:off x="4556" y="2110"/>
              <a:ext cx="17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453" name="Line 77"/>
            <p:cNvSpPr>
              <a:spLocks noChangeShapeType="1"/>
            </p:cNvSpPr>
            <p:nvPr/>
          </p:nvSpPr>
          <p:spPr bwMode="auto">
            <a:xfrm flipH="1">
              <a:off x="4551" y="2468"/>
              <a:ext cx="18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454" name="Arc 78"/>
            <p:cNvSpPr>
              <a:spLocks/>
            </p:cNvSpPr>
            <p:nvPr/>
          </p:nvSpPr>
          <p:spPr bwMode="auto">
            <a:xfrm rot="8071501" flipH="1">
              <a:off x="4162" y="2040"/>
              <a:ext cx="478" cy="491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979488" y="819150"/>
            <a:ext cx="1452562" cy="1670050"/>
            <a:chOff x="2660" y="443"/>
            <a:chExt cx="1955" cy="2248"/>
          </a:xfrm>
        </p:grpSpPr>
        <p:sp>
          <p:nvSpPr>
            <p:cNvPr id="101456" name="Arc 80"/>
            <p:cNvSpPr>
              <a:spLocks/>
            </p:cNvSpPr>
            <p:nvPr/>
          </p:nvSpPr>
          <p:spPr bwMode="auto">
            <a:xfrm rot="8078514">
              <a:off x="1937" y="1166"/>
              <a:ext cx="2248" cy="802"/>
            </a:xfrm>
            <a:custGeom>
              <a:avLst/>
              <a:gdLst>
                <a:gd name="G0" fmla="+- 0 0 0"/>
                <a:gd name="G1" fmla="+- 19098 0 0"/>
                <a:gd name="G2" fmla="+- 21600 0 0"/>
                <a:gd name="T0" fmla="*/ 10091 w 21413"/>
                <a:gd name="T1" fmla="*/ 0 h 19098"/>
                <a:gd name="T2" fmla="*/ 21413 w 21413"/>
                <a:gd name="T3" fmla="*/ 16260 h 19098"/>
                <a:gd name="T4" fmla="*/ 0 w 21413"/>
                <a:gd name="T5" fmla="*/ 19098 h 19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13" h="19098" fill="none" extrusionOk="0">
                  <a:moveTo>
                    <a:pt x="10090" y="0"/>
                  </a:moveTo>
                  <a:cubicBezTo>
                    <a:pt x="16274" y="3267"/>
                    <a:pt x="20493" y="9326"/>
                    <a:pt x="21412" y="16260"/>
                  </a:cubicBezTo>
                </a:path>
                <a:path w="21413" h="19098" stroke="0" extrusionOk="0">
                  <a:moveTo>
                    <a:pt x="10090" y="0"/>
                  </a:moveTo>
                  <a:cubicBezTo>
                    <a:pt x="16274" y="3267"/>
                    <a:pt x="20493" y="9326"/>
                    <a:pt x="21412" y="16260"/>
                  </a:cubicBezTo>
                  <a:lnTo>
                    <a:pt x="0" y="19098"/>
                  </a:lnTo>
                  <a:close/>
                </a:path>
              </a:pathLst>
            </a:custGeom>
            <a:noFill/>
            <a:ln w="76200">
              <a:solidFill>
                <a:srgbClr val="FF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457" name="Line 81"/>
            <p:cNvSpPr>
              <a:spLocks noChangeShapeType="1"/>
            </p:cNvSpPr>
            <p:nvPr/>
          </p:nvSpPr>
          <p:spPr bwMode="auto">
            <a:xfrm flipV="1">
              <a:off x="3385" y="1019"/>
              <a:ext cx="1230" cy="788"/>
            </a:xfrm>
            <a:prstGeom prst="line">
              <a:avLst/>
            </a:prstGeom>
            <a:noFill/>
            <a:ln w="76200">
              <a:solidFill>
                <a:srgbClr val="FF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9" name="Group 82"/>
          <p:cNvGrpSpPr>
            <a:grpSpLocks/>
          </p:cNvGrpSpPr>
          <p:nvPr/>
        </p:nvGrpSpPr>
        <p:grpSpPr bwMode="auto">
          <a:xfrm flipV="1">
            <a:off x="984250" y="1858963"/>
            <a:ext cx="1450975" cy="1670050"/>
            <a:chOff x="2660" y="443"/>
            <a:chExt cx="1955" cy="2248"/>
          </a:xfrm>
        </p:grpSpPr>
        <p:sp>
          <p:nvSpPr>
            <p:cNvPr id="101459" name="Arc 83"/>
            <p:cNvSpPr>
              <a:spLocks/>
            </p:cNvSpPr>
            <p:nvPr/>
          </p:nvSpPr>
          <p:spPr bwMode="auto">
            <a:xfrm rot="8078514">
              <a:off x="1937" y="1166"/>
              <a:ext cx="2248" cy="802"/>
            </a:xfrm>
            <a:custGeom>
              <a:avLst/>
              <a:gdLst>
                <a:gd name="G0" fmla="+- 0 0 0"/>
                <a:gd name="G1" fmla="+- 19098 0 0"/>
                <a:gd name="G2" fmla="+- 21600 0 0"/>
                <a:gd name="T0" fmla="*/ 10091 w 21413"/>
                <a:gd name="T1" fmla="*/ 0 h 19098"/>
                <a:gd name="T2" fmla="*/ 21413 w 21413"/>
                <a:gd name="T3" fmla="*/ 16260 h 19098"/>
                <a:gd name="T4" fmla="*/ 0 w 21413"/>
                <a:gd name="T5" fmla="*/ 19098 h 19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13" h="19098" fill="none" extrusionOk="0">
                  <a:moveTo>
                    <a:pt x="10090" y="0"/>
                  </a:moveTo>
                  <a:cubicBezTo>
                    <a:pt x="16274" y="3267"/>
                    <a:pt x="20493" y="9326"/>
                    <a:pt x="21412" y="16260"/>
                  </a:cubicBezTo>
                </a:path>
                <a:path w="21413" h="19098" stroke="0" extrusionOk="0">
                  <a:moveTo>
                    <a:pt x="10090" y="0"/>
                  </a:moveTo>
                  <a:cubicBezTo>
                    <a:pt x="16274" y="3267"/>
                    <a:pt x="20493" y="9326"/>
                    <a:pt x="21412" y="16260"/>
                  </a:cubicBezTo>
                  <a:lnTo>
                    <a:pt x="0" y="19098"/>
                  </a:lnTo>
                  <a:close/>
                </a:path>
              </a:pathLst>
            </a:custGeom>
            <a:noFill/>
            <a:ln w="76200">
              <a:solidFill>
                <a:srgbClr val="FF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460" name="Line 84"/>
            <p:cNvSpPr>
              <a:spLocks noChangeShapeType="1"/>
            </p:cNvSpPr>
            <p:nvPr/>
          </p:nvSpPr>
          <p:spPr bwMode="auto">
            <a:xfrm flipV="1">
              <a:off x="3385" y="1019"/>
              <a:ext cx="1230" cy="788"/>
            </a:xfrm>
            <a:prstGeom prst="line">
              <a:avLst/>
            </a:prstGeom>
            <a:noFill/>
            <a:ln w="76200">
              <a:solidFill>
                <a:srgbClr val="FF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1525" name="Rectangle 149"/>
          <p:cNvSpPr>
            <a:spLocks noChangeArrowheads="1"/>
          </p:cNvSpPr>
          <p:nvPr/>
        </p:nvSpPr>
        <p:spPr bwMode="auto">
          <a:xfrm>
            <a:off x="341313" y="2078038"/>
            <a:ext cx="269875" cy="18097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1533" name="Text Box 157"/>
          <p:cNvSpPr txBox="1">
            <a:spLocks noChangeArrowheads="1"/>
          </p:cNvSpPr>
          <p:nvPr/>
        </p:nvSpPr>
        <p:spPr bwMode="auto">
          <a:xfrm>
            <a:off x="196850" y="1125182"/>
            <a:ext cx="2246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FF00"/>
                </a:solidFill>
                <a:latin typeface="Arial" charset="0"/>
              </a:rPr>
              <a:t>光トランスポンダ（</a:t>
            </a:r>
            <a:r>
              <a:rPr lang="en-US" altLang="ja-JP" b="1" dirty="0">
                <a:solidFill>
                  <a:srgbClr val="00FF00"/>
                </a:solidFill>
                <a:latin typeface="Arial" charset="0"/>
              </a:rPr>
              <a:t>LISA</a:t>
            </a:r>
            <a:r>
              <a:rPr lang="ja-JP" altLang="en-US" b="1" dirty="0">
                <a:solidFill>
                  <a:srgbClr val="00FF00"/>
                </a:solidFill>
                <a:latin typeface="Arial" charset="0"/>
              </a:rPr>
              <a:t>）</a:t>
            </a:r>
            <a:endParaRPr lang="en-US" altLang="ja-JP" b="1" dirty="0">
              <a:solidFill>
                <a:srgbClr val="00FF00"/>
              </a:solidFill>
              <a:latin typeface="Arial" charset="0"/>
            </a:endParaRPr>
          </a:p>
        </p:txBody>
      </p:sp>
      <p:grpSp>
        <p:nvGrpSpPr>
          <p:cNvPr id="10" name="グループ化 107"/>
          <p:cNvGrpSpPr/>
          <p:nvPr/>
        </p:nvGrpSpPr>
        <p:grpSpPr>
          <a:xfrm>
            <a:off x="3130290" y="819150"/>
            <a:ext cx="2537085" cy="2709863"/>
            <a:chOff x="3130290" y="819150"/>
            <a:chExt cx="2537085" cy="2709863"/>
          </a:xfrm>
        </p:grpSpPr>
        <p:sp>
          <p:nvSpPr>
            <p:cNvPr id="101474" name="Freeform 98"/>
            <p:cNvSpPr>
              <a:spLocks/>
            </p:cNvSpPr>
            <p:nvPr/>
          </p:nvSpPr>
          <p:spPr bwMode="auto">
            <a:xfrm>
              <a:off x="3656013" y="1246188"/>
              <a:ext cx="1924050" cy="1849438"/>
            </a:xfrm>
            <a:custGeom>
              <a:avLst/>
              <a:gdLst/>
              <a:ahLst/>
              <a:cxnLst>
                <a:cxn ang="0">
                  <a:pos x="0" y="1134"/>
                </a:cxn>
                <a:cxn ang="0">
                  <a:pos x="150" y="1194"/>
                </a:cxn>
                <a:cxn ang="0">
                  <a:pos x="348" y="1206"/>
                </a:cxn>
                <a:cxn ang="0">
                  <a:pos x="588" y="1158"/>
                </a:cxn>
                <a:cxn ang="0">
                  <a:pos x="804" y="1086"/>
                </a:cxn>
                <a:cxn ang="0">
                  <a:pos x="1110" y="948"/>
                </a:cxn>
                <a:cxn ang="0">
                  <a:pos x="2592" y="0"/>
                </a:cxn>
                <a:cxn ang="0">
                  <a:pos x="2592" y="2490"/>
                </a:cxn>
                <a:cxn ang="0">
                  <a:pos x="1146" y="1572"/>
                </a:cxn>
                <a:cxn ang="0">
                  <a:pos x="870" y="1428"/>
                </a:cxn>
                <a:cxn ang="0">
                  <a:pos x="654" y="1350"/>
                </a:cxn>
                <a:cxn ang="0">
                  <a:pos x="432" y="1296"/>
                </a:cxn>
                <a:cxn ang="0">
                  <a:pos x="300" y="1296"/>
                </a:cxn>
                <a:cxn ang="0">
                  <a:pos x="156" y="1308"/>
                </a:cxn>
                <a:cxn ang="0">
                  <a:pos x="72" y="1326"/>
                </a:cxn>
                <a:cxn ang="0">
                  <a:pos x="6" y="1368"/>
                </a:cxn>
                <a:cxn ang="0">
                  <a:pos x="0" y="1134"/>
                </a:cxn>
              </a:cxnLst>
              <a:rect l="0" t="0" r="r" b="b"/>
              <a:pathLst>
                <a:path w="2592" h="2490">
                  <a:moveTo>
                    <a:pt x="0" y="1134"/>
                  </a:moveTo>
                  <a:lnTo>
                    <a:pt x="150" y="1194"/>
                  </a:lnTo>
                  <a:lnTo>
                    <a:pt x="348" y="1206"/>
                  </a:lnTo>
                  <a:lnTo>
                    <a:pt x="588" y="1158"/>
                  </a:lnTo>
                  <a:lnTo>
                    <a:pt x="804" y="1086"/>
                  </a:lnTo>
                  <a:lnTo>
                    <a:pt x="1110" y="948"/>
                  </a:lnTo>
                  <a:lnTo>
                    <a:pt x="2592" y="0"/>
                  </a:lnTo>
                  <a:lnTo>
                    <a:pt x="2592" y="2490"/>
                  </a:lnTo>
                  <a:lnTo>
                    <a:pt x="1146" y="1572"/>
                  </a:lnTo>
                  <a:lnTo>
                    <a:pt x="870" y="1428"/>
                  </a:lnTo>
                  <a:lnTo>
                    <a:pt x="654" y="1350"/>
                  </a:lnTo>
                  <a:lnTo>
                    <a:pt x="432" y="1296"/>
                  </a:lnTo>
                  <a:lnTo>
                    <a:pt x="300" y="1296"/>
                  </a:lnTo>
                  <a:lnTo>
                    <a:pt x="156" y="1308"/>
                  </a:lnTo>
                  <a:lnTo>
                    <a:pt x="72" y="1326"/>
                  </a:lnTo>
                  <a:lnTo>
                    <a:pt x="6" y="1368"/>
                  </a:lnTo>
                  <a:lnTo>
                    <a:pt x="0" y="1134"/>
                  </a:lnTo>
                  <a:close/>
                </a:path>
              </a:pathLst>
            </a:custGeom>
            <a:solidFill>
              <a:srgbClr val="FFCCFF"/>
            </a:solidFill>
            <a:ln w="9525">
              <a:solidFill>
                <a:srgbClr val="FF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1" name="Group 99"/>
            <p:cNvGrpSpPr>
              <a:grpSpLocks/>
            </p:cNvGrpSpPr>
            <p:nvPr/>
          </p:nvGrpSpPr>
          <p:grpSpPr bwMode="auto">
            <a:xfrm>
              <a:off x="5240338" y="1990725"/>
              <a:ext cx="427037" cy="355600"/>
              <a:chOff x="4155" y="2047"/>
              <a:chExt cx="576" cy="478"/>
            </a:xfrm>
          </p:grpSpPr>
          <p:sp>
            <p:nvSpPr>
              <p:cNvPr id="101476" name="Freeform 100"/>
              <p:cNvSpPr>
                <a:spLocks/>
              </p:cNvSpPr>
              <p:nvPr/>
            </p:nvSpPr>
            <p:spPr bwMode="auto">
              <a:xfrm flipH="1">
                <a:off x="4559" y="2112"/>
                <a:ext cx="162" cy="3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77" name="Line 101"/>
              <p:cNvSpPr>
                <a:spLocks noChangeShapeType="1"/>
              </p:cNvSpPr>
              <p:nvPr/>
            </p:nvSpPr>
            <p:spPr bwMode="auto">
              <a:xfrm flipH="1">
                <a:off x="4721" y="2098"/>
                <a:ext cx="1" cy="38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78" name="Line 102"/>
              <p:cNvSpPr>
                <a:spLocks noChangeShapeType="1"/>
              </p:cNvSpPr>
              <p:nvPr/>
            </p:nvSpPr>
            <p:spPr bwMode="auto">
              <a:xfrm flipH="1">
                <a:off x="4556" y="2110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79" name="Line 103"/>
              <p:cNvSpPr>
                <a:spLocks noChangeShapeType="1"/>
              </p:cNvSpPr>
              <p:nvPr/>
            </p:nvSpPr>
            <p:spPr bwMode="auto">
              <a:xfrm flipH="1">
                <a:off x="4551" y="2468"/>
                <a:ext cx="180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80" name="Arc 104"/>
              <p:cNvSpPr>
                <a:spLocks/>
              </p:cNvSpPr>
              <p:nvPr/>
            </p:nvSpPr>
            <p:spPr bwMode="auto">
              <a:xfrm rot="8071501" flipH="1">
                <a:off x="4162" y="2040"/>
                <a:ext cx="478" cy="491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05"/>
            <p:cNvGrpSpPr>
              <a:grpSpLocks/>
            </p:cNvGrpSpPr>
            <p:nvPr/>
          </p:nvGrpSpPr>
          <p:grpSpPr bwMode="auto">
            <a:xfrm>
              <a:off x="4129088" y="819150"/>
              <a:ext cx="1452562" cy="1670050"/>
              <a:chOff x="2660" y="443"/>
              <a:chExt cx="1955" cy="2248"/>
            </a:xfrm>
          </p:grpSpPr>
          <p:sp>
            <p:nvSpPr>
              <p:cNvPr id="101482" name="Arc 106"/>
              <p:cNvSpPr>
                <a:spLocks/>
              </p:cNvSpPr>
              <p:nvPr/>
            </p:nvSpPr>
            <p:spPr bwMode="auto">
              <a:xfrm rot="8078514">
                <a:off x="1937" y="1166"/>
                <a:ext cx="2248" cy="802"/>
              </a:xfrm>
              <a:custGeom>
                <a:avLst/>
                <a:gdLst>
                  <a:gd name="G0" fmla="+- 0 0 0"/>
                  <a:gd name="G1" fmla="+- 19098 0 0"/>
                  <a:gd name="G2" fmla="+- 21600 0 0"/>
                  <a:gd name="T0" fmla="*/ 10091 w 21413"/>
                  <a:gd name="T1" fmla="*/ 0 h 19098"/>
                  <a:gd name="T2" fmla="*/ 21413 w 21413"/>
                  <a:gd name="T3" fmla="*/ 16260 h 19098"/>
                  <a:gd name="T4" fmla="*/ 0 w 21413"/>
                  <a:gd name="T5" fmla="*/ 19098 h 19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13" h="19098" fill="none" extrusionOk="0">
                    <a:moveTo>
                      <a:pt x="10090" y="0"/>
                    </a:moveTo>
                    <a:cubicBezTo>
                      <a:pt x="16274" y="3267"/>
                      <a:pt x="20493" y="9326"/>
                      <a:pt x="21412" y="16260"/>
                    </a:cubicBezTo>
                  </a:path>
                  <a:path w="21413" h="19098" stroke="0" extrusionOk="0">
                    <a:moveTo>
                      <a:pt x="10090" y="0"/>
                    </a:moveTo>
                    <a:cubicBezTo>
                      <a:pt x="16274" y="3267"/>
                      <a:pt x="20493" y="9326"/>
                      <a:pt x="21412" y="16260"/>
                    </a:cubicBezTo>
                    <a:lnTo>
                      <a:pt x="0" y="19098"/>
                    </a:lnTo>
                    <a:close/>
                  </a:path>
                </a:pathLst>
              </a:custGeom>
              <a:noFill/>
              <a:ln w="76200">
                <a:solidFill>
                  <a:srgbClr val="FF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83" name="Line 107"/>
              <p:cNvSpPr>
                <a:spLocks noChangeShapeType="1"/>
              </p:cNvSpPr>
              <p:nvPr/>
            </p:nvSpPr>
            <p:spPr bwMode="auto">
              <a:xfrm flipV="1">
                <a:off x="3385" y="1019"/>
                <a:ext cx="1230" cy="788"/>
              </a:xfrm>
              <a:prstGeom prst="line">
                <a:avLst/>
              </a:prstGeom>
              <a:noFill/>
              <a:ln w="76200">
                <a:solidFill>
                  <a:srgbClr val="FFCC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108"/>
            <p:cNvGrpSpPr>
              <a:grpSpLocks/>
            </p:cNvGrpSpPr>
            <p:nvPr/>
          </p:nvGrpSpPr>
          <p:grpSpPr bwMode="auto">
            <a:xfrm flipV="1">
              <a:off x="4133850" y="1858963"/>
              <a:ext cx="1450975" cy="1670050"/>
              <a:chOff x="2660" y="443"/>
              <a:chExt cx="1955" cy="2248"/>
            </a:xfrm>
          </p:grpSpPr>
          <p:sp>
            <p:nvSpPr>
              <p:cNvPr id="101485" name="Arc 109"/>
              <p:cNvSpPr>
                <a:spLocks/>
              </p:cNvSpPr>
              <p:nvPr/>
            </p:nvSpPr>
            <p:spPr bwMode="auto">
              <a:xfrm rot="8078514">
                <a:off x="1937" y="1166"/>
                <a:ext cx="2248" cy="802"/>
              </a:xfrm>
              <a:custGeom>
                <a:avLst/>
                <a:gdLst>
                  <a:gd name="G0" fmla="+- 0 0 0"/>
                  <a:gd name="G1" fmla="+- 19098 0 0"/>
                  <a:gd name="G2" fmla="+- 21600 0 0"/>
                  <a:gd name="T0" fmla="*/ 10091 w 21413"/>
                  <a:gd name="T1" fmla="*/ 0 h 19098"/>
                  <a:gd name="T2" fmla="*/ 21413 w 21413"/>
                  <a:gd name="T3" fmla="*/ 16260 h 19098"/>
                  <a:gd name="T4" fmla="*/ 0 w 21413"/>
                  <a:gd name="T5" fmla="*/ 19098 h 19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13" h="19098" fill="none" extrusionOk="0">
                    <a:moveTo>
                      <a:pt x="10090" y="0"/>
                    </a:moveTo>
                    <a:cubicBezTo>
                      <a:pt x="16274" y="3267"/>
                      <a:pt x="20493" y="9326"/>
                      <a:pt x="21412" y="16260"/>
                    </a:cubicBezTo>
                  </a:path>
                  <a:path w="21413" h="19098" stroke="0" extrusionOk="0">
                    <a:moveTo>
                      <a:pt x="10090" y="0"/>
                    </a:moveTo>
                    <a:cubicBezTo>
                      <a:pt x="16274" y="3267"/>
                      <a:pt x="20493" y="9326"/>
                      <a:pt x="21412" y="16260"/>
                    </a:cubicBezTo>
                    <a:lnTo>
                      <a:pt x="0" y="19098"/>
                    </a:lnTo>
                    <a:close/>
                  </a:path>
                </a:pathLst>
              </a:custGeom>
              <a:noFill/>
              <a:ln w="76200">
                <a:solidFill>
                  <a:srgbClr val="FF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86" name="Line 110"/>
              <p:cNvSpPr>
                <a:spLocks noChangeShapeType="1"/>
              </p:cNvSpPr>
              <p:nvPr/>
            </p:nvSpPr>
            <p:spPr bwMode="auto">
              <a:xfrm flipV="1">
                <a:off x="3385" y="1019"/>
                <a:ext cx="1230" cy="788"/>
              </a:xfrm>
              <a:prstGeom prst="line">
                <a:avLst/>
              </a:prstGeom>
              <a:noFill/>
              <a:ln w="76200">
                <a:solidFill>
                  <a:srgbClr val="FFCC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4" name="Group 111"/>
            <p:cNvGrpSpPr>
              <a:grpSpLocks/>
            </p:cNvGrpSpPr>
            <p:nvPr/>
          </p:nvGrpSpPr>
          <p:grpSpPr bwMode="auto">
            <a:xfrm>
              <a:off x="3756025" y="1992313"/>
              <a:ext cx="427037" cy="355600"/>
              <a:chOff x="2160" y="2050"/>
              <a:chExt cx="576" cy="478"/>
            </a:xfrm>
          </p:grpSpPr>
          <p:sp>
            <p:nvSpPr>
              <p:cNvPr id="101488" name="Freeform 112"/>
              <p:cNvSpPr>
                <a:spLocks/>
              </p:cNvSpPr>
              <p:nvPr/>
            </p:nvSpPr>
            <p:spPr bwMode="auto">
              <a:xfrm flipH="1">
                <a:off x="2564" y="2115"/>
                <a:ext cx="162" cy="3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89" name="Line 113"/>
              <p:cNvSpPr>
                <a:spLocks noChangeShapeType="1"/>
              </p:cNvSpPr>
              <p:nvPr/>
            </p:nvSpPr>
            <p:spPr bwMode="auto">
              <a:xfrm flipH="1">
                <a:off x="2726" y="2101"/>
                <a:ext cx="1" cy="38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90" name="Line 114"/>
              <p:cNvSpPr>
                <a:spLocks noChangeShapeType="1"/>
              </p:cNvSpPr>
              <p:nvPr/>
            </p:nvSpPr>
            <p:spPr bwMode="auto">
              <a:xfrm flipH="1">
                <a:off x="2561" y="2113"/>
                <a:ext cx="174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91" name="Line 115"/>
              <p:cNvSpPr>
                <a:spLocks noChangeShapeType="1"/>
              </p:cNvSpPr>
              <p:nvPr/>
            </p:nvSpPr>
            <p:spPr bwMode="auto">
              <a:xfrm flipH="1">
                <a:off x="2556" y="2471"/>
                <a:ext cx="180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492" name="Arc 116"/>
              <p:cNvSpPr>
                <a:spLocks/>
              </p:cNvSpPr>
              <p:nvPr/>
            </p:nvSpPr>
            <p:spPr bwMode="auto">
              <a:xfrm rot="8071501" flipH="1">
                <a:off x="2167" y="2043"/>
                <a:ext cx="478" cy="491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1526" name="Line 150"/>
            <p:cNvSpPr>
              <a:spLocks noChangeShapeType="1"/>
            </p:cNvSpPr>
            <p:nvPr/>
          </p:nvSpPr>
          <p:spPr bwMode="auto">
            <a:xfrm flipH="1">
              <a:off x="4211638" y="2168525"/>
              <a:ext cx="1350962" cy="0"/>
            </a:xfrm>
            <a:prstGeom prst="line">
              <a:avLst/>
            </a:prstGeom>
            <a:noFill/>
            <a:ln w="76200">
              <a:solidFill>
                <a:srgbClr val="00FFFF"/>
              </a:solidFill>
              <a:prstDash val="sysDot"/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527" name="Rectangle 151"/>
            <p:cNvSpPr>
              <a:spLocks noChangeArrowheads="1"/>
            </p:cNvSpPr>
            <p:nvPr/>
          </p:nvSpPr>
          <p:spPr bwMode="auto">
            <a:xfrm>
              <a:off x="3492500" y="2078038"/>
              <a:ext cx="269875" cy="18097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534" name="Text Box 158"/>
            <p:cNvSpPr txBox="1">
              <a:spLocks noChangeArrowheads="1"/>
            </p:cNvSpPr>
            <p:nvPr/>
          </p:nvSpPr>
          <p:spPr bwMode="auto">
            <a:xfrm>
              <a:off x="3130290" y="1341414"/>
              <a:ext cx="21377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b="1" dirty="0">
                  <a:solidFill>
                    <a:srgbClr val="00FFFF"/>
                  </a:solidFill>
                  <a:latin typeface="Arial" charset="0"/>
                </a:rPr>
                <a:t>アーム長を縮める</a:t>
              </a:r>
              <a:endParaRPr lang="en-US" altLang="ja-JP" b="1" dirty="0">
                <a:solidFill>
                  <a:srgbClr val="00FFFF"/>
                </a:solidFill>
                <a:latin typeface="Arial" charset="0"/>
              </a:endParaRPr>
            </a:p>
          </p:txBody>
        </p:sp>
      </p:grpSp>
      <p:grpSp>
        <p:nvGrpSpPr>
          <p:cNvPr id="15" name="Group 169"/>
          <p:cNvGrpSpPr>
            <a:grpSpLocks/>
          </p:cNvGrpSpPr>
          <p:nvPr/>
        </p:nvGrpSpPr>
        <p:grpSpPr bwMode="auto">
          <a:xfrm>
            <a:off x="6272213" y="752475"/>
            <a:ext cx="2551112" cy="2846388"/>
            <a:chOff x="3951" y="474"/>
            <a:chExt cx="1607" cy="1793"/>
          </a:xfrm>
        </p:grpSpPr>
        <p:sp>
          <p:nvSpPr>
            <p:cNvPr id="101529" name="Freeform 153"/>
            <p:cNvSpPr>
              <a:spLocks/>
            </p:cNvSpPr>
            <p:nvPr/>
          </p:nvSpPr>
          <p:spPr bwMode="auto">
            <a:xfrm>
              <a:off x="4581" y="1309"/>
              <a:ext cx="284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" y="57"/>
                </a:cxn>
                <a:cxn ang="0">
                  <a:pos x="284" y="0"/>
                </a:cxn>
                <a:cxn ang="0">
                  <a:pos x="284" y="114"/>
                </a:cxn>
                <a:cxn ang="0">
                  <a:pos x="114" y="57"/>
                </a:cxn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284" h="114">
                  <a:moveTo>
                    <a:pt x="0" y="0"/>
                  </a:moveTo>
                  <a:lnTo>
                    <a:pt x="114" y="57"/>
                  </a:lnTo>
                  <a:lnTo>
                    <a:pt x="284" y="0"/>
                  </a:lnTo>
                  <a:lnTo>
                    <a:pt x="284" y="114"/>
                  </a:lnTo>
                  <a:lnTo>
                    <a:pt x="114" y="57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9525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508" name="Arc 132"/>
            <p:cNvSpPr>
              <a:spLocks/>
            </p:cNvSpPr>
            <p:nvPr/>
          </p:nvSpPr>
          <p:spPr bwMode="auto">
            <a:xfrm rot="8078514">
              <a:off x="4490" y="873"/>
              <a:ext cx="1052" cy="253"/>
            </a:xfrm>
            <a:custGeom>
              <a:avLst/>
              <a:gdLst>
                <a:gd name="G0" fmla="+- 0 0 0"/>
                <a:gd name="G1" fmla="+- 12890 0 0"/>
                <a:gd name="G2" fmla="+- 21600 0 0"/>
                <a:gd name="T0" fmla="*/ 17333 w 21413"/>
                <a:gd name="T1" fmla="*/ 0 h 12890"/>
                <a:gd name="T2" fmla="*/ 21413 w 21413"/>
                <a:gd name="T3" fmla="*/ 10052 h 12890"/>
                <a:gd name="T4" fmla="*/ 0 w 21413"/>
                <a:gd name="T5" fmla="*/ 12890 h 12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13" h="12890" fill="none" extrusionOk="0">
                  <a:moveTo>
                    <a:pt x="17332" y="0"/>
                  </a:moveTo>
                  <a:cubicBezTo>
                    <a:pt x="19525" y="2949"/>
                    <a:pt x="20929" y="6408"/>
                    <a:pt x="21412" y="10052"/>
                  </a:cubicBezTo>
                </a:path>
                <a:path w="21413" h="12890" stroke="0" extrusionOk="0">
                  <a:moveTo>
                    <a:pt x="17332" y="0"/>
                  </a:moveTo>
                  <a:cubicBezTo>
                    <a:pt x="19525" y="2949"/>
                    <a:pt x="20929" y="6408"/>
                    <a:pt x="21412" y="10052"/>
                  </a:cubicBezTo>
                  <a:lnTo>
                    <a:pt x="0" y="12890"/>
                  </a:lnTo>
                  <a:close/>
                </a:path>
              </a:pathLst>
            </a:custGeom>
            <a:noFill/>
            <a:ln w="76200">
              <a:solidFill>
                <a:srgbClr val="FF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511" name="Arc 135"/>
            <p:cNvSpPr>
              <a:spLocks/>
            </p:cNvSpPr>
            <p:nvPr/>
          </p:nvSpPr>
          <p:spPr bwMode="auto">
            <a:xfrm rot="13521486" flipV="1">
              <a:off x="4493" y="1614"/>
              <a:ext cx="1052" cy="253"/>
            </a:xfrm>
            <a:custGeom>
              <a:avLst/>
              <a:gdLst>
                <a:gd name="G0" fmla="+- 0 0 0"/>
                <a:gd name="G1" fmla="+- 12895 0 0"/>
                <a:gd name="G2" fmla="+- 21600 0 0"/>
                <a:gd name="T0" fmla="*/ 17329 w 21413"/>
                <a:gd name="T1" fmla="*/ 0 h 12895"/>
                <a:gd name="T2" fmla="*/ 21413 w 21413"/>
                <a:gd name="T3" fmla="*/ 10057 h 12895"/>
                <a:gd name="T4" fmla="*/ 0 w 21413"/>
                <a:gd name="T5" fmla="*/ 12895 h 12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13" h="12895" fill="none" extrusionOk="0">
                  <a:moveTo>
                    <a:pt x="17328" y="0"/>
                  </a:moveTo>
                  <a:cubicBezTo>
                    <a:pt x="19523" y="2950"/>
                    <a:pt x="20929" y="6411"/>
                    <a:pt x="21412" y="10057"/>
                  </a:cubicBezTo>
                </a:path>
                <a:path w="21413" h="12895" stroke="0" extrusionOk="0">
                  <a:moveTo>
                    <a:pt x="17328" y="0"/>
                  </a:moveTo>
                  <a:cubicBezTo>
                    <a:pt x="19523" y="2950"/>
                    <a:pt x="20929" y="6411"/>
                    <a:pt x="21412" y="10057"/>
                  </a:cubicBezTo>
                  <a:lnTo>
                    <a:pt x="0" y="12895"/>
                  </a:lnTo>
                  <a:close/>
                </a:path>
              </a:pathLst>
            </a:custGeom>
            <a:noFill/>
            <a:ln w="76200">
              <a:solidFill>
                <a:srgbClr val="FF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" name="Group 155"/>
            <p:cNvGrpSpPr>
              <a:grpSpLocks/>
            </p:cNvGrpSpPr>
            <p:nvPr/>
          </p:nvGrpSpPr>
          <p:grpSpPr bwMode="auto">
            <a:xfrm>
              <a:off x="4635" y="1255"/>
              <a:ext cx="269" cy="224"/>
              <a:chOff x="4635" y="1255"/>
              <a:chExt cx="269" cy="224"/>
            </a:xfrm>
          </p:grpSpPr>
          <p:sp>
            <p:nvSpPr>
              <p:cNvPr id="101514" name="Freeform 138"/>
              <p:cNvSpPr>
                <a:spLocks/>
              </p:cNvSpPr>
              <p:nvPr/>
            </p:nvSpPr>
            <p:spPr bwMode="auto">
              <a:xfrm flipH="1">
                <a:off x="4824" y="1285"/>
                <a:ext cx="75" cy="1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515" name="Line 139"/>
              <p:cNvSpPr>
                <a:spLocks noChangeShapeType="1"/>
              </p:cNvSpPr>
              <p:nvPr/>
            </p:nvSpPr>
            <p:spPr bwMode="auto">
              <a:xfrm flipH="1">
                <a:off x="4899" y="1279"/>
                <a:ext cx="1" cy="17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516" name="Line 140"/>
              <p:cNvSpPr>
                <a:spLocks noChangeShapeType="1"/>
              </p:cNvSpPr>
              <p:nvPr/>
            </p:nvSpPr>
            <p:spPr bwMode="auto">
              <a:xfrm flipH="1">
                <a:off x="4822" y="1285"/>
                <a:ext cx="8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517" name="Line 141"/>
              <p:cNvSpPr>
                <a:spLocks noChangeShapeType="1"/>
              </p:cNvSpPr>
              <p:nvPr/>
            </p:nvSpPr>
            <p:spPr bwMode="auto">
              <a:xfrm flipH="1">
                <a:off x="4820" y="1452"/>
                <a:ext cx="84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518" name="Arc 142"/>
              <p:cNvSpPr>
                <a:spLocks/>
              </p:cNvSpPr>
              <p:nvPr/>
            </p:nvSpPr>
            <p:spPr bwMode="auto">
              <a:xfrm rot="8071501" flipH="1">
                <a:off x="4638" y="1252"/>
                <a:ext cx="224" cy="229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7" name="Group 156"/>
            <p:cNvGrpSpPr>
              <a:grpSpLocks/>
            </p:cNvGrpSpPr>
            <p:nvPr/>
          </p:nvGrpSpPr>
          <p:grpSpPr bwMode="auto">
            <a:xfrm>
              <a:off x="4525" y="1254"/>
              <a:ext cx="269" cy="224"/>
              <a:chOff x="4525" y="1254"/>
              <a:chExt cx="269" cy="224"/>
            </a:xfrm>
          </p:grpSpPr>
          <p:sp>
            <p:nvSpPr>
              <p:cNvPr id="101520" name="Freeform 144"/>
              <p:cNvSpPr>
                <a:spLocks/>
              </p:cNvSpPr>
              <p:nvPr/>
            </p:nvSpPr>
            <p:spPr bwMode="auto">
              <a:xfrm>
                <a:off x="4530" y="1284"/>
                <a:ext cx="75" cy="1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521" name="Line 145"/>
              <p:cNvSpPr>
                <a:spLocks noChangeShapeType="1"/>
              </p:cNvSpPr>
              <p:nvPr/>
            </p:nvSpPr>
            <p:spPr bwMode="auto">
              <a:xfrm>
                <a:off x="4529" y="1278"/>
                <a:ext cx="1" cy="17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522" name="Line 146"/>
              <p:cNvSpPr>
                <a:spLocks noChangeShapeType="1"/>
              </p:cNvSpPr>
              <p:nvPr/>
            </p:nvSpPr>
            <p:spPr bwMode="auto">
              <a:xfrm>
                <a:off x="4526" y="1283"/>
                <a:ext cx="81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523" name="Line 147"/>
              <p:cNvSpPr>
                <a:spLocks noChangeShapeType="1"/>
              </p:cNvSpPr>
              <p:nvPr/>
            </p:nvSpPr>
            <p:spPr bwMode="auto">
              <a:xfrm>
                <a:off x="4525" y="1451"/>
                <a:ext cx="84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1524" name="Arc 148"/>
              <p:cNvSpPr>
                <a:spLocks/>
              </p:cNvSpPr>
              <p:nvPr/>
            </p:nvSpPr>
            <p:spPr bwMode="auto">
              <a:xfrm rot="35128499">
                <a:off x="4568" y="1251"/>
                <a:ext cx="224" cy="229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1528" name="Rectangle 152"/>
            <p:cNvSpPr>
              <a:spLocks noChangeArrowheads="1"/>
            </p:cNvSpPr>
            <p:nvPr/>
          </p:nvSpPr>
          <p:spPr bwMode="auto">
            <a:xfrm>
              <a:off x="4241" y="1309"/>
              <a:ext cx="170" cy="114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1535" name="Text Box 159"/>
            <p:cNvSpPr txBox="1">
              <a:spLocks noChangeArrowheads="1"/>
            </p:cNvSpPr>
            <p:nvPr/>
          </p:nvSpPr>
          <p:spPr bwMode="auto">
            <a:xfrm>
              <a:off x="3951" y="993"/>
              <a:ext cx="16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ja-JP" altLang="en-US" b="1" dirty="0">
                  <a:solidFill>
                    <a:srgbClr val="9900CC"/>
                  </a:solidFill>
                  <a:latin typeface="Arial" charset="0"/>
                </a:rPr>
                <a:t>光共振器を組み込む</a:t>
              </a:r>
              <a:endParaRPr lang="en-US" altLang="ja-JP" b="1" dirty="0">
                <a:solidFill>
                  <a:srgbClr val="9900CC"/>
                </a:solidFill>
                <a:latin typeface="Arial" charset="0"/>
              </a:endParaRPr>
            </a:p>
          </p:txBody>
        </p:sp>
      </p:grpSp>
      <p:grpSp>
        <p:nvGrpSpPr>
          <p:cNvPr id="18" name="グループ化 109"/>
          <p:cNvGrpSpPr/>
          <p:nvPr/>
        </p:nvGrpSpPr>
        <p:grpSpPr>
          <a:xfrm>
            <a:off x="3092450" y="2868613"/>
            <a:ext cx="4695825" cy="3163332"/>
            <a:chOff x="3092450" y="2868613"/>
            <a:chExt cx="4695825" cy="3163332"/>
          </a:xfrm>
        </p:grpSpPr>
        <p:grpSp>
          <p:nvGrpSpPr>
            <p:cNvPr id="19" name="Group 168"/>
            <p:cNvGrpSpPr>
              <a:grpSpLocks/>
            </p:cNvGrpSpPr>
            <p:nvPr/>
          </p:nvGrpSpPr>
          <p:grpSpPr bwMode="auto">
            <a:xfrm>
              <a:off x="3092450" y="2868613"/>
              <a:ext cx="4695825" cy="2735263"/>
              <a:chOff x="1948" y="1807"/>
              <a:chExt cx="2958" cy="1723"/>
            </a:xfrm>
          </p:grpSpPr>
          <p:grpSp>
            <p:nvGrpSpPr>
              <p:cNvPr id="20" name="Group 166"/>
              <p:cNvGrpSpPr>
                <a:grpSpLocks/>
              </p:cNvGrpSpPr>
              <p:nvPr/>
            </p:nvGrpSpPr>
            <p:grpSpPr bwMode="auto">
              <a:xfrm>
                <a:off x="1948" y="1807"/>
                <a:ext cx="1894" cy="1722"/>
                <a:chOff x="1948" y="1807"/>
                <a:chExt cx="1894" cy="1722"/>
              </a:xfrm>
            </p:grpSpPr>
            <p:grpSp>
              <p:nvGrpSpPr>
                <p:cNvPr id="21" name="Group 165"/>
                <p:cNvGrpSpPr>
                  <a:grpSpLocks/>
                </p:cNvGrpSpPr>
                <p:nvPr/>
              </p:nvGrpSpPr>
              <p:grpSpPr bwMode="auto">
                <a:xfrm>
                  <a:off x="2809" y="3184"/>
                  <a:ext cx="1033" cy="345"/>
                  <a:chOff x="2809" y="3184"/>
                  <a:chExt cx="1033" cy="345"/>
                </a:xfrm>
              </p:grpSpPr>
              <p:sp>
                <p:nvSpPr>
                  <p:cNvPr id="101386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09" y="3528"/>
                    <a:ext cx="688" cy="1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ja-JP" alt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1387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97" y="3184"/>
                    <a:ext cx="345" cy="344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ja-JP" alt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01388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1948" y="1807"/>
                  <a:ext cx="860" cy="1721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2" name="Group 167"/>
              <p:cNvGrpSpPr>
                <a:grpSpLocks/>
              </p:cNvGrpSpPr>
              <p:nvPr/>
            </p:nvGrpSpPr>
            <p:grpSpPr bwMode="auto">
              <a:xfrm>
                <a:off x="3196" y="3201"/>
                <a:ext cx="1710" cy="329"/>
                <a:chOff x="3196" y="3201"/>
                <a:chExt cx="1710" cy="329"/>
              </a:xfrm>
            </p:grpSpPr>
            <p:sp>
              <p:nvSpPr>
                <p:cNvPr id="101392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3031" y="3366"/>
                  <a:ext cx="329" cy="0"/>
                </a:xfrm>
                <a:prstGeom prst="line">
                  <a:avLst/>
                </a:prstGeom>
                <a:noFill/>
                <a:ln w="76200">
                  <a:solidFill>
                    <a:srgbClr val="9900CC"/>
                  </a:solidFill>
                  <a:prstDash val="sysDot"/>
                  <a:round/>
                  <a:headEnd/>
                  <a:tailEnd type="triangle" w="lg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ja-JP" alt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139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299" y="3242"/>
                  <a:ext cx="160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ja-JP" altLang="en-US" b="1" dirty="0">
                      <a:solidFill>
                        <a:srgbClr val="9900CC"/>
                      </a:solidFill>
                      <a:latin typeface="Arial" charset="0"/>
                    </a:rPr>
                    <a:t>共振器を組み込む</a:t>
                  </a:r>
                  <a:endParaRPr lang="en-US" altLang="ja-JP" b="1" dirty="0">
                    <a:solidFill>
                      <a:srgbClr val="9900CC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01413" name="Text Box 37"/>
            <p:cNvSpPr txBox="1">
              <a:spLocks noChangeArrowheads="1"/>
            </p:cNvSpPr>
            <p:nvPr/>
          </p:nvSpPr>
          <p:spPr bwMode="auto">
            <a:xfrm>
              <a:off x="4490112" y="5662613"/>
              <a:ext cx="16566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ja-JP" altLang="en-US" b="1" dirty="0">
                  <a:solidFill>
                    <a:srgbClr val="FF0000"/>
                  </a:solidFill>
                  <a:latin typeface="Arial" charset="0"/>
                </a:rPr>
                <a:t>光共振器</a:t>
              </a:r>
              <a:endParaRPr lang="en-US" altLang="ja-JP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01536" name="AutoShape 160"/>
          <p:cNvSpPr>
            <a:spLocks noChangeArrowheads="1"/>
          </p:cNvSpPr>
          <p:nvPr/>
        </p:nvSpPr>
        <p:spPr bwMode="auto">
          <a:xfrm>
            <a:off x="6040438" y="5722937"/>
            <a:ext cx="1828800" cy="868931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○最高感度が</a:t>
            </a:r>
            <a:endParaRPr lang="en-US" altLang="ja-JP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改善</a:t>
            </a:r>
            <a:endParaRPr lang="en-US" altLang="ja-JP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9" name="AutoShape 160"/>
          <p:cNvSpPr>
            <a:spLocks noChangeArrowheads="1"/>
          </p:cNvSpPr>
          <p:nvPr/>
        </p:nvSpPr>
        <p:spPr bwMode="auto">
          <a:xfrm>
            <a:off x="1392072" y="5711563"/>
            <a:ext cx="2330521" cy="868931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00"/>
                </a:solidFill>
                <a:latin typeface="Arial" charset="0"/>
              </a:rPr>
              <a:t>×</a:t>
            </a: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力の雑音に対する</a:t>
            </a:r>
            <a:endParaRPr lang="en-US" altLang="ja-JP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Arial" charset="0"/>
              </a:rPr>
              <a:t>要求が厳しくなる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30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36" grpId="0" animBg="1"/>
      <p:bldP spid="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ja-JP" altLang="en-US" dirty="0">
                <a:latin typeface="Arial" charset="0"/>
              </a:rPr>
              <a:t>ドラッグフリー衛星と光共振器</a:t>
            </a:r>
            <a:r>
              <a:rPr lang="en-US" altLang="ja-JP" dirty="0">
                <a:latin typeface="Arial" charset="0"/>
              </a:rPr>
              <a:t>: </a:t>
            </a:r>
            <a:br>
              <a:rPr lang="en-US" altLang="ja-JP" dirty="0">
                <a:latin typeface="Arial" charset="0"/>
              </a:rPr>
            </a:br>
            <a:r>
              <a:rPr lang="ja-JP" altLang="en-US" dirty="0">
                <a:latin typeface="Arial" charset="0"/>
              </a:rPr>
              <a:t>両立するか？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4258101" y="4505325"/>
            <a:ext cx="796499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鏡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 flipH="1" flipV="1">
            <a:off x="3729038" y="4557713"/>
            <a:ext cx="320675" cy="147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 flipV="1">
            <a:off x="4900613" y="4530725"/>
            <a:ext cx="320675" cy="147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30775" y="2813050"/>
            <a:ext cx="3062288" cy="2743200"/>
            <a:chOff x="3106" y="1772"/>
            <a:chExt cx="1929" cy="172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106" y="1772"/>
              <a:ext cx="1730" cy="1728"/>
              <a:chOff x="3106" y="1772"/>
              <a:chExt cx="1730" cy="1728"/>
            </a:xfrm>
          </p:grpSpPr>
          <p:sp>
            <p:nvSpPr>
              <p:cNvPr id="258056" name="Oval 8"/>
              <p:cNvSpPr>
                <a:spLocks noChangeArrowheads="1"/>
              </p:cNvSpPr>
              <p:nvPr/>
            </p:nvSpPr>
            <p:spPr bwMode="auto">
              <a:xfrm flipH="1">
                <a:off x="3106" y="1772"/>
                <a:ext cx="1730" cy="1728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8057" name="Text Box 9"/>
              <p:cNvSpPr txBox="1">
                <a:spLocks noChangeArrowheads="1"/>
              </p:cNvSpPr>
              <p:nvPr/>
            </p:nvSpPr>
            <p:spPr bwMode="auto">
              <a:xfrm>
                <a:off x="3944" y="1891"/>
                <a:ext cx="675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rPr>
                  <a:t>衛星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rPr>
                  <a:t> I</a:t>
                </a: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464" y="2323"/>
              <a:ext cx="1571" cy="438"/>
              <a:chOff x="3464" y="2323"/>
              <a:chExt cx="1571" cy="438"/>
            </a:xfrm>
          </p:grpSpPr>
          <p:sp>
            <p:nvSpPr>
              <p:cNvPr id="258059" name="Rectangle 11"/>
              <p:cNvSpPr>
                <a:spLocks noChangeArrowheads="1"/>
              </p:cNvSpPr>
              <p:nvPr/>
            </p:nvSpPr>
            <p:spPr bwMode="auto">
              <a:xfrm flipH="1">
                <a:off x="3464" y="2323"/>
                <a:ext cx="67" cy="247"/>
              </a:xfrm>
              <a:prstGeom prst="rect">
                <a:avLst/>
              </a:prstGeom>
              <a:solidFill>
                <a:srgbClr val="CC00CC">
                  <a:alpha val="10001"/>
                </a:srgbClr>
              </a:solidFill>
              <a:ln w="28575">
                <a:solidFill>
                  <a:srgbClr val="000000">
                    <a:alpha val="10001"/>
                  </a:srgbClr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8060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4798" y="2523"/>
                <a:ext cx="264" cy="211"/>
              </a:xfrm>
              <a:prstGeom prst="flowChartManualOperation">
                <a:avLst/>
              </a:prstGeom>
              <a:solidFill>
                <a:srgbClr val="663300">
                  <a:alpha val="10001"/>
                </a:srgbClr>
              </a:solidFill>
              <a:ln w="28575">
                <a:solidFill>
                  <a:srgbClr val="000000">
                    <a:alpha val="10001"/>
                  </a:srgbClr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cxnSp>
            <p:nvCxnSpPr>
              <p:cNvPr id="258061" name="AutoShape 13"/>
              <p:cNvCxnSpPr>
                <a:cxnSpLocks noChangeShapeType="1"/>
                <a:stCxn id="258059" idx="1"/>
                <a:endCxn id="258060" idx="0"/>
              </p:cNvCxnSpPr>
              <p:nvPr/>
            </p:nvCxnSpPr>
            <p:spPr bwMode="auto">
              <a:xfrm>
                <a:off x="3541" y="2446"/>
                <a:ext cx="1274" cy="184"/>
              </a:xfrm>
              <a:prstGeom prst="bentConnector3">
                <a:avLst>
                  <a:gd name="adj1" fmla="val 90579"/>
                </a:avLst>
              </a:prstGeom>
              <a:noFill/>
              <a:ln w="38100">
                <a:solidFill>
                  <a:schemeClr val="tx1">
                    <a:alpha val="10001"/>
                  </a:schemeClr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950913" y="2838450"/>
            <a:ext cx="4427537" cy="2743200"/>
            <a:chOff x="599" y="1788"/>
            <a:chExt cx="2789" cy="1728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798" y="1788"/>
              <a:ext cx="1730" cy="1728"/>
              <a:chOff x="798" y="1788"/>
              <a:chExt cx="1730" cy="1728"/>
            </a:xfrm>
          </p:grpSpPr>
          <p:sp>
            <p:nvSpPr>
              <p:cNvPr id="258064" name="Oval 16"/>
              <p:cNvSpPr>
                <a:spLocks noChangeArrowheads="1"/>
              </p:cNvSpPr>
              <p:nvPr/>
            </p:nvSpPr>
            <p:spPr bwMode="auto">
              <a:xfrm>
                <a:off x="798" y="1788"/>
                <a:ext cx="1730" cy="1728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8065" name="Text Box 17"/>
              <p:cNvSpPr txBox="1">
                <a:spLocks noChangeArrowheads="1"/>
              </p:cNvSpPr>
              <p:nvPr/>
            </p:nvSpPr>
            <p:spPr bwMode="auto">
              <a:xfrm>
                <a:off x="1096" y="1949"/>
                <a:ext cx="67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rPr>
                  <a:t>衛星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rPr>
                  <a:t> II</a:t>
                </a: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599" y="2339"/>
              <a:ext cx="1571" cy="439"/>
              <a:chOff x="599" y="2339"/>
              <a:chExt cx="1571" cy="439"/>
            </a:xfrm>
          </p:grpSpPr>
          <p:sp>
            <p:nvSpPr>
              <p:cNvPr id="258067" name="AutoShape 19"/>
              <p:cNvSpPr>
                <a:spLocks noChangeArrowheads="1"/>
              </p:cNvSpPr>
              <p:nvPr/>
            </p:nvSpPr>
            <p:spPr bwMode="auto">
              <a:xfrm rot="5400000">
                <a:off x="572" y="2541"/>
                <a:ext cx="264" cy="210"/>
              </a:xfrm>
              <a:prstGeom prst="flowChartManualOperation">
                <a:avLst/>
              </a:prstGeom>
              <a:solidFill>
                <a:srgbClr val="663300">
                  <a:alpha val="10001"/>
                </a:srgbClr>
              </a:solidFill>
              <a:ln w="28575">
                <a:solidFill>
                  <a:srgbClr val="000000">
                    <a:alpha val="10001"/>
                  </a:srgbClr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8068" name="Rectangle 20"/>
              <p:cNvSpPr>
                <a:spLocks noChangeArrowheads="1"/>
              </p:cNvSpPr>
              <p:nvPr/>
            </p:nvSpPr>
            <p:spPr bwMode="auto">
              <a:xfrm>
                <a:off x="2102" y="2339"/>
                <a:ext cx="68" cy="248"/>
              </a:xfrm>
              <a:prstGeom prst="rect">
                <a:avLst/>
              </a:prstGeom>
              <a:solidFill>
                <a:srgbClr val="CC00CC">
                  <a:alpha val="10001"/>
                </a:srgbClr>
              </a:solidFill>
              <a:ln w="28575">
                <a:solidFill>
                  <a:srgbClr val="000000">
                    <a:alpha val="10001"/>
                  </a:srgbClr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cxnSp>
            <p:nvCxnSpPr>
              <p:cNvPr id="258069" name="AutoShape 21"/>
              <p:cNvCxnSpPr>
                <a:cxnSpLocks noChangeShapeType="1"/>
                <a:stCxn id="258068" idx="1"/>
                <a:endCxn id="258064" idx="2"/>
              </p:cNvCxnSpPr>
              <p:nvPr/>
            </p:nvCxnSpPr>
            <p:spPr bwMode="auto">
              <a:xfrm rot="10800000" flipV="1">
                <a:off x="789" y="2463"/>
                <a:ext cx="1304" cy="189"/>
              </a:xfrm>
              <a:prstGeom prst="bentConnector3">
                <a:avLst>
                  <a:gd name="adj1" fmla="val 89722"/>
                </a:avLst>
              </a:prstGeom>
              <a:noFill/>
              <a:ln w="38100">
                <a:solidFill>
                  <a:schemeClr val="tx1">
                    <a:alpha val="10001"/>
                  </a:schemeClr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055" y="2561"/>
              <a:ext cx="2333" cy="732"/>
              <a:chOff x="1055" y="2561"/>
              <a:chExt cx="2333" cy="732"/>
            </a:xfrm>
          </p:grpSpPr>
          <p:sp>
            <p:nvSpPr>
              <p:cNvPr id="258071" name="Rectangle 23"/>
              <p:cNvSpPr>
                <a:spLocks noChangeArrowheads="1"/>
              </p:cNvSpPr>
              <p:nvPr/>
            </p:nvSpPr>
            <p:spPr bwMode="auto">
              <a:xfrm rot="2679310">
                <a:off x="1527" y="2570"/>
                <a:ext cx="36" cy="170"/>
              </a:xfrm>
              <a:prstGeom prst="rect">
                <a:avLst/>
              </a:prstGeom>
              <a:solidFill>
                <a:srgbClr val="00CCFF">
                  <a:alpha val="10001"/>
                </a:srgbClr>
              </a:solidFill>
              <a:ln w="28575">
                <a:solidFill>
                  <a:srgbClr val="000000">
                    <a:alpha val="10001"/>
                  </a:srgbClr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1055" y="2561"/>
                <a:ext cx="2333" cy="732"/>
                <a:chOff x="1055" y="2561"/>
                <a:chExt cx="2333" cy="732"/>
              </a:xfrm>
            </p:grpSpPr>
            <p:sp>
              <p:nvSpPr>
                <p:cNvPr id="258073" name="Rectangle 25"/>
                <p:cNvSpPr>
                  <a:spLocks noChangeArrowheads="1"/>
                </p:cNvSpPr>
                <p:nvPr/>
              </p:nvSpPr>
              <p:spPr bwMode="auto">
                <a:xfrm rot="2679310">
                  <a:off x="1527" y="2570"/>
                  <a:ext cx="36" cy="170"/>
                </a:xfrm>
                <a:prstGeom prst="rect">
                  <a:avLst/>
                </a:prstGeom>
                <a:noFill/>
                <a:ln w="28575">
                  <a:solidFill>
                    <a:srgbClr val="000000">
                      <a:alpha val="10001"/>
                    </a:srgbClr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8074" name="Line 26"/>
                <p:cNvSpPr>
                  <a:spLocks noChangeShapeType="1"/>
                </p:cNvSpPr>
                <p:nvPr/>
              </p:nvSpPr>
              <p:spPr bwMode="auto">
                <a:xfrm>
                  <a:off x="1567" y="2632"/>
                  <a:ext cx="1" cy="474"/>
                </a:xfrm>
                <a:prstGeom prst="line">
                  <a:avLst/>
                </a:prstGeom>
                <a:noFill/>
                <a:ln w="57150">
                  <a:solidFill>
                    <a:srgbClr val="00FF00">
                      <a:alpha val="10001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807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391" y="2652"/>
                  <a:ext cx="1997" cy="1"/>
                </a:xfrm>
                <a:prstGeom prst="line">
                  <a:avLst/>
                </a:prstGeom>
                <a:noFill/>
                <a:ln w="57150">
                  <a:solidFill>
                    <a:srgbClr val="00FF00">
                      <a:alpha val="10001"/>
                    </a:srgbClr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8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55" y="2561"/>
                  <a:ext cx="337" cy="177"/>
                </a:xfrm>
                <a:prstGeom prst="rect">
                  <a:avLst/>
                </a:prstGeom>
                <a:solidFill>
                  <a:srgbClr val="0000FF">
                    <a:alpha val="10001"/>
                  </a:srgbClr>
                </a:solidFill>
                <a:ln w="28575">
                  <a:solidFill>
                    <a:srgbClr val="000000">
                      <a:alpha val="10001"/>
                    </a:srgbClr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8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2102" y="2716"/>
                  <a:ext cx="68" cy="248"/>
                </a:xfrm>
                <a:prstGeom prst="rect">
                  <a:avLst/>
                </a:prstGeom>
                <a:solidFill>
                  <a:srgbClr val="FF9900">
                    <a:alpha val="10001"/>
                  </a:srgbClr>
                </a:solidFill>
                <a:ln w="28575">
                  <a:solidFill>
                    <a:srgbClr val="000000">
                      <a:alpha val="10001"/>
                    </a:srgbClr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grpSp>
              <p:nvGrpSpPr>
                <p:cNvPr id="10" name="Group 30"/>
                <p:cNvGrpSpPr>
                  <a:grpSpLocks/>
                </p:cNvGrpSpPr>
                <p:nvPr/>
              </p:nvGrpSpPr>
              <p:grpSpPr bwMode="auto">
                <a:xfrm>
                  <a:off x="1455" y="3111"/>
                  <a:ext cx="216" cy="173"/>
                  <a:chOff x="1455" y="3111"/>
                  <a:chExt cx="216" cy="173"/>
                </a:xfrm>
              </p:grpSpPr>
              <p:sp>
                <p:nvSpPr>
                  <p:cNvPr id="25807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509" y="3189"/>
                    <a:ext cx="115" cy="95"/>
                  </a:xfrm>
                  <a:prstGeom prst="rect">
                    <a:avLst/>
                  </a:prstGeom>
                  <a:solidFill>
                    <a:srgbClr val="0000FF">
                      <a:alpha val="10001"/>
                    </a:srgbClr>
                  </a:solidFill>
                  <a:ln w="28575">
                    <a:solidFill>
                      <a:srgbClr val="000000">
                        <a:alpha val="10001"/>
                      </a:srgbClr>
                    </a:solidFill>
                    <a:miter lim="800000"/>
                    <a:headEnd/>
                    <a:tailEnd/>
                  </a:ln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25808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455" y="3111"/>
                    <a:ext cx="216" cy="78"/>
                  </a:xfrm>
                  <a:prstGeom prst="rect">
                    <a:avLst/>
                  </a:prstGeom>
                  <a:solidFill>
                    <a:srgbClr val="0000FF">
                      <a:alpha val="10001"/>
                    </a:srgbClr>
                  </a:solidFill>
                  <a:ln w="28575">
                    <a:solidFill>
                      <a:srgbClr val="000000">
                        <a:alpha val="10001"/>
                      </a:srgbClr>
                    </a:solidFill>
                    <a:miter lim="800000"/>
                    <a:headEnd/>
                    <a:tailEnd/>
                  </a:ln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</p:grpSp>
            <p:cxnSp>
              <p:nvCxnSpPr>
                <p:cNvPr id="258081" name="AutoShape 33"/>
                <p:cNvCxnSpPr>
                  <a:cxnSpLocks noChangeShapeType="1"/>
                  <a:stCxn id="258079" idx="2"/>
                  <a:endCxn id="258077" idx="1"/>
                </p:cNvCxnSpPr>
                <p:nvPr/>
              </p:nvCxnSpPr>
              <p:spPr bwMode="auto">
                <a:xfrm rot="5400000" flipH="1" flipV="1">
                  <a:off x="1603" y="2804"/>
                  <a:ext cx="453" cy="526"/>
                </a:xfrm>
                <a:prstGeom prst="bentConnector4">
                  <a:avLst>
                    <a:gd name="adj1" fmla="val -29579"/>
                    <a:gd name="adj2" fmla="val 56273"/>
                  </a:avLst>
                </a:prstGeom>
                <a:noFill/>
                <a:ln w="38100">
                  <a:solidFill>
                    <a:schemeClr val="tx1">
                      <a:alpha val="10001"/>
                    </a:schemeClr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</p:grpSp>
        </p:grpSp>
      </p:grpSp>
      <p:grpSp>
        <p:nvGrpSpPr>
          <p:cNvPr id="11" name="Group 34"/>
          <p:cNvGrpSpPr>
            <a:grpSpLocks/>
          </p:cNvGrpSpPr>
          <p:nvPr/>
        </p:nvGrpSpPr>
        <p:grpSpPr bwMode="auto">
          <a:xfrm flipH="1">
            <a:off x="4484688" y="3802063"/>
            <a:ext cx="914400" cy="758825"/>
            <a:chOff x="4785" y="11039"/>
            <a:chExt cx="829" cy="688"/>
          </a:xfrm>
        </p:grpSpPr>
        <p:sp>
          <p:nvSpPr>
            <p:cNvPr id="258083" name="Freeform 35"/>
            <p:cNvSpPr>
              <a:spLocks/>
            </p:cNvSpPr>
            <p:nvPr/>
          </p:nvSpPr>
          <p:spPr bwMode="auto">
            <a:xfrm>
              <a:off x="4800" y="11132"/>
              <a:ext cx="233" cy="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  <p:sp>
          <p:nvSpPr>
            <p:cNvPr id="258084" name="Line 36"/>
            <p:cNvSpPr>
              <a:spLocks noChangeShapeType="1"/>
            </p:cNvSpPr>
            <p:nvPr/>
          </p:nvSpPr>
          <p:spPr bwMode="auto">
            <a:xfrm>
              <a:off x="4798" y="11113"/>
              <a:ext cx="1" cy="5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  <p:sp>
          <p:nvSpPr>
            <p:cNvPr id="258085" name="Line 37"/>
            <p:cNvSpPr>
              <a:spLocks noChangeShapeType="1"/>
            </p:cNvSpPr>
            <p:nvPr/>
          </p:nvSpPr>
          <p:spPr bwMode="auto">
            <a:xfrm>
              <a:off x="4787" y="11129"/>
              <a:ext cx="250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  <p:sp>
          <p:nvSpPr>
            <p:cNvPr id="258086" name="Line 38"/>
            <p:cNvSpPr>
              <a:spLocks noChangeShapeType="1"/>
            </p:cNvSpPr>
            <p:nvPr/>
          </p:nvSpPr>
          <p:spPr bwMode="auto">
            <a:xfrm>
              <a:off x="4785" y="11645"/>
              <a:ext cx="259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  <p:sp>
          <p:nvSpPr>
            <p:cNvPr id="258087" name="Arc 39"/>
            <p:cNvSpPr>
              <a:spLocks/>
            </p:cNvSpPr>
            <p:nvPr/>
          </p:nvSpPr>
          <p:spPr bwMode="auto">
            <a:xfrm rot="35128499">
              <a:off x="4917" y="11030"/>
              <a:ext cx="688" cy="706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3544888" y="3829050"/>
            <a:ext cx="914400" cy="758825"/>
            <a:chOff x="4785" y="11039"/>
            <a:chExt cx="829" cy="688"/>
          </a:xfrm>
        </p:grpSpPr>
        <p:sp>
          <p:nvSpPr>
            <p:cNvPr id="258089" name="Freeform 41"/>
            <p:cNvSpPr>
              <a:spLocks/>
            </p:cNvSpPr>
            <p:nvPr/>
          </p:nvSpPr>
          <p:spPr bwMode="auto">
            <a:xfrm>
              <a:off x="4800" y="11132"/>
              <a:ext cx="233" cy="5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87"/>
                </a:cxn>
                <a:cxn ang="0">
                  <a:pos x="312" y="687"/>
                </a:cxn>
                <a:cxn ang="0">
                  <a:pos x="258" y="501"/>
                </a:cxn>
                <a:cxn ang="0">
                  <a:pos x="246" y="345"/>
                </a:cxn>
                <a:cxn ang="0">
                  <a:pos x="261" y="171"/>
                </a:cxn>
                <a:cxn ang="0">
                  <a:pos x="306" y="0"/>
                </a:cxn>
                <a:cxn ang="0">
                  <a:pos x="0" y="0"/>
                </a:cxn>
              </a:cxnLst>
              <a:rect l="0" t="0" r="r" b="b"/>
              <a:pathLst>
                <a:path w="312" h="687">
                  <a:moveTo>
                    <a:pt x="0" y="0"/>
                  </a:moveTo>
                  <a:lnTo>
                    <a:pt x="3" y="687"/>
                  </a:lnTo>
                  <a:lnTo>
                    <a:pt x="312" y="687"/>
                  </a:lnTo>
                  <a:lnTo>
                    <a:pt x="258" y="501"/>
                  </a:lnTo>
                  <a:lnTo>
                    <a:pt x="246" y="345"/>
                  </a:lnTo>
                  <a:lnTo>
                    <a:pt x="261" y="171"/>
                  </a:lnTo>
                  <a:lnTo>
                    <a:pt x="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  <p:sp>
          <p:nvSpPr>
            <p:cNvPr id="258090" name="Line 42"/>
            <p:cNvSpPr>
              <a:spLocks noChangeShapeType="1"/>
            </p:cNvSpPr>
            <p:nvPr/>
          </p:nvSpPr>
          <p:spPr bwMode="auto">
            <a:xfrm>
              <a:off x="4798" y="11113"/>
              <a:ext cx="1" cy="5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  <p:sp>
          <p:nvSpPr>
            <p:cNvPr id="258091" name="Line 43"/>
            <p:cNvSpPr>
              <a:spLocks noChangeShapeType="1"/>
            </p:cNvSpPr>
            <p:nvPr/>
          </p:nvSpPr>
          <p:spPr bwMode="auto">
            <a:xfrm>
              <a:off x="4787" y="11129"/>
              <a:ext cx="250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  <p:sp>
          <p:nvSpPr>
            <p:cNvPr id="258092" name="Line 44"/>
            <p:cNvSpPr>
              <a:spLocks noChangeShapeType="1"/>
            </p:cNvSpPr>
            <p:nvPr/>
          </p:nvSpPr>
          <p:spPr bwMode="auto">
            <a:xfrm>
              <a:off x="4785" y="11645"/>
              <a:ext cx="259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  <p:sp>
          <p:nvSpPr>
            <p:cNvPr id="258093" name="Arc 45"/>
            <p:cNvSpPr>
              <a:spLocks/>
            </p:cNvSpPr>
            <p:nvPr/>
          </p:nvSpPr>
          <p:spPr bwMode="auto">
            <a:xfrm rot="35128499">
              <a:off x="4917" y="11030"/>
              <a:ext cx="688" cy="706"/>
            </a:xfrm>
            <a:custGeom>
              <a:avLst/>
              <a:gdLst>
                <a:gd name="G0" fmla="+- 0 0 0"/>
                <a:gd name="G1" fmla="+- 19786 0 0"/>
                <a:gd name="G2" fmla="+- 21600 0 0"/>
                <a:gd name="T0" fmla="*/ 8665 w 19558"/>
                <a:gd name="T1" fmla="*/ 0 h 19786"/>
                <a:gd name="T2" fmla="*/ 19558 w 19558"/>
                <a:gd name="T3" fmla="*/ 10618 h 19786"/>
                <a:gd name="T4" fmla="*/ 0 w 19558"/>
                <a:gd name="T5" fmla="*/ 19786 h 19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8" h="19786" fill="none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</a:path>
                <a:path w="19558" h="19786" stroke="0" extrusionOk="0">
                  <a:moveTo>
                    <a:pt x="8664" y="0"/>
                  </a:moveTo>
                  <a:cubicBezTo>
                    <a:pt x="13463" y="2101"/>
                    <a:pt x="17334" y="5875"/>
                    <a:pt x="19557" y="10618"/>
                  </a:cubicBezTo>
                  <a:lnTo>
                    <a:pt x="0" y="19786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02952 2.59259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02014 -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01493 4.81481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01614 1.11111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3916907" y="2874963"/>
            <a:ext cx="1255594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ローカルセンサー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263525" y="4999038"/>
            <a:ext cx="16097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スラスター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 flipV="1">
            <a:off x="846138" y="4424363"/>
            <a:ext cx="246062" cy="62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7037388" y="4757738"/>
            <a:ext cx="1538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スラスター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79" name="Line 7"/>
          <p:cNvSpPr>
            <a:spLocks noChangeShapeType="1"/>
          </p:cNvSpPr>
          <p:nvPr/>
        </p:nvSpPr>
        <p:spPr bwMode="auto">
          <a:xfrm flipH="1">
            <a:off x="2705100" y="2674938"/>
            <a:ext cx="592138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80" name="Line 8"/>
          <p:cNvSpPr>
            <a:spLocks noChangeShapeType="1"/>
          </p:cNvSpPr>
          <p:nvPr/>
        </p:nvSpPr>
        <p:spPr bwMode="auto">
          <a:xfrm flipH="1">
            <a:off x="3443288" y="3273425"/>
            <a:ext cx="465137" cy="385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81" name="Line 9"/>
          <p:cNvSpPr>
            <a:spLocks noChangeShapeType="1"/>
          </p:cNvSpPr>
          <p:nvPr/>
        </p:nvSpPr>
        <p:spPr bwMode="auto">
          <a:xfrm flipV="1">
            <a:off x="7735888" y="4419600"/>
            <a:ext cx="100012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82" name="Line 10"/>
          <p:cNvSpPr>
            <a:spLocks noChangeShapeType="1"/>
          </p:cNvSpPr>
          <p:nvPr/>
        </p:nvSpPr>
        <p:spPr bwMode="auto">
          <a:xfrm>
            <a:off x="5048250" y="3246438"/>
            <a:ext cx="465138" cy="38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84" name="Line 12"/>
          <p:cNvSpPr>
            <a:spLocks noChangeShapeType="1"/>
          </p:cNvSpPr>
          <p:nvPr/>
        </p:nvSpPr>
        <p:spPr bwMode="auto">
          <a:xfrm flipH="1" flipV="1">
            <a:off x="3729038" y="4557713"/>
            <a:ext cx="320675" cy="147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 flipV="1">
            <a:off x="4900613" y="4530725"/>
            <a:ext cx="320675" cy="147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86" name="Line 14"/>
          <p:cNvSpPr>
            <a:spLocks noChangeShapeType="1"/>
          </p:cNvSpPr>
          <p:nvPr/>
        </p:nvSpPr>
        <p:spPr bwMode="auto">
          <a:xfrm>
            <a:off x="5580063" y="2620963"/>
            <a:ext cx="592137" cy="1081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59087" name="AutoShape 15"/>
          <p:cNvSpPr>
            <a:spLocks noChangeArrowheads="1"/>
          </p:cNvSpPr>
          <p:nvPr/>
        </p:nvSpPr>
        <p:spPr bwMode="auto">
          <a:xfrm>
            <a:off x="3325813" y="1954213"/>
            <a:ext cx="2187575" cy="8445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衛星－ミラー間の相対変位信号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50913" y="2838450"/>
            <a:ext cx="4427537" cy="2743200"/>
            <a:chOff x="599" y="1788"/>
            <a:chExt cx="2789" cy="1728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798" y="1788"/>
              <a:ext cx="1730" cy="1728"/>
              <a:chOff x="798" y="1788"/>
              <a:chExt cx="1730" cy="1728"/>
            </a:xfrm>
          </p:grpSpPr>
          <p:sp>
            <p:nvSpPr>
              <p:cNvPr id="259090" name="Oval 18"/>
              <p:cNvSpPr>
                <a:spLocks noChangeArrowheads="1"/>
              </p:cNvSpPr>
              <p:nvPr/>
            </p:nvSpPr>
            <p:spPr bwMode="auto">
              <a:xfrm>
                <a:off x="798" y="1788"/>
                <a:ext cx="1730" cy="1728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091" name="Text Box 19"/>
              <p:cNvSpPr txBox="1">
                <a:spLocks noChangeArrowheads="1"/>
              </p:cNvSpPr>
              <p:nvPr/>
            </p:nvSpPr>
            <p:spPr bwMode="auto">
              <a:xfrm>
                <a:off x="1096" y="1949"/>
                <a:ext cx="67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rPr>
                  <a:t>衛星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rPr>
                  <a:t> II</a:t>
                </a: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599" y="2339"/>
              <a:ext cx="1571" cy="439"/>
              <a:chOff x="599" y="2339"/>
              <a:chExt cx="1571" cy="439"/>
            </a:xfrm>
          </p:grpSpPr>
          <p:sp>
            <p:nvSpPr>
              <p:cNvPr id="259093" name="AutoShape 21"/>
              <p:cNvSpPr>
                <a:spLocks noChangeArrowheads="1"/>
              </p:cNvSpPr>
              <p:nvPr/>
            </p:nvSpPr>
            <p:spPr bwMode="auto">
              <a:xfrm rot="5400000">
                <a:off x="572" y="2541"/>
                <a:ext cx="264" cy="210"/>
              </a:xfrm>
              <a:prstGeom prst="flowChartManualOperation">
                <a:avLst/>
              </a:prstGeom>
              <a:solidFill>
                <a:srgbClr val="6633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094" name="Rectangle 22"/>
              <p:cNvSpPr>
                <a:spLocks noChangeArrowheads="1"/>
              </p:cNvSpPr>
              <p:nvPr/>
            </p:nvSpPr>
            <p:spPr bwMode="auto">
              <a:xfrm>
                <a:off x="2102" y="2339"/>
                <a:ext cx="68" cy="248"/>
              </a:xfrm>
              <a:prstGeom prst="rect">
                <a:avLst/>
              </a:prstGeom>
              <a:solidFill>
                <a:srgbClr val="CC00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cxnSp>
            <p:nvCxnSpPr>
              <p:cNvPr id="259095" name="AutoShape 23"/>
              <p:cNvCxnSpPr>
                <a:cxnSpLocks noChangeShapeType="1"/>
                <a:stCxn id="259094" idx="1"/>
                <a:endCxn id="259090" idx="2"/>
              </p:cNvCxnSpPr>
              <p:nvPr/>
            </p:nvCxnSpPr>
            <p:spPr bwMode="auto">
              <a:xfrm rot="10800000" flipV="1">
                <a:off x="789" y="2463"/>
                <a:ext cx="1304" cy="189"/>
              </a:xfrm>
              <a:prstGeom prst="bentConnector3">
                <a:avLst>
                  <a:gd name="adj1" fmla="val 89722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55" y="2561"/>
              <a:ext cx="2333" cy="732"/>
              <a:chOff x="1055" y="2561"/>
              <a:chExt cx="2333" cy="732"/>
            </a:xfrm>
          </p:grpSpPr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 rot="2679310">
                <a:off x="1527" y="2570"/>
                <a:ext cx="36" cy="170"/>
              </a:xfrm>
              <a:prstGeom prst="rect">
                <a:avLst/>
              </a:prstGeom>
              <a:solidFill>
                <a:srgbClr val="00CCFF">
                  <a:alpha val="10001"/>
                </a:srgbClr>
              </a:solidFill>
              <a:ln w="28575">
                <a:solidFill>
                  <a:srgbClr val="000000">
                    <a:alpha val="10001"/>
                  </a:srgbClr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grpSp>
            <p:nvGrpSpPr>
              <p:cNvPr id="6" name="Group 26"/>
              <p:cNvGrpSpPr>
                <a:grpSpLocks/>
              </p:cNvGrpSpPr>
              <p:nvPr/>
            </p:nvGrpSpPr>
            <p:grpSpPr bwMode="auto">
              <a:xfrm>
                <a:off x="1055" y="2561"/>
                <a:ext cx="2333" cy="732"/>
                <a:chOff x="1055" y="2561"/>
                <a:chExt cx="2333" cy="732"/>
              </a:xfrm>
            </p:grpSpPr>
            <p:sp>
              <p:nvSpPr>
                <p:cNvPr id="259099" name="Rectangle 27"/>
                <p:cNvSpPr>
                  <a:spLocks noChangeArrowheads="1"/>
                </p:cNvSpPr>
                <p:nvPr/>
              </p:nvSpPr>
              <p:spPr bwMode="auto">
                <a:xfrm rot="2679310">
                  <a:off x="1527" y="2570"/>
                  <a:ext cx="36" cy="170"/>
                </a:xfrm>
                <a:prstGeom prst="rect">
                  <a:avLst/>
                </a:prstGeom>
                <a:noFill/>
                <a:ln w="28575">
                  <a:solidFill>
                    <a:srgbClr val="000000">
                      <a:alpha val="10001"/>
                    </a:srgbClr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9100" name="Line 28"/>
                <p:cNvSpPr>
                  <a:spLocks noChangeShapeType="1"/>
                </p:cNvSpPr>
                <p:nvPr/>
              </p:nvSpPr>
              <p:spPr bwMode="auto">
                <a:xfrm>
                  <a:off x="1567" y="2632"/>
                  <a:ext cx="1" cy="474"/>
                </a:xfrm>
                <a:prstGeom prst="line">
                  <a:avLst/>
                </a:prstGeom>
                <a:noFill/>
                <a:ln w="57150">
                  <a:solidFill>
                    <a:srgbClr val="00FF00">
                      <a:alpha val="10001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9101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1391" y="2652"/>
                  <a:ext cx="1997" cy="1"/>
                </a:xfrm>
                <a:prstGeom prst="line">
                  <a:avLst/>
                </a:prstGeom>
                <a:noFill/>
                <a:ln w="57150">
                  <a:solidFill>
                    <a:srgbClr val="00FF00">
                      <a:alpha val="10001"/>
                    </a:srgbClr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9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1055" y="2561"/>
                  <a:ext cx="337" cy="177"/>
                </a:xfrm>
                <a:prstGeom prst="rect">
                  <a:avLst/>
                </a:prstGeom>
                <a:solidFill>
                  <a:srgbClr val="0000FF">
                    <a:alpha val="10001"/>
                  </a:srgbClr>
                </a:solidFill>
                <a:ln w="28575">
                  <a:solidFill>
                    <a:srgbClr val="000000">
                      <a:alpha val="10001"/>
                    </a:srgbClr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9103" name="Rectangle 31"/>
                <p:cNvSpPr>
                  <a:spLocks noChangeArrowheads="1"/>
                </p:cNvSpPr>
                <p:nvPr/>
              </p:nvSpPr>
              <p:spPr bwMode="auto">
                <a:xfrm>
                  <a:off x="2102" y="2716"/>
                  <a:ext cx="68" cy="248"/>
                </a:xfrm>
                <a:prstGeom prst="rect">
                  <a:avLst/>
                </a:prstGeom>
                <a:solidFill>
                  <a:srgbClr val="FF9900">
                    <a:alpha val="10001"/>
                  </a:srgbClr>
                </a:solidFill>
                <a:ln w="28575">
                  <a:solidFill>
                    <a:srgbClr val="000000">
                      <a:alpha val="10001"/>
                    </a:srgbClr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grpSp>
              <p:nvGrpSpPr>
                <p:cNvPr id="7" name="Group 32"/>
                <p:cNvGrpSpPr>
                  <a:grpSpLocks/>
                </p:cNvGrpSpPr>
                <p:nvPr/>
              </p:nvGrpSpPr>
              <p:grpSpPr bwMode="auto">
                <a:xfrm>
                  <a:off x="1455" y="3111"/>
                  <a:ext cx="216" cy="173"/>
                  <a:chOff x="1455" y="3111"/>
                  <a:chExt cx="216" cy="173"/>
                </a:xfrm>
              </p:grpSpPr>
              <p:sp>
                <p:nvSpPr>
                  <p:cNvPr id="25910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509" y="3189"/>
                    <a:ext cx="115" cy="95"/>
                  </a:xfrm>
                  <a:prstGeom prst="rect">
                    <a:avLst/>
                  </a:prstGeom>
                  <a:solidFill>
                    <a:srgbClr val="0000FF">
                      <a:alpha val="10001"/>
                    </a:srgbClr>
                  </a:solidFill>
                  <a:ln w="28575">
                    <a:solidFill>
                      <a:srgbClr val="000000">
                        <a:alpha val="10001"/>
                      </a:srgbClr>
                    </a:solidFill>
                    <a:miter lim="800000"/>
                    <a:headEnd/>
                    <a:tailEnd/>
                  </a:ln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25910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455" y="3111"/>
                    <a:ext cx="216" cy="78"/>
                  </a:xfrm>
                  <a:prstGeom prst="rect">
                    <a:avLst/>
                  </a:prstGeom>
                  <a:solidFill>
                    <a:srgbClr val="0000FF">
                      <a:alpha val="10001"/>
                    </a:srgbClr>
                  </a:solidFill>
                  <a:ln w="28575">
                    <a:solidFill>
                      <a:srgbClr val="000000">
                        <a:alpha val="10001"/>
                      </a:srgbClr>
                    </a:solidFill>
                    <a:miter lim="800000"/>
                    <a:headEnd/>
                    <a:tailEnd/>
                  </a:ln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</p:grpSp>
            <p:cxnSp>
              <p:nvCxnSpPr>
                <p:cNvPr id="259107" name="AutoShape 35"/>
                <p:cNvCxnSpPr>
                  <a:cxnSpLocks noChangeShapeType="1"/>
                  <a:stCxn id="259105" idx="2"/>
                  <a:endCxn id="259103" idx="1"/>
                </p:cNvCxnSpPr>
                <p:nvPr/>
              </p:nvCxnSpPr>
              <p:spPr bwMode="auto">
                <a:xfrm rot="5400000" flipH="1" flipV="1">
                  <a:off x="1603" y="2804"/>
                  <a:ext cx="453" cy="526"/>
                </a:xfrm>
                <a:prstGeom prst="bentConnector4">
                  <a:avLst>
                    <a:gd name="adj1" fmla="val -29579"/>
                    <a:gd name="adj2" fmla="val 56273"/>
                  </a:avLst>
                </a:prstGeom>
                <a:noFill/>
                <a:ln w="38100">
                  <a:solidFill>
                    <a:schemeClr val="tx1">
                      <a:alpha val="10001"/>
                    </a:schemeClr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2233" y="2412"/>
              <a:ext cx="576" cy="478"/>
              <a:chOff x="4785" y="11039"/>
              <a:chExt cx="829" cy="688"/>
            </a:xfrm>
          </p:grpSpPr>
          <p:sp>
            <p:nvSpPr>
              <p:cNvPr id="259109" name="Freeform 37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10" name="Line 38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11" name="Line 39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12" name="Line 40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13" name="Arc 41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4484688" y="2813050"/>
            <a:ext cx="3508375" cy="2743200"/>
            <a:chOff x="2825" y="1772"/>
            <a:chExt cx="2210" cy="1728"/>
          </a:xfrm>
        </p:grpSpPr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3106" y="1772"/>
              <a:ext cx="1730" cy="1728"/>
              <a:chOff x="3106" y="1772"/>
              <a:chExt cx="1730" cy="1728"/>
            </a:xfrm>
          </p:grpSpPr>
          <p:sp>
            <p:nvSpPr>
              <p:cNvPr id="259116" name="Oval 44"/>
              <p:cNvSpPr>
                <a:spLocks noChangeArrowheads="1"/>
              </p:cNvSpPr>
              <p:nvPr/>
            </p:nvSpPr>
            <p:spPr bwMode="auto">
              <a:xfrm flipH="1">
                <a:off x="3106" y="1772"/>
                <a:ext cx="1730" cy="1728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17" name="Text Box 45"/>
              <p:cNvSpPr txBox="1">
                <a:spLocks noChangeArrowheads="1"/>
              </p:cNvSpPr>
              <p:nvPr/>
            </p:nvSpPr>
            <p:spPr bwMode="auto">
              <a:xfrm>
                <a:off x="3944" y="1891"/>
                <a:ext cx="675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rPr>
                  <a:t>衛星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rPr>
                  <a:t> I</a:t>
                </a: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3464" y="2323"/>
              <a:ext cx="1571" cy="438"/>
              <a:chOff x="3464" y="2323"/>
              <a:chExt cx="1571" cy="438"/>
            </a:xfrm>
          </p:grpSpPr>
          <p:sp>
            <p:nvSpPr>
              <p:cNvPr id="259119" name="Rectangle 47"/>
              <p:cNvSpPr>
                <a:spLocks noChangeArrowheads="1"/>
              </p:cNvSpPr>
              <p:nvPr/>
            </p:nvSpPr>
            <p:spPr bwMode="auto">
              <a:xfrm flipH="1">
                <a:off x="3464" y="2323"/>
                <a:ext cx="67" cy="247"/>
              </a:xfrm>
              <a:prstGeom prst="rect">
                <a:avLst/>
              </a:prstGeom>
              <a:solidFill>
                <a:srgbClr val="CC00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20" name="AutoShape 48"/>
              <p:cNvSpPr>
                <a:spLocks noChangeArrowheads="1"/>
              </p:cNvSpPr>
              <p:nvPr/>
            </p:nvSpPr>
            <p:spPr bwMode="auto">
              <a:xfrm rot="16200000" flipH="1">
                <a:off x="4798" y="2523"/>
                <a:ext cx="264" cy="211"/>
              </a:xfrm>
              <a:prstGeom prst="flowChartManualOperation">
                <a:avLst/>
              </a:prstGeom>
              <a:solidFill>
                <a:srgbClr val="6633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cxnSp>
            <p:nvCxnSpPr>
              <p:cNvPr id="259121" name="AutoShape 49"/>
              <p:cNvCxnSpPr>
                <a:cxnSpLocks noChangeShapeType="1"/>
                <a:stCxn id="259119" idx="1"/>
                <a:endCxn id="259120" idx="0"/>
              </p:cNvCxnSpPr>
              <p:nvPr/>
            </p:nvCxnSpPr>
            <p:spPr bwMode="auto">
              <a:xfrm>
                <a:off x="3541" y="2446"/>
                <a:ext cx="1274" cy="184"/>
              </a:xfrm>
              <a:prstGeom prst="bentConnector3">
                <a:avLst>
                  <a:gd name="adj1" fmla="val 9057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 flipH="1">
              <a:off x="2825" y="2395"/>
              <a:ext cx="576" cy="478"/>
              <a:chOff x="4785" y="11039"/>
              <a:chExt cx="829" cy="688"/>
            </a:xfrm>
          </p:grpSpPr>
          <p:sp>
            <p:nvSpPr>
              <p:cNvPr id="259123" name="Freeform 51"/>
              <p:cNvSpPr>
                <a:spLocks/>
              </p:cNvSpPr>
              <p:nvPr/>
            </p:nvSpPr>
            <p:spPr bwMode="auto">
              <a:xfrm>
                <a:off x="4800" y="11132"/>
                <a:ext cx="233" cy="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87"/>
                  </a:cxn>
                  <a:cxn ang="0">
                    <a:pos x="312" y="687"/>
                  </a:cxn>
                  <a:cxn ang="0">
                    <a:pos x="258" y="501"/>
                  </a:cxn>
                  <a:cxn ang="0">
                    <a:pos x="246" y="345"/>
                  </a:cxn>
                  <a:cxn ang="0">
                    <a:pos x="261" y="171"/>
                  </a:cxn>
                  <a:cxn ang="0">
                    <a:pos x="306" y="0"/>
                  </a:cxn>
                  <a:cxn ang="0">
                    <a:pos x="0" y="0"/>
                  </a:cxn>
                </a:cxnLst>
                <a:rect l="0" t="0" r="r" b="b"/>
                <a:pathLst>
                  <a:path w="312" h="687">
                    <a:moveTo>
                      <a:pt x="0" y="0"/>
                    </a:moveTo>
                    <a:lnTo>
                      <a:pt x="3" y="687"/>
                    </a:lnTo>
                    <a:lnTo>
                      <a:pt x="312" y="687"/>
                    </a:lnTo>
                    <a:lnTo>
                      <a:pt x="258" y="501"/>
                    </a:lnTo>
                    <a:lnTo>
                      <a:pt x="246" y="345"/>
                    </a:lnTo>
                    <a:lnTo>
                      <a:pt x="261" y="171"/>
                    </a:lnTo>
                    <a:lnTo>
                      <a:pt x="3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24" name="Line 52"/>
              <p:cNvSpPr>
                <a:spLocks noChangeShapeType="1"/>
              </p:cNvSpPr>
              <p:nvPr/>
            </p:nvSpPr>
            <p:spPr bwMode="auto">
              <a:xfrm>
                <a:off x="4798" y="11113"/>
                <a:ext cx="1" cy="54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25" name="Line 53"/>
              <p:cNvSpPr>
                <a:spLocks noChangeShapeType="1"/>
              </p:cNvSpPr>
              <p:nvPr/>
            </p:nvSpPr>
            <p:spPr bwMode="auto">
              <a:xfrm>
                <a:off x="4787" y="11129"/>
                <a:ext cx="2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26" name="Line 54"/>
              <p:cNvSpPr>
                <a:spLocks noChangeShapeType="1"/>
              </p:cNvSpPr>
              <p:nvPr/>
            </p:nvSpPr>
            <p:spPr bwMode="auto">
              <a:xfrm>
                <a:off x="4785" y="11645"/>
                <a:ext cx="259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259127" name="Arc 55"/>
              <p:cNvSpPr>
                <a:spLocks/>
              </p:cNvSpPr>
              <p:nvPr/>
            </p:nvSpPr>
            <p:spPr bwMode="auto">
              <a:xfrm rot="35128499">
                <a:off x="4917" y="11030"/>
                <a:ext cx="688" cy="706"/>
              </a:xfrm>
              <a:custGeom>
                <a:avLst/>
                <a:gdLst>
                  <a:gd name="G0" fmla="+- 0 0 0"/>
                  <a:gd name="G1" fmla="+- 19786 0 0"/>
                  <a:gd name="G2" fmla="+- 21600 0 0"/>
                  <a:gd name="T0" fmla="*/ 8665 w 19558"/>
                  <a:gd name="T1" fmla="*/ 0 h 19786"/>
                  <a:gd name="T2" fmla="*/ 19558 w 19558"/>
                  <a:gd name="T3" fmla="*/ 10618 h 19786"/>
                  <a:gd name="T4" fmla="*/ 0 w 19558"/>
                  <a:gd name="T5" fmla="*/ 19786 h 19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8" h="19786" fill="none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</a:path>
                  <a:path w="19558" h="19786" stroke="0" extrusionOk="0">
                    <a:moveTo>
                      <a:pt x="8664" y="0"/>
                    </a:moveTo>
                    <a:cubicBezTo>
                      <a:pt x="13463" y="2101"/>
                      <a:pt x="17334" y="5875"/>
                      <a:pt x="19557" y="10618"/>
                    </a:cubicBezTo>
                    <a:lnTo>
                      <a:pt x="0" y="1978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4295" tIns="8890" rIns="74295" bIns="889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4258101" y="4505325"/>
            <a:ext cx="796499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鏡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ja-JP" altLang="en-US" dirty="0">
                <a:latin typeface="Arial" charset="0"/>
              </a:rPr>
              <a:t>ドラッグフリー衛星と光共振器</a:t>
            </a:r>
            <a:r>
              <a:rPr lang="en-US" altLang="ja-JP" dirty="0">
                <a:latin typeface="Arial" charset="0"/>
              </a:rPr>
              <a:t>: </a:t>
            </a:r>
            <a:br>
              <a:rPr lang="en-US" altLang="ja-JP" dirty="0">
                <a:latin typeface="Arial" charset="0"/>
              </a:rPr>
            </a:br>
            <a:r>
              <a:rPr lang="ja-JP" altLang="en-US" dirty="0">
                <a:latin typeface="Arial" charset="0"/>
              </a:rPr>
              <a:t>両立するか？</a:t>
            </a:r>
            <a:endParaRPr lang="en-US" altLang="ja-JP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01979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02951 1.11111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63525" y="4999038"/>
            <a:ext cx="16097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スラスター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01" name="Line 5"/>
          <p:cNvSpPr>
            <a:spLocks noChangeShapeType="1"/>
          </p:cNvSpPr>
          <p:nvPr/>
        </p:nvSpPr>
        <p:spPr bwMode="auto">
          <a:xfrm flipV="1">
            <a:off x="846138" y="4424363"/>
            <a:ext cx="246062" cy="62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7037388" y="4757738"/>
            <a:ext cx="1538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スラスター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03" name="Line 7"/>
          <p:cNvSpPr>
            <a:spLocks noChangeShapeType="1"/>
          </p:cNvSpPr>
          <p:nvPr/>
        </p:nvSpPr>
        <p:spPr bwMode="auto">
          <a:xfrm flipH="1">
            <a:off x="2705100" y="2674938"/>
            <a:ext cx="592138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04" name="Line 8"/>
          <p:cNvSpPr>
            <a:spLocks noChangeShapeType="1"/>
          </p:cNvSpPr>
          <p:nvPr/>
        </p:nvSpPr>
        <p:spPr bwMode="auto">
          <a:xfrm flipH="1">
            <a:off x="3443288" y="3273425"/>
            <a:ext cx="465137" cy="385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 flipV="1">
            <a:off x="7735888" y="4419600"/>
            <a:ext cx="100012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06" name="Line 10"/>
          <p:cNvSpPr>
            <a:spLocks noChangeShapeType="1"/>
          </p:cNvSpPr>
          <p:nvPr/>
        </p:nvSpPr>
        <p:spPr bwMode="auto">
          <a:xfrm>
            <a:off x="5048250" y="3246438"/>
            <a:ext cx="465138" cy="38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08" name="Line 12"/>
          <p:cNvSpPr>
            <a:spLocks noChangeShapeType="1"/>
          </p:cNvSpPr>
          <p:nvPr/>
        </p:nvSpPr>
        <p:spPr bwMode="auto">
          <a:xfrm flipH="1" flipV="1">
            <a:off x="3729038" y="4557713"/>
            <a:ext cx="320675" cy="147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 flipV="1">
            <a:off x="4900613" y="4530725"/>
            <a:ext cx="320675" cy="147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>
            <a:off x="5580063" y="2620963"/>
            <a:ext cx="592137" cy="1081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12" name="Line 16"/>
          <p:cNvSpPr>
            <a:spLocks noChangeShapeType="1"/>
          </p:cNvSpPr>
          <p:nvPr/>
        </p:nvSpPr>
        <p:spPr bwMode="auto">
          <a:xfrm flipH="1" flipV="1">
            <a:off x="2665413" y="5443538"/>
            <a:ext cx="265112" cy="444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13" name="Text Box 17"/>
          <p:cNvSpPr txBox="1">
            <a:spLocks noChangeArrowheads="1"/>
          </p:cNvSpPr>
          <p:nvPr/>
        </p:nvSpPr>
        <p:spPr bwMode="auto">
          <a:xfrm>
            <a:off x="3536949" y="5268913"/>
            <a:ext cx="211322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アクチュエーター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 flipH="1" flipV="1">
            <a:off x="3430588" y="4757738"/>
            <a:ext cx="558800" cy="519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74295" tIns="8890" rIns="74295" bIns="889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260115" name="AutoShape 19"/>
          <p:cNvSpPr>
            <a:spLocks noChangeArrowheads="1"/>
          </p:cNvSpPr>
          <p:nvPr/>
        </p:nvSpPr>
        <p:spPr bwMode="auto">
          <a:xfrm>
            <a:off x="2965450" y="5792788"/>
            <a:ext cx="2605088" cy="8302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干渉計の出力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（重力波信号）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50913" y="2813050"/>
            <a:ext cx="7042150" cy="2768600"/>
            <a:chOff x="599" y="1772"/>
            <a:chExt cx="4436" cy="1744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599" y="1788"/>
              <a:ext cx="2789" cy="1728"/>
              <a:chOff x="599" y="1788"/>
              <a:chExt cx="2789" cy="1728"/>
            </a:xfrm>
          </p:grpSpPr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>
                <a:off x="798" y="1788"/>
                <a:ext cx="1730" cy="1728"/>
                <a:chOff x="798" y="1788"/>
                <a:chExt cx="1730" cy="1728"/>
              </a:xfrm>
            </p:grpSpPr>
            <p:sp>
              <p:nvSpPr>
                <p:cNvPr id="260119" name="Oval 23"/>
                <p:cNvSpPr>
                  <a:spLocks noChangeArrowheads="1"/>
                </p:cNvSpPr>
                <p:nvPr/>
              </p:nvSpPr>
              <p:spPr bwMode="auto">
                <a:xfrm>
                  <a:off x="798" y="1788"/>
                  <a:ext cx="1730" cy="1728"/>
                </a:xfrm>
                <a:prstGeom prst="ellips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2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096" y="1949"/>
                  <a:ext cx="675" cy="3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rPr>
                    <a:t>衛星</a:t>
                  </a:r>
                  <a:r>
                    <a:rPr kumimoji="1" lang="en-US" altLang="ja-JP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rPr>
                    <a:t> II</a:t>
                  </a:r>
                  <a:endPara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599" y="2339"/>
                <a:ext cx="1571" cy="439"/>
                <a:chOff x="599" y="2339"/>
                <a:chExt cx="1571" cy="439"/>
              </a:xfrm>
            </p:grpSpPr>
            <p:sp>
              <p:nvSpPr>
                <p:cNvPr id="260122" name="AutoShape 26"/>
                <p:cNvSpPr>
                  <a:spLocks noChangeArrowheads="1"/>
                </p:cNvSpPr>
                <p:nvPr/>
              </p:nvSpPr>
              <p:spPr bwMode="auto">
                <a:xfrm rot="5400000">
                  <a:off x="572" y="2541"/>
                  <a:ext cx="264" cy="210"/>
                </a:xfrm>
                <a:prstGeom prst="flowChartManualOperation">
                  <a:avLst/>
                </a:prstGeom>
                <a:solidFill>
                  <a:srgbClr val="6633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23" name="Rectangle 27"/>
                <p:cNvSpPr>
                  <a:spLocks noChangeArrowheads="1"/>
                </p:cNvSpPr>
                <p:nvPr/>
              </p:nvSpPr>
              <p:spPr bwMode="auto">
                <a:xfrm>
                  <a:off x="2102" y="2339"/>
                  <a:ext cx="68" cy="248"/>
                </a:xfrm>
                <a:prstGeom prst="rect">
                  <a:avLst/>
                </a:prstGeom>
                <a:solidFill>
                  <a:srgbClr val="CC00CC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cxnSp>
              <p:nvCxnSpPr>
                <p:cNvPr id="260124" name="AutoShape 28"/>
                <p:cNvCxnSpPr>
                  <a:cxnSpLocks noChangeShapeType="1"/>
                  <a:stCxn id="260123" idx="1"/>
                  <a:endCxn id="260119" idx="2"/>
                </p:cNvCxnSpPr>
                <p:nvPr/>
              </p:nvCxnSpPr>
              <p:spPr bwMode="auto">
                <a:xfrm rot="10800000" flipV="1">
                  <a:off x="789" y="2463"/>
                  <a:ext cx="1304" cy="189"/>
                </a:xfrm>
                <a:prstGeom prst="bentConnector3">
                  <a:avLst>
                    <a:gd name="adj1" fmla="val 89722"/>
                  </a:avLst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</p:grpSp>
          <p:grpSp>
            <p:nvGrpSpPr>
              <p:cNvPr id="6" name="Group 29"/>
              <p:cNvGrpSpPr>
                <a:grpSpLocks/>
              </p:cNvGrpSpPr>
              <p:nvPr/>
            </p:nvGrpSpPr>
            <p:grpSpPr bwMode="auto">
              <a:xfrm>
                <a:off x="1055" y="2561"/>
                <a:ext cx="2333" cy="732"/>
                <a:chOff x="1055" y="2561"/>
                <a:chExt cx="2333" cy="732"/>
              </a:xfrm>
            </p:grpSpPr>
            <p:sp>
              <p:nvSpPr>
                <p:cNvPr id="260126" name="Rectangle 30"/>
                <p:cNvSpPr>
                  <a:spLocks noChangeArrowheads="1"/>
                </p:cNvSpPr>
                <p:nvPr/>
              </p:nvSpPr>
              <p:spPr bwMode="auto">
                <a:xfrm rot="2679310">
                  <a:off x="1527" y="2570"/>
                  <a:ext cx="36" cy="170"/>
                </a:xfrm>
                <a:prstGeom prst="rect">
                  <a:avLst/>
                </a:prstGeom>
                <a:solidFill>
                  <a:srgbClr val="00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grpSp>
              <p:nvGrpSpPr>
                <p:cNvPr id="7" name="Group 31"/>
                <p:cNvGrpSpPr>
                  <a:grpSpLocks/>
                </p:cNvGrpSpPr>
                <p:nvPr/>
              </p:nvGrpSpPr>
              <p:grpSpPr bwMode="auto">
                <a:xfrm>
                  <a:off x="1055" y="2561"/>
                  <a:ext cx="2333" cy="732"/>
                  <a:chOff x="1055" y="2561"/>
                  <a:chExt cx="2333" cy="732"/>
                </a:xfrm>
              </p:grpSpPr>
              <p:sp>
                <p:nvSpPr>
                  <p:cNvPr id="260128" name="Rectangle 32"/>
                  <p:cNvSpPr>
                    <a:spLocks noChangeArrowheads="1"/>
                  </p:cNvSpPr>
                  <p:nvPr/>
                </p:nvSpPr>
                <p:spPr bwMode="auto">
                  <a:xfrm rot="2679310">
                    <a:off x="1527" y="2570"/>
                    <a:ext cx="36" cy="170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26012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567" y="2632"/>
                    <a:ext cx="1" cy="474"/>
                  </a:xfrm>
                  <a:prstGeom prst="line">
                    <a:avLst/>
                  </a:prstGeom>
                  <a:noFill/>
                  <a:ln w="5715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260130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1" y="2652"/>
                    <a:ext cx="1997" cy="1"/>
                  </a:xfrm>
                  <a:prstGeom prst="line">
                    <a:avLst/>
                  </a:prstGeom>
                  <a:noFill/>
                  <a:ln w="57150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26013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055" y="2561"/>
                    <a:ext cx="337" cy="177"/>
                  </a:xfrm>
                  <a:prstGeom prst="rect">
                    <a:avLst/>
                  </a:prstGeom>
                  <a:solidFill>
                    <a:srgbClr val="0000FF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26013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102" y="2716"/>
                    <a:ext cx="68" cy="248"/>
                  </a:xfrm>
                  <a:prstGeom prst="rect">
                    <a:avLst/>
                  </a:prstGeom>
                  <a:solidFill>
                    <a:srgbClr val="FF99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4295" tIns="8890" rIns="74295" bIns="8890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  <p:grpSp>
                <p:nvGrpSpPr>
                  <p:cNvPr id="8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1455" y="3111"/>
                    <a:ext cx="216" cy="173"/>
                    <a:chOff x="1455" y="3111"/>
                    <a:chExt cx="216" cy="173"/>
                  </a:xfrm>
                </p:grpSpPr>
                <p:sp>
                  <p:nvSpPr>
                    <p:cNvPr id="260134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09" y="3189"/>
                      <a:ext cx="115" cy="95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  <a:ln w="285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lIns="74295" tIns="8890" rIns="74295" bIns="8890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/>
                        <a:cs typeface="+mn-cs"/>
                      </a:endParaRPr>
                    </a:p>
                  </p:txBody>
                </p:sp>
                <p:sp>
                  <p:nvSpPr>
                    <p:cNvPr id="260135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" y="3111"/>
                      <a:ext cx="216" cy="78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  <a:ln w="285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lIns="74295" tIns="8890" rIns="74295" bIns="8890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260136" name="AutoShape 40"/>
                  <p:cNvCxnSpPr>
                    <a:cxnSpLocks noChangeShapeType="1"/>
                    <a:stCxn id="260134" idx="2"/>
                    <a:endCxn id="260132" idx="1"/>
                  </p:cNvCxnSpPr>
                  <p:nvPr/>
                </p:nvCxnSpPr>
                <p:spPr bwMode="auto">
                  <a:xfrm rot="5400000" flipH="1" flipV="1">
                    <a:off x="1603" y="2804"/>
                    <a:ext cx="453" cy="526"/>
                  </a:xfrm>
                  <a:prstGeom prst="bentConnector4">
                    <a:avLst>
                      <a:gd name="adj1" fmla="val -29579"/>
                      <a:gd name="adj2" fmla="val 56273"/>
                    </a:avLst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  <a:effectLst/>
                </p:spPr>
              </p:cxnSp>
            </p:grpSp>
          </p:grpSp>
          <p:grpSp>
            <p:nvGrpSpPr>
              <p:cNvPr id="9" name="Group 41"/>
              <p:cNvGrpSpPr>
                <a:grpSpLocks/>
              </p:cNvGrpSpPr>
              <p:nvPr/>
            </p:nvGrpSpPr>
            <p:grpSpPr bwMode="auto">
              <a:xfrm>
                <a:off x="2233" y="2412"/>
                <a:ext cx="576" cy="478"/>
                <a:chOff x="4785" y="11039"/>
                <a:chExt cx="829" cy="688"/>
              </a:xfrm>
            </p:grpSpPr>
            <p:sp>
              <p:nvSpPr>
                <p:cNvPr id="260138" name="Freeform 42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39" name="Line 43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40" name="Line 44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41" name="Line 45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42" name="Arc 46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</p:grpSp>
        </p:grp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2825" y="1772"/>
              <a:ext cx="2210" cy="1728"/>
              <a:chOff x="2825" y="1772"/>
              <a:chExt cx="2210" cy="1728"/>
            </a:xfrm>
          </p:grpSpPr>
          <p:grpSp>
            <p:nvGrpSpPr>
              <p:cNvPr id="11" name="Group 48"/>
              <p:cNvGrpSpPr>
                <a:grpSpLocks/>
              </p:cNvGrpSpPr>
              <p:nvPr/>
            </p:nvGrpSpPr>
            <p:grpSpPr bwMode="auto">
              <a:xfrm>
                <a:off x="3106" y="1772"/>
                <a:ext cx="1730" cy="1728"/>
                <a:chOff x="3106" y="1772"/>
                <a:chExt cx="1730" cy="1728"/>
              </a:xfrm>
            </p:grpSpPr>
            <p:sp>
              <p:nvSpPr>
                <p:cNvPr id="260145" name="Oval 49"/>
                <p:cNvSpPr>
                  <a:spLocks noChangeArrowheads="1"/>
                </p:cNvSpPr>
                <p:nvPr/>
              </p:nvSpPr>
              <p:spPr bwMode="auto">
                <a:xfrm flipH="1">
                  <a:off x="3106" y="1772"/>
                  <a:ext cx="1730" cy="1728"/>
                </a:xfrm>
                <a:prstGeom prst="ellips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4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944" y="1891"/>
                  <a:ext cx="675" cy="3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rPr>
                    <a:t>衛星</a:t>
                  </a:r>
                  <a:r>
                    <a:rPr kumimoji="1" lang="en-US" altLang="ja-JP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rPr>
                    <a:t> I</a:t>
                  </a:r>
                  <a:endPara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3464" y="2323"/>
                <a:ext cx="1571" cy="438"/>
                <a:chOff x="3464" y="2323"/>
                <a:chExt cx="1571" cy="438"/>
              </a:xfrm>
            </p:grpSpPr>
            <p:sp>
              <p:nvSpPr>
                <p:cNvPr id="260148" name="Rectangle 52"/>
                <p:cNvSpPr>
                  <a:spLocks noChangeArrowheads="1"/>
                </p:cNvSpPr>
                <p:nvPr/>
              </p:nvSpPr>
              <p:spPr bwMode="auto">
                <a:xfrm flipH="1">
                  <a:off x="3464" y="2323"/>
                  <a:ext cx="67" cy="247"/>
                </a:xfrm>
                <a:prstGeom prst="rect">
                  <a:avLst/>
                </a:prstGeom>
                <a:solidFill>
                  <a:srgbClr val="CC00CC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49" name="AutoShape 5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4798" y="2523"/>
                  <a:ext cx="264" cy="211"/>
                </a:xfrm>
                <a:prstGeom prst="flowChartManualOperation">
                  <a:avLst/>
                </a:prstGeom>
                <a:solidFill>
                  <a:srgbClr val="6633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cxnSp>
              <p:nvCxnSpPr>
                <p:cNvPr id="260150" name="AutoShape 54"/>
                <p:cNvCxnSpPr>
                  <a:cxnSpLocks noChangeShapeType="1"/>
                  <a:stCxn id="260148" idx="1"/>
                  <a:endCxn id="260149" idx="0"/>
                </p:cNvCxnSpPr>
                <p:nvPr/>
              </p:nvCxnSpPr>
              <p:spPr bwMode="auto">
                <a:xfrm>
                  <a:off x="3541" y="2446"/>
                  <a:ext cx="1274" cy="184"/>
                </a:xfrm>
                <a:prstGeom prst="bentConnector3">
                  <a:avLst>
                    <a:gd name="adj1" fmla="val 90579"/>
                  </a:avLst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</p:grpSp>
          <p:grpSp>
            <p:nvGrpSpPr>
              <p:cNvPr id="13" name="Group 55"/>
              <p:cNvGrpSpPr>
                <a:grpSpLocks/>
              </p:cNvGrpSpPr>
              <p:nvPr/>
            </p:nvGrpSpPr>
            <p:grpSpPr bwMode="auto">
              <a:xfrm flipH="1">
                <a:off x="2825" y="2395"/>
                <a:ext cx="576" cy="478"/>
                <a:chOff x="4785" y="11039"/>
                <a:chExt cx="829" cy="688"/>
              </a:xfrm>
            </p:grpSpPr>
            <p:sp>
              <p:nvSpPr>
                <p:cNvPr id="260152" name="Freeform 56"/>
                <p:cNvSpPr>
                  <a:spLocks/>
                </p:cNvSpPr>
                <p:nvPr/>
              </p:nvSpPr>
              <p:spPr bwMode="auto">
                <a:xfrm>
                  <a:off x="4800" y="11132"/>
                  <a:ext cx="233" cy="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687"/>
                    </a:cxn>
                    <a:cxn ang="0">
                      <a:pos x="312" y="687"/>
                    </a:cxn>
                    <a:cxn ang="0">
                      <a:pos x="258" y="501"/>
                    </a:cxn>
                    <a:cxn ang="0">
                      <a:pos x="246" y="345"/>
                    </a:cxn>
                    <a:cxn ang="0">
                      <a:pos x="261" y="171"/>
                    </a:cxn>
                    <a:cxn ang="0">
                      <a:pos x="30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2" h="687">
                      <a:moveTo>
                        <a:pt x="0" y="0"/>
                      </a:moveTo>
                      <a:lnTo>
                        <a:pt x="3" y="687"/>
                      </a:lnTo>
                      <a:lnTo>
                        <a:pt x="312" y="687"/>
                      </a:lnTo>
                      <a:lnTo>
                        <a:pt x="258" y="501"/>
                      </a:lnTo>
                      <a:lnTo>
                        <a:pt x="246" y="345"/>
                      </a:lnTo>
                      <a:lnTo>
                        <a:pt x="261" y="171"/>
                      </a:lnTo>
                      <a:lnTo>
                        <a:pt x="3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53" name="Line 57"/>
                <p:cNvSpPr>
                  <a:spLocks noChangeShapeType="1"/>
                </p:cNvSpPr>
                <p:nvPr/>
              </p:nvSpPr>
              <p:spPr bwMode="auto">
                <a:xfrm>
                  <a:off x="4798" y="11113"/>
                  <a:ext cx="1" cy="54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54" name="Line 58"/>
                <p:cNvSpPr>
                  <a:spLocks noChangeShapeType="1"/>
                </p:cNvSpPr>
                <p:nvPr/>
              </p:nvSpPr>
              <p:spPr bwMode="auto">
                <a:xfrm>
                  <a:off x="4787" y="11129"/>
                  <a:ext cx="2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55" name="Line 59"/>
                <p:cNvSpPr>
                  <a:spLocks noChangeShapeType="1"/>
                </p:cNvSpPr>
                <p:nvPr/>
              </p:nvSpPr>
              <p:spPr bwMode="auto">
                <a:xfrm>
                  <a:off x="4785" y="11645"/>
                  <a:ext cx="259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56" name="Arc 60"/>
                <p:cNvSpPr>
                  <a:spLocks/>
                </p:cNvSpPr>
                <p:nvPr/>
              </p:nvSpPr>
              <p:spPr bwMode="auto">
                <a:xfrm rot="35128499">
                  <a:off x="4917" y="11030"/>
                  <a:ext cx="688" cy="706"/>
                </a:xfrm>
                <a:custGeom>
                  <a:avLst/>
                  <a:gdLst>
                    <a:gd name="G0" fmla="+- 0 0 0"/>
                    <a:gd name="G1" fmla="+- 19786 0 0"/>
                    <a:gd name="G2" fmla="+- 21600 0 0"/>
                    <a:gd name="T0" fmla="*/ 8665 w 19558"/>
                    <a:gd name="T1" fmla="*/ 0 h 19786"/>
                    <a:gd name="T2" fmla="*/ 19558 w 19558"/>
                    <a:gd name="T3" fmla="*/ 10618 h 19786"/>
                    <a:gd name="T4" fmla="*/ 0 w 19558"/>
                    <a:gd name="T5" fmla="*/ 19786 h 197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58" h="19786" fill="none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</a:path>
                    <a:path w="19558" h="19786" stroke="0" extrusionOk="0">
                      <a:moveTo>
                        <a:pt x="8664" y="0"/>
                      </a:moveTo>
                      <a:cubicBezTo>
                        <a:pt x="13463" y="2101"/>
                        <a:pt x="17334" y="5875"/>
                        <a:pt x="19557" y="10618"/>
                      </a:cubicBezTo>
                      <a:lnTo>
                        <a:pt x="0" y="19786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4295" tIns="8890" rIns="74295" bIns="8890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</p:grpSp>
        </p:grpSp>
      </p:grp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5570538" y="2232025"/>
            <a:ext cx="3322637" cy="4625975"/>
            <a:chOff x="3509" y="1406"/>
            <a:chExt cx="2093" cy="2914"/>
          </a:xfrm>
        </p:grpSpPr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3509" y="1406"/>
              <a:ext cx="2093" cy="2914"/>
              <a:chOff x="3509" y="1406"/>
              <a:chExt cx="2093" cy="2914"/>
            </a:xfrm>
          </p:grpSpPr>
          <p:sp>
            <p:nvSpPr>
              <p:cNvPr id="260159" name="AutoShape 63"/>
              <p:cNvSpPr>
                <a:spLocks noChangeArrowheads="1"/>
              </p:cNvSpPr>
              <p:nvPr/>
            </p:nvSpPr>
            <p:spPr bwMode="auto">
              <a:xfrm>
                <a:off x="3509" y="1406"/>
                <a:ext cx="1901" cy="2914"/>
              </a:xfrm>
              <a:prstGeom prst="curvedLeftArrow">
                <a:avLst>
                  <a:gd name="adj1" fmla="val 8104"/>
                  <a:gd name="adj2" fmla="val 38762"/>
                  <a:gd name="adj3" fmla="val 2693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grpSp>
            <p:nvGrpSpPr>
              <p:cNvPr id="16" name="Group 64"/>
              <p:cNvGrpSpPr>
                <a:grpSpLocks/>
              </p:cNvGrpSpPr>
              <p:nvPr/>
            </p:nvGrpSpPr>
            <p:grpSpPr bwMode="auto">
              <a:xfrm>
                <a:off x="5148" y="2387"/>
                <a:ext cx="454" cy="453"/>
                <a:chOff x="612" y="1253"/>
                <a:chExt cx="454" cy="453"/>
              </a:xfrm>
            </p:grpSpPr>
            <p:sp>
              <p:nvSpPr>
                <p:cNvPr id="260161" name="Line 65"/>
                <p:cNvSpPr>
                  <a:spLocks noChangeShapeType="1"/>
                </p:cNvSpPr>
                <p:nvPr/>
              </p:nvSpPr>
              <p:spPr bwMode="auto">
                <a:xfrm>
                  <a:off x="612" y="1253"/>
                  <a:ext cx="454" cy="453"/>
                </a:xfrm>
                <a:prstGeom prst="line">
                  <a:avLst/>
                </a:prstGeom>
                <a:noFill/>
                <a:ln w="1270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6016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612" y="1253"/>
                  <a:ext cx="454" cy="453"/>
                </a:xfrm>
                <a:prstGeom prst="line">
                  <a:avLst/>
                </a:prstGeom>
                <a:noFill/>
                <a:ln w="1270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</p:grpSp>
        </p:grpSp>
        <p:sp>
          <p:nvSpPr>
            <p:cNvPr id="260163" name="AutoShape 67"/>
            <p:cNvSpPr>
              <a:spLocks noChangeArrowheads="1"/>
            </p:cNvSpPr>
            <p:nvPr/>
          </p:nvSpPr>
          <p:spPr bwMode="auto">
            <a:xfrm>
              <a:off x="4646" y="1508"/>
              <a:ext cx="903" cy="52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rPr>
                <a:t>信号の混入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rPr>
                <a:t>なし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endParaRPr>
            </a:p>
          </p:txBody>
        </p:sp>
      </p:grp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4258101" y="4505325"/>
            <a:ext cx="796499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鏡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ja-JP" altLang="en-US" dirty="0">
                <a:latin typeface="Arial" charset="0"/>
              </a:rPr>
              <a:t>ドラッグフリー衛星と光共振器</a:t>
            </a:r>
            <a:r>
              <a:rPr lang="en-US" altLang="ja-JP" dirty="0">
                <a:latin typeface="Arial" charset="0"/>
              </a:rPr>
              <a:t>: </a:t>
            </a:r>
            <a:br>
              <a:rPr lang="en-US" altLang="ja-JP" dirty="0">
                <a:latin typeface="Arial" charset="0"/>
              </a:rPr>
            </a:br>
            <a:r>
              <a:rPr lang="ja-JP" altLang="en-US" dirty="0">
                <a:latin typeface="Arial" charset="0"/>
              </a:rPr>
              <a:t>両立するか？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3916907" y="2874963"/>
            <a:ext cx="1255594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ローカルセンサー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74" name="AutoShape 15"/>
          <p:cNvSpPr>
            <a:spLocks noChangeArrowheads="1"/>
          </p:cNvSpPr>
          <p:nvPr/>
        </p:nvSpPr>
        <p:spPr bwMode="auto">
          <a:xfrm>
            <a:off x="3325813" y="1954213"/>
            <a:ext cx="2187575" cy="8445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t>衛星－ミラー間の相対変位信号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01996 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5"/>
          <p:cNvSpPr>
            <a:spLocks/>
          </p:cNvSpPr>
          <p:nvPr/>
        </p:nvSpPr>
        <p:spPr bwMode="auto">
          <a:xfrm>
            <a:off x="2659063" y="2249488"/>
            <a:ext cx="5000625" cy="3173412"/>
          </a:xfrm>
          <a:custGeom>
            <a:avLst/>
            <a:gdLst>
              <a:gd name="T0" fmla="*/ 0 w 7001"/>
              <a:gd name="T1" fmla="*/ 0 h 5298"/>
              <a:gd name="T2" fmla="*/ 51018383 w 7001"/>
              <a:gd name="T3" fmla="*/ 81084338 h 5298"/>
              <a:gd name="T4" fmla="*/ 102037480 w 7001"/>
              <a:gd name="T5" fmla="*/ 161809885 h 5298"/>
              <a:gd name="T6" fmla="*/ 153055841 w 7001"/>
              <a:gd name="T7" fmla="*/ 242535994 h 5298"/>
              <a:gd name="T8" fmla="*/ 204074246 w 7001"/>
              <a:gd name="T9" fmla="*/ 323261579 h 5298"/>
              <a:gd name="T10" fmla="*/ 255092606 w 7001"/>
              <a:gd name="T11" fmla="*/ 403987088 h 5298"/>
              <a:gd name="T12" fmla="*/ 306111681 w 7001"/>
              <a:gd name="T13" fmla="*/ 484712598 h 5298"/>
              <a:gd name="T14" fmla="*/ 357130042 w 7001"/>
              <a:gd name="T15" fmla="*/ 565438108 h 5298"/>
              <a:gd name="T16" fmla="*/ 408148492 w 7001"/>
              <a:gd name="T17" fmla="*/ 646163768 h 5298"/>
              <a:gd name="T18" fmla="*/ 459167566 w 7001"/>
              <a:gd name="T19" fmla="*/ 726889277 h 5298"/>
              <a:gd name="T20" fmla="*/ 510185927 w 7001"/>
              <a:gd name="T21" fmla="*/ 807615386 h 5298"/>
              <a:gd name="T22" fmla="*/ 561714992 w 7001"/>
              <a:gd name="T23" fmla="*/ 888340896 h 5298"/>
              <a:gd name="T24" fmla="*/ 612733353 w 7001"/>
              <a:gd name="T25" fmla="*/ 969066406 h 5298"/>
              <a:gd name="T26" fmla="*/ 663751714 w 7001"/>
              <a:gd name="T27" fmla="*/ 1049791916 h 5298"/>
              <a:gd name="T28" fmla="*/ 714770074 w 7001"/>
              <a:gd name="T29" fmla="*/ 1130517426 h 5298"/>
              <a:gd name="T30" fmla="*/ 765789328 w 7001"/>
              <a:gd name="T31" fmla="*/ 1211242935 h 5298"/>
              <a:gd name="T32" fmla="*/ 816807688 w 7001"/>
              <a:gd name="T33" fmla="*/ 1291969344 h 5298"/>
              <a:gd name="T34" fmla="*/ 867826049 w 7001"/>
              <a:gd name="T35" fmla="*/ 1372336063 h 5298"/>
              <a:gd name="T36" fmla="*/ 918845123 w 7001"/>
              <a:gd name="T37" fmla="*/ 1451985200 h 5298"/>
              <a:gd name="T38" fmla="*/ 969863484 w 7001"/>
              <a:gd name="T39" fmla="*/ 1530558565 h 5298"/>
              <a:gd name="T40" fmla="*/ 1020881845 w 7001"/>
              <a:gd name="T41" fmla="*/ 1605902215 h 5298"/>
              <a:gd name="T42" fmla="*/ 1071900919 w 7001"/>
              <a:gd name="T43" fmla="*/ 1674787632 h 5298"/>
              <a:gd name="T44" fmla="*/ 1122919280 w 7001"/>
              <a:gd name="T45" fmla="*/ 1731475363 h 5298"/>
              <a:gd name="T46" fmla="*/ 1173937641 w 7001"/>
              <a:gd name="T47" fmla="*/ 1772016914 h 5298"/>
              <a:gd name="T48" fmla="*/ 1224956715 w 7001"/>
              <a:gd name="T49" fmla="*/ 1798567425 h 5298"/>
              <a:gd name="T50" fmla="*/ 1275975076 w 7001"/>
              <a:gd name="T51" fmla="*/ 1815788181 h 5298"/>
              <a:gd name="T52" fmla="*/ 1326993436 w 7001"/>
              <a:gd name="T53" fmla="*/ 1828345256 h 5298"/>
              <a:gd name="T54" fmla="*/ 1378011797 w 7001"/>
              <a:gd name="T55" fmla="*/ 1838750785 h 5298"/>
              <a:gd name="T56" fmla="*/ 1429030872 w 7001"/>
              <a:gd name="T57" fmla="*/ 1848079343 h 5298"/>
              <a:gd name="T58" fmla="*/ 1480049232 w 7001"/>
              <a:gd name="T59" fmla="*/ 1856689122 h 5298"/>
              <a:gd name="T60" fmla="*/ 1531067236 w 7001"/>
              <a:gd name="T61" fmla="*/ 1865300098 h 5298"/>
              <a:gd name="T62" fmla="*/ 1582086311 w 7001"/>
              <a:gd name="T63" fmla="*/ 1873551685 h 5298"/>
              <a:gd name="T64" fmla="*/ 1633105385 w 7001"/>
              <a:gd name="T65" fmla="*/ 1881086889 h 5298"/>
              <a:gd name="T66" fmla="*/ 1684123032 w 7001"/>
              <a:gd name="T67" fmla="*/ 1888262703 h 5298"/>
              <a:gd name="T68" fmla="*/ 1735142107 w 7001"/>
              <a:gd name="T69" fmla="*/ 1894002156 h 5298"/>
              <a:gd name="T70" fmla="*/ 1786161181 w 7001"/>
              <a:gd name="T71" fmla="*/ 1898667034 h 5298"/>
              <a:gd name="T72" fmla="*/ 1837178828 w 7001"/>
              <a:gd name="T73" fmla="*/ 1900819778 h 5298"/>
              <a:gd name="T74" fmla="*/ 1888197902 w 7001"/>
              <a:gd name="T75" fmla="*/ 1900102196 h 5298"/>
              <a:gd name="T76" fmla="*/ 1939215549 w 7001"/>
              <a:gd name="T77" fmla="*/ 1895796708 h 5298"/>
              <a:gd name="T78" fmla="*/ 1990234624 w 7001"/>
              <a:gd name="T79" fmla="*/ 1887545121 h 5298"/>
              <a:gd name="T80" fmla="*/ 2041253698 w 7001"/>
              <a:gd name="T81" fmla="*/ 1874986848 h 5298"/>
              <a:gd name="T82" fmla="*/ 2092272773 w 7001"/>
              <a:gd name="T83" fmla="*/ 1858841866 h 5298"/>
              <a:gd name="T84" fmla="*/ 2143290420 w 7001"/>
              <a:gd name="T85" fmla="*/ 1839826558 h 5298"/>
              <a:gd name="T86" fmla="*/ 2147483647 w 7001"/>
              <a:gd name="T87" fmla="*/ 1818300314 h 5298"/>
              <a:gd name="T88" fmla="*/ 2147483647 w 7001"/>
              <a:gd name="T89" fmla="*/ 1794620129 h 5298"/>
              <a:gd name="T90" fmla="*/ 2147483647 w 7001"/>
              <a:gd name="T91" fmla="*/ 1770223560 h 5298"/>
              <a:gd name="T92" fmla="*/ 2147483647 w 7001"/>
              <a:gd name="T93" fmla="*/ 1744750020 h 5298"/>
              <a:gd name="T94" fmla="*/ 2147483647 w 7001"/>
              <a:gd name="T95" fmla="*/ 1718918288 h 5298"/>
              <a:gd name="T96" fmla="*/ 2147483647 w 7001"/>
              <a:gd name="T97" fmla="*/ 1692367776 h 5298"/>
              <a:gd name="T98" fmla="*/ 2147483647 w 7001"/>
              <a:gd name="T99" fmla="*/ 1665818463 h 5298"/>
              <a:gd name="T100" fmla="*/ 2147483647 w 7001"/>
              <a:gd name="T101" fmla="*/ 1639269150 h 5298"/>
              <a:gd name="T102" fmla="*/ 2147483647 w 7001"/>
              <a:gd name="T103" fmla="*/ 1612360447 h 5298"/>
              <a:gd name="T104" fmla="*/ 2147483647 w 7001"/>
              <a:gd name="T105" fmla="*/ 1585809936 h 5298"/>
              <a:gd name="T106" fmla="*/ 2147483647 w 7001"/>
              <a:gd name="T107" fmla="*/ 1558901233 h 5298"/>
              <a:gd name="T108" fmla="*/ 2147483647 w 7001"/>
              <a:gd name="T109" fmla="*/ 1531993728 h 5298"/>
              <a:gd name="T110" fmla="*/ 2147483647 w 7001"/>
              <a:gd name="T111" fmla="*/ 1505085025 h 5298"/>
              <a:gd name="T112" fmla="*/ 2147483647 w 7001"/>
              <a:gd name="T113" fmla="*/ 1478176322 h 5298"/>
              <a:gd name="T114" fmla="*/ 2147483647 w 7001"/>
              <a:gd name="T115" fmla="*/ 1451267619 h 5298"/>
              <a:gd name="T116" fmla="*/ 2147483647 w 7001"/>
              <a:gd name="T117" fmla="*/ 1424358916 h 5298"/>
              <a:gd name="T118" fmla="*/ 2147483647 w 7001"/>
              <a:gd name="T119" fmla="*/ 1397450213 h 5298"/>
              <a:gd name="T120" fmla="*/ 2147483647 w 7001"/>
              <a:gd name="T121" fmla="*/ 1370541510 h 5298"/>
              <a:gd name="T122" fmla="*/ 2147483647 w 7001"/>
              <a:gd name="T123" fmla="*/ 1101815368 h 529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001"/>
              <a:gd name="T187" fmla="*/ 0 h 5298"/>
              <a:gd name="T188" fmla="*/ 7001 w 7001"/>
              <a:gd name="T189" fmla="*/ 5298 h 529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001" h="5298">
                <a:moveTo>
                  <a:pt x="0" y="0"/>
                </a:moveTo>
                <a:lnTo>
                  <a:pt x="100" y="226"/>
                </a:lnTo>
                <a:lnTo>
                  <a:pt x="200" y="451"/>
                </a:lnTo>
                <a:lnTo>
                  <a:pt x="300" y="676"/>
                </a:lnTo>
                <a:lnTo>
                  <a:pt x="400" y="901"/>
                </a:lnTo>
                <a:lnTo>
                  <a:pt x="500" y="1126"/>
                </a:lnTo>
                <a:lnTo>
                  <a:pt x="600" y="1351"/>
                </a:lnTo>
                <a:lnTo>
                  <a:pt x="700" y="1576"/>
                </a:lnTo>
                <a:lnTo>
                  <a:pt x="800" y="1801"/>
                </a:lnTo>
                <a:lnTo>
                  <a:pt x="900" y="2026"/>
                </a:lnTo>
                <a:lnTo>
                  <a:pt x="1000" y="2251"/>
                </a:lnTo>
                <a:lnTo>
                  <a:pt x="1101" y="2476"/>
                </a:lnTo>
                <a:lnTo>
                  <a:pt x="1201" y="2701"/>
                </a:lnTo>
                <a:lnTo>
                  <a:pt x="1301" y="2926"/>
                </a:lnTo>
                <a:lnTo>
                  <a:pt x="1401" y="3151"/>
                </a:lnTo>
                <a:lnTo>
                  <a:pt x="1501" y="3376"/>
                </a:lnTo>
                <a:lnTo>
                  <a:pt x="1601" y="3601"/>
                </a:lnTo>
                <a:lnTo>
                  <a:pt x="1701" y="3825"/>
                </a:lnTo>
                <a:lnTo>
                  <a:pt x="1801" y="4047"/>
                </a:lnTo>
                <a:lnTo>
                  <a:pt x="1901" y="4266"/>
                </a:lnTo>
                <a:lnTo>
                  <a:pt x="2001" y="4476"/>
                </a:lnTo>
                <a:lnTo>
                  <a:pt x="2101" y="4668"/>
                </a:lnTo>
                <a:lnTo>
                  <a:pt x="2201" y="4826"/>
                </a:lnTo>
                <a:lnTo>
                  <a:pt x="2301" y="4939"/>
                </a:lnTo>
                <a:lnTo>
                  <a:pt x="2401" y="5013"/>
                </a:lnTo>
                <a:lnTo>
                  <a:pt x="2501" y="5061"/>
                </a:lnTo>
                <a:lnTo>
                  <a:pt x="2601" y="5096"/>
                </a:lnTo>
                <a:lnTo>
                  <a:pt x="2701" y="5125"/>
                </a:lnTo>
                <a:lnTo>
                  <a:pt x="2801" y="5151"/>
                </a:lnTo>
                <a:lnTo>
                  <a:pt x="2901" y="5175"/>
                </a:lnTo>
                <a:lnTo>
                  <a:pt x="3001" y="5199"/>
                </a:lnTo>
                <a:lnTo>
                  <a:pt x="3101" y="5222"/>
                </a:lnTo>
                <a:lnTo>
                  <a:pt x="3201" y="5243"/>
                </a:lnTo>
                <a:lnTo>
                  <a:pt x="3301" y="5263"/>
                </a:lnTo>
                <a:lnTo>
                  <a:pt x="3401" y="5279"/>
                </a:lnTo>
                <a:lnTo>
                  <a:pt x="3501" y="5292"/>
                </a:lnTo>
                <a:lnTo>
                  <a:pt x="3601" y="5298"/>
                </a:lnTo>
                <a:lnTo>
                  <a:pt x="3701" y="5296"/>
                </a:lnTo>
                <a:lnTo>
                  <a:pt x="3801" y="5284"/>
                </a:lnTo>
                <a:lnTo>
                  <a:pt x="3901" y="5261"/>
                </a:lnTo>
                <a:lnTo>
                  <a:pt x="4001" y="5226"/>
                </a:lnTo>
                <a:lnTo>
                  <a:pt x="4101" y="5181"/>
                </a:lnTo>
                <a:lnTo>
                  <a:pt x="4201" y="5128"/>
                </a:lnTo>
                <a:lnTo>
                  <a:pt x="4301" y="5068"/>
                </a:lnTo>
                <a:lnTo>
                  <a:pt x="4401" y="5002"/>
                </a:lnTo>
                <a:lnTo>
                  <a:pt x="4501" y="4934"/>
                </a:lnTo>
                <a:lnTo>
                  <a:pt x="4601" y="4863"/>
                </a:lnTo>
                <a:lnTo>
                  <a:pt x="4701" y="4791"/>
                </a:lnTo>
                <a:lnTo>
                  <a:pt x="4801" y="4717"/>
                </a:lnTo>
                <a:lnTo>
                  <a:pt x="4901" y="4643"/>
                </a:lnTo>
                <a:lnTo>
                  <a:pt x="5001" y="4569"/>
                </a:lnTo>
                <a:lnTo>
                  <a:pt x="5101" y="4494"/>
                </a:lnTo>
                <a:lnTo>
                  <a:pt x="5201" y="4420"/>
                </a:lnTo>
                <a:lnTo>
                  <a:pt x="5301" y="4345"/>
                </a:lnTo>
                <a:lnTo>
                  <a:pt x="5401" y="4270"/>
                </a:lnTo>
                <a:lnTo>
                  <a:pt x="5501" y="4195"/>
                </a:lnTo>
                <a:lnTo>
                  <a:pt x="5602" y="4120"/>
                </a:lnTo>
                <a:lnTo>
                  <a:pt x="5702" y="4045"/>
                </a:lnTo>
                <a:lnTo>
                  <a:pt x="5802" y="3970"/>
                </a:lnTo>
                <a:lnTo>
                  <a:pt x="5902" y="3895"/>
                </a:lnTo>
                <a:lnTo>
                  <a:pt x="6002" y="3820"/>
                </a:lnTo>
                <a:lnTo>
                  <a:pt x="7001" y="3071"/>
                </a:ln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5" name="Freeform 6"/>
          <p:cNvSpPr>
            <a:spLocks/>
          </p:cNvSpPr>
          <p:nvPr/>
        </p:nvSpPr>
        <p:spPr bwMode="auto">
          <a:xfrm>
            <a:off x="2728913" y="1671638"/>
            <a:ext cx="4951412" cy="2566987"/>
          </a:xfrm>
          <a:custGeom>
            <a:avLst/>
            <a:gdLst>
              <a:gd name="T0" fmla="*/ 0 w 2445"/>
              <a:gd name="T1" fmla="*/ 0 h 1268"/>
              <a:gd name="T2" fmla="*/ 49212374 w 2445"/>
              <a:gd name="T3" fmla="*/ 45082202 h 1268"/>
              <a:gd name="T4" fmla="*/ 196853545 w 2445"/>
              <a:gd name="T5" fmla="*/ 290982567 h 1268"/>
              <a:gd name="T6" fmla="*/ 340391846 w 2445"/>
              <a:gd name="T7" fmla="*/ 532785488 h 1268"/>
              <a:gd name="T8" fmla="*/ 483930083 w 2445"/>
              <a:gd name="T9" fmla="*/ 774588282 h 1268"/>
              <a:gd name="T10" fmla="*/ 627468448 w 2445"/>
              <a:gd name="T11" fmla="*/ 1016389052 h 1268"/>
              <a:gd name="T12" fmla="*/ 775107546 w 2445"/>
              <a:gd name="T13" fmla="*/ 1258192099 h 1268"/>
              <a:gd name="T14" fmla="*/ 918645784 w 2445"/>
              <a:gd name="T15" fmla="*/ 1499994894 h 1268"/>
              <a:gd name="T16" fmla="*/ 1062184275 w 2445"/>
              <a:gd name="T17" fmla="*/ 1741797688 h 1268"/>
              <a:gd name="T18" fmla="*/ 1205724537 w 2445"/>
              <a:gd name="T19" fmla="*/ 1987697943 h 1268"/>
              <a:gd name="T20" fmla="*/ 1353363636 w 2445"/>
              <a:gd name="T21" fmla="*/ 2147483647 h 1268"/>
              <a:gd name="T22" fmla="*/ 1496901874 w 2445"/>
              <a:gd name="T23" fmla="*/ 2147483647 h 1268"/>
              <a:gd name="T24" fmla="*/ 1640440111 w 2445"/>
              <a:gd name="T25" fmla="*/ 2147483647 h 1268"/>
              <a:gd name="T26" fmla="*/ 1788079210 w 2445"/>
              <a:gd name="T27" fmla="*/ 2147483647 h 1268"/>
              <a:gd name="T28" fmla="*/ 1931617448 w 2445"/>
              <a:gd name="T29" fmla="*/ 2147483647 h 1268"/>
              <a:gd name="T30" fmla="*/ 2075155685 w 2445"/>
              <a:gd name="T31" fmla="*/ 2147483647 h 1268"/>
              <a:gd name="T32" fmla="*/ 2147483647 w 2445"/>
              <a:gd name="T33" fmla="*/ 2147483647 h 1268"/>
              <a:gd name="T34" fmla="*/ 2147483647 w 2445"/>
              <a:gd name="T35" fmla="*/ 2147483647 h 1268"/>
              <a:gd name="T36" fmla="*/ 2147483647 w 2445"/>
              <a:gd name="T37" fmla="*/ 2147483647 h 1268"/>
              <a:gd name="T38" fmla="*/ 2147483647 w 2445"/>
              <a:gd name="T39" fmla="*/ 2147483647 h 1268"/>
              <a:gd name="T40" fmla="*/ 2147483647 w 2445"/>
              <a:gd name="T41" fmla="*/ 2147483647 h 1268"/>
              <a:gd name="T42" fmla="*/ 2147483647 w 2445"/>
              <a:gd name="T43" fmla="*/ 2147483647 h 1268"/>
              <a:gd name="T44" fmla="*/ 2147483647 w 2445"/>
              <a:gd name="T45" fmla="*/ 2147483647 h 1268"/>
              <a:gd name="T46" fmla="*/ 2147483647 w 2445"/>
              <a:gd name="T47" fmla="*/ 2147483647 h 1268"/>
              <a:gd name="T48" fmla="*/ 2147483647 w 2445"/>
              <a:gd name="T49" fmla="*/ 2147483647 h 1268"/>
              <a:gd name="T50" fmla="*/ 2147483647 w 2445"/>
              <a:gd name="T51" fmla="*/ 2147483647 h 1268"/>
              <a:gd name="T52" fmla="*/ 2147483647 w 2445"/>
              <a:gd name="T53" fmla="*/ 2147483647 h 1268"/>
              <a:gd name="T54" fmla="*/ 2147483647 w 2445"/>
              <a:gd name="T55" fmla="*/ 2147483647 h 1268"/>
              <a:gd name="T56" fmla="*/ 2147483647 w 2445"/>
              <a:gd name="T57" fmla="*/ 2147483647 h 1268"/>
              <a:gd name="T58" fmla="*/ 2147483647 w 2445"/>
              <a:gd name="T59" fmla="*/ 2147483647 h 1268"/>
              <a:gd name="T60" fmla="*/ 2147483647 w 2445"/>
              <a:gd name="T61" fmla="*/ 2147483647 h 1268"/>
              <a:gd name="T62" fmla="*/ 2147483647 w 2445"/>
              <a:gd name="T63" fmla="*/ 2147483647 h 1268"/>
              <a:gd name="T64" fmla="*/ 2147483647 w 2445"/>
              <a:gd name="T65" fmla="*/ 2147483647 h 1268"/>
              <a:gd name="T66" fmla="*/ 2147483647 w 2445"/>
              <a:gd name="T67" fmla="*/ 2147483647 h 1268"/>
              <a:gd name="T68" fmla="*/ 2147483647 w 2445"/>
              <a:gd name="T69" fmla="*/ 2147483647 h 1268"/>
              <a:gd name="T70" fmla="*/ 2147483647 w 2445"/>
              <a:gd name="T71" fmla="*/ 2147483647 h 1268"/>
              <a:gd name="T72" fmla="*/ 2147483647 w 2445"/>
              <a:gd name="T73" fmla="*/ 2147483647 h 1268"/>
              <a:gd name="T74" fmla="*/ 2147483647 w 2445"/>
              <a:gd name="T75" fmla="*/ 2147483647 h 1268"/>
              <a:gd name="T76" fmla="*/ 2147483647 w 2445"/>
              <a:gd name="T77" fmla="*/ 2147483647 h 1268"/>
              <a:gd name="T78" fmla="*/ 2147483647 w 2445"/>
              <a:gd name="T79" fmla="*/ 2147483647 h 1268"/>
              <a:gd name="T80" fmla="*/ 2147483647 w 2445"/>
              <a:gd name="T81" fmla="*/ 2147483647 h 1268"/>
              <a:gd name="T82" fmla="*/ 2147483647 w 2445"/>
              <a:gd name="T83" fmla="*/ 2147483647 h 1268"/>
              <a:gd name="T84" fmla="*/ 2147483647 w 2445"/>
              <a:gd name="T85" fmla="*/ 2147483647 h 1268"/>
              <a:gd name="T86" fmla="*/ 2147483647 w 2445"/>
              <a:gd name="T87" fmla="*/ 2147483647 h 1268"/>
              <a:gd name="T88" fmla="*/ 2147483647 w 2445"/>
              <a:gd name="T89" fmla="*/ 2147483647 h 1268"/>
              <a:gd name="T90" fmla="*/ 2147483647 w 2445"/>
              <a:gd name="T91" fmla="*/ 2147483647 h 1268"/>
              <a:gd name="T92" fmla="*/ 2147483647 w 2445"/>
              <a:gd name="T93" fmla="*/ 2147483647 h 1268"/>
              <a:gd name="T94" fmla="*/ 2147483647 w 2445"/>
              <a:gd name="T95" fmla="*/ 2147483647 h 1268"/>
              <a:gd name="T96" fmla="*/ 2147483647 w 2445"/>
              <a:gd name="T97" fmla="*/ 2147483647 h 1268"/>
              <a:gd name="T98" fmla="*/ 2147483647 w 2445"/>
              <a:gd name="T99" fmla="*/ 2147483647 h 1268"/>
              <a:gd name="T100" fmla="*/ 2147483647 w 2445"/>
              <a:gd name="T101" fmla="*/ 2147483647 h 1268"/>
              <a:gd name="T102" fmla="*/ 2147483647 w 2445"/>
              <a:gd name="T103" fmla="*/ 2147483647 h 1268"/>
              <a:gd name="T104" fmla="*/ 2147483647 w 2445"/>
              <a:gd name="T105" fmla="*/ 2147483647 h 1268"/>
              <a:gd name="T106" fmla="*/ 2147483647 w 2445"/>
              <a:gd name="T107" fmla="*/ 2147483647 h 1268"/>
              <a:gd name="T108" fmla="*/ 2147483647 w 2445"/>
              <a:gd name="T109" fmla="*/ 2147483647 h 1268"/>
              <a:gd name="T110" fmla="*/ 2147483647 w 2445"/>
              <a:gd name="T111" fmla="*/ 2147483647 h 1268"/>
              <a:gd name="T112" fmla="*/ 2147483647 w 2445"/>
              <a:gd name="T113" fmla="*/ 2147483647 h 1268"/>
              <a:gd name="T114" fmla="*/ 2147483647 w 2445"/>
              <a:gd name="T115" fmla="*/ 2147483647 h 1268"/>
              <a:gd name="T116" fmla="*/ 2147483647 w 2445"/>
              <a:gd name="T117" fmla="*/ 2147483647 h 1268"/>
              <a:gd name="T118" fmla="*/ 2147483647 w 2445"/>
              <a:gd name="T119" fmla="*/ 2147483647 h 1268"/>
              <a:gd name="T120" fmla="*/ 2147483647 w 2445"/>
              <a:gd name="T121" fmla="*/ 2147483647 h 1268"/>
              <a:gd name="T122" fmla="*/ 2147483647 w 2445"/>
              <a:gd name="T123" fmla="*/ 1405733062 h 126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45"/>
              <a:gd name="T187" fmla="*/ 0 h 1268"/>
              <a:gd name="T188" fmla="*/ 2445 w 2445"/>
              <a:gd name="T189" fmla="*/ 1268 h 126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45" h="1268">
                <a:moveTo>
                  <a:pt x="0" y="0"/>
                </a:moveTo>
                <a:lnTo>
                  <a:pt x="12" y="11"/>
                </a:lnTo>
                <a:lnTo>
                  <a:pt x="48" y="71"/>
                </a:lnTo>
                <a:lnTo>
                  <a:pt x="83" y="130"/>
                </a:lnTo>
                <a:lnTo>
                  <a:pt x="118" y="189"/>
                </a:lnTo>
                <a:lnTo>
                  <a:pt x="153" y="248"/>
                </a:lnTo>
                <a:lnTo>
                  <a:pt x="189" y="307"/>
                </a:lnTo>
                <a:lnTo>
                  <a:pt x="224" y="366"/>
                </a:lnTo>
                <a:lnTo>
                  <a:pt x="259" y="425"/>
                </a:lnTo>
                <a:lnTo>
                  <a:pt x="294" y="485"/>
                </a:lnTo>
                <a:lnTo>
                  <a:pt x="330" y="544"/>
                </a:lnTo>
                <a:lnTo>
                  <a:pt x="365" y="603"/>
                </a:lnTo>
                <a:lnTo>
                  <a:pt x="400" y="662"/>
                </a:lnTo>
                <a:lnTo>
                  <a:pt x="436" y="721"/>
                </a:lnTo>
                <a:lnTo>
                  <a:pt x="471" y="780"/>
                </a:lnTo>
                <a:lnTo>
                  <a:pt x="506" y="839"/>
                </a:lnTo>
                <a:lnTo>
                  <a:pt x="541" y="899"/>
                </a:lnTo>
                <a:lnTo>
                  <a:pt x="577" y="957"/>
                </a:lnTo>
                <a:lnTo>
                  <a:pt x="612" y="1016"/>
                </a:lnTo>
                <a:lnTo>
                  <a:pt x="647" y="1073"/>
                </a:lnTo>
                <a:lnTo>
                  <a:pt x="682" y="1128"/>
                </a:lnTo>
                <a:lnTo>
                  <a:pt x="718" y="1177"/>
                </a:lnTo>
                <a:lnTo>
                  <a:pt x="753" y="1216"/>
                </a:lnTo>
                <a:lnTo>
                  <a:pt x="788" y="1243"/>
                </a:lnTo>
                <a:lnTo>
                  <a:pt x="823" y="1257"/>
                </a:lnTo>
                <a:lnTo>
                  <a:pt x="859" y="1264"/>
                </a:lnTo>
                <a:lnTo>
                  <a:pt x="894" y="1267"/>
                </a:lnTo>
                <a:lnTo>
                  <a:pt x="929" y="1268"/>
                </a:lnTo>
                <a:lnTo>
                  <a:pt x="964" y="1268"/>
                </a:lnTo>
                <a:lnTo>
                  <a:pt x="1000" y="1268"/>
                </a:lnTo>
                <a:lnTo>
                  <a:pt x="1035" y="1268"/>
                </a:lnTo>
                <a:lnTo>
                  <a:pt x="1070" y="1267"/>
                </a:lnTo>
                <a:lnTo>
                  <a:pt x="1105" y="1266"/>
                </a:lnTo>
                <a:lnTo>
                  <a:pt x="1141" y="1264"/>
                </a:lnTo>
                <a:lnTo>
                  <a:pt x="1176" y="1262"/>
                </a:lnTo>
                <a:lnTo>
                  <a:pt x="1211" y="1258"/>
                </a:lnTo>
                <a:lnTo>
                  <a:pt x="1246" y="1252"/>
                </a:lnTo>
                <a:lnTo>
                  <a:pt x="1282" y="1244"/>
                </a:lnTo>
                <a:lnTo>
                  <a:pt x="1317" y="1233"/>
                </a:lnTo>
                <a:lnTo>
                  <a:pt x="1352" y="1219"/>
                </a:lnTo>
                <a:lnTo>
                  <a:pt x="1387" y="1202"/>
                </a:lnTo>
                <a:lnTo>
                  <a:pt x="1423" y="1181"/>
                </a:lnTo>
                <a:lnTo>
                  <a:pt x="1458" y="1158"/>
                </a:lnTo>
                <a:lnTo>
                  <a:pt x="1493" y="1133"/>
                </a:lnTo>
                <a:lnTo>
                  <a:pt x="1528" y="1106"/>
                </a:lnTo>
                <a:lnTo>
                  <a:pt x="1564" y="1078"/>
                </a:lnTo>
                <a:lnTo>
                  <a:pt x="1599" y="1050"/>
                </a:lnTo>
                <a:lnTo>
                  <a:pt x="1634" y="1021"/>
                </a:lnTo>
                <a:lnTo>
                  <a:pt x="1669" y="992"/>
                </a:lnTo>
                <a:lnTo>
                  <a:pt x="1705" y="963"/>
                </a:lnTo>
                <a:lnTo>
                  <a:pt x="1740" y="934"/>
                </a:lnTo>
                <a:lnTo>
                  <a:pt x="1775" y="904"/>
                </a:lnTo>
                <a:lnTo>
                  <a:pt x="1810" y="874"/>
                </a:lnTo>
                <a:lnTo>
                  <a:pt x="1846" y="845"/>
                </a:lnTo>
                <a:lnTo>
                  <a:pt x="1881" y="815"/>
                </a:lnTo>
                <a:lnTo>
                  <a:pt x="1916" y="786"/>
                </a:lnTo>
                <a:lnTo>
                  <a:pt x="1952" y="756"/>
                </a:lnTo>
                <a:lnTo>
                  <a:pt x="1987" y="727"/>
                </a:lnTo>
                <a:lnTo>
                  <a:pt x="2022" y="697"/>
                </a:lnTo>
                <a:lnTo>
                  <a:pt x="2058" y="667"/>
                </a:lnTo>
                <a:lnTo>
                  <a:pt x="2093" y="638"/>
                </a:lnTo>
                <a:lnTo>
                  <a:pt x="2445" y="343"/>
                </a:lnTo>
              </a:path>
            </a:pathLst>
          </a:custGeom>
          <a:noFill/>
          <a:ln w="76200" cmpd="sng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6" name="Rectangle 84"/>
          <p:cNvSpPr>
            <a:spLocks noChangeArrowheads="1"/>
          </p:cNvSpPr>
          <p:nvPr/>
        </p:nvSpPr>
        <p:spPr bwMode="auto">
          <a:xfrm>
            <a:off x="6953250" y="2009775"/>
            <a:ext cx="89535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3802063" y="6259513"/>
            <a:ext cx="21986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>
                <a:solidFill>
                  <a:srgbClr val="000000"/>
                </a:solidFill>
                <a:latin typeface="Arial" charset="0"/>
              </a:rPr>
              <a:t>Frequency [Hz]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4400550" y="4797425"/>
            <a:ext cx="15716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" tIns="8890" rIns="7200" bIns="8890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0000FF"/>
                </a:solidFill>
                <a:latin typeface="Arial" charset="0"/>
              </a:rPr>
              <a:t>Correlation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0000FF"/>
                </a:solidFill>
                <a:latin typeface="Arial" charset="0"/>
              </a:rPr>
              <a:t>(3 years)</a:t>
            </a:r>
          </a:p>
        </p:txBody>
      </p:sp>
      <p:sp>
        <p:nvSpPr>
          <p:cNvPr id="13320" name="Line 17"/>
          <p:cNvSpPr>
            <a:spLocks noChangeShapeType="1"/>
          </p:cNvSpPr>
          <p:nvPr/>
        </p:nvSpPr>
        <p:spPr bwMode="auto">
          <a:xfrm>
            <a:off x="2676525" y="5740400"/>
            <a:ext cx="3175" cy="936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1" name="Line 18"/>
          <p:cNvSpPr>
            <a:spLocks noChangeShapeType="1"/>
          </p:cNvSpPr>
          <p:nvPr/>
        </p:nvSpPr>
        <p:spPr bwMode="auto">
          <a:xfrm>
            <a:off x="3387725" y="5740400"/>
            <a:ext cx="3175" cy="936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2" name="Line 19"/>
          <p:cNvSpPr>
            <a:spLocks noChangeShapeType="1"/>
          </p:cNvSpPr>
          <p:nvPr/>
        </p:nvSpPr>
        <p:spPr bwMode="auto">
          <a:xfrm>
            <a:off x="4103688" y="5740400"/>
            <a:ext cx="3175" cy="936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3" name="Line 20"/>
          <p:cNvSpPr>
            <a:spLocks noChangeShapeType="1"/>
          </p:cNvSpPr>
          <p:nvPr/>
        </p:nvSpPr>
        <p:spPr bwMode="auto">
          <a:xfrm>
            <a:off x="4818063" y="5740400"/>
            <a:ext cx="4762" cy="936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4" name="Line 21"/>
          <p:cNvSpPr>
            <a:spLocks noChangeShapeType="1"/>
          </p:cNvSpPr>
          <p:nvPr/>
        </p:nvSpPr>
        <p:spPr bwMode="auto">
          <a:xfrm>
            <a:off x="5534025" y="5732463"/>
            <a:ext cx="3175" cy="936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5" name="Line 22"/>
          <p:cNvSpPr>
            <a:spLocks noChangeShapeType="1"/>
          </p:cNvSpPr>
          <p:nvPr/>
        </p:nvSpPr>
        <p:spPr bwMode="auto">
          <a:xfrm>
            <a:off x="6249988" y="5724525"/>
            <a:ext cx="3175" cy="936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6" name="Line 25"/>
          <p:cNvSpPr>
            <a:spLocks noChangeShapeType="1"/>
          </p:cNvSpPr>
          <p:nvPr/>
        </p:nvSpPr>
        <p:spPr bwMode="auto">
          <a:xfrm>
            <a:off x="2676525" y="5834063"/>
            <a:ext cx="4289425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7" name="Line 26"/>
          <p:cNvSpPr>
            <a:spLocks noChangeShapeType="1"/>
          </p:cNvSpPr>
          <p:nvPr/>
        </p:nvSpPr>
        <p:spPr bwMode="auto">
          <a:xfrm>
            <a:off x="2676525" y="4635500"/>
            <a:ext cx="111125" cy="31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8" name="Line 27"/>
          <p:cNvSpPr>
            <a:spLocks noChangeShapeType="1"/>
          </p:cNvSpPr>
          <p:nvPr/>
        </p:nvSpPr>
        <p:spPr bwMode="auto">
          <a:xfrm>
            <a:off x="2676525" y="3435350"/>
            <a:ext cx="111125" cy="31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9" name="Line 28"/>
          <p:cNvSpPr>
            <a:spLocks noChangeShapeType="1"/>
          </p:cNvSpPr>
          <p:nvPr/>
        </p:nvSpPr>
        <p:spPr bwMode="auto">
          <a:xfrm>
            <a:off x="2676525" y="2239963"/>
            <a:ext cx="111125" cy="31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30" name="Line 29"/>
          <p:cNvSpPr>
            <a:spLocks noChangeShapeType="1"/>
          </p:cNvSpPr>
          <p:nvPr/>
        </p:nvSpPr>
        <p:spPr bwMode="auto">
          <a:xfrm>
            <a:off x="2676525" y="5232400"/>
            <a:ext cx="55563" cy="63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31" name="Line 30"/>
          <p:cNvSpPr>
            <a:spLocks noChangeShapeType="1"/>
          </p:cNvSpPr>
          <p:nvPr/>
        </p:nvSpPr>
        <p:spPr bwMode="auto">
          <a:xfrm>
            <a:off x="2676525" y="4035425"/>
            <a:ext cx="5556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32" name="Line 31"/>
          <p:cNvSpPr>
            <a:spLocks noChangeShapeType="1"/>
          </p:cNvSpPr>
          <p:nvPr/>
        </p:nvSpPr>
        <p:spPr bwMode="auto">
          <a:xfrm>
            <a:off x="2676525" y="2841625"/>
            <a:ext cx="5556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33" name="Line 33"/>
          <p:cNvSpPr>
            <a:spLocks noChangeShapeType="1"/>
          </p:cNvSpPr>
          <p:nvPr/>
        </p:nvSpPr>
        <p:spPr bwMode="auto">
          <a:xfrm>
            <a:off x="2676525" y="1641475"/>
            <a:ext cx="3175" cy="4192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2676525" y="1625600"/>
            <a:ext cx="4286250" cy="111125"/>
            <a:chOff x="1686" y="1024"/>
            <a:chExt cx="2700" cy="70"/>
          </a:xfrm>
        </p:grpSpPr>
        <p:sp>
          <p:nvSpPr>
            <p:cNvPr id="13371" name="Line 32"/>
            <p:cNvSpPr>
              <a:spLocks noChangeShapeType="1"/>
            </p:cNvSpPr>
            <p:nvPr/>
          </p:nvSpPr>
          <p:spPr bwMode="auto">
            <a:xfrm>
              <a:off x="1686" y="1034"/>
              <a:ext cx="35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72" name="Line 34"/>
            <p:cNvSpPr>
              <a:spLocks noChangeShapeType="1"/>
            </p:cNvSpPr>
            <p:nvPr/>
          </p:nvSpPr>
          <p:spPr bwMode="auto">
            <a:xfrm>
              <a:off x="1686" y="1034"/>
              <a:ext cx="2" cy="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73" name="Line 35"/>
            <p:cNvSpPr>
              <a:spLocks noChangeShapeType="1"/>
            </p:cNvSpPr>
            <p:nvPr/>
          </p:nvSpPr>
          <p:spPr bwMode="auto">
            <a:xfrm>
              <a:off x="2134" y="1034"/>
              <a:ext cx="2" cy="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74" name="Line 36"/>
            <p:cNvSpPr>
              <a:spLocks noChangeShapeType="1"/>
            </p:cNvSpPr>
            <p:nvPr/>
          </p:nvSpPr>
          <p:spPr bwMode="auto">
            <a:xfrm>
              <a:off x="2585" y="1034"/>
              <a:ext cx="2" cy="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75" name="Line 37"/>
            <p:cNvSpPr>
              <a:spLocks noChangeShapeType="1"/>
            </p:cNvSpPr>
            <p:nvPr/>
          </p:nvSpPr>
          <p:spPr bwMode="auto">
            <a:xfrm>
              <a:off x="3035" y="1034"/>
              <a:ext cx="3" cy="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76" name="Line 38"/>
            <p:cNvSpPr>
              <a:spLocks noChangeShapeType="1"/>
            </p:cNvSpPr>
            <p:nvPr/>
          </p:nvSpPr>
          <p:spPr bwMode="auto">
            <a:xfrm>
              <a:off x="3486" y="1024"/>
              <a:ext cx="2" cy="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77" name="Line 39"/>
            <p:cNvSpPr>
              <a:spLocks noChangeShapeType="1"/>
            </p:cNvSpPr>
            <p:nvPr/>
          </p:nvSpPr>
          <p:spPr bwMode="auto">
            <a:xfrm>
              <a:off x="3937" y="1024"/>
              <a:ext cx="2" cy="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78" name="Line 42"/>
            <p:cNvSpPr>
              <a:spLocks noChangeShapeType="1"/>
            </p:cNvSpPr>
            <p:nvPr/>
          </p:nvSpPr>
          <p:spPr bwMode="auto">
            <a:xfrm>
              <a:off x="1686" y="1034"/>
              <a:ext cx="2700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6842125" y="1641475"/>
            <a:ext cx="117475" cy="4192588"/>
            <a:chOff x="4366" y="1399"/>
            <a:chExt cx="62" cy="2239"/>
          </a:xfrm>
        </p:grpSpPr>
        <p:sp>
          <p:nvSpPr>
            <p:cNvPr id="13363" name="Line 24"/>
            <p:cNvSpPr>
              <a:spLocks noChangeShapeType="1"/>
            </p:cNvSpPr>
            <p:nvPr/>
          </p:nvSpPr>
          <p:spPr bwMode="auto">
            <a:xfrm>
              <a:off x="4426" y="3588"/>
              <a:ext cx="2" cy="5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4" name="Line 43"/>
            <p:cNvSpPr>
              <a:spLocks noChangeShapeType="1"/>
            </p:cNvSpPr>
            <p:nvPr/>
          </p:nvSpPr>
          <p:spPr bwMode="auto">
            <a:xfrm>
              <a:off x="4366" y="2998"/>
              <a:ext cx="60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5" name="Line 44"/>
            <p:cNvSpPr>
              <a:spLocks noChangeShapeType="1"/>
            </p:cNvSpPr>
            <p:nvPr/>
          </p:nvSpPr>
          <p:spPr bwMode="auto">
            <a:xfrm>
              <a:off x="4366" y="2357"/>
              <a:ext cx="60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6" name="Line 45"/>
            <p:cNvSpPr>
              <a:spLocks noChangeShapeType="1"/>
            </p:cNvSpPr>
            <p:nvPr/>
          </p:nvSpPr>
          <p:spPr bwMode="auto">
            <a:xfrm>
              <a:off x="4366" y="1719"/>
              <a:ext cx="60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7" name="Line 46"/>
            <p:cNvSpPr>
              <a:spLocks noChangeShapeType="1"/>
            </p:cNvSpPr>
            <p:nvPr/>
          </p:nvSpPr>
          <p:spPr bwMode="auto">
            <a:xfrm>
              <a:off x="4395" y="3317"/>
              <a:ext cx="31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8" name="Line 47"/>
            <p:cNvSpPr>
              <a:spLocks noChangeShapeType="1"/>
            </p:cNvSpPr>
            <p:nvPr/>
          </p:nvSpPr>
          <p:spPr bwMode="auto">
            <a:xfrm>
              <a:off x="4395" y="2678"/>
              <a:ext cx="31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9" name="Line 48"/>
            <p:cNvSpPr>
              <a:spLocks noChangeShapeType="1"/>
            </p:cNvSpPr>
            <p:nvPr/>
          </p:nvSpPr>
          <p:spPr bwMode="auto">
            <a:xfrm>
              <a:off x="4395" y="2040"/>
              <a:ext cx="31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70" name="Line 50"/>
            <p:cNvSpPr>
              <a:spLocks noChangeShapeType="1"/>
            </p:cNvSpPr>
            <p:nvPr/>
          </p:nvSpPr>
          <p:spPr bwMode="auto">
            <a:xfrm>
              <a:off x="4426" y="1399"/>
              <a:ext cx="2" cy="223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336" name="Text Box 51"/>
          <p:cNvSpPr txBox="1">
            <a:spLocks noChangeArrowheads="1"/>
          </p:cNvSpPr>
          <p:nvPr/>
        </p:nvSpPr>
        <p:spPr bwMode="auto">
          <a:xfrm rot="-5388384">
            <a:off x="741363" y="3489325"/>
            <a:ext cx="2028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Strain [Hz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-1/2</a:t>
            </a: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]</a:t>
            </a:r>
          </a:p>
        </p:txBody>
      </p:sp>
      <p:sp>
        <p:nvSpPr>
          <p:cNvPr id="13337" name="Text Box 57"/>
          <p:cNvSpPr txBox="1">
            <a:spLocks noChangeArrowheads="1"/>
          </p:cNvSpPr>
          <p:nvPr/>
        </p:nvSpPr>
        <p:spPr bwMode="auto">
          <a:xfrm>
            <a:off x="2420938" y="5826125"/>
            <a:ext cx="4862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-3      </a:t>
            </a: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-2</a:t>
            </a: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    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-1</a:t>
            </a: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     1       10     10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     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3338" name="Text Box 58"/>
          <p:cNvSpPr txBox="1">
            <a:spLocks noChangeArrowheads="1"/>
          </p:cNvSpPr>
          <p:nvPr/>
        </p:nvSpPr>
        <p:spPr bwMode="auto">
          <a:xfrm>
            <a:off x="1989138" y="1190625"/>
            <a:ext cx="762000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1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-19</a:t>
            </a:r>
          </a:p>
          <a:p>
            <a:pPr fontAlgn="base">
              <a:lnSpc>
                <a:spcPct val="1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-20</a:t>
            </a:r>
          </a:p>
          <a:p>
            <a:pPr fontAlgn="base">
              <a:lnSpc>
                <a:spcPct val="1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-21</a:t>
            </a:r>
          </a:p>
          <a:p>
            <a:pPr fontAlgn="base">
              <a:lnSpc>
                <a:spcPct val="1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-22</a:t>
            </a:r>
          </a:p>
          <a:p>
            <a:pPr fontAlgn="base">
              <a:lnSpc>
                <a:spcPct val="1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-23</a:t>
            </a:r>
          </a:p>
          <a:p>
            <a:pPr fontAlgn="base">
              <a:lnSpc>
                <a:spcPct val="1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-24</a:t>
            </a:r>
          </a:p>
          <a:p>
            <a:pPr fontAlgn="base">
              <a:lnSpc>
                <a:spcPct val="1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-25</a:t>
            </a:r>
          </a:p>
          <a:p>
            <a:pPr fontAlgn="base">
              <a:lnSpc>
                <a:spcPct val="1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altLang="ja-JP" sz="2000" b="1" baseline="30000">
                <a:solidFill>
                  <a:srgbClr val="000000"/>
                </a:solidFill>
                <a:latin typeface="Arial" charset="0"/>
              </a:rPr>
              <a:t>-26</a:t>
            </a:r>
          </a:p>
        </p:txBody>
      </p:sp>
      <p:sp>
        <p:nvSpPr>
          <p:cNvPr id="13339" name="Text Box 68"/>
          <p:cNvSpPr txBox="1">
            <a:spLocks noChangeArrowheads="1"/>
          </p:cNvSpPr>
          <p:nvPr/>
        </p:nvSpPr>
        <p:spPr bwMode="auto">
          <a:xfrm rot="1740813">
            <a:off x="4014788" y="2262188"/>
            <a:ext cx="1433512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dirty="0">
                <a:solidFill>
                  <a:srgbClr val="00CC00"/>
                </a:solidFill>
                <a:latin typeface="Arial" charset="0"/>
              </a:rPr>
              <a:t>BH-BH</a:t>
            </a:r>
          </a:p>
        </p:txBody>
      </p:sp>
      <p:sp>
        <p:nvSpPr>
          <p:cNvPr id="13340" name="Text Box 72"/>
          <p:cNvSpPr txBox="1">
            <a:spLocks noChangeArrowheads="1"/>
          </p:cNvSpPr>
          <p:nvPr/>
        </p:nvSpPr>
        <p:spPr bwMode="auto">
          <a:xfrm>
            <a:off x="4765675" y="2586038"/>
            <a:ext cx="1782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dirty="0">
                <a:solidFill>
                  <a:srgbClr val="00CC00"/>
                </a:solidFill>
                <a:latin typeface="Arial" charset="0"/>
              </a:rPr>
              <a:t>Coalescence</a:t>
            </a:r>
          </a:p>
        </p:txBody>
      </p:sp>
      <p:sp>
        <p:nvSpPr>
          <p:cNvPr id="13341" name="Line 10"/>
          <p:cNvSpPr>
            <a:spLocks noChangeShapeType="1"/>
          </p:cNvSpPr>
          <p:nvPr/>
        </p:nvSpPr>
        <p:spPr bwMode="auto">
          <a:xfrm>
            <a:off x="2760663" y="2517775"/>
            <a:ext cx="4110037" cy="2439988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42" name="Text Box 62"/>
          <p:cNvSpPr txBox="1">
            <a:spLocks noChangeArrowheads="1"/>
          </p:cNvSpPr>
          <p:nvPr/>
        </p:nvSpPr>
        <p:spPr bwMode="auto">
          <a:xfrm rot="1837569">
            <a:off x="5345113" y="4445000"/>
            <a:ext cx="10747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CC6600"/>
                </a:solidFill>
                <a:latin typeface="Arial" charset="0"/>
              </a:rPr>
              <a:t>NS-NS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CC6600"/>
                </a:solidFill>
                <a:latin typeface="Arial" charset="0"/>
              </a:rPr>
              <a:t>(z=1)</a:t>
            </a:r>
          </a:p>
        </p:txBody>
      </p:sp>
      <p:sp>
        <p:nvSpPr>
          <p:cNvPr id="13343" name="AutoShape 76"/>
          <p:cNvSpPr>
            <a:spLocks noChangeArrowheads="1"/>
          </p:cNvSpPr>
          <p:nvPr/>
        </p:nvSpPr>
        <p:spPr bwMode="auto">
          <a:xfrm>
            <a:off x="6691313" y="4759325"/>
            <a:ext cx="317500" cy="355600"/>
          </a:xfrm>
          <a:prstGeom prst="irregularSeal2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44" name="Text Box 78"/>
          <p:cNvSpPr txBox="1">
            <a:spLocks noChangeArrowheads="1"/>
          </p:cNvSpPr>
          <p:nvPr/>
        </p:nvSpPr>
        <p:spPr bwMode="auto">
          <a:xfrm>
            <a:off x="5462588" y="5434013"/>
            <a:ext cx="15938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CC6600"/>
                </a:solidFill>
                <a:latin typeface="Arial" charset="0"/>
              </a:rPr>
              <a:t>Coalescence</a:t>
            </a:r>
          </a:p>
        </p:txBody>
      </p:sp>
      <p:sp>
        <p:nvSpPr>
          <p:cNvPr id="13345" name="Text Box 116"/>
          <p:cNvSpPr txBox="1">
            <a:spLocks noChangeArrowheads="1"/>
          </p:cNvSpPr>
          <p:nvPr/>
        </p:nvSpPr>
        <p:spPr bwMode="auto">
          <a:xfrm>
            <a:off x="5591175" y="2987675"/>
            <a:ext cx="1114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" tIns="8890" rIns="7200" bIns="8890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00FFFF"/>
                </a:solidFill>
                <a:latin typeface="Arial" charset="0"/>
              </a:rPr>
              <a:t>1 cluster</a:t>
            </a:r>
          </a:p>
        </p:txBody>
      </p:sp>
      <p:cxnSp>
        <p:nvCxnSpPr>
          <p:cNvPr id="74" name="直線コネクタ 73"/>
          <p:cNvCxnSpPr/>
          <p:nvPr/>
        </p:nvCxnSpPr>
        <p:spPr>
          <a:xfrm rot="16200000" flipH="1">
            <a:off x="2193131" y="2932907"/>
            <a:ext cx="3402013" cy="243205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7" name="Text Box 72"/>
          <p:cNvSpPr txBox="1">
            <a:spLocks noChangeArrowheads="1"/>
          </p:cNvSpPr>
          <p:nvPr/>
        </p:nvSpPr>
        <p:spPr bwMode="auto">
          <a:xfrm>
            <a:off x="3095625" y="5205413"/>
            <a:ext cx="2239963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dirty="0">
                <a:solidFill>
                  <a:srgbClr val="FF0000"/>
                </a:solidFill>
                <a:latin typeface="Arial" charset="0"/>
              </a:rPr>
              <a:t>  Inflation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kumimoji="0" lang="en-US" altLang="ja-JP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</a:t>
            </a:r>
            <a:r>
              <a:rPr kumimoji="0" lang="en-US" altLang="ja-JP" b="1" baseline="-25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GW</a:t>
            </a:r>
            <a:r>
              <a:rPr kumimoji="0" lang="en-US" altLang="ja-JP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~2×10</a:t>
            </a:r>
            <a:r>
              <a:rPr kumimoji="0" lang="en-US" altLang="ja-JP" b="1" baseline="30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-15</a:t>
            </a:r>
            <a:r>
              <a:rPr kumimoji="0" lang="en-US" altLang="ja-JP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)</a:t>
            </a:r>
            <a:endParaRPr kumimoji="0" lang="en-US" altLang="ja-JP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348" name="Line 10"/>
          <p:cNvSpPr>
            <a:spLocks noChangeShapeType="1"/>
          </p:cNvSpPr>
          <p:nvPr/>
        </p:nvSpPr>
        <p:spPr bwMode="auto">
          <a:xfrm>
            <a:off x="2698750" y="2257425"/>
            <a:ext cx="3781425" cy="2260600"/>
          </a:xfrm>
          <a:prstGeom prst="line">
            <a:avLst/>
          </a:prstGeom>
          <a:noFill/>
          <a:ln w="57150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49" name="AutoShape 76"/>
          <p:cNvSpPr>
            <a:spLocks noChangeArrowheads="1"/>
          </p:cNvSpPr>
          <p:nvPr/>
        </p:nvSpPr>
        <p:spPr bwMode="auto">
          <a:xfrm>
            <a:off x="6337300" y="4311650"/>
            <a:ext cx="317500" cy="355600"/>
          </a:xfrm>
          <a:prstGeom prst="irregularSeal2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50" name="Line 66"/>
          <p:cNvSpPr>
            <a:spLocks noChangeShapeType="1"/>
          </p:cNvSpPr>
          <p:nvPr/>
        </p:nvSpPr>
        <p:spPr bwMode="auto">
          <a:xfrm flipH="1" flipV="1">
            <a:off x="3362325" y="1682750"/>
            <a:ext cx="739775" cy="290513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51" name="Line 69"/>
          <p:cNvSpPr>
            <a:spLocks noChangeShapeType="1"/>
          </p:cNvSpPr>
          <p:nvPr/>
        </p:nvSpPr>
        <p:spPr bwMode="auto">
          <a:xfrm flipH="1" flipV="1">
            <a:off x="4086225" y="1938338"/>
            <a:ext cx="6350" cy="650875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52" name="Line 77"/>
          <p:cNvSpPr>
            <a:spLocks noChangeShapeType="1"/>
          </p:cNvSpPr>
          <p:nvPr/>
        </p:nvSpPr>
        <p:spPr bwMode="auto">
          <a:xfrm>
            <a:off x="2828925" y="1630363"/>
            <a:ext cx="1782763" cy="962025"/>
          </a:xfrm>
          <a:prstGeom prst="line">
            <a:avLst/>
          </a:prstGeom>
          <a:noFill/>
          <a:ln w="57150">
            <a:solidFill>
              <a:srgbClr val="00CC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53" name="AutoShape 76"/>
          <p:cNvSpPr>
            <a:spLocks noChangeArrowheads="1"/>
          </p:cNvSpPr>
          <p:nvPr/>
        </p:nvSpPr>
        <p:spPr bwMode="auto">
          <a:xfrm>
            <a:off x="4497388" y="2428875"/>
            <a:ext cx="317500" cy="355600"/>
          </a:xfrm>
          <a:prstGeom prst="irregularSeal2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54" name="Text Box 62"/>
          <p:cNvSpPr txBox="1">
            <a:spLocks noChangeArrowheads="1"/>
          </p:cNvSpPr>
          <p:nvPr/>
        </p:nvSpPr>
        <p:spPr bwMode="auto">
          <a:xfrm rot="1816850">
            <a:off x="4224338" y="3144838"/>
            <a:ext cx="17795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FF00FF"/>
                </a:solidFill>
                <a:latin typeface="Arial" charset="0"/>
              </a:rPr>
              <a:t>BH-NS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FF00FF"/>
                </a:solidFill>
                <a:latin typeface="Arial" charset="0"/>
              </a:rPr>
              <a:t>(10 M</a:t>
            </a:r>
            <a:r>
              <a:rPr kumimoji="0" lang="en-US" altLang="en-US" b="1" baseline="-25000">
                <a:solidFill>
                  <a:srgbClr val="FF00FF"/>
                </a:solidFill>
                <a:latin typeface="Arial" charset="0"/>
              </a:rPr>
              <a:t>◎</a:t>
            </a:r>
            <a:r>
              <a:rPr kumimoji="0" lang="en-US" altLang="ja-JP" b="1">
                <a:solidFill>
                  <a:srgbClr val="FF00FF"/>
                </a:solidFill>
                <a:latin typeface="Arial" charset="0"/>
              </a:rPr>
              <a:t> z=1)</a:t>
            </a:r>
          </a:p>
        </p:txBody>
      </p:sp>
      <p:sp>
        <p:nvSpPr>
          <p:cNvPr id="13355" name="Text Box 72"/>
          <p:cNvSpPr txBox="1">
            <a:spLocks noChangeArrowheads="1"/>
          </p:cNvSpPr>
          <p:nvPr/>
        </p:nvSpPr>
        <p:spPr bwMode="auto">
          <a:xfrm>
            <a:off x="3935413" y="1701800"/>
            <a:ext cx="17827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9933FF"/>
                </a:solidFill>
                <a:latin typeface="Arial" charset="0"/>
              </a:rPr>
              <a:t>PBH related</a:t>
            </a:r>
          </a:p>
        </p:txBody>
      </p:sp>
      <p:sp>
        <p:nvSpPr>
          <p:cNvPr id="76" name="直角三角形 75"/>
          <p:cNvSpPr/>
          <p:nvPr/>
        </p:nvSpPr>
        <p:spPr>
          <a:xfrm>
            <a:off x="3805628" y="2883802"/>
            <a:ext cx="191068" cy="191068"/>
          </a:xfrm>
          <a:prstGeom prst="rtTriangle">
            <a:avLst/>
          </a:prstGeom>
          <a:solidFill>
            <a:srgbClr val="FF00FF"/>
          </a:solidFill>
          <a:ln>
            <a:solidFill>
              <a:srgbClr val="FF00FF"/>
            </a:solidFill>
          </a:ln>
          <a:scene3d>
            <a:camera prst="orthographicFront">
              <a:rot lat="0" lon="0" rev="6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8" name="直角三角形 77"/>
          <p:cNvSpPr/>
          <p:nvPr/>
        </p:nvSpPr>
        <p:spPr>
          <a:xfrm>
            <a:off x="3998509" y="3217177"/>
            <a:ext cx="191068" cy="191068"/>
          </a:xfrm>
          <a:prstGeom prst="rtTriangle">
            <a:avLst/>
          </a:prstGeom>
          <a:solidFill>
            <a:srgbClr val="CC6600"/>
          </a:solidFill>
          <a:ln>
            <a:solidFill>
              <a:srgbClr val="CC6600"/>
            </a:solidFill>
          </a:ln>
          <a:scene3d>
            <a:camera prst="orthographicFront">
              <a:rot lat="0" lon="0" rev="6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9" name="直角三角形 78"/>
          <p:cNvSpPr/>
          <p:nvPr/>
        </p:nvSpPr>
        <p:spPr>
          <a:xfrm>
            <a:off x="4296165" y="3391008"/>
            <a:ext cx="191068" cy="191068"/>
          </a:xfrm>
          <a:prstGeom prst="rtTriangle">
            <a:avLst/>
          </a:prstGeom>
          <a:solidFill>
            <a:schemeClr val="bg1"/>
          </a:solidFill>
          <a:ln>
            <a:solidFill>
              <a:srgbClr val="CC6600"/>
            </a:solidFill>
          </a:ln>
          <a:scene3d>
            <a:camera prst="orthographicFront">
              <a:rot lat="0" lon="0" rev="6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7" name="直角三角形 76"/>
          <p:cNvSpPr/>
          <p:nvPr/>
        </p:nvSpPr>
        <p:spPr>
          <a:xfrm>
            <a:off x="4119954" y="3069538"/>
            <a:ext cx="191068" cy="191068"/>
          </a:xfrm>
          <a:prstGeom prst="rtTriangle">
            <a:avLst/>
          </a:prstGeom>
          <a:solidFill>
            <a:schemeClr val="bg1"/>
          </a:solidFill>
          <a:ln>
            <a:solidFill>
              <a:srgbClr val="FF00FF"/>
            </a:solidFill>
          </a:ln>
          <a:scene3d>
            <a:camera prst="orthographicFront">
              <a:rot lat="0" lon="0" rev="6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3360" name="Text Box 54"/>
          <p:cNvSpPr txBox="1">
            <a:spLocks noChangeArrowheads="1"/>
          </p:cNvSpPr>
          <p:nvPr/>
        </p:nvSpPr>
        <p:spPr bwMode="auto">
          <a:xfrm rot="1674993">
            <a:off x="2714625" y="2212975"/>
            <a:ext cx="1976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dirty="0">
                <a:solidFill>
                  <a:srgbClr val="00CC00"/>
                </a:solidFill>
                <a:latin typeface="Arial" charset="0"/>
              </a:rPr>
              <a:t>(1000 M</a:t>
            </a:r>
            <a:r>
              <a:rPr kumimoji="0" lang="en-US" altLang="en-US" b="1" baseline="-25000" dirty="0">
                <a:solidFill>
                  <a:srgbClr val="00CC00"/>
                </a:solidFill>
                <a:latin typeface="Arial" charset="0"/>
              </a:rPr>
              <a:t>◎</a:t>
            </a:r>
            <a:r>
              <a:rPr kumimoji="0" lang="en-US" altLang="ja-JP" b="1" dirty="0">
                <a:solidFill>
                  <a:srgbClr val="00CC00"/>
                </a:solidFill>
                <a:latin typeface="Arial" charset="0"/>
              </a:rPr>
              <a:t> z=10)</a:t>
            </a:r>
          </a:p>
        </p:txBody>
      </p:sp>
      <p:sp>
        <p:nvSpPr>
          <p:cNvPr id="13361" name="Text Box 15"/>
          <p:cNvSpPr txBox="1">
            <a:spLocks noChangeArrowheads="1"/>
          </p:cNvSpPr>
          <p:nvPr/>
        </p:nvSpPr>
        <p:spPr bwMode="auto">
          <a:xfrm>
            <a:off x="3375025" y="3386138"/>
            <a:ext cx="13049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000000"/>
                </a:solidFill>
                <a:latin typeface="Arial" charset="0"/>
              </a:rPr>
              <a:t>5 years</a:t>
            </a:r>
          </a:p>
        </p:txBody>
      </p:sp>
      <p:sp>
        <p:nvSpPr>
          <p:cNvPr id="13362" name="Text Box 81"/>
          <p:cNvSpPr txBox="1">
            <a:spLocks noChangeArrowheads="1"/>
          </p:cNvSpPr>
          <p:nvPr/>
        </p:nvSpPr>
        <p:spPr bwMode="auto">
          <a:xfrm>
            <a:off x="3549650" y="3629025"/>
            <a:ext cx="1277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>
                <a:solidFill>
                  <a:srgbClr val="000000"/>
                </a:solidFill>
                <a:latin typeface="Arial" charset="0"/>
              </a:rPr>
              <a:t>3 months</a:t>
            </a:r>
          </a:p>
        </p:txBody>
      </p:sp>
      <p:sp>
        <p:nvSpPr>
          <p:cNvPr id="68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1008062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Arial" charset="0"/>
              </a:rPr>
              <a:t>DECIGO</a:t>
            </a:r>
            <a:r>
              <a:rPr lang="ja-JP" altLang="en-US" sz="3600" dirty="0">
                <a:latin typeface="Arial" charset="0"/>
              </a:rPr>
              <a:t>の目標感度</a:t>
            </a:r>
          </a:p>
        </p:txBody>
      </p:sp>
      <p:sp>
        <p:nvSpPr>
          <p:cNvPr id="69" name="AutoShape 3"/>
          <p:cNvSpPr>
            <a:spLocks noChangeArrowheads="1"/>
          </p:cNvSpPr>
          <p:nvPr/>
        </p:nvSpPr>
        <p:spPr bwMode="auto">
          <a:xfrm>
            <a:off x="156821" y="5101839"/>
            <a:ext cx="1804988" cy="9132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インフレーションの検証</a:t>
            </a:r>
          </a:p>
        </p:txBody>
      </p:sp>
      <p:sp>
        <p:nvSpPr>
          <p:cNvPr id="71" name="AutoShape 2"/>
          <p:cNvSpPr>
            <a:spLocks noChangeArrowheads="1"/>
          </p:cNvSpPr>
          <p:nvPr/>
        </p:nvSpPr>
        <p:spPr bwMode="auto">
          <a:xfrm>
            <a:off x="136184" y="1881188"/>
            <a:ext cx="1890712" cy="968375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巨大ブラックホール形成の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メカニズム解明</a:t>
            </a:r>
          </a:p>
        </p:txBody>
      </p:sp>
      <p:sp>
        <p:nvSpPr>
          <p:cNvPr id="75" name="AutoShape 59"/>
          <p:cNvSpPr>
            <a:spLocks noChangeArrowheads="1"/>
          </p:cNvSpPr>
          <p:nvPr/>
        </p:nvSpPr>
        <p:spPr bwMode="auto">
          <a:xfrm>
            <a:off x="7138988" y="4905286"/>
            <a:ext cx="1816100" cy="115432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宇宙膨張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加速度の計測</a:t>
            </a:r>
            <a:endParaRPr lang="en-US" altLang="ja-JP" b="1" dirty="0">
              <a:solidFill>
                <a:srgbClr val="FFFFFF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⇒ダークエネルギーの解明</a:t>
            </a:r>
          </a:p>
        </p:txBody>
      </p:sp>
      <p:sp>
        <p:nvSpPr>
          <p:cNvPr id="80" name="AutoShape 59"/>
          <p:cNvSpPr>
            <a:spLocks noChangeArrowheads="1"/>
          </p:cNvSpPr>
          <p:nvPr/>
        </p:nvSpPr>
        <p:spPr bwMode="auto">
          <a:xfrm>
            <a:off x="7143768" y="1357298"/>
            <a:ext cx="1816100" cy="928694"/>
          </a:xfrm>
          <a:prstGeom prst="roundRect">
            <a:avLst>
              <a:gd name="adj" fmla="val 16667"/>
            </a:avLst>
          </a:prstGeom>
          <a:solidFill>
            <a:srgbClr val="9933FF"/>
          </a:solidFill>
          <a:ln w="9525">
            <a:solidFill>
              <a:srgbClr val="9933FF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ダークマターの探索</a:t>
            </a:r>
          </a:p>
        </p:txBody>
      </p:sp>
      <p:sp>
        <p:nvSpPr>
          <p:cNvPr id="81" name="AutoShape 59"/>
          <p:cNvSpPr>
            <a:spLocks noChangeArrowheads="1"/>
          </p:cNvSpPr>
          <p:nvPr/>
        </p:nvSpPr>
        <p:spPr bwMode="auto">
          <a:xfrm>
            <a:off x="7164288" y="2996952"/>
            <a:ext cx="1816100" cy="928694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一般相対性</a:t>
            </a:r>
            <a:endParaRPr lang="en-US" altLang="ja-JP" b="1" dirty="0">
              <a:solidFill>
                <a:srgbClr val="FFFFFF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Arial" charset="0"/>
              </a:rPr>
              <a:t>理論の検証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164288" y="6057781"/>
            <a:ext cx="19797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ja-JP" sz="1600" b="1" dirty="0" err="1">
                <a:solidFill>
                  <a:srgbClr val="000000"/>
                </a:solidFill>
              </a:rPr>
              <a:t>Seto</a:t>
            </a:r>
            <a:r>
              <a:rPr lang="en-US" altLang="ja-JP" sz="1600" b="1" dirty="0">
                <a:solidFill>
                  <a:srgbClr val="000000"/>
                </a:solidFill>
              </a:rPr>
              <a:t>, Kawamura, Nakamura 2004</a:t>
            </a:r>
          </a:p>
          <a:p>
            <a:pPr marL="0" lvl="1"/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164288" y="3933056"/>
            <a:ext cx="1979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ja-JP" sz="1600" b="1" dirty="0" err="1">
                <a:solidFill>
                  <a:srgbClr val="000000"/>
                </a:solidFill>
              </a:rPr>
              <a:t>Yagi</a:t>
            </a:r>
            <a:r>
              <a:rPr lang="en-US" altLang="ja-JP" sz="1600" b="1" dirty="0">
                <a:solidFill>
                  <a:srgbClr val="000000"/>
                </a:solidFill>
              </a:rPr>
              <a:t>, Tanaka 2009</a:t>
            </a:r>
          </a:p>
          <a:p>
            <a:pPr marL="0" lvl="1"/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164288" y="2276872"/>
            <a:ext cx="19797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ja-JP" sz="1600" b="1" dirty="0">
                <a:solidFill>
                  <a:srgbClr val="000000"/>
                </a:solidFill>
              </a:rPr>
              <a:t>Saito, Yokoyama 2009</a:t>
            </a:r>
          </a:p>
          <a:p>
            <a:pPr marL="0" lvl="1"/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01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8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755</Words>
  <Application>Microsoft Office PowerPoint</Application>
  <PresentationFormat>画面に合わせる (4:3)</PresentationFormat>
  <Paragraphs>187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14</vt:i4>
      </vt:variant>
    </vt:vector>
  </HeadingPairs>
  <TitlesOfParts>
    <vt:vector size="28" baseType="lpstr">
      <vt:lpstr>ＭＳ Ｐゴシック</vt:lpstr>
      <vt:lpstr>Arial</vt:lpstr>
      <vt:lpstr>Calibri</vt:lpstr>
      <vt:lpstr>Helvetica</vt:lpstr>
      <vt:lpstr>Symbol</vt:lpstr>
      <vt:lpstr>Times New Roman</vt:lpstr>
      <vt:lpstr>Wingdings</vt:lpstr>
      <vt:lpstr>1_Office テーマ</vt:lpstr>
      <vt:lpstr>11_標準デザイン</vt:lpstr>
      <vt:lpstr>8_標準デザイン</vt:lpstr>
      <vt:lpstr>9_標準デザイン</vt:lpstr>
      <vt:lpstr>2_標準デザイン</vt:lpstr>
      <vt:lpstr>18_標準デザイン</vt:lpstr>
      <vt:lpstr>1_標準デザイン</vt:lpstr>
      <vt:lpstr>DECIGOの概要</vt:lpstr>
      <vt:lpstr>DECIGOの帯域</vt:lpstr>
      <vt:lpstr>予備概念設計</vt:lpstr>
      <vt:lpstr>軌道とコンステレーション（案）</vt:lpstr>
      <vt:lpstr>なぜ光共振器？</vt:lpstr>
      <vt:lpstr>ドラッグフリー衛星と光共振器:  両立するか？</vt:lpstr>
      <vt:lpstr>ドラッグフリー衛星と光共振器:  両立するか？</vt:lpstr>
      <vt:lpstr>ドラッグフリー衛星と光共振器:  両立するか？</vt:lpstr>
      <vt:lpstr>DECIGOの目標感度</vt:lpstr>
      <vt:lpstr>力の雑音とセンサーノイズに対するリクワイヤーメント（LISA，KAGRAとの比較）</vt:lpstr>
      <vt:lpstr>予備概念設計に対する要求値（１）</vt:lpstr>
      <vt:lpstr>予備概念設計に対する要求値（２）</vt:lpstr>
      <vt:lpstr>目標感度を上げる必要性</vt:lpstr>
      <vt:lpstr>まとめ</vt:lpstr>
    </vt:vector>
  </TitlesOfParts>
  <Company>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アインシュタインの奏でる宇宙からのメロディー：重力波</dc:title>
  <dc:creator>Preferred Customer</dc:creator>
  <cp:lastModifiedBy>Seiji Kawamura</cp:lastModifiedBy>
  <cp:revision>378</cp:revision>
  <cp:lastPrinted>2014-12-03T11:02:47Z</cp:lastPrinted>
  <dcterms:created xsi:type="dcterms:W3CDTF">2009-11-02T02:01:45Z</dcterms:created>
  <dcterms:modified xsi:type="dcterms:W3CDTF">2018-11-03T05:59:17Z</dcterms:modified>
</cp:coreProperties>
</file>