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21"/>
  </p:notesMasterIdLst>
  <p:handoutMasterIdLst>
    <p:handoutMasterId r:id="rId22"/>
  </p:handoutMasterIdLst>
  <p:sldIdLst>
    <p:sldId id="256" r:id="rId2"/>
    <p:sldId id="276" r:id="rId3"/>
    <p:sldId id="257" r:id="rId4"/>
    <p:sldId id="258" r:id="rId5"/>
    <p:sldId id="267" r:id="rId6"/>
    <p:sldId id="264" r:id="rId7"/>
    <p:sldId id="265" r:id="rId8"/>
    <p:sldId id="259" r:id="rId9"/>
    <p:sldId id="266" r:id="rId10"/>
    <p:sldId id="260" r:id="rId11"/>
    <p:sldId id="261" r:id="rId12"/>
    <p:sldId id="262" r:id="rId13"/>
    <p:sldId id="271" r:id="rId14"/>
    <p:sldId id="263" r:id="rId15"/>
    <p:sldId id="272" r:id="rId16"/>
    <p:sldId id="273" r:id="rId17"/>
    <p:sldId id="274" r:id="rId18"/>
    <p:sldId id="275"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21"/>
    <p:restoredTop sz="92330"/>
  </p:normalViewPr>
  <p:slideViewPr>
    <p:cSldViewPr snapToGrid="0" snapToObjects="1">
      <p:cViewPr>
        <p:scale>
          <a:sx n="70" d="100"/>
          <a:sy n="70" d="100"/>
        </p:scale>
        <p:origin x="672"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5BBB9F-2449-0A40-ACAF-0595BF6BCF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4E86D0-4495-0B45-826C-7D8EFC88C9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918D00-7499-4A42-84F2-8419F406CE33}" type="datetimeFigureOut">
              <a:rPr lang="en-US" smtClean="0"/>
              <a:t>11/2/18</a:t>
            </a:fld>
            <a:endParaRPr lang="en-US"/>
          </a:p>
        </p:txBody>
      </p:sp>
      <p:sp>
        <p:nvSpPr>
          <p:cNvPr id="4" name="Footer Placeholder 3">
            <a:extLst>
              <a:ext uri="{FF2B5EF4-FFF2-40B4-BE49-F238E27FC236}">
                <a16:creationId xmlns:a16="http://schemas.microsoft.com/office/drawing/2014/main" id="{9624582B-009F-C94D-A976-1F9F7C73F1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948F58-6024-E14D-A31E-DFFD250B9A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7BEB66-EE18-7840-A357-2AF8AFBB9CBD}" type="slidenum">
              <a:rPr lang="en-US" smtClean="0"/>
              <a:t>‹#›</a:t>
            </a:fld>
            <a:endParaRPr lang="en-US"/>
          </a:p>
        </p:txBody>
      </p:sp>
    </p:spTree>
    <p:extLst>
      <p:ext uri="{BB962C8B-B14F-4D97-AF65-F5344CB8AC3E}">
        <p14:creationId xmlns:p14="http://schemas.microsoft.com/office/powerpoint/2010/main" val="279769207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D8328-E4CF-0F40-AD2C-C91A7F6C5A8F}" type="datetimeFigureOut">
              <a:rPr lang="en-US" smtClean="0"/>
              <a:t>11/2/18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FB494-D87D-9A43-9CB9-D4084A00F3F7}" type="slidenum">
              <a:rPr lang="en-US" smtClean="0"/>
              <a:t>‹#›</a:t>
            </a:fld>
            <a:endParaRPr lang="en-US"/>
          </a:p>
        </p:txBody>
      </p:sp>
    </p:spTree>
    <p:extLst>
      <p:ext uri="{BB962C8B-B14F-4D97-AF65-F5344CB8AC3E}">
        <p14:creationId xmlns:p14="http://schemas.microsoft.com/office/powerpoint/2010/main" val="321096704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FB494-D87D-9A43-9CB9-D4084A00F3F7}" type="slidenum">
              <a:rPr lang="en-US" smtClean="0"/>
              <a:t>3</a:t>
            </a:fld>
            <a:endParaRPr lang="en-US"/>
          </a:p>
        </p:txBody>
      </p:sp>
      <p:sp>
        <p:nvSpPr>
          <p:cNvPr id="5" name="Footer Placeholder 4">
            <a:extLst>
              <a:ext uri="{FF2B5EF4-FFF2-40B4-BE49-F238E27FC236}">
                <a16:creationId xmlns:a16="http://schemas.microsoft.com/office/drawing/2014/main" id="{769FBD9C-6711-BF43-9F4E-CFE56D390D4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715069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FB494-D87D-9A43-9CB9-D4084A00F3F7}" type="slidenum">
              <a:rPr lang="en-US" smtClean="0"/>
              <a:t>4</a:t>
            </a:fld>
            <a:endParaRPr lang="en-US"/>
          </a:p>
        </p:txBody>
      </p:sp>
      <p:sp>
        <p:nvSpPr>
          <p:cNvPr id="5" name="Footer Placeholder 4">
            <a:extLst>
              <a:ext uri="{FF2B5EF4-FFF2-40B4-BE49-F238E27FC236}">
                <a16:creationId xmlns:a16="http://schemas.microsoft.com/office/drawing/2014/main" id="{9898B514-46DB-8C4A-983D-C54CD190A05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81199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FB494-D87D-9A43-9CB9-D4084A00F3F7}" type="slidenum">
              <a:rPr lang="en-US" smtClean="0"/>
              <a:t>9</a:t>
            </a:fld>
            <a:endParaRPr lang="en-US"/>
          </a:p>
        </p:txBody>
      </p:sp>
      <p:sp>
        <p:nvSpPr>
          <p:cNvPr id="5" name="Footer Placeholder 4">
            <a:extLst>
              <a:ext uri="{FF2B5EF4-FFF2-40B4-BE49-F238E27FC236}">
                <a16:creationId xmlns:a16="http://schemas.microsoft.com/office/drawing/2014/main" id="{8743E847-50A8-E442-95EF-B8E818A0B57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978955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524FB494-D87D-9A43-9CB9-D4084A00F3F7}" type="slidenum">
              <a:rPr lang="en-US" smtClean="0"/>
              <a:t>18</a:t>
            </a:fld>
            <a:endParaRPr lang="en-US"/>
          </a:p>
        </p:txBody>
      </p:sp>
    </p:spTree>
    <p:extLst>
      <p:ext uri="{BB962C8B-B14F-4D97-AF65-F5344CB8AC3E}">
        <p14:creationId xmlns:p14="http://schemas.microsoft.com/office/powerpoint/2010/main" val="3967318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82E7-76ED-B347-8DE9-EA6BF4C77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432BE0-3744-DD4B-96BC-234087CFE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A18000-6258-2941-A934-877DEC8CA23F}"/>
              </a:ext>
            </a:extLst>
          </p:cNvPr>
          <p:cNvSpPr>
            <a:spLocks noGrp="1"/>
          </p:cNvSpPr>
          <p:nvPr>
            <p:ph type="dt" sz="half" idx="10"/>
          </p:nvPr>
        </p:nvSpPr>
        <p:spPr/>
        <p:txBody>
          <a:bodyPr/>
          <a:lstStyle/>
          <a:p>
            <a:fld id="{B6CF57F1-0893-854E-85F5-EA987D7FB114}" type="datetime1">
              <a:rPr lang="en-US" smtClean="0"/>
              <a:t>11/2/18</a:t>
            </a:fld>
            <a:endParaRPr lang="en-US"/>
          </a:p>
        </p:txBody>
      </p:sp>
      <p:sp>
        <p:nvSpPr>
          <p:cNvPr id="5" name="Footer Placeholder 4">
            <a:extLst>
              <a:ext uri="{FF2B5EF4-FFF2-40B4-BE49-F238E27FC236}">
                <a16:creationId xmlns:a16="http://schemas.microsoft.com/office/drawing/2014/main" id="{968459FC-8B2B-634F-B955-EF838D1F3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19ECF-26D3-A44D-98B7-4CD415382C9F}"/>
              </a:ext>
            </a:extLst>
          </p:cNvPr>
          <p:cNvSpPr>
            <a:spLocks noGrp="1"/>
          </p:cNvSpPr>
          <p:nvPr>
            <p:ph type="sldNum" sz="quarter" idx="12"/>
          </p:nvPr>
        </p:nvSpPr>
        <p:spPr/>
        <p:txBody>
          <a:bodyPr/>
          <a:lstStyle/>
          <a:p>
            <a:fld id="{A7F6DD42-6E80-564A-AF60-3EE711B42AE6}" type="slidenum">
              <a:rPr lang="en-US" smtClean="0"/>
              <a:t>‹#›</a:t>
            </a:fld>
            <a:endParaRPr lang="en-US"/>
          </a:p>
        </p:txBody>
      </p:sp>
    </p:spTree>
    <p:extLst>
      <p:ext uri="{BB962C8B-B14F-4D97-AF65-F5344CB8AC3E}">
        <p14:creationId xmlns:p14="http://schemas.microsoft.com/office/powerpoint/2010/main" val="1816092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0DBD2-0755-9143-81DE-F192D7B7D0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4A6FEB-98A6-454A-996C-8DC72E2EA5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7F0CC-6428-CF46-A537-BDFBB745744C}"/>
              </a:ext>
            </a:extLst>
          </p:cNvPr>
          <p:cNvSpPr>
            <a:spLocks noGrp="1"/>
          </p:cNvSpPr>
          <p:nvPr>
            <p:ph type="dt" sz="half" idx="10"/>
          </p:nvPr>
        </p:nvSpPr>
        <p:spPr/>
        <p:txBody>
          <a:bodyPr/>
          <a:lstStyle/>
          <a:p>
            <a:fld id="{062FFFE6-CF61-F744-9A5A-A0BF2F40806A}" type="datetime1">
              <a:rPr lang="en-US" smtClean="0"/>
              <a:t>11/2/18</a:t>
            </a:fld>
            <a:endParaRPr lang="en-US"/>
          </a:p>
        </p:txBody>
      </p:sp>
      <p:sp>
        <p:nvSpPr>
          <p:cNvPr id="5" name="Footer Placeholder 4">
            <a:extLst>
              <a:ext uri="{FF2B5EF4-FFF2-40B4-BE49-F238E27FC236}">
                <a16:creationId xmlns:a16="http://schemas.microsoft.com/office/drawing/2014/main" id="{687B7906-AE95-AA46-BFB9-2BB093DDD8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86FEE-3D62-2445-B40C-E5D50D8AA063}"/>
              </a:ext>
            </a:extLst>
          </p:cNvPr>
          <p:cNvSpPr>
            <a:spLocks noGrp="1"/>
          </p:cNvSpPr>
          <p:nvPr>
            <p:ph type="sldNum" sz="quarter" idx="12"/>
          </p:nvPr>
        </p:nvSpPr>
        <p:spPr/>
        <p:txBody>
          <a:bodyPr/>
          <a:lstStyle/>
          <a:p>
            <a:fld id="{A7F6DD42-6E80-564A-AF60-3EE711B42AE6}" type="slidenum">
              <a:rPr lang="en-US" smtClean="0"/>
              <a:t>‹#›</a:t>
            </a:fld>
            <a:endParaRPr lang="en-US"/>
          </a:p>
        </p:txBody>
      </p:sp>
    </p:spTree>
    <p:extLst>
      <p:ext uri="{BB962C8B-B14F-4D97-AF65-F5344CB8AC3E}">
        <p14:creationId xmlns:p14="http://schemas.microsoft.com/office/powerpoint/2010/main" val="279012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138F48-43C1-254E-9FE8-3AEE1A3E1A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C1B65C-57B4-284B-A0AB-C7A0D6D70F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51C7B-45EA-3944-BA69-85673A72C6C1}"/>
              </a:ext>
            </a:extLst>
          </p:cNvPr>
          <p:cNvSpPr>
            <a:spLocks noGrp="1"/>
          </p:cNvSpPr>
          <p:nvPr>
            <p:ph type="dt" sz="half" idx="10"/>
          </p:nvPr>
        </p:nvSpPr>
        <p:spPr/>
        <p:txBody>
          <a:bodyPr/>
          <a:lstStyle/>
          <a:p>
            <a:fld id="{8F5DE79C-614D-1C47-B8D8-E8FB7392AD96}" type="datetime1">
              <a:rPr lang="en-US" smtClean="0"/>
              <a:t>11/2/18</a:t>
            </a:fld>
            <a:endParaRPr lang="en-US"/>
          </a:p>
        </p:txBody>
      </p:sp>
      <p:sp>
        <p:nvSpPr>
          <p:cNvPr id="5" name="Footer Placeholder 4">
            <a:extLst>
              <a:ext uri="{FF2B5EF4-FFF2-40B4-BE49-F238E27FC236}">
                <a16:creationId xmlns:a16="http://schemas.microsoft.com/office/drawing/2014/main" id="{90B65188-7A5A-DA41-930A-3B9C2D3E6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C8FD5-F40E-2D48-8925-DD5BBEBA33A3}"/>
              </a:ext>
            </a:extLst>
          </p:cNvPr>
          <p:cNvSpPr>
            <a:spLocks noGrp="1"/>
          </p:cNvSpPr>
          <p:nvPr>
            <p:ph type="sldNum" sz="quarter" idx="12"/>
          </p:nvPr>
        </p:nvSpPr>
        <p:spPr/>
        <p:txBody>
          <a:bodyPr/>
          <a:lstStyle/>
          <a:p>
            <a:fld id="{A7F6DD42-6E80-564A-AF60-3EE711B42AE6}" type="slidenum">
              <a:rPr lang="en-US" smtClean="0"/>
              <a:t>‹#›</a:t>
            </a:fld>
            <a:endParaRPr lang="en-US"/>
          </a:p>
        </p:txBody>
      </p:sp>
    </p:spTree>
    <p:extLst>
      <p:ext uri="{BB962C8B-B14F-4D97-AF65-F5344CB8AC3E}">
        <p14:creationId xmlns:p14="http://schemas.microsoft.com/office/powerpoint/2010/main" val="97732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DE634F-3EE5-FE40-A5C7-DF7294DD859F}"/>
              </a:ext>
            </a:extLst>
          </p:cNvPr>
          <p:cNvSpPr/>
          <p:nvPr userDrawn="1"/>
        </p:nvSpPr>
        <p:spPr>
          <a:xfrm>
            <a:off x="0" y="0"/>
            <a:ext cx="12192000" cy="156532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35D1AB-7A4F-1646-B19E-6DE2F7D40889}"/>
              </a:ext>
            </a:extLst>
          </p:cNvPr>
          <p:cNvSpPr>
            <a:spLocks noGrp="1"/>
          </p:cNvSpPr>
          <p:nvPr>
            <p:ph type="title"/>
          </p:nvPr>
        </p:nvSpPr>
        <p:spPr/>
        <p:txBody>
          <a:bodyPr/>
          <a:lstStyle>
            <a:lvl1pPr>
              <a:defRPr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390F9FC-6DBD-3141-95B8-1E1A72E16E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69701-FEA0-E04D-8E3E-C43F56989AC5}"/>
              </a:ext>
            </a:extLst>
          </p:cNvPr>
          <p:cNvSpPr>
            <a:spLocks noGrp="1"/>
          </p:cNvSpPr>
          <p:nvPr>
            <p:ph type="dt" sz="half" idx="10"/>
          </p:nvPr>
        </p:nvSpPr>
        <p:spPr/>
        <p:txBody>
          <a:bodyPr/>
          <a:lstStyle/>
          <a:p>
            <a:fld id="{7B633499-E597-2745-8EF1-20721838D2BC}" type="datetime1">
              <a:rPr lang="en-US" smtClean="0"/>
              <a:t>11/2/18</a:t>
            </a:fld>
            <a:endParaRPr lang="en-US"/>
          </a:p>
        </p:txBody>
      </p:sp>
      <p:sp>
        <p:nvSpPr>
          <p:cNvPr id="5" name="Footer Placeholder 4">
            <a:extLst>
              <a:ext uri="{FF2B5EF4-FFF2-40B4-BE49-F238E27FC236}">
                <a16:creationId xmlns:a16="http://schemas.microsoft.com/office/drawing/2014/main" id="{9F8202D0-8DAD-614B-AEE0-4BF78C027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8B476-3C5A-774E-B38D-CA6FDEDE6895}"/>
              </a:ext>
            </a:extLst>
          </p:cNvPr>
          <p:cNvSpPr>
            <a:spLocks noGrp="1"/>
          </p:cNvSpPr>
          <p:nvPr>
            <p:ph type="sldNum" sz="quarter" idx="12"/>
          </p:nvPr>
        </p:nvSpPr>
        <p:spPr/>
        <p:txBody>
          <a:bodyPr/>
          <a:lstStyle/>
          <a:p>
            <a:fld id="{A7F6DD42-6E80-564A-AF60-3EE711B42AE6}" type="slidenum">
              <a:rPr lang="en-US" smtClean="0"/>
              <a:t>‹#›</a:t>
            </a:fld>
            <a:endParaRPr lang="en-US"/>
          </a:p>
        </p:txBody>
      </p:sp>
    </p:spTree>
    <p:extLst>
      <p:ext uri="{BB962C8B-B14F-4D97-AF65-F5344CB8AC3E}">
        <p14:creationId xmlns:p14="http://schemas.microsoft.com/office/powerpoint/2010/main" val="264599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C77E-E5B4-5C48-A1B1-C215E8AC18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A08835-EC0A-FB43-953A-CDAD149871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39BE23-A7F0-FB46-A703-6B4B564D7E8E}"/>
              </a:ext>
            </a:extLst>
          </p:cNvPr>
          <p:cNvSpPr>
            <a:spLocks noGrp="1"/>
          </p:cNvSpPr>
          <p:nvPr>
            <p:ph type="dt" sz="half" idx="10"/>
          </p:nvPr>
        </p:nvSpPr>
        <p:spPr/>
        <p:txBody>
          <a:bodyPr/>
          <a:lstStyle/>
          <a:p>
            <a:fld id="{E4D26518-D489-1C40-9A50-FA4421BABD37}" type="datetime1">
              <a:rPr lang="en-US" smtClean="0"/>
              <a:t>11/2/18</a:t>
            </a:fld>
            <a:endParaRPr lang="en-US"/>
          </a:p>
        </p:txBody>
      </p:sp>
      <p:sp>
        <p:nvSpPr>
          <p:cNvPr id="5" name="Footer Placeholder 4">
            <a:extLst>
              <a:ext uri="{FF2B5EF4-FFF2-40B4-BE49-F238E27FC236}">
                <a16:creationId xmlns:a16="http://schemas.microsoft.com/office/drawing/2014/main" id="{BAB106B7-5176-C44A-84EA-9DEEFD0B4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90813-0215-6441-AEFF-B9A16242F05C}"/>
              </a:ext>
            </a:extLst>
          </p:cNvPr>
          <p:cNvSpPr>
            <a:spLocks noGrp="1"/>
          </p:cNvSpPr>
          <p:nvPr>
            <p:ph type="sldNum" sz="quarter" idx="12"/>
          </p:nvPr>
        </p:nvSpPr>
        <p:spPr/>
        <p:txBody>
          <a:bodyPr/>
          <a:lstStyle/>
          <a:p>
            <a:fld id="{A7F6DD42-6E80-564A-AF60-3EE711B42AE6}" type="slidenum">
              <a:rPr lang="en-US" smtClean="0"/>
              <a:t>‹#›</a:t>
            </a:fld>
            <a:endParaRPr lang="en-US"/>
          </a:p>
        </p:txBody>
      </p:sp>
    </p:spTree>
    <p:extLst>
      <p:ext uri="{BB962C8B-B14F-4D97-AF65-F5344CB8AC3E}">
        <p14:creationId xmlns:p14="http://schemas.microsoft.com/office/powerpoint/2010/main" val="365803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7F468-6782-7847-B283-2A3C01219F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637CFF-29B1-C04C-98BF-BCEC21E7E1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4C11C-3160-274F-A75D-BD791284B0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9C470C-BA97-104B-AB35-F4AC9FAE4EB9}"/>
              </a:ext>
            </a:extLst>
          </p:cNvPr>
          <p:cNvSpPr>
            <a:spLocks noGrp="1"/>
          </p:cNvSpPr>
          <p:nvPr>
            <p:ph type="dt" sz="half" idx="10"/>
          </p:nvPr>
        </p:nvSpPr>
        <p:spPr/>
        <p:txBody>
          <a:bodyPr/>
          <a:lstStyle/>
          <a:p>
            <a:fld id="{21A48716-3718-B649-A58E-DAC2A1BAD729}" type="datetime1">
              <a:rPr lang="en-US" smtClean="0"/>
              <a:t>11/2/18</a:t>
            </a:fld>
            <a:endParaRPr lang="en-US"/>
          </a:p>
        </p:txBody>
      </p:sp>
      <p:sp>
        <p:nvSpPr>
          <p:cNvPr id="6" name="Footer Placeholder 5">
            <a:extLst>
              <a:ext uri="{FF2B5EF4-FFF2-40B4-BE49-F238E27FC236}">
                <a16:creationId xmlns:a16="http://schemas.microsoft.com/office/drawing/2014/main" id="{C7CD0A56-1286-794A-88C9-B88E602E0C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48703-2D13-4E4B-A5D2-9E77AC1D314B}"/>
              </a:ext>
            </a:extLst>
          </p:cNvPr>
          <p:cNvSpPr>
            <a:spLocks noGrp="1"/>
          </p:cNvSpPr>
          <p:nvPr>
            <p:ph type="sldNum" sz="quarter" idx="12"/>
          </p:nvPr>
        </p:nvSpPr>
        <p:spPr/>
        <p:txBody>
          <a:bodyPr/>
          <a:lstStyle/>
          <a:p>
            <a:fld id="{A7F6DD42-6E80-564A-AF60-3EE711B42AE6}" type="slidenum">
              <a:rPr lang="en-US" smtClean="0"/>
              <a:t>‹#›</a:t>
            </a:fld>
            <a:endParaRPr lang="en-US"/>
          </a:p>
        </p:txBody>
      </p:sp>
    </p:spTree>
    <p:extLst>
      <p:ext uri="{BB962C8B-B14F-4D97-AF65-F5344CB8AC3E}">
        <p14:creationId xmlns:p14="http://schemas.microsoft.com/office/powerpoint/2010/main" val="2181192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9734D-2054-6B41-879F-4568AD41DC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784B9B-19E9-9D48-AFF6-C0A0753EF9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E50575-7776-2748-9A1B-52562655FE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3DEBB6-C481-134C-8818-29261352BB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AA81FCA-50E6-1D4F-BA89-0011F2727D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632818-746A-D44D-AB6D-0484419B0E33}"/>
              </a:ext>
            </a:extLst>
          </p:cNvPr>
          <p:cNvSpPr>
            <a:spLocks noGrp="1"/>
          </p:cNvSpPr>
          <p:nvPr>
            <p:ph type="dt" sz="half" idx="10"/>
          </p:nvPr>
        </p:nvSpPr>
        <p:spPr/>
        <p:txBody>
          <a:bodyPr/>
          <a:lstStyle/>
          <a:p>
            <a:fld id="{84D57E80-3DFE-CB45-B471-53BF6045D3C3}" type="datetime1">
              <a:rPr lang="en-US" smtClean="0"/>
              <a:t>11/2/18</a:t>
            </a:fld>
            <a:endParaRPr lang="en-US"/>
          </a:p>
        </p:txBody>
      </p:sp>
      <p:sp>
        <p:nvSpPr>
          <p:cNvPr id="8" name="Footer Placeholder 7">
            <a:extLst>
              <a:ext uri="{FF2B5EF4-FFF2-40B4-BE49-F238E27FC236}">
                <a16:creationId xmlns:a16="http://schemas.microsoft.com/office/drawing/2014/main" id="{D71EBF60-62E0-CD4D-B655-06846BC5C8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0217FE-29EE-9143-9833-3DB150EA0E01}"/>
              </a:ext>
            </a:extLst>
          </p:cNvPr>
          <p:cNvSpPr>
            <a:spLocks noGrp="1"/>
          </p:cNvSpPr>
          <p:nvPr>
            <p:ph type="sldNum" sz="quarter" idx="12"/>
          </p:nvPr>
        </p:nvSpPr>
        <p:spPr/>
        <p:txBody>
          <a:bodyPr/>
          <a:lstStyle/>
          <a:p>
            <a:fld id="{A7F6DD42-6E80-564A-AF60-3EE711B42AE6}" type="slidenum">
              <a:rPr lang="en-US" smtClean="0"/>
              <a:t>‹#›</a:t>
            </a:fld>
            <a:endParaRPr lang="en-US"/>
          </a:p>
        </p:txBody>
      </p:sp>
    </p:spTree>
    <p:extLst>
      <p:ext uri="{BB962C8B-B14F-4D97-AF65-F5344CB8AC3E}">
        <p14:creationId xmlns:p14="http://schemas.microsoft.com/office/powerpoint/2010/main" val="86364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070A-7056-EE49-BAEE-1C964D2C9D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CE1E49-34C6-0646-AF62-25CD3DE5402F}"/>
              </a:ext>
            </a:extLst>
          </p:cNvPr>
          <p:cNvSpPr>
            <a:spLocks noGrp="1"/>
          </p:cNvSpPr>
          <p:nvPr>
            <p:ph type="dt" sz="half" idx="10"/>
          </p:nvPr>
        </p:nvSpPr>
        <p:spPr/>
        <p:txBody>
          <a:bodyPr/>
          <a:lstStyle/>
          <a:p>
            <a:fld id="{074B45B9-06ED-C845-90BA-71B3B9F5B04E}" type="datetime1">
              <a:rPr lang="en-US" smtClean="0"/>
              <a:t>11/2/18</a:t>
            </a:fld>
            <a:endParaRPr lang="en-US"/>
          </a:p>
        </p:txBody>
      </p:sp>
      <p:sp>
        <p:nvSpPr>
          <p:cNvPr id="4" name="Footer Placeholder 3">
            <a:extLst>
              <a:ext uri="{FF2B5EF4-FFF2-40B4-BE49-F238E27FC236}">
                <a16:creationId xmlns:a16="http://schemas.microsoft.com/office/drawing/2014/main" id="{AF2982A7-B796-484D-8E18-767A5FEE32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9D2DCE-D0CC-CF48-8C62-97BC71B3F1CA}"/>
              </a:ext>
            </a:extLst>
          </p:cNvPr>
          <p:cNvSpPr>
            <a:spLocks noGrp="1"/>
          </p:cNvSpPr>
          <p:nvPr>
            <p:ph type="sldNum" sz="quarter" idx="12"/>
          </p:nvPr>
        </p:nvSpPr>
        <p:spPr/>
        <p:txBody>
          <a:bodyPr/>
          <a:lstStyle/>
          <a:p>
            <a:fld id="{A7F6DD42-6E80-564A-AF60-3EE711B42AE6}" type="slidenum">
              <a:rPr lang="en-US" smtClean="0"/>
              <a:t>‹#›</a:t>
            </a:fld>
            <a:endParaRPr lang="en-US"/>
          </a:p>
        </p:txBody>
      </p:sp>
    </p:spTree>
    <p:extLst>
      <p:ext uri="{BB962C8B-B14F-4D97-AF65-F5344CB8AC3E}">
        <p14:creationId xmlns:p14="http://schemas.microsoft.com/office/powerpoint/2010/main" val="3029008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FC0C2-F652-6647-AE5C-35D9C5DF70BD}"/>
              </a:ext>
            </a:extLst>
          </p:cNvPr>
          <p:cNvSpPr>
            <a:spLocks noGrp="1"/>
          </p:cNvSpPr>
          <p:nvPr>
            <p:ph type="dt" sz="half" idx="10"/>
          </p:nvPr>
        </p:nvSpPr>
        <p:spPr/>
        <p:txBody>
          <a:bodyPr/>
          <a:lstStyle/>
          <a:p>
            <a:fld id="{231EF16C-9FD5-2540-A84A-475143F9C9D7}" type="datetime1">
              <a:rPr lang="en-US" smtClean="0"/>
              <a:t>11/2/18</a:t>
            </a:fld>
            <a:endParaRPr lang="en-US"/>
          </a:p>
        </p:txBody>
      </p:sp>
      <p:sp>
        <p:nvSpPr>
          <p:cNvPr id="3" name="Footer Placeholder 2">
            <a:extLst>
              <a:ext uri="{FF2B5EF4-FFF2-40B4-BE49-F238E27FC236}">
                <a16:creationId xmlns:a16="http://schemas.microsoft.com/office/drawing/2014/main" id="{7B57E9F4-4425-D943-BDF4-8118E728B2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B04DD7-66A0-3D4E-B5A2-BFDEE4576654}"/>
              </a:ext>
            </a:extLst>
          </p:cNvPr>
          <p:cNvSpPr>
            <a:spLocks noGrp="1"/>
          </p:cNvSpPr>
          <p:nvPr>
            <p:ph type="sldNum" sz="quarter" idx="12"/>
          </p:nvPr>
        </p:nvSpPr>
        <p:spPr/>
        <p:txBody>
          <a:bodyPr/>
          <a:lstStyle/>
          <a:p>
            <a:fld id="{A7F6DD42-6E80-564A-AF60-3EE711B42AE6}" type="slidenum">
              <a:rPr lang="en-US" smtClean="0"/>
              <a:t>‹#›</a:t>
            </a:fld>
            <a:endParaRPr lang="en-US"/>
          </a:p>
        </p:txBody>
      </p:sp>
    </p:spTree>
    <p:extLst>
      <p:ext uri="{BB962C8B-B14F-4D97-AF65-F5344CB8AC3E}">
        <p14:creationId xmlns:p14="http://schemas.microsoft.com/office/powerpoint/2010/main" val="285975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8B2F-B922-164D-950F-F45E287302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A07C88-255F-4346-BF3F-FA195D1872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44038A-A983-1542-B07A-478919B4F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7C9766-C240-DD4A-93A4-F87927516636}"/>
              </a:ext>
            </a:extLst>
          </p:cNvPr>
          <p:cNvSpPr>
            <a:spLocks noGrp="1"/>
          </p:cNvSpPr>
          <p:nvPr>
            <p:ph type="dt" sz="half" idx="10"/>
          </p:nvPr>
        </p:nvSpPr>
        <p:spPr/>
        <p:txBody>
          <a:bodyPr/>
          <a:lstStyle/>
          <a:p>
            <a:fld id="{1C71C122-C4A5-2444-8D1D-F7E55F3AE0BA}" type="datetime1">
              <a:rPr lang="en-US" smtClean="0"/>
              <a:t>11/2/18</a:t>
            </a:fld>
            <a:endParaRPr lang="en-US"/>
          </a:p>
        </p:txBody>
      </p:sp>
      <p:sp>
        <p:nvSpPr>
          <p:cNvPr id="6" name="Footer Placeholder 5">
            <a:extLst>
              <a:ext uri="{FF2B5EF4-FFF2-40B4-BE49-F238E27FC236}">
                <a16:creationId xmlns:a16="http://schemas.microsoft.com/office/drawing/2014/main" id="{14814529-E062-024B-8FD1-B727BEB111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D6FE8C-23B1-064D-87F8-767D5316BDD9}"/>
              </a:ext>
            </a:extLst>
          </p:cNvPr>
          <p:cNvSpPr>
            <a:spLocks noGrp="1"/>
          </p:cNvSpPr>
          <p:nvPr>
            <p:ph type="sldNum" sz="quarter" idx="12"/>
          </p:nvPr>
        </p:nvSpPr>
        <p:spPr/>
        <p:txBody>
          <a:bodyPr/>
          <a:lstStyle/>
          <a:p>
            <a:fld id="{A7F6DD42-6E80-564A-AF60-3EE711B42AE6}" type="slidenum">
              <a:rPr lang="en-US" smtClean="0"/>
              <a:t>‹#›</a:t>
            </a:fld>
            <a:endParaRPr lang="en-US"/>
          </a:p>
        </p:txBody>
      </p:sp>
    </p:spTree>
    <p:extLst>
      <p:ext uri="{BB962C8B-B14F-4D97-AF65-F5344CB8AC3E}">
        <p14:creationId xmlns:p14="http://schemas.microsoft.com/office/powerpoint/2010/main" val="3305893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6F4C3-8F14-8544-9166-9EF4C84CB7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D2EFF5-F12F-2C46-AA66-0FDF7C1C24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A53476-F42E-7549-A449-9B99200F23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D855AEA-B582-3D42-8A9F-BD34E1D4530E}"/>
              </a:ext>
            </a:extLst>
          </p:cNvPr>
          <p:cNvSpPr>
            <a:spLocks noGrp="1"/>
          </p:cNvSpPr>
          <p:nvPr>
            <p:ph type="dt" sz="half" idx="10"/>
          </p:nvPr>
        </p:nvSpPr>
        <p:spPr/>
        <p:txBody>
          <a:bodyPr/>
          <a:lstStyle/>
          <a:p>
            <a:fld id="{84F6F242-BDB5-B94F-BE18-F4EB390A2956}" type="datetime1">
              <a:rPr lang="en-US" smtClean="0"/>
              <a:t>11/2/18</a:t>
            </a:fld>
            <a:endParaRPr lang="en-US"/>
          </a:p>
        </p:txBody>
      </p:sp>
      <p:sp>
        <p:nvSpPr>
          <p:cNvPr id="6" name="Footer Placeholder 5">
            <a:extLst>
              <a:ext uri="{FF2B5EF4-FFF2-40B4-BE49-F238E27FC236}">
                <a16:creationId xmlns:a16="http://schemas.microsoft.com/office/drawing/2014/main" id="{90A8F851-796F-194E-96FF-8A8D10ACDA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B23A99-D6C8-0C4B-AF77-063AB4A2EDE6}"/>
              </a:ext>
            </a:extLst>
          </p:cNvPr>
          <p:cNvSpPr>
            <a:spLocks noGrp="1"/>
          </p:cNvSpPr>
          <p:nvPr>
            <p:ph type="sldNum" sz="quarter" idx="12"/>
          </p:nvPr>
        </p:nvSpPr>
        <p:spPr/>
        <p:txBody>
          <a:bodyPr/>
          <a:lstStyle/>
          <a:p>
            <a:fld id="{A7F6DD42-6E80-564A-AF60-3EE711B42AE6}" type="slidenum">
              <a:rPr lang="en-US" smtClean="0"/>
              <a:t>‹#›</a:t>
            </a:fld>
            <a:endParaRPr lang="en-US"/>
          </a:p>
        </p:txBody>
      </p:sp>
    </p:spTree>
    <p:extLst>
      <p:ext uri="{BB962C8B-B14F-4D97-AF65-F5344CB8AC3E}">
        <p14:creationId xmlns:p14="http://schemas.microsoft.com/office/powerpoint/2010/main" val="747459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62B0B6-D9DC-D242-B5FD-CA20C21E5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A5835B-6497-6247-A4A5-1EF5BD6D0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68B71-CE38-5244-BA7E-45970F71A5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B38056-8DD1-EA4C-A5C7-E734F6A9CF4B}" type="datetime1">
              <a:rPr lang="en-US" smtClean="0"/>
              <a:t>11/2/18</a:t>
            </a:fld>
            <a:endParaRPr lang="en-US"/>
          </a:p>
        </p:txBody>
      </p:sp>
      <p:sp>
        <p:nvSpPr>
          <p:cNvPr id="5" name="Footer Placeholder 4">
            <a:extLst>
              <a:ext uri="{FF2B5EF4-FFF2-40B4-BE49-F238E27FC236}">
                <a16:creationId xmlns:a16="http://schemas.microsoft.com/office/drawing/2014/main" id="{1AE39C60-7669-5341-A9F7-2801DCE5DE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348569-0E98-E94D-88AB-A0EF1CA208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F6DD42-6E80-564A-AF60-3EE711B42AE6}" type="slidenum">
              <a:rPr lang="en-US" smtClean="0"/>
              <a:t>‹#›</a:t>
            </a:fld>
            <a:endParaRPr lang="en-US"/>
          </a:p>
        </p:txBody>
      </p:sp>
    </p:spTree>
    <p:extLst>
      <p:ext uri="{BB962C8B-B14F-4D97-AF65-F5344CB8AC3E}">
        <p14:creationId xmlns:p14="http://schemas.microsoft.com/office/powerpoint/2010/main" val="4153323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252F6C-AF52-2C45-A146-F0A189704AD3}"/>
              </a:ext>
            </a:extLst>
          </p:cNvPr>
          <p:cNvPicPr>
            <a:picLocks noChangeAspect="1"/>
          </p:cNvPicPr>
          <p:nvPr/>
        </p:nvPicPr>
        <p:blipFill>
          <a:blip r:embed="rId2"/>
          <a:stretch>
            <a:fillRect/>
          </a:stretch>
        </p:blipFill>
        <p:spPr>
          <a:xfrm>
            <a:off x="0" y="-2618317"/>
            <a:ext cx="12835467" cy="12720572"/>
          </a:xfrm>
          <a:prstGeom prst="rect">
            <a:avLst/>
          </a:prstGeom>
        </p:spPr>
      </p:pic>
      <p:sp>
        <p:nvSpPr>
          <p:cNvPr id="3" name="Subtitle 2">
            <a:extLst>
              <a:ext uri="{FF2B5EF4-FFF2-40B4-BE49-F238E27FC236}">
                <a16:creationId xmlns:a16="http://schemas.microsoft.com/office/drawing/2014/main" id="{0057A4EC-850F-344B-BA32-EE3F55E7B4DE}"/>
              </a:ext>
            </a:extLst>
          </p:cNvPr>
          <p:cNvSpPr>
            <a:spLocks noGrp="1"/>
          </p:cNvSpPr>
          <p:nvPr>
            <p:ph type="subTitle" idx="1"/>
          </p:nvPr>
        </p:nvSpPr>
        <p:spPr>
          <a:xfrm>
            <a:off x="910668" y="5202238"/>
            <a:ext cx="11014129" cy="1655762"/>
          </a:xfrm>
        </p:spPr>
        <p:txBody>
          <a:bodyPr/>
          <a:lstStyle/>
          <a:p>
            <a:r>
              <a:rPr lang="ja-JP" altLang="en-US" b="1">
                <a:solidFill>
                  <a:schemeClr val="bg1"/>
                </a:solidFill>
              </a:rPr>
              <a:t>和泉　究（宇宙科学研究所）</a:t>
            </a:r>
            <a:endParaRPr lang="en-US" altLang="ja-JP" b="1" dirty="0">
              <a:solidFill>
                <a:schemeClr val="bg1"/>
              </a:solidFill>
            </a:endParaRPr>
          </a:p>
          <a:p>
            <a:r>
              <a:rPr lang="en-US" altLang="ja-JP" b="1" dirty="0">
                <a:solidFill>
                  <a:schemeClr val="bg1"/>
                </a:solidFill>
              </a:rPr>
              <a:t>DECIGO workshop (2018/Nov/2)</a:t>
            </a:r>
            <a:endParaRPr lang="en-US" b="1" dirty="0">
              <a:solidFill>
                <a:schemeClr val="bg1"/>
              </a:solidFill>
            </a:endParaRPr>
          </a:p>
        </p:txBody>
      </p:sp>
      <p:sp>
        <p:nvSpPr>
          <p:cNvPr id="5" name="Slide Number Placeholder 4">
            <a:extLst>
              <a:ext uri="{FF2B5EF4-FFF2-40B4-BE49-F238E27FC236}">
                <a16:creationId xmlns:a16="http://schemas.microsoft.com/office/drawing/2014/main" id="{D235402A-03B6-EE41-8601-26FBDEF143B9}"/>
              </a:ext>
            </a:extLst>
          </p:cNvPr>
          <p:cNvSpPr>
            <a:spLocks noGrp="1"/>
          </p:cNvSpPr>
          <p:nvPr>
            <p:ph type="sldNum" sz="quarter" idx="12"/>
          </p:nvPr>
        </p:nvSpPr>
        <p:spPr/>
        <p:txBody>
          <a:bodyPr/>
          <a:lstStyle/>
          <a:p>
            <a:fld id="{A7F6DD42-6E80-564A-AF60-3EE711B42AE6}" type="slidenum">
              <a:rPr lang="en-US" smtClean="0"/>
              <a:t>0</a:t>
            </a:fld>
            <a:endParaRPr lang="en-US"/>
          </a:p>
        </p:txBody>
      </p:sp>
    </p:spTree>
    <p:extLst>
      <p:ext uri="{BB962C8B-B14F-4D97-AF65-F5344CB8AC3E}">
        <p14:creationId xmlns:p14="http://schemas.microsoft.com/office/powerpoint/2010/main" val="3557446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A5A42-DCFC-0B4F-B7F3-89A9A2FA85A5}"/>
              </a:ext>
            </a:extLst>
          </p:cNvPr>
          <p:cNvSpPr>
            <a:spLocks noGrp="1"/>
          </p:cNvSpPr>
          <p:nvPr>
            <p:ph type="title"/>
          </p:nvPr>
        </p:nvSpPr>
        <p:spPr/>
        <p:txBody>
          <a:bodyPr/>
          <a:lstStyle/>
          <a:p>
            <a:r>
              <a:rPr lang="ja-JP" altLang="en-US"/>
              <a:t>スケジュール</a:t>
            </a:r>
            <a:endParaRPr lang="en-US" dirty="0"/>
          </a:p>
        </p:txBody>
      </p:sp>
      <p:graphicFrame>
        <p:nvGraphicFramePr>
          <p:cNvPr id="4" name="Content Placeholder 3">
            <a:extLst>
              <a:ext uri="{FF2B5EF4-FFF2-40B4-BE49-F238E27FC236}">
                <a16:creationId xmlns:a16="http://schemas.microsoft.com/office/drawing/2014/main" id="{CE2B72D6-6CAB-2E4E-852A-975C929106EA}"/>
              </a:ext>
            </a:extLst>
          </p:cNvPr>
          <p:cNvGraphicFramePr>
            <a:graphicFrameLocks noGrp="1"/>
          </p:cNvGraphicFramePr>
          <p:nvPr>
            <p:ph idx="1"/>
            <p:extLst>
              <p:ext uri="{D42A27DB-BD31-4B8C-83A1-F6EECF244321}">
                <p14:modId xmlns:p14="http://schemas.microsoft.com/office/powerpoint/2010/main" val="3864861134"/>
              </p:ext>
            </p:extLst>
          </p:nvPr>
        </p:nvGraphicFramePr>
        <p:xfrm>
          <a:off x="605726" y="1800534"/>
          <a:ext cx="10515600" cy="4450080"/>
        </p:xfrm>
        <a:graphic>
          <a:graphicData uri="http://schemas.openxmlformats.org/drawingml/2006/table">
            <a:tbl>
              <a:tblPr firstRow="1" bandRow="1">
                <a:tableStyleId>{EB344D84-9AFB-497E-A393-DC336BA19D2E}</a:tableStyleId>
              </a:tblPr>
              <a:tblGrid>
                <a:gridCol w="4431223">
                  <a:extLst>
                    <a:ext uri="{9D8B030D-6E8A-4147-A177-3AD203B41FA5}">
                      <a16:colId xmlns:a16="http://schemas.microsoft.com/office/drawing/2014/main" val="2079845545"/>
                    </a:ext>
                  </a:extLst>
                </a:gridCol>
                <a:gridCol w="1890793">
                  <a:extLst>
                    <a:ext uri="{9D8B030D-6E8A-4147-A177-3AD203B41FA5}">
                      <a16:colId xmlns:a16="http://schemas.microsoft.com/office/drawing/2014/main" val="3403793857"/>
                    </a:ext>
                  </a:extLst>
                </a:gridCol>
                <a:gridCol w="1564684">
                  <a:extLst>
                    <a:ext uri="{9D8B030D-6E8A-4147-A177-3AD203B41FA5}">
                      <a16:colId xmlns:a16="http://schemas.microsoft.com/office/drawing/2014/main" val="1290820837"/>
                    </a:ext>
                  </a:extLst>
                </a:gridCol>
                <a:gridCol w="2628900">
                  <a:extLst>
                    <a:ext uri="{9D8B030D-6E8A-4147-A177-3AD203B41FA5}">
                      <a16:colId xmlns:a16="http://schemas.microsoft.com/office/drawing/2014/main" val="2354279631"/>
                    </a:ext>
                  </a:extLst>
                </a:gridCol>
              </a:tblGrid>
              <a:tr h="370840">
                <a:tc>
                  <a:txBody>
                    <a:bodyPr/>
                    <a:lstStyle/>
                    <a:p>
                      <a:r>
                        <a:rPr lang="en-US" dirty="0"/>
                        <a:t>Event</a:t>
                      </a:r>
                    </a:p>
                  </a:txBody>
                  <a:tcPr/>
                </a:tc>
                <a:tc>
                  <a:txBody>
                    <a:bodyPr/>
                    <a:lstStyle/>
                    <a:p>
                      <a:r>
                        <a:rPr lang="en-US" dirty="0"/>
                        <a:t>From</a:t>
                      </a:r>
                    </a:p>
                  </a:txBody>
                  <a:tcPr/>
                </a:tc>
                <a:tc>
                  <a:txBody>
                    <a:bodyPr/>
                    <a:lstStyle/>
                    <a:p>
                      <a:r>
                        <a:rPr lang="en-US" dirty="0"/>
                        <a:t>To</a:t>
                      </a:r>
                    </a:p>
                  </a:txBody>
                  <a:tcPr/>
                </a:tc>
                <a:tc>
                  <a:txBody>
                    <a:bodyPr/>
                    <a:lstStyle/>
                    <a:p>
                      <a:r>
                        <a:rPr lang="en-US" dirty="0"/>
                        <a:t>Status</a:t>
                      </a:r>
                    </a:p>
                  </a:txBody>
                  <a:tcPr/>
                </a:tc>
                <a:extLst>
                  <a:ext uri="{0D108BD9-81ED-4DB2-BD59-A6C34878D82A}">
                    <a16:rowId xmlns:a16="http://schemas.microsoft.com/office/drawing/2014/main" val="2836381404"/>
                  </a:ext>
                </a:extLst>
              </a:tr>
              <a:tr h="370840">
                <a:tc>
                  <a:txBody>
                    <a:bodyPr/>
                    <a:lstStyle/>
                    <a:p>
                      <a:r>
                        <a:rPr lang="en-US" dirty="0"/>
                        <a:t>Phase 0 instrument contributions</a:t>
                      </a:r>
                    </a:p>
                  </a:txBody>
                  <a:tcPr/>
                </a:tc>
                <a:tc>
                  <a:txBody>
                    <a:bodyPr/>
                    <a:lstStyle/>
                    <a:p>
                      <a:r>
                        <a:rPr lang="en-US" dirty="0"/>
                        <a:t>2017-JUL</a:t>
                      </a:r>
                    </a:p>
                  </a:txBody>
                  <a:tcPr/>
                </a:tc>
                <a:tc>
                  <a:txBody>
                    <a:bodyPr/>
                    <a:lstStyle/>
                    <a:p>
                      <a:r>
                        <a:rPr lang="en-US" dirty="0"/>
                        <a:t>2017-NOV</a:t>
                      </a:r>
                    </a:p>
                  </a:txBody>
                  <a:tcPr/>
                </a:tc>
                <a:tc>
                  <a:txBody>
                    <a:bodyPr/>
                    <a:lstStyle/>
                    <a:p>
                      <a:r>
                        <a:rPr lang="en-US" dirty="0"/>
                        <a:t>Done</a:t>
                      </a:r>
                    </a:p>
                  </a:txBody>
                  <a:tcPr/>
                </a:tc>
                <a:extLst>
                  <a:ext uri="{0D108BD9-81ED-4DB2-BD59-A6C34878D82A}">
                    <a16:rowId xmlns:a16="http://schemas.microsoft.com/office/drawing/2014/main" val="2533198433"/>
                  </a:ext>
                </a:extLst>
              </a:tr>
              <a:tr h="370840">
                <a:tc>
                  <a:txBody>
                    <a:bodyPr/>
                    <a:lstStyle/>
                    <a:p>
                      <a:r>
                        <a:rPr lang="en-US" dirty="0"/>
                        <a:t>Mission Definition Review (MDR)</a:t>
                      </a:r>
                    </a:p>
                  </a:txBody>
                  <a:tcPr/>
                </a:tc>
                <a:tc>
                  <a:txBody>
                    <a:bodyPr/>
                    <a:lstStyle/>
                    <a:p>
                      <a:r>
                        <a:rPr lang="en-US" dirty="0"/>
                        <a:t>2017-NOV-27</a:t>
                      </a:r>
                    </a:p>
                  </a:txBody>
                  <a:tcPr/>
                </a:tc>
                <a:tc>
                  <a:txBody>
                    <a:bodyPr/>
                    <a:lstStyle/>
                    <a:p>
                      <a:endParaRPr lang="en-US"/>
                    </a:p>
                  </a:txBody>
                  <a:tcPr/>
                </a:tc>
                <a:tc>
                  <a:txBody>
                    <a:bodyPr/>
                    <a:lstStyle/>
                    <a:p>
                      <a:r>
                        <a:rPr lang="en-US" dirty="0"/>
                        <a:t>Done</a:t>
                      </a:r>
                    </a:p>
                  </a:txBody>
                  <a:tcPr/>
                </a:tc>
                <a:extLst>
                  <a:ext uri="{0D108BD9-81ED-4DB2-BD59-A6C34878D82A}">
                    <a16:rowId xmlns:a16="http://schemas.microsoft.com/office/drawing/2014/main" val="2908445246"/>
                  </a:ext>
                </a:extLst>
              </a:tr>
              <a:tr h="370840">
                <a:tc>
                  <a:txBody>
                    <a:bodyPr/>
                    <a:lstStyle/>
                    <a:p>
                      <a:r>
                        <a:rPr lang="en-US" dirty="0"/>
                        <a:t>Phase A (mission &amp; instruments)</a:t>
                      </a:r>
                    </a:p>
                  </a:txBody>
                  <a:tcPr/>
                </a:tc>
                <a:tc>
                  <a:txBody>
                    <a:bodyPr/>
                    <a:lstStyle/>
                    <a:p>
                      <a:r>
                        <a:rPr lang="en-US" dirty="0"/>
                        <a:t>2018-APR</a:t>
                      </a:r>
                    </a:p>
                  </a:txBody>
                  <a:tcPr/>
                </a:tc>
                <a:tc>
                  <a:txBody>
                    <a:bodyPr/>
                    <a:lstStyle/>
                    <a:p>
                      <a:r>
                        <a:rPr lang="en-US" dirty="0"/>
                        <a:t>2019-DEC</a:t>
                      </a:r>
                    </a:p>
                  </a:txBody>
                  <a:tcPr/>
                </a:tc>
                <a:tc>
                  <a:txBody>
                    <a:bodyPr/>
                    <a:lstStyle/>
                    <a:p>
                      <a:endParaRPr lang="en-US"/>
                    </a:p>
                  </a:txBody>
                  <a:tcPr/>
                </a:tc>
                <a:extLst>
                  <a:ext uri="{0D108BD9-81ED-4DB2-BD59-A6C34878D82A}">
                    <a16:rowId xmlns:a16="http://schemas.microsoft.com/office/drawing/2014/main" val="1603872514"/>
                  </a:ext>
                </a:extLst>
              </a:tr>
              <a:tr h="370840">
                <a:tc>
                  <a:txBody>
                    <a:bodyPr/>
                    <a:lstStyle/>
                    <a:p>
                      <a:r>
                        <a:rPr lang="en-US" dirty="0"/>
                        <a:t>Mission Consolidation Review (MCR)</a:t>
                      </a:r>
                    </a:p>
                  </a:txBody>
                  <a:tcPr/>
                </a:tc>
                <a:tc>
                  <a:txBody>
                    <a:bodyPr/>
                    <a:lstStyle/>
                    <a:p>
                      <a:r>
                        <a:rPr lang="en-US" dirty="0"/>
                        <a:t>2019-FEB</a:t>
                      </a:r>
                    </a:p>
                  </a:txBody>
                  <a:tcPr/>
                </a:tc>
                <a:tc>
                  <a:txBody>
                    <a:bodyPr/>
                    <a:lstStyle/>
                    <a:p>
                      <a:r>
                        <a:rPr lang="en-US" dirty="0"/>
                        <a:t>2019-MAR</a:t>
                      </a:r>
                    </a:p>
                  </a:txBody>
                  <a:tcPr/>
                </a:tc>
                <a:tc>
                  <a:txBody>
                    <a:bodyPr/>
                    <a:lstStyle/>
                    <a:p>
                      <a:endParaRPr lang="en-US" dirty="0"/>
                    </a:p>
                  </a:txBody>
                  <a:tcPr/>
                </a:tc>
                <a:extLst>
                  <a:ext uri="{0D108BD9-81ED-4DB2-BD59-A6C34878D82A}">
                    <a16:rowId xmlns:a16="http://schemas.microsoft.com/office/drawing/2014/main" val="3844497322"/>
                  </a:ext>
                </a:extLst>
              </a:tr>
              <a:tr h="370840">
                <a:tc>
                  <a:txBody>
                    <a:bodyPr/>
                    <a:lstStyle/>
                    <a:p>
                      <a:r>
                        <a:rPr lang="en-US" dirty="0"/>
                        <a:t>Mission Formulation Review (MFR)</a:t>
                      </a:r>
                    </a:p>
                  </a:txBody>
                  <a:tcPr/>
                </a:tc>
                <a:tc>
                  <a:txBody>
                    <a:bodyPr/>
                    <a:lstStyle/>
                    <a:p>
                      <a:r>
                        <a:rPr lang="en-US" dirty="0"/>
                        <a:t>2019-OCT</a:t>
                      </a:r>
                    </a:p>
                  </a:txBody>
                  <a:tcPr/>
                </a:tc>
                <a:tc>
                  <a:txBody>
                    <a:bodyPr/>
                    <a:lstStyle/>
                    <a:p>
                      <a:r>
                        <a:rPr lang="en-US" dirty="0"/>
                        <a:t>2019-DEC</a:t>
                      </a:r>
                    </a:p>
                  </a:txBody>
                  <a:tcPr/>
                </a:tc>
                <a:tc>
                  <a:txBody>
                    <a:bodyPr/>
                    <a:lstStyle/>
                    <a:p>
                      <a:endParaRPr lang="en-US" dirty="0"/>
                    </a:p>
                  </a:txBody>
                  <a:tcPr/>
                </a:tc>
                <a:extLst>
                  <a:ext uri="{0D108BD9-81ED-4DB2-BD59-A6C34878D82A}">
                    <a16:rowId xmlns:a16="http://schemas.microsoft.com/office/drawing/2014/main" val="1844153992"/>
                  </a:ext>
                </a:extLst>
              </a:tr>
              <a:tr h="370840">
                <a:tc>
                  <a:txBody>
                    <a:bodyPr/>
                    <a:lstStyle/>
                    <a:p>
                      <a:r>
                        <a:rPr lang="en-US" dirty="0"/>
                        <a:t>Adoption</a:t>
                      </a:r>
                    </a:p>
                  </a:txBody>
                  <a:tcPr/>
                </a:tc>
                <a:tc>
                  <a:txBody>
                    <a:bodyPr/>
                    <a:lstStyle/>
                    <a:p>
                      <a:r>
                        <a:rPr lang="en-US" dirty="0"/>
                        <a:t>&lt;=2024</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222133340"/>
                  </a:ext>
                </a:extLst>
              </a:tr>
              <a:tr h="370840">
                <a:tc>
                  <a:txBody>
                    <a:bodyPr/>
                    <a:lstStyle/>
                    <a:p>
                      <a:r>
                        <a:rPr lang="en-US" dirty="0"/>
                        <a:t>Implementation (Phase B2/C/D)</a:t>
                      </a:r>
                    </a:p>
                  </a:txBody>
                  <a:tcPr/>
                </a:tc>
                <a:tc>
                  <a:txBody>
                    <a:bodyPr/>
                    <a:lstStyle/>
                    <a:p>
                      <a:r>
                        <a:rPr lang="en-US" dirty="0"/>
                        <a:t>8.5 years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80822364"/>
                  </a:ext>
                </a:extLst>
              </a:tr>
              <a:tr h="370840">
                <a:tc>
                  <a:txBody>
                    <a:bodyPr/>
                    <a:lstStyle/>
                    <a:p>
                      <a:r>
                        <a:rPr lang="en-US" dirty="0"/>
                        <a:t>Launch</a:t>
                      </a:r>
                    </a:p>
                  </a:txBody>
                  <a:tcPr/>
                </a:tc>
                <a:tc>
                  <a:txBody>
                    <a:bodyPr/>
                    <a:lstStyle/>
                    <a:p>
                      <a:r>
                        <a:rPr lang="en-US" dirty="0"/>
                        <a:t>2034</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210696906"/>
                  </a:ext>
                </a:extLst>
              </a:tr>
              <a:tr h="370840">
                <a:tc>
                  <a:txBody>
                    <a:bodyPr/>
                    <a:lstStyle/>
                    <a:p>
                      <a:r>
                        <a:rPr lang="en-US" dirty="0"/>
                        <a:t>Transfer &amp; Commissioning</a:t>
                      </a:r>
                    </a:p>
                  </a:txBody>
                  <a:tcPr/>
                </a:tc>
                <a:tc>
                  <a:txBody>
                    <a:bodyPr/>
                    <a:lstStyle/>
                    <a:p>
                      <a:r>
                        <a:rPr lang="en-US" dirty="0"/>
                        <a:t>2.5 years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34977560"/>
                  </a:ext>
                </a:extLst>
              </a:tr>
              <a:tr h="370840">
                <a:tc>
                  <a:txBody>
                    <a:bodyPr/>
                    <a:lstStyle/>
                    <a:p>
                      <a:r>
                        <a:rPr lang="en-US" dirty="0"/>
                        <a:t>Operations</a:t>
                      </a:r>
                    </a:p>
                  </a:txBody>
                  <a:tcPr/>
                </a:tc>
                <a:tc>
                  <a:txBody>
                    <a:bodyPr/>
                    <a:lstStyle/>
                    <a:p>
                      <a:r>
                        <a:rPr lang="en-US" dirty="0"/>
                        <a:t>4 years</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52822968"/>
                  </a:ext>
                </a:extLst>
              </a:tr>
              <a:tr h="370840">
                <a:tc>
                  <a:txBody>
                    <a:bodyPr/>
                    <a:lstStyle/>
                    <a:p>
                      <a:r>
                        <a:rPr lang="en-US" dirty="0"/>
                        <a:t>Extension (TBD)</a:t>
                      </a:r>
                    </a:p>
                  </a:txBody>
                  <a:tcPr/>
                </a:tc>
                <a:tc>
                  <a:txBody>
                    <a:bodyPr/>
                    <a:lstStyle/>
                    <a:p>
                      <a:r>
                        <a:rPr lang="en-US" dirty="0"/>
                        <a:t>6 years</a:t>
                      </a:r>
                    </a:p>
                  </a:txBody>
                  <a:tcPr/>
                </a:tc>
                <a:tc>
                  <a:txBody>
                    <a:bodyPr/>
                    <a:lstStyle/>
                    <a:p>
                      <a:endParaRPr lang="en-US" dirty="0"/>
                    </a:p>
                  </a:txBody>
                  <a:tcPr/>
                </a:tc>
                <a:tc>
                  <a:txBody>
                    <a:bodyPr/>
                    <a:lstStyle/>
                    <a:p>
                      <a:r>
                        <a:rPr lang="en-US" dirty="0"/>
                        <a:t>10 years of total science</a:t>
                      </a:r>
                    </a:p>
                  </a:txBody>
                  <a:tcPr/>
                </a:tc>
                <a:extLst>
                  <a:ext uri="{0D108BD9-81ED-4DB2-BD59-A6C34878D82A}">
                    <a16:rowId xmlns:a16="http://schemas.microsoft.com/office/drawing/2014/main" val="1481015826"/>
                  </a:ext>
                </a:extLst>
              </a:tr>
            </a:tbl>
          </a:graphicData>
        </a:graphic>
      </p:graphicFrame>
      <p:sp>
        <p:nvSpPr>
          <p:cNvPr id="5" name="Slide Number Placeholder 4">
            <a:extLst>
              <a:ext uri="{FF2B5EF4-FFF2-40B4-BE49-F238E27FC236}">
                <a16:creationId xmlns:a16="http://schemas.microsoft.com/office/drawing/2014/main" id="{B68E3459-015D-7A42-9ECF-7A9694210E17}"/>
              </a:ext>
            </a:extLst>
          </p:cNvPr>
          <p:cNvSpPr>
            <a:spLocks noGrp="1"/>
          </p:cNvSpPr>
          <p:nvPr>
            <p:ph type="sldNum" sz="quarter" idx="12"/>
          </p:nvPr>
        </p:nvSpPr>
        <p:spPr/>
        <p:txBody>
          <a:bodyPr/>
          <a:lstStyle/>
          <a:p>
            <a:fld id="{A7F6DD42-6E80-564A-AF60-3EE711B42AE6}" type="slidenum">
              <a:rPr lang="en-US" smtClean="0"/>
              <a:t>9</a:t>
            </a:fld>
            <a:endParaRPr lang="en-US"/>
          </a:p>
        </p:txBody>
      </p:sp>
    </p:spTree>
    <p:extLst>
      <p:ext uri="{BB962C8B-B14F-4D97-AF65-F5344CB8AC3E}">
        <p14:creationId xmlns:p14="http://schemas.microsoft.com/office/powerpoint/2010/main" val="2852356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26E09-8312-9744-871A-3C172E45D251}"/>
              </a:ext>
            </a:extLst>
          </p:cNvPr>
          <p:cNvSpPr>
            <a:spLocks noGrp="1"/>
          </p:cNvSpPr>
          <p:nvPr>
            <p:ph type="title"/>
          </p:nvPr>
        </p:nvSpPr>
        <p:spPr/>
        <p:txBody>
          <a:bodyPr/>
          <a:lstStyle/>
          <a:p>
            <a:r>
              <a:rPr lang="ja-JP" altLang="en-US"/>
              <a:t>想定される必要経費</a:t>
            </a:r>
            <a:endParaRPr lang="en-US" dirty="0"/>
          </a:p>
        </p:txBody>
      </p:sp>
      <p:sp>
        <p:nvSpPr>
          <p:cNvPr id="3" name="Content Placeholder 2">
            <a:extLst>
              <a:ext uri="{FF2B5EF4-FFF2-40B4-BE49-F238E27FC236}">
                <a16:creationId xmlns:a16="http://schemas.microsoft.com/office/drawing/2014/main" id="{826999CC-336A-B642-A88B-20CEF9072302}"/>
              </a:ext>
            </a:extLst>
          </p:cNvPr>
          <p:cNvSpPr>
            <a:spLocks noGrp="1"/>
          </p:cNvSpPr>
          <p:nvPr>
            <p:ph idx="1"/>
          </p:nvPr>
        </p:nvSpPr>
        <p:spPr>
          <a:xfrm>
            <a:off x="188686" y="1847850"/>
            <a:ext cx="11901714" cy="4351338"/>
          </a:xfrm>
        </p:spPr>
        <p:txBody>
          <a:bodyPr/>
          <a:lstStyle/>
          <a:p>
            <a:pPr marL="0" indent="0">
              <a:buNone/>
            </a:pPr>
            <a:r>
              <a:rPr lang="ja-JP" altLang="en-US"/>
              <a:t>＊総額</a:t>
            </a:r>
            <a:r>
              <a:rPr lang="en-US" altLang="ja-JP" dirty="0"/>
              <a:t>〜</a:t>
            </a:r>
            <a:r>
              <a:rPr lang="en-US" dirty="0"/>
              <a:t>1200 M</a:t>
            </a:r>
            <a:r>
              <a:rPr lang="ja-JP" altLang="en-US"/>
              <a:t>€</a:t>
            </a:r>
            <a:endParaRPr lang="en-US" altLang="ja-JP" dirty="0"/>
          </a:p>
          <a:p>
            <a:pPr marL="0" indent="0">
              <a:buNone/>
            </a:pPr>
            <a:r>
              <a:rPr lang="ja-JP" altLang="en-US"/>
              <a:t>＊うち</a:t>
            </a:r>
            <a:r>
              <a:rPr lang="en-US" altLang="ja-JP" dirty="0"/>
              <a:t>NASA</a:t>
            </a:r>
            <a:r>
              <a:rPr lang="ja-JP" altLang="en-US"/>
              <a:t>負担</a:t>
            </a:r>
            <a:r>
              <a:rPr lang="en-US" altLang="ja-JP" dirty="0"/>
              <a:t>〜200 M</a:t>
            </a:r>
            <a:r>
              <a:rPr lang="ja-JP" altLang="en-US"/>
              <a:t> €（推定）</a:t>
            </a:r>
            <a:endParaRPr lang="en-US" altLang="ja-JP" dirty="0"/>
          </a:p>
          <a:p>
            <a:pPr marL="457200" lvl="1" indent="0">
              <a:buNone/>
            </a:pPr>
            <a:r>
              <a:rPr lang="ja-JP" altLang="en-US"/>
              <a:t>望遠鏡部、スラスタ、レーザーユニット。</a:t>
            </a:r>
            <a:endParaRPr lang="en-US" altLang="ja-JP" dirty="0"/>
          </a:p>
          <a:p>
            <a:pPr marL="0" indent="0">
              <a:buNone/>
            </a:pPr>
            <a:r>
              <a:rPr lang="ja-JP" altLang="en-US"/>
              <a:t>＊</a:t>
            </a:r>
            <a:r>
              <a:rPr lang="ja-JP" altLang="en-US" strike="sngStrike"/>
              <a:t>日本の負担分</a:t>
            </a:r>
            <a:r>
              <a:rPr lang="en-US" altLang="ja-JP" strike="sngStrike" dirty="0"/>
              <a:t>〜2M</a:t>
            </a:r>
            <a:r>
              <a:rPr lang="ja-JP" altLang="en-US" strike="sngStrike"/>
              <a:t>€（</a:t>
            </a:r>
            <a:r>
              <a:rPr lang="en-US" altLang="ja-JP" strike="sngStrike" dirty="0"/>
              <a:t>2</a:t>
            </a:r>
            <a:r>
              <a:rPr lang="ja-JP" altLang="en-US" strike="sngStrike"/>
              <a:t>億円程度）を想定。</a:t>
            </a:r>
            <a:endParaRPr lang="en-US" altLang="ja-JP" strike="sngStrike" dirty="0"/>
          </a:p>
          <a:p>
            <a:pPr marL="0" indent="0">
              <a:buNone/>
            </a:pPr>
            <a:r>
              <a:rPr lang="ja-JP" altLang="en-US"/>
              <a:t>＊現在、金額の見積もりの詳細化を進めている</a:t>
            </a:r>
            <a:endParaRPr lang="en-US" altLang="ja-JP" dirty="0"/>
          </a:p>
          <a:p>
            <a:pPr marL="0" indent="0">
              <a:buNone/>
            </a:pPr>
            <a:r>
              <a:rPr lang="ja-JP" altLang="en-US"/>
              <a:t>　</a:t>
            </a:r>
            <a:r>
              <a:rPr lang="en-US" altLang="ja-JP" dirty="0"/>
              <a:t>=&gt; </a:t>
            </a:r>
            <a:r>
              <a:rPr lang="ja-JP" altLang="en-US"/>
              <a:t>大幅に日本の必要経費額が増額する可能性あり（総合</a:t>
            </a:r>
            <a:r>
              <a:rPr lang="en-US" altLang="ja-JP" dirty="0"/>
              <a:t>〜10</a:t>
            </a:r>
            <a:r>
              <a:rPr lang="ja-JP" altLang="en-US"/>
              <a:t>億円）。</a:t>
            </a:r>
            <a:endParaRPr lang="en-US" altLang="ja-JP" dirty="0"/>
          </a:p>
          <a:p>
            <a:pPr marL="0" indent="0">
              <a:buNone/>
            </a:pPr>
            <a:r>
              <a:rPr lang="ja-JP" altLang="en-US"/>
              <a:t>＊初期３年程度の技術検討は宇宙理学委員会での予算を基に活動したい。</a:t>
            </a:r>
            <a:endParaRPr lang="en-US" altLang="ja-JP" dirty="0"/>
          </a:p>
        </p:txBody>
      </p:sp>
      <p:sp>
        <p:nvSpPr>
          <p:cNvPr id="6" name="Slide Number Placeholder 5">
            <a:extLst>
              <a:ext uri="{FF2B5EF4-FFF2-40B4-BE49-F238E27FC236}">
                <a16:creationId xmlns:a16="http://schemas.microsoft.com/office/drawing/2014/main" id="{FB2BDED8-A3E7-B446-BDF2-EF8708451237}"/>
              </a:ext>
            </a:extLst>
          </p:cNvPr>
          <p:cNvSpPr>
            <a:spLocks noGrp="1"/>
          </p:cNvSpPr>
          <p:nvPr>
            <p:ph type="sldNum" sz="quarter" idx="12"/>
          </p:nvPr>
        </p:nvSpPr>
        <p:spPr/>
        <p:txBody>
          <a:bodyPr/>
          <a:lstStyle/>
          <a:p>
            <a:fld id="{A7F6DD42-6E80-564A-AF60-3EE711B42AE6}" type="slidenum">
              <a:rPr lang="en-US" smtClean="0"/>
              <a:t>10</a:t>
            </a:fld>
            <a:endParaRPr lang="en-US"/>
          </a:p>
        </p:txBody>
      </p:sp>
    </p:spTree>
    <p:extLst>
      <p:ext uri="{BB962C8B-B14F-4D97-AF65-F5344CB8AC3E}">
        <p14:creationId xmlns:p14="http://schemas.microsoft.com/office/powerpoint/2010/main" val="1031590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0674-2B1E-EE4E-A569-0EC15EC017B1}"/>
              </a:ext>
            </a:extLst>
          </p:cNvPr>
          <p:cNvSpPr>
            <a:spLocks noGrp="1"/>
          </p:cNvSpPr>
          <p:nvPr>
            <p:ph type="title"/>
          </p:nvPr>
        </p:nvSpPr>
        <p:spPr/>
        <p:txBody>
          <a:bodyPr/>
          <a:lstStyle/>
          <a:p>
            <a:r>
              <a:rPr lang="en-US" altLang="ja-JP" dirty="0"/>
              <a:t>LISA</a:t>
            </a:r>
            <a:r>
              <a:rPr lang="ja-JP" altLang="en-US"/>
              <a:t>全体の体制</a:t>
            </a:r>
            <a:endParaRPr lang="en-US" dirty="0"/>
          </a:p>
        </p:txBody>
      </p:sp>
      <p:sp>
        <p:nvSpPr>
          <p:cNvPr id="3" name="Content Placeholder 2">
            <a:extLst>
              <a:ext uri="{FF2B5EF4-FFF2-40B4-BE49-F238E27FC236}">
                <a16:creationId xmlns:a16="http://schemas.microsoft.com/office/drawing/2014/main" id="{D509470C-6941-CB40-B03E-2B03B65AD697}"/>
              </a:ext>
            </a:extLst>
          </p:cNvPr>
          <p:cNvSpPr>
            <a:spLocks noGrp="1"/>
          </p:cNvSpPr>
          <p:nvPr>
            <p:ph idx="1"/>
          </p:nvPr>
        </p:nvSpPr>
        <p:spPr>
          <a:xfrm>
            <a:off x="838199" y="1639648"/>
            <a:ext cx="10708037" cy="4916138"/>
          </a:xfrm>
        </p:spPr>
        <p:txBody>
          <a:bodyPr>
            <a:normAutofit lnSpcReduction="10000"/>
          </a:bodyPr>
          <a:lstStyle/>
          <a:p>
            <a:r>
              <a:rPr lang="en-US" dirty="0"/>
              <a:t>ESA</a:t>
            </a:r>
            <a:r>
              <a:rPr lang="ja-JP" altLang="en-US"/>
              <a:t>が主体</a:t>
            </a:r>
            <a:endParaRPr lang="en-US" altLang="ja-JP" dirty="0"/>
          </a:p>
          <a:p>
            <a:r>
              <a:rPr lang="en-US" altLang="ja-JP" dirty="0"/>
              <a:t>NASA</a:t>
            </a:r>
            <a:r>
              <a:rPr lang="ja-JP" altLang="en-US"/>
              <a:t>をメジャーパートナーとしたシステム</a:t>
            </a:r>
            <a:endParaRPr lang="en-US" altLang="ja-JP" dirty="0"/>
          </a:p>
          <a:p>
            <a:r>
              <a:rPr lang="ja-JP" altLang="en-US"/>
              <a:t>各国の研究者は</a:t>
            </a:r>
            <a:r>
              <a:rPr lang="en-US" altLang="ja-JP" dirty="0"/>
              <a:t> LISA consortium </a:t>
            </a:r>
            <a:r>
              <a:rPr lang="ja-JP" altLang="en-US"/>
              <a:t>というコミュニティに参加することで</a:t>
            </a:r>
            <a:r>
              <a:rPr lang="en-US" altLang="ja-JP" dirty="0"/>
              <a:t>LISA</a:t>
            </a:r>
            <a:r>
              <a:rPr lang="ja-JP" altLang="en-US"/>
              <a:t>に貢献。</a:t>
            </a:r>
            <a:endParaRPr lang="en-US" altLang="ja-JP" dirty="0"/>
          </a:p>
          <a:p>
            <a:r>
              <a:rPr lang="en-US" altLang="ja-JP" dirty="0"/>
              <a:t>Consortium lead: Prof. K. </a:t>
            </a:r>
            <a:r>
              <a:rPr lang="en-US" altLang="ja-JP" dirty="0" err="1"/>
              <a:t>Danzmann</a:t>
            </a:r>
            <a:r>
              <a:rPr lang="en-US" altLang="ja-JP" dirty="0"/>
              <a:t> (AEI/Max Planck Institute)</a:t>
            </a:r>
          </a:p>
          <a:p>
            <a:r>
              <a:rPr lang="en-US" dirty="0"/>
              <a:t>LISA consortium </a:t>
            </a:r>
            <a:r>
              <a:rPr lang="ja-JP" altLang="en-US"/>
              <a:t>は今年</a:t>
            </a:r>
            <a:r>
              <a:rPr lang="en-US" altLang="ja-JP" dirty="0"/>
              <a:t>8</a:t>
            </a:r>
            <a:r>
              <a:rPr lang="ja-JP" altLang="en-US"/>
              <a:t>月の段階で</a:t>
            </a:r>
            <a:r>
              <a:rPr lang="en-US" altLang="ja-JP" dirty="0"/>
              <a:t>919</a:t>
            </a:r>
            <a:r>
              <a:rPr lang="ja-JP" altLang="en-US"/>
              <a:t>名</a:t>
            </a:r>
            <a:endParaRPr lang="en-US" altLang="ja-JP" dirty="0"/>
          </a:p>
          <a:p>
            <a:pPr marL="0" indent="0">
              <a:buNone/>
            </a:pPr>
            <a:r>
              <a:rPr lang="ja-JP" altLang="en-US"/>
              <a:t>（アソシエートメンバー＋フルメンバーの総計）</a:t>
            </a:r>
            <a:endParaRPr lang="en-US" altLang="ja-JP" dirty="0"/>
          </a:p>
          <a:p>
            <a:r>
              <a:rPr lang="ja-JP" altLang="en-US"/>
              <a:t>約半数がフルメンバー。その内訳は以下</a:t>
            </a:r>
            <a:endParaRPr lang="en-US" altLang="ja-JP" dirty="0"/>
          </a:p>
          <a:p>
            <a:pPr lvl="1"/>
            <a:r>
              <a:rPr lang="en-US" dirty="0"/>
              <a:t>LIG</a:t>
            </a:r>
            <a:r>
              <a:rPr lang="ja-JP" altLang="en-US"/>
              <a:t>（</a:t>
            </a:r>
            <a:r>
              <a:rPr lang="en-US" altLang="ja-JP" dirty="0"/>
              <a:t>LISA</a:t>
            </a:r>
            <a:r>
              <a:rPr lang="ja-JP" altLang="en-US"/>
              <a:t>機器開発グループ）：</a:t>
            </a:r>
            <a:r>
              <a:rPr lang="en-US" altLang="ja-JP" dirty="0"/>
              <a:t>181</a:t>
            </a:r>
            <a:r>
              <a:rPr lang="ja-JP" altLang="en-US"/>
              <a:t>名</a:t>
            </a:r>
            <a:endParaRPr lang="en-US" altLang="ja-JP" dirty="0"/>
          </a:p>
          <a:p>
            <a:pPr lvl="1"/>
            <a:r>
              <a:rPr lang="en-US" altLang="ja-JP" dirty="0"/>
              <a:t>LDPG</a:t>
            </a:r>
            <a:r>
              <a:rPr lang="ja-JP" altLang="en-US"/>
              <a:t>（</a:t>
            </a:r>
            <a:r>
              <a:rPr lang="en-US" altLang="ja-JP" dirty="0"/>
              <a:t>LISA</a:t>
            </a:r>
            <a:r>
              <a:rPr lang="ja-JP" altLang="en-US"/>
              <a:t>データ処理グループ）：</a:t>
            </a:r>
            <a:r>
              <a:rPr lang="en-US" altLang="ja-JP" dirty="0"/>
              <a:t>72</a:t>
            </a:r>
            <a:r>
              <a:rPr lang="ja-JP" altLang="en-US"/>
              <a:t>名</a:t>
            </a:r>
            <a:endParaRPr lang="en-US" altLang="ja-JP" dirty="0"/>
          </a:p>
          <a:p>
            <a:pPr lvl="1"/>
            <a:r>
              <a:rPr lang="en-US" altLang="ja-JP" dirty="0"/>
              <a:t>LSG</a:t>
            </a:r>
            <a:r>
              <a:rPr lang="ja-JP" altLang="en-US"/>
              <a:t>（</a:t>
            </a:r>
            <a:r>
              <a:rPr lang="en-US" altLang="ja-JP" dirty="0"/>
              <a:t>LISA</a:t>
            </a:r>
            <a:r>
              <a:rPr lang="ja-JP" altLang="en-US"/>
              <a:t>サイエンス検討グループ）：</a:t>
            </a:r>
            <a:r>
              <a:rPr lang="en-US" altLang="ja-JP" dirty="0"/>
              <a:t>207</a:t>
            </a:r>
            <a:r>
              <a:rPr lang="ja-JP" altLang="en-US"/>
              <a:t>名</a:t>
            </a:r>
            <a:endParaRPr lang="en-US" altLang="ja-JP" dirty="0"/>
          </a:p>
        </p:txBody>
      </p:sp>
      <p:sp>
        <p:nvSpPr>
          <p:cNvPr id="4" name="Slide Number Placeholder 3">
            <a:extLst>
              <a:ext uri="{FF2B5EF4-FFF2-40B4-BE49-F238E27FC236}">
                <a16:creationId xmlns:a16="http://schemas.microsoft.com/office/drawing/2014/main" id="{91EB547B-3635-F44C-93B1-C16FA842610D}"/>
              </a:ext>
            </a:extLst>
          </p:cNvPr>
          <p:cNvSpPr>
            <a:spLocks noGrp="1"/>
          </p:cNvSpPr>
          <p:nvPr>
            <p:ph type="sldNum" sz="quarter" idx="12"/>
          </p:nvPr>
        </p:nvSpPr>
        <p:spPr/>
        <p:txBody>
          <a:bodyPr/>
          <a:lstStyle/>
          <a:p>
            <a:fld id="{A7F6DD42-6E80-564A-AF60-3EE711B42AE6}" type="slidenum">
              <a:rPr lang="en-US" smtClean="0"/>
              <a:t>11</a:t>
            </a:fld>
            <a:endParaRPr lang="en-US"/>
          </a:p>
        </p:txBody>
      </p:sp>
    </p:spTree>
    <p:extLst>
      <p:ext uri="{BB962C8B-B14F-4D97-AF65-F5344CB8AC3E}">
        <p14:creationId xmlns:p14="http://schemas.microsoft.com/office/powerpoint/2010/main" val="706147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58BB-49D0-9B44-AF64-C29D8A739847}"/>
              </a:ext>
            </a:extLst>
          </p:cNvPr>
          <p:cNvSpPr>
            <a:spLocks noGrp="1"/>
          </p:cNvSpPr>
          <p:nvPr>
            <p:ph type="title"/>
          </p:nvPr>
        </p:nvSpPr>
        <p:spPr/>
        <p:txBody>
          <a:bodyPr/>
          <a:lstStyle/>
          <a:p>
            <a:r>
              <a:rPr lang="ja-JP" altLang="en-US"/>
              <a:t>日本機器開発グループの体制と人員</a:t>
            </a:r>
            <a:endParaRPr lang="en-US" dirty="0"/>
          </a:p>
        </p:txBody>
      </p:sp>
      <p:sp>
        <p:nvSpPr>
          <p:cNvPr id="3" name="Content Placeholder 2">
            <a:extLst>
              <a:ext uri="{FF2B5EF4-FFF2-40B4-BE49-F238E27FC236}">
                <a16:creationId xmlns:a16="http://schemas.microsoft.com/office/drawing/2014/main" id="{6BB6B978-92F4-434B-B4CB-BD06CE7A2979}"/>
              </a:ext>
            </a:extLst>
          </p:cNvPr>
          <p:cNvSpPr>
            <a:spLocks noGrp="1"/>
          </p:cNvSpPr>
          <p:nvPr>
            <p:ph idx="1"/>
          </p:nvPr>
        </p:nvSpPr>
        <p:spPr>
          <a:xfrm>
            <a:off x="498835" y="1611983"/>
            <a:ext cx="10515600" cy="5109491"/>
          </a:xfrm>
        </p:spPr>
        <p:txBody>
          <a:bodyPr>
            <a:normAutofit fontScale="92500"/>
          </a:bodyPr>
          <a:lstStyle/>
          <a:p>
            <a:r>
              <a:rPr lang="ja-JP" altLang="en-US"/>
              <a:t>総員</a:t>
            </a:r>
            <a:r>
              <a:rPr lang="en-US" altLang="ja-JP" dirty="0"/>
              <a:t>11</a:t>
            </a:r>
            <a:r>
              <a:rPr lang="ja-JP" altLang="en-US"/>
              <a:t>名（</a:t>
            </a:r>
            <a:r>
              <a:rPr lang="en-US" altLang="ja-JP" dirty="0"/>
              <a:t>total FTE = </a:t>
            </a:r>
            <a:r>
              <a:rPr lang="ja-JP" altLang="en-US"/>
              <a:t>約</a:t>
            </a:r>
            <a:r>
              <a:rPr lang="en-US" altLang="ja-JP" dirty="0"/>
              <a:t>2 </a:t>
            </a:r>
            <a:r>
              <a:rPr lang="ja-JP" altLang="en-US"/>
              <a:t>人）</a:t>
            </a:r>
            <a:endParaRPr lang="en-US" altLang="ja-JP" dirty="0"/>
          </a:p>
          <a:p>
            <a:r>
              <a:rPr lang="ja-JP" altLang="en-US"/>
              <a:t>参加機関：宇宙研、国立天文台、東大理、電通大</a:t>
            </a:r>
            <a:endParaRPr lang="en-US" altLang="ja-JP" dirty="0"/>
          </a:p>
          <a:p>
            <a:r>
              <a:rPr lang="ja-JP" altLang="en-US"/>
              <a:t>グループリード：和泉（宇宙研）</a:t>
            </a:r>
            <a:endParaRPr lang="en-US" altLang="ja-JP" dirty="0"/>
          </a:p>
          <a:p>
            <a:r>
              <a:rPr lang="ja-JP" altLang="en-US"/>
              <a:t>新しいグループ（今年発足）</a:t>
            </a:r>
            <a:endParaRPr lang="en-US" altLang="ja-JP" dirty="0"/>
          </a:p>
          <a:p>
            <a:r>
              <a:rPr lang="en-US" altLang="ja-JP" dirty="0"/>
              <a:t>11</a:t>
            </a:r>
            <a:r>
              <a:rPr lang="ja-JP" altLang="en-US"/>
              <a:t>名全員が</a:t>
            </a:r>
            <a:r>
              <a:rPr lang="en-US" altLang="ja-JP" dirty="0"/>
              <a:t>LISA consortium </a:t>
            </a:r>
            <a:r>
              <a:rPr lang="ja-JP" altLang="en-US"/>
              <a:t>メンバとして今月（</a:t>
            </a:r>
            <a:r>
              <a:rPr lang="en-US" altLang="ja-JP" dirty="0"/>
              <a:t>10</a:t>
            </a:r>
            <a:r>
              <a:rPr lang="ja-JP" altLang="en-US"/>
              <a:t>月）正式に　承認された。</a:t>
            </a:r>
            <a:endParaRPr lang="en-US" altLang="ja-JP" dirty="0"/>
          </a:p>
          <a:p>
            <a:r>
              <a:rPr lang="ja-JP" altLang="en-US"/>
              <a:t>現在、宇宙研・宇宙理学委員会に</a:t>
            </a:r>
            <a:r>
              <a:rPr lang="en-US" altLang="ja-JP" dirty="0"/>
              <a:t>LISA</a:t>
            </a:r>
            <a:r>
              <a:rPr lang="ja-JP" altLang="en-US"/>
              <a:t>への機器開発貢献を検討するワーキンググループの設立提案を申請中。</a:t>
            </a:r>
            <a:endParaRPr lang="en-US" altLang="ja-JP" dirty="0"/>
          </a:p>
          <a:p>
            <a:r>
              <a:rPr lang="ja-JP" altLang="en-US"/>
              <a:t>重力波検出の要となる光検出器や周辺のハードウェア</a:t>
            </a:r>
            <a:endParaRPr lang="en-US" altLang="ja-JP" dirty="0"/>
          </a:p>
          <a:p>
            <a:pPr marL="0" indent="0">
              <a:buNone/>
            </a:pPr>
            <a:r>
              <a:rPr lang="ja-JP" altLang="en-US" dirty="0"/>
              <a:t>　</a:t>
            </a:r>
            <a:r>
              <a:rPr lang="ja-JP" altLang="en-US"/>
              <a:t>開発を</a:t>
            </a:r>
            <a:r>
              <a:rPr lang="en-US" altLang="ja-JP" dirty="0"/>
              <a:t>LISA</a:t>
            </a:r>
            <a:r>
              <a:rPr lang="ja-JP" altLang="en-US"/>
              <a:t>へ提案しつつその検討を今年度内に本格化する予定。</a:t>
            </a:r>
            <a:endParaRPr lang="en-US" altLang="ja-JP" dirty="0"/>
          </a:p>
          <a:p>
            <a:pPr marL="0" indent="0">
              <a:buNone/>
            </a:pPr>
            <a:r>
              <a:rPr lang="ja-JP" altLang="en-US"/>
              <a:t>これとは独立に日本から理論グループ（</a:t>
            </a:r>
            <a:r>
              <a:rPr lang="en-US" altLang="ja-JP" dirty="0"/>
              <a:t>8</a:t>
            </a:r>
            <a:r>
              <a:rPr lang="ja-JP" altLang="en-US"/>
              <a:t>名）も</a:t>
            </a:r>
            <a:r>
              <a:rPr lang="en-US" altLang="ja-JP" dirty="0"/>
              <a:t>consortium</a:t>
            </a:r>
            <a:r>
              <a:rPr lang="ja-JP" altLang="en-US"/>
              <a:t>に参加。</a:t>
            </a:r>
            <a:endParaRPr lang="en-US" altLang="ja-JP" dirty="0"/>
          </a:p>
          <a:p>
            <a:pPr marL="0" indent="0">
              <a:buNone/>
            </a:pPr>
            <a:endParaRPr lang="en-US" altLang="ja-JP" dirty="0"/>
          </a:p>
          <a:p>
            <a:endParaRPr lang="en-US" altLang="ja-JP" dirty="0"/>
          </a:p>
          <a:p>
            <a:endParaRPr lang="en-US" dirty="0"/>
          </a:p>
        </p:txBody>
      </p:sp>
      <p:sp>
        <p:nvSpPr>
          <p:cNvPr id="5" name="Slide Number Placeholder 4">
            <a:extLst>
              <a:ext uri="{FF2B5EF4-FFF2-40B4-BE49-F238E27FC236}">
                <a16:creationId xmlns:a16="http://schemas.microsoft.com/office/drawing/2014/main" id="{856458E6-7BE0-C44E-BD0F-CA8B47887C56}"/>
              </a:ext>
            </a:extLst>
          </p:cNvPr>
          <p:cNvSpPr>
            <a:spLocks noGrp="1"/>
          </p:cNvSpPr>
          <p:nvPr>
            <p:ph type="sldNum" sz="quarter" idx="12"/>
          </p:nvPr>
        </p:nvSpPr>
        <p:spPr/>
        <p:txBody>
          <a:bodyPr/>
          <a:lstStyle/>
          <a:p>
            <a:fld id="{A7F6DD42-6E80-564A-AF60-3EE711B42AE6}" type="slidenum">
              <a:rPr lang="en-US" smtClean="0"/>
              <a:t>12</a:t>
            </a:fld>
            <a:endParaRPr lang="en-US"/>
          </a:p>
        </p:txBody>
      </p:sp>
    </p:spTree>
    <p:extLst>
      <p:ext uri="{BB962C8B-B14F-4D97-AF65-F5344CB8AC3E}">
        <p14:creationId xmlns:p14="http://schemas.microsoft.com/office/powerpoint/2010/main" val="223379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9D4C-8EEA-5949-A293-D193559A8E8D}"/>
              </a:ext>
            </a:extLst>
          </p:cNvPr>
          <p:cNvSpPr>
            <a:spLocks noGrp="1"/>
          </p:cNvSpPr>
          <p:nvPr>
            <p:ph type="title"/>
          </p:nvPr>
        </p:nvSpPr>
        <p:spPr/>
        <p:txBody>
          <a:bodyPr/>
          <a:lstStyle/>
          <a:p>
            <a:r>
              <a:rPr lang="ja-JP" altLang="en-US"/>
              <a:t>提案・検討中の貢献項目</a:t>
            </a:r>
            <a:endParaRPr lang="en-US" dirty="0"/>
          </a:p>
        </p:txBody>
      </p:sp>
      <p:sp>
        <p:nvSpPr>
          <p:cNvPr id="3" name="Content Placeholder 2">
            <a:extLst>
              <a:ext uri="{FF2B5EF4-FFF2-40B4-BE49-F238E27FC236}">
                <a16:creationId xmlns:a16="http://schemas.microsoft.com/office/drawing/2014/main" id="{77911996-1FCF-B74B-87A7-A8E0659E0705}"/>
              </a:ext>
            </a:extLst>
          </p:cNvPr>
          <p:cNvSpPr>
            <a:spLocks noGrp="1"/>
          </p:cNvSpPr>
          <p:nvPr>
            <p:ph idx="1"/>
          </p:nvPr>
        </p:nvSpPr>
        <p:spPr>
          <a:xfrm>
            <a:off x="621222" y="1868159"/>
            <a:ext cx="11152856" cy="4351338"/>
          </a:xfrm>
        </p:spPr>
        <p:txBody>
          <a:bodyPr>
            <a:normAutofit lnSpcReduction="10000"/>
          </a:bodyPr>
          <a:lstStyle/>
          <a:p>
            <a:r>
              <a:rPr lang="en-US" altLang="ja-JP" dirty="0"/>
              <a:t>(A) </a:t>
            </a:r>
            <a:r>
              <a:rPr lang="ja-JP" altLang="en-US"/>
              <a:t>四つ分割光検出器の開発</a:t>
            </a:r>
            <a:endParaRPr lang="en-US" altLang="ja-JP" dirty="0"/>
          </a:p>
          <a:p>
            <a:pPr lvl="1"/>
            <a:r>
              <a:rPr lang="ja-JP" altLang="en-US"/>
              <a:t>重力波信号抽出およびビームアラインメントに使用</a:t>
            </a:r>
            <a:endParaRPr lang="en-US" altLang="ja-JP" dirty="0"/>
          </a:p>
          <a:p>
            <a:pPr lvl="1"/>
            <a:r>
              <a:rPr lang="ja-JP" altLang="en-US"/>
              <a:t>広い帯域にわたり超低電流雑音の達成</a:t>
            </a:r>
            <a:endParaRPr lang="en-US" altLang="ja-JP" dirty="0"/>
          </a:p>
          <a:p>
            <a:endParaRPr lang="en-US" altLang="ja-JP" dirty="0"/>
          </a:p>
          <a:p>
            <a:r>
              <a:rPr lang="en-US" altLang="ja-JP" dirty="0"/>
              <a:t>(B) </a:t>
            </a:r>
            <a:r>
              <a:rPr lang="ja-JP" altLang="en-US"/>
              <a:t>電気信号線ハーネスの開発</a:t>
            </a:r>
            <a:endParaRPr lang="en-US" altLang="ja-JP" dirty="0"/>
          </a:p>
          <a:p>
            <a:pPr lvl="1"/>
            <a:r>
              <a:rPr lang="ja-JP" altLang="en-US"/>
              <a:t>重力波信号・制御信号を伝送する信号線バンドル（光ファイバ含む）</a:t>
            </a:r>
            <a:endParaRPr lang="en-US" altLang="ja-JP" dirty="0"/>
          </a:p>
          <a:p>
            <a:pPr lvl="1"/>
            <a:r>
              <a:rPr lang="ja-JP" altLang="en-US"/>
              <a:t>低機械振動、非線形な機械応答の低減、定常重力勾配の除去が要求。</a:t>
            </a:r>
            <a:endParaRPr lang="en-US" altLang="ja-JP" dirty="0"/>
          </a:p>
          <a:p>
            <a:pPr lvl="1"/>
            <a:endParaRPr lang="en-US" altLang="ja-JP" dirty="0"/>
          </a:p>
          <a:p>
            <a:r>
              <a:rPr lang="en-US" altLang="ja-JP" dirty="0"/>
              <a:t>(C) </a:t>
            </a:r>
            <a:r>
              <a:rPr lang="ja-JP" altLang="en-US"/>
              <a:t>きぼう実験棟搭載の</a:t>
            </a:r>
            <a:r>
              <a:rPr lang="en-US" altLang="ja-JP" dirty="0"/>
              <a:t>J-SSOD</a:t>
            </a:r>
            <a:r>
              <a:rPr lang="ja-JP" altLang="en-US"/>
              <a:t>を使用した電子部品・光学部品の軌道上運用試験</a:t>
            </a:r>
            <a:endParaRPr lang="en-US" dirty="0"/>
          </a:p>
        </p:txBody>
      </p:sp>
      <p:grpSp>
        <p:nvGrpSpPr>
          <p:cNvPr id="9" name="Group 8">
            <a:extLst>
              <a:ext uri="{FF2B5EF4-FFF2-40B4-BE49-F238E27FC236}">
                <a16:creationId xmlns:a16="http://schemas.microsoft.com/office/drawing/2014/main" id="{78E3922D-BD7E-3346-9E27-17AF220F6637}"/>
              </a:ext>
            </a:extLst>
          </p:cNvPr>
          <p:cNvGrpSpPr/>
          <p:nvPr/>
        </p:nvGrpSpPr>
        <p:grpSpPr>
          <a:xfrm>
            <a:off x="362856" y="1690688"/>
            <a:ext cx="11411222" cy="5171519"/>
            <a:chOff x="362856" y="1690688"/>
            <a:chExt cx="11411222" cy="5171519"/>
          </a:xfrm>
        </p:grpSpPr>
        <p:sp>
          <p:nvSpPr>
            <p:cNvPr id="6" name="Rounded Rectangle 5">
              <a:extLst>
                <a:ext uri="{FF2B5EF4-FFF2-40B4-BE49-F238E27FC236}">
                  <a16:creationId xmlns:a16="http://schemas.microsoft.com/office/drawing/2014/main" id="{4337E1AF-801F-DD4E-9726-9ED6689D2559}"/>
                </a:ext>
              </a:extLst>
            </p:cNvPr>
            <p:cNvSpPr/>
            <p:nvPr/>
          </p:nvSpPr>
          <p:spPr>
            <a:xfrm>
              <a:off x="362857" y="1690688"/>
              <a:ext cx="11103429" cy="17383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7409783-9D12-EF4D-8FEF-3EE062BB6831}"/>
                </a:ext>
              </a:extLst>
            </p:cNvPr>
            <p:cNvSpPr/>
            <p:nvPr/>
          </p:nvSpPr>
          <p:spPr>
            <a:xfrm>
              <a:off x="362856" y="4654472"/>
              <a:ext cx="11411222" cy="17383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7A654A1-6EE6-744A-A0C5-CD4252D990FC}"/>
                </a:ext>
              </a:extLst>
            </p:cNvPr>
            <p:cNvSpPr txBox="1"/>
            <p:nvPr/>
          </p:nvSpPr>
          <p:spPr>
            <a:xfrm>
              <a:off x="621222" y="6492875"/>
              <a:ext cx="3647152" cy="369332"/>
            </a:xfrm>
            <a:prstGeom prst="rect">
              <a:avLst/>
            </a:prstGeom>
            <a:noFill/>
          </p:spPr>
          <p:txBody>
            <a:bodyPr wrap="none" rtlCol="0">
              <a:spAutoFit/>
            </a:bodyPr>
            <a:lstStyle/>
            <a:p>
              <a:r>
                <a:rPr lang="ja-JP" altLang="en-US" b="1">
                  <a:solidFill>
                    <a:srgbClr val="FF0000"/>
                  </a:solidFill>
                </a:rPr>
                <a:t>これらについて次項で説明します</a:t>
              </a:r>
              <a:endParaRPr lang="en-US" b="1" dirty="0">
                <a:solidFill>
                  <a:srgbClr val="FF0000"/>
                </a:solidFill>
              </a:endParaRPr>
            </a:p>
          </p:txBody>
        </p:sp>
      </p:grpSp>
      <p:sp>
        <p:nvSpPr>
          <p:cNvPr id="10" name="Slide Number Placeholder 9">
            <a:extLst>
              <a:ext uri="{FF2B5EF4-FFF2-40B4-BE49-F238E27FC236}">
                <a16:creationId xmlns:a16="http://schemas.microsoft.com/office/drawing/2014/main" id="{057B16F8-F7F9-4143-A9E8-231E0798B007}"/>
              </a:ext>
            </a:extLst>
          </p:cNvPr>
          <p:cNvSpPr>
            <a:spLocks noGrp="1"/>
          </p:cNvSpPr>
          <p:nvPr>
            <p:ph type="sldNum" sz="quarter" idx="12"/>
          </p:nvPr>
        </p:nvSpPr>
        <p:spPr/>
        <p:txBody>
          <a:bodyPr/>
          <a:lstStyle/>
          <a:p>
            <a:fld id="{A7F6DD42-6E80-564A-AF60-3EE711B42AE6}" type="slidenum">
              <a:rPr lang="en-US" smtClean="0"/>
              <a:t>13</a:t>
            </a:fld>
            <a:endParaRPr lang="en-US"/>
          </a:p>
        </p:txBody>
      </p:sp>
    </p:spTree>
    <p:extLst>
      <p:ext uri="{BB962C8B-B14F-4D97-AF65-F5344CB8AC3E}">
        <p14:creationId xmlns:p14="http://schemas.microsoft.com/office/powerpoint/2010/main" val="402583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2263-5DB5-B849-B6D8-6431F8D29F9D}"/>
              </a:ext>
            </a:extLst>
          </p:cNvPr>
          <p:cNvSpPr>
            <a:spLocks noGrp="1"/>
          </p:cNvSpPr>
          <p:nvPr>
            <p:ph type="title"/>
          </p:nvPr>
        </p:nvSpPr>
        <p:spPr/>
        <p:txBody>
          <a:bodyPr/>
          <a:lstStyle/>
          <a:p>
            <a:r>
              <a:rPr lang="ja-JP" altLang="en-US"/>
              <a:t>貢献項目</a:t>
            </a:r>
            <a:r>
              <a:rPr lang="en-US" altLang="ja-JP" dirty="0"/>
              <a:t>(A)</a:t>
            </a:r>
            <a:br>
              <a:rPr lang="en-US" altLang="ja-JP" dirty="0"/>
            </a:br>
            <a:r>
              <a:rPr lang="ja-JP" altLang="en-US"/>
              <a:t>４つ分割光検出器の開発</a:t>
            </a:r>
            <a:endParaRPr lang="en-US" dirty="0"/>
          </a:p>
        </p:txBody>
      </p:sp>
      <p:sp>
        <p:nvSpPr>
          <p:cNvPr id="3" name="Content Placeholder 2">
            <a:extLst>
              <a:ext uri="{FF2B5EF4-FFF2-40B4-BE49-F238E27FC236}">
                <a16:creationId xmlns:a16="http://schemas.microsoft.com/office/drawing/2014/main" id="{221187BF-D376-0D42-9A50-BAD2861483A5}"/>
              </a:ext>
            </a:extLst>
          </p:cNvPr>
          <p:cNvSpPr>
            <a:spLocks noGrp="1"/>
          </p:cNvSpPr>
          <p:nvPr>
            <p:ph idx="1"/>
          </p:nvPr>
        </p:nvSpPr>
        <p:spPr>
          <a:xfrm>
            <a:off x="166300" y="1956760"/>
            <a:ext cx="10515600" cy="4351338"/>
          </a:xfrm>
        </p:spPr>
        <p:txBody>
          <a:bodyPr>
            <a:normAutofit fontScale="85000" lnSpcReduction="20000"/>
          </a:bodyPr>
          <a:lstStyle/>
          <a:p>
            <a:r>
              <a:rPr lang="ja-JP" altLang="en-US"/>
              <a:t>数</a:t>
            </a:r>
            <a:r>
              <a:rPr lang="en-US" altLang="ja-JP" dirty="0"/>
              <a:t>10pW</a:t>
            </a:r>
            <a:r>
              <a:rPr lang="ja-JP" altLang="en-US"/>
              <a:t>のレーザー光から重力波信号を抽出</a:t>
            </a:r>
            <a:endParaRPr lang="en-US" altLang="ja-JP" dirty="0"/>
          </a:p>
          <a:p>
            <a:pPr marL="0" indent="0">
              <a:buNone/>
            </a:pPr>
            <a:r>
              <a:rPr lang="en-US" altLang="ja-JP" dirty="0"/>
              <a:t>   =&gt; </a:t>
            </a:r>
            <a:r>
              <a:rPr lang="ja-JP" altLang="en-US"/>
              <a:t>低雑音（</a:t>
            </a:r>
            <a:r>
              <a:rPr lang="en-US" altLang="ja-JP" dirty="0"/>
              <a:t>2 </a:t>
            </a:r>
            <a:r>
              <a:rPr lang="en-US" altLang="ja-JP" dirty="0" err="1"/>
              <a:t>pA</a:t>
            </a:r>
            <a:r>
              <a:rPr lang="en-US" altLang="ja-JP" dirty="0"/>
              <a:t>/Hz</a:t>
            </a:r>
            <a:r>
              <a:rPr lang="en-US" altLang="ja-JP" baseline="30000" dirty="0"/>
              <a:t>1/2</a:t>
            </a:r>
            <a:r>
              <a:rPr lang="en-US" altLang="ja-JP" dirty="0"/>
              <a:t> @ 5-25 MHz</a:t>
            </a:r>
            <a:r>
              <a:rPr lang="ja-JP" altLang="en-US"/>
              <a:t>）</a:t>
            </a:r>
            <a:endParaRPr lang="en-US" altLang="ja-JP" dirty="0"/>
          </a:p>
          <a:p>
            <a:r>
              <a:rPr lang="ja-JP" altLang="en-US"/>
              <a:t>衛星間距離のドリフトによる</a:t>
            </a:r>
            <a:endParaRPr lang="en-US" altLang="ja-JP" dirty="0"/>
          </a:p>
          <a:p>
            <a:pPr marL="0" indent="0">
              <a:buNone/>
            </a:pPr>
            <a:r>
              <a:rPr lang="ja-JP" altLang="en-US"/>
              <a:t>　ドップラーシフトを考慮、</a:t>
            </a:r>
            <a:endParaRPr lang="en-US" altLang="ja-JP" dirty="0"/>
          </a:p>
          <a:p>
            <a:pPr marL="0" indent="0">
              <a:buNone/>
            </a:pPr>
            <a:r>
              <a:rPr lang="ja-JP" altLang="en-US"/>
              <a:t>　</a:t>
            </a:r>
            <a:r>
              <a:rPr lang="en-US" altLang="ja-JP" dirty="0"/>
              <a:t>=&gt; </a:t>
            </a:r>
            <a:r>
              <a:rPr lang="ja-JP" altLang="en-US"/>
              <a:t>広帯域で感度を持たせる。</a:t>
            </a:r>
            <a:endParaRPr lang="en-US" altLang="ja-JP" dirty="0"/>
          </a:p>
          <a:p>
            <a:r>
              <a:rPr lang="en-US" dirty="0" err="1"/>
              <a:t>InGaAs</a:t>
            </a:r>
            <a:r>
              <a:rPr lang="ja-JP" altLang="en-US"/>
              <a:t>フォトダイオード</a:t>
            </a:r>
            <a:endParaRPr lang="en-US" altLang="ja-JP" dirty="0"/>
          </a:p>
          <a:p>
            <a:r>
              <a:rPr lang="en-US" altLang="ja-JP" dirty="0"/>
              <a:t>2mm</a:t>
            </a:r>
            <a:r>
              <a:rPr lang="ja-JP" altLang="en-US"/>
              <a:t>大口径ながら低い</a:t>
            </a:r>
            <a:r>
              <a:rPr lang="en-US" altLang="ja-JP" dirty="0"/>
              <a:t>10pF</a:t>
            </a:r>
            <a:r>
              <a:rPr lang="ja-JP" altLang="en-US"/>
              <a:t>程度の</a:t>
            </a:r>
            <a:endParaRPr lang="en-US" altLang="ja-JP" dirty="0"/>
          </a:p>
          <a:p>
            <a:pPr marL="0" indent="0">
              <a:buNone/>
            </a:pPr>
            <a:r>
              <a:rPr lang="ja-JP" altLang="en-US"/>
              <a:t>　低いジャンクション容量、低暗電流が必要</a:t>
            </a:r>
            <a:endParaRPr lang="en-US" altLang="ja-JP" dirty="0"/>
          </a:p>
          <a:p>
            <a:pPr marL="0" indent="0">
              <a:buNone/>
            </a:pPr>
            <a:r>
              <a:rPr lang="ja-JP" altLang="en-US"/>
              <a:t>　</a:t>
            </a:r>
            <a:r>
              <a:rPr lang="en-US" altLang="ja-JP" dirty="0"/>
              <a:t>=&gt; </a:t>
            </a:r>
            <a:r>
              <a:rPr lang="ja-JP" altLang="en-US"/>
              <a:t>現在、企業と打ち合わせ中</a:t>
            </a:r>
            <a:endParaRPr lang="en-US" altLang="ja-JP" dirty="0"/>
          </a:p>
          <a:p>
            <a:r>
              <a:rPr lang="ja-JP" altLang="en-US"/>
              <a:t>低雑音、広帯域、低消費電力</a:t>
            </a:r>
            <a:endParaRPr lang="en-US" altLang="ja-JP" dirty="0"/>
          </a:p>
          <a:p>
            <a:pPr marL="0" indent="0">
              <a:buNone/>
            </a:pPr>
            <a:r>
              <a:rPr lang="ja-JP" altLang="en-US"/>
              <a:t>　プリアンプが必要</a:t>
            </a:r>
            <a:endParaRPr lang="en-US" altLang="ja-JP" dirty="0"/>
          </a:p>
          <a:p>
            <a:pPr marL="0" indent="0">
              <a:buNone/>
            </a:pPr>
            <a:endParaRPr lang="en-US" altLang="ja-JP" dirty="0"/>
          </a:p>
        </p:txBody>
      </p:sp>
      <p:pic>
        <p:nvPicPr>
          <p:cNvPr id="5" name="Picture 4">
            <a:extLst>
              <a:ext uri="{FF2B5EF4-FFF2-40B4-BE49-F238E27FC236}">
                <a16:creationId xmlns:a16="http://schemas.microsoft.com/office/drawing/2014/main" id="{7BF24A6A-3BAE-0240-BDAF-4486CF4D06D3}"/>
              </a:ext>
            </a:extLst>
          </p:cNvPr>
          <p:cNvPicPr>
            <a:picLocks noChangeAspect="1"/>
          </p:cNvPicPr>
          <p:nvPr/>
        </p:nvPicPr>
        <p:blipFill>
          <a:blip r:embed="rId2"/>
          <a:stretch>
            <a:fillRect/>
          </a:stretch>
        </p:blipFill>
        <p:spPr>
          <a:xfrm>
            <a:off x="6908800" y="2523672"/>
            <a:ext cx="5050971" cy="3788228"/>
          </a:xfrm>
          <a:prstGeom prst="rect">
            <a:avLst/>
          </a:prstGeom>
        </p:spPr>
      </p:pic>
      <p:sp>
        <p:nvSpPr>
          <p:cNvPr id="6" name="TextBox 5">
            <a:extLst>
              <a:ext uri="{FF2B5EF4-FFF2-40B4-BE49-F238E27FC236}">
                <a16:creationId xmlns:a16="http://schemas.microsoft.com/office/drawing/2014/main" id="{85C42149-89CD-CF49-A424-B903C961462B}"/>
              </a:ext>
            </a:extLst>
          </p:cNvPr>
          <p:cNvSpPr txBox="1"/>
          <p:nvPr/>
        </p:nvSpPr>
        <p:spPr>
          <a:xfrm>
            <a:off x="7149044" y="2523672"/>
            <a:ext cx="4570482" cy="369332"/>
          </a:xfrm>
          <a:prstGeom prst="rect">
            <a:avLst/>
          </a:prstGeom>
          <a:noFill/>
        </p:spPr>
        <p:txBody>
          <a:bodyPr wrap="none" rtlCol="0">
            <a:spAutoFit/>
          </a:bodyPr>
          <a:lstStyle/>
          <a:p>
            <a:r>
              <a:rPr lang="ja-JP" altLang="en-US"/>
              <a:t>雑音解析計算（ジャンクション容量</a:t>
            </a:r>
            <a:r>
              <a:rPr lang="en-US" altLang="ja-JP" dirty="0"/>
              <a:t>10pF</a:t>
            </a:r>
            <a:r>
              <a:rPr lang="ja-JP" altLang="en-US"/>
              <a:t>）</a:t>
            </a:r>
            <a:endParaRPr lang="en-US" dirty="0"/>
          </a:p>
        </p:txBody>
      </p:sp>
      <p:sp>
        <p:nvSpPr>
          <p:cNvPr id="7" name="TextBox 6">
            <a:extLst>
              <a:ext uri="{FF2B5EF4-FFF2-40B4-BE49-F238E27FC236}">
                <a16:creationId xmlns:a16="http://schemas.microsoft.com/office/drawing/2014/main" id="{374BA5E7-77BC-D445-A6BF-99B107811EDD}"/>
              </a:ext>
            </a:extLst>
          </p:cNvPr>
          <p:cNvSpPr txBox="1"/>
          <p:nvPr/>
        </p:nvSpPr>
        <p:spPr>
          <a:xfrm rot="16200000">
            <a:off x="5123970" y="4350318"/>
            <a:ext cx="3680816" cy="369332"/>
          </a:xfrm>
          <a:prstGeom prst="rect">
            <a:avLst/>
          </a:prstGeom>
          <a:noFill/>
        </p:spPr>
        <p:txBody>
          <a:bodyPr wrap="none" rtlCol="0">
            <a:spAutoFit/>
          </a:bodyPr>
          <a:lstStyle/>
          <a:p>
            <a:r>
              <a:rPr lang="ja-JP" altLang="en-US"/>
              <a:t>インプット換算電流雑音</a:t>
            </a:r>
            <a:r>
              <a:rPr lang="en-US" altLang="ja-JP" dirty="0"/>
              <a:t> </a:t>
            </a:r>
            <a:r>
              <a:rPr lang="en-US" altLang="ja-JP" dirty="0" err="1"/>
              <a:t>pA</a:t>
            </a:r>
            <a:r>
              <a:rPr lang="en-US" altLang="ja-JP" dirty="0"/>
              <a:t>/Hz</a:t>
            </a:r>
            <a:r>
              <a:rPr lang="en-US" altLang="ja-JP" baseline="30000" dirty="0"/>
              <a:t>1/2</a:t>
            </a:r>
            <a:endParaRPr lang="en-US" baseline="30000" dirty="0"/>
          </a:p>
        </p:txBody>
      </p:sp>
      <p:sp>
        <p:nvSpPr>
          <p:cNvPr id="8" name="TextBox 7">
            <a:extLst>
              <a:ext uri="{FF2B5EF4-FFF2-40B4-BE49-F238E27FC236}">
                <a16:creationId xmlns:a16="http://schemas.microsoft.com/office/drawing/2014/main" id="{2FD6AA17-4CE8-CA4F-8FE1-BB914AE42CE7}"/>
              </a:ext>
            </a:extLst>
          </p:cNvPr>
          <p:cNvSpPr txBox="1"/>
          <p:nvPr/>
        </p:nvSpPr>
        <p:spPr>
          <a:xfrm>
            <a:off x="8784004" y="6364898"/>
            <a:ext cx="1540806" cy="369332"/>
          </a:xfrm>
          <a:prstGeom prst="rect">
            <a:avLst/>
          </a:prstGeom>
          <a:noFill/>
        </p:spPr>
        <p:txBody>
          <a:bodyPr wrap="none" rtlCol="0">
            <a:spAutoFit/>
          </a:bodyPr>
          <a:lstStyle/>
          <a:p>
            <a:r>
              <a:rPr lang="ja-JP" altLang="en-US"/>
              <a:t>周波数　</a:t>
            </a:r>
            <a:r>
              <a:rPr lang="en-US" altLang="ja-JP" dirty="0"/>
              <a:t>MHz</a:t>
            </a:r>
            <a:endParaRPr lang="en-US" dirty="0"/>
          </a:p>
        </p:txBody>
      </p:sp>
      <p:sp>
        <p:nvSpPr>
          <p:cNvPr id="9" name="TextBox 8">
            <a:extLst>
              <a:ext uri="{FF2B5EF4-FFF2-40B4-BE49-F238E27FC236}">
                <a16:creationId xmlns:a16="http://schemas.microsoft.com/office/drawing/2014/main" id="{672073D6-5C54-674C-B81B-8FB57CD69746}"/>
              </a:ext>
            </a:extLst>
          </p:cNvPr>
          <p:cNvSpPr txBox="1"/>
          <p:nvPr/>
        </p:nvSpPr>
        <p:spPr>
          <a:xfrm>
            <a:off x="7448117" y="5965987"/>
            <a:ext cx="301686" cy="369332"/>
          </a:xfrm>
          <a:prstGeom prst="rect">
            <a:avLst/>
          </a:prstGeom>
          <a:solidFill>
            <a:schemeClr val="bg1"/>
          </a:solidFill>
        </p:spPr>
        <p:txBody>
          <a:bodyPr wrap="none" rtlCol="0">
            <a:spAutoFit/>
          </a:bodyPr>
          <a:lstStyle/>
          <a:p>
            <a:r>
              <a:rPr lang="en-US" dirty="0"/>
              <a:t>1</a:t>
            </a:r>
          </a:p>
        </p:txBody>
      </p:sp>
      <p:sp>
        <p:nvSpPr>
          <p:cNvPr id="10" name="TextBox 9">
            <a:extLst>
              <a:ext uri="{FF2B5EF4-FFF2-40B4-BE49-F238E27FC236}">
                <a16:creationId xmlns:a16="http://schemas.microsoft.com/office/drawing/2014/main" id="{01D5968F-4742-0C48-81B3-4AD8DCBF1BCF}"/>
              </a:ext>
            </a:extLst>
          </p:cNvPr>
          <p:cNvSpPr txBox="1"/>
          <p:nvPr/>
        </p:nvSpPr>
        <p:spPr>
          <a:xfrm>
            <a:off x="9688604" y="5979416"/>
            <a:ext cx="418704" cy="369332"/>
          </a:xfrm>
          <a:prstGeom prst="rect">
            <a:avLst/>
          </a:prstGeom>
          <a:solidFill>
            <a:schemeClr val="bg1"/>
          </a:solidFill>
        </p:spPr>
        <p:txBody>
          <a:bodyPr wrap="none" rtlCol="0">
            <a:spAutoFit/>
          </a:bodyPr>
          <a:lstStyle/>
          <a:p>
            <a:r>
              <a:rPr lang="en-US" dirty="0"/>
              <a:t>10</a:t>
            </a:r>
          </a:p>
        </p:txBody>
      </p:sp>
      <p:sp>
        <p:nvSpPr>
          <p:cNvPr id="12" name="TextBox 11">
            <a:extLst>
              <a:ext uri="{FF2B5EF4-FFF2-40B4-BE49-F238E27FC236}">
                <a16:creationId xmlns:a16="http://schemas.microsoft.com/office/drawing/2014/main" id="{C23E6012-06A9-0244-AD03-B01BB80A61CD}"/>
              </a:ext>
            </a:extLst>
          </p:cNvPr>
          <p:cNvSpPr txBox="1"/>
          <p:nvPr/>
        </p:nvSpPr>
        <p:spPr>
          <a:xfrm>
            <a:off x="11256492" y="5960992"/>
            <a:ext cx="418704" cy="369332"/>
          </a:xfrm>
          <a:prstGeom prst="rect">
            <a:avLst/>
          </a:prstGeom>
          <a:solidFill>
            <a:schemeClr val="bg1"/>
          </a:solidFill>
        </p:spPr>
        <p:txBody>
          <a:bodyPr wrap="none" rtlCol="0">
            <a:spAutoFit/>
          </a:bodyPr>
          <a:lstStyle/>
          <a:p>
            <a:r>
              <a:rPr lang="en-US" dirty="0"/>
              <a:t>50</a:t>
            </a:r>
          </a:p>
        </p:txBody>
      </p:sp>
      <p:sp>
        <p:nvSpPr>
          <p:cNvPr id="13" name="TextBox 12">
            <a:extLst>
              <a:ext uri="{FF2B5EF4-FFF2-40B4-BE49-F238E27FC236}">
                <a16:creationId xmlns:a16="http://schemas.microsoft.com/office/drawing/2014/main" id="{AA9D9628-B960-CB4D-92DB-7A6D1952B2E6}"/>
              </a:ext>
            </a:extLst>
          </p:cNvPr>
          <p:cNvSpPr txBox="1"/>
          <p:nvPr/>
        </p:nvSpPr>
        <p:spPr>
          <a:xfrm>
            <a:off x="7210092" y="5151135"/>
            <a:ext cx="301686" cy="369332"/>
          </a:xfrm>
          <a:prstGeom prst="rect">
            <a:avLst/>
          </a:prstGeom>
          <a:solidFill>
            <a:schemeClr val="bg1"/>
          </a:solidFill>
        </p:spPr>
        <p:txBody>
          <a:bodyPr wrap="none" rtlCol="0">
            <a:spAutoFit/>
          </a:bodyPr>
          <a:lstStyle/>
          <a:p>
            <a:r>
              <a:rPr lang="en-US" dirty="0"/>
              <a:t>2</a:t>
            </a:r>
          </a:p>
        </p:txBody>
      </p:sp>
      <p:sp>
        <p:nvSpPr>
          <p:cNvPr id="14" name="TextBox 13">
            <a:extLst>
              <a:ext uri="{FF2B5EF4-FFF2-40B4-BE49-F238E27FC236}">
                <a16:creationId xmlns:a16="http://schemas.microsoft.com/office/drawing/2014/main" id="{E2D12A0A-EB71-F144-A27E-F9E82653530B}"/>
              </a:ext>
            </a:extLst>
          </p:cNvPr>
          <p:cNvSpPr txBox="1"/>
          <p:nvPr/>
        </p:nvSpPr>
        <p:spPr>
          <a:xfrm>
            <a:off x="7232730" y="5757324"/>
            <a:ext cx="301686" cy="369332"/>
          </a:xfrm>
          <a:prstGeom prst="rect">
            <a:avLst/>
          </a:prstGeom>
          <a:solidFill>
            <a:schemeClr val="bg1"/>
          </a:solidFill>
        </p:spPr>
        <p:txBody>
          <a:bodyPr wrap="none" rtlCol="0">
            <a:spAutoFit/>
          </a:bodyPr>
          <a:lstStyle/>
          <a:p>
            <a:r>
              <a:rPr lang="en-US" dirty="0"/>
              <a:t>0</a:t>
            </a:r>
          </a:p>
        </p:txBody>
      </p:sp>
      <p:sp>
        <p:nvSpPr>
          <p:cNvPr id="15" name="TextBox 14">
            <a:extLst>
              <a:ext uri="{FF2B5EF4-FFF2-40B4-BE49-F238E27FC236}">
                <a16:creationId xmlns:a16="http://schemas.microsoft.com/office/drawing/2014/main" id="{1A3ED9C5-45C3-3840-9A97-E96638E246E7}"/>
              </a:ext>
            </a:extLst>
          </p:cNvPr>
          <p:cNvSpPr txBox="1"/>
          <p:nvPr/>
        </p:nvSpPr>
        <p:spPr>
          <a:xfrm>
            <a:off x="7102739" y="2821020"/>
            <a:ext cx="418704" cy="369332"/>
          </a:xfrm>
          <a:prstGeom prst="rect">
            <a:avLst/>
          </a:prstGeom>
          <a:solidFill>
            <a:schemeClr val="bg1"/>
          </a:solidFill>
        </p:spPr>
        <p:txBody>
          <a:bodyPr wrap="none" rtlCol="0">
            <a:spAutoFit/>
          </a:bodyPr>
          <a:lstStyle/>
          <a:p>
            <a:r>
              <a:rPr lang="en-US" dirty="0"/>
              <a:t>10</a:t>
            </a:r>
          </a:p>
        </p:txBody>
      </p:sp>
      <p:pic>
        <p:nvPicPr>
          <p:cNvPr id="16" name="Picture 15">
            <a:extLst>
              <a:ext uri="{FF2B5EF4-FFF2-40B4-BE49-F238E27FC236}">
                <a16:creationId xmlns:a16="http://schemas.microsoft.com/office/drawing/2014/main" id="{237C4A12-0516-9D4C-AFD8-D1A77E93EC6B}"/>
              </a:ext>
            </a:extLst>
          </p:cNvPr>
          <p:cNvPicPr>
            <a:picLocks noChangeAspect="1"/>
          </p:cNvPicPr>
          <p:nvPr/>
        </p:nvPicPr>
        <p:blipFill>
          <a:blip r:embed="rId3"/>
          <a:stretch>
            <a:fillRect/>
          </a:stretch>
        </p:blipFill>
        <p:spPr>
          <a:xfrm rot="16200000">
            <a:off x="7968737" y="667719"/>
            <a:ext cx="1379159" cy="2105549"/>
          </a:xfrm>
          <a:prstGeom prst="rect">
            <a:avLst/>
          </a:prstGeom>
        </p:spPr>
      </p:pic>
      <p:sp>
        <p:nvSpPr>
          <p:cNvPr id="17" name="TextBox 16">
            <a:extLst>
              <a:ext uri="{FF2B5EF4-FFF2-40B4-BE49-F238E27FC236}">
                <a16:creationId xmlns:a16="http://schemas.microsoft.com/office/drawing/2014/main" id="{FFA8C056-E028-D54E-B292-2D5100FB4303}"/>
              </a:ext>
            </a:extLst>
          </p:cNvPr>
          <p:cNvSpPr txBox="1"/>
          <p:nvPr/>
        </p:nvSpPr>
        <p:spPr>
          <a:xfrm>
            <a:off x="9711091" y="1725928"/>
            <a:ext cx="1494320" cy="461665"/>
          </a:xfrm>
          <a:prstGeom prst="rect">
            <a:avLst/>
          </a:prstGeom>
          <a:noFill/>
        </p:spPr>
        <p:txBody>
          <a:bodyPr wrap="none" rtlCol="0">
            <a:spAutoFit/>
          </a:bodyPr>
          <a:lstStyle/>
          <a:p>
            <a:r>
              <a:rPr lang="en-US" sz="1200" dirty="0"/>
              <a:t>4</a:t>
            </a:r>
            <a:r>
              <a:rPr lang="ja-JP" altLang="en-US" sz="1200"/>
              <a:t>分割ダイオード例</a:t>
            </a:r>
            <a:endParaRPr lang="en-US" sz="1200" dirty="0"/>
          </a:p>
          <a:p>
            <a:r>
              <a:rPr lang="en-US" sz="1200" dirty="0"/>
              <a:t>©</a:t>
            </a:r>
            <a:r>
              <a:rPr lang="ja-JP" altLang="en-US" sz="1200"/>
              <a:t>浜松ホトニクス</a:t>
            </a:r>
            <a:endParaRPr lang="en-US" sz="1200" dirty="0"/>
          </a:p>
        </p:txBody>
      </p:sp>
      <p:sp>
        <p:nvSpPr>
          <p:cNvPr id="18" name="Slide Number Placeholder 17">
            <a:extLst>
              <a:ext uri="{FF2B5EF4-FFF2-40B4-BE49-F238E27FC236}">
                <a16:creationId xmlns:a16="http://schemas.microsoft.com/office/drawing/2014/main" id="{22B815D3-DD94-944D-9DF0-BC33300034D8}"/>
              </a:ext>
            </a:extLst>
          </p:cNvPr>
          <p:cNvSpPr>
            <a:spLocks noGrp="1"/>
          </p:cNvSpPr>
          <p:nvPr>
            <p:ph type="sldNum" sz="quarter" idx="12"/>
          </p:nvPr>
        </p:nvSpPr>
        <p:spPr/>
        <p:txBody>
          <a:bodyPr/>
          <a:lstStyle/>
          <a:p>
            <a:fld id="{A7F6DD42-6E80-564A-AF60-3EE711B42AE6}" type="slidenum">
              <a:rPr lang="en-US" smtClean="0"/>
              <a:t>14</a:t>
            </a:fld>
            <a:endParaRPr lang="en-US"/>
          </a:p>
        </p:txBody>
      </p:sp>
    </p:spTree>
    <p:extLst>
      <p:ext uri="{BB962C8B-B14F-4D97-AF65-F5344CB8AC3E}">
        <p14:creationId xmlns:p14="http://schemas.microsoft.com/office/powerpoint/2010/main" val="907491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B5FE8-890B-D14B-86C1-F6ECEFA5609F}"/>
              </a:ext>
            </a:extLst>
          </p:cNvPr>
          <p:cNvSpPr>
            <a:spLocks noGrp="1"/>
          </p:cNvSpPr>
          <p:nvPr>
            <p:ph type="title"/>
          </p:nvPr>
        </p:nvSpPr>
        <p:spPr>
          <a:xfrm>
            <a:off x="838199" y="219982"/>
            <a:ext cx="10889343" cy="1325563"/>
          </a:xfrm>
        </p:spPr>
        <p:txBody>
          <a:bodyPr>
            <a:normAutofit fontScale="90000"/>
          </a:bodyPr>
          <a:lstStyle/>
          <a:p>
            <a:r>
              <a:rPr lang="ja-JP" altLang="en-US"/>
              <a:t>貢献項目</a:t>
            </a:r>
            <a:r>
              <a:rPr lang="en-US" altLang="ja-JP" dirty="0"/>
              <a:t>( C )</a:t>
            </a:r>
            <a:br>
              <a:rPr lang="en-US" altLang="ja-JP" dirty="0"/>
            </a:br>
            <a:r>
              <a:rPr lang="en-US" altLang="ja-JP" dirty="0"/>
              <a:t>JSSOD</a:t>
            </a:r>
            <a:r>
              <a:rPr lang="ja-JP" altLang="en-US"/>
              <a:t>を使用した電子・光学部品の軌道上試験</a:t>
            </a:r>
            <a:endParaRPr lang="en-US" dirty="0"/>
          </a:p>
        </p:txBody>
      </p:sp>
      <p:sp>
        <p:nvSpPr>
          <p:cNvPr id="3" name="Content Placeholder 2">
            <a:extLst>
              <a:ext uri="{FF2B5EF4-FFF2-40B4-BE49-F238E27FC236}">
                <a16:creationId xmlns:a16="http://schemas.microsoft.com/office/drawing/2014/main" id="{FEFD397C-8D21-CB48-8363-FB5655B52EFE}"/>
              </a:ext>
            </a:extLst>
          </p:cNvPr>
          <p:cNvSpPr>
            <a:spLocks noGrp="1"/>
          </p:cNvSpPr>
          <p:nvPr>
            <p:ph idx="1"/>
          </p:nvPr>
        </p:nvSpPr>
        <p:spPr>
          <a:xfrm>
            <a:off x="435430" y="1840139"/>
            <a:ext cx="11466284" cy="4351338"/>
          </a:xfrm>
        </p:spPr>
        <p:txBody>
          <a:bodyPr>
            <a:normAutofit/>
          </a:bodyPr>
          <a:lstStyle/>
          <a:p>
            <a:r>
              <a:rPr lang="ja-JP" altLang="en-US" sz="2400"/>
              <a:t>国際宇宙ステーション日本実験棟（きぼう）に搭載されたエアロックより小型人工衛星を低軌道上へ投入することが可能。</a:t>
            </a:r>
            <a:r>
              <a:rPr lang="en-US" altLang="ja-JP" sz="2400" dirty="0"/>
              <a:t>JSSOD</a:t>
            </a:r>
            <a:r>
              <a:rPr lang="ja-JP" altLang="en-US" sz="2400"/>
              <a:t>と呼ぶシステム。</a:t>
            </a:r>
            <a:endParaRPr lang="en-US" altLang="ja-JP" sz="2400" dirty="0"/>
          </a:p>
          <a:p>
            <a:r>
              <a:rPr lang="ja-JP" altLang="en-US" sz="2400"/>
              <a:t>エアロックを使った軌道投入システムは日本独自。</a:t>
            </a:r>
            <a:endParaRPr lang="en-US" altLang="ja-JP" sz="2400" dirty="0"/>
          </a:p>
          <a:p>
            <a:r>
              <a:rPr lang="en-US" sz="2400" dirty="0"/>
              <a:t>NASA GSFC</a:t>
            </a:r>
            <a:r>
              <a:rPr lang="ja-JP" altLang="en-US" sz="2400"/>
              <a:t>と検討中。</a:t>
            </a:r>
            <a:r>
              <a:rPr lang="en-US" altLang="ja-JP" sz="2400" dirty="0"/>
              <a:t>LISA</a:t>
            </a:r>
            <a:r>
              <a:rPr lang="ja-JP" altLang="en-US" sz="2400"/>
              <a:t>レーザー・光検出器などの軌道上運用試験を目指す</a:t>
            </a:r>
            <a:endParaRPr lang="en-US" altLang="ja-JP" sz="2400" dirty="0"/>
          </a:p>
          <a:p>
            <a:r>
              <a:rPr lang="ja-JP" altLang="en-US" sz="2400"/>
              <a:t>比較的安価（</a:t>
            </a:r>
            <a:r>
              <a:rPr lang="en-US" altLang="ja-JP" sz="2400" dirty="0"/>
              <a:t>~1,000</a:t>
            </a:r>
            <a:r>
              <a:rPr lang="ja-JP" altLang="en-US" sz="2400"/>
              <a:t>万円）、短いリードタイム（</a:t>
            </a:r>
            <a:r>
              <a:rPr lang="en-US" altLang="ja-JP" sz="2400" dirty="0"/>
              <a:t>1-1.5</a:t>
            </a:r>
            <a:r>
              <a:rPr lang="ja-JP" altLang="en-US" sz="2400"/>
              <a:t>年）</a:t>
            </a:r>
            <a:endParaRPr lang="en-US" sz="2400" dirty="0"/>
          </a:p>
        </p:txBody>
      </p:sp>
      <p:pic>
        <p:nvPicPr>
          <p:cNvPr id="4" name="Picture 3">
            <a:extLst>
              <a:ext uri="{FF2B5EF4-FFF2-40B4-BE49-F238E27FC236}">
                <a16:creationId xmlns:a16="http://schemas.microsoft.com/office/drawing/2014/main" id="{CF96848F-5642-3843-A489-74D40953C58E}"/>
              </a:ext>
            </a:extLst>
          </p:cNvPr>
          <p:cNvPicPr>
            <a:picLocks noChangeAspect="1"/>
          </p:cNvPicPr>
          <p:nvPr/>
        </p:nvPicPr>
        <p:blipFill>
          <a:blip r:embed="rId2"/>
          <a:stretch>
            <a:fillRect/>
          </a:stretch>
        </p:blipFill>
        <p:spPr>
          <a:xfrm>
            <a:off x="0" y="4267200"/>
            <a:ext cx="7710714" cy="2590800"/>
          </a:xfrm>
          <a:prstGeom prst="rect">
            <a:avLst/>
          </a:prstGeom>
        </p:spPr>
      </p:pic>
      <p:sp>
        <p:nvSpPr>
          <p:cNvPr id="6" name="Slide Number Placeholder 5">
            <a:extLst>
              <a:ext uri="{FF2B5EF4-FFF2-40B4-BE49-F238E27FC236}">
                <a16:creationId xmlns:a16="http://schemas.microsoft.com/office/drawing/2014/main" id="{4FFD90F7-D47D-8A46-B5BF-B9A2136EA88C}"/>
              </a:ext>
            </a:extLst>
          </p:cNvPr>
          <p:cNvSpPr>
            <a:spLocks noGrp="1"/>
          </p:cNvSpPr>
          <p:nvPr>
            <p:ph type="sldNum" sz="quarter" idx="12"/>
          </p:nvPr>
        </p:nvSpPr>
        <p:spPr/>
        <p:txBody>
          <a:bodyPr/>
          <a:lstStyle/>
          <a:p>
            <a:fld id="{A7F6DD42-6E80-564A-AF60-3EE711B42AE6}" type="slidenum">
              <a:rPr lang="en-US" smtClean="0"/>
              <a:t>15</a:t>
            </a:fld>
            <a:endParaRPr lang="en-US"/>
          </a:p>
        </p:txBody>
      </p:sp>
    </p:spTree>
    <p:extLst>
      <p:ext uri="{BB962C8B-B14F-4D97-AF65-F5344CB8AC3E}">
        <p14:creationId xmlns:p14="http://schemas.microsoft.com/office/powerpoint/2010/main" val="3184743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84969-1797-1A41-9331-71C04E369F1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8318B2-90AB-D546-B691-B18B1C80140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A8C2B53-92E5-7844-97A2-1447CF269183}"/>
              </a:ext>
            </a:extLst>
          </p:cNvPr>
          <p:cNvSpPr>
            <a:spLocks noGrp="1"/>
          </p:cNvSpPr>
          <p:nvPr>
            <p:ph type="sldNum" sz="quarter" idx="12"/>
          </p:nvPr>
        </p:nvSpPr>
        <p:spPr/>
        <p:txBody>
          <a:bodyPr/>
          <a:lstStyle/>
          <a:p>
            <a:fld id="{A7F6DD42-6E80-564A-AF60-3EE711B42AE6}" type="slidenum">
              <a:rPr lang="en-US" smtClean="0"/>
              <a:t>16</a:t>
            </a:fld>
            <a:endParaRPr lang="en-US"/>
          </a:p>
        </p:txBody>
      </p:sp>
      <p:pic>
        <p:nvPicPr>
          <p:cNvPr id="5" name="Content Placeholder 3">
            <a:extLst>
              <a:ext uri="{FF2B5EF4-FFF2-40B4-BE49-F238E27FC236}">
                <a16:creationId xmlns:a16="http://schemas.microsoft.com/office/drawing/2014/main" id="{51A7F7C0-8179-914B-9644-9029D471ECDF}"/>
              </a:ext>
            </a:extLst>
          </p:cNvPr>
          <p:cNvPicPr>
            <a:picLocks noChangeAspect="1"/>
          </p:cNvPicPr>
          <p:nvPr/>
        </p:nvPicPr>
        <p:blipFill>
          <a:blip r:embed="rId2"/>
          <a:stretch>
            <a:fillRect/>
          </a:stretch>
        </p:blipFill>
        <p:spPr>
          <a:xfrm>
            <a:off x="-177799" y="0"/>
            <a:ext cx="12547598" cy="7058024"/>
          </a:xfrm>
          <a:prstGeom prst="rect">
            <a:avLst/>
          </a:prstGeom>
        </p:spPr>
      </p:pic>
      <p:sp>
        <p:nvSpPr>
          <p:cNvPr id="6" name="Title 1">
            <a:extLst>
              <a:ext uri="{FF2B5EF4-FFF2-40B4-BE49-F238E27FC236}">
                <a16:creationId xmlns:a16="http://schemas.microsoft.com/office/drawing/2014/main" id="{D0927088-7418-714B-BF22-30ED5A8E38A3}"/>
              </a:ext>
            </a:extLst>
          </p:cNvPr>
          <p:cNvSpPr txBox="1">
            <a:spLocks/>
          </p:cNvSpPr>
          <p:nvPr/>
        </p:nvSpPr>
        <p:spPr>
          <a:xfrm>
            <a:off x="838200" y="165102"/>
            <a:ext cx="10515600" cy="6921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a:t>Japan Experimental Module (JEM)</a:t>
            </a:r>
            <a:endParaRPr lang="en-US" dirty="0"/>
          </a:p>
        </p:txBody>
      </p:sp>
      <p:sp>
        <p:nvSpPr>
          <p:cNvPr id="7" name="Rectangle 6">
            <a:extLst>
              <a:ext uri="{FF2B5EF4-FFF2-40B4-BE49-F238E27FC236}">
                <a16:creationId xmlns:a16="http://schemas.microsoft.com/office/drawing/2014/main" id="{62C5B0A3-6A3A-9F4E-8F41-94EDC375A673}"/>
              </a:ext>
            </a:extLst>
          </p:cNvPr>
          <p:cNvSpPr/>
          <p:nvPr/>
        </p:nvSpPr>
        <p:spPr>
          <a:xfrm rot="1080000">
            <a:off x="5772150" y="3843337"/>
            <a:ext cx="1671638" cy="90011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02D3F781-E6C6-4743-9530-AF7696F7341E}"/>
              </a:ext>
            </a:extLst>
          </p:cNvPr>
          <p:cNvSpPr/>
          <p:nvPr/>
        </p:nvSpPr>
        <p:spPr>
          <a:xfrm rot="17460000">
            <a:off x="5684146" y="4787279"/>
            <a:ext cx="814388" cy="6858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627DCD-EE91-5B40-9EFA-F3E24958E912}"/>
              </a:ext>
            </a:extLst>
          </p:cNvPr>
          <p:cNvSpPr txBox="1"/>
          <p:nvPr/>
        </p:nvSpPr>
        <p:spPr>
          <a:xfrm>
            <a:off x="123496" y="6653276"/>
            <a:ext cx="6077607" cy="246221"/>
          </a:xfrm>
          <a:prstGeom prst="rect">
            <a:avLst/>
          </a:prstGeom>
          <a:noFill/>
        </p:spPr>
        <p:txBody>
          <a:bodyPr wrap="square" rtlCol="0">
            <a:spAutoFit/>
          </a:bodyPr>
          <a:lstStyle/>
          <a:p>
            <a:r>
              <a:rPr lang="en-US" sz="1000" dirty="0"/>
              <a:t>Graphic: http://</a:t>
            </a:r>
            <a:r>
              <a:rPr lang="en-US" sz="1000" dirty="0" err="1"/>
              <a:t>www.benesse.co.jp</a:t>
            </a:r>
            <a:r>
              <a:rPr lang="en-US" sz="1000" dirty="0"/>
              <a:t>/</a:t>
            </a:r>
            <a:r>
              <a:rPr lang="en-US" sz="1000" dirty="0" err="1"/>
              <a:t>tane</a:t>
            </a:r>
            <a:r>
              <a:rPr lang="en-US" sz="1000" dirty="0"/>
              <a:t>/project/</a:t>
            </a:r>
            <a:r>
              <a:rPr lang="en-US" sz="1000" dirty="0" err="1"/>
              <a:t>iss.html</a:t>
            </a:r>
            <a:endParaRPr lang="en-US" sz="1000" dirty="0"/>
          </a:p>
        </p:txBody>
      </p:sp>
    </p:spTree>
    <p:extLst>
      <p:ext uri="{BB962C8B-B14F-4D97-AF65-F5344CB8AC3E}">
        <p14:creationId xmlns:p14="http://schemas.microsoft.com/office/powerpoint/2010/main" val="885978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A4F3B-C2BA-C542-9BA7-5EE91462B32B}"/>
              </a:ext>
            </a:extLst>
          </p:cNvPr>
          <p:cNvSpPr>
            <a:spLocks noGrp="1"/>
          </p:cNvSpPr>
          <p:nvPr>
            <p:ph type="title"/>
          </p:nvPr>
        </p:nvSpPr>
        <p:spPr/>
        <p:txBody>
          <a:bodyPr/>
          <a:lstStyle/>
          <a:p>
            <a:r>
              <a:rPr lang="en-US" dirty="0"/>
              <a:t>Robotic arm + airlock = interesting</a:t>
            </a:r>
          </a:p>
        </p:txBody>
      </p:sp>
      <p:sp>
        <p:nvSpPr>
          <p:cNvPr id="3" name="Content Placeholder 2">
            <a:extLst>
              <a:ext uri="{FF2B5EF4-FFF2-40B4-BE49-F238E27FC236}">
                <a16:creationId xmlns:a16="http://schemas.microsoft.com/office/drawing/2014/main" id="{AB55EA2C-F6CF-CC4C-954A-84127DB5E3F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B6AECBF-A76A-5447-BF15-B16165CD36CA}"/>
              </a:ext>
            </a:extLst>
          </p:cNvPr>
          <p:cNvSpPr>
            <a:spLocks noGrp="1"/>
          </p:cNvSpPr>
          <p:nvPr>
            <p:ph type="sldNum" sz="quarter" idx="12"/>
          </p:nvPr>
        </p:nvSpPr>
        <p:spPr/>
        <p:txBody>
          <a:bodyPr/>
          <a:lstStyle/>
          <a:p>
            <a:fld id="{A7F6DD42-6E80-564A-AF60-3EE711B42AE6}" type="slidenum">
              <a:rPr lang="en-US" smtClean="0"/>
              <a:t>17</a:t>
            </a:fld>
            <a:endParaRPr lang="en-US"/>
          </a:p>
        </p:txBody>
      </p:sp>
      <p:pic>
        <p:nvPicPr>
          <p:cNvPr id="5" name="Picture 4">
            <a:extLst>
              <a:ext uri="{FF2B5EF4-FFF2-40B4-BE49-F238E27FC236}">
                <a16:creationId xmlns:a16="http://schemas.microsoft.com/office/drawing/2014/main" id="{2E0C95B2-F4F0-1D45-A7B3-CCF711DF98B5}"/>
              </a:ext>
            </a:extLst>
          </p:cNvPr>
          <p:cNvPicPr>
            <a:picLocks noChangeAspect="1"/>
          </p:cNvPicPr>
          <p:nvPr/>
        </p:nvPicPr>
        <p:blipFill>
          <a:blip r:embed="rId2"/>
          <a:stretch>
            <a:fillRect/>
          </a:stretch>
        </p:blipFill>
        <p:spPr>
          <a:xfrm>
            <a:off x="838200" y="1357313"/>
            <a:ext cx="10181129" cy="5379488"/>
          </a:xfrm>
          <a:prstGeom prst="rect">
            <a:avLst/>
          </a:prstGeom>
        </p:spPr>
      </p:pic>
      <p:sp>
        <p:nvSpPr>
          <p:cNvPr id="6" name="Rectangle 5">
            <a:extLst>
              <a:ext uri="{FF2B5EF4-FFF2-40B4-BE49-F238E27FC236}">
                <a16:creationId xmlns:a16="http://schemas.microsoft.com/office/drawing/2014/main" id="{9582FB79-80EE-E74B-81B0-D0228A0BCBF6}"/>
              </a:ext>
            </a:extLst>
          </p:cNvPr>
          <p:cNvSpPr/>
          <p:nvPr/>
        </p:nvSpPr>
        <p:spPr>
          <a:xfrm>
            <a:off x="4542183" y="3975652"/>
            <a:ext cx="447260" cy="63610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79ACA9-2277-F04A-A2CA-BE95D6F2D8BC}"/>
              </a:ext>
            </a:extLst>
          </p:cNvPr>
          <p:cNvSpPr txBox="1"/>
          <p:nvPr/>
        </p:nvSpPr>
        <p:spPr>
          <a:xfrm>
            <a:off x="6096000" y="2463838"/>
            <a:ext cx="944217" cy="369332"/>
          </a:xfrm>
          <a:prstGeom prst="rect">
            <a:avLst/>
          </a:prstGeom>
          <a:noFill/>
        </p:spPr>
        <p:txBody>
          <a:bodyPr wrap="square" rtlCol="0">
            <a:spAutoFit/>
          </a:bodyPr>
          <a:lstStyle/>
          <a:p>
            <a:r>
              <a:rPr lang="en-US" dirty="0">
                <a:solidFill>
                  <a:schemeClr val="bg1"/>
                </a:solidFill>
              </a:rPr>
              <a:t>airlock</a:t>
            </a:r>
          </a:p>
        </p:txBody>
      </p:sp>
      <p:cxnSp>
        <p:nvCxnSpPr>
          <p:cNvPr id="8" name="Straight Arrow Connector 7">
            <a:extLst>
              <a:ext uri="{FF2B5EF4-FFF2-40B4-BE49-F238E27FC236}">
                <a16:creationId xmlns:a16="http://schemas.microsoft.com/office/drawing/2014/main" id="{8A991EE4-2880-BD4A-A697-65DABAC55F96}"/>
              </a:ext>
            </a:extLst>
          </p:cNvPr>
          <p:cNvCxnSpPr/>
          <p:nvPr/>
        </p:nvCxnSpPr>
        <p:spPr>
          <a:xfrm flipH="1">
            <a:off x="5059017" y="2782957"/>
            <a:ext cx="1113183" cy="119269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EF6A2F9-C83A-BC49-A5C7-7AB7B4A21784}"/>
              </a:ext>
            </a:extLst>
          </p:cNvPr>
          <p:cNvSpPr txBox="1"/>
          <p:nvPr/>
        </p:nvSpPr>
        <p:spPr>
          <a:xfrm>
            <a:off x="5396593" y="1367579"/>
            <a:ext cx="2718707" cy="400110"/>
          </a:xfrm>
          <a:prstGeom prst="rect">
            <a:avLst/>
          </a:prstGeom>
          <a:noFill/>
        </p:spPr>
        <p:txBody>
          <a:bodyPr wrap="square" rtlCol="0">
            <a:spAutoFit/>
          </a:bodyPr>
          <a:lstStyle/>
          <a:p>
            <a:r>
              <a:rPr lang="en-US" sz="1000" dirty="0">
                <a:solidFill>
                  <a:schemeClr val="bg1"/>
                </a:solidFill>
              </a:rPr>
              <a:t>Schematic: https://</a:t>
            </a:r>
            <a:r>
              <a:rPr lang="en-US" sz="1000" dirty="0" err="1">
                <a:solidFill>
                  <a:schemeClr val="bg1"/>
                </a:solidFill>
              </a:rPr>
              <a:t>www.turbosquid.com</a:t>
            </a:r>
            <a:r>
              <a:rPr lang="en-US" sz="1000" dirty="0">
                <a:solidFill>
                  <a:schemeClr val="bg1"/>
                </a:solidFill>
              </a:rPr>
              <a:t>/3d-models/c4d-iss-japanese-module-jem/1135806</a:t>
            </a:r>
          </a:p>
        </p:txBody>
      </p:sp>
    </p:spTree>
    <p:extLst>
      <p:ext uri="{BB962C8B-B14F-4D97-AF65-F5344CB8AC3E}">
        <p14:creationId xmlns:p14="http://schemas.microsoft.com/office/powerpoint/2010/main" val="3292566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603D-D833-5749-A7CD-D4C9322B7BCE}"/>
              </a:ext>
            </a:extLst>
          </p:cNvPr>
          <p:cNvSpPr>
            <a:spLocks noGrp="1"/>
          </p:cNvSpPr>
          <p:nvPr>
            <p:ph type="title"/>
          </p:nvPr>
        </p:nvSpPr>
        <p:spPr/>
        <p:txBody>
          <a:bodyPr/>
          <a:lstStyle/>
          <a:p>
            <a:r>
              <a:rPr lang="ja-JP" altLang="en-US"/>
              <a:t>まとめ</a:t>
            </a:r>
            <a:endParaRPr lang="en-US" dirty="0"/>
          </a:p>
        </p:txBody>
      </p:sp>
      <p:sp>
        <p:nvSpPr>
          <p:cNvPr id="3" name="Content Placeholder 2">
            <a:extLst>
              <a:ext uri="{FF2B5EF4-FFF2-40B4-BE49-F238E27FC236}">
                <a16:creationId xmlns:a16="http://schemas.microsoft.com/office/drawing/2014/main" id="{71488634-0B68-A448-92AF-E64E31F68693}"/>
              </a:ext>
            </a:extLst>
          </p:cNvPr>
          <p:cNvSpPr>
            <a:spLocks noGrp="1"/>
          </p:cNvSpPr>
          <p:nvPr>
            <p:ph idx="1"/>
          </p:nvPr>
        </p:nvSpPr>
        <p:spPr>
          <a:xfrm>
            <a:off x="504372" y="2141537"/>
            <a:ext cx="11469914" cy="4351338"/>
          </a:xfrm>
        </p:spPr>
        <p:txBody>
          <a:bodyPr/>
          <a:lstStyle/>
          <a:p>
            <a:r>
              <a:rPr lang="en-US" altLang="ja-JP" dirty="0"/>
              <a:t>2034</a:t>
            </a:r>
            <a:r>
              <a:rPr lang="ja-JP" altLang="en-US"/>
              <a:t>年打ち上げを目指して宇宙重力波望遠鏡プロジェクト</a:t>
            </a:r>
            <a:r>
              <a:rPr lang="en-US" altLang="ja-JP" dirty="0"/>
              <a:t>LISA</a:t>
            </a:r>
            <a:r>
              <a:rPr lang="ja-JP" altLang="en-US"/>
              <a:t>が現在進行中。</a:t>
            </a:r>
            <a:endParaRPr lang="en-US" altLang="ja-JP" dirty="0"/>
          </a:p>
          <a:p>
            <a:r>
              <a:rPr lang="ja-JP" altLang="en-US"/>
              <a:t>日本から</a:t>
            </a:r>
            <a:r>
              <a:rPr lang="en-US" altLang="ja-JP" dirty="0"/>
              <a:t>LISA</a:t>
            </a:r>
            <a:r>
              <a:rPr lang="ja-JP" altLang="en-US"/>
              <a:t>への小規模ながらも重要な機器開発貢献を真剣に検討している。</a:t>
            </a:r>
            <a:endParaRPr lang="en-US" altLang="ja-JP" dirty="0"/>
          </a:p>
          <a:p>
            <a:r>
              <a:rPr lang="ja-JP" altLang="en-US"/>
              <a:t>現在、宇宙理学委員会に</a:t>
            </a:r>
            <a:r>
              <a:rPr lang="en-US" altLang="ja-JP" dirty="0"/>
              <a:t>WG</a:t>
            </a:r>
            <a:r>
              <a:rPr lang="ja-JP" altLang="en-US"/>
              <a:t>設立申請を提案中。</a:t>
            </a:r>
            <a:endParaRPr lang="en-US" altLang="ja-JP" dirty="0"/>
          </a:p>
          <a:p>
            <a:r>
              <a:rPr lang="ja-JP" altLang="en-US"/>
              <a:t>今年度内の活動本格化を目指している。</a:t>
            </a:r>
            <a:endParaRPr lang="en-US" dirty="0"/>
          </a:p>
        </p:txBody>
      </p:sp>
      <p:sp>
        <p:nvSpPr>
          <p:cNvPr id="4" name="Slide Number Placeholder 3">
            <a:extLst>
              <a:ext uri="{FF2B5EF4-FFF2-40B4-BE49-F238E27FC236}">
                <a16:creationId xmlns:a16="http://schemas.microsoft.com/office/drawing/2014/main" id="{6AAB2614-DBC0-9144-B3BB-5A4610DFF1BF}"/>
              </a:ext>
            </a:extLst>
          </p:cNvPr>
          <p:cNvSpPr>
            <a:spLocks noGrp="1"/>
          </p:cNvSpPr>
          <p:nvPr>
            <p:ph type="sldNum" sz="quarter" idx="12"/>
          </p:nvPr>
        </p:nvSpPr>
        <p:spPr/>
        <p:txBody>
          <a:bodyPr/>
          <a:lstStyle/>
          <a:p>
            <a:fld id="{A7F6DD42-6E80-564A-AF60-3EE711B42AE6}" type="slidenum">
              <a:rPr lang="en-US" smtClean="0"/>
              <a:t>18</a:t>
            </a:fld>
            <a:endParaRPr lang="en-US"/>
          </a:p>
        </p:txBody>
      </p:sp>
    </p:spTree>
    <p:extLst>
      <p:ext uri="{BB962C8B-B14F-4D97-AF65-F5344CB8AC3E}">
        <p14:creationId xmlns:p14="http://schemas.microsoft.com/office/powerpoint/2010/main" val="1139869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70F04-5A68-324D-9393-1AAD63FB19AA}"/>
              </a:ext>
            </a:extLst>
          </p:cNvPr>
          <p:cNvSpPr>
            <a:spLocks noGrp="1"/>
          </p:cNvSpPr>
          <p:nvPr>
            <p:ph type="title"/>
          </p:nvPr>
        </p:nvSpPr>
        <p:spPr/>
        <p:txBody>
          <a:bodyPr/>
          <a:lstStyle/>
          <a:p>
            <a:r>
              <a:rPr lang="ja-JP" altLang="en-US"/>
              <a:t>なぜ宇宙でやるのか</a:t>
            </a:r>
            <a:endParaRPr lang="en-US" dirty="0"/>
          </a:p>
        </p:txBody>
      </p:sp>
      <p:sp>
        <p:nvSpPr>
          <p:cNvPr id="3" name="Content Placeholder 2">
            <a:extLst>
              <a:ext uri="{FF2B5EF4-FFF2-40B4-BE49-F238E27FC236}">
                <a16:creationId xmlns:a16="http://schemas.microsoft.com/office/drawing/2014/main" id="{3106C0F8-F070-C644-BC8A-1B6CBDD31E23}"/>
              </a:ext>
            </a:extLst>
          </p:cNvPr>
          <p:cNvSpPr>
            <a:spLocks noGrp="1"/>
          </p:cNvSpPr>
          <p:nvPr>
            <p:ph idx="1"/>
          </p:nvPr>
        </p:nvSpPr>
        <p:spPr>
          <a:xfrm>
            <a:off x="838200" y="1698300"/>
            <a:ext cx="10515600" cy="4895850"/>
          </a:xfrm>
        </p:spPr>
        <p:txBody>
          <a:bodyPr>
            <a:normAutofit/>
          </a:bodyPr>
          <a:lstStyle/>
          <a:p>
            <a:r>
              <a:rPr lang="ja-JP" altLang="en-US"/>
              <a:t>地面振動フリー　</a:t>
            </a:r>
            <a:r>
              <a:rPr lang="en-US" altLang="ja-JP" dirty="0"/>
              <a:t>=&gt; </a:t>
            </a:r>
            <a:r>
              <a:rPr lang="ja-JP" altLang="en-US"/>
              <a:t>低周波感度の達成</a:t>
            </a:r>
            <a:endParaRPr lang="en-US" altLang="ja-JP" dirty="0"/>
          </a:p>
          <a:p>
            <a:r>
              <a:rPr lang="ja-JP" altLang="en-US"/>
              <a:t>超長距離のレーザー干渉計</a:t>
            </a:r>
            <a:r>
              <a:rPr lang="en-US" altLang="ja-JP" dirty="0"/>
              <a:t> =&gt; </a:t>
            </a:r>
            <a:r>
              <a:rPr lang="ja-JP" altLang="en-US"/>
              <a:t>シンプルな構成で高い感度</a:t>
            </a:r>
            <a:endParaRPr lang="en-US" altLang="ja-JP" dirty="0"/>
          </a:p>
          <a:p>
            <a:pPr marL="0" indent="0">
              <a:buNone/>
            </a:pPr>
            <a:endParaRPr lang="en-US" altLang="ja-JP" dirty="0"/>
          </a:p>
        </p:txBody>
      </p:sp>
      <p:sp>
        <p:nvSpPr>
          <p:cNvPr id="4" name="Slide Number Placeholder 3">
            <a:extLst>
              <a:ext uri="{FF2B5EF4-FFF2-40B4-BE49-F238E27FC236}">
                <a16:creationId xmlns:a16="http://schemas.microsoft.com/office/drawing/2014/main" id="{071EE77E-B7A8-6549-8FA2-36A15813F240}"/>
              </a:ext>
            </a:extLst>
          </p:cNvPr>
          <p:cNvSpPr>
            <a:spLocks noGrp="1"/>
          </p:cNvSpPr>
          <p:nvPr>
            <p:ph type="sldNum" sz="quarter" idx="12"/>
          </p:nvPr>
        </p:nvSpPr>
        <p:spPr/>
        <p:txBody>
          <a:bodyPr/>
          <a:lstStyle/>
          <a:p>
            <a:fld id="{A7F6DD42-6E80-564A-AF60-3EE711B42AE6}" type="slidenum">
              <a:rPr lang="en-US" smtClean="0"/>
              <a:t>1</a:t>
            </a:fld>
            <a:endParaRPr lang="en-US"/>
          </a:p>
        </p:txBody>
      </p:sp>
      <p:sp>
        <p:nvSpPr>
          <p:cNvPr id="29" name="Rectangle 28">
            <a:extLst>
              <a:ext uri="{FF2B5EF4-FFF2-40B4-BE49-F238E27FC236}">
                <a16:creationId xmlns:a16="http://schemas.microsoft.com/office/drawing/2014/main" id="{71B1702D-6BF2-0945-B137-79540445DCF9}"/>
              </a:ext>
            </a:extLst>
          </p:cNvPr>
          <p:cNvSpPr/>
          <p:nvPr/>
        </p:nvSpPr>
        <p:spPr>
          <a:xfrm>
            <a:off x="838200" y="2748366"/>
            <a:ext cx="4680210" cy="41600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F7BC0AA-E609-764A-824B-6EB1EA936011}"/>
              </a:ext>
            </a:extLst>
          </p:cNvPr>
          <p:cNvSpPr txBox="1"/>
          <p:nvPr/>
        </p:nvSpPr>
        <p:spPr>
          <a:xfrm rot="16200000">
            <a:off x="-837363" y="4643749"/>
            <a:ext cx="4160099" cy="369332"/>
          </a:xfrm>
          <a:prstGeom prst="rect">
            <a:avLst/>
          </a:prstGeom>
          <a:noFill/>
        </p:spPr>
        <p:txBody>
          <a:bodyPr wrap="square" rtlCol="0">
            <a:spAutoFit/>
          </a:bodyPr>
          <a:lstStyle/>
          <a:p>
            <a:r>
              <a:rPr lang="ja-JP" altLang="en-US">
                <a:solidFill>
                  <a:schemeClr val="bg1"/>
                </a:solidFill>
              </a:rPr>
              <a:t>腕の作動変位成分（</a:t>
            </a:r>
            <a:r>
              <a:rPr lang="en-US" altLang="ja-JP" dirty="0">
                <a:solidFill>
                  <a:schemeClr val="bg1"/>
                </a:solidFill>
              </a:rPr>
              <a:t>Lx - Ly</a:t>
            </a:r>
            <a:r>
              <a:rPr lang="ja-JP" altLang="en-US">
                <a:solidFill>
                  <a:schemeClr val="bg1"/>
                </a:solidFill>
              </a:rPr>
              <a:t>）</a:t>
            </a:r>
            <a:r>
              <a:rPr lang="en-US" altLang="ja-JP" dirty="0">
                <a:solidFill>
                  <a:schemeClr val="bg1"/>
                </a:solidFill>
              </a:rPr>
              <a:t> [m/Hz</a:t>
            </a:r>
            <a:r>
              <a:rPr lang="en-US" altLang="ja-JP" baseline="30000" dirty="0">
                <a:solidFill>
                  <a:schemeClr val="bg1"/>
                </a:solidFill>
              </a:rPr>
              <a:t>1/2</a:t>
            </a:r>
            <a:r>
              <a:rPr lang="en-US" altLang="ja-JP" dirty="0">
                <a:solidFill>
                  <a:schemeClr val="bg1"/>
                </a:solidFill>
              </a:rPr>
              <a:t>]</a:t>
            </a:r>
            <a:endParaRPr lang="en-US" dirty="0">
              <a:solidFill>
                <a:schemeClr val="bg1"/>
              </a:solidFill>
            </a:endParaRPr>
          </a:p>
        </p:txBody>
      </p:sp>
      <p:sp>
        <p:nvSpPr>
          <p:cNvPr id="31" name="TextBox 30">
            <a:extLst>
              <a:ext uri="{FF2B5EF4-FFF2-40B4-BE49-F238E27FC236}">
                <a16:creationId xmlns:a16="http://schemas.microsoft.com/office/drawing/2014/main" id="{5D703137-3B75-7B48-BF22-D69A109A45FC}"/>
              </a:ext>
            </a:extLst>
          </p:cNvPr>
          <p:cNvSpPr txBox="1"/>
          <p:nvPr/>
        </p:nvSpPr>
        <p:spPr>
          <a:xfrm>
            <a:off x="3479235" y="6576853"/>
            <a:ext cx="1705522" cy="369332"/>
          </a:xfrm>
          <a:prstGeom prst="rect">
            <a:avLst/>
          </a:prstGeom>
          <a:noFill/>
        </p:spPr>
        <p:txBody>
          <a:bodyPr wrap="square" rtlCol="0">
            <a:spAutoFit/>
          </a:bodyPr>
          <a:lstStyle/>
          <a:p>
            <a:r>
              <a:rPr lang="ja-JP" altLang="en-US" b="1">
                <a:solidFill>
                  <a:schemeClr val="bg1"/>
                </a:solidFill>
              </a:rPr>
              <a:t>周波数</a:t>
            </a:r>
            <a:r>
              <a:rPr lang="en-US" altLang="ja-JP" b="1" dirty="0">
                <a:solidFill>
                  <a:schemeClr val="bg1"/>
                </a:solidFill>
              </a:rPr>
              <a:t> [Hz]</a:t>
            </a:r>
            <a:endParaRPr lang="en-US" b="1" dirty="0">
              <a:solidFill>
                <a:schemeClr val="bg1"/>
              </a:solidFill>
            </a:endParaRPr>
          </a:p>
        </p:txBody>
      </p:sp>
      <p:cxnSp>
        <p:nvCxnSpPr>
          <p:cNvPr id="32" name="Straight Connector 31">
            <a:extLst>
              <a:ext uri="{FF2B5EF4-FFF2-40B4-BE49-F238E27FC236}">
                <a16:creationId xmlns:a16="http://schemas.microsoft.com/office/drawing/2014/main" id="{9A3961B4-AD7B-8F49-B420-E2FA703B1E4D}"/>
              </a:ext>
            </a:extLst>
          </p:cNvPr>
          <p:cNvCxnSpPr>
            <a:cxnSpLocks/>
          </p:cNvCxnSpPr>
          <p:nvPr/>
        </p:nvCxnSpPr>
        <p:spPr>
          <a:xfrm>
            <a:off x="1596529" y="2845592"/>
            <a:ext cx="705368" cy="10930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CA52183-8A0B-7A45-8343-7A864823F7E4}"/>
              </a:ext>
            </a:extLst>
          </p:cNvPr>
          <p:cNvCxnSpPr>
            <a:cxnSpLocks/>
          </p:cNvCxnSpPr>
          <p:nvPr/>
        </p:nvCxnSpPr>
        <p:spPr>
          <a:xfrm>
            <a:off x="2301897" y="2995945"/>
            <a:ext cx="0" cy="325862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7B8EA2-3533-BF46-A3ED-A5D98B74A773}"/>
              </a:ext>
            </a:extLst>
          </p:cNvPr>
          <p:cNvCxnSpPr>
            <a:cxnSpLocks/>
          </p:cNvCxnSpPr>
          <p:nvPr/>
        </p:nvCxnSpPr>
        <p:spPr>
          <a:xfrm>
            <a:off x="1584995" y="2900245"/>
            <a:ext cx="11534" cy="3354322"/>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5A630B9-1520-0D41-8138-8DAB0DE741F8}"/>
              </a:ext>
            </a:extLst>
          </p:cNvPr>
          <p:cNvCxnSpPr>
            <a:cxnSpLocks/>
          </p:cNvCxnSpPr>
          <p:nvPr/>
        </p:nvCxnSpPr>
        <p:spPr>
          <a:xfrm>
            <a:off x="1596529" y="2906452"/>
            <a:ext cx="1059872"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A280C20-C47E-0648-B52A-BFABDA17B6E4}"/>
              </a:ext>
            </a:extLst>
          </p:cNvPr>
          <p:cNvSpPr txBox="1"/>
          <p:nvPr/>
        </p:nvSpPr>
        <p:spPr>
          <a:xfrm>
            <a:off x="2656401" y="2762923"/>
            <a:ext cx="543739" cy="369332"/>
          </a:xfrm>
          <a:prstGeom prst="rect">
            <a:avLst/>
          </a:prstGeom>
          <a:noFill/>
        </p:spPr>
        <p:txBody>
          <a:bodyPr wrap="none" rtlCol="0">
            <a:spAutoFit/>
          </a:bodyPr>
          <a:lstStyle/>
          <a:p>
            <a:r>
              <a:rPr lang="en-US" b="1" dirty="0">
                <a:solidFill>
                  <a:schemeClr val="bg1"/>
                </a:solidFill>
              </a:rPr>
              <a:t>10</a:t>
            </a:r>
            <a:r>
              <a:rPr lang="en-US" b="1" baseline="30000" dirty="0">
                <a:solidFill>
                  <a:schemeClr val="bg1"/>
                </a:solidFill>
              </a:rPr>
              <a:t>-6</a:t>
            </a:r>
          </a:p>
        </p:txBody>
      </p:sp>
      <p:grpSp>
        <p:nvGrpSpPr>
          <p:cNvPr id="37" name="Group 36">
            <a:extLst>
              <a:ext uri="{FF2B5EF4-FFF2-40B4-BE49-F238E27FC236}">
                <a16:creationId xmlns:a16="http://schemas.microsoft.com/office/drawing/2014/main" id="{79494319-B818-6D4C-A8D1-15750C5BDF14}"/>
              </a:ext>
            </a:extLst>
          </p:cNvPr>
          <p:cNvGrpSpPr/>
          <p:nvPr/>
        </p:nvGrpSpPr>
        <p:grpSpPr>
          <a:xfrm>
            <a:off x="2368124" y="4889649"/>
            <a:ext cx="3087153" cy="1755088"/>
            <a:chOff x="8058741" y="4692880"/>
            <a:chExt cx="3087153" cy="1755088"/>
          </a:xfrm>
        </p:grpSpPr>
        <p:pic>
          <p:nvPicPr>
            <p:cNvPr id="38" name="Picture 37">
              <a:extLst>
                <a:ext uri="{FF2B5EF4-FFF2-40B4-BE49-F238E27FC236}">
                  <a16:creationId xmlns:a16="http://schemas.microsoft.com/office/drawing/2014/main" id="{253A0F9A-3A09-FE48-90B6-450D5E0F085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42375" y="4694024"/>
              <a:ext cx="2703519" cy="1682702"/>
            </a:xfrm>
            <a:prstGeom prst="rect">
              <a:avLst/>
            </a:prstGeom>
          </p:spPr>
        </p:pic>
        <p:sp>
          <p:nvSpPr>
            <p:cNvPr id="39" name="Rectangle 38">
              <a:extLst>
                <a:ext uri="{FF2B5EF4-FFF2-40B4-BE49-F238E27FC236}">
                  <a16:creationId xmlns:a16="http://schemas.microsoft.com/office/drawing/2014/main" id="{86056C02-22A3-AE47-A7C9-23A891F2A103}"/>
                </a:ext>
              </a:extLst>
            </p:cNvPr>
            <p:cNvSpPr/>
            <p:nvPr/>
          </p:nvSpPr>
          <p:spPr>
            <a:xfrm>
              <a:off x="8854488" y="6160967"/>
              <a:ext cx="1917151" cy="287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CB7FF26-CA2C-804E-A114-EAD458C62AB0}"/>
                </a:ext>
              </a:extLst>
            </p:cNvPr>
            <p:cNvSpPr/>
            <p:nvPr/>
          </p:nvSpPr>
          <p:spPr>
            <a:xfrm>
              <a:off x="8058741" y="4692880"/>
              <a:ext cx="763808" cy="16301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54EBF4C0-78DB-894B-99DF-A69F8D2C9134}"/>
              </a:ext>
            </a:extLst>
          </p:cNvPr>
          <p:cNvSpPr txBox="1"/>
          <p:nvPr/>
        </p:nvSpPr>
        <p:spPr>
          <a:xfrm>
            <a:off x="2538276" y="4750364"/>
            <a:ext cx="622286" cy="369332"/>
          </a:xfrm>
          <a:prstGeom prst="rect">
            <a:avLst/>
          </a:prstGeom>
          <a:noFill/>
        </p:spPr>
        <p:txBody>
          <a:bodyPr wrap="none" rtlCol="0">
            <a:spAutoFit/>
          </a:bodyPr>
          <a:lstStyle/>
          <a:p>
            <a:r>
              <a:rPr lang="en-US" b="1" dirty="0">
                <a:solidFill>
                  <a:schemeClr val="bg1"/>
                </a:solidFill>
              </a:rPr>
              <a:t>10</a:t>
            </a:r>
            <a:r>
              <a:rPr lang="en-US" b="1" baseline="30000" dirty="0">
                <a:solidFill>
                  <a:schemeClr val="bg1"/>
                </a:solidFill>
              </a:rPr>
              <a:t>-16</a:t>
            </a:r>
          </a:p>
        </p:txBody>
      </p:sp>
      <p:sp>
        <p:nvSpPr>
          <p:cNvPr id="42" name="TextBox 41">
            <a:extLst>
              <a:ext uri="{FF2B5EF4-FFF2-40B4-BE49-F238E27FC236}">
                <a16:creationId xmlns:a16="http://schemas.microsoft.com/office/drawing/2014/main" id="{A6F4DD68-F693-8947-A2B7-9BBA3406AE9C}"/>
              </a:ext>
            </a:extLst>
          </p:cNvPr>
          <p:cNvSpPr txBox="1"/>
          <p:nvPr/>
        </p:nvSpPr>
        <p:spPr>
          <a:xfrm>
            <a:off x="2501510" y="6066270"/>
            <a:ext cx="622286" cy="369332"/>
          </a:xfrm>
          <a:prstGeom prst="rect">
            <a:avLst/>
          </a:prstGeom>
          <a:noFill/>
        </p:spPr>
        <p:txBody>
          <a:bodyPr wrap="none" rtlCol="0">
            <a:spAutoFit/>
          </a:bodyPr>
          <a:lstStyle/>
          <a:p>
            <a:r>
              <a:rPr lang="en-US" b="1" dirty="0">
                <a:solidFill>
                  <a:schemeClr val="bg1"/>
                </a:solidFill>
              </a:rPr>
              <a:t>10</a:t>
            </a:r>
            <a:r>
              <a:rPr lang="en-US" b="1" baseline="30000" dirty="0">
                <a:solidFill>
                  <a:schemeClr val="bg1"/>
                </a:solidFill>
              </a:rPr>
              <a:t>-20</a:t>
            </a:r>
          </a:p>
        </p:txBody>
      </p:sp>
      <p:sp>
        <p:nvSpPr>
          <p:cNvPr id="43" name="TextBox 42">
            <a:extLst>
              <a:ext uri="{FF2B5EF4-FFF2-40B4-BE49-F238E27FC236}">
                <a16:creationId xmlns:a16="http://schemas.microsoft.com/office/drawing/2014/main" id="{B3E97F86-F7D7-7945-86EB-4D26435A1B9A}"/>
              </a:ext>
            </a:extLst>
          </p:cNvPr>
          <p:cNvSpPr txBox="1"/>
          <p:nvPr/>
        </p:nvSpPr>
        <p:spPr>
          <a:xfrm>
            <a:off x="3030359" y="6308016"/>
            <a:ext cx="441146" cy="369332"/>
          </a:xfrm>
          <a:prstGeom prst="rect">
            <a:avLst/>
          </a:prstGeom>
          <a:noFill/>
        </p:spPr>
        <p:txBody>
          <a:bodyPr wrap="none" rtlCol="0">
            <a:spAutoFit/>
          </a:bodyPr>
          <a:lstStyle/>
          <a:p>
            <a:r>
              <a:rPr lang="en-US" dirty="0">
                <a:solidFill>
                  <a:schemeClr val="bg1"/>
                </a:solidFill>
              </a:rPr>
              <a:t>10</a:t>
            </a:r>
            <a:endParaRPr lang="en-US" baseline="30000" dirty="0">
              <a:solidFill>
                <a:schemeClr val="bg1"/>
              </a:solidFill>
            </a:endParaRPr>
          </a:p>
        </p:txBody>
      </p:sp>
      <p:sp>
        <p:nvSpPr>
          <p:cNvPr id="44" name="TextBox 43">
            <a:extLst>
              <a:ext uri="{FF2B5EF4-FFF2-40B4-BE49-F238E27FC236}">
                <a16:creationId xmlns:a16="http://schemas.microsoft.com/office/drawing/2014/main" id="{1FBB9643-DE10-4044-8600-55FADC9757A4}"/>
              </a:ext>
            </a:extLst>
          </p:cNvPr>
          <p:cNvSpPr txBox="1"/>
          <p:nvPr/>
        </p:nvSpPr>
        <p:spPr>
          <a:xfrm>
            <a:off x="3835117" y="6316570"/>
            <a:ext cx="569387" cy="369332"/>
          </a:xfrm>
          <a:prstGeom prst="rect">
            <a:avLst/>
          </a:prstGeom>
          <a:noFill/>
        </p:spPr>
        <p:txBody>
          <a:bodyPr wrap="none" rtlCol="0">
            <a:spAutoFit/>
          </a:bodyPr>
          <a:lstStyle/>
          <a:p>
            <a:r>
              <a:rPr lang="en-US" dirty="0">
                <a:solidFill>
                  <a:schemeClr val="bg1"/>
                </a:solidFill>
              </a:rPr>
              <a:t>100</a:t>
            </a:r>
            <a:endParaRPr lang="en-US" baseline="30000" dirty="0">
              <a:solidFill>
                <a:schemeClr val="bg1"/>
              </a:solidFill>
            </a:endParaRPr>
          </a:p>
        </p:txBody>
      </p:sp>
      <p:sp>
        <p:nvSpPr>
          <p:cNvPr id="45" name="TextBox 44">
            <a:extLst>
              <a:ext uri="{FF2B5EF4-FFF2-40B4-BE49-F238E27FC236}">
                <a16:creationId xmlns:a16="http://schemas.microsoft.com/office/drawing/2014/main" id="{F7D33E13-3D1B-BA49-9569-D3091D4386B3}"/>
              </a:ext>
            </a:extLst>
          </p:cNvPr>
          <p:cNvSpPr txBox="1"/>
          <p:nvPr/>
        </p:nvSpPr>
        <p:spPr>
          <a:xfrm>
            <a:off x="4617986" y="6316570"/>
            <a:ext cx="697627" cy="369332"/>
          </a:xfrm>
          <a:prstGeom prst="rect">
            <a:avLst/>
          </a:prstGeom>
          <a:noFill/>
        </p:spPr>
        <p:txBody>
          <a:bodyPr wrap="none" rtlCol="0">
            <a:spAutoFit/>
          </a:bodyPr>
          <a:lstStyle/>
          <a:p>
            <a:r>
              <a:rPr lang="en-US" dirty="0">
                <a:solidFill>
                  <a:schemeClr val="bg1"/>
                </a:solidFill>
              </a:rPr>
              <a:t>1000</a:t>
            </a:r>
            <a:endParaRPr lang="en-US" baseline="30000" dirty="0">
              <a:solidFill>
                <a:schemeClr val="bg1"/>
              </a:solidFill>
            </a:endParaRPr>
          </a:p>
        </p:txBody>
      </p:sp>
      <p:sp>
        <p:nvSpPr>
          <p:cNvPr id="46" name="TextBox 45">
            <a:extLst>
              <a:ext uri="{FF2B5EF4-FFF2-40B4-BE49-F238E27FC236}">
                <a16:creationId xmlns:a16="http://schemas.microsoft.com/office/drawing/2014/main" id="{992FA9DC-BC87-F04F-9902-375E75991C8C}"/>
              </a:ext>
            </a:extLst>
          </p:cNvPr>
          <p:cNvSpPr txBox="1"/>
          <p:nvPr/>
        </p:nvSpPr>
        <p:spPr>
          <a:xfrm>
            <a:off x="2164411" y="6289376"/>
            <a:ext cx="312906" cy="369332"/>
          </a:xfrm>
          <a:prstGeom prst="rect">
            <a:avLst/>
          </a:prstGeom>
          <a:noFill/>
        </p:spPr>
        <p:txBody>
          <a:bodyPr wrap="none" rtlCol="0">
            <a:spAutoFit/>
          </a:bodyPr>
          <a:lstStyle/>
          <a:p>
            <a:r>
              <a:rPr lang="en-US" dirty="0">
                <a:solidFill>
                  <a:schemeClr val="bg1"/>
                </a:solidFill>
              </a:rPr>
              <a:t>1</a:t>
            </a:r>
            <a:endParaRPr lang="en-US" baseline="30000" dirty="0">
              <a:solidFill>
                <a:schemeClr val="bg1"/>
              </a:solidFill>
            </a:endParaRPr>
          </a:p>
        </p:txBody>
      </p:sp>
      <p:sp>
        <p:nvSpPr>
          <p:cNvPr id="47" name="TextBox 46">
            <a:extLst>
              <a:ext uri="{FF2B5EF4-FFF2-40B4-BE49-F238E27FC236}">
                <a16:creationId xmlns:a16="http://schemas.microsoft.com/office/drawing/2014/main" id="{52B94FD4-D9B8-324A-BFE4-953D385E4219}"/>
              </a:ext>
            </a:extLst>
          </p:cNvPr>
          <p:cNvSpPr txBox="1"/>
          <p:nvPr/>
        </p:nvSpPr>
        <p:spPr>
          <a:xfrm>
            <a:off x="1412911" y="6288990"/>
            <a:ext cx="505267" cy="369332"/>
          </a:xfrm>
          <a:prstGeom prst="rect">
            <a:avLst/>
          </a:prstGeom>
          <a:noFill/>
        </p:spPr>
        <p:txBody>
          <a:bodyPr wrap="none" rtlCol="0">
            <a:spAutoFit/>
          </a:bodyPr>
          <a:lstStyle/>
          <a:p>
            <a:r>
              <a:rPr lang="en-US" dirty="0">
                <a:solidFill>
                  <a:schemeClr val="bg1"/>
                </a:solidFill>
              </a:rPr>
              <a:t>0.1</a:t>
            </a:r>
            <a:endParaRPr lang="en-US" baseline="30000" dirty="0">
              <a:solidFill>
                <a:schemeClr val="bg1"/>
              </a:solidFill>
            </a:endParaRPr>
          </a:p>
        </p:txBody>
      </p:sp>
      <p:cxnSp>
        <p:nvCxnSpPr>
          <p:cNvPr id="48" name="Straight Connector 47">
            <a:extLst>
              <a:ext uri="{FF2B5EF4-FFF2-40B4-BE49-F238E27FC236}">
                <a16:creationId xmlns:a16="http://schemas.microsoft.com/office/drawing/2014/main" id="{7C8909FA-1D18-4145-900E-B6F8FB1D9A0D}"/>
              </a:ext>
            </a:extLst>
          </p:cNvPr>
          <p:cNvCxnSpPr>
            <a:cxnSpLocks/>
          </p:cNvCxnSpPr>
          <p:nvPr/>
        </p:nvCxnSpPr>
        <p:spPr>
          <a:xfrm flipH="1" flipV="1">
            <a:off x="2301897" y="2958257"/>
            <a:ext cx="939442" cy="206377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9F0C1B3A-4033-174A-8C0D-D3D0E5406C67}"/>
              </a:ext>
            </a:extLst>
          </p:cNvPr>
          <p:cNvSpPr/>
          <p:nvPr/>
        </p:nvSpPr>
        <p:spPr>
          <a:xfrm>
            <a:off x="1427353" y="2845592"/>
            <a:ext cx="4027924" cy="35121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386CFEFF-AE8E-2D40-9CEA-BD2BD16E7770}"/>
              </a:ext>
            </a:extLst>
          </p:cNvPr>
          <p:cNvSpPr txBox="1"/>
          <p:nvPr/>
        </p:nvSpPr>
        <p:spPr>
          <a:xfrm>
            <a:off x="2840929" y="3119622"/>
            <a:ext cx="1800493" cy="369332"/>
          </a:xfrm>
          <a:prstGeom prst="rect">
            <a:avLst/>
          </a:prstGeom>
          <a:noFill/>
        </p:spPr>
        <p:txBody>
          <a:bodyPr wrap="none" rtlCol="0">
            <a:spAutoFit/>
          </a:bodyPr>
          <a:lstStyle/>
          <a:p>
            <a:r>
              <a:rPr lang="ja-JP" altLang="en-US" b="1">
                <a:solidFill>
                  <a:schemeClr val="bg1"/>
                </a:solidFill>
              </a:rPr>
              <a:t>地面振動が支配</a:t>
            </a:r>
            <a:endParaRPr lang="en-US" b="1" dirty="0">
              <a:solidFill>
                <a:schemeClr val="bg1"/>
              </a:solidFill>
            </a:endParaRPr>
          </a:p>
        </p:txBody>
      </p:sp>
      <p:sp>
        <p:nvSpPr>
          <p:cNvPr id="51" name="Right Arrow 50">
            <a:extLst>
              <a:ext uri="{FF2B5EF4-FFF2-40B4-BE49-F238E27FC236}">
                <a16:creationId xmlns:a16="http://schemas.microsoft.com/office/drawing/2014/main" id="{7207EAE3-3FC2-064C-B8D0-D698856B4337}"/>
              </a:ext>
            </a:extLst>
          </p:cNvPr>
          <p:cNvSpPr/>
          <p:nvPr/>
        </p:nvSpPr>
        <p:spPr>
          <a:xfrm rot="10800000">
            <a:off x="2512124" y="3156080"/>
            <a:ext cx="288277" cy="251539"/>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E5E2A30-297F-D44C-A0FA-4196C9140432}"/>
              </a:ext>
            </a:extLst>
          </p:cNvPr>
          <p:cNvSpPr txBox="1"/>
          <p:nvPr/>
        </p:nvSpPr>
        <p:spPr>
          <a:xfrm>
            <a:off x="5662902" y="6356350"/>
            <a:ext cx="1883849" cy="369332"/>
          </a:xfrm>
          <a:prstGeom prst="rect">
            <a:avLst/>
          </a:prstGeom>
          <a:noFill/>
        </p:spPr>
        <p:txBody>
          <a:bodyPr wrap="none" rtlCol="0">
            <a:spAutoFit/>
          </a:bodyPr>
          <a:lstStyle/>
          <a:p>
            <a:r>
              <a:rPr lang="en-US" dirty="0"/>
              <a:t>(PRL 116, 131102)</a:t>
            </a:r>
          </a:p>
        </p:txBody>
      </p:sp>
      <p:sp>
        <p:nvSpPr>
          <p:cNvPr id="54" name="TextBox 53">
            <a:extLst>
              <a:ext uri="{FF2B5EF4-FFF2-40B4-BE49-F238E27FC236}">
                <a16:creationId xmlns:a16="http://schemas.microsoft.com/office/drawing/2014/main" id="{390471EA-4BD5-CF4B-8998-2D9930E24BC5}"/>
              </a:ext>
            </a:extLst>
          </p:cNvPr>
          <p:cNvSpPr txBox="1"/>
          <p:nvPr/>
        </p:nvSpPr>
        <p:spPr>
          <a:xfrm>
            <a:off x="5633917" y="6081531"/>
            <a:ext cx="1330814" cy="369332"/>
          </a:xfrm>
          <a:prstGeom prst="rect">
            <a:avLst/>
          </a:prstGeom>
          <a:noFill/>
        </p:spPr>
        <p:txBody>
          <a:bodyPr wrap="none" rtlCol="0">
            <a:spAutoFit/>
          </a:bodyPr>
          <a:lstStyle/>
          <a:p>
            <a:r>
              <a:rPr lang="en-US" dirty="0"/>
              <a:t>LIGO</a:t>
            </a:r>
            <a:r>
              <a:rPr lang="ja-JP" altLang="en-US"/>
              <a:t>の感度</a:t>
            </a:r>
            <a:endParaRPr lang="en-US" dirty="0"/>
          </a:p>
        </p:txBody>
      </p:sp>
      <mc:AlternateContent xmlns:mc="http://schemas.openxmlformats.org/markup-compatibility/2006">
        <mc:Choice xmlns:a14="http://schemas.microsoft.com/office/drawing/2010/main" Requires="a14">
          <p:sp>
            <p:nvSpPr>
              <p:cNvPr id="57" name="TextBox 56">
                <a:extLst>
                  <a:ext uri="{FF2B5EF4-FFF2-40B4-BE49-F238E27FC236}">
                    <a16:creationId xmlns:a16="http://schemas.microsoft.com/office/drawing/2014/main" id="{A004077B-EEC5-334D-A5C5-FCA5119F3F70}"/>
                  </a:ext>
                </a:extLst>
              </p:cNvPr>
              <p:cNvSpPr txBox="1"/>
              <p:nvPr/>
            </p:nvSpPr>
            <p:spPr>
              <a:xfrm>
                <a:off x="7461586" y="3157454"/>
                <a:ext cx="3061504" cy="233961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ea typeface="Cambria Math" panose="02040503050406030204" pitchFamily="18" charset="0"/>
                        </a:rPr>
                        <m:t>h</m:t>
                      </m:r>
                      <m:r>
                        <a:rPr lang="en-US" sz="3200" b="0" i="1" smtClean="0">
                          <a:latin typeface="Cambria Math" panose="02040503050406030204" pitchFamily="18" charset="0"/>
                          <a:ea typeface="Cambria Math" panose="02040503050406030204" pitchFamily="18" charset="0"/>
                        </a:rPr>
                        <m:t>= </m:t>
                      </m:r>
                      <m:f>
                        <m:fPr>
                          <m:ctrlPr>
                            <a:rPr lang="en-US" sz="3200" b="0" i="1" smtClean="0">
                              <a:latin typeface="Cambria Math" panose="02040503050406030204" pitchFamily="18" charset="0"/>
                              <a:ea typeface="Cambria Math" panose="02040503050406030204" pitchFamily="18" charset="0"/>
                            </a:rPr>
                          </m:ctrlPr>
                        </m:fPr>
                        <m:num>
                          <m:r>
                            <a:rPr lang="en-US" sz="320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𝐿</m:t>
                          </m:r>
                        </m:num>
                        <m:den>
                          <m:r>
                            <a:rPr lang="en-US" sz="3200" b="0" i="1" smtClean="0">
                              <a:latin typeface="Cambria Math" panose="02040503050406030204" pitchFamily="18" charset="0"/>
                              <a:ea typeface="Cambria Math" panose="02040503050406030204" pitchFamily="18" charset="0"/>
                            </a:rPr>
                            <m:t>𝐿</m:t>
                          </m:r>
                        </m:den>
                      </m:f>
                    </m:oMath>
                  </m:oMathPara>
                </a14:m>
                <a:endParaRPr lang="en-US" sz="3200" b="0" i="1" dirty="0">
                  <a:latin typeface="Cambria Math" panose="02040503050406030204" pitchFamily="18" charset="0"/>
                  <a:ea typeface="Cambria Math" panose="02040503050406030204" pitchFamily="18" charset="0"/>
                </a:endParaRPr>
              </a:p>
              <a:p>
                <a:endParaRPr lang="en-US" sz="3200" b="0" i="1" dirty="0">
                  <a:latin typeface="Cambria Math" panose="02040503050406030204" pitchFamily="18" charset="0"/>
                  <a:ea typeface="Cambria Math" panose="02040503050406030204" pitchFamily="18" charset="0"/>
                </a:endParaRPr>
              </a:p>
              <a:p>
                <a14:m>
                  <m:oMathPara xmlns:m="http://schemas.openxmlformats.org/officeDocument/2006/math">
                    <m:oMathParaPr>
                      <m:jc m:val="centerGroup"/>
                    </m:oMathParaPr>
                    <m:oMath xmlns:m="http://schemas.openxmlformats.org/officeDocument/2006/math">
                      <m:f>
                        <m:fPr>
                          <m:ctrlPr>
                            <a:rPr lang="en-US" sz="3200" b="0" i="1" smtClean="0">
                              <a:latin typeface="Cambria Math" panose="02040503050406030204" pitchFamily="18" charset="0"/>
                              <a:ea typeface="Cambria Math" panose="02040503050406030204" pitchFamily="18" charset="0"/>
                            </a:rPr>
                          </m:ctrlPr>
                        </m:fPr>
                        <m:num>
                          <m:r>
                            <a:rPr lang="en-US" sz="3200" b="0" i="0" smtClean="0">
                              <a:latin typeface="Cambria Math" panose="02040503050406030204" pitchFamily="18" charset="0"/>
                              <a:ea typeface="Cambria Math" panose="02040503050406030204" pitchFamily="18" charset="0"/>
                            </a:rPr>
                            <m:t>10 </m:t>
                          </m:r>
                          <m:r>
                            <m:rPr>
                              <m:sty m:val="p"/>
                            </m:rPr>
                            <a:rPr lang="en-US" sz="3200" b="0" i="0" smtClean="0">
                              <a:latin typeface="Cambria Math" panose="02040503050406030204" pitchFamily="18" charset="0"/>
                              <a:ea typeface="Cambria Math" panose="02040503050406030204" pitchFamily="18" charset="0"/>
                            </a:rPr>
                            <m:t>pm</m:t>
                          </m:r>
                        </m:num>
                        <m:den>
                          <m:r>
                            <a:rPr lang="en-US" sz="3200" b="0" i="1" smtClean="0">
                              <a:latin typeface="Cambria Math" panose="02040503050406030204" pitchFamily="18" charset="0"/>
                              <a:ea typeface="Cambria Math" panose="02040503050406030204" pitchFamily="18" charset="0"/>
                            </a:rPr>
                            <m:t>1</m:t>
                          </m:r>
                          <m:r>
                            <a:rPr lang="en-US" sz="3200" b="0" i="0" smtClean="0">
                              <a:latin typeface="Cambria Math" panose="02040503050406030204" pitchFamily="18" charset="0"/>
                              <a:ea typeface="Cambria Math" panose="02040503050406030204" pitchFamily="18" charset="0"/>
                            </a:rPr>
                            <m:t> </m:t>
                          </m:r>
                          <m:r>
                            <m:rPr>
                              <m:sty m:val="p"/>
                            </m:rPr>
                            <a:rPr lang="en-US" sz="3200" b="0" i="0" smtClean="0">
                              <a:latin typeface="Cambria Math" panose="02040503050406030204" pitchFamily="18" charset="0"/>
                              <a:ea typeface="Cambria Math" panose="02040503050406030204" pitchFamily="18" charset="0"/>
                            </a:rPr>
                            <m:t>Gm</m:t>
                          </m:r>
                        </m:den>
                      </m:f>
                      <m:r>
                        <a:rPr lang="en-US" sz="3200" b="0" i="1" smtClean="0">
                          <a:latin typeface="Cambria Math" panose="02040503050406030204" pitchFamily="18" charset="0"/>
                          <a:ea typeface="Cambria Math" panose="02040503050406030204" pitchFamily="18" charset="0"/>
                        </a:rPr>
                        <m:t> ~ 10</m:t>
                      </m:r>
                      <m:r>
                        <a:rPr lang="en-US" sz="3200" b="0" i="1" baseline="30000" smtClean="0">
                          <a:latin typeface="Cambria Math" panose="02040503050406030204" pitchFamily="18" charset="0"/>
                          <a:ea typeface="Cambria Math" panose="02040503050406030204" pitchFamily="18" charset="0"/>
                        </a:rPr>
                        <m:t>−20</m:t>
                      </m:r>
                    </m:oMath>
                  </m:oMathPara>
                </a14:m>
                <a:endParaRPr lang="en-US" sz="3200" baseline="30000" dirty="0"/>
              </a:p>
            </p:txBody>
          </p:sp>
        </mc:Choice>
        <mc:Fallback>
          <p:sp>
            <p:nvSpPr>
              <p:cNvPr id="57" name="TextBox 56">
                <a:extLst>
                  <a:ext uri="{FF2B5EF4-FFF2-40B4-BE49-F238E27FC236}">
                    <a16:creationId xmlns:a16="http://schemas.microsoft.com/office/drawing/2014/main" id="{A004077B-EEC5-334D-A5C5-FCA5119F3F70}"/>
                  </a:ext>
                </a:extLst>
              </p:cNvPr>
              <p:cNvSpPr txBox="1">
                <a:spLocks noRot="1" noChangeAspect="1" noMove="1" noResize="1" noEditPoints="1" noAdjustHandles="1" noChangeArrowheads="1" noChangeShapeType="1" noTextEdit="1"/>
              </p:cNvSpPr>
              <p:nvPr/>
            </p:nvSpPr>
            <p:spPr>
              <a:xfrm>
                <a:off x="7461586" y="3157454"/>
                <a:ext cx="3061504" cy="2339615"/>
              </a:xfrm>
              <a:prstGeom prst="rect">
                <a:avLst/>
              </a:prstGeom>
              <a:blipFill>
                <a:blip r:embed="rId3"/>
                <a:stretch>
                  <a:fillRect t="-541" b="-11351"/>
                </a:stretch>
              </a:blipFill>
            </p:spPr>
            <p:txBody>
              <a:bodyPr/>
              <a:lstStyle/>
              <a:p>
                <a:r>
                  <a:rPr lang="en-US">
                    <a:noFill/>
                  </a:rPr>
                  <a:t> </a:t>
                </a:r>
              </a:p>
            </p:txBody>
          </p:sp>
        </mc:Fallback>
      </mc:AlternateContent>
      <p:sp>
        <p:nvSpPr>
          <p:cNvPr id="58" name="TextBox 57">
            <a:extLst>
              <a:ext uri="{FF2B5EF4-FFF2-40B4-BE49-F238E27FC236}">
                <a16:creationId xmlns:a16="http://schemas.microsoft.com/office/drawing/2014/main" id="{CA7F8D88-B958-AA46-9E99-56E1B58464CE}"/>
              </a:ext>
            </a:extLst>
          </p:cNvPr>
          <p:cNvSpPr txBox="1"/>
          <p:nvPr/>
        </p:nvSpPr>
        <p:spPr>
          <a:xfrm>
            <a:off x="6473773" y="4146225"/>
            <a:ext cx="1962332" cy="369332"/>
          </a:xfrm>
          <a:prstGeom prst="rect">
            <a:avLst/>
          </a:prstGeom>
          <a:noFill/>
        </p:spPr>
        <p:txBody>
          <a:bodyPr wrap="none" rtlCol="0">
            <a:spAutoFit/>
          </a:bodyPr>
          <a:lstStyle/>
          <a:p>
            <a:r>
              <a:rPr lang="en-US" dirty="0"/>
              <a:t>LISA</a:t>
            </a:r>
            <a:r>
              <a:rPr lang="ja-JP" altLang="en-US"/>
              <a:t>ではざっくり</a:t>
            </a:r>
            <a:endParaRPr lang="en-US" dirty="0"/>
          </a:p>
        </p:txBody>
      </p:sp>
    </p:spTree>
    <p:extLst>
      <p:ext uri="{BB962C8B-B14F-4D97-AF65-F5344CB8AC3E}">
        <p14:creationId xmlns:p14="http://schemas.microsoft.com/office/powerpoint/2010/main" val="371535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FDEE-876B-5E45-ADFD-4BA97C810ED1}"/>
              </a:ext>
            </a:extLst>
          </p:cNvPr>
          <p:cNvSpPr>
            <a:spLocks noGrp="1"/>
          </p:cNvSpPr>
          <p:nvPr>
            <p:ph type="title"/>
          </p:nvPr>
        </p:nvSpPr>
        <p:spPr>
          <a:xfrm>
            <a:off x="702732" y="309964"/>
            <a:ext cx="10515600" cy="1325563"/>
          </a:xfrm>
        </p:spPr>
        <p:txBody>
          <a:bodyPr/>
          <a:lstStyle/>
          <a:p>
            <a:r>
              <a:rPr lang="en-US" b="1" dirty="0">
                <a:solidFill>
                  <a:schemeClr val="bg1"/>
                </a:solidFill>
              </a:rPr>
              <a:t>LISA</a:t>
            </a:r>
            <a:r>
              <a:rPr lang="ja-JP" altLang="en-US" b="1">
                <a:solidFill>
                  <a:schemeClr val="bg1"/>
                </a:solidFill>
              </a:rPr>
              <a:t>とは</a:t>
            </a:r>
            <a:endParaRPr lang="en-US" b="1" dirty="0">
              <a:solidFill>
                <a:schemeClr val="bg1"/>
              </a:solidFill>
            </a:endParaRPr>
          </a:p>
        </p:txBody>
      </p:sp>
      <p:sp>
        <p:nvSpPr>
          <p:cNvPr id="3" name="Content Placeholder 2">
            <a:extLst>
              <a:ext uri="{FF2B5EF4-FFF2-40B4-BE49-F238E27FC236}">
                <a16:creationId xmlns:a16="http://schemas.microsoft.com/office/drawing/2014/main" id="{F19524C7-0D96-E24C-86AF-2F73956C2DB2}"/>
              </a:ext>
            </a:extLst>
          </p:cNvPr>
          <p:cNvSpPr>
            <a:spLocks noGrp="1"/>
          </p:cNvSpPr>
          <p:nvPr>
            <p:ph idx="1"/>
          </p:nvPr>
        </p:nvSpPr>
        <p:spPr>
          <a:xfrm>
            <a:off x="523282" y="1635527"/>
            <a:ext cx="10874501" cy="5113984"/>
          </a:xfrm>
        </p:spPr>
        <p:txBody>
          <a:bodyPr>
            <a:normAutofit fontScale="92500" lnSpcReduction="10000"/>
          </a:bodyPr>
          <a:lstStyle/>
          <a:p>
            <a:r>
              <a:rPr lang="en-US" dirty="0"/>
              <a:t>LISA: </a:t>
            </a:r>
            <a:r>
              <a:rPr lang="en-US" b="1" dirty="0">
                <a:solidFill>
                  <a:srgbClr val="FF0000"/>
                </a:solidFill>
              </a:rPr>
              <a:t>L</a:t>
            </a:r>
            <a:r>
              <a:rPr lang="en-US" dirty="0"/>
              <a:t>aser </a:t>
            </a:r>
            <a:r>
              <a:rPr lang="en-US" b="1" dirty="0">
                <a:solidFill>
                  <a:srgbClr val="FF0000"/>
                </a:solidFill>
              </a:rPr>
              <a:t>I</a:t>
            </a:r>
            <a:r>
              <a:rPr lang="en-US" dirty="0"/>
              <a:t>nterferometer </a:t>
            </a:r>
            <a:r>
              <a:rPr lang="en-US" b="1" dirty="0">
                <a:solidFill>
                  <a:srgbClr val="FF0000"/>
                </a:solidFill>
              </a:rPr>
              <a:t>S</a:t>
            </a:r>
            <a:r>
              <a:rPr lang="en-US" dirty="0"/>
              <a:t>pace </a:t>
            </a:r>
            <a:r>
              <a:rPr lang="en-US" b="1" dirty="0">
                <a:solidFill>
                  <a:srgbClr val="FF0000"/>
                </a:solidFill>
              </a:rPr>
              <a:t>A</a:t>
            </a:r>
            <a:r>
              <a:rPr lang="en-US" dirty="0"/>
              <a:t>ntenna</a:t>
            </a:r>
          </a:p>
          <a:p>
            <a:r>
              <a:rPr lang="ja-JP" altLang="en-US"/>
              <a:t>スペース重力波望遠鏡計画</a:t>
            </a:r>
            <a:endParaRPr lang="en-US" altLang="ja-JP" dirty="0"/>
          </a:p>
          <a:p>
            <a:r>
              <a:rPr lang="en-US" dirty="0"/>
              <a:t>ESA</a:t>
            </a:r>
            <a:r>
              <a:rPr lang="ja-JP" altLang="en-US"/>
              <a:t>主導で現在開発が進行中</a:t>
            </a:r>
            <a:endParaRPr lang="en-US" altLang="ja-JP" dirty="0"/>
          </a:p>
          <a:p>
            <a:pPr lvl="1"/>
            <a:r>
              <a:rPr lang="en-US" altLang="ja-JP" dirty="0"/>
              <a:t>Cosmic vision </a:t>
            </a:r>
            <a:r>
              <a:rPr lang="ja-JP" altLang="en-US"/>
              <a:t>大型ミッション</a:t>
            </a:r>
            <a:r>
              <a:rPr lang="en-US" altLang="ja-JP" dirty="0"/>
              <a:t>L3</a:t>
            </a:r>
            <a:r>
              <a:rPr lang="ja-JP" altLang="en-US"/>
              <a:t>として採択（</a:t>
            </a:r>
            <a:r>
              <a:rPr lang="en-US" altLang="ja-JP" dirty="0"/>
              <a:t>2017</a:t>
            </a:r>
            <a:r>
              <a:rPr lang="ja-JP" altLang="en-US"/>
              <a:t>年）</a:t>
            </a:r>
            <a:endParaRPr lang="en-US" altLang="ja-JP" dirty="0"/>
          </a:p>
          <a:p>
            <a:r>
              <a:rPr lang="ja-JP" altLang="en-US"/>
              <a:t>低周波数</a:t>
            </a:r>
            <a:r>
              <a:rPr lang="en-US" altLang="ja-JP" dirty="0"/>
              <a:t> 1</a:t>
            </a:r>
            <a:r>
              <a:rPr lang="en-US" dirty="0"/>
              <a:t>mHz -100mHz</a:t>
            </a:r>
            <a:r>
              <a:rPr lang="ja-JP" altLang="en-US"/>
              <a:t>帯の重力波をターゲット</a:t>
            </a:r>
            <a:endParaRPr lang="en-US" altLang="ja-JP" dirty="0"/>
          </a:p>
          <a:p>
            <a:r>
              <a:rPr lang="en-US" altLang="ja-JP" dirty="0"/>
              <a:t>2034</a:t>
            </a:r>
            <a:r>
              <a:rPr lang="ja-JP" altLang="en-US"/>
              <a:t>年の打ち上げ予定</a:t>
            </a:r>
            <a:endParaRPr lang="en-US" altLang="ja-JP" dirty="0"/>
          </a:p>
          <a:p>
            <a:r>
              <a:rPr lang="en-US" altLang="ja-JP" dirty="0"/>
              <a:t>3</a:t>
            </a:r>
            <a:r>
              <a:rPr lang="ja-JP" altLang="en-US"/>
              <a:t>台の人工衛星をほぼ正三角形に配置</a:t>
            </a:r>
            <a:endParaRPr lang="en-US" altLang="ja-JP" dirty="0"/>
          </a:p>
          <a:p>
            <a:pPr lvl="1"/>
            <a:r>
              <a:rPr lang="ja-JP" altLang="en-US"/>
              <a:t>１辺</a:t>
            </a:r>
            <a:r>
              <a:rPr lang="en-US" altLang="ja-JP" dirty="0"/>
              <a:t>250</a:t>
            </a:r>
            <a:r>
              <a:rPr lang="ja-JP" altLang="en-US"/>
              <a:t>万</a:t>
            </a:r>
            <a:r>
              <a:rPr lang="en-US" altLang="ja-JP" dirty="0"/>
              <a:t>km</a:t>
            </a:r>
            <a:r>
              <a:rPr lang="ja-JP" altLang="en-US"/>
              <a:t>、</a:t>
            </a:r>
            <a:r>
              <a:rPr lang="en-US" altLang="ja-JP" dirty="0"/>
              <a:t>6</a:t>
            </a:r>
            <a:r>
              <a:rPr lang="ja-JP" altLang="en-US"/>
              <a:t>つのレーザーリンクを使ったレーザ干渉計</a:t>
            </a:r>
            <a:endParaRPr lang="en-US" altLang="ja-JP" dirty="0"/>
          </a:p>
          <a:p>
            <a:pPr lvl="1"/>
            <a:r>
              <a:rPr lang="ja-JP" altLang="en-US"/>
              <a:t>ドラッグフリー制御による微小加速度雑音環境</a:t>
            </a:r>
            <a:endParaRPr lang="en-US" altLang="ja-JP" dirty="0"/>
          </a:p>
          <a:p>
            <a:pPr lvl="1"/>
            <a:r>
              <a:rPr lang="ja-JP" altLang="en-US"/>
              <a:t>トランスポンダーによる各レーザーリンクの位相同期</a:t>
            </a:r>
            <a:endParaRPr lang="en-US" altLang="ja-JP" dirty="0"/>
          </a:p>
          <a:p>
            <a:r>
              <a:rPr lang="ja-JP" altLang="en-US"/>
              <a:t>加速度雑音の検証、その他技術実証が</a:t>
            </a:r>
            <a:endParaRPr lang="en-US" altLang="ja-JP" dirty="0"/>
          </a:p>
          <a:p>
            <a:pPr marL="0" indent="0">
              <a:buNone/>
            </a:pPr>
            <a:r>
              <a:rPr lang="ja-JP" altLang="en-US"/>
              <a:t>　</a:t>
            </a:r>
            <a:r>
              <a:rPr lang="en-US" altLang="ja-JP" dirty="0"/>
              <a:t>LISA path finder </a:t>
            </a:r>
            <a:r>
              <a:rPr lang="ja-JP" altLang="en-US"/>
              <a:t>（</a:t>
            </a:r>
            <a:r>
              <a:rPr lang="en-US" altLang="ja-JP" dirty="0"/>
              <a:t>2015</a:t>
            </a:r>
            <a:r>
              <a:rPr lang="ja-JP" altLang="en-US"/>
              <a:t>年打ち上げ）にて完了</a:t>
            </a:r>
            <a:endParaRPr lang="en-US" altLang="ja-JP" dirty="0"/>
          </a:p>
          <a:p>
            <a:endParaRPr lang="en-US" dirty="0"/>
          </a:p>
        </p:txBody>
      </p:sp>
      <p:sp>
        <p:nvSpPr>
          <p:cNvPr id="4" name="Slide Number Placeholder 3">
            <a:extLst>
              <a:ext uri="{FF2B5EF4-FFF2-40B4-BE49-F238E27FC236}">
                <a16:creationId xmlns:a16="http://schemas.microsoft.com/office/drawing/2014/main" id="{4FAF6FAF-C879-CB45-BCD6-51C481E0BD70}"/>
              </a:ext>
            </a:extLst>
          </p:cNvPr>
          <p:cNvSpPr>
            <a:spLocks noGrp="1"/>
          </p:cNvSpPr>
          <p:nvPr>
            <p:ph type="sldNum" sz="quarter" idx="12"/>
          </p:nvPr>
        </p:nvSpPr>
        <p:spPr/>
        <p:txBody>
          <a:bodyPr/>
          <a:lstStyle/>
          <a:p>
            <a:fld id="{A7F6DD42-6E80-564A-AF60-3EE711B42AE6}" type="slidenum">
              <a:rPr lang="en-US" smtClean="0"/>
              <a:t>2</a:t>
            </a:fld>
            <a:endParaRPr lang="en-US"/>
          </a:p>
        </p:txBody>
      </p:sp>
    </p:spTree>
    <p:extLst>
      <p:ext uri="{BB962C8B-B14F-4D97-AF65-F5344CB8AC3E}">
        <p14:creationId xmlns:p14="http://schemas.microsoft.com/office/powerpoint/2010/main" val="3745014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3281D-6FF8-ED45-B9D7-06CB5795173E}"/>
              </a:ext>
            </a:extLst>
          </p:cNvPr>
          <p:cNvSpPr>
            <a:spLocks noGrp="1"/>
          </p:cNvSpPr>
          <p:nvPr>
            <p:ph type="title"/>
          </p:nvPr>
        </p:nvSpPr>
        <p:spPr/>
        <p:txBody>
          <a:bodyPr/>
          <a:lstStyle/>
          <a:p>
            <a:r>
              <a:rPr lang="ja-JP" altLang="en-US"/>
              <a:t>人工衛星軌道</a:t>
            </a:r>
            <a:endParaRPr lang="en-US" dirty="0"/>
          </a:p>
        </p:txBody>
      </p:sp>
      <p:sp>
        <p:nvSpPr>
          <p:cNvPr id="3" name="Content Placeholder 2">
            <a:extLst>
              <a:ext uri="{FF2B5EF4-FFF2-40B4-BE49-F238E27FC236}">
                <a16:creationId xmlns:a16="http://schemas.microsoft.com/office/drawing/2014/main" id="{223B845C-7E81-F149-9801-503124DFC2EF}"/>
              </a:ext>
            </a:extLst>
          </p:cNvPr>
          <p:cNvSpPr>
            <a:spLocks noGrp="1"/>
          </p:cNvSpPr>
          <p:nvPr>
            <p:ph idx="1"/>
          </p:nvPr>
        </p:nvSpPr>
        <p:spPr>
          <a:xfrm>
            <a:off x="6418288" y="1626364"/>
            <a:ext cx="5314627" cy="3105413"/>
          </a:xfrm>
        </p:spPr>
        <p:txBody>
          <a:bodyPr/>
          <a:lstStyle/>
          <a:p>
            <a:r>
              <a:rPr lang="ja-JP" altLang="en-US"/>
              <a:t>ヘリオセントリック軌道</a:t>
            </a:r>
            <a:endParaRPr lang="en-US" altLang="ja-JP" dirty="0"/>
          </a:p>
          <a:p>
            <a:r>
              <a:rPr lang="ja-JP" altLang="en-US"/>
              <a:t>地球から</a:t>
            </a:r>
            <a:r>
              <a:rPr lang="en-US" altLang="ja-JP" dirty="0"/>
              <a:t>20</a:t>
            </a:r>
            <a:r>
              <a:rPr lang="ja-JP" altLang="en-US"/>
              <a:t>度程度遅れた位相</a:t>
            </a:r>
            <a:endParaRPr lang="en-US" altLang="ja-JP" dirty="0"/>
          </a:p>
          <a:p>
            <a:r>
              <a:rPr lang="ja-JP" altLang="en-US"/>
              <a:t>この軌道に滞在できるのは</a:t>
            </a:r>
            <a:r>
              <a:rPr lang="en-US" altLang="ja-JP" dirty="0"/>
              <a:t>10</a:t>
            </a:r>
            <a:r>
              <a:rPr lang="ja-JP" altLang="en-US"/>
              <a:t>年が最長（推進剤リミット）</a:t>
            </a:r>
            <a:endParaRPr lang="en-US" altLang="ja-JP" dirty="0"/>
          </a:p>
          <a:p>
            <a:r>
              <a:rPr lang="ja-JP" altLang="en-US"/>
              <a:t>太陽光からの温度変化を減少</a:t>
            </a:r>
            <a:endParaRPr lang="en-US" altLang="ja-JP" dirty="0"/>
          </a:p>
        </p:txBody>
      </p:sp>
      <p:pic>
        <p:nvPicPr>
          <p:cNvPr id="6" name="Picture 5">
            <a:extLst>
              <a:ext uri="{FF2B5EF4-FFF2-40B4-BE49-F238E27FC236}">
                <a16:creationId xmlns:a16="http://schemas.microsoft.com/office/drawing/2014/main" id="{F9C82ED9-6DBE-3F46-A10F-D5113786F3EB}"/>
              </a:ext>
            </a:extLst>
          </p:cNvPr>
          <p:cNvPicPr>
            <a:picLocks noChangeAspect="1"/>
          </p:cNvPicPr>
          <p:nvPr/>
        </p:nvPicPr>
        <p:blipFill>
          <a:blip r:embed="rId3"/>
          <a:stretch>
            <a:fillRect/>
          </a:stretch>
        </p:blipFill>
        <p:spPr>
          <a:xfrm>
            <a:off x="5610709" y="4065783"/>
            <a:ext cx="6929787" cy="2904865"/>
          </a:xfrm>
          <a:prstGeom prst="rect">
            <a:avLst/>
          </a:prstGeom>
        </p:spPr>
      </p:pic>
      <p:pic>
        <p:nvPicPr>
          <p:cNvPr id="4" name="Picture 3">
            <a:extLst>
              <a:ext uri="{FF2B5EF4-FFF2-40B4-BE49-F238E27FC236}">
                <a16:creationId xmlns:a16="http://schemas.microsoft.com/office/drawing/2014/main" id="{E8B57580-4B90-2749-9228-C5E2E05CEA7E}"/>
              </a:ext>
            </a:extLst>
          </p:cNvPr>
          <p:cNvPicPr>
            <a:picLocks noChangeAspect="1"/>
          </p:cNvPicPr>
          <p:nvPr/>
        </p:nvPicPr>
        <p:blipFill>
          <a:blip r:embed="rId4"/>
          <a:stretch>
            <a:fillRect/>
          </a:stretch>
        </p:blipFill>
        <p:spPr>
          <a:xfrm>
            <a:off x="-348496" y="1498675"/>
            <a:ext cx="6444496" cy="3360792"/>
          </a:xfrm>
          <a:prstGeom prst="rect">
            <a:avLst/>
          </a:prstGeom>
        </p:spPr>
      </p:pic>
      <p:sp>
        <p:nvSpPr>
          <p:cNvPr id="5" name="Slide Number Placeholder 4">
            <a:extLst>
              <a:ext uri="{FF2B5EF4-FFF2-40B4-BE49-F238E27FC236}">
                <a16:creationId xmlns:a16="http://schemas.microsoft.com/office/drawing/2014/main" id="{7E633ADF-5DE6-B246-BB9D-4E38AA017391}"/>
              </a:ext>
            </a:extLst>
          </p:cNvPr>
          <p:cNvSpPr>
            <a:spLocks noGrp="1"/>
          </p:cNvSpPr>
          <p:nvPr>
            <p:ph type="sldNum" sz="quarter" idx="12"/>
          </p:nvPr>
        </p:nvSpPr>
        <p:spPr/>
        <p:txBody>
          <a:bodyPr/>
          <a:lstStyle/>
          <a:p>
            <a:fld id="{A7F6DD42-6E80-564A-AF60-3EE711B42AE6}" type="slidenum">
              <a:rPr lang="en-US" smtClean="0"/>
              <a:t>3</a:t>
            </a:fld>
            <a:endParaRPr lang="en-US"/>
          </a:p>
        </p:txBody>
      </p:sp>
    </p:spTree>
    <p:extLst>
      <p:ext uri="{BB962C8B-B14F-4D97-AF65-F5344CB8AC3E}">
        <p14:creationId xmlns:p14="http://schemas.microsoft.com/office/powerpoint/2010/main" val="449920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7C8014-A879-8341-A6F2-5D29DAE9E0B3}"/>
              </a:ext>
            </a:extLst>
          </p:cNvPr>
          <p:cNvPicPr>
            <a:picLocks noChangeAspect="1"/>
          </p:cNvPicPr>
          <p:nvPr/>
        </p:nvPicPr>
        <p:blipFill>
          <a:blip r:embed="rId3"/>
          <a:stretch>
            <a:fillRect/>
          </a:stretch>
        </p:blipFill>
        <p:spPr>
          <a:xfrm>
            <a:off x="0" y="947477"/>
            <a:ext cx="6466198" cy="4308104"/>
          </a:xfrm>
          <a:prstGeom prst="rect">
            <a:avLst/>
          </a:prstGeom>
        </p:spPr>
      </p:pic>
      <p:pic>
        <p:nvPicPr>
          <p:cNvPr id="5" name="Picture 4">
            <a:extLst>
              <a:ext uri="{FF2B5EF4-FFF2-40B4-BE49-F238E27FC236}">
                <a16:creationId xmlns:a16="http://schemas.microsoft.com/office/drawing/2014/main" id="{2CF98C36-FF06-F446-94DA-A016B54DACA2}"/>
              </a:ext>
            </a:extLst>
          </p:cNvPr>
          <p:cNvPicPr>
            <a:picLocks noChangeAspect="1"/>
          </p:cNvPicPr>
          <p:nvPr/>
        </p:nvPicPr>
        <p:blipFill>
          <a:blip r:embed="rId4"/>
          <a:stretch>
            <a:fillRect/>
          </a:stretch>
        </p:blipFill>
        <p:spPr>
          <a:xfrm>
            <a:off x="6466198" y="947477"/>
            <a:ext cx="5656164" cy="3219061"/>
          </a:xfrm>
          <a:prstGeom prst="rect">
            <a:avLst/>
          </a:prstGeom>
        </p:spPr>
      </p:pic>
      <p:pic>
        <p:nvPicPr>
          <p:cNvPr id="6" name="Picture 5">
            <a:extLst>
              <a:ext uri="{FF2B5EF4-FFF2-40B4-BE49-F238E27FC236}">
                <a16:creationId xmlns:a16="http://schemas.microsoft.com/office/drawing/2014/main" id="{6C3E5158-E44F-D049-967A-1F25D98B8937}"/>
              </a:ext>
            </a:extLst>
          </p:cNvPr>
          <p:cNvPicPr>
            <a:picLocks noChangeAspect="1"/>
          </p:cNvPicPr>
          <p:nvPr/>
        </p:nvPicPr>
        <p:blipFill>
          <a:blip r:embed="rId5"/>
          <a:stretch>
            <a:fillRect/>
          </a:stretch>
        </p:blipFill>
        <p:spPr>
          <a:xfrm>
            <a:off x="5502818" y="3952068"/>
            <a:ext cx="6689182" cy="3015615"/>
          </a:xfrm>
          <a:prstGeom prst="rect">
            <a:avLst/>
          </a:prstGeom>
        </p:spPr>
      </p:pic>
      <p:sp>
        <p:nvSpPr>
          <p:cNvPr id="7" name="Title 1">
            <a:extLst>
              <a:ext uri="{FF2B5EF4-FFF2-40B4-BE49-F238E27FC236}">
                <a16:creationId xmlns:a16="http://schemas.microsoft.com/office/drawing/2014/main" id="{8E6700A5-8AE0-3046-AAAF-887C7C62E909}"/>
              </a:ext>
            </a:extLst>
          </p:cNvPr>
          <p:cNvSpPr>
            <a:spLocks noGrp="1"/>
          </p:cNvSpPr>
          <p:nvPr>
            <p:ph type="title"/>
          </p:nvPr>
        </p:nvSpPr>
        <p:spPr>
          <a:xfrm>
            <a:off x="245018" y="0"/>
            <a:ext cx="10515600" cy="1325563"/>
          </a:xfrm>
        </p:spPr>
        <p:txBody>
          <a:bodyPr/>
          <a:lstStyle/>
          <a:p>
            <a:r>
              <a:rPr lang="ja-JP" altLang="en-US"/>
              <a:t>ハードウェア概観</a:t>
            </a:r>
            <a:endParaRPr lang="en-US" dirty="0"/>
          </a:p>
        </p:txBody>
      </p:sp>
      <p:sp>
        <p:nvSpPr>
          <p:cNvPr id="2" name="TextBox 1">
            <a:extLst>
              <a:ext uri="{FF2B5EF4-FFF2-40B4-BE49-F238E27FC236}">
                <a16:creationId xmlns:a16="http://schemas.microsoft.com/office/drawing/2014/main" id="{EF78C0FE-57DE-B34E-B805-B549ACAADC75}"/>
              </a:ext>
            </a:extLst>
          </p:cNvPr>
          <p:cNvSpPr txBox="1"/>
          <p:nvPr/>
        </p:nvSpPr>
        <p:spPr>
          <a:xfrm>
            <a:off x="812800" y="5921829"/>
            <a:ext cx="3507692" cy="646331"/>
          </a:xfrm>
          <a:prstGeom prst="rect">
            <a:avLst/>
          </a:prstGeom>
          <a:noFill/>
        </p:spPr>
        <p:txBody>
          <a:bodyPr wrap="none" rtlCol="0">
            <a:spAutoFit/>
          </a:bodyPr>
          <a:lstStyle/>
          <a:p>
            <a:r>
              <a:rPr lang="ja-JP" altLang="en-US"/>
              <a:t>レーザー波長：</a:t>
            </a:r>
            <a:r>
              <a:rPr lang="en-US" altLang="ja-JP" dirty="0"/>
              <a:t>1064nm</a:t>
            </a:r>
          </a:p>
          <a:p>
            <a:r>
              <a:rPr lang="ja-JP" altLang="en-US"/>
              <a:t>レーザーパワー：</a:t>
            </a:r>
            <a:r>
              <a:rPr lang="en-US" altLang="ja-JP" dirty="0"/>
              <a:t>1W</a:t>
            </a:r>
            <a:r>
              <a:rPr lang="ja-JP" altLang="en-US"/>
              <a:t>（出射時）</a:t>
            </a:r>
            <a:endParaRPr lang="en-US" dirty="0"/>
          </a:p>
        </p:txBody>
      </p:sp>
      <p:sp>
        <p:nvSpPr>
          <p:cNvPr id="3" name="Slide Number Placeholder 2">
            <a:extLst>
              <a:ext uri="{FF2B5EF4-FFF2-40B4-BE49-F238E27FC236}">
                <a16:creationId xmlns:a16="http://schemas.microsoft.com/office/drawing/2014/main" id="{EFD3D8F6-CF89-FB46-B3B4-8F220AFA7190}"/>
              </a:ext>
            </a:extLst>
          </p:cNvPr>
          <p:cNvSpPr>
            <a:spLocks noGrp="1"/>
          </p:cNvSpPr>
          <p:nvPr>
            <p:ph type="sldNum" sz="quarter" idx="12"/>
          </p:nvPr>
        </p:nvSpPr>
        <p:spPr/>
        <p:txBody>
          <a:bodyPr/>
          <a:lstStyle/>
          <a:p>
            <a:fld id="{A7F6DD42-6E80-564A-AF60-3EE711B42AE6}" type="slidenum">
              <a:rPr lang="en-US" smtClean="0"/>
              <a:t>4</a:t>
            </a:fld>
            <a:endParaRPr lang="en-US"/>
          </a:p>
        </p:txBody>
      </p:sp>
    </p:spTree>
    <p:extLst>
      <p:ext uri="{BB962C8B-B14F-4D97-AF65-F5344CB8AC3E}">
        <p14:creationId xmlns:p14="http://schemas.microsoft.com/office/powerpoint/2010/main" val="1663042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5518DF-6071-414E-9D7C-6A1458C50146}"/>
              </a:ext>
            </a:extLst>
          </p:cNvPr>
          <p:cNvPicPr>
            <a:picLocks noChangeAspect="1"/>
          </p:cNvPicPr>
          <p:nvPr/>
        </p:nvPicPr>
        <p:blipFill>
          <a:blip r:embed="rId2"/>
          <a:stretch>
            <a:fillRect/>
          </a:stretch>
        </p:blipFill>
        <p:spPr>
          <a:xfrm>
            <a:off x="697423" y="1780764"/>
            <a:ext cx="9138300" cy="5123730"/>
          </a:xfrm>
          <a:prstGeom prst="rect">
            <a:avLst/>
          </a:prstGeom>
        </p:spPr>
      </p:pic>
      <p:sp>
        <p:nvSpPr>
          <p:cNvPr id="2" name="Title 1">
            <a:extLst>
              <a:ext uri="{FF2B5EF4-FFF2-40B4-BE49-F238E27FC236}">
                <a16:creationId xmlns:a16="http://schemas.microsoft.com/office/drawing/2014/main" id="{01D969E8-E567-714D-B4DA-356823EB608D}"/>
              </a:ext>
            </a:extLst>
          </p:cNvPr>
          <p:cNvSpPr>
            <a:spLocks noGrp="1"/>
          </p:cNvSpPr>
          <p:nvPr>
            <p:ph type="title"/>
          </p:nvPr>
        </p:nvSpPr>
        <p:spPr>
          <a:xfrm>
            <a:off x="170482" y="58538"/>
            <a:ext cx="10515600" cy="1325563"/>
          </a:xfrm>
        </p:spPr>
        <p:txBody>
          <a:bodyPr/>
          <a:lstStyle/>
          <a:p>
            <a:r>
              <a:rPr lang="ja-JP" altLang="en-US"/>
              <a:t>前哨衛星</a:t>
            </a:r>
            <a:r>
              <a:rPr lang="en-US" dirty="0"/>
              <a:t>LISA path finder</a:t>
            </a:r>
            <a:r>
              <a:rPr lang="ja-JP" altLang="en-US"/>
              <a:t>による</a:t>
            </a:r>
            <a:br>
              <a:rPr lang="en-US" altLang="ja-JP" dirty="0"/>
            </a:br>
            <a:r>
              <a:rPr lang="ja-JP" altLang="en-US"/>
              <a:t>要求される加速度雑音の達成</a:t>
            </a:r>
            <a:endParaRPr lang="en-US" dirty="0"/>
          </a:p>
        </p:txBody>
      </p:sp>
      <p:pic>
        <p:nvPicPr>
          <p:cNvPr id="5" name="Picture 4">
            <a:extLst>
              <a:ext uri="{FF2B5EF4-FFF2-40B4-BE49-F238E27FC236}">
                <a16:creationId xmlns:a16="http://schemas.microsoft.com/office/drawing/2014/main" id="{FF6F6D5F-6D80-2942-8359-A9ABA16200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1525" y="333802"/>
            <a:ext cx="3109993" cy="1621571"/>
          </a:xfrm>
          <a:prstGeom prst="rect">
            <a:avLst/>
          </a:prstGeom>
        </p:spPr>
      </p:pic>
      <p:sp>
        <p:nvSpPr>
          <p:cNvPr id="6" name="TextBox 5">
            <a:extLst>
              <a:ext uri="{FF2B5EF4-FFF2-40B4-BE49-F238E27FC236}">
                <a16:creationId xmlns:a16="http://schemas.microsoft.com/office/drawing/2014/main" id="{F9211227-8F1E-EF4D-BF56-06F03BD69C59}"/>
              </a:ext>
            </a:extLst>
          </p:cNvPr>
          <p:cNvSpPr txBox="1"/>
          <p:nvPr/>
        </p:nvSpPr>
        <p:spPr>
          <a:xfrm>
            <a:off x="8501267" y="6335655"/>
            <a:ext cx="2404826" cy="369332"/>
          </a:xfrm>
          <a:prstGeom prst="rect">
            <a:avLst/>
          </a:prstGeom>
          <a:noFill/>
        </p:spPr>
        <p:txBody>
          <a:bodyPr wrap="none" rtlCol="0">
            <a:spAutoFit/>
          </a:bodyPr>
          <a:lstStyle/>
          <a:p>
            <a:r>
              <a:rPr lang="en-US" dirty="0"/>
              <a:t>PRL 120, 061101 (2018)</a:t>
            </a:r>
          </a:p>
        </p:txBody>
      </p:sp>
      <p:sp>
        <p:nvSpPr>
          <p:cNvPr id="3" name="Slide Number Placeholder 2">
            <a:extLst>
              <a:ext uri="{FF2B5EF4-FFF2-40B4-BE49-F238E27FC236}">
                <a16:creationId xmlns:a16="http://schemas.microsoft.com/office/drawing/2014/main" id="{DC3BF65A-AEDC-7D49-86C0-04EA04C2A9AF}"/>
              </a:ext>
            </a:extLst>
          </p:cNvPr>
          <p:cNvSpPr>
            <a:spLocks noGrp="1"/>
          </p:cNvSpPr>
          <p:nvPr>
            <p:ph type="sldNum" sz="quarter" idx="12"/>
          </p:nvPr>
        </p:nvSpPr>
        <p:spPr/>
        <p:txBody>
          <a:bodyPr/>
          <a:lstStyle/>
          <a:p>
            <a:fld id="{A7F6DD42-6E80-564A-AF60-3EE711B42AE6}" type="slidenum">
              <a:rPr lang="en-US" smtClean="0"/>
              <a:t>5</a:t>
            </a:fld>
            <a:endParaRPr lang="en-US"/>
          </a:p>
        </p:txBody>
      </p:sp>
    </p:spTree>
    <p:extLst>
      <p:ext uri="{BB962C8B-B14F-4D97-AF65-F5344CB8AC3E}">
        <p14:creationId xmlns:p14="http://schemas.microsoft.com/office/powerpoint/2010/main" val="3206609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DB02B-9208-1F46-AAB6-3E4350BC6872}"/>
              </a:ext>
            </a:extLst>
          </p:cNvPr>
          <p:cNvSpPr>
            <a:spLocks noGrp="1"/>
          </p:cNvSpPr>
          <p:nvPr>
            <p:ph type="title"/>
          </p:nvPr>
        </p:nvSpPr>
        <p:spPr>
          <a:xfrm>
            <a:off x="419746" y="64891"/>
            <a:ext cx="10515600" cy="1325563"/>
          </a:xfrm>
        </p:spPr>
        <p:txBody>
          <a:bodyPr/>
          <a:lstStyle/>
          <a:p>
            <a:r>
              <a:rPr lang="ja-JP" altLang="en-US"/>
              <a:t>重たいものを、</a:t>
            </a:r>
            <a:br>
              <a:rPr lang="en-US" altLang="ja-JP" dirty="0"/>
            </a:br>
            <a:r>
              <a:rPr lang="ja-JP" altLang="en-US"/>
              <a:t>遠くまで</a:t>
            </a:r>
            <a:endParaRPr lang="en-US" dirty="0"/>
          </a:p>
        </p:txBody>
      </p:sp>
      <p:pic>
        <p:nvPicPr>
          <p:cNvPr id="4" name="Picture 3">
            <a:extLst>
              <a:ext uri="{FF2B5EF4-FFF2-40B4-BE49-F238E27FC236}">
                <a16:creationId xmlns:a16="http://schemas.microsoft.com/office/drawing/2014/main" id="{A0DB244D-3F32-A148-BCD7-66794F25C9B7}"/>
              </a:ext>
            </a:extLst>
          </p:cNvPr>
          <p:cNvPicPr>
            <a:picLocks noChangeAspect="1"/>
          </p:cNvPicPr>
          <p:nvPr/>
        </p:nvPicPr>
        <p:blipFill>
          <a:blip r:embed="rId2"/>
          <a:stretch>
            <a:fillRect/>
          </a:stretch>
        </p:blipFill>
        <p:spPr>
          <a:xfrm>
            <a:off x="4246685" y="407684"/>
            <a:ext cx="7046414" cy="6450316"/>
          </a:xfrm>
          <a:prstGeom prst="rect">
            <a:avLst/>
          </a:prstGeom>
        </p:spPr>
      </p:pic>
      <p:sp>
        <p:nvSpPr>
          <p:cNvPr id="5" name="TextBox 4">
            <a:extLst>
              <a:ext uri="{FF2B5EF4-FFF2-40B4-BE49-F238E27FC236}">
                <a16:creationId xmlns:a16="http://schemas.microsoft.com/office/drawing/2014/main" id="{6ED2B05F-3E34-D04E-B18B-9FB9BB3CD85B}"/>
              </a:ext>
            </a:extLst>
          </p:cNvPr>
          <p:cNvSpPr txBox="1"/>
          <p:nvPr/>
        </p:nvSpPr>
        <p:spPr>
          <a:xfrm>
            <a:off x="0" y="2801845"/>
            <a:ext cx="3656770" cy="1200329"/>
          </a:xfrm>
          <a:prstGeom prst="rect">
            <a:avLst/>
          </a:prstGeom>
          <a:noFill/>
        </p:spPr>
        <p:txBody>
          <a:bodyPr wrap="none" rtlCol="0">
            <a:spAutoFit/>
          </a:bodyPr>
          <a:lstStyle/>
          <a:p>
            <a:r>
              <a:rPr lang="en-US" sz="2400" dirty="0"/>
              <a:t>10</a:t>
            </a:r>
            <a:r>
              <a:rPr lang="en-US" sz="2400" baseline="30000" dirty="0"/>
              <a:t>3</a:t>
            </a:r>
            <a:r>
              <a:rPr lang="en-US" sz="2400" dirty="0"/>
              <a:t>-10</a:t>
            </a:r>
            <a:r>
              <a:rPr lang="en-US" sz="2400" baseline="30000" dirty="0"/>
              <a:t>7</a:t>
            </a:r>
            <a:r>
              <a:rPr lang="en-US" sz="2400" dirty="0"/>
              <a:t> </a:t>
            </a:r>
            <a:r>
              <a:rPr lang="en-US" sz="2400" dirty="0" err="1"/>
              <a:t>Msolar</a:t>
            </a:r>
            <a:r>
              <a:rPr lang="en-US" sz="2400" dirty="0"/>
              <a:t> </a:t>
            </a:r>
            <a:r>
              <a:rPr lang="ja-JP" altLang="en-US" sz="2400"/>
              <a:t>のブラック</a:t>
            </a:r>
            <a:endParaRPr lang="en-US" altLang="ja-JP" sz="2400" dirty="0"/>
          </a:p>
          <a:p>
            <a:r>
              <a:rPr lang="ja-JP" altLang="en-US" sz="2400"/>
              <a:t>ホール連星が</a:t>
            </a:r>
            <a:r>
              <a:rPr lang="en-US" sz="2400" dirty="0"/>
              <a:t>SN10</a:t>
            </a:r>
            <a:r>
              <a:rPr lang="ja-JP" altLang="en-US" sz="2400"/>
              <a:t>以上で</a:t>
            </a:r>
            <a:endParaRPr lang="en-US" altLang="ja-JP" sz="2400" dirty="0"/>
          </a:p>
          <a:p>
            <a:r>
              <a:rPr lang="en-US" altLang="ja-JP" sz="2400" dirty="0"/>
              <a:t>z&gt;15</a:t>
            </a:r>
            <a:r>
              <a:rPr lang="ja-JP" altLang="en-US" sz="2400"/>
              <a:t>まで見渡せる。</a:t>
            </a:r>
            <a:endParaRPr lang="en-US" altLang="ja-JP" sz="2400" dirty="0"/>
          </a:p>
        </p:txBody>
      </p:sp>
      <p:sp>
        <p:nvSpPr>
          <p:cNvPr id="3" name="Slide Number Placeholder 2">
            <a:extLst>
              <a:ext uri="{FF2B5EF4-FFF2-40B4-BE49-F238E27FC236}">
                <a16:creationId xmlns:a16="http://schemas.microsoft.com/office/drawing/2014/main" id="{49E94B11-6A5F-D444-9F8B-400842FD9EB7}"/>
              </a:ext>
            </a:extLst>
          </p:cNvPr>
          <p:cNvSpPr>
            <a:spLocks noGrp="1"/>
          </p:cNvSpPr>
          <p:nvPr>
            <p:ph type="sldNum" sz="quarter" idx="12"/>
          </p:nvPr>
        </p:nvSpPr>
        <p:spPr/>
        <p:txBody>
          <a:bodyPr/>
          <a:lstStyle/>
          <a:p>
            <a:fld id="{A7F6DD42-6E80-564A-AF60-3EE711B42AE6}" type="slidenum">
              <a:rPr lang="en-US" smtClean="0"/>
              <a:t>6</a:t>
            </a:fld>
            <a:endParaRPr lang="en-US"/>
          </a:p>
        </p:txBody>
      </p:sp>
      <p:sp>
        <p:nvSpPr>
          <p:cNvPr id="6" name="TextBox 5">
            <a:extLst>
              <a:ext uri="{FF2B5EF4-FFF2-40B4-BE49-F238E27FC236}">
                <a16:creationId xmlns:a16="http://schemas.microsoft.com/office/drawing/2014/main" id="{B0178530-6FFC-894B-94FA-E9951A3293F4}"/>
              </a:ext>
            </a:extLst>
          </p:cNvPr>
          <p:cNvSpPr txBox="1"/>
          <p:nvPr/>
        </p:nvSpPr>
        <p:spPr>
          <a:xfrm>
            <a:off x="4818983" y="6488668"/>
            <a:ext cx="2554033" cy="369332"/>
          </a:xfrm>
          <a:prstGeom prst="rect">
            <a:avLst/>
          </a:prstGeom>
          <a:noFill/>
        </p:spPr>
        <p:txBody>
          <a:bodyPr wrap="none" rtlCol="0">
            <a:spAutoFit/>
          </a:bodyPr>
          <a:lstStyle/>
          <a:p>
            <a:r>
              <a:rPr lang="en-US" dirty="0"/>
              <a:t>Total source-frame mass</a:t>
            </a:r>
          </a:p>
        </p:txBody>
      </p:sp>
    </p:spTree>
    <p:extLst>
      <p:ext uri="{BB962C8B-B14F-4D97-AF65-F5344CB8AC3E}">
        <p14:creationId xmlns:p14="http://schemas.microsoft.com/office/powerpoint/2010/main" val="3210251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EFD00-70AB-584D-93CF-33588E826AB7}"/>
              </a:ext>
            </a:extLst>
          </p:cNvPr>
          <p:cNvSpPr>
            <a:spLocks noGrp="1"/>
          </p:cNvSpPr>
          <p:nvPr>
            <p:ph type="title"/>
          </p:nvPr>
        </p:nvSpPr>
        <p:spPr/>
        <p:txBody>
          <a:bodyPr/>
          <a:lstStyle/>
          <a:p>
            <a:r>
              <a:rPr lang="ja-JP" altLang="en-US"/>
              <a:t>期待されるサイエンス</a:t>
            </a:r>
            <a:endParaRPr lang="en-US" dirty="0"/>
          </a:p>
        </p:txBody>
      </p:sp>
      <p:sp>
        <p:nvSpPr>
          <p:cNvPr id="3" name="Content Placeholder 2">
            <a:extLst>
              <a:ext uri="{FF2B5EF4-FFF2-40B4-BE49-F238E27FC236}">
                <a16:creationId xmlns:a16="http://schemas.microsoft.com/office/drawing/2014/main" id="{DB96BC85-F981-B545-B766-BE4082F3921F}"/>
              </a:ext>
            </a:extLst>
          </p:cNvPr>
          <p:cNvSpPr>
            <a:spLocks noGrp="1"/>
          </p:cNvSpPr>
          <p:nvPr>
            <p:ph idx="1"/>
          </p:nvPr>
        </p:nvSpPr>
        <p:spPr>
          <a:xfrm>
            <a:off x="542441" y="1690688"/>
            <a:ext cx="10811359" cy="618879"/>
          </a:xfrm>
        </p:spPr>
        <p:txBody>
          <a:bodyPr>
            <a:normAutofit fontScale="85000" lnSpcReduction="10000"/>
          </a:bodyPr>
          <a:lstStyle/>
          <a:p>
            <a:r>
              <a:rPr lang="ja-JP" altLang="en-US"/>
              <a:t>地上の重力波望遠鏡（</a:t>
            </a:r>
            <a:r>
              <a:rPr lang="en-US" altLang="ja-JP" dirty="0"/>
              <a:t>1Hz-1kHz</a:t>
            </a:r>
            <a:r>
              <a:rPr lang="ja-JP" altLang="en-US"/>
              <a:t>）では観測の難しい連星系が観測対象となる。</a:t>
            </a:r>
            <a:endParaRPr lang="en-US" dirty="0"/>
          </a:p>
        </p:txBody>
      </p:sp>
      <p:sp>
        <p:nvSpPr>
          <p:cNvPr id="4" name="Content Placeholder 2">
            <a:extLst>
              <a:ext uri="{FF2B5EF4-FFF2-40B4-BE49-F238E27FC236}">
                <a16:creationId xmlns:a16="http://schemas.microsoft.com/office/drawing/2014/main" id="{0EF29D36-38E5-684E-A9D8-4F7FFF28ED6A}"/>
              </a:ext>
            </a:extLst>
          </p:cNvPr>
          <p:cNvSpPr txBox="1">
            <a:spLocks/>
          </p:cNvSpPr>
          <p:nvPr/>
        </p:nvSpPr>
        <p:spPr>
          <a:xfrm>
            <a:off x="1140739" y="2386985"/>
            <a:ext cx="9910521" cy="37861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ja-JP" altLang="en-US"/>
              <a:t>天の川銀河内での連星（</a:t>
            </a:r>
            <a:r>
              <a:rPr lang="en-US" altLang="ja-JP" dirty="0"/>
              <a:t>WD</a:t>
            </a:r>
            <a:r>
              <a:rPr lang="ja-JP" altLang="en-US"/>
              <a:t>を含む）形成・進化の研究</a:t>
            </a:r>
            <a:endParaRPr lang="en-US" altLang="ja-JP" dirty="0"/>
          </a:p>
          <a:p>
            <a:pPr marL="514350" indent="-514350">
              <a:buFont typeface="+mj-lt"/>
              <a:buAutoNum type="arabicPeriod"/>
            </a:pPr>
            <a:r>
              <a:rPr lang="en-US" altLang="ja-JP" dirty="0"/>
              <a:t>SMBH</a:t>
            </a:r>
            <a:r>
              <a:rPr lang="ja-JP" altLang="en-US"/>
              <a:t>の起源・進化・合体の歴史の研究</a:t>
            </a:r>
            <a:endParaRPr lang="en-US" altLang="ja-JP" dirty="0"/>
          </a:p>
          <a:p>
            <a:pPr marL="514350" indent="-514350">
              <a:buFont typeface="+mj-lt"/>
              <a:buAutoNum type="arabicPeriod"/>
            </a:pPr>
            <a:r>
              <a:rPr lang="en-US" altLang="ja-JP" dirty="0"/>
              <a:t>EMRI*</a:t>
            </a:r>
            <a:r>
              <a:rPr lang="ja-JP" altLang="en-US"/>
              <a:t>を使った銀河核中心の調査</a:t>
            </a:r>
            <a:endParaRPr lang="en-US" altLang="ja-JP" dirty="0"/>
          </a:p>
          <a:p>
            <a:pPr marL="514350" indent="-514350">
              <a:buFont typeface="+mj-lt"/>
              <a:buAutoNum type="arabicPeriod"/>
            </a:pPr>
            <a:r>
              <a:rPr lang="ja-JP" altLang="en-US"/>
              <a:t>恒星質量</a:t>
            </a:r>
            <a:r>
              <a:rPr lang="en-US" altLang="ja-JP" dirty="0"/>
              <a:t>BH</a:t>
            </a:r>
            <a:r>
              <a:rPr lang="ja-JP" altLang="en-US"/>
              <a:t>の起源に迫る</a:t>
            </a:r>
            <a:endParaRPr lang="en-US" altLang="ja-JP" dirty="0"/>
          </a:p>
          <a:p>
            <a:pPr marL="514350" indent="-514350">
              <a:buFont typeface="+mj-lt"/>
              <a:buAutoNum type="arabicPeriod"/>
            </a:pPr>
            <a:r>
              <a:rPr lang="en-US" altLang="ja-JP" dirty="0"/>
              <a:t>BH</a:t>
            </a:r>
            <a:r>
              <a:rPr lang="ja-JP" altLang="en-US"/>
              <a:t>時空物理の詳細検証</a:t>
            </a:r>
            <a:endParaRPr lang="en-US" altLang="ja-JP" dirty="0"/>
          </a:p>
          <a:p>
            <a:pPr marL="514350" indent="-514350">
              <a:buFont typeface="+mj-lt"/>
              <a:buAutoNum type="arabicPeriod"/>
            </a:pPr>
            <a:r>
              <a:rPr lang="en-US" altLang="ja-JP" dirty="0"/>
              <a:t>Standard Siren </a:t>
            </a:r>
            <a:r>
              <a:rPr lang="ja-JP" altLang="en-US"/>
              <a:t>を用いた宇宙論への貢献</a:t>
            </a:r>
            <a:endParaRPr lang="en-US" altLang="ja-JP" dirty="0"/>
          </a:p>
          <a:p>
            <a:pPr marL="514350" indent="-514350">
              <a:buFont typeface="+mj-lt"/>
              <a:buAutoNum type="arabicPeriod"/>
            </a:pPr>
            <a:r>
              <a:rPr lang="ja-JP" altLang="en-US"/>
              <a:t>宇宙背景重力波輻射の探査</a:t>
            </a:r>
            <a:endParaRPr lang="en-US" altLang="ja-JP" dirty="0"/>
          </a:p>
          <a:p>
            <a:pPr marL="514350" indent="-514350">
              <a:buFont typeface="+mj-lt"/>
              <a:buAutoNum type="arabicPeriod"/>
            </a:pPr>
            <a:r>
              <a:rPr lang="ja-JP" altLang="en-US"/>
              <a:t>バースト重力波と予期せぬ重力波源の探査</a:t>
            </a:r>
            <a:endParaRPr lang="en-US" altLang="ja-JP" dirty="0"/>
          </a:p>
          <a:p>
            <a:endParaRPr lang="en-US" dirty="0"/>
          </a:p>
        </p:txBody>
      </p:sp>
      <p:sp>
        <p:nvSpPr>
          <p:cNvPr id="5" name="TextBox 4">
            <a:extLst>
              <a:ext uri="{FF2B5EF4-FFF2-40B4-BE49-F238E27FC236}">
                <a16:creationId xmlns:a16="http://schemas.microsoft.com/office/drawing/2014/main" id="{13DE9CC1-E370-8947-9957-A7EA72756FEA}"/>
              </a:ext>
            </a:extLst>
          </p:cNvPr>
          <p:cNvSpPr txBox="1"/>
          <p:nvPr/>
        </p:nvSpPr>
        <p:spPr>
          <a:xfrm>
            <a:off x="6995885" y="6308209"/>
            <a:ext cx="2985561" cy="369332"/>
          </a:xfrm>
          <a:prstGeom prst="rect">
            <a:avLst/>
          </a:prstGeom>
          <a:noFill/>
        </p:spPr>
        <p:txBody>
          <a:bodyPr wrap="none" rtlCol="0">
            <a:spAutoFit/>
          </a:bodyPr>
          <a:lstStyle/>
          <a:p>
            <a:r>
              <a:rPr lang="en-US" dirty="0"/>
              <a:t>*Extreme Mass Ratio </a:t>
            </a:r>
            <a:r>
              <a:rPr lang="en-US" dirty="0" err="1"/>
              <a:t>Inspiral</a:t>
            </a:r>
            <a:endParaRPr lang="en-US" dirty="0"/>
          </a:p>
        </p:txBody>
      </p:sp>
      <p:sp>
        <p:nvSpPr>
          <p:cNvPr id="6" name="Slide Number Placeholder 5">
            <a:extLst>
              <a:ext uri="{FF2B5EF4-FFF2-40B4-BE49-F238E27FC236}">
                <a16:creationId xmlns:a16="http://schemas.microsoft.com/office/drawing/2014/main" id="{EAA7FFA7-1D20-7540-9EB4-5902F23B42BB}"/>
              </a:ext>
            </a:extLst>
          </p:cNvPr>
          <p:cNvSpPr>
            <a:spLocks noGrp="1"/>
          </p:cNvSpPr>
          <p:nvPr>
            <p:ph type="sldNum" sz="quarter" idx="12"/>
          </p:nvPr>
        </p:nvSpPr>
        <p:spPr/>
        <p:txBody>
          <a:bodyPr/>
          <a:lstStyle/>
          <a:p>
            <a:fld id="{A7F6DD42-6E80-564A-AF60-3EE711B42AE6}" type="slidenum">
              <a:rPr lang="en-US" smtClean="0"/>
              <a:t>7</a:t>
            </a:fld>
            <a:endParaRPr lang="en-US"/>
          </a:p>
        </p:txBody>
      </p:sp>
    </p:spTree>
    <p:extLst>
      <p:ext uri="{BB962C8B-B14F-4D97-AF65-F5344CB8AC3E}">
        <p14:creationId xmlns:p14="http://schemas.microsoft.com/office/powerpoint/2010/main" val="1967399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B955-2EF2-7C40-883A-7EA2A05B30C7}"/>
              </a:ext>
            </a:extLst>
          </p:cNvPr>
          <p:cNvSpPr>
            <a:spLocks noGrp="1"/>
          </p:cNvSpPr>
          <p:nvPr>
            <p:ph type="title"/>
          </p:nvPr>
        </p:nvSpPr>
        <p:spPr/>
        <p:txBody>
          <a:bodyPr/>
          <a:lstStyle/>
          <a:p>
            <a:r>
              <a:rPr lang="ja-JP" altLang="en-US"/>
              <a:t>他波長・マルチメッセンジャー観測</a:t>
            </a:r>
            <a:endParaRPr lang="en-US" dirty="0"/>
          </a:p>
        </p:txBody>
      </p:sp>
      <p:pic>
        <p:nvPicPr>
          <p:cNvPr id="4" name="Picture 3">
            <a:extLst>
              <a:ext uri="{FF2B5EF4-FFF2-40B4-BE49-F238E27FC236}">
                <a16:creationId xmlns:a16="http://schemas.microsoft.com/office/drawing/2014/main" id="{4D1E1000-0A6B-954F-89C7-A8751AE8488F}"/>
              </a:ext>
            </a:extLst>
          </p:cNvPr>
          <p:cNvPicPr>
            <a:picLocks noChangeAspect="1"/>
          </p:cNvPicPr>
          <p:nvPr/>
        </p:nvPicPr>
        <p:blipFill>
          <a:blip r:embed="rId2"/>
          <a:stretch>
            <a:fillRect/>
          </a:stretch>
        </p:blipFill>
        <p:spPr>
          <a:xfrm>
            <a:off x="4370522" y="1309493"/>
            <a:ext cx="7600470" cy="5548507"/>
          </a:xfrm>
          <a:prstGeom prst="rect">
            <a:avLst/>
          </a:prstGeom>
        </p:spPr>
      </p:pic>
      <p:sp>
        <p:nvSpPr>
          <p:cNvPr id="5" name="TextBox 4">
            <a:extLst>
              <a:ext uri="{FF2B5EF4-FFF2-40B4-BE49-F238E27FC236}">
                <a16:creationId xmlns:a16="http://schemas.microsoft.com/office/drawing/2014/main" id="{7864EA77-E192-6140-8924-5A34BE0DF89A}"/>
              </a:ext>
            </a:extLst>
          </p:cNvPr>
          <p:cNvSpPr txBox="1"/>
          <p:nvPr/>
        </p:nvSpPr>
        <p:spPr>
          <a:xfrm>
            <a:off x="278969" y="2185261"/>
            <a:ext cx="4897465" cy="2308324"/>
          </a:xfrm>
          <a:prstGeom prst="rect">
            <a:avLst/>
          </a:prstGeom>
          <a:noFill/>
        </p:spPr>
        <p:txBody>
          <a:bodyPr wrap="square" rtlCol="0">
            <a:spAutoFit/>
          </a:bodyPr>
          <a:lstStyle/>
          <a:p>
            <a:r>
              <a:rPr lang="en-US" dirty="0"/>
              <a:t>LISA</a:t>
            </a:r>
            <a:r>
              <a:rPr lang="ja-JP" altLang="en-US"/>
              <a:t>の観測から早い段階でアラート</a:t>
            </a:r>
            <a:endParaRPr lang="en-US" altLang="ja-JP" dirty="0"/>
          </a:p>
          <a:p>
            <a:r>
              <a:rPr lang="ja-JP" altLang="en-US"/>
              <a:t>を出すことが可能。</a:t>
            </a:r>
            <a:endParaRPr lang="en-US" altLang="ja-JP" dirty="0"/>
          </a:p>
          <a:p>
            <a:pPr marL="285750" indent="-285750">
              <a:buFont typeface="Symbol" pitchFamily="2" charset="2"/>
              <a:buChar char="Þ"/>
            </a:pPr>
            <a:r>
              <a:rPr lang="ja-JP" altLang="en-US"/>
              <a:t>地上の重力波検出器</a:t>
            </a:r>
            <a:endParaRPr lang="en-US" altLang="ja-JP" dirty="0"/>
          </a:p>
          <a:p>
            <a:pPr marL="285750" indent="-285750">
              <a:buFont typeface="Symbol" pitchFamily="2" charset="2"/>
              <a:buChar char="Þ"/>
            </a:pPr>
            <a:r>
              <a:rPr lang="ja-JP" altLang="en-US"/>
              <a:t>その他電磁波観測</a:t>
            </a:r>
            <a:endParaRPr lang="en-US" altLang="ja-JP" dirty="0"/>
          </a:p>
          <a:p>
            <a:r>
              <a:rPr lang="ja-JP" altLang="en-US"/>
              <a:t>へ場所と合体時刻を予告できる。</a:t>
            </a:r>
            <a:endParaRPr lang="en-US" altLang="ja-JP" dirty="0"/>
          </a:p>
          <a:p>
            <a:endParaRPr lang="en-US" altLang="ja-JP" dirty="0"/>
          </a:p>
          <a:p>
            <a:r>
              <a:rPr lang="en-US" altLang="ja-JP" dirty="0"/>
              <a:t>B-DECIGO</a:t>
            </a:r>
            <a:r>
              <a:rPr lang="ja-JP" altLang="en-US"/>
              <a:t>は</a:t>
            </a:r>
            <a:r>
              <a:rPr lang="en-US" altLang="ja-JP" dirty="0"/>
              <a:t>0.1Hz</a:t>
            </a:r>
            <a:r>
              <a:rPr lang="ja-JP" altLang="en-US"/>
              <a:t>帯に感度を持つ</a:t>
            </a:r>
            <a:endParaRPr lang="en-US" altLang="ja-JP" dirty="0"/>
          </a:p>
          <a:p>
            <a:r>
              <a:rPr lang="en-US" altLang="ja-JP" dirty="0"/>
              <a:t>=&gt; </a:t>
            </a:r>
            <a:r>
              <a:rPr lang="ja-JP" altLang="en-US"/>
              <a:t>相補的な関係</a:t>
            </a:r>
            <a:endParaRPr lang="en-US" altLang="ja-JP" dirty="0"/>
          </a:p>
        </p:txBody>
      </p:sp>
      <p:sp>
        <p:nvSpPr>
          <p:cNvPr id="3" name="Slide Number Placeholder 2">
            <a:extLst>
              <a:ext uri="{FF2B5EF4-FFF2-40B4-BE49-F238E27FC236}">
                <a16:creationId xmlns:a16="http://schemas.microsoft.com/office/drawing/2014/main" id="{431C7020-9863-A642-B4BE-B4FCBDE00A46}"/>
              </a:ext>
            </a:extLst>
          </p:cNvPr>
          <p:cNvSpPr>
            <a:spLocks noGrp="1"/>
          </p:cNvSpPr>
          <p:nvPr>
            <p:ph type="sldNum" sz="quarter" idx="12"/>
          </p:nvPr>
        </p:nvSpPr>
        <p:spPr/>
        <p:txBody>
          <a:bodyPr/>
          <a:lstStyle/>
          <a:p>
            <a:fld id="{A7F6DD42-6E80-564A-AF60-3EE711B42AE6}" type="slidenum">
              <a:rPr lang="en-US" smtClean="0"/>
              <a:t>8</a:t>
            </a:fld>
            <a:endParaRPr lang="en-US"/>
          </a:p>
        </p:txBody>
      </p:sp>
    </p:spTree>
    <p:extLst>
      <p:ext uri="{BB962C8B-B14F-4D97-AF65-F5344CB8AC3E}">
        <p14:creationId xmlns:p14="http://schemas.microsoft.com/office/powerpoint/2010/main" val="1295386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4113</TotalTime>
  <Words>1045</Words>
  <Application>Microsoft Macintosh PowerPoint</Application>
  <PresentationFormat>Widescreen</PresentationFormat>
  <Paragraphs>206</Paragraphs>
  <Slides>19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游ゴシック</vt:lpstr>
      <vt:lpstr>游ゴシック Light</vt:lpstr>
      <vt:lpstr>Arial</vt:lpstr>
      <vt:lpstr>Calibri</vt:lpstr>
      <vt:lpstr>Calibri Light</vt:lpstr>
      <vt:lpstr>Cambria Math</vt:lpstr>
      <vt:lpstr>Symbol</vt:lpstr>
      <vt:lpstr>Office Theme</vt:lpstr>
      <vt:lpstr>PowerPoint Presentation</vt:lpstr>
      <vt:lpstr>なぜ宇宙でやるのか</vt:lpstr>
      <vt:lpstr>LISAとは</vt:lpstr>
      <vt:lpstr>人工衛星軌道</vt:lpstr>
      <vt:lpstr>ハードウェア概観</vt:lpstr>
      <vt:lpstr>前哨衛星LISA path finderによる 要求される加速度雑音の達成</vt:lpstr>
      <vt:lpstr>重たいものを、 遠くまで</vt:lpstr>
      <vt:lpstr>期待されるサイエンス</vt:lpstr>
      <vt:lpstr>他波長・マルチメッセンジャー観測</vt:lpstr>
      <vt:lpstr>スケジュール</vt:lpstr>
      <vt:lpstr>想定される必要経費</vt:lpstr>
      <vt:lpstr>LISA全体の体制</vt:lpstr>
      <vt:lpstr>日本機器開発グループの体制と人員</vt:lpstr>
      <vt:lpstr>提案・検討中の貢献項目</vt:lpstr>
      <vt:lpstr>貢献項目(A) ４つ分割光検出器の開発</vt:lpstr>
      <vt:lpstr>貢献項目( C ) JSSODを使用した電子・光学部品の軌道上試験</vt:lpstr>
      <vt:lpstr>PowerPoint Presentation</vt:lpstr>
      <vt:lpstr>Robotic arm + airlock = interesting</vt:lpstr>
      <vt:lpstr>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LISA (Laser Interferomter Space Antenna)</dc:title>
  <dc:creator>和泉　究</dc:creator>
  <cp:lastModifiedBy>和泉　究</cp:lastModifiedBy>
  <cp:revision>583</cp:revision>
  <cp:lastPrinted>2018-09-13T06:06:47Z</cp:lastPrinted>
  <dcterms:created xsi:type="dcterms:W3CDTF">2018-09-11T20:28:47Z</dcterms:created>
  <dcterms:modified xsi:type="dcterms:W3CDTF">2018-11-02T07:13:25Z</dcterms:modified>
</cp:coreProperties>
</file>