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315" r:id="rId3"/>
    <p:sldId id="291" r:id="rId4"/>
    <p:sldId id="308" r:id="rId5"/>
    <p:sldId id="282" r:id="rId6"/>
    <p:sldId id="306" r:id="rId7"/>
    <p:sldId id="314" r:id="rId8"/>
    <p:sldId id="303" r:id="rId9"/>
    <p:sldId id="298" r:id="rId10"/>
    <p:sldId id="300" r:id="rId11"/>
    <p:sldId id="283" r:id="rId12"/>
    <p:sldId id="309" r:id="rId13"/>
    <p:sldId id="301" r:id="rId14"/>
    <p:sldId id="284" r:id="rId15"/>
    <p:sldId id="285" r:id="rId16"/>
    <p:sldId id="292" r:id="rId17"/>
    <p:sldId id="286" r:id="rId18"/>
    <p:sldId id="310" r:id="rId19"/>
    <p:sldId id="316" r:id="rId20"/>
    <p:sldId id="317" r:id="rId21"/>
    <p:sldId id="318" r:id="rId22"/>
    <p:sldId id="296" r:id="rId23"/>
    <p:sldId id="297" r:id="rId24"/>
    <p:sldId id="319" r:id="rId25"/>
    <p:sldId id="289" r:id="rId26"/>
    <p:sldId id="302" r:id="rId27"/>
    <p:sldId id="307" r:id="rId28"/>
    <p:sldId id="294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FE7"/>
    <a:srgbClr val="D4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87" d="100"/>
          <a:sy n="87" d="100"/>
        </p:scale>
        <p:origin x="6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2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1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56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5529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457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810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89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50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005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298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37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12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13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93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3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11/2/2018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366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334601" y="2851152"/>
            <a:ext cx="4566232" cy="2629989"/>
          </a:xfrm>
        </p:spPr>
        <p:txBody>
          <a:bodyPr>
            <a:normAutofit/>
          </a:bodyPr>
          <a:lstStyle/>
          <a:p>
            <a:pPr algn="l"/>
            <a:r>
              <a:rPr lang="ja-JP" altLang="en-US" sz="2800" dirty="0">
                <a:latin typeface="+mn-lt"/>
                <a:ea typeface="HG正楷書体-PRO" panose="03000600000000000000" pitchFamily="66" charset="-128"/>
              </a:rPr>
              <a:t>磯山総一郎（</a:t>
            </a:r>
            <a:r>
              <a:rPr lang="en-US" altLang="ja-JP" sz="2800" dirty="0">
                <a:latin typeface="+mn-lt"/>
                <a:ea typeface="HG正楷書体-PRO" panose="03000600000000000000" pitchFamily="66" charset="-128"/>
              </a:rPr>
              <a:t>IIP-FURN</a:t>
            </a:r>
            <a:r>
              <a:rPr lang="ja-JP" altLang="en-US" sz="2800" dirty="0">
                <a:latin typeface="+mn-lt"/>
                <a:ea typeface="HG正楷書体-PRO" panose="03000600000000000000" pitchFamily="66" charset="-128"/>
              </a:rPr>
              <a:t>）</a:t>
            </a:r>
            <a:endParaRPr lang="en-US" altLang="ja-JP" sz="2800" dirty="0">
              <a:latin typeface="+mn-lt"/>
              <a:ea typeface="HG正楷書体-PRO" panose="03000600000000000000" pitchFamily="66" charset="-128"/>
            </a:endParaRPr>
          </a:p>
          <a:p>
            <a:pPr algn="l"/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HG正楷書体-PRO" panose="03000600000000000000" pitchFamily="66" charset="-128"/>
              </a:rPr>
              <a:t>中野寛之（龍谷大法）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HG正楷書体-PRO" panose="03000600000000000000" pitchFamily="66" charset="-128"/>
            </a:endParaRPr>
          </a:p>
          <a:p>
            <a:pPr algn="l"/>
            <a:r>
              <a:rPr lang="ja-JP" altLang="en-US" sz="2800" dirty="0">
                <a:latin typeface="+mn-lt"/>
                <a:ea typeface="HG正楷書体-PRO" panose="03000600000000000000" pitchFamily="66" charset="-128"/>
              </a:rPr>
              <a:t>中村卓史（京大理）</a:t>
            </a:r>
            <a:endParaRPr lang="en-US" altLang="ja-JP" sz="2800" dirty="0">
              <a:latin typeface="+mn-lt"/>
              <a:ea typeface="HG正楷書体-PRO" panose="03000600000000000000" pitchFamily="66" charset="-128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87760" y="559300"/>
            <a:ext cx="8968480" cy="1194650"/>
          </a:xfrm>
        </p:spPr>
        <p:txBody>
          <a:bodyPr>
            <a:normAutofit/>
          </a:bodyPr>
          <a:lstStyle/>
          <a:p>
            <a:r>
              <a:rPr lang="en-US" altLang="ja-JP" sz="3600" b="1" dirty="0">
                <a:latin typeface="+mn-lt"/>
              </a:rPr>
              <a:t>Multiband gravitational-wave astronomy:</a:t>
            </a:r>
            <a:br>
              <a:rPr lang="en-US" altLang="ja-JP" sz="3600" b="1" dirty="0">
                <a:latin typeface="+mn-lt"/>
              </a:rPr>
            </a:br>
            <a:r>
              <a:rPr lang="en-US" altLang="ja-JP" sz="3600" b="1" dirty="0">
                <a:latin typeface="+mn-lt"/>
              </a:rPr>
              <a:t>Observing binary </a:t>
            </a:r>
            <a:r>
              <a:rPr lang="en-US" altLang="ja-JP" sz="3600" b="1" dirty="0" err="1">
                <a:latin typeface="+mn-lt"/>
              </a:rPr>
              <a:t>inspirals</a:t>
            </a:r>
            <a:endParaRPr kumimoji="1" lang="ja-JP" altLang="en-US" sz="3600" b="1" dirty="0">
              <a:latin typeface="+mn-lt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61582" y="6191287"/>
            <a:ext cx="5977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第１７回</a:t>
            </a:r>
            <a:r>
              <a:rPr kumimoji="1" lang="en-US" altLang="ja-JP" sz="2400" dirty="0"/>
              <a:t>DECIGO</a:t>
            </a:r>
            <a:r>
              <a:rPr kumimoji="1" lang="ja-JP" altLang="en-US" sz="2400" dirty="0"/>
              <a:t>ワークショップ，名古屋大学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4E3FA30-4D65-4956-9F26-22F2491196F1}"/>
              </a:ext>
            </a:extLst>
          </p:cNvPr>
          <p:cNvSpPr/>
          <p:nvPr/>
        </p:nvSpPr>
        <p:spPr>
          <a:xfrm>
            <a:off x="5468645" y="2102496"/>
            <a:ext cx="3432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PTEP 2018, 073E01 (2018)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15372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6EEBC7-E06F-41D5-A671-261F6EC3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長いインスパイラル</a:t>
            </a:r>
          </a:p>
        </p:txBody>
      </p:sp>
      <p:graphicFrame>
        <p:nvGraphicFramePr>
          <p:cNvPr id="4" name="オブジェクト 3">
            <a:extLst>
              <a:ext uri="{FF2B5EF4-FFF2-40B4-BE49-F238E27FC236}">
                <a16:creationId xmlns:a16="http://schemas.microsoft.com/office/drawing/2014/main" id="{E217DA50-FF91-41A5-A702-05A19B975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000744"/>
              </p:ext>
            </p:extLst>
          </p:nvPr>
        </p:nvGraphicFramePr>
        <p:xfrm>
          <a:off x="731575" y="1397753"/>
          <a:ext cx="7680849" cy="5362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Acrobat Document" r:id="rId3" imgW="4355977" imgH="3041562" progId="AcroExch.Document.DC">
                  <p:embed/>
                </p:oleObj>
              </mc:Choice>
              <mc:Fallback>
                <p:oleObj name="Acrobat Document" r:id="rId3" imgW="4355977" imgH="3041562" progId="AcroExch.Document.DC">
                  <p:embed/>
                  <p:pic>
                    <p:nvPicPr>
                      <p:cNvPr id="8" name="オブジェクト 7">
                        <a:extLst>
                          <a:ext uri="{FF2B5EF4-FFF2-40B4-BE49-F238E27FC236}">
                            <a16:creationId xmlns:a16="http://schemas.microsoft.com/office/drawing/2014/main" id="{8CC718AC-1BCA-4115-BAB8-0B1C7A5C78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75" y="1397753"/>
                        <a:ext cx="7680849" cy="5362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DDE77D3-BCD4-4C63-8A73-4CAC626C616A}"/>
              </a:ext>
            </a:extLst>
          </p:cNvPr>
          <p:cNvSpPr txBox="1"/>
          <p:nvPr/>
        </p:nvSpPr>
        <p:spPr>
          <a:xfrm>
            <a:off x="2846710" y="4840519"/>
            <a:ext cx="4147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</a:rPr>
              <a:t>長いインスパイラル重力波は，</a:t>
            </a:r>
            <a:br>
              <a:rPr kumimoji="1" lang="en-US" altLang="ja-JP" sz="2400" b="1" dirty="0">
                <a:solidFill>
                  <a:srgbClr val="FF0000"/>
                </a:solidFill>
              </a:rPr>
            </a:br>
            <a:r>
              <a:rPr kumimoji="1" lang="ja-JP" altLang="en-US" sz="2400" b="1" dirty="0">
                <a:solidFill>
                  <a:srgbClr val="FF0000"/>
                </a:solidFill>
              </a:rPr>
              <a:t>パラメータ決定精度を高める！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A6D3F9B-1554-4822-BBBE-49A3F742A178}"/>
              </a:ext>
            </a:extLst>
          </p:cNvPr>
          <p:cNvSpPr txBox="1"/>
          <p:nvPr/>
        </p:nvSpPr>
        <p:spPr>
          <a:xfrm>
            <a:off x="1876894" y="2219514"/>
            <a:ext cx="6086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SXS:BBH:0259</a:t>
            </a:r>
          </a:p>
          <a:p>
            <a:r>
              <a:rPr kumimoji="1" lang="en-US" altLang="ja-JP" dirty="0">
                <a:solidFill>
                  <a:schemeClr val="bg1"/>
                </a:solidFill>
              </a:rPr>
              <a:t>from https://data.black-holes.org/waveforms/index.html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6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A1558-AF96-4BDE-8094-30D1B8CB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検出器と</a:t>
            </a:r>
            <a:r>
              <a:rPr lang="ja-JP" altLang="en-US" b="1" dirty="0"/>
              <a:t>インスパイラル</a:t>
            </a:r>
            <a:r>
              <a:rPr kumimoji="1" lang="ja-JP" altLang="en-US" b="1" dirty="0"/>
              <a:t>重力波</a:t>
            </a:r>
          </a:p>
        </p:txBody>
      </p:sp>
      <p:pic>
        <p:nvPicPr>
          <p:cNvPr id="4" name="コンテンツ プレースホルダー 5">
            <a:extLst>
              <a:ext uri="{FF2B5EF4-FFF2-40B4-BE49-F238E27FC236}">
                <a16:creationId xmlns:a16="http://schemas.microsoft.com/office/drawing/2014/main" id="{29743904-8F12-4A6F-A825-214223F53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5" t="29849" r="31116" b="8648"/>
          <a:stretch/>
        </p:blipFill>
        <p:spPr>
          <a:xfrm>
            <a:off x="685330" y="1410945"/>
            <a:ext cx="7773338" cy="537318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B4C05E-E646-4FB1-AB71-A1F6514929E1}"/>
              </a:ext>
            </a:extLst>
          </p:cNvPr>
          <p:cNvSpPr txBox="1"/>
          <p:nvPr/>
        </p:nvSpPr>
        <p:spPr>
          <a:xfrm>
            <a:off x="6027721" y="2604972"/>
            <a:ext cx="2016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Only INSPIRAL</a:t>
            </a:r>
            <a:endParaRPr kumimoji="1" lang="ja-JP" altLang="en-US" sz="2000" b="1" dirty="0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A792D8BA-9A51-485F-99B2-D13996BBA15A}"/>
              </a:ext>
            </a:extLst>
          </p:cNvPr>
          <p:cNvSpPr/>
          <p:nvPr/>
        </p:nvSpPr>
        <p:spPr>
          <a:xfrm>
            <a:off x="7278503" y="5516330"/>
            <a:ext cx="182880" cy="434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左右 9">
            <a:extLst>
              <a:ext uri="{FF2B5EF4-FFF2-40B4-BE49-F238E27FC236}">
                <a16:creationId xmlns:a16="http://schemas.microsoft.com/office/drawing/2014/main" id="{CA20327B-60F1-4B00-9076-0F1029D4D053}"/>
              </a:ext>
            </a:extLst>
          </p:cNvPr>
          <p:cNvSpPr/>
          <p:nvPr/>
        </p:nvSpPr>
        <p:spPr>
          <a:xfrm>
            <a:off x="5417239" y="4147807"/>
            <a:ext cx="2808000" cy="2257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56F9B17-1213-40A2-985D-6B73C90C6CD1}"/>
              </a:ext>
            </a:extLst>
          </p:cNvPr>
          <p:cNvSpPr txBox="1"/>
          <p:nvPr/>
        </p:nvSpPr>
        <p:spPr>
          <a:xfrm>
            <a:off x="5722406" y="3389652"/>
            <a:ext cx="24208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</a:rPr>
              <a:t>ダイナミカルレンジが</a:t>
            </a:r>
            <a:endParaRPr kumimoji="1" lang="en-US" altLang="ja-JP" sz="2000" b="1" dirty="0">
              <a:solidFill>
                <a:schemeClr val="bg1"/>
              </a:solidFill>
            </a:endParaRPr>
          </a:p>
          <a:p>
            <a:r>
              <a:rPr kumimoji="1" lang="ja-JP" altLang="en-US" sz="2000" b="1" dirty="0">
                <a:solidFill>
                  <a:schemeClr val="bg1"/>
                </a:solidFill>
              </a:rPr>
              <a:t>増える！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C2486C-DC8C-429D-94C2-1C5C41B55B8D}"/>
              </a:ext>
            </a:extLst>
          </p:cNvPr>
          <p:cNvSpPr txBox="1"/>
          <p:nvPr/>
        </p:nvSpPr>
        <p:spPr>
          <a:xfrm>
            <a:off x="1979721" y="5119887"/>
            <a:ext cx="3002745" cy="830997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パラメータ決定精度が</a:t>
            </a:r>
            <a:endParaRPr kumimoji="1" lang="en-US" altLang="ja-JP" sz="2400" b="1" dirty="0">
              <a:solidFill>
                <a:schemeClr val="bg1"/>
              </a:solidFill>
            </a:endParaRPr>
          </a:p>
          <a:p>
            <a:r>
              <a:rPr kumimoji="1" lang="ja-JP" altLang="en-US" sz="2400" b="1" dirty="0">
                <a:solidFill>
                  <a:schemeClr val="bg1"/>
                </a:solidFill>
              </a:rPr>
              <a:t>大幅に向上しそう！</a:t>
            </a:r>
          </a:p>
        </p:txBody>
      </p:sp>
    </p:spTree>
    <p:extLst>
      <p:ext uri="{BB962C8B-B14F-4D97-AF65-F5344CB8AC3E}">
        <p14:creationId xmlns:p14="http://schemas.microsoft.com/office/powerpoint/2010/main" val="391297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A1558-AF96-4BDE-8094-30D1B8CB8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検出器と</a:t>
            </a:r>
            <a:r>
              <a:rPr lang="ja-JP" altLang="en-US" b="1" dirty="0"/>
              <a:t>インスパイラル</a:t>
            </a:r>
            <a:r>
              <a:rPr kumimoji="1" lang="ja-JP" altLang="en-US" b="1" dirty="0"/>
              <a:t>重力波</a:t>
            </a:r>
          </a:p>
        </p:txBody>
      </p:sp>
      <p:pic>
        <p:nvPicPr>
          <p:cNvPr id="4" name="コンテンツ プレースホルダー 5">
            <a:extLst>
              <a:ext uri="{FF2B5EF4-FFF2-40B4-BE49-F238E27FC236}">
                <a16:creationId xmlns:a16="http://schemas.microsoft.com/office/drawing/2014/main" id="{29743904-8F12-4A6F-A825-214223F535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5" t="29849" r="31116" b="8648"/>
          <a:stretch/>
        </p:blipFill>
        <p:spPr>
          <a:xfrm>
            <a:off x="685330" y="1410945"/>
            <a:ext cx="7773338" cy="537318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24B32F1-539D-4EEF-B5DB-DD0603B818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99" t="66711" r="29901" b="28133"/>
          <a:stretch/>
        </p:blipFill>
        <p:spPr>
          <a:xfrm>
            <a:off x="1901948" y="5285228"/>
            <a:ext cx="4125773" cy="3182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9E2C69A-DF18-4CA9-BF71-4833D22B69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00" t="71333" r="53500" b="23867"/>
          <a:stretch/>
        </p:blipFill>
        <p:spPr>
          <a:xfrm>
            <a:off x="1901946" y="5603467"/>
            <a:ext cx="3774643" cy="29626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B4C05E-E646-4FB1-AB71-A1F6514929E1}"/>
              </a:ext>
            </a:extLst>
          </p:cNvPr>
          <p:cNvSpPr txBox="1"/>
          <p:nvPr/>
        </p:nvSpPr>
        <p:spPr>
          <a:xfrm>
            <a:off x="6027721" y="2604972"/>
            <a:ext cx="2016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/>
              <a:t>Only INSPIRAL</a:t>
            </a:r>
            <a:endParaRPr kumimoji="1" lang="ja-JP" altLang="en-US" sz="2000" b="1" dirty="0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A792D8BA-9A51-485F-99B2-D13996BBA15A}"/>
              </a:ext>
            </a:extLst>
          </p:cNvPr>
          <p:cNvSpPr/>
          <p:nvPr/>
        </p:nvSpPr>
        <p:spPr>
          <a:xfrm>
            <a:off x="3718558" y="4859383"/>
            <a:ext cx="182880" cy="434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左右 9">
            <a:extLst>
              <a:ext uri="{FF2B5EF4-FFF2-40B4-BE49-F238E27FC236}">
                <a16:creationId xmlns:a16="http://schemas.microsoft.com/office/drawing/2014/main" id="{CA20327B-60F1-4B00-9076-0F1029D4D053}"/>
              </a:ext>
            </a:extLst>
          </p:cNvPr>
          <p:cNvSpPr/>
          <p:nvPr/>
        </p:nvSpPr>
        <p:spPr>
          <a:xfrm>
            <a:off x="3561806" y="2778660"/>
            <a:ext cx="4667794" cy="22579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56F9B17-1213-40A2-985D-6B73C90C6CD1}"/>
              </a:ext>
            </a:extLst>
          </p:cNvPr>
          <p:cNvSpPr txBox="1"/>
          <p:nvPr/>
        </p:nvSpPr>
        <p:spPr>
          <a:xfrm>
            <a:off x="4181131" y="2482394"/>
            <a:ext cx="3429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</a:rPr>
              <a:t>ダイナミカルレンジを増やす！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6675B47-0611-4EB5-8AA1-4477E1E1E343}"/>
              </a:ext>
            </a:extLst>
          </p:cNvPr>
          <p:cNvSpPr txBox="1"/>
          <p:nvPr/>
        </p:nvSpPr>
        <p:spPr>
          <a:xfrm>
            <a:off x="5873833" y="3229178"/>
            <a:ext cx="2170787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chemeClr val="bg1"/>
                </a:solidFill>
              </a:rPr>
              <a:t>さらに劇的に！</a:t>
            </a:r>
          </a:p>
        </p:txBody>
      </p:sp>
    </p:spTree>
    <p:extLst>
      <p:ext uri="{BB962C8B-B14F-4D97-AF65-F5344CB8AC3E}">
        <p14:creationId xmlns:p14="http://schemas.microsoft.com/office/powerpoint/2010/main" val="380419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37C430-5104-4483-8020-92BACA141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/>
              <a:t>セットアップ</a:t>
            </a:r>
            <a:endParaRPr kumimoji="1" lang="ja-JP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56AE150-C83C-40C7-BFC1-73244248A6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>
                    <a:solidFill>
                      <a:schemeClr val="tx1"/>
                    </a:solidFill>
                  </a:rPr>
                  <a:t>歳差運動しない連星系：</a:t>
                </a:r>
                <a:endParaRPr kumimoji="1" lang="en-US" altLang="ja-JP" dirty="0">
                  <a:solidFill>
                    <a:schemeClr val="tx1"/>
                  </a:solidFill>
                </a:endParaRPr>
              </a:p>
              <a:p>
                <a:endParaRPr lang="en-US" altLang="ja-JP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altLang="ja-JP" dirty="0">
                  <a:solidFill>
                    <a:schemeClr val="tx1"/>
                  </a:solidFill>
                </a:endParaRPr>
              </a:p>
              <a:p>
                <a:r>
                  <a:rPr lang="en-US" altLang="ja-JP" dirty="0">
                    <a:solidFill>
                      <a:schemeClr val="tx1"/>
                    </a:solidFill>
                  </a:rPr>
                  <a:t>Coalescing time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), GW cycle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), </a:t>
                </a:r>
                <a:br>
                  <a:rPr lang="en-US" altLang="ja-JP" dirty="0">
                    <a:solidFill>
                      <a:schemeClr val="tx1"/>
                    </a:solidFill>
                  </a:rPr>
                </a:br>
                <a:r>
                  <a:rPr lang="en-US" altLang="ja-JP" dirty="0">
                    <a:solidFill>
                      <a:schemeClr val="tx1"/>
                    </a:solidFill>
                  </a:rPr>
                  <a:t>Characteristic strain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ja-JP" dirty="0">
                    <a:solidFill>
                      <a:schemeClr val="tx1"/>
                    </a:solidFill>
                  </a:rPr>
                  <a:t>)</a:t>
                </a:r>
                <a:endParaRPr lang="ja-JP" altLang="en-US" dirty="0">
                  <a:solidFill>
                    <a:schemeClr val="tx1"/>
                  </a:solidFill>
                </a:endParaRPr>
              </a:p>
              <a:p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56AE150-C83C-40C7-BFC1-73244248A6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2" t="-22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楕円 3">
            <a:extLst>
              <a:ext uri="{FF2B5EF4-FFF2-40B4-BE49-F238E27FC236}">
                <a16:creationId xmlns:a16="http://schemas.microsoft.com/office/drawing/2014/main" id="{1174F0DB-07D5-45F2-B41A-02AFFB8C05B4}"/>
              </a:ext>
            </a:extLst>
          </p:cNvPr>
          <p:cNvSpPr/>
          <p:nvPr/>
        </p:nvSpPr>
        <p:spPr>
          <a:xfrm>
            <a:off x="6802676" y="1018098"/>
            <a:ext cx="1352951" cy="40809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C0F0DCDB-FBB8-4505-8550-B81BA1D1EB69}"/>
              </a:ext>
            </a:extLst>
          </p:cNvPr>
          <p:cNvSpPr/>
          <p:nvPr/>
        </p:nvSpPr>
        <p:spPr>
          <a:xfrm rot="16200000">
            <a:off x="6361455" y="1187644"/>
            <a:ext cx="949209" cy="720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FE31F3EE-D67C-490A-97DC-65686691A1E6}"/>
              </a:ext>
            </a:extLst>
          </p:cNvPr>
          <p:cNvSpPr/>
          <p:nvPr/>
        </p:nvSpPr>
        <p:spPr>
          <a:xfrm rot="16200000">
            <a:off x="7764289" y="1170013"/>
            <a:ext cx="720000" cy="7200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E937D082-BFBF-4C77-BD92-FB965BE8D38C}"/>
              </a:ext>
            </a:extLst>
          </p:cNvPr>
          <p:cNvSpPr/>
          <p:nvPr/>
        </p:nvSpPr>
        <p:spPr>
          <a:xfrm>
            <a:off x="7975203" y="1078148"/>
            <a:ext cx="288000" cy="288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22AA13B-3DFA-40E6-BFB9-DF970488BBEF}"/>
              </a:ext>
            </a:extLst>
          </p:cNvPr>
          <p:cNvSpPr/>
          <p:nvPr/>
        </p:nvSpPr>
        <p:spPr>
          <a:xfrm>
            <a:off x="6657936" y="1042148"/>
            <a:ext cx="360000" cy="3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CC40CF-4D65-4DBF-8188-D2C1043F9107}"/>
                  </a:ext>
                </a:extLst>
              </p:cNvPr>
              <p:cNvSpPr txBox="1"/>
              <p:nvPr/>
            </p:nvSpPr>
            <p:spPr>
              <a:xfrm>
                <a:off x="6542789" y="147202"/>
                <a:ext cx="191167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800" dirty="0">
                    <a:solidFill>
                      <a:schemeClr val="tx1"/>
                    </a:solidFill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ja-JP" alt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kumimoji="1" lang="en-US" altLang="ja-JP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B3CC40CF-4D65-4DBF-8188-D2C1043F9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789" y="147202"/>
                <a:ext cx="191167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84F8422-27D5-46E5-817C-DDA3B5255466}"/>
                  </a:ext>
                </a:extLst>
              </p:cNvPr>
              <p:cNvSpPr txBox="1"/>
              <p:nvPr/>
            </p:nvSpPr>
            <p:spPr>
              <a:xfrm>
                <a:off x="6097872" y="957749"/>
                <a:ext cx="29825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ja-JP" altLang="en-US" sz="2400" dirty="0">
                    <a:solidFill>
                      <a:schemeClr val="tx1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84F8422-27D5-46E5-817C-DDA3B5255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872" y="957749"/>
                <a:ext cx="2982548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F06FD408-22DB-42A0-AAB7-8DF3AADE81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666" t="50000" r="31810" b="44169"/>
          <a:stretch/>
        </p:blipFill>
        <p:spPr>
          <a:xfrm>
            <a:off x="1966144" y="2464012"/>
            <a:ext cx="5211239" cy="50986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77DAF0A-F900-45D4-B43E-C41D222030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981" t="35381" r="28931" b="33818"/>
          <a:stretch/>
        </p:blipFill>
        <p:spPr>
          <a:xfrm>
            <a:off x="1173820" y="4001294"/>
            <a:ext cx="7007709" cy="257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52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0A2014-0E4E-435B-8DC1-C0EB5732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重力波波形モデル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A0975E-989F-4C15-BA35-258424755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/>
                </a:solidFill>
              </a:rPr>
              <a:t>スピン等の情報を連星系から正確に抽出したい！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周波数領域の</a:t>
            </a:r>
            <a:r>
              <a:rPr lang="en-US" altLang="ja-JP" dirty="0">
                <a:solidFill>
                  <a:schemeClr val="tx1"/>
                </a:solidFill>
              </a:rPr>
              <a:t>TaylorF2</a:t>
            </a:r>
            <a:r>
              <a:rPr lang="ja-JP" altLang="en-US" dirty="0">
                <a:solidFill>
                  <a:schemeClr val="tx1"/>
                </a:solidFill>
              </a:rPr>
              <a:t>インスパイラル波形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b="1" u="sng" dirty="0">
                <a:solidFill>
                  <a:schemeClr val="tx1"/>
                </a:solidFill>
              </a:rPr>
              <a:t>波源の位置と軌道面方向を平均した</a:t>
            </a:r>
            <a:r>
              <a:rPr lang="ja-JP" altLang="en-US" u="sng" dirty="0">
                <a:solidFill>
                  <a:schemeClr val="tx1"/>
                </a:solidFill>
              </a:rPr>
              <a:t>振幅</a:t>
            </a:r>
            <a:r>
              <a:rPr lang="ja-JP" altLang="en-US" dirty="0">
                <a:solidFill>
                  <a:schemeClr val="tx1"/>
                </a:solidFill>
              </a:rPr>
              <a:t>：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重力波の位相</a:t>
            </a:r>
            <a:r>
              <a:rPr lang="en-US" altLang="ja-JP" dirty="0">
                <a:solidFill>
                  <a:schemeClr val="tx1"/>
                </a:solidFill>
              </a:rPr>
              <a:t>, Ψ(</a:t>
            </a:r>
            <a:r>
              <a:rPr lang="ja-JP" altLang="en-US" dirty="0">
                <a:solidFill>
                  <a:schemeClr val="tx1"/>
                </a:solidFill>
              </a:rPr>
              <a:t>𝑓</a:t>
            </a:r>
            <a:r>
              <a:rPr lang="en-US" altLang="ja-JP" dirty="0">
                <a:solidFill>
                  <a:schemeClr val="tx1"/>
                </a:solidFill>
              </a:rPr>
              <a:t>), </a:t>
            </a:r>
            <a:r>
              <a:rPr lang="ja-JP" altLang="en-US" dirty="0">
                <a:solidFill>
                  <a:schemeClr val="tx1"/>
                </a:solidFill>
              </a:rPr>
              <a:t>は連星系の状況に依存している．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ポストニュートニアン位相：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DBA0BF5-FA96-4E62-8210-B38B90C252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05" t="38529" r="31334" b="52159"/>
          <a:stretch/>
        </p:blipFill>
        <p:spPr>
          <a:xfrm>
            <a:off x="2090127" y="3206436"/>
            <a:ext cx="5403528" cy="81423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3F37A8CC-7525-40E2-B439-15CF816F7CCF}"/>
              </a:ext>
            </a:extLst>
          </p:cNvPr>
          <p:cNvSpPr/>
          <p:nvPr/>
        </p:nvSpPr>
        <p:spPr>
          <a:xfrm>
            <a:off x="4542494" y="4020672"/>
            <a:ext cx="4601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E. </a:t>
            </a:r>
            <a:r>
              <a:rPr lang="en-US" altLang="ja-JP" sz="2000" dirty="0" err="1"/>
              <a:t>Berti</a:t>
            </a:r>
            <a:r>
              <a:rPr lang="en-US" altLang="ja-JP" sz="2000" dirty="0"/>
              <a:t>, A. </a:t>
            </a:r>
            <a:r>
              <a:rPr lang="en-US" altLang="ja-JP" sz="2000" dirty="0" err="1"/>
              <a:t>Buonanno</a:t>
            </a:r>
            <a:r>
              <a:rPr lang="en-US" altLang="ja-JP" sz="2000" dirty="0"/>
              <a:t> and C. M. Will, Phys. Rev. D </a:t>
            </a:r>
            <a:r>
              <a:rPr lang="en-US" altLang="ja-JP" sz="2000" b="1" dirty="0"/>
              <a:t>71</a:t>
            </a:r>
            <a:r>
              <a:rPr lang="en-US" altLang="ja-JP" sz="2000" dirty="0"/>
              <a:t>, 084025 (2005).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F1C44A2-5CC1-460F-9459-FD338D31E3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48" t="55460" r="17334" b="32349"/>
          <a:stretch/>
        </p:blipFill>
        <p:spPr>
          <a:xfrm>
            <a:off x="1883228" y="5728030"/>
            <a:ext cx="5817326" cy="62701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28BE838-2F27-4233-BFF7-BCA0685E4D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48" t="52243" r="65905" b="41035"/>
          <a:stretch/>
        </p:blipFill>
        <p:spPr>
          <a:xfrm>
            <a:off x="5671402" y="681037"/>
            <a:ext cx="3004266" cy="707886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65620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222660-9C8C-416B-A4C4-0262DBBD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解析手法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C3ED62-482F-428E-A900-25102F103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tx1"/>
                </a:solidFill>
              </a:rPr>
              <a:t>信号雑音強度比（</a:t>
            </a:r>
            <a:r>
              <a:rPr lang="en-US" altLang="ja-JP" dirty="0">
                <a:solidFill>
                  <a:schemeClr val="tx1"/>
                </a:solidFill>
              </a:rPr>
              <a:t>SNR</a:t>
            </a:r>
            <a:r>
              <a:rPr lang="ja-JP" altLang="en-US" dirty="0">
                <a:solidFill>
                  <a:schemeClr val="tx1"/>
                </a:solidFill>
              </a:rPr>
              <a:t>）</a:t>
            </a:r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kumimoji="1" lang="ja-JP" altLang="en-US" dirty="0">
                <a:solidFill>
                  <a:schemeClr val="tx1"/>
                </a:solidFill>
              </a:rPr>
              <a:t>フィッシャー情報行列・パラメータ推定誤差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コンビネーション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829079D-E5FD-4457-AA99-54CB2AB050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15" t="22520" r="4000" b="61056"/>
          <a:stretch/>
        </p:blipFill>
        <p:spPr>
          <a:xfrm>
            <a:off x="1471637" y="4182824"/>
            <a:ext cx="3229112" cy="33790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C8249A1-77FF-4F98-9861-9175A9D0DF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33" t="48518" r="9187" b="33366"/>
          <a:stretch/>
        </p:blipFill>
        <p:spPr>
          <a:xfrm>
            <a:off x="5076141" y="4165417"/>
            <a:ext cx="2907060" cy="372719"/>
          </a:xfrm>
          <a:prstGeom prst="rect">
            <a:avLst/>
          </a:prstGeom>
          <a:ln w="63500">
            <a:solidFill>
              <a:schemeClr val="accent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A2997F0-79EC-414B-95B3-199CD3E30D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0" t="41577" r="7715" b="32651"/>
          <a:stretch/>
        </p:blipFill>
        <p:spPr>
          <a:xfrm>
            <a:off x="3717767" y="2471966"/>
            <a:ext cx="4797583" cy="7953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4F5CA9D6-FEFA-4535-AC46-0FB7177888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277" t="44963" r="54095" b="38614"/>
          <a:stretch/>
        </p:blipFill>
        <p:spPr>
          <a:xfrm>
            <a:off x="1471637" y="2616226"/>
            <a:ext cx="1899831" cy="50683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814B887A-8AE0-4C32-89EC-5FFCF2B3245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62" t="53259" r="6875" b="27632"/>
          <a:stretch/>
        </p:blipFill>
        <p:spPr>
          <a:xfrm>
            <a:off x="1471637" y="5417005"/>
            <a:ext cx="4409036" cy="589723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403D058-3964-4B88-8994-027953253C3F}"/>
              </a:ext>
            </a:extLst>
          </p:cNvPr>
          <p:cNvSpPr/>
          <p:nvPr/>
        </p:nvSpPr>
        <p:spPr>
          <a:xfrm>
            <a:off x="5086907" y="257736"/>
            <a:ext cx="3817398" cy="1695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589E7A7-E738-4CCB-846E-6252052EB6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631" t="49480" r="41748" b="40666"/>
          <a:stretch/>
        </p:blipFill>
        <p:spPr>
          <a:xfrm>
            <a:off x="5669668" y="1081157"/>
            <a:ext cx="3076504" cy="75381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860FB0-AD4D-4D39-B12B-DFB0CFAA8D88}"/>
              </a:ext>
            </a:extLst>
          </p:cNvPr>
          <p:cNvSpPr txBox="1"/>
          <p:nvPr/>
        </p:nvSpPr>
        <p:spPr>
          <a:xfrm>
            <a:off x="5198857" y="257736"/>
            <a:ext cx="2698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検出器のバンド幅，</a:t>
            </a:r>
            <a:endParaRPr kumimoji="1" lang="en-US" altLang="ja-JP" sz="2400" dirty="0"/>
          </a:p>
          <a:p>
            <a:r>
              <a:rPr kumimoji="1" lang="ja-JP" altLang="en-US" sz="2400" dirty="0"/>
              <a:t>もしくは４年観測</a:t>
            </a:r>
            <a:endParaRPr kumimoji="1" lang="en-US" altLang="ja-JP" sz="2400" dirty="0"/>
          </a:p>
          <a:p>
            <a:r>
              <a:rPr kumimoji="1" lang="ja-JP" altLang="en-US" sz="2400" dirty="0"/>
              <a:t>＋</a:t>
            </a:r>
          </a:p>
        </p:txBody>
      </p:sp>
    </p:spTree>
    <p:extLst>
      <p:ext uri="{BB962C8B-B14F-4D97-AF65-F5344CB8AC3E}">
        <p14:creationId xmlns:p14="http://schemas.microsoft.com/office/powerpoint/2010/main" val="3444597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30ED4E7-5CC2-4248-B6D4-FE376D549A9B}"/>
                  </a:ext>
                </a:extLst>
              </p:cNvPr>
              <p:cNvSpPr txBox="1"/>
              <p:nvPr/>
            </p:nvSpPr>
            <p:spPr>
              <a:xfrm>
                <a:off x="653133" y="2875189"/>
                <a:ext cx="6292043" cy="3085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dirty="0">
                    <a:solidFill>
                      <a:schemeClr val="tx1"/>
                    </a:solidFill>
                    <a:latin typeface="+mn-ea"/>
                  </a:rPr>
                  <a:t>重力波の位相：</a:t>
                </a:r>
                <a:endParaRPr kumimoji="1"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endParaRPr kumimoji="1"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endParaRPr kumimoji="1"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r>
                  <a:rPr kumimoji="1" lang="ja-JP" altLang="en-US" sz="2400" dirty="0">
                    <a:solidFill>
                      <a:schemeClr val="tx1"/>
                    </a:solidFill>
                    <a:latin typeface="+mn-ea"/>
                  </a:rPr>
                  <a:t>（スピンパラメータ）</a:t>
                </a:r>
                <a:endParaRPr kumimoji="1"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endParaRPr kumimoji="1"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endParaRPr kumimoji="1"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:endParaRPr kumimoji="1" lang="en-US" altLang="ja-JP" sz="2400" dirty="0">
                  <a:solidFill>
                    <a:schemeClr val="tx1"/>
                  </a:solidFill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kumimoji="1" lang="el-GR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sSubSup>
                      <m:sSubSupPr>
                        <m:ctrlPr>
                          <a:rPr kumimoji="1" lang="el-GR" altLang="ja-JP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l-GR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𝛹</m:t>
                        </m:r>
                      </m:e>
                      <m:sub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3.5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𝑃𝑁</m:t>
                        </m:r>
                      </m:sub>
                      <m:sup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𝐵𝐻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𝑡𝑖𝑑𝑎𝑙</m:t>
                        </m:r>
                      </m:sup>
                    </m:sSubSup>
                  </m:oMath>
                </a14:m>
                <a:r>
                  <a:rPr kumimoji="1" lang="en-US" altLang="ja-JP" sz="2400" dirty="0">
                    <a:solidFill>
                      <a:schemeClr val="tx1"/>
                    </a:solidFill>
                    <a:latin typeface="+mn-ea"/>
                  </a:rPr>
                  <a:t>: </a:t>
                </a:r>
                <a:r>
                  <a:rPr kumimoji="1" lang="ja-JP" altLang="en-US" sz="2400" dirty="0">
                    <a:solidFill>
                      <a:schemeClr val="tx1"/>
                    </a:solidFill>
                    <a:latin typeface="+mn-ea"/>
                  </a:rPr>
                  <a:t>ＢＨが有限サイズであることの効果</a:t>
                </a:r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C30ED4E7-5CC2-4248-B6D4-FE376D549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3" y="2875189"/>
                <a:ext cx="6292043" cy="3085396"/>
              </a:xfrm>
              <a:prstGeom prst="rect">
                <a:avLst/>
              </a:prstGeom>
              <a:blipFill>
                <a:blip r:embed="rId2"/>
                <a:stretch>
                  <a:fillRect l="-1453" t="-1581" b="-23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FF700849-8187-486B-8F3E-FA0BFE209D78}"/>
                  </a:ext>
                </a:extLst>
              </p:cNvPr>
              <p:cNvSpPr/>
              <p:nvPr/>
            </p:nvSpPr>
            <p:spPr>
              <a:xfrm>
                <a:off x="805308" y="646949"/>
                <a:ext cx="7532914" cy="1938992"/>
              </a:xfrm>
              <a:prstGeom prst="rect">
                <a:avLst/>
              </a:prstGeom>
              <a:solidFill>
                <a:sysClr val="window" lastClr="FFFFFF"/>
              </a:solidFill>
              <a:ln w="635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## </a:t>
                </a:r>
                <a:r>
                  <a:rPr kumimoji="0" lang="ja-JP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System </a:t>
                </a:r>
                <a:r>
                  <a:rPr lang="en-US" altLang="ja-JP" sz="2400" kern="0" dirty="0">
                    <a:solidFill>
                      <a:prstClr val="black"/>
                    </a:solidFill>
                    <a:latin typeface="Times New Roman"/>
                    <a:ea typeface="HG正楷書体-PRO"/>
                  </a:rPr>
                  <a:t>A</a:t>
                </a:r>
                <a:r>
                  <a:rPr kumimoji="0" lang="ja-JP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: </a:t>
                </a:r>
                <a:endPara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HG正楷書体-PRO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GW150914-like Binary Black Hole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with individual masses 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=30</m:t>
                    </m:r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US" altLang="ja-JP" sz="24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HG正楷書体-PRO"/>
                            <a:cs typeface="+mn-cs"/>
                          </a:rPr>
                          <m:t>⊙</m:t>
                        </m:r>
                      </m:sub>
                    </m:sSub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=40</m:t>
                    </m:r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US" altLang="ja-JP" sz="24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HG正楷書体-PRO"/>
                            <a:cs typeface="+mn-cs"/>
                          </a:rPr>
                          <m:t>⊙</m:t>
                        </m:r>
                      </m:sub>
                    </m:sSub>
                  </m:oMath>
                </a14:m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and dimensionless spin magnitudes 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𝜒</m:t>
                        </m:r>
                      </m:e>
                      <m:sub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=0.9, </m:t>
                    </m:r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𝜒</m:t>
                        </m:r>
                      </m:e>
                      <m:sub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=0.7</m:t>
                    </m:r>
                  </m:oMath>
                </a14:m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),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located at 400Mpc.</a:t>
                </a:r>
                <a:endPara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HG正楷書体-PRO"/>
                  <a:cs typeface="+mn-cs"/>
                </a:endParaRPr>
              </a:p>
            </p:txBody>
          </p:sp>
        </mc:Choice>
        <mc:Fallback xmlns="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FF700849-8187-486B-8F3E-FA0BFE209D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08" y="646949"/>
                <a:ext cx="7532914" cy="1938992"/>
              </a:xfrm>
              <a:prstGeom prst="rect">
                <a:avLst/>
              </a:prstGeom>
              <a:blipFill>
                <a:blip r:embed="rId3"/>
                <a:stretch>
                  <a:fillRect l="-803" t="-915" r="-482" b="-4573"/>
                </a:stretch>
              </a:blipFill>
              <a:ln w="635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>
            <a:extLst>
              <a:ext uri="{FF2B5EF4-FFF2-40B4-BE49-F238E27FC236}">
                <a16:creationId xmlns:a16="http://schemas.microsoft.com/office/drawing/2014/main" id="{E5F53F5A-57B4-4616-84F5-CF0C6EADEA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95" t="78825" r="23148" b="14193"/>
          <a:stretch/>
        </p:blipFill>
        <p:spPr>
          <a:xfrm>
            <a:off x="559005" y="3335644"/>
            <a:ext cx="8200948" cy="61042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DDA2EDE-265D-4AA4-8C1B-0E66B6D588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000" t="51736" r="37333" b="40949"/>
          <a:stretch/>
        </p:blipFill>
        <p:spPr>
          <a:xfrm>
            <a:off x="2809995" y="4474000"/>
            <a:ext cx="3523540" cy="63976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6C01C666-F912-45A9-96E7-BF0D875FFA88}"/>
              </a:ext>
            </a:extLst>
          </p:cNvPr>
          <p:cNvSpPr/>
          <p:nvPr/>
        </p:nvSpPr>
        <p:spPr>
          <a:xfrm>
            <a:off x="4605652" y="6010891"/>
            <a:ext cx="4538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ea typeface="HG正楷書体-PRO"/>
              </a:rPr>
              <a:t>S. </a:t>
            </a:r>
            <a:r>
              <a:rPr lang="en-US" altLang="ja-JP" dirty="0" err="1">
                <a:ea typeface="HG正楷書体-PRO"/>
              </a:rPr>
              <a:t>Isoyama</a:t>
            </a:r>
            <a:r>
              <a:rPr lang="en-US" altLang="ja-JP" dirty="0">
                <a:ea typeface="HG正楷書体-PRO"/>
              </a:rPr>
              <a:t> and H. Nakano,</a:t>
            </a:r>
            <a:br>
              <a:rPr lang="en-US" altLang="ja-JP" dirty="0">
                <a:ea typeface="HG正楷書体-PRO"/>
              </a:rPr>
            </a:br>
            <a:r>
              <a:rPr lang="en-US" altLang="ja-JP" dirty="0">
                <a:ea typeface="HG正楷書体-PRO"/>
              </a:rPr>
              <a:t>Class. Quant. </a:t>
            </a:r>
            <a:r>
              <a:rPr lang="en-US" altLang="ja-JP" dirty="0" err="1">
                <a:ea typeface="HG正楷書体-PRO"/>
              </a:rPr>
              <a:t>Grav</a:t>
            </a:r>
            <a:r>
              <a:rPr lang="en-US" altLang="ja-JP" dirty="0">
                <a:ea typeface="HG正楷書体-PRO"/>
              </a:rPr>
              <a:t>. </a:t>
            </a:r>
            <a:r>
              <a:rPr lang="en-US" altLang="ja-JP" b="1" dirty="0">
                <a:ea typeface="HG正楷書体-PRO"/>
              </a:rPr>
              <a:t>35</a:t>
            </a:r>
            <a:r>
              <a:rPr lang="en-US" altLang="ja-JP" dirty="0">
                <a:ea typeface="HG正楷書体-PRO"/>
              </a:rPr>
              <a:t>, 2, 024001 (2018).</a:t>
            </a:r>
            <a:endParaRPr lang="ja-JP" altLang="en-US" dirty="0">
              <a:ea typeface="HG正楷書体-PRO"/>
            </a:endParaRPr>
          </a:p>
        </p:txBody>
      </p:sp>
    </p:spTree>
    <p:extLst>
      <p:ext uri="{BB962C8B-B14F-4D97-AF65-F5344CB8AC3E}">
        <p14:creationId xmlns:p14="http://schemas.microsoft.com/office/powerpoint/2010/main" val="749173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28A76E-F4FC-49DB-B1EC-E05F76F3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結果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7A09093-3520-40BE-B20F-3E151B940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33" t="34635" r="22762" b="60116"/>
          <a:stretch/>
        </p:blipFill>
        <p:spPr>
          <a:xfrm>
            <a:off x="2558560" y="1416606"/>
            <a:ext cx="4026880" cy="45897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F4D6FB6-B78D-48EB-8844-1044CB0D5E02}"/>
              </a:ext>
            </a:extLst>
          </p:cNvPr>
          <p:cNvSpPr txBox="1"/>
          <p:nvPr/>
        </p:nvSpPr>
        <p:spPr>
          <a:xfrm>
            <a:off x="2005630" y="766297"/>
            <a:ext cx="6999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+mn-ea"/>
              </a:rPr>
              <a:t>Statistical errors normalized by the total SNR</a:t>
            </a:r>
            <a:endParaRPr kumimoji="1" lang="ja-JP" altLang="en-US" sz="2800" b="1" dirty="0"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420E00-CA16-43D1-A858-B821AA3154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66" t="40118" r="19709" b="4083"/>
          <a:stretch/>
        </p:blipFill>
        <p:spPr>
          <a:xfrm>
            <a:off x="0" y="2022473"/>
            <a:ext cx="9144000" cy="435997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BD3CF13-CB3E-48BF-9623-6FFADEDD09AB}"/>
              </a:ext>
            </a:extLst>
          </p:cNvPr>
          <p:cNvSpPr/>
          <p:nvPr/>
        </p:nvSpPr>
        <p:spPr>
          <a:xfrm>
            <a:off x="3557855" y="6382449"/>
            <a:ext cx="5586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TimesNewRomanPSMT"/>
              </a:rPr>
              <a:t>Total multiband SNR</a:t>
            </a:r>
            <a:r>
              <a:rPr lang="ja-JP" altLang="en-US" sz="2400" dirty="0">
                <a:latin typeface="TimesNewRomanPSMT"/>
              </a:rPr>
              <a:t>で</a:t>
            </a:r>
            <a:r>
              <a:rPr lang="en-US" altLang="ja-JP" sz="2400" dirty="0">
                <a:latin typeface="TimesNewRomanPSMT"/>
              </a:rPr>
              <a:t>normalize</a:t>
            </a:r>
            <a:r>
              <a:rPr lang="ja-JP" altLang="en-US" sz="2400" dirty="0">
                <a:latin typeface="TimesNewRomanPSMT"/>
              </a:rPr>
              <a:t>している．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15800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3A5DC8-0D46-49BE-BBC1-2A7C5501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結果の詳細（</a:t>
            </a:r>
            <a:r>
              <a:rPr lang="en-US" altLang="ja-JP" dirty="0" err="1"/>
              <a:t>aLIGO</a:t>
            </a:r>
            <a:r>
              <a:rPr lang="en-US" altLang="ja-JP" dirty="0"/>
              <a:t> vs. ET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5F153A9-8EDA-49D6-85FD-8CA86520973A}"/>
              </a:ext>
            </a:extLst>
          </p:cNvPr>
          <p:cNvSpPr/>
          <p:nvPr/>
        </p:nvSpPr>
        <p:spPr>
          <a:xfrm>
            <a:off x="1240969" y="5682109"/>
            <a:ext cx="6653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u="sng" dirty="0">
                <a:latin typeface="+mn-ea"/>
              </a:rPr>
              <a:t>インスパイラル波形だけ</a:t>
            </a:r>
            <a:r>
              <a:rPr lang="ja-JP" altLang="en-US" sz="2400" dirty="0">
                <a:latin typeface="+mn-ea"/>
              </a:rPr>
              <a:t>用いているので，</a:t>
            </a:r>
            <a:r>
              <a:rPr lang="en-US" altLang="ja-JP" sz="2400" dirty="0" err="1">
                <a:latin typeface="+mn-ea"/>
              </a:rPr>
              <a:t>aLIGO</a:t>
            </a:r>
            <a:r>
              <a:rPr lang="ja-JP" altLang="en-US" sz="2400" dirty="0" err="1">
                <a:latin typeface="+mn-ea"/>
              </a:rPr>
              <a:t>，</a:t>
            </a:r>
            <a:r>
              <a:rPr lang="en-US" altLang="ja-JP" sz="2400" dirty="0">
                <a:latin typeface="+mn-ea"/>
              </a:rPr>
              <a:t>ET</a:t>
            </a:r>
            <a:r>
              <a:rPr lang="ja-JP" altLang="en-US" sz="2400" dirty="0">
                <a:latin typeface="+mn-ea"/>
              </a:rPr>
              <a:t>に対する誤差は大きく見積もりすぎている？</a:t>
            </a:r>
            <a:r>
              <a:rPr lang="en-US" altLang="ja-JP" sz="2400" dirty="0">
                <a:latin typeface="+mn-ea"/>
              </a:rPr>
              <a:t> </a:t>
            </a:r>
            <a:endParaRPr lang="ja-JP" altLang="en-US" sz="2400" dirty="0">
              <a:latin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7AD716D7-A61E-43B3-BA79-F3725175FC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3127822"/>
                  </p:ext>
                </p:extLst>
              </p:nvPr>
            </p:nvGraphicFramePr>
            <p:xfrm>
              <a:off x="0" y="2263807"/>
              <a:ext cx="9144000" cy="31249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1012180007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30558839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0955639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6801270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90911828"/>
                        </a:ext>
                      </a:extLst>
                    </a:gridCol>
                  </a:tblGrid>
                  <a:tr h="1041646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1" lang="ja-JP" altLang="en-US" sz="2400" b="1" i="1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92668504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err="1"/>
                            <a:t>aLIGO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4.92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7.91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90.9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3600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2487913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ET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0.0427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0.0703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0.475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18.5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9541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 6">
                <a:extLst>
                  <a:ext uri="{FF2B5EF4-FFF2-40B4-BE49-F238E27FC236}">
                    <a16:creationId xmlns:a16="http://schemas.microsoft.com/office/drawing/2014/main" id="{7AD716D7-A61E-43B3-BA79-F3725175FC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3127822"/>
                  </p:ext>
                </p:extLst>
              </p:nvPr>
            </p:nvGraphicFramePr>
            <p:xfrm>
              <a:off x="0" y="2263807"/>
              <a:ext cx="9144000" cy="31249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1012180007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30558839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0955639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6801270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90911828"/>
                        </a:ext>
                      </a:extLst>
                    </a:gridCol>
                  </a:tblGrid>
                  <a:tr h="1041646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7" t="-585" r="-301667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67" t="-585" r="-201667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67" t="-585" r="-101667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667" t="-585" r="-1667" b="-2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2668504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err="1"/>
                            <a:t>aLIGO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4.92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7.91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90.9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3600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2487913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ET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0.0427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0.0703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0.475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18.5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954119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59553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3A5DC8-0D46-49BE-BBC1-2A7C5501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結果の詳細（</a:t>
            </a:r>
            <a:r>
              <a:rPr lang="en-US" altLang="ja-JP" dirty="0"/>
              <a:t>BD vs. ET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0D3D1B4E-12E5-42A6-AF14-E689654281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860192"/>
                  </p:ext>
                </p:extLst>
              </p:nvPr>
            </p:nvGraphicFramePr>
            <p:xfrm>
              <a:off x="0" y="2263807"/>
              <a:ext cx="9144000" cy="31249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1012180007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30558839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0955639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6801270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90911828"/>
                        </a:ext>
                      </a:extLst>
                    </a:gridCol>
                  </a:tblGrid>
                  <a:tr h="1041646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1" lang="ja-JP" altLang="en-US" sz="2400" b="1" i="1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92668504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B-DECIGO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4.88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8.15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0.0169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0.778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2487913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ET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0.0427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0.0703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0.475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18.5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9541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0D3D1B4E-12E5-42A6-AF14-E689654281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860192"/>
                  </p:ext>
                </p:extLst>
              </p:nvPr>
            </p:nvGraphicFramePr>
            <p:xfrm>
              <a:off x="0" y="2263807"/>
              <a:ext cx="9144000" cy="31249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1012180007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30558839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0955639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6801270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90911828"/>
                        </a:ext>
                      </a:extLst>
                    </a:gridCol>
                  </a:tblGrid>
                  <a:tr h="1041646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7" t="-585" r="-301667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67" t="-585" r="-201667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67" t="-585" r="-101667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667" t="-585" r="-1667" b="-2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2668504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B-DECIGO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7" t="-100585" r="-301667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67" t="-100585" r="-201667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0.0169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0.778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2487913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ET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0.0427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0.0703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0.475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18.5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95411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5DD676-CA3A-4476-8A7B-D7D01F2FEE0A}"/>
              </a:ext>
            </a:extLst>
          </p:cNvPr>
          <p:cNvSpPr/>
          <p:nvPr/>
        </p:nvSpPr>
        <p:spPr>
          <a:xfrm>
            <a:off x="1240969" y="5548939"/>
            <a:ext cx="6653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u="sng" dirty="0">
                <a:latin typeface="+mn-ea"/>
              </a:rPr>
              <a:t>インスパイラル波形だけ</a:t>
            </a:r>
            <a:r>
              <a:rPr lang="ja-JP" altLang="en-US" sz="2400" dirty="0">
                <a:latin typeface="+mn-ea"/>
              </a:rPr>
              <a:t>用いているので，</a:t>
            </a:r>
            <a:r>
              <a:rPr lang="en-US" altLang="ja-JP" sz="2400" dirty="0" err="1">
                <a:latin typeface="+mn-ea"/>
              </a:rPr>
              <a:t>aLIGO</a:t>
            </a:r>
            <a:r>
              <a:rPr lang="ja-JP" altLang="en-US" sz="2400" dirty="0" err="1">
                <a:latin typeface="+mn-ea"/>
              </a:rPr>
              <a:t>，</a:t>
            </a:r>
            <a:r>
              <a:rPr lang="en-US" altLang="ja-JP" sz="2400" dirty="0">
                <a:latin typeface="+mn-ea"/>
              </a:rPr>
              <a:t>ET</a:t>
            </a:r>
            <a:r>
              <a:rPr lang="ja-JP" altLang="en-US" sz="2400" dirty="0">
                <a:latin typeface="+mn-ea"/>
              </a:rPr>
              <a:t>に対する誤差は大きく見積もりすぎている？</a:t>
            </a:r>
            <a:r>
              <a:rPr lang="en-US" altLang="ja-JP" sz="2400" dirty="0">
                <a:latin typeface="+mn-ea"/>
              </a:rPr>
              <a:t> </a:t>
            </a:r>
          </a:p>
          <a:p>
            <a:r>
              <a:rPr lang="ja-JP" altLang="en-US" sz="2400" b="1" dirty="0">
                <a:solidFill>
                  <a:schemeClr val="accent1"/>
                </a:solidFill>
                <a:latin typeface="+mn-ea"/>
              </a:rPr>
              <a:t>ただ，</a:t>
            </a:r>
            <a:r>
              <a:rPr lang="en-US" altLang="ja-JP" sz="2400" b="1" dirty="0">
                <a:solidFill>
                  <a:schemeClr val="accent1"/>
                </a:solidFill>
                <a:latin typeface="+mn-ea"/>
              </a:rPr>
              <a:t>2PN</a:t>
            </a:r>
            <a:r>
              <a:rPr lang="ja-JP" altLang="en-US" sz="2400" b="1" dirty="0">
                <a:solidFill>
                  <a:schemeClr val="accent1"/>
                </a:solidFill>
                <a:latin typeface="+mn-ea"/>
              </a:rPr>
              <a:t>までは低周波数帯が得意</a:t>
            </a:r>
            <a:r>
              <a:rPr lang="ja-JP" altLang="en-US" sz="2400" dirty="0">
                <a:solidFill>
                  <a:schemeClr val="accent1"/>
                </a:solidFill>
                <a:latin typeface="+mn-ea"/>
              </a:rPr>
              <a:t>．</a:t>
            </a:r>
          </a:p>
        </p:txBody>
      </p:sp>
    </p:spTree>
    <p:extLst>
      <p:ext uri="{BB962C8B-B14F-4D97-AF65-F5344CB8AC3E}">
        <p14:creationId xmlns:p14="http://schemas.microsoft.com/office/powerpoint/2010/main" val="149955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66A2AD-81DC-4DBB-9337-BA7175B2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07124"/>
            <a:ext cx="7886700" cy="2653276"/>
          </a:xfrm>
        </p:spPr>
        <p:txBody>
          <a:bodyPr>
            <a:noAutofit/>
          </a:bodyPr>
          <a:lstStyle/>
          <a:p>
            <a:r>
              <a:rPr lang="ja-JP" altLang="en-US" sz="3600" b="1" dirty="0"/>
              <a:t>田中さんの戦略を</a:t>
            </a:r>
            <a:r>
              <a:rPr lang="ja-JP" altLang="en-US" sz="3600" b="1" u="sng" dirty="0"/>
              <a:t>マネ</a:t>
            </a:r>
            <a:r>
              <a:rPr lang="ja-JP" altLang="en-US" sz="3600" b="1" dirty="0"/>
              <a:t>しています！</a:t>
            </a:r>
            <a:br>
              <a:rPr lang="en-US" altLang="ja-JP" sz="3600" b="1" dirty="0"/>
            </a:br>
            <a:br>
              <a:rPr lang="en-US" altLang="ja-JP" sz="3600" b="1" dirty="0"/>
            </a:br>
            <a:r>
              <a:rPr lang="ja-JP" altLang="en-US" sz="2800" b="1" dirty="0"/>
              <a:t>注：この発表では，</a:t>
            </a:r>
            <a:r>
              <a:rPr lang="en-US" altLang="ja-JP" sz="2800" b="1" dirty="0"/>
              <a:t>B-DECIGO</a:t>
            </a:r>
            <a:r>
              <a:rPr lang="ja-JP" altLang="en-US" sz="2800" b="1" dirty="0"/>
              <a:t>の軌道や</a:t>
            </a:r>
            <a:br>
              <a:rPr lang="en-US" altLang="ja-JP" sz="2800" b="1" dirty="0"/>
            </a:br>
            <a:r>
              <a:rPr lang="ja-JP" altLang="en-US" sz="2800" b="1" dirty="0"/>
              <a:t>　　</a:t>
            </a:r>
            <a:r>
              <a:rPr lang="ja-JP" altLang="en-US" sz="2800" b="1" u="sng" dirty="0"/>
              <a:t>重力波源の位置</a:t>
            </a:r>
            <a:r>
              <a:rPr lang="ja-JP" altLang="en-US" sz="2800" b="1" dirty="0"/>
              <a:t>等は考慮していません・・・．</a:t>
            </a:r>
            <a:br>
              <a:rPr lang="en-US" altLang="ja-JP" sz="2800" b="1" dirty="0"/>
            </a:br>
            <a:br>
              <a:rPr lang="en-US" altLang="ja-JP" sz="2800" b="1" dirty="0"/>
            </a:br>
            <a:r>
              <a:rPr lang="ja-JP" altLang="en-US" sz="2800" b="1" dirty="0"/>
              <a:t>注：</a:t>
            </a:r>
            <a:r>
              <a:rPr lang="en-US" altLang="ja-JP" sz="2800" b="1" dirty="0"/>
              <a:t>B-DECIGO</a:t>
            </a:r>
            <a:r>
              <a:rPr lang="ja-JP" altLang="en-US" sz="2800" b="1" dirty="0"/>
              <a:t>のノイズカーブは固定．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812228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3A5DC8-0D46-49BE-BBC1-2A7C5501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結果の詳細（</a:t>
            </a:r>
            <a:r>
              <a:rPr lang="en-US" altLang="ja-JP" dirty="0"/>
              <a:t>BD + ET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0D3D1B4E-12E5-42A6-AF14-E689654281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7513892"/>
                  </p:ext>
                </p:extLst>
              </p:nvPr>
            </p:nvGraphicFramePr>
            <p:xfrm>
              <a:off x="0" y="2263807"/>
              <a:ext cx="9144000" cy="31249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1012180007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30558839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0955639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6801270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90911828"/>
                        </a:ext>
                      </a:extLst>
                    </a:gridCol>
                  </a:tblGrid>
                  <a:tr h="1041646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1" lang="ja-JP" altLang="en-US" sz="2400" b="1" i="1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92668504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B-DECIGO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4.88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8.15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0.0169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0.778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2487913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BD + ET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2.37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3.96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4.05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0.187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9541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0D3D1B4E-12E5-42A6-AF14-E689654281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7513892"/>
                  </p:ext>
                </p:extLst>
              </p:nvPr>
            </p:nvGraphicFramePr>
            <p:xfrm>
              <a:off x="0" y="2263807"/>
              <a:ext cx="9144000" cy="31249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1012180007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30558839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0955639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6801270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90911828"/>
                        </a:ext>
                      </a:extLst>
                    </a:gridCol>
                  </a:tblGrid>
                  <a:tr h="1041646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7" t="-585" r="-301667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67" t="-585" r="-201667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67" t="-585" r="-101667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667" t="-585" r="-1667" b="-2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2668504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B-DECIGO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7" t="-100585" r="-301667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67" t="-100585" r="-201667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0.0169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0.778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2487913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BD + ET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7" t="-200585" r="-301667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67" t="-200585" r="-201667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67" t="-200585" r="-101667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0.187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95411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5DD676-CA3A-4476-8A7B-D7D01F2FEE0A}"/>
              </a:ext>
            </a:extLst>
          </p:cNvPr>
          <p:cNvSpPr/>
          <p:nvPr/>
        </p:nvSpPr>
        <p:spPr>
          <a:xfrm>
            <a:off x="1468302" y="5731030"/>
            <a:ext cx="62073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accent1"/>
                </a:solidFill>
                <a:latin typeface="+mn-ea"/>
              </a:rPr>
              <a:t>Multiband</a:t>
            </a:r>
            <a:r>
              <a:rPr lang="ja-JP" altLang="en-US" sz="2400" b="1" dirty="0">
                <a:solidFill>
                  <a:schemeClr val="accent1"/>
                </a:solidFill>
                <a:latin typeface="+mn-ea"/>
              </a:rPr>
              <a:t>で高次の</a:t>
            </a:r>
            <a:r>
              <a:rPr lang="en-US" altLang="ja-JP" sz="2400" b="1" dirty="0">
                <a:solidFill>
                  <a:schemeClr val="accent1"/>
                </a:solidFill>
                <a:latin typeface="+mn-ea"/>
              </a:rPr>
              <a:t>PN</a:t>
            </a:r>
            <a:r>
              <a:rPr lang="ja-JP" altLang="en-US" sz="2400" b="1" dirty="0">
                <a:solidFill>
                  <a:schemeClr val="accent1"/>
                </a:solidFill>
                <a:latin typeface="+mn-ea"/>
              </a:rPr>
              <a:t>部分の改善がより大きい．</a:t>
            </a:r>
          </a:p>
        </p:txBody>
      </p:sp>
    </p:spTree>
    <p:extLst>
      <p:ext uri="{BB962C8B-B14F-4D97-AF65-F5344CB8AC3E}">
        <p14:creationId xmlns:p14="http://schemas.microsoft.com/office/powerpoint/2010/main" val="1898485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3A5DC8-0D46-49BE-BBC1-2A7C5501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結果の詳細（</a:t>
            </a:r>
            <a:r>
              <a:rPr lang="en-US" altLang="ja-JP" dirty="0"/>
              <a:t>BD vs. LISA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0D3D1B4E-12E5-42A6-AF14-E689654281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2047148"/>
                  </p:ext>
                </p:extLst>
              </p:nvPr>
            </p:nvGraphicFramePr>
            <p:xfrm>
              <a:off x="0" y="2263807"/>
              <a:ext cx="9144000" cy="31249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1012180007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30558839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0955639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6801270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90911828"/>
                        </a:ext>
                      </a:extLst>
                    </a:gridCol>
                  </a:tblGrid>
                  <a:tr h="1041646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1" lang="ja-JP" altLang="en-US" sz="2400" b="1" i="1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92668504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err="1"/>
                            <a:t>BD+aLIGO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3.88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6.34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0.0114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0.524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2487913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err="1"/>
                            <a:t>LISA+aLIGO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4.06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6.79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0.106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4.84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95411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0D3D1B4E-12E5-42A6-AF14-E689654281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72047148"/>
                  </p:ext>
                </p:extLst>
              </p:nvPr>
            </p:nvGraphicFramePr>
            <p:xfrm>
              <a:off x="0" y="2263807"/>
              <a:ext cx="9144000" cy="31249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1012180007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30558839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0955639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6801270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90911828"/>
                        </a:ext>
                      </a:extLst>
                    </a:gridCol>
                  </a:tblGrid>
                  <a:tr h="1041646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7" t="-585" r="-301667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67" t="-585" r="-201667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67" t="-585" r="-101667" b="-2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667" t="-585" r="-1667" b="-2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2668504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 err="1"/>
                            <a:t>BD+aLIGO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7" t="-100585" r="-301667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67" t="-100585" r="-201667" b="-1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0.0114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0.524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2487913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000" dirty="0" err="1"/>
                            <a:t>LISA+aLIGO</a:t>
                          </a:r>
                          <a:endParaRPr kumimoji="1" lang="ja-JP" alt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7" t="-200585" r="-301667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67" t="-200585" r="-201667" b="-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0.106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4.84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95411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5DD676-CA3A-4476-8A7B-D7D01F2FEE0A}"/>
              </a:ext>
            </a:extLst>
          </p:cNvPr>
          <p:cNvSpPr/>
          <p:nvPr/>
        </p:nvSpPr>
        <p:spPr>
          <a:xfrm>
            <a:off x="1240178" y="5731030"/>
            <a:ext cx="66636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>
                <a:solidFill>
                  <a:schemeClr val="accent1"/>
                </a:solidFill>
                <a:latin typeface="+mn-ea"/>
              </a:rPr>
              <a:t>aLIGO</a:t>
            </a:r>
            <a:r>
              <a:rPr lang="ja-JP" altLang="en-US" sz="2400" b="1" dirty="0">
                <a:solidFill>
                  <a:schemeClr val="accent1"/>
                </a:solidFill>
                <a:latin typeface="+mn-ea"/>
              </a:rPr>
              <a:t>単体よりは良くなるが，</a:t>
            </a:r>
            <a:r>
              <a:rPr lang="en-US" altLang="ja-JP" sz="2400" b="1" dirty="0">
                <a:solidFill>
                  <a:schemeClr val="accent1"/>
                </a:solidFill>
                <a:latin typeface="+mn-ea"/>
              </a:rPr>
              <a:t>LISA</a:t>
            </a:r>
            <a:r>
              <a:rPr lang="ja-JP" altLang="en-US" sz="2400" b="1" dirty="0">
                <a:solidFill>
                  <a:schemeClr val="accent1"/>
                </a:solidFill>
                <a:latin typeface="+mn-ea"/>
              </a:rPr>
              <a:t>は寄与が小さめ．</a:t>
            </a:r>
          </a:p>
        </p:txBody>
      </p:sp>
    </p:spTree>
    <p:extLst>
      <p:ext uri="{BB962C8B-B14F-4D97-AF65-F5344CB8AC3E}">
        <p14:creationId xmlns:p14="http://schemas.microsoft.com/office/powerpoint/2010/main" val="3216829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7D723A5-B205-45EF-8E68-834CF823F9D0}"/>
                  </a:ext>
                </a:extLst>
              </p:cNvPr>
              <p:cNvSpPr/>
              <p:nvPr/>
            </p:nvSpPr>
            <p:spPr>
              <a:xfrm>
                <a:off x="792480" y="644643"/>
                <a:ext cx="7559040" cy="1938992"/>
              </a:xfrm>
              <a:prstGeom prst="rect">
                <a:avLst/>
              </a:prstGeom>
              <a:solidFill>
                <a:sysClr val="window" lastClr="FFFFFF"/>
              </a:solidFill>
              <a:ln w="635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## </a:t>
                </a:r>
                <a:r>
                  <a:rPr kumimoji="0" lang="ja-JP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System 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B</a:t>
                </a:r>
                <a:r>
                  <a:rPr kumimoji="0" lang="ja-JP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: </a:t>
                </a:r>
                <a:endPara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HG正楷書体-PRO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LISA’s “threshold” Binary Black Hole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with individual masses 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=1000</m:t>
                    </m:r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US" altLang="ja-JP" sz="24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HG正楷書体-PRO"/>
                            <a:cs typeface="+mn-cs"/>
                          </a:rPr>
                          <m:t>⊙</m:t>
                        </m:r>
                      </m:sub>
                    </m:sSub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=5000</m:t>
                    </m:r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US" altLang="ja-JP" sz="24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HG正楷書体-PRO"/>
                            <a:cs typeface="+mn-cs"/>
                          </a:rPr>
                          <m:t>⊙</m:t>
                        </m:r>
                      </m:sub>
                    </m:sSub>
                  </m:oMath>
                </a14:m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and dimensionless spin magnitudes 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𝜒</m:t>
                        </m:r>
                      </m:e>
                      <m:sub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=0.9, </m:t>
                    </m:r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ja-JP" alt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𝜒</m:t>
                        </m:r>
                      </m:e>
                      <m:sub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=0.7</m:t>
                    </m:r>
                  </m:oMath>
                </a14:m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),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located at 6.8Gpc.</a:t>
                </a:r>
                <a:endPara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HG正楷書体-PRO"/>
                  <a:cs typeface="+mn-cs"/>
                </a:endParaRPr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A7D723A5-B205-45EF-8E68-834CF823F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" y="644643"/>
                <a:ext cx="7559040" cy="1938992"/>
              </a:xfrm>
              <a:prstGeom prst="rect">
                <a:avLst/>
              </a:prstGeom>
              <a:blipFill>
                <a:blip r:embed="rId2"/>
                <a:stretch>
                  <a:fillRect l="-800" t="-915" r="-80" b="-4573"/>
                </a:stretch>
              </a:blipFill>
              <a:ln w="635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1F315F4-9C76-4AD3-8CF2-740789379F68}"/>
              </a:ext>
            </a:extLst>
          </p:cNvPr>
          <p:cNvSpPr/>
          <p:nvPr/>
        </p:nvSpPr>
        <p:spPr>
          <a:xfrm>
            <a:off x="2991775" y="4597466"/>
            <a:ext cx="61522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ea typeface="HG正楷書体-PRO"/>
              </a:rPr>
              <a:t>P. </a:t>
            </a:r>
            <a:r>
              <a:rPr lang="en-US" altLang="ja-JP" dirty="0" err="1">
                <a:ea typeface="HG正楷書体-PRO"/>
              </a:rPr>
              <a:t>Amaro-Seoane</a:t>
            </a:r>
            <a:r>
              <a:rPr lang="en-US" altLang="ja-JP" dirty="0">
                <a:ea typeface="HG正楷書体-PRO"/>
              </a:rPr>
              <a:t> </a:t>
            </a:r>
            <a:r>
              <a:rPr lang="en-US" altLang="ja-JP" i="1" dirty="0">
                <a:ea typeface="HG正楷書体-PRO"/>
              </a:rPr>
              <a:t>et al.</a:t>
            </a:r>
            <a:r>
              <a:rPr lang="en-US" altLang="ja-JP" dirty="0">
                <a:ea typeface="HG正楷書体-PRO"/>
              </a:rPr>
              <a:t>, arXiv:1702.00786 [astro-ph.IM].</a:t>
            </a:r>
            <a:endParaRPr lang="ja-JP" altLang="en-US" dirty="0">
              <a:ea typeface="HG正楷書体-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F3C3505-5281-4BC5-9AA7-F40A05FE5E8E}"/>
                  </a:ext>
                </a:extLst>
              </p:cNvPr>
              <p:cNvSpPr/>
              <p:nvPr/>
            </p:nvSpPr>
            <p:spPr>
              <a:xfrm>
                <a:off x="792479" y="3090093"/>
                <a:ext cx="7332617" cy="2478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400" b="1" dirty="0">
                    <a:solidFill>
                      <a:schemeClr val="tx1"/>
                    </a:solidFill>
                    <a:latin typeface="+mn-ea"/>
                  </a:rPr>
                  <a:t>LISA’s “threshold” system</a:t>
                </a:r>
              </a:p>
              <a:p>
                <a:r>
                  <a:rPr lang="en-US" altLang="ja-JP" sz="2400" b="1" dirty="0">
                    <a:solidFill>
                      <a:schemeClr val="tx1"/>
                    </a:solidFill>
                    <a:latin typeface="+mn-ea"/>
                  </a:rPr>
                  <a:t>(with source-frame total mass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p>
                    </m:sSup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𝟑𝟎𝟎𝟎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sz="2400" b="1" dirty="0">
                            <a:solidFill>
                              <a:schemeClr val="tx1"/>
                            </a:solidFill>
                            <a:latin typeface="+mn-ea"/>
                          </a:rPr>
                          <m:t>⊙</m:t>
                        </m:r>
                      </m:sub>
                    </m:sSub>
                  </m:oMath>
                </a14:m>
                <a:endParaRPr lang="en-US" altLang="ja-JP" sz="2400" b="1" dirty="0">
                  <a:solidFill>
                    <a:schemeClr val="tx1"/>
                  </a:solidFill>
                  <a:latin typeface="+mn-ea"/>
                </a:endParaRPr>
              </a:p>
              <a:p>
                <a:r>
                  <a:rPr lang="en-US" altLang="ja-JP" sz="2400" b="1" dirty="0">
                    <a:solidFill>
                      <a:schemeClr val="tx1"/>
                    </a:solidFill>
                    <a:latin typeface="+mn-ea"/>
                  </a:rPr>
                  <a:t> and mass ratio of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ja-JP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ja-JP" sz="2400" b="1" dirty="0">
                    <a:solidFill>
                      <a:schemeClr val="tx1"/>
                    </a:solidFill>
                    <a:latin typeface="+mn-ea"/>
                  </a:rPr>
                  <a:t>)</a:t>
                </a:r>
              </a:p>
              <a:p>
                <a:endParaRPr lang="en-US" altLang="ja-JP" sz="2400" b="1" dirty="0">
                  <a:latin typeface="+mn-ea"/>
                </a:endParaRPr>
              </a:p>
              <a:p>
                <a:endParaRPr lang="en-US" altLang="ja-JP" sz="2400" b="1" dirty="0">
                  <a:solidFill>
                    <a:schemeClr val="tx1"/>
                  </a:solidFill>
                  <a:latin typeface="+mn-ea"/>
                </a:endParaRPr>
              </a:p>
              <a:p>
                <a:r>
                  <a:rPr lang="en-US" altLang="ja-JP" sz="2400" b="1" dirty="0">
                    <a:latin typeface="+mn-ea"/>
                  </a:rPr>
                  <a:t>LISA</a:t>
                </a:r>
                <a:r>
                  <a:rPr lang="ja-JP" altLang="en-US" sz="2400" b="1" dirty="0">
                    <a:latin typeface="+mn-ea"/>
                  </a:rPr>
                  <a:t>で考える連星ブラックホールとしては</a:t>
                </a:r>
                <a:r>
                  <a:rPr lang="ja-JP" altLang="en-US" sz="2400" b="1" u="sng" dirty="0">
                    <a:latin typeface="+mn-ea"/>
                  </a:rPr>
                  <a:t>軽め</a:t>
                </a:r>
                <a:r>
                  <a:rPr lang="ja-JP" altLang="en-US" sz="2400" b="1" dirty="0">
                    <a:latin typeface="+mn-ea"/>
                  </a:rPr>
                  <a:t>．</a:t>
                </a:r>
                <a:endParaRPr lang="ja-JP" altLang="en-US" sz="2400" b="1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F3C3505-5281-4BC5-9AA7-F40A05FE5E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79" y="3090093"/>
                <a:ext cx="7332617" cy="2478243"/>
              </a:xfrm>
              <a:prstGeom prst="rect">
                <a:avLst/>
              </a:prstGeom>
              <a:blipFill>
                <a:blip r:embed="rId3"/>
                <a:stretch>
                  <a:fillRect l="-1247" t="-1970" b="-49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2720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6E00A5-66E0-4AD4-B536-020AB55FD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結果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92502A0-D590-4D99-93E1-7CCF852FF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33" t="34635" r="22762" b="60116"/>
          <a:stretch/>
        </p:blipFill>
        <p:spPr>
          <a:xfrm>
            <a:off x="2558560" y="1416606"/>
            <a:ext cx="4026880" cy="458970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2649F38-6E16-4E85-A89A-827512B775F1}"/>
              </a:ext>
            </a:extLst>
          </p:cNvPr>
          <p:cNvSpPr/>
          <p:nvPr/>
        </p:nvSpPr>
        <p:spPr>
          <a:xfrm>
            <a:off x="1491348" y="4415101"/>
            <a:ext cx="61613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latin typeface="+mn-ea"/>
              </a:rPr>
              <a:t>LISA + B-DECIGO</a:t>
            </a:r>
            <a:r>
              <a:rPr lang="ja-JP" altLang="en-US" sz="2400" b="1" dirty="0">
                <a:latin typeface="+mn-ea"/>
              </a:rPr>
              <a:t>のコンビネーションで</a:t>
            </a:r>
            <a:br>
              <a:rPr lang="en-US" altLang="ja-JP" sz="2400" b="1" dirty="0">
                <a:latin typeface="+mn-ea"/>
              </a:rPr>
            </a:br>
            <a:r>
              <a:rPr lang="ja-JP" altLang="en-US" sz="2400" b="1" dirty="0">
                <a:latin typeface="+mn-ea"/>
              </a:rPr>
              <a:t>中間質量ブラックホール連星の（特に）</a:t>
            </a:r>
            <a:r>
              <a:rPr lang="ja-JP" altLang="en-US" sz="2400" b="1" u="sng" dirty="0">
                <a:latin typeface="+mn-ea"/>
              </a:rPr>
              <a:t>スピン</a:t>
            </a:r>
            <a:r>
              <a:rPr lang="ja-JP" altLang="en-US" sz="2400" b="1" dirty="0">
                <a:latin typeface="+mn-ea"/>
              </a:rPr>
              <a:t>を</a:t>
            </a:r>
            <a:br>
              <a:rPr lang="en-US" altLang="ja-JP" sz="2400" b="1" dirty="0">
                <a:latin typeface="+mn-ea"/>
              </a:rPr>
            </a:br>
            <a:r>
              <a:rPr lang="ja-JP" altLang="en-US" sz="2400" b="1" dirty="0">
                <a:latin typeface="+mn-ea"/>
              </a:rPr>
              <a:t>精度良く測ることができる！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93401D3-ED83-4166-9259-2A9EF1DC78EC}"/>
              </a:ext>
            </a:extLst>
          </p:cNvPr>
          <p:cNvSpPr txBox="1"/>
          <p:nvPr/>
        </p:nvSpPr>
        <p:spPr>
          <a:xfrm>
            <a:off x="2005630" y="766297"/>
            <a:ext cx="6999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+mn-ea"/>
              </a:rPr>
              <a:t>Statistical errors normalized by the total SNR</a:t>
            </a:r>
            <a:endParaRPr kumimoji="1" lang="ja-JP" altLang="en-US" sz="2800" b="1" dirty="0">
              <a:latin typeface="+mn-ea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D07850E-23F6-491F-A33C-670913D5B4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64" t="44951" r="19611" b="35200"/>
          <a:stretch/>
        </p:blipFill>
        <p:spPr>
          <a:xfrm>
            <a:off x="0" y="2465322"/>
            <a:ext cx="9144000" cy="15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12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3A5DC8-0D46-49BE-BBC1-2A7C55011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結果の詳細（</a:t>
            </a:r>
            <a:r>
              <a:rPr lang="en-US" altLang="ja-JP" dirty="0"/>
              <a:t>BD + LISA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0D3D1B4E-12E5-42A6-AF14-E689654281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4825300"/>
                  </p:ext>
                </p:extLst>
              </p:nvPr>
            </p:nvGraphicFramePr>
            <p:xfrm>
              <a:off x="0" y="1748901"/>
              <a:ext cx="9144000" cy="41665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1012180007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30558839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0955639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6801270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90911828"/>
                        </a:ext>
                      </a:extLst>
                    </a:gridCol>
                  </a:tblGrid>
                  <a:tr h="1041646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kumimoji="1" lang="ja-JP" altLang="en-US" sz="2400" b="1" i="1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𝒔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𝝈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1" lang="ja-JP" altLang="en-US" sz="2400" b="1" i="1" smtClean="0">
                                            <a:latin typeface="Cambria Math" panose="02040503050406030204" pitchFamily="18" charset="0"/>
                                          </a:rPr>
                                          <m:t>𝝌</m:t>
                                        </m:r>
                                      </m:e>
                                      <m:sub>
                                        <m:r>
                                          <a:rPr kumimoji="1" lang="en-US" altLang="ja-JP" sz="2400" b="1" i="1" smtClean="0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kumimoji="1" lang="en-US" altLang="ja-JP" sz="2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400" b="1" i="1" smtClean="0">
                                        <a:latin typeface="Cambria Math" panose="02040503050406030204" pitchFamily="18" charset="0"/>
                                      </a:rPr>
                                      <m:t>𝝌</m:t>
                                    </m:r>
                                  </m:e>
                                  <m:sub>
                                    <m:r>
                                      <a:rPr kumimoji="1" lang="en-US" altLang="ja-JP" sz="24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92668504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B-DECIGO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0.0123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0.0203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0.147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1.52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2487913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LISA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0.0125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0.0208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0.703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7.47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9541194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BD+LISA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1.16</a:t>
                          </a:r>
                          <a:r>
                            <a:rPr kumimoji="1" lang="en-US" altLang="ja-JP" sz="2400" i="0" baseline="0" dirty="0">
                              <a:latin typeface="+mn-lt"/>
                              <a:ea typeface="+mn-ea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1.92</a:t>
                          </a:r>
                          <a:r>
                            <a:rPr kumimoji="1" lang="en-US" altLang="ja-JP" sz="2400" i="0" baseline="0" dirty="0">
                              <a:latin typeface="+mn-lt"/>
                              <a:ea typeface="+mn-ea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kumimoji="1" lang="en-US" altLang="ja-JP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0.0119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0.125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419017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表 5">
                <a:extLst>
                  <a:ext uri="{FF2B5EF4-FFF2-40B4-BE49-F238E27FC236}">
                    <a16:creationId xmlns:a16="http://schemas.microsoft.com/office/drawing/2014/main" id="{0D3D1B4E-12E5-42A6-AF14-E689654281C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4825300"/>
                  </p:ext>
                </p:extLst>
              </p:nvPr>
            </p:nvGraphicFramePr>
            <p:xfrm>
              <a:off x="0" y="1748901"/>
              <a:ext cx="9144000" cy="41665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28800">
                      <a:extLst>
                        <a:ext uri="{9D8B030D-6E8A-4147-A177-3AD203B41FA5}">
                          <a16:colId xmlns:a16="http://schemas.microsoft.com/office/drawing/2014/main" val="1012180007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305588399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00955639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68012708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4290911828"/>
                        </a:ext>
                      </a:extLst>
                    </a:gridCol>
                  </a:tblGrid>
                  <a:tr h="1041646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7" t="-585" r="-301667" b="-3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67" t="-585" r="-201667" b="-3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00667" t="-585" r="-101667" b="-30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00667" t="-585" r="-1667" b="-301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92668504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B-DECIGO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0.0123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0.0203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0.147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1.52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2487913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LISA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0.0125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0.0208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i="0" dirty="0">
                              <a:latin typeface="+mn-lt"/>
                              <a:ea typeface="+mn-ea"/>
                            </a:rPr>
                            <a:t>0.703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7.47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19541194"/>
                      </a:ext>
                    </a:extLst>
                  </a:tr>
                  <a:tr h="104164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BD+LISA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667" t="-301170" r="-301667" b="-1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667" t="-301170" r="-201667" b="-11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0.0119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sz="2400" dirty="0"/>
                            <a:t>0.125</a:t>
                          </a:r>
                          <a:endParaRPr kumimoji="1" lang="ja-JP" altLang="en-US" sz="2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419017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B5DD676-CA3A-4476-8A7B-D7D01F2FEE0A}"/>
              </a:ext>
            </a:extLst>
          </p:cNvPr>
          <p:cNvSpPr/>
          <p:nvPr/>
        </p:nvSpPr>
        <p:spPr>
          <a:xfrm>
            <a:off x="1516733" y="6031209"/>
            <a:ext cx="61105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chemeClr val="accent1"/>
                </a:solidFill>
                <a:latin typeface="+mn-ea"/>
              </a:rPr>
              <a:t>Multiband</a:t>
            </a:r>
            <a:r>
              <a:rPr lang="ja-JP" altLang="en-US" sz="2400" b="1" dirty="0">
                <a:solidFill>
                  <a:schemeClr val="accent1"/>
                </a:solidFill>
                <a:latin typeface="+mn-ea"/>
              </a:rPr>
              <a:t>で１桁以上の精度の向上が見られる．</a:t>
            </a:r>
          </a:p>
        </p:txBody>
      </p:sp>
    </p:spTree>
    <p:extLst>
      <p:ext uri="{BB962C8B-B14F-4D97-AF65-F5344CB8AC3E}">
        <p14:creationId xmlns:p14="http://schemas.microsoft.com/office/powerpoint/2010/main" val="2766020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ABBB66-06FF-4784-A283-FDE4412D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b="1" dirty="0"/>
              <a:t>Discussion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542445-5F6A-43CF-8D07-AABC4FF30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999" y="1825624"/>
            <a:ext cx="7955658" cy="4667249"/>
          </a:xfrm>
        </p:spPr>
        <p:txBody>
          <a:bodyPr>
            <a:normAutofit/>
          </a:bodyPr>
          <a:lstStyle/>
          <a:p>
            <a:r>
              <a:rPr lang="ja-JP" altLang="en-US" b="1" dirty="0">
                <a:solidFill>
                  <a:schemeClr val="tx1"/>
                </a:solidFill>
                <a:latin typeface="+mn-ea"/>
              </a:rPr>
              <a:t>連星ブラックホール（や中性子星）の情報抽出のために，</a:t>
            </a:r>
            <a:br>
              <a:rPr lang="en-US" altLang="ja-JP" b="1" dirty="0">
                <a:solidFill>
                  <a:schemeClr val="tx1"/>
                </a:solidFill>
                <a:latin typeface="+mn-ea"/>
              </a:rPr>
            </a:br>
            <a:r>
              <a:rPr lang="en-US" altLang="ja-JP" b="1" dirty="0">
                <a:solidFill>
                  <a:schemeClr val="tx1"/>
                </a:solidFill>
                <a:latin typeface="+mn-ea"/>
              </a:rPr>
              <a:t>B-DECIGO</a:t>
            </a: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は地上重力波検出器や</a:t>
            </a:r>
            <a:r>
              <a:rPr lang="en-US" altLang="ja-JP" b="1" dirty="0">
                <a:solidFill>
                  <a:schemeClr val="tx1"/>
                </a:solidFill>
                <a:latin typeface="+mn-ea"/>
              </a:rPr>
              <a:t>LISA</a:t>
            </a: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を補完できる</a:t>
            </a:r>
            <a:r>
              <a:rPr lang="en-US" altLang="ja-JP" b="1" dirty="0">
                <a:solidFill>
                  <a:schemeClr val="tx1"/>
                </a:solidFill>
                <a:latin typeface="+mn-ea"/>
              </a:rPr>
              <a:t>.</a:t>
            </a:r>
          </a:p>
          <a:p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pPr marL="0" indent="0">
              <a:buNone/>
            </a:pP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b="1" u="sng" dirty="0">
                <a:solidFill>
                  <a:schemeClr val="tx1"/>
                </a:solidFill>
                <a:latin typeface="+mn-ea"/>
              </a:rPr>
              <a:t>ポストニュートン波形の</a:t>
            </a:r>
            <a:r>
              <a:rPr lang="en-US" altLang="ja-JP" b="1" u="sng" dirty="0">
                <a:solidFill>
                  <a:schemeClr val="tx1"/>
                </a:solidFill>
                <a:latin typeface="+mn-ea"/>
              </a:rPr>
              <a:t>systematic errors</a:t>
            </a:r>
            <a:r>
              <a:rPr lang="ja-JP" altLang="en-US" b="1" u="sng" dirty="0">
                <a:solidFill>
                  <a:schemeClr val="tx1"/>
                </a:solidFill>
                <a:latin typeface="+mn-ea"/>
              </a:rPr>
              <a:t>の解析</a:t>
            </a:r>
            <a:br>
              <a:rPr lang="en-US" altLang="ja-JP" b="1" dirty="0">
                <a:solidFill>
                  <a:schemeClr val="tx1"/>
                </a:solidFill>
                <a:latin typeface="+mn-ea"/>
              </a:rPr>
            </a:br>
            <a:r>
              <a:rPr lang="ja-JP" altLang="en-US" b="1" dirty="0">
                <a:solidFill>
                  <a:schemeClr val="tx1"/>
                </a:solidFill>
                <a:latin typeface="+mn-ea"/>
              </a:rPr>
              <a:t>→ </a:t>
            </a:r>
            <a:r>
              <a:rPr lang="en-US" altLang="ja-JP" b="1" dirty="0">
                <a:solidFill>
                  <a:schemeClr val="tx1"/>
                </a:solidFill>
                <a:latin typeface="+mn-ea"/>
              </a:rPr>
              <a:t>systematic errors</a:t>
            </a:r>
            <a:r>
              <a:rPr lang="ja-JP" altLang="en-US" b="1" dirty="0">
                <a:solidFill>
                  <a:schemeClr val="tx1"/>
                </a:solidFill>
                <a:latin typeface="+mn-ea"/>
              </a:rPr>
              <a:t>で頭打ちする可能性がある．</a:t>
            </a:r>
            <a:br>
              <a:rPr lang="en-US" altLang="ja-JP" b="1" dirty="0">
                <a:solidFill>
                  <a:schemeClr val="tx1"/>
                </a:solidFill>
                <a:latin typeface="+mn-ea"/>
              </a:rPr>
            </a:br>
            <a:r>
              <a:rPr lang="ja-JP" altLang="en-US" b="1" dirty="0">
                <a:solidFill>
                  <a:schemeClr val="tx1"/>
                </a:solidFill>
                <a:latin typeface="+mn-ea"/>
              </a:rPr>
              <a:t>→ さらにより精密な波形の構築が必要．</a:t>
            </a:r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b="1" u="sng" dirty="0">
                <a:solidFill>
                  <a:schemeClr val="tx1"/>
                </a:solidFill>
                <a:latin typeface="+mn-ea"/>
              </a:rPr>
              <a:t>連星中性子星からの重力波観測だけでの赤方偏移の計測</a:t>
            </a:r>
            <a:endParaRPr lang="en-US" altLang="ja-JP" b="1" u="sng" dirty="0">
              <a:solidFill>
                <a:schemeClr val="tx1"/>
              </a:solidFill>
              <a:latin typeface="+mn-ea"/>
            </a:endParaRPr>
          </a:p>
          <a:p>
            <a:endParaRPr lang="en-US" altLang="ja-JP" b="1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b="1" u="sng" dirty="0">
                <a:solidFill>
                  <a:schemeClr val="tx1"/>
                </a:solidFill>
                <a:latin typeface="+mn-ea"/>
              </a:rPr>
              <a:t>合体後のブラックホールの質量とスピンへの制限</a:t>
            </a:r>
            <a:endParaRPr lang="en-US" altLang="ja-JP" b="1" u="sng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6980AF2-0BF5-4F12-A700-9228C2F4A299}"/>
              </a:ext>
            </a:extLst>
          </p:cNvPr>
          <p:cNvSpPr/>
          <p:nvPr/>
        </p:nvSpPr>
        <p:spPr>
          <a:xfrm>
            <a:off x="3873116" y="2721114"/>
            <a:ext cx="5119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>
                <a:ea typeface="HG正楷書体-PRO"/>
              </a:rPr>
              <a:t>S.</a:t>
            </a:r>
            <a:r>
              <a:rPr lang="ja-JP" altLang="en-US" sz="2000" dirty="0">
                <a:ea typeface="HG正楷書体-PRO"/>
              </a:rPr>
              <a:t> </a:t>
            </a:r>
            <a:r>
              <a:rPr lang="en-US" altLang="ja-JP" sz="2000" dirty="0" err="1">
                <a:ea typeface="HG正楷書体-PRO"/>
              </a:rPr>
              <a:t>Isoyama</a:t>
            </a:r>
            <a:r>
              <a:rPr lang="en-US" altLang="ja-JP" sz="2000" dirty="0">
                <a:ea typeface="HG正楷書体-PRO"/>
              </a:rPr>
              <a:t>, H. Nakano and T. Nakamura,</a:t>
            </a:r>
            <a:br>
              <a:rPr lang="en-US" altLang="ja-JP" sz="2000" dirty="0">
                <a:ea typeface="HG正楷書体-PRO"/>
              </a:rPr>
            </a:br>
            <a:r>
              <a:rPr lang="en-US" altLang="ja-JP" sz="2000" dirty="0">
                <a:ea typeface="HG正楷書体-PRO"/>
              </a:rPr>
              <a:t>PTEP 2018, 073E01 (2018).</a:t>
            </a:r>
            <a:endParaRPr lang="ja-JP" altLang="en-US" sz="2000" dirty="0">
              <a:ea typeface="HG正楷書体-PRO"/>
            </a:endParaRPr>
          </a:p>
        </p:txBody>
      </p:sp>
    </p:spTree>
    <p:extLst>
      <p:ext uri="{BB962C8B-B14F-4D97-AF65-F5344CB8AC3E}">
        <p14:creationId xmlns:p14="http://schemas.microsoft.com/office/powerpoint/2010/main" val="1906157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4AF7B1-C1EE-44E4-AD6C-B1EC3238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おまけ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29B0DCC-73DC-4214-B2DF-178F6537C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90" t="36666" r="18641" b="45901"/>
          <a:stretch/>
        </p:blipFill>
        <p:spPr>
          <a:xfrm>
            <a:off x="0" y="2988988"/>
            <a:ext cx="9147687" cy="132556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D738420-783D-4148-8B6D-F7A2D30A024D}"/>
              </a:ext>
            </a:extLst>
          </p:cNvPr>
          <p:cNvSpPr/>
          <p:nvPr/>
        </p:nvSpPr>
        <p:spPr>
          <a:xfrm>
            <a:off x="4024037" y="4423119"/>
            <a:ext cx="511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LMRoman9-Regular"/>
                <a:ea typeface="HG正楷書体-PRO"/>
              </a:rPr>
              <a:t>S.</a:t>
            </a:r>
            <a:r>
              <a:rPr lang="ja-JP" altLang="en-US" sz="2400" dirty="0">
                <a:latin typeface="LMRoman9-Regular"/>
                <a:ea typeface="HG正楷書体-PRO"/>
              </a:rPr>
              <a:t> </a:t>
            </a:r>
            <a:r>
              <a:rPr lang="en-US" altLang="ja-JP" sz="2400" dirty="0" err="1">
                <a:latin typeface="LMRoman9-Regular"/>
                <a:ea typeface="HG正楷書体-PRO"/>
              </a:rPr>
              <a:t>Isoyama</a:t>
            </a:r>
            <a:r>
              <a:rPr lang="en-US" altLang="ja-JP" sz="2400" dirty="0">
                <a:latin typeface="LMRoman9-Regular"/>
                <a:ea typeface="HG正楷書体-PRO"/>
              </a:rPr>
              <a:t>, H. Nakano and T. Nakamura,</a:t>
            </a:r>
            <a:br>
              <a:rPr lang="en-US" altLang="ja-JP" sz="2400" dirty="0">
                <a:latin typeface="LMRoman9-Regular"/>
                <a:ea typeface="HG正楷書体-PRO"/>
              </a:rPr>
            </a:br>
            <a:r>
              <a:rPr lang="en-US" altLang="ja-JP" sz="2400" dirty="0">
                <a:latin typeface="LMRoman9-Regular"/>
                <a:ea typeface="HG正楷書体-PRO"/>
              </a:rPr>
              <a:t>PTEP 2018, 073E01 (2018).</a:t>
            </a:r>
            <a:endParaRPr lang="ja-JP" altLang="en-US" sz="2400" dirty="0">
              <a:latin typeface="Times New Roman"/>
              <a:ea typeface="HG正楷書体-PRO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414656FE-B579-4FAA-BD68-32AC06C0B159}"/>
              </a:ext>
            </a:extLst>
          </p:cNvPr>
          <p:cNvCxnSpPr>
            <a:cxnSpLocks/>
          </p:cNvCxnSpPr>
          <p:nvPr/>
        </p:nvCxnSpPr>
        <p:spPr>
          <a:xfrm>
            <a:off x="5255580" y="4227485"/>
            <a:ext cx="224605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540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0A4A7A-B02C-415D-BF94-B509F5D8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補足</a:t>
            </a:r>
          </a:p>
        </p:txBody>
      </p:sp>
    </p:spTree>
    <p:extLst>
      <p:ext uri="{BB962C8B-B14F-4D97-AF65-F5344CB8AC3E}">
        <p14:creationId xmlns:p14="http://schemas.microsoft.com/office/powerpoint/2010/main" val="42111479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EDE7D9D-217D-48E2-8AE0-CFB62AE963D5}"/>
                  </a:ext>
                </a:extLst>
              </p:cNvPr>
              <p:cNvSpPr txBox="1"/>
              <p:nvPr/>
            </p:nvSpPr>
            <p:spPr>
              <a:xfrm>
                <a:off x="653133" y="2875189"/>
                <a:ext cx="8002447" cy="3085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chemeClr val="tx1"/>
                    </a:solidFill>
                    <a:latin typeface="+mn-ea"/>
                  </a:rPr>
                  <a:t>重力波の位相：</a:t>
                </a:r>
                <a:endParaRPr kumimoji="1" lang="en-US" altLang="ja-JP" sz="2400" b="1" dirty="0">
                  <a:solidFill>
                    <a:schemeClr val="tx1"/>
                  </a:solidFill>
                  <a:latin typeface="+mn-ea"/>
                </a:endParaRPr>
              </a:p>
              <a:p>
                <a:endParaRPr kumimoji="1" lang="en-US" altLang="ja-JP" sz="2400" b="1" dirty="0">
                  <a:solidFill>
                    <a:schemeClr val="tx1"/>
                  </a:solidFill>
                  <a:latin typeface="+mn-ea"/>
                </a:endParaRPr>
              </a:p>
              <a:p>
                <a:endParaRPr kumimoji="1" lang="en-US" altLang="ja-JP" sz="2400" b="1" dirty="0">
                  <a:solidFill>
                    <a:schemeClr val="tx1"/>
                  </a:solidFill>
                  <a:latin typeface="+mn-ea"/>
                </a:endParaRPr>
              </a:p>
              <a:p>
                <a:r>
                  <a:rPr kumimoji="1" lang="ja-JP" altLang="en-US" sz="2400" b="1" dirty="0">
                    <a:latin typeface="+mn-ea"/>
                  </a:rPr>
                  <a:t>（潮汐力の効果）</a:t>
                </a:r>
                <a:endParaRPr kumimoji="1" lang="en-US" altLang="ja-JP" sz="2400" b="1" dirty="0">
                  <a:solidFill>
                    <a:schemeClr val="tx1"/>
                  </a:solidFill>
                  <a:latin typeface="+mn-ea"/>
                </a:endParaRPr>
              </a:p>
              <a:p>
                <a:endParaRPr kumimoji="1" lang="en-US" altLang="ja-JP" sz="2400" b="1" dirty="0">
                  <a:solidFill>
                    <a:schemeClr val="tx1"/>
                  </a:solidFill>
                  <a:latin typeface="+mn-ea"/>
                </a:endParaRPr>
              </a:p>
              <a:p>
                <a:endParaRPr kumimoji="1" lang="en-US" altLang="ja-JP" sz="2400" b="1" dirty="0">
                  <a:solidFill>
                    <a:schemeClr val="tx1"/>
                  </a:solidFill>
                  <a:latin typeface="+mn-ea"/>
                </a:endParaRPr>
              </a:p>
              <a:p>
                <a:endParaRPr kumimoji="1" lang="en-US" altLang="ja-JP" sz="2400" b="1" dirty="0">
                  <a:solidFill>
                    <a:schemeClr val="tx1"/>
                  </a:solidFill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a:rPr kumimoji="1" lang="el-GR" altLang="ja-JP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𝜟</m:t>
                    </m:r>
                    <m:sSubSup>
                      <m:sSubSupPr>
                        <m:ctrlPr>
                          <a:rPr kumimoji="1" lang="el-GR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l-GR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𝜳</m:t>
                        </m:r>
                      </m:e>
                      <m:sub>
                        <m:r>
                          <a:rPr kumimoji="1"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kumimoji="1"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kumimoji="1"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kumimoji="1"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𝑷𝑵</m:t>
                        </m:r>
                      </m:sub>
                      <m:sup>
                        <m:r>
                          <a:rPr kumimoji="1"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𝑩𝑯</m:t>
                        </m:r>
                        <m:r>
                          <a:rPr kumimoji="1"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ja-JP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𝒕𝒊𝒅𝒂𝒍</m:t>
                        </m:r>
                      </m:sup>
                    </m:sSubSup>
                  </m:oMath>
                </a14:m>
                <a:r>
                  <a:rPr kumimoji="1" lang="en-US" altLang="ja-JP" sz="2400" b="1" dirty="0">
                    <a:solidFill>
                      <a:schemeClr val="tx1"/>
                    </a:solidFill>
                    <a:latin typeface="+mn-ea"/>
                  </a:rPr>
                  <a:t>: extra spin-dependent, finite-size contributions </a:t>
                </a:r>
                <a:endParaRPr kumimoji="1" lang="ja-JP" altLang="en-US" sz="2400" b="1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EDE7D9D-217D-48E2-8AE0-CFB62AE96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3" y="2875189"/>
                <a:ext cx="8002447" cy="3085396"/>
              </a:xfrm>
              <a:prstGeom prst="rect">
                <a:avLst/>
              </a:prstGeom>
              <a:blipFill>
                <a:blip r:embed="rId2"/>
                <a:stretch>
                  <a:fillRect l="-1142" t="-1581" r="-381" b="-25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DB8412BE-F851-485D-B3CA-DCBDCF248BCD}"/>
                  </a:ext>
                </a:extLst>
              </p:cNvPr>
              <p:cNvSpPr/>
              <p:nvPr/>
            </p:nvSpPr>
            <p:spPr>
              <a:xfrm>
                <a:off x="1070767" y="634084"/>
                <a:ext cx="7002466" cy="1938992"/>
              </a:xfrm>
              <a:prstGeom prst="rect">
                <a:avLst/>
              </a:prstGeom>
              <a:solidFill>
                <a:sysClr val="window" lastClr="FFFFFF"/>
              </a:solidFill>
              <a:ln w="635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## </a:t>
                </a:r>
                <a:r>
                  <a:rPr kumimoji="0" lang="ja-JP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System 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C</a:t>
                </a:r>
                <a:r>
                  <a:rPr kumimoji="0" lang="ja-JP" alt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: </a:t>
                </a:r>
                <a:endPara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HG正楷書体-PRO"/>
                  <a:cs typeface="+mn-cs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GW170817-like Binary Neutron Star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with individual masses 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=1.3</m:t>
                    </m:r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US" altLang="ja-JP" sz="24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HG正楷書体-PRO"/>
                            <a:cs typeface="+mn-cs"/>
                          </a:rPr>
                          <m:t>⊙</m:t>
                        </m:r>
                      </m:sub>
                    </m:sSub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=1.4</m:t>
                    </m:r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𝑀</m:t>
                        </m:r>
                      </m:e>
                      <m:sub>
                        <m:r>
                          <m:rPr>
                            <m:nor/>
                          </m:rPr>
                          <a:rPr kumimoji="0" lang="en-US" altLang="ja-JP" sz="24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imes New Roman"/>
                            <a:ea typeface="HG正楷書体-PRO"/>
                            <a:cs typeface="+mn-cs"/>
                          </a:rPr>
                          <m:t>⊙</m:t>
                        </m:r>
                      </m:sub>
                    </m:sSub>
                  </m:oMath>
                </a14:m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)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and tidal </a:t>
                </a:r>
                <a:r>
                  <a:rPr kumimoji="0" lang="en-US" altLang="ja-JP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deformabilities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 of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Λ</m:t>
                        </m:r>
                      </m:e>
                      <m:sub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=700.0,</m:t>
                    </m:r>
                    <m:sSub>
                      <m:sSubPr>
                        <m:ctrlP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el-GR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Λ</m:t>
                        </m:r>
                      </m:e>
                      <m:sub>
                        <m:r>
                          <a:rPr kumimoji="0" lang="en-US" altLang="ja-JP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ja-JP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=700.0</m:t>
                    </m:r>
                  </m:oMath>
                </a14:m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),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/>
                    <a:ea typeface="HG正楷書体-PRO"/>
                    <a:cs typeface="+mn-cs"/>
                  </a:rPr>
                  <a:t>located at 40Mpc.</a:t>
                </a:r>
                <a:endPara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/>
                  <a:ea typeface="HG正楷書体-PRO"/>
                  <a:cs typeface="+mn-cs"/>
                </a:endParaRPr>
              </a:p>
            </p:txBody>
          </p:sp>
        </mc:Choice>
        <mc:Fallback xmlns=""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DB8412BE-F851-485D-B3CA-DCBDCF248B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67" y="634084"/>
                <a:ext cx="7002466" cy="1938992"/>
              </a:xfrm>
              <a:prstGeom prst="rect">
                <a:avLst/>
              </a:prstGeom>
              <a:blipFill>
                <a:blip r:embed="rId3"/>
                <a:stretch>
                  <a:fillRect l="-950" t="-915" b="-4573"/>
                </a:stretch>
              </a:blipFill>
              <a:ln w="635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図 10">
            <a:extLst>
              <a:ext uri="{FF2B5EF4-FFF2-40B4-BE49-F238E27FC236}">
                <a16:creationId xmlns:a16="http://schemas.microsoft.com/office/drawing/2014/main" id="{AB234945-D049-4DB0-A8F8-0928BF37A4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29" t="48349" r="15192" b="37428"/>
          <a:stretch/>
        </p:blipFill>
        <p:spPr>
          <a:xfrm>
            <a:off x="0" y="5235237"/>
            <a:ext cx="9144000" cy="102483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4D9938A-7D55-405E-92CF-B5FA7CCDF8C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62" t="60709" r="26191" b="31333"/>
          <a:stretch/>
        </p:blipFill>
        <p:spPr>
          <a:xfrm>
            <a:off x="1276676" y="3303840"/>
            <a:ext cx="7002466" cy="69584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508D641-5BEE-4D54-ACF9-4F7BF28CE2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191" t="43405" r="27524" b="48638"/>
          <a:stretch/>
        </p:blipFill>
        <p:spPr>
          <a:xfrm>
            <a:off x="1637194" y="4427871"/>
            <a:ext cx="6573119" cy="69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30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2D6598-27C2-4C71-B50D-62FC39F6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結果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12ACABE-C776-4519-ADB9-F1D498582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6" t="28032" r="12000" b="35058"/>
          <a:stretch/>
        </p:blipFill>
        <p:spPr>
          <a:xfrm>
            <a:off x="-235" y="2235724"/>
            <a:ext cx="9144000" cy="258882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C7362F2-E78D-4B08-A9B1-B9AD650A8F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4" t="34635" r="49665" b="60116"/>
          <a:stretch/>
        </p:blipFill>
        <p:spPr>
          <a:xfrm>
            <a:off x="2558325" y="1416606"/>
            <a:ext cx="4026880" cy="458970"/>
          </a:xfrm>
          <a:prstGeom prst="rect">
            <a:avLst/>
          </a:prstGeom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A096A15-9BDF-4612-9BC7-C1A2120A01F7}"/>
              </a:ext>
            </a:extLst>
          </p:cNvPr>
          <p:cNvCxnSpPr/>
          <p:nvPr/>
        </p:nvCxnSpPr>
        <p:spPr>
          <a:xfrm>
            <a:off x="148045" y="4648209"/>
            <a:ext cx="885661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2FAFF97-FF3F-42FA-A640-63E07BBC6E84}"/>
              </a:ext>
            </a:extLst>
          </p:cNvPr>
          <p:cNvSpPr/>
          <p:nvPr/>
        </p:nvSpPr>
        <p:spPr>
          <a:xfrm>
            <a:off x="1937789" y="5424007"/>
            <a:ext cx="526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latin typeface="LMRoman8-Regular"/>
              </a:rPr>
              <a:t>マルチバンド重力波データ解析により，</a:t>
            </a:r>
            <a:r>
              <a:rPr lang="ja-JP" altLang="en-US" sz="2400" b="1" u="sng" dirty="0">
                <a:latin typeface="LMRoman8-Regular"/>
              </a:rPr>
              <a:t>潮汐パラメータ</a:t>
            </a:r>
            <a:r>
              <a:rPr lang="ja-JP" altLang="en-US" sz="2400" b="1" dirty="0">
                <a:latin typeface="LMRoman8-Regular"/>
              </a:rPr>
              <a:t>の決定精度を向上させることができる！</a:t>
            </a:r>
            <a:endParaRPr lang="ja-JP" altLang="en-US" sz="2400" b="1" dirty="0"/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C404130-4AF7-484A-950D-17E86E41E02E}"/>
              </a:ext>
            </a:extLst>
          </p:cNvPr>
          <p:cNvCxnSpPr/>
          <p:nvPr/>
        </p:nvCxnSpPr>
        <p:spPr>
          <a:xfrm>
            <a:off x="148045" y="3655424"/>
            <a:ext cx="885661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CE91B39-5496-4CF3-9B44-5427760BA2C0}"/>
                  </a:ext>
                </a:extLst>
              </p:cNvPr>
              <p:cNvSpPr txBox="1"/>
              <p:nvPr/>
            </p:nvSpPr>
            <p:spPr>
              <a:xfrm>
                <a:off x="6322581" y="4894129"/>
                <a:ext cx="2682081" cy="4754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2400" b="1" dirty="0">
                    <a:latin typeface="+mn-ea"/>
                  </a:rPr>
                  <a:t>・・・は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r>
                      <a:rPr kumimoji="1" lang="ja-JP" altLang="en-US" sz="2400" b="1" i="1">
                        <a:latin typeface="Cambria Math" panose="02040503050406030204" pitchFamily="18" charset="0"/>
                      </a:rPr>
                      <m:t>以上の値</m:t>
                    </m:r>
                  </m:oMath>
                </a14:m>
                <a:endParaRPr kumimoji="1" lang="ja-JP" altLang="en-US" sz="2400" b="1" dirty="0">
                  <a:latin typeface="+mn-ea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CE91B39-5496-4CF3-9B44-5427760BA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581" y="4894129"/>
                <a:ext cx="2682081" cy="475451"/>
              </a:xfrm>
              <a:prstGeom prst="rect">
                <a:avLst/>
              </a:prstGeom>
              <a:blipFill>
                <a:blip r:embed="rId4"/>
                <a:stretch>
                  <a:fillRect l="-3409" t="-11538" b="-243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37CC4B4-8574-4323-ACBE-DCA51A328CEB}"/>
              </a:ext>
            </a:extLst>
          </p:cNvPr>
          <p:cNvSpPr txBox="1"/>
          <p:nvPr/>
        </p:nvSpPr>
        <p:spPr>
          <a:xfrm>
            <a:off x="2005630" y="766297"/>
            <a:ext cx="6999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latin typeface="+mn-ea"/>
              </a:rPr>
              <a:t>Statistical errors normalized by the total SNR</a:t>
            </a:r>
            <a:endParaRPr kumimoji="1" lang="ja-JP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62016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B1B8AF-039C-40A0-8CF1-AC8E72AC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これまでの重力波イベント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378C986-A29F-4575-961E-7880938C56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75" t="30275" r="10120" b="8360"/>
          <a:stretch/>
        </p:blipFill>
        <p:spPr>
          <a:xfrm>
            <a:off x="628650" y="1418242"/>
            <a:ext cx="7880574" cy="543975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958E4E-AEA8-4B2A-A453-B1AF41F83F4D}"/>
              </a:ext>
            </a:extLst>
          </p:cNvPr>
          <p:cNvSpPr txBox="1"/>
          <p:nvPr/>
        </p:nvSpPr>
        <p:spPr>
          <a:xfrm>
            <a:off x="3354615" y="5391048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chemeClr val="bg1"/>
                </a:solidFill>
              </a:rPr>
              <a:t>（４年間ミッションを仮定）</a:t>
            </a: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9B8DA9AB-7FF2-4D72-8D0F-186BE9B15A5F}"/>
              </a:ext>
            </a:extLst>
          </p:cNvPr>
          <p:cNvSpPr/>
          <p:nvPr/>
        </p:nvSpPr>
        <p:spPr>
          <a:xfrm rot="7516258">
            <a:off x="3214471" y="5037863"/>
            <a:ext cx="182880" cy="4345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829535F-001E-4F5E-B4DC-AC488AADF322}"/>
              </a:ext>
            </a:extLst>
          </p:cNvPr>
          <p:cNvSpPr/>
          <p:nvPr/>
        </p:nvSpPr>
        <p:spPr>
          <a:xfrm>
            <a:off x="4761411" y="3322269"/>
            <a:ext cx="3154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LMRoman10-Regular"/>
              </a:rPr>
              <a:t>SNR=8</a:t>
            </a:r>
            <a:r>
              <a:rPr lang="ja-JP" altLang="en-US" sz="2000" b="1" dirty="0">
                <a:solidFill>
                  <a:srgbClr val="FF0000"/>
                </a:solidFill>
                <a:latin typeface="LMRoman10-Regular"/>
              </a:rPr>
              <a:t>でどこまで見えるか？（波源の位置と軌道面方向</a:t>
            </a:r>
            <a:endParaRPr lang="en-US" altLang="ja-JP" sz="2000" b="1" dirty="0">
              <a:solidFill>
                <a:srgbClr val="FF0000"/>
              </a:solidFill>
              <a:latin typeface="LMRoman10-Regular"/>
            </a:endParaRPr>
          </a:p>
          <a:p>
            <a:r>
              <a:rPr lang="ja-JP" altLang="en-US" sz="2000" b="1" dirty="0">
                <a:solidFill>
                  <a:srgbClr val="FF0000"/>
                </a:solidFill>
                <a:latin typeface="LMRoman10-Regular"/>
              </a:rPr>
              <a:t>  は平均化）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7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16FBB9-E5A9-4712-913F-476A25B6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SNR</a:t>
            </a:r>
            <a:r>
              <a:rPr kumimoji="1" lang="ja-JP" altLang="en-US" dirty="0"/>
              <a:t>の稼ぎ方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F942E14-C103-40F5-B1C4-5B96CE2E5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224" y="1567767"/>
            <a:ext cx="7091551" cy="5173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F35963-C9C5-42AC-B30D-EEDD98836CD1}"/>
              </a:ext>
            </a:extLst>
          </p:cNvPr>
          <p:cNvSpPr txBox="1"/>
          <p:nvPr/>
        </p:nvSpPr>
        <p:spPr>
          <a:xfrm>
            <a:off x="4483750" y="0"/>
            <a:ext cx="4660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ここでは検出器は考慮していない．</a:t>
            </a:r>
          </a:p>
        </p:txBody>
      </p:sp>
    </p:spTree>
    <p:extLst>
      <p:ext uri="{BB962C8B-B14F-4D97-AF65-F5344CB8AC3E}">
        <p14:creationId xmlns:p14="http://schemas.microsoft.com/office/powerpoint/2010/main" val="402749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1A7787B-BBD0-4C73-BA4F-D5D169CB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ＢＨスピン決定精度の現状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146E9A-25B8-428F-9449-D9FDB13444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76" t="30056" r="10381" b="6848"/>
          <a:stretch/>
        </p:blipFill>
        <p:spPr>
          <a:xfrm>
            <a:off x="1126706" y="1440532"/>
            <a:ext cx="6890587" cy="541746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1991DE3-BCA5-4A23-8549-76233A0CE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47" t="47436" r="25905" b="45317"/>
          <a:stretch/>
        </p:blipFill>
        <p:spPr>
          <a:xfrm>
            <a:off x="2816423" y="1440532"/>
            <a:ext cx="5947955" cy="372767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5FA44EB5-3F22-4277-AC18-B42244FEB4BF}"/>
              </a:ext>
            </a:extLst>
          </p:cNvPr>
          <p:cNvSpPr/>
          <p:nvPr/>
        </p:nvSpPr>
        <p:spPr>
          <a:xfrm>
            <a:off x="2610036" y="0"/>
            <a:ext cx="6533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The LIGO Scientific Collaboration, the Virgo Collaboration,</a:t>
            </a:r>
          </a:p>
          <a:p>
            <a:r>
              <a:rPr lang="en-US" altLang="ja-JP" dirty="0"/>
              <a:t>Phys. Rev. Lett., </a:t>
            </a:r>
            <a:r>
              <a:rPr lang="en-US" altLang="ja-JP" b="1" dirty="0"/>
              <a:t>118</a:t>
            </a:r>
            <a:r>
              <a:rPr lang="en-US" altLang="ja-JP" dirty="0"/>
              <a:t>, 221101 (2017).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6419189-D583-447B-B793-79F7A96A1C62}"/>
                  </a:ext>
                </a:extLst>
              </p:cNvPr>
              <p:cNvSpPr txBox="1"/>
              <p:nvPr/>
            </p:nvSpPr>
            <p:spPr>
              <a:xfrm>
                <a:off x="1946537" y="2023904"/>
                <a:ext cx="2625462" cy="742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0" dirty="0">
                    <a:solidFill>
                      <a:schemeClr val="bg1"/>
                    </a:solidFill>
                  </a:rPr>
                  <a:t>GW170608: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−0.09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+0.23</m:t>
                        </m:r>
                      </m:sup>
                    </m:sSubSup>
                  </m:oMath>
                </a14:m>
                <a:endParaRPr kumimoji="1" lang="en-US" altLang="ja-JP" sz="2000" b="0" dirty="0">
                  <a:solidFill>
                    <a:schemeClr val="bg1"/>
                  </a:solidFill>
                </a:endParaRPr>
              </a:p>
              <a:p>
                <a:r>
                  <a:rPr kumimoji="1" lang="en-US" altLang="ja-JP" sz="2000" b="0" dirty="0">
                    <a:solidFill>
                      <a:schemeClr val="bg1"/>
                    </a:solidFill>
                  </a:rPr>
                  <a:t>GW170814: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0.06</m:t>
                        </m:r>
                      </m:e>
                      <m:sub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−0.12</m:t>
                        </m:r>
                      </m:sub>
                      <m:sup>
                        <m:r>
                          <a:rPr kumimoji="1" lang="en-US" altLang="ja-JP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+0.12</m:t>
                        </m:r>
                      </m:sup>
                    </m:sSubSup>
                  </m:oMath>
                </a14:m>
                <a:endParaRPr kumimoji="1" lang="ja-JP" altLang="en-US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D6419189-D583-447B-B793-79F7A96A1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537" y="2023904"/>
                <a:ext cx="2625462" cy="742191"/>
              </a:xfrm>
              <a:prstGeom prst="rect">
                <a:avLst/>
              </a:prstGeom>
              <a:blipFill>
                <a:blip r:embed="rId4"/>
                <a:stretch>
                  <a:fillRect l="-2320" t="-3279" b="-106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58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B4E330-95D0-4A67-AB0C-F6F5329A6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現状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A27E557-4AFD-457D-8623-CA7835B15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tx1"/>
                </a:solidFill>
              </a:rPr>
              <a:t>相対論波形が正しいと仮定して，スピンの決定精度が・・・．</a:t>
            </a:r>
            <a:endParaRPr kumimoji="1"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相対論の検証？</a:t>
            </a:r>
            <a:endParaRPr lang="en-US" altLang="ja-JP" dirty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en-US" altLang="ja-JP" dirty="0">
                <a:solidFill>
                  <a:schemeClr val="tx1"/>
                </a:solidFill>
              </a:rPr>
              <a:t>Chirp mass</a:t>
            </a:r>
            <a:r>
              <a:rPr lang="ja-JP" altLang="en-US" dirty="0">
                <a:solidFill>
                  <a:schemeClr val="tx1"/>
                </a:solidFill>
              </a:rPr>
              <a:t>は精度良く決まるが，それぞれの質量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（もしくは質量比）の決定精度が悪い．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ja-JP" altLang="en-US" dirty="0">
                <a:solidFill>
                  <a:schemeClr val="tx1"/>
                </a:solidFill>
              </a:rPr>
              <a:t>→　まだ１</a:t>
            </a:r>
            <a:r>
              <a:rPr lang="en-US" altLang="ja-JP" dirty="0">
                <a:solidFill>
                  <a:schemeClr val="tx1"/>
                </a:solidFill>
              </a:rPr>
              <a:t>PN</a:t>
            </a:r>
            <a:r>
              <a:rPr lang="ja-JP" altLang="en-US" dirty="0">
                <a:solidFill>
                  <a:schemeClr val="tx1"/>
                </a:solidFill>
              </a:rPr>
              <a:t>がしっかりと見えていない．</a:t>
            </a:r>
            <a:endParaRPr lang="en-US" altLang="ja-JP" dirty="0">
              <a:solidFill>
                <a:schemeClr val="tx1"/>
              </a:solidFill>
            </a:endParaRP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chemeClr val="tx1"/>
                </a:solidFill>
              </a:rPr>
              <a:t>スピンの決定精度が悪い．（</a:t>
            </a:r>
            <a:r>
              <a:rPr lang="en-US" altLang="ja-JP" dirty="0">
                <a:solidFill>
                  <a:schemeClr val="tx1"/>
                </a:solidFill>
              </a:rPr>
              <a:t>1.5PN</a:t>
            </a:r>
            <a:r>
              <a:rPr lang="ja-JP" altLang="en-US" dirty="0">
                <a:solidFill>
                  <a:schemeClr val="tx1"/>
                </a:solidFill>
              </a:rPr>
              <a:t>が見えていない．）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891B40-F794-4B2E-9157-7E9B33704DF8}"/>
              </a:ext>
            </a:extLst>
          </p:cNvPr>
          <p:cNvSpPr txBox="1"/>
          <p:nvPr/>
        </p:nvSpPr>
        <p:spPr>
          <a:xfrm>
            <a:off x="5992427" y="5946130"/>
            <a:ext cx="2839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PN</a:t>
            </a:r>
            <a:r>
              <a:rPr kumimoji="1" lang="ja-JP" altLang="en-US" sz="2400" b="1" dirty="0"/>
              <a:t>：ポストニュートン</a:t>
            </a:r>
          </a:p>
        </p:txBody>
      </p:sp>
    </p:spTree>
    <p:extLst>
      <p:ext uri="{BB962C8B-B14F-4D97-AF65-F5344CB8AC3E}">
        <p14:creationId xmlns:p14="http://schemas.microsoft.com/office/powerpoint/2010/main" val="382392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31E161-06E2-4A5E-A9AA-B5607FC1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/>
              <a:t>相対論の検証（</a:t>
            </a:r>
            <a:r>
              <a:rPr kumimoji="1" lang="en-US" altLang="ja-JP" b="1" dirty="0"/>
              <a:t>GW150914</a:t>
            </a:r>
            <a:r>
              <a:rPr kumimoji="1" lang="ja-JP" altLang="en-US" b="1" dirty="0"/>
              <a:t>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CED993-95CA-4694-AB05-C371A1398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Early-</a:t>
            </a:r>
            <a:r>
              <a:rPr lang="en-US" altLang="ja-JP" dirty="0" err="1">
                <a:solidFill>
                  <a:schemeClr val="tx1"/>
                </a:solidFill>
              </a:rPr>
              <a:t>inspiral</a:t>
            </a:r>
            <a:r>
              <a:rPr lang="en-US" altLang="ja-JP" dirty="0">
                <a:solidFill>
                  <a:schemeClr val="tx1"/>
                </a:solidFill>
              </a:rPr>
              <a:t> PN regime</a:t>
            </a:r>
            <a:br>
              <a:rPr lang="en-US" altLang="ja-JP" dirty="0">
                <a:solidFill>
                  <a:schemeClr val="tx1"/>
                </a:solidFill>
              </a:rPr>
            </a:br>
            <a:r>
              <a:rPr lang="en-US" altLang="ja-JP" dirty="0">
                <a:solidFill>
                  <a:schemeClr val="tx1"/>
                </a:solidFill>
              </a:rPr>
              <a:t>/ intermediate and merger–ringdown regimes</a:t>
            </a:r>
          </a:p>
          <a:p>
            <a:r>
              <a:rPr lang="ja-JP" altLang="en-US" dirty="0">
                <a:solidFill>
                  <a:srgbClr val="D41F44"/>
                </a:solidFill>
              </a:rPr>
              <a:t>赤色：</a:t>
            </a:r>
            <a:r>
              <a:rPr lang="en-US" altLang="ja-JP" dirty="0">
                <a:solidFill>
                  <a:srgbClr val="D41F44"/>
                </a:solidFill>
              </a:rPr>
              <a:t>single-parameter analysis</a:t>
            </a:r>
            <a:endParaRPr lang="en-US" altLang="ja-JP" dirty="0">
              <a:solidFill>
                <a:schemeClr val="tx1"/>
              </a:solidFill>
            </a:endParaRPr>
          </a:p>
          <a:p>
            <a:r>
              <a:rPr lang="ja-JP" altLang="en-US" dirty="0">
                <a:solidFill>
                  <a:srgbClr val="9FEFE7"/>
                </a:solidFill>
              </a:rPr>
              <a:t>水色：</a:t>
            </a:r>
            <a:r>
              <a:rPr lang="en-US" altLang="ja-JP" dirty="0">
                <a:solidFill>
                  <a:srgbClr val="9FEFE7"/>
                </a:solidFill>
              </a:rPr>
              <a:t>multiple-parameter analysis</a:t>
            </a:r>
            <a:endParaRPr kumimoji="1" lang="ja-JP" altLang="en-US" dirty="0">
              <a:solidFill>
                <a:srgbClr val="9FEFE7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529EA1B-B812-4AB3-B42E-634D72C2B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94" t="46160" r="11553" b="22082"/>
          <a:stretch/>
        </p:blipFill>
        <p:spPr>
          <a:xfrm>
            <a:off x="0" y="4062077"/>
            <a:ext cx="9144000" cy="2087463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6C3B31-D473-4F5F-8BF2-F9EE69665E02}"/>
              </a:ext>
            </a:extLst>
          </p:cNvPr>
          <p:cNvSpPr txBox="1"/>
          <p:nvPr/>
        </p:nvSpPr>
        <p:spPr>
          <a:xfrm>
            <a:off x="1915739" y="3600412"/>
            <a:ext cx="7228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0.5PN</a:t>
            </a:r>
            <a:r>
              <a:rPr kumimoji="1" lang="ja-JP" altLang="en-US" sz="2400" dirty="0"/>
              <a:t>が大きく変わった．ほとんど決まっていなかった．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8C4E373-7C98-4D17-9CFF-3C010AB982F2}"/>
              </a:ext>
            </a:extLst>
          </p:cNvPr>
          <p:cNvSpPr/>
          <p:nvPr/>
        </p:nvSpPr>
        <p:spPr>
          <a:xfrm>
            <a:off x="184767" y="6169708"/>
            <a:ext cx="8959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The LIGO Scientific Collaboration, the Virgo Collaboration,</a:t>
            </a:r>
          </a:p>
          <a:p>
            <a:r>
              <a:rPr lang="en-US" altLang="ja-JP" dirty="0"/>
              <a:t>Phys. Rev. Lett. 116, 221101 (2016), Erratum: [Phys. Rev. Lett. 121, 129902 (2018)].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1369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6BA6E2-9BA6-4511-A946-CD50261EE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改良？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E5F9B0-C51A-4F5C-981D-B52BFD975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prior</a:t>
            </a:r>
            <a:r>
              <a:rPr lang="ja-JP" altLang="en-US" dirty="0">
                <a:solidFill>
                  <a:schemeClr val="tx1"/>
                </a:solidFill>
              </a:rPr>
              <a:t>を調整．（右がオリジナルの解析結果）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F0ED81C-DCA9-4999-A0F1-50BE465F6C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10" t="51855" r="24854" b="14315"/>
          <a:stretch/>
        </p:blipFill>
        <p:spPr>
          <a:xfrm>
            <a:off x="0" y="2857468"/>
            <a:ext cx="9144000" cy="3337476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BE90B0F-D4F6-41C0-8716-110ED145313B}"/>
              </a:ext>
            </a:extLst>
          </p:cNvPr>
          <p:cNvSpPr/>
          <p:nvPr/>
        </p:nvSpPr>
        <p:spPr>
          <a:xfrm>
            <a:off x="2393049" y="6311899"/>
            <a:ext cx="6750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V. Tiwari, S. Fairhurst, M. </a:t>
            </a:r>
            <a:r>
              <a:rPr lang="en-US" altLang="ja-JP" dirty="0" err="1"/>
              <a:t>Hannam</a:t>
            </a:r>
            <a:r>
              <a:rPr lang="en-US" altLang="ja-JP" dirty="0"/>
              <a:t>, arXiv:1809.01401 [gr-qc]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508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4ECB5AF-153B-4335-BBDC-F1094908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720680"/>
          </a:xfrm>
        </p:spPr>
        <p:txBody>
          <a:bodyPr>
            <a:normAutofit/>
          </a:bodyPr>
          <a:lstStyle/>
          <a:p>
            <a:br>
              <a:rPr kumimoji="1" lang="en-US" altLang="ja-JP" sz="4800" b="1" dirty="0">
                <a:solidFill>
                  <a:schemeClr val="tx1"/>
                </a:solidFill>
              </a:rPr>
            </a:br>
            <a:br>
              <a:rPr kumimoji="1" lang="en-US" altLang="ja-JP" sz="4800" b="1" dirty="0">
                <a:solidFill>
                  <a:schemeClr val="tx1"/>
                </a:solidFill>
              </a:rPr>
            </a:br>
            <a:r>
              <a:rPr kumimoji="1" lang="ja-JP" altLang="en-US" sz="4800" b="1" dirty="0">
                <a:solidFill>
                  <a:schemeClr val="tx1"/>
                </a:solidFill>
              </a:rPr>
              <a:t>連星パラメーターを</a:t>
            </a:r>
            <a:br>
              <a:rPr kumimoji="1" lang="en-US" altLang="ja-JP" sz="4800" b="1" dirty="0">
                <a:solidFill>
                  <a:schemeClr val="tx1"/>
                </a:solidFill>
              </a:rPr>
            </a:br>
            <a:r>
              <a:rPr kumimoji="1" lang="ja-JP" altLang="en-US" sz="4800" b="1" u="sng" dirty="0">
                <a:solidFill>
                  <a:schemeClr val="tx1"/>
                </a:solidFill>
              </a:rPr>
              <a:t>劇的に</a:t>
            </a:r>
            <a:r>
              <a:rPr kumimoji="1" lang="ja-JP" altLang="en-US" sz="4800" b="1" dirty="0">
                <a:solidFill>
                  <a:schemeClr val="tx1"/>
                </a:solidFill>
              </a:rPr>
              <a:t>精度良く決めたい！</a:t>
            </a:r>
          </a:p>
        </p:txBody>
      </p:sp>
    </p:spTree>
    <p:extLst>
      <p:ext uri="{BB962C8B-B14F-4D97-AF65-F5344CB8AC3E}">
        <p14:creationId xmlns:p14="http://schemas.microsoft.com/office/powerpoint/2010/main" val="587757168"/>
      </p:ext>
    </p:extLst>
  </p:cSld>
  <p:clrMapOvr>
    <a:masterClrMapping/>
  </p:clrMapOvr>
</p:sld>
</file>

<file path=ppt/theme/theme1.xml><?xml version="1.0" encoding="utf-8"?>
<a:theme xmlns:a="http://schemas.openxmlformats.org/drawingml/2006/main" name="奥行">
  <a:themeElements>
    <a:clrScheme name="黄色がかったオレンジ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TM04033923[[fn=深海]]</Template>
  <TotalTime>1116</TotalTime>
  <Words>1026</Words>
  <Application>Microsoft Office PowerPoint</Application>
  <PresentationFormat>画面に合わせる (4:3)</PresentationFormat>
  <Paragraphs>230</Paragraphs>
  <Slides>29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41" baseType="lpstr">
      <vt:lpstr>HG正楷書体-PRO</vt:lpstr>
      <vt:lpstr>LMRoman10-Regular</vt:lpstr>
      <vt:lpstr>LMRoman8-Regular</vt:lpstr>
      <vt:lpstr>LMRoman9-Regular</vt:lpstr>
      <vt:lpstr>ＭＳ Ｐ明朝</vt:lpstr>
      <vt:lpstr>TimesNewRomanPSMT</vt:lpstr>
      <vt:lpstr>Arial</vt:lpstr>
      <vt:lpstr>Cambria Math</vt:lpstr>
      <vt:lpstr>Century Schoolbook</vt:lpstr>
      <vt:lpstr>Times New Roman</vt:lpstr>
      <vt:lpstr>奥行</vt:lpstr>
      <vt:lpstr>Acrobat Document</vt:lpstr>
      <vt:lpstr>Multiband gravitational-wave astronomy: Observing binary inspirals</vt:lpstr>
      <vt:lpstr>田中さんの戦略をマネしています！  注：この発表では，B-DECIGOの軌道や 　　重力波源の位置等は考慮していません・・・．  注：B-DECIGOのノイズカーブは固定．</vt:lpstr>
      <vt:lpstr>これまでの重力波イベント</vt:lpstr>
      <vt:lpstr>SNRの稼ぎ方</vt:lpstr>
      <vt:lpstr>ＢＨスピン決定精度の現状</vt:lpstr>
      <vt:lpstr>現状</vt:lpstr>
      <vt:lpstr>相対論の検証（GW150914）</vt:lpstr>
      <vt:lpstr>改良？</vt:lpstr>
      <vt:lpstr>  連星パラメーターを 劇的に精度良く決めたい！</vt:lpstr>
      <vt:lpstr>長いインスパイラル</vt:lpstr>
      <vt:lpstr>検出器とインスパイラル重力波</vt:lpstr>
      <vt:lpstr>検出器とインスパイラル重力波</vt:lpstr>
      <vt:lpstr>セットアップ</vt:lpstr>
      <vt:lpstr>重力波波形モデル</vt:lpstr>
      <vt:lpstr>解析手法</vt:lpstr>
      <vt:lpstr>PowerPoint プレゼンテーション</vt:lpstr>
      <vt:lpstr>結果</vt:lpstr>
      <vt:lpstr>結果の詳細（aLIGO vs. ET）</vt:lpstr>
      <vt:lpstr>結果の詳細（BD vs. ET）</vt:lpstr>
      <vt:lpstr>結果の詳細（BD + ET）</vt:lpstr>
      <vt:lpstr>結果の詳細（BD vs. LISA）</vt:lpstr>
      <vt:lpstr>PowerPoint プレゼンテーション</vt:lpstr>
      <vt:lpstr>結果</vt:lpstr>
      <vt:lpstr>結果の詳細（BD + LISA）</vt:lpstr>
      <vt:lpstr>Discussion</vt:lpstr>
      <vt:lpstr>おまけ</vt:lpstr>
      <vt:lpstr>補足</vt:lpstr>
      <vt:lpstr>PowerPoint プレゼンテーション</vt:lpstr>
      <vt:lpstr>結果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スペース重力波アンテナDECIGO計画(79)： DECIGOのサイエンス</dc:title>
  <dc:creator>Hiroyuki Nakano</dc:creator>
  <cp:lastModifiedBy>Nakano Hiroyuki</cp:lastModifiedBy>
  <cp:revision>108</cp:revision>
  <dcterms:created xsi:type="dcterms:W3CDTF">2016-11-17T07:42:36Z</dcterms:created>
  <dcterms:modified xsi:type="dcterms:W3CDTF">2018-11-02T01:29:44Z</dcterms:modified>
</cp:coreProperties>
</file>