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34" r:id="rId1"/>
  </p:sldMasterIdLst>
  <p:notesMasterIdLst>
    <p:notesMasterId r:id="rId68"/>
  </p:notesMasterIdLst>
  <p:handoutMasterIdLst>
    <p:handoutMasterId r:id="rId69"/>
  </p:handoutMasterIdLst>
  <p:sldIdLst>
    <p:sldId id="256" r:id="rId2"/>
    <p:sldId id="328" r:id="rId3"/>
    <p:sldId id="329" r:id="rId4"/>
    <p:sldId id="330" r:id="rId5"/>
    <p:sldId id="331" r:id="rId6"/>
    <p:sldId id="304" r:id="rId7"/>
    <p:sldId id="305" r:id="rId8"/>
    <p:sldId id="257" r:id="rId9"/>
    <p:sldId id="306" r:id="rId10"/>
    <p:sldId id="270" r:id="rId11"/>
    <p:sldId id="332" r:id="rId12"/>
    <p:sldId id="333" r:id="rId13"/>
    <p:sldId id="316" r:id="rId14"/>
    <p:sldId id="292" r:id="rId15"/>
    <p:sldId id="302" r:id="rId16"/>
    <p:sldId id="319" r:id="rId17"/>
    <p:sldId id="297" r:id="rId18"/>
    <p:sldId id="298" r:id="rId19"/>
    <p:sldId id="293" r:id="rId20"/>
    <p:sldId id="301" r:id="rId21"/>
    <p:sldId id="303" r:id="rId22"/>
    <p:sldId id="326" r:id="rId23"/>
    <p:sldId id="266" r:id="rId24"/>
    <p:sldId id="263" r:id="rId25"/>
    <p:sldId id="273" r:id="rId26"/>
    <p:sldId id="264" r:id="rId27"/>
    <p:sldId id="265" r:id="rId28"/>
    <p:sldId id="268" r:id="rId29"/>
    <p:sldId id="274" r:id="rId30"/>
    <p:sldId id="327" r:id="rId31"/>
    <p:sldId id="290" r:id="rId32"/>
    <p:sldId id="309" r:id="rId33"/>
    <p:sldId id="310" r:id="rId34"/>
    <p:sldId id="317" r:id="rId35"/>
    <p:sldId id="321" r:id="rId36"/>
    <p:sldId id="322" r:id="rId37"/>
    <p:sldId id="323" r:id="rId38"/>
    <p:sldId id="324" r:id="rId39"/>
    <p:sldId id="325" r:id="rId40"/>
    <p:sldId id="277" r:id="rId41"/>
    <p:sldId id="334" r:id="rId42"/>
    <p:sldId id="275" r:id="rId43"/>
    <p:sldId id="278" r:id="rId44"/>
    <p:sldId id="296" r:id="rId45"/>
    <p:sldId id="350" r:id="rId46"/>
    <p:sldId id="289" r:id="rId47"/>
    <p:sldId id="262" r:id="rId48"/>
    <p:sldId id="286" r:id="rId49"/>
    <p:sldId id="258" r:id="rId50"/>
    <p:sldId id="281" r:id="rId51"/>
    <p:sldId id="280" r:id="rId52"/>
    <p:sldId id="360" r:id="rId53"/>
    <p:sldId id="359" r:id="rId54"/>
    <p:sldId id="283" r:id="rId55"/>
    <p:sldId id="284" r:id="rId56"/>
    <p:sldId id="285" r:id="rId57"/>
    <p:sldId id="287" r:id="rId58"/>
    <p:sldId id="288" r:id="rId59"/>
    <p:sldId id="276" r:id="rId60"/>
    <p:sldId id="355" r:id="rId61"/>
    <p:sldId id="354" r:id="rId62"/>
    <p:sldId id="358" r:id="rId63"/>
    <p:sldId id="361" r:id="rId64"/>
    <p:sldId id="260" r:id="rId65"/>
    <p:sldId id="271" r:id="rId66"/>
    <p:sldId id="300"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3">
          <p15:clr>
            <a:srgbClr val="A4A3A4"/>
          </p15:clr>
        </p15:guide>
        <p15:guide id="2" pos="2880">
          <p15:clr>
            <a:srgbClr val="A4A3A4"/>
          </p15:clr>
        </p15:guide>
        <p15:guide id="3" orient="horz" pos="1961">
          <p15:clr>
            <a:srgbClr val="A4A3A4"/>
          </p15:clr>
        </p15:guide>
        <p15:guide id="4" pos="2886">
          <p15:clr>
            <a:srgbClr val="A4A3A4"/>
          </p15:clr>
        </p15:guide>
        <p15:guide id="5" orient="horz" pos="391">
          <p15:clr>
            <a:srgbClr val="A4A3A4"/>
          </p15:clr>
        </p15:guide>
        <p15:guide id="6" orient="horz" pos="4319">
          <p15:clr>
            <a:srgbClr val="A4A3A4"/>
          </p15:clr>
        </p15:guide>
        <p15:guide id="7">
          <p15:clr>
            <a:srgbClr val="A4A3A4"/>
          </p15:clr>
        </p15:guide>
        <p15:guide id="8" pos="53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EB60"/>
    <a:srgbClr val="6BFF0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4"/>
    <p:restoredTop sz="85884"/>
  </p:normalViewPr>
  <p:slideViewPr>
    <p:cSldViewPr snapToGrid="0" snapToObjects="1">
      <p:cViewPr varScale="1">
        <p:scale>
          <a:sx n="99" d="100"/>
          <a:sy n="99" d="100"/>
        </p:scale>
        <p:origin x="1712" y="184"/>
      </p:cViewPr>
      <p:guideLst>
        <p:guide orient="horz" pos="2083"/>
        <p:guide pos="2880"/>
        <p:guide orient="horz" pos="1961"/>
        <p:guide pos="2886"/>
        <p:guide orient="horz" pos="391"/>
        <p:guide orient="horz" pos="4319"/>
        <p:guide/>
        <p:guide pos="532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4"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 Id="rId4"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F14CA2-DB6E-2644-B4AF-ED2EF10D6B1B}" type="datetimeFigureOut">
              <a:rPr kumimoji="1" lang="ja-JP" altLang="en-US" smtClean="0"/>
              <a:t>2018/11/2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E77735-0448-B54C-9715-361B98916968}" type="slidenum">
              <a:rPr kumimoji="1" lang="ja-JP" altLang="en-US" smtClean="0"/>
              <a:t>‹#›</a:t>
            </a:fld>
            <a:endParaRPr kumimoji="1" lang="ja-JP" altLang="en-US"/>
          </a:p>
        </p:txBody>
      </p:sp>
    </p:spTree>
    <p:extLst>
      <p:ext uri="{BB962C8B-B14F-4D97-AF65-F5344CB8AC3E}">
        <p14:creationId xmlns:p14="http://schemas.microsoft.com/office/powerpoint/2010/main" val="33165236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2B82D-1AB0-6446-A8AE-DD9BDCE39847}" type="datetimeFigureOut">
              <a:rPr kumimoji="1" lang="ja-JP" altLang="en-US" smtClean="0"/>
              <a:t>2018/11/2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61BE72-A75A-F347-889D-6C5703DFAC8E}" type="slidenum">
              <a:rPr kumimoji="1" lang="ja-JP" altLang="en-US" smtClean="0"/>
              <a:t>‹#›</a:t>
            </a:fld>
            <a:endParaRPr kumimoji="1" lang="ja-JP" altLang="en-US"/>
          </a:p>
        </p:txBody>
      </p:sp>
    </p:spTree>
    <p:extLst>
      <p:ext uri="{BB962C8B-B14F-4D97-AF65-F5344CB8AC3E}">
        <p14:creationId xmlns:p14="http://schemas.microsoft.com/office/powerpoint/2010/main" val="33971725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a:t>
            </a:fld>
            <a:endParaRPr kumimoji="1" lang="ja-JP" altLang="en-US"/>
          </a:p>
        </p:txBody>
      </p:sp>
    </p:spTree>
    <p:extLst>
      <p:ext uri="{BB962C8B-B14F-4D97-AF65-F5344CB8AC3E}">
        <p14:creationId xmlns:p14="http://schemas.microsoft.com/office/powerpoint/2010/main" val="1159657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要求値がスペクトルで求められているため、短期的な周波数安定度の評価はスペクトルを用いておこないました。</a:t>
            </a:r>
            <a:endParaRPr kumimoji="1" lang="en-US" altLang="ja-JP" dirty="0"/>
          </a:p>
          <a:p>
            <a:r>
              <a:rPr kumimoji="1" lang="ja-JP" altLang="en-US" dirty="0"/>
              <a:t>弁別信号の</a:t>
            </a:r>
            <a:r>
              <a:rPr kumimoji="1" lang="en-US" altLang="ja-JP" dirty="0"/>
              <a:t>SN</a:t>
            </a:r>
            <a:r>
              <a:rPr kumimoji="1" lang="ja-JP" altLang="en-US" dirty="0"/>
              <a:t>比から算出した雑音スペクトルと一致</a:t>
            </a:r>
            <a:r>
              <a:rPr kumimoji="1" lang="en-US" altLang="ja-JP" dirty="0"/>
              <a:t>→</a:t>
            </a:r>
            <a:r>
              <a:rPr kumimoji="1" lang="ja-JP" altLang="en-US" dirty="0"/>
              <a:t>低周波は</a:t>
            </a:r>
            <a:r>
              <a:rPr kumimoji="1" lang="en-US" altLang="ja-JP" dirty="0"/>
              <a:t>SN</a:t>
            </a:r>
            <a:r>
              <a:rPr kumimoji="1" lang="ja-JP" altLang="en-US" dirty="0"/>
              <a:t>で制限</a:t>
            </a:r>
            <a:endParaRPr kumimoji="1" lang="en-US" altLang="ja-JP" dirty="0"/>
          </a:p>
          <a:p>
            <a:r>
              <a:rPr kumimoji="1" lang="ja-JP" altLang="en-US" dirty="0"/>
              <a:t>強度安定化を行う事により、短期の安定度が向上する事を考えると、リファレンスの安定度向上により、さらなる周波数安定度が期待される</a:t>
            </a:r>
            <a:endParaRPr kumimoji="1" lang="en-US" altLang="ja-JP"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18</a:t>
            </a:fld>
            <a:endParaRPr kumimoji="1" lang="ja-JP" altLang="en-US"/>
          </a:p>
        </p:txBody>
      </p:sp>
    </p:spTree>
    <p:extLst>
      <p:ext uri="{BB962C8B-B14F-4D97-AF65-F5344CB8AC3E}">
        <p14:creationId xmlns:p14="http://schemas.microsoft.com/office/powerpoint/2010/main" val="145863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長期周波数安定度は２台の安定化光源のビート周波数を周波数カウンターでカウントする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19</a:t>
            </a:fld>
            <a:endParaRPr kumimoji="1" lang="ja-JP" altLang="en-US"/>
          </a:p>
        </p:txBody>
      </p:sp>
    </p:spTree>
    <p:extLst>
      <p:ext uri="{BB962C8B-B14F-4D97-AF65-F5344CB8AC3E}">
        <p14:creationId xmlns:p14="http://schemas.microsoft.com/office/powerpoint/2010/main" val="421254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高出力化の意義</a:t>
            </a:r>
          </a:p>
        </p:txBody>
      </p:sp>
      <p:sp>
        <p:nvSpPr>
          <p:cNvPr id="4" name="スライド番号プレースホルダー 3"/>
          <p:cNvSpPr>
            <a:spLocks noGrp="1"/>
          </p:cNvSpPr>
          <p:nvPr>
            <p:ph type="sldNum" sz="quarter" idx="10"/>
          </p:nvPr>
        </p:nvSpPr>
        <p:spPr/>
        <p:txBody>
          <a:bodyPr/>
          <a:lstStyle/>
          <a:p>
            <a:fld id="{C6823227-1F7C-1E49-A62A-84A5FCC25104}" type="slidenum">
              <a:rPr kumimoji="1" lang="ja-JP" altLang="en-US" smtClean="0"/>
              <a:t>23</a:t>
            </a:fld>
            <a:endParaRPr kumimoji="1" lang="ja-JP" altLang="en-US"/>
          </a:p>
        </p:txBody>
      </p:sp>
    </p:spTree>
    <p:extLst>
      <p:ext uri="{BB962C8B-B14F-4D97-AF65-F5344CB8AC3E}">
        <p14:creationId xmlns:p14="http://schemas.microsoft.com/office/powerpoint/2010/main" val="233783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24</a:t>
            </a:fld>
            <a:endParaRPr kumimoji="1" lang="ja-JP" altLang="en-US"/>
          </a:p>
        </p:txBody>
      </p:sp>
    </p:spTree>
    <p:extLst>
      <p:ext uri="{BB962C8B-B14F-4D97-AF65-F5344CB8AC3E}">
        <p14:creationId xmlns:p14="http://schemas.microsoft.com/office/powerpoint/2010/main" val="288009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使用前も</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27</a:t>
            </a:fld>
            <a:endParaRPr kumimoji="1" lang="ja-JP" altLang="en-US"/>
          </a:p>
        </p:txBody>
      </p:sp>
    </p:spTree>
    <p:extLst>
      <p:ext uri="{BB962C8B-B14F-4D97-AF65-F5344CB8AC3E}">
        <p14:creationId xmlns:p14="http://schemas.microsoft.com/office/powerpoint/2010/main" val="77242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角度</a:t>
            </a:r>
            <a:r>
              <a:rPr kumimoji="1" lang="en-US" altLang="ja-JP" dirty="0" err="1"/>
              <a:t>θ</a:t>
            </a:r>
            <a:r>
              <a:rPr kumimoji="1" lang="ja-JP" altLang="en-US" dirty="0"/>
              <a:t>を持った</a:t>
            </a:r>
            <a:r>
              <a:rPr kumimoji="1" lang="en-US" altLang="ja-JP" dirty="0"/>
              <a:t>1</a:t>
            </a:r>
            <a:r>
              <a:rPr kumimoji="1" lang="ja-JP" altLang="en-US" dirty="0"/>
              <a:t>次回折光が得られる</a:t>
            </a:r>
            <a:endParaRPr kumimoji="1" lang="en-US" altLang="ja-JP" dirty="0"/>
          </a:p>
          <a:p>
            <a:r>
              <a:rPr kumimoji="1" lang="ja-JP" altLang="en-US" dirty="0"/>
              <a:t>受光後の周波数から角度情報に変換</a:t>
            </a:r>
            <a:endParaRPr kumimoji="1" lang="en-US" altLang="ja-JP"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32</a:t>
            </a:fld>
            <a:endParaRPr kumimoji="1" lang="ja-JP" altLang="en-US"/>
          </a:p>
        </p:txBody>
      </p:sp>
    </p:spTree>
    <p:extLst>
      <p:ext uri="{BB962C8B-B14F-4D97-AF65-F5344CB8AC3E}">
        <p14:creationId xmlns:p14="http://schemas.microsoft.com/office/powerpoint/2010/main" val="1939247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周波数</a:t>
            </a:r>
            <a:r>
              <a:rPr kumimoji="1" lang="en-US" altLang="ja-JP" dirty="0" err="1"/>
              <a:t>fm</a:t>
            </a:r>
            <a:r>
              <a:rPr kumimoji="1" lang="ja-JP" altLang="en-US" dirty="0"/>
              <a:t>の電圧を印加しています。コンピュータ制御された</a:t>
            </a:r>
            <a:r>
              <a:rPr kumimoji="1" lang="en-US" altLang="ja-JP" dirty="0"/>
              <a:t>DDS</a:t>
            </a:r>
            <a:r>
              <a:rPr kumimoji="1" lang="ja-JP" altLang="en-US" dirty="0"/>
              <a:t>で周波数シフトを与える</a:t>
            </a:r>
            <a:endParaRPr kumimoji="1" lang="en-US" altLang="ja-JP" dirty="0"/>
          </a:p>
          <a:p>
            <a:r>
              <a:rPr kumimoji="1" lang="ja-JP" altLang="en-US" dirty="0"/>
              <a:t>この周波数を掃引することで信号光とローカル光を同軸のまま角度掃引することができます。</a:t>
            </a:r>
            <a:endParaRPr kumimoji="1" lang="en-US" altLang="ja-JP" dirty="0"/>
          </a:p>
          <a:p>
            <a:r>
              <a:rPr kumimoji="1" lang="en-US" altLang="ja-JP" dirty="0"/>
              <a:t>AOD2</a:t>
            </a:r>
            <a:r>
              <a:rPr kumimoji="1" lang="ja-JP" altLang="en-US" dirty="0"/>
              <a:t>でダブルパスさせる</a:t>
            </a:r>
            <a:endParaRPr kumimoji="1" lang="en-US" altLang="ja-JP" dirty="0"/>
          </a:p>
          <a:p>
            <a:r>
              <a:rPr kumimoji="1" lang="ja-JP" altLang="en-US" dirty="0"/>
              <a:t>信号とローカル光を同軸に受光できる。</a:t>
            </a:r>
            <a:endParaRPr kumimoji="1" lang="en-US" altLang="ja-JP" dirty="0"/>
          </a:p>
          <a:p>
            <a:r>
              <a:rPr kumimoji="1" lang="ja-JP" altLang="en-US" dirty="0"/>
              <a:t>信号光とローカル光の差周波は２</a:t>
            </a:r>
            <a:r>
              <a:rPr kumimoji="1" lang="en-US" altLang="ja-JP" dirty="0" err="1"/>
              <a:t>fm</a:t>
            </a:r>
            <a:r>
              <a:rPr kumimoji="1" lang="ja-JP" altLang="en-US" dirty="0"/>
              <a:t>となっており、その周波数から角度情報を得るシステムです。</a:t>
            </a:r>
            <a:endParaRPr kumimoji="1" lang="en-US" altLang="ja-JP" dirty="0"/>
          </a:p>
          <a:p>
            <a:r>
              <a:rPr kumimoji="1" lang="ja-JP" altLang="en-US" dirty="0"/>
              <a:t>光学分解能の１０倍の位置決定精度が得られる事が確認された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15515B2D-40CB-D74D-A58B-90C2215497B8}" type="slidenum">
              <a:rPr kumimoji="1" lang="ja-JP" altLang="en-US" smtClean="0"/>
              <a:t>33</a:t>
            </a:fld>
            <a:endParaRPr kumimoji="1" lang="ja-JP" altLang="en-US"/>
          </a:p>
        </p:txBody>
      </p:sp>
    </p:spTree>
    <p:extLst>
      <p:ext uri="{BB962C8B-B14F-4D97-AF65-F5344CB8AC3E}">
        <p14:creationId xmlns:p14="http://schemas.microsoft.com/office/powerpoint/2010/main" val="356596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回折ではなく周波数カウントによってきまる</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34</a:t>
            </a:fld>
            <a:endParaRPr kumimoji="1" lang="ja-JP" altLang="en-US"/>
          </a:p>
        </p:txBody>
      </p:sp>
    </p:spTree>
    <p:extLst>
      <p:ext uri="{BB962C8B-B14F-4D97-AF65-F5344CB8AC3E}">
        <p14:creationId xmlns:p14="http://schemas.microsoft.com/office/powerpoint/2010/main" val="342823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36</a:t>
            </a:fld>
            <a:endParaRPr kumimoji="1" lang="ja-JP" altLang="en-US"/>
          </a:p>
        </p:txBody>
      </p:sp>
    </p:spTree>
    <p:extLst>
      <p:ext uri="{BB962C8B-B14F-4D97-AF65-F5344CB8AC3E}">
        <p14:creationId xmlns:p14="http://schemas.microsoft.com/office/powerpoint/2010/main" val="3962860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AC18DC-942A-3247-9925-6A6A5FC03615}" type="slidenum">
              <a:rPr kumimoji="1" lang="ja-JP" altLang="en-US" smtClean="0"/>
              <a:t>42</a:t>
            </a:fld>
            <a:endParaRPr kumimoji="1" lang="ja-JP" altLang="en-US"/>
          </a:p>
        </p:txBody>
      </p:sp>
    </p:spTree>
    <p:extLst>
      <p:ext uri="{BB962C8B-B14F-4D97-AF65-F5344CB8AC3E}">
        <p14:creationId xmlns:p14="http://schemas.microsoft.com/office/powerpoint/2010/main" val="226539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ヨウ素分子の吸収線を用いてレーザーの周波数を安定化している</a:t>
            </a:r>
            <a:endParaRPr kumimoji="1" lang="en-US" altLang="ja-JP" dirty="0"/>
          </a:p>
          <a:p>
            <a:r>
              <a:rPr kumimoji="1" lang="ja-JP" altLang="en-US"/>
              <a:t>光源には波長</a:t>
            </a:r>
            <a:r>
              <a:rPr kumimoji="1" lang="en-US" altLang="ja-JP" dirty="0"/>
              <a:t>1030nm</a:t>
            </a:r>
            <a:r>
              <a:rPr kumimoji="1" lang="ja-JP" altLang="en-US"/>
              <a:t>の</a:t>
            </a:r>
            <a:r>
              <a:rPr kumimoji="1" lang="en-US" altLang="ja-JP" dirty="0" err="1"/>
              <a:t>Yb</a:t>
            </a:r>
            <a:r>
              <a:rPr kumimoji="1" lang="ja-JP" altLang="en-US"/>
              <a:t> </a:t>
            </a:r>
            <a:r>
              <a:rPr kumimoji="1" lang="en-US" altLang="ja-JP" dirty="0"/>
              <a:t>fiber DFB</a:t>
            </a:r>
            <a:r>
              <a:rPr kumimoji="1" lang="ja-JP" altLang="en-US"/>
              <a:t>レーザーを使っており、増幅したあとに波長変換をして</a:t>
            </a:r>
            <a:r>
              <a:rPr kumimoji="1" lang="en-US" altLang="ja-JP" dirty="0"/>
              <a:t> 515 nm </a:t>
            </a:r>
            <a:r>
              <a:rPr kumimoji="1" lang="ja-JP" altLang="en-US"/>
              <a:t>を発生させている</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10</a:t>
            </a:fld>
            <a:endParaRPr kumimoji="1" lang="ja-JP" altLang="en-US"/>
          </a:p>
        </p:txBody>
      </p:sp>
    </p:spTree>
    <p:extLst>
      <p:ext uri="{BB962C8B-B14F-4D97-AF65-F5344CB8AC3E}">
        <p14:creationId xmlns:p14="http://schemas.microsoft.com/office/powerpoint/2010/main" val="2524350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5AC18DC-942A-3247-9925-6A6A5FC03615}" type="slidenum">
              <a:rPr kumimoji="1" lang="ja-JP" altLang="en-US" smtClean="0"/>
              <a:t>43</a:t>
            </a:fld>
            <a:endParaRPr kumimoji="1" lang="ja-JP" altLang="en-US"/>
          </a:p>
        </p:txBody>
      </p:sp>
    </p:spTree>
    <p:extLst>
      <p:ext uri="{BB962C8B-B14F-4D97-AF65-F5344CB8AC3E}">
        <p14:creationId xmlns:p14="http://schemas.microsoft.com/office/powerpoint/2010/main" val="226539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通常のフィードバック制御は難しいので、発振制御という特殊な方法を用いた</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44</a:t>
            </a:fld>
            <a:endParaRPr kumimoji="1" lang="ja-JP" altLang="en-US"/>
          </a:p>
        </p:txBody>
      </p:sp>
    </p:spTree>
    <p:extLst>
      <p:ext uri="{BB962C8B-B14F-4D97-AF65-F5344CB8AC3E}">
        <p14:creationId xmlns:p14="http://schemas.microsoft.com/office/powerpoint/2010/main" val="120142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allan</a:t>
            </a:r>
            <a:r>
              <a:rPr kumimoji="1" lang="ja-JP" altLang="en-US" dirty="0"/>
              <a:t>も入れる</a:t>
            </a:r>
            <a:endParaRPr kumimoji="1" lang="en-US" altLang="ja-JP" dirty="0"/>
          </a:p>
          <a:p>
            <a:r>
              <a:rPr kumimoji="1" lang="en-US" altLang="ja-JP" dirty="0"/>
              <a:t>feed</a:t>
            </a:r>
            <a:r>
              <a:rPr kumimoji="1" lang="en-US" altLang="ja-JP" baseline="0" dirty="0"/>
              <a:t> forward,</a:t>
            </a:r>
            <a:r>
              <a:rPr kumimoji="1" lang="en-US" altLang="ja-JP" dirty="0"/>
              <a:t> ECLD, + RAM(Temp</a:t>
            </a:r>
            <a:r>
              <a:rPr kumimoji="1" lang="ja-JP" altLang="en-US"/>
              <a:t>も</a:t>
            </a:r>
            <a:r>
              <a:rPr kumimoji="1" lang="en-US" altLang="ja-JP"/>
              <a:t>)</a:t>
            </a:r>
            <a:endParaRPr kumimoji="1" lang="ja-JP" altLang="en-US" dirty="0"/>
          </a:p>
        </p:txBody>
      </p:sp>
      <p:sp>
        <p:nvSpPr>
          <p:cNvPr id="4" name="スライド番号プレースホルダー 3"/>
          <p:cNvSpPr>
            <a:spLocks noGrp="1"/>
          </p:cNvSpPr>
          <p:nvPr>
            <p:ph type="sldNum" sz="quarter" idx="10"/>
          </p:nvPr>
        </p:nvSpPr>
        <p:spPr/>
        <p:txBody>
          <a:bodyPr/>
          <a:lstStyle/>
          <a:p>
            <a:fld id="{130A3C91-51B9-E344-80ED-6283671D5BE2}" type="slidenum">
              <a:rPr kumimoji="1" lang="ja-JP" altLang="en-US" smtClean="0"/>
              <a:t>45</a:t>
            </a:fld>
            <a:endParaRPr kumimoji="1" lang="ja-JP" altLang="en-US"/>
          </a:p>
        </p:txBody>
      </p:sp>
    </p:spTree>
    <p:extLst>
      <p:ext uri="{BB962C8B-B14F-4D97-AF65-F5344CB8AC3E}">
        <p14:creationId xmlns:p14="http://schemas.microsoft.com/office/powerpoint/2010/main" val="767641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DC</a:t>
            </a:r>
            <a:r>
              <a:rPr kumimoji="1" lang="ja-JP" altLang="en-US" dirty="0"/>
              <a:t>レベルを自動に揃えて差を取るオートバランス</a:t>
            </a:r>
            <a:endParaRPr kumimoji="1" lang="en-US" altLang="ja-JP" dirty="0"/>
          </a:p>
          <a:p>
            <a:r>
              <a:rPr kumimoji="1" lang="en-US" altLang="ja-JP" dirty="0" err="1"/>
              <a:t>f_c</a:t>
            </a:r>
            <a:r>
              <a:rPr kumimoji="1" lang="en-US" altLang="ja-JP"/>
              <a:t>:</a:t>
            </a:r>
            <a:r>
              <a:rPr kumimoji="1" lang="en-US" altLang="ja-JP" baseline="0"/>
              <a:t> 79.5Hz?</a:t>
            </a:r>
            <a:endParaRPr kumimoji="1" lang="ja-JP" altLang="en-US" dirty="0"/>
          </a:p>
        </p:txBody>
      </p:sp>
      <p:sp>
        <p:nvSpPr>
          <p:cNvPr id="4" name="スライド番号プレースホルダー 3"/>
          <p:cNvSpPr>
            <a:spLocks noGrp="1"/>
          </p:cNvSpPr>
          <p:nvPr>
            <p:ph type="sldNum" sz="quarter" idx="10"/>
          </p:nvPr>
        </p:nvSpPr>
        <p:spPr/>
        <p:txBody>
          <a:bodyPr/>
          <a:lstStyle/>
          <a:p>
            <a:fld id="{1F5314EA-E986-8841-A903-B1738EC0AF4F}" type="slidenum">
              <a:rPr kumimoji="1" lang="ja-JP" altLang="en-US" smtClean="0"/>
              <a:t>46</a:t>
            </a:fld>
            <a:endParaRPr kumimoji="1" lang="ja-JP" altLang="en-US"/>
          </a:p>
        </p:txBody>
      </p:sp>
    </p:spTree>
    <p:extLst>
      <p:ext uri="{BB962C8B-B14F-4D97-AF65-F5344CB8AC3E}">
        <p14:creationId xmlns:p14="http://schemas.microsoft.com/office/powerpoint/2010/main" val="201709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allan</a:t>
            </a:r>
            <a:r>
              <a:rPr kumimoji="1" lang="ja-JP" altLang="en-US" dirty="0"/>
              <a:t>も入れる</a:t>
            </a:r>
            <a:endParaRPr kumimoji="1" lang="en-US" altLang="ja-JP" dirty="0"/>
          </a:p>
          <a:p>
            <a:r>
              <a:rPr kumimoji="1" lang="en-US" altLang="ja-JP" dirty="0"/>
              <a:t>feed</a:t>
            </a:r>
            <a:r>
              <a:rPr kumimoji="1" lang="en-US" altLang="ja-JP" baseline="0" dirty="0"/>
              <a:t> forward,</a:t>
            </a:r>
            <a:r>
              <a:rPr kumimoji="1" lang="en-US" altLang="ja-JP" dirty="0"/>
              <a:t> ECLD, + RAM(Temp</a:t>
            </a:r>
            <a:r>
              <a:rPr kumimoji="1" lang="ja-JP" altLang="en-US"/>
              <a:t>も</a:t>
            </a:r>
            <a:r>
              <a:rPr kumimoji="1" lang="en-US" altLang="ja-JP"/>
              <a:t>)</a:t>
            </a:r>
            <a:endParaRPr kumimoji="1" lang="ja-JP" altLang="en-US" dirty="0"/>
          </a:p>
        </p:txBody>
      </p:sp>
      <p:sp>
        <p:nvSpPr>
          <p:cNvPr id="4" name="スライド番号プレースホルダー 3"/>
          <p:cNvSpPr>
            <a:spLocks noGrp="1"/>
          </p:cNvSpPr>
          <p:nvPr>
            <p:ph type="sldNum" sz="quarter" idx="10"/>
          </p:nvPr>
        </p:nvSpPr>
        <p:spPr/>
        <p:txBody>
          <a:bodyPr/>
          <a:lstStyle/>
          <a:p>
            <a:fld id="{130A3C91-51B9-E344-80ED-6283671D5BE2}" type="slidenum">
              <a:rPr kumimoji="1" lang="ja-JP" altLang="en-US" smtClean="0"/>
              <a:t>48</a:t>
            </a:fld>
            <a:endParaRPr kumimoji="1" lang="ja-JP" altLang="en-US"/>
          </a:p>
        </p:txBody>
      </p:sp>
    </p:spTree>
    <p:extLst>
      <p:ext uri="{BB962C8B-B14F-4D97-AF65-F5344CB8AC3E}">
        <p14:creationId xmlns:p14="http://schemas.microsoft.com/office/powerpoint/2010/main" val="1914643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高出力化の意義</a:t>
            </a:r>
          </a:p>
        </p:txBody>
      </p:sp>
      <p:sp>
        <p:nvSpPr>
          <p:cNvPr id="4" name="スライド番号プレースホルダー 3"/>
          <p:cNvSpPr>
            <a:spLocks noGrp="1"/>
          </p:cNvSpPr>
          <p:nvPr>
            <p:ph type="sldNum" sz="quarter" idx="10"/>
          </p:nvPr>
        </p:nvSpPr>
        <p:spPr/>
        <p:txBody>
          <a:bodyPr/>
          <a:lstStyle/>
          <a:p>
            <a:fld id="{C6823227-1F7C-1E49-A62A-84A5FCC25104}" type="slidenum">
              <a:rPr kumimoji="1" lang="ja-JP" altLang="en-US" smtClean="0"/>
              <a:t>51</a:t>
            </a:fld>
            <a:endParaRPr kumimoji="1" lang="ja-JP" altLang="en-US"/>
          </a:p>
        </p:txBody>
      </p:sp>
    </p:spTree>
    <p:extLst>
      <p:ext uri="{BB962C8B-B14F-4D97-AF65-F5344CB8AC3E}">
        <p14:creationId xmlns:p14="http://schemas.microsoft.com/office/powerpoint/2010/main" val="19771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 会議メモ (2018/02/13 15:45) -----</a:t>
            </a:r>
          </a:p>
          <a:p>
            <a:r>
              <a:rPr kumimoji="1" lang="ja-JP" altLang="en-US" dirty="0"/>
              <a:t>飽和旧驟雨</a:t>
            </a:r>
          </a:p>
          <a:p>
            <a:r>
              <a:rPr kumimoji="1" lang="ja-JP" altLang="en-US" dirty="0"/>
              <a:t>ロック員</a:t>
            </a:r>
          </a:p>
          <a:p>
            <a:r>
              <a:rPr kumimoji="1" lang="ja-JP" altLang="en-US" dirty="0"/>
              <a:t>MTS</a:t>
            </a:r>
          </a:p>
          <a:p>
            <a:r>
              <a:rPr kumimoji="1" lang="ja-JP" altLang="en-US" dirty="0"/>
              <a:t>----- 会議メモ (2018/02/13 16:12) -----</a:t>
            </a:r>
          </a:p>
          <a:p>
            <a:r>
              <a:rPr kumimoji="1" lang="ja-JP" altLang="en-US" dirty="0"/>
              <a:t>同軸に　　信号励起書く</a:t>
            </a:r>
          </a:p>
          <a:p>
            <a:r>
              <a:rPr kumimoji="1" lang="ja-JP" altLang="en-US" dirty="0"/>
              <a:t>PDHの位相変調をかけることによ</a:t>
            </a:r>
          </a:p>
          <a:p>
            <a:r>
              <a:rPr kumimoji="1" lang="ja-JP" altLang="en-US" dirty="0"/>
              <a:t>MTS</a:t>
            </a:r>
          </a:p>
          <a:p>
            <a:r>
              <a:rPr kumimoji="1" lang="ja-JP" altLang="en-US" dirty="0"/>
              <a:t>----- 会議メモ (2018/02/13 22:45) -----</a:t>
            </a:r>
          </a:p>
          <a:p>
            <a:r>
              <a:rPr kumimoji="1" lang="ja-JP" altLang="en-US" dirty="0"/>
              <a:t>作動の線</a:t>
            </a:r>
          </a:p>
        </p:txBody>
      </p:sp>
      <p:sp>
        <p:nvSpPr>
          <p:cNvPr id="4" name="スライド番号プレースホルダー 3"/>
          <p:cNvSpPr>
            <a:spLocks noGrp="1"/>
          </p:cNvSpPr>
          <p:nvPr>
            <p:ph type="sldNum" sz="quarter" idx="10"/>
          </p:nvPr>
        </p:nvSpPr>
        <p:spPr/>
        <p:txBody>
          <a:bodyPr/>
          <a:lstStyle/>
          <a:p>
            <a:fld id="{B5AC18DC-942A-3247-9925-6A6A5FC03615}" type="slidenum">
              <a:rPr kumimoji="1" lang="ja-JP" altLang="en-US" smtClean="0"/>
              <a:t>59</a:t>
            </a:fld>
            <a:endParaRPr kumimoji="1" lang="ja-JP" altLang="en-US"/>
          </a:p>
        </p:txBody>
      </p:sp>
    </p:spTree>
    <p:extLst>
      <p:ext uri="{BB962C8B-B14F-4D97-AF65-F5344CB8AC3E}">
        <p14:creationId xmlns:p14="http://schemas.microsoft.com/office/powerpoint/2010/main" val="2265392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電波による衛星位置検出として</a:t>
            </a:r>
            <a:endParaRPr kumimoji="1" lang="en-US" altLang="ja-JP" dirty="0"/>
          </a:p>
          <a:p>
            <a:r>
              <a:rPr kumimoji="1" lang="en-US" altLang="ja-JP" dirty="0"/>
              <a:t>ILRS</a:t>
            </a:r>
            <a:r>
              <a:rPr kumimoji="1" lang="ja-JP" altLang="en-US" dirty="0"/>
              <a:t>による方法があります。</a:t>
            </a:r>
            <a:endParaRPr kumimoji="1" lang="en-US" altLang="ja-JP" dirty="0"/>
          </a:p>
          <a:p>
            <a:endParaRPr kumimoji="1" lang="en-US" altLang="ja-JP" dirty="0"/>
          </a:p>
          <a:p>
            <a:r>
              <a:rPr kumimoji="1" lang="ja-JP" altLang="en-US" dirty="0"/>
              <a:t>相手の衛星に光を正確に当てる、つまり相手の位置情報を取得するシステムになります。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7B0516AF-D2CF-834F-BD4F-859AD172CC5A}" type="slidenum">
              <a:rPr kumimoji="1" lang="ja-JP" altLang="en-US" smtClean="0"/>
              <a:t>60</a:t>
            </a:fld>
            <a:endParaRPr kumimoji="1" lang="ja-JP" altLang="en-US"/>
          </a:p>
        </p:txBody>
      </p:sp>
    </p:spTree>
    <p:extLst>
      <p:ext uri="{BB962C8B-B14F-4D97-AF65-F5344CB8AC3E}">
        <p14:creationId xmlns:p14="http://schemas.microsoft.com/office/powerpoint/2010/main" val="248689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出射部のコリメートレンズを移動させることによって、捕捉帯域の拡大と縮小ができると考えているため、これについても実証実験を行って行きます。</a:t>
            </a:r>
          </a:p>
        </p:txBody>
      </p:sp>
      <p:sp>
        <p:nvSpPr>
          <p:cNvPr id="4" name="スライド番号プレースホルダー 3"/>
          <p:cNvSpPr>
            <a:spLocks noGrp="1"/>
          </p:cNvSpPr>
          <p:nvPr>
            <p:ph type="sldNum" sz="quarter" idx="10"/>
          </p:nvPr>
        </p:nvSpPr>
        <p:spPr/>
        <p:txBody>
          <a:bodyPr/>
          <a:lstStyle/>
          <a:p>
            <a:fld id="{4D56C493-C4C9-934E-B41D-49D1D8F7060B}" type="slidenum">
              <a:rPr kumimoji="1" lang="ja-JP" altLang="en-US" smtClean="0"/>
              <a:t>61</a:t>
            </a:fld>
            <a:endParaRPr kumimoji="1" lang="ja-JP" altLang="en-US"/>
          </a:p>
        </p:txBody>
      </p:sp>
    </p:spTree>
    <p:extLst>
      <p:ext uri="{BB962C8B-B14F-4D97-AF65-F5344CB8AC3E}">
        <p14:creationId xmlns:p14="http://schemas.microsoft.com/office/powerpoint/2010/main" val="3950956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まず本位置決定システムの分解能についてです。</a:t>
            </a:r>
            <a:endParaRPr kumimoji="1" lang="en-US" altLang="ja-JP" dirty="0"/>
          </a:p>
          <a:p>
            <a:r>
              <a:rPr kumimoji="1" lang="ja-JP" altLang="en-US" dirty="0"/>
              <a:t>光学的分解能は回折広がりによって決定するため、レンズ等で掃引幅の拡大をしたとしても分解数は常に保存されてしまいます。</a:t>
            </a:r>
            <a:endParaRPr kumimoji="1" lang="en-US" altLang="ja-JP" dirty="0"/>
          </a:p>
          <a:p>
            <a:r>
              <a:rPr kumimoji="1" lang="ja-JP" altLang="en-US" dirty="0"/>
              <a:t>光学系によって拡大すると位置分解能は悪くなってしまいます。</a:t>
            </a:r>
            <a:endParaRPr kumimoji="1" lang="en-US" altLang="ja-JP" dirty="0"/>
          </a:p>
          <a:p>
            <a:endParaRPr kumimoji="1" lang="en-US" altLang="ja-JP" dirty="0"/>
          </a:p>
          <a:p>
            <a:endParaRPr kumimoji="1" lang="en-US" altLang="ja-JP" dirty="0"/>
          </a:p>
          <a:p>
            <a:r>
              <a:rPr kumimoji="1" lang="ja-JP" altLang="en-US" dirty="0"/>
              <a:t>一方で、光の周波数によって位置決定を行う本システムの場合、光学的に分離できない部分でもカウント周波数によって位置決定ができるため、</a:t>
            </a:r>
            <a:endParaRPr kumimoji="1" lang="en-US" altLang="ja-JP" dirty="0"/>
          </a:p>
          <a:p>
            <a:endParaRPr kumimoji="1" lang="en-US" altLang="ja-JP" dirty="0"/>
          </a:p>
          <a:p>
            <a:r>
              <a:rPr kumimoji="1" lang="ja-JP" altLang="en-US" dirty="0"/>
              <a:t>光学的に掃引幅を広げたとしても周波数カウント精度を保証することができれば位置分解能を維持し続けることができます。</a:t>
            </a:r>
            <a:endParaRPr kumimoji="1" lang="en-US" altLang="ja-JP" dirty="0"/>
          </a:p>
          <a:p>
            <a:endParaRPr kumimoji="1" lang="en-US" altLang="ja-JP" dirty="0"/>
          </a:p>
          <a:p>
            <a:r>
              <a:rPr kumimoji="1" lang="ja-JP" altLang="en-US" dirty="0"/>
              <a:t>このように、本システムでは周波数カウント精度が非常に重要であり、この周波数カウント精度がどのように決定、変化するか検証しております。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F5BCBEAE-8262-2E44-B18D-0102C7048999}" type="slidenum">
              <a:rPr kumimoji="1" lang="ja-JP" altLang="en-US" smtClean="0"/>
              <a:t>62</a:t>
            </a:fld>
            <a:endParaRPr kumimoji="1" lang="ja-JP" altLang="en-US"/>
          </a:p>
        </p:txBody>
      </p:sp>
    </p:spTree>
    <p:extLst>
      <p:ext uri="{BB962C8B-B14F-4D97-AF65-F5344CB8AC3E}">
        <p14:creationId xmlns:p14="http://schemas.microsoft.com/office/powerpoint/2010/main" val="140262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光源の分光部分はこのようになっている。</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11</a:t>
            </a:fld>
            <a:endParaRPr kumimoji="1" lang="ja-JP" altLang="en-US"/>
          </a:p>
        </p:txBody>
      </p:sp>
    </p:spTree>
    <p:extLst>
      <p:ext uri="{BB962C8B-B14F-4D97-AF65-F5344CB8AC3E}">
        <p14:creationId xmlns:p14="http://schemas.microsoft.com/office/powerpoint/2010/main" val="228503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後程</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12</a:t>
            </a:fld>
            <a:endParaRPr kumimoji="1" lang="ja-JP" altLang="en-US"/>
          </a:p>
        </p:txBody>
      </p:sp>
    </p:spTree>
    <p:extLst>
      <p:ext uri="{BB962C8B-B14F-4D97-AF65-F5344CB8AC3E}">
        <p14:creationId xmlns:p14="http://schemas.microsoft.com/office/powerpoint/2010/main" val="1742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レーザーの光の一部をピックオフし、ヨウ素の吸収線との誤差</a:t>
            </a:r>
            <a:r>
              <a:rPr kumimoji="1" lang="ja-JP" altLang="en-US" dirty="0"/>
              <a:t>信号をレーザーに</a:t>
            </a:r>
            <a:r>
              <a:rPr kumimoji="1" lang="ja-JP" altLang="en-US"/>
              <a:t>フィードバックする</a:t>
            </a:r>
            <a:endParaRPr kumimoji="1" lang="en-US" altLang="ja-JP" dirty="0"/>
          </a:p>
          <a:p>
            <a:r>
              <a:rPr kumimoji="1" lang="ja-JP" altLang="en-US"/>
              <a:t>フィードバックループの閉じている系を</a:t>
            </a:r>
            <a:r>
              <a:rPr kumimoji="1" lang="en-US" altLang="ja-JP" dirty="0"/>
              <a:t> in-loop</a:t>
            </a:r>
            <a:r>
              <a:rPr kumimoji="1" lang="ja-JP" altLang="en-US"/>
              <a:t>、アウトプットを</a:t>
            </a:r>
            <a:r>
              <a:rPr kumimoji="1" lang="en-US" altLang="ja-JP" dirty="0"/>
              <a:t> out of loop</a:t>
            </a:r>
            <a:r>
              <a:rPr kumimoji="1" lang="ja-JP" altLang="en-US"/>
              <a:t>と呼んでいる</a:t>
            </a:r>
            <a:endParaRPr kumimoji="1" lang="en-US" altLang="ja-JP" dirty="0"/>
          </a:p>
          <a:p>
            <a:r>
              <a:rPr kumimoji="1" lang="en-US" altLang="ja-JP" dirty="0"/>
              <a:t>In-loop</a:t>
            </a:r>
            <a:r>
              <a:rPr kumimoji="1" lang="ja-JP" altLang="en-US"/>
              <a:t>は周波数基準へのレーザーの周波数の追従度、</a:t>
            </a:r>
            <a:r>
              <a:rPr kumimoji="1" lang="en-US" altLang="ja-JP" dirty="0"/>
              <a:t>out of loop</a:t>
            </a:r>
            <a:r>
              <a:rPr kumimoji="1" lang="ja-JP" altLang="en-US"/>
              <a:t>は周波数基準も含めたレーザー全体の安定度を表す</a:t>
            </a:r>
            <a:endParaRPr kumimoji="1" lang="en-US" altLang="ja-JP" dirty="0"/>
          </a:p>
          <a:p>
            <a:r>
              <a:rPr kumimoji="1" lang="en-US" altLang="ja-JP" dirty="0"/>
              <a:t>in-loop</a:t>
            </a:r>
            <a:r>
              <a:rPr kumimoji="1" lang="ja-JP" altLang="en-US"/>
              <a:t>までは１台の</a:t>
            </a:r>
            <a:r>
              <a:rPr kumimoji="1" lang="en-US" altLang="ja-JP" dirty="0"/>
              <a:t>BBM</a:t>
            </a:r>
            <a:r>
              <a:rPr kumimoji="1" lang="ja-JP" altLang="en-US"/>
              <a:t>で取得出来るが</a:t>
            </a:r>
            <a:r>
              <a:rPr kumimoji="1" lang="en-US" altLang="ja-JP" dirty="0"/>
              <a:t>out of loop</a:t>
            </a:r>
            <a:r>
              <a:rPr kumimoji="1" lang="ja-JP" altLang="en-US"/>
              <a:t>を評価するためには</a:t>
            </a:r>
            <a:r>
              <a:rPr kumimoji="1" lang="en-US" altLang="ja-JP" dirty="0"/>
              <a:t>BBM</a:t>
            </a:r>
            <a:r>
              <a:rPr kumimoji="1" lang="ja-JP" altLang="en-US"/>
              <a:t>が</a:t>
            </a:r>
            <a:r>
              <a:rPr kumimoji="1" lang="en-US" altLang="ja-JP" dirty="0"/>
              <a:t>2</a:t>
            </a:r>
            <a:r>
              <a:rPr kumimoji="1" lang="ja-JP" altLang="en-US"/>
              <a:t>台必要</a:t>
            </a:r>
            <a:endParaRPr kumimoji="1" lang="en-US" altLang="ja-JP" dirty="0"/>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13</a:t>
            </a:fld>
            <a:endParaRPr kumimoji="1" lang="ja-JP" altLang="en-US"/>
          </a:p>
        </p:txBody>
      </p:sp>
    </p:spTree>
    <p:extLst>
      <p:ext uri="{BB962C8B-B14F-4D97-AF65-F5344CB8AC3E}">
        <p14:creationId xmlns:p14="http://schemas.microsoft.com/office/powerpoint/2010/main" val="298535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14</a:t>
            </a:fld>
            <a:endParaRPr kumimoji="1" lang="ja-JP" altLang="en-US"/>
          </a:p>
        </p:txBody>
      </p:sp>
    </p:spTree>
    <p:extLst>
      <p:ext uri="{BB962C8B-B14F-4D97-AF65-F5344CB8AC3E}">
        <p14:creationId xmlns:p14="http://schemas.microsoft.com/office/powerpoint/2010/main" val="1163336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理論限界であるショット雑音限界までは</a:t>
            </a:r>
            <a:r>
              <a:rPr kumimoji="1" lang="en-US" altLang="ja-JP" dirty="0"/>
              <a:t>2</a:t>
            </a:r>
            <a:r>
              <a:rPr kumimoji="1" lang="ja-JP" altLang="en-US" dirty="0"/>
              <a:t>桁あり、これを下げれば目標値到達の可能性が有る</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15</a:t>
            </a:fld>
            <a:endParaRPr kumimoji="1" lang="ja-JP" altLang="en-US"/>
          </a:p>
        </p:txBody>
      </p:sp>
    </p:spTree>
    <p:extLst>
      <p:ext uri="{BB962C8B-B14F-4D97-AF65-F5344CB8AC3E}">
        <p14:creationId xmlns:p14="http://schemas.microsoft.com/office/powerpoint/2010/main" val="69930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16</a:t>
            </a:fld>
            <a:endParaRPr kumimoji="1" lang="ja-JP" altLang="en-US"/>
          </a:p>
        </p:txBody>
      </p:sp>
    </p:spTree>
    <p:extLst>
      <p:ext uri="{BB962C8B-B14F-4D97-AF65-F5344CB8AC3E}">
        <p14:creationId xmlns:p14="http://schemas.microsoft.com/office/powerpoint/2010/main" val="3949285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オートバランス制御を用いて差分である信号のみを取り出す</a:t>
            </a:r>
          </a:p>
        </p:txBody>
      </p:sp>
      <p:sp>
        <p:nvSpPr>
          <p:cNvPr id="4" name="スライド番号プレースホルダー 3"/>
          <p:cNvSpPr>
            <a:spLocks noGrp="1"/>
          </p:cNvSpPr>
          <p:nvPr>
            <p:ph type="sldNum" sz="quarter" idx="10"/>
          </p:nvPr>
        </p:nvSpPr>
        <p:spPr/>
        <p:txBody>
          <a:bodyPr/>
          <a:lstStyle/>
          <a:p>
            <a:fld id="{1461BE72-A75A-F347-889D-6C5703DFAC8E}" type="slidenum">
              <a:rPr kumimoji="1" lang="ja-JP" altLang="en-US" smtClean="0"/>
              <a:t>17</a:t>
            </a:fld>
            <a:endParaRPr kumimoji="1" lang="ja-JP" altLang="en-US"/>
          </a:p>
        </p:txBody>
      </p:sp>
    </p:spTree>
    <p:extLst>
      <p:ext uri="{BB962C8B-B14F-4D97-AF65-F5344CB8AC3E}">
        <p14:creationId xmlns:p14="http://schemas.microsoft.com/office/powerpoint/2010/main" val="131052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t>2018/11/2 DECIGO workshop @</a:t>
            </a:r>
            <a:r>
              <a:rPr lang="ja-JP" altLang="en-US"/>
              <a:t>名古屋大学</a:t>
            </a:r>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56730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1055205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156312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318478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t>2018/11/2 DECIGO workshop @</a:t>
            </a:r>
            <a:r>
              <a:rPr lang="ja-JP" altLang="en-US"/>
              <a:t>名古屋大学</a:t>
            </a:r>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90594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403790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327610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129148" y="6356350"/>
            <a:ext cx="3122051" cy="365125"/>
          </a:xfrm>
        </p:spPr>
        <p:txBody>
          <a:bodyPr/>
          <a:lstStyle/>
          <a:p>
            <a:r>
              <a:rPr lang="en-US" altLang="ja-JP"/>
              <a:t>2018/11/2 DECIGO workshop @</a:t>
            </a:r>
            <a:r>
              <a:rPr lang="ja-JP" altLang="en-US"/>
              <a:t>名古屋大学</a:t>
            </a:r>
            <a:endParaRPr lang="ja-JP" altLang="en-US" dirty="0"/>
          </a:p>
        </p:txBody>
      </p:sp>
      <p:sp>
        <p:nvSpPr>
          <p:cNvPr id="4" name="フッター プレースホルダー 3"/>
          <p:cNvSpPr>
            <a:spLocks noGrp="1"/>
          </p:cNvSpPr>
          <p:nvPr>
            <p:ph type="ftr" sz="quarter" idx="11"/>
          </p:nvPr>
        </p:nvSpPr>
        <p:spPr>
          <a:xfrm>
            <a:off x="3251200" y="6356349"/>
            <a:ext cx="2895600" cy="365125"/>
          </a:xfr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425629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417575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9371D3E-5A18-49EB-AD2A-429AF165759F}" type="slidenum">
              <a:rPr lang="en-US" smtClean="0"/>
              <a:t>‹#›</a:t>
            </a:fld>
            <a:endParaRPr lang="en-US"/>
          </a:p>
        </p:txBody>
      </p:sp>
    </p:spTree>
    <p:extLst>
      <p:ext uri="{BB962C8B-B14F-4D97-AF65-F5344CB8AC3E}">
        <p14:creationId xmlns:p14="http://schemas.microsoft.com/office/powerpoint/2010/main" val="30575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61150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129149" y="6356350"/>
            <a:ext cx="29950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t>2018/11/2 DECIGO workshop @</a:t>
            </a:r>
            <a:r>
              <a:rPr lang="ja-JP" altLang="en-US"/>
              <a:t>名古屋大学</a:t>
            </a:r>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CFAD-15C5-B748-846E-D49B34FBF898}" type="slidenum">
              <a:rPr kumimoji="1" lang="ja-JP" altLang="en-US" smtClean="0"/>
              <a:t>‹#›</a:t>
            </a:fld>
            <a:endParaRPr kumimoji="1" lang="ja-JP" altLang="en-US"/>
          </a:p>
        </p:txBody>
      </p:sp>
    </p:spTree>
    <p:extLst>
      <p:ext uri="{BB962C8B-B14F-4D97-AF65-F5344CB8AC3E}">
        <p14:creationId xmlns:p14="http://schemas.microsoft.com/office/powerpoint/2010/main" val="392261515"/>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hf sldNum="0"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9.png"/><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15.xml"/><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6.xml"/><Relationship Id="rId7" Type="http://schemas.openxmlformats.org/officeDocument/2006/relationships/image" Target="../media/image33.emf"/><Relationship Id="rId12"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oleObject" Target="../embeddings/oleObject11.bin"/><Relationship Id="rId5" Type="http://schemas.openxmlformats.org/officeDocument/2006/relationships/image" Target="../media/image32.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42.emf"/><Relationship Id="rId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image" Target="../media/image50.jpg"/><Relationship Id="rId7" Type="http://schemas.openxmlformats.org/officeDocument/2006/relationships/image" Target="../media/image48.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47.emf"/><Relationship Id="rId4" Type="http://schemas.openxmlformats.org/officeDocument/2006/relationships/oleObject" Target="../embeddings/oleObject14.bin"/><Relationship Id="rId9" Type="http://schemas.openxmlformats.org/officeDocument/2006/relationships/image" Target="../media/image49.emf"/></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5.jpg"/><Relationship Id="rId1" Type="http://schemas.openxmlformats.org/officeDocument/2006/relationships/slideLayout" Target="../slideLayouts/slideLayout6.xml"/><Relationship Id="rId5" Type="http://schemas.openxmlformats.org/officeDocument/2006/relationships/image" Target="../media/image50.jpg"/><Relationship Id="rId4" Type="http://schemas.openxmlformats.org/officeDocument/2006/relationships/image" Target="../media/image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slideLayout" Target="../slideLayouts/slideLayout4.xml"/><Relationship Id="rId7" Type="http://schemas.openxmlformats.org/officeDocument/2006/relationships/oleObject" Target="../embeddings/oleObject18.bin"/><Relationship Id="rId12" Type="http://schemas.openxmlformats.org/officeDocument/2006/relationships/image" Target="../media/image63.emf"/><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image" Target="../media/image60.e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62.emf"/><Relationship Id="rId4" Type="http://schemas.openxmlformats.org/officeDocument/2006/relationships/notesSlide" Target="../notesSlides/notesSlide29.xml"/><Relationship Id="rId9" Type="http://schemas.openxmlformats.org/officeDocument/2006/relationships/oleObject" Target="../embeddings/oleObject19.bin"/></Relationships>
</file>

<file path=ppt/slides/_rels/slide6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1.emf"/><Relationship Id="rId5" Type="http://schemas.openxmlformats.org/officeDocument/2006/relationships/oleObject" Target="../embeddings/oleObject22.bin"/><Relationship Id="rId4" Type="http://schemas.openxmlformats.org/officeDocument/2006/relationships/image" Target="../media/image60.emf"/></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66512"/>
            <a:ext cx="7772400" cy="1846576"/>
          </a:xfrm>
        </p:spPr>
        <p:txBody>
          <a:bodyPr>
            <a:normAutofit/>
          </a:bodyPr>
          <a:lstStyle/>
          <a:p>
            <a:r>
              <a:rPr lang="ja-JP" altLang="en-US" i="1" dirty="0"/>
              <a:t>高出力安定化光源と</a:t>
            </a:r>
            <a:br>
              <a:rPr lang="en-US" altLang="ja-JP" i="1" dirty="0"/>
            </a:br>
            <a:r>
              <a:rPr lang="ja-JP" altLang="en-US" i="1" dirty="0"/>
              <a:t>衛星位置決定システムの開発</a:t>
            </a:r>
            <a:endParaRPr kumimoji="1" lang="ja-JP" altLang="en-US" i="1" dirty="0"/>
          </a:p>
        </p:txBody>
      </p:sp>
      <p:sp>
        <p:nvSpPr>
          <p:cNvPr id="3" name="サブタイトル 2"/>
          <p:cNvSpPr>
            <a:spLocks noGrp="1"/>
          </p:cNvSpPr>
          <p:nvPr>
            <p:ph type="subTitle" idx="1"/>
          </p:nvPr>
        </p:nvSpPr>
        <p:spPr>
          <a:xfrm>
            <a:off x="1280890" y="3849330"/>
            <a:ext cx="6862787" cy="1752600"/>
          </a:xfrm>
        </p:spPr>
        <p:txBody>
          <a:bodyPr>
            <a:noAutofit/>
          </a:bodyPr>
          <a:lstStyle/>
          <a:p>
            <a:r>
              <a:rPr kumimoji="1" lang="ja-JP" altLang="en-US" sz="2400" dirty="0">
                <a:solidFill>
                  <a:schemeClr val="tx1"/>
                </a:solidFill>
              </a:rPr>
              <a:t>電通大レーザー研</a:t>
            </a:r>
            <a:endParaRPr kumimoji="1" lang="en-US" altLang="ja-JP" sz="2400" dirty="0">
              <a:solidFill>
                <a:schemeClr val="tx1"/>
              </a:solidFill>
            </a:endParaRPr>
          </a:p>
          <a:p>
            <a:endParaRPr kumimoji="1" lang="en-US" altLang="ja-JP" sz="2400" dirty="0">
              <a:solidFill>
                <a:schemeClr val="tx1"/>
              </a:solidFill>
            </a:endParaRPr>
          </a:p>
          <a:p>
            <a:r>
              <a:rPr lang="ja-JP" altLang="en-US" sz="2400" dirty="0">
                <a:solidFill>
                  <a:schemeClr val="tx1"/>
                </a:solidFill>
              </a:rPr>
              <a:t>中森真輝、武者満</a:t>
            </a:r>
            <a:endParaRPr lang="en-US" altLang="ja-JP" sz="2400" dirty="0">
              <a:solidFill>
                <a:schemeClr val="tx1"/>
              </a:solidFill>
            </a:endParaRPr>
          </a:p>
          <a:p>
            <a:r>
              <a:rPr lang="ja-JP" altLang="en-US" sz="2400" dirty="0">
                <a:solidFill>
                  <a:schemeClr val="tx1"/>
                </a:solidFill>
              </a:rPr>
              <a:t>末正有、赤見恵、大塚俊介、下奥あゆ美</a:t>
            </a:r>
            <a:endParaRPr kumimoji="1" lang="ja-JP" altLang="en-US" sz="2400" dirty="0">
              <a:solidFill>
                <a:schemeClr val="tx1"/>
              </a:solidFill>
            </a:endParaRPr>
          </a:p>
        </p:txBody>
      </p:sp>
      <p:sp>
        <p:nvSpPr>
          <p:cNvPr id="4" name="日付プレースホルダー 3"/>
          <p:cNvSpPr>
            <a:spLocks noGrp="1"/>
          </p:cNvSpPr>
          <p:nvPr>
            <p:ph type="dt" sz="half" idx="10"/>
          </p:nvPr>
        </p:nvSpPr>
        <p:spPr>
          <a:xfrm>
            <a:off x="221494" y="6356350"/>
            <a:ext cx="3042567" cy="365125"/>
          </a:xfrm>
        </p:spPr>
        <p:txBody>
          <a:bodyPr/>
          <a:lstStyle/>
          <a:p>
            <a:r>
              <a:rPr kumimoji="1" lang="en-US" altLang="ja-JP" dirty="0"/>
              <a:t>2018/11/2 DECIGO workshop @</a:t>
            </a:r>
            <a:r>
              <a:rPr kumimoji="1" lang="ja-JP" altLang="en-US" dirty="0"/>
              <a:t>名古屋大学</a:t>
            </a:r>
          </a:p>
        </p:txBody>
      </p:sp>
    </p:spTree>
    <p:extLst>
      <p:ext uri="{BB962C8B-B14F-4D97-AF65-F5344CB8AC3E}">
        <p14:creationId xmlns:p14="http://schemas.microsoft.com/office/powerpoint/2010/main" val="39172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a:t>ヨウ素安定化</a:t>
            </a:r>
            <a:r>
              <a:rPr lang="en-US" altLang="ja-JP" sz="4000" dirty="0"/>
              <a:t>Fiber DFB</a:t>
            </a:r>
            <a:r>
              <a:rPr kumimoji="1" lang="ja-JP" altLang="en-US" sz="4000" dirty="0"/>
              <a:t>レーザー</a:t>
            </a:r>
          </a:p>
        </p:txBody>
      </p:sp>
      <p:sp>
        <p:nvSpPr>
          <p:cNvPr id="3" name="日付プレースホルダー 2"/>
          <p:cNvSpPr>
            <a:spLocks noGrp="1"/>
          </p:cNvSpPr>
          <p:nvPr>
            <p:ph type="dt" sz="half" idx="10"/>
          </p:nvPr>
        </p:nvSpPr>
        <p:spPr>
          <a:xfrm>
            <a:off x="457199" y="6356350"/>
            <a:ext cx="3020292" cy="365125"/>
          </a:xfrm>
        </p:spPr>
        <p:txBody>
          <a:bodyPr/>
          <a:lstStyle/>
          <a:p>
            <a:r>
              <a:rPr lang="en-US" altLang="ja-JP" dirty="0"/>
              <a:t>2018/11/2 DECIGO workshop @</a:t>
            </a:r>
            <a:r>
              <a:rPr lang="ja-JP" altLang="en-US"/>
              <a:t>名古屋大学</a:t>
            </a:r>
            <a:endParaRPr lang="ja-JP" altLang="en-US" dirty="0"/>
          </a:p>
        </p:txBody>
      </p:sp>
      <p:pic>
        <p:nvPicPr>
          <p:cNvPr id="4" name="図 3" descr="lightsour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6" y="1545149"/>
            <a:ext cx="7790322" cy="3196184"/>
          </a:xfrm>
          <a:prstGeom prst="rect">
            <a:avLst/>
          </a:prstGeom>
        </p:spPr>
      </p:pic>
      <p:sp>
        <p:nvSpPr>
          <p:cNvPr id="5" name="テキスト ボックス 4"/>
          <p:cNvSpPr txBox="1"/>
          <p:nvPr/>
        </p:nvSpPr>
        <p:spPr>
          <a:xfrm>
            <a:off x="1058080" y="5096778"/>
            <a:ext cx="6466835" cy="923330"/>
          </a:xfrm>
          <a:prstGeom prst="rect">
            <a:avLst/>
          </a:prstGeom>
          <a:noFill/>
        </p:spPr>
        <p:txBody>
          <a:bodyPr wrap="none" rtlCol="0">
            <a:spAutoFit/>
          </a:bodyPr>
          <a:lstStyle/>
          <a:p>
            <a:pPr marL="285750" indent="-285750">
              <a:buFont typeface="Wingdings" charset="2"/>
              <a:buChar char="ü"/>
            </a:pPr>
            <a:r>
              <a:rPr kumimoji="1" lang="ja-JP" altLang="en-US" dirty="0"/>
              <a:t>ヨウ素の飽和吸収線</a:t>
            </a:r>
            <a:r>
              <a:rPr kumimoji="1" lang="en-US" altLang="ja-JP" dirty="0"/>
              <a:t>515</a:t>
            </a:r>
            <a:r>
              <a:rPr kumimoji="1" lang="ja-JP" altLang="en-US" dirty="0"/>
              <a:t> </a:t>
            </a:r>
            <a:r>
              <a:rPr kumimoji="1" lang="en-US" altLang="ja-JP" dirty="0"/>
              <a:t>nm</a:t>
            </a:r>
            <a:r>
              <a:rPr kumimoji="1" lang="ja-JP" altLang="en-US" dirty="0"/>
              <a:t>を基準に周波数安定化</a:t>
            </a:r>
            <a:endParaRPr lang="en-US" altLang="ja-JP" dirty="0"/>
          </a:p>
          <a:p>
            <a:pPr marL="285750" indent="-285750">
              <a:buFont typeface="Wingdings" charset="2"/>
              <a:buChar char="ü"/>
            </a:pPr>
            <a:r>
              <a:rPr lang="ja-JP" altLang="ja-JP" dirty="0"/>
              <a:t>2</a:t>
            </a:r>
            <a:r>
              <a:rPr lang="en-US" altLang="ja-JP" dirty="0"/>
              <a:t>00</a:t>
            </a:r>
            <a:r>
              <a:rPr lang="ja-JP" altLang="en-US" dirty="0"/>
              <a:t> </a:t>
            </a:r>
            <a:r>
              <a:rPr lang="en-US" altLang="ja-JP" dirty="0"/>
              <a:t>kHz</a:t>
            </a:r>
            <a:r>
              <a:rPr lang="ja-JP" altLang="en-US" dirty="0"/>
              <a:t>における</a:t>
            </a:r>
            <a:r>
              <a:rPr lang="ja-JP" altLang="en-US" u="sng" dirty="0"/>
              <a:t>変調移乗法（</a:t>
            </a:r>
            <a:r>
              <a:rPr lang="en-US" altLang="ja-JP" u="sng" dirty="0"/>
              <a:t>MT</a:t>
            </a:r>
            <a:r>
              <a:rPr lang="ja-JP" altLang="en-US" u="sng" dirty="0"/>
              <a:t>法：ポンプ光を変調）</a:t>
            </a:r>
            <a:r>
              <a:rPr lang="ja-JP" altLang="en-US" dirty="0"/>
              <a:t>を用いる</a:t>
            </a:r>
            <a:endParaRPr lang="en-US" altLang="ja-JP" dirty="0"/>
          </a:p>
          <a:p>
            <a:r>
              <a:rPr lang="en-US" altLang="ja-JP" dirty="0"/>
              <a:t>					→</a:t>
            </a:r>
            <a:r>
              <a:rPr lang="ja-JP" altLang="en-US" dirty="0"/>
              <a:t>周波数弁別信号がオフセットフリー</a:t>
            </a:r>
            <a:endParaRPr lang="en-US" altLang="ja-JP" dirty="0"/>
          </a:p>
        </p:txBody>
      </p:sp>
    </p:spTree>
    <p:extLst>
      <p:ext uri="{BB962C8B-B14F-4D97-AF65-F5344CB8AC3E}">
        <p14:creationId xmlns:p14="http://schemas.microsoft.com/office/powerpoint/2010/main" val="72944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4CCB58-6913-4340-A8C4-1FCC01933CDA}"/>
              </a:ext>
            </a:extLst>
          </p:cNvPr>
          <p:cNvSpPr>
            <a:spLocks noGrp="1"/>
          </p:cNvSpPr>
          <p:nvPr>
            <p:ph type="title"/>
          </p:nvPr>
        </p:nvSpPr>
        <p:spPr/>
        <p:txBody>
          <a:bodyPr>
            <a:normAutofit/>
          </a:bodyPr>
          <a:lstStyle/>
          <a:p>
            <a:r>
              <a:rPr lang="ja-JP" altLang="en-US" sz="4000"/>
              <a:t>ヨウ素安定化</a:t>
            </a:r>
            <a:r>
              <a:rPr lang="en-US" altLang="ja-JP" sz="4000" dirty="0"/>
              <a:t>Fiber DFB laser</a:t>
            </a:r>
            <a:endParaRPr kumimoji="1" lang="ja-JP" altLang="en-US" sz="4000"/>
          </a:p>
        </p:txBody>
      </p:sp>
      <p:sp>
        <p:nvSpPr>
          <p:cNvPr id="3" name="日付プレースホルダー 2">
            <a:extLst>
              <a:ext uri="{FF2B5EF4-FFF2-40B4-BE49-F238E27FC236}">
                <a16:creationId xmlns:a16="http://schemas.microsoft.com/office/drawing/2014/main" id="{98286850-9F00-C044-9B12-9F5995FD6960}"/>
              </a:ext>
            </a:extLst>
          </p:cNvPr>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31" name="グループ化 30">
            <a:extLst>
              <a:ext uri="{FF2B5EF4-FFF2-40B4-BE49-F238E27FC236}">
                <a16:creationId xmlns:a16="http://schemas.microsoft.com/office/drawing/2014/main" id="{794AF2E2-6552-7445-8467-DA42D8C6F95D}"/>
              </a:ext>
            </a:extLst>
          </p:cNvPr>
          <p:cNvGrpSpPr/>
          <p:nvPr/>
        </p:nvGrpSpPr>
        <p:grpSpPr>
          <a:xfrm>
            <a:off x="0" y="1355314"/>
            <a:ext cx="9160709" cy="4939732"/>
            <a:chOff x="0" y="1355314"/>
            <a:chExt cx="9160709" cy="4939732"/>
          </a:xfrm>
        </p:grpSpPr>
        <p:pic>
          <p:nvPicPr>
            <p:cNvPr id="32" name="図 31">
              <a:extLst>
                <a:ext uri="{FF2B5EF4-FFF2-40B4-BE49-F238E27FC236}">
                  <a16:creationId xmlns:a16="http://schemas.microsoft.com/office/drawing/2014/main" id="{E57F5FE7-2F46-F540-980D-303F51B27CCD}"/>
                </a:ext>
              </a:extLst>
            </p:cNvPr>
            <p:cNvPicPr>
              <a:picLocks noChangeAspect="1"/>
            </p:cNvPicPr>
            <p:nvPr/>
          </p:nvPicPr>
          <p:blipFill rotWithShape="1">
            <a:blip r:embed="rId3"/>
            <a:srcRect l="1644" r="1691"/>
            <a:stretch/>
          </p:blipFill>
          <p:spPr>
            <a:xfrm>
              <a:off x="0" y="1408725"/>
              <a:ext cx="9160709" cy="4886321"/>
            </a:xfrm>
            <a:prstGeom prst="rect">
              <a:avLst/>
            </a:prstGeom>
            <a:solidFill>
              <a:schemeClr val="bg1"/>
            </a:solidFill>
          </p:spPr>
        </p:pic>
        <p:cxnSp>
          <p:nvCxnSpPr>
            <p:cNvPr id="33" name="直線コネクタ 32">
              <a:extLst>
                <a:ext uri="{FF2B5EF4-FFF2-40B4-BE49-F238E27FC236}">
                  <a16:creationId xmlns:a16="http://schemas.microsoft.com/office/drawing/2014/main" id="{73CB2483-F4DA-F048-8B66-347B8BD99EE4}"/>
                </a:ext>
              </a:extLst>
            </p:cNvPr>
            <p:cNvCxnSpPr/>
            <p:nvPr/>
          </p:nvCxnSpPr>
          <p:spPr>
            <a:xfrm flipV="1">
              <a:off x="551363" y="5603879"/>
              <a:ext cx="7819846" cy="59692"/>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786677E0-CD1F-F947-A701-8AE770FAE20B}"/>
                </a:ext>
              </a:extLst>
            </p:cNvPr>
            <p:cNvCxnSpPr/>
            <p:nvPr/>
          </p:nvCxnSpPr>
          <p:spPr>
            <a:xfrm flipH="1">
              <a:off x="551363" y="3459290"/>
              <a:ext cx="2823855" cy="2204281"/>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DDEE227A-B8A9-CB43-9323-C5A07E4F3A72}"/>
                </a:ext>
              </a:extLst>
            </p:cNvPr>
            <p:cNvCxnSpPr/>
            <p:nvPr/>
          </p:nvCxnSpPr>
          <p:spPr>
            <a:xfrm>
              <a:off x="551363" y="2423174"/>
              <a:ext cx="2823855" cy="1036116"/>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6A98C276-A94D-9347-8ACA-4ECF19103A80}"/>
                </a:ext>
              </a:extLst>
            </p:cNvPr>
            <p:cNvSpPr txBox="1"/>
            <p:nvPr/>
          </p:nvSpPr>
          <p:spPr>
            <a:xfrm>
              <a:off x="5213208" y="4026641"/>
              <a:ext cx="647571" cy="369332"/>
            </a:xfrm>
            <a:prstGeom prst="rect">
              <a:avLst/>
            </a:prstGeom>
            <a:solidFill>
              <a:schemeClr val="bg1">
                <a:alpha val="77000"/>
              </a:schemeClr>
            </a:solidFill>
            <a:ln>
              <a:noFill/>
            </a:ln>
          </p:spPr>
          <p:txBody>
            <a:bodyPr wrap="none" rtlCol="0">
              <a:spAutoFit/>
            </a:bodyPr>
            <a:lstStyle/>
            <a:p>
              <a:r>
                <a:rPr kumimoji="1" lang="en-US" altLang="ja-JP" dirty="0"/>
                <a:t>EOM</a:t>
              </a:r>
              <a:endParaRPr kumimoji="1" lang="ja-JP" altLang="en-US" dirty="0"/>
            </a:p>
          </p:txBody>
        </p:sp>
        <p:sp>
          <p:nvSpPr>
            <p:cNvPr id="37" name="テキスト ボックス 36">
              <a:extLst>
                <a:ext uri="{FF2B5EF4-FFF2-40B4-BE49-F238E27FC236}">
                  <a16:creationId xmlns:a16="http://schemas.microsoft.com/office/drawing/2014/main" id="{3C5EF32D-06F5-8F4F-917A-F265A0372492}"/>
                </a:ext>
              </a:extLst>
            </p:cNvPr>
            <p:cNvSpPr txBox="1"/>
            <p:nvPr/>
          </p:nvSpPr>
          <p:spPr>
            <a:xfrm>
              <a:off x="3976742" y="4917039"/>
              <a:ext cx="668422" cy="369332"/>
            </a:xfrm>
            <a:prstGeom prst="rect">
              <a:avLst/>
            </a:prstGeom>
            <a:solidFill>
              <a:schemeClr val="bg1">
                <a:alpha val="71000"/>
              </a:schemeClr>
            </a:solidFill>
          </p:spPr>
          <p:txBody>
            <a:bodyPr wrap="none" rtlCol="0">
              <a:spAutoFit/>
            </a:bodyPr>
            <a:lstStyle/>
            <a:p>
              <a:r>
                <a:rPr kumimoji="1" lang="en-US" altLang="ja-JP" dirty="0">
                  <a:solidFill>
                    <a:srgbClr val="000000"/>
                  </a:solidFill>
                </a:rPr>
                <a:t>AOM</a:t>
              </a:r>
              <a:endParaRPr kumimoji="1" lang="ja-JP" altLang="en-US" dirty="0">
                <a:solidFill>
                  <a:srgbClr val="000000"/>
                </a:solidFill>
              </a:endParaRPr>
            </a:p>
          </p:txBody>
        </p:sp>
        <p:cxnSp>
          <p:nvCxnSpPr>
            <p:cNvPr id="38" name="直線コネクタ 37">
              <a:extLst>
                <a:ext uri="{FF2B5EF4-FFF2-40B4-BE49-F238E27FC236}">
                  <a16:creationId xmlns:a16="http://schemas.microsoft.com/office/drawing/2014/main" id="{049DA459-9560-CF4C-8FD9-2EA1410C99FA}"/>
                </a:ext>
              </a:extLst>
            </p:cNvPr>
            <p:cNvCxnSpPr/>
            <p:nvPr/>
          </p:nvCxnSpPr>
          <p:spPr>
            <a:xfrm flipH="1">
              <a:off x="551363" y="2423174"/>
              <a:ext cx="7468957" cy="0"/>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9A58B142-DB53-244B-A1B4-6DA8C452B53B}"/>
                </a:ext>
              </a:extLst>
            </p:cNvPr>
            <p:cNvCxnSpPr/>
            <p:nvPr/>
          </p:nvCxnSpPr>
          <p:spPr>
            <a:xfrm>
              <a:off x="703763" y="2289482"/>
              <a:ext cx="7316557" cy="133692"/>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AD28A24F-E7C9-BA4F-BF2C-C20A22819A5B}"/>
                </a:ext>
              </a:extLst>
            </p:cNvPr>
            <p:cNvCxnSpPr/>
            <p:nvPr/>
          </p:nvCxnSpPr>
          <p:spPr>
            <a:xfrm flipH="1" flipV="1">
              <a:off x="703764" y="2258055"/>
              <a:ext cx="6999085" cy="31427"/>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E18324D2-0085-1443-8A8A-E654742046ED}"/>
                </a:ext>
              </a:extLst>
            </p:cNvPr>
            <p:cNvCxnSpPr/>
            <p:nvPr/>
          </p:nvCxnSpPr>
          <p:spPr>
            <a:xfrm flipV="1">
              <a:off x="856164" y="2289482"/>
              <a:ext cx="6846685" cy="367654"/>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6742EC9-FCB7-7841-A558-36F11CE7D070}"/>
                </a:ext>
              </a:extLst>
            </p:cNvPr>
            <p:cNvCxnSpPr/>
            <p:nvPr/>
          </p:nvCxnSpPr>
          <p:spPr>
            <a:xfrm flipH="1">
              <a:off x="856164" y="2657136"/>
              <a:ext cx="6999085" cy="0"/>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DAD50705-B079-3747-BF14-C085BE5ECC1B}"/>
                </a:ext>
              </a:extLst>
            </p:cNvPr>
            <p:cNvSpPr txBox="1"/>
            <p:nvPr/>
          </p:nvSpPr>
          <p:spPr>
            <a:xfrm>
              <a:off x="3976742" y="1724646"/>
              <a:ext cx="1035958" cy="369332"/>
            </a:xfrm>
            <a:prstGeom prst="rect">
              <a:avLst/>
            </a:prstGeom>
            <a:solidFill>
              <a:schemeClr val="bg1">
                <a:alpha val="77000"/>
              </a:schemeClr>
            </a:solidFill>
          </p:spPr>
          <p:txBody>
            <a:bodyPr wrap="square" rtlCol="0">
              <a:spAutoFit/>
            </a:bodyPr>
            <a:lstStyle/>
            <a:p>
              <a:pPr algn="ctr"/>
              <a:r>
                <a:rPr kumimoji="1" lang="en-US" altLang="ja-JP" dirty="0">
                  <a:solidFill>
                    <a:srgbClr val="000000"/>
                  </a:solidFill>
                </a:rPr>
                <a:t> I</a:t>
              </a:r>
              <a:r>
                <a:rPr kumimoji="1" lang="en-US" altLang="ja-JP" baseline="-25000" dirty="0">
                  <a:solidFill>
                    <a:srgbClr val="000000"/>
                  </a:solidFill>
                </a:rPr>
                <a:t>2</a:t>
              </a:r>
              <a:r>
                <a:rPr kumimoji="1" lang="en-US" altLang="ja-JP" dirty="0">
                  <a:solidFill>
                    <a:srgbClr val="000000"/>
                  </a:solidFill>
                </a:rPr>
                <a:t>-cell</a:t>
              </a:r>
              <a:endParaRPr kumimoji="1" lang="ja-JP" altLang="en-US" dirty="0">
                <a:solidFill>
                  <a:srgbClr val="000000"/>
                </a:solidFill>
              </a:endParaRPr>
            </a:p>
          </p:txBody>
        </p:sp>
        <p:cxnSp>
          <p:nvCxnSpPr>
            <p:cNvPr id="44" name="直線コネクタ 43">
              <a:extLst>
                <a:ext uri="{FF2B5EF4-FFF2-40B4-BE49-F238E27FC236}">
                  <a16:creationId xmlns:a16="http://schemas.microsoft.com/office/drawing/2014/main" id="{925E2D00-34DC-9741-AA2A-919D3A6163D0}"/>
                </a:ext>
              </a:extLst>
            </p:cNvPr>
            <p:cNvCxnSpPr/>
            <p:nvPr/>
          </p:nvCxnSpPr>
          <p:spPr>
            <a:xfrm flipH="1" flipV="1">
              <a:off x="7855250" y="2657136"/>
              <a:ext cx="165070" cy="1004690"/>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BEAA3324-29CD-CB4E-8A08-16BB47A708FA}"/>
                </a:ext>
              </a:extLst>
            </p:cNvPr>
            <p:cNvCxnSpPr/>
            <p:nvPr/>
          </p:nvCxnSpPr>
          <p:spPr>
            <a:xfrm>
              <a:off x="703763" y="3661826"/>
              <a:ext cx="7316557" cy="0"/>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6" name="直線コネクタ 45">
              <a:extLst>
                <a:ext uri="{FF2B5EF4-FFF2-40B4-BE49-F238E27FC236}">
                  <a16:creationId xmlns:a16="http://schemas.microsoft.com/office/drawing/2014/main" id="{0C3BA77B-7FD2-DA47-99BE-59E6CAD07CAB}"/>
                </a:ext>
              </a:extLst>
            </p:cNvPr>
            <p:cNvCxnSpPr/>
            <p:nvPr/>
          </p:nvCxnSpPr>
          <p:spPr>
            <a:xfrm>
              <a:off x="5012700" y="3661826"/>
              <a:ext cx="250635" cy="1942053"/>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7" name="テキスト ボックス 46">
              <a:extLst>
                <a:ext uri="{FF2B5EF4-FFF2-40B4-BE49-F238E27FC236}">
                  <a16:creationId xmlns:a16="http://schemas.microsoft.com/office/drawing/2014/main" id="{26408621-8D99-0C45-A678-6EC373CA9C33}"/>
                </a:ext>
              </a:extLst>
            </p:cNvPr>
            <p:cNvSpPr txBox="1"/>
            <p:nvPr/>
          </p:nvSpPr>
          <p:spPr>
            <a:xfrm>
              <a:off x="411078" y="3157640"/>
              <a:ext cx="728948" cy="369332"/>
            </a:xfrm>
            <a:prstGeom prst="rect">
              <a:avLst/>
            </a:prstGeom>
            <a:solidFill>
              <a:schemeClr val="bg1">
                <a:alpha val="66000"/>
              </a:schemeClr>
            </a:solidFill>
          </p:spPr>
          <p:txBody>
            <a:bodyPr wrap="none" rtlCol="0">
              <a:spAutoFit/>
            </a:bodyPr>
            <a:lstStyle/>
            <a:p>
              <a:r>
                <a:rPr kumimoji="1" lang="en-US" altLang="ja-JP" dirty="0">
                  <a:solidFill>
                    <a:srgbClr val="000000"/>
                  </a:solidFill>
                </a:rPr>
                <a:t> PD</a:t>
              </a:r>
              <a:r>
                <a:rPr kumimoji="1" lang="ja-JP" altLang="en-US" dirty="0">
                  <a:solidFill>
                    <a:srgbClr val="000000"/>
                  </a:solidFill>
                </a:rPr>
                <a:t>へ</a:t>
              </a:r>
            </a:p>
          </p:txBody>
        </p:sp>
        <p:cxnSp>
          <p:nvCxnSpPr>
            <p:cNvPr id="48" name="直線コネクタ 47">
              <a:extLst>
                <a:ext uri="{FF2B5EF4-FFF2-40B4-BE49-F238E27FC236}">
                  <a16:creationId xmlns:a16="http://schemas.microsoft.com/office/drawing/2014/main" id="{2CD63CEC-FE39-2E42-AC93-ED33D6743F1D}"/>
                </a:ext>
              </a:extLst>
            </p:cNvPr>
            <p:cNvCxnSpPr/>
            <p:nvPr/>
          </p:nvCxnSpPr>
          <p:spPr>
            <a:xfrm flipH="1">
              <a:off x="5012700" y="3711962"/>
              <a:ext cx="3007620" cy="0"/>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9" name="直線コネクタ 48">
              <a:extLst>
                <a:ext uri="{FF2B5EF4-FFF2-40B4-BE49-F238E27FC236}">
                  <a16:creationId xmlns:a16="http://schemas.microsoft.com/office/drawing/2014/main" id="{E0162624-E57D-B94F-A361-658457E5A1DE}"/>
                </a:ext>
              </a:extLst>
            </p:cNvPr>
            <p:cNvCxnSpPr/>
            <p:nvPr/>
          </p:nvCxnSpPr>
          <p:spPr>
            <a:xfrm>
              <a:off x="7905377" y="2657136"/>
              <a:ext cx="165070" cy="1054826"/>
            </a:xfrm>
            <a:prstGeom prst="line">
              <a:avLst/>
            </a:prstGeom>
            <a:ln w="38100" cmpd="sng">
              <a:solidFill>
                <a:srgbClr val="2BBB19"/>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20244105-B7EC-9A4F-B2CC-B4D693664ED1}"/>
                </a:ext>
              </a:extLst>
            </p:cNvPr>
            <p:cNvSpPr txBox="1"/>
            <p:nvPr/>
          </p:nvSpPr>
          <p:spPr>
            <a:xfrm>
              <a:off x="1503810" y="5699476"/>
              <a:ext cx="721396" cy="369332"/>
            </a:xfrm>
            <a:prstGeom prst="rect">
              <a:avLst/>
            </a:prstGeom>
            <a:solidFill>
              <a:schemeClr val="bg1">
                <a:alpha val="75000"/>
              </a:schemeClr>
            </a:solidFill>
          </p:spPr>
          <p:txBody>
            <a:bodyPr wrap="none" rtlCol="0">
              <a:spAutoFit/>
            </a:bodyPr>
            <a:lstStyle/>
            <a:p>
              <a:r>
                <a:rPr kumimoji="1" lang="en-US" altLang="ja-JP" dirty="0">
                  <a:solidFill>
                    <a:srgbClr val="FF0000"/>
                  </a:solidFill>
                </a:rPr>
                <a:t>signal</a:t>
              </a:r>
              <a:endParaRPr kumimoji="1" lang="ja-JP" altLang="en-US" dirty="0">
                <a:solidFill>
                  <a:srgbClr val="FF0000"/>
                </a:solidFill>
              </a:endParaRPr>
            </a:p>
          </p:txBody>
        </p:sp>
        <p:sp>
          <p:nvSpPr>
            <p:cNvPr id="51" name="テキスト ボックス 50">
              <a:extLst>
                <a:ext uri="{FF2B5EF4-FFF2-40B4-BE49-F238E27FC236}">
                  <a16:creationId xmlns:a16="http://schemas.microsoft.com/office/drawing/2014/main" id="{B1B46ADB-2939-E44D-958C-7462A0BA0AFE}"/>
                </a:ext>
              </a:extLst>
            </p:cNvPr>
            <p:cNvSpPr txBox="1"/>
            <p:nvPr/>
          </p:nvSpPr>
          <p:spPr>
            <a:xfrm>
              <a:off x="3976742" y="3711962"/>
              <a:ext cx="732893" cy="369332"/>
            </a:xfrm>
            <a:prstGeom prst="rect">
              <a:avLst/>
            </a:prstGeom>
            <a:solidFill>
              <a:schemeClr val="bg1">
                <a:alpha val="75000"/>
              </a:schemeClr>
            </a:solidFill>
          </p:spPr>
          <p:txBody>
            <a:bodyPr wrap="none" rtlCol="0">
              <a:spAutoFit/>
            </a:bodyPr>
            <a:lstStyle/>
            <a:p>
              <a:r>
                <a:rPr lang="en-US" altLang="ja-JP" dirty="0">
                  <a:solidFill>
                    <a:srgbClr val="0000FF"/>
                  </a:solidFill>
                </a:rPr>
                <a:t>pump</a:t>
              </a:r>
              <a:endParaRPr kumimoji="1" lang="ja-JP" altLang="en-US" dirty="0">
                <a:solidFill>
                  <a:srgbClr val="0000FF"/>
                </a:solidFill>
              </a:endParaRPr>
            </a:p>
          </p:txBody>
        </p:sp>
        <p:cxnSp>
          <p:nvCxnSpPr>
            <p:cNvPr id="52" name="直線矢印コネクタ 51">
              <a:extLst>
                <a:ext uri="{FF2B5EF4-FFF2-40B4-BE49-F238E27FC236}">
                  <a16:creationId xmlns:a16="http://schemas.microsoft.com/office/drawing/2014/main" id="{55C22F82-5E37-864A-AACF-6F86254BBE23}"/>
                </a:ext>
              </a:extLst>
            </p:cNvPr>
            <p:cNvCxnSpPr/>
            <p:nvPr/>
          </p:nvCxnSpPr>
          <p:spPr>
            <a:xfrm>
              <a:off x="342256" y="1574481"/>
              <a:ext cx="7728191" cy="0"/>
            </a:xfrm>
            <a:prstGeom prst="straightConnector1">
              <a:avLst/>
            </a:prstGeom>
            <a:ln w="3810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8EC3462C-F782-B441-8C5D-FC5437B1F6CC}"/>
                </a:ext>
              </a:extLst>
            </p:cNvPr>
            <p:cNvSpPr txBox="1"/>
            <p:nvPr/>
          </p:nvSpPr>
          <p:spPr>
            <a:xfrm>
              <a:off x="3976742" y="1355314"/>
              <a:ext cx="1035958" cy="369332"/>
            </a:xfrm>
            <a:prstGeom prst="rect">
              <a:avLst/>
            </a:prstGeom>
            <a:solidFill>
              <a:schemeClr val="bg1">
                <a:alpha val="78000"/>
              </a:schemeClr>
            </a:solidFill>
          </p:spPr>
          <p:txBody>
            <a:bodyPr wrap="square" rtlCol="0">
              <a:spAutoFit/>
            </a:bodyPr>
            <a:lstStyle/>
            <a:p>
              <a:r>
                <a:rPr kumimoji="1" lang="en-US" altLang="ja-JP" dirty="0"/>
                <a:t>550 mm</a:t>
              </a:r>
              <a:endParaRPr kumimoji="1" lang="ja-JP" altLang="en-US" dirty="0"/>
            </a:p>
          </p:txBody>
        </p:sp>
        <p:cxnSp>
          <p:nvCxnSpPr>
            <p:cNvPr id="54" name="直線矢印コネクタ 53">
              <a:extLst>
                <a:ext uri="{FF2B5EF4-FFF2-40B4-BE49-F238E27FC236}">
                  <a16:creationId xmlns:a16="http://schemas.microsoft.com/office/drawing/2014/main" id="{AE472881-8E94-7940-B840-57FF92091631}"/>
                </a:ext>
              </a:extLst>
            </p:cNvPr>
            <p:cNvCxnSpPr/>
            <p:nvPr/>
          </p:nvCxnSpPr>
          <p:spPr>
            <a:xfrm>
              <a:off x="285549" y="1711779"/>
              <a:ext cx="56707" cy="4341927"/>
            </a:xfrm>
            <a:prstGeom prst="straightConnector1">
              <a:avLst/>
            </a:prstGeom>
            <a:ln w="3810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5" name="テキスト ボックス 54">
              <a:extLst>
                <a:ext uri="{FF2B5EF4-FFF2-40B4-BE49-F238E27FC236}">
                  <a16:creationId xmlns:a16="http://schemas.microsoft.com/office/drawing/2014/main" id="{F9D17549-6069-9643-AF67-66457A9CD5D4}"/>
                </a:ext>
              </a:extLst>
            </p:cNvPr>
            <p:cNvSpPr txBox="1"/>
            <p:nvPr/>
          </p:nvSpPr>
          <p:spPr>
            <a:xfrm rot="5400000">
              <a:off x="-136057" y="3955472"/>
              <a:ext cx="956625" cy="369332"/>
            </a:xfrm>
            <a:prstGeom prst="rect">
              <a:avLst/>
            </a:prstGeom>
            <a:solidFill>
              <a:schemeClr val="bg1">
                <a:alpha val="78000"/>
              </a:schemeClr>
            </a:solidFill>
          </p:spPr>
          <p:txBody>
            <a:bodyPr wrap="none" rtlCol="0">
              <a:spAutoFit/>
            </a:bodyPr>
            <a:lstStyle/>
            <a:p>
              <a:r>
                <a:rPr lang="en-US" altLang="ja-JP" dirty="0"/>
                <a:t>300 </a:t>
              </a:r>
              <a:r>
                <a:rPr kumimoji="1" lang="en-US" altLang="ja-JP" dirty="0"/>
                <a:t>mm</a:t>
              </a:r>
              <a:endParaRPr kumimoji="1" lang="ja-JP" altLang="en-US" dirty="0"/>
            </a:p>
          </p:txBody>
        </p:sp>
      </p:grpSp>
    </p:spTree>
    <p:extLst>
      <p:ext uri="{BB962C8B-B14F-4D97-AF65-F5344CB8AC3E}">
        <p14:creationId xmlns:p14="http://schemas.microsoft.com/office/powerpoint/2010/main" val="298075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8070E-1175-044E-BE64-1E9734FE49CD}"/>
              </a:ext>
            </a:extLst>
          </p:cNvPr>
          <p:cNvSpPr>
            <a:spLocks noGrp="1"/>
          </p:cNvSpPr>
          <p:nvPr>
            <p:ph type="title"/>
          </p:nvPr>
        </p:nvSpPr>
        <p:spPr/>
        <p:txBody>
          <a:bodyPr>
            <a:normAutofit/>
          </a:bodyPr>
          <a:lstStyle/>
          <a:p>
            <a:r>
              <a:rPr lang="ja-JP" altLang="en-US"/>
              <a:t>ヨウ素安定化</a:t>
            </a:r>
            <a:r>
              <a:rPr lang="en-US" altLang="ja-JP" dirty="0"/>
              <a:t>Fiber DFB laser</a:t>
            </a:r>
            <a:endParaRPr kumimoji="1" lang="ja-JP" altLang="en-US"/>
          </a:p>
        </p:txBody>
      </p:sp>
      <p:sp>
        <p:nvSpPr>
          <p:cNvPr id="3" name="日付プレースホルダー 2">
            <a:extLst>
              <a:ext uri="{FF2B5EF4-FFF2-40B4-BE49-F238E27FC236}">
                <a16:creationId xmlns:a16="http://schemas.microsoft.com/office/drawing/2014/main" id="{D8A3B4FC-04DF-4A48-A428-5B28A1118D44}"/>
              </a:ext>
            </a:extLst>
          </p:cNvPr>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pic>
        <p:nvPicPr>
          <p:cNvPr id="4" name="図 3" descr="DSC02378.JPG">
            <a:extLst>
              <a:ext uri="{FF2B5EF4-FFF2-40B4-BE49-F238E27FC236}">
                <a16:creationId xmlns:a16="http://schemas.microsoft.com/office/drawing/2014/main" id="{8AEF521D-46A0-8541-B294-46A01511690B}"/>
              </a:ext>
            </a:extLst>
          </p:cNvPr>
          <p:cNvPicPr>
            <a:picLocks noChangeAspect="1"/>
          </p:cNvPicPr>
          <p:nvPr/>
        </p:nvPicPr>
        <p:blipFill rotWithShape="1">
          <a:blip r:embed="rId3">
            <a:extLst>
              <a:ext uri="{28A0092B-C50C-407E-A947-70E740481C1C}">
                <a14:useLocalDpi xmlns:a14="http://schemas.microsoft.com/office/drawing/2010/main" val="0"/>
              </a:ext>
            </a:extLst>
          </a:blip>
          <a:srcRect t="11108" b="10927"/>
          <a:stretch/>
        </p:blipFill>
        <p:spPr>
          <a:xfrm>
            <a:off x="0" y="1412624"/>
            <a:ext cx="9144000" cy="4737282"/>
          </a:xfrm>
          <a:prstGeom prst="rect">
            <a:avLst/>
          </a:prstGeom>
        </p:spPr>
      </p:pic>
      <p:pic>
        <p:nvPicPr>
          <p:cNvPr id="6" name="図 5" descr="DSC02379.JPG">
            <a:extLst>
              <a:ext uri="{FF2B5EF4-FFF2-40B4-BE49-F238E27FC236}">
                <a16:creationId xmlns:a16="http://schemas.microsoft.com/office/drawing/2014/main" id="{E8F2E26D-41A4-294A-A39C-AB11FE07AD8D}"/>
              </a:ext>
            </a:extLst>
          </p:cNvPr>
          <p:cNvPicPr>
            <a:picLocks noChangeAspect="1"/>
          </p:cNvPicPr>
          <p:nvPr/>
        </p:nvPicPr>
        <p:blipFill rotWithShape="1">
          <a:blip r:embed="rId4">
            <a:extLst>
              <a:ext uri="{28A0092B-C50C-407E-A947-70E740481C1C}">
                <a14:useLocalDpi xmlns:a14="http://schemas.microsoft.com/office/drawing/2010/main" val="0"/>
              </a:ext>
            </a:extLst>
          </a:blip>
          <a:srcRect t="11700" b="10334"/>
          <a:stretch/>
        </p:blipFill>
        <p:spPr>
          <a:xfrm>
            <a:off x="0" y="1412624"/>
            <a:ext cx="9144000" cy="4737282"/>
          </a:xfrm>
          <a:prstGeom prst="rect">
            <a:avLst/>
          </a:prstGeom>
        </p:spPr>
      </p:pic>
      <p:sp>
        <p:nvSpPr>
          <p:cNvPr id="7" name="テキスト ボックス 6">
            <a:extLst>
              <a:ext uri="{FF2B5EF4-FFF2-40B4-BE49-F238E27FC236}">
                <a16:creationId xmlns:a16="http://schemas.microsoft.com/office/drawing/2014/main" id="{0F0EA9EA-A5C6-924A-9B0F-904E4E15AE6C}"/>
              </a:ext>
            </a:extLst>
          </p:cNvPr>
          <p:cNvSpPr txBox="1"/>
          <p:nvPr/>
        </p:nvSpPr>
        <p:spPr>
          <a:xfrm>
            <a:off x="6493203" y="2354372"/>
            <a:ext cx="1066318" cy="523220"/>
          </a:xfrm>
          <a:prstGeom prst="rect">
            <a:avLst/>
          </a:prstGeom>
          <a:solidFill>
            <a:schemeClr val="tx1"/>
          </a:solidFill>
        </p:spPr>
        <p:txBody>
          <a:bodyPr wrap="none" rtlCol="0">
            <a:spAutoFit/>
          </a:bodyPr>
          <a:lstStyle/>
          <a:p>
            <a:r>
              <a:rPr kumimoji="1" lang="en-US" altLang="ja-JP" sz="2800" dirty="0">
                <a:solidFill>
                  <a:srgbClr val="F6C642"/>
                </a:solidFill>
              </a:rPr>
              <a:t>BBM3</a:t>
            </a:r>
            <a:endParaRPr kumimoji="1" lang="ja-JP" altLang="en-US" sz="2800" dirty="0">
              <a:solidFill>
                <a:srgbClr val="F6C642"/>
              </a:solidFill>
            </a:endParaRPr>
          </a:p>
        </p:txBody>
      </p:sp>
      <p:sp>
        <p:nvSpPr>
          <p:cNvPr id="8" name="テキスト ボックス 7">
            <a:extLst>
              <a:ext uri="{FF2B5EF4-FFF2-40B4-BE49-F238E27FC236}">
                <a16:creationId xmlns:a16="http://schemas.microsoft.com/office/drawing/2014/main" id="{A07832EE-5546-6642-93DA-4B87D3A7EAE0}"/>
              </a:ext>
            </a:extLst>
          </p:cNvPr>
          <p:cNvSpPr txBox="1"/>
          <p:nvPr/>
        </p:nvSpPr>
        <p:spPr>
          <a:xfrm>
            <a:off x="1522387" y="2283027"/>
            <a:ext cx="1066318" cy="523220"/>
          </a:xfrm>
          <a:prstGeom prst="rect">
            <a:avLst/>
          </a:prstGeom>
          <a:solidFill>
            <a:schemeClr val="tx1"/>
          </a:solidFill>
        </p:spPr>
        <p:txBody>
          <a:bodyPr wrap="none" rtlCol="0">
            <a:spAutoFit/>
          </a:bodyPr>
          <a:lstStyle/>
          <a:p>
            <a:r>
              <a:rPr kumimoji="1" lang="en-US" altLang="ja-JP" sz="2800" dirty="0">
                <a:solidFill>
                  <a:srgbClr val="F6C642"/>
                </a:solidFill>
              </a:rPr>
              <a:t>BBM2</a:t>
            </a:r>
            <a:endParaRPr kumimoji="1" lang="ja-JP" altLang="en-US" sz="2800" dirty="0">
              <a:solidFill>
                <a:srgbClr val="F6C642"/>
              </a:solidFill>
            </a:endParaRPr>
          </a:p>
        </p:txBody>
      </p:sp>
      <p:sp>
        <p:nvSpPr>
          <p:cNvPr id="9" name="テキスト ボックス 8">
            <a:extLst>
              <a:ext uri="{FF2B5EF4-FFF2-40B4-BE49-F238E27FC236}">
                <a16:creationId xmlns:a16="http://schemas.microsoft.com/office/drawing/2014/main" id="{74D000F7-5009-DA4D-8288-90BDEBF4D634}"/>
              </a:ext>
            </a:extLst>
          </p:cNvPr>
          <p:cNvSpPr txBox="1"/>
          <p:nvPr/>
        </p:nvSpPr>
        <p:spPr>
          <a:xfrm>
            <a:off x="6050810" y="5626698"/>
            <a:ext cx="593181" cy="307777"/>
          </a:xfrm>
          <a:prstGeom prst="rect">
            <a:avLst/>
          </a:prstGeom>
          <a:solidFill>
            <a:srgbClr val="000000"/>
          </a:solidFill>
        </p:spPr>
        <p:txBody>
          <a:bodyPr wrap="none" rtlCol="0">
            <a:spAutoFit/>
          </a:bodyPr>
          <a:lstStyle/>
          <a:p>
            <a:r>
              <a:rPr kumimoji="1" lang="en-US" altLang="ja-JP" sz="1400" dirty="0">
                <a:solidFill>
                  <a:srgbClr val="F6C642"/>
                </a:solidFill>
              </a:rPr>
              <a:t>I</a:t>
            </a:r>
            <a:r>
              <a:rPr kumimoji="1" lang="en-US" altLang="ja-JP" sz="1400" baseline="-25000" dirty="0">
                <a:solidFill>
                  <a:srgbClr val="F6C642"/>
                </a:solidFill>
              </a:rPr>
              <a:t>2</a:t>
            </a:r>
            <a:r>
              <a:rPr kumimoji="1" lang="en-US" altLang="ja-JP" sz="1400" dirty="0">
                <a:solidFill>
                  <a:srgbClr val="F6C642"/>
                </a:solidFill>
              </a:rPr>
              <a:t>-cell</a:t>
            </a:r>
            <a:endParaRPr kumimoji="1" lang="ja-JP" altLang="en-US" sz="1400" dirty="0">
              <a:solidFill>
                <a:srgbClr val="F6C642"/>
              </a:solidFill>
            </a:endParaRPr>
          </a:p>
        </p:txBody>
      </p:sp>
      <p:sp>
        <p:nvSpPr>
          <p:cNvPr id="10" name="テキスト ボックス 9">
            <a:extLst>
              <a:ext uri="{FF2B5EF4-FFF2-40B4-BE49-F238E27FC236}">
                <a16:creationId xmlns:a16="http://schemas.microsoft.com/office/drawing/2014/main" id="{D0A65397-D11F-5F40-983B-57A811D4B55C}"/>
              </a:ext>
            </a:extLst>
          </p:cNvPr>
          <p:cNvSpPr txBox="1"/>
          <p:nvPr/>
        </p:nvSpPr>
        <p:spPr>
          <a:xfrm>
            <a:off x="2229421" y="4686249"/>
            <a:ext cx="593181" cy="307777"/>
          </a:xfrm>
          <a:prstGeom prst="rect">
            <a:avLst/>
          </a:prstGeom>
          <a:solidFill>
            <a:srgbClr val="000000"/>
          </a:solidFill>
        </p:spPr>
        <p:txBody>
          <a:bodyPr wrap="none" rtlCol="0">
            <a:spAutoFit/>
          </a:bodyPr>
          <a:lstStyle/>
          <a:p>
            <a:r>
              <a:rPr kumimoji="1" lang="en-US" altLang="ja-JP" sz="1400" dirty="0">
                <a:solidFill>
                  <a:srgbClr val="F6C642"/>
                </a:solidFill>
              </a:rPr>
              <a:t>I</a:t>
            </a:r>
            <a:r>
              <a:rPr kumimoji="1" lang="en-US" altLang="ja-JP" sz="1400" baseline="-25000" dirty="0">
                <a:solidFill>
                  <a:srgbClr val="F6C642"/>
                </a:solidFill>
              </a:rPr>
              <a:t>2</a:t>
            </a:r>
            <a:r>
              <a:rPr kumimoji="1" lang="en-US" altLang="ja-JP" sz="1400" dirty="0">
                <a:solidFill>
                  <a:srgbClr val="F6C642"/>
                </a:solidFill>
              </a:rPr>
              <a:t>-cell</a:t>
            </a:r>
            <a:endParaRPr kumimoji="1" lang="ja-JP" altLang="en-US" sz="1400" dirty="0">
              <a:solidFill>
                <a:srgbClr val="F6C642"/>
              </a:solidFill>
            </a:endParaRPr>
          </a:p>
        </p:txBody>
      </p:sp>
    </p:spTree>
    <p:extLst>
      <p:ext uri="{BB962C8B-B14F-4D97-AF65-F5344CB8AC3E}">
        <p14:creationId xmlns:p14="http://schemas.microsoft.com/office/powerpoint/2010/main" val="130649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光源開発</a:t>
            </a:r>
            <a:r>
              <a:rPr lang="ja-JP" altLang="en-US" dirty="0"/>
              <a:t>と評価について</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473206" y="1374731"/>
            <a:ext cx="3043359" cy="369332"/>
          </a:xfrm>
          <a:prstGeom prst="rect">
            <a:avLst/>
          </a:prstGeom>
          <a:noFill/>
        </p:spPr>
        <p:txBody>
          <a:bodyPr wrap="none" rtlCol="0">
            <a:spAutoFit/>
          </a:bodyPr>
          <a:lstStyle/>
          <a:p>
            <a:r>
              <a:rPr kumimoji="1" lang="ja-JP" altLang="en-US" dirty="0"/>
              <a:t>ヨウ素安定化レーザー（</a:t>
            </a:r>
            <a:r>
              <a:rPr kumimoji="1" lang="en-US" altLang="ja-JP" dirty="0"/>
              <a:t>BBM</a:t>
            </a:r>
            <a:r>
              <a:rPr kumimoji="1" lang="ja-JP" altLang="en-US" dirty="0"/>
              <a:t>）</a:t>
            </a:r>
          </a:p>
        </p:txBody>
      </p:sp>
      <p:sp>
        <p:nvSpPr>
          <p:cNvPr id="54" name="テキスト ボックス 53"/>
          <p:cNvSpPr txBox="1"/>
          <p:nvPr/>
        </p:nvSpPr>
        <p:spPr>
          <a:xfrm>
            <a:off x="3527425" y="2286056"/>
            <a:ext cx="4263006" cy="646331"/>
          </a:xfrm>
          <a:prstGeom prst="rect">
            <a:avLst/>
          </a:prstGeom>
          <a:noFill/>
        </p:spPr>
        <p:txBody>
          <a:bodyPr wrap="none" rtlCol="0">
            <a:spAutoFit/>
          </a:bodyPr>
          <a:lstStyle/>
          <a:p>
            <a:r>
              <a:rPr kumimoji="1" lang="en-US" altLang="ja-JP" u="sng" dirty="0"/>
              <a:t>In-loop:</a:t>
            </a:r>
          </a:p>
          <a:p>
            <a:r>
              <a:rPr lang="ja-JP" altLang="en-US" dirty="0"/>
              <a:t>周波数基準（ヨウ素の吸収線）への追従度</a:t>
            </a:r>
            <a:endParaRPr kumimoji="1" lang="ja-JP" altLang="en-US" dirty="0"/>
          </a:p>
        </p:txBody>
      </p:sp>
      <p:sp>
        <p:nvSpPr>
          <p:cNvPr id="55" name="テキスト ボックス 54"/>
          <p:cNvSpPr txBox="1"/>
          <p:nvPr/>
        </p:nvSpPr>
        <p:spPr>
          <a:xfrm>
            <a:off x="3527425" y="4014078"/>
            <a:ext cx="5404544" cy="646331"/>
          </a:xfrm>
          <a:prstGeom prst="rect">
            <a:avLst/>
          </a:prstGeom>
          <a:noFill/>
        </p:spPr>
        <p:txBody>
          <a:bodyPr wrap="none" rtlCol="0">
            <a:spAutoFit/>
          </a:bodyPr>
          <a:lstStyle/>
          <a:p>
            <a:r>
              <a:rPr kumimoji="1" lang="en-US" altLang="ja-JP" u="sng" dirty="0"/>
              <a:t>Out of loop:</a:t>
            </a:r>
          </a:p>
          <a:p>
            <a:r>
              <a:rPr lang="ja-JP" altLang="en-US" dirty="0"/>
              <a:t>周波数基準の安定度も含めたレーザー全体の安定度</a:t>
            </a:r>
            <a:endParaRPr kumimoji="1" lang="ja-JP" altLang="en-US" dirty="0"/>
          </a:p>
        </p:txBody>
      </p:sp>
      <p:sp>
        <p:nvSpPr>
          <p:cNvPr id="56" name="テキスト ボックス 55"/>
          <p:cNvSpPr txBox="1"/>
          <p:nvPr/>
        </p:nvSpPr>
        <p:spPr>
          <a:xfrm>
            <a:off x="473206" y="5073079"/>
            <a:ext cx="3634328" cy="923330"/>
          </a:xfrm>
          <a:prstGeom prst="rect">
            <a:avLst/>
          </a:prstGeom>
          <a:noFill/>
        </p:spPr>
        <p:txBody>
          <a:bodyPr wrap="none" rtlCol="0">
            <a:spAutoFit/>
          </a:bodyPr>
          <a:lstStyle/>
          <a:p>
            <a:r>
              <a:rPr kumimoji="1" lang="ja-JP" altLang="en-US" dirty="0"/>
              <a:t>評価について</a:t>
            </a:r>
            <a:endParaRPr kumimoji="1" lang="en-US" altLang="ja-JP" dirty="0"/>
          </a:p>
          <a:p>
            <a:pPr marL="285750" indent="-285750">
              <a:buFont typeface="Arial"/>
              <a:buChar char="•"/>
            </a:pPr>
            <a:r>
              <a:rPr kumimoji="1" lang="ja-JP" altLang="en-US" dirty="0"/>
              <a:t>短期的な安定度：雑音スペクトル</a:t>
            </a:r>
            <a:endParaRPr kumimoji="1" lang="en-US" altLang="ja-JP" dirty="0"/>
          </a:p>
          <a:p>
            <a:pPr marL="285750" indent="-285750">
              <a:buFont typeface="Arial"/>
              <a:buChar char="•"/>
            </a:pPr>
            <a:r>
              <a:rPr lang="ja-JP" altLang="en-US" dirty="0"/>
              <a:t>長期的な安定度：アラン分散</a:t>
            </a:r>
            <a:endParaRPr kumimoji="1" lang="ja-JP" altLang="en-US" dirty="0"/>
          </a:p>
        </p:txBody>
      </p:sp>
      <p:grpSp>
        <p:nvGrpSpPr>
          <p:cNvPr id="64" name="図形グループ 63"/>
          <p:cNvGrpSpPr/>
          <p:nvPr/>
        </p:nvGrpSpPr>
        <p:grpSpPr>
          <a:xfrm>
            <a:off x="239745" y="1711897"/>
            <a:ext cx="4051380" cy="2695554"/>
            <a:chOff x="239745" y="1711897"/>
            <a:chExt cx="4051380" cy="2695554"/>
          </a:xfrm>
        </p:grpSpPr>
        <p:cxnSp>
          <p:nvCxnSpPr>
            <p:cNvPr id="30" name="直線コネクタ 29"/>
            <p:cNvCxnSpPr>
              <a:endCxn id="28" idx="3"/>
            </p:cNvCxnSpPr>
            <p:nvPr/>
          </p:nvCxnSpPr>
          <p:spPr>
            <a:xfrm flipV="1">
              <a:off x="2784263" y="4030580"/>
              <a:ext cx="0" cy="2287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10" name="図形グループ 9"/>
            <p:cNvGrpSpPr/>
            <p:nvPr/>
          </p:nvGrpSpPr>
          <p:grpSpPr>
            <a:xfrm>
              <a:off x="239745" y="1711897"/>
              <a:ext cx="4051380" cy="2695554"/>
              <a:chOff x="239745" y="2126458"/>
              <a:chExt cx="4051380" cy="2695554"/>
            </a:xfrm>
          </p:grpSpPr>
          <p:grpSp>
            <p:nvGrpSpPr>
              <p:cNvPr id="53" name="図形グループ 52"/>
              <p:cNvGrpSpPr/>
              <p:nvPr/>
            </p:nvGrpSpPr>
            <p:grpSpPr>
              <a:xfrm>
                <a:off x="239745" y="2126458"/>
                <a:ext cx="4051380" cy="2695554"/>
                <a:chOff x="528540" y="1832650"/>
                <a:chExt cx="4051380" cy="2695554"/>
              </a:xfrm>
            </p:grpSpPr>
            <p:sp>
              <p:nvSpPr>
                <p:cNvPr id="24" name="テキスト ボックス 23"/>
                <p:cNvSpPr txBox="1"/>
                <p:nvPr/>
              </p:nvSpPr>
              <p:spPr>
                <a:xfrm>
                  <a:off x="2150863" y="2783415"/>
                  <a:ext cx="800520" cy="369332"/>
                </a:xfrm>
                <a:prstGeom prst="rect">
                  <a:avLst/>
                </a:prstGeom>
                <a:noFill/>
              </p:spPr>
              <p:txBody>
                <a:bodyPr wrap="none" rtlCol="0">
                  <a:spAutoFit/>
                </a:bodyPr>
                <a:lstStyle/>
                <a:p>
                  <a:r>
                    <a:rPr kumimoji="1" lang="ja-JP" altLang="en-US" dirty="0"/>
                    <a:t>ヨウ素</a:t>
                  </a:r>
                </a:p>
              </p:txBody>
            </p:sp>
            <p:grpSp>
              <p:nvGrpSpPr>
                <p:cNvPr id="45" name="図形グループ 44"/>
                <p:cNvGrpSpPr/>
                <p:nvPr/>
              </p:nvGrpSpPr>
              <p:grpSpPr>
                <a:xfrm>
                  <a:off x="1041781" y="2096586"/>
                  <a:ext cx="3174999" cy="2431618"/>
                  <a:chOff x="1041781" y="2096586"/>
                  <a:chExt cx="3174999" cy="2431618"/>
                </a:xfrm>
              </p:grpSpPr>
              <p:sp>
                <p:nvSpPr>
                  <p:cNvPr id="22" name="台形 21"/>
                  <p:cNvSpPr/>
                  <p:nvPr/>
                </p:nvSpPr>
                <p:spPr>
                  <a:xfrm rot="16200000">
                    <a:off x="2565871" y="2861742"/>
                    <a:ext cx="992588" cy="328086"/>
                  </a:xfrm>
                  <a:prstGeom prst="trapezoid">
                    <a:avLst/>
                  </a:prstGeom>
                  <a:solidFill>
                    <a:srgbClr val="CCFFCC"/>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1041781" y="2096586"/>
                    <a:ext cx="3174999" cy="2431618"/>
                    <a:chOff x="1041781" y="2096586"/>
                    <a:chExt cx="3174999" cy="2431618"/>
                  </a:xfrm>
                </p:grpSpPr>
                <p:grpSp>
                  <p:nvGrpSpPr>
                    <p:cNvPr id="21" name="図形グループ 20"/>
                    <p:cNvGrpSpPr/>
                    <p:nvPr/>
                  </p:nvGrpSpPr>
                  <p:grpSpPr>
                    <a:xfrm>
                      <a:off x="1041781" y="2096586"/>
                      <a:ext cx="3174999" cy="402167"/>
                      <a:chOff x="977504" y="2001335"/>
                      <a:chExt cx="2594126" cy="402167"/>
                    </a:xfrm>
                  </p:grpSpPr>
                  <p:sp>
                    <p:nvSpPr>
                      <p:cNvPr id="14" name="正方形/長方形 13"/>
                      <p:cNvSpPr/>
                      <p:nvPr/>
                    </p:nvSpPr>
                    <p:spPr>
                      <a:xfrm>
                        <a:off x="977504" y="2001335"/>
                        <a:ext cx="545876" cy="402167"/>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000000"/>
                            </a:solidFill>
                          </a:rPr>
                          <a:t>laser</a:t>
                        </a:r>
                        <a:endParaRPr kumimoji="1" lang="ja-JP" altLang="en-US" dirty="0">
                          <a:solidFill>
                            <a:srgbClr val="000000"/>
                          </a:solidFill>
                        </a:endParaRPr>
                      </a:p>
                    </p:txBody>
                  </p:sp>
                  <p:cxnSp>
                    <p:nvCxnSpPr>
                      <p:cNvPr id="17" name="直線矢印コネクタ 16"/>
                      <p:cNvCxnSpPr/>
                      <p:nvPr/>
                    </p:nvCxnSpPr>
                    <p:spPr>
                      <a:xfrm>
                        <a:off x="1523380" y="2202419"/>
                        <a:ext cx="2048250" cy="0"/>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grpSp>
                <p:cxnSp>
                  <p:nvCxnSpPr>
                    <p:cNvPr id="25" name="直線矢印コネクタ 24"/>
                    <p:cNvCxnSpPr>
                      <a:endCxn id="28" idx="1"/>
                    </p:cNvCxnSpPr>
                    <p:nvPr/>
                  </p:nvCxnSpPr>
                  <p:spPr>
                    <a:xfrm>
                      <a:off x="3067259" y="2297670"/>
                      <a:ext cx="5799" cy="1367759"/>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8" name="片側の 2 つの角を切り取った四角形 27"/>
                    <p:cNvSpPr/>
                    <p:nvPr/>
                  </p:nvSpPr>
                  <p:spPr>
                    <a:xfrm rot="10800000">
                      <a:off x="2887469" y="3665429"/>
                      <a:ext cx="371179" cy="485904"/>
                    </a:xfrm>
                    <a:prstGeom prst="snip2SameRect">
                      <a:avLst>
                        <a:gd name="adj1" fmla="val 25679"/>
                        <a:gd name="adj2" fmla="val 0"/>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endParaRPr kumimoji="1" lang="ja-JP" altLang="en-US" sz="1600" dirty="0">
                        <a:solidFill>
                          <a:srgbClr val="000000"/>
                        </a:solidFill>
                      </a:endParaRPr>
                    </a:p>
                  </p:txBody>
                </p:sp>
                <p:cxnSp>
                  <p:nvCxnSpPr>
                    <p:cNvPr id="31" name="直線コネクタ 30"/>
                    <p:cNvCxnSpPr>
                      <a:stCxn id="34" idx="3"/>
                    </p:cNvCxnSpPr>
                    <p:nvPr/>
                  </p:nvCxnSpPr>
                  <p:spPr>
                    <a:xfrm>
                      <a:off x="2667000" y="4380038"/>
                      <a:ext cx="40026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1880958" y="4231871"/>
                      <a:ext cx="786042" cy="29633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000000"/>
                          </a:solidFill>
                        </a:rPr>
                        <a:t>servo</a:t>
                      </a:r>
                      <a:endParaRPr kumimoji="1" lang="ja-JP" altLang="en-US" dirty="0">
                        <a:solidFill>
                          <a:srgbClr val="000000"/>
                        </a:solidFill>
                      </a:endParaRPr>
                    </a:p>
                  </p:txBody>
                </p:sp>
                <p:cxnSp>
                  <p:nvCxnSpPr>
                    <p:cNvPr id="37" name="直線コネクタ 36"/>
                    <p:cNvCxnSpPr>
                      <a:stCxn id="34" idx="1"/>
                    </p:cNvCxnSpPr>
                    <p:nvPr/>
                  </p:nvCxnSpPr>
                  <p:spPr>
                    <a:xfrm flipH="1">
                      <a:off x="1375833" y="4380038"/>
                      <a:ext cx="50512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endCxn id="14" idx="2"/>
                    </p:cNvCxnSpPr>
                    <p:nvPr/>
                  </p:nvCxnSpPr>
                  <p:spPr>
                    <a:xfrm flipV="1">
                      <a:off x="1375835" y="2498753"/>
                      <a:ext cx="0" cy="188128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51" name="テキスト ボックス 50"/>
                <p:cNvSpPr txBox="1"/>
                <p:nvPr/>
              </p:nvSpPr>
              <p:spPr>
                <a:xfrm>
                  <a:off x="528540" y="3152747"/>
                  <a:ext cx="847295" cy="369332"/>
                </a:xfrm>
                <a:prstGeom prst="rect">
                  <a:avLst/>
                </a:prstGeom>
                <a:noFill/>
              </p:spPr>
              <p:txBody>
                <a:bodyPr wrap="none" rtlCol="0">
                  <a:spAutoFit/>
                </a:bodyPr>
                <a:lstStyle/>
                <a:p>
                  <a:r>
                    <a:rPr kumimoji="1" lang="en-US" altLang="ja-JP" dirty="0">
                      <a:solidFill>
                        <a:srgbClr val="FF0000"/>
                      </a:solidFill>
                    </a:rPr>
                    <a:t>In-loop</a:t>
                  </a:r>
                  <a:endParaRPr kumimoji="1" lang="ja-JP" altLang="en-US" dirty="0">
                    <a:solidFill>
                      <a:srgbClr val="FF0000"/>
                    </a:solidFill>
                  </a:endParaRPr>
                </a:p>
              </p:txBody>
            </p:sp>
            <p:sp>
              <p:nvSpPr>
                <p:cNvPr id="52" name="テキスト ボックス 51"/>
                <p:cNvSpPr txBox="1"/>
                <p:nvPr/>
              </p:nvSpPr>
              <p:spPr>
                <a:xfrm>
                  <a:off x="3329570" y="1832650"/>
                  <a:ext cx="1250350" cy="369332"/>
                </a:xfrm>
                <a:prstGeom prst="rect">
                  <a:avLst/>
                </a:prstGeom>
                <a:noFill/>
              </p:spPr>
              <p:txBody>
                <a:bodyPr wrap="none" rtlCol="0">
                  <a:spAutoFit/>
                </a:bodyPr>
                <a:lstStyle/>
                <a:p>
                  <a:r>
                    <a:rPr kumimoji="1" lang="en-US" altLang="ja-JP" dirty="0">
                      <a:solidFill>
                        <a:srgbClr val="FF0000"/>
                      </a:solidFill>
                    </a:rPr>
                    <a:t>Ou</a:t>
                  </a:r>
                  <a:r>
                    <a:rPr lang="en-US" altLang="ja-JP" dirty="0">
                      <a:solidFill>
                        <a:srgbClr val="FF0000"/>
                      </a:solidFill>
                    </a:rPr>
                    <a:t>t of loop</a:t>
                  </a:r>
                  <a:endParaRPr kumimoji="1" lang="ja-JP" altLang="en-US" dirty="0">
                    <a:solidFill>
                      <a:srgbClr val="FF0000"/>
                    </a:solidFill>
                  </a:endParaRPr>
                </a:p>
              </p:txBody>
            </p:sp>
          </p:grpSp>
          <p:cxnSp>
            <p:nvCxnSpPr>
              <p:cNvPr id="27" name="直線コネクタ 26"/>
              <p:cNvCxnSpPr/>
              <p:nvPr/>
            </p:nvCxnSpPr>
            <p:spPr>
              <a:xfrm>
                <a:off x="2641051" y="2406996"/>
                <a:ext cx="274825" cy="30583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33" name="図形グループ 32"/>
          <p:cNvGrpSpPr/>
          <p:nvPr/>
        </p:nvGrpSpPr>
        <p:grpSpPr>
          <a:xfrm>
            <a:off x="5157595" y="2932387"/>
            <a:ext cx="1458214" cy="1164945"/>
            <a:chOff x="4664062" y="2390394"/>
            <a:chExt cx="1458214" cy="1164945"/>
          </a:xfrm>
        </p:grpSpPr>
        <p:grpSp>
          <p:nvGrpSpPr>
            <p:cNvPr id="20" name="図形グループ 19"/>
            <p:cNvGrpSpPr/>
            <p:nvPr/>
          </p:nvGrpSpPr>
          <p:grpSpPr>
            <a:xfrm>
              <a:off x="4664062" y="2390394"/>
              <a:ext cx="1458214" cy="548304"/>
              <a:chOff x="4664062" y="2390394"/>
              <a:chExt cx="1458214" cy="548304"/>
            </a:xfrm>
          </p:grpSpPr>
          <p:cxnSp>
            <p:nvCxnSpPr>
              <p:cNvPr id="35" name="直線矢印コネクタ 34"/>
              <p:cNvCxnSpPr/>
              <p:nvPr/>
            </p:nvCxnSpPr>
            <p:spPr>
              <a:xfrm>
                <a:off x="4664062" y="2938698"/>
                <a:ext cx="145821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5325241" y="2390394"/>
                <a:ext cx="0" cy="54830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9" name="図形グループ 18"/>
            <p:cNvGrpSpPr/>
            <p:nvPr/>
          </p:nvGrpSpPr>
          <p:grpSpPr>
            <a:xfrm>
              <a:off x="4664062" y="3009141"/>
              <a:ext cx="1458214" cy="546198"/>
              <a:chOff x="4664062" y="3421103"/>
              <a:chExt cx="1458214" cy="546198"/>
            </a:xfrm>
          </p:grpSpPr>
          <p:grpSp>
            <p:nvGrpSpPr>
              <p:cNvPr id="18" name="図形グループ 17"/>
              <p:cNvGrpSpPr/>
              <p:nvPr/>
            </p:nvGrpSpPr>
            <p:grpSpPr>
              <a:xfrm flipV="1">
                <a:off x="5325241" y="3421103"/>
                <a:ext cx="410923" cy="531703"/>
                <a:chOff x="8093697" y="2505671"/>
                <a:chExt cx="593103" cy="446028"/>
              </a:xfrm>
            </p:grpSpPr>
            <p:sp>
              <p:nvSpPr>
                <p:cNvPr id="39" name="フリーフォーム 38"/>
                <p:cNvSpPr/>
                <p:nvPr/>
              </p:nvSpPr>
              <p:spPr>
                <a:xfrm flipV="1">
                  <a:off x="8093697" y="2505671"/>
                  <a:ext cx="315321" cy="446028"/>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0" name="フリーフォーム 39"/>
                <p:cNvSpPr/>
                <p:nvPr/>
              </p:nvSpPr>
              <p:spPr>
                <a:xfrm flipH="1" flipV="1">
                  <a:off x="8371479" y="2505671"/>
                  <a:ext cx="315321" cy="446028"/>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42" name="直線矢印コネクタ 41"/>
              <p:cNvCxnSpPr/>
              <p:nvPr/>
            </p:nvCxnSpPr>
            <p:spPr>
              <a:xfrm>
                <a:off x="4664062" y="3967301"/>
                <a:ext cx="145821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3" name="左矢印 22"/>
            <p:cNvSpPr/>
            <p:nvPr/>
          </p:nvSpPr>
          <p:spPr>
            <a:xfrm>
              <a:off x="5325241" y="3077223"/>
              <a:ext cx="192457" cy="145949"/>
            </a:xfrm>
            <a:prstGeom prst="lef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2" name="図形グループ 31"/>
          <p:cNvGrpSpPr/>
          <p:nvPr/>
        </p:nvGrpSpPr>
        <p:grpSpPr>
          <a:xfrm>
            <a:off x="5142849" y="4686461"/>
            <a:ext cx="1472960" cy="1150023"/>
            <a:chOff x="4649316" y="4677010"/>
            <a:chExt cx="1472960" cy="1150023"/>
          </a:xfrm>
        </p:grpSpPr>
        <p:cxnSp>
          <p:nvCxnSpPr>
            <p:cNvPr id="47" name="直線矢印コネクタ 46"/>
            <p:cNvCxnSpPr/>
            <p:nvPr/>
          </p:nvCxnSpPr>
          <p:spPr>
            <a:xfrm>
              <a:off x="4664062" y="5208713"/>
              <a:ext cx="145821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9" name="図形グループ 48"/>
            <p:cNvGrpSpPr/>
            <p:nvPr/>
          </p:nvGrpSpPr>
          <p:grpSpPr>
            <a:xfrm>
              <a:off x="4649316" y="5280835"/>
              <a:ext cx="1458214" cy="546198"/>
              <a:chOff x="4664062" y="3421103"/>
              <a:chExt cx="1458214" cy="546198"/>
            </a:xfrm>
          </p:grpSpPr>
          <p:grpSp>
            <p:nvGrpSpPr>
              <p:cNvPr id="50" name="図形グループ 49"/>
              <p:cNvGrpSpPr/>
              <p:nvPr/>
            </p:nvGrpSpPr>
            <p:grpSpPr>
              <a:xfrm flipV="1">
                <a:off x="5142006" y="3421103"/>
                <a:ext cx="410922" cy="531703"/>
                <a:chOff x="7829247" y="2505671"/>
                <a:chExt cx="593103" cy="446028"/>
              </a:xfrm>
            </p:grpSpPr>
            <p:sp>
              <p:nvSpPr>
                <p:cNvPr id="58" name="フリーフォーム 57"/>
                <p:cNvSpPr/>
                <p:nvPr/>
              </p:nvSpPr>
              <p:spPr>
                <a:xfrm flipV="1">
                  <a:off x="7829247" y="2505671"/>
                  <a:ext cx="315322" cy="446028"/>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9" name="フリーフォーム 58"/>
                <p:cNvSpPr/>
                <p:nvPr/>
              </p:nvSpPr>
              <p:spPr>
                <a:xfrm flipH="1" flipV="1">
                  <a:off x="8107028" y="2505671"/>
                  <a:ext cx="315322" cy="446028"/>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57" name="直線矢印コネクタ 56"/>
              <p:cNvCxnSpPr/>
              <p:nvPr/>
            </p:nvCxnSpPr>
            <p:spPr>
              <a:xfrm>
                <a:off x="4664062" y="3967301"/>
                <a:ext cx="145821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0" name="フリーフォーム 59"/>
            <p:cNvSpPr/>
            <p:nvPr/>
          </p:nvSpPr>
          <p:spPr>
            <a:xfrm>
              <a:off x="5114265" y="4677010"/>
              <a:ext cx="218466" cy="531703"/>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 name="フリーフォーム 60"/>
            <p:cNvSpPr/>
            <p:nvPr/>
          </p:nvSpPr>
          <p:spPr>
            <a:xfrm flipH="1">
              <a:off x="5306722" y="4677010"/>
              <a:ext cx="218466" cy="531703"/>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 name="左右矢印 28"/>
            <p:cNvSpPr/>
            <p:nvPr/>
          </p:nvSpPr>
          <p:spPr>
            <a:xfrm>
              <a:off x="5167702" y="4754328"/>
              <a:ext cx="315077" cy="135367"/>
            </a:xfrm>
            <a:prstGeom prst="lef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左右矢印 62"/>
            <p:cNvSpPr/>
            <p:nvPr/>
          </p:nvSpPr>
          <p:spPr>
            <a:xfrm>
              <a:off x="5167702" y="5388452"/>
              <a:ext cx="315077" cy="135367"/>
            </a:xfrm>
            <a:prstGeom prst="lef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5" name="テキスト ボックス 64"/>
          <p:cNvSpPr txBox="1"/>
          <p:nvPr/>
        </p:nvSpPr>
        <p:spPr>
          <a:xfrm>
            <a:off x="5931649" y="3031994"/>
            <a:ext cx="1210588" cy="338554"/>
          </a:xfrm>
          <a:prstGeom prst="rect">
            <a:avLst/>
          </a:prstGeom>
          <a:noFill/>
        </p:spPr>
        <p:txBody>
          <a:bodyPr wrap="none" rtlCol="0">
            <a:spAutoFit/>
          </a:bodyPr>
          <a:lstStyle/>
          <a:p>
            <a:r>
              <a:rPr kumimoji="1" lang="ja-JP" altLang="en-US" sz="1600" dirty="0">
                <a:solidFill>
                  <a:srgbClr val="0000FF"/>
                </a:solidFill>
              </a:rPr>
              <a:t>周波数基準</a:t>
            </a:r>
          </a:p>
        </p:txBody>
      </p:sp>
      <p:sp>
        <p:nvSpPr>
          <p:cNvPr id="66" name="テキスト ボックス 65"/>
          <p:cNvSpPr txBox="1"/>
          <p:nvPr/>
        </p:nvSpPr>
        <p:spPr>
          <a:xfrm>
            <a:off x="6229697" y="3619216"/>
            <a:ext cx="1779654" cy="338554"/>
          </a:xfrm>
          <a:prstGeom prst="rect">
            <a:avLst/>
          </a:prstGeom>
          <a:noFill/>
        </p:spPr>
        <p:txBody>
          <a:bodyPr wrap="none" rtlCol="0">
            <a:spAutoFit/>
          </a:bodyPr>
          <a:lstStyle/>
          <a:p>
            <a:r>
              <a:rPr kumimoji="1" lang="ja-JP" altLang="en-US" sz="1600" dirty="0">
                <a:solidFill>
                  <a:srgbClr val="008000"/>
                </a:solidFill>
              </a:rPr>
              <a:t>レーザーの周波数</a:t>
            </a:r>
          </a:p>
        </p:txBody>
      </p:sp>
      <p:sp>
        <p:nvSpPr>
          <p:cNvPr id="67" name="テキスト ボックス 66"/>
          <p:cNvSpPr txBox="1"/>
          <p:nvPr/>
        </p:nvSpPr>
        <p:spPr>
          <a:xfrm>
            <a:off x="6084049" y="4754025"/>
            <a:ext cx="1210588" cy="338554"/>
          </a:xfrm>
          <a:prstGeom prst="rect">
            <a:avLst/>
          </a:prstGeom>
          <a:noFill/>
        </p:spPr>
        <p:txBody>
          <a:bodyPr wrap="none" rtlCol="0">
            <a:spAutoFit/>
          </a:bodyPr>
          <a:lstStyle/>
          <a:p>
            <a:r>
              <a:rPr kumimoji="1" lang="ja-JP" altLang="en-US" sz="1600" dirty="0">
                <a:solidFill>
                  <a:srgbClr val="0000FF"/>
                </a:solidFill>
              </a:rPr>
              <a:t>周波数基準</a:t>
            </a:r>
          </a:p>
        </p:txBody>
      </p:sp>
      <p:sp>
        <p:nvSpPr>
          <p:cNvPr id="68" name="テキスト ボックス 67"/>
          <p:cNvSpPr txBox="1"/>
          <p:nvPr/>
        </p:nvSpPr>
        <p:spPr>
          <a:xfrm>
            <a:off x="6084049" y="5363993"/>
            <a:ext cx="1779654" cy="338554"/>
          </a:xfrm>
          <a:prstGeom prst="rect">
            <a:avLst/>
          </a:prstGeom>
          <a:noFill/>
        </p:spPr>
        <p:txBody>
          <a:bodyPr wrap="none" rtlCol="0">
            <a:spAutoFit/>
          </a:bodyPr>
          <a:lstStyle/>
          <a:p>
            <a:r>
              <a:rPr kumimoji="1" lang="ja-JP" altLang="en-US" sz="1600" dirty="0">
                <a:solidFill>
                  <a:srgbClr val="008000"/>
                </a:solidFill>
              </a:rPr>
              <a:t>レーザーの周波数</a:t>
            </a:r>
          </a:p>
        </p:txBody>
      </p:sp>
      <p:sp>
        <p:nvSpPr>
          <p:cNvPr id="5" name="テキスト ボックス 4">
            <a:extLst>
              <a:ext uri="{FF2B5EF4-FFF2-40B4-BE49-F238E27FC236}">
                <a16:creationId xmlns:a16="http://schemas.microsoft.com/office/drawing/2014/main" id="{2995B6A7-3AA5-5642-A341-3AF88D009616}"/>
              </a:ext>
            </a:extLst>
          </p:cNvPr>
          <p:cNvSpPr txBox="1"/>
          <p:nvPr/>
        </p:nvSpPr>
        <p:spPr>
          <a:xfrm>
            <a:off x="6628684" y="5644607"/>
            <a:ext cx="248786" cy="369332"/>
          </a:xfrm>
          <a:prstGeom prst="rect">
            <a:avLst/>
          </a:prstGeom>
          <a:noFill/>
        </p:spPr>
        <p:txBody>
          <a:bodyPr wrap="none" rtlCol="0">
            <a:spAutoFit/>
          </a:bodyPr>
          <a:lstStyle/>
          <a:p>
            <a:r>
              <a:rPr kumimoji="1" lang="en-US" altLang="ja-JP" i="1" dirty="0">
                <a:latin typeface="Times" pitchFamily="2" charset="0"/>
                <a:ea typeface="STHeiti" panose="02010600040101010101" pitchFamily="2" charset="-122"/>
              </a:rPr>
              <a:t>f</a:t>
            </a:r>
            <a:endParaRPr kumimoji="1" lang="ja-JP" altLang="en-US" i="1">
              <a:latin typeface="Times" pitchFamily="2" charset="0"/>
              <a:ea typeface="STHeiti" panose="02010600040101010101" pitchFamily="2" charset="-122"/>
            </a:endParaRPr>
          </a:p>
        </p:txBody>
      </p:sp>
      <p:sp>
        <p:nvSpPr>
          <p:cNvPr id="62" name="テキスト ボックス 61">
            <a:extLst>
              <a:ext uri="{FF2B5EF4-FFF2-40B4-BE49-F238E27FC236}">
                <a16:creationId xmlns:a16="http://schemas.microsoft.com/office/drawing/2014/main" id="{C7C35790-5BC0-7F40-AF77-7EE040D24591}"/>
              </a:ext>
            </a:extLst>
          </p:cNvPr>
          <p:cNvSpPr txBox="1"/>
          <p:nvPr/>
        </p:nvSpPr>
        <p:spPr>
          <a:xfrm>
            <a:off x="6628684" y="5001529"/>
            <a:ext cx="248786" cy="369332"/>
          </a:xfrm>
          <a:prstGeom prst="rect">
            <a:avLst/>
          </a:prstGeom>
          <a:noFill/>
        </p:spPr>
        <p:txBody>
          <a:bodyPr wrap="none" rtlCol="0">
            <a:spAutoFit/>
          </a:bodyPr>
          <a:lstStyle/>
          <a:p>
            <a:r>
              <a:rPr kumimoji="1" lang="en-US" altLang="ja-JP" i="1" dirty="0">
                <a:latin typeface="Times" pitchFamily="2" charset="0"/>
                <a:ea typeface="STHeiti" panose="02010600040101010101" pitchFamily="2" charset="-122"/>
              </a:rPr>
              <a:t>f</a:t>
            </a:r>
            <a:endParaRPr kumimoji="1" lang="ja-JP" altLang="en-US" i="1">
              <a:latin typeface="Times" pitchFamily="2" charset="0"/>
              <a:ea typeface="STHeiti" panose="02010600040101010101" pitchFamily="2" charset="-122"/>
            </a:endParaRPr>
          </a:p>
        </p:txBody>
      </p:sp>
      <p:sp>
        <p:nvSpPr>
          <p:cNvPr id="69" name="テキスト ボックス 68">
            <a:extLst>
              <a:ext uri="{FF2B5EF4-FFF2-40B4-BE49-F238E27FC236}">
                <a16:creationId xmlns:a16="http://schemas.microsoft.com/office/drawing/2014/main" id="{8B21CFE4-C2E9-9840-9FD1-AE7FEDB6D382}"/>
              </a:ext>
            </a:extLst>
          </p:cNvPr>
          <p:cNvSpPr txBox="1"/>
          <p:nvPr/>
        </p:nvSpPr>
        <p:spPr>
          <a:xfrm>
            <a:off x="6628684" y="3889952"/>
            <a:ext cx="248786" cy="369332"/>
          </a:xfrm>
          <a:prstGeom prst="rect">
            <a:avLst/>
          </a:prstGeom>
          <a:noFill/>
        </p:spPr>
        <p:txBody>
          <a:bodyPr wrap="none" rtlCol="0">
            <a:spAutoFit/>
          </a:bodyPr>
          <a:lstStyle/>
          <a:p>
            <a:r>
              <a:rPr kumimoji="1" lang="en-US" altLang="ja-JP" i="1" dirty="0">
                <a:latin typeface="Times" pitchFamily="2" charset="0"/>
                <a:ea typeface="STHeiti" panose="02010600040101010101" pitchFamily="2" charset="-122"/>
              </a:rPr>
              <a:t>f</a:t>
            </a:r>
            <a:endParaRPr kumimoji="1" lang="ja-JP" altLang="en-US" i="1">
              <a:latin typeface="Times" pitchFamily="2" charset="0"/>
              <a:ea typeface="STHeiti" panose="02010600040101010101" pitchFamily="2" charset="-122"/>
            </a:endParaRPr>
          </a:p>
        </p:txBody>
      </p:sp>
      <p:sp>
        <p:nvSpPr>
          <p:cNvPr id="70" name="テキスト ボックス 69">
            <a:extLst>
              <a:ext uri="{FF2B5EF4-FFF2-40B4-BE49-F238E27FC236}">
                <a16:creationId xmlns:a16="http://schemas.microsoft.com/office/drawing/2014/main" id="{83D47FFD-7278-1F4B-9E58-4952B44E9EC5}"/>
              </a:ext>
            </a:extLst>
          </p:cNvPr>
          <p:cNvSpPr txBox="1"/>
          <p:nvPr/>
        </p:nvSpPr>
        <p:spPr>
          <a:xfrm>
            <a:off x="6623880" y="3279424"/>
            <a:ext cx="248786" cy="369332"/>
          </a:xfrm>
          <a:prstGeom prst="rect">
            <a:avLst/>
          </a:prstGeom>
          <a:noFill/>
        </p:spPr>
        <p:txBody>
          <a:bodyPr wrap="none" rtlCol="0">
            <a:spAutoFit/>
          </a:bodyPr>
          <a:lstStyle/>
          <a:p>
            <a:r>
              <a:rPr kumimoji="1" lang="en-US" altLang="ja-JP" i="1" dirty="0">
                <a:latin typeface="Times" pitchFamily="2" charset="0"/>
                <a:ea typeface="STHeiti" panose="02010600040101010101" pitchFamily="2" charset="-122"/>
              </a:rPr>
              <a:t>f</a:t>
            </a:r>
            <a:endParaRPr kumimoji="1" lang="ja-JP" altLang="en-US" i="1">
              <a:latin typeface="Times" pitchFamily="2" charset="0"/>
              <a:ea typeface="STHeiti" panose="02010600040101010101" pitchFamily="2" charset="-122"/>
            </a:endParaRPr>
          </a:p>
        </p:txBody>
      </p:sp>
    </p:spTree>
    <p:extLst>
      <p:ext uri="{BB962C8B-B14F-4D97-AF65-F5344CB8AC3E}">
        <p14:creationId xmlns:p14="http://schemas.microsoft.com/office/powerpoint/2010/main" val="197139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周波数雑音スペクトル（</a:t>
            </a:r>
            <a:r>
              <a:rPr kumimoji="1" lang="en-US" altLang="ja-JP" sz="3600" dirty="0"/>
              <a:t>in-loop</a:t>
            </a:r>
            <a:r>
              <a:rPr kumimoji="1" lang="ja-JP" altLang="en-US" sz="3600" dirty="0"/>
              <a:t>）</a:t>
            </a:r>
          </a:p>
        </p:txBody>
      </p:sp>
      <p:sp>
        <p:nvSpPr>
          <p:cNvPr id="3" name="日付プレースホルダー 2"/>
          <p:cNvSpPr>
            <a:spLocks noGrp="1"/>
          </p:cNvSpPr>
          <p:nvPr>
            <p:ph type="dt" sz="half" idx="10"/>
          </p:nvPr>
        </p:nvSpPr>
        <p:spPr/>
        <p:txBody>
          <a:bodyPr/>
          <a:lstStyle/>
          <a:p>
            <a:r>
              <a:rPr lang="en-US" altLang="ja-JP" dirty="0"/>
              <a:t>2018/11/2 DECIGO workshop @</a:t>
            </a:r>
            <a:r>
              <a:rPr lang="ja-JP" altLang="en-US"/>
              <a:t>名古屋大学</a:t>
            </a:r>
            <a:endParaRPr lang="ja-JP" altLang="en-US" dirty="0"/>
          </a:p>
        </p:txBody>
      </p:sp>
      <p:pic>
        <p:nvPicPr>
          <p:cNvPr id="4" name="図 3"/>
          <p:cNvPicPr>
            <a:picLocks noChangeAspect="1"/>
          </p:cNvPicPr>
          <p:nvPr/>
        </p:nvPicPr>
        <p:blipFill rotWithShape="1">
          <a:blip r:embed="rId3"/>
          <a:srcRect l="3580" t="14436" r="3069" b="3432"/>
          <a:stretch/>
        </p:blipFill>
        <p:spPr>
          <a:xfrm>
            <a:off x="4879090" y="1830544"/>
            <a:ext cx="3807710" cy="3320353"/>
          </a:xfrm>
          <a:prstGeom prst="rect">
            <a:avLst/>
          </a:prstGeom>
        </p:spPr>
      </p:pic>
      <p:pic>
        <p:nvPicPr>
          <p:cNvPr id="5" name="図 4"/>
          <p:cNvPicPr>
            <a:picLocks noChangeAspect="1"/>
          </p:cNvPicPr>
          <p:nvPr/>
        </p:nvPicPr>
        <p:blipFill rotWithShape="1">
          <a:blip r:embed="rId4"/>
          <a:srcRect l="3320" t="12634" r="4525" b="3547"/>
          <a:stretch/>
        </p:blipFill>
        <p:spPr>
          <a:xfrm>
            <a:off x="548425" y="1830544"/>
            <a:ext cx="3817413" cy="3277602"/>
          </a:xfrm>
          <a:prstGeom prst="rect">
            <a:avLst/>
          </a:prstGeom>
        </p:spPr>
      </p:pic>
      <p:sp>
        <p:nvSpPr>
          <p:cNvPr id="6" name="テキスト ボックス 5"/>
          <p:cNvSpPr txBox="1"/>
          <p:nvPr/>
        </p:nvSpPr>
        <p:spPr>
          <a:xfrm>
            <a:off x="1026854" y="1579243"/>
            <a:ext cx="3127892" cy="369332"/>
          </a:xfrm>
          <a:prstGeom prst="rect">
            <a:avLst/>
          </a:prstGeom>
          <a:noFill/>
        </p:spPr>
        <p:txBody>
          <a:bodyPr wrap="none" rtlCol="0">
            <a:spAutoFit/>
          </a:bodyPr>
          <a:lstStyle/>
          <a:p>
            <a:pPr algn="ctr"/>
            <a:r>
              <a:rPr kumimoji="1" lang="ja-JP" altLang="en-US" dirty="0"/>
              <a:t>周波数雑音スペクトル（</a:t>
            </a:r>
            <a:r>
              <a:rPr kumimoji="1" lang="en-US" altLang="ja-JP" dirty="0"/>
              <a:t>BBM2</a:t>
            </a:r>
            <a:r>
              <a:rPr kumimoji="1" lang="ja-JP" altLang="en-US" dirty="0"/>
              <a:t>）</a:t>
            </a:r>
            <a:r>
              <a:rPr kumimoji="1" lang="en-US" altLang="ja-JP" dirty="0"/>
              <a:t> </a:t>
            </a:r>
            <a:endParaRPr kumimoji="1" lang="ja-JP" altLang="en-US" dirty="0"/>
          </a:p>
        </p:txBody>
      </p:sp>
      <p:sp>
        <p:nvSpPr>
          <p:cNvPr id="7" name="テキスト ボックス 6"/>
          <p:cNvSpPr txBox="1"/>
          <p:nvPr/>
        </p:nvSpPr>
        <p:spPr>
          <a:xfrm>
            <a:off x="5442575" y="1579243"/>
            <a:ext cx="3127892" cy="369332"/>
          </a:xfrm>
          <a:prstGeom prst="rect">
            <a:avLst/>
          </a:prstGeom>
          <a:noFill/>
        </p:spPr>
        <p:txBody>
          <a:bodyPr wrap="none" rtlCol="0">
            <a:spAutoFit/>
          </a:bodyPr>
          <a:lstStyle/>
          <a:p>
            <a:pPr algn="ctr"/>
            <a:r>
              <a:rPr kumimoji="1" lang="ja-JP" altLang="en-US" dirty="0"/>
              <a:t>周波数雑音スペクトル（</a:t>
            </a:r>
            <a:r>
              <a:rPr kumimoji="1" lang="en-US" altLang="ja-JP" dirty="0"/>
              <a:t>BBM3</a:t>
            </a:r>
            <a:r>
              <a:rPr kumimoji="1" lang="ja-JP" altLang="en-US" dirty="0"/>
              <a:t>）</a:t>
            </a:r>
            <a:r>
              <a:rPr kumimoji="1" lang="en-US" altLang="ja-JP" dirty="0"/>
              <a:t> </a:t>
            </a:r>
            <a:endParaRPr kumimoji="1" lang="ja-JP" altLang="en-US" dirty="0"/>
          </a:p>
        </p:txBody>
      </p:sp>
      <p:sp>
        <p:nvSpPr>
          <p:cNvPr id="8" name="テキスト ボックス 7"/>
          <p:cNvSpPr txBox="1"/>
          <p:nvPr/>
        </p:nvSpPr>
        <p:spPr>
          <a:xfrm>
            <a:off x="1860767" y="5073763"/>
            <a:ext cx="1460065" cy="338466"/>
          </a:xfrm>
          <a:prstGeom prst="rect">
            <a:avLst/>
          </a:prstGeom>
          <a:noFill/>
        </p:spPr>
        <p:txBody>
          <a:bodyPr wrap="none" rtlCol="0">
            <a:spAutoFit/>
          </a:bodyPr>
          <a:lstStyle/>
          <a:p>
            <a:r>
              <a:rPr kumimoji="1" lang="en-US" altLang="ja-JP" dirty="0"/>
              <a:t>Frequency [Hz]</a:t>
            </a:r>
            <a:endParaRPr kumimoji="1" lang="ja-JP" altLang="en-US" dirty="0"/>
          </a:p>
        </p:txBody>
      </p:sp>
      <p:sp>
        <p:nvSpPr>
          <p:cNvPr id="9" name="テキスト ボックス 8"/>
          <p:cNvSpPr txBox="1"/>
          <p:nvPr/>
        </p:nvSpPr>
        <p:spPr>
          <a:xfrm rot="16200000">
            <a:off x="-944107" y="3147694"/>
            <a:ext cx="2615732" cy="369332"/>
          </a:xfrm>
          <a:prstGeom prst="rect">
            <a:avLst/>
          </a:prstGeom>
          <a:noFill/>
        </p:spPr>
        <p:txBody>
          <a:bodyPr wrap="none" rtlCol="0">
            <a:spAutoFit/>
          </a:bodyPr>
          <a:lstStyle/>
          <a:p>
            <a:r>
              <a:rPr kumimoji="1" lang="en-US" altLang="ja-JP" dirty="0"/>
              <a:t>Frequency Noise [Hz/√Hz]</a:t>
            </a:r>
            <a:endParaRPr kumimoji="1" lang="ja-JP" altLang="en-US" dirty="0"/>
          </a:p>
        </p:txBody>
      </p:sp>
      <p:sp>
        <p:nvSpPr>
          <p:cNvPr id="10" name="テキスト ボックス 9"/>
          <p:cNvSpPr txBox="1"/>
          <p:nvPr/>
        </p:nvSpPr>
        <p:spPr>
          <a:xfrm>
            <a:off x="6319287" y="5094834"/>
            <a:ext cx="1460065" cy="338466"/>
          </a:xfrm>
          <a:prstGeom prst="rect">
            <a:avLst/>
          </a:prstGeom>
          <a:noFill/>
        </p:spPr>
        <p:txBody>
          <a:bodyPr wrap="none" rtlCol="0">
            <a:spAutoFit/>
          </a:bodyPr>
          <a:lstStyle/>
          <a:p>
            <a:r>
              <a:rPr kumimoji="1" lang="en-US" altLang="ja-JP" dirty="0"/>
              <a:t>Frequency [Hz]</a:t>
            </a:r>
            <a:endParaRPr kumimoji="1" lang="ja-JP" altLang="en-US" dirty="0"/>
          </a:p>
        </p:txBody>
      </p:sp>
      <p:sp>
        <p:nvSpPr>
          <p:cNvPr id="11" name="テキスト ボックス 10"/>
          <p:cNvSpPr txBox="1"/>
          <p:nvPr/>
        </p:nvSpPr>
        <p:spPr>
          <a:xfrm rot="16200000">
            <a:off x="3416189" y="3147694"/>
            <a:ext cx="2615732" cy="369332"/>
          </a:xfrm>
          <a:prstGeom prst="rect">
            <a:avLst/>
          </a:prstGeom>
          <a:noFill/>
        </p:spPr>
        <p:txBody>
          <a:bodyPr wrap="none" rtlCol="0">
            <a:spAutoFit/>
          </a:bodyPr>
          <a:lstStyle/>
          <a:p>
            <a:r>
              <a:rPr kumimoji="1" lang="en-US" altLang="ja-JP" dirty="0"/>
              <a:t>Frequency Noise [Hz/√Hz]</a:t>
            </a:r>
            <a:endParaRPr kumimoji="1" lang="ja-JP" altLang="en-US" dirty="0"/>
          </a:p>
        </p:txBody>
      </p:sp>
      <p:sp>
        <p:nvSpPr>
          <p:cNvPr id="12" name="テキスト ボックス 11"/>
          <p:cNvSpPr txBox="1"/>
          <p:nvPr/>
        </p:nvSpPr>
        <p:spPr>
          <a:xfrm>
            <a:off x="2461663" y="5624672"/>
            <a:ext cx="4001040" cy="523220"/>
          </a:xfrm>
          <a:prstGeom prst="rect">
            <a:avLst/>
          </a:prstGeom>
          <a:noFill/>
        </p:spPr>
        <p:txBody>
          <a:bodyPr wrap="none" rtlCol="0">
            <a:spAutoFit/>
          </a:bodyPr>
          <a:lstStyle/>
          <a:p>
            <a:r>
              <a:rPr lang="en-US" altLang="ja-JP" sz="2800" dirty="0">
                <a:solidFill>
                  <a:srgbClr val="FF0000"/>
                </a:solidFill>
              </a:rPr>
              <a:t>in-loop</a:t>
            </a:r>
            <a:r>
              <a:rPr kumimoji="1" lang="ja-JP" altLang="en-US" sz="2800" dirty="0">
                <a:solidFill>
                  <a:srgbClr val="FF0000"/>
                </a:solidFill>
              </a:rPr>
              <a:t>では要求値を達成</a:t>
            </a:r>
          </a:p>
        </p:txBody>
      </p:sp>
      <p:cxnSp>
        <p:nvCxnSpPr>
          <p:cNvPr id="14" name="直線コネクタ 13"/>
          <p:cNvCxnSpPr/>
          <p:nvPr/>
        </p:nvCxnSpPr>
        <p:spPr>
          <a:xfrm flipH="1">
            <a:off x="1013293" y="4458309"/>
            <a:ext cx="3155013" cy="0"/>
          </a:xfrm>
          <a:prstGeom prst="line">
            <a:avLst/>
          </a:prstGeom>
          <a:ln w="3810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103229" y="3579746"/>
            <a:ext cx="919092" cy="646331"/>
          </a:xfrm>
          <a:prstGeom prst="rect">
            <a:avLst/>
          </a:prstGeom>
          <a:noFill/>
        </p:spPr>
        <p:txBody>
          <a:bodyPr wrap="none" rtlCol="0">
            <a:spAutoFit/>
          </a:bodyPr>
          <a:lstStyle/>
          <a:p>
            <a:pPr algn="ctr"/>
            <a:r>
              <a:rPr kumimoji="1" lang="en-US" altLang="ja-JP" dirty="0">
                <a:solidFill>
                  <a:srgbClr val="008000"/>
                </a:solidFill>
              </a:rPr>
              <a:t>DECIGO</a:t>
            </a:r>
          </a:p>
          <a:p>
            <a:pPr algn="ctr"/>
            <a:r>
              <a:rPr lang="ja-JP" altLang="en-US" dirty="0">
                <a:solidFill>
                  <a:srgbClr val="008000"/>
                </a:solidFill>
              </a:rPr>
              <a:t>要求値</a:t>
            </a:r>
            <a:endParaRPr kumimoji="1" lang="ja-JP" altLang="en-US" dirty="0">
              <a:solidFill>
                <a:srgbClr val="008000"/>
              </a:solidFill>
            </a:endParaRPr>
          </a:p>
        </p:txBody>
      </p:sp>
      <p:cxnSp>
        <p:nvCxnSpPr>
          <p:cNvPr id="16" name="直線コネクタ 15"/>
          <p:cNvCxnSpPr/>
          <p:nvPr/>
        </p:nvCxnSpPr>
        <p:spPr>
          <a:xfrm flipH="1">
            <a:off x="5415454" y="4458309"/>
            <a:ext cx="3155013" cy="0"/>
          </a:xfrm>
          <a:prstGeom prst="line">
            <a:avLst/>
          </a:prstGeom>
          <a:ln w="3810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5445150" y="3732146"/>
            <a:ext cx="919092" cy="646331"/>
          </a:xfrm>
          <a:prstGeom prst="rect">
            <a:avLst/>
          </a:prstGeom>
          <a:noFill/>
        </p:spPr>
        <p:txBody>
          <a:bodyPr wrap="none" rtlCol="0">
            <a:spAutoFit/>
          </a:bodyPr>
          <a:lstStyle/>
          <a:p>
            <a:pPr algn="ctr"/>
            <a:r>
              <a:rPr kumimoji="1" lang="en-US" altLang="ja-JP" dirty="0">
                <a:solidFill>
                  <a:srgbClr val="008000"/>
                </a:solidFill>
              </a:rPr>
              <a:t>DECIGO</a:t>
            </a:r>
          </a:p>
          <a:p>
            <a:pPr algn="ctr"/>
            <a:r>
              <a:rPr lang="ja-JP" altLang="en-US" dirty="0">
                <a:solidFill>
                  <a:srgbClr val="008000"/>
                </a:solidFill>
              </a:rPr>
              <a:t>要求値</a:t>
            </a:r>
            <a:endParaRPr kumimoji="1" lang="ja-JP" altLang="en-US" dirty="0">
              <a:solidFill>
                <a:srgbClr val="008000"/>
              </a:solidFill>
            </a:endParaRPr>
          </a:p>
        </p:txBody>
      </p:sp>
    </p:spTree>
    <p:extLst>
      <p:ext uri="{BB962C8B-B14F-4D97-AF65-F5344CB8AC3E}">
        <p14:creationId xmlns:p14="http://schemas.microsoft.com/office/powerpoint/2010/main" val="131440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a:t>周波数基準の安定度</a:t>
            </a:r>
            <a:r>
              <a:rPr kumimoji="1" lang="ja-JP" altLang="en-US" dirty="0"/>
              <a:t>（</a:t>
            </a:r>
            <a:r>
              <a:rPr kumimoji="1" lang="en-US" altLang="ja-JP" dirty="0"/>
              <a:t>out of loop</a:t>
            </a:r>
            <a:r>
              <a:rPr kumimoji="1" lang="ja-JP" altLang="en-US" dirty="0"/>
              <a:t>）</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5" name="テキスト ボックス 4"/>
          <p:cNvSpPr txBox="1"/>
          <p:nvPr/>
        </p:nvSpPr>
        <p:spPr>
          <a:xfrm>
            <a:off x="433914" y="1623427"/>
            <a:ext cx="4169003" cy="369332"/>
          </a:xfrm>
          <a:prstGeom prst="rect">
            <a:avLst/>
          </a:prstGeom>
          <a:noFill/>
        </p:spPr>
        <p:txBody>
          <a:bodyPr wrap="square" rtlCol="0">
            <a:spAutoFit/>
          </a:bodyPr>
          <a:lstStyle/>
          <a:p>
            <a:pPr algn="ctr"/>
            <a:r>
              <a:rPr kumimoji="1" lang="ja-JP" altLang="en-US"/>
              <a:t>短期的</a:t>
            </a:r>
            <a:r>
              <a:rPr kumimoji="1" lang="ja-JP" altLang="en-US" dirty="0"/>
              <a:t>周波数安定度</a:t>
            </a:r>
            <a:endParaRPr lang="en-US" altLang="ja-JP" dirty="0"/>
          </a:p>
        </p:txBody>
      </p:sp>
      <p:grpSp>
        <p:nvGrpSpPr>
          <p:cNvPr id="6" name="図形グループ 5"/>
          <p:cNvGrpSpPr/>
          <p:nvPr/>
        </p:nvGrpSpPr>
        <p:grpSpPr>
          <a:xfrm>
            <a:off x="1834027" y="2947123"/>
            <a:ext cx="1699431" cy="1106550"/>
            <a:chOff x="1449961" y="1408538"/>
            <a:chExt cx="1975366" cy="1664943"/>
          </a:xfrm>
        </p:grpSpPr>
        <p:grpSp>
          <p:nvGrpSpPr>
            <p:cNvPr id="7" name="図形グループ 6"/>
            <p:cNvGrpSpPr/>
            <p:nvPr/>
          </p:nvGrpSpPr>
          <p:grpSpPr>
            <a:xfrm>
              <a:off x="1478393" y="1408538"/>
              <a:ext cx="1656773" cy="1664943"/>
              <a:chOff x="1450220" y="1197041"/>
              <a:chExt cx="1656773" cy="1664943"/>
            </a:xfrm>
          </p:grpSpPr>
          <p:pic>
            <p:nvPicPr>
              <p:cNvPr id="13" name="図 12"/>
              <p:cNvPicPr>
                <a:picLocks noChangeAspect="1"/>
              </p:cNvPicPr>
              <p:nvPr/>
            </p:nvPicPr>
            <p:blipFill rotWithShape="1">
              <a:blip r:embed="rId3"/>
              <a:srcRect l="22712" t="21281" r="55140" b="13376"/>
              <a:stretch/>
            </p:blipFill>
            <p:spPr>
              <a:xfrm>
                <a:off x="1450220" y="1197041"/>
                <a:ext cx="1656773" cy="1664943"/>
              </a:xfrm>
              <a:prstGeom prst="rect">
                <a:avLst/>
              </a:prstGeom>
              <a:solidFill>
                <a:srgbClr val="FFFFFF"/>
              </a:solidFill>
              <a:ln>
                <a:solidFill>
                  <a:srgbClr val="000000"/>
                </a:solidFill>
              </a:ln>
            </p:spPr>
          </p:pic>
          <p:sp>
            <p:nvSpPr>
              <p:cNvPr id="14" name="円/楕円 13"/>
              <p:cNvSpPr/>
              <p:nvPr/>
            </p:nvSpPr>
            <p:spPr>
              <a:xfrm>
                <a:off x="2562887" y="1757587"/>
                <a:ext cx="544106" cy="629152"/>
              </a:xfrm>
              <a:prstGeom prst="ellipse">
                <a:avLst/>
              </a:prstGeom>
              <a:no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 name="図形グループ 7"/>
            <p:cNvGrpSpPr/>
            <p:nvPr/>
          </p:nvGrpSpPr>
          <p:grpSpPr>
            <a:xfrm>
              <a:off x="2226121" y="2170885"/>
              <a:ext cx="188650" cy="158230"/>
              <a:chOff x="-1939409" y="2329115"/>
              <a:chExt cx="686025" cy="683756"/>
            </a:xfrm>
          </p:grpSpPr>
          <p:cxnSp>
            <p:nvCxnSpPr>
              <p:cNvPr id="11" name="直線コネクタ 10"/>
              <p:cNvCxnSpPr/>
              <p:nvPr/>
            </p:nvCxnSpPr>
            <p:spPr>
              <a:xfrm>
                <a:off x="-1939409" y="2329115"/>
                <a:ext cx="686025" cy="683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V="1">
                <a:off x="-1939409" y="2329115"/>
                <a:ext cx="686025" cy="683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 name="上下矢印 8"/>
            <p:cNvSpPr/>
            <p:nvPr/>
          </p:nvSpPr>
          <p:spPr>
            <a:xfrm>
              <a:off x="3189738" y="1999250"/>
              <a:ext cx="235589" cy="483518"/>
            </a:xfrm>
            <a:prstGeom prst="upDown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449961" y="2222041"/>
              <a:ext cx="795510" cy="307777"/>
            </a:xfrm>
            <a:prstGeom prst="rect">
              <a:avLst/>
            </a:prstGeom>
            <a:noFill/>
          </p:spPr>
          <p:txBody>
            <a:bodyPr wrap="none" rtlCol="0">
              <a:spAutoFit/>
            </a:bodyPr>
            <a:lstStyle/>
            <a:p>
              <a:r>
                <a:rPr kumimoji="1" lang="ja-JP" altLang="en-US" sz="1400" dirty="0"/>
                <a:t>ロック点</a:t>
              </a:r>
            </a:p>
          </p:txBody>
        </p:sp>
      </p:grpSp>
      <p:grpSp>
        <p:nvGrpSpPr>
          <p:cNvPr id="17" name="図形グループ 16"/>
          <p:cNvGrpSpPr/>
          <p:nvPr/>
        </p:nvGrpSpPr>
        <p:grpSpPr>
          <a:xfrm>
            <a:off x="754103" y="4670841"/>
            <a:ext cx="3469458" cy="961254"/>
            <a:chOff x="4191958" y="2619272"/>
            <a:chExt cx="3105430" cy="959129"/>
          </a:xfrm>
        </p:grpSpPr>
        <p:sp>
          <p:nvSpPr>
            <p:cNvPr id="18" name="テキスト ボックス 17"/>
            <p:cNvSpPr txBox="1"/>
            <p:nvPr/>
          </p:nvSpPr>
          <p:spPr>
            <a:xfrm>
              <a:off x="4191958" y="2933499"/>
              <a:ext cx="3105430" cy="644902"/>
            </a:xfrm>
            <a:prstGeom prst="rect">
              <a:avLst/>
            </a:prstGeom>
            <a:noFill/>
          </p:spPr>
          <p:txBody>
            <a:bodyPr wrap="square" rtlCol="0">
              <a:spAutoFit/>
            </a:bodyPr>
            <a:lstStyle/>
            <a:p>
              <a:pPr algn="ctr"/>
              <a:r>
                <a:rPr kumimoji="1" lang="ja-JP" altLang="en-US" dirty="0">
                  <a:solidFill>
                    <a:srgbClr val="FF0000"/>
                  </a:solidFill>
                </a:rPr>
                <a:t>変調周波数での雑音</a:t>
              </a:r>
              <a:r>
                <a:rPr lang="ja-JP" altLang="en-US" dirty="0">
                  <a:solidFill>
                    <a:srgbClr val="FF0000"/>
                  </a:solidFill>
                </a:rPr>
                <a:t>を下げる事</a:t>
              </a:r>
              <a:r>
                <a:rPr lang="ja-JP" altLang="en-US" dirty="0"/>
                <a:t>により</a:t>
              </a:r>
              <a:r>
                <a:rPr lang="en-US" altLang="ja-JP" dirty="0"/>
                <a:t>SNR</a:t>
              </a:r>
              <a:r>
                <a:rPr lang="ja-JP" altLang="en-US" dirty="0"/>
                <a:t>向上</a:t>
              </a:r>
              <a:endParaRPr kumimoji="1" lang="ja-JP" altLang="en-US" dirty="0"/>
            </a:p>
          </p:txBody>
        </p:sp>
        <p:sp>
          <p:nvSpPr>
            <p:cNvPr id="19" name="下矢印 18"/>
            <p:cNvSpPr/>
            <p:nvPr/>
          </p:nvSpPr>
          <p:spPr>
            <a:xfrm>
              <a:off x="5542280" y="2619272"/>
              <a:ext cx="387801" cy="314227"/>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sp>
        <p:nvSpPr>
          <p:cNvPr id="23" name="テキスト ボックス 22"/>
          <p:cNvSpPr txBox="1"/>
          <p:nvPr/>
        </p:nvSpPr>
        <p:spPr>
          <a:xfrm>
            <a:off x="4316282" y="5007696"/>
            <a:ext cx="4636305" cy="1631216"/>
          </a:xfrm>
          <a:prstGeom prst="rect">
            <a:avLst/>
          </a:prstGeom>
          <a:noFill/>
          <a:ln w="31750">
            <a:solidFill>
              <a:srgbClr val="FF0000"/>
            </a:solidFill>
          </a:ln>
        </p:spPr>
        <p:txBody>
          <a:bodyPr wrap="square" rtlCol="0">
            <a:spAutoFit/>
          </a:bodyPr>
          <a:lstStyle/>
          <a:p>
            <a:r>
              <a:rPr lang="ja-JP" altLang="en-US" sz="2000" u="sng" dirty="0"/>
              <a:t>能動制御</a:t>
            </a:r>
            <a:r>
              <a:rPr lang="ja-JP" altLang="en-US" sz="2000" dirty="0"/>
              <a:t>：</a:t>
            </a:r>
            <a:r>
              <a:rPr kumimoji="1" lang="ja-JP" altLang="en-US" sz="2000" dirty="0"/>
              <a:t>光自体の強度雑音を下げる</a:t>
            </a:r>
            <a:endParaRPr kumimoji="1" lang="en-US" altLang="ja-JP" sz="2000" dirty="0"/>
          </a:p>
          <a:p>
            <a:r>
              <a:rPr kumimoji="1" lang="en-US" altLang="ja-JP" sz="2000" dirty="0"/>
              <a:t>→</a:t>
            </a:r>
            <a:r>
              <a:rPr kumimoji="1" lang="ja-JP" altLang="en-US" sz="2000" dirty="0"/>
              <a:t>変調周波数での強度安定化</a:t>
            </a:r>
            <a:endParaRPr kumimoji="1" lang="en-US" altLang="ja-JP" sz="2000" dirty="0"/>
          </a:p>
          <a:p>
            <a:endParaRPr kumimoji="1" lang="en-US" altLang="ja-JP" sz="2000" u="sng" dirty="0"/>
          </a:p>
          <a:p>
            <a:r>
              <a:rPr lang="ja-JP" altLang="en-US" sz="2000" u="sng" dirty="0"/>
              <a:t>受動制御</a:t>
            </a:r>
            <a:r>
              <a:rPr lang="ja-JP" altLang="en-US" sz="2000" dirty="0"/>
              <a:t>：</a:t>
            </a:r>
            <a:r>
              <a:rPr kumimoji="1" lang="ja-JP" altLang="en-US" sz="2000" dirty="0"/>
              <a:t>受光後の雑音を下げる</a:t>
            </a:r>
            <a:endParaRPr kumimoji="1" lang="en-US" altLang="ja-JP" sz="2000" dirty="0"/>
          </a:p>
          <a:p>
            <a:r>
              <a:rPr kumimoji="1" lang="en-US" altLang="ja-JP" sz="2000" dirty="0"/>
              <a:t>→</a:t>
            </a:r>
            <a:r>
              <a:rPr kumimoji="1" lang="ja-JP" altLang="en-US" sz="2000" dirty="0"/>
              <a:t>差動受光</a:t>
            </a:r>
          </a:p>
        </p:txBody>
      </p:sp>
      <p:sp>
        <p:nvSpPr>
          <p:cNvPr id="27" name="テキスト ボックス 26"/>
          <p:cNvSpPr txBox="1"/>
          <p:nvPr/>
        </p:nvSpPr>
        <p:spPr>
          <a:xfrm>
            <a:off x="1767007" y="4268938"/>
            <a:ext cx="1443649" cy="400110"/>
          </a:xfrm>
          <a:prstGeom prst="rect">
            <a:avLst/>
          </a:prstGeom>
          <a:noFill/>
        </p:spPr>
        <p:txBody>
          <a:bodyPr wrap="none" rtlCol="0">
            <a:spAutoFit/>
          </a:bodyPr>
          <a:lstStyle/>
          <a:p>
            <a:r>
              <a:rPr kumimoji="1" lang="en-US" altLang="ja-JP" sz="2000" dirty="0"/>
              <a:t>Lock-In</a:t>
            </a:r>
            <a:r>
              <a:rPr kumimoji="1" lang="ja-JP" altLang="en-US" sz="2000" dirty="0"/>
              <a:t>検出</a:t>
            </a:r>
          </a:p>
        </p:txBody>
      </p:sp>
      <p:grpSp>
        <p:nvGrpSpPr>
          <p:cNvPr id="30" name="図形グループ 29"/>
          <p:cNvGrpSpPr/>
          <p:nvPr/>
        </p:nvGrpSpPr>
        <p:grpSpPr>
          <a:xfrm>
            <a:off x="1483093" y="5602107"/>
            <a:ext cx="2031325" cy="746483"/>
            <a:chOff x="1439011" y="5727560"/>
            <a:chExt cx="2031325" cy="746483"/>
          </a:xfrm>
        </p:grpSpPr>
        <p:sp>
          <p:nvSpPr>
            <p:cNvPr id="31" name="テキスト ボックス 30"/>
            <p:cNvSpPr txBox="1"/>
            <p:nvPr/>
          </p:nvSpPr>
          <p:spPr>
            <a:xfrm>
              <a:off x="1439011" y="6104711"/>
              <a:ext cx="2031325" cy="369332"/>
            </a:xfrm>
            <a:prstGeom prst="rect">
              <a:avLst/>
            </a:prstGeom>
            <a:noFill/>
          </p:spPr>
          <p:txBody>
            <a:bodyPr wrap="none" rtlCol="0">
              <a:spAutoFit/>
            </a:bodyPr>
            <a:lstStyle/>
            <a:p>
              <a:pPr algn="ctr"/>
              <a:r>
                <a:rPr kumimoji="1" lang="ja-JP" altLang="en-US" dirty="0"/>
                <a:t>周波数安定度向上</a:t>
              </a:r>
            </a:p>
          </p:txBody>
        </p:sp>
        <p:sp>
          <p:nvSpPr>
            <p:cNvPr id="32" name="下矢印 31"/>
            <p:cNvSpPr/>
            <p:nvPr/>
          </p:nvSpPr>
          <p:spPr>
            <a:xfrm>
              <a:off x="2218632" y="5727560"/>
              <a:ext cx="433260" cy="314923"/>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grpSp>
      <p:grpSp>
        <p:nvGrpSpPr>
          <p:cNvPr id="38" name="図形グループ 37"/>
          <p:cNvGrpSpPr/>
          <p:nvPr/>
        </p:nvGrpSpPr>
        <p:grpSpPr>
          <a:xfrm>
            <a:off x="4602917" y="1549665"/>
            <a:ext cx="3921356" cy="3518466"/>
            <a:chOff x="4602917" y="1549665"/>
            <a:chExt cx="3921356" cy="3518466"/>
          </a:xfrm>
        </p:grpSpPr>
        <p:sp>
          <p:nvSpPr>
            <p:cNvPr id="4" name="テキスト ボックス 3"/>
            <p:cNvSpPr txBox="1"/>
            <p:nvPr/>
          </p:nvSpPr>
          <p:spPr>
            <a:xfrm>
              <a:off x="5154360" y="1549665"/>
              <a:ext cx="3202620" cy="369332"/>
            </a:xfrm>
            <a:prstGeom prst="rect">
              <a:avLst/>
            </a:prstGeom>
            <a:noFill/>
          </p:spPr>
          <p:txBody>
            <a:bodyPr wrap="none" rtlCol="0">
              <a:spAutoFit/>
            </a:bodyPr>
            <a:lstStyle/>
            <a:p>
              <a:r>
                <a:rPr kumimoji="1" lang="ja-JP" altLang="en-US" dirty="0"/>
                <a:t>レーザーの強度雑音スペクトル</a:t>
              </a:r>
            </a:p>
          </p:txBody>
        </p:sp>
        <p:grpSp>
          <p:nvGrpSpPr>
            <p:cNvPr id="37" name="図形グループ 36"/>
            <p:cNvGrpSpPr/>
            <p:nvPr/>
          </p:nvGrpSpPr>
          <p:grpSpPr>
            <a:xfrm>
              <a:off x="4602917" y="1656937"/>
              <a:ext cx="3921356" cy="3411194"/>
              <a:chOff x="4539908" y="1394790"/>
              <a:chExt cx="4247323" cy="3675769"/>
            </a:xfrm>
          </p:grpSpPr>
          <p:pic>
            <p:nvPicPr>
              <p:cNvPr id="33" name="図 32"/>
              <p:cNvPicPr>
                <a:picLocks noChangeAspect="1"/>
              </p:cNvPicPr>
              <p:nvPr/>
            </p:nvPicPr>
            <p:blipFill rotWithShape="1">
              <a:blip r:embed="rId4"/>
              <a:srcRect t="15786" r="3159"/>
              <a:stretch/>
            </p:blipFill>
            <p:spPr>
              <a:xfrm>
                <a:off x="4539908" y="1394790"/>
                <a:ext cx="4247323" cy="3675769"/>
              </a:xfrm>
              <a:prstGeom prst="rect">
                <a:avLst/>
              </a:prstGeom>
            </p:spPr>
          </p:pic>
          <p:grpSp>
            <p:nvGrpSpPr>
              <p:cNvPr id="16" name="図形グループ 15"/>
              <p:cNvGrpSpPr/>
              <p:nvPr/>
            </p:nvGrpSpPr>
            <p:grpSpPr>
              <a:xfrm>
                <a:off x="5090087" y="2971486"/>
                <a:ext cx="3515944" cy="1122503"/>
                <a:chOff x="4411947" y="3343941"/>
                <a:chExt cx="4504764" cy="1547812"/>
              </a:xfrm>
            </p:grpSpPr>
            <p:cxnSp>
              <p:nvCxnSpPr>
                <p:cNvPr id="20" name="直線コネクタ 19"/>
                <p:cNvCxnSpPr/>
                <p:nvPr/>
              </p:nvCxnSpPr>
              <p:spPr>
                <a:xfrm>
                  <a:off x="4411947" y="4891753"/>
                  <a:ext cx="4504764" cy="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4411947" y="4340043"/>
                  <a:ext cx="3038586" cy="509269"/>
                </a:xfrm>
                <a:prstGeom prst="rect">
                  <a:avLst/>
                </a:prstGeom>
                <a:noFill/>
              </p:spPr>
              <p:txBody>
                <a:bodyPr wrap="none" rtlCol="0">
                  <a:spAutoFit/>
                </a:bodyPr>
                <a:lstStyle/>
                <a:p>
                  <a:r>
                    <a:rPr kumimoji="1" lang="en-US" altLang="ja-JP" dirty="0"/>
                    <a:t>shot noise limit(3.2mA) </a:t>
                  </a:r>
                </a:p>
              </p:txBody>
            </p:sp>
            <p:cxnSp>
              <p:nvCxnSpPr>
                <p:cNvPr id="22" name="直線矢印コネクタ 21"/>
                <p:cNvCxnSpPr/>
                <p:nvPr/>
              </p:nvCxnSpPr>
              <p:spPr>
                <a:xfrm>
                  <a:off x="7449762" y="3343941"/>
                  <a:ext cx="0" cy="154781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36" name="図形グループ 35"/>
              <p:cNvGrpSpPr/>
              <p:nvPr/>
            </p:nvGrpSpPr>
            <p:grpSpPr>
              <a:xfrm>
                <a:off x="5328488" y="1992325"/>
                <a:ext cx="2107413" cy="580266"/>
                <a:chOff x="5328486" y="1844473"/>
                <a:chExt cx="2107413" cy="580266"/>
              </a:xfrm>
            </p:grpSpPr>
            <p:sp>
              <p:nvSpPr>
                <p:cNvPr id="25" name="下矢印 24"/>
                <p:cNvSpPr/>
                <p:nvPr/>
              </p:nvSpPr>
              <p:spPr>
                <a:xfrm rot="16200000">
                  <a:off x="6249482" y="923479"/>
                  <a:ext cx="265423" cy="2107411"/>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下矢印 25"/>
                <p:cNvSpPr/>
                <p:nvPr/>
              </p:nvSpPr>
              <p:spPr>
                <a:xfrm rot="5400000" flipH="1">
                  <a:off x="6242570" y="1231414"/>
                  <a:ext cx="279241" cy="2107410"/>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8" name="テキスト ボックス 27"/>
              <p:cNvSpPr txBox="1"/>
              <p:nvPr/>
            </p:nvSpPr>
            <p:spPr>
              <a:xfrm>
                <a:off x="7461086" y="1771970"/>
                <a:ext cx="646331" cy="369332"/>
              </a:xfrm>
              <a:prstGeom prst="rect">
                <a:avLst/>
              </a:prstGeom>
              <a:noFill/>
            </p:spPr>
            <p:txBody>
              <a:bodyPr wrap="none" rtlCol="0">
                <a:spAutoFit/>
              </a:bodyPr>
              <a:lstStyle/>
              <a:p>
                <a:r>
                  <a:rPr lang="ja-JP" altLang="en-US" dirty="0"/>
                  <a:t>変調</a:t>
                </a:r>
                <a:endParaRPr kumimoji="1" lang="ja-JP" altLang="en-US" dirty="0"/>
              </a:p>
            </p:txBody>
          </p:sp>
          <p:sp>
            <p:nvSpPr>
              <p:cNvPr id="29" name="テキスト ボックス 28"/>
              <p:cNvSpPr txBox="1"/>
              <p:nvPr/>
            </p:nvSpPr>
            <p:spPr>
              <a:xfrm>
                <a:off x="7461086" y="2059955"/>
                <a:ext cx="646331" cy="369332"/>
              </a:xfrm>
              <a:prstGeom prst="rect">
                <a:avLst/>
              </a:prstGeom>
              <a:noFill/>
            </p:spPr>
            <p:txBody>
              <a:bodyPr wrap="none" rtlCol="0">
                <a:spAutoFit/>
              </a:bodyPr>
              <a:lstStyle/>
              <a:p>
                <a:r>
                  <a:rPr kumimoji="1" lang="ja-JP" altLang="en-US" dirty="0"/>
                  <a:t>復調</a:t>
                </a:r>
              </a:p>
            </p:txBody>
          </p:sp>
          <p:cxnSp>
            <p:nvCxnSpPr>
              <p:cNvPr id="34" name="直線コネクタ 33"/>
              <p:cNvCxnSpPr/>
              <p:nvPr/>
            </p:nvCxnSpPr>
            <p:spPr>
              <a:xfrm flipV="1">
                <a:off x="7461084" y="1659365"/>
                <a:ext cx="2" cy="2901709"/>
              </a:xfrm>
              <a:prstGeom prst="line">
                <a:avLst/>
              </a:prstGeom>
              <a:ln w="3810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39" name="下矢印 38"/>
          <p:cNvSpPr/>
          <p:nvPr/>
        </p:nvSpPr>
        <p:spPr>
          <a:xfrm>
            <a:off x="2326245" y="2032588"/>
            <a:ext cx="433260" cy="314923"/>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15" name="テキスト ボックス 14"/>
          <p:cNvSpPr txBox="1"/>
          <p:nvPr/>
        </p:nvSpPr>
        <p:spPr>
          <a:xfrm>
            <a:off x="676290" y="2358899"/>
            <a:ext cx="3688517" cy="369332"/>
          </a:xfrm>
          <a:prstGeom prst="rect">
            <a:avLst/>
          </a:prstGeom>
          <a:noFill/>
        </p:spPr>
        <p:txBody>
          <a:bodyPr wrap="none" rtlCol="0">
            <a:spAutoFit/>
          </a:bodyPr>
          <a:lstStyle/>
          <a:p>
            <a:r>
              <a:rPr lang="ja-JP" altLang="en-US" dirty="0"/>
              <a:t>周波数弁別曲線の</a:t>
            </a:r>
            <a:r>
              <a:rPr lang="en-US" altLang="ja-JP" dirty="0"/>
              <a:t>SNR</a:t>
            </a:r>
            <a:r>
              <a:rPr lang="ja-JP" altLang="en-US" dirty="0"/>
              <a:t>で支配される</a:t>
            </a:r>
          </a:p>
        </p:txBody>
      </p:sp>
    </p:spTree>
    <p:extLst>
      <p:ext uri="{BB962C8B-B14F-4D97-AF65-F5344CB8AC3E}">
        <p14:creationId xmlns:p14="http://schemas.microsoft.com/office/powerpoint/2010/main" val="269500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200 kHz</a:t>
            </a:r>
            <a:r>
              <a:rPr kumimoji="1" lang="ja-JP" altLang="en-US" dirty="0"/>
              <a:t>での強度安定化（能動制御）</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571500" y="1428969"/>
            <a:ext cx="4754727" cy="1323439"/>
          </a:xfrm>
          <a:prstGeom prst="rect">
            <a:avLst/>
          </a:prstGeom>
          <a:noFill/>
        </p:spPr>
        <p:txBody>
          <a:bodyPr wrap="none" rtlCol="0">
            <a:spAutoFit/>
          </a:bodyPr>
          <a:lstStyle/>
          <a:p>
            <a:r>
              <a:rPr kumimoji="1" lang="ja-JP" altLang="en-US" sz="2000" dirty="0"/>
              <a:t>音響光学変調子（</a:t>
            </a:r>
            <a:r>
              <a:rPr kumimoji="1" lang="en-US" altLang="ja-JP" sz="2000" dirty="0"/>
              <a:t>AOM</a:t>
            </a:r>
            <a:r>
              <a:rPr kumimoji="1" lang="ja-JP" altLang="en-US" sz="2000" dirty="0"/>
              <a:t>）を用いた能動制御</a:t>
            </a:r>
            <a:endParaRPr kumimoji="1" lang="en-US" altLang="ja-JP" sz="2000" dirty="0"/>
          </a:p>
          <a:p>
            <a:pPr marL="285750" indent="-285750">
              <a:buFont typeface="Arial"/>
              <a:buChar char="•"/>
            </a:pPr>
            <a:r>
              <a:rPr lang="en-US" altLang="ja-JP" sz="2000" dirty="0"/>
              <a:t>Feed-back</a:t>
            </a:r>
            <a:r>
              <a:rPr lang="ja-JP" altLang="en-US" sz="2000" dirty="0"/>
              <a:t>制御</a:t>
            </a:r>
            <a:endParaRPr lang="en-US" altLang="ja-JP" sz="2000" dirty="0"/>
          </a:p>
          <a:p>
            <a:pPr marL="285750" indent="-285750">
              <a:buFont typeface="Arial"/>
              <a:buChar char="•"/>
            </a:pPr>
            <a:endParaRPr lang="en-US" altLang="ja-JP" sz="2000" dirty="0"/>
          </a:p>
          <a:p>
            <a:pPr marL="285750" indent="-285750">
              <a:buFont typeface="Arial"/>
              <a:buChar char="•"/>
            </a:pPr>
            <a:r>
              <a:rPr kumimoji="1" lang="en-US" altLang="ja-JP" sz="2000" dirty="0"/>
              <a:t>Feed-forward</a:t>
            </a:r>
            <a:r>
              <a:rPr kumimoji="1" lang="ja-JP" altLang="en-US" sz="2000" dirty="0"/>
              <a:t>制御</a:t>
            </a:r>
          </a:p>
        </p:txBody>
      </p:sp>
      <p:sp>
        <p:nvSpPr>
          <p:cNvPr id="5" name="テキスト ボックス 4"/>
          <p:cNvSpPr txBox="1"/>
          <p:nvPr/>
        </p:nvSpPr>
        <p:spPr>
          <a:xfrm>
            <a:off x="3635315" y="1743953"/>
            <a:ext cx="4688381" cy="646331"/>
          </a:xfrm>
          <a:prstGeom prst="rect">
            <a:avLst/>
          </a:prstGeom>
          <a:noFill/>
        </p:spPr>
        <p:txBody>
          <a:bodyPr wrap="square" rtlCol="0">
            <a:spAutoFit/>
          </a:bodyPr>
          <a:lstStyle/>
          <a:p>
            <a:r>
              <a:rPr kumimoji="1" lang="en-US" altLang="ja-JP" dirty="0"/>
              <a:t>200 kHz</a:t>
            </a:r>
            <a:r>
              <a:rPr kumimoji="1" lang="ja-JP" altLang="en-US" dirty="0"/>
              <a:t>において１桁半の雑音抑制はできたが、</a:t>
            </a:r>
            <a:endParaRPr kumimoji="1" lang="en-US" altLang="ja-JP" dirty="0"/>
          </a:p>
          <a:p>
            <a:r>
              <a:rPr lang="ja-JP" altLang="en-US" dirty="0"/>
              <a:t>周波数安定度の向上は見られなかった</a:t>
            </a:r>
            <a:endParaRPr kumimoji="1" lang="ja-JP" altLang="en-US" dirty="0"/>
          </a:p>
        </p:txBody>
      </p:sp>
      <p:cxnSp>
        <p:nvCxnSpPr>
          <p:cNvPr id="7" name="直線矢印コネクタ 6"/>
          <p:cNvCxnSpPr/>
          <p:nvPr/>
        </p:nvCxnSpPr>
        <p:spPr>
          <a:xfrm>
            <a:off x="2904065" y="1926169"/>
            <a:ext cx="6349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3" name="図形グループ 12"/>
          <p:cNvGrpSpPr/>
          <p:nvPr/>
        </p:nvGrpSpPr>
        <p:grpSpPr>
          <a:xfrm>
            <a:off x="514355" y="2897177"/>
            <a:ext cx="3856560" cy="2935449"/>
            <a:chOff x="1327754" y="1669284"/>
            <a:chExt cx="4131727" cy="3169836"/>
          </a:xfrm>
        </p:grpSpPr>
        <p:grpSp>
          <p:nvGrpSpPr>
            <p:cNvPr id="14" name="図形グループ 13"/>
            <p:cNvGrpSpPr/>
            <p:nvPr/>
          </p:nvGrpSpPr>
          <p:grpSpPr>
            <a:xfrm>
              <a:off x="1327754" y="1669284"/>
              <a:ext cx="4131727" cy="2857920"/>
              <a:chOff x="731773" y="1373960"/>
              <a:chExt cx="4131727" cy="2857920"/>
            </a:xfrm>
          </p:grpSpPr>
          <p:grpSp>
            <p:nvGrpSpPr>
              <p:cNvPr id="19" name="図形グループ 18"/>
              <p:cNvGrpSpPr/>
              <p:nvPr/>
            </p:nvGrpSpPr>
            <p:grpSpPr>
              <a:xfrm>
                <a:off x="1694823" y="1797496"/>
                <a:ext cx="442349" cy="401681"/>
                <a:chOff x="931334" y="1524001"/>
                <a:chExt cx="518583" cy="518583"/>
              </a:xfrm>
            </p:grpSpPr>
            <p:sp>
              <p:nvSpPr>
                <p:cNvPr id="36" name="正方形/長方形 35"/>
                <p:cNvSpPr/>
                <p:nvPr/>
              </p:nvSpPr>
              <p:spPr>
                <a:xfrm>
                  <a:off x="931334" y="1524001"/>
                  <a:ext cx="518583" cy="518583"/>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 name="直線コネクタ 36"/>
                <p:cNvCxnSpPr/>
                <p:nvPr/>
              </p:nvCxnSpPr>
              <p:spPr>
                <a:xfrm>
                  <a:off x="931334" y="1524001"/>
                  <a:ext cx="518583" cy="518583"/>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20" name="直線矢印コネクタ 19"/>
              <p:cNvCxnSpPr/>
              <p:nvPr/>
            </p:nvCxnSpPr>
            <p:spPr>
              <a:xfrm>
                <a:off x="731773" y="1987997"/>
                <a:ext cx="3970866" cy="0"/>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3065535" y="4034067"/>
                <a:ext cx="327483"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1894417" y="1987997"/>
                <a:ext cx="0" cy="1449971"/>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a:stCxn id="25" idx="3"/>
              </p:cNvCxnSpPr>
              <p:nvPr/>
            </p:nvCxnSpPr>
            <p:spPr>
              <a:xfrm>
                <a:off x="1912031" y="3652493"/>
                <a:ext cx="0" cy="3815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2271784" y="3848975"/>
                <a:ext cx="793751" cy="382905"/>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rPr>
                  <a:t>servo</a:t>
                </a:r>
                <a:endParaRPr kumimoji="1" lang="ja-JP" altLang="en-US" dirty="0">
                  <a:solidFill>
                    <a:schemeClr val="tx1"/>
                  </a:solidFill>
                </a:endParaRPr>
              </a:p>
            </p:txBody>
          </p:sp>
          <p:sp>
            <p:nvSpPr>
              <p:cNvPr id="25" name="片側の 2 つの角を切り取った四角形 24"/>
              <p:cNvSpPr/>
              <p:nvPr/>
            </p:nvSpPr>
            <p:spPr>
              <a:xfrm rot="10800000">
                <a:off x="1676307" y="3166589"/>
                <a:ext cx="471448" cy="485904"/>
              </a:xfrm>
              <a:prstGeom prst="snip2SameRect">
                <a:avLst>
                  <a:gd name="adj1" fmla="val 25679"/>
                  <a:gd name="adj2" fmla="val 0"/>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endParaRPr kumimoji="1" lang="ja-JP" altLang="en-US" sz="1600" dirty="0">
                  <a:solidFill>
                    <a:srgbClr val="000000"/>
                  </a:solidFill>
                </a:endParaRPr>
              </a:p>
            </p:txBody>
          </p:sp>
          <p:cxnSp>
            <p:nvCxnSpPr>
              <p:cNvPr id="26" name="直線コネクタ 25"/>
              <p:cNvCxnSpPr>
                <a:stCxn id="24" idx="1"/>
              </p:cNvCxnSpPr>
              <p:nvPr/>
            </p:nvCxnSpPr>
            <p:spPr>
              <a:xfrm flipH="1">
                <a:off x="1912031" y="4040428"/>
                <a:ext cx="35975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3033785" y="1373960"/>
                <a:ext cx="718465" cy="1157178"/>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solidFill>
                      <a:schemeClr val="tx1"/>
                    </a:solidFill>
                  </a:rPr>
                  <a:t>AOM</a:t>
                </a:r>
                <a:endParaRPr kumimoji="1" lang="ja-JP" altLang="en-US" dirty="0">
                  <a:solidFill>
                    <a:schemeClr val="tx1"/>
                  </a:solidFill>
                </a:endParaRPr>
              </a:p>
            </p:txBody>
          </p:sp>
          <p:cxnSp>
            <p:nvCxnSpPr>
              <p:cNvPr id="28" name="直線矢印コネクタ 27"/>
              <p:cNvCxnSpPr>
                <a:stCxn id="27" idx="3"/>
              </p:cNvCxnSpPr>
              <p:nvPr/>
            </p:nvCxnSpPr>
            <p:spPr>
              <a:xfrm flipV="1">
                <a:off x="3752250" y="1608347"/>
                <a:ext cx="1111250" cy="344202"/>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9" name="正方形/長方形 28"/>
              <p:cNvSpPr/>
              <p:nvPr/>
            </p:nvSpPr>
            <p:spPr>
              <a:xfrm>
                <a:off x="2938994" y="2819473"/>
                <a:ext cx="908048" cy="723975"/>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solidFill>
                      <a:schemeClr val="tx1"/>
                    </a:solidFill>
                  </a:rPr>
                  <a:t>AOM</a:t>
                </a:r>
              </a:p>
              <a:p>
                <a:pPr algn="ctr"/>
                <a:r>
                  <a:rPr kumimoji="1" lang="en-US" altLang="ja-JP" dirty="0">
                    <a:solidFill>
                      <a:schemeClr val="tx1"/>
                    </a:solidFill>
                  </a:rPr>
                  <a:t>Driver</a:t>
                </a:r>
                <a:endParaRPr kumimoji="1" lang="ja-JP" altLang="en-US" dirty="0">
                  <a:solidFill>
                    <a:schemeClr val="tx1"/>
                  </a:solidFill>
                </a:endParaRPr>
              </a:p>
            </p:txBody>
          </p:sp>
          <p:cxnSp>
            <p:nvCxnSpPr>
              <p:cNvPr id="30" name="直線コネクタ 29"/>
              <p:cNvCxnSpPr>
                <a:endCxn id="29" idx="2"/>
              </p:cNvCxnSpPr>
              <p:nvPr/>
            </p:nvCxnSpPr>
            <p:spPr>
              <a:xfrm flipV="1">
                <a:off x="3393018" y="3543448"/>
                <a:ext cx="0" cy="4842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a:stCxn id="29" idx="0"/>
                <a:endCxn id="27" idx="2"/>
              </p:cNvCxnSpPr>
              <p:nvPr/>
            </p:nvCxnSpPr>
            <p:spPr>
              <a:xfrm flipV="1">
                <a:off x="3393018" y="2531138"/>
                <a:ext cx="0" cy="2883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 name="図形グループ 31"/>
              <p:cNvGrpSpPr/>
              <p:nvPr/>
            </p:nvGrpSpPr>
            <p:grpSpPr>
              <a:xfrm>
                <a:off x="4254495" y="2950582"/>
                <a:ext cx="460219" cy="455637"/>
                <a:chOff x="4154114" y="1341859"/>
                <a:chExt cx="300264" cy="292378"/>
              </a:xfrm>
            </p:grpSpPr>
            <p:sp>
              <p:nvSpPr>
                <p:cNvPr id="34" name="円/楕円 33"/>
                <p:cNvSpPr/>
                <p:nvPr/>
              </p:nvSpPr>
              <p:spPr>
                <a:xfrm>
                  <a:off x="4154114" y="1341859"/>
                  <a:ext cx="300264" cy="292378"/>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4219607" y="1425279"/>
                  <a:ext cx="177391" cy="127212"/>
                </a:xfrm>
                <a:custGeom>
                  <a:avLst/>
                  <a:gdLst>
                    <a:gd name="connsiteX0" fmla="*/ 0 w 306917"/>
                    <a:gd name="connsiteY0" fmla="*/ 203695 h 332763"/>
                    <a:gd name="connsiteX1" fmla="*/ 105834 w 306917"/>
                    <a:gd name="connsiteY1" fmla="*/ 2612 h 332763"/>
                    <a:gd name="connsiteX2" fmla="*/ 179917 w 306917"/>
                    <a:gd name="connsiteY2" fmla="*/ 330695 h 332763"/>
                    <a:gd name="connsiteX3" fmla="*/ 306917 w 306917"/>
                    <a:gd name="connsiteY3" fmla="*/ 150778 h 332763"/>
                  </a:gdLst>
                  <a:ahLst/>
                  <a:cxnLst>
                    <a:cxn ang="0">
                      <a:pos x="connsiteX0" y="connsiteY0"/>
                    </a:cxn>
                    <a:cxn ang="0">
                      <a:pos x="connsiteX1" y="connsiteY1"/>
                    </a:cxn>
                    <a:cxn ang="0">
                      <a:pos x="connsiteX2" y="connsiteY2"/>
                    </a:cxn>
                    <a:cxn ang="0">
                      <a:pos x="connsiteX3" y="connsiteY3"/>
                    </a:cxn>
                  </a:cxnLst>
                  <a:rect l="l" t="t" r="r" b="b"/>
                  <a:pathLst>
                    <a:path w="306917" h="332763">
                      <a:moveTo>
                        <a:pt x="0" y="203695"/>
                      </a:moveTo>
                      <a:cubicBezTo>
                        <a:pt x="37924" y="92570"/>
                        <a:pt x="75848" y="-18555"/>
                        <a:pt x="105834" y="2612"/>
                      </a:cubicBezTo>
                      <a:cubicBezTo>
                        <a:pt x="135820" y="23779"/>
                        <a:pt x="146403" y="306001"/>
                        <a:pt x="179917" y="330695"/>
                      </a:cubicBezTo>
                      <a:cubicBezTo>
                        <a:pt x="213431" y="355389"/>
                        <a:pt x="306917" y="150778"/>
                        <a:pt x="306917" y="150778"/>
                      </a:cubicBez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33" name="直線コネクタ 32"/>
              <p:cNvCxnSpPr>
                <a:stCxn id="29" idx="3"/>
                <a:endCxn id="34" idx="2"/>
              </p:cNvCxnSpPr>
              <p:nvPr/>
            </p:nvCxnSpPr>
            <p:spPr>
              <a:xfrm flipV="1">
                <a:off x="3847042" y="3178401"/>
                <a:ext cx="407453" cy="30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フリーフォーム 14"/>
            <p:cNvSpPr/>
            <p:nvPr/>
          </p:nvSpPr>
          <p:spPr>
            <a:xfrm rot="20680723">
              <a:off x="1864443" y="3969524"/>
              <a:ext cx="407844" cy="483479"/>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フリーフォーム 15"/>
            <p:cNvSpPr/>
            <p:nvPr/>
          </p:nvSpPr>
          <p:spPr>
            <a:xfrm rot="944581" flipV="1">
              <a:off x="4205832" y="3969524"/>
              <a:ext cx="407844" cy="511932"/>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4025065" y="4469788"/>
              <a:ext cx="646331" cy="369332"/>
            </a:xfrm>
            <a:prstGeom prst="rect">
              <a:avLst/>
            </a:prstGeom>
            <a:noFill/>
          </p:spPr>
          <p:txBody>
            <a:bodyPr wrap="none" rtlCol="0">
              <a:spAutoFit/>
            </a:bodyPr>
            <a:lstStyle/>
            <a:p>
              <a:r>
                <a:rPr lang="ja-JP" altLang="en-US" dirty="0"/>
                <a:t>逆相</a:t>
              </a:r>
              <a:endParaRPr kumimoji="1" lang="ja-JP" altLang="en-US" dirty="0"/>
            </a:p>
          </p:txBody>
        </p:sp>
        <p:sp>
          <p:nvSpPr>
            <p:cNvPr id="18" name="フリーフォーム 17"/>
            <p:cNvSpPr/>
            <p:nvPr/>
          </p:nvSpPr>
          <p:spPr>
            <a:xfrm rot="20795899">
              <a:off x="3032843" y="1764394"/>
              <a:ext cx="407844" cy="483479"/>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8" name="図形グループ 57"/>
          <p:cNvGrpSpPr/>
          <p:nvPr/>
        </p:nvGrpSpPr>
        <p:grpSpPr>
          <a:xfrm>
            <a:off x="4494545" y="2775417"/>
            <a:ext cx="3623899" cy="3563674"/>
            <a:chOff x="4494545" y="2775417"/>
            <a:chExt cx="3623899" cy="3563674"/>
          </a:xfrm>
        </p:grpSpPr>
        <p:grpSp>
          <p:nvGrpSpPr>
            <p:cNvPr id="47" name="グループ化 8">
              <a:extLst>
                <a:ext uri="{FF2B5EF4-FFF2-40B4-BE49-F238E27FC236}">
                  <a16:creationId xmlns:a16="http://schemas.microsoft.com/office/drawing/2014/main" id="{25AFC6BB-4E7D-9A44-9CEC-59A8620734ED}"/>
                </a:ext>
              </a:extLst>
            </p:cNvPr>
            <p:cNvGrpSpPr/>
            <p:nvPr/>
          </p:nvGrpSpPr>
          <p:grpSpPr>
            <a:xfrm>
              <a:off x="4494545" y="2775417"/>
              <a:ext cx="3623899" cy="3563674"/>
              <a:chOff x="4974645" y="2448046"/>
              <a:chExt cx="3623899" cy="3563674"/>
            </a:xfrm>
          </p:grpSpPr>
          <p:pic>
            <p:nvPicPr>
              <p:cNvPr id="48" name="図 47"/>
              <p:cNvPicPr>
                <a:picLocks noChangeAspect="1"/>
              </p:cNvPicPr>
              <p:nvPr/>
            </p:nvPicPr>
            <p:blipFill rotWithShape="1">
              <a:blip r:embed="rId3"/>
              <a:srcRect l="3671" t="10908" r="3937" b="3287"/>
              <a:stretch/>
            </p:blipFill>
            <p:spPr>
              <a:xfrm>
                <a:off x="5343977" y="2738318"/>
                <a:ext cx="3254567" cy="2924989"/>
              </a:xfrm>
              <a:prstGeom prst="rect">
                <a:avLst/>
              </a:prstGeom>
            </p:spPr>
          </p:pic>
          <p:sp>
            <p:nvSpPr>
              <p:cNvPr id="49" name="テキスト ボックス 48"/>
              <p:cNvSpPr txBox="1"/>
              <p:nvPr/>
            </p:nvSpPr>
            <p:spPr>
              <a:xfrm>
                <a:off x="6297830" y="5642388"/>
                <a:ext cx="1694060" cy="369332"/>
              </a:xfrm>
              <a:prstGeom prst="rect">
                <a:avLst/>
              </a:prstGeom>
              <a:noFill/>
            </p:spPr>
            <p:txBody>
              <a:bodyPr wrap="square" rtlCol="0">
                <a:spAutoFit/>
              </a:bodyPr>
              <a:lstStyle/>
              <a:p>
                <a:pPr algn="ctr"/>
                <a:r>
                  <a:rPr kumimoji="1" lang="en-US" altLang="ja-JP" dirty="0"/>
                  <a:t>Frequency [Hz]</a:t>
                </a:r>
                <a:endParaRPr kumimoji="1" lang="ja-JP" altLang="en-US" dirty="0"/>
              </a:p>
            </p:txBody>
          </p:sp>
          <p:sp>
            <p:nvSpPr>
              <p:cNvPr id="50" name="テキスト ボックス 49"/>
              <p:cNvSpPr txBox="1"/>
              <p:nvPr/>
            </p:nvSpPr>
            <p:spPr>
              <a:xfrm rot="16200000">
                <a:off x="4565655" y="3867823"/>
                <a:ext cx="1187312" cy="369332"/>
              </a:xfrm>
              <a:prstGeom prst="rect">
                <a:avLst/>
              </a:prstGeom>
              <a:noFill/>
            </p:spPr>
            <p:txBody>
              <a:bodyPr wrap="square" rtlCol="0">
                <a:spAutoFit/>
              </a:bodyPr>
              <a:lstStyle/>
              <a:p>
                <a:r>
                  <a:rPr kumimoji="1" lang="en-US" altLang="ja-JP" dirty="0"/>
                  <a:t>RIN [√Hz]</a:t>
                </a:r>
                <a:endParaRPr kumimoji="1" lang="ja-JP" altLang="en-US" dirty="0"/>
              </a:p>
            </p:txBody>
          </p:sp>
          <p:grpSp>
            <p:nvGrpSpPr>
              <p:cNvPr id="51" name="図形グループ 50"/>
              <p:cNvGrpSpPr/>
              <p:nvPr/>
            </p:nvGrpSpPr>
            <p:grpSpPr>
              <a:xfrm>
                <a:off x="5681369" y="4148129"/>
                <a:ext cx="1185380" cy="659260"/>
                <a:chOff x="5682420" y="4847091"/>
                <a:chExt cx="1185380" cy="659260"/>
              </a:xfrm>
            </p:grpSpPr>
            <p:sp>
              <p:nvSpPr>
                <p:cNvPr id="53" name="テキスト ボックス 52"/>
                <p:cNvSpPr txBox="1"/>
                <p:nvPr/>
              </p:nvSpPr>
              <p:spPr>
                <a:xfrm>
                  <a:off x="5682420" y="5137019"/>
                  <a:ext cx="1185380" cy="369332"/>
                </a:xfrm>
                <a:prstGeom prst="rect">
                  <a:avLst/>
                </a:prstGeom>
                <a:noFill/>
              </p:spPr>
              <p:txBody>
                <a:bodyPr wrap="square" rtlCol="0">
                  <a:spAutoFit/>
                </a:bodyPr>
                <a:lstStyle/>
                <a:p>
                  <a:r>
                    <a:rPr kumimoji="1" lang="ja-JP" altLang="en-US" dirty="0">
                      <a:solidFill>
                        <a:srgbClr val="0000E2"/>
                      </a:solidFill>
                    </a:rPr>
                    <a:t>無制御時</a:t>
                  </a:r>
                </a:p>
              </p:txBody>
            </p:sp>
            <p:sp>
              <p:nvSpPr>
                <p:cNvPr id="54" name="テキスト ボックス 53"/>
                <p:cNvSpPr txBox="1"/>
                <p:nvPr/>
              </p:nvSpPr>
              <p:spPr>
                <a:xfrm>
                  <a:off x="5682420" y="4847091"/>
                  <a:ext cx="930748" cy="369332"/>
                </a:xfrm>
                <a:prstGeom prst="rect">
                  <a:avLst/>
                </a:prstGeom>
                <a:noFill/>
              </p:spPr>
              <p:txBody>
                <a:bodyPr wrap="square" rtlCol="0">
                  <a:spAutoFit/>
                </a:bodyPr>
                <a:lstStyle/>
                <a:p>
                  <a:r>
                    <a:rPr kumimoji="1" lang="ja-JP" altLang="en-US" dirty="0">
                      <a:solidFill>
                        <a:srgbClr val="FF0000"/>
                      </a:solidFill>
                    </a:rPr>
                    <a:t>制御時</a:t>
                  </a:r>
                </a:p>
              </p:txBody>
            </p:sp>
          </p:grpSp>
          <p:sp>
            <p:nvSpPr>
              <p:cNvPr id="52" name="テキスト ボックス 51"/>
              <p:cNvSpPr txBox="1"/>
              <p:nvPr/>
            </p:nvSpPr>
            <p:spPr>
              <a:xfrm>
                <a:off x="6297830" y="2448046"/>
                <a:ext cx="1569660" cy="369332"/>
              </a:xfrm>
              <a:prstGeom prst="rect">
                <a:avLst/>
              </a:prstGeom>
              <a:noFill/>
            </p:spPr>
            <p:txBody>
              <a:bodyPr wrap="none" rtlCol="0">
                <a:spAutoFit/>
              </a:bodyPr>
              <a:lstStyle/>
              <a:p>
                <a:r>
                  <a:rPr lang="ja-JP" altLang="en-US" dirty="0"/>
                  <a:t>相対強度雑音</a:t>
                </a:r>
                <a:endParaRPr kumimoji="1" lang="en-US" altLang="ja-JP" dirty="0"/>
              </a:p>
            </p:txBody>
          </p:sp>
        </p:grpSp>
        <p:grpSp>
          <p:nvGrpSpPr>
            <p:cNvPr id="55" name="グループ化 9">
              <a:extLst>
                <a:ext uri="{FF2B5EF4-FFF2-40B4-BE49-F238E27FC236}">
                  <a16:creationId xmlns:a16="http://schemas.microsoft.com/office/drawing/2014/main" id="{AB7344EA-28D6-7D48-94FC-5AD101DEDA61}"/>
                </a:ext>
              </a:extLst>
            </p:cNvPr>
            <p:cNvGrpSpPr/>
            <p:nvPr/>
          </p:nvGrpSpPr>
          <p:grpSpPr>
            <a:xfrm>
              <a:off x="6551024" y="3241232"/>
              <a:ext cx="1041813" cy="2468535"/>
              <a:chOff x="7027610" y="3009922"/>
              <a:chExt cx="1041813" cy="2468535"/>
            </a:xfrm>
          </p:grpSpPr>
          <p:sp>
            <p:nvSpPr>
              <p:cNvPr id="56" name="テキスト ボックス 55"/>
              <p:cNvSpPr txBox="1"/>
              <p:nvPr/>
            </p:nvSpPr>
            <p:spPr>
              <a:xfrm>
                <a:off x="7027610" y="3235525"/>
                <a:ext cx="961791" cy="338554"/>
              </a:xfrm>
              <a:prstGeom prst="rect">
                <a:avLst/>
              </a:prstGeom>
              <a:noFill/>
              <a:ln>
                <a:solidFill>
                  <a:srgbClr val="008000"/>
                </a:solidFill>
              </a:ln>
            </p:spPr>
            <p:txBody>
              <a:bodyPr wrap="square" rtlCol="0">
                <a:spAutoFit/>
              </a:bodyPr>
              <a:lstStyle/>
              <a:p>
                <a:pPr algn="ctr"/>
                <a:r>
                  <a:rPr kumimoji="1" lang="en-US" altLang="ja-JP" sz="1600" kern="1200" dirty="0">
                    <a:solidFill>
                      <a:srgbClr val="008000"/>
                    </a:solidFill>
                  </a:rPr>
                  <a:t>200 kHz</a:t>
                </a:r>
                <a:endParaRPr kumimoji="1" lang="ja-JP" altLang="en-US" sz="1600" kern="1200" dirty="0">
                  <a:solidFill>
                    <a:srgbClr val="008000"/>
                  </a:solidFill>
                </a:endParaRPr>
              </a:p>
            </p:txBody>
          </p:sp>
          <p:cxnSp>
            <p:nvCxnSpPr>
              <p:cNvPr id="57" name="直線コネクタ 56"/>
              <p:cNvCxnSpPr/>
              <p:nvPr/>
            </p:nvCxnSpPr>
            <p:spPr>
              <a:xfrm>
                <a:off x="8069422" y="3009922"/>
                <a:ext cx="1" cy="2468535"/>
              </a:xfrm>
              <a:prstGeom prst="line">
                <a:avLst/>
              </a:prstGeom>
              <a:ln w="38100" cmpd="sng">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grpSp>
      </p:grpSp>
      <p:sp>
        <p:nvSpPr>
          <p:cNvPr id="59" name="テキスト ボックス 58"/>
          <p:cNvSpPr txBox="1"/>
          <p:nvPr/>
        </p:nvSpPr>
        <p:spPr>
          <a:xfrm>
            <a:off x="3930965" y="6233888"/>
            <a:ext cx="3225688" cy="369332"/>
          </a:xfrm>
          <a:prstGeom prst="rect">
            <a:avLst/>
          </a:prstGeom>
          <a:noFill/>
        </p:spPr>
        <p:txBody>
          <a:bodyPr wrap="none" rtlCol="0">
            <a:spAutoFit/>
          </a:bodyPr>
          <a:lstStyle/>
          <a:p>
            <a:r>
              <a:rPr kumimoji="1" lang="en-US" altLang="ja-JP" dirty="0">
                <a:solidFill>
                  <a:srgbClr val="FF0000"/>
                </a:solidFill>
              </a:rPr>
              <a:t>1.7×10</a:t>
            </a:r>
            <a:r>
              <a:rPr kumimoji="1" lang="en-US" altLang="ja-JP" baseline="30000" dirty="0">
                <a:solidFill>
                  <a:srgbClr val="FF0000"/>
                </a:solidFill>
              </a:rPr>
              <a:t>-7 </a:t>
            </a:r>
            <a:r>
              <a:rPr kumimoji="1" lang="en-US" altLang="ja-JP" dirty="0">
                <a:solidFill>
                  <a:srgbClr val="FF0000"/>
                </a:solidFill>
              </a:rPr>
              <a:t>/√Hz (@200 kHz)</a:t>
            </a:r>
            <a:r>
              <a:rPr kumimoji="1" lang="ja-JP" altLang="en-US" dirty="0">
                <a:solidFill>
                  <a:srgbClr val="FF0000"/>
                </a:solidFill>
              </a:rPr>
              <a:t>を達成</a:t>
            </a:r>
          </a:p>
        </p:txBody>
      </p:sp>
      <p:sp>
        <p:nvSpPr>
          <p:cNvPr id="60" name="テキスト ボックス 59"/>
          <p:cNvSpPr txBox="1"/>
          <p:nvPr/>
        </p:nvSpPr>
        <p:spPr>
          <a:xfrm>
            <a:off x="3685369" y="2385661"/>
            <a:ext cx="2701280" cy="369332"/>
          </a:xfrm>
          <a:prstGeom prst="rect">
            <a:avLst/>
          </a:prstGeom>
          <a:noFill/>
        </p:spPr>
        <p:txBody>
          <a:bodyPr wrap="none" rtlCol="0">
            <a:spAutoFit/>
          </a:bodyPr>
          <a:lstStyle/>
          <a:p>
            <a:r>
              <a:rPr kumimoji="1" lang="ja-JP" altLang="en-US" dirty="0"/>
              <a:t>狭帯域で雑音低減が可能</a:t>
            </a:r>
          </a:p>
        </p:txBody>
      </p:sp>
      <p:sp>
        <p:nvSpPr>
          <p:cNvPr id="61" name="テキスト ボックス 60"/>
          <p:cNvSpPr txBox="1"/>
          <p:nvPr/>
        </p:nvSpPr>
        <p:spPr>
          <a:xfrm>
            <a:off x="1770291" y="5545370"/>
            <a:ext cx="928459" cy="646331"/>
          </a:xfrm>
          <a:prstGeom prst="rect">
            <a:avLst/>
          </a:prstGeom>
          <a:noFill/>
        </p:spPr>
        <p:txBody>
          <a:bodyPr wrap="none" rtlCol="0">
            <a:spAutoFit/>
          </a:bodyPr>
          <a:lstStyle/>
          <a:p>
            <a:pPr marL="285750" indent="-285750">
              <a:buFont typeface="Wingdings" charset="2"/>
              <a:buChar char="ü"/>
            </a:pPr>
            <a:r>
              <a:rPr kumimoji="1" lang="ja-JP" altLang="en-US" dirty="0"/>
              <a:t>強度</a:t>
            </a:r>
            <a:endParaRPr kumimoji="1" lang="en-US" altLang="ja-JP" dirty="0"/>
          </a:p>
          <a:p>
            <a:pPr marL="285750" indent="-285750">
              <a:buFont typeface="Wingdings" charset="2"/>
              <a:buChar char="ü"/>
            </a:pPr>
            <a:r>
              <a:rPr lang="ja-JP" altLang="en-US" dirty="0"/>
              <a:t>位相</a:t>
            </a:r>
            <a:endParaRPr kumimoji="1" lang="ja-JP" altLang="en-US" dirty="0"/>
          </a:p>
        </p:txBody>
      </p:sp>
      <p:cxnSp>
        <p:nvCxnSpPr>
          <p:cNvPr id="62" name="直線矢印コネクタ 61"/>
          <p:cNvCxnSpPr/>
          <p:nvPr/>
        </p:nvCxnSpPr>
        <p:spPr>
          <a:xfrm>
            <a:off x="2904065" y="2575986"/>
            <a:ext cx="6349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548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受動制御：差動受光</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88" name="図形グループ 87"/>
          <p:cNvGrpSpPr/>
          <p:nvPr/>
        </p:nvGrpSpPr>
        <p:grpSpPr>
          <a:xfrm>
            <a:off x="703615" y="1687393"/>
            <a:ext cx="8097760" cy="3428330"/>
            <a:chOff x="703615" y="1687393"/>
            <a:chExt cx="8097760" cy="3428330"/>
          </a:xfrm>
        </p:grpSpPr>
        <p:sp>
          <p:nvSpPr>
            <p:cNvPr id="70" name="角丸四角形吹き出し 69"/>
            <p:cNvSpPr/>
            <p:nvPr/>
          </p:nvSpPr>
          <p:spPr>
            <a:xfrm>
              <a:off x="4789589" y="3993731"/>
              <a:ext cx="2004911" cy="1121992"/>
            </a:xfrm>
            <a:prstGeom prst="wedgeRoundRectCallout">
              <a:avLst>
                <a:gd name="adj1" fmla="val -2334"/>
                <a:gd name="adj2" fmla="val -62955"/>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4" name="図形グループ 83"/>
            <p:cNvGrpSpPr/>
            <p:nvPr/>
          </p:nvGrpSpPr>
          <p:grpSpPr>
            <a:xfrm>
              <a:off x="703615" y="1687393"/>
              <a:ext cx="8097760" cy="3407563"/>
              <a:chOff x="703615" y="1687393"/>
              <a:chExt cx="8097760" cy="3407563"/>
            </a:xfrm>
          </p:grpSpPr>
          <p:grpSp>
            <p:nvGrpSpPr>
              <p:cNvPr id="82" name="図形グループ 81"/>
              <p:cNvGrpSpPr/>
              <p:nvPr/>
            </p:nvGrpSpPr>
            <p:grpSpPr>
              <a:xfrm>
                <a:off x="703615" y="1687393"/>
                <a:ext cx="7983185" cy="3407563"/>
                <a:chOff x="703615" y="1687393"/>
                <a:chExt cx="7983185" cy="3407563"/>
              </a:xfrm>
            </p:grpSpPr>
            <p:grpSp>
              <p:nvGrpSpPr>
                <p:cNvPr id="81" name="図形グループ 80"/>
                <p:cNvGrpSpPr/>
                <p:nvPr/>
              </p:nvGrpSpPr>
              <p:grpSpPr>
                <a:xfrm>
                  <a:off x="703615" y="1687393"/>
                  <a:ext cx="6717241" cy="3407563"/>
                  <a:chOff x="703615" y="1687393"/>
                  <a:chExt cx="6717241" cy="3407563"/>
                </a:xfrm>
              </p:grpSpPr>
              <p:sp>
                <p:nvSpPr>
                  <p:cNvPr id="22" name="フリーフォーム 21"/>
                  <p:cNvSpPr/>
                  <p:nvPr/>
                </p:nvSpPr>
                <p:spPr>
                  <a:xfrm rot="21207841">
                    <a:off x="5132479" y="2158841"/>
                    <a:ext cx="243417" cy="730032"/>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27" name="図形グループ 26"/>
                  <p:cNvGrpSpPr/>
                  <p:nvPr/>
                </p:nvGrpSpPr>
                <p:grpSpPr>
                  <a:xfrm flipV="1">
                    <a:off x="5986596" y="2442845"/>
                    <a:ext cx="593103" cy="446028"/>
                    <a:chOff x="3122083" y="3823112"/>
                    <a:chExt cx="836083" cy="606670"/>
                  </a:xfrm>
                  <a:effectLst/>
                </p:grpSpPr>
                <p:sp>
                  <p:nvSpPr>
                    <p:cNvPr id="25" name="フリーフォーム 24"/>
                    <p:cNvSpPr/>
                    <p:nvPr/>
                  </p:nvSpPr>
                  <p:spPr>
                    <a:xfrm>
                      <a:off x="3122083" y="3823112"/>
                      <a:ext cx="444500" cy="606670"/>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フリーフォーム 25"/>
                    <p:cNvSpPr/>
                    <p:nvPr/>
                  </p:nvSpPr>
                  <p:spPr>
                    <a:xfrm flipH="1">
                      <a:off x="3513666" y="3823112"/>
                      <a:ext cx="444500" cy="606670"/>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65" name="図形グループ 64"/>
                  <p:cNvGrpSpPr/>
                  <p:nvPr/>
                </p:nvGrpSpPr>
                <p:grpSpPr>
                  <a:xfrm>
                    <a:off x="703615" y="1687393"/>
                    <a:ext cx="6717241" cy="2336372"/>
                    <a:chOff x="611717" y="1665899"/>
                    <a:chExt cx="6717241" cy="2336372"/>
                  </a:xfrm>
                </p:grpSpPr>
                <p:sp>
                  <p:nvSpPr>
                    <p:cNvPr id="18" name="台形 17"/>
                    <p:cNvSpPr/>
                    <p:nvPr/>
                  </p:nvSpPr>
                  <p:spPr>
                    <a:xfrm rot="10800000">
                      <a:off x="2275417" y="1751785"/>
                      <a:ext cx="1819897" cy="348764"/>
                    </a:xfrm>
                    <a:prstGeom prst="trapezoid">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 name="図形グループ 7"/>
                    <p:cNvGrpSpPr/>
                    <p:nvPr/>
                  </p:nvGrpSpPr>
                  <p:grpSpPr>
                    <a:xfrm>
                      <a:off x="1574767" y="1735666"/>
                      <a:ext cx="442349" cy="401681"/>
                      <a:chOff x="931334" y="1524001"/>
                      <a:chExt cx="518583" cy="518583"/>
                    </a:xfrm>
                  </p:grpSpPr>
                  <p:sp>
                    <p:nvSpPr>
                      <p:cNvPr id="4" name="正方形/長方形 3"/>
                      <p:cNvSpPr/>
                      <p:nvPr/>
                    </p:nvSpPr>
                    <p:spPr>
                      <a:xfrm>
                        <a:off x="931334" y="1524001"/>
                        <a:ext cx="518583" cy="518583"/>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931334" y="1524001"/>
                        <a:ext cx="518583" cy="518583"/>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0" name="直線矢印コネクタ 9"/>
                    <p:cNvCxnSpPr/>
                    <p:nvPr/>
                  </p:nvCxnSpPr>
                  <p:spPr>
                    <a:xfrm>
                      <a:off x="611717" y="1926167"/>
                      <a:ext cx="3970866" cy="0"/>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a:endCxn id="15" idx="3"/>
                    </p:cNvCxnSpPr>
                    <p:nvPr/>
                  </p:nvCxnSpPr>
                  <p:spPr>
                    <a:xfrm>
                      <a:off x="1774749" y="1926167"/>
                      <a:ext cx="0" cy="1690291"/>
                    </a:xfrm>
                    <a:prstGeom prst="line">
                      <a:avLst/>
                    </a:prstGeom>
                    <a:ln>
                      <a:solidFill>
                        <a:srgbClr val="008000"/>
                      </a:solidFill>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rot="19025745">
                      <a:off x="1627832" y="3346104"/>
                      <a:ext cx="169601" cy="656167"/>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片側の 2 つの角を切り取った四角形 15"/>
                    <p:cNvSpPr/>
                    <p:nvPr/>
                  </p:nvSpPr>
                  <p:spPr>
                    <a:xfrm rot="5400000">
                      <a:off x="4590304" y="1658671"/>
                      <a:ext cx="471448" cy="485904"/>
                    </a:xfrm>
                    <a:prstGeom prst="snip2SameRect">
                      <a:avLst>
                        <a:gd name="adj1" fmla="val 25679"/>
                        <a:gd name="adj2" fmla="val 0"/>
                      </a:avLst>
                    </a:prstGeom>
                    <a:solidFill>
                      <a:srgbClr val="FFFFFF"/>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r>
                        <a:rPr lang="en-US" altLang="ja-JP" sz="1600" dirty="0">
                          <a:solidFill>
                            <a:srgbClr val="000000"/>
                          </a:solidFill>
                        </a:rPr>
                        <a:t>1</a:t>
                      </a:r>
                      <a:endParaRPr kumimoji="1" lang="ja-JP" altLang="en-US" sz="1600" dirty="0">
                        <a:solidFill>
                          <a:srgbClr val="000000"/>
                        </a:solidFill>
                      </a:endParaRPr>
                    </a:p>
                  </p:txBody>
                </p:sp>
                <p:cxnSp>
                  <p:nvCxnSpPr>
                    <p:cNvPr id="28" name="直線コネクタ 27"/>
                    <p:cNvCxnSpPr>
                      <a:stCxn id="16" idx="3"/>
                    </p:cNvCxnSpPr>
                    <p:nvPr/>
                  </p:nvCxnSpPr>
                  <p:spPr>
                    <a:xfrm>
                      <a:off x="5068980" y="1901623"/>
                      <a:ext cx="20430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5" name="図形グループ 34"/>
                    <p:cNvGrpSpPr/>
                    <p:nvPr/>
                  </p:nvGrpSpPr>
                  <p:grpSpPr>
                    <a:xfrm>
                      <a:off x="1774749" y="3376139"/>
                      <a:ext cx="4416501" cy="471448"/>
                      <a:chOff x="1774749" y="3023943"/>
                      <a:chExt cx="4416501" cy="471448"/>
                    </a:xfrm>
                  </p:grpSpPr>
                  <p:cxnSp>
                    <p:nvCxnSpPr>
                      <p:cNvPr id="13" name="直線矢印コネクタ 12"/>
                      <p:cNvCxnSpPr>
                        <a:stCxn id="15" idx="3"/>
                        <a:endCxn id="17" idx="1"/>
                      </p:cNvCxnSpPr>
                      <p:nvPr/>
                    </p:nvCxnSpPr>
                    <p:spPr>
                      <a:xfrm flipV="1">
                        <a:off x="1774749" y="3259667"/>
                        <a:ext cx="2808327" cy="4595"/>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7" name="片側の 2 つの角を切り取った四角形 16"/>
                      <p:cNvSpPr/>
                      <p:nvPr/>
                    </p:nvSpPr>
                    <p:spPr>
                      <a:xfrm rot="5400000">
                        <a:off x="4590304" y="3016715"/>
                        <a:ext cx="471448" cy="485904"/>
                      </a:xfrm>
                      <a:prstGeom prst="snip2SameRect">
                        <a:avLst>
                          <a:gd name="adj1" fmla="val 25679"/>
                          <a:gd name="adj2" fmla="val 0"/>
                        </a:avLst>
                      </a:prstGeom>
                      <a:solidFill>
                        <a:srgbClr val="FFFFFF"/>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r>
                          <a:rPr lang="en-US" altLang="ja-JP" sz="1600" dirty="0">
                            <a:solidFill>
                              <a:srgbClr val="000000"/>
                            </a:solidFill>
                          </a:rPr>
                          <a:t>2</a:t>
                        </a:r>
                        <a:endParaRPr kumimoji="1" lang="ja-JP" altLang="en-US" sz="1600" dirty="0">
                          <a:solidFill>
                            <a:srgbClr val="000000"/>
                          </a:solidFill>
                        </a:endParaRPr>
                      </a:p>
                    </p:txBody>
                  </p:sp>
                  <p:cxnSp>
                    <p:nvCxnSpPr>
                      <p:cNvPr id="31" name="直線コネクタ 30"/>
                      <p:cNvCxnSpPr/>
                      <p:nvPr/>
                    </p:nvCxnSpPr>
                    <p:spPr>
                      <a:xfrm>
                        <a:off x="5068980" y="3259667"/>
                        <a:ext cx="32852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5397499" y="3036431"/>
                        <a:ext cx="793751" cy="382905"/>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rPr>
                          <a:t>servo</a:t>
                        </a:r>
                        <a:endParaRPr kumimoji="1" lang="ja-JP" altLang="en-US" dirty="0">
                          <a:solidFill>
                            <a:schemeClr val="tx1"/>
                          </a:solidFill>
                        </a:endParaRPr>
                      </a:p>
                    </p:txBody>
                  </p:sp>
                </p:grpSp>
                <p:cxnSp>
                  <p:nvCxnSpPr>
                    <p:cNvPr id="41" name="直線コネクタ 40"/>
                    <p:cNvCxnSpPr>
                      <a:endCxn id="47" idx="1"/>
                    </p:cNvCxnSpPr>
                    <p:nvPr/>
                  </p:nvCxnSpPr>
                  <p:spPr>
                    <a:xfrm>
                      <a:off x="7112001" y="1901623"/>
                      <a:ext cx="1940" cy="5676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4" name="図形グループ 53"/>
                    <p:cNvGrpSpPr/>
                    <p:nvPr/>
                  </p:nvGrpSpPr>
                  <p:grpSpPr>
                    <a:xfrm rot="2683013">
                      <a:off x="6895042" y="2466293"/>
                      <a:ext cx="433916" cy="446028"/>
                      <a:chOff x="6895042" y="2466293"/>
                      <a:chExt cx="433916" cy="446028"/>
                    </a:xfrm>
                  </p:grpSpPr>
                  <p:sp>
                    <p:nvSpPr>
                      <p:cNvPr id="47" name="円/楕円 46"/>
                      <p:cNvSpPr/>
                      <p:nvPr/>
                    </p:nvSpPr>
                    <p:spPr>
                      <a:xfrm>
                        <a:off x="6895042" y="2466293"/>
                        <a:ext cx="433916" cy="446028"/>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8" name="直線コネクタ 47"/>
                      <p:cNvCxnSpPr>
                        <a:stCxn id="47" idx="7"/>
                        <a:endCxn id="47" idx="3"/>
                      </p:cNvCxnSpPr>
                      <p:nvPr/>
                    </p:nvCxnSpPr>
                    <p:spPr>
                      <a:xfrm flipH="1">
                        <a:off x="6958588" y="2531612"/>
                        <a:ext cx="306824" cy="3153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stCxn id="47" idx="1"/>
                        <a:endCxn id="47" idx="5"/>
                      </p:cNvCxnSpPr>
                      <p:nvPr/>
                    </p:nvCxnSpPr>
                    <p:spPr>
                      <a:xfrm>
                        <a:off x="6958588" y="2531612"/>
                        <a:ext cx="306824" cy="3153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6" name="直線コネクタ 55"/>
                    <p:cNvCxnSpPr>
                      <a:stCxn id="33" idx="3"/>
                    </p:cNvCxnSpPr>
                    <p:nvPr/>
                  </p:nvCxnSpPr>
                  <p:spPr>
                    <a:xfrm>
                      <a:off x="6191250" y="3580080"/>
                      <a:ext cx="9207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stCxn id="47" idx="5"/>
                    </p:cNvCxnSpPr>
                    <p:nvPr/>
                  </p:nvCxnSpPr>
                  <p:spPr>
                    <a:xfrm>
                      <a:off x="7110059" y="2909305"/>
                      <a:ext cx="1942" cy="6707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 name="角丸四角形吹き出し 65"/>
                  <p:cNvSpPr/>
                  <p:nvPr/>
                </p:nvSpPr>
                <p:spPr>
                  <a:xfrm>
                    <a:off x="4826000" y="2158841"/>
                    <a:ext cx="1968500" cy="1121992"/>
                  </a:xfrm>
                  <a:prstGeom prst="wedgeRoundRectCallout">
                    <a:avLst>
                      <a:gd name="adj1" fmla="val -4596"/>
                      <a:gd name="adj2" fmla="val -65784"/>
                      <a:gd name="adj3" fmla="val 16667"/>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5564959" y="2490802"/>
                    <a:ext cx="300082" cy="369332"/>
                  </a:xfrm>
                  <a:prstGeom prst="rect">
                    <a:avLst/>
                  </a:prstGeom>
                  <a:noFill/>
                </p:spPr>
                <p:txBody>
                  <a:bodyPr wrap="none" rtlCol="0">
                    <a:spAutoFit/>
                  </a:bodyPr>
                  <a:lstStyle/>
                  <a:p>
                    <a:r>
                      <a:rPr kumimoji="1" lang="en-US" altLang="ja-JP" dirty="0"/>
                      <a:t>+</a:t>
                    </a:r>
                    <a:endParaRPr kumimoji="1" lang="ja-JP" altLang="en-US" dirty="0"/>
                  </a:p>
                </p:txBody>
              </p:sp>
              <p:sp>
                <p:nvSpPr>
                  <p:cNvPr id="68" name="テキスト ボックス 67"/>
                  <p:cNvSpPr txBox="1"/>
                  <p:nvPr/>
                </p:nvSpPr>
                <p:spPr>
                  <a:xfrm>
                    <a:off x="4879179" y="2837260"/>
                    <a:ext cx="685780" cy="369332"/>
                  </a:xfrm>
                  <a:prstGeom prst="rect">
                    <a:avLst/>
                  </a:prstGeom>
                  <a:noFill/>
                </p:spPr>
                <p:txBody>
                  <a:bodyPr wrap="none" rtlCol="0">
                    <a:spAutoFit/>
                  </a:bodyPr>
                  <a:lstStyle/>
                  <a:p>
                    <a:r>
                      <a:rPr kumimoji="1" lang="en-US" altLang="ja-JP" dirty="0"/>
                      <a:t>noise</a:t>
                    </a:r>
                    <a:endParaRPr kumimoji="1" lang="ja-JP" altLang="en-US" dirty="0"/>
                  </a:p>
                </p:txBody>
              </p:sp>
              <p:sp>
                <p:nvSpPr>
                  <p:cNvPr id="69" name="テキスト ボックス 68"/>
                  <p:cNvSpPr txBox="1"/>
                  <p:nvPr/>
                </p:nvSpPr>
                <p:spPr>
                  <a:xfrm>
                    <a:off x="5903680" y="2845456"/>
                    <a:ext cx="721396" cy="369332"/>
                  </a:xfrm>
                  <a:prstGeom prst="rect">
                    <a:avLst/>
                  </a:prstGeom>
                  <a:noFill/>
                </p:spPr>
                <p:txBody>
                  <a:bodyPr wrap="none" rtlCol="0">
                    <a:spAutoFit/>
                  </a:bodyPr>
                  <a:lstStyle/>
                  <a:p>
                    <a:r>
                      <a:rPr kumimoji="1" lang="en-US" altLang="ja-JP" dirty="0"/>
                      <a:t>signal</a:t>
                    </a:r>
                    <a:endParaRPr kumimoji="1" lang="ja-JP" altLang="en-US" dirty="0"/>
                  </a:p>
                </p:txBody>
              </p:sp>
              <p:sp>
                <p:nvSpPr>
                  <p:cNvPr id="71" name="フリーフォーム 70"/>
                  <p:cNvSpPr/>
                  <p:nvPr/>
                </p:nvSpPr>
                <p:spPr>
                  <a:xfrm rot="536496" flipV="1">
                    <a:off x="6301917" y="4208504"/>
                    <a:ext cx="243417" cy="730032"/>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2" name="フリーフォーム 71"/>
                  <p:cNvSpPr/>
                  <p:nvPr/>
                </p:nvSpPr>
                <p:spPr>
                  <a:xfrm rot="21048386">
                    <a:off x="5132479" y="4262808"/>
                    <a:ext cx="243417" cy="516090"/>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3" name="テキスト ボックス 72"/>
                  <p:cNvSpPr txBox="1"/>
                  <p:nvPr/>
                </p:nvSpPr>
                <p:spPr>
                  <a:xfrm>
                    <a:off x="4958923" y="4725624"/>
                    <a:ext cx="685780" cy="369332"/>
                  </a:xfrm>
                  <a:prstGeom prst="rect">
                    <a:avLst/>
                  </a:prstGeom>
                  <a:noFill/>
                </p:spPr>
                <p:txBody>
                  <a:bodyPr wrap="none" rtlCol="0">
                    <a:spAutoFit/>
                  </a:bodyPr>
                  <a:lstStyle/>
                  <a:p>
                    <a:r>
                      <a:rPr kumimoji="1" lang="en-US" altLang="ja-JP" dirty="0"/>
                      <a:t>noise</a:t>
                    </a:r>
                    <a:endParaRPr kumimoji="1" lang="ja-JP" altLang="en-US" dirty="0"/>
                  </a:p>
                </p:txBody>
              </p:sp>
              <p:cxnSp>
                <p:nvCxnSpPr>
                  <p:cNvPr id="74" name="直線矢印コネクタ 73"/>
                  <p:cNvCxnSpPr/>
                  <p:nvPr/>
                </p:nvCxnSpPr>
                <p:spPr>
                  <a:xfrm>
                    <a:off x="5605550" y="4575040"/>
                    <a:ext cx="59626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7" name="図形グループ 76"/>
                <p:cNvGrpSpPr/>
                <p:nvPr/>
              </p:nvGrpSpPr>
              <p:grpSpPr>
                <a:xfrm flipV="1">
                  <a:off x="8093697" y="2505671"/>
                  <a:ext cx="593103" cy="446028"/>
                  <a:chOff x="3122083" y="3823112"/>
                  <a:chExt cx="836083" cy="606670"/>
                </a:xfrm>
                <a:effectLst/>
              </p:grpSpPr>
              <p:sp>
                <p:nvSpPr>
                  <p:cNvPr id="78" name="フリーフォーム 77"/>
                  <p:cNvSpPr/>
                  <p:nvPr/>
                </p:nvSpPr>
                <p:spPr>
                  <a:xfrm>
                    <a:off x="3122083" y="3823112"/>
                    <a:ext cx="444500" cy="606670"/>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9" name="フリーフォーム 78"/>
                  <p:cNvSpPr/>
                  <p:nvPr/>
                </p:nvSpPr>
                <p:spPr>
                  <a:xfrm flipH="1">
                    <a:off x="3513666" y="3823112"/>
                    <a:ext cx="444500" cy="606670"/>
                  </a:xfrm>
                  <a:custGeom>
                    <a:avLst/>
                    <a:gdLst>
                      <a:gd name="connsiteX0" fmla="*/ 0 w 444500"/>
                      <a:gd name="connsiteY0" fmla="*/ 600721 h 606670"/>
                      <a:gd name="connsiteX1" fmla="*/ 222250 w 444500"/>
                      <a:gd name="connsiteY1" fmla="*/ 526638 h 606670"/>
                      <a:gd name="connsiteX2" fmla="*/ 381000 w 444500"/>
                      <a:gd name="connsiteY2" fmla="*/ 39805 h 606670"/>
                      <a:gd name="connsiteX3" fmla="*/ 444500 w 444500"/>
                      <a:gd name="connsiteY3" fmla="*/ 29221 h 606670"/>
                    </a:gdLst>
                    <a:ahLst/>
                    <a:cxnLst>
                      <a:cxn ang="0">
                        <a:pos x="connsiteX0" y="connsiteY0"/>
                      </a:cxn>
                      <a:cxn ang="0">
                        <a:pos x="connsiteX1" y="connsiteY1"/>
                      </a:cxn>
                      <a:cxn ang="0">
                        <a:pos x="connsiteX2" y="connsiteY2"/>
                      </a:cxn>
                      <a:cxn ang="0">
                        <a:pos x="connsiteX3" y="connsiteY3"/>
                      </a:cxn>
                    </a:cxnLst>
                    <a:rect l="l" t="t" r="r" b="b"/>
                    <a:pathLst>
                      <a:path w="444500" h="606670">
                        <a:moveTo>
                          <a:pt x="0" y="600721"/>
                        </a:moveTo>
                        <a:cubicBezTo>
                          <a:pt x="79375" y="610422"/>
                          <a:pt x="158750" y="620124"/>
                          <a:pt x="222250" y="526638"/>
                        </a:cubicBezTo>
                        <a:cubicBezTo>
                          <a:pt x="285750" y="433152"/>
                          <a:pt x="343958" y="122708"/>
                          <a:pt x="381000" y="39805"/>
                        </a:cubicBezTo>
                        <a:cubicBezTo>
                          <a:pt x="418042" y="-43098"/>
                          <a:pt x="444500" y="29221"/>
                          <a:pt x="444500" y="2922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80" name="直線矢印コネクタ 79"/>
                <p:cNvCxnSpPr/>
                <p:nvPr/>
              </p:nvCxnSpPr>
              <p:spPr>
                <a:xfrm>
                  <a:off x="7423867" y="2704503"/>
                  <a:ext cx="59626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3" name="テキスト ボックス 82"/>
              <p:cNvSpPr txBox="1"/>
              <p:nvPr/>
            </p:nvSpPr>
            <p:spPr>
              <a:xfrm>
                <a:off x="8079979" y="3053060"/>
                <a:ext cx="721396" cy="369332"/>
              </a:xfrm>
              <a:prstGeom prst="rect">
                <a:avLst/>
              </a:prstGeom>
              <a:noFill/>
            </p:spPr>
            <p:txBody>
              <a:bodyPr wrap="none" rtlCol="0">
                <a:spAutoFit/>
              </a:bodyPr>
              <a:lstStyle/>
              <a:p>
                <a:r>
                  <a:rPr kumimoji="1" lang="en-US" altLang="ja-JP" dirty="0"/>
                  <a:t>signal</a:t>
                </a:r>
                <a:endParaRPr kumimoji="1" lang="ja-JP" altLang="en-US" dirty="0"/>
              </a:p>
            </p:txBody>
          </p:sp>
        </p:grpSp>
      </p:grpSp>
      <p:sp>
        <p:nvSpPr>
          <p:cNvPr id="85" name="テキスト ボックス 84"/>
          <p:cNvSpPr txBox="1"/>
          <p:nvPr/>
        </p:nvSpPr>
        <p:spPr>
          <a:xfrm>
            <a:off x="847127" y="5211749"/>
            <a:ext cx="6576740" cy="369332"/>
          </a:xfrm>
          <a:prstGeom prst="rect">
            <a:avLst/>
          </a:prstGeom>
          <a:noFill/>
        </p:spPr>
        <p:txBody>
          <a:bodyPr wrap="none" rtlCol="0">
            <a:spAutoFit/>
          </a:bodyPr>
          <a:lstStyle/>
          <a:p>
            <a:r>
              <a:rPr lang="en-US" altLang="ja-JP" dirty="0">
                <a:solidFill>
                  <a:srgbClr val="FF0000"/>
                </a:solidFill>
              </a:rPr>
              <a:t>DC</a:t>
            </a:r>
            <a:r>
              <a:rPr lang="ja-JP" altLang="en-US" dirty="0">
                <a:solidFill>
                  <a:srgbClr val="FF0000"/>
                </a:solidFill>
              </a:rPr>
              <a:t>電圧レベルを揃えること</a:t>
            </a:r>
            <a:r>
              <a:rPr lang="ja-JP" altLang="en-US" dirty="0"/>
              <a:t>で</a:t>
            </a:r>
            <a:r>
              <a:rPr lang="ja-JP" altLang="en-US" dirty="0">
                <a:solidFill>
                  <a:srgbClr val="FF0000"/>
                </a:solidFill>
              </a:rPr>
              <a:t>光源由来の同相雑音を受光後</a:t>
            </a:r>
            <a:r>
              <a:rPr lang="ja-JP" altLang="en-US" dirty="0"/>
              <a:t>に除去</a:t>
            </a:r>
            <a:endParaRPr kumimoji="1" lang="ja-JP" altLang="en-US" dirty="0"/>
          </a:p>
        </p:txBody>
      </p:sp>
      <p:sp>
        <p:nvSpPr>
          <p:cNvPr id="86" name="テキスト ボックス 85"/>
          <p:cNvSpPr txBox="1"/>
          <p:nvPr/>
        </p:nvSpPr>
        <p:spPr>
          <a:xfrm>
            <a:off x="2749153" y="5748979"/>
            <a:ext cx="2411725" cy="369332"/>
          </a:xfrm>
          <a:prstGeom prst="rect">
            <a:avLst/>
          </a:prstGeom>
          <a:noFill/>
        </p:spPr>
        <p:txBody>
          <a:bodyPr wrap="none" rtlCol="0">
            <a:spAutoFit/>
          </a:bodyPr>
          <a:lstStyle/>
          <a:p>
            <a:r>
              <a:rPr kumimoji="1" lang="ja-JP" altLang="en-US" dirty="0"/>
              <a:t>制御信号の</a:t>
            </a:r>
            <a:r>
              <a:rPr kumimoji="1" lang="en-US" altLang="ja-JP" dirty="0"/>
              <a:t>SNR</a:t>
            </a:r>
            <a:r>
              <a:rPr kumimoji="1" lang="ja-JP" altLang="en-US" dirty="0"/>
              <a:t>の向上</a:t>
            </a:r>
          </a:p>
        </p:txBody>
      </p:sp>
      <p:sp>
        <p:nvSpPr>
          <p:cNvPr id="87" name="右矢印 86"/>
          <p:cNvSpPr/>
          <p:nvPr/>
        </p:nvSpPr>
        <p:spPr>
          <a:xfrm>
            <a:off x="2194458" y="5820833"/>
            <a:ext cx="491770" cy="22740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rot="21232984">
            <a:off x="847127" y="2077829"/>
            <a:ext cx="243417" cy="730032"/>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6800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差動受光後の周波数雑音スペクトル</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4" name="図形グループ 3"/>
          <p:cNvGrpSpPr/>
          <p:nvPr/>
        </p:nvGrpSpPr>
        <p:grpSpPr>
          <a:xfrm>
            <a:off x="746240" y="1494718"/>
            <a:ext cx="7698747" cy="1567528"/>
            <a:chOff x="873240" y="1828678"/>
            <a:chExt cx="7698747" cy="1567528"/>
          </a:xfrm>
        </p:grpSpPr>
        <p:sp>
          <p:nvSpPr>
            <p:cNvPr id="5" name="角丸四角形 4"/>
            <p:cNvSpPr/>
            <p:nvPr/>
          </p:nvSpPr>
          <p:spPr>
            <a:xfrm>
              <a:off x="873240" y="1868015"/>
              <a:ext cx="7698747" cy="1528191"/>
            </a:xfrm>
            <a:prstGeom prst="roundRect">
              <a:avLst/>
            </a:prstGeom>
            <a:solidFill>
              <a:srgbClr val="FFFFFF"/>
            </a:solid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stretch>
              <a:fillRect/>
            </a:stretch>
          </p:blipFill>
          <p:spPr>
            <a:xfrm>
              <a:off x="1004433" y="1828678"/>
              <a:ext cx="7337653" cy="1528192"/>
            </a:xfrm>
            <a:prstGeom prst="rect">
              <a:avLst/>
            </a:prstGeom>
          </p:spPr>
        </p:pic>
      </p:grpSp>
      <p:grpSp>
        <p:nvGrpSpPr>
          <p:cNvPr id="26" name="図形グループ 25"/>
          <p:cNvGrpSpPr/>
          <p:nvPr/>
        </p:nvGrpSpPr>
        <p:grpSpPr>
          <a:xfrm>
            <a:off x="800192" y="3347291"/>
            <a:ext cx="3581215" cy="3132993"/>
            <a:chOff x="1022535" y="3481590"/>
            <a:chExt cx="3179048" cy="2864396"/>
          </a:xfrm>
        </p:grpSpPr>
        <p:grpSp>
          <p:nvGrpSpPr>
            <p:cNvPr id="25" name="図形グループ 24"/>
            <p:cNvGrpSpPr/>
            <p:nvPr/>
          </p:nvGrpSpPr>
          <p:grpSpPr>
            <a:xfrm>
              <a:off x="1022535" y="3481590"/>
              <a:ext cx="3179048" cy="2864396"/>
              <a:chOff x="1229725" y="3491954"/>
              <a:chExt cx="3179048" cy="2864396"/>
            </a:xfrm>
          </p:grpSpPr>
          <p:grpSp>
            <p:nvGrpSpPr>
              <p:cNvPr id="7" name="図形グループ 6"/>
              <p:cNvGrpSpPr/>
              <p:nvPr/>
            </p:nvGrpSpPr>
            <p:grpSpPr>
              <a:xfrm>
                <a:off x="1229725" y="3491954"/>
                <a:ext cx="3179048" cy="2864396"/>
                <a:chOff x="1753375" y="3356870"/>
                <a:chExt cx="3341037" cy="3311945"/>
              </a:xfrm>
            </p:grpSpPr>
            <p:pic>
              <p:nvPicPr>
                <p:cNvPr id="8" name="図 7"/>
                <p:cNvPicPr>
                  <a:picLocks noChangeAspect="1"/>
                </p:cNvPicPr>
                <p:nvPr/>
              </p:nvPicPr>
              <p:blipFill rotWithShape="1">
                <a:blip r:embed="rId4"/>
                <a:srcRect l="4567" t="15812" r="2731" b="4580"/>
                <a:stretch/>
              </p:blipFill>
              <p:spPr>
                <a:xfrm>
                  <a:off x="2083688" y="3560438"/>
                  <a:ext cx="3010724" cy="2855508"/>
                </a:xfrm>
                <a:prstGeom prst="rect">
                  <a:avLst/>
                </a:prstGeom>
              </p:spPr>
            </p:pic>
            <p:grpSp>
              <p:nvGrpSpPr>
                <p:cNvPr id="9" name="図形グループ 8"/>
                <p:cNvGrpSpPr/>
                <p:nvPr/>
              </p:nvGrpSpPr>
              <p:grpSpPr>
                <a:xfrm>
                  <a:off x="1753375" y="3786544"/>
                  <a:ext cx="2625805" cy="2882271"/>
                  <a:chOff x="423788" y="3483199"/>
                  <a:chExt cx="2935990" cy="3140165"/>
                </a:xfrm>
              </p:grpSpPr>
              <p:sp>
                <p:nvSpPr>
                  <p:cNvPr id="11" name="テキスト ボックス 10"/>
                  <p:cNvSpPr txBox="1"/>
                  <p:nvPr/>
                </p:nvSpPr>
                <p:spPr>
                  <a:xfrm>
                    <a:off x="1830518" y="6254518"/>
                    <a:ext cx="1529260" cy="368846"/>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12" name="テキスト ボックス 11"/>
                  <p:cNvSpPr txBox="1"/>
                  <p:nvPr/>
                </p:nvSpPr>
                <p:spPr>
                  <a:xfrm rot="16200000">
                    <a:off x="-699412" y="4606399"/>
                    <a:ext cx="2615731" cy="369332"/>
                  </a:xfrm>
                  <a:prstGeom prst="rect">
                    <a:avLst/>
                  </a:prstGeom>
                  <a:noFill/>
                </p:spPr>
                <p:txBody>
                  <a:bodyPr wrap="none" rtlCol="0">
                    <a:spAutoFit/>
                  </a:bodyPr>
                  <a:lstStyle/>
                  <a:p>
                    <a:r>
                      <a:rPr kumimoji="1" lang="en-US" altLang="ja-JP" sz="1600" dirty="0"/>
                      <a:t>Frequency Noise [Hz/√Hz]</a:t>
                    </a:r>
                    <a:endParaRPr kumimoji="1" lang="ja-JP" altLang="en-US" sz="1600" dirty="0"/>
                  </a:p>
                </p:txBody>
              </p:sp>
            </p:grpSp>
            <p:sp>
              <p:nvSpPr>
                <p:cNvPr id="10" name="テキスト ボックス 9"/>
                <p:cNvSpPr txBox="1"/>
                <p:nvPr/>
              </p:nvSpPr>
              <p:spPr>
                <a:xfrm>
                  <a:off x="2581200" y="3356870"/>
                  <a:ext cx="2095445" cy="338554"/>
                </a:xfrm>
                <a:prstGeom prst="rect">
                  <a:avLst/>
                </a:prstGeom>
                <a:noFill/>
              </p:spPr>
              <p:txBody>
                <a:bodyPr wrap="none" rtlCol="0">
                  <a:spAutoFit/>
                </a:bodyPr>
                <a:lstStyle/>
                <a:p>
                  <a:r>
                    <a:rPr lang="ja-JP" altLang="en-US" sz="1600" dirty="0"/>
                    <a:t>周波数</a:t>
                  </a:r>
                  <a:r>
                    <a:rPr kumimoji="1" lang="ja-JP" altLang="en-US" sz="1600" dirty="0"/>
                    <a:t>雑音スペクトル</a:t>
                  </a:r>
                </a:p>
              </p:txBody>
            </p:sp>
          </p:grpSp>
          <p:cxnSp>
            <p:nvCxnSpPr>
              <p:cNvPr id="14" name="直線コネクタ 13"/>
              <p:cNvCxnSpPr/>
              <p:nvPr/>
            </p:nvCxnSpPr>
            <p:spPr>
              <a:xfrm flipH="1">
                <a:off x="1828800" y="5402222"/>
                <a:ext cx="619203" cy="0"/>
              </a:xfrm>
              <a:prstGeom prst="line">
                <a:avLst/>
              </a:prstGeom>
              <a:ln w="38100"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2448003" y="5217556"/>
                <a:ext cx="877163" cy="369332"/>
              </a:xfrm>
              <a:prstGeom prst="rect">
                <a:avLst/>
              </a:prstGeom>
              <a:noFill/>
            </p:spPr>
            <p:txBody>
              <a:bodyPr wrap="none" rtlCol="0">
                <a:spAutoFit/>
              </a:bodyPr>
              <a:lstStyle/>
              <a:p>
                <a:r>
                  <a:rPr kumimoji="1" lang="ja-JP" altLang="en-US" dirty="0">
                    <a:solidFill>
                      <a:srgbClr val="008000"/>
                    </a:solidFill>
                  </a:rPr>
                  <a:t>目標値</a:t>
                </a:r>
              </a:p>
            </p:txBody>
          </p:sp>
        </p:grpSp>
        <p:sp>
          <p:nvSpPr>
            <p:cNvPr id="21" name="テキスト ボックス 20"/>
            <p:cNvSpPr txBox="1"/>
            <p:nvPr/>
          </p:nvSpPr>
          <p:spPr>
            <a:xfrm>
              <a:off x="1619495" y="3810869"/>
              <a:ext cx="1186668" cy="523220"/>
            </a:xfrm>
            <a:prstGeom prst="rect">
              <a:avLst/>
            </a:prstGeom>
            <a:noFill/>
          </p:spPr>
          <p:txBody>
            <a:bodyPr wrap="none" rtlCol="0">
              <a:spAutoFit/>
            </a:bodyPr>
            <a:lstStyle/>
            <a:p>
              <a:r>
                <a:rPr kumimoji="1" lang="ja-JP" altLang="en-US" sz="1400" dirty="0">
                  <a:solidFill>
                    <a:srgbClr val="FF0000"/>
                  </a:solidFill>
                </a:rPr>
                <a:t>差動受光</a:t>
              </a:r>
              <a:r>
                <a:rPr kumimoji="1" lang="en-US" altLang="ja-JP" sz="1400" dirty="0">
                  <a:solidFill>
                    <a:srgbClr val="FF0000"/>
                  </a:solidFill>
                </a:rPr>
                <a:t>ON</a:t>
              </a:r>
            </a:p>
            <a:p>
              <a:r>
                <a:rPr lang="ja-JP" altLang="en-US" sz="1400" dirty="0">
                  <a:solidFill>
                    <a:srgbClr val="0000FF"/>
                  </a:solidFill>
                </a:rPr>
                <a:t>差動受光</a:t>
              </a:r>
              <a:r>
                <a:rPr lang="en-US" altLang="ja-JP" sz="1400" dirty="0">
                  <a:solidFill>
                    <a:srgbClr val="0000FF"/>
                  </a:solidFill>
                </a:rPr>
                <a:t>OFF</a:t>
              </a:r>
              <a:endParaRPr kumimoji="1" lang="ja-JP" altLang="en-US" sz="1400" dirty="0">
                <a:solidFill>
                  <a:srgbClr val="0000FF"/>
                </a:solidFill>
              </a:endParaRPr>
            </a:p>
          </p:txBody>
        </p:sp>
      </p:grpSp>
      <p:sp>
        <p:nvSpPr>
          <p:cNvPr id="22" name="テキスト ボックス 21"/>
          <p:cNvSpPr txBox="1"/>
          <p:nvPr/>
        </p:nvSpPr>
        <p:spPr>
          <a:xfrm>
            <a:off x="5382415" y="4142445"/>
            <a:ext cx="2146291" cy="369332"/>
          </a:xfrm>
          <a:prstGeom prst="rect">
            <a:avLst/>
          </a:prstGeom>
          <a:solidFill>
            <a:srgbClr val="FFFFFF"/>
          </a:solidFill>
          <a:ln>
            <a:noFill/>
          </a:ln>
        </p:spPr>
        <p:txBody>
          <a:bodyPr wrap="none" rtlCol="0">
            <a:spAutoFit/>
          </a:bodyPr>
          <a:lstStyle/>
          <a:p>
            <a:r>
              <a:rPr lang="ja-JP" altLang="en-US" dirty="0">
                <a:solidFill>
                  <a:srgbClr val="FF0000"/>
                </a:solidFill>
              </a:rPr>
              <a:t>１７</a:t>
            </a:r>
            <a:r>
              <a:rPr lang="en-US" altLang="ja-JP" dirty="0">
                <a:solidFill>
                  <a:srgbClr val="FF0000"/>
                </a:solidFill>
              </a:rPr>
              <a:t> Hz/√Hz (@10 Hz)</a:t>
            </a:r>
            <a:endParaRPr kumimoji="1" lang="ja-JP" altLang="en-US" dirty="0">
              <a:solidFill>
                <a:srgbClr val="FF0000"/>
              </a:solidFill>
            </a:endParaRPr>
          </a:p>
        </p:txBody>
      </p:sp>
      <p:sp>
        <p:nvSpPr>
          <p:cNvPr id="23" name="テキスト ボックス 22"/>
          <p:cNvSpPr txBox="1"/>
          <p:nvPr/>
        </p:nvSpPr>
        <p:spPr>
          <a:xfrm>
            <a:off x="5455001" y="4511777"/>
            <a:ext cx="2073705" cy="369332"/>
          </a:xfrm>
          <a:prstGeom prst="rect">
            <a:avLst/>
          </a:prstGeom>
          <a:noFill/>
        </p:spPr>
        <p:txBody>
          <a:bodyPr wrap="none" rtlCol="0">
            <a:spAutoFit/>
          </a:bodyPr>
          <a:lstStyle/>
          <a:p>
            <a:r>
              <a:rPr lang="ja-JP" altLang="en-US" dirty="0"/>
              <a:t>目標値まであと</a:t>
            </a:r>
            <a:r>
              <a:rPr lang="ja-JP" altLang="en-US" dirty="0">
                <a:solidFill>
                  <a:srgbClr val="FF0000"/>
                </a:solidFill>
              </a:rPr>
              <a:t>１桁</a:t>
            </a:r>
            <a:endParaRPr kumimoji="1" lang="ja-JP" altLang="en-US" dirty="0">
              <a:solidFill>
                <a:srgbClr val="FF0000"/>
              </a:solidFill>
            </a:endParaRPr>
          </a:p>
        </p:txBody>
      </p:sp>
      <p:sp>
        <p:nvSpPr>
          <p:cNvPr id="55" name="フリーフォーム 54"/>
          <p:cNvSpPr/>
          <p:nvPr/>
        </p:nvSpPr>
        <p:spPr>
          <a:xfrm>
            <a:off x="1645101" y="4059015"/>
            <a:ext cx="2556482" cy="1377672"/>
          </a:xfrm>
          <a:custGeom>
            <a:avLst/>
            <a:gdLst>
              <a:gd name="connsiteX0" fmla="*/ 3182471 w 3182471"/>
              <a:gd name="connsiteY0" fmla="*/ 688364 h 1569893"/>
              <a:gd name="connsiteX1" fmla="*/ 1852706 w 3182471"/>
              <a:gd name="connsiteY1" fmla="*/ 30952 h 1569893"/>
              <a:gd name="connsiteX2" fmla="*/ 0 w 3182471"/>
              <a:gd name="connsiteY2" fmla="*/ 1569893 h 1569893"/>
            </a:gdLst>
            <a:ahLst/>
            <a:cxnLst>
              <a:cxn ang="0">
                <a:pos x="connsiteX0" y="connsiteY0"/>
              </a:cxn>
              <a:cxn ang="0">
                <a:pos x="connsiteX1" y="connsiteY1"/>
              </a:cxn>
              <a:cxn ang="0">
                <a:pos x="connsiteX2" y="connsiteY2"/>
              </a:cxn>
            </a:cxnLst>
            <a:rect l="l" t="t" r="r" b="b"/>
            <a:pathLst>
              <a:path w="3182471" h="1569893">
                <a:moveTo>
                  <a:pt x="3182471" y="688364"/>
                </a:moveTo>
                <a:cubicBezTo>
                  <a:pt x="2782794" y="286197"/>
                  <a:pt x="2383118" y="-115970"/>
                  <a:pt x="1852706" y="30952"/>
                </a:cubicBezTo>
                <a:cubicBezTo>
                  <a:pt x="1322294" y="177873"/>
                  <a:pt x="0" y="1569893"/>
                  <a:pt x="0" y="1569893"/>
                </a:cubicBezTo>
              </a:path>
            </a:pathLst>
          </a:custGeom>
          <a:ln w="38100" cmpd="sng">
            <a:solidFill>
              <a:srgbClr val="000000"/>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1687527" y="4823204"/>
            <a:ext cx="3097009" cy="369332"/>
          </a:xfrm>
          <a:prstGeom prst="rect">
            <a:avLst/>
          </a:prstGeom>
          <a:solidFill>
            <a:srgbClr val="FFFFFF"/>
          </a:solidFill>
        </p:spPr>
        <p:txBody>
          <a:bodyPr wrap="none" rtlCol="0">
            <a:spAutoFit/>
          </a:bodyPr>
          <a:lstStyle/>
          <a:p>
            <a:r>
              <a:rPr kumimoji="1" lang="ja-JP" altLang="en-US" dirty="0"/>
              <a:t>弁別信号の</a:t>
            </a:r>
            <a:r>
              <a:rPr kumimoji="1" lang="en-US" altLang="ja-JP" dirty="0"/>
              <a:t>SN</a:t>
            </a:r>
            <a:r>
              <a:rPr lang="ja-JP" altLang="en-US" dirty="0"/>
              <a:t>比によって制限</a:t>
            </a:r>
            <a:endParaRPr kumimoji="1" lang="ja-JP" altLang="en-US" dirty="0"/>
          </a:p>
        </p:txBody>
      </p:sp>
      <p:sp>
        <p:nvSpPr>
          <p:cNvPr id="15" name="テキスト ボックス 14"/>
          <p:cNvSpPr txBox="1"/>
          <p:nvPr/>
        </p:nvSpPr>
        <p:spPr>
          <a:xfrm>
            <a:off x="3708601" y="3760257"/>
            <a:ext cx="847295" cy="369332"/>
          </a:xfrm>
          <a:prstGeom prst="rect">
            <a:avLst/>
          </a:prstGeom>
          <a:solidFill>
            <a:schemeClr val="bg1"/>
          </a:solidFill>
        </p:spPr>
        <p:txBody>
          <a:bodyPr wrap="none" rtlCol="0">
            <a:spAutoFit/>
          </a:bodyPr>
          <a:lstStyle/>
          <a:p>
            <a:r>
              <a:rPr kumimoji="1" lang="en-US" altLang="ja-JP" dirty="0"/>
              <a:t>in-loop</a:t>
            </a:r>
            <a:endParaRPr kumimoji="1" lang="ja-JP" altLang="en-US" dirty="0"/>
          </a:p>
        </p:txBody>
      </p:sp>
      <p:cxnSp>
        <p:nvCxnSpPr>
          <p:cNvPr id="33" name="直線コネクタ 32"/>
          <p:cNvCxnSpPr/>
          <p:nvPr/>
        </p:nvCxnSpPr>
        <p:spPr>
          <a:xfrm flipH="1">
            <a:off x="1475053" y="4511777"/>
            <a:ext cx="2726530" cy="0"/>
          </a:xfrm>
          <a:prstGeom prst="line">
            <a:avLst/>
          </a:prstGeom>
          <a:ln w="38100"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4726762" y="3753749"/>
            <a:ext cx="3960038" cy="369332"/>
          </a:xfrm>
          <a:prstGeom prst="rect">
            <a:avLst/>
          </a:prstGeom>
          <a:noFill/>
        </p:spPr>
        <p:txBody>
          <a:bodyPr wrap="none" rtlCol="0">
            <a:spAutoFit/>
          </a:bodyPr>
          <a:lstStyle/>
          <a:p>
            <a:r>
              <a:rPr lang="ja-JP" altLang="en-US" dirty="0"/>
              <a:t>強度安定化により周波数安定度も向上</a:t>
            </a:r>
            <a:endParaRPr kumimoji="1" lang="ja-JP" altLang="en-US" dirty="0"/>
          </a:p>
        </p:txBody>
      </p:sp>
      <p:sp>
        <p:nvSpPr>
          <p:cNvPr id="31" name="テキスト ボックス 30"/>
          <p:cNvSpPr txBox="1"/>
          <p:nvPr/>
        </p:nvSpPr>
        <p:spPr>
          <a:xfrm>
            <a:off x="4887310" y="5192536"/>
            <a:ext cx="2954655" cy="646331"/>
          </a:xfrm>
          <a:prstGeom prst="rect">
            <a:avLst/>
          </a:prstGeom>
          <a:noFill/>
        </p:spPr>
        <p:txBody>
          <a:bodyPr wrap="none" rtlCol="0">
            <a:spAutoFit/>
          </a:bodyPr>
          <a:lstStyle/>
          <a:p>
            <a:r>
              <a:rPr lang="ja-JP" altLang="en-US"/>
              <a:t>更なる強度</a:t>
            </a:r>
            <a:r>
              <a:rPr kumimoji="1" lang="ja-JP" altLang="en-US"/>
              <a:t>安定化</a:t>
            </a:r>
            <a:r>
              <a:rPr kumimoji="1" lang="ja-JP" altLang="en-US" dirty="0"/>
              <a:t>により</a:t>
            </a:r>
            <a:endParaRPr kumimoji="1" lang="en-US" altLang="ja-JP" dirty="0"/>
          </a:p>
          <a:p>
            <a:r>
              <a:rPr lang="ja-JP" altLang="en-US"/>
              <a:t>周波数</a:t>
            </a:r>
            <a:r>
              <a:rPr lang="ja-JP" altLang="en-US" dirty="0"/>
              <a:t>安定度向上の可能性</a:t>
            </a:r>
            <a:endParaRPr kumimoji="1" lang="ja-JP" altLang="en-US" dirty="0"/>
          </a:p>
        </p:txBody>
      </p:sp>
    </p:spTree>
    <p:extLst>
      <p:ext uri="{BB962C8B-B14F-4D97-AF65-F5344CB8AC3E}">
        <p14:creationId xmlns:p14="http://schemas.microsoft.com/office/powerpoint/2010/main" val="142486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図形グループ 33"/>
          <p:cNvGrpSpPr/>
          <p:nvPr/>
        </p:nvGrpSpPr>
        <p:grpSpPr>
          <a:xfrm>
            <a:off x="4897846" y="3022464"/>
            <a:ext cx="3644406" cy="3333886"/>
            <a:chOff x="260551" y="1559391"/>
            <a:chExt cx="5785932" cy="5279662"/>
          </a:xfrm>
        </p:grpSpPr>
        <p:sp>
          <p:nvSpPr>
            <p:cNvPr id="35" name="テキスト ボックス 34"/>
            <p:cNvSpPr txBox="1"/>
            <p:nvPr/>
          </p:nvSpPr>
          <p:spPr>
            <a:xfrm>
              <a:off x="1131616" y="1631608"/>
              <a:ext cx="4393918" cy="581245"/>
            </a:xfrm>
            <a:prstGeom prst="rect">
              <a:avLst/>
            </a:prstGeom>
            <a:noFill/>
          </p:spPr>
          <p:txBody>
            <a:bodyPr wrap="square" rtlCol="0">
              <a:spAutoFit/>
            </a:bodyPr>
            <a:lstStyle/>
            <a:p>
              <a:r>
                <a:rPr lang="ja-JP" altLang="en-US" dirty="0"/>
                <a:t>ビート周波数の</a:t>
              </a:r>
              <a:r>
                <a:rPr kumimoji="1" lang="ja-JP" altLang="en-US" dirty="0"/>
                <a:t>アラン分散</a:t>
              </a:r>
            </a:p>
          </p:txBody>
        </p:sp>
        <p:pic>
          <p:nvPicPr>
            <p:cNvPr id="49" name="図 48"/>
            <p:cNvPicPr>
              <a:picLocks noChangeAspect="1"/>
            </p:cNvPicPr>
            <p:nvPr/>
          </p:nvPicPr>
          <p:blipFill>
            <a:blip r:embed="rId3"/>
            <a:stretch>
              <a:fillRect/>
            </a:stretch>
          </p:blipFill>
          <p:spPr>
            <a:xfrm>
              <a:off x="260551" y="1559391"/>
              <a:ext cx="5785932" cy="5279662"/>
            </a:xfrm>
            <a:prstGeom prst="rect">
              <a:avLst/>
            </a:prstGeom>
          </p:spPr>
        </p:pic>
      </p:grpSp>
      <p:sp>
        <p:nvSpPr>
          <p:cNvPr id="2" name="タイトル 1"/>
          <p:cNvSpPr>
            <a:spLocks noGrp="1"/>
          </p:cNvSpPr>
          <p:nvPr>
            <p:ph type="title"/>
          </p:nvPr>
        </p:nvSpPr>
        <p:spPr/>
        <p:txBody>
          <a:bodyPr/>
          <a:lstStyle/>
          <a:p>
            <a:r>
              <a:rPr lang="ja-JP" altLang="en-US" dirty="0"/>
              <a:t>長期</a:t>
            </a:r>
            <a:r>
              <a:rPr kumimoji="1" lang="ja-JP" altLang="en-US" dirty="0"/>
              <a:t>周波数安定度</a:t>
            </a:r>
          </a:p>
        </p:txBody>
      </p:sp>
      <p:sp>
        <p:nvSpPr>
          <p:cNvPr id="3" name="日付プレースホルダー 2"/>
          <p:cNvSpPr>
            <a:spLocks noGrp="1"/>
          </p:cNvSpPr>
          <p:nvPr>
            <p:ph type="dt" sz="half" idx="10"/>
          </p:nvPr>
        </p:nvSpPr>
        <p:spPr/>
        <p:txBody>
          <a:bodyPr/>
          <a:lstStyle/>
          <a:p>
            <a:r>
              <a:rPr lang="en-US" altLang="ja-JP" dirty="0"/>
              <a:t>2018/11/2 DECIGO workshop @</a:t>
            </a:r>
            <a:r>
              <a:rPr lang="ja-JP" altLang="en-US" dirty="0"/>
              <a:t>名古屋大学</a:t>
            </a:r>
          </a:p>
        </p:txBody>
      </p:sp>
      <p:grpSp>
        <p:nvGrpSpPr>
          <p:cNvPr id="37" name="図形グループ 36"/>
          <p:cNvGrpSpPr/>
          <p:nvPr/>
        </p:nvGrpSpPr>
        <p:grpSpPr>
          <a:xfrm>
            <a:off x="1407328" y="1546206"/>
            <a:ext cx="5939379" cy="1199025"/>
            <a:chOff x="1418166" y="1417638"/>
            <a:chExt cx="5939379" cy="1199025"/>
          </a:xfrm>
        </p:grpSpPr>
        <p:sp>
          <p:nvSpPr>
            <p:cNvPr id="12" name="片側の 2 つの角を切り取った四角形 11"/>
            <p:cNvSpPr/>
            <p:nvPr/>
          </p:nvSpPr>
          <p:spPr>
            <a:xfrm rot="5400000">
              <a:off x="4430656" y="1778960"/>
              <a:ext cx="322157" cy="429433"/>
            </a:xfrm>
            <a:prstGeom prst="snip2SameRect">
              <a:avLst>
                <a:gd name="adj1" fmla="val 29433"/>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36" name="図形グループ 35"/>
            <p:cNvGrpSpPr/>
            <p:nvPr/>
          </p:nvGrpSpPr>
          <p:grpSpPr>
            <a:xfrm>
              <a:off x="1418166" y="1417638"/>
              <a:ext cx="5939379" cy="1199025"/>
              <a:chOff x="1418166" y="1417638"/>
              <a:chExt cx="5939379" cy="1199025"/>
            </a:xfrm>
          </p:grpSpPr>
          <p:grpSp>
            <p:nvGrpSpPr>
              <p:cNvPr id="25" name="図形グループ 24"/>
              <p:cNvGrpSpPr/>
              <p:nvPr/>
            </p:nvGrpSpPr>
            <p:grpSpPr>
              <a:xfrm>
                <a:off x="1418166" y="1417638"/>
                <a:ext cx="5939379" cy="1199025"/>
                <a:chOff x="1418166" y="1417638"/>
                <a:chExt cx="5939379" cy="1199025"/>
              </a:xfrm>
            </p:grpSpPr>
            <p:grpSp>
              <p:nvGrpSpPr>
                <p:cNvPr id="23" name="図形グループ 22"/>
                <p:cNvGrpSpPr/>
                <p:nvPr/>
              </p:nvGrpSpPr>
              <p:grpSpPr>
                <a:xfrm>
                  <a:off x="1418166" y="1417638"/>
                  <a:ext cx="5939379" cy="1199025"/>
                  <a:chOff x="1418166" y="1417638"/>
                  <a:chExt cx="5939379" cy="1199025"/>
                </a:xfrm>
              </p:grpSpPr>
              <p:cxnSp>
                <p:nvCxnSpPr>
                  <p:cNvPr id="14" name="直線コネクタ 13"/>
                  <p:cNvCxnSpPr/>
                  <p:nvPr/>
                </p:nvCxnSpPr>
                <p:spPr>
                  <a:xfrm flipV="1">
                    <a:off x="4116917" y="1993677"/>
                    <a:ext cx="260101" cy="75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1418166" y="1417638"/>
                    <a:ext cx="1251477" cy="369332"/>
                  </a:xfrm>
                  <a:prstGeom prst="rect">
                    <a:avLst/>
                  </a:prstGeom>
                  <a:noFill/>
                  <a:ln>
                    <a:solidFill>
                      <a:schemeClr val="tx1"/>
                    </a:solidFill>
                  </a:ln>
                </p:spPr>
                <p:txBody>
                  <a:bodyPr wrap="none" rtlCol="0">
                    <a:spAutoFit/>
                  </a:bodyPr>
                  <a:lstStyle/>
                  <a:p>
                    <a:r>
                      <a:rPr kumimoji="1" lang="en-US" altLang="ja-JP" dirty="0"/>
                      <a:t>BBM2 laser</a:t>
                    </a:r>
                    <a:endParaRPr kumimoji="1" lang="ja-JP" altLang="en-US" dirty="0"/>
                  </a:p>
                </p:txBody>
              </p:sp>
              <p:sp>
                <p:nvSpPr>
                  <p:cNvPr id="5" name="テキスト ボックス 4"/>
                  <p:cNvSpPr txBox="1"/>
                  <p:nvPr/>
                </p:nvSpPr>
                <p:spPr>
                  <a:xfrm>
                    <a:off x="1418166" y="2247331"/>
                    <a:ext cx="1251477" cy="369332"/>
                  </a:xfrm>
                  <a:prstGeom prst="rect">
                    <a:avLst/>
                  </a:prstGeom>
                  <a:noFill/>
                  <a:ln>
                    <a:solidFill>
                      <a:schemeClr val="tx1"/>
                    </a:solidFill>
                  </a:ln>
                </p:spPr>
                <p:txBody>
                  <a:bodyPr wrap="none" rtlCol="0">
                    <a:spAutoFit/>
                  </a:bodyPr>
                  <a:lstStyle/>
                  <a:p>
                    <a:r>
                      <a:rPr kumimoji="1" lang="en-US" altLang="ja-JP" dirty="0"/>
                      <a:t>BBM3 laser</a:t>
                    </a:r>
                    <a:endParaRPr kumimoji="1" lang="ja-JP" altLang="en-US" dirty="0"/>
                  </a:p>
                </p:txBody>
              </p:sp>
              <p:cxnSp>
                <p:nvCxnSpPr>
                  <p:cNvPr id="7" name="曲線コネクタ 6"/>
                  <p:cNvCxnSpPr/>
                  <p:nvPr/>
                </p:nvCxnSpPr>
                <p:spPr>
                  <a:xfrm>
                    <a:off x="2669643" y="1564720"/>
                    <a:ext cx="1045107" cy="444500"/>
                  </a:xfrm>
                  <a:prstGeom prst="curvedConnector3">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曲線コネクタ 8"/>
                  <p:cNvCxnSpPr/>
                  <p:nvPr/>
                </p:nvCxnSpPr>
                <p:spPr>
                  <a:xfrm flipV="1">
                    <a:off x="2669643" y="2001257"/>
                    <a:ext cx="1045107" cy="436537"/>
                  </a:xfrm>
                  <a:prstGeom prst="curvedConnector3">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 name="円/楕円 10"/>
                  <p:cNvSpPr/>
                  <p:nvPr/>
                </p:nvSpPr>
                <p:spPr>
                  <a:xfrm>
                    <a:off x="3651250" y="1890132"/>
                    <a:ext cx="465667" cy="222250"/>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5400000">
                    <a:off x="5267902" y="1698183"/>
                    <a:ext cx="509605" cy="600908"/>
                  </a:xfrm>
                  <a:prstGeom prst="triangl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コネクタ 16"/>
                  <p:cNvCxnSpPr>
                    <a:stCxn id="16" idx="0"/>
                  </p:cNvCxnSpPr>
                  <p:nvPr/>
                </p:nvCxnSpPr>
                <p:spPr>
                  <a:xfrm flipV="1">
                    <a:off x="5823159" y="1998637"/>
                    <a:ext cx="431591" cy="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正方形/長方形 18"/>
                  <p:cNvSpPr/>
                  <p:nvPr/>
                </p:nvSpPr>
                <p:spPr>
                  <a:xfrm>
                    <a:off x="6254750" y="1821606"/>
                    <a:ext cx="1102795" cy="3342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rPr>
                      <a:t>Counter</a:t>
                    </a:r>
                    <a:endParaRPr kumimoji="1" lang="ja-JP" altLang="en-US" dirty="0">
                      <a:solidFill>
                        <a:schemeClr val="tx1"/>
                      </a:solidFill>
                    </a:endParaRPr>
                  </a:p>
                </p:txBody>
              </p:sp>
              <p:sp>
                <p:nvSpPr>
                  <p:cNvPr id="21" name="テキスト ボックス 20"/>
                  <p:cNvSpPr txBox="1"/>
                  <p:nvPr/>
                </p:nvSpPr>
                <p:spPr>
                  <a:xfrm>
                    <a:off x="5158752" y="1776387"/>
                    <a:ext cx="600908" cy="369332"/>
                  </a:xfrm>
                  <a:prstGeom prst="rect">
                    <a:avLst/>
                  </a:prstGeom>
                  <a:noFill/>
                </p:spPr>
                <p:txBody>
                  <a:bodyPr wrap="none" rtlCol="0">
                    <a:spAutoFit/>
                  </a:bodyPr>
                  <a:lstStyle/>
                  <a:p>
                    <a:r>
                      <a:rPr kumimoji="1" lang="en-US" altLang="ja-JP" dirty="0"/>
                      <a:t>amp</a:t>
                    </a:r>
                    <a:endParaRPr kumimoji="1" lang="ja-JP" altLang="en-US" dirty="0"/>
                  </a:p>
                </p:txBody>
              </p:sp>
            </p:grpSp>
            <p:sp>
              <p:nvSpPr>
                <p:cNvPr id="24" name="テキスト ボックス 23"/>
                <p:cNvSpPr txBox="1"/>
                <p:nvPr/>
              </p:nvSpPr>
              <p:spPr>
                <a:xfrm>
                  <a:off x="4366435" y="1790266"/>
                  <a:ext cx="445930" cy="369332"/>
                </a:xfrm>
                <a:prstGeom prst="rect">
                  <a:avLst/>
                </a:prstGeom>
                <a:noFill/>
              </p:spPr>
              <p:txBody>
                <a:bodyPr wrap="none" rtlCol="0">
                  <a:spAutoFit/>
                </a:bodyPr>
                <a:lstStyle/>
                <a:p>
                  <a:r>
                    <a:rPr kumimoji="1" lang="en-US" altLang="ja-JP" dirty="0"/>
                    <a:t>PD</a:t>
                  </a:r>
                  <a:endParaRPr kumimoji="1" lang="ja-JP" altLang="en-US" dirty="0"/>
                </a:p>
              </p:txBody>
            </p:sp>
          </p:grpSp>
          <p:cxnSp>
            <p:nvCxnSpPr>
              <p:cNvPr id="28" name="直線コネクタ 27"/>
              <p:cNvCxnSpPr>
                <a:stCxn id="16" idx="3"/>
                <a:endCxn id="12" idx="3"/>
              </p:cNvCxnSpPr>
              <p:nvPr/>
            </p:nvCxnSpPr>
            <p:spPr>
              <a:xfrm flipH="1" flipV="1">
                <a:off x="4806451" y="1993677"/>
                <a:ext cx="415800" cy="496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
        <p:nvSpPr>
          <p:cNvPr id="45" name="テキスト ボックス 44"/>
          <p:cNvSpPr txBox="1"/>
          <p:nvPr/>
        </p:nvSpPr>
        <p:spPr>
          <a:xfrm>
            <a:off x="882640" y="2920813"/>
            <a:ext cx="3416320" cy="369332"/>
          </a:xfrm>
          <a:prstGeom prst="rect">
            <a:avLst/>
          </a:prstGeom>
          <a:noFill/>
        </p:spPr>
        <p:txBody>
          <a:bodyPr wrap="none" rtlCol="0">
            <a:spAutoFit/>
          </a:bodyPr>
          <a:lstStyle/>
          <a:p>
            <a:r>
              <a:rPr kumimoji="1" lang="en-US" altLang="ja-JP" dirty="0"/>
              <a:t>2</a:t>
            </a:r>
            <a:r>
              <a:rPr kumimoji="1" lang="ja-JP" altLang="en-US" dirty="0"/>
              <a:t>台の安定化光源のビート周波数</a:t>
            </a:r>
          </a:p>
        </p:txBody>
      </p:sp>
      <p:sp>
        <p:nvSpPr>
          <p:cNvPr id="46" name="テキスト ボックス 45"/>
          <p:cNvSpPr txBox="1"/>
          <p:nvPr/>
        </p:nvSpPr>
        <p:spPr>
          <a:xfrm>
            <a:off x="5708306" y="2632579"/>
            <a:ext cx="2505814" cy="369332"/>
          </a:xfrm>
          <a:prstGeom prst="rect">
            <a:avLst/>
          </a:prstGeom>
          <a:noFill/>
        </p:spPr>
        <p:txBody>
          <a:bodyPr wrap="none" rtlCol="0">
            <a:spAutoFit/>
          </a:bodyPr>
          <a:lstStyle/>
          <a:p>
            <a:r>
              <a:rPr kumimoji="1" lang="ja-JP" altLang="en-US" dirty="0"/>
              <a:t>ビート信号のアラン分散</a:t>
            </a:r>
          </a:p>
        </p:txBody>
      </p:sp>
      <p:sp>
        <p:nvSpPr>
          <p:cNvPr id="47" name="テキスト ボックス 46"/>
          <p:cNvSpPr txBox="1"/>
          <p:nvPr/>
        </p:nvSpPr>
        <p:spPr>
          <a:xfrm>
            <a:off x="634600" y="3938081"/>
            <a:ext cx="3671198" cy="923330"/>
          </a:xfrm>
          <a:prstGeom prst="rect">
            <a:avLst/>
          </a:prstGeom>
          <a:noFill/>
        </p:spPr>
        <p:txBody>
          <a:bodyPr wrap="none" rtlCol="0">
            <a:spAutoFit/>
          </a:bodyPr>
          <a:lstStyle/>
          <a:p>
            <a:r>
              <a:rPr kumimoji="1" lang="ja-JP" altLang="en-US"/>
              <a:t>さらなる長期的安定度</a:t>
            </a:r>
            <a:r>
              <a:rPr kumimoji="1" lang="ja-JP" altLang="en-US" dirty="0"/>
              <a:t>向上にむけて</a:t>
            </a:r>
            <a:endParaRPr kumimoji="1" lang="en-US" altLang="ja-JP" dirty="0"/>
          </a:p>
          <a:p>
            <a:pPr marL="285750" indent="-285750">
              <a:buFont typeface="Arial" panose="020B0604020202020204" pitchFamily="34" charset="0"/>
              <a:buChar char="•"/>
            </a:pPr>
            <a:r>
              <a:rPr lang="ja-JP" altLang="en-US">
                <a:solidFill>
                  <a:srgbClr val="FF0000"/>
                </a:solidFill>
              </a:rPr>
              <a:t>残留強度変調（</a:t>
            </a:r>
            <a:r>
              <a:rPr lang="en-US" altLang="ja-JP" dirty="0">
                <a:solidFill>
                  <a:srgbClr val="FF0000"/>
                </a:solidFill>
              </a:rPr>
              <a:t>RAM</a:t>
            </a:r>
            <a:r>
              <a:rPr lang="ja-JP" altLang="en-US">
                <a:solidFill>
                  <a:srgbClr val="FF0000"/>
                </a:solidFill>
              </a:rPr>
              <a:t>）</a:t>
            </a:r>
            <a:endParaRPr lang="en-US" altLang="ja-JP" dirty="0">
              <a:solidFill>
                <a:srgbClr val="FF0000"/>
              </a:solidFill>
            </a:endParaRPr>
          </a:p>
          <a:p>
            <a:pPr marL="285750" indent="-285750">
              <a:buFont typeface="Arial" panose="020B0604020202020204" pitchFamily="34" charset="0"/>
              <a:buChar char="•"/>
            </a:pPr>
            <a:r>
              <a:rPr kumimoji="1" lang="ja-JP" altLang="en-US"/>
              <a:t>散乱光</a:t>
            </a:r>
            <a:r>
              <a:rPr kumimoji="1" lang="ja-JP" altLang="en-US" dirty="0"/>
              <a:t>（干渉雑音</a:t>
            </a:r>
            <a:r>
              <a:rPr kumimoji="1" lang="ja-JP" altLang="en-US"/>
              <a:t>対策）</a:t>
            </a:r>
            <a:endParaRPr kumimoji="1" lang="en-US" altLang="ja-JP" dirty="0"/>
          </a:p>
        </p:txBody>
      </p:sp>
      <p:cxnSp>
        <p:nvCxnSpPr>
          <p:cNvPr id="8" name="直線コネクタ 7"/>
          <p:cNvCxnSpPr/>
          <p:nvPr/>
        </p:nvCxnSpPr>
        <p:spPr>
          <a:xfrm>
            <a:off x="5692684" y="5581646"/>
            <a:ext cx="2665203" cy="0"/>
          </a:xfrm>
          <a:prstGeom prst="line">
            <a:avLst/>
          </a:prstGeom>
          <a:ln>
            <a:solidFill>
              <a:srgbClr val="008000"/>
            </a:solidFill>
            <a:prstDash val="sysDash"/>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4582583" y="5767917"/>
            <a:ext cx="565331" cy="793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692684" y="3111932"/>
            <a:ext cx="877163" cy="646331"/>
          </a:xfrm>
          <a:prstGeom prst="rect">
            <a:avLst/>
          </a:prstGeom>
          <a:noFill/>
        </p:spPr>
        <p:txBody>
          <a:bodyPr wrap="none" rtlCol="0">
            <a:spAutoFit/>
          </a:bodyPr>
          <a:lstStyle/>
          <a:p>
            <a:r>
              <a:rPr kumimoji="1" lang="ja-JP" altLang="en-US" dirty="0">
                <a:solidFill>
                  <a:srgbClr val="FF0000"/>
                </a:solidFill>
              </a:rPr>
              <a:t>無制御</a:t>
            </a:r>
            <a:endParaRPr kumimoji="1" lang="en-US" altLang="ja-JP" dirty="0">
              <a:solidFill>
                <a:srgbClr val="FF0000"/>
              </a:solidFill>
            </a:endParaRPr>
          </a:p>
          <a:p>
            <a:r>
              <a:rPr lang="ja-JP" altLang="en-US" dirty="0">
                <a:solidFill>
                  <a:srgbClr val="0000FF"/>
                </a:solidFill>
              </a:rPr>
              <a:t>制御</a:t>
            </a:r>
            <a:endParaRPr kumimoji="1" lang="ja-JP" altLang="en-US" dirty="0">
              <a:solidFill>
                <a:srgbClr val="0000FF"/>
              </a:solidFill>
            </a:endParaRPr>
          </a:p>
        </p:txBody>
      </p:sp>
      <p:sp>
        <p:nvSpPr>
          <p:cNvPr id="13" name="テキスト ボックス 12"/>
          <p:cNvSpPr txBox="1"/>
          <p:nvPr/>
        </p:nvSpPr>
        <p:spPr>
          <a:xfrm>
            <a:off x="5692684" y="5123417"/>
            <a:ext cx="877163" cy="369332"/>
          </a:xfrm>
          <a:prstGeom prst="rect">
            <a:avLst/>
          </a:prstGeom>
          <a:noFill/>
        </p:spPr>
        <p:txBody>
          <a:bodyPr wrap="none" rtlCol="0">
            <a:spAutoFit/>
          </a:bodyPr>
          <a:lstStyle/>
          <a:p>
            <a:r>
              <a:rPr kumimoji="1" lang="ja-JP" altLang="en-US" dirty="0">
                <a:solidFill>
                  <a:srgbClr val="008000"/>
                </a:solidFill>
              </a:rPr>
              <a:t>目標値</a:t>
            </a:r>
          </a:p>
        </p:txBody>
      </p:sp>
    </p:spTree>
    <p:extLst>
      <p:ext uri="{BB962C8B-B14F-4D97-AF65-F5344CB8AC3E}">
        <p14:creationId xmlns:p14="http://schemas.microsoft.com/office/powerpoint/2010/main" val="3925204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下矢印 10"/>
          <p:cNvSpPr/>
          <p:nvPr/>
        </p:nvSpPr>
        <p:spPr>
          <a:xfrm>
            <a:off x="3508550" y="2530407"/>
            <a:ext cx="936531" cy="3017307"/>
          </a:xfrm>
          <a:prstGeom prst="downArrow">
            <a:avLst/>
          </a:prstGeom>
          <a:gradFill flip="none" rotWithShape="1">
            <a:gsLst>
              <a:gs pos="0">
                <a:schemeClr val="bg1"/>
              </a:gs>
              <a:gs pos="100000">
                <a:srgbClr val="0000FF"/>
              </a:gs>
            </a:gsLst>
            <a:lin ang="54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116745" y="318867"/>
            <a:ext cx="7561911" cy="542920"/>
          </a:xfrm>
        </p:spPr>
        <p:txBody>
          <a:bodyPr>
            <a:noAutofit/>
          </a:bodyPr>
          <a:lstStyle/>
          <a:p>
            <a:r>
              <a:rPr kumimoji="1" lang="en-US" altLang="ja-JP" sz="3200" i="1" dirty="0"/>
              <a:t>  </a:t>
            </a:r>
            <a:r>
              <a:rPr kumimoji="1" lang="ja-JP" altLang="en-US" sz="3200" i="1" dirty="0"/>
              <a:t>重力波検出器用光源の開発</a:t>
            </a:r>
            <a:br>
              <a:rPr kumimoji="1" lang="en-US" altLang="ja-JP" sz="3200" i="1" dirty="0"/>
            </a:br>
            <a:r>
              <a:rPr lang="en-US" altLang="ja-JP" sz="2000" i="1" dirty="0"/>
              <a:t>(</a:t>
            </a:r>
            <a:r>
              <a:rPr lang="ja-JP" altLang="en-US" sz="2000" i="1" dirty="0"/>
              <a:t>電通大レーザー研</a:t>
            </a:r>
            <a:r>
              <a:rPr lang="en-US" altLang="ja-JP" sz="2000" i="1" dirty="0"/>
              <a:t>)</a:t>
            </a:r>
            <a:endParaRPr kumimoji="1" lang="ja-JP" altLang="en-US" sz="2000" i="1" dirty="0"/>
          </a:p>
        </p:txBody>
      </p:sp>
      <p:sp>
        <p:nvSpPr>
          <p:cNvPr id="4" name="テキスト ボックス 3"/>
          <p:cNvSpPr txBox="1"/>
          <p:nvPr/>
        </p:nvSpPr>
        <p:spPr>
          <a:xfrm>
            <a:off x="1364915" y="1209001"/>
            <a:ext cx="6761060" cy="523220"/>
          </a:xfrm>
          <a:prstGeom prst="rect">
            <a:avLst/>
          </a:prstGeom>
          <a:noFill/>
        </p:spPr>
        <p:txBody>
          <a:bodyPr wrap="none" rtlCol="0">
            <a:spAutoFit/>
          </a:bodyPr>
          <a:lstStyle/>
          <a:p>
            <a:r>
              <a:rPr kumimoji="1" lang="ja-JP" altLang="en-US" sz="2800" dirty="0"/>
              <a:t>重力波用光源：　　　超高安定度</a:t>
            </a:r>
            <a:r>
              <a:rPr kumimoji="1" lang="en-US" altLang="ja-JP" sz="2800" dirty="0"/>
              <a:t> ---   </a:t>
            </a:r>
            <a:r>
              <a:rPr kumimoji="1" lang="ja-JP" altLang="en-US" sz="2800" dirty="0"/>
              <a:t>高出力</a:t>
            </a:r>
          </a:p>
        </p:txBody>
      </p:sp>
      <p:sp>
        <p:nvSpPr>
          <p:cNvPr id="5" name="テキスト ボックス 4"/>
          <p:cNvSpPr txBox="1"/>
          <p:nvPr/>
        </p:nvSpPr>
        <p:spPr>
          <a:xfrm>
            <a:off x="1372232" y="1951950"/>
            <a:ext cx="6412783" cy="461665"/>
          </a:xfrm>
          <a:prstGeom prst="rect">
            <a:avLst/>
          </a:prstGeom>
          <a:noFill/>
        </p:spPr>
        <p:txBody>
          <a:bodyPr wrap="none" rtlCol="0">
            <a:spAutoFit/>
          </a:bodyPr>
          <a:lstStyle/>
          <a:p>
            <a:r>
              <a:rPr lang="en-US" altLang="ja-JP" sz="2400" dirty="0"/>
              <a:t>TAMA300</a:t>
            </a:r>
            <a:r>
              <a:rPr lang="ja-JP" altLang="en-US" sz="2400" dirty="0"/>
              <a:t>から光源開発に携わる</a:t>
            </a:r>
            <a:r>
              <a:rPr lang="en-US" altLang="ja-JP" sz="2400" dirty="0"/>
              <a:t>(</a:t>
            </a:r>
            <a:r>
              <a:rPr lang="ja-JP" altLang="en-US" sz="2400" dirty="0"/>
              <a:t>植田憲一教授</a:t>
            </a:r>
            <a:r>
              <a:rPr lang="en-US" altLang="ja-JP" sz="2400" dirty="0"/>
              <a:t>)</a:t>
            </a:r>
            <a:endParaRPr kumimoji="1" lang="ja-JP" altLang="en-US" sz="2400" dirty="0"/>
          </a:p>
        </p:txBody>
      </p:sp>
      <p:sp>
        <p:nvSpPr>
          <p:cNvPr id="7" name="テキスト ボックス 6"/>
          <p:cNvSpPr txBox="1"/>
          <p:nvPr/>
        </p:nvSpPr>
        <p:spPr>
          <a:xfrm>
            <a:off x="2026399" y="3794309"/>
            <a:ext cx="3912340" cy="400110"/>
          </a:xfrm>
          <a:prstGeom prst="rect">
            <a:avLst/>
          </a:prstGeom>
          <a:noFill/>
        </p:spPr>
        <p:txBody>
          <a:bodyPr wrap="square" rtlCol="0">
            <a:spAutoFit/>
          </a:bodyPr>
          <a:lstStyle/>
          <a:p>
            <a:r>
              <a:rPr kumimoji="1" lang="en-US" altLang="ja-JP" sz="2000" dirty="0"/>
              <a:t>○</a:t>
            </a:r>
            <a:r>
              <a:rPr lang="en-US" altLang="ja-JP" sz="2000" dirty="0"/>
              <a:t> </a:t>
            </a:r>
            <a:r>
              <a:rPr kumimoji="1" lang="ja-JP" altLang="en-US" sz="2000" dirty="0"/>
              <a:t>高出力ファイバ増幅器</a:t>
            </a:r>
          </a:p>
        </p:txBody>
      </p:sp>
      <p:sp>
        <p:nvSpPr>
          <p:cNvPr id="8" name="テキスト ボックス 7"/>
          <p:cNvSpPr txBox="1"/>
          <p:nvPr/>
        </p:nvSpPr>
        <p:spPr>
          <a:xfrm>
            <a:off x="2029161" y="2705988"/>
            <a:ext cx="3239514" cy="400110"/>
          </a:xfrm>
          <a:prstGeom prst="rect">
            <a:avLst/>
          </a:prstGeom>
          <a:noFill/>
        </p:spPr>
        <p:txBody>
          <a:bodyPr wrap="none" rtlCol="0">
            <a:spAutoFit/>
          </a:bodyPr>
          <a:lstStyle/>
          <a:p>
            <a:r>
              <a:rPr lang="en-US" altLang="ja-JP" sz="2000" dirty="0"/>
              <a:t>○ </a:t>
            </a:r>
            <a:r>
              <a:rPr lang="ja-JP" altLang="en-US" sz="2000" dirty="0"/>
              <a:t>注入同期</a:t>
            </a:r>
            <a:r>
              <a:rPr lang="en-US" altLang="ja-JP" sz="2000" dirty="0" err="1"/>
              <a:t>Nd:YAG</a:t>
            </a:r>
            <a:r>
              <a:rPr lang="en-US" altLang="ja-JP" sz="2000" dirty="0"/>
              <a:t> </a:t>
            </a:r>
            <a:r>
              <a:rPr lang="ja-JP" altLang="en-US" sz="2000" dirty="0"/>
              <a:t>レーザー</a:t>
            </a:r>
            <a:endParaRPr kumimoji="1" lang="ja-JP" altLang="en-US" sz="2000" dirty="0"/>
          </a:p>
        </p:txBody>
      </p:sp>
      <p:sp>
        <p:nvSpPr>
          <p:cNvPr id="9" name="テキスト ボックス 8"/>
          <p:cNvSpPr txBox="1"/>
          <p:nvPr/>
        </p:nvSpPr>
        <p:spPr>
          <a:xfrm>
            <a:off x="2025058" y="3275358"/>
            <a:ext cx="3391173" cy="400110"/>
          </a:xfrm>
          <a:prstGeom prst="rect">
            <a:avLst/>
          </a:prstGeom>
          <a:noFill/>
        </p:spPr>
        <p:txBody>
          <a:bodyPr wrap="none" rtlCol="0">
            <a:spAutoFit/>
          </a:bodyPr>
          <a:lstStyle/>
          <a:p>
            <a:r>
              <a:rPr lang="en-US" altLang="ja-JP" sz="2000" dirty="0"/>
              <a:t>○ </a:t>
            </a:r>
            <a:r>
              <a:rPr lang="ja-JP" altLang="en-US" sz="2000" dirty="0"/>
              <a:t>周波数安定化・強度安定化</a:t>
            </a:r>
            <a:endParaRPr kumimoji="1" lang="ja-JP" altLang="en-US" sz="2000" dirty="0"/>
          </a:p>
        </p:txBody>
      </p:sp>
      <p:sp>
        <p:nvSpPr>
          <p:cNvPr id="10" name="テキスト ボックス 9"/>
          <p:cNvSpPr txBox="1"/>
          <p:nvPr/>
        </p:nvSpPr>
        <p:spPr>
          <a:xfrm>
            <a:off x="2050151" y="4330994"/>
            <a:ext cx="2149973" cy="400110"/>
          </a:xfrm>
          <a:prstGeom prst="rect">
            <a:avLst/>
          </a:prstGeom>
          <a:noFill/>
        </p:spPr>
        <p:txBody>
          <a:bodyPr wrap="none" rtlCol="0">
            <a:spAutoFit/>
          </a:bodyPr>
          <a:lstStyle/>
          <a:p>
            <a:r>
              <a:rPr kumimoji="1" lang="en-US" altLang="ja-JP" sz="2000" dirty="0"/>
              <a:t>○</a:t>
            </a:r>
            <a:r>
              <a:rPr lang="en-US" altLang="ja-JP" sz="2000" dirty="0"/>
              <a:t> </a:t>
            </a:r>
            <a:r>
              <a:rPr kumimoji="1" lang="ja-JP" altLang="en-US" sz="2000" dirty="0"/>
              <a:t>コヒーレント加算</a:t>
            </a:r>
          </a:p>
        </p:txBody>
      </p:sp>
      <p:sp>
        <p:nvSpPr>
          <p:cNvPr id="12" name="テキスト ボックス 11"/>
          <p:cNvSpPr txBox="1"/>
          <p:nvPr/>
        </p:nvSpPr>
        <p:spPr>
          <a:xfrm>
            <a:off x="1900415" y="5669124"/>
            <a:ext cx="5048628" cy="523220"/>
          </a:xfrm>
          <a:prstGeom prst="rect">
            <a:avLst/>
          </a:prstGeom>
          <a:noFill/>
        </p:spPr>
        <p:txBody>
          <a:bodyPr wrap="none" rtlCol="0">
            <a:spAutoFit/>
          </a:bodyPr>
          <a:lstStyle/>
          <a:p>
            <a:r>
              <a:rPr kumimoji="1" lang="en-US" altLang="ja-JP" sz="2800" b="1" dirty="0"/>
              <a:t>DECIGO Pathfinder (DPF) </a:t>
            </a:r>
            <a:r>
              <a:rPr kumimoji="1" lang="ja-JP" altLang="en-US" sz="2800" b="1" dirty="0"/>
              <a:t>用光源</a:t>
            </a:r>
          </a:p>
        </p:txBody>
      </p:sp>
    </p:spTree>
    <p:extLst>
      <p:ext uri="{BB962C8B-B14F-4D97-AF65-F5344CB8AC3E}">
        <p14:creationId xmlns:p14="http://schemas.microsoft.com/office/powerpoint/2010/main" val="1529107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残留強度変調（</a:t>
            </a:r>
            <a:r>
              <a:rPr kumimoji="1" lang="en-US" altLang="ja-JP" dirty="0"/>
              <a:t>RAM</a:t>
            </a:r>
            <a:r>
              <a:rPr kumimoji="1" lang="ja-JP" altLang="en-US" dirty="0"/>
              <a:t>）の抑制</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995312" y="2392526"/>
            <a:ext cx="1569660" cy="369332"/>
          </a:xfrm>
          <a:prstGeom prst="rect">
            <a:avLst/>
          </a:prstGeom>
          <a:noFill/>
        </p:spPr>
        <p:txBody>
          <a:bodyPr wrap="none" rtlCol="0">
            <a:spAutoFit/>
          </a:bodyPr>
          <a:lstStyle/>
          <a:p>
            <a:r>
              <a:rPr kumimoji="1" lang="ja-JP" altLang="en-US" dirty="0">
                <a:solidFill>
                  <a:srgbClr val="FF0000"/>
                </a:solidFill>
              </a:rPr>
              <a:t>残留強度変調</a:t>
            </a:r>
          </a:p>
        </p:txBody>
      </p:sp>
      <p:sp>
        <p:nvSpPr>
          <p:cNvPr id="5" name="テキスト ボックス 4"/>
          <p:cNvSpPr txBox="1"/>
          <p:nvPr/>
        </p:nvSpPr>
        <p:spPr>
          <a:xfrm>
            <a:off x="2134961" y="3419400"/>
            <a:ext cx="2073705" cy="369332"/>
          </a:xfrm>
          <a:prstGeom prst="rect">
            <a:avLst/>
          </a:prstGeom>
          <a:noFill/>
        </p:spPr>
        <p:txBody>
          <a:bodyPr wrap="none" rtlCol="0">
            <a:spAutoFit/>
          </a:bodyPr>
          <a:lstStyle/>
          <a:p>
            <a:r>
              <a:rPr kumimoji="1" lang="ja-JP" altLang="en-US" dirty="0"/>
              <a:t>信号の</a:t>
            </a:r>
            <a:r>
              <a:rPr kumimoji="1" lang="en-US" altLang="ja-JP" dirty="0"/>
              <a:t>DC</a:t>
            </a:r>
            <a:r>
              <a:rPr kumimoji="1" lang="ja-JP" altLang="en-US" dirty="0"/>
              <a:t>オフセット</a:t>
            </a:r>
          </a:p>
        </p:txBody>
      </p:sp>
      <p:grpSp>
        <p:nvGrpSpPr>
          <p:cNvPr id="8" name="図形グループ 7"/>
          <p:cNvGrpSpPr/>
          <p:nvPr/>
        </p:nvGrpSpPr>
        <p:grpSpPr>
          <a:xfrm>
            <a:off x="686402" y="2202124"/>
            <a:ext cx="2283375" cy="1719579"/>
            <a:chOff x="908652" y="2258775"/>
            <a:chExt cx="2283375" cy="1719579"/>
          </a:xfrm>
        </p:grpSpPr>
        <p:pic>
          <p:nvPicPr>
            <p:cNvPr id="6" name="図 5"/>
            <p:cNvPicPr>
              <a:picLocks noChangeAspect="1"/>
            </p:cNvPicPr>
            <p:nvPr/>
          </p:nvPicPr>
          <p:blipFill>
            <a:blip r:embed="rId2"/>
            <a:stretch>
              <a:fillRect/>
            </a:stretch>
          </p:blipFill>
          <p:spPr>
            <a:xfrm>
              <a:off x="908652" y="2258775"/>
              <a:ext cx="2283375" cy="1719579"/>
            </a:xfrm>
            <a:prstGeom prst="rect">
              <a:avLst/>
            </a:prstGeom>
          </p:spPr>
        </p:pic>
        <p:pic>
          <p:nvPicPr>
            <p:cNvPr id="7" name="図 6"/>
            <p:cNvPicPr>
              <a:picLocks noChangeAspect="1"/>
            </p:cNvPicPr>
            <p:nvPr/>
          </p:nvPicPr>
          <p:blipFill>
            <a:blip r:embed="rId3"/>
            <a:stretch>
              <a:fillRect/>
            </a:stretch>
          </p:blipFill>
          <p:spPr>
            <a:xfrm>
              <a:off x="1234421" y="2627510"/>
              <a:ext cx="1499159" cy="911769"/>
            </a:xfrm>
            <a:prstGeom prst="rect">
              <a:avLst/>
            </a:prstGeom>
          </p:spPr>
        </p:pic>
      </p:grpSp>
      <p:grpSp>
        <p:nvGrpSpPr>
          <p:cNvPr id="13" name="図形グループ 12"/>
          <p:cNvGrpSpPr/>
          <p:nvPr/>
        </p:nvGrpSpPr>
        <p:grpSpPr>
          <a:xfrm>
            <a:off x="239388" y="4016942"/>
            <a:ext cx="4952057" cy="2067132"/>
            <a:chOff x="307860" y="4472051"/>
            <a:chExt cx="4754870" cy="1882712"/>
          </a:xfrm>
        </p:grpSpPr>
        <p:sp>
          <p:nvSpPr>
            <p:cNvPr id="14" name="テキスト ボックス 13"/>
            <p:cNvSpPr txBox="1"/>
            <p:nvPr/>
          </p:nvSpPr>
          <p:spPr>
            <a:xfrm>
              <a:off x="1817305" y="5321074"/>
              <a:ext cx="184666" cy="369332"/>
            </a:xfrm>
            <a:prstGeom prst="rect">
              <a:avLst/>
            </a:prstGeom>
            <a:noFill/>
          </p:spPr>
          <p:txBody>
            <a:bodyPr wrap="none" rtlCol="0">
              <a:spAutoFit/>
            </a:bodyPr>
            <a:lstStyle/>
            <a:p>
              <a:endParaRPr kumimoji="1" lang="ja-JP" altLang="en-US" dirty="0"/>
            </a:p>
          </p:txBody>
        </p:sp>
        <p:grpSp>
          <p:nvGrpSpPr>
            <p:cNvPr id="15" name="グループ化 9">
              <a:extLst>
                <a:ext uri="{FF2B5EF4-FFF2-40B4-BE49-F238E27FC236}">
                  <a16:creationId xmlns:a16="http://schemas.microsoft.com/office/drawing/2014/main" id="{124342AA-7694-F143-88FE-8AC670D72B9B}"/>
                </a:ext>
              </a:extLst>
            </p:cNvPr>
            <p:cNvGrpSpPr/>
            <p:nvPr/>
          </p:nvGrpSpPr>
          <p:grpSpPr>
            <a:xfrm>
              <a:off x="307860" y="4472051"/>
              <a:ext cx="4754870" cy="1882712"/>
              <a:chOff x="307860" y="4472051"/>
              <a:chExt cx="4754870" cy="1882712"/>
            </a:xfrm>
          </p:grpSpPr>
          <p:pic>
            <p:nvPicPr>
              <p:cNvPr id="18" name="図 17"/>
              <p:cNvPicPr>
                <a:picLocks noChangeAspect="1"/>
              </p:cNvPicPr>
              <p:nvPr/>
            </p:nvPicPr>
            <p:blipFill>
              <a:blip r:embed="rId4"/>
              <a:stretch>
                <a:fillRect/>
              </a:stretch>
            </p:blipFill>
            <p:spPr>
              <a:xfrm>
                <a:off x="307860" y="4481426"/>
                <a:ext cx="4754870" cy="1873337"/>
              </a:xfrm>
              <a:prstGeom prst="rect">
                <a:avLst/>
              </a:prstGeom>
            </p:spPr>
          </p:pic>
          <p:sp>
            <p:nvSpPr>
              <p:cNvPr id="19" name="テキスト ボックス 18">
                <a:extLst>
                  <a:ext uri="{FF2B5EF4-FFF2-40B4-BE49-F238E27FC236}">
                    <a16:creationId xmlns:a16="http://schemas.microsoft.com/office/drawing/2014/main" id="{777E076A-BD93-7340-92EF-B08282B74EC5}"/>
                  </a:ext>
                </a:extLst>
              </p:cNvPr>
              <p:cNvSpPr txBox="1"/>
              <p:nvPr/>
            </p:nvSpPr>
            <p:spPr>
              <a:xfrm>
                <a:off x="1909638" y="4472051"/>
                <a:ext cx="1800493" cy="369332"/>
              </a:xfrm>
              <a:prstGeom prst="rect">
                <a:avLst/>
              </a:prstGeom>
              <a:noFill/>
            </p:spPr>
            <p:txBody>
              <a:bodyPr wrap="none" rtlCol="0">
                <a:spAutoFit/>
              </a:bodyPr>
              <a:lstStyle/>
              <a:p>
                <a:r>
                  <a:rPr lang="ja-JP" altLang="en-US"/>
                  <a:t>電気光学変調子</a:t>
                </a:r>
                <a:endParaRPr kumimoji="1" lang="ja-JP" altLang="en-US"/>
              </a:p>
            </p:txBody>
          </p:sp>
        </p:grpSp>
        <p:sp>
          <p:nvSpPr>
            <p:cNvPr id="16" name="ドーナツ 15"/>
            <p:cNvSpPr/>
            <p:nvPr/>
          </p:nvSpPr>
          <p:spPr>
            <a:xfrm>
              <a:off x="990700" y="5321074"/>
              <a:ext cx="164097" cy="295485"/>
            </a:xfrm>
            <a:prstGeom prst="donut">
              <a:avLst>
                <a:gd name="adj" fmla="val 1960"/>
              </a:avLst>
            </a:prstGeom>
            <a:solidFill>
              <a:srgbClr val="FF0000"/>
            </a:solid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ドーナツ 16"/>
            <p:cNvSpPr/>
            <p:nvPr/>
          </p:nvSpPr>
          <p:spPr>
            <a:xfrm>
              <a:off x="1112456" y="5126276"/>
              <a:ext cx="586535" cy="152400"/>
            </a:xfrm>
            <a:prstGeom prst="donut">
              <a:avLst>
                <a:gd name="adj" fmla="val 1960"/>
              </a:avLst>
            </a:prstGeom>
            <a:solidFill>
              <a:srgbClr val="FF0000"/>
            </a:solid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1" name="テキスト ボックス 20"/>
          <p:cNvSpPr txBox="1"/>
          <p:nvPr/>
        </p:nvSpPr>
        <p:spPr>
          <a:xfrm>
            <a:off x="532531" y="1345947"/>
            <a:ext cx="5480988" cy="923330"/>
          </a:xfrm>
          <a:prstGeom prst="rect">
            <a:avLst/>
          </a:prstGeom>
          <a:noFill/>
        </p:spPr>
        <p:txBody>
          <a:bodyPr wrap="none" rtlCol="0">
            <a:spAutoFit/>
          </a:bodyPr>
          <a:lstStyle/>
          <a:p>
            <a:r>
              <a:rPr lang="ja-JP" altLang="en-US" dirty="0"/>
              <a:t>ロックイン検出での位相変調に</a:t>
            </a:r>
            <a:r>
              <a:rPr lang="ja-JP" altLang="en-US" dirty="0">
                <a:solidFill>
                  <a:srgbClr val="FF0000"/>
                </a:solidFill>
              </a:rPr>
              <a:t>強度変調</a:t>
            </a:r>
            <a:r>
              <a:rPr lang="ja-JP" altLang="en-US" dirty="0"/>
              <a:t>がカップリング</a:t>
            </a:r>
            <a:endParaRPr kumimoji="1" lang="en-US" altLang="ja-JP" dirty="0"/>
          </a:p>
          <a:p>
            <a:r>
              <a:rPr kumimoji="1" lang="en-US" altLang="ja-JP" dirty="0"/>
              <a:t>→</a:t>
            </a:r>
            <a:r>
              <a:rPr kumimoji="1" lang="ja-JP" altLang="en-US" dirty="0"/>
              <a:t>復調信号のオフセット</a:t>
            </a:r>
            <a:endParaRPr kumimoji="1" lang="en-US" altLang="ja-JP" dirty="0"/>
          </a:p>
          <a:p>
            <a:r>
              <a:rPr lang="en-US" altLang="ja-JP" dirty="0"/>
              <a:t>→</a:t>
            </a:r>
            <a:r>
              <a:rPr lang="ja-JP" altLang="en-US" dirty="0"/>
              <a:t>長期的な安定度の劣化</a:t>
            </a:r>
            <a:endParaRPr kumimoji="1" lang="ja-JP" altLang="en-US" dirty="0"/>
          </a:p>
        </p:txBody>
      </p:sp>
      <p:grpSp>
        <p:nvGrpSpPr>
          <p:cNvPr id="23" name="図形グループ 22"/>
          <p:cNvGrpSpPr/>
          <p:nvPr/>
        </p:nvGrpSpPr>
        <p:grpSpPr>
          <a:xfrm>
            <a:off x="5191445" y="2455773"/>
            <a:ext cx="3548424" cy="3477043"/>
            <a:chOff x="5138376" y="2428457"/>
            <a:chExt cx="3355463" cy="3258065"/>
          </a:xfrm>
        </p:grpSpPr>
        <p:grpSp>
          <p:nvGrpSpPr>
            <p:cNvPr id="9" name="グループ化 1">
              <a:extLst>
                <a:ext uri="{FF2B5EF4-FFF2-40B4-BE49-F238E27FC236}">
                  <a16:creationId xmlns:a16="http://schemas.microsoft.com/office/drawing/2014/main" id="{0439F061-9CDD-6C41-8F0E-5D85E023B92D}"/>
                </a:ext>
              </a:extLst>
            </p:cNvPr>
            <p:cNvGrpSpPr/>
            <p:nvPr/>
          </p:nvGrpSpPr>
          <p:grpSpPr>
            <a:xfrm>
              <a:off x="5138376" y="2428457"/>
              <a:ext cx="3355463" cy="3258065"/>
              <a:chOff x="5175096" y="2069471"/>
              <a:chExt cx="3758162" cy="3805814"/>
            </a:xfrm>
          </p:grpSpPr>
          <p:pic>
            <p:nvPicPr>
              <p:cNvPr id="10" name="図 9"/>
              <p:cNvPicPr>
                <a:picLocks noChangeAspect="1"/>
              </p:cNvPicPr>
              <p:nvPr/>
            </p:nvPicPr>
            <p:blipFill>
              <a:blip r:embed="rId5"/>
              <a:stretch>
                <a:fillRect/>
              </a:stretch>
            </p:blipFill>
            <p:spPr>
              <a:xfrm>
                <a:off x="5175096" y="2438803"/>
                <a:ext cx="3758162" cy="3436482"/>
              </a:xfrm>
              <a:prstGeom prst="rect">
                <a:avLst/>
              </a:prstGeom>
            </p:spPr>
          </p:pic>
          <p:sp>
            <p:nvSpPr>
              <p:cNvPr id="11" name="テキスト ボックス 10"/>
              <p:cNvSpPr txBox="1"/>
              <p:nvPr/>
            </p:nvSpPr>
            <p:spPr>
              <a:xfrm>
                <a:off x="5882260" y="2069471"/>
                <a:ext cx="2736647" cy="369332"/>
              </a:xfrm>
              <a:prstGeom prst="rect">
                <a:avLst/>
              </a:prstGeom>
              <a:noFill/>
            </p:spPr>
            <p:txBody>
              <a:bodyPr wrap="none" rtlCol="0">
                <a:spAutoFit/>
              </a:bodyPr>
              <a:lstStyle/>
              <a:p>
                <a:r>
                  <a:rPr lang="ja-JP" altLang="en-US" dirty="0"/>
                  <a:t>ビート周波数の</a:t>
                </a:r>
                <a:r>
                  <a:rPr kumimoji="1" lang="ja-JP" altLang="en-US" dirty="0"/>
                  <a:t>アラン分散</a:t>
                </a:r>
              </a:p>
            </p:txBody>
          </p:sp>
        </p:grpSp>
        <p:sp>
          <p:nvSpPr>
            <p:cNvPr id="22" name="テキスト ボックス 21"/>
            <p:cNvSpPr txBox="1"/>
            <p:nvPr/>
          </p:nvSpPr>
          <p:spPr>
            <a:xfrm>
              <a:off x="5695682" y="2779201"/>
              <a:ext cx="723275" cy="738664"/>
            </a:xfrm>
            <a:prstGeom prst="rect">
              <a:avLst/>
            </a:prstGeom>
            <a:noFill/>
          </p:spPr>
          <p:txBody>
            <a:bodyPr wrap="none" rtlCol="0">
              <a:spAutoFit/>
            </a:bodyPr>
            <a:lstStyle/>
            <a:p>
              <a:r>
                <a:rPr lang="ja-JP" altLang="en-US" sz="1400" dirty="0">
                  <a:solidFill>
                    <a:srgbClr val="FF0000"/>
                  </a:solidFill>
                </a:rPr>
                <a:t>無制御</a:t>
              </a:r>
              <a:endParaRPr lang="en-US" altLang="ja-JP" sz="1400" dirty="0">
                <a:solidFill>
                  <a:srgbClr val="FF0000"/>
                </a:solidFill>
              </a:endParaRPr>
            </a:p>
            <a:p>
              <a:r>
                <a:rPr kumimoji="1" lang="ja-JP" altLang="en-US" sz="1400" dirty="0">
                  <a:solidFill>
                    <a:srgbClr val="0000FF"/>
                  </a:solidFill>
                </a:rPr>
                <a:t>改良前</a:t>
              </a:r>
              <a:endParaRPr kumimoji="1" lang="en-US" altLang="ja-JP" sz="1400" dirty="0">
                <a:solidFill>
                  <a:srgbClr val="0000FF"/>
                </a:solidFill>
              </a:endParaRPr>
            </a:p>
            <a:p>
              <a:r>
                <a:rPr lang="ja-JP" altLang="en-US" sz="1400" dirty="0">
                  <a:solidFill>
                    <a:srgbClr val="008000"/>
                  </a:solidFill>
                </a:rPr>
                <a:t>改良後</a:t>
              </a:r>
              <a:endParaRPr kumimoji="1" lang="ja-JP" altLang="en-US" sz="1400" dirty="0">
                <a:solidFill>
                  <a:srgbClr val="008000"/>
                </a:solidFill>
              </a:endParaRPr>
            </a:p>
          </p:txBody>
        </p:sp>
      </p:grpSp>
      <p:sp>
        <p:nvSpPr>
          <p:cNvPr id="12" name="テキスト ボックス 11"/>
          <p:cNvSpPr txBox="1"/>
          <p:nvPr/>
        </p:nvSpPr>
        <p:spPr>
          <a:xfrm>
            <a:off x="4783819" y="1748128"/>
            <a:ext cx="3417560" cy="646331"/>
          </a:xfrm>
          <a:prstGeom prst="rect">
            <a:avLst/>
          </a:prstGeom>
          <a:noFill/>
        </p:spPr>
        <p:txBody>
          <a:bodyPr wrap="none" rtlCol="0">
            <a:spAutoFit/>
          </a:bodyPr>
          <a:lstStyle/>
          <a:p>
            <a:r>
              <a:rPr lang="ja-JP" altLang="en-US" dirty="0"/>
              <a:t>電気光学変調子（</a:t>
            </a:r>
            <a:r>
              <a:rPr lang="en-US" altLang="ja-JP" dirty="0"/>
              <a:t>EOM</a:t>
            </a:r>
            <a:r>
              <a:rPr lang="ja-JP" altLang="en-US" dirty="0"/>
              <a:t>）の複屈折</a:t>
            </a:r>
            <a:endParaRPr lang="en-US" altLang="ja-JP" dirty="0"/>
          </a:p>
          <a:p>
            <a:r>
              <a:rPr kumimoji="1" lang="en-US" altLang="ja-JP" dirty="0"/>
              <a:t>→</a:t>
            </a:r>
            <a:r>
              <a:rPr kumimoji="1" lang="ja-JP" altLang="en-US" dirty="0">
                <a:solidFill>
                  <a:srgbClr val="FF0000"/>
                </a:solidFill>
              </a:rPr>
              <a:t>温度</a:t>
            </a:r>
            <a:r>
              <a:rPr kumimoji="1" lang="ja-JP" altLang="en-US" dirty="0"/>
              <a:t>、電気</a:t>
            </a:r>
          </a:p>
        </p:txBody>
      </p:sp>
    </p:spTree>
    <p:extLst>
      <p:ext uri="{BB962C8B-B14F-4D97-AF65-F5344CB8AC3E}">
        <p14:creationId xmlns:p14="http://schemas.microsoft.com/office/powerpoint/2010/main" val="207497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まとめと今後の展望</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622251" y="1231975"/>
            <a:ext cx="1326004" cy="461665"/>
          </a:xfrm>
          <a:prstGeom prst="rect">
            <a:avLst/>
          </a:prstGeom>
          <a:noFill/>
        </p:spPr>
        <p:txBody>
          <a:bodyPr wrap="none" rtlCol="0">
            <a:spAutoFit/>
          </a:bodyPr>
          <a:lstStyle/>
          <a:p>
            <a:pPr marL="342900" indent="-342900">
              <a:buFont typeface="Arial"/>
              <a:buChar char="•"/>
            </a:pPr>
            <a:r>
              <a:rPr lang="ja-JP" altLang="en-US" sz="2400" dirty="0"/>
              <a:t>まとめ</a:t>
            </a:r>
            <a:endParaRPr kumimoji="1" lang="ja-JP" altLang="en-US" sz="2400" dirty="0"/>
          </a:p>
        </p:txBody>
      </p:sp>
      <p:grpSp>
        <p:nvGrpSpPr>
          <p:cNvPr id="23" name="図形グループ 22"/>
          <p:cNvGrpSpPr/>
          <p:nvPr/>
        </p:nvGrpSpPr>
        <p:grpSpPr>
          <a:xfrm>
            <a:off x="1047719" y="1693640"/>
            <a:ext cx="5406898" cy="2308325"/>
            <a:chOff x="1047719" y="1693640"/>
            <a:chExt cx="5406898" cy="2308325"/>
          </a:xfrm>
        </p:grpSpPr>
        <p:sp>
          <p:nvSpPr>
            <p:cNvPr id="5" name="テキスト ボックス 4"/>
            <p:cNvSpPr txBox="1"/>
            <p:nvPr/>
          </p:nvSpPr>
          <p:spPr>
            <a:xfrm>
              <a:off x="1047719" y="1693640"/>
              <a:ext cx="1851789" cy="2031325"/>
            </a:xfrm>
            <a:prstGeom prst="rect">
              <a:avLst/>
            </a:prstGeom>
            <a:noFill/>
          </p:spPr>
          <p:txBody>
            <a:bodyPr wrap="none" rtlCol="0">
              <a:spAutoFit/>
            </a:bodyPr>
            <a:lstStyle/>
            <a:p>
              <a:pPr marL="285750" indent="-285750">
                <a:buFont typeface="Wingdings" charset="2"/>
                <a:buChar char="v"/>
              </a:pPr>
              <a:r>
                <a:rPr lang="ja-JP" altLang="en-US" dirty="0"/>
                <a:t>周波数安定化</a:t>
              </a:r>
              <a:endParaRPr lang="en-US" altLang="ja-JP" dirty="0"/>
            </a:p>
            <a:p>
              <a:pPr marL="285750" indent="-285750">
                <a:buFont typeface="Wingdings" charset="2"/>
                <a:buChar char="v"/>
              </a:pPr>
              <a:endParaRPr kumimoji="1" lang="en-US" altLang="ja-JP" dirty="0"/>
            </a:p>
            <a:p>
              <a:pPr marL="285750" indent="-285750">
                <a:buFont typeface="Wingdings" charset="2"/>
                <a:buChar char="v"/>
              </a:pPr>
              <a:endParaRPr lang="en-US" altLang="ja-JP" dirty="0"/>
            </a:p>
            <a:p>
              <a:pPr marL="285750" indent="-285750">
                <a:buFont typeface="Wingdings" charset="2"/>
                <a:buChar char="v"/>
              </a:pPr>
              <a:endParaRPr lang="en-US" altLang="ja-JP" dirty="0"/>
            </a:p>
            <a:p>
              <a:endParaRPr lang="en-US" altLang="ja-JP" dirty="0"/>
            </a:p>
            <a:p>
              <a:endParaRPr lang="en-US" altLang="ja-JP" dirty="0"/>
            </a:p>
            <a:p>
              <a:pPr marL="285750" indent="-285750">
                <a:buFont typeface="Wingdings" charset="2"/>
                <a:buChar char="v"/>
              </a:pPr>
              <a:r>
                <a:rPr kumimoji="1" lang="ja-JP" altLang="en-US" dirty="0"/>
                <a:t>強度安定化</a:t>
              </a:r>
            </a:p>
          </p:txBody>
        </p:sp>
        <p:sp>
          <p:nvSpPr>
            <p:cNvPr id="6" name="テキスト ボックス 5"/>
            <p:cNvSpPr txBox="1"/>
            <p:nvPr/>
          </p:nvSpPr>
          <p:spPr>
            <a:xfrm>
              <a:off x="1433235" y="2051536"/>
              <a:ext cx="4993675" cy="646331"/>
            </a:xfrm>
            <a:prstGeom prst="rect">
              <a:avLst/>
            </a:prstGeom>
            <a:noFill/>
          </p:spPr>
          <p:txBody>
            <a:bodyPr wrap="none" rtlCol="0">
              <a:spAutoFit/>
            </a:bodyPr>
            <a:lstStyle/>
            <a:p>
              <a:r>
                <a:rPr kumimoji="1" lang="en-US" altLang="ja-JP" dirty="0"/>
                <a:t>BBM2, BBM3 </a:t>
              </a:r>
              <a:r>
                <a:rPr kumimoji="1" lang="ja-JP" altLang="en-US" dirty="0"/>
                <a:t>の誤差信号評価で</a:t>
              </a:r>
              <a:r>
                <a:rPr kumimoji="1" lang="en-US" altLang="ja-JP" dirty="0">
                  <a:solidFill>
                    <a:srgbClr val="FF0000"/>
                  </a:solidFill>
                </a:rPr>
                <a:t>1 Hz/</a:t>
              </a:r>
              <a:r>
                <a:rPr lang="en-US" altLang="ja-JP" dirty="0">
                  <a:solidFill>
                    <a:srgbClr val="FF0000"/>
                  </a:solidFill>
                </a:rPr>
                <a:t>√</a:t>
              </a:r>
              <a:r>
                <a:rPr kumimoji="1" lang="en-US" altLang="ja-JP" dirty="0">
                  <a:solidFill>
                    <a:srgbClr val="FF0000"/>
                  </a:solidFill>
                </a:rPr>
                <a:t>Hz</a:t>
              </a:r>
              <a:r>
                <a:rPr kumimoji="1" lang="ja-JP" altLang="en-US" dirty="0"/>
                <a:t>達成　済</a:t>
              </a:r>
              <a:endParaRPr kumimoji="1" lang="en-US" altLang="ja-JP" dirty="0"/>
            </a:p>
            <a:p>
              <a:r>
                <a:rPr lang="en-US" altLang="ja-JP" dirty="0"/>
                <a:t>→beat</a:t>
              </a:r>
              <a:r>
                <a:rPr lang="ja-JP" altLang="en-US" dirty="0"/>
                <a:t>信号測定</a:t>
              </a:r>
              <a:r>
                <a:rPr lang="en-US" altLang="ja-JP" dirty="0"/>
                <a:t>(</a:t>
              </a:r>
              <a:r>
                <a:rPr lang="ja-JP" altLang="en-US" dirty="0">
                  <a:solidFill>
                    <a:srgbClr val="0000FF"/>
                  </a:solidFill>
                </a:rPr>
                <a:t>差動受光</a:t>
              </a:r>
              <a:r>
                <a:rPr lang="ja-JP" altLang="en-US" dirty="0"/>
                <a:t>、</a:t>
              </a:r>
              <a:r>
                <a:rPr lang="en-US" altLang="ja-JP" dirty="0">
                  <a:solidFill>
                    <a:srgbClr val="0000FF"/>
                  </a:solidFill>
                </a:rPr>
                <a:t>RAM</a:t>
              </a:r>
              <a:r>
                <a:rPr lang="ja-JP" altLang="en-US" dirty="0">
                  <a:solidFill>
                    <a:srgbClr val="0000FF"/>
                  </a:solidFill>
                </a:rPr>
                <a:t>対策</a:t>
              </a:r>
              <a:r>
                <a:rPr lang="en-US" altLang="ja-JP" dirty="0"/>
                <a:t>)</a:t>
              </a:r>
              <a:endParaRPr kumimoji="1" lang="ja-JP" altLang="en-US" dirty="0"/>
            </a:p>
          </p:txBody>
        </p:sp>
        <p:sp>
          <p:nvSpPr>
            <p:cNvPr id="7" name="テキスト ボックス 6"/>
            <p:cNvSpPr txBox="1"/>
            <p:nvPr/>
          </p:nvSpPr>
          <p:spPr>
            <a:xfrm>
              <a:off x="1433235" y="3632633"/>
              <a:ext cx="3356696" cy="369332"/>
            </a:xfrm>
            <a:prstGeom prst="rect">
              <a:avLst/>
            </a:prstGeom>
            <a:noFill/>
          </p:spPr>
          <p:txBody>
            <a:bodyPr wrap="none" rtlCol="0">
              <a:spAutoFit/>
            </a:bodyPr>
            <a:lstStyle/>
            <a:p>
              <a:r>
                <a:rPr kumimoji="1" lang="ja-JP" altLang="en-US" dirty="0"/>
                <a:t>強度安定度　</a:t>
              </a:r>
              <a:r>
                <a:rPr kumimoji="1" lang="en-US" altLang="ja-JP" dirty="0">
                  <a:solidFill>
                    <a:srgbClr val="FF0000"/>
                  </a:solidFill>
                </a:rPr>
                <a:t>5.0×10</a:t>
              </a:r>
              <a:r>
                <a:rPr lang="en-US" altLang="ja-JP" baseline="30000" dirty="0">
                  <a:solidFill>
                    <a:srgbClr val="FF0000"/>
                  </a:solidFill>
                </a:rPr>
                <a:t>-8</a:t>
              </a:r>
              <a:r>
                <a:rPr lang="en-US" altLang="ja-JP" dirty="0">
                  <a:solidFill>
                    <a:srgbClr val="FF0000"/>
                  </a:solidFill>
                </a:rPr>
                <a:t>/√Hz</a:t>
              </a:r>
              <a:r>
                <a:rPr lang="ja-JP" altLang="en-US" dirty="0"/>
                <a:t>を達成</a:t>
              </a:r>
              <a:endParaRPr kumimoji="1" lang="ja-JP" altLang="en-US" dirty="0"/>
            </a:p>
          </p:txBody>
        </p:sp>
        <p:sp>
          <p:nvSpPr>
            <p:cNvPr id="8" name="テキスト ボックス 7"/>
            <p:cNvSpPr txBox="1"/>
            <p:nvPr/>
          </p:nvSpPr>
          <p:spPr>
            <a:xfrm>
              <a:off x="1948255" y="2677383"/>
              <a:ext cx="4506362" cy="646331"/>
            </a:xfrm>
            <a:prstGeom prst="rect">
              <a:avLst/>
            </a:prstGeom>
            <a:noFill/>
          </p:spPr>
          <p:txBody>
            <a:bodyPr wrap="none" rtlCol="0">
              <a:spAutoFit/>
            </a:bodyPr>
            <a:lstStyle/>
            <a:p>
              <a:pPr marL="285750" indent="-285750">
                <a:buFont typeface="Arial"/>
                <a:buChar char="•"/>
              </a:pPr>
              <a:r>
                <a:rPr lang="en-US" altLang="ja-JP" dirty="0"/>
                <a:t>A</a:t>
              </a:r>
              <a:r>
                <a:rPr kumimoji="1" lang="en-US" altLang="ja-JP" dirty="0"/>
                <a:t>llan </a:t>
              </a:r>
              <a:r>
                <a:rPr kumimoji="1" lang="ja-JP" altLang="en-US" dirty="0"/>
                <a:t>分散</a:t>
              </a:r>
              <a:r>
                <a:rPr kumimoji="1" lang="en-US" altLang="ja-JP" dirty="0"/>
                <a:t>…</a:t>
              </a:r>
              <a:r>
                <a:rPr lang="ja-JP" altLang="en-US" dirty="0"/>
                <a:t>長期、短期ともに</a:t>
              </a:r>
              <a:r>
                <a:rPr lang="en-US" altLang="ja-JP" i="1" dirty="0" err="1"/>
                <a:t>Δf</a:t>
              </a:r>
              <a:r>
                <a:rPr lang="en-US" altLang="ja-JP" i="1" dirty="0"/>
                <a:t>/f </a:t>
              </a:r>
              <a:r>
                <a:rPr lang="en-US" altLang="ja-JP" dirty="0"/>
                <a:t>= </a:t>
              </a:r>
              <a:r>
                <a:rPr lang="en-US" altLang="ja-JP" dirty="0">
                  <a:solidFill>
                    <a:srgbClr val="FF0000"/>
                  </a:solidFill>
                </a:rPr>
                <a:t>10</a:t>
              </a:r>
              <a:r>
                <a:rPr lang="en-US" altLang="ja-JP" baseline="30000" dirty="0">
                  <a:solidFill>
                    <a:srgbClr val="FF0000"/>
                  </a:solidFill>
                </a:rPr>
                <a:t>-13</a:t>
              </a:r>
              <a:r>
                <a:rPr lang="ja-JP" altLang="en-US" dirty="0"/>
                <a:t>台</a:t>
              </a:r>
              <a:endParaRPr lang="en-US" altLang="ja-JP" dirty="0"/>
            </a:p>
            <a:p>
              <a:pPr marL="285750" indent="-285750">
                <a:buFont typeface="Arial"/>
                <a:buChar char="•"/>
              </a:pPr>
              <a:r>
                <a:rPr lang="ja-JP" altLang="en-US" dirty="0"/>
                <a:t>周波数雑音スペクトル</a:t>
              </a:r>
              <a:r>
                <a:rPr lang="en-US" altLang="ja-JP" dirty="0"/>
                <a:t>…</a:t>
              </a:r>
              <a:r>
                <a:rPr lang="en-US" altLang="ja-JP" dirty="0">
                  <a:solidFill>
                    <a:srgbClr val="FF0000"/>
                  </a:solidFill>
                </a:rPr>
                <a:t>17 Hz/√Hz </a:t>
              </a:r>
              <a:r>
                <a:rPr lang="en-US" altLang="ja-JP" dirty="0"/>
                <a:t>@10Hz</a:t>
              </a:r>
              <a:endParaRPr kumimoji="1" lang="ja-JP" altLang="en-US" dirty="0"/>
            </a:p>
          </p:txBody>
        </p:sp>
      </p:grpSp>
      <p:sp>
        <p:nvSpPr>
          <p:cNvPr id="9" name="テキスト ボックス 8"/>
          <p:cNvSpPr txBox="1"/>
          <p:nvPr/>
        </p:nvSpPr>
        <p:spPr>
          <a:xfrm>
            <a:off x="457200" y="4065202"/>
            <a:ext cx="2056973" cy="461665"/>
          </a:xfrm>
          <a:prstGeom prst="rect">
            <a:avLst/>
          </a:prstGeom>
          <a:noFill/>
        </p:spPr>
        <p:txBody>
          <a:bodyPr wrap="none" rtlCol="0">
            <a:spAutoFit/>
          </a:bodyPr>
          <a:lstStyle/>
          <a:p>
            <a:pPr marL="342900" indent="-342900">
              <a:buFont typeface="Arial"/>
              <a:buChar char="•"/>
            </a:pPr>
            <a:r>
              <a:rPr kumimoji="1" lang="ja-JP" altLang="en-US" sz="2400" dirty="0"/>
              <a:t>今後の展望</a:t>
            </a:r>
          </a:p>
        </p:txBody>
      </p:sp>
      <p:sp>
        <p:nvSpPr>
          <p:cNvPr id="10" name="テキスト ボックス 9"/>
          <p:cNvSpPr txBox="1"/>
          <p:nvPr/>
        </p:nvSpPr>
        <p:spPr>
          <a:xfrm>
            <a:off x="853376" y="4526867"/>
            <a:ext cx="2223686" cy="1477328"/>
          </a:xfrm>
          <a:prstGeom prst="rect">
            <a:avLst/>
          </a:prstGeom>
          <a:noFill/>
        </p:spPr>
        <p:txBody>
          <a:bodyPr wrap="none" rtlCol="0">
            <a:spAutoFit/>
          </a:bodyPr>
          <a:lstStyle/>
          <a:p>
            <a:pPr marL="285750" indent="-285750">
              <a:buFont typeface="Wingdings" charset="2"/>
              <a:buChar char="v"/>
            </a:pPr>
            <a:r>
              <a:rPr lang="ja-JP" altLang="en-US" dirty="0"/>
              <a:t>光源の交換</a:t>
            </a:r>
            <a:r>
              <a:rPr lang="en-US" altLang="ja-JP" dirty="0"/>
              <a:t>(ECLD)</a:t>
            </a:r>
          </a:p>
          <a:p>
            <a:endParaRPr lang="en-US" altLang="ja-JP" dirty="0"/>
          </a:p>
          <a:p>
            <a:endParaRPr lang="en-US" altLang="ja-JP" dirty="0"/>
          </a:p>
          <a:p>
            <a:pPr marL="285750" indent="-285750">
              <a:buFont typeface="Wingdings" charset="2"/>
              <a:buChar char="v"/>
            </a:pPr>
            <a:r>
              <a:rPr lang="ja-JP" altLang="en-US" dirty="0"/>
              <a:t>制御帯域の拡大</a:t>
            </a:r>
            <a:endParaRPr lang="en-US" altLang="ja-JP" dirty="0"/>
          </a:p>
          <a:p>
            <a:endParaRPr lang="en-US" altLang="ja-JP" dirty="0"/>
          </a:p>
        </p:txBody>
      </p:sp>
      <p:sp>
        <p:nvSpPr>
          <p:cNvPr id="11" name="テキスト ボックス 10"/>
          <p:cNvSpPr txBox="1"/>
          <p:nvPr/>
        </p:nvSpPr>
        <p:spPr>
          <a:xfrm>
            <a:off x="1219842" y="4964046"/>
            <a:ext cx="4507364" cy="369332"/>
          </a:xfrm>
          <a:prstGeom prst="rect">
            <a:avLst/>
          </a:prstGeom>
          <a:noFill/>
        </p:spPr>
        <p:txBody>
          <a:bodyPr wrap="none" rtlCol="0">
            <a:spAutoFit/>
          </a:bodyPr>
          <a:lstStyle/>
          <a:p>
            <a:r>
              <a:rPr kumimoji="1" lang="ja-JP" altLang="en-US" dirty="0"/>
              <a:t>変調周波数</a:t>
            </a:r>
            <a:r>
              <a:rPr lang="en-US" altLang="ja-JP" dirty="0"/>
              <a:t>@200 kHz</a:t>
            </a:r>
            <a:r>
              <a:rPr lang="ja-JP" altLang="en-US" dirty="0"/>
              <a:t>での強度雑音が小さい</a:t>
            </a:r>
            <a:endParaRPr kumimoji="1" lang="ja-JP" altLang="en-US" dirty="0"/>
          </a:p>
        </p:txBody>
      </p:sp>
      <p:sp>
        <p:nvSpPr>
          <p:cNvPr id="12" name="テキスト ボックス 11"/>
          <p:cNvSpPr txBox="1"/>
          <p:nvPr/>
        </p:nvSpPr>
        <p:spPr>
          <a:xfrm>
            <a:off x="1262655" y="5730895"/>
            <a:ext cx="2049810" cy="369332"/>
          </a:xfrm>
          <a:prstGeom prst="rect">
            <a:avLst/>
          </a:prstGeom>
          <a:noFill/>
        </p:spPr>
        <p:txBody>
          <a:bodyPr wrap="none" rtlCol="0">
            <a:spAutoFit/>
          </a:bodyPr>
          <a:lstStyle/>
          <a:p>
            <a:r>
              <a:rPr lang="en-US" altLang="ja-JP" dirty="0"/>
              <a:t>FM</a:t>
            </a:r>
            <a:r>
              <a:rPr lang="ja-JP" altLang="en-US" dirty="0"/>
              <a:t>分光法との併用</a:t>
            </a:r>
            <a:endParaRPr kumimoji="1" lang="ja-JP" altLang="en-US" dirty="0"/>
          </a:p>
        </p:txBody>
      </p:sp>
      <p:grpSp>
        <p:nvGrpSpPr>
          <p:cNvPr id="14" name="図形グループ 13"/>
          <p:cNvGrpSpPr/>
          <p:nvPr/>
        </p:nvGrpSpPr>
        <p:grpSpPr>
          <a:xfrm>
            <a:off x="5804086" y="3280257"/>
            <a:ext cx="3105664" cy="2450638"/>
            <a:chOff x="4930150" y="1638002"/>
            <a:chExt cx="4374758" cy="3806156"/>
          </a:xfrm>
        </p:grpSpPr>
        <p:pic>
          <p:nvPicPr>
            <p:cNvPr id="15" name="図 14"/>
            <p:cNvPicPr>
              <a:picLocks noChangeAspect="1"/>
            </p:cNvPicPr>
            <p:nvPr/>
          </p:nvPicPr>
          <p:blipFill rotWithShape="1">
            <a:blip r:embed="rId2"/>
            <a:srcRect t="17453"/>
            <a:stretch/>
          </p:blipFill>
          <p:spPr>
            <a:xfrm>
              <a:off x="5074806" y="1638002"/>
              <a:ext cx="4230102" cy="3507475"/>
            </a:xfrm>
            <a:prstGeom prst="rect">
              <a:avLst/>
            </a:prstGeom>
          </p:spPr>
        </p:pic>
        <p:sp>
          <p:nvSpPr>
            <p:cNvPr id="16" name="テキスト ボックス 15"/>
            <p:cNvSpPr txBox="1"/>
            <p:nvPr/>
          </p:nvSpPr>
          <p:spPr>
            <a:xfrm rot="16200000">
              <a:off x="4227215" y="3097614"/>
              <a:ext cx="1713648" cy="307777"/>
            </a:xfrm>
            <a:prstGeom prst="rect">
              <a:avLst/>
            </a:prstGeom>
            <a:noFill/>
          </p:spPr>
          <p:txBody>
            <a:bodyPr wrap="square" rtlCol="0">
              <a:spAutoFit/>
            </a:bodyPr>
            <a:lstStyle/>
            <a:p>
              <a:pPr algn="ctr"/>
              <a:r>
                <a:rPr kumimoji="1" lang="en-US" altLang="ja-JP" sz="1400" dirty="0"/>
                <a:t>RIN (/√Hz)</a:t>
              </a:r>
              <a:endParaRPr kumimoji="1" lang="ja-JP" altLang="en-US" sz="1400" dirty="0"/>
            </a:p>
          </p:txBody>
        </p:sp>
        <p:sp>
          <p:nvSpPr>
            <p:cNvPr id="17" name="テキスト ボックス 16"/>
            <p:cNvSpPr txBox="1"/>
            <p:nvPr/>
          </p:nvSpPr>
          <p:spPr>
            <a:xfrm>
              <a:off x="6127141" y="4966141"/>
              <a:ext cx="2281989" cy="478017"/>
            </a:xfrm>
            <a:prstGeom prst="rect">
              <a:avLst/>
            </a:prstGeom>
            <a:noFill/>
          </p:spPr>
          <p:txBody>
            <a:bodyPr wrap="square" rtlCol="0">
              <a:spAutoFit/>
            </a:bodyPr>
            <a:lstStyle/>
            <a:p>
              <a:pPr algn="ctr"/>
              <a:r>
                <a:rPr kumimoji="1" lang="en-US" altLang="ja-JP" sz="1400" dirty="0"/>
                <a:t>Frequency (Hz)</a:t>
              </a:r>
              <a:endParaRPr kumimoji="1" lang="ja-JP" altLang="en-US" sz="1400" dirty="0"/>
            </a:p>
          </p:txBody>
        </p:sp>
        <p:sp>
          <p:nvSpPr>
            <p:cNvPr id="18" name="テキスト ボックス 17"/>
            <p:cNvSpPr txBox="1"/>
            <p:nvPr/>
          </p:nvSpPr>
          <p:spPr>
            <a:xfrm>
              <a:off x="7103783" y="3344044"/>
              <a:ext cx="800219" cy="338554"/>
            </a:xfrm>
            <a:prstGeom prst="rect">
              <a:avLst/>
            </a:prstGeom>
            <a:noFill/>
          </p:spPr>
          <p:txBody>
            <a:bodyPr wrap="none" rtlCol="0">
              <a:spAutoFit/>
            </a:bodyPr>
            <a:lstStyle/>
            <a:p>
              <a:r>
                <a:rPr lang="ja-JP" altLang="en-US" sz="1600" dirty="0">
                  <a:solidFill>
                    <a:srgbClr val="0000FF"/>
                  </a:solidFill>
                </a:rPr>
                <a:t>対策前</a:t>
              </a:r>
              <a:endParaRPr kumimoji="1" lang="ja-JP" altLang="en-US" sz="1600" dirty="0">
                <a:solidFill>
                  <a:srgbClr val="0000FF"/>
                </a:solidFill>
              </a:endParaRPr>
            </a:p>
          </p:txBody>
        </p:sp>
        <p:sp>
          <p:nvSpPr>
            <p:cNvPr id="19" name="テキスト ボックス 18"/>
            <p:cNvSpPr txBox="1"/>
            <p:nvPr/>
          </p:nvSpPr>
          <p:spPr>
            <a:xfrm>
              <a:off x="5727031" y="4327358"/>
              <a:ext cx="800219" cy="338554"/>
            </a:xfrm>
            <a:prstGeom prst="rect">
              <a:avLst/>
            </a:prstGeom>
            <a:noFill/>
          </p:spPr>
          <p:txBody>
            <a:bodyPr wrap="none" rtlCol="0">
              <a:spAutoFit/>
            </a:bodyPr>
            <a:lstStyle/>
            <a:p>
              <a:r>
                <a:rPr kumimoji="1" lang="ja-JP" altLang="en-US" sz="1600" dirty="0">
                  <a:solidFill>
                    <a:srgbClr val="FF0000"/>
                  </a:solidFill>
                </a:rPr>
                <a:t>対策後</a:t>
              </a:r>
            </a:p>
          </p:txBody>
        </p:sp>
        <p:cxnSp>
          <p:nvCxnSpPr>
            <p:cNvPr id="21" name="直線コネクタ 20"/>
            <p:cNvCxnSpPr/>
            <p:nvPr/>
          </p:nvCxnSpPr>
          <p:spPr>
            <a:xfrm flipH="1">
              <a:off x="5616055" y="4159113"/>
              <a:ext cx="3350496" cy="0"/>
            </a:xfrm>
            <a:prstGeom prst="line">
              <a:avLst/>
            </a:prstGeom>
            <a:ln>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2" name="テキスト ボックス 21"/>
          <p:cNvSpPr txBox="1"/>
          <p:nvPr/>
        </p:nvSpPr>
        <p:spPr>
          <a:xfrm>
            <a:off x="6653836" y="3126368"/>
            <a:ext cx="1674958" cy="307777"/>
          </a:xfrm>
          <a:prstGeom prst="rect">
            <a:avLst/>
          </a:prstGeom>
          <a:noFill/>
        </p:spPr>
        <p:txBody>
          <a:bodyPr wrap="none" rtlCol="0">
            <a:spAutoFit/>
          </a:bodyPr>
          <a:lstStyle/>
          <a:p>
            <a:r>
              <a:rPr kumimoji="1" lang="ja-JP" altLang="en-US" sz="1400" dirty="0"/>
              <a:t>強度雑音スペクトル</a:t>
            </a:r>
          </a:p>
        </p:txBody>
      </p:sp>
      <p:sp>
        <p:nvSpPr>
          <p:cNvPr id="13" name="テキスト ボックス 12">
            <a:extLst>
              <a:ext uri="{FF2B5EF4-FFF2-40B4-BE49-F238E27FC236}">
                <a16:creationId xmlns:a16="http://schemas.microsoft.com/office/drawing/2014/main" id="{F73CA2AA-2C1B-9449-886D-144625EE7BD6}"/>
              </a:ext>
            </a:extLst>
          </p:cNvPr>
          <p:cNvSpPr txBox="1"/>
          <p:nvPr/>
        </p:nvSpPr>
        <p:spPr>
          <a:xfrm>
            <a:off x="7915240" y="4896199"/>
            <a:ext cx="877163" cy="369332"/>
          </a:xfrm>
          <a:prstGeom prst="rect">
            <a:avLst/>
          </a:prstGeom>
          <a:noFill/>
        </p:spPr>
        <p:txBody>
          <a:bodyPr wrap="none" rtlCol="0">
            <a:spAutoFit/>
          </a:bodyPr>
          <a:lstStyle/>
          <a:p>
            <a:r>
              <a:rPr kumimoji="1" lang="ja-JP" altLang="en-US">
                <a:solidFill>
                  <a:srgbClr val="00B050"/>
                </a:solidFill>
              </a:rPr>
              <a:t>要求値</a:t>
            </a:r>
          </a:p>
        </p:txBody>
      </p:sp>
    </p:spTree>
    <p:extLst>
      <p:ext uri="{BB962C8B-B14F-4D97-AF65-F5344CB8AC3E}">
        <p14:creationId xmlns:p14="http://schemas.microsoft.com/office/powerpoint/2010/main" val="961777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Outline</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532001" y="1662822"/>
            <a:ext cx="3425337" cy="461665"/>
          </a:xfrm>
          <a:prstGeom prst="rect">
            <a:avLst/>
          </a:prstGeom>
          <a:noFill/>
        </p:spPr>
        <p:txBody>
          <a:bodyPr wrap="none" rtlCol="0">
            <a:spAutoFit/>
          </a:bodyPr>
          <a:lstStyle/>
          <a:p>
            <a:r>
              <a:rPr kumimoji="1" lang="ja-JP" altLang="en-US" sz="2400" dirty="0">
                <a:solidFill>
                  <a:schemeClr val="bg1">
                    <a:lumMod val="65000"/>
                  </a:schemeClr>
                </a:solidFill>
              </a:rPr>
              <a:t>１　</a:t>
            </a:r>
            <a:r>
              <a:rPr lang="en-US" altLang="ja-JP" sz="2400" dirty="0">
                <a:solidFill>
                  <a:schemeClr val="bg1">
                    <a:lumMod val="65000"/>
                  </a:schemeClr>
                </a:solidFill>
              </a:rPr>
              <a:t>DECIGO</a:t>
            </a:r>
            <a:r>
              <a:rPr lang="ja-JP" altLang="en-US" sz="2400" dirty="0">
                <a:solidFill>
                  <a:schemeClr val="bg1">
                    <a:lumMod val="65000"/>
                  </a:schemeClr>
                </a:solidFill>
              </a:rPr>
              <a:t>用光源の概要</a:t>
            </a:r>
          </a:p>
        </p:txBody>
      </p:sp>
      <p:sp>
        <p:nvSpPr>
          <p:cNvPr id="5" name="テキスト ボックス 4"/>
          <p:cNvSpPr txBox="1"/>
          <p:nvPr/>
        </p:nvSpPr>
        <p:spPr>
          <a:xfrm>
            <a:off x="1532001" y="2631279"/>
            <a:ext cx="6048050" cy="461665"/>
          </a:xfrm>
          <a:prstGeom prst="rect">
            <a:avLst/>
          </a:prstGeom>
          <a:noFill/>
        </p:spPr>
        <p:txBody>
          <a:bodyPr wrap="none" rtlCol="0">
            <a:spAutoFit/>
          </a:bodyPr>
          <a:lstStyle/>
          <a:p>
            <a:r>
              <a:rPr kumimoji="1" lang="ja-JP" altLang="en-US" sz="2400" dirty="0"/>
              <a:t>２　</a:t>
            </a:r>
            <a:r>
              <a:rPr kumimoji="1" lang="en-US" altLang="ja-JP" sz="2400" dirty="0">
                <a:latin typeface="Century"/>
                <a:cs typeface="Century"/>
              </a:rPr>
              <a:t>DECIGO/B-DECIGO</a:t>
            </a:r>
            <a:r>
              <a:rPr kumimoji="1" lang="ja-JP" altLang="en-US" sz="2400" dirty="0"/>
              <a:t>用光源の開発状況</a:t>
            </a:r>
          </a:p>
        </p:txBody>
      </p:sp>
      <p:sp>
        <p:nvSpPr>
          <p:cNvPr id="6" name="テキスト ボックス 5"/>
          <p:cNvSpPr txBox="1"/>
          <p:nvPr/>
        </p:nvSpPr>
        <p:spPr>
          <a:xfrm>
            <a:off x="2051314" y="3225144"/>
            <a:ext cx="2625388" cy="461665"/>
          </a:xfrm>
          <a:prstGeom prst="rect">
            <a:avLst/>
          </a:prstGeom>
          <a:noFill/>
        </p:spPr>
        <p:txBody>
          <a:bodyPr wrap="none" rtlCol="0">
            <a:spAutoFit/>
          </a:bodyPr>
          <a:lstStyle/>
          <a:p>
            <a:r>
              <a:rPr kumimoji="1" lang="en-US" altLang="ja-JP" sz="2400" dirty="0">
                <a:solidFill>
                  <a:srgbClr val="A6A6A6"/>
                </a:solidFill>
              </a:rPr>
              <a:t>2.1</a:t>
            </a:r>
            <a:r>
              <a:rPr lang="ja-JP" altLang="en-US" sz="2400" dirty="0">
                <a:solidFill>
                  <a:srgbClr val="A6A6A6"/>
                </a:solidFill>
              </a:rPr>
              <a:t>　周波数安定化</a:t>
            </a:r>
            <a:endParaRPr kumimoji="1" lang="en-US" altLang="ja-JP" sz="2400" dirty="0">
              <a:solidFill>
                <a:srgbClr val="A6A6A6"/>
              </a:solidFill>
            </a:endParaRPr>
          </a:p>
        </p:txBody>
      </p:sp>
      <p:sp>
        <p:nvSpPr>
          <p:cNvPr id="7" name="テキスト ボックス 6"/>
          <p:cNvSpPr txBox="1"/>
          <p:nvPr/>
        </p:nvSpPr>
        <p:spPr>
          <a:xfrm>
            <a:off x="2051314" y="3844465"/>
            <a:ext cx="2009835" cy="461665"/>
          </a:xfrm>
          <a:prstGeom prst="rect">
            <a:avLst/>
          </a:prstGeom>
          <a:noFill/>
        </p:spPr>
        <p:txBody>
          <a:bodyPr wrap="none" rtlCol="0">
            <a:spAutoFit/>
          </a:bodyPr>
          <a:lstStyle/>
          <a:p>
            <a:r>
              <a:rPr kumimoji="1" lang="en-US" altLang="ja-JP" sz="2400" dirty="0"/>
              <a:t>2.2</a:t>
            </a:r>
            <a:r>
              <a:rPr lang="ja-JP" altLang="en-US" sz="2400" dirty="0"/>
              <a:t>　高出力化</a:t>
            </a:r>
            <a:endParaRPr kumimoji="1" lang="en-US" altLang="ja-JP" sz="2400" dirty="0"/>
          </a:p>
        </p:txBody>
      </p:sp>
      <p:sp>
        <p:nvSpPr>
          <p:cNvPr id="8" name="テキスト ボックス 7"/>
          <p:cNvSpPr txBox="1"/>
          <p:nvPr/>
        </p:nvSpPr>
        <p:spPr>
          <a:xfrm>
            <a:off x="1532001" y="4733158"/>
            <a:ext cx="5058296" cy="461665"/>
          </a:xfrm>
          <a:prstGeom prst="rect">
            <a:avLst/>
          </a:prstGeom>
          <a:noFill/>
        </p:spPr>
        <p:txBody>
          <a:bodyPr wrap="none" rtlCol="0">
            <a:spAutoFit/>
          </a:bodyPr>
          <a:lstStyle/>
          <a:p>
            <a:r>
              <a:rPr kumimoji="1" lang="en-US" altLang="ja-JP" sz="2400" dirty="0">
                <a:solidFill>
                  <a:srgbClr val="A6A6A6"/>
                </a:solidFill>
              </a:rPr>
              <a:t>3</a:t>
            </a:r>
            <a:r>
              <a:rPr kumimoji="1" lang="ja-JP" altLang="en-US" sz="2400" dirty="0">
                <a:solidFill>
                  <a:srgbClr val="A6A6A6"/>
                </a:solidFill>
              </a:rPr>
              <a:t>　衛星位置決定システムの開発状況</a:t>
            </a:r>
          </a:p>
        </p:txBody>
      </p:sp>
    </p:spTree>
    <p:extLst>
      <p:ext uri="{BB962C8B-B14F-4D97-AF65-F5344CB8AC3E}">
        <p14:creationId xmlns:p14="http://schemas.microsoft.com/office/powerpoint/2010/main" val="944901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a:t>安定光源</a:t>
            </a:r>
            <a:r>
              <a:rPr kumimoji="1" lang="ja-JP" altLang="en-US" sz="4000" dirty="0"/>
              <a:t>の高出力化</a:t>
            </a:r>
          </a:p>
        </p:txBody>
      </p:sp>
      <p:sp>
        <p:nvSpPr>
          <p:cNvPr id="3" name="日付プレースホルダー 2"/>
          <p:cNvSpPr>
            <a:spLocks noGrp="1"/>
          </p:cNvSpPr>
          <p:nvPr>
            <p:ph type="dt" sz="half" idx="10"/>
          </p:nvPr>
        </p:nvSpPr>
        <p:spPr>
          <a:xfrm>
            <a:off x="457200" y="6356350"/>
            <a:ext cx="3074796" cy="365125"/>
          </a:xfrm>
        </p:spPr>
        <p:txBody>
          <a:bodyPr/>
          <a:lstStyle/>
          <a:p>
            <a:r>
              <a:rPr lang="en-US" altLang="ja-JP"/>
              <a:t>2018/11/2 DECIGO workshop @</a:t>
            </a:r>
            <a:r>
              <a:rPr lang="ja-JP" altLang="en-US"/>
              <a:t>名古屋大学</a:t>
            </a:r>
            <a:endParaRPr lang="ja-JP" altLang="en-US" dirty="0"/>
          </a:p>
        </p:txBody>
      </p:sp>
      <p:sp>
        <p:nvSpPr>
          <p:cNvPr id="116" name="テキスト ボックス 115"/>
          <p:cNvSpPr txBox="1"/>
          <p:nvPr/>
        </p:nvSpPr>
        <p:spPr>
          <a:xfrm>
            <a:off x="6173610" y="5159442"/>
            <a:ext cx="1874206" cy="707886"/>
          </a:xfrm>
          <a:prstGeom prst="rect">
            <a:avLst/>
          </a:prstGeom>
          <a:noFill/>
          <a:ln w="19050" cmpd="sng">
            <a:solidFill>
              <a:srgbClr val="FF0000"/>
            </a:solidFill>
          </a:ln>
        </p:spPr>
        <p:txBody>
          <a:bodyPr wrap="none" rtlCol="0">
            <a:spAutoFit/>
          </a:bodyPr>
          <a:lstStyle/>
          <a:p>
            <a:pPr algn="ctr"/>
            <a:r>
              <a:rPr lang="ja-JP" altLang="en-US" sz="2000" dirty="0"/>
              <a:t>目標値</a:t>
            </a:r>
            <a:endParaRPr lang="en-US" altLang="ja-JP" sz="2000" dirty="0"/>
          </a:p>
          <a:p>
            <a:pPr algn="ctr"/>
            <a:r>
              <a:rPr lang="en-US" altLang="ja-JP" sz="2000" dirty="0"/>
              <a:t>2 W</a:t>
            </a:r>
            <a:r>
              <a:rPr lang="ja-JP" altLang="en-US" sz="2000" dirty="0"/>
              <a:t>（</a:t>
            </a:r>
            <a:r>
              <a:rPr lang="en-US" altLang="ja-JP" sz="2000" dirty="0"/>
              <a:t>@515</a:t>
            </a:r>
            <a:r>
              <a:rPr lang="ja-JP" altLang="en-US" sz="2000" dirty="0"/>
              <a:t> </a:t>
            </a:r>
            <a:r>
              <a:rPr lang="en-US" altLang="ja-JP" sz="2000" dirty="0"/>
              <a:t>nm</a:t>
            </a:r>
            <a:r>
              <a:rPr lang="ja-JP" altLang="en-US" sz="2000" dirty="0"/>
              <a:t>）</a:t>
            </a:r>
          </a:p>
        </p:txBody>
      </p:sp>
      <p:grpSp>
        <p:nvGrpSpPr>
          <p:cNvPr id="7" name="図形グループ 6"/>
          <p:cNvGrpSpPr/>
          <p:nvPr/>
        </p:nvGrpSpPr>
        <p:grpSpPr>
          <a:xfrm>
            <a:off x="416317" y="1365215"/>
            <a:ext cx="8818605" cy="4725392"/>
            <a:chOff x="416317" y="1365215"/>
            <a:chExt cx="8818605" cy="4725392"/>
          </a:xfrm>
        </p:grpSpPr>
        <p:sp>
          <p:nvSpPr>
            <p:cNvPr id="115" name="テキスト ボックス 114"/>
            <p:cNvSpPr txBox="1"/>
            <p:nvPr/>
          </p:nvSpPr>
          <p:spPr>
            <a:xfrm>
              <a:off x="4201297" y="1822243"/>
              <a:ext cx="5033625" cy="707886"/>
            </a:xfrm>
            <a:prstGeom prst="rect">
              <a:avLst/>
            </a:prstGeom>
            <a:noFill/>
          </p:spPr>
          <p:txBody>
            <a:bodyPr wrap="none" rtlCol="0">
              <a:spAutoFit/>
            </a:bodyPr>
            <a:lstStyle/>
            <a:p>
              <a:r>
                <a:rPr kumimoji="1" lang="ja-JP" altLang="en-US" sz="2000" dirty="0">
                  <a:solidFill>
                    <a:srgbClr val="FF0000"/>
                  </a:solidFill>
                </a:rPr>
                <a:t>安定化部分とは独立</a:t>
              </a:r>
              <a:r>
                <a:rPr lang="ja-JP" altLang="en-US" sz="2000" dirty="0"/>
                <a:t>に</a:t>
              </a:r>
              <a:r>
                <a:rPr lang="en-US" altLang="ja-JP" sz="2000" dirty="0"/>
                <a:t>1030 nm</a:t>
              </a:r>
              <a:r>
                <a:rPr lang="ja-JP" altLang="en-US" sz="2000" dirty="0"/>
                <a:t>の光を増幅し</a:t>
              </a:r>
              <a:endParaRPr lang="en-US" altLang="ja-JP" sz="2000" dirty="0"/>
            </a:p>
            <a:p>
              <a:r>
                <a:rPr kumimoji="1" lang="ja-JP" altLang="en-US" sz="2000" dirty="0"/>
                <a:t>第</a:t>
              </a:r>
              <a:r>
                <a:rPr kumimoji="1" lang="en-US" altLang="ja-JP" sz="2000" dirty="0"/>
                <a:t>2</a:t>
              </a:r>
              <a:r>
                <a:rPr lang="ja-JP" altLang="en-US" sz="2000" dirty="0"/>
                <a:t>高調波を発生させる</a:t>
              </a:r>
              <a:endParaRPr kumimoji="1" lang="ja-JP" altLang="en-US" sz="2000" dirty="0"/>
            </a:p>
          </p:txBody>
        </p:sp>
        <p:sp>
          <p:nvSpPr>
            <p:cNvPr id="22" name="テキスト ボックス 21"/>
            <p:cNvSpPr txBox="1"/>
            <p:nvPr/>
          </p:nvSpPr>
          <p:spPr>
            <a:xfrm>
              <a:off x="2956354" y="5014570"/>
              <a:ext cx="1010500" cy="369332"/>
            </a:xfrm>
            <a:prstGeom prst="rect">
              <a:avLst/>
            </a:prstGeom>
            <a:noFill/>
          </p:spPr>
          <p:txBody>
            <a:bodyPr wrap="none" rtlCol="0">
              <a:spAutoFit/>
            </a:bodyPr>
            <a:lstStyle/>
            <a:p>
              <a:r>
                <a:rPr kumimoji="1" lang="en-US" altLang="ja-JP" dirty="0">
                  <a:solidFill>
                    <a:srgbClr val="FF0000"/>
                  </a:solidFill>
                </a:rPr>
                <a:t>1030 nm</a:t>
              </a:r>
              <a:endParaRPr kumimoji="1" lang="ja-JP" altLang="en-US" dirty="0">
                <a:solidFill>
                  <a:srgbClr val="FF0000"/>
                </a:solidFill>
              </a:endParaRPr>
            </a:p>
          </p:txBody>
        </p:sp>
        <p:grpSp>
          <p:nvGrpSpPr>
            <p:cNvPr id="4" name="図形グループ 3"/>
            <p:cNvGrpSpPr/>
            <p:nvPr/>
          </p:nvGrpSpPr>
          <p:grpSpPr>
            <a:xfrm>
              <a:off x="416317" y="1365215"/>
              <a:ext cx="8210267" cy="4725392"/>
              <a:chOff x="416317" y="1365215"/>
              <a:chExt cx="8210267" cy="4725392"/>
            </a:xfrm>
          </p:grpSpPr>
          <p:grpSp>
            <p:nvGrpSpPr>
              <p:cNvPr id="17" name="図形グループ 16"/>
              <p:cNvGrpSpPr/>
              <p:nvPr/>
            </p:nvGrpSpPr>
            <p:grpSpPr>
              <a:xfrm>
                <a:off x="416317" y="1365215"/>
                <a:ext cx="8210267" cy="4725392"/>
                <a:chOff x="416317" y="1365215"/>
                <a:chExt cx="8210267" cy="4725392"/>
              </a:xfrm>
            </p:grpSpPr>
            <p:grpSp>
              <p:nvGrpSpPr>
                <p:cNvPr id="16" name="図形グループ 15"/>
                <p:cNvGrpSpPr/>
                <p:nvPr/>
              </p:nvGrpSpPr>
              <p:grpSpPr>
                <a:xfrm>
                  <a:off x="416317" y="1365215"/>
                  <a:ext cx="8210267" cy="4725392"/>
                  <a:chOff x="73599" y="1217583"/>
                  <a:chExt cx="8210267" cy="4725392"/>
                </a:xfrm>
              </p:grpSpPr>
              <p:sp>
                <p:nvSpPr>
                  <p:cNvPr id="57" name="テキスト ボックス 56"/>
                  <p:cNvSpPr txBox="1"/>
                  <p:nvPr/>
                </p:nvSpPr>
                <p:spPr>
                  <a:xfrm>
                    <a:off x="483926" y="1883098"/>
                    <a:ext cx="2431149" cy="523220"/>
                  </a:xfrm>
                  <a:prstGeom prst="rect">
                    <a:avLst/>
                  </a:prstGeom>
                  <a:noFill/>
                </p:spPr>
                <p:txBody>
                  <a:bodyPr wrap="none" rtlCol="0">
                    <a:spAutoFit/>
                  </a:bodyPr>
                  <a:lstStyle/>
                  <a:p>
                    <a:r>
                      <a:rPr kumimoji="1" lang="ja-JP" altLang="en-US" sz="1400" dirty="0"/>
                      <a:t>ヨウ素の飽和吸収線</a:t>
                    </a:r>
                    <a:r>
                      <a:rPr kumimoji="1" lang="en-US" altLang="ja-JP" sz="1400" dirty="0"/>
                      <a:t>515nm</a:t>
                    </a:r>
                    <a:r>
                      <a:rPr kumimoji="1" lang="ja-JP" altLang="en-US" sz="1400" dirty="0"/>
                      <a:t>の</a:t>
                    </a:r>
                    <a:endParaRPr kumimoji="1" lang="en-US" altLang="ja-JP" sz="1400" dirty="0"/>
                  </a:p>
                  <a:p>
                    <a:r>
                      <a:rPr kumimoji="1" lang="ja-JP" altLang="en-US" sz="1400" dirty="0"/>
                      <a:t>レーザーの周波数安定化</a:t>
                    </a:r>
                  </a:p>
                </p:txBody>
              </p:sp>
              <p:grpSp>
                <p:nvGrpSpPr>
                  <p:cNvPr id="15" name="図形グループ 14"/>
                  <p:cNvGrpSpPr/>
                  <p:nvPr/>
                </p:nvGrpSpPr>
                <p:grpSpPr>
                  <a:xfrm>
                    <a:off x="73599" y="1217583"/>
                    <a:ext cx="8210267" cy="4725392"/>
                    <a:chOff x="73599" y="1217583"/>
                    <a:chExt cx="8210267" cy="4725392"/>
                  </a:xfrm>
                </p:grpSpPr>
                <p:grpSp>
                  <p:nvGrpSpPr>
                    <p:cNvPr id="13" name="図形グループ 12"/>
                    <p:cNvGrpSpPr/>
                    <p:nvPr/>
                  </p:nvGrpSpPr>
                  <p:grpSpPr>
                    <a:xfrm>
                      <a:off x="379960" y="2713514"/>
                      <a:ext cx="7550191" cy="2467371"/>
                      <a:chOff x="379960" y="2713514"/>
                      <a:chExt cx="7550191" cy="2467371"/>
                    </a:xfrm>
                  </p:grpSpPr>
                  <p:grpSp>
                    <p:nvGrpSpPr>
                      <p:cNvPr id="6" name="図形グループ 5"/>
                      <p:cNvGrpSpPr/>
                      <p:nvPr/>
                    </p:nvGrpSpPr>
                    <p:grpSpPr>
                      <a:xfrm>
                        <a:off x="379960" y="3427315"/>
                        <a:ext cx="7550191" cy="1753570"/>
                        <a:chOff x="397187" y="3350091"/>
                        <a:chExt cx="7550191" cy="1753570"/>
                      </a:xfrm>
                    </p:grpSpPr>
                    <p:grpSp>
                      <p:nvGrpSpPr>
                        <p:cNvPr id="110" name="図形グループ 109"/>
                        <p:cNvGrpSpPr/>
                        <p:nvPr/>
                      </p:nvGrpSpPr>
                      <p:grpSpPr>
                        <a:xfrm>
                          <a:off x="397187" y="3350091"/>
                          <a:ext cx="7550191" cy="1753570"/>
                          <a:chOff x="53072" y="3872768"/>
                          <a:chExt cx="7550191" cy="1753570"/>
                        </a:xfrm>
                      </p:grpSpPr>
                      <p:grpSp>
                        <p:nvGrpSpPr>
                          <p:cNvPr id="27" name="図形グループ 26"/>
                          <p:cNvGrpSpPr/>
                          <p:nvPr/>
                        </p:nvGrpSpPr>
                        <p:grpSpPr>
                          <a:xfrm>
                            <a:off x="2862390" y="4375872"/>
                            <a:ext cx="4740873" cy="1250466"/>
                            <a:chOff x="3556278" y="2727334"/>
                            <a:chExt cx="5263793" cy="1354748"/>
                          </a:xfrm>
                        </p:grpSpPr>
                        <p:cxnSp>
                          <p:nvCxnSpPr>
                            <p:cNvPr id="28" name="直線コネクタ 27"/>
                            <p:cNvCxnSpPr/>
                            <p:nvPr/>
                          </p:nvCxnSpPr>
                          <p:spPr>
                            <a:xfrm>
                              <a:off x="3556278" y="3593605"/>
                              <a:ext cx="2944561" cy="1"/>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円/楕円 29"/>
                            <p:cNvSpPr/>
                            <p:nvPr/>
                          </p:nvSpPr>
                          <p:spPr>
                            <a:xfrm>
                              <a:off x="5001947" y="2727334"/>
                              <a:ext cx="832502" cy="849576"/>
                            </a:xfrm>
                            <a:prstGeom prst="ellipse">
                              <a:avLst/>
                            </a:prstGeom>
                            <a:noFill/>
                            <a:ln w="38100"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35" name="テキスト ボックス 34"/>
                            <p:cNvSpPr txBox="1"/>
                            <p:nvPr/>
                          </p:nvSpPr>
                          <p:spPr>
                            <a:xfrm>
                              <a:off x="5080786" y="3682876"/>
                              <a:ext cx="753663" cy="399206"/>
                            </a:xfrm>
                            <a:prstGeom prst="rect">
                              <a:avLst/>
                            </a:prstGeom>
                            <a:noFill/>
                            <a:ln w="28575" cmpd="sng">
                              <a:solidFill>
                                <a:schemeClr val="tx1"/>
                              </a:solidFill>
                            </a:ln>
                          </p:spPr>
                          <p:txBody>
                            <a:bodyPr wrap="none" rtlCol="0">
                              <a:spAutoFit/>
                            </a:bodyPr>
                            <a:lstStyle/>
                            <a:p>
                              <a:pPr algn="ctr"/>
                              <a:r>
                                <a:rPr kumimoji="1" lang="en-US" altLang="ja-JP" dirty="0">
                                  <a:solidFill>
                                    <a:srgbClr val="0000FF"/>
                                  </a:solidFill>
                                </a:rPr>
                                <a:t>YDFA</a:t>
                              </a:r>
                            </a:p>
                          </p:txBody>
                        </p:sp>
                        <p:sp>
                          <p:nvSpPr>
                            <p:cNvPr id="37" name="テキスト ボックス 36"/>
                            <p:cNvSpPr txBox="1"/>
                            <p:nvPr/>
                          </p:nvSpPr>
                          <p:spPr>
                            <a:xfrm>
                              <a:off x="7828011" y="3372404"/>
                              <a:ext cx="992060" cy="399206"/>
                            </a:xfrm>
                            <a:prstGeom prst="rect">
                              <a:avLst/>
                            </a:prstGeom>
                            <a:noFill/>
                            <a:ln w="28575" cmpd="sng">
                              <a:noFill/>
                            </a:ln>
                          </p:spPr>
                          <p:txBody>
                            <a:bodyPr wrap="none" rtlCol="0">
                              <a:spAutoFit/>
                            </a:bodyPr>
                            <a:lstStyle/>
                            <a:p>
                              <a:pPr algn="ctr"/>
                              <a:r>
                                <a:rPr kumimoji="1" lang="en-US" altLang="ja-JP" dirty="0">
                                  <a:solidFill>
                                    <a:srgbClr val="008000"/>
                                  </a:solidFill>
                                </a:rPr>
                                <a:t>515 nm</a:t>
                              </a:r>
                            </a:p>
                          </p:txBody>
                        </p:sp>
                        <p:sp>
                          <p:nvSpPr>
                            <p:cNvPr id="38" name="右矢印 37"/>
                            <p:cNvSpPr/>
                            <p:nvPr/>
                          </p:nvSpPr>
                          <p:spPr>
                            <a:xfrm>
                              <a:off x="7320233" y="3409138"/>
                              <a:ext cx="362736" cy="361570"/>
                            </a:xfrm>
                            <a:prstGeom prst="rightArrow">
                              <a:avLst/>
                            </a:prstGeom>
                            <a:solidFill>
                              <a:srgbClr val="008000"/>
                            </a:solidFill>
                            <a:ln w="28575" cmpd="sng">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39" name="正方形/長方形 38"/>
                            <p:cNvSpPr/>
                            <p:nvPr/>
                          </p:nvSpPr>
                          <p:spPr>
                            <a:xfrm>
                              <a:off x="6500839" y="3477462"/>
                              <a:ext cx="567255" cy="205414"/>
                            </a:xfrm>
                            <a:prstGeom prst="rect">
                              <a:avLst/>
                            </a:prstGeom>
                            <a:pattFill prst="ltVert">
                              <a:fgClr>
                                <a:schemeClr val="tx1"/>
                              </a:fgClr>
                              <a:bgClr>
                                <a:prstClr val="white"/>
                              </a:bgClr>
                            </a:patt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40" name="テキスト ボックス 39"/>
                            <p:cNvSpPr txBox="1"/>
                            <p:nvPr/>
                          </p:nvSpPr>
                          <p:spPr>
                            <a:xfrm>
                              <a:off x="6384845" y="3026777"/>
                              <a:ext cx="683249" cy="365939"/>
                            </a:xfrm>
                            <a:prstGeom prst="rect">
                              <a:avLst/>
                            </a:prstGeom>
                            <a:noFill/>
                            <a:ln w="28575" cmpd="sng">
                              <a:solidFill>
                                <a:schemeClr val="tx1"/>
                              </a:solidFill>
                            </a:ln>
                          </p:spPr>
                          <p:txBody>
                            <a:bodyPr wrap="none" rtlCol="0">
                              <a:spAutoFit/>
                            </a:bodyPr>
                            <a:lstStyle/>
                            <a:p>
                              <a:r>
                                <a:rPr kumimoji="1" lang="en-US" altLang="ja-JP" sz="1600" dirty="0">
                                  <a:solidFill>
                                    <a:srgbClr val="0000FF"/>
                                  </a:solidFill>
                                </a:rPr>
                                <a:t>PPLN</a:t>
                              </a:r>
                              <a:endParaRPr kumimoji="1" lang="ja-JP" altLang="en-US" sz="1600" dirty="0">
                                <a:solidFill>
                                  <a:srgbClr val="0000FF"/>
                                </a:solidFill>
                              </a:endParaRPr>
                            </a:p>
                          </p:txBody>
                        </p:sp>
                      </p:grpSp>
                      <p:sp>
                        <p:nvSpPr>
                          <p:cNvPr id="5" name="正方形/長方形 4"/>
                          <p:cNvSpPr/>
                          <p:nvPr/>
                        </p:nvSpPr>
                        <p:spPr>
                          <a:xfrm>
                            <a:off x="53072" y="4842362"/>
                            <a:ext cx="1132757" cy="683308"/>
                          </a:xfrm>
                          <a:prstGeom prst="rect">
                            <a:avLst/>
                          </a:prstGeom>
                          <a:solidFill>
                            <a:schemeClr val="tx2">
                              <a:lumMod val="50000"/>
                            </a:schemeClr>
                          </a:solidFill>
                          <a:ln>
                            <a:solidFill>
                              <a:schemeClr val="tx2">
                                <a:lumMod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ja-JP" dirty="0"/>
                              <a:t>MO</a:t>
                            </a:r>
                          </a:p>
                          <a:p>
                            <a:pPr algn="ctr"/>
                            <a:r>
                              <a:rPr lang="en-US" altLang="ja-JP" dirty="0"/>
                              <a:t>1030 nm</a:t>
                            </a:r>
                            <a:endParaRPr kumimoji="1" lang="ja-JP" altLang="en-US" dirty="0"/>
                          </a:p>
                        </p:txBody>
                      </p:sp>
                      <p:cxnSp>
                        <p:nvCxnSpPr>
                          <p:cNvPr id="94" name="直線コネクタ 93"/>
                          <p:cNvCxnSpPr>
                            <a:stCxn id="5" idx="3"/>
                            <a:endCxn id="11" idx="3"/>
                          </p:cNvCxnSpPr>
                          <p:nvPr/>
                        </p:nvCxnSpPr>
                        <p:spPr>
                          <a:xfrm>
                            <a:off x="1185829" y="5184016"/>
                            <a:ext cx="75689"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1261518" y="4842362"/>
                            <a:ext cx="874848" cy="683308"/>
                            <a:chOff x="1630671" y="4846912"/>
                            <a:chExt cx="874848" cy="683308"/>
                          </a:xfrm>
                        </p:grpSpPr>
                        <p:sp>
                          <p:nvSpPr>
                            <p:cNvPr id="11" name="二等辺三角形 10"/>
                            <p:cNvSpPr/>
                            <p:nvPr/>
                          </p:nvSpPr>
                          <p:spPr>
                            <a:xfrm rot="5400000">
                              <a:off x="1726441" y="4751142"/>
                              <a:ext cx="683308" cy="87484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630671" y="4994587"/>
                              <a:ext cx="678792" cy="369332"/>
                            </a:xfrm>
                            <a:prstGeom prst="rect">
                              <a:avLst/>
                            </a:prstGeom>
                            <a:noFill/>
                          </p:spPr>
                          <p:txBody>
                            <a:bodyPr wrap="none" rtlCol="0">
                              <a:spAutoFit/>
                            </a:bodyPr>
                            <a:lstStyle/>
                            <a:p>
                              <a:r>
                                <a:rPr kumimoji="1" lang="en-US" altLang="ja-JP" dirty="0">
                                  <a:solidFill>
                                    <a:srgbClr val="FFFFFF"/>
                                  </a:solidFill>
                                </a:rPr>
                                <a:t>YDFA</a:t>
                              </a:r>
                              <a:endParaRPr kumimoji="1" lang="ja-JP" altLang="en-US" dirty="0">
                                <a:solidFill>
                                  <a:srgbClr val="FFFFFF"/>
                                </a:solidFill>
                              </a:endParaRPr>
                            </a:p>
                          </p:txBody>
                        </p:sp>
                      </p:grpSp>
                      <p:cxnSp>
                        <p:nvCxnSpPr>
                          <p:cNvPr id="95" name="直線コネクタ 94"/>
                          <p:cNvCxnSpPr>
                            <a:stCxn id="11" idx="0"/>
                          </p:cNvCxnSpPr>
                          <p:nvPr/>
                        </p:nvCxnSpPr>
                        <p:spPr>
                          <a:xfrm>
                            <a:off x="2136366" y="5184016"/>
                            <a:ext cx="501710"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6" name="円弧 105"/>
                          <p:cNvSpPr/>
                          <p:nvPr/>
                        </p:nvSpPr>
                        <p:spPr>
                          <a:xfrm rot="5400000">
                            <a:off x="2206766" y="3952750"/>
                            <a:ext cx="1311248" cy="1151284"/>
                          </a:xfrm>
                          <a:prstGeom prst="arc">
                            <a:avLst>
                              <a:gd name="adj1" fmla="val 14486930"/>
                              <a:gd name="adj2" fmla="val 0"/>
                            </a:avLst>
                          </a:pr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2" name="円/楕円 31"/>
                        <p:cNvSpPr/>
                        <p:nvPr/>
                      </p:nvSpPr>
                      <p:spPr>
                        <a:xfrm>
                          <a:off x="2915504" y="4589095"/>
                          <a:ext cx="503932" cy="176763"/>
                        </a:xfrm>
                        <a:prstGeom prst="ellipse">
                          <a:avLst/>
                        </a:prstGeom>
                        <a:solidFill>
                          <a:srgbClr val="10253F"/>
                        </a:solidFill>
                        <a:ln w="28575" cmpd="sng">
                          <a:solidFill>
                            <a:srgbClr val="1F497D"/>
                          </a:solidFill>
                        </a:ln>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grpSp>
                  <p:cxnSp>
                    <p:nvCxnSpPr>
                      <p:cNvPr id="34" name="直線コネクタ 33"/>
                      <p:cNvCxnSpPr/>
                      <p:nvPr/>
                    </p:nvCxnSpPr>
                    <p:spPr>
                      <a:xfrm>
                        <a:off x="898129" y="3875795"/>
                        <a:ext cx="0" cy="5211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2862390" y="2713514"/>
                        <a:ext cx="1064916" cy="369332"/>
                      </a:xfrm>
                      <a:prstGeom prst="rect">
                        <a:avLst/>
                      </a:prstGeom>
                      <a:noFill/>
                      <a:ln w="28575" cmpd="sng">
                        <a:noFill/>
                      </a:ln>
                    </p:spPr>
                    <p:txBody>
                      <a:bodyPr wrap="square" rtlCol="0">
                        <a:spAutoFit/>
                      </a:bodyPr>
                      <a:lstStyle/>
                      <a:p>
                        <a:pPr algn="ctr"/>
                        <a:r>
                          <a:rPr kumimoji="1" lang="en-US" altLang="ja-JP" b="1" dirty="0">
                            <a:solidFill>
                              <a:srgbClr val="008000"/>
                            </a:solidFill>
                          </a:rPr>
                          <a:t>515 nm</a:t>
                        </a:r>
                      </a:p>
                    </p:txBody>
                  </p:sp>
                  <p:sp>
                    <p:nvSpPr>
                      <p:cNvPr id="42" name="正方形/長方形 41"/>
                      <p:cNvSpPr/>
                      <p:nvPr/>
                    </p:nvSpPr>
                    <p:spPr>
                      <a:xfrm rot="3324831">
                        <a:off x="3312329" y="3516874"/>
                        <a:ext cx="510902" cy="189602"/>
                      </a:xfrm>
                      <a:prstGeom prst="rect">
                        <a:avLst/>
                      </a:prstGeom>
                      <a:pattFill prst="ltVert">
                        <a:fgClr>
                          <a:schemeClr val="tx1"/>
                        </a:fgClr>
                        <a:bgClr>
                          <a:prstClr val="white"/>
                        </a:bgClr>
                      </a:patt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43" name="円弧 42"/>
                      <p:cNvSpPr/>
                      <p:nvPr/>
                    </p:nvSpPr>
                    <p:spPr>
                      <a:xfrm rot="19744040">
                        <a:off x="2242382" y="3153319"/>
                        <a:ext cx="1311248" cy="1151284"/>
                      </a:xfrm>
                      <a:prstGeom prst="arc">
                        <a:avLst>
                          <a:gd name="adj1" fmla="val 18133195"/>
                          <a:gd name="adj2" fmla="val 0"/>
                        </a:avLst>
                      </a:pr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4" name="図形グループ 13"/>
                    <p:cNvGrpSpPr/>
                    <p:nvPr/>
                  </p:nvGrpSpPr>
                  <p:grpSpPr>
                    <a:xfrm>
                      <a:off x="73599" y="1217583"/>
                      <a:ext cx="8210267" cy="4725392"/>
                      <a:chOff x="73599" y="1217583"/>
                      <a:chExt cx="8210267" cy="4725392"/>
                    </a:xfrm>
                  </p:grpSpPr>
                  <p:sp>
                    <p:nvSpPr>
                      <p:cNvPr id="113" name="テキスト ボックス 112"/>
                      <p:cNvSpPr txBox="1"/>
                      <p:nvPr/>
                    </p:nvSpPr>
                    <p:spPr>
                      <a:xfrm>
                        <a:off x="5065614" y="3506463"/>
                        <a:ext cx="1107996" cy="369332"/>
                      </a:xfrm>
                      <a:prstGeom prst="rect">
                        <a:avLst/>
                      </a:prstGeom>
                      <a:noFill/>
                      <a:ln>
                        <a:solidFill>
                          <a:srgbClr val="FF0000"/>
                        </a:solidFill>
                      </a:ln>
                    </p:spPr>
                    <p:txBody>
                      <a:bodyPr wrap="none" rtlCol="0">
                        <a:spAutoFit/>
                      </a:bodyPr>
                      <a:lstStyle/>
                      <a:p>
                        <a:r>
                          <a:rPr kumimoji="1" lang="ja-JP" altLang="en-US" dirty="0">
                            <a:solidFill>
                              <a:srgbClr val="FF0000"/>
                            </a:solidFill>
                          </a:rPr>
                          <a:t>高出力部</a:t>
                        </a:r>
                      </a:p>
                    </p:txBody>
                  </p:sp>
                  <p:sp>
                    <p:nvSpPr>
                      <p:cNvPr id="9" name="テキスト ボックス 8"/>
                      <p:cNvSpPr txBox="1"/>
                      <p:nvPr/>
                    </p:nvSpPr>
                    <p:spPr>
                      <a:xfrm>
                        <a:off x="1252666" y="1411925"/>
                        <a:ext cx="1210588" cy="400110"/>
                      </a:xfrm>
                      <a:prstGeom prst="rect">
                        <a:avLst/>
                      </a:prstGeom>
                      <a:noFill/>
                      <a:ln>
                        <a:solidFill>
                          <a:srgbClr val="008000"/>
                        </a:solidFill>
                      </a:ln>
                    </p:spPr>
                    <p:txBody>
                      <a:bodyPr wrap="none" rtlCol="0">
                        <a:spAutoFit/>
                      </a:bodyPr>
                      <a:lstStyle/>
                      <a:p>
                        <a:r>
                          <a:rPr lang="ja-JP" altLang="en-US" sz="2000" dirty="0">
                            <a:solidFill>
                              <a:srgbClr val="008000"/>
                            </a:solidFill>
                          </a:rPr>
                          <a:t>安定化部</a:t>
                        </a:r>
                        <a:endParaRPr kumimoji="1" lang="ja-JP" altLang="en-US" sz="2000" dirty="0">
                          <a:solidFill>
                            <a:srgbClr val="008000"/>
                          </a:solidFill>
                        </a:endParaRPr>
                      </a:p>
                    </p:txBody>
                  </p:sp>
                  <p:sp>
                    <p:nvSpPr>
                      <p:cNvPr id="8" name="正方形/長方形 7"/>
                      <p:cNvSpPr/>
                      <p:nvPr/>
                    </p:nvSpPr>
                    <p:spPr>
                      <a:xfrm>
                        <a:off x="73599" y="1217583"/>
                        <a:ext cx="3761807" cy="4725392"/>
                      </a:xfrm>
                      <a:prstGeom prst="rect">
                        <a:avLst/>
                      </a:prstGeom>
                      <a:noFill/>
                      <a:ln w="28575"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999199" y="3228167"/>
                        <a:ext cx="4284667" cy="2714808"/>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sp>
              <p:nvSpPr>
                <p:cNvPr id="45" name="テキスト ボックス 44"/>
                <p:cNvSpPr txBox="1"/>
                <p:nvPr/>
              </p:nvSpPr>
              <p:spPr>
                <a:xfrm>
                  <a:off x="3310709" y="3740280"/>
                  <a:ext cx="615373" cy="337771"/>
                </a:xfrm>
                <a:prstGeom prst="rect">
                  <a:avLst/>
                </a:prstGeom>
                <a:solidFill>
                  <a:srgbClr val="FFFFFF"/>
                </a:solidFill>
                <a:ln w="28575" cmpd="sng">
                  <a:solidFill>
                    <a:schemeClr val="tx1"/>
                  </a:solidFill>
                </a:ln>
              </p:spPr>
              <p:txBody>
                <a:bodyPr wrap="none" rtlCol="0">
                  <a:spAutoFit/>
                </a:bodyPr>
                <a:lstStyle/>
                <a:p>
                  <a:r>
                    <a:rPr kumimoji="1" lang="en-US" altLang="ja-JP" sz="1600" dirty="0">
                      <a:solidFill>
                        <a:srgbClr val="0000FF"/>
                      </a:solidFill>
                    </a:rPr>
                    <a:t>PPLN</a:t>
                  </a:r>
                  <a:endParaRPr kumimoji="1" lang="ja-JP" altLang="en-US" sz="1600" dirty="0">
                    <a:solidFill>
                      <a:srgbClr val="0000FF"/>
                    </a:solidFill>
                  </a:endParaRPr>
                </a:p>
              </p:txBody>
            </p:sp>
          </p:grpSp>
          <p:pic>
            <p:nvPicPr>
              <p:cNvPr id="47" name="図 46" descr="lightsource.png">
                <a:extLst>
                  <a:ext uri="{FF2B5EF4-FFF2-40B4-BE49-F238E27FC236}">
                    <a16:creationId xmlns:a16="http://schemas.microsoft.com/office/drawing/2014/main" id="{0223F623-EF63-814E-929E-FC15EBDEE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56" y="2547780"/>
                <a:ext cx="2665968" cy="1475645"/>
              </a:xfrm>
              <a:prstGeom prst="rect">
                <a:avLst/>
              </a:prstGeom>
              <a:ln>
                <a:solidFill>
                  <a:schemeClr val="tx1"/>
                </a:solidFill>
              </a:ln>
            </p:spPr>
          </p:pic>
        </p:grpSp>
      </p:grpSp>
    </p:spTree>
    <p:extLst>
      <p:ext uri="{BB962C8B-B14F-4D97-AF65-F5344CB8AC3E}">
        <p14:creationId xmlns:p14="http://schemas.microsoft.com/office/powerpoint/2010/main" val="2753021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4080" y="260576"/>
            <a:ext cx="8686800" cy="1143000"/>
          </a:xfrm>
        </p:spPr>
        <p:txBody>
          <a:bodyPr>
            <a:noAutofit/>
          </a:bodyPr>
          <a:lstStyle/>
          <a:p>
            <a:r>
              <a:rPr kumimoji="1" lang="en-US" altLang="ja-JP" sz="4000" dirty="0"/>
              <a:t>MOFPA</a:t>
            </a:r>
            <a:br>
              <a:rPr kumimoji="1" lang="en-US" altLang="ja-JP" sz="4000" dirty="0"/>
            </a:br>
            <a:r>
              <a:rPr kumimoji="1" lang="en-US" altLang="ja-JP" sz="4000" dirty="0"/>
              <a:t>(Master</a:t>
            </a:r>
            <a:r>
              <a:rPr kumimoji="1" lang="ja-JP" altLang="en-US" sz="4000" dirty="0"/>
              <a:t> </a:t>
            </a:r>
            <a:r>
              <a:rPr kumimoji="1" lang="en-US" altLang="ja-JP" sz="4000" dirty="0"/>
              <a:t>Oscillator</a:t>
            </a:r>
            <a:r>
              <a:rPr kumimoji="1" lang="ja-JP" altLang="en-US" sz="4000" dirty="0"/>
              <a:t> </a:t>
            </a:r>
            <a:r>
              <a:rPr kumimoji="1" lang="en-US" altLang="ja-JP" sz="4000" dirty="0"/>
              <a:t>fiber</a:t>
            </a:r>
            <a:r>
              <a:rPr kumimoji="1" lang="ja-JP" altLang="en-US" sz="4000" dirty="0"/>
              <a:t> </a:t>
            </a:r>
            <a:r>
              <a:rPr kumimoji="1" lang="en-US" altLang="ja-JP" sz="4000" dirty="0"/>
              <a:t>Power</a:t>
            </a:r>
            <a:r>
              <a:rPr kumimoji="1" lang="ja-JP" altLang="en-US" sz="4000" dirty="0"/>
              <a:t> </a:t>
            </a:r>
            <a:r>
              <a:rPr kumimoji="1" lang="en-US" altLang="ja-JP" sz="4000" dirty="0"/>
              <a:t>Amplifier)</a:t>
            </a:r>
            <a:endParaRPr kumimoji="1" lang="ja-JP" altLang="en-US" sz="4000" dirty="0"/>
          </a:p>
        </p:txBody>
      </p:sp>
      <p:sp>
        <p:nvSpPr>
          <p:cNvPr id="53" name="日付プレースホルダー 52"/>
          <p:cNvSpPr>
            <a:spLocks noGrp="1"/>
          </p:cNvSpPr>
          <p:nvPr>
            <p:ph type="dt" sz="half" idx="10"/>
          </p:nvPr>
        </p:nvSpPr>
        <p:spPr>
          <a:xfrm>
            <a:off x="457199" y="6356350"/>
            <a:ext cx="3144983" cy="365125"/>
          </a:xfrm>
        </p:spPr>
        <p:txBody>
          <a:bodyPr/>
          <a:lstStyle/>
          <a:p>
            <a:r>
              <a:rPr lang="en-US" altLang="ja-JP" dirty="0"/>
              <a:t>2018/11/2 DECIGO workshop @</a:t>
            </a:r>
            <a:r>
              <a:rPr lang="ja-JP" altLang="en-US"/>
              <a:t>名古屋大学</a:t>
            </a:r>
            <a:endParaRPr lang="ja-JP" altLang="en-US" dirty="0"/>
          </a:p>
        </p:txBody>
      </p:sp>
      <p:sp>
        <p:nvSpPr>
          <p:cNvPr id="50" name="テキスト ボックス 49"/>
          <p:cNvSpPr txBox="1"/>
          <p:nvPr/>
        </p:nvSpPr>
        <p:spPr>
          <a:xfrm>
            <a:off x="234087" y="3442470"/>
            <a:ext cx="3056208" cy="646331"/>
          </a:xfrm>
          <a:prstGeom prst="rect">
            <a:avLst/>
          </a:prstGeom>
          <a:noFill/>
        </p:spPr>
        <p:txBody>
          <a:bodyPr wrap="none" rtlCol="0">
            <a:spAutoFit/>
          </a:bodyPr>
          <a:lstStyle/>
          <a:p>
            <a:r>
              <a:rPr lang="ja-JP" altLang="en-US" dirty="0"/>
              <a:t>２段構成（カスケードアンプ）</a:t>
            </a:r>
            <a:endParaRPr lang="en-US" altLang="ja-JP" dirty="0"/>
          </a:p>
          <a:p>
            <a:r>
              <a:rPr lang="ja-JP" altLang="en-US" dirty="0"/>
              <a:t>　</a:t>
            </a:r>
            <a:r>
              <a:rPr lang="en-US" altLang="ja-JP" dirty="0"/>
              <a:t>→</a:t>
            </a:r>
            <a:r>
              <a:rPr lang="ja-JP" altLang="en-US" dirty="0"/>
              <a:t>信号の</a:t>
            </a:r>
            <a:r>
              <a:rPr lang="en-US" altLang="ja-JP" dirty="0"/>
              <a:t>SN</a:t>
            </a:r>
            <a:r>
              <a:rPr lang="ja-JP" altLang="en-US" dirty="0"/>
              <a:t>比と効率の向上</a:t>
            </a:r>
            <a:endParaRPr lang="en-US" altLang="ja-JP" dirty="0"/>
          </a:p>
        </p:txBody>
      </p:sp>
      <p:sp>
        <p:nvSpPr>
          <p:cNvPr id="56" name="テキスト ボックス 55"/>
          <p:cNvSpPr txBox="1"/>
          <p:nvPr/>
        </p:nvSpPr>
        <p:spPr>
          <a:xfrm>
            <a:off x="5261053" y="1920828"/>
            <a:ext cx="3487666" cy="1754327"/>
          </a:xfrm>
          <a:prstGeom prst="rect">
            <a:avLst/>
          </a:prstGeom>
          <a:noFill/>
          <a:ln>
            <a:solidFill>
              <a:schemeClr val="tx1"/>
            </a:solidFill>
          </a:ln>
        </p:spPr>
        <p:txBody>
          <a:bodyPr wrap="none" rtlCol="0">
            <a:spAutoFit/>
          </a:bodyPr>
          <a:lstStyle/>
          <a:p>
            <a:r>
              <a:rPr kumimoji="1" lang="en-US" altLang="ja-JP" dirty="0"/>
              <a:t>FA(</a:t>
            </a:r>
            <a:r>
              <a:rPr kumimoji="1" lang="en-US" altLang="ja-JP" dirty="0">
                <a:solidFill>
                  <a:srgbClr val="FF0000"/>
                </a:solidFill>
              </a:rPr>
              <a:t>Fiber</a:t>
            </a:r>
            <a:r>
              <a:rPr kumimoji="1" lang="en-US" altLang="ja-JP" dirty="0"/>
              <a:t> Amplifier)</a:t>
            </a:r>
          </a:p>
          <a:p>
            <a:pPr marL="742950" lvl="1" indent="-285750">
              <a:buFont typeface="Arial"/>
              <a:buChar char="•"/>
            </a:pPr>
            <a:r>
              <a:rPr lang="ja-JP" altLang="en-US" dirty="0">
                <a:solidFill>
                  <a:srgbClr val="000000"/>
                </a:solidFill>
              </a:rPr>
              <a:t>高効率</a:t>
            </a:r>
            <a:endParaRPr lang="en-US" altLang="ja-JP" dirty="0">
              <a:solidFill>
                <a:srgbClr val="000000"/>
              </a:solidFill>
            </a:endParaRPr>
          </a:p>
          <a:p>
            <a:pPr marL="742950" lvl="1" indent="-285750">
              <a:buFont typeface="Arial"/>
              <a:buChar char="•"/>
            </a:pPr>
            <a:r>
              <a:rPr kumimoji="1" lang="ja-JP" altLang="en-US" dirty="0">
                <a:solidFill>
                  <a:srgbClr val="000000"/>
                </a:solidFill>
              </a:rPr>
              <a:t>高ビーム品質</a:t>
            </a:r>
            <a:endParaRPr kumimoji="1" lang="en-US" altLang="ja-JP" dirty="0">
              <a:solidFill>
                <a:srgbClr val="000000"/>
              </a:solidFill>
            </a:endParaRPr>
          </a:p>
          <a:p>
            <a:pPr marL="742950" lvl="1" indent="-285750">
              <a:buFont typeface="Arial"/>
              <a:buChar char="•"/>
            </a:pPr>
            <a:r>
              <a:rPr kumimoji="1" lang="ja-JP" altLang="en-US" dirty="0">
                <a:solidFill>
                  <a:srgbClr val="000000"/>
                </a:solidFill>
              </a:rPr>
              <a:t>小型・堅牢</a:t>
            </a:r>
            <a:endParaRPr kumimoji="1" lang="en-US" altLang="ja-JP" dirty="0">
              <a:solidFill>
                <a:srgbClr val="000000"/>
              </a:solidFill>
            </a:endParaRPr>
          </a:p>
          <a:p>
            <a:pPr marL="742950" lvl="1" indent="-285750">
              <a:buFont typeface="Arial"/>
              <a:buChar char="•"/>
            </a:pPr>
            <a:r>
              <a:rPr lang="ja-JP" altLang="en-US" dirty="0">
                <a:solidFill>
                  <a:srgbClr val="000000"/>
                </a:solidFill>
              </a:rPr>
              <a:t>偏光の安定性（偏波保持）</a:t>
            </a:r>
            <a:endParaRPr kumimoji="1" lang="en-US" altLang="ja-JP" dirty="0">
              <a:solidFill>
                <a:srgbClr val="000000"/>
              </a:solidFill>
            </a:endParaRPr>
          </a:p>
          <a:p>
            <a:pPr marL="742950" lvl="1" indent="-285750">
              <a:buFont typeface="Arial"/>
              <a:buChar char="•"/>
            </a:pPr>
            <a:r>
              <a:rPr lang="ja-JP" altLang="en-US" dirty="0">
                <a:solidFill>
                  <a:srgbClr val="000000"/>
                </a:solidFill>
              </a:rPr>
              <a:t>耐宇宙線被曝</a:t>
            </a:r>
            <a:endParaRPr kumimoji="1" lang="ja-JP" altLang="en-US" dirty="0">
              <a:solidFill>
                <a:srgbClr val="000000"/>
              </a:solidFill>
            </a:endParaRPr>
          </a:p>
        </p:txBody>
      </p:sp>
      <p:grpSp>
        <p:nvGrpSpPr>
          <p:cNvPr id="59" name="図形グループ 58"/>
          <p:cNvGrpSpPr/>
          <p:nvPr/>
        </p:nvGrpSpPr>
        <p:grpSpPr>
          <a:xfrm>
            <a:off x="457199" y="3874978"/>
            <a:ext cx="8083144" cy="1948568"/>
            <a:chOff x="304287" y="3955197"/>
            <a:chExt cx="8083144" cy="1948568"/>
          </a:xfrm>
        </p:grpSpPr>
        <p:grpSp>
          <p:nvGrpSpPr>
            <p:cNvPr id="3" name="図形グループ 2"/>
            <p:cNvGrpSpPr/>
            <p:nvPr/>
          </p:nvGrpSpPr>
          <p:grpSpPr>
            <a:xfrm>
              <a:off x="304287" y="3955197"/>
              <a:ext cx="7630050" cy="1948568"/>
              <a:chOff x="-484753" y="3364450"/>
              <a:chExt cx="7630050" cy="1948568"/>
            </a:xfrm>
          </p:grpSpPr>
          <p:sp>
            <p:nvSpPr>
              <p:cNvPr id="4" name="円弧 3"/>
              <p:cNvSpPr/>
              <p:nvPr/>
            </p:nvSpPr>
            <p:spPr>
              <a:xfrm rot="16200000">
                <a:off x="4406698" y="4435006"/>
                <a:ext cx="713856" cy="886806"/>
              </a:xfrm>
              <a:prstGeom prst="arc">
                <a:avLst>
                  <a:gd name="adj1" fmla="val 16210097"/>
                  <a:gd name="adj2" fmla="val 143602"/>
                </a:avLst>
              </a:prstGeom>
              <a:ln w="38100" cmpd="sng">
                <a:solidFill>
                  <a:srgbClr val="1F497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5" name="図形グループ 4"/>
              <p:cNvGrpSpPr/>
              <p:nvPr/>
            </p:nvGrpSpPr>
            <p:grpSpPr>
              <a:xfrm>
                <a:off x="-484753" y="3564505"/>
                <a:ext cx="6547687" cy="1743318"/>
                <a:chOff x="-539262" y="2756279"/>
                <a:chExt cx="6547687" cy="1743318"/>
              </a:xfrm>
            </p:grpSpPr>
            <p:sp>
              <p:nvSpPr>
                <p:cNvPr id="29" name="円弧 28"/>
                <p:cNvSpPr/>
                <p:nvPr/>
              </p:nvSpPr>
              <p:spPr>
                <a:xfrm rot="16200000" flipV="1">
                  <a:off x="2975947" y="3713962"/>
                  <a:ext cx="789445" cy="781826"/>
                </a:xfrm>
                <a:prstGeom prst="arc">
                  <a:avLst>
                    <a:gd name="adj1" fmla="val 15879149"/>
                    <a:gd name="adj2" fmla="val 143602"/>
                  </a:avLst>
                </a:prstGeom>
                <a:ln w="38100" cmpd="sng">
                  <a:solidFill>
                    <a:srgbClr val="1F497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0" name="図形グループ 29"/>
                <p:cNvGrpSpPr/>
                <p:nvPr/>
              </p:nvGrpSpPr>
              <p:grpSpPr>
                <a:xfrm>
                  <a:off x="-539262" y="2756279"/>
                  <a:ext cx="6547687" cy="1729297"/>
                  <a:chOff x="-539262" y="2756279"/>
                  <a:chExt cx="6547687" cy="1729297"/>
                </a:xfrm>
              </p:grpSpPr>
              <p:grpSp>
                <p:nvGrpSpPr>
                  <p:cNvPr id="31" name="図形グループ 30"/>
                  <p:cNvGrpSpPr/>
                  <p:nvPr/>
                </p:nvGrpSpPr>
                <p:grpSpPr>
                  <a:xfrm>
                    <a:off x="-539262" y="2756279"/>
                    <a:ext cx="6547687" cy="1729297"/>
                    <a:chOff x="-539262" y="2756279"/>
                    <a:chExt cx="6547687" cy="1729297"/>
                  </a:xfrm>
                </p:grpSpPr>
                <p:sp>
                  <p:nvSpPr>
                    <p:cNvPr id="33" name="円弧 32"/>
                    <p:cNvSpPr/>
                    <p:nvPr/>
                  </p:nvSpPr>
                  <p:spPr>
                    <a:xfrm rot="16200000">
                      <a:off x="1414506" y="3646114"/>
                      <a:ext cx="675189" cy="886805"/>
                    </a:xfrm>
                    <a:prstGeom prst="arc">
                      <a:avLst>
                        <a:gd name="adj1" fmla="val 16609666"/>
                        <a:gd name="adj2" fmla="val 143602"/>
                      </a:avLst>
                    </a:prstGeom>
                    <a:ln w="38100" cmpd="sng">
                      <a:solidFill>
                        <a:srgbClr val="1F497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4" name="図形グループ 33"/>
                    <p:cNvGrpSpPr/>
                    <p:nvPr/>
                  </p:nvGrpSpPr>
                  <p:grpSpPr>
                    <a:xfrm>
                      <a:off x="-539262" y="2756279"/>
                      <a:ext cx="6547687" cy="1265894"/>
                      <a:chOff x="-1117634" y="4036729"/>
                      <a:chExt cx="6547687" cy="1265894"/>
                    </a:xfrm>
                  </p:grpSpPr>
                  <p:grpSp>
                    <p:nvGrpSpPr>
                      <p:cNvPr id="36" name="図形グループ 35"/>
                      <p:cNvGrpSpPr/>
                      <p:nvPr/>
                    </p:nvGrpSpPr>
                    <p:grpSpPr>
                      <a:xfrm>
                        <a:off x="-1117634" y="4275808"/>
                        <a:ext cx="6547687" cy="1026815"/>
                        <a:chOff x="-838456" y="3531232"/>
                        <a:chExt cx="6547687" cy="1026815"/>
                      </a:xfrm>
                    </p:grpSpPr>
                    <p:sp>
                      <p:nvSpPr>
                        <p:cNvPr id="38" name="テキスト ボックス 37"/>
                        <p:cNvSpPr txBox="1"/>
                        <p:nvPr/>
                      </p:nvSpPr>
                      <p:spPr>
                        <a:xfrm>
                          <a:off x="-838456" y="4034827"/>
                          <a:ext cx="1079542" cy="52322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altLang="ja-JP" sz="1400" dirty="0" err="1">
                              <a:solidFill>
                                <a:schemeClr val="bg1"/>
                              </a:solidFill>
                            </a:rPr>
                            <a:t>Yb</a:t>
                          </a:r>
                          <a:r>
                            <a:rPr lang="en-US" altLang="ja-JP" sz="1400" dirty="0">
                              <a:solidFill>
                                <a:schemeClr val="bg1"/>
                              </a:solidFill>
                            </a:rPr>
                            <a:t> fiber DFB</a:t>
                          </a:r>
                          <a:endParaRPr kumimoji="1" lang="en-US" altLang="ja-JP" sz="1400" dirty="0">
                            <a:solidFill>
                              <a:schemeClr val="bg1"/>
                            </a:solidFill>
                          </a:endParaRPr>
                        </a:p>
                        <a:p>
                          <a:pPr algn="ctr"/>
                          <a:r>
                            <a:rPr lang="en-US" altLang="ja-JP" sz="1400" dirty="0">
                              <a:solidFill>
                                <a:schemeClr val="bg1"/>
                              </a:solidFill>
                            </a:rPr>
                            <a:t>(1030 nm)</a:t>
                          </a:r>
                          <a:endParaRPr kumimoji="1" lang="ja-JP" altLang="en-US" sz="1400" dirty="0">
                            <a:solidFill>
                              <a:schemeClr val="bg1"/>
                            </a:solidFill>
                          </a:endParaRPr>
                        </a:p>
                      </p:txBody>
                    </p:sp>
                    <p:cxnSp>
                      <p:nvCxnSpPr>
                        <p:cNvPr id="39" name="直線コネクタ 38"/>
                        <p:cNvCxnSpPr>
                          <a:stCxn id="38" idx="3"/>
                        </p:cNvCxnSpPr>
                        <p:nvPr/>
                      </p:nvCxnSpPr>
                      <p:spPr>
                        <a:xfrm flipV="1">
                          <a:off x="241086" y="4254724"/>
                          <a:ext cx="5468145" cy="41713"/>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40" name="図形グループ 39"/>
                        <p:cNvGrpSpPr/>
                        <p:nvPr/>
                      </p:nvGrpSpPr>
                      <p:grpSpPr>
                        <a:xfrm>
                          <a:off x="1994640" y="3693245"/>
                          <a:ext cx="576422" cy="550300"/>
                          <a:chOff x="2054130" y="3602989"/>
                          <a:chExt cx="782286" cy="638747"/>
                        </a:xfrm>
                      </p:grpSpPr>
                      <p:sp>
                        <p:nvSpPr>
                          <p:cNvPr id="46" name="円/楕円 45"/>
                          <p:cNvSpPr/>
                          <p:nvPr/>
                        </p:nvSpPr>
                        <p:spPr>
                          <a:xfrm>
                            <a:off x="2201396" y="3602989"/>
                            <a:ext cx="635020" cy="638745"/>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7" name="図形グループ 46"/>
                          <p:cNvGrpSpPr/>
                          <p:nvPr/>
                        </p:nvGrpSpPr>
                        <p:grpSpPr>
                          <a:xfrm>
                            <a:off x="2054130" y="3602989"/>
                            <a:ext cx="701121" cy="638747"/>
                            <a:chOff x="2054130" y="3602989"/>
                            <a:chExt cx="701121" cy="638747"/>
                          </a:xfrm>
                        </p:grpSpPr>
                        <p:sp>
                          <p:nvSpPr>
                            <p:cNvPr id="48" name="円/楕円 47"/>
                            <p:cNvSpPr/>
                            <p:nvPr/>
                          </p:nvSpPr>
                          <p:spPr>
                            <a:xfrm>
                              <a:off x="2120234" y="3602989"/>
                              <a:ext cx="635017" cy="638745"/>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2054130" y="3602991"/>
                              <a:ext cx="635016" cy="638745"/>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41" name="図形グループ 40"/>
                        <p:cNvGrpSpPr/>
                        <p:nvPr/>
                      </p:nvGrpSpPr>
                      <p:grpSpPr>
                        <a:xfrm>
                          <a:off x="4696471" y="3531232"/>
                          <a:ext cx="827445" cy="723492"/>
                          <a:chOff x="1977718" y="3615979"/>
                          <a:chExt cx="731229" cy="638745"/>
                        </a:xfrm>
                      </p:grpSpPr>
                      <p:sp>
                        <p:nvSpPr>
                          <p:cNvPr id="42" name="円/楕円 41"/>
                          <p:cNvSpPr/>
                          <p:nvPr/>
                        </p:nvSpPr>
                        <p:spPr>
                          <a:xfrm>
                            <a:off x="2025824" y="3615979"/>
                            <a:ext cx="635017" cy="638745"/>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1977718" y="3615979"/>
                            <a:ext cx="731229" cy="638745"/>
                            <a:chOff x="1977718" y="3615979"/>
                            <a:chExt cx="731229" cy="638745"/>
                          </a:xfrm>
                        </p:grpSpPr>
                        <p:sp>
                          <p:nvSpPr>
                            <p:cNvPr id="44" name="円/楕円 43"/>
                            <p:cNvSpPr/>
                            <p:nvPr/>
                          </p:nvSpPr>
                          <p:spPr>
                            <a:xfrm>
                              <a:off x="1977718" y="3615979"/>
                              <a:ext cx="635017" cy="638745"/>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073930" y="3615979"/>
                              <a:ext cx="635017" cy="638745"/>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sp>
                    <p:nvSpPr>
                      <p:cNvPr id="37" name="テキスト ボックス 36"/>
                      <p:cNvSpPr txBox="1"/>
                      <p:nvPr/>
                    </p:nvSpPr>
                    <p:spPr>
                      <a:xfrm>
                        <a:off x="1283195" y="4036729"/>
                        <a:ext cx="1545716" cy="400110"/>
                      </a:xfrm>
                      <a:prstGeom prst="rect">
                        <a:avLst/>
                      </a:prstGeom>
                      <a:noFill/>
                    </p:spPr>
                    <p:txBody>
                      <a:bodyPr wrap="none" rtlCol="0">
                        <a:spAutoFit/>
                      </a:bodyPr>
                      <a:lstStyle/>
                      <a:p>
                        <a:r>
                          <a:rPr kumimoji="1" lang="en-US" altLang="ja-JP" sz="2000" dirty="0"/>
                          <a:t>Pre-amplifier</a:t>
                        </a:r>
                        <a:endParaRPr kumimoji="1" lang="ja-JP" altLang="en-US" sz="2000" dirty="0"/>
                      </a:p>
                    </p:txBody>
                  </p:sp>
                </p:grpSp>
                <p:sp>
                  <p:nvSpPr>
                    <p:cNvPr id="35" name="テキスト ボックス 34"/>
                    <p:cNvSpPr txBox="1"/>
                    <p:nvPr/>
                  </p:nvSpPr>
                  <p:spPr>
                    <a:xfrm>
                      <a:off x="957343" y="3993133"/>
                      <a:ext cx="702709" cy="492443"/>
                    </a:xfrm>
                    <a:prstGeom prst="rect">
                      <a:avLst/>
                    </a:prstGeom>
                    <a:solidFill>
                      <a:schemeClr val="accent6">
                        <a:lumMod val="75000"/>
                      </a:schemeClr>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400" dirty="0">
                          <a:solidFill>
                            <a:srgbClr val="FFFFFF"/>
                          </a:solidFill>
                        </a:rPr>
                        <a:t>LD</a:t>
                      </a:r>
                    </a:p>
                    <a:p>
                      <a:pPr algn="ctr"/>
                      <a:r>
                        <a:rPr lang="en-US" altLang="ja-JP" sz="1100" dirty="0">
                          <a:solidFill>
                            <a:srgbClr val="FFFFFF"/>
                          </a:solidFill>
                        </a:rPr>
                        <a:t>(976 nm)</a:t>
                      </a:r>
                      <a:endParaRPr kumimoji="1" lang="ja-JP" altLang="en-US" sz="1100" dirty="0">
                        <a:solidFill>
                          <a:srgbClr val="FFFFFF"/>
                        </a:solidFill>
                      </a:endParaRPr>
                    </a:p>
                  </p:txBody>
                </p:sp>
              </p:grpSp>
              <p:sp>
                <p:nvSpPr>
                  <p:cNvPr id="32" name="円/楕円 31"/>
                  <p:cNvSpPr/>
                  <p:nvPr/>
                </p:nvSpPr>
                <p:spPr>
                  <a:xfrm>
                    <a:off x="1667077" y="3654216"/>
                    <a:ext cx="503932" cy="176763"/>
                  </a:xfrm>
                  <a:prstGeom prst="ellipse">
                    <a:avLst/>
                  </a:prstGeom>
                  <a:solidFill>
                    <a:srgbClr val="10253F"/>
                  </a:solidFill>
                  <a:ln w="28575" cmpd="sng">
                    <a:solidFill>
                      <a:srgbClr val="1F497D"/>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grpSp>
          </p:grpSp>
          <p:grpSp>
            <p:nvGrpSpPr>
              <p:cNvPr id="6" name="図形グループ 5"/>
              <p:cNvGrpSpPr/>
              <p:nvPr/>
            </p:nvGrpSpPr>
            <p:grpSpPr>
              <a:xfrm>
                <a:off x="3816092" y="4409554"/>
                <a:ext cx="420611" cy="203982"/>
                <a:chOff x="3896375" y="7519558"/>
                <a:chExt cx="927761" cy="393314"/>
              </a:xfrm>
              <a:solidFill>
                <a:schemeClr val="bg1"/>
              </a:solidFill>
            </p:grpSpPr>
            <p:sp>
              <p:nvSpPr>
                <p:cNvPr id="27" name="テキスト ボックス 26"/>
                <p:cNvSpPr txBox="1"/>
                <p:nvPr/>
              </p:nvSpPr>
              <p:spPr>
                <a:xfrm>
                  <a:off x="3896375" y="7519558"/>
                  <a:ext cx="927761" cy="393314"/>
                </a:xfrm>
                <a:prstGeom prst="rect">
                  <a:avLst/>
                </a:prstGeom>
                <a:grpFill/>
                <a:ln w="19050" cmpd="sng">
                  <a:solidFill>
                    <a:schemeClr val="tx1"/>
                  </a:solidFill>
                </a:ln>
              </p:spPr>
              <p:txBody>
                <a:bodyPr wrap="square" rtlCol="0">
                  <a:spAutoFit/>
                </a:bodyPr>
                <a:lstStyle/>
                <a:p>
                  <a:endParaRPr kumimoji="1" lang="ja-JP" altLang="en-US" dirty="0"/>
                </a:p>
              </p:txBody>
            </p:sp>
            <p:sp>
              <p:nvSpPr>
                <p:cNvPr id="28" name="右矢印 27"/>
                <p:cNvSpPr/>
                <p:nvPr/>
              </p:nvSpPr>
              <p:spPr>
                <a:xfrm>
                  <a:off x="4095944" y="7631086"/>
                  <a:ext cx="538652" cy="160866"/>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 name="テキスト ボックス 6"/>
              <p:cNvSpPr txBox="1"/>
              <p:nvPr/>
            </p:nvSpPr>
            <p:spPr>
              <a:xfrm>
                <a:off x="3609365" y="4054748"/>
                <a:ext cx="814045" cy="338554"/>
              </a:xfrm>
              <a:prstGeom prst="rect">
                <a:avLst/>
              </a:prstGeom>
              <a:noFill/>
            </p:spPr>
            <p:txBody>
              <a:bodyPr wrap="none" rtlCol="0">
                <a:spAutoFit/>
              </a:bodyPr>
              <a:lstStyle/>
              <a:p>
                <a:pPr algn="ctr"/>
                <a:r>
                  <a:rPr kumimoji="1" lang="en-US" altLang="ja-JP" sz="1600" dirty="0"/>
                  <a:t>isolator</a:t>
                </a:r>
                <a:endParaRPr kumimoji="1" lang="ja-JP" altLang="en-US" sz="1600" dirty="0"/>
              </a:p>
            </p:txBody>
          </p:sp>
          <p:sp>
            <p:nvSpPr>
              <p:cNvPr id="8" name="テキスト ボックス 7"/>
              <p:cNvSpPr txBox="1"/>
              <p:nvPr/>
            </p:nvSpPr>
            <p:spPr>
              <a:xfrm>
                <a:off x="4683513" y="3364450"/>
                <a:ext cx="1736373" cy="400110"/>
              </a:xfrm>
              <a:prstGeom prst="rect">
                <a:avLst/>
              </a:prstGeom>
              <a:noFill/>
            </p:spPr>
            <p:txBody>
              <a:bodyPr wrap="none" rtlCol="0">
                <a:spAutoFit/>
              </a:bodyPr>
              <a:lstStyle/>
              <a:p>
                <a:r>
                  <a:rPr kumimoji="1" lang="en-US" altLang="ja-JP" sz="2000" dirty="0"/>
                  <a:t>Main-amplifier</a:t>
                </a:r>
                <a:endParaRPr kumimoji="1" lang="ja-JP" altLang="en-US" sz="2000" dirty="0"/>
              </a:p>
            </p:txBody>
          </p:sp>
          <p:sp>
            <p:nvSpPr>
              <p:cNvPr id="9" name="右矢印 8"/>
              <p:cNvSpPr/>
              <p:nvPr/>
            </p:nvSpPr>
            <p:spPr>
              <a:xfrm>
                <a:off x="6140921" y="4377354"/>
                <a:ext cx="473333" cy="313797"/>
              </a:xfrm>
              <a:prstGeom prst="rightArrow">
                <a:avLst/>
              </a:prstGeom>
              <a:solidFill>
                <a:srgbClr val="FF0000"/>
              </a:solidFill>
              <a:ln>
                <a:noFill/>
              </a:ln>
              <a:effectLst>
                <a:glow rad="635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0" name="図形グループ 9"/>
              <p:cNvGrpSpPr/>
              <p:nvPr/>
            </p:nvGrpSpPr>
            <p:grpSpPr>
              <a:xfrm>
                <a:off x="960203" y="4425084"/>
                <a:ext cx="420611" cy="203982"/>
                <a:chOff x="3470220" y="4271183"/>
                <a:chExt cx="420611" cy="203982"/>
              </a:xfrm>
            </p:grpSpPr>
            <p:sp>
              <p:nvSpPr>
                <p:cNvPr id="25" name="テキスト ボックス 24"/>
                <p:cNvSpPr txBox="1"/>
                <p:nvPr/>
              </p:nvSpPr>
              <p:spPr>
                <a:xfrm>
                  <a:off x="3470220" y="4271183"/>
                  <a:ext cx="420611" cy="203982"/>
                </a:xfrm>
                <a:prstGeom prst="rect">
                  <a:avLst/>
                </a:prstGeom>
                <a:solidFill>
                  <a:schemeClr val="bg1"/>
                </a:solidFill>
                <a:ln w="19050" cmpd="sng">
                  <a:solidFill>
                    <a:schemeClr val="tx1"/>
                  </a:solidFill>
                </a:ln>
              </p:spPr>
              <p:txBody>
                <a:bodyPr wrap="square" rtlCol="0">
                  <a:spAutoFit/>
                </a:bodyPr>
                <a:lstStyle/>
                <a:p>
                  <a:endParaRPr kumimoji="1" lang="ja-JP" altLang="en-US" dirty="0"/>
                </a:p>
              </p:txBody>
            </p:sp>
            <p:sp>
              <p:nvSpPr>
                <p:cNvPr id="26" name="右矢印 25"/>
                <p:cNvSpPr/>
                <p:nvPr/>
              </p:nvSpPr>
              <p:spPr>
                <a:xfrm>
                  <a:off x="3544689" y="4338637"/>
                  <a:ext cx="244204" cy="83429"/>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1" name="円/楕円 10"/>
              <p:cNvSpPr/>
              <p:nvPr/>
            </p:nvSpPr>
            <p:spPr>
              <a:xfrm>
                <a:off x="3198358" y="4439259"/>
                <a:ext cx="468315" cy="188452"/>
              </a:xfrm>
              <a:prstGeom prst="ellipse">
                <a:avLst/>
              </a:prstGeom>
              <a:solidFill>
                <a:srgbClr val="10253F"/>
              </a:solidFill>
              <a:ln w="28575" cmpd="sng">
                <a:solidFill>
                  <a:srgbClr val="1F497D"/>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12" name="テキスト ボックス 11"/>
              <p:cNvSpPr txBox="1"/>
              <p:nvPr/>
            </p:nvSpPr>
            <p:spPr>
              <a:xfrm>
                <a:off x="1721586" y="4560148"/>
                <a:ext cx="668873" cy="338554"/>
              </a:xfrm>
              <a:prstGeom prst="rect">
                <a:avLst/>
              </a:prstGeom>
              <a:noFill/>
            </p:spPr>
            <p:txBody>
              <a:bodyPr wrap="none" rtlCol="0">
                <a:spAutoFit/>
              </a:bodyPr>
              <a:lstStyle/>
              <a:p>
                <a:r>
                  <a:rPr kumimoji="1" lang="en-US" altLang="ja-JP" sz="1600" dirty="0"/>
                  <a:t>WDM</a:t>
                </a:r>
                <a:endParaRPr kumimoji="1" lang="ja-JP" altLang="en-US" sz="1600" dirty="0"/>
              </a:p>
            </p:txBody>
          </p:sp>
          <p:sp>
            <p:nvSpPr>
              <p:cNvPr id="13" name="テキスト ボックス 12"/>
              <p:cNvSpPr txBox="1"/>
              <p:nvPr/>
            </p:nvSpPr>
            <p:spPr>
              <a:xfrm>
                <a:off x="2997800" y="4550824"/>
                <a:ext cx="668873" cy="338554"/>
              </a:xfrm>
              <a:prstGeom prst="rect">
                <a:avLst/>
              </a:prstGeom>
              <a:noFill/>
            </p:spPr>
            <p:txBody>
              <a:bodyPr wrap="none" rtlCol="0">
                <a:spAutoFit/>
              </a:bodyPr>
              <a:lstStyle/>
              <a:p>
                <a:r>
                  <a:rPr kumimoji="1" lang="en-US" altLang="ja-JP" sz="1600" dirty="0"/>
                  <a:t>WDM</a:t>
                </a:r>
                <a:endParaRPr kumimoji="1" lang="ja-JP" altLang="en-US" sz="1600" dirty="0"/>
              </a:p>
            </p:txBody>
          </p:sp>
          <p:sp>
            <p:nvSpPr>
              <p:cNvPr id="14" name="円/楕円 13"/>
              <p:cNvSpPr/>
              <p:nvPr/>
            </p:nvSpPr>
            <p:spPr>
              <a:xfrm>
                <a:off x="4524452" y="4446733"/>
                <a:ext cx="470442" cy="189969"/>
              </a:xfrm>
              <a:prstGeom prst="ellipse">
                <a:avLst/>
              </a:prstGeom>
              <a:solidFill>
                <a:srgbClr val="10253F"/>
              </a:solidFill>
              <a:ln w="28575" cmpd="sng">
                <a:solidFill>
                  <a:srgbClr val="1F497D"/>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15" name="テキスト ボックス 14"/>
              <p:cNvSpPr txBox="1"/>
              <p:nvPr/>
            </p:nvSpPr>
            <p:spPr>
              <a:xfrm>
                <a:off x="4373580" y="4521466"/>
                <a:ext cx="979856" cy="338554"/>
              </a:xfrm>
              <a:prstGeom prst="rect">
                <a:avLst/>
              </a:prstGeom>
              <a:noFill/>
            </p:spPr>
            <p:txBody>
              <a:bodyPr wrap="none" rtlCol="0">
                <a:spAutoFit/>
              </a:bodyPr>
              <a:lstStyle/>
              <a:p>
                <a:r>
                  <a:rPr kumimoji="1" lang="en-US" altLang="ja-JP" sz="1600" dirty="0"/>
                  <a:t>combiner</a:t>
                </a:r>
                <a:endParaRPr kumimoji="1" lang="ja-JP" altLang="en-US" sz="1600" dirty="0"/>
              </a:p>
            </p:txBody>
          </p:sp>
          <p:sp>
            <p:nvSpPr>
              <p:cNvPr id="16" name="テキスト ボックス 15"/>
              <p:cNvSpPr txBox="1"/>
              <p:nvPr/>
            </p:nvSpPr>
            <p:spPr>
              <a:xfrm>
                <a:off x="5877889" y="4033713"/>
                <a:ext cx="825867" cy="369332"/>
              </a:xfrm>
              <a:prstGeom prst="rect">
                <a:avLst/>
              </a:prstGeom>
              <a:noFill/>
            </p:spPr>
            <p:txBody>
              <a:bodyPr wrap="none" rtlCol="0">
                <a:spAutoFit/>
              </a:bodyPr>
              <a:lstStyle/>
              <a:p>
                <a:r>
                  <a:rPr kumimoji="1" lang="en-US" altLang="ja-JP" dirty="0"/>
                  <a:t>output</a:t>
                </a:r>
                <a:endParaRPr kumimoji="1" lang="ja-JP" altLang="en-US" dirty="0"/>
              </a:p>
            </p:txBody>
          </p:sp>
          <p:sp>
            <p:nvSpPr>
              <p:cNvPr id="17" name="テキスト ボックス 16"/>
              <p:cNvSpPr txBox="1"/>
              <p:nvPr/>
            </p:nvSpPr>
            <p:spPr>
              <a:xfrm>
                <a:off x="3973121" y="4835964"/>
                <a:ext cx="704243" cy="477054"/>
              </a:xfrm>
              <a:prstGeom prst="rect">
                <a:avLst/>
              </a:prstGeom>
              <a:solidFill>
                <a:srgbClr val="E46C0A"/>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400" dirty="0">
                    <a:solidFill>
                      <a:srgbClr val="FFFFFF"/>
                    </a:solidFill>
                  </a:rPr>
                  <a:t>LD</a:t>
                </a:r>
              </a:p>
              <a:p>
                <a:pPr algn="ctr"/>
                <a:r>
                  <a:rPr lang="en-US" altLang="ja-JP" sz="1100" dirty="0">
                    <a:solidFill>
                      <a:srgbClr val="FFFFFF"/>
                    </a:solidFill>
                  </a:rPr>
                  <a:t>(976 nm)</a:t>
                </a:r>
                <a:endParaRPr kumimoji="1" lang="ja-JP" altLang="en-US" sz="1100" dirty="0">
                  <a:solidFill>
                    <a:srgbClr val="FFFFFF"/>
                  </a:solidFill>
                </a:endParaRPr>
              </a:p>
            </p:txBody>
          </p:sp>
          <p:sp>
            <p:nvSpPr>
              <p:cNvPr id="18" name="正方形/長方形 17"/>
              <p:cNvSpPr/>
              <p:nvPr/>
            </p:nvSpPr>
            <p:spPr>
              <a:xfrm>
                <a:off x="6703756" y="4393302"/>
                <a:ext cx="317804"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529924" y="4589164"/>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22" name="テキスト ボックス 21"/>
              <p:cNvSpPr txBox="1"/>
              <p:nvPr/>
            </p:nvSpPr>
            <p:spPr>
              <a:xfrm>
                <a:off x="788503" y="4073010"/>
                <a:ext cx="814045" cy="338554"/>
              </a:xfrm>
              <a:prstGeom prst="rect">
                <a:avLst/>
              </a:prstGeom>
              <a:noFill/>
            </p:spPr>
            <p:txBody>
              <a:bodyPr wrap="none" rtlCol="0">
                <a:spAutoFit/>
              </a:bodyPr>
              <a:lstStyle/>
              <a:p>
                <a:pPr algn="ctr"/>
                <a:r>
                  <a:rPr kumimoji="1" lang="en-US" altLang="ja-JP" sz="1600" dirty="0"/>
                  <a:t>isolator</a:t>
                </a:r>
                <a:endParaRPr kumimoji="1" lang="ja-JP" altLang="en-US" sz="1600" dirty="0"/>
              </a:p>
            </p:txBody>
          </p:sp>
        </p:grpSp>
        <p:sp>
          <p:nvSpPr>
            <p:cNvPr id="58" name="右矢印 57"/>
            <p:cNvSpPr/>
            <p:nvPr/>
          </p:nvSpPr>
          <p:spPr>
            <a:xfrm>
              <a:off x="7914098" y="5030006"/>
              <a:ext cx="473333" cy="153272"/>
            </a:xfrm>
            <a:prstGeom prst="rightArrow">
              <a:avLst/>
            </a:prstGeom>
            <a:solidFill>
              <a:srgbClr val="008000"/>
            </a:solidFill>
            <a:ln>
              <a:noFill/>
            </a:ln>
            <a:effectLst>
              <a:glow rad="1016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0" name="テキスト ボックス 59"/>
          <p:cNvSpPr txBox="1"/>
          <p:nvPr/>
        </p:nvSpPr>
        <p:spPr>
          <a:xfrm>
            <a:off x="3167470" y="5596023"/>
            <a:ext cx="1072730" cy="400110"/>
          </a:xfrm>
          <a:prstGeom prst="rect">
            <a:avLst/>
          </a:prstGeom>
          <a:noFill/>
        </p:spPr>
        <p:txBody>
          <a:bodyPr wrap="none" rtlCol="0">
            <a:spAutoFit/>
          </a:bodyPr>
          <a:lstStyle/>
          <a:p>
            <a:r>
              <a:rPr kumimoji="1" lang="en-US" altLang="ja-JP" sz="2000" b="1" dirty="0">
                <a:solidFill>
                  <a:srgbClr val="FF0000"/>
                </a:solidFill>
              </a:rPr>
              <a:t>500 </a:t>
            </a:r>
            <a:r>
              <a:rPr kumimoji="1" lang="en-US" altLang="ja-JP" sz="2000" b="1" dirty="0" err="1">
                <a:solidFill>
                  <a:srgbClr val="FF0000"/>
                </a:solidFill>
              </a:rPr>
              <a:t>mW</a:t>
            </a:r>
            <a:endParaRPr kumimoji="1" lang="ja-JP" altLang="en-US" sz="2000" b="1" dirty="0">
              <a:solidFill>
                <a:srgbClr val="FF0000"/>
              </a:solidFill>
            </a:endParaRPr>
          </a:p>
        </p:txBody>
      </p:sp>
      <p:sp>
        <p:nvSpPr>
          <p:cNvPr id="61" name="テキスト ボックス 60"/>
          <p:cNvSpPr txBox="1"/>
          <p:nvPr/>
        </p:nvSpPr>
        <p:spPr>
          <a:xfrm>
            <a:off x="6121489" y="5610045"/>
            <a:ext cx="734496" cy="400110"/>
          </a:xfrm>
          <a:prstGeom prst="rect">
            <a:avLst/>
          </a:prstGeom>
          <a:noFill/>
        </p:spPr>
        <p:txBody>
          <a:bodyPr wrap="none" rtlCol="0">
            <a:spAutoFit/>
          </a:bodyPr>
          <a:lstStyle/>
          <a:p>
            <a:r>
              <a:rPr kumimoji="1" lang="en-US" altLang="ja-JP" sz="2000" b="1" dirty="0">
                <a:solidFill>
                  <a:srgbClr val="FF0000"/>
                </a:solidFill>
              </a:rPr>
              <a:t>10 W</a:t>
            </a:r>
            <a:endParaRPr kumimoji="1" lang="ja-JP" altLang="en-US" sz="2000" b="1" dirty="0">
              <a:solidFill>
                <a:srgbClr val="FF0000"/>
              </a:solidFill>
            </a:endParaRPr>
          </a:p>
        </p:txBody>
      </p:sp>
      <p:sp>
        <p:nvSpPr>
          <p:cNvPr id="62" name="テキスト ボックス 61"/>
          <p:cNvSpPr txBox="1"/>
          <p:nvPr/>
        </p:nvSpPr>
        <p:spPr>
          <a:xfrm>
            <a:off x="7936020" y="5610045"/>
            <a:ext cx="604653" cy="400110"/>
          </a:xfrm>
          <a:prstGeom prst="rect">
            <a:avLst/>
          </a:prstGeom>
          <a:noFill/>
        </p:spPr>
        <p:txBody>
          <a:bodyPr wrap="none" rtlCol="0">
            <a:spAutoFit/>
          </a:bodyPr>
          <a:lstStyle/>
          <a:p>
            <a:r>
              <a:rPr kumimoji="1" lang="en-US" altLang="ja-JP" sz="2000" b="1" dirty="0">
                <a:solidFill>
                  <a:srgbClr val="00B050"/>
                </a:solidFill>
              </a:rPr>
              <a:t>2 W</a:t>
            </a:r>
            <a:endParaRPr kumimoji="1" lang="ja-JP" altLang="en-US" sz="2000" b="1" dirty="0">
              <a:solidFill>
                <a:srgbClr val="00B050"/>
              </a:solidFill>
            </a:endParaRPr>
          </a:p>
        </p:txBody>
      </p:sp>
      <p:sp>
        <p:nvSpPr>
          <p:cNvPr id="54" name="テキスト ボックス 53"/>
          <p:cNvSpPr txBox="1"/>
          <p:nvPr/>
        </p:nvSpPr>
        <p:spPr>
          <a:xfrm>
            <a:off x="184080" y="1920828"/>
            <a:ext cx="4003461" cy="1200329"/>
          </a:xfrm>
          <a:prstGeom prst="rect">
            <a:avLst/>
          </a:prstGeom>
          <a:noFill/>
          <a:ln>
            <a:solidFill>
              <a:schemeClr val="tx1"/>
            </a:solidFill>
          </a:ln>
        </p:spPr>
        <p:txBody>
          <a:bodyPr wrap="square" rtlCol="0">
            <a:spAutoFit/>
          </a:bodyPr>
          <a:lstStyle/>
          <a:p>
            <a:r>
              <a:rPr kumimoji="1" lang="en-US" altLang="ja-JP" dirty="0"/>
              <a:t>MOPA</a:t>
            </a:r>
          </a:p>
          <a:p>
            <a:r>
              <a:rPr kumimoji="1" lang="en-US" altLang="ja-JP" dirty="0"/>
              <a:t>(Master Oscillator Power Amplifier)</a:t>
            </a:r>
          </a:p>
          <a:p>
            <a:r>
              <a:rPr lang="en-US" altLang="ja-JP" dirty="0"/>
              <a:t>	</a:t>
            </a:r>
            <a:r>
              <a:rPr lang="ja-JP" altLang="en-US" dirty="0">
                <a:solidFill>
                  <a:srgbClr val="FF0000"/>
                </a:solidFill>
              </a:rPr>
              <a:t>周波数安定度の劣化は無い</a:t>
            </a:r>
            <a:endParaRPr lang="en-US" altLang="ja-JP" dirty="0">
              <a:solidFill>
                <a:srgbClr val="FF0000"/>
              </a:solidFill>
            </a:endParaRPr>
          </a:p>
          <a:p>
            <a:r>
              <a:rPr lang="en-US" altLang="ja-JP" dirty="0">
                <a:solidFill>
                  <a:srgbClr val="FF0000"/>
                </a:solidFill>
              </a:rPr>
              <a:t>	</a:t>
            </a:r>
            <a:r>
              <a:rPr lang="ja-JP" altLang="en-US" dirty="0">
                <a:solidFill>
                  <a:srgbClr val="0000FF"/>
                </a:solidFill>
              </a:rPr>
              <a:t>強度雑音は励起光の雑音で劣化</a:t>
            </a:r>
            <a:endParaRPr lang="en-US" altLang="ja-JP" dirty="0">
              <a:solidFill>
                <a:srgbClr val="0000FF"/>
              </a:solidFill>
            </a:endParaRPr>
          </a:p>
        </p:txBody>
      </p:sp>
      <p:sp>
        <p:nvSpPr>
          <p:cNvPr id="21" name="加算記号 20"/>
          <p:cNvSpPr/>
          <p:nvPr/>
        </p:nvSpPr>
        <p:spPr>
          <a:xfrm>
            <a:off x="4312202" y="2316162"/>
            <a:ext cx="754303" cy="682203"/>
          </a:xfrm>
          <a:prstGeom prst="mathPlus">
            <a:avLst/>
          </a:prstGeom>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32086" y="5596023"/>
            <a:ext cx="942887" cy="400110"/>
          </a:xfrm>
          <a:prstGeom prst="rect">
            <a:avLst/>
          </a:prstGeom>
          <a:noFill/>
        </p:spPr>
        <p:txBody>
          <a:bodyPr wrap="none" rtlCol="0">
            <a:spAutoFit/>
          </a:bodyPr>
          <a:lstStyle/>
          <a:p>
            <a:r>
              <a:rPr kumimoji="1" lang="en-US" altLang="ja-JP" sz="2000" b="1" dirty="0">
                <a:solidFill>
                  <a:srgbClr val="FF0000"/>
                </a:solidFill>
              </a:rPr>
              <a:t>10 </a:t>
            </a:r>
            <a:r>
              <a:rPr kumimoji="1" lang="en-US" altLang="ja-JP" sz="2000" b="1" dirty="0" err="1">
                <a:solidFill>
                  <a:srgbClr val="FF0000"/>
                </a:solidFill>
              </a:rPr>
              <a:t>mW</a:t>
            </a:r>
            <a:endParaRPr kumimoji="1" lang="ja-JP" altLang="en-US" sz="2000" b="1" dirty="0">
              <a:solidFill>
                <a:srgbClr val="FF0000"/>
              </a:solidFill>
            </a:endParaRPr>
          </a:p>
        </p:txBody>
      </p:sp>
    </p:spTree>
    <p:extLst>
      <p:ext uri="{BB962C8B-B14F-4D97-AF65-F5344CB8AC3E}">
        <p14:creationId xmlns:p14="http://schemas.microsoft.com/office/powerpoint/2010/main" val="404374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a:t> </a:t>
            </a:r>
            <a:r>
              <a:rPr lang="en-US" altLang="en-US" sz="4000"/>
              <a:t>前段増幅器</a:t>
            </a:r>
            <a:r>
              <a:rPr lang="ja-JP" altLang="en-US" sz="4000"/>
              <a:t>（</a:t>
            </a:r>
            <a:r>
              <a:rPr lang="en-US" altLang="ja-JP" sz="4000" dirty="0"/>
              <a:t>pre-amplifier</a:t>
            </a:r>
            <a:r>
              <a:rPr lang="ja-JP" altLang="en-US" sz="4000" dirty="0"/>
              <a:t>）</a:t>
            </a:r>
          </a:p>
        </p:txBody>
      </p:sp>
      <p:sp>
        <p:nvSpPr>
          <p:cNvPr id="3" name="日付プレースホルダー 2"/>
          <p:cNvSpPr>
            <a:spLocks noGrp="1"/>
          </p:cNvSpPr>
          <p:nvPr>
            <p:ph type="dt" sz="half" idx="10"/>
          </p:nvPr>
        </p:nvSpPr>
        <p:spPr>
          <a:xfrm>
            <a:off x="457198" y="6356350"/>
            <a:ext cx="3048001" cy="365125"/>
          </a:xfrm>
        </p:spPr>
        <p:txBody>
          <a:bodyPr/>
          <a:lstStyle/>
          <a:p>
            <a:r>
              <a:rPr lang="en-US" altLang="ja-JP" dirty="0"/>
              <a:t>2018/11/2 DECIGO workshop @</a:t>
            </a:r>
            <a:r>
              <a:rPr lang="ja-JP" altLang="en-US"/>
              <a:t>名古屋大学</a:t>
            </a:r>
            <a:endParaRPr lang="ja-JP" altLang="en-US" dirty="0"/>
          </a:p>
        </p:txBody>
      </p:sp>
      <p:sp>
        <p:nvSpPr>
          <p:cNvPr id="6" name="テキスト ボックス 5"/>
          <p:cNvSpPr txBox="1"/>
          <p:nvPr/>
        </p:nvSpPr>
        <p:spPr>
          <a:xfrm>
            <a:off x="1340340" y="3642946"/>
            <a:ext cx="2060405" cy="369332"/>
          </a:xfrm>
          <a:prstGeom prst="rect">
            <a:avLst/>
          </a:prstGeom>
          <a:noFill/>
        </p:spPr>
        <p:txBody>
          <a:bodyPr wrap="none" rtlCol="0">
            <a:spAutoFit/>
          </a:bodyPr>
          <a:lstStyle/>
          <a:p>
            <a:r>
              <a:rPr kumimoji="1" lang="ja-JP" altLang="en-US" b="1" dirty="0"/>
              <a:t>スロープ効率</a:t>
            </a:r>
            <a:r>
              <a:rPr kumimoji="1" lang="en-US" altLang="ja-JP" b="1" dirty="0"/>
              <a:t>60.3%</a:t>
            </a:r>
            <a:endParaRPr kumimoji="1" lang="ja-JP" altLang="en-US" b="1" dirty="0"/>
          </a:p>
        </p:txBody>
      </p:sp>
      <p:sp>
        <p:nvSpPr>
          <p:cNvPr id="7" name="テキスト ボックス 6"/>
          <p:cNvSpPr txBox="1"/>
          <p:nvPr/>
        </p:nvSpPr>
        <p:spPr>
          <a:xfrm>
            <a:off x="1340340" y="3302521"/>
            <a:ext cx="2005677" cy="369332"/>
          </a:xfrm>
          <a:prstGeom prst="rect">
            <a:avLst/>
          </a:prstGeom>
          <a:noFill/>
        </p:spPr>
        <p:txBody>
          <a:bodyPr wrap="none" rtlCol="0">
            <a:spAutoFit/>
          </a:bodyPr>
          <a:lstStyle/>
          <a:p>
            <a:r>
              <a:rPr lang="ja-JP" altLang="en-US" b="1" dirty="0"/>
              <a:t>最大出力 </a:t>
            </a:r>
            <a:r>
              <a:rPr lang="en-US" altLang="ja-JP" b="1" dirty="0"/>
              <a:t>420 </a:t>
            </a:r>
            <a:r>
              <a:rPr lang="en-US" altLang="ja-JP" b="1" dirty="0" err="1"/>
              <a:t>mW</a:t>
            </a:r>
            <a:endParaRPr kumimoji="1" lang="ja-JP" altLang="en-US" b="1" dirty="0"/>
          </a:p>
        </p:txBody>
      </p:sp>
      <p:sp>
        <p:nvSpPr>
          <p:cNvPr id="12" name="テキスト ボックス 11"/>
          <p:cNvSpPr txBox="1"/>
          <p:nvPr/>
        </p:nvSpPr>
        <p:spPr>
          <a:xfrm>
            <a:off x="4853205" y="1557204"/>
            <a:ext cx="3395481" cy="646331"/>
          </a:xfrm>
          <a:prstGeom prst="rect">
            <a:avLst/>
          </a:prstGeom>
          <a:noFill/>
        </p:spPr>
        <p:txBody>
          <a:bodyPr wrap="none" rtlCol="0">
            <a:spAutoFit/>
          </a:bodyPr>
          <a:lstStyle/>
          <a:p>
            <a:r>
              <a:rPr lang="ja-JP" altLang="en-US" dirty="0"/>
              <a:t>最大出力</a:t>
            </a:r>
            <a:r>
              <a:rPr lang="en-US" altLang="ja-JP" dirty="0"/>
              <a:t>420 </a:t>
            </a:r>
            <a:r>
              <a:rPr lang="en-US" altLang="ja-JP" dirty="0" err="1"/>
              <a:t>mW</a:t>
            </a:r>
            <a:r>
              <a:rPr lang="en-US" altLang="ja-JP" dirty="0"/>
              <a:t>(700 </a:t>
            </a:r>
            <a:r>
              <a:rPr lang="en-US" altLang="ja-JP" dirty="0" err="1"/>
              <a:t>mW</a:t>
            </a:r>
            <a:r>
              <a:rPr lang="en-US" altLang="ja-JP" dirty="0"/>
              <a:t> </a:t>
            </a:r>
            <a:r>
              <a:rPr lang="ja-JP" altLang="en-US"/>
              <a:t>励起）</a:t>
            </a:r>
            <a:endParaRPr lang="en-US" altLang="ja-JP" dirty="0"/>
          </a:p>
          <a:p>
            <a:r>
              <a:rPr kumimoji="1" lang="en-US" altLang="ja-JP" dirty="0"/>
              <a:t>SN</a:t>
            </a:r>
            <a:r>
              <a:rPr kumimoji="1" lang="ja-JP" altLang="en-US" dirty="0"/>
              <a:t>比　</a:t>
            </a:r>
            <a:r>
              <a:rPr kumimoji="1" lang="en-US" altLang="ja-JP" dirty="0"/>
              <a:t>50 dBm</a:t>
            </a:r>
            <a:endParaRPr kumimoji="1" lang="ja-JP" altLang="en-US" dirty="0"/>
          </a:p>
        </p:txBody>
      </p:sp>
      <p:sp>
        <p:nvSpPr>
          <p:cNvPr id="13" name="テキスト ボックス 12"/>
          <p:cNvSpPr txBox="1"/>
          <p:nvPr/>
        </p:nvSpPr>
        <p:spPr>
          <a:xfrm>
            <a:off x="1098079" y="1360934"/>
            <a:ext cx="2747868" cy="1138773"/>
          </a:xfrm>
          <a:prstGeom prst="rect">
            <a:avLst/>
          </a:prstGeom>
          <a:noFill/>
          <a:ln>
            <a:solidFill>
              <a:schemeClr val="tx1"/>
            </a:solidFill>
          </a:ln>
        </p:spPr>
        <p:txBody>
          <a:bodyPr wrap="none" rtlCol="0">
            <a:spAutoFit/>
          </a:bodyPr>
          <a:lstStyle/>
          <a:p>
            <a:r>
              <a:rPr lang="ja-JP" altLang="en-US" u="sng" dirty="0"/>
              <a:t>前方励起かつコア励起</a:t>
            </a:r>
            <a:endParaRPr lang="en-US" altLang="ja-JP" u="sng" dirty="0"/>
          </a:p>
          <a:p>
            <a:r>
              <a:rPr lang="ja-JP" altLang="en-US" dirty="0"/>
              <a:t>シングルクラッドファイバー</a:t>
            </a:r>
            <a:endParaRPr lang="en-US" altLang="ja-JP" dirty="0"/>
          </a:p>
          <a:p>
            <a:r>
              <a:rPr lang="en-US" altLang="ja-JP" sz="1600" dirty="0"/>
              <a:t>Core/clad:</a:t>
            </a:r>
            <a:r>
              <a:rPr lang="ja-JP" altLang="en-US" sz="1600"/>
              <a:t>6</a:t>
            </a:r>
            <a:r>
              <a:rPr lang="en-US" altLang="ja-JP" sz="1600" dirty="0"/>
              <a:t>.0 µm/125±2 µm</a:t>
            </a:r>
          </a:p>
          <a:p>
            <a:r>
              <a:rPr lang="ja-JP" altLang="en-US" sz="1600"/>
              <a:t>ファイバー長</a:t>
            </a:r>
            <a:r>
              <a:rPr lang="en-US" altLang="ja-JP" sz="1600" dirty="0"/>
              <a:t> 1.5 m</a:t>
            </a:r>
          </a:p>
        </p:txBody>
      </p:sp>
      <p:sp>
        <p:nvSpPr>
          <p:cNvPr id="14" name="テキスト ボックス 13"/>
          <p:cNvSpPr txBox="1"/>
          <p:nvPr/>
        </p:nvSpPr>
        <p:spPr>
          <a:xfrm>
            <a:off x="2133982" y="2566026"/>
            <a:ext cx="1107996" cy="369332"/>
          </a:xfrm>
          <a:prstGeom prst="rect">
            <a:avLst/>
          </a:prstGeom>
          <a:noFill/>
        </p:spPr>
        <p:txBody>
          <a:bodyPr wrap="none" rtlCol="0">
            <a:spAutoFit/>
          </a:bodyPr>
          <a:lstStyle/>
          <a:p>
            <a:r>
              <a:rPr kumimoji="1" lang="ja-JP" altLang="en-US" dirty="0"/>
              <a:t>出力特性</a:t>
            </a:r>
          </a:p>
        </p:txBody>
      </p:sp>
      <p:grpSp>
        <p:nvGrpSpPr>
          <p:cNvPr id="11" name="グループ化 10">
            <a:extLst>
              <a:ext uri="{FF2B5EF4-FFF2-40B4-BE49-F238E27FC236}">
                <a16:creationId xmlns:a16="http://schemas.microsoft.com/office/drawing/2014/main" id="{BC392E62-A7A9-6945-9DEA-7BBB6885F110}"/>
              </a:ext>
            </a:extLst>
          </p:cNvPr>
          <p:cNvGrpSpPr/>
          <p:nvPr/>
        </p:nvGrpSpPr>
        <p:grpSpPr>
          <a:xfrm>
            <a:off x="4242395" y="2207699"/>
            <a:ext cx="4309625" cy="4309625"/>
            <a:chOff x="4190210" y="2750099"/>
            <a:chExt cx="4309625" cy="4309625"/>
          </a:xfrm>
        </p:grpSpPr>
        <p:grpSp>
          <p:nvGrpSpPr>
            <p:cNvPr id="5" name="グループ化 4">
              <a:extLst>
                <a:ext uri="{FF2B5EF4-FFF2-40B4-BE49-F238E27FC236}">
                  <a16:creationId xmlns:a16="http://schemas.microsoft.com/office/drawing/2014/main" id="{40B6CBF5-5C1C-F94A-BFA0-FBAB126BABC8}"/>
                </a:ext>
              </a:extLst>
            </p:cNvPr>
            <p:cNvGrpSpPr/>
            <p:nvPr/>
          </p:nvGrpSpPr>
          <p:grpSpPr>
            <a:xfrm>
              <a:off x="4190210" y="2750099"/>
              <a:ext cx="4309625" cy="4309625"/>
              <a:chOff x="2553314" y="2794003"/>
              <a:chExt cx="4309625" cy="4309625"/>
            </a:xfrm>
          </p:grpSpPr>
          <p:grpSp>
            <p:nvGrpSpPr>
              <p:cNvPr id="4" name="グループ化 3">
                <a:extLst>
                  <a:ext uri="{FF2B5EF4-FFF2-40B4-BE49-F238E27FC236}">
                    <a16:creationId xmlns:a16="http://schemas.microsoft.com/office/drawing/2014/main" id="{D0D92599-DFDD-374A-97C6-7AD8D5EB008C}"/>
                  </a:ext>
                </a:extLst>
              </p:cNvPr>
              <p:cNvGrpSpPr/>
              <p:nvPr/>
            </p:nvGrpSpPr>
            <p:grpSpPr>
              <a:xfrm>
                <a:off x="5087556" y="3978253"/>
                <a:ext cx="1027845" cy="1570726"/>
                <a:chOff x="5087556" y="3978253"/>
                <a:chExt cx="1027845" cy="1570726"/>
              </a:xfrm>
            </p:grpSpPr>
            <p:cxnSp>
              <p:nvCxnSpPr>
                <p:cNvPr id="10" name="直線矢印コネクタ 9"/>
                <p:cNvCxnSpPr/>
                <p:nvPr/>
              </p:nvCxnSpPr>
              <p:spPr>
                <a:xfrm>
                  <a:off x="5119720" y="3978253"/>
                  <a:ext cx="0" cy="157072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5087556" y="4764150"/>
                  <a:ext cx="1027845" cy="369332"/>
                </a:xfrm>
                <a:prstGeom prst="rect">
                  <a:avLst/>
                </a:prstGeom>
                <a:noFill/>
              </p:spPr>
              <p:txBody>
                <a:bodyPr wrap="none" rtlCol="0">
                  <a:spAutoFit/>
                </a:bodyPr>
                <a:lstStyle/>
                <a:p>
                  <a:r>
                    <a:rPr kumimoji="1" lang="en-US" altLang="ja-JP" b="1" dirty="0"/>
                    <a:t>&gt;50 dBm</a:t>
                  </a:r>
                  <a:endParaRPr kumimoji="1" lang="ja-JP" altLang="en-US" b="1" dirty="0"/>
                </a:p>
              </p:txBody>
            </p:sp>
          </p:grpSp>
          <p:pic>
            <p:nvPicPr>
              <p:cNvPr id="9" name="図 8"/>
              <p:cNvPicPr>
                <a:picLocks noChangeAspect="1"/>
              </p:cNvPicPr>
              <p:nvPr/>
            </p:nvPicPr>
            <p:blipFill>
              <a:blip r:embed="rId2"/>
              <a:stretch>
                <a:fillRect/>
              </a:stretch>
            </p:blipFill>
            <p:spPr>
              <a:xfrm>
                <a:off x="2553314" y="2794003"/>
                <a:ext cx="4309625" cy="4309625"/>
              </a:xfrm>
              <a:prstGeom prst="rect">
                <a:avLst/>
              </a:prstGeom>
            </p:spPr>
          </p:pic>
        </p:grpSp>
        <p:sp>
          <p:nvSpPr>
            <p:cNvPr id="15" name="テキスト ボックス 14"/>
            <p:cNvSpPr txBox="1"/>
            <p:nvPr/>
          </p:nvSpPr>
          <p:spPr>
            <a:xfrm>
              <a:off x="5385638" y="3211503"/>
              <a:ext cx="2100755" cy="369332"/>
            </a:xfrm>
            <a:prstGeom prst="rect">
              <a:avLst/>
            </a:prstGeom>
            <a:noFill/>
          </p:spPr>
          <p:txBody>
            <a:bodyPr wrap="none" rtlCol="0">
              <a:spAutoFit/>
            </a:bodyPr>
            <a:lstStyle/>
            <a:p>
              <a:r>
                <a:rPr kumimoji="1" lang="ja-JP" altLang="en-US" dirty="0"/>
                <a:t>増幅後のスペクトル</a:t>
              </a:r>
            </a:p>
          </p:txBody>
        </p:sp>
      </p:grpSp>
      <p:pic>
        <p:nvPicPr>
          <p:cNvPr id="16" name="図 15"/>
          <p:cNvPicPr>
            <a:picLocks noChangeAspect="1"/>
          </p:cNvPicPr>
          <p:nvPr/>
        </p:nvPicPr>
        <p:blipFill>
          <a:blip r:embed="rId3"/>
          <a:stretch>
            <a:fillRect/>
          </a:stretch>
        </p:blipFill>
        <p:spPr>
          <a:xfrm>
            <a:off x="683889" y="2931099"/>
            <a:ext cx="3576248" cy="3425251"/>
          </a:xfrm>
          <a:prstGeom prst="rect">
            <a:avLst/>
          </a:prstGeom>
        </p:spPr>
      </p:pic>
    </p:spTree>
    <p:extLst>
      <p:ext uri="{BB962C8B-B14F-4D97-AF65-F5344CB8AC3E}">
        <p14:creationId xmlns:p14="http://schemas.microsoft.com/office/powerpoint/2010/main" val="1794112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後段増幅器（</a:t>
            </a:r>
            <a:r>
              <a:rPr lang="en-US" altLang="ja-JP" sz="4000" dirty="0"/>
              <a:t>main-amplifier</a:t>
            </a:r>
            <a:r>
              <a:rPr lang="ja-JP" altLang="en-US" sz="4000" dirty="0"/>
              <a:t>）</a:t>
            </a:r>
            <a:endParaRPr kumimoji="1" lang="ja-JP" altLang="en-US" sz="4000" dirty="0"/>
          </a:p>
        </p:txBody>
      </p:sp>
      <p:sp>
        <p:nvSpPr>
          <p:cNvPr id="56" name="日付プレースホルダー 55"/>
          <p:cNvSpPr>
            <a:spLocks noGrp="1"/>
          </p:cNvSpPr>
          <p:nvPr>
            <p:ph type="dt" sz="half" idx="10"/>
          </p:nvPr>
        </p:nvSpPr>
        <p:spPr>
          <a:xfrm>
            <a:off x="457198" y="6356350"/>
            <a:ext cx="3149307" cy="365125"/>
          </a:xfrm>
        </p:spPr>
        <p:txBody>
          <a:bodyPr/>
          <a:lstStyle/>
          <a:p>
            <a:r>
              <a:rPr lang="en-US" altLang="ja-JP" dirty="0"/>
              <a:t>2018/11/2 DECIGO workshop @</a:t>
            </a:r>
            <a:r>
              <a:rPr lang="ja-JP" altLang="en-US"/>
              <a:t>名古屋大学</a:t>
            </a:r>
            <a:endParaRPr lang="ja-JP" altLang="en-US" dirty="0"/>
          </a:p>
        </p:txBody>
      </p:sp>
      <p:sp>
        <p:nvSpPr>
          <p:cNvPr id="50" name="テキスト ボックス 49"/>
          <p:cNvSpPr txBox="1"/>
          <p:nvPr/>
        </p:nvSpPr>
        <p:spPr>
          <a:xfrm>
            <a:off x="525360" y="1378915"/>
            <a:ext cx="2751074" cy="1077218"/>
          </a:xfrm>
          <a:prstGeom prst="rect">
            <a:avLst/>
          </a:prstGeom>
          <a:noFill/>
        </p:spPr>
        <p:txBody>
          <a:bodyPr wrap="none" rtlCol="0">
            <a:spAutoFit/>
          </a:bodyPr>
          <a:lstStyle/>
          <a:p>
            <a:r>
              <a:rPr lang="ja-JP" altLang="en-US" sz="1600" u="sng" dirty="0"/>
              <a:t>クラッド励起</a:t>
            </a:r>
            <a:endParaRPr lang="en-US" altLang="ja-JP" sz="1600" u="sng" dirty="0"/>
          </a:p>
          <a:p>
            <a:r>
              <a:rPr lang="ja-JP" altLang="en-US" sz="1600" dirty="0"/>
              <a:t>ダブルクラッドファイバー</a:t>
            </a:r>
            <a:endParaRPr lang="en-US" altLang="ja-JP" sz="1600" dirty="0"/>
          </a:p>
          <a:p>
            <a:r>
              <a:rPr lang="en-US" altLang="ja-JP" sz="1600" dirty="0"/>
              <a:t>Core/clad</a:t>
            </a:r>
            <a:r>
              <a:rPr lang="en-US" altLang="ja-JP" sz="1600"/>
              <a:t>:10.0 µm/125±2 µm</a:t>
            </a:r>
            <a:endParaRPr kumimoji="1" lang="en-US" altLang="ja-JP" sz="1600" dirty="0"/>
          </a:p>
          <a:p>
            <a:r>
              <a:rPr lang="en-US" altLang="ja-JP" sz="1600" dirty="0"/>
              <a:t>absorption: 7.4 dB/m</a:t>
            </a:r>
          </a:p>
        </p:txBody>
      </p:sp>
      <p:sp>
        <p:nvSpPr>
          <p:cNvPr id="53" name="テキスト ボックス 52"/>
          <p:cNvSpPr txBox="1"/>
          <p:nvPr/>
        </p:nvSpPr>
        <p:spPr>
          <a:xfrm>
            <a:off x="544273" y="2571022"/>
            <a:ext cx="2698175" cy="369332"/>
          </a:xfrm>
          <a:prstGeom prst="rect">
            <a:avLst/>
          </a:prstGeom>
          <a:noFill/>
        </p:spPr>
        <p:txBody>
          <a:bodyPr wrap="none" rtlCol="0">
            <a:spAutoFit/>
          </a:bodyPr>
          <a:lstStyle/>
          <a:p>
            <a:r>
              <a:rPr kumimoji="1" lang="en-US" altLang="ja-JP" b="1" dirty="0">
                <a:solidFill>
                  <a:srgbClr val="FF0000"/>
                </a:solidFill>
              </a:rPr>
              <a:t>10.1 W</a:t>
            </a:r>
            <a:r>
              <a:rPr kumimoji="1" lang="ja-JP" altLang="en-US" b="1" dirty="0">
                <a:solidFill>
                  <a:srgbClr val="FF0000"/>
                </a:solidFill>
              </a:rPr>
              <a:t>（</a:t>
            </a:r>
            <a:r>
              <a:rPr lang="en-US" altLang="ja-JP" b="1" dirty="0">
                <a:solidFill>
                  <a:srgbClr val="FF0000"/>
                </a:solidFill>
              </a:rPr>
              <a:t>14 W</a:t>
            </a:r>
            <a:r>
              <a:rPr lang="ja-JP" altLang="en-US" b="1" dirty="0">
                <a:solidFill>
                  <a:srgbClr val="FF0000"/>
                </a:solidFill>
              </a:rPr>
              <a:t>励起）を達成</a:t>
            </a:r>
            <a:endParaRPr kumimoji="1" lang="ja-JP" altLang="en-US" b="1" dirty="0">
              <a:solidFill>
                <a:srgbClr val="FF0000"/>
              </a:solidFill>
            </a:endParaRPr>
          </a:p>
        </p:txBody>
      </p:sp>
      <p:sp>
        <p:nvSpPr>
          <p:cNvPr id="54" name="テキスト ボックス 53"/>
          <p:cNvSpPr txBox="1"/>
          <p:nvPr/>
        </p:nvSpPr>
        <p:spPr>
          <a:xfrm>
            <a:off x="717248" y="4223329"/>
            <a:ext cx="1227244" cy="369332"/>
          </a:xfrm>
          <a:prstGeom prst="rect">
            <a:avLst/>
          </a:prstGeom>
          <a:noFill/>
        </p:spPr>
        <p:txBody>
          <a:bodyPr wrap="none" rtlCol="0">
            <a:spAutoFit/>
          </a:bodyPr>
          <a:lstStyle/>
          <a:p>
            <a:r>
              <a:rPr lang="ja-JP" altLang="en-US" b="1" dirty="0"/>
              <a:t>効率</a:t>
            </a:r>
            <a:r>
              <a:rPr kumimoji="1" lang="en-US" altLang="ja-JP" b="1" dirty="0"/>
              <a:t>71.1%</a:t>
            </a:r>
            <a:endParaRPr kumimoji="1" lang="ja-JP" altLang="en-US" b="1" dirty="0"/>
          </a:p>
        </p:txBody>
      </p:sp>
      <p:sp>
        <p:nvSpPr>
          <p:cNvPr id="59" name="テキスト ボックス 58"/>
          <p:cNvSpPr txBox="1"/>
          <p:nvPr/>
        </p:nvSpPr>
        <p:spPr>
          <a:xfrm>
            <a:off x="1158590" y="3125020"/>
            <a:ext cx="1107996" cy="369332"/>
          </a:xfrm>
          <a:prstGeom prst="rect">
            <a:avLst/>
          </a:prstGeom>
          <a:noFill/>
        </p:spPr>
        <p:txBody>
          <a:bodyPr wrap="none" rtlCol="0">
            <a:spAutoFit/>
          </a:bodyPr>
          <a:lstStyle/>
          <a:p>
            <a:r>
              <a:rPr lang="ja-JP" altLang="en-US" dirty="0"/>
              <a:t>出力特性</a:t>
            </a:r>
            <a:endParaRPr kumimoji="1" lang="ja-JP" altLang="en-US" dirty="0"/>
          </a:p>
        </p:txBody>
      </p:sp>
      <p:sp>
        <p:nvSpPr>
          <p:cNvPr id="60" name="テキスト ボックス 59"/>
          <p:cNvSpPr txBox="1"/>
          <p:nvPr/>
        </p:nvSpPr>
        <p:spPr>
          <a:xfrm>
            <a:off x="3606506" y="3209868"/>
            <a:ext cx="2100755" cy="369332"/>
          </a:xfrm>
          <a:prstGeom prst="rect">
            <a:avLst/>
          </a:prstGeom>
          <a:solidFill>
            <a:srgbClr val="FFFFFF"/>
          </a:solidFill>
        </p:spPr>
        <p:txBody>
          <a:bodyPr wrap="none" rtlCol="0">
            <a:spAutoFit/>
          </a:bodyPr>
          <a:lstStyle/>
          <a:p>
            <a:r>
              <a:rPr kumimoji="1" lang="ja-JP" altLang="en-US" dirty="0"/>
              <a:t>増幅後のスペクトル</a:t>
            </a:r>
          </a:p>
        </p:txBody>
      </p:sp>
      <p:cxnSp>
        <p:nvCxnSpPr>
          <p:cNvPr id="62" name="直線矢印コネクタ 61"/>
          <p:cNvCxnSpPr/>
          <p:nvPr/>
        </p:nvCxnSpPr>
        <p:spPr>
          <a:xfrm>
            <a:off x="4751293" y="3660588"/>
            <a:ext cx="0" cy="147811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4728702" y="4311482"/>
            <a:ext cx="1027845" cy="369332"/>
          </a:xfrm>
          <a:prstGeom prst="rect">
            <a:avLst/>
          </a:prstGeom>
          <a:noFill/>
        </p:spPr>
        <p:txBody>
          <a:bodyPr wrap="none" rtlCol="0">
            <a:spAutoFit/>
          </a:bodyPr>
          <a:lstStyle/>
          <a:p>
            <a:r>
              <a:rPr kumimoji="1" lang="en-US" altLang="ja-JP" b="1" dirty="0">
                <a:solidFill>
                  <a:srgbClr val="FF0000"/>
                </a:solidFill>
              </a:rPr>
              <a:t>&gt;40 dBm</a:t>
            </a:r>
            <a:endParaRPr kumimoji="1" lang="ja-JP" altLang="en-US" b="1" dirty="0">
              <a:solidFill>
                <a:srgbClr val="FF0000"/>
              </a:solidFill>
            </a:endParaRPr>
          </a:p>
        </p:txBody>
      </p:sp>
      <p:sp>
        <p:nvSpPr>
          <p:cNvPr id="69" name="テキスト ボックス 68"/>
          <p:cNvSpPr txBox="1"/>
          <p:nvPr/>
        </p:nvSpPr>
        <p:spPr>
          <a:xfrm>
            <a:off x="6249341" y="3195100"/>
            <a:ext cx="2483973" cy="369332"/>
          </a:xfrm>
          <a:prstGeom prst="rect">
            <a:avLst/>
          </a:prstGeom>
          <a:solidFill>
            <a:srgbClr val="FFFFFF"/>
          </a:solidFill>
        </p:spPr>
        <p:txBody>
          <a:bodyPr wrap="none" rtlCol="0">
            <a:spAutoFit/>
          </a:bodyPr>
          <a:lstStyle/>
          <a:p>
            <a:r>
              <a:rPr kumimoji="1" lang="ja-JP" altLang="en-US" dirty="0"/>
              <a:t>出力パワーの時間変化</a:t>
            </a:r>
          </a:p>
        </p:txBody>
      </p:sp>
      <p:sp>
        <p:nvSpPr>
          <p:cNvPr id="70" name="テキスト ボックス 69"/>
          <p:cNvSpPr txBox="1"/>
          <p:nvPr/>
        </p:nvSpPr>
        <p:spPr>
          <a:xfrm>
            <a:off x="7228641" y="4136023"/>
            <a:ext cx="629374" cy="400110"/>
          </a:xfrm>
          <a:prstGeom prst="rect">
            <a:avLst/>
          </a:prstGeom>
          <a:noFill/>
        </p:spPr>
        <p:txBody>
          <a:bodyPr wrap="none" rtlCol="0">
            <a:spAutoFit/>
          </a:bodyPr>
          <a:lstStyle/>
          <a:p>
            <a:r>
              <a:rPr lang="en-US" altLang="ja-JP" sz="2000" b="1" dirty="0">
                <a:solidFill>
                  <a:srgbClr val="FF0000"/>
                </a:solidFill>
              </a:rPr>
              <a:t>&lt;5%</a:t>
            </a:r>
            <a:endParaRPr kumimoji="1" lang="ja-JP" altLang="en-US" sz="2000" b="1" dirty="0">
              <a:solidFill>
                <a:srgbClr val="FF0000"/>
              </a:solidFill>
            </a:endParaRPr>
          </a:p>
        </p:txBody>
      </p:sp>
      <p:pic>
        <p:nvPicPr>
          <p:cNvPr id="4" name="図 3"/>
          <p:cNvPicPr>
            <a:picLocks noChangeAspect="1"/>
          </p:cNvPicPr>
          <p:nvPr/>
        </p:nvPicPr>
        <p:blipFill>
          <a:blip r:embed="rId2"/>
          <a:stretch>
            <a:fillRect/>
          </a:stretch>
        </p:blipFill>
        <p:spPr>
          <a:xfrm>
            <a:off x="190471" y="3473554"/>
            <a:ext cx="2796442" cy="2738981"/>
          </a:xfrm>
          <a:prstGeom prst="rect">
            <a:avLst/>
          </a:prstGeom>
        </p:spPr>
      </p:pic>
      <p:sp>
        <p:nvSpPr>
          <p:cNvPr id="3" name="テキスト ボックス 2"/>
          <p:cNvSpPr txBox="1"/>
          <p:nvPr/>
        </p:nvSpPr>
        <p:spPr>
          <a:xfrm>
            <a:off x="717248" y="3853997"/>
            <a:ext cx="1851789" cy="369332"/>
          </a:xfrm>
          <a:prstGeom prst="rect">
            <a:avLst/>
          </a:prstGeom>
          <a:noFill/>
        </p:spPr>
        <p:txBody>
          <a:bodyPr wrap="none" rtlCol="0">
            <a:spAutoFit/>
          </a:bodyPr>
          <a:lstStyle/>
          <a:p>
            <a:r>
              <a:rPr kumimoji="1" lang="ja-JP" altLang="en-US" b="1" dirty="0"/>
              <a:t>最大出力</a:t>
            </a:r>
            <a:r>
              <a:rPr kumimoji="1" lang="en-US" altLang="ja-JP" b="1" dirty="0"/>
              <a:t> 10.1 W</a:t>
            </a:r>
            <a:endParaRPr kumimoji="1" lang="ja-JP" altLang="en-US" b="1" dirty="0"/>
          </a:p>
        </p:txBody>
      </p:sp>
      <p:sp>
        <p:nvSpPr>
          <p:cNvPr id="5" name="テキスト ボックス 4"/>
          <p:cNvSpPr txBox="1"/>
          <p:nvPr/>
        </p:nvSpPr>
        <p:spPr>
          <a:xfrm>
            <a:off x="7208528" y="5287212"/>
            <a:ext cx="649487" cy="369332"/>
          </a:xfrm>
          <a:prstGeom prst="rect">
            <a:avLst/>
          </a:prstGeom>
          <a:noFill/>
        </p:spPr>
        <p:txBody>
          <a:bodyPr wrap="none" rtlCol="0">
            <a:spAutoFit/>
          </a:bodyPr>
          <a:lstStyle/>
          <a:p>
            <a:r>
              <a:rPr lang="en-US" altLang="ja-JP" dirty="0"/>
              <a:t>14</a:t>
            </a:r>
            <a:r>
              <a:rPr lang="ja-JP" altLang="en-US" dirty="0"/>
              <a:t>分</a:t>
            </a:r>
            <a:endParaRPr kumimoji="1" lang="ja-JP" altLang="en-US" dirty="0"/>
          </a:p>
        </p:txBody>
      </p:sp>
      <p:cxnSp>
        <p:nvCxnSpPr>
          <p:cNvPr id="7" name="直線矢印コネクタ 6"/>
          <p:cNvCxnSpPr/>
          <p:nvPr/>
        </p:nvCxnSpPr>
        <p:spPr>
          <a:xfrm>
            <a:off x="6318614" y="5656544"/>
            <a:ext cx="2201932" cy="0"/>
          </a:xfrm>
          <a:prstGeom prst="straightConnector1">
            <a:avLst/>
          </a:prstGeom>
          <a:ln w="9525" cmpd="sng">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メモ 5"/>
          <p:cNvSpPr/>
          <p:nvPr/>
        </p:nvSpPr>
        <p:spPr>
          <a:xfrm flipV="1">
            <a:off x="4635925" y="1314260"/>
            <a:ext cx="3532573" cy="1326276"/>
          </a:xfrm>
          <a:prstGeom prst="foldedCorner">
            <a:avLst>
              <a:gd name="adj" fmla="val 48602"/>
            </a:avLst>
          </a:prstGeom>
          <a:solidFill>
            <a:schemeClr val="bg1"/>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u="sng" dirty="0"/>
              <a:t>誘導</a:t>
            </a:r>
            <a:endParaRPr kumimoji="1" lang="ja-JP" altLang="en-US" dirty="0"/>
          </a:p>
        </p:txBody>
      </p:sp>
      <p:sp>
        <p:nvSpPr>
          <p:cNvPr id="51" name="テキスト ボックス 50"/>
          <p:cNvSpPr txBox="1"/>
          <p:nvPr/>
        </p:nvSpPr>
        <p:spPr>
          <a:xfrm>
            <a:off x="4868570" y="1532803"/>
            <a:ext cx="3121367" cy="923330"/>
          </a:xfrm>
          <a:prstGeom prst="rect">
            <a:avLst/>
          </a:prstGeom>
          <a:noFill/>
        </p:spPr>
        <p:txBody>
          <a:bodyPr wrap="none" rtlCol="0">
            <a:spAutoFit/>
          </a:bodyPr>
          <a:lstStyle/>
          <a:p>
            <a:r>
              <a:rPr lang="ja-JP" altLang="en-US" u="sng" dirty="0"/>
              <a:t>誘導ブリルアン散乱</a:t>
            </a:r>
            <a:r>
              <a:rPr kumimoji="1" lang="ja-JP" altLang="en-US" u="sng" dirty="0"/>
              <a:t>対策</a:t>
            </a:r>
            <a:endParaRPr kumimoji="1" lang="en-US" altLang="ja-JP" u="sng" dirty="0"/>
          </a:p>
          <a:p>
            <a:pPr marL="285750" indent="-285750">
              <a:buFont typeface="Arial"/>
              <a:buChar char="•"/>
            </a:pPr>
            <a:r>
              <a:rPr lang="ja-JP" altLang="en-US" dirty="0"/>
              <a:t>コア径の拡大（</a:t>
            </a:r>
            <a:r>
              <a:rPr lang="en-US" altLang="ja-JP" dirty="0"/>
              <a:t>10 µm</a:t>
            </a:r>
            <a:r>
              <a:rPr lang="ja-JP" altLang="en-US" dirty="0"/>
              <a:t>）</a:t>
            </a:r>
            <a:endParaRPr lang="en-US" altLang="ja-JP" dirty="0"/>
          </a:p>
          <a:p>
            <a:pPr marL="285750" indent="-285750">
              <a:buFont typeface="Arial"/>
              <a:buChar char="•"/>
            </a:pPr>
            <a:r>
              <a:rPr kumimoji="1" lang="ja-JP" altLang="en-US" dirty="0"/>
              <a:t>ファイバー長の短縮</a:t>
            </a:r>
            <a:r>
              <a:rPr lang="ja-JP" altLang="en-US" dirty="0"/>
              <a:t>（</a:t>
            </a:r>
            <a:r>
              <a:rPr lang="en-US" altLang="ja-JP" dirty="0"/>
              <a:t>3.8 m</a:t>
            </a:r>
            <a:r>
              <a:rPr lang="ja-JP" altLang="en-US" dirty="0"/>
              <a:t>）</a:t>
            </a:r>
            <a:endParaRPr kumimoji="1" lang="ja-JP" altLang="en-US" dirty="0"/>
          </a:p>
        </p:txBody>
      </p:sp>
      <p:pic>
        <p:nvPicPr>
          <p:cNvPr id="8" name="図 7"/>
          <p:cNvPicPr>
            <a:picLocks noChangeAspect="1"/>
          </p:cNvPicPr>
          <p:nvPr/>
        </p:nvPicPr>
        <p:blipFill>
          <a:blip r:embed="rId3"/>
          <a:stretch>
            <a:fillRect/>
          </a:stretch>
        </p:blipFill>
        <p:spPr>
          <a:xfrm>
            <a:off x="2723863" y="2874903"/>
            <a:ext cx="3481447" cy="3481447"/>
          </a:xfrm>
          <a:prstGeom prst="rect">
            <a:avLst/>
          </a:prstGeom>
        </p:spPr>
      </p:pic>
      <p:pic>
        <p:nvPicPr>
          <p:cNvPr id="9" name="図 8"/>
          <p:cNvPicPr>
            <a:picLocks noChangeAspect="1"/>
          </p:cNvPicPr>
          <p:nvPr/>
        </p:nvPicPr>
        <p:blipFill>
          <a:blip r:embed="rId4"/>
          <a:stretch>
            <a:fillRect/>
          </a:stretch>
        </p:blipFill>
        <p:spPr>
          <a:xfrm>
            <a:off x="5872566" y="3473554"/>
            <a:ext cx="2860748" cy="2746825"/>
          </a:xfrm>
          <a:prstGeom prst="rect">
            <a:avLst/>
          </a:prstGeom>
        </p:spPr>
      </p:pic>
    </p:spTree>
    <p:extLst>
      <p:ext uri="{BB962C8B-B14F-4D97-AF65-F5344CB8AC3E}">
        <p14:creationId xmlns:p14="http://schemas.microsoft.com/office/powerpoint/2010/main" val="3894437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a:t>横モード</a:t>
            </a:r>
            <a:r>
              <a:rPr kumimoji="1" lang="ja-JP" altLang="en-US" sz="4000" dirty="0"/>
              <a:t>整形</a:t>
            </a:r>
          </a:p>
        </p:txBody>
      </p:sp>
      <p:sp>
        <p:nvSpPr>
          <p:cNvPr id="4" name="日付プレースホルダー 3"/>
          <p:cNvSpPr>
            <a:spLocks noGrp="1"/>
          </p:cNvSpPr>
          <p:nvPr>
            <p:ph type="dt" sz="half" idx="10"/>
          </p:nvPr>
        </p:nvSpPr>
        <p:spPr>
          <a:xfrm>
            <a:off x="457199" y="6356350"/>
            <a:ext cx="3015866" cy="365125"/>
          </a:xfrm>
        </p:spPr>
        <p:txBody>
          <a:bodyPr/>
          <a:lstStyle/>
          <a:p>
            <a:r>
              <a:rPr lang="en-US" altLang="ja-JP" dirty="0"/>
              <a:t>2018/11/2 DECIGO workshop @</a:t>
            </a:r>
            <a:r>
              <a:rPr lang="ja-JP" altLang="en-US"/>
              <a:t>名古屋大学</a:t>
            </a:r>
            <a:endParaRPr lang="ja-JP" altLang="en-US" dirty="0"/>
          </a:p>
        </p:txBody>
      </p:sp>
      <p:sp>
        <p:nvSpPr>
          <p:cNvPr id="3" name="テキスト ボックス 2"/>
          <p:cNvSpPr txBox="1"/>
          <p:nvPr/>
        </p:nvSpPr>
        <p:spPr>
          <a:xfrm>
            <a:off x="631658" y="1358427"/>
            <a:ext cx="7880684" cy="400110"/>
          </a:xfrm>
          <a:prstGeom prst="rect">
            <a:avLst/>
          </a:prstGeom>
          <a:noFill/>
        </p:spPr>
        <p:txBody>
          <a:bodyPr wrap="none" rtlCol="0">
            <a:spAutoFit/>
          </a:bodyPr>
          <a:lstStyle/>
          <a:p>
            <a:r>
              <a:rPr lang="ja-JP" altLang="en-US" sz="2000" dirty="0"/>
              <a:t>ファイバーを曲げることに</a:t>
            </a:r>
            <a:r>
              <a:rPr lang="ja-JP" altLang="en-US" sz="2000"/>
              <a:t>より高次伝播モード</a:t>
            </a:r>
            <a:r>
              <a:rPr lang="ja-JP" altLang="en-US" sz="2000" dirty="0"/>
              <a:t>に損失</a:t>
            </a:r>
            <a:r>
              <a:rPr lang="ja-JP" altLang="en-US" sz="2000"/>
              <a:t>を与え単一モード化</a:t>
            </a:r>
            <a:endParaRPr kumimoji="1" lang="ja-JP" altLang="en-US" sz="2000" dirty="0"/>
          </a:p>
        </p:txBody>
      </p:sp>
      <p:sp>
        <p:nvSpPr>
          <p:cNvPr id="6" name="テキスト ボックス 5"/>
          <p:cNvSpPr txBox="1"/>
          <p:nvPr/>
        </p:nvSpPr>
        <p:spPr>
          <a:xfrm>
            <a:off x="6333553" y="1981346"/>
            <a:ext cx="1671827" cy="707886"/>
          </a:xfrm>
          <a:prstGeom prst="rect">
            <a:avLst/>
          </a:prstGeom>
          <a:noFill/>
          <a:ln>
            <a:solidFill>
              <a:schemeClr val="tx1"/>
            </a:solidFill>
          </a:ln>
        </p:spPr>
        <p:txBody>
          <a:bodyPr wrap="none" rtlCol="0">
            <a:spAutoFit/>
          </a:bodyPr>
          <a:lstStyle/>
          <a:p>
            <a:r>
              <a:rPr lang="ja-JP" altLang="en-US" sz="2000" dirty="0"/>
              <a:t>巻き直径</a:t>
            </a:r>
            <a:r>
              <a:rPr lang="en-US" altLang="ja-JP" sz="2000" dirty="0"/>
              <a:t>8 cm</a:t>
            </a:r>
          </a:p>
          <a:p>
            <a:r>
              <a:rPr lang="en-US" altLang="en-US" sz="2000" dirty="0"/>
              <a:t>M</a:t>
            </a:r>
            <a:r>
              <a:rPr lang="en-US" altLang="en-US" sz="2000" baseline="30000" dirty="0"/>
              <a:t>2</a:t>
            </a:r>
            <a:r>
              <a:rPr lang="en-US" altLang="en-US" sz="2000" dirty="0"/>
              <a:t>&lt; 1.1</a:t>
            </a:r>
            <a:endParaRPr kumimoji="1" lang="ja-JP" altLang="en-US" sz="2000" dirty="0"/>
          </a:p>
        </p:txBody>
      </p:sp>
      <p:sp>
        <p:nvSpPr>
          <p:cNvPr id="24" name="テキスト ボックス 23"/>
          <p:cNvSpPr txBox="1"/>
          <p:nvPr/>
        </p:nvSpPr>
        <p:spPr>
          <a:xfrm>
            <a:off x="3224745" y="2064294"/>
            <a:ext cx="1049912" cy="400110"/>
          </a:xfrm>
          <a:prstGeom prst="rect">
            <a:avLst/>
          </a:prstGeom>
          <a:noFill/>
          <a:ln>
            <a:solidFill>
              <a:srgbClr val="FF0000"/>
            </a:solidFill>
          </a:ln>
        </p:spPr>
        <p:txBody>
          <a:bodyPr wrap="none" rtlCol="0">
            <a:spAutoFit/>
          </a:bodyPr>
          <a:lstStyle/>
          <a:p>
            <a:r>
              <a:rPr kumimoji="1" lang="en-US" altLang="ja-JP" sz="2000" b="1" dirty="0"/>
              <a:t>600</a:t>
            </a:r>
            <a:r>
              <a:rPr lang="ja-JP" altLang="en-US" sz="2000" b="1" dirty="0"/>
              <a:t> </a:t>
            </a:r>
            <a:r>
              <a:rPr lang="en-US" altLang="ja-JP" sz="2000" b="1" dirty="0"/>
              <a:t>mm</a:t>
            </a:r>
            <a:endParaRPr kumimoji="1" lang="ja-JP" altLang="en-US" sz="2000" b="1" dirty="0"/>
          </a:p>
        </p:txBody>
      </p:sp>
      <p:cxnSp>
        <p:nvCxnSpPr>
          <p:cNvPr id="26" name="直線矢印コネクタ 25"/>
          <p:cNvCxnSpPr/>
          <p:nvPr/>
        </p:nvCxnSpPr>
        <p:spPr>
          <a:xfrm>
            <a:off x="920538" y="2624581"/>
            <a:ext cx="0" cy="3644987"/>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1185312" y="2519939"/>
            <a:ext cx="4824551" cy="0"/>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rot="16200000">
            <a:off x="98759" y="4310981"/>
            <a:ext cx="963387" cy="369332"/>
          </a:xfrm>
          <a:prstGeom prst="rect">
            <a:avLst/>
          </a:prstGeom>
          <a:noFill/>
          <a:ln>
            <a:solidFill>
              <a:srgbClr val="FF0000"/>
            </a:solidFill>
          </a:ln>
        </p:spPr>
        <p:txBody>
          <a:bodyPr wrap="none" rtlCol="0">
            <a:spAutoFit/>
          </a:bodyPr>
          <a:lstStyle/>
          <a:p>
            <a:r>
              <a:rPr kumimoji="1" lang="en-US" altLang="ja-JP" b="1" dirty="0"/>
              <a:t>450 mm</a:t>
            </a:r>
            <a:endParaRPr kumimoji="1" lang="ja-JP" altLang="en-US" b="1" dirty="0"/>
          </a:p>
        </p:txBody>
      </p:sp>
      <p:grpSp>
        <p:nvGrpSpPr>
          <p:cNvPr id="52" name="図形グループ 51"/>
          <p:cNvGrpSpPr/>
          <p:nvPr/>
        </p:nvGrpSpPr>
        <p:grpSpPr>
          <a:xfrm>
            <a:off x="1185312" y="2703518"/>
            <a:ext cx="4824551" cy="3566050"/>
            <a:chOff x="1190128" y="2723060"/>
            <a:chExt cx="4999417" cy="3646634"/>
          </a:xfrm>
        </p:grpSpPr>
        <p:grpSp>
          <p:nvGrpSpPr>
            <p:cNvPr id="23" name="図形グループ 22"/>
            <p:cNvGrpSpPr/>
            <p:nvPr/>
          </p:nvGrpSpPr>
          <p:grpSpPr>
            <a:xfrm>
              <a:off x="1190128" y="2723060"/>
              <a:ext cx="4999417" cy="3646634"/>
              <a:chOff x="731580" y="3247963"/>
              <a:chExt cx="4999417" cy="3646634"/>
            </a:xfrm>
          </p:grpSpPr>
          <p:pic>
            <p:nvPicPr>
              <p:cNvPr id="15" name="図 14" descr="IMG-23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80" y="3247963"/>
                <a:ext cx="4999417" cy="3646634"/>
              </a:xfrm>
              <a:prstGeom prst="rect">
                <a:avLst/>
              </a:prstGeom>
              <a:ln w="38100" cmpd="sng">
                <a:solidFill>
                  <a:schemeClr val="tx1"/>
                </a:solidFill>
              </a:ln>
            </p:spPr>
          </p:pic>
          <p:sp>
            <p:nvSpPr>
              <p:cNvPr id="21" name="テキスト ボックス 20"/>
              <p:cNvSpPr txBox="1"/>
              <p:nvPr/>
            </p:nvSpPr>
            <p:spPr>
              <a:xfrm>
                <a:off x="1858272" y="5203836"/>
                <a:ext cx="658895" cy="377678"/>
              </a:xfrm>
              <a:prstGeom prst="rect">
                <a:avLst/>
              </a:prstGeom>
              <a:solidFill>
                <a:srgbClr val="FFFFFF"/>
              </a:solidFill>
            </p:spPr>
            <p:txBody>
              <a:bodyPr wrap="none" rtlCol="0">
                <a:spAutoFit/>
              </a:bodyPr>
              <a:lstStyle/>
              <a:p>
                <a:r>
                  <a:rPr lang="en-US" altLang="ja-JP" dirty="0"/>
                  <a:t>8</a:t>
                </a:r>
                <a:r>
                  <a:rPr kumimoji="1" lang="en-US" altLang="ja-JP" dirty="0"/>
                  <a:t> cm</a:t>
                </a:r>
                <a:endParaRPr kumimoji="1" lang="ja-JP" altLang="en-US" dirty="0"/>
              </a:p>
            </p:txBody>
          </p:sp>
          <p:sp>
            <p:nvSpPr>
              <p:cNvPr id="12" name="円/楕円 11"/>
              <p:cNvSpPr/>
              <p:nvPr/>
            </p:nvSpPr>
            <p:spPr>
              <a:xfrm>
                <a:off x="1640834" y="4674115"/>
                <a:ext cx="1125363" cy="1148050"/>
              </a:xfrm>
              <a:prstGeom prst="ellipse">
                <a:avLst/>
              </a:prstGeom>
              <a:noFill/>
              <a:ln w="38100"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1640834" y="5203836"/>
                <a:ext cx="1155208"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51" name="図形グループ 50"/>
            <p:cNvGrpSpPr/>
            <p:nvPr/>
          </p:nvGrpSpPr>
          <p:grpSpPr>
            <a:xfrm>
              <a:off x="2578525" y="3064464"/>
              <a:ext cx="1368965" cy="1607417"/>
              <a:chOff x="2578525" y="3064464"/>
              <a:chExt cx="1368965" cy="1607417"/>
            </a:xfrm>
            <a:effectLst>
              <a:glow rad="63500">
                <a:schemeClr val="accent2">
                  <a:satMod val="175000"/>
                  <a:alpha val="40000"/>
                </a:schemeClr>
              </a:glow>
            </a:effectLst>
          </p:grpSpPr>
          <p:grpSp>
            <p:nvGrpSpPr>
              <p:cNvPr id="48" name="図形グループ 47"/>
              <p:cNvGrpSpPr/>
              <p:nvPr/>
            </p:nvGrpSpPr>
            <p:grpSpPr>
              <a:xfrm>
                <a:off x="2578525" y="3064465"/>
                <a:ext cx="982276" cy="1607416"/>
                <a:chOff x="2578525" y="3097379"/>
                <a:chExt cx="982276" cy="1574501"/>
              </a:xfrm>
            </p:grpSpPr>
            <p:cxnSp>
              <p:nvCxnSpPr>
                <p:cNvPr id="35" name="曲線コネクタ 34"/>
                <p:cNvCxnSpPr/>
                <p:nvPr/>
              </p:nvCxnSpPr>
              <p:spPr>
                <a:xfrm rot="16200000" flipV="1">
                  <a:off x="2394036" y="3841171"/>
                  <a:ext cx="1020452" cy="640966"/>
                </a:xfrm>
                <a:prstGeom prst="curvedConnector3">
                  <a:avLst>
                    <a:gd name="adj1"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7" name="円弧 46"/>
                <p:cNvSpPr/>
                <p:nvPr/>
              </p:nvSpPr>
              <p:spPr>
                <a:xfrm flipH="1">
                  <a:off x="2578525" y="3097379"/>
                  <a:ext cx="982276" cy="1108098"/>
                </a:xfrm>
                <a:prstGeom prst="arc">
                  <a:avLst>
                    <a:gd name="adj1" fmla="val 15862954"/>
                    <a:gd name="adj2" fmla="val 0"/>
                  </a:avLst>
                </a:prstGeom>
                <a:noFill/>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50" name="直線コネクタ 49"/>
              <p:cNvCxnSpPr/>
              <p:nvPr/>
            </p:nvCxnSpPr>
            <p:spPr>
              <a:xfrm flipV="1">
                <a:off x="3084429" y="3064464"/>
                <a:ext cx="863061" cy="337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grpSp>
      <p:pic>
        <p:nvPicPr>
          <p:cNvPr id="25" name="図 24">
            <a:extLst>
              <a:ext uri="{FF2B5EF4-FFF2-40B4-BE49-F238E27FC236}">
                <a16:creationId xmlns:a16="http://schemas.microsoft.com/office/drawing/2014/main" id="{7B896800-54BE-FE42-9380-538F81913510}"/>
              </a:ext>
            </a:extLst>
          </p:cNvPr>
          <p:cNvPicPr>
            <a:picLocks noChangeAspect="1"/>
          </p:cNvPicPr>
          <p:nvPr/>
        </p:nvPicPr>
        <p:blipFill>
          <a:blip r:embed="rId4"/>
          <a:stretch>
            <a:fillRect/>
          </a:stretch>
        </p:blipFill>
        <p:spPr>
          <a:xfrm>
            <a:off x="6822766" y="4843849"/>
            <a:ext cx="1182614" cy="1238929"/>
          </a:xfrm>
          <a:prstGeom prst="rect">
            <a:avLst/>
          </a:prstGeom>
        </p:spPr>
      </p:pic>
      <p:pic>
        <p:nvPicPr>
          <p:cNvPr id="28" name="図 27">
            <a:extLst>
              <a:ext uri="{FF2B5EF4-FFF2-40B4-BE49-F238E27FC236}">
                <a16:creationId xmlns:a16="http://schemas.microsoft.com/office/drawing/2014/main" id="{C5FF0D1D-D733-0249-9B08-C068C64000CE}"/>
              </a:ext>
            </a:extLst>
          </p:cNvPr>
          <p:cNvPicPr>
            <a:picLocks noChangeAspect="1"/>
          </p:cNvPicPr>
          <p:nvPr/>
        </p:nvPicPr>
        <p:blipFill>
          <a:blip r:embed="rId5"/>
          <a:stretch>
            <a:fillRect/>
          </a:stretch>
        </p:blipFill>
        <p:spPr>
          <a:xfrm>
            <a:off x="6822766" y="2963000"/>
            <a:ext cx="1182614" cy="1255020"/>
          </a:xfrm>
          <a:prstGeom prst="rect">
            <a:avLst/>
          </a:prstGeom>
        </p:spPr>
      </p:pic>
      <p:sp>
        <p:nvSpPr>
          <p:cNvPr id="5" name="下矢印 4"/>
          <p:cNvSpPr/>
          <p:nvPr/>
        </p:nvSpPr>
        <p:spPr>
          <a:xfrm>
            <a:off x="7120756" y="4318000"/>
            <a:ext cx="560552" cy="402897"/>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245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偏光特性</a:t>
            </a:r>
            <a:endParaRPr kumimoji="1" lang="ja-JP" altLang="en-US" sz="4000" dirty="0"/>
          </a:p>
        </p:txBody>
      </p:sp>
      <p:sp>
        <p:nvSpPr>
          <p:cNvPr id="3" name="日付プレースホルダー 2"/>
          <p:cNvSpPr>
            <a:spLocks noGrp="1"/>
          </p:cNvSpPr>
          <p:nvPr>
            <p:ph type="dt" sz="half" idx="10"/>
          </p:nvPr>
        </p:nvSpPr>
        <p:spPr>
          <a:xfrm>
            <a:off x="457199" y="6356350"/>
            <a:ext cx="3022963" cy="365125"/>
          </a:xfrm>
        </p:spPr>
        <p:txBody>
          <a:bodyPr/>
          <a:lstStyle/>
          <a:p>
            <a:r>
              <a:rPr lang="en-US" altLang="ja-JP" dirty="0"/>
              <a:t>2018/11/2 DECIGO workshop @</a:t>
            </a:r>
            <a:r>
              <a:rPr lang="ja-JP" altLang="en-US"/>
              <a:t>名古屋大学</a:t>
            </a:r>
            <a:endParaRPr lang="ja-JP" altLang="en-US" dirty="0"/>
          </a:p>
        </p:txBody>
      </p:sp>
      <p:pic>
        <p:nvPicPr>
          <p:cNvPr id="4" name="図 3"/>
          <p:cNvPicPr>
            <a:picLocks noChangeAspect="1"/>
          </p:cNvPicPr>
          <p:nvPr/>
        </p:nvPicPr>
        <p:blipFill>
          <a:blip r:embed="rId3"/>
          <a:stretch>
            <a:fillRect/>
          </a:stretch>
        </p:blipFill>
        <p:spPr>
          <a:xfrm>
            <a:off x="5228904" y="2821680"/>
            <a:ext cx="3461657" cy="3461657"/>
          </a:xfrm>
          <a:prstGeom prst="rect">
            <a:avLst/>
          </a:prstGeom>
        </p:spPr>
      </p:pic>
      <p:sp>
        <p:nvSpPr>
          <p:cNvPr id="6" name="テキスト ボックス 5"/>
          <p:cNvSpPr txBox="1"/>
          <p:nvPr/>
        </p:nvSpPr>
        <p:spPr>
          <a:xfrm>
            <a:off x="580902" y="1352372"/>
            <a:ext cx="2556359" cy="1323439"/>
          </a:xfrm>
          <a:prstGeom prst="rect">
            <a:avLst/>
          </a:prstGeom>
          <a:noFill/>
          <a:ln>
            <a:solidFill>
              <a:schemeClr val="tx1"/>
            </a:solidFill>
          </a:ln>
        </p:spPr>
        <p:txBody>
          <a:bodyPr wrap="none" rtlCol="0">
            <a:spAutoFit/>
          </a:bodyPr>
          <a:lstStyle/>
          <a:p>
            <a:r>
              <a:rPr lang="en-US" altLang="en-US" sz="2000" dirty="0"/>
              <a:t>偏波消光比</a:t>
            </a:r>
            <a:endParaRPr kumimoji="1" lang="en-US" altLang="ja-JP" sz="2000" dirty="0"/>
          </a:p>
          <a:p>
            <a:r>
              <a:rPr kumimoji="1" lang="en-US" altLang="ja-JP" sz="2000" dirty="0"/>
              <a:t>Fiber DFB  30 dB</a:t>
            </a:r>
          </a:p>
          <a:p>
            <a:r>
              <a:rPr lang="en-US" altLang="ja-JP" sz="2000" dirty="0"/>
              <a:t>Pre amplifier 28.7 dB</a:t>
            </a:r>
          </a:p>
          <a:p>
            <a:r>
              <a:rPr kumimoji="1" lang="en-US" altLang="ja-JP" sz="2000" dirty="0">
                <a:solidFill>
                  <a:srgbClr val="FF0000"/>
                </a:solidFill>
              </a:rPr>
              <a:t>Main amplifier  23.7dB</a:t>
            </a:r>
            <a:endParaRPr kumimoji="1" lang="ja-JP" altLang="en-US" sz="2000" dirty="0">
              <a:solidFill>
                <a:srgbClr val="FF0000"/>
              </a:solidFill>
            </a:endParaRPr>
          </a:p>
        </p:txBody>
      </p:sp>
      <p:sp>
        <p:nvSpPr>
          <p:cNvPr id="7" name="テキスト ボックス 6"/>
          <p:cNvSpPr txBox="1"/>
          <p:nvPr/>
        </p:nvSpPr>
        <p:spPr>
          <a:xfrm>
            <a:off x="5887009" y="2658714"/>
            <a:ext cx="2477549" cy="369332"/>
          </a:xfrm>
          <a:prstGeom prst="rect">
            <a:avLst/>
          </a:prstGeom>
          <a:solidFill>
            <a:schemeClr val="bg1"/>
          </a:solidFill>
        </p:spPr>
        <p:txBody>
          <a:bodyPr wrap="none" rtlCol="0">
            <a:spAutoFit/>
          </a:bodyPr>
          <a:lstStyle/>
          <a:p>
            <a:r>
              <a:rPr lang="en-US" altLang="ja-JP" dirty="0"/>
              <a:t> </a:t>
            </a:r>
            <a:r>
              <a:rPr lang="ja-JP" altLang="en-US" dirty="0"/>
              <a:t>偏光揺らぎの時間変化</a:t>
            </a:r>
            <a:endParaRPr lang="en-US" altLang="ja-JP" dirty="0"/>
          </a:p>
        </p:txBody>
      </p:sp>
      <p:grpSp>
        <p:nvGrpSpPr>
          <p:cNvPr id="8" name="図形グループ 7"/>
          <p:cNvGrpSpPr/>
          <p:nvPr/>
        </p:nvGrpSpPr>
        <p:grpSpPr>
          <a:xfrm>
            <a:off x="411745" y="3201151"/>
            <a:ext cx="4165754" cy="1993944"/>
            <a:chOff x="915286" y="3195812"/>
            <a:chExt cx="5985414" cy="2645302"/>
          </a:xfrm>
        </p:grpSpPr>
        <p:grpSp>
          <p:nvGrpSpPr>
            <p:cNvPr id="9" name="図形グループ 8"/>
            <p:cNvGrpSpPr/>
            <p:nvPr/>
          </p:nvGrpSpPr>
          <p:grpSpPr>
            <a:xfrm>
              <a:off x="915286" y="3195812"/>
              <a:ext cx="5985414" cy="2645302"/>
              <a:chOff x="344701" y="1473695"/>
              <a:chExt cx="5985414" cy="2645302"/>
            </a:xfrm>
          </p:grpSpPr>
          <p:sp>
            <p:nvSpPr>
              <p:cNvPr id="11" name="テキスト ボックス 10"/>
              <p:cNvSpPr txBox="1"/>
              <p:nvPr/>
            </p:nvSpPr>
            <p:spPr>
              <a:xfrm>
                <a:off x="2928637" y="3188734"/>
                <a:ext cx="549850" cy="369332"/>
              </a:xfrm>
              <a:prstGeom prst="rect">
                <a:avLst/>
              </a:prstGeom>
              <a:noFill/>
            </p:spPr>
            <p:txBody>
              <a:bodyPr wrap="none" rtlCol="0">
                <a:spAutoFit/>
              </a:bodyPr>
              <a:lstStyle/>
              <a:p>
                <a:r>
                  <a:rPr lang="en-US" altLang="ja-JP" dirty="0"/>
                  <a:t> </a:t>
                </a:r>
                <a:r>
                  <a:rPr lang="en-US" altLang="ja-JP" dirty="0" err="1"/>
                  <a:t>λ</a:t>
                </a:r>
                <a:r>
                  <a:rPr lang="en-US" altLang="ja-JP" dirty="0"/>
                  <a:t>/4</a:t>
                </a:r>
                <a:endParaRPr kumimoji="1" lang="ja-JP" altLang="en-US" dirty="0"/>
              </a:p>
            </p:txBody>
          </p:sp>
          <p:sp>
            <p:nvSpPr>
              <p:cNvPr id="12" name="テキスト ボックス 11"/>
              <p:cNvSpPr txBox="1"/>
              <p:nvPr/>
            </p:nvSpPr>
            <p:spPr>
              <a:xfrm>
                <a:off x="3478487" y="3180945"/>
                <a:ext cx="497665" cy="369332"/>
              </a:xfrm>
              <a:prstGeom prst="rect">
                <a:avLst/>
              </a:prstGeom>
              <a:noFill/>
            </p:spPr>
            <p:txBody>
              <a:bodyPr wrap="none" rtlCol="0">
                <a:spAutoFit/>
              </a:bodyPr>
              <a:lstStyle/>
              <a:p>
                <a:r>
                  <a:rPr kumimoji="1" lang="en-US" altLang="ja-JP" dirty="0" err="1"/>
                  <a:t>λ</a:t>
                </a:r>
                <a:r>
                  <a:rPr kumimoji="1" lang="en-US" altLang="ja-JP" dirty="0"/>
                  <a:t>/2</a:t>
                </a:r>
                <a:endParaRPr kumimoji="1" lang="ja-JP" altLang="en-US" dirty="0"/>
              </a:p>
            </p:txBody>
          </p:sp>
          <p:grpSp>
            <p:nvGrpSpPr>
              <p:cNvPr id="13" name="図形グループ 12"/>
              <p:cNvGrpSpPr/>
              <p:nvPr/>
            </p:nvGrpSpPr>
            <p:grpSpPr>
              <a:xfrm>
                <a:off x="344701" y="1473695"/>
                <a:ext cx="5065744" cy="2076582"/>
                <a:chOff x="344701" y="1473695"/>
                <a:chExt cx="5065744" cy="2076582"/>
              </a:xfrm>
            </p:grpSpPr>
            <p:sp>
              <p:nvSpPr>
                <p:cNvPr id="20" name="正方形/長方形 19"/>
                <p:cNvSpPr/>
                <p:nvPr/>
              </p:nvSpPr>
              <p:spPr>
                <a:xfrm>
                  <a:off x="3126077" y="2077509"/>
                  <a:ext cx="149412" cy="1105647"/>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577908" y="2077509"/>
                  <a:ext cx="149412" cy="1105647"/>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2" name="図形グループ 21"/>
                <p:cNvGrpSpPr/>
                <p:nvPr/>
              </p:nvGrpSpPr>
              <p:grpSpPr>
                <a:xfrm>
                  <a:off x="4543857" y="2232230"/>
                  <a:ext cx="866588" cy="882878"/>
                  <a:chOff x="5094941" y="2059292"/>
                  <a:chExt cx="866588" cy="882878"/>
                </a:xfrm>
              </p:grpSpPr>
              <p:sp>
                <p:nvSpPr>
                  <p:cNvPr id="32" name="正方形/長方形 31"/>
                  <p:cNvSpPr/>
                  <p:nvPr/>
                </p:nvSpPr>
                <p:spPr>
                  <a:xfrm>
                    <a:off x="5094941" y="2059292"/>
                    <a:ext cx="866588" cy="88287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cxnSp>
                <p:nvCxnSpPr>
                  <p:cNvPr id="33" name="直線コネクタ 32"/>
                  <p:cNvCxnSpPr/>
                  <p:nvPr/>
                </p:nvCxnSpPr>
                <p:spPr>
                  <a:xfrm>
                    <a:off x="5094941" y="2059292"/>
                    <a:ext cx="866588" cy="882878"/>
                  </a:xfrm>
                  <a:prstGeom prst="line">
                    <a:avLst/>
                  </a:prstGeom>
                  <a:ln/>
                </p:spPr>
                <p:style>
                  <a:lnRef idx="1">
                    <a:schemeClr val="dk1"/>
                  </a:lnRef>
                  <a:fillRef idx="2">
                    <a:schemeClr val="dk1"/>
                  </a:fillRef>
                  <a:effectRef idx="1">
                    <a:schemeClr val="dk1"/>
                  </a:effectRef>
                  <a:fontRef idx="minor">
                    <a:schemeClr val="dk1"/>
                  </a:fontRef>
                </p:style>
              </p:cxnSp>
            </p:grpSp>
            <p:sp>
              <p:nvSpPr>
                <p:cNvPr id="24" name="右矢印 23"/>
                <p:cNvSpPr/>
                <p:nvPr/>
              </p:nvSpPr>
              <p:spPr>
                <a:xfrm rot="5400000">
                  <a:off x="4515303" y="3014046"/>
                  <a:ext cx="850832" cy="221629"/>
                </a:xfrm>
                <a:prstGeom prst="rightArrow">
                  <a:avLst/>
                </a:prstGeom>
                <a:solidFill>
                  <a:srgbClr val="FF0000"/>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344701" y="1473695"/>
                  <a:ext cx="1851574" cy="1226105"/>
                  <a:chOff x="733145" y="3575907"/>
                  <a:chExt cx="1851574" cy="1226105"/>
                </a:xfrm>
              </p:grpSpPr>
              <p:grpSp>
                <p:nvGrpSpPr>
                  <p:cNvPr id="27" name="図形グループ 26"/>
                  <p:cNvGrpSpPr/>
                  <p:nvPr/>
                </p:nvGrpSpPr>
                <p:grpSpPr>
                  <a:xfrm>
                    <a:off x="1135523" y="3575907"/>
                    <a:ext cx="1314231" cy="1225747"/>
                    <a:chOff x="1691689" y="3731866"/>
                    <a:chExt cx="1060145" cy="936109"/>
                  </a:xfrm>
                </p:grpSpPr>
                <p:sp>
                  <p:nvSpPr>
                    <p:cNvPr id="29" name="円/楕円 28"/>
                    <p:cNvSpPr/>
                    <p:nvPr/>
                  </p:nvSpPr>
                  <p:spPr>
                    <a:xfrm>
                      <a:off x="1746125" y="3731866"/>
                      <a:ext cx="951273" cy="936109"/>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691689" y="3731866"/>
                      <a:ext cx="951273" cy="936109"/>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1800561" y="3731866"/>
                      <a:ext cx="951273" cy="936109"/>
                    </a:xfrm>
                    <a:prstGeom prst="ellipse">
                      <a:avLst/>
                    </a:prstGeom>
                    <a:noFill/>
                    <a:ln w="28575" cmpd="sng">
                      <a:solidFill>
                        <a:srgbClr val="FF0000"/>
                      </a:solid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8" name="直線コネクタ 27"/>
                  <p:cNvCxnSpPr/>
                  <p:nvPr/>
                </p:nvCxnSpPr>
                <p:spPr>
                  <a:xfrm flipV="1">
                    <a:off x="733145" y="4801654"/>
                    <a:ext cx="1851574" cy="358"/>
                  </a:xfrm>
                  <a:prstGeom prst="line">
                    <a:avLst/>
                  </a:prstGeom>
                  <a:ln>
                    <a:solidFill>
                      <a:srgbClr val="FF0000"/>
                    </a:solidFill>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26" name="円/楕円 25"/>
                <p:cNvSpPr/>
                <p:nvPr/>
              </p:nvSpPr>
              <p:spPr>
                <a:xfrm>
                  <a:off x="2424255" y="2232230"/>
                  <a:ext cx="254082" cy="93442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grpSp>
            <p:nvGrpSpPr>
              <p:cNvPr id="14" name="図形グループ 13"/>
              <p:cNvGrpSpPr/>
              <p:nvPr/>
            </p:nvGrpSpPr>
            <p:grpSpPr>
              <a:xfrm>
                <a:off x="5804475" y="2399002"/>
                <a:ext cx="525640" cy="501346"/>
                <a:chOff x="5980720" y="2408155"/>
                <a:chExt cx="525640" cy="501346"/>
              </a:xfrm>
            </p:grpSpPr>
            <p:sp>
              <p:nvSpPr>
                <p:cNvPr id="18" name="片側の 2 つの角を切り取った四角形 17"/>
                <p:cNvSpPr/>
                <p:nvPr/>
              </p:nvSpPr>
              <p:spPr>
                <a:xfrm rot="5400000">
                  <a:off x="5992868" y="2396008"/>
                  <a:ext cx="501346" cy="525639"/>
                </a:xfrm>
                <a:prstGeom prst="snip2SameRect">
                  <a:avLst/>
                </a:prstGeom>
              </p:spPr>
              <p:style>
                <a:lnRef idx="1">
                  <a:schemeClr val="dk1"/>
                </a:lnRef>
                <a:fillRef idx="3">
                  <a:schemeClr val="dk1"/>
                </a:fillRef>
                <a:effectRef idx="2">
                  <a:schemeClr val="dk1"/>
                </a:effectRef>
                <a:fontRef idx="minor">
                  <a:schemeClr val="lt1"/>
                </a:fontRef>
              </p:style>
              <p:txBody>
                <a:bodyPr vert="eaVert" rtlCol="0" anchor="ctr"/>
                <a:lstStyle/>
                <a:p>
                  <a:pPr algn="ctr"/>
                  <a:endParaRPr kumimoji="1" lang="ja-JP" altLang="en-US" dirty="0"/>
                </a:p>
              </p:txBody>
            </p:sp>
            <p:sp>
              <p:nvSpPr>
                <p:cNvPr id="19" name="テキスト ボックス 18"/>
                <p:cNvSpPr txBox="1"/>
                <p:nvPr/>
              </p:nvSpPr>
              <p:spPr>
                <a:xfrm>
                  <a:off x="5980720" y="2457737"/>
                  <a:ext cx="445930" cy="369333"/>
                </a:xfrm>
                <a:prstGeom prst="rect">
                  <a:avLst/>
                </a:prstGeom>
                <a:noFill/>
              </p:spPr>
              <p:txBody>
                <a:bodyPr wrap="none" rtlCol="0">
                  <a:spAutoFit/>
                </a:bodyPr>
                <a:lstStyle/>
                <a:p>
                  <a:r>
                    <a:rPr kumimoji="1" lang="en-US" altLang="ja-JP" dirty="0">
                      <a:solidFill>
                        <a:srgbClr val="FFFFFF"/>
                      </a:solidFill>
                    </a:rPr>
                    <a:t>PD</a:t>
                  </a:r>
                  <a:endParaRPr kumimoji="1" lang="ja-JP" altLang="en-US" dirty="0">
                    <a:solidFill>
                      <a:srgbClr val="FFFFFF"/>
                    </a:solidFill>
                  </a:endParaRPr>
                </a:p>
              </p:txBody>
            </p:sp>
          </p:grpSp>
          <p:grpSp>
            <p:nvGrpSpPr>
              <p:cNvPr id="15" name="図形グループ 14"/>
              <p:cNvGrpSpPr/>
              <p:nvPr/>
            </p:nvGrpSpPr>
            <p:grpSpPr>
              <a:xfrm rot="5400000">
                <a:off x="4691075" y="3605505"/>
                <a:ext cx="525639" cy="501346"/>
                <a:chOff x="5980721" y="2408155"/>
                <a:chExt cx="525639" cy="501346"/>
              </a:xfrm>
            </p:grpSpPr>
            <p:sp>
              <p:nvSpPr>
                <p:cNvPr id="16" name="片側の 2 つの角を切り取った四角形 15"/>
                <p:cNvSpPr/>
                <p:nvPr/>
              </p:nvSpPr>
              <p:spPr>
                <a:xfrm rot="5400000">
                  <a:off x="5992868" y="2396008"/>
                  <a:ext cx="501346" cy="525639"/>
                </a:xfrm>
                <a:prstGeom prst="snip2SameRect">
                  <a:avLst/>
                </a:prstGeom>
              </p:spPr>
              <p:style>
                <a:lnRef idx="1">
                  <a:schemeClr val="dk1"/>
                </a:lnRef>
                <a:fillRef idx="3">
                  <a:schemeClr val="dk1"/>
                </a:fillRef>
                <a:effectRef idx="2">
                  <a:schemeClr val="dk1"/>
                </a:effectRef>
                <a:fontRef idx="minor">
                  <a:schemeClr val="lt1"/>
                </a:fontRef>
              </p:style>
              <p:txBody>
                <a:bodyPr vert="eaVert" rtlCol="0" anchor="ctr"/>
                <a:lstStyle/>
                <a:p>
                  <a:pPr algn="ctr"/>
                  <a:endParaRPr kumimoji="1" lang="ja-JP" altLang="en-US" dirty="0"/>
                </a:p>
              </p:txBody>
            </p:sp>
            <p:sp>
              <p:nvSpPr>
                <p:cNvPr id="17" name="テキスト ボックス 16"/>
                <p:cNvSpPr txBox="1"/>
                <p:nvPr/>
              </p:nvSpPr>
              <p:spPr>
                <a:xfrm>
                  <a:off x="6016013" y="2408155"/>
                  <a:ext cx="445930" cy="369332"/>
                </a:xfrm>
                <a:prstGeom prst="rect">
                  <a:avLst/>
                </a:prstGeom>
                <a:noFill/>
              </p:spPr>
              <p:txBody>
                <a:bodyPr wrap="none" rtlCol="0">
                  <a:spAutoFit/>
                </a:bodyPr>
                <a:lstStyle/>
                <a:p>
                  <a:r>
                    <a:rPr kumimoji="1" lang="en-US" altLang="ja-JP" dirty="0">
                      <a:solidFill>
                        <a:srgbClr val="FFFFFF"/>
                      </a:solidFill>
                    </a:rPr>
                    <a:t>PD</a:t>
                  </a:r>
                  <a:endParaRPr kumimoji="1" lang="ja-JP" altLang="en-US" dirty="0">
                    <a:solidFill>
                      <a:srgbClr val="FFFFFF"/>
                    </a:solidFill>
                  </a:endParaRPr>
                </a:p>
              </p:txBody>
            </p:sp>
          </p:grpSp>
        </p:grpSp>
        <p:sp>
          <p:nvSpPr>
            <p:cNvPr id="10" name="右矢印 9"/>
            <p:cNvSpPr/>
            <p:nvPr/>
          </p:nvSpPr>
          <p:spPr>
            <a:xfrm>
              <a:off x="3078188" y="4305025"/>
              <a:ext cx="3296872" cy="211422"/>
            </a:xfrm>
            <a:prstGeom prst="rightArrow">
              <a:avLst/>
            </a:prstGeom>
            <a:solidFill>
              <a:srgbClr val="FF0000"/>
            </a:solidFill>
            <a:ln>
              <a:noFill/>
            </a:ln>
            <a:effectLst>
              <a:glow rad="1016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テキスト ボックス 4"/>
          <p:cNvSpPr txBox="1"/>
          <p:nvPr/>
        </p:nvSpPr>
        <p:spPr>
          <a:xfrm>
            <a:off x="4238558" y="3566659"/>
            <a:ext cx="765579" cy="369332"/>
          </a:xfrm>
          <a:prstGeom prst="rect">
            <a:avLst/>
          </a:prstGeom>
          <a:noFill/>
        </p:spPr>
        <p:txBody>
          <a:bodyPr wrap="none" rtlCol="0">
            <a:spAutoFit/>
          </a:bodyPr>
          <a:lstStyle/>
          <a:p>
            <a:r>
              <a:rPr kumimoji="1" lang="en-US" altLang="ja-JP" dirty="0"/>
              <a:t>P</a:t>
            </a:r>
            <a:r>
              <a:rPr kumimoji="1" lang="ja-JP" altLang="en-US" dirty="0"/>
              <a:t>偏光</a:t>
            </a:r>
          </a:p>
        </p:txBody>
      </p:sp>
      <p:sp>
        <p:nvSpPr>
          <p:cNvPr id="34" name="テキスト ボックス 33"/>
          <p:cNvSpPr txBox="1"/>
          <p:nvPr/>
        </p:nvSpPr>
        <p:spPr>
          <a:xfrm>
            <a:off x="3794136" y="4832899"/>
            <a:ext cx="752392" cy="369332"/>
          </a:xfrm>
          <a:prstGeom prst="rect">
            <a:avLst/>
          </a:prstGeom>
          <a:noFill/>
        </p:spPr>
        <p:txBody>
          <a:bodyPr wrap="none" rtlCol="0">
            <a:spAutoFit/>
          </a:bodyPr>
          <a:lstStyle/>
          <a:p>
            <a:r>
              <a:rPr kumimoji="1" lang="en-US" altLang="ja-JP" dirty="0"/>
              <a:t>S</a:t>
            </a:r>
            <a:r>
              <a:rPr kumimoji="1" lang="ja-JP" altLang="en-US" dirty="0"/>
              <a:t>偏光</a:t>
            </a:r>
          </a:p>
        </p:txBody>
      </p:sp>
      <p:graphicFrame>
        <p:nvGraphicFramePr>
          <p:cNvPr id="36" name="オブジェクト 35"/>
          <p:cNvGraphicFramePr>
            <a:graphicFrameLocks noChangeAspect="1"/>
          </p:cNvGraphicFramePr>
          <p:nvPr>
            <p:extLst>
              <p:ext uri="{D42A27DB-BD31-4B8C-83A1-F6EECF244321}">
                <p14:modId xmlns:p14="http://schemas.microsoft.com/office/powerpoint/2010/main" val="4236147149"/>
              </p:ext>
            </p:extLst>
          </p:nvPr>
        </p:nvGraphicFramePr>
        <p:xfrm>
          <a:off x="2884849" y="5570862"/>
          <a:ext cx="595313" cy="614363"/>
        </p:xfrm>
        <a:graphic>
          <a:graphicData uri="http://schemas.openxmlformats.org/presentationml/2006/ole">
            <mc:AlternateContent xmlns:mc="http://schemas.openxmlformats.org/markup-compatibility/2006">
              <mc:Choice xmlns:v="urn:schemas-microsoft-com:vml" Requires="v">
                <p:oleObj spid="_x0000_s1353" name="数式" r:id="rId4" imgW="381000" imgH="393700" progId="Equation.3">
                  <p:embed/>
                </p:oleObj>
              </mc:Choice>
              <mc:Fallback>
                <p:oleObj name="数式" r:id="rId4" imgW="381000" imgH="393700" progId="Equation.3">
                  <p:embed/>
                  <p:pic>
                    <p:nvPicPr>
                      <p:cNvPr id="0" name=""/>
                      <p:cNvPicPr/>
                      <p:nvPr/>
                    </p:nvPicPr>
                    <p:blipFill>
                      <a:blip r:embed="rId5"/>
                      <a:stretch>
                        <a:fillRect/>
                      </a:stretch>
                    </p:blipFill>
                    <p:spPr>
                      <a:xfrm>
                        <a:off x="2884849" y="5570862"/>
                        <a:ext cx="595313" cy="614363"/>
                      </a:xfrm>
                      <a:prstGeom prst="rect">
                        <a:avLst/>
                      </a:prstGeom>
                    </p:spPr>
                  </p:pic>
                </p:oleObj>
              </mc:Fallback>
            </mc:AlternateContent>
          </a:graphicData>
        </a:graphic>
      </p:graphicFrame>
      <p:sp>
        <p:nvSpPr>
          <p:cNvPr id="37" name="テキスト ボックス 36"/>
          <p:cNvSpPr txBox="1"/>
          <p:nvPr/>
        </p:nvSpPr>
        <p:spPr>
          <a:xfrm>
            <a:off x="490413" y="5676636"/>
            <a:ext cx="2345677" cy="369332"/>
          </a:xfrm>
          <a:prstGeom prst="rect">
            <a:avLst/>
          </a:prstGeom>
          <a:noFill/>
        </p:spPr>
        <p:txBody>
          <a:bodyPr wrap="none" rtlCol="0">
            <a:spAutoFit/>
          </a:bodyPr>
          <a:lstStyle/>
          <a:p>
            <a:r>
              <a:rPr kumimoji="1" lang="en-US" altLang="ja-JP" dirty="0"/>
              <a:t>S</a:t>
            </a:r>
            <a:r>
              <a:rPr kumimoji="1" lang="ja-JP" altLang="en-US" dirty="0"/>
              <a:t>偏光の規格化パワー</a:t>
            </a:r>
          </a:p>
        </p:txBody>
      </p:sp>
      <p:sp>
        <p:nvSpPr>
          <p:cNvPr id="35" name="テキスト ボックス 34"/>
          <p:cNvSpPr txBox="1"/>
          <p:nvPr/>
        </p:nvSpPr>
        <p:spPr>
          <a:xfrm>
            <a:off x="3334291" y="3435545"/>
            <a:ext cx="535536" cy="369332"/>
          </a:xfrm>
          <a:prstGeom prst="rect">
            <a:avLst/>
          </a:prstGeom>
          <a:noFill/>
        </p:spPr>
        <p:txBody>
          <a:bodyPr wrap="none" rtlCol="0">
            <a:spAutoFit/>
          </a:bodyPr>
          <a:lstStyle/>
          <a:p>
            <a:r>
              <a:rPr kumimoji="1" lang="en-US" altLang="ja-JP" dirty="0"/>
              <a:t>PBS</a:t>
            </a:r>
            <a:endParaRPr kumimoji="1" lang="ja-JP" altLang="en-US" dirty="0"/>
          </a:p>
        </p:txBody>
      </p:sp>
      <p:cxnSp>
        <p:nvCxnSpPr>
          <p:cNvPr id="38" name="直線矢印コネクタ 37"/>
          <p:cNvCxnSpPr/>
          <p:nvPr/>
        </p:nvCxnSpPr>
        <p:spPr>
          <a:xfrm>
            <a:off x="5763121" y="5650216"/>
            <a:ext cx="2725326"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6896577" y="5195094"/>
            <a:ext cx="532493" cy="369332"/>
          </a:xfrm>
          <a:prstGeom prst="rect">
            <a:avLst/>
          </a:prstGeom>
          <a:noFill/>
        </p:spPr>
        <p:txBody>
          <a:bodyPr wrap="none" rtlCol="0">
            <a:spAutoFit/>
          </a:bodyPr>
          <a:lstStyle/>
          <a:p>
            <a:r>
              <a:rPr kumimoji="1" lang="en-US" altLang="ja-JP" dirty="0"/>
              <a:t>6</a:t>
            </a:r>
            <a:r>
              <a:rPr kumimoji="1" lang="ja-JP" altLang="en-US" dirty="0"/>
              <a:t>分</a:t>
            </a:r>
          </a:p>
        </p:txBody>
      </p:sp>
      <p:sp>
        <p:nvSpPr>
          <p:cNvPr id="23" name="テキスト ボックス 22">
            <a:extLst>
              <a:ext uri="{FF2B5EF4-FFF2-40B4-BE49-F238E27FC236}">
                <a16:creationId xmlns:a16="http://schemas.microsoft.com/office/drawing/2014/main" id="{D48D5120-7E7D-414F-A94F-4DD256E6B530}"/>
              </a:ext>
            </a:extLst>
          </p:cNvPr>
          <p:cNvSpPr txBox="1"/>
          <p:nvPr/>
        </p:nvSpPr>
        <p:spPr>
          <a:xfrm>
            <a:off x="3537086" y="1686343"/>
            <a:ext cx="5109091" cy="369332"/>
          </a:xfrm>
          <a:prstGeom prst="rect">
            <a:avLst/>
          </a:prstGeom>
          <a:noFill/>
        </p:spPr>
        <p:txBody>
          <a:bodyPr wrap="none" rtlCol="0">
            <a:spAutoFit/>
          </a:bodyPr>
          <a:lstStyle/>
          <a:p>
            <a:r>
              <a:rPr lang="ja-JP" altLang="en-US" dirty="0"/>
              <a:t>偏光の時間変動は第２高調波の出力揺らぎに直結</a:t>
            </a:r>
            <a:endParaRPr kumimoji="1" lang="ja-JP" altLang="en-US" dirty="0"/>
          </a:p>
        </p:txBody>
      </p:sp>
      <p:sp>
        <p:nvSpPr>
          <p:cNvPr id="40" name="テキスト ボックス 39">
            <a:extLst>
              <a:ext uri="{FF2B5EF4-FFF2-40B4-BE49-F238E27FC236}">
                <a16:creationId xmlns:a16="http://schemas.microsoft.com/office/drawing/2014/main" id="{99FF373E-E635-2A4F-B33D-704C778EF2B5}"/>
              </a:ext>
            </a:extLst>
          </p:cNvPr>
          <p:cNvSpPr txBox="1"/>
          <p:nvPr/>
        </p:nvSpPr>
        <p:spPr>
          <a:xfrm>
            <a:off x="6793960" y="4244221"/>
            <a:ext cx="886781" cy="400110"/>
          </a:xfrm>
          <a:prstGeom prst="rect">
            <a:avLst/>
          </a:prstGeom>
          <a:noFill/>
        </p:spPr>
        <p:txBody>
          <a:bodyPr wrap="none" rtlCol="0">
            <a:spAutoFit/>
          </a:bodyPr>
          <a:lstStyle/>
          <a:p>
            <a:r>
              <a:rPr lang="en-US" altLang="ja-JP" sz="2000" b="1" dirty="0">
                <a:solidFill>
                  <a:srgbClr val="FF0000"/>
                </a:solidFill>
              </a:rPr>
              <a:t> &lt;6.4%</a:t>
            </a:r>
            <a:endParaRPr kumimoji="1" lang="ja-JP" altLang="en-US" sz="2000" b="1">
              <a:solidFill>
                <a:srgbClr val="FF0000"/>
              </a:solidFill>
            </a:endParaRPr>
          </a:p>
        </p:txBody>
      </p:sp>
    </p:spTree>
    <p:extLst>
      <p:ext uri="{BB962C8B-B14F-4D97-AF65-F5344CB8AC3E}">
        <p14:creationId xmlns:p14="http://schemas.microsoft.com/office/powerpoint/2010/main" val="255893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今後の展望</a:t>
            </a:r>
            <a:endParaRPr kumimoji="1" lang="ja-JP" altLang="en-US" sz="4000" dirty="0"/>
          </a:p>
        </p:txBody>
      </p:sp>
      <p:sp>
        <p:nvSpPr>
          <p:cNvPr id="3" name="日付プレースホルダー 2"/>
          <p:cNvSpPr>
            <a:spLocks noGrp="1"/>
          </p:cNvSpPr>
          <p:nvPr>
            <p:ph type="dt" sz="half" idx="10"/>
          </p:nvPr>
        </p:nvSpPr>
        <p:spPr>
          <a:xfrm>
            <a:off x="457200" y="6356350"/>
            <a:ext cx="2957080" cy="365125"/>
          </a:xfrm>
        </p:spPr>
        <p:txBody>
          <a:bodyPr/>
          <a:lstStyle/>
          <a:p>
            <a:r>
              <a:rPr lang="en-US" altLang="ja-JP" dirty="0"/>
              <a:t>2018/11/2 DECIGO workshop @</a:t>
            </a:r>
            <a:r>
              <a:rPr lang="ja-JP" altLang="en-US"/>
              <a:t>名古屋大学</a:t>
            </a:r>
            <a:endParaRPr lang="ja-JP" altLang="en-US" dirty="0"/>
          </a:p>
        </p:txBody>
      </p:sp>
      <p:sp>
        <p:nvSpPr>
          <p:cNvPr id="5" name="テキスト ボックス 4"/>
          <p:cNvSpPr txBox="1"/>
          <p:nvPr/>
        </p:nvSpPr>
        <p:spPr>
          <a:xfrm>
            <a:off x="1030899" y="1448786"/>
            <a:ext cx="5801588" cy="1200328"/>
          </a:xfrm>
          <a:prstGeom prst="rect">
            <a:avLst/>
          </a:prstGeom>
          <a:noFill/>
        </p:spPr>
        <p:txBody>
          <a:bodyPr wrap="none" rtlCol="0">
            <a:spAutoFit/>
          </a:bodyPr>
          <a:lstStyle/>
          <a:p>
            <a:pPr marL="342900" indent="-342900">
              <a:buFont typeface="Arial"/>
              <a:buChar char="•"/>
            </a:pPr>
            <a:r>
              <a:rPr lang="ja-JP" altLang="en-US" sz="2400" dirty="0"/>
              <a:t>強度雑音、周波数雑音の確認</a:t>
            </a:r>
            <a:endParaRPr lang="en-US" altLang="ja-JP" sz="2400" dirty="0"/>
          </a:p>
          <a:p>
            <a:pPr marL="285750" indent="-285750">
              <a:buFont typeface="Arial"/>
              <a:buChar char="•"/>
            </a:pPr>
            <a:r>
              <a:rPr lang="ja-JP" altLang="en-US" sz="2400" dirty="0"/>
              <a:t>高効率波長変換（目標：</a:t>
            </a:r>
            <a:r>
              <a:rPr lang="en-US" altLang="ja-JP" sz="2400" dirty="0"/>
              <a:t>2 W @515 nm</a:t>
            </a:r>
            <a:r>
              <a:rPr lang="ja-JP" altLang="en-US" sz="2400" dirty="0"/>
              <a:t>）</a:t>
            </a:r>
            <a:endParaRPr lang="en-US" altLang="ja-JP" sz="2400" dirty="0"/>
          </a:p>
          <a:p>
            <a:pPr marL="285750" indent="-285750">
              <a:buFont typeface="Arial"/>
              <a:buChar char="•"/>
            </a:pPr>
            <a:r>
              <a:rPr kumimoji="1" lang="ja-JP" altLang="en-US" sz="2400" dirty="0"/>
              <a:t>第２高調波の強度安定化、周波数安定化</a:t>
            </a:r>
            <a:endParaRPr kumimoji="1" lang="en-US" altLang="ja-JP" sz="2400" dirty="0"/>
          </a:p>
        </p:txBody>
      </p:sp>
      <p:grpSp>
        <p:nvGrpSpPr>
          <p:cNvPr id="4" name="図形グループ 3"/>
          <p:cNvGrpSpPr/>
          <p:nvPr/>
        </p:nvGrpSpPr>
        <p:grpSpPr>
          <a:xfrm>
            <a:off x="1538485" y="4226495"/>
            <a:ext cx="5791552" cy="2030214"/>
            <a:chOff x="1501475" y="4256063"/>
            <a:chExt cx="5791552" cy="2030214"/>
          </a:xfrm>
        </p:grpSpPr>
        <p:grpSp>
          <p:nvGrpSpPr>
            <p:cNvPr id="32" name="図形グループ 31"/>
            <p:cNvGrpSpPr/>
            <p:nvPr/>
          </p:nvGrpSpPr>
          <p:grpSpPr>
            <a:xfrm>
              <a:off x="1501475" y="4256063"/>
              <a:ext cx="5791552" cy="2030214"/>
              <a:chOff x="909667" y="4245667"/>
              <a:chExt cx="5791552" cy="2030214"/>
            </a:xfrm>
          </p:grpSpPr>
          <p:grpSp>
            <p:nvGrpSpPr>
              <p:cNvPr id="33" name="図形グループ 32"/>
              <p:cNvGrpSpPr/>
              <p:nvPr/>
            </p:nvGrpSpPr>
            <p:grpSpPr>
              <a:xfrm>
                <a:off x="909667" y="4245667"/>
                <a:ext cx="5331748" cy="2030214"/>
                <a:chOff x="985004" y="4568728"/>
                <a:chExt cx="5331748" cy="2030214"/>
              </a:xfrm>
            </p:grpSpPr>
            <p:grpSp>
              <p:nvGrpSpPr>
                <p:cNvPr id="39" name="図形グループ 38"/>
                <p:cNvGrpSpPr/>
                <p:nvPr/>
              </p:nvGrpSpPr>
              <p:grpSpPr>
                <a:xfrm>
                  <a:off x="985004" y="4568728"/>
                  <a:ext cx="5331748" cy="2030214"/>
                  <a:chOff x="2369300" y="3338361"/>
                  <a:chExt cx="5331748" cy="2030214"/>
                </a:xfrm>
              </p:grpSpPr>
              <p:sp>
                <p:nvSpPr>
                  <p:cNvPr id="42" name="右矢印 41"/>
                  <p:cNvSpPr/>
                  <p:nvPr/>
                </p:nvSpPr>
                <p:spPr>
                  <a:xfrm rot="16200000">
                    <a:off x="6677953" y="4132063"/>
                    <a:ext cx="1498316"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円弧 42"/>
                  <p:cNvSpPr/>
                  <p:nvPr/>
                </p:nvSpPr>
                <p:spPr>
                  <a:xfrm flipV="1">
                    <a:off x="2429159" y="4254523"/>
                    <a:ext cx="789445" cy="685005"/>
                  </a:xfrm>
                  <a:prstGeom prst="arc">
                    <a:avLst>
                      <a:gd name="adj1" fmla="val 15879149"/>
                      <a:gd name="adj2" fmla="val 143602"/>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4" name="円弧 43"/>
                  <p:cNvSpPr/>
                  <p:nvPr/>
                </p:nvSpPr>
                <p:spPr>
                  <a:xfrm rot="10800000" flipV="1">
                    <a:off x="3218604" y="4236650"/>
                    <a:ext cx="789445" cy="685005"/>
                  </a:xfrm>
                  <a:prstGeom prst="arc">
                    <a:avLst>
                      <a:gd name="adj1" fmla="val 15879149"/>
                      <a:gd name="adj2" fmla="val 143602"/>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5" name="直線コネクタ 44"/>
                  <p:cNvCxnSpPr>
                    <a:stCxn id="44" idx="0"/>
                  </p:cNvCxnSpPr>
                  <p:nvPr/>
                </p:nvCxnSpPr>
                <p:spPr>
                  <a:xfrm flipV="1">
                    <a:off x="3645281" y="4236650"/>
                    <a:ext cx="1273852" cy="1124"/>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369300" y="4939528"/>
                    <a:ext cx="2549833"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47" name="図形グループ 46"/>
                  <p:cNvGrpSpPr/>
                  <p:nvPr/>
                </p:nvGrpSpPr>
                <p:grpSpPr>
                  <a:xfrm>
                    <a:off x="4166703" y="3716673"/>
                    <a:ext cx="595807" cy="519977"/>
                    <a:chOff x="5426337" y="3693481"/>
                    <a:chExt cx="724974" cy="723492"/>
                  </a:xfrm>
                </p:grpSpPr>
                <p:sp>
                  <p:nvSpPr>
                    <p:cNvPr id="65" name="円/楕円 64"/>
                    <p:cNvSpPr/>
                    <p:nvPr/>
                  </p:nvSpPr>
                  <p:spPr>
                    <a:xfrm>
                      <a:off x="5474031"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5426337"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5521726"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4166701" y="4401679"/>
                    <a:ext cx="595807" cy="519977"/>
                    <a:chOff x="5426337" y="3693481"/>
                    <a:chExt cx="724974" cy="723492"/>
                  </a:xfrm>
                </p:grpSpPr>
                <p:sp>
                  <p:nvSpPr>
                    <p:cNvPr id="62" name="円/楕円 61"/>
                    <p:cNvSpPr/>
                    <p:nvPr/>
                  </p:nvSpPr>
                  <p:spPr>
                    <a:xfrm>
                      <a:off x="5474031"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5426337"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5521726"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9" name="右矢印 48"/>
                  <p:cNvSpPr/>
                  <p:nvPr/>
                </p:nvSpPr>
                <p:spPr>
                  <a:xfrm>
                    <a:off x="4972662" y="4062437"/>
                    <a:ext cx="413721" cy="336529"/>
                  </a:xfrm>
                  <a:prstGeom prst="rightArrow">
                    <a:avLst/>
                  </a:prstGeom>
                  <a:solidFill>
                    <a:srgbClr val="FF0000"/>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470745" y="4062437"/>
                    <a:ext cx="773320" cy="284393"/>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5506318" y="4995747"/>
                    <a:ext cx="669211" cy="369332"/>
                  </a:xfrm>
                  <a:prstGeom prst="rect">
                    <a:avLst/>
                  </a:prstGeom>
                  <a:noFill/>
                </p:spPr>
                <p:txBody>
                  <a:bodyPr wrap="none" rtlCol="0">
                    <a:spAutoFit/>
                  </a:bodyPr>
                  <a:lstStyle/>
                  <a:p>
                    <a:r>
                      <a:rPr kumimoji="1" lang="en-US" altLang="ja-JP" dirty="0"/>
                      <a:t>PPLN</a:t>
                    </a:r>
                    <a:endParaRPr kumimoji="1" lang="ja-JP" altLang="en-US" dirty="0"/>
                  </a:p>
                </p:txBody>
              </p:sp>
              <p:sp>
                <p:nvSpPr>
                  <p:cNvPr id="52" name="テキスト ボックス 51"/>
                  <p:cNvSpPr txBox="1"/>
                  <p:nvPr/>
                </p:nvSpPr>
                <p:spPr>
                  <a:xfrm>
                    <a:off x="5556107" y="4261236"/>
                    <a:ext cx="669211" cy="369332"/>
                  </a:xfrm>
                  <a:prstGeom prst="rect">
                    <a:avLst/>
                  </a:prstGeom>
                  <a:noFill/>
                </p:spPr>
                <p:txBody>
                  <a:bodyPr wrap="none" rtlCol="0">
                    <a:spAutoFit/>
                  </a:bodyPr>
                  <a:lstStyle/>
                  <a:p>
                    <a:r>
                      <a:rPr kumimoji="1" lang="en-US" altLang="ja-JP" dirty="0"/>
                      <a:t>PPLN</a:t>
                    </a:r>
                    <a:endParaRPr kumimoji="1" lang="ja-JP" altLang="en-US" dirty="0"/>
                  </a:p>
                </p:txBody>
              </p:sp>
              <p:sp>
                <p:nvSpPr>
                  <p:cNvPr id="53" name="テキスト ボックス 52"/>
                  <p:cNvSpPr txBox="1"/>
                  <p:nvPr/>
                </p:nvSpPr>
                <p:spPr>
                  <a:xfrm>
                    <a:off x="4119382" y="3338361"/>
                    <a:ext cx="736099" cy="400110"/>
                  </a:xfrm>
                  <a:prstGeom prst="rect">
                    <a:avLst/>
                  </a:prstGeom>
                  <a:noFill/>
                </p:spPr>
                <p:txBody>
                  <a:bodyPr wrap="none" rtlCol="0">
                    <a:spAutoFit/>
                  </a:bodyPr>
                  <a:lstStyle/>
                  <a:p>
                    <a:r>
                      <a:rPr kumimoji="1" lang="en-US" altLang="ja-JP" sz="2000" dirty="0"/>
                      <a:t>YDFA</a:t>
                    </a:r>
                    <a:endParaRPr kumimoji="1" lang="ja-JP" altLang="en-US" sz="2000" dirty="0"/>
                  </a:p>
                </p:txBody>
              </p:sp>
              <p:sp>
                <p:nvSpPr>
                  <p:cNvPr id="54" name="テキスト ボックス 53"/>
                  <p:cNvSpPr txBox="1"/>
                  <p:nvPr/>
                </p:nvSpPr>
                <p:spPr>
                  <a:xfrm>
                    <a:off x="4119007" y="4968465"/>
                    <a:ext cx="736099" cy="400110"/>
                  </a:xfrm>
                  <a:prstGeom prst="rect">
                    <a:avLst/>
                  </a:prstGeom>
                  <a:noFill/>
                </p:spPr>
                <p:txBody>
                  <a:bodyPr wrap="none" rtlCol="0">
                    <a:spAutoFit/>
                  </a:bodyPr>
                  <a:lstStyle/>
                  <a:p>
                    <a:r>
                      <a:rPr kumimoji="1" lang="en-US" altLang="ja-JP" sz="2000" dirty="0"/>
                      <a:t>YDFA</a:t>
                    </a:r>
                    <a:endParaRPr kumimoji="1" lang="ja-JP" altLang="en-US" sz="2000" dirty="0"/>
                  </a:p>
                </p:txBody>
              </p:sp>
              <p:sp>
                <p:nvSpPr>
                  <p:cNvPr id="55" name="右矢印 54"/>
                  <p:cNvSpPr/>
                  <p:nvPr/>
                </p:nvSpPr>
                <p:spPr>
                  <a:xfrm>
                    <a:off x="6506515" y="4828308"/>
                    <a:ext cx="1100646"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a:off x="6506515" y="4130825"/>
                    <a:ext cx="993872"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7" name="図形グループ 56"/>
                  <p:cNvGrpSpPr/>
                  <p:nvPr/>
                </p:nvGrpSpPr>
                <p:grpSpPr>
                  <a:xfrm>
                    <a:off x="7221940" y="4899263"/>
                    <a:ext cx="479108" cy="220345"/>
                    <a:chOff x="7082889" y="4386752"/>
                    <a:chExt cx="479108" cy="220345"/>
                  </a:xfrm>
                </p:grpSpPr>
                <p:sp>
                  <p:nvSpPr>
                    <p:cNvPr id="60" name="正方形/長方形 59"/>
                    <p:cNvSpPr/>
                    <p:nvPr/>
                  </p:nvSpPr>
                  <p:spPr>
                    <a:xfrm rot="8169985">
                      <a:off x="7082889" y="4386752"/>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61" name="正方形/長方形 60"/>
                    <p:cNvSpPr/>
                    <p:nvPr/>
                  </p:nvSpPr>
                  <p:spPr>
                    <a:xfrm rot="18900000">
                      <a:off x="7266305" y="4412680"/>
                      <a:ext cx="295692" cy="194417"/>
                    </a:xfrm>
                    <a:prstGeom prst="rect">
                      <a:avLst/>
                    </a:prstGeom>
                    <a:solidFill>
                      <a:srgbClr val="0D0D0D"/>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dirty="0"/>
                    </a:p>
                  </p:txBody>
                </p:sp>
              </p:grpSp>
              <p:sp>
                <p:nvSpPr>
                  <p:cNvPr id="58" name="正方形/長方形 57"/>
                  <p:cNvSpPr/>
                  <p:nvPr/>
                </p:nvSpPr>
                <p:spPr>
                  <a:xfrm rot="8169985">
                    <a:off x="7193769" y="4205462"/>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dirty="0"/>
                  </a:p>
                </p:txBody>
              </p:sp>
            </p:grpSp>
            <p:sp>
              <p:nvSpPr>
                <p:cNvPr id="40" name="正方形/長方形 39"/>
                <p:cNvSpPr/>
                <p:nvPr/>
              </p:nvSpPr>
              <p:spPr>
                <a:xfrm>
                  <a:off x="4067702" y="6021103"/>
                  <a:ext cx="773320" cy="284393"/>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a:off x="3588366" y="5994734"/>
                  <a:ext cx="413721" cy="336529"/>
                </a:xfrm>
                <a:prstGeom prst="rightArrow">
                  <a:avLst/>
                </a:prstGeom>
                <a:solidFill>
                  <a:srgbClr val="FF0000"/>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rot="8017312">
                <a:off x="5193109" y="5808922"/>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35" name="テキスト ボックス 34"/>
              <p:cNvSpPr txBox="1"/>
              <p:nvPr/>
            </p:nvSpPr>
            <p:spPr>
              <a:xfrm>
                <a:off x="5090383" y="5331637"/>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36" name="正方形/長方形 35"/>
              <p:cNvSpPr/>
              <p:nvPr/>
            </p:nvSpPr>
            <p:spPr>
              <a:xfrm rot="8017312">
                <a:off x="5193108" y="5094823"/>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37" name="テキスト ボックス 36"/>
              <p:cNvSpPr txBox="1"/>
              <p:nvPr/>
            </p:nvSpPr>
            <p:spPr>
              <a:xfrm>
                <a:off x="5095396" y="4576707"/>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38" name="テキスト ボックス 37"/>
              <p:cNvSpPr txBox="1"/>
              <p:nvPr/>
            </p:nvSpPr>
            <p:spPr>
              <a:xfrm>
                <a:off x="6170304" y="5823536"/>
                <a:ext cx="530915"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dirty="0"/>
                  <a:t>PZT</a:t>
                </a:r>
                <a:endParaRPr kumimoji="1" lang="ja-JP" altLang="en-US" dirty="0"/>
              </a:p>
            </p:txBody>
          </p:sp>
        </p:grpSp>
        <p:sp>
          <p:nvSpPr>
            <p:cNvPr id="68" name="円/楕円 67"/>
            <p:cNvSpPr/>
            <p:nvPr/>
          </p:nvSpPr>
          <p:spPr>
            <a:xfrm>
              <a:off x="1717409" y="5745317"/>
              <a:ext cx="415093" cy="188080"/>
            </a:xfrm>
            <a:prstGeom prst="ellipse">
              <a:avLst/>
            </a:prstGeom>
            <a:solidFill>
              <a:srgbClr val="10253F"/>
            </a:solidFill>
            <a:ln w="28575" cmpd="sng">
              <a:solidFill>
                <a:srgbClr val="1F497D"/>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grpSp>
      <p:sp>
        <p:nvSpPr>
          <p:cNvPr id="8" name="テキスト ボックス 7"/>
          <p:cNvSpPr txBox="1"/>
          <p:nvPr/>
        </p:nvSpPr>
        <p:spPr>
          <a:xfrm>
            <a:off x="1117866" y="3440473"/>
            <a:ext cx="3855736" cy="707886"/>
          </a:xfrm>
          <a:prstGeom prst="rect">
            <a:avLst/>
          </a:prstGeom>
          <a:noFill/>
        </p:spPr>
        <p:txBody>
          <a:bodyPr wrap="none" rtlCol="0">
            <a:spAutoFit/>
          </a:bodyPr>
          <a:lstStyle/>
          <a:p>
            <a:r>
              <a:rPr lang="en-US" altLang="en-US" sz="2000" u="sng" dirty="0"/>
              <a:t>DECIGO</a:t>
            </a:r>
            <a:r>
              <a:rPr lang="ja-JP" altLang="en-US" sz="2000" u="sng" dirty="0"/>
              <a:t>に向けたさらなる高出力化</a:t>
            </a:r>
            <a:endParaRPr lang="en-US" altLang="ja-JP" sz="2000" u="sng" dirty="0"/>
          </a:p>
          <a:p>
            <a:r>
              <a:rPr lang="ja-JP" altLang="en-US" sz="2000" dirty="0"/>
              <a:t>コヒーレント加算</a:t>
            </a:r>
          </a:p>
        </p:txBody>
      </p:sp>
      <p:sp>
        <p:nvSpPr>
          <p:cNvPr id="9" name="テキスト ボックス 8"/>
          <p:cNvSpPr txBox="1"/>
          <p:nvPr/>
        </p:nvSpPr>
        <p:spPr>
          <a:xfrm>
            <a:off x="2951935" y="2802628"/>
            <a:ext cx="3272200" cy="461665"/>
          </a:xfrm>
          <a:prstGeom prst="rect">
            <a:avLst/>
          </a:prstGeom>
          <a:noFill/>
          <a:ln>
            <a:solidFill>
              <a:srgbClr val="0000FF"/>
            </a:solidFill>
          </a:ln>
        </p:spPr>
        <p:txBody>
          <a:bodyPr wrap="none" rtlCol="0">
            <a:spAutoFit/>
          </a:bodyPr>
          <a:lstStyle/>
          <a:p>
            <a:r>
              <a:rPr kumimoji="1" lang="en-US" altLang="ja-JP" sz="2400" dirty="0"/>
              <a:t>B-DECIGO</a:t>
            </a:r>
            <a:r>
              <a:rPr kumimoji="1" lang="ja-JP" altLang="en-US" sz="2400" dirty="0"/>
              <a:t>の要求値達成</a:t>
            </a:r>
          </a:p>
        </p:txBody>
      </p:sp>
      <p:sp>
        <p:nvSpPr>
          <p:cNvPr id="10" name="右矢印 9"/>
          <p:cNvSpPr/>
          <p:nvPr/>
        </p:nvSpPr>
        <p:spPr>
          <a:xfrm>
            <a:off x="2169512" y="2901477"/>
            <a:ext cx="571168" cy="2470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111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45575" y="124244"/>
            <a:ext cx="5158711" cy="591119"/>
          </a:xfrm>
        </p:spPr>
        <p:txBody>
          <a:bodyPr>
            <a:noAutofit/>
          </a:bodyPr>
          <a:lstStyle/>
          <a:p>
            <a:r>
              <a:rPr kumimoji="1" lang="en-US" altLang="ja-JP" sz="3600" i="1" dirty="0"/>
              <a:t>DECIGO</a:t>
            </a:r>
            <a:r>
              <a:rPr kumimoji="1" lang="ja-JP" altLang="en-US" sz="3600" i="1" dirty="0"/>
              <a:t>用光源</a:t>
            </a:r>
          </a:p>
        </p:txBody>
      </p:sp>
      <p:sp>
        <p:nvSpPr>
          <p:cNvPr id="4" name="テキスト ボックス 3"/>
          <p:cNvSpPr txBox="1"/>
          <p:nvPr/>
        </p:nvSpPr>
        <p:spPr>
          <a:xfrm>
            <a:off x="1295749" y="1090348"/>
            <a:ext cx="2957135" cy="523220"/>
          </a:xfrm>
          <a:prstGeom prst="rect">
            <a:avLst/>
          </a:prstGeom>
          <a:noFill/>
        </p:spPr>
        <p:txBody>
          <a:bodyPr wrap="none" rtlCol="0">
            <a:spAutoFit/>
          </a:bodyPr>
          <a:lstStyle/>
          <a:p>
            <a:r>
              <a:rPr lang="en-US" altLang="ja-JP" sz="2800" dirty="0"/>
              <a:t>○ </a:t>
            </a:r>
            <a:r>
              <a:rPr lang="ja-JP" altLang="en-US" sz="2800" dirty="0"/>
              <a:t>観測帯域が低い</a:t>
            </a:r>
            <a:endParaRPr kumimoji="1" lang="ja-JP" altLang="en-US" sz="2800" dirty="0"/>
          </a:p>
        </p:txBody>
      </p:sp>
      <p:sp>
        <p:nvSpPr>
          <p:cNvPr id="5" name="テキスト ボックス 4"/>
          <p:cNvSpPr txBox="1"/>
          <p:nvPr/>
        </p:nvSpPr>
        <p:spPr>
          <a:xfrm>
            <a:off x="4323437" y="1128831"/>
            <a:ext cx="2800767" cy="461665"/>
          </a:xfrm>
          <a:prstGeom prst="rect">
            <a:avLst/>
          </a:prstGeom>
          <a:noFill/>
        </p:spPr>
        <p:txBody>
          <a:bodyPr wrap="none" rtlCol="0">
            <a:spAutoFit/>
          </a:bodyPr>
          <a:lstStyle/>
          <a:p>
            <a:r>
              <a:rPr kumimoji="1" lang="ja-JP" altLang="en-US" sz="2400" dirty="0"/>
              <a:t>・周波数基準の選定</a:t>
            </a:r>
          </a:p>
        </p:txBody>
      </p:sp>
      <p:sp>
        <p:nvSpPr>
          <p:cNvPr id="6" name="テキスト ボックス 5"/>
          <p:cNvSpPr txBox="1"/>
          <p:nvPr/>
        </p:nvSpPr>
        <p:spPr>
          <a:xfrm>
            <a:off x="4321667" y="1618953"/>
            <a:ext cx="3036408" cy="461665"/>
          </a:xfrm>
          <a:prstGeom prst="rect">
            <a:avLst/>
          </a:prstGeom>
          <a:noFill/>
        </p:spPr>
        <p:txBody>
          <a:bodyPr wrap="none" rtlCol="0">
            <a:spAutoFit/>
          </a:bodyPr>
          <a:lstStyle/>
          <a:p>
            <a:r>
              <a:rPr lang="ja-JP" altLang="en-US" sz="2400" dirty="0"/>
              <a:t>・強度</a:t>
            </a:r>
            <a:r>
              <a:rPr kumimoji="1" lang="ja-JP" altLang="en-US" sz="2400" dirty="0"/>
              <a:t>安定化の困難さ</a:t>
            </a:r>
          </a:p>
        </p:txBody>
      </p:sp>
      <p:sp>
        <p:nvSpPr>
          <p:cNvPr id="7" name="テキスト ボックス 6"/>
          <p:cNvSpPr txBox="1"/>
          <p:nvPr/>
        </p:nvSpPr>
        <p:spPr>
          <a:xfrm>
            <a:off x="1308579" y="2347453"/>
            <a:ext cx="2895594" cy="523220"/>
          </a:xfrm>
          <a:prstGeom prst="rect">
            <a:avLst/>
          </a:prstGeom>
          <a:noFill/>
        </p:spPr>
        <p:txBody>
          <a:bodyPr wrap="none" rtlCol="0">
            <a:spAutoFit/>
          </a:bodyPr>
          <a:lstStyle/>
          <a:p>
            <a:r>
              <a:rPr lang="en-US" altLang="ja-JP" sz="2800" dirty="0"/>
              <a:t>○</a:t>
            </a:r>
            <a:r>
              <a:rPr kumimoji="1" lang="ja-JP" altLang="en-US" sz="2800" dirty="0"/>
              <a:t>衛星搭載用光源</a:t>
            </a:r>
          </a:p>
        </p:txBody>
      </p:sp>
      <p:sp>
        <p:nvSpPr>
          <p:cNvPr id="8" name="テキスト ボックス 7"/>
          <p:cNvSpPr txBox="1"/>
          <p:nvPr/>
        </p:nvSpPr>
        <p:spPr>
          <a:xfrm>
            <a:off x="4319898" y="2369207"/>
            <a:ext cx="2339102" cy="461665"/>
          </a:xfrm>
          <a:prstGeom prst="rect">
            <a:avLst/>
          </a:prstGeom>
          <a:noFill/>
        </p:spPr>
        <p:txBody>
          <a:bodyPr wrap="none" rtlCol="0">
            <a:spAutoFit/>
          </a:bodyPr>
          <a:lstStyle/>
          <a:p>
            <a:r>
              <a:rPr lang="ja-JP" altLang="en-US" sz="2400" dirty="0"/>
              <a:t>・小型</a:t>
            </a:r>
            <a:r>
              <a:rPr kumimoji="1" lang="ja-JP" altLang="en-US" sz="2400" dirty="0"/>
              <a:t>・高効率化</a:t>
            </a:r>
          </a:p>
        </p:txBody>
      </p:sp>
      <p:sp>
        <p:nvSpPr>
          <p:cNvPr id="9" name="テキスト ボックス 8"/>
          <p:cNvSpPr txBox="1"/>
          <p:nvPr/>
        </p:nvSpPr>
        <p:spPr>
          <a:xfrm>
            <a:off x="4321668" y="2811610"/>
            <a:ext cx="2185214" cy="461665"/>
          </a:xfrm>
          <a:prstGeom prst="rect">
            <a:avLst/>
          </a:prstGeom>
          <a:noFill/>
        </p:spPr>
        <p:txBody>
          <a:bodyPr wrap="none" rtlCol="0">
            <a:spAutoFit/>
          </a:bodyPr>
          <a:lstStyle/>
          <a:p>
            <a:r>
              <a:rPr lang="ja-JP" altLang="en-US" sz="2400" dirty="0"/>
              <a:t>・長期</a:t>
            </a:r>
            <a:r>
              <a:rPr kumimoji="1" lang="ja-JP" altLang="en-US" sz="2400" dirty="0"/>
              <a:t>安定動作</a:t>
            </a:r>
          </a:p>
        </p:txBody>
      </p:sp>
      <p:sp>
        <p:nvSpPr>
          <p:cNvPr id="10" name="テキスト ボックス 9"/>
          <p:cNvSpPr txBox="1"/>
          <p:nvPr/>
        </p:nvSpPr>
        <p:spPr>
          <a:xfrm>
            <a:off x="4314606" y="3306497"/>
            <a:ext cx="3159038" cy="461665"/>
          </a:xfrm>
          <a:prstGeom prst="rect">
            <a:avLst/>
          </a:prstGeom>
          <a:noFill/>
        </p:spPr>
        <p:txBody>
          <a:bodyPr wrap="none" rtlCol="0">
            <a:spAutoFit/>
          </a:bodyPr>
          <a:lstStyle/>
          <a:p>
            <a:r>
              <a:rPr lang="ja-JP" altLang="en-US" sz="2400" dirty="0"/>
              <a:t>・耐</a:t>
            </a:r>
            <a:r>
              <a:rPr kumimoji="1" lang="ja-JP" altLang="en-US" sz="2400" dirty="0"/>
              <a:t>衝撃、熱・振動環境</a:t>
            </a:r>
          </a:p>
        </p:txBody>
      </p:sp>
      <p:sp>
        <p:nvSpPr>
          <p:cNvPr id="11" name="テキスト ボックス 10"/>
          <p:cNvSpPr txBox="1"/>
          <p:nvPr/>
        </p:nvSpPr>
        <p:spPr>
          <a:xfrm>
            <a:off x="4319900" y="3794558"/>
            <a:ext cx="2185214" cy="461665"/>
          </a:xfrm>
          <a:prstGeom prst="rect">
            <a:avLst/>
          </a:prstGeom>
          <a:noFill/>
        </p:spPr>
        <p:txBody>
          <a:bodyPr wrap="none" rtlCol="0">
            <a:spAutoFit/>
          </a:bodyPr>
          <a:lstStyle/>
          <a:p>
            <a:r>
              <a:rPr lang="ja-JP" altLang="en-US" sz="2400" dirty="0"/>
              <a:t>・耐</a:t>
            </a:r>
            <a:r>
              <a:rPr kumimoji="1" lang="ja-JP" altLang="en-US" sz="2400" dirty="0"/>
              <a:t>宇宙線被曝</a:t>
            </a:r>
          </a:p>
        </p:txBody>
      </p:sp>
      <p:sp>
        <p:nvSpPr>
          <p:cNvPr id="12" name="テキスト ボックス 11"/>
          <p:cNvSpPr txBox="1"/>
          <p:nvPr/>
        </p:nvSpPr>
        <p:spPr>
          <a:xfrm>
            <a:off x="1310643" y="4335736"/>
            <a:ext cx="1459304" cy="523220"/>
          </a:xfrm>
          <a:prstGeom prst="rect">
            <a:avLst/>
          </a:prstGeom>
          <a:noFill/>
        </p:spPr>
        <p:txBody>
          <a:bodyPr wrap="none" rtlCol="0">
            <a:spAutoFit/>
          </a:bodyPr>
          <a:lstStyle/>
          <a:p>
            <a:r>
              <a:rPr lang="en-US" altLang="ja-JP" sz="2800" dirty="0"/>
              <a:t>○</a:t>
            </a:r>
            <a:r>
              <a:rPr kumimoji="1" lang="ja-JP" altLang="en-US" sz="2800" dirty="0"/>
              <a:t>高出力</a:t>
            </a:r>
          </a:p>
        </p:txBody>
      </p:sp>
      <p:grpSp>
        <p:nvGrpSpPr>
          <p:cNvPr id="18" name="図形グループ 17"/>
          <p:cNvGrpSpPr/>
          <p:nvPr/>
        </p:nvGrpSpPr>
        <p:grpSpPr>
          <a:xfrm>
            <a:off x="3664450" y="4374158"/>
            <a:ext cx="2668868" cy="1141730"/>
            <a:chOff x="3664450" y="4861622"/>
            <a:chExt cx="2668868" cy="1141730"/>
          </a:xfrm>
        </p:grpSpPr>
        <p:cxnSp>
          <p:nvCxnSpPr>
            <p:cNvPr id="14" name="直線コネクタ 13"/>
            <p:cNvCxnSpPr/>
            <p:nvPr/>
          </p:nvCxnSpPr>
          <p:spPr>
            <a:xfrm>
              <a:off x="4392140" y="5105414"/>
              <a:ext cx="405974" cy="897938"/>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フリーフォーム 14"/>
            <p:cNvSpPr/>
            <p:nvPr/>
          </p:nvSpPr>
          <p:spPr>
            <a:xfrm>
              <a:off x="4554360" y="5182380"/>
              <a:ext cx="1180285" cy="718350"/>
            </a:xfrm>
            <a:custGeom>
              <a:avLst/>
              <a:gdLst>
                <a:gd name="connsiteX0" fmla="*/ 0 w 1180285"/>
                <a:gd name="connsiteY0" fmla="*/ 692695 h 718350"/>
                <a:gd name="connsiteX1" fmla="*/ 551655 w 1180285"/>
                <a:gd name="connsiteY1" fmla="*/ 718350 h 718350"/>
                <a:gd name="connsiteX2" fmla="*/ 872384 w 1180285"/>
                <a:gd name="connsiteY2" fmla="*/ 538762 h 718350"/>
                <a:gd name="connsiteX3" fmla="*/ 1180285 w 1180285"/>
                <a:gd name="connsiteY3" fmla="*/ 0 h 718350"/>
              </a:gdLst>
              <a:ahLst/>
              <a:cxnLst>
                <a:cxn ang="0">
                  <a:pos x="connsiteX0" y="connsiteY0"/>
                </a:cxn>
                <a:cxn ang="0">
                  <a:pos x="connsiteX1" y="connsiteY1"/>
                </a:cxn>
                <a:cxn ang="0">
                  <a:pos x="connsiteX2" y="connsiteY2"/>
                </a:cxn>
                <a:cxn ang="0">
                  <a:pos x="connsiteX3" y="connsiteY3"/>
                </a:cxn>
              </a:cxnLst>
              <a:rect l="l" t="t" r="r" b="b"/>
              <a:pathLst>
                <a:path w="1180285" h="718350">
                  <a:moveTo>
                    <a:pt x="0" y="692695"/>
                  </a:moveTo>
                  <a:lnTo>
                    <a:pt x="551655" y="718350"/>
                  </a:lnTo>
                  <a:lnTo>
                    <a:pt x="872384" y="538762"/>
                  </a:lnTo>
                  <a:lnTo>
                    <a:pt x="1180285" y="0"/>
                  </a:lnTo>
                </a:path>
              </a:pathLst>
            </a:cu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2000"/>
            </a:p>
          </p:txBody>
        </p:sp>
        <p:sp>
          <p:nvSpPr>
            <p:cNvPr id="16" name="右矢印 15"/>
            <p:cNvSpPr/>
            <p:nvPr/>
          </p:nvSpPr>
          <p:spPr>
            <a:xfrm rot="3479215">
              <a:off x="5328564" y="5529347"/>
              <a:ext cx="361624" cy="256368"/>
            </a:xfrm>
            <a:prstGeom prst="rightArrow">
              <a:avLst/>
            </a:prstGeom>
            <a:noFill/>
            <a:ln w="19050" cmpd="sng">
              <a:solidFill>
                <a:srgbClr val="FF66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17" name="右矢印 16"/>
            <p:cNvSpPr/>
            <p:nvPr/>
          </p:nvSpPr>
          <p:spPr>
            <a:xfrm rot="20026123">
              <a:off x="4333321" y="5123963"/>
              <a:ext cx="427313" cy="256368"/>
            </a:xfrm>
            <a:prstGeom prst="rightArrow">
              <a:avLst/>
            </a:prstGeom>
            <a:noFill/>
            <a:ln w="19050" cmpd="sng">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 name="テキスト ボックス 2"/>
            <p:cNvSpPr txBox="1"/>
            <p:nvPr/>
          </p:nvSpPr>
          <p:spPr>
            <a:xfrm>
              <a:off x="3664450" y="4861622"/>
              <a:ext cx="1210588" cy="338554"/>
            </a:xfrm>
            <a:prstGeom prst="rect">
              <a:avLst/>
            </a:prstGeom>
            <a:noFill/>
          </p:spPr>
          <p:txBody>
            <a:bodyPr wrap="none" rtlCol="0">
              <a:spAutoFit/>
            </a:bodyPr>
            <a:lstStyle/>
            <a:p>
              <a:r>
                <a:rPr kumimoji="1" lang="ja-JP" altLang="en-US" sz="1600" dirty="0">
                  <a:solidFill>
                    <a:srgbClr val="0000FF"/>
                  </a:solidFill>
                </a:rPr>
                <a:t>輻射圧雑音</a:t>
              </a:r>
            </a:p>
          </p:txBody>
        </p:sp>
        <p:sp>
          <p:nvSpPr>
            <p:cNvPr id="13" name="テキスト ボックス 12"/>
            <p:cNvSpPr txBox="1"/>
            <p:nvPr/>
          </p:nvSpPr>
          <p:spPr>
            <a:xfrm>
              <a:off x="5327915" y="4887278"/>
              <a:ext cx="1005403" cy="338554"/>
            </a:xfrm>
            <a:prstGeom prst="rect">
              <a:avLst/>
            </a:prstGeom>
            <a:noFill/>
          </p:spPr>
          <p:txBody>
            <a:bodyPr wrap="none" rtlCol="0">
              <a:spAutoFit/>
            </a:bodyPr>
            <a:lstStyle/>
            <a:p>
              <a:r>
                <a:rPr kumimoji="1" lang="ja-JP" altLang="en-US" sz="1600" dirty="0">
                  <a:solidFill>
                    <a:srgbClr val="FF6600"/>
                  </a:solidFill>
                </a:rPr>
                <a:t>散射雑音</a:t>
              </a:r>
            </a:p>
          </p:txBody>
        </p:sp>
      </p:grpSp>
      <p:sp>
        <p:nvSpPr>
          <p:cNvPr id="19" name="テキスト ボックス 18"/>
          <p:cNvSpPr txBox="1"/>
          <p:nvPr/>
        </p:nvSpPr>
        <p:spPr>
          <a:xfrm>
            <a:off x="1303569" y="5631340"/>
            <a:ext cx="1277213" cy="461665"/>
          </a:xfrm>
          <a:prstGeom prst="rect">
            <a:avLst/>
          </a:prstGeom>
          <a:noFill/>
        </p:spPr>
        <p:txBody>
          <a:bodyPr wrap="none" rtlCol="0">
            <a:spAutoFit/>
          </a:bodyPr>
          <a:lstStyle/>
          <a:p>
            <a:r>
              <a:rPr lang="en-US" altLang="ja-JP" sz="2400" dirty="0"/>
              <a:t>○</a:t>
            </a:r>
            <a:r>
              <a:rPr lang="ja-JP" altLang="en-US" sz="2400" dirty="0"/>
              <a:t>短波長</a:t>
            </a:r>
            <a:endParaRPr kumimoji="1" lang="ja-JP" altLang="en-US" sz="2400" dirty="0"/>
          </a:p>
        </p:txBody>
      </p:sp>
      <p:sp>
        <p:nvSpPr>
          <p:cNvPr id="20" name="テキスト ボックス 19"/>
          <p:cNvSpPr txBox="1"/>
          <p:nvPr/>
        </p:nvSpPr>
        <p:spPr>
          <a:xfrm>
            <a:off x="4332729" y="5713382"/>
            <a:ext cx="2278589" cy="400110"/>
          </a:xfrm>
          <a:prstGeom prst="rect">
            <a:avLst/>
          </a:prstGeom>
          <a:noFill/>
        </p:spPr>
        <p:txBody>
          <a:bodyPr wrap="none" rtlCol="0">
            <a:spAutoFit/>
          </a:bodyPr>
          <a:lstStyle/>
          <a:p>
            <a:r>
              <a:rPr kumimoji="1" lang="ja-JP" altLang="en-US" sz="2000" dirty="0"/>
              <a:t>・位相感度、回折損</a:t>
            </a:r>
          </a:p>
        </p:txBody>
      </p:sp>
      <p:sp>
        <p:nvSpPr>
          <p:cNvPr id="21" name="テキスト ボックス 20"/>
          <p:cNvSpPr txBox="1"/>
          <p:nvPr/>
        </p:nvSpPr>
        <p:spPr>
          <a:xfrm>
            <a:off x="4328984" y="6235114"/>
            <a:ext cx="3351473" cy="400110"/>
          </a:xfrm>
          <a:prstGeom prst="rect">
            <a:avLst/>
          </a:prstGeom>
          <a:noFill/>
        </p:spPr>
        <p:txBody>
          <a:bodyPr wrap="none" rtlCol="0">
            <a:spAutoFit/>
          </a:bodyPr>
          <a:lstStyle/>
          <a:p>
            <a:r>
              <a:rPr kumimoji="1" lang="ja-JP" altLang="en-US" sz="2000" dirty="0"/>
              <a:t>・紫外域は困難　、</a:t>
            </a:r>
            <a:r>
              <a:rPr kumimoji="1" lang="en-US" altLang="ja-JP" sz="2000" dirty="0"/>
              <a:t>X</a:t>
            </a:r>
            <a:r>
              <a:rPr kumimoji="1" lang="ja-JP" altLang="en-US" sz="2000" dirty="0"/>
              <a:t>線は論外</a:t>
            </a:r>
          </a:p>
        </p:txBody>
      </p:sp>
    </p:spTree>
    <p:extLst>
      <p:ext uri="{BB962C8B-B14F-4D97-AF65-F5344CB8AC3E}">
        <p14:creationId xmlns:p14="http://schemas.microsoft.com/office/powerpoint/2010/main" val="4253694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Out line</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532001" y="1662822"/>
            <a:ext cx="3425337" cy="461665"/>
          </a:xfrm>
          <a:prstGeom prst="rect">
            <a:avLst/>
          </a:prstGeom>
          <a:noFill/>
        </p:spPr>
        <p:txBody>
          <a:bodyPr wrap="none" rtlCol="0">
            <a:spAutoFit/>
          </a:bodyPr>
          <a:lstStyle/>
          <a:p>
            <a:r>
              <a:rPr kumimoji="1" lang="ja-JP" altLang="en-US" sz="2400" dirty="0">
                <a:solidFill>
                  <a:schemeClr val="bg1">
                    <a:lumMod val="65000"/>
                  </a:schemeClr>
                </a:solidFill>
              </a:rPr>
              <a:t>１　</a:t>
            </a:r>
            <a:r>
              <a:rPr lang="en-US" altLang="ja-JP" sz="2400" dirty="0">
                <a:solidFill>
                  <a:schemeClr val="bg1">
                    <a:lumMod val="65000"/>
                  </a:schemeClr>
                </a:solidFill>
              </a:rPr>
              <a:t>DECIGO</a:t>
            </a:r>
            <a:r>
              <a:rPr lang="ja-JP" altLang="en-US" sz="2400" dirty="0">
                <a:solidFill>
                  <a:schemeClr val="bg1">
                    <a:lumMod val="65000"/>
                  </a:schemeClr>
                </a:solidFill>
              </a:rPr>
              <a:t>用光源の概要</a:t>
            </a:r>
          </a:p>
        </p:txBody>
      </p:sp>
      <p:sp>
        <p:nvSpPr>
          <p:cNvPr id="5" name="テキスト ボックス 4"/>
          <p:cNvSpPr txBox="1"/>
          <p:nvPr/>
        </p:nvSpPr>
        <p:spPr>
          <a:xfrm>
            <a:off x="1532001" y="2631279"/>
            <a:ext cx="6048050" cy="461665"/>
          </a:xfrm>
          <a:prstGeom prst="rect">
            <a:avLst/>
          </a:prstGeom>
          <a:noFill/>
        </p:spPr>
        <p:txBody>
          <a:bodyPr wrap="none" rtlCol="0">
            <a:spAutoFit/>
          </a:bodyPr>
          <a:lstStyle/>
          <a:p>
            <a:r>
              <a:rPr kumimoji="1" lang="ja-JP" altLang="en-US" sz="2400" dirty="0">
                <a:solidFill>
                  <a:schemeClr val="bg1">
                    <a:lumMod val="65000"/>
                  </a:schemeClr>
                </a:solidFill>
              </a:rPr>
              <a:t>２　</a:t>
            </a:r>
            <a:r>
              <a:rPr kumimoji="1" lang="en-US" altLang="ja-JP" sz="2400" dirty="0">
                <a:solidFill>
                  <a:schemeClr val="bg1">
                    <a:lumMod val="65000"/>
                  </a:schemeClr>
                </a:solidFill>
                <a:latin typeface="Century"/>
                <a:cs typeface="Century"/>
              </a:rPr>
              <a:t>DECIGO/B-DECIGO</a:t>
            </a:r>
            <a:r>
              <a:rPr kumimoji="1" lang="ja-JP" altLang="en-US" sz="2400" dirty="0">
                <a:solidFill>
                  <a:schemeClr val="bg1">
                    <a:lumMod val="65000"/>
                  </a:schemeClr>
                </a:solidFill>
              </a:rPr>
              <a:t>用光源の開発状況</a:t>
            </a:r>
          </a:p>
        </p:txBody>
      </p:sp>
      <p:sp>
        <p:nvSpPr>
          <p:cNvPr id="6" name="テキスト ボックス 5"/>
          <p:cNvSpPr txBox="1"/>
          <p:nvPr/>
        </p:nvSpPr>
        <p:spPr>
          <a:xfrm>
            <a:off x="2051314" y="3225144"/>
            <a:ext cx="2625388" cy="461665"/>
          </a:xfrm>
          <a:prstGeom prst="rect">
            <a:avLst/>
          </a:prstGeom>
          <a:noFill/>
        </p:spPr>
        <p:txBody>
          <a:bodyPr wrap="none" rtlCol="0">
            <a:spAutoFit/>
          </a:bodyPr>
          <a:lstStyle/>
          <a:p>
            <a:r>
              <a:rPr kumimoji="1" lang="en-US" altLang="ja-JP" sz="2400" dirty="0">
                <a:solidFill>
                  <a:schemeClr val="bg1">
                    <a:lumMod val="65000"/>
                  </a:schemeClr>
                </a:solidFill>
              </a:rPr>
              <a:t>2.1</a:t>
            </a:r>
            <a:r>
              <a:rPr lang="ja-JP" altLang="en-US" sz="2400" dirty="0">
                <a:solidFill>
                  <a:schemeClr val="bg1">
                    <a:lumMod val="65000"/>
                  </a:schemeClr>
                </a:solidFill>
              </a:rPr>
              <a:t>　周波数安定化</a:t>
            </a:r>
            <a:endParaRPr kumimoji="1" lang="en-US" altLang="ja-JP" sz="2400" dirty="0">
              <a:solidFill>
                <a:schemeClr val="bg1">
                  <a:lumMod val="65000"/>
                </a:schemeClr>
              </a:solidFill>
            </a:endParaRPr>
          </a:p>
        </p:txBody>
      </p:sp>
      <p:sp>
        <p:nvSpPr>
          <p:cNvPr id="7" name="テキスト ボックス 6"/>
          <p:cNvSpPr txBox="1"/>
          <p:nvPr/>
        </p:nvSpPr>
        <p:spPr>
          <a:xfrm>
            <a:off x="2051314" y="3844465"/>
            <a:ext cx="2009835" cy="461665"/>
          </a:xfrm>
          <a:prstGeom prst="rect">
            <a:avLst/>
          </a:prstGeom>
          <a:noFill/>
        </p:spPr>
        <p:txBody>
          <a:bodyPr wrap="none" rtlCol="0">
            <a:spAutoFit/>
          </a:bodyPr>
          <a:lstStyle/>
          <a:p>
            <a:r>
              <a:rPr kumimoji="1" lang="en-US" altLang="ja-JP" sz="2400" dirty="0">
                <a:solidFill>
                  <a:srgbClr val="A6A6A6"/>
                </a:solidFill>
              </a:rPr>
              <a:t>2.2</a:t>
            </a:r>
            <a:r>
              <a:rPr lang="ja-JP" altLang="en-US" sz="2400" dirty="0">
                <a:solidFill>
                  <a:srgbClr val="A6A6A6"/>
                </a:solidFill>
              </a:rPr>
              <a:t>　高出力化</a:t>
            </a:r>
            <a:endParaRPr kumimoji="1" lang="en-US" altLang="ja-JP" sz="2400" dirty="0">
              <a:solidFill>
                <a:srgbClr val="A6A6A6"/>
              </a:solidFill>
            </a:endParaRPr>
          </a:p>
        </p:txBody>
      </p:sp>
      <p:sp>
        <p:nvSpPr>
          <p:cNvPr id="8" name="テキスト ボックス 7"/>
          <p:cNvSpPr txBox="1"/>
          <p:nvPr/>
        </p:nvSpPr>
        <p:spPr>
          <a:xfrm>
            <a:off x="1532001" y="4733158"/>
            <a:ext cx="5058296" cy="461665"/>
          </a:xfrm>
          <a:prstGeom prst="rect">
            <a:avLst/>
          </a:prstGeom>
          <a:noFill/>
        </p:spPr>
        <p:txBody>
          <a:bodyPr wrap="none" rtlCol="0">
            <a:spAutoFit/>
          </a:bodyPr>
          <a:lstStyle/>
          <a:p>
            <a:r>
              <a:rPr kumimoji="1" lang="en-US" altLang="ja-JP" sz="2400" dirty="0">
                <a:solidFill>
                  <a:srgbClr val="000000"/>
                </a:solidFill>
              </a:rPr>
              <a:t>3</a:t>
            </a:r>
            <a:r>
              <a:rPr kumimoji="1" lang="ja-JP" altLang="en-US" sz="2400" dirty="0">
                <a:solidFill>
                  <a:srgbClr val="000000"/>
                </a:solidFill>
              </a:rPr>
              <a:t>　衛星位置決定システムの開発状況</a:t>
            </a:r>
          </a:p>
        </p:txBody>
      </p:sp>
    </p:spTree>
    <p:extLst>
      <p:ext uri="{BB962C8B-B14F-4D97-AF65-F5344CB8AC3E}">
        <p14:creationId xmlns:p14="http://schemas.microsoft.com/office/powerpoint/2010/main" val="944901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衛星位置</a:t>
            </a:r>
            <a:r>
              <a:rPr lang="ja-JP" altLang="en-US" dirty="0"/>
              <a:t>決定</a:t>
            </a:r>
            <a:r>
              <a:rPr kumimoji="1" lang="ja-JP" altLang="en-US" dirty="0"/>
              <a:t>システム</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9" name="テキスト ボックス 8"/>
          <p:cNvSpPr txBox="1"/>
          <p:nvPr/>
        </p:nvSpPr>
        <p:spPr>
          <a:xfrm>
            <a:off x="4219111" y="2449257"/>
            <a:ext cx="4019049" cy="646331"/>
          </a:xfrm>
          <a:prstGeom prst="rect">
            <a:avLst/>
          </a:prstGeom>
          <a:noFill/>
        </p:spPr>
        <p:txBody>
          <a:bodyPr wrap="none" rtlCol="0">
            <a:spAutoFit/>
          </a:bodyPr>
          <a:lstStyle/>
          <a:p>
            <a:pPr marL="285750" indent="-285750">
              <a:buFont typeface="Arial"/>
              <a:buChar char="•"/>
            </a:pPr>
            <a:r>
              <a:rPr lang="ja-JP" altLang="en-US" dirty="0"/>
              <a:t>３機の衛星のフォーメーションフライト</a:t>
            </a:r>
            <a:endParaRPr lang="en-US" altLang="ja-JP" dirty="0"/>
          </a:p>
          <a:p>
            <a:pPr marL="285750" indent="-285750">
              <a:buFont typeface="Arial"/>
              <a:buChar char="•"/>
            </a:pPr>
            <a:r>
              <a:rPr lang="en-US" altLang="ja-JP" dirty="0" err="1"/>
              <a:t>δL</a:t>
            </a:r>
            <a:r>
              <a:rPr lang="en-US" altLang="ja-JP" dirty="0"/>
              <a:t>/L ~0.5%</a:t>
            </a:r>
          </a:p>
        </p:txBody>
      </p:sp>
      <p:grpSp>
        <p:nvGrpSpPr>
          <p:cNvPr id="36" name="図形グループ 35"/>
          <p:cNvGrpSpPr/>
          <p:nvPr/>
        </p:nvGrpSpPr>
        <p:grpSpPr>
          <a:xfrm>
            <a:off x="4219111" y="3723966"/>
            <a:ext cx="4467689" cy="369332"/>
            <a:chOff x="4646083" y="3685447"/>
            <a:chExt cx="4467689" cy="369332"/>
          </a:xfrm>
        </p:grpSpPr>
        <p:sp>
          <p:nvSpPr>
            <p:cNvPr id="11" name="テキスト ボックス 10"/>
            <p:cNvSpPr txBox="1"/>
            <p:nvPr/>
          </p:nvSpPr>
          <p:spPr>
            <a:xfrm>
              <a:off x="4646083" y="3685447"/>
              <a:ext cx="4467689" cy="369332"/>
            </a:xfrm>
            <a:prstGeom prst="rect">
              <a:avLst/>
            </a:prstGeom>
            <a:noFill/>
          </p:spPr>
          <p:txBody>
            <a:bodyPr wrap="none" rtlCol="0">
              <a:spAutoFit/>
            </a:bodyPr>
            <a:lstStyle/>
            <a:p>
              <a:r>
                <a:rPr kumimoji="1" lang="ja-JP" altLang="en-US" dirty="0"/>
                <a:t>衛星の相対角度情報　　　を他衛星に伝える</a:t>
              </a:r>
            </a:p>
          </p:txBody>
        </p:sp>
        <p:graphicFrame>
          <p:nvGraphicFramePr>
            <p:cNvPr id="12" name="オブジェクト 11"/>
            <p:cNvGraphicFramePr>
              <a:graphicFrameLocks noChangeAspect="1"/>
            </p:cNvGraphicFramePr>
            <p:nvPr>
              <p:extLst>
                <p:ext uri="{D42A27DB-BD31-4B8C-83A1-F6EECF244321}">
                  <p14:modId xmlns:p14="http://schemas.microsoft.com/office/powerpoint/2010/main" val="31602152"/>
                </p:ext>
              </p:extLst>
            </p:nvPr>
          </p:nvGraphicFramePr>
          <p:xfrm>
            <a:off x="6876260" y="3750311"/>
            <a:ext cx="304800" cy="254000"/>
          </p:xfrm>
          <a:graphic>
            <a:graphicData uri="http://schemas.openxmlformats.org/presentationml/2006/ole">
              <mc:AlternateContent xmlns:mc="http://schemas.openxmlformats.org/markup-compatibility/2006">
                <mc:Choice xmlns:v="urn:schemas-microsoft-com:vml" Requires="v">
                  <p:oleObj spid="_x0000_s3446" name="数式" r:id="rId3" imgW="304800" imgH="254000" progId="Equation.3">
                    <p:embed/>
                  </p:oleObj>
                </mc:Choice>
                <mc:Fallback>
                  <p:oleObj name="数式" r:id="rId3" imgW="304800" imgH="254000" progId="Equation.3">
                    <p:embed/>
                    <p:pic>
                      <p:nvPicPr>
                        <p:cNvPr id="0" name=""/>
                        <p:cNvPicPr/>
                        <p:nvPr/>
                      </p:nvPicPr>
                      <p:blipFill>
                        <a:blip r:embed="rId4"/>
                        <a:stretch>
                          <a:fillRect/>
                        </a:stretch>
                      </p:blipFill>
                      <p:spPr>
                        <a:xfrm>
                          <a:off x="6876260" y="3750311"/>
                          <a:ext cx="304800" cy="254000"/>
                        </a:xfrm>
                        <a:prstGeom prst="rect">
                          <a:avLst/>
                        </a:prstGeom>
                      </p:spPr>
                    </p:pic>
                  </p:oleObj>
                </mc:Fallback>
              </mc:AlternateContent>
            </a:graphicData>
          </a:graphic>
        </p:graphicFrame>
      </p:grpSp>
      <p:grpSp>
        <p:nvGrpSpPr>
          <p:cNvPr id="6" name="図形グループ 5"/>
          <p:cNvGrpSpPr/>
          <p:nvPr/>
        </p:nvGrpSpPr>
        <p:grpSpPr>
          <a:xfrm>
            <a:off x="374758" y="2102099"/>
            <a:ext cx="3841750" cy="3701866"/>
            <a:chOff x="596682" y="1783714"/>
            <a:chExt cx="3841750" cy="3701866"/>
          </a:xfrm>
        </p:grpSpPr>
        <p:grpSp>
          <p:nvGrpSpPr>
            <p:cNvPr id="31" name="図形グループ 30"/>
            <p:cNvGrpSpPr/>
            <p:nvPr/>
          </p:nvGrpSpPr>
          <p:grpSpPr>
            <a:xfrm>
              <a:off x="596682" y="1783714"/>
              <a:ext cx="3841750" cy="3701866"/>
              <a:chOff x="878417" y="1801467"/>
              <a:chExt cx="3376083" cy="3318749"/>
            </a:xfrm>
          </p:grpSpPr>
          <p:cxnSp>
            <p:nvCxnSpPr>
              <p:cNvPr id="14" name="直線コネクタ 13"/>
              <p:cNvCxnSpPr/>
              <p:nvPr/>
            </p:nvCxnSpPr>
            <p:spPr>
              <a:xfrm flipH="1">
                <a:off x="1375833" y="2402417"/>
                <a:ext cx="1026584" cy="2053166"/>
              </a:xfrm>
              <a:prstGeom prst="line">
                <a:avLst/>
              </a:prstGeom>
              <a:ln w="76200" cmpd="sng">
                <a:solidFill>
                  <a:srgbClr val="008000"/>
                </a:solidFill>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flipH="1">
                <a:off x="1381125" y="4607983"/>
                <a:ext cx="2365375" cy="0"/>
              </a:xfrm>
              <a:prstGeom prst="line">
                <a:avLst/>
              </a:prstGeom>
              <a:ln w="76200" cmpd="sng">
                <a:solidFill>
                  <a:srgbClr val="008000"/>
                </a:solidFill>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2590800" y="2402417"/>
                <a:ext cx="1155700" cy="2053166"/>
              </a:xfrm>
              <a:prstGeom prst="line">
                <a:avLst/>
              </a:prstGeom>
              <a:ln w="76200" cmpd="sng">
                <a:solidFill>
                  <a:srgbClr val="008000"/>
                </a:solidFill>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4" name="図 3"/>
              <p:cNvPicPr>
                <a:picLocks noChangeAspect="1"/>
              </p:cNvPicPr>
              <p:nvPr/>
            </p:nvPicPr>
            <p:blipFill>
              <a:blip r:embed="rId5"/>
              <a:stretch>
                <a:fillRect/>
              </a:stretch>
            </p:blipFill>
            <p:spPr>
              <a:xfrm>
                <a:off x="1945217" y="1834302"/>
                <a:ext cx="1016000" cy="970280"/>
              </a:xfrm>
              <a:prstGeom prst="rect">
                <a:avLst/>
              </a:prstGeom>
            </p:spPr>
          </p:pic>
          <p:pic>
            <p:nvPicPr>
              <p:cNvPr id="23" name="図 22"/>
              <p:cNvPicPr>
                <a:picLocks noChangeAspect="1"/>
              </p:cNvPicPr>
              <p:nvPr/>
            </p:nvPicPr>
            <p:blipFill>
              <a:blip r:embed="rId5">
                <a:alphaModFix amt="38000"/>
              </a:blip>
              <a:stretch>
                <a:fillRect/>
              </a:stretch>
            </p:blipFill>
            <p:spPr>
              <a:xfrm>
                <a:off x="1259417" y="1801467"/>
                <a:ext cx="1016000" cy="970280"/>
              </a:xfrm>
              <a:prstGeom prst="rect">
                <a:avLst/>
              </a:prstGeom>
            </p:spPr>
          </p:pic>
          <p:cxnSp>
            <p:nvCxnSpPr>
              <p:cNvPr id="24" name="直線コネクタ 23"/>
              <p:cNvCxnSpPr/>
              <p:nvPr/>
            </p:nvCxnSpPr>
            <p:spPr>
              <a:xfrm flipH="1">
                <a:off x="1259417" y="2402417"/>
                <a:ext cx="560916" cy="2205566"/>
              </a:xfrm>
              <a:prstGeom prst="line">
                <a:avLst/>
              </a:prstGeom>
              <a:ln w="381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1945217" y="2402417"/>
                <a:ext cx="1801283" cy="2205566"/>
              </a:xfrm>
              <a:prstGeom prst="line">
                <a:avLst/>
              </a:prstGeom>
              <a:ln w="381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7" name="図 6"/>
              <p:cNvPicPr>
                <a:picLocks noChangeAspect="1"/>
              </p:cNvPicPr>
              <p:nvPr/>
            </p:nvPicPr>
            <p:blipFill>
              <a:blip r:embed="rId5"/>
              <a:stretch>
                <a:fillRect/>
              </a:stretch>
            </p:blipFill>
            <p:spPr>
              <a:xfrm>
                <a:off x="3238500" y="4149936"/>
                <a:ext cx="1016000" cy="970280"/>
              </a:xfrm>
              <a:prstGeom prst="rect">
                <a:avLst/>
              </a:prstGeom>
            </p:spPr>
          </p:pic>
          <p:pic>
            <p:nvPicPr>
              <p:cNvPr id="8" name="図 7"/>
              <p:cNvPicPr>
                <a:picLocks noChangeAspect="1"/>
              </p:cNvPicPr>
              <p:nvPr/>
            </p:nvPicPr>
            <p:blipFill>
              <a:blip r:embed="rId5"/>
              <a:stretch>
                <a:fillRect/>
              </a:stretch>
            </p:blipFill>
            <p:spPr>
              <a:xfrm>
                <a:off x="878417" y="4149936"/>
                <a:ext cx="1016000" cy="970280"/>
              </a:xfrm>
              <a:prstGeom prst="rect">
                <a:avLst/>
              </a:prstGeom>
            </p:spPr>
          </p:pic>
        </p:grpSp>
        <p:graphicFrame>
          <p:nvGraphicFramePr>
            <p:cNvPr id="30" name="オブジェクト 29"/>
            <p:cNvGraphicFramePr>
              <a:graphicFrameLocks noChangeAspect="1"/>
            </p:cNvGraphicFramePr>
            <p:nvPr>
              <p:extLst>
                <p:ext uri="{D42A27DB-BD31-4B8C-83A1-F6EECF244321}">
                  <p14:modId xmlns:p14="http://schemas.microsoft.com/office/powerpoint/2010/main" val="1065419134"/>
                </p:ext>
              </p:extLst>
            </p:nvPr>
          </p:nvGraphicFramePr>
          <p:xfrm>
            <a:off x="1470428" y="3279047"/>
            <a:ext cx="304800" cy="254000"/>
          </p:xfrm>
          <a:graphic>
            <a:graphicData uri="http://schemas.openxmlformats.org/presentationml/2006/ole">
              <mc:AlternateContent xmlns:mc="http://schemas.openxmlformats.org/markup-compatibility/2006">
                <mc:Choice xmlns:v="urn:schemas-microsoft-com:vml" Requires="v">
                  <p:oleObj spid="_x0000_s3447" name="数式" r:id="rId6" imgW="304800" imgH="254000" progId="Equation.3">
                    <p:embed/>
                  </p:oleObj>
                </mc:Choice>
                <mc:Fallback>
                  <p:oleObj name="数式" r:id="rId6" imgW="304800" imgH="254000" progId="Equation.3">
                    <p:embed/>
                    <p:pic>
                      <p:nvPicPr>
                        <p:cNvPr id="0" name=""/>
                        <p:cNvPicPr/>
                        <p:nvPr/>
                      </p:nvPicPr>
                      <p:blipFill>
                        <a:blip r:embed="rId4"/>
                        <a:stretch>
                          <a:fillRect/>
                        </a:stretch>
                      </p:blipFill>
                      <p:spPr>
                        <a:xfrm>
                          <a:off x="1470428" y="3279047"/>
                          <a:ext cx="304800" cy="254000"/>
                        </a:xfrm>
                        <a:prstGeom prst="rect">
                          <a:avLst/>
                        </a:prstGeom>
                      </p:spPr>
                    </p:pic>
                  </p:oleObj>
                </mc:Fallback>
              </mc:AlternateContent>
            </a:graphicData>
          </a:graphic>
        </p:graphicFrame>
        <p:sp>
          <p:nvSpPr>
            <p:cNvPr id="32" name="円弧 31"/>
            <p:cNvSpPr/>
            <p:nvPr/>
          </p:nvSpPr>
          <p:spPr>
            <a:xfrm rot="18731756">
              <a:off x="907393" y="3569249"/>
              <a:ext cx="914400" cy="914400"/>
            </a:xfrm>
            <a:prstGeom prst="arc">
              <a:avLst>
                <a:gd name="adj1" fmla="val 19362363"/>
                <a:gd name="adj2" fmla="val 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33" name="円弧 32"/>
            <p:cNvSpPr/>
            <p:nvPr/>
          </p:nvSpPr>
          <p:spPr>
            <a:xfrm rot="15268762">
              <a:off x="2963990" y="3740315"/>
              <a:ext cx="914400" cy="914400"/>
            </a:xfrm>
            <a:prstGeom prst="arc">
              <a:avLst>
                <a:gd name="adj1" fmla="val 19362363"/>
                <a:gd name="adj2" fmla="val 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graphicFrame>
          <p:nvGraphicFramePr>
            <p:cNvPr id="34" name="オブジェクト 33"/>
            <p:cNvGraphicFramePr>
              <a:graphicFrameLocks noChangeAspect="1"/>
            </p:cNvGraphicFramePr>
            <p:nvPr>
              <p:extLst>
                <p:ext uri="{D42A27DB-BD31-4B8C-83A1-F6EECF244321}">
                  <p14:modId xmlns:p14="http://schemas.microsoft.com/office/powerpoint/2010/main" val="587560877"/>
                </p:ext>
              </p:extLst>
            </p:nvPr>
          </p:nvGraphicFramePr>
          <p:xfrm>
            <a:off x="2858322" y="3431447"/>
            <a:ext cx="304800" cy="254000"/>
          </p:xfrm>
          <a:graphic>
            <a:graphicData uri="http://schemas.openxmlformats.org/presentationml/2006/ole">
              <mc:AlternateContent xmlns:mc="http://schemas.openxmlformats.org/markup-compatibility/2006">
                <mc:Choice xmlns:v="urn:schemas-microsoft-com:vml" Requires="v">
                  <p:oleObj spid="_x0000_s3448" name="数式" r:id="rId7" imgW="304800" imgH="254000" progId="Equation.3">
                    <p:embed/>
                  </p:oleObj>
                </mc:Choice>
                <mc:Fallback>
                  <p:oleObj name="数式" r:id="rId7" imgW="304800" imgH="254000" progId="Equation.3">
                    <p:embed/>
                    <p:pic>
                      <p:nvPicPr>
                        <p:cNvPr id="0" name=""/>
                        <p:cNvPicPr/>
                        <p:nvPr/>
                      </p:nvPicPr>
                      <p:blipFill>
                        <a:blip r:embed="rId4"/>
                        <a:stretch>
                          <a:fillRect/>
                        </a:stretch>
                      </p:blipFill>
                      <p:spPr>
                        <a:xfrm>
                          <a:off x="2858322" y="3431447"/>
                          <a:ext cx="304800" cy="254000"/>
                        </a:xfrm>
                        <a:prstGeom prst="rect">
                          <a:avLst/>
                        </a:prstGeom>
                      </p:spPr>
                    </p:pic>
                  </p:oleObj>
                </mc:Fallback>
              </mc:AlternateContent>
            </a:graphicData>
          </a:graphic>
        </p:graphicFrame>
      </p:grpSp>
      <p:sp>
        <p:nvSpPr>
          <p:cNvPr id="35" name="右矢印 34"/>
          <p:cNvSpPr/>
          <p:nvPr/>
        </p:nvSpPr>
        <p:spPr>
          <a:xfrm>
            <a:off x="1588703" y="1953929"/>
            <a:ext cx="792436" cy="296339"/>
          </a:xfrm>
          <a:prstGeom prst="rightArrow">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216508" y="3380500"/>
            <a:ext cx="2954655" cy="369332"/>
          </a:xfrm>
          <a:prstGeom prst="rect">
            <a:avLst/>
          </a:prstGeom>
          <a:noFill/>
        </p:spPr>
        <p:txBody>
          <a:bodyPr wrap="none" rtlCol="0">
            <a:spAutoFit/>
          </a:bodyPr>
          <a:lstStyle/>
          <a:p>
            <a:r>
              <a:rPr kumimoji="1" lang="ja-JP" altLang="en-US" dirty="0"/>
              <a:t>初期投入時</a:t>
            </a:r>
            <a:r>
              <a:rPr lang="ja-JP" altLang="en-US" dirty="0"/>
              <a:t>の正三角形形成</a:t>
            </a:r>
            <a:endParaRPr kumimoji="1" lang="ja-JP" altLang="en-US" dirty="0"/>
          </a:p>
        </p:txBody>
      </p:sp>
    </p:spTree>
    <p:extLst>
      <p:ext uri="{BB962C8B-B14F-4D97-AF65-F5344CB8AC3E}">
        <p14:creationId xmlns:p14="http://schemas.microsoft.com/office/powerpoint/2010/main" val="84526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二等辺三角形 25"/>
          <p:cNvSpPr/>
          <p:nvPr/>
        </p:nvSpPr>
        <p:spPr>
          <a:xfrm rot="15429815">
            <a:off x="4316729" y="2534264"/>
            <a:ext cx="1838163" cy="2822197"/>
          </a:xfrm>
          <a:prstGeom prst="triangle">
            <a:avLst/>
          </a:prstGeom>
          <a:gradFill flip="none" rotWithShape="1">
            <a:gsLst>
              <a:gs pos="0">
                <a:srgbClr val="1CEB60"/>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sz="3600" dirty="0"/>
              <a:t>音響光学偏向子衛星位置決定システム</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698500" y="1546251"/>
            <a:ext cx="5339667" cy="1015663"/>
          </a:xfrm>
          <a:prstGeom prst="rect">
            <a:avLst/>
          </a:prstGeom>
          <a:noFill/>
        </p:spPr>
        <p:txBody>
          <a:bodyPr wrap="none" rtlCol="0">
            <a:spAutoFit/>
          </a:bodyPr>
          <a:lstStyle/>
          <a:p>
            <a:r>
              <a:rPr kumimoji="1" lang="ja-JP" altLang="en-US" sz="2000" dirty="0"/>
              <a:t>音響光学偏向子（</a:t>
            </a:r>
            <a:r>
              <a:rPr kumimoji="1" lang="en-US" altLang="ja-JP" sz="2000" dirty="0"/>
              <a:t>Acousto-Optic Deflector: AOD</a:t>
            </a:r>
            <a:r>
              <a:rPr kumimoji="1" lang="ja-JP" altLang="en-US" sz="2000" dirty="0"/>
              <a:t>）</a:t>
            </a:r>
            <a:endParaRPr lang="en-US" altLang="ja-JP" sz="2000" dirty="0"/>
          </a:p>
          <a:p>
            <a:pPr marL="285750" indent="-285750">
              <a:buFont typeface="Arial"/>
              <a:buChar char="•"/>
            </a:pPr>
            <a:r>
              <a:rPr kumimoji="1" lang="ja-JP" altLang="en-US" sz="2000" dirty="0"/>
              <a:t>回折角は印加周波数</a:t>
            </a:r>
            <a:r>
              <a:rPr kumimoji="1" lang="en-US" altLang="ja-JP" sz="2000" dirty="0">
                <a:latin typeface="Times"/>
                <a:cs typeface="Times"/>
              </a:rPr>
              <a:t> </a:t>
            </a:r>
            <a:r>
              <a:rPr lang="en-US" altLang="ja-JP" sz="2000" i="1" dirty="0" err="1">
                <a:solidFill>
                  <a:srgbClr val="FF0000"/>
                </a:solidFill>
                <a:latin typeface="Times"/>
                <a:cs typeface="Times"/>
              </a:rPr>
              <a:t>f</a:t>
            </a:r>
            <a:r>
              <a:rPr lang="en-US" altLang="ja-JP" sz="2000" i="1" baseline="-25000" dirty="0" err="1">
                <a:solidFill>
                  <a:srgbClr val="FF0000"/>
                </a:solidFill>
                <a:latin typeface="Times"/>
                <a:cs typeface="Times"/>
              </a:rPr>
              <a:t>m</a:t>
            </a:r>
            <a:r>
              <a:rPr lang="en-US" altLang="ja-JP" sz="2000" i="1" baseline="-25000" dirty="0">
                <a:latin typeface="Times"/>
                <a:cs typeface="Times"/>
              </a:rPr>
              <a:t> </a:t>
            </a:r>
            <a:r>
              <a:rPr kumimoji="1" lang="ja-JP" altLang="en-US" sz="2000" dirty="0"/>
              <a:t>に比例</a:t>
            </a:r>
            <a:endParaRPr kumimoji="1" lang="en-US" altLang="ja-JP" sz="2000" dirty="0"/>
          </a:p>
          <a:p>
            <a:pPr marL="285750" indent="-285750">
              <a:buFont typeface="Arial"/>
              <a:buChar char="•"/>
            </a:pPr>
            <a:r>
              <a:rPr lang="en-US" altLang="ja-JP" sz="2000" dirty="0"/>
              <a:t>1</a:t>
            </a:r>
            <a:r>
              <a:rPr lang="ja-JP" altLang="en-US" sz="2000" dirty="0"/>
              <a:t>次回折光の周波数は</a:t>
            </a:r>
            <a:r>
              <a:rPr lang="en-US" altLang="ja-JP" sz="2000" dirty="0"/>
              <a:t> </a:t>
            </a:r>
            <a:r>
              <a:rPr lang="en-US" altLang="ja-JP" sz="2000" i="1" dirty="0" err="1">
                <a:solidFill>
                  <a:srgbClr val="FF0000"/>
                </a:solidFill>
                <a:latin typeface="Times"/>
                <a:cs typeface="Times"/>
              </a:rPr>
              <a:t>f</a:t>
            </a:r>
            <a:r>
              <a:rPr lang="en-US" altLang="ja-JP" sz="2000" i="1" baseline="-25000" dirty="0" err="1">
                <a:solidFill>
                  <a:srgbClr val="FF0000"/>
                </a:solidFill>
                <a:latin typeface="Times"/>
                <a:cs typeface="Times"/>
              </a:rPr>
              <a:t>m</a:t>
            </a:r>
            <a:r>
              <a:rPr lang="en-US" altLang="ja-JP" sz="2000" dirty="0"/>
              <a:t> </a:t>
            </a:r>
            <a:r>
              <a:rPr lang="ja-JP" altLang="en-US" sz="2000" dirty="0"/>
              <a:t>だけシフト</a:t>
            </a:r>
            <a:endParaRPr lang="en-US" altLang="ja-JP" sz="2000" dirty="0"/>
          </a:p>
        </p:txBody>
      </p:sp>
      <p:grpSp>
        <p:nvGrpSpPr>
          <p:cNvPr id="13" name="図形グループ 12"/>
          <p:cNvGrpSpPr/>
          <p:nvPr/>
        </p:nvGrpSpPr>
        <p:grpSpPr>
          <a:xfrm>
            <a:off x="1953683" y="3323167"/>
            <a:ext cx="637117" cy="1717732"/>
            <a:chOff x="1953683" y="3323167"/>
            <a:chExt cx="637117" cy="1717732"/>
          </a:xfrm>
        </p:grpSpPr>
        <p:sp>
          <p:nvSpPr>
            <p:cNvPr id="5" name="正方形/長方形 4"/>
            <p:cNvSpPr/>
            <p:nvPr/>
          </p:nvSpPr>
          <p:spPr>
            <a:xfrm>
              <a:off x="1953683" y="3323167"/>
              <a:ext cx="637117" cy="1047749"/>
            </a:xfrm>
            <a:prstGeom prst="rect">
              <a:avLst/>
            </a:prstGeom>
            <a:pattFill prst="ltHorz">
              <a:fgClr>
                <a:schemeClr val="tx1"/>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 name="図形グループ 7"/>
            <p:cNvGrpSpPr/>
            <p:nvPr/>
          </p:nvGrpSpPr>
          <p:grpSpPr>
            <a:xfrm>
              <a:off x="2080816" y="4637603"/>
              <a:ext cx="382852" cy="403296"/>
              <a:chOff x="4112816" y="1399103"/>
              <a:chExt cx="382852" cy="403296"/>
            </a:xfrm>
          </p:grpSpPr>
          <p:sp>
            <p:nvSpPr>
              <p:cNvPr id="6" name="円/楕円 5"/>
              <p:cNvSpPr/>
              <p:nvPr/>
            </p:nvSpPr>
            <p:spPr>
              <a:xfrm>
                <a:off x="4112816" y="1399103"/>
                <a:ext cx="382852" cy="40329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4191150" y="1516130"/>
                <a:ext cx="226183" cy="175472"/>
              </a:xfrm>
              <a:custGeom>
                <a:avLst/>
                <a:gdLst>
                  <a:gd name="connsiteX0" fmla="*/ 0 w 306917"/>
                  <a:gd name="connsiteY0" fmla="*/ 203695 h 332763"/>
                  <a:gd name="connsiteX1" fmla="*/ 105834 w 306917"/>
                  <a:gd name="connsiteY1" fmla="*/ 2612 h 332763"/>
                  <a:gd name="connsiteX2" fmla="*/ 179917 w 306917"/>
                  <a:gd name="connsiteY2" fmla="*/ 330695 h 332763"/>
                  <a:gd name="connsiteX3" fmla="*/ 306917 w 306917"/>
                  <a:gd name="connsiteY3" fmla="*/ 150778 h 332763"/>
                </a:gdLst>
                <a:ahLst/>
                <a:cxnLst>
                  <a:cxn ang="0">
                    <a:pos x="connsiteX0" y="connsiteY0"/>
                  </a:cxn>
                  <a:cxn ang="0">
                    <a:pos x="connsiteX1" y="connsiteY1"/>
                  </a:cxn>
                  <a:cxn ang="0">
                    <a:pos x="connsiteX2" y="connsiteY2"/>
                  </a:cxn>
                  <a:cxn ang="0">
                    <a:pos x="connsiteX3" y="connsiteY3"/>
                  </a:cxn>
                </a:cxnLst>
                <a:rect l="l" t="t" r="r" b="b"/>
                <a:pathLst>
                  <a:path w="306917" h="332763">
                    <a:moveTo>
                      <a:pt x="0" y="203695"/>
                    </a:moveTo>
                    <a:cubicBezTo>
                      <a:pt x="37924" y="92570"/>
                      <a:pt x="75848" y="-18555"/>
                      <a:pt x="105834" y="2612"/>
                    </a:cubicBezTo>
                    <a:cubicBezTo>
                      <a:pt x="135820" y="23779"/>
                      <a:pt x="146403" y="306001"/>
                      <a:pt x="179917" y="330695"/>
                    </a:cubicBezTo>
                    <a:cubicBezTo>
                      <a:pt x="213431" y="355389"/>
                      <a:pt x="306917" y="150778"/>
                      <a:pt x="306917" y="15077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10" name="直線コネクタ 9"/>
            <p:cNvCxnSpPr>
              <a:stCxn id="5" idx="2"/>
              <a:endCxn id="6" idx="0"/>
            </p:cNvCxnSpPr>
            <p:nvPr/>
          </p:nvCxnSpPr>
          <p:spPr>
            <a:xfrm>
              <a:off x="2272242" y="4370916"/>
              <a:ext cx="0" cy="26668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4" name="直線矢印コネクタ 13"/>
          <p:cNvCxnSpPr/>
          <p:nvPr/>
        </p:nvCxnSpPr>
        <p:spPr>
          <a:xfrm>
            <a:off x="998164" y="3624286"/>
            <a:ext cx="4388753" cy="956073"/>
          </a:xfrm>
          <a:prstGeom prst="straightConnector1">
            <a:avLst/>
          </a:prstGeom>
          <a:ln w="38100" cmpd="sng">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flipV="1">
            <a:off x="2272242" y="3323167"/>
            <a:ext cx="3813175" cy="571502"/>
          </a:xfrm>
          <a:prstGeom prst="straightConnector1">
            <a:avLst/>
          </a:prstGeom>
          <a:ln w="38100" cmpd="sng">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24" name="円/楕円 23"/>
          <p:cNvSpPr/>
          <p:nvPr/>
        </p:nvSpPr>
        <p:spPr>
          <a:xfrm>
            <a:off x="3831167" y="4019444"/>
            <a:ext cx="95250" cy="560915"/>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57200" y="3113557"/>
            <a:ext cx="1158014" cy="400110"/>
          </a:xfrm>
          <a:prstGeom prst="rect">
            <a:avLst/>
          </a:prstGeom>
          <a:noFill/>
        </p:spPr>
        <p:txBody>
          <a:bodyPr wrap="none" rtlCol="0">
            <a:spAutoFit/>
          </a:bodyPr>
          <a:lstStyle/>
          <a:p>
            <a:r>
              <a:rPr lang="ja-JP" altLang="en-US" sz="2000" dirty="0">
                <a:solidFill>
                  <a:srgbClr val="000000"/>
                </a:solidFill>
              </a:rPr>
              <a:t>入射光</a:t>
            </a:r>
            <a:r>
              <a:rPr lang="en-US" altLang="ja-JP" sz="2000" dirty="0">
                <a:solidFill>
                  <a:srgbClr val="000000"/>
                </a:solidFill>
              </a:rPr>
              <a:t> </a:t>
            </a:r>
            <a:r>
              <a:rPr lang="en-US" altLang="ja-JP" sz="2000" i="1" dirty="0">
                <a:solidFill>
                  <a:srgbClr val="000000"/>
                </a:solidFill>
                <a:latin typeface="Times"/>
                <a:cs typeface="Times"/>
              </a:rPr>
              <a:t>f</a:t>
            </a:r>
            <a:endParaRPr lang="ja-JP" altLang="en-US" sz="2000" i="1" dirty="0">
              <a:solidFill>
                <a:srgbClr val="000000"/>
              </a:solidFill>
              <a:latin typeface="Times"/>
              <a:cs typeface="Times"/>
            </a:endParaRPr>
          </a:p>
        </p:txBody>
      </p:sp>
      <p:sp>
        <p:nvSpPr>
          <p:cNvPr id="28" name="テキスト ボックス 27"/>
          <p:cNvSpPr txBox="1"/>
          <p:nvPr/>
        </p:nvSpPr>
        <p:spPr>
          <a:xfrm>
            <a:off x="3588702" y="2913502"/>
            <a:ext cx="1941206" cy="400110"/>
          </a:xfrm>
          <a:prstGeom prst="rect">
            <a:avLst/>
          </a:prstGeom>
          <a:noFill/>
        </p:spPr>
        <p:txBody>
          <a:bodyPr wrap="none" rtlCol="0">
            <a:spAutoFit/>
          </a:bodyPr>
          <a:lstStyle/>
          <a:p>
            <a:r>
              <a:rPr kumimoji="1" lang="ja-JP" altLang="en-US" sz="2000" dirty="0"/>
              <a:t>１次回折光</a:t>
            </a:r>
            <a:r>
              <a:rPr kumimoji="1" lang="en-US" altLang="ja-JP" sz="2000" dirty="0"/>
              <a:t> </a:t>
            </a:r>
            <a:r>
              <a:rPr lang="en-US" altLang="ja-JP" sz="2000" i="1" dirty="0" err="1">
                <a:latin typeface="Times"/>
                <a:cs typeface="Times"/>
              </a:rPr>
              <a:t>f</a:t>
            </a:r>
            <a:r>
              <a:rPr lang="en-US" altLang="ja-JP" sz="2000" dirty="0" err="1">
                <a:latin typeface="Times"/>
                <a:cs typeface="Times"/>
              </a:rPr>
              <a:t>+</a:t>
            </a:r>
            <a:r>
              <a:rPr lang="en-US" altLang="ja-JP" sz="2000" dirty="0" err="1">
                <a:solidFill>
                  <a:srgbClr val="FF0000"/>
                </a:solidFill>
                <a:latin typeface="Times"/>
                <a:cs typeface="Times"/>
              </a:rPr>
              <a:t>ƒ</a:t>
            </a:r>
            <a:r>
              <a:rPr lang="en-US" altLang="ja-JP" sz="2000" baseline="-25000" dirty="0" err="1">
                <a:solidFill>
                  <a:srgbClr val="FF0000"/>
                </a:solidFill>
                <a:latin typeface="Times"/>
                <a:cs typeface="Times"/>
              </a:rPr>
              <a:t>m</a:t>
            </a:r>
            <a:endParaRPr kumimoji="1" lang="ja-JP" altLang="en-US" sz="2000" dirty="0">
              <a:solidFill>
                <a:srgbClr val="FF0000"/>
              </a:solidFill>
              <a:latin typeface="Times"/>
              <a:cs typeface="Times"/>
            </a:endParaRPr>
          </a:p>
        </p:txBody>
      </p:sp>
      <p:sp>
        <p:nvSpPr>
          <p:cNvPr id="30" name="テキスト ボックス 29"/>
          <p:cNvSpPr txBox="1"/>
          <p:nvPr/>
        </p:nvSpPr>
        <p:spPr>
          <a:xfrm>
            <a:off x="3282938" y="4542827"/>
            <a:ext cx="1441420" cy="369332"/>
          </a:xfrm>
          <a:prstGeom prst="rect">
            <a:avLst/>
          </a:prstGeom>
          <a:noFill/>
        </p:spPr>
        <p:txBody>
          <a:bodyPr wrap="none" rtlCol="0">
            <a:spAutoFit/>
          </a:bodyPr>
          <a:lstStyle/>
          <a:p>
            <a:r>
              <a:rPr kumimoji="1" lang="ja-JP" altLang="en-US" dirty="0"/>
              <a:t>０次回折光</a:t>
            </a:r>
            <a:r>
              <a:rPr kumimoji="1" lang="en-US" altLang="ja-JP" dirty="0"/>
              <a:t> </a:t>
            </a:r>
            <a:r>
              <a:rPr lang="en-US" altLang="ja-JP" i="1" dirty="0">
                <a:solidFill>
                  <a:srgbClr val="000000"/>
                </a:solidFill>
                <a:latin typeface="Times"/>
                <a:cs typeface="Times"/>
              </a:rPr>
              <a:t>f</a:t>
            </a:r>
            <a:r>
              <a:rPr kumimoji="1" lang="en-US" altLang="ja-JP" dirty="0"/>
              <a:t> </a:t>
            </a:r>
            <a:endParaRPr kumimoji="1" lang="ja-JP" altLang="en-US" dirty="0"/>
          </a:p>
        </p:txBody>
      </p:sp>
      <p:pic>
        <p:nvPicPr>
          <p:cNvPr id="31" name="図 30"/>
          <p:cNvPicPr>
            <a:picLocks noChangeAspect="1"/>
          </p:cNvPicPr>
          <p:nvPr/>
        </p:nvPicPr>
        <p:blipFill>
          <a:blip r:embed="rId4"/>
          <a:stretch>
            <a:fillRect/>
          </a:stretch>
        </p:blipFill>
        <p:spPr>
          <a:xfrm>
            <a:off x="6372628" y="2697819"/>
            <a:ext cx="1156138" cy="1082289"/>
          </a:xfrm>
          <a:prstGeom prst="rect">
            <a:avLst/>
          </a:prstGeom>
        </p:spPr>
      </p:pic>
      <p:sp>
        <p:nvSpPr>
          <p:cNvPr id="33" name="テキスト ボックス 32"/>
          <p:cNvSpPr txBox="1"/>
          <p:nvPr/>
        </p:nvSpPr>
        <p:spPr>
          <a:xfrm>
            <a:off x="6762095" y="3711830"/>
            <a:ext cx="1924705" cy="830997"/>
          </a:xfrm>
          <a:prstGeom prst="rect">
            <a:avLst/>
          </a:prstGeom>
          <a:solidFill>
            <a:schemeClr val="bg1"/>
          </a:solidFill>
          <a:ln>
            <a:noFill/>
          </a:ln>
        </p:spPr>
        <p:txBody>
          <a:bodyPr wrap="square" rtlCol="0">
            <a:spAutoFit/>
          </a:bodyPr>
          <a:lstStyle/>
          <a:p>
            <a:r>
              <a:rPr lang="en-US" altLang="ja-JP" sz="2400" i="1" dirty="0" err="1">
                <a:solidFill>
                  <a:srgbClr val="000000"/>
                </a:solidFill>
                <a:latin typeface="Times"/>
                <a:cs typeface="Times"/>
              </a:rPr>
              <a:t>f</a:t>
            </a:r>
            <a:r>
              <a:rPr lang="en-US" altLang="ja-JP" sz="2400" i="1" baseline="-25000" dirty="0" err="1">
                <a:solidFill>
                  <a:srgbClr val="000000"/>
                </a:solidFill>
                <a:latin typeface="Times"/>
                <a:cs typeface="Times"/>
              </a:rPr>
              <a:t>beat</a:t>
            </a:r>
            <a:r>
              <a:rPr lang="en-US" altLang="ja-JP" sz="2400" i="1" baseline="-25000" dirty="0">
                <a:solidFill>
                  <a:srgbClr val="000000"/>
                </a:solidFill>
                <a:latin typeface="Times"/>
                <a:cs typeface="Times"/>
              </a:rPr>
              <a:t> </a:t>
            </a:r>
            <a:r>
              <a:rPr lang="en-US" altLang="ja-JP" sz="2400" dirty="0">
                <a:solidFill>
                  <a:srgbClr val="000000"/>
                </a:solidFill>
                <a:latin typeface="Times"/>
                <a:cs typeface="Times"/>
              </a:rPr>
              <a:t>=</a:t>
            </a:r>
            <a:r>
              <a:rPr lang="en-US" altLang="ja-JP" sz="2400" i="1" dirty="0">
                <a:solidFill>
                  <a:srgbClr val="000000"/>
                </a:solidFill>
                <a:latin typeface="Times"/>
                <a:cs typeface="Times"/>
              </a:rPr>
              <a:t>f</a:t>
            </a:r>
            <a:r>
              <a:rPr lang="en-US" altLang="ja-JP" sz="2400" i="1" dirty="0">
                <a:solidFill>
                  <a:schemeClr val="accent3">
                    <a:lumMod val="50000"/>
                  </a:schemeClr>
                </a:solidFill>
                <a:latin typeface="Times"/>
                <a:cs typeface="Times"/>
              </a:rPr>
              <a:t> </a:t>
            </a:r>
            <a:r>
              <a:rPr lang="en-US" altLang="ja-JP" sz="2400" dirty="0">
                <a:latin typeface="Times"/>
                <a:cs typeface="Times"/>
              </a:rPr>
              <a:t>+</a:t>
            </a:r>
            <a:r>
              <a:rPr lang="en-US" altLang="ja-JP" sz="2400" dirty="0" err="1">
                <a:solidFill>
                  <a:srgbClr val="FF0000"/>
                </a:solidFill>
                <a:latin typeface="Times"/>
                <a:cs typeface="Times"/>
              </a:rPr>
              <a:t>ƒ</a:t>
            </a:r>
            <a:r>
              <a:rPr lang="en-US" altLang="ja-JP" sz="2400" baseline="-25000" dirty="0" err="1">
                <a:solidFill>
                  <a:srgbClr val="FF0000"/>
                </a:solidFill>
                <a:latin typeface="Times"/>
                <a:cs typeface="Times"/>
              </a:rPr>
              <a:t>m</a:t>
            </a:r>
            <a:r>
              <a:rPr lang="en-US" altLang="ja-JP" sz="2400" baseline="-25000" dirty="0">
                <a:latin typeface="Times"/>
                <a:cs typeface="Times"/>
              </a:rPr>
              <a:t> </a:t>
            </a:r>
            <a:r>
              <a:rPr lang="en-US" altLang="ja-JP" sz="2400" dirty="0">
                <a:solidFill>
                  <a:srgbClr val="000000"/>
                </a:solidFill>
                <a:latin typeface="Times"/>
                <a:cs typeface="Times"/>
              </a:rPr>
              <a:t>– </a:t>
            </a:r>
            <a:r>
              <a:rPr lang="en-US" altLang="ja-JP" sz="2400" i="1" dirty="0">
                <a:solidFill>
                  <a:srgbClr val="000000"/>
                </a:solidFill>
                <a:latin typeface="Times"/>
                <a:cs typeface="Times"/>
              </a:rPr>
              <a:t>f </a:t>
            </a:r>
            <a:r>
              <a:rPr lang="en-US" altLang="ja-JP" sz="2400" i="1" baseline="-25000" dirty="0">
                <a:solidFill>
                  <a:srgbClr val="000000"/>
                </a:solidFill>
                <a:latin typeface="Times"/>
                <a:cs typeface="Times"/>
              </a:rPr>
              <a:t>  </a:t>
            </a:r>
            <a:r>
              <a:rPr lang="en-US" altLang="ja-JP" sz="2400" i="1" baseline="-25000" dirty="0">
                <a:solidFill>
                  <a:schemeClr val="accent3">
                    <a:lumMod val="50000"/>
                  </a:schemeClr>
                </a:solidFill>
                <a:latin typeface="Times"/>
                <a:cs typeface="Times"/>
              </a:rPr>
              <a:t>	 </a:t>
            </a:r>
            <a:r>
              <a:rPr lang="en-US" altLang="ja-JP" sz="2400" dirty="0">
                <a:latin typeface="Times"/>
                <a:cs typeface="Times"/>
              </a:rPr>
              <a:t>= </a:t>
            </a:r>
            <a:r>
              <a:rPr lang="en-US" altLang="ja-JP" sz="2400" dirty="0" err="1">
                <a:solidFill>
                  <a:srgbClr val="FF0000"/>
                </a:solidFill>
                <a:latin typeface="Times"/>
                <a:cs typeface="Times"/>
              </a:rPr>
              <a:t>ƒ</a:t>
            </a:r>
            <a:r>
              <a:rPr lang="en-US" altLang="ja-JP" sz="2400" baseline="-25000" dirty="0" err="1">
                <a:solidFill>
                  <a:srgbClr val="FF0000"/>
                </a:solidFill>
                <a:latin typeface="Times"/>
                <a:cs typeface="Times"/>
              </a:rPr>
              <a:t>m</a:t>
            </a:r>
            <a:r>
              <a:rPr lang="ja-JP" altLang="en-US" sz="2400" baseline="-25000" dirty="0">
                <a:solidFill>
                  <a:srgbClr val="FF0000"/>
                </a:solidFill>
                <a:latin typeface="Times"/>
                <a:cs typeface="Times"/>
              </a:rPr>
              <a:t>　</a:t>
            </a:r>
            <a:r>
              <a:rPr lang="ja-JP" altLang="en-US" sz="2400" baseline="-25000" dirty="0">
                <a:latin typeface="Times"/>
                <a:cs typeface="Times"/>
              </a:rPr>
              <a:t>　</a:t>
            </a:r>
            <a:endParaRPr kumimoji="1" lang="ja-JP" altLang="en-US" sz="2400" dirty="0"/>
          </a:p>
        </p:txBody>
      </p:sp>
      <p:graphicFrame>
        <p:nvGraphicFramePr>
          <p:cNvPr id="34" name="オブジェクト 33">
            <a:extLst>
              <a:ext uri="{FF2B5EF4-FFF2-40B4-BE49-F238E27FC236}">
                <a16:creationId xmlns:a16="http://schemas.microsoft.com/office/drawing/2014/main" id="{E77AD580-D3A3-994A-8458-6897201151D8}"/>
              </a:ext>
            </a:extLst>
          </p:cNvPr>
          <p:cNvGraphicFramePr>
            <a:graphicFrameLocks noChangeAspect="1"/>
          </p:cNvGraphicFramePr>
          <p:nvPr>
            <p:extLst>
              <p:ext uri="{D42A27DB-BD31-4B8C-83A1-F6EECF244321}">
                <p14:modId xmlns:p14="http://schemas.microsoft.com/office/powerpoint/2010/main" val="528185765"/>
              </p:ext>
            </p:extLst>
          </p:nvPr>
        </p:nvGraphicFramePr>
        <p:xfrm>
          <a:off x="6038167" y="1599864"/>
          <a:ext cx="1249212" cy="923330"/>
        </p:xfrm>
        <a:graphic>
          <a:graphicData uri="http://schemas.openxmlformats.org/presentationml/2006/ole">
            <mc:AlternateContent xmlns:mc="http://schemas.openxmlformats.org/markup-compatibility/2006">
              <mc:Choice xmlns:v="urn:schemas-microsoft-com:vml" Requires="v">
                <p:oleObj spid="_x0000_s4345" name="数式" r:id="rId5" imgW="584200" imgH="431800" progId="Equation.3">
                  <p:embed/>
                </p:oleObj>
              </mc:Choice>
              <mc:Fallback>
                <p:oleObj name="数式" r:id="rId5" imgW="584200" imgH="431800" progId="Equation.3">
                  <p:embed/>
                  <p:pic>
                    <p:nvPicPr>
                      <p:cNvPr id="0" name=""/>
                      <p:cNvPicPr/>
                      <p:nvPr/>
                    </p:nvPicPr>
                    <p:blipFill>
                      <a:blip r:embed="rId6"/>
                      <a:stretch>
                        <a:fillRect/>
                      </a:stretch>
                    </p:blipFill>
                    <p:spPr>
                      <a:xfrm>
                        <a:off x="6038167" y="1599864"/>
                        <a:ext cx="1249212" cy="923330"/>
                      </a:xfrm>
                      <a:prstGeom prst="rect">
                        <a:avLst/>
                      </a:prstGeom>
                    </p:spPr>
                  </p:pic>
                </p:oleObj>
              </mc:Fallback>
            </mc:AlternateContent>
          </a:graphicData>
        </a:graphic>
      </p:graphicFrame>
      <p:sp>
        <p:nvSpPr>
          <p:cNvPr id="35" name="下矢印 34"/>
          <p:cNvSpPr/>
          <p:nvPr/>
        </p:nvSpPr>
        <p:spPr>
          <a:xfrm>
            <a:off x="7302500" y="4663779"/>
            <a:ext cx="751417" cy="4911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36" name="オブジェクト 35">
            <a:extLst>
              <a:ext uri="{FF2B5EF4-FFF2-40B4-BE49-F238E27FC236}">
                <a16:creationId xmlns:a16="http://schemas.microsoft.com/office/drawing/2014/main" id="{E77AD580-D3A3-994A-8458-6897201151D8}"/>
              </a:ext>
            </a:extLst>
          </p:cNvPr>
          <p:cNvGraphicFramePr>
            <a:graphicFrameLocks noChangeAspect="1"/>
          </p:cNvGraphicFramePr>
          <p:nvPr>
            <p:extLst>
              <p:ext uri="{D42A27DB-BD31-4B8C-83A1-F6EECF244321}">
                <p14:modId xmlns:p14="http://schemas.microsoft.com/office/powerpoint/2010/main" val="2607382454"/>
              </p:ext>
            </p:extLst>
          </p:nvPr>
        </p:nvGraphicFramePr>
        <p:xfrm>
          <a:off x="3385400" y="3775099"/>
          <a:ext cx="228600" cy="319087"/>
        </p:xfrm>
        <a:graphic>
          <a:graphicData uri="http://schemas.openxmlformats.org/presentationml/2006/ole">
            <mc:AlternateContent xmlns:mc="http://schemas.openxmlformats.org/markup-compatibility/2006">
              <mc:Choice xmlns:v="urn:schemas-microsoft-com:vml" Requires="v">
                <p:oleObj spid="_x0000_s4346" name="数式" r:id="rId7" imgW="127000" imgH="177800" progId="Equation.3">
                  <p:embed/>
                </p:oleObj>
              </mc:Choice>
              <mc:Fallback>
                <p:oleObj name="数式" r:id="rId7" imgW="127000" imgH="177800" progId="Equation.3">
                  <p:embed/>
                  <p:pic>
                    <p:nvPicPr>
                      <p:cNvPr id="0" name=""/>
                      <p:cNvPicPr/>
                      <p:nvPr/>
                    </p:nvPicPr>
                    <p:blipFill>
                      <a:blip r:embed="rId8"/>
                      <a:stretch>
                        <a:fillRect/>
                      </a:stretch>
                    </p:blipFill>
                    <p:spPr>
                      <a:xfrm>
                        <a:off x="3385400" y="3775099"/>
                        <a:ext cx="228600" cy="319087"/>
                      </a:xfrm>
                      <a:prstGeom prst="rect">
                        <a:avLst/>
                      </a:prstGeom>
                    </p:spPr>
                  </p:pic>
                </p:oleObj>
              </mc:Fallback>
            </mc:AlternateContent>
          </a:graphicData>
        </a:graphic>
      </p:graphicFrame>
      <p:sp>
        <p:nvSpPr>
          <p:cNvPr id="38" name="テキスト ボックス 37"/>
          <p:cNvSpPr txBox="1"/>
          <p:nvPr/>
        </p:nvSpPr>
        <p:spPr>
          <a:xfrm>
            <a:off x="7333348" y="5399075"/>
            <a:ext cx="839576" cy="465777"/>
          </a:xfrm>
          <a:prstGeom prst="rect">
            <a:avLst/>
          </a:prstGeom>
          <a:noFill/>
        </p:spPr>
        <p:txBody>
          <a:bodyPr wrap="square" rtlCol="0">
            <a:spAutoFit/>
          </a:bodyPr>
          <a:lstStyle/>
          <a:p>
            <a:r>
              <a:rPr lang="en-US" altLang="ja-JP" sz="2400" i="1" dirty="0">
                <a:latin typeface="Times"/>
                <a:cs typeface="Times"/>
              </a:rPr>
              <a:t>θ(</a:t>
            </a:r>
            <a:r>
              <a:rPr lang="en-US" altLang="ja-JP" sz="2400" i="1" dirty="0" err="1">
                <a:solidFill>
                  <a:srgbClr val="FF0000"/>
                </a:solidFill>
                <a:latin typeface="Times"/>
                <a:cs typeface="Times"/>
              </a:rPr>
              <a:t>f</a:t>
            </a:r>
            <a:r>
              <a:rPr lang="en-US" altLang="ja-JP" sz="2400" i="1" baseline="-25000" dirty="0" err="1">
                <a:solidFill>
                  <a:srgbClr val="FF0000"/>
                </a:solidFill>
                <a:latin typeface="Times"/>
                <a:cs typeface="Times"/>
              </a:rPr>
              <a:t>m</a:t>
            </a:r>
            <a:r>
              <a:rPr lang="en-US" altLang="ja-JP" sz="2400" i="1" dirty="0">
                <a:latin typeface="Times"/>
                <a:cs typeface="Times"/>
              </a:rPr>
              <a:t>)</a:t>
            </a:r>
            <a:endParaRPr lang="ja-JP" altLang="en-US" sz="2400" i="1" dirty="0">
              <a:latin typeface="Times"/>
              <a:cs typeface="Times"/>
            </a:endParaRPr>
          </a:p>
        </p:txBody>
      </p:sp>
      <p:sp>
        <p:nvSpPr>
          <p:cNvPr id="15" name="正方形/長方形 14"/>
          <p:cNvSpPr/>
          <p:nvPr/>
        </p:nvSpPr>
        <p:spPr>
          <a:xfrm>
            <a:off x="2038668" y="5102263"/>
            <a:ext cx="445956" cy="400110"/>
          </a:xfrm>
          <a:prstGeom prst="rect">
            <a:avLst/>
          </a:prstGeom>
        </p:spPr>
        <p:txBody>
          <a:bodyPr wrap="none">
            <a:spAutoFit/>
          </a:bodyPr>
          <a:lstStyle/>
          <a:p>
            <a:r>
              <a:rPr lang="en-US" altLang="ja-JP" sz="2000" dirty="0" err="1">
                <a:solidFill>
                  <a:srgbClr val="FF0000"/>
                </a:solidFill>
                <a:latin typeface="Times"/>
                <a:cs typeface="Times"/>
              </a:rPr>
              <a:t>ƒ</a:t>
            </a:r>
            <a:r>
              <a:rPr lang="en-US" altLang="ja-JP" sz="2000" baseline="-25000" dirty="0" err="1">
                <a:solidFill>
                  <a:srgbClr val="FF0000"/>
                </a:solidFill>
                <a:latin typeface="Times"/>
                <a:cs typeface="Times"/>
              </a:rPr>
              <a:t>m</a:t>
            </a:r>
            <a:endParaRPr lang="ja-JP" altLang="en-US" sz="2000" dirty="0"/>
          </a:p>
        </p:txBody>
      </p:sp>
      <p:sp>
        <p:nvSpPr>
          <p:cNvPr id="25" name="円弧 24">
            <a:extLst>
              <a:ext uri="{FF2B5EF4-FFF2-40B4-BE49-F238E27FC236}">
                <a16:creationId xmlns:a16="http://schemas.microsoft.com/office/drawing/2014/main" id="{00CC5F51-4484-FA4F-84CE-F6AC8B218746}"/>
              </a:ext>
            </a:extLst>
          </p:cNvPr>
          <p:cNvSpPr/>
          <p:nvPr/>
        </p:nvSpPr>
        <p:spPr>
          <a:xfrm rot="2433026">
            <a:off x="2390999" y="3474916"/>
            <a:ext cx="914400" cy="914400"/>
          </a:xfrm>
          <a:prstGeom prst="arc">
            <a:avLst>
              <a:gd name="adj1" fmla="val 17807640"/>
              <a:gd name="adj2" fmla="val 2070966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A2ADF60-AB7D-4F41-8D69-B60C75290C9D}"/>
              </a:ext>
            </a:extLst>
          </p:cNvPr>
          <p:cNvSpPr txBox="1"/>
          <p:nvPr/>
        </p:nvSpPr>
        <p:spPr>
          <a:xfrm>
            <a:off x="1974123" y="2923595"/>
            <a:ext cx="657872" cy="400110"/>
          </a:xfrm>
          <a:prstGeom prst="rect">
            <a:avLst/>
          </a:prstGeom>
          <a:noFill/>
        </p:spPr>
        <p:txBody>
          <a:bodyPr wrap="none" rtlCol="0">
            <a:spAutoFit/>
          </a:bodyPr>
          <a:lstStyle/>
          <a:p>
            <a:r>
              <a:rPr kumimoji="1" lang="en-US" altLang="ja-JP" sz="2000" dirty="0"/>
              <a:t>AOD</a:t>
            </a:r>
            <a:endParaRPr kumimoji="1" lang="ja-JP" altLang="en-US" sz="2000"/>
          </a:p>
        </p:txBody>
      </p:sp>
    </p:spTree>
    <p:extLst>
      <p:ext uri="{BB962C8B-B14F-4D97-AF65-F5344CB8AC3E}">
        <p14:creationId xmlns:p14="http://schemas.microsoft.com/office/powerpoint/2010/main" val="2795504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a:t>衛星位置決定システム</a:t>
            </a:r>
          </a:p>
        </p:txBody>
      </p:sp>
      <p:sp>
        <p:nvSpPr>
          <p:cNvPr id="3" name="フッター プレースホルダー 2"/>
          <p:cNvSpPr>
            <a:spLocks noGrp="1"/>
          </p:cNvSpPr>
          <p:nvPr>
            <p:ph type="ftr" sz="quarter" idx="11"/>
          </p:nvPr>
        </p:nvSpPr>
        <p:spPr/>
        <p:txBody>
          <a:bodyPr/>
          <a:lstStyle/>
          <a:p>
            <a:r>
              <a:rPr kumimoji="1" lang="ja-JP" altLang="en-US" dirty="0"/>
              <a:t>第</a:t>
            </a:r>
            <a:r>
              <a:rPr kumimoji="1" lang="en-US" altLang="ja-JP" dirty="0"/>
              <a:t>62</a:t>
            </a:r>
            <a:r>
              <a:rPr kumimoji="1" lang="ja-JP" altLang="en-US" dirty="0"/>
              <a:t>回宇宙科学技術連合講演会＠久留米</a:t>
            </a:r>
          </a:p>
        </p:txBody>
      </p:sp>
      <p:sp>
        <p:nvSpPr>
          <p:cNvPr id="7" name="テキスト ボックス 6"/>
          <p:cNvSpPr txBox="1"/>
          <p:nvPr/>
        </p:nvSpPr>
        <p:spPr>
          <a:xfrm>
            <a:off x="8019694" y="3381135"/>
            <a:ext cx="184666" cy="369332"/>
          </a:xfrm>
          <a:prstGeom prst="rect">
            <a:avLst/>
          </a:prstGeom>
          <a:noFill/>
        </p:spPr>
        <p:txBody>
          <a:bodyPr wrap="none" rtlCol="0">
            <a:spAutoFit/>
          </a:bodyPr>
          <a:lstStyle/>
          <a:p>
            <a:endParaRPr kumimoji="1" lang="ja-JP" altLang="en-US" dirty="0"/>
          </a:p>
        </p:txBody>
      </p:sp>
      <p:sp>
        <p:nvSpPr>
          <p:cNvPr id="6" name="テキスト ボックス 5">
            <a:extLst>
              <a:ext uri="{FF2B5EF4-FFF2-40B4-BE49-F238E27FC236}">
                <a16:creationId xmlns:a16="http://schemas.microsoft.com/office/drawing/2014/main" id="{9407FD89-1043-DE40-8E12-11AF1D332800}"/>
              </a:ext>
            </a:extLst>
          </p:cNvPr>
          <p:cNvSpPr txBox="1"/>
          <p:nvPr/>
        </p:nvSpPr>
        <p:spPr>
          <a:xfrm>
            <a:off x="3795204" y="2019393"/>
            <a:ext cx="1257075" cy="369332"/>
          </a:xfrm>
          <a:prstGeom prst="rect">
            <a:avLst/>
          </a:prstGeom>
          <a:solidFill>
            <a:srgbClr val="00B050"/>
          </a:solidFill>
        </p:spPr>
        <p:txBody>
          <a:bodyPr wrap="none" rtlCol="0">
            <a:spAutoFit/>
          </a:bodyPr>
          <a:lstStyle/>
          <a:p>
            <a:r>
              <a:rPr kumimoji="1" lang="ja-JP" altLang="en-US" dirty="0"/>
              <a:t>ローカル光</a:t>
            </a:r>
          </a:p>
        </p:txBody>
      </p:sp>
      <p:sp>
        <p:nvSpPr>
          <p:cNvPr id="8" name="テキスト ボックス 7">
            <a:extLst>
              <a:ext uri="{FF2B5EF4-FFF2-40B4-BE49-F238E27FC236}">
                <a16:creationId xmlns:a16="http://schemas.microsoft.com/office/drawing/2014/main" id="{15CD089D-7C65-D44D-8507-C3E3E2D697AB}"/>
              </a:ext>
            </a:extLst>
          </p:cNvPr>
          <p:cNvSpPr txBox="1"/>
          <p:nvPr/>
        </p:nvSpPr>
        <p:spPr>
          <a:xfrm>
            <a:off x="5395688" y="3084834"/>
            <a:ext cx="877163" cy="369332"/>
          </a:xfrm>
          <a:prstGeom prst="rect">
            <a:avLst/>
          </a:prstGeom>
          <a:solidFill>
            <a:schemeClr val="accent6"/>
          </a:solidFill>
        </p:spPr>
        <p:txBody>
          <a:bodyPr wrap="none" rtlCol="0">
            <a:spAutoFit/>
          </a:bodyPr>
          <a:lstStyle/>
          <a:p>
            <a:r>
              <a:rPr kumimoji="1" lang="ja-JP" altLang="en-US" dirty="0"/>
              <a:t>信号光</a:t>
            </a:r>
          </a:p>
        </p:txBody>
      </p:sp>
      <p:sp>
        <p:nvSpPr>
          <p:cNvPr id="13" name="テキスト ボックス 12"/>
          <p:cNvSpPr txBox="1"/>
          <p:nvPr/>
        </p:nvSpPr>
        <p:spPr>
          <a:xfrm>
            <a:off x="3602557" y="2484123"/>
            <a:ext cx="681919" cy="344543"/>
          </a:xfrm>
          <a:prstGeom prst="rect">
            <a:avLst/>
          </a:prstGeom>
          <a:noFill/>
        </p:spPr>
        <p:txBody>
          <a:bodyPr wrap="none" rtlCol="0">
            <a:spAutoFit/>
          </a:bodyPr>
          <a:lstStyle/>
          <a:p>
            <a:r>
              <a:rPr kumimoji="1" lang="en-US" altLang="ja-JP" dirty="0"/>
              <a:t>AOD1</a:t>
            </a:r>
            <a:endParaRPr kumimoji="1" lang="ja-JP" altLang="en-US" dirty="0"/>
          </a:p>
        </p:txBody>
      </p:sp>
      <p:sp>
        <p:nvSpPr>
          <p:cNvPr id="14" name="片側の 2 つの角を切り取った四角形 13"/>
          <p:cNvSpPr/>
          <p:nvPr/>
        </p:nvSpPr>
        <p:spPr bwMode="auto">
          <a:xfrm rot="4504369">
            <a:off x="7128435" y="1976513"/>
            <a:ext cx="393428" cy="568623"/>
          </a:xfrm>
          <a:prstGeom prst="snip2Same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15" name="テキスト ボックス 14"/>
          <p:cNvSpPr txBox="1"/>
          <p:nvPr/>
        </p:nvSpPr>
        <p:spPr>
          <a:xfrm>
            <a:off x="7061050" y="1748330"/>
            <a:ext cx="416516" cy="344543"/>
          </a:xfrm>
          <a:prstGeom prst="rect">
            <a:avLst/>
          </a:prstGeom>
          <a:noFill/>
        </p:spPr>
        <p:txBody>
          <a:bodyPr wrap="none" rtlCol="0">
            <a:spAutoFit/>
          </a:bodyPr>
          <a:lstStyle/>
          <a:p>
            <a:r>
              <a:rPr kumimoji="1" lang="en-US" altLang="ja-JP" dirty="0"/>
              <a:t>PD</a:t>
            </a:r>
            <a:endParaRPr kumimoji="1" lang="ja-JP" altLang="en-US" dirty="0"/>
          </a:p>
        </p:txBody>
      </p:sp>
      <p:cxnSp>
        <p:nvCxnSpPr>
          <p:cNvPr id="16" name="直線矢印コネクタ 15"/>
          <p:cNvCxnSpPr/>
          <p:nvPr/>
        </p:nvCxnSpPr>
        <p:spPr>
          <a:xfrm>
            <a:off x="2318518" y="3152304"/>
            <a:ext cx="0" cy="1394272"/>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2025646" y="2078276"/>
            <a:ext cx="616839" cy="203427"/>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rot="1646112">
            <a:off x="1372931" y="5672101"/>
            <a:ext cx="622852" cy="410948"/>
          </a:xfrm>
          <a:prstGeom prst="rect">
            <a:avLst/>
          </a:prstGeom>
          <a:solidFill>
            <a:srgbClr val="1F497D"/>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1640689" y="2683157"/>
            <a:ext cx="500212" cy="344543"/>
          </a:xfrm>
          <a:prstGeom prst="rect">
            <a:avLst/>
          </a:prstGeom>
          <a:noFill/>
        </p:spPr>
        <p:txBody>
          <a:bodyPr wrap="none" rtlCol="0">
            <a:spAutoFit/>
          </a:bodyPr>
          <a:lstStyle/>
          <a:p>
            <a:r>
              <a:rPr kumimoji="1" lang="en-US" altLang="ja-JP" dirty="0"/>
              <a:t>PBS</a:t>
            </a:r>
            <a:endParaRPr kumimoji="1" lang="ja-JP" altLang="en-US" dirty="0"/>
          </a:p>
        </p:txBody>
      </p:sp>
      <p:sp>
        <p:nvSpPr>
          <p:cNvPr id="20" name="円/楕円 74"/>
          <p:cNvSpPr/>
          <p:nvPr/>
        </p:nvSpPr>
        <p:spPr>
          <a:xfrm>
            <a:off x="1297957" y="4709414"/>
            <a:ext cx="1353497" cy="132087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正方形/長方形 20"/>
          <p:cNvSpPr/>
          <p:nvPr/>
        </p:nvSpPr>
        <p:spPr>
          <a:xfrm>
            <a:off x="2036512" y="3719264"/>
            <a:ext cx="616839" cy="203427"/>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2768400" y="3737949"/>
            <a:ext cx="940864" cy="287119"/>
          </a:xfrm>
          <a:prstGeom prst="rect">
            <a:avLst/>
          </a:prstGeom>
          <a:noFill/>
        </p:spPr>
        <p:txBody>
          <a:bodyPr wrap="none" rtlCol="0">
            <a:spAutoFit/>
          </a:bodyPr>
          <a:lstStyle/>
          <a:p>
            <a:r>
              <a:rPr lang="en-US" altLang="ja-JP" sz="1400" dirty="0"/>
              <a:t>λ/4 </a:t>
            </a:r>
            <a:r>
              <a:rPr lang="ja-JP" altLang="en-US" sz="1400" dirty="0"/>
              <a:t>波長板</a:t>
            </a:r>
            <a:endParaRPr kumimoji="1" lang="ja-JP" altLang="en-US" sz="1400" dirty="0"/>
          </a:p>
        </p:txBody>
      </p:sp>
      <p:sp>
        <p:nvSpPr>
          <p:cNvPr id="23" name="テキスト ボックス 22"/>
          <p:cNvSpPr txBox="1"/>
          <p:nvPr/>
        </p:nvSpPr>
        <p:spPr>
          <a:xfrm>
            <a:off x="1313167" y="4497260"/>
            <a:ext cx="625315" cy="315831"/>
          </a:xfrm>
          <a:prstGeom prst="rect">
            <a:avLst/>
          </a:prstGeom>
          <a:noFill/>
        </p:spPr>
        <p:txBody>
          <a:bodyPr wrap="none" rtlCol="0">
            <a:spAutoFit/>
          </a:bodyPr>
          <a:lstStyle/>
          <a:p>
            <a:r>
              <a:rPr kumimoji="1" lang="en-US" altLang="ja-JP" sz="1600" dirty="0"/>
              <a:t>AOD2</a:t>
            </a:r>
            <a:endParaRPr kumimoji="1" lang="ja-JP" altLang="en-US" sz="1600" dirty="0"/>
          </a:p>
        </p:txBody>
      </p:sp>
      <p:sp>
        <p:nvSpPr>
          <p:cNvPr id="24" name="テキスト ボックス 23"/>
          <p:cNvSpPr txBox="1"/>
          <p:nvPr/>
        </p:nvSpPr>
        <p:spPr>
          <a:xfrm>
            <a:off x="1117010" y="2078276"/>
            <a:ext cx="940864" cy="287119"/>
          </a:xfrm>
          <a:prstGeom prst="rect">
            <a:avLst/>
          </a:prstGeom>
          <a:noFill/>
        </p:spPr>
        <p:txBody>
          <a:bodyPr wrap="none" rtlCol="0">
            <a:spAutoFit/>
          </a:bodyPr>
          <a:lstStyle/>
          <a:p>
            <a:r>
              <a:rPr lang="en-US" altLang="ja-JP" sz="1400" dirty="0"/>
              <a:t>λ/4 </a:t>
            </a:r>
            <a:r>
              <a:rPr lang="ja-JP" altLang="en-US" sz="1400" dirty="0"/>
              <a:t>波長板</a:t>
            </a:r>
            <a:endParaRPr kumimoji="1" lang="ja-JP" altLang="en-US" sz="1400" dirty="0"/>
          </a:p>
        </p:txBody>
      </p:sp>
      <p:sp>
        <p:nvSpPr>
          <p:cNvPr id="25" name="正方形/長方形 24"/>
          <p:cNvSpPr/>
          <p:nvPr/>
        </p:nvSpPr>
        <p:spPr>
          <a:xfrm>
            <a:off x="1980008" y="1414495"/>
            <a:ext cx="714870" cy="201549"/>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テキスト ボックス 25"/>
          <p:cNvSpPr txBox="1"/>
          <p:nvPr/>
        </p:nvSpPr>
        <p:spPr>
          <a:xfrm>
            <a:off x="1239056" y="1298603"/>
            <a:ext cx="699523" cy="344543"/>
          </a:xfrm>
          <a:prstGeom prst="rect">
            <a:avLst/>
          </a:prstGeom>
          <a:noFill/>
        </p:spPr>
        <p:txBody>
          <a:bodyPr wrap="none" rtlCol="0">
            <a:spAutoFit/>
          </a:bodyPr>
          <a:lstStyle/>
          <a:p>
            <a:r>
              <a:rPr kumimoji="1" lang="ja-JP" altLang="en-US" dirty="0"/>
              <a:t>ミラー</a:t>
            </a:r>
          </a:p>
        </p:txBody>
      </p:sp>
      <p:sp>
        <p:nvSpPr>
          <p:cNvPr id="27" name="正方形/長方形 26"/>
          <p:cNvSpPr/>
          <p:nvPr/>
        </p:nvSpPr>
        <p:spPr>
          <a:xfrm rot="1167787">
            <a:off x="2000548" y="4535081"/>
            <a:ext cx="551098" cy="466475"/>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28" name="図形グループ 83"/>
          <p:cNvGrpSpPr/>
          <p:nvPr/>
        </p:nvGrpSpPr>
        <p:grpSpPr>
          <a:xfrm>
            <a:off x="2117176" y="2937374"/>
            <a:ext cx="427043" cy="429860"/>
            <a:chOff x="2021840" y="1127760"/>
            <a:chExt cx="457200" cy="460788"/>
          </a:xfrm>
        </p:grpSpPr>
        <p:sp>
          <p:nvSpPr>
            <p:cNvPr id="68" name="正方形/長方形 67"/>
            <p:cNvSpPr/>
            <p:nvPr/>
          </p:nvSpPr>
          <p:spPr>
            <a:xfrm>
              <a:off x="2021840" y="1127760"/>
              <a:ext cx="457200" cy="460788"/>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69" name="直線コネクタ 68"/>
            <p:cNvCxnSpPr/>
            <p:nvPr/>
          </p:nvCxnSpPr>
          <p:spPr>
            <a:xfrm>
              <a:off x="2021840" y="1127760"/>
              <a:ext cx="457200" cy="460788"/>
            </a:xfrm>
            <a:prstGeom prst="line">
              <a:avLst/>
            </a:prstGeom>
            <a:effectLst/>
          </p:spPr>
          <p:style>
            <a:lnRef idx="2">
              <a:schemeClr val="accent1"/>
            </a:lnRef>
            <a:fillRef idx="0">
              <a:schemeClr val="accent1"/>
            </a:fillRef>
            <a:effectRef idx="1">
              <a:schemeClr val="accent1"/>
            </a:effectRef>
            <a:fontRef idx="minor">
              <a:schemeClr val="tx1"/>
            </a:fontRef>
          </p:style>
        </p:cxnSp>
      </p:grpSp>
      <p:cxnSp>
        <p:nvCxnSpPr>
          <p:cNvPr id="29" name="直線矢印コネクタ 28"/>
          <p:cNvCxnSpPr/>
          <p:nvPr/>
        </p:nvCxnSpPr>
        <p:spPr>
          <a:xfrm flipH="1">
            <a:off x="2653355" y="4768662"/>
            <a:ext cx="119571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H="1">
            <a:off x="1640689" y="4865188"/>
            <a:ext cx="582816" cy="1111222"/>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flipV="1">
            <a:off x="1860671" y="5079927"/>
            <a:ext cx="256505" cy="471973"/>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flipV="1">
            <a:off x="2337443" y="1639199"/>
            <a:ext cx="0" cy="1513105"/>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a:off x="2337443" y="1997603"/>
            <a:ext cx="0" cy="765120"/>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endCxn id="14" idx="1"/>
          </p:cNvCxnSpPr>
          <p:nvPr/>
        </p:nvCxnSpPr>
        <p:spPr>
          <a:xfrm flipV="1">
            <a:off x="4484891" y="2333971"/>
            <a:ext cx="2565541" cy="750860"/>
          </a:xfrm>
          <a:prstGeom prst="straightConnector1">
            <a:avLst/>
          </a:prstGeom>
          <a:ln w="53975">
            <a:solidFill>
              <a:srgbClr val="F79646"/>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V="1">
            <a:off x="2317805" y="3389648"/>
            <a:ext cx="0" cy="532053"/>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1296337" y="3152304"/>
            <a:ext cx="1074938" cy="0"/>
          </a:xfrm>
          <a:prstGeom prst="line">
            <a:avLst/>
          </a:prstGeom>
          <a:ln w="44450">
            <a:solidFill>
              <a:srgbClr val="F79646"/>
            </a:solidFill>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a:off x="2318518" y="3152304"/>
            <a:ext cx="1716401" cy="0"/>
          </a:xfrm>
          <a:prstGeom prst="straightConnector1">
            <a:avLst/>
          </a:prstGeom>
          <a:ln w="53975">
            <a:solidFill>
              <a:srgbClr val="F79646"/>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8" name="図形グループ 95"/>
          <p:cNvGrpSpPr/>
          <p:nvPr/>
        </p:nvGrpSpPr>
        <p:grpSpPr>
          <a:xfrm>
            <a:off x="539598" y="2978661"/>
            <a:ext cx="885251" cy="373179"/>
            <a:chOff x="1542301" y="2640192"/>
            <a:chExt cx="947767" cy="400029"/>
          </a:xfrm>
        </p:grpSpPr>
        <p:sp>
          <p:nvSpPr>
            <p:cNvPr id="66" name="正方形/長方形 65"/>
            <p:cNvSpPr/>
            <p:nvPr/>
          </p:nvSpPr>
          <p:spPr>
            <a:xfrm>
              <a:off x="1542301" y="2640192"/>
              <a:ext cx="947766" cy="400029"/>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7" name="テキスト ボックス 66"/>
            <p:cNvSpPr txBox="1"/>
            <p:nvPr/>
          </p:nvSpPr>
          <p:spPr>
            <a:xfrm>
              <a:off x="1542302" y="2672439"/>
              <a:ext cx="947766" cy="329921"/>
            </a:xfrm>
            <a:prstGeom prst="rect">
              <a:avLst/>
            </a:prstGeom>
            <a:noFill/>
          </p:spPr>
          <p:txBody>
            <a:bodyPr wrap="square" rtlCol="0">
              <a:spAutoFit/>
            </a:bodyPr>
            <a:lstStyle/>
            <a:p>
              <a:r>
                <a:rPr kumimoji="1" lang="ja-JP" altLang="en-US" sz="1400" dirty="0"/>
                <a:t>レーザー</a:t>
              </a:r>
            </a:p>
          </p:txBody>
        </p:sp>
      </p:grpSp>
      <p:cxnSp>
        <p:nvCxnSpPr>
          <p:cNvPr id="39" name="直線矢印コネクタ 38"/>
          <p:cNvCxnSpPr/>
          <p:nvPr/>
        </p:nvCxnSpPr>
        <p:spPr>
          <a:xfrm flipV="1">
            <a:off x="2317805" y="3084831"/>
            <a:ext cx="1674406" cy="3"/>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p:nvPr/>
        </p:nvCxnSpPr>
        <p:spPr>
          <a:xfrm flipV="1">
            <a:off x="4484891" y="2269108"/>
            <a:ext cx="2514806" cy="739635"/>
          </a:xfrm>
          <a:prstGeom prst="straightConnector1">
            <a:avLst/>
          </a:prstGeom>
          <a:ln w="53975">
            <a:solidFill>
              <a:srgbClr val="008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1" name="正方形/長方形 40"/>
          <p:cNvSpPr/>
          <p:nvPr/>
        </p:nvSpPr>
        <p:spPr>
          <a:xfrm rot="21150058">
            <a:off x="4063039" y="2851594"/>
            <a:ext cx="551098" cy="466475"/>
          </a:xfrm>
          <a:prstGeom prst="rect">
            <a:avLst/>
          </a:prstGeom>
          <a:solidFill>
            <a:schemeClr val="tx1">
              <a:lumMod val="65000"/>
              <a:lumOff val="3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aphicFrame>
        <p:nvGraphicFramePr>
          <p:cNvPr id="42" name="オブジェクト 41"/>
          <p:cNvGraphicFramePr>
            <a:graphicFrameLocks noChangeAspect="1"/>
          </p:cNvGraphicFramePr>
          <p:nvPr>
            <p:extLst>
              <p:ext uri="{D42A27DB-BD31-4B8C-83A1-F6EECF244321}">
                <p14:modId xmlns:p14="http://schemas.microsoft.com/office/powerpoint/2010/main" val="3883528407"/>
              </p:ext>
            </p:extLst>
          </p:nvPr>
        </p:nvGraphicFramePr>
        <p:xfrm>
          <a:off x="6304246" y="2929894"/>
          <a:ext cx="970841" cy="470967"/>
        </p:xfrm>
        <a:graphic>
          <a:graphicData uri="http://schemas.openxmlformats.org/presentationml/2006/ole">
            <mc:AlternateContent xmlns:mc="http://schemas.openxmlformats.org/markup-compatibility/2006">
              <mc:Choice xmlns:v="urn:schemas-microsoft-com:vml" Requires="v">
                <p:oleObj spid="_x0000_s6508" name="数式" r:id="rId4" imgW="444500" imgH="215900" progId="Equation.3">
                  <p:embed/>
                </p:oleObj>
              </mc:Choice>
              <mc:Fallback>
                <p:oleObj name="数式" r:id="rId4" imgW="444500" imgH="215900" progId="Equation.3">
                  <p:embed/>
                  <p:pic>
                    <p:nvPicPr>
                      <p:cNvPr id="0" name=""/>
                      <p:cNvPicPr/>
                      <p:nvPr/>
                    </p:nvPicPr>
                    <p:blipFill>
                      <a:blip r:embed="rId5"/>
                      <a:stretch>
                        <a:fillRect/>
                      </a:stretch>
                    </p:blipFill>
                    <p:spPr>
                      <a:xfrm>
                        <a:off x="6304246" y="2929894"/>
                        <a:ext cx="970841" cy="470967"/>
                      </a:xfrm>
                      <a:prstGeom prst="rect">
                        <a:avLst/>
                      </a:prstGeom>
                    </p:spPr>
                  </p:pic>
                </p:oleObj>
              </mc:Fallback>
            </mc:AlternateContent>
          </a:graphicData>
        </a:graphic>
      </p:graphicFrame>
      <p:graphicFrame>
        <p:nvGraphicFramePr>
          <p:cNvPr id="43" name="オブジェクト 42"/>
          <p:cNvGraphicFramePr>
            <a:graphicFrameLocks noChangeAspect="1"/>
          </p:cNvGraphicFramePr>
          <p:nvPr>
            <p:extLst>
              <p:ext uri="{D42A27DB-BD31-4B8C-83A1-F6EECF244321}">
                <p14:modId xmlns:p14="http://schemas.microsoft.com/office/powerpoint/2010/main" val="3243068302"/>
              </p:ext>
            </p:extLst>
          </p:nvPr>
        </p:nvGraphicFramePr>
        <p:xfrm>
          <a:off x="5080887" y="1956678"/>
          <a:ext cx="1061993" cy="440360"/>
        </p:xfrm>
        <a:graphic>
          <a:graphicData uri="http://schemas.openxmlformats.org/presentationml/2006/ole">
            <mc:AlternateContent xmlns:mc="http://schemas.openxmlformats.org/markup-compatibility/2006">
              <mc:Choice xmlns:v="urn:schemas-microsoft-com:vml" Requires="v">
                <p:oleObj spid="_x0000_s6509" name="数式" r:id="rId6" imgW="520700" imgH="215900" progId="Equation.3">
                  <p:embed/>
                </p:oleObj>
              </mc:Choice>
              <mc:Fallback>
                <p:oleObj name="数式" r:id="rId6" imgW="520700" imgH="215900" progId="Equation.3">
                  <p:embed/>
                  <p:pic>
                    <p:nvPicPr>
                      <p:cNvPr id="0" name=""/>
                      <p:cNvPicPr/>
                      <p:nvPr/>
                    </p:nvPicPr>
                    <p:blipFill>
                      <a:blip r:embed="rId7"/>
                      <a:stretch>
                        <a:fillRect/>
                      </a:stretch>
                    </p:blipFill>
                    <p:spPr>
                      <a:xfrm>
                        <a:off x="5080887" y="1956678"/>
                        <a:ext cx="1061993" cy="440360"/>
                      </a:xfrm>
                      <a:prstGeom prst="rect">
                        <a:avLst/>
                      </a:prstGeom>
                    </p:spPr>
                  </p:pic>
                </p:oleObj>
              </mc:Fallback>
            </mc:AlternateContent>
          </a:graphicData>
        </a:graphic>
      </p:graphicFrame>
      <p:grpSp>
        <p:nvGrpSpPr>
          <p:cNvPr id="44" name="図形グループ 103"/>
          <p:cNvGrpSpPr/>
          <p:nvPr/>
        </p:nvGrpSpPr>
        <p:grpSpPr>
          <a:xfrm>
            <a:off x="3924733" y="5451167"/>
            <a:ext cx="807099" cy="501498"/>
            <a:chOff x="361127" y="3947994"/>
            <a:chExt cx="864096" cy="537580"/>
          </a:xfrm>
        </p:grpSpPr>
        <p:sp>
          <p:nvSpPr>
            <p:cNvPr id="63" name="正方形/長方形 62"/>
            <p:cNvSpPr/>
            <p:nvPr/>
          </p:nvSpPr>
          <p:spPr bwMode="auto">
            <a:xfrm>
              <a:off x="532409" y="3947994"/>
              <a:ext cx="679987" cy="389008"/>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64" name="平行四辺形 63"/>
            <p:cNvSpPr/>
            <p:nvPr/>
          </p:nvSpPr>
          <p:spPr bwMode="auto">
            <a:xfrm>
              <a:off x="361127" y="4341558"/>
              <a:ext cx="864096" cy="144016"/>
            </a:xfrm>
            <a:prstGeom prst="parallelogram">
              <a:avLst>
                <a:gd name="adj" fmla="val 113752"/>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65" name="テキスト ボックス 64"/>
            <p:cNvSpPr txBox="1"/>
            <p:nvPr/>
          </p:nvSpPr>
          <p:spPr>
            <a:xfrm>
              <a:off x="649159" y="3981518"/>
              <a:ext cx="505329" cy="369332"/>
            </a:xfrm>
            <a:prstGeom prst="rect">
              <a:avLst/>
            </a:prstGeom>
            <a:noFill/>
          </p:spPr>
          <p:txBody>
            <a:bodyPr wrap="none" rtlCol="0">
              <a:spAutoFit/>
            </a:bodyPr>
            <a:lstStyle/>
            <a:p>
              <a:r>
                <a:rPr kumimoji="1" lang="en-US" altLang="ja-JP" dirty="0"/>
                <a:t>PC</a:t>
              </a:r>
              <a:endParaRPr kumimoji="1" lang="ja-JP" altLang="en-US" dirty="0"/>
            </a:p>
          </p:txBody>
        </p:sp>
      </p:grpSp>
      <p:cxnSp>
        <p:nvCxnSpPr>
          <p:cNvPr id="45" name="直線矢印コネクタ 44"/>
          <p:cNvCxnSpPr/>
          <p:nvPr/>
        </p:nvCxnSpPr>
        <p:spPr bwMode="auto">
          <a:xfrm flipV="1">
            <a:off x="4346609" y="3367234"/>
            <a:ext cx="0" cy="115692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46" name="図形グループ 108"/>
          <p:cNvGrpSpPr/>
          <p:nvPr/>
        </p:nvGrpSpPr>
        <p:grpSpPr>
          <a:xfrm>
            <a:off x="5197263" y="4377467"/>
            <a:ext cx="362005" cy="623885"/>
            <a:chOff x="4326388" y="3335706"/>
            <a:chExt cx="633860" cy="1070123"/>
          </a:xfrm>
        </p:grpSpPr>
        <p:sp>
          <p:nvSpPr>
            <p:cNvPr id="60" name="円/楕円 109"/>
            <p:cNvSpPr/>
            <p:nvPr/>
          </p:nvSpPr>
          <p:spPr>
            <a:xfrm>
              <a:off x="4326388" y="3538399"/>
              <a:ext cx="633860" cy="6260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 name="円弧 60"/>
            <p:cNvSpPr/>
            <p:nvPr/>
          </p:nvSpPr>
          <p:spPr>
            <a:xfrm rot="5400000">
              <a:off x="4440576" y="3497103"/>
              <a:ext cx="660791" cy="337997"/>
            </a:xfrm>
            <a:prstGeom prst="arc">
              <a:avLst>
                <a:gd name="adj1" fmla="val 19486124"/>
                <a:gd name="adj2" fmla="val 2388028"/>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円弧 61"/>
            <p:cNvSpPr/>
            <p:nvPr/>
          </p:nvSpPr>
          <p:spPr>
            <a:xfrm rot="16200000">
              <a:off x="4174430" y="3906434"/>
              <a:ext cx="660793" cy="337997"/>
            </a:xfrm>
            <a:prstGeom prst="arc">
              <a:avLst>
                <a:gd name="adj1" fmla="val 19486124"/>
                <a:gd name="adj2" fmla="val 2388028"/>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47" name="正方形/長方形 46"/>
          <p:cNvSpPr/>
          <p:nvPr/>
        </p:nvSpPr>
        <p:spPr>
          <a:xfrm>
            <a:off x="3997216" y="4530008"/>
            <a:ext cx="698786" cy="3286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8" name="テキスト ボックス 47"/>
          <p:cNvSpPr txBox="1"/>
          <p:nvPr/>
        </p:nvSpPr>
        <p:spPr>
          <a:xfrm>
            <a:off x="4078185" y="4534304"/>
            <a:ext cx="536847" cy="344543"/>
          </a:xfrm>
          <a:prstGeom prst="rect">
            <a:avLst/>
          </a:prstGeom>
          <a:noFill/>
        </p:spPr>
        <p:txBody>
          <a:bodyPr wrap="none" rtlCol="0">
            <a:spAutoFit/>
          </a:bodyPr>
          <a:lstStyle/>
          <a:p>
            <a:r>
              <a:rPr kumimoji="1" lang="en-US" altLang="ja-JP" dirty="0"/>
              <a:t>DDS</a:t>
            </a:r>
            <a:endParaRPr kumimoji="1" lang="ja-JP" altLang="en-US" dirty="0"/>
          </a:p>
        </p:txBody>
      </p:sp>
      <p:cxnSp>
        <p:nvCxnSpPr>
          <p:cNvPr id="49" name="直線矢印コネクタ 48"/>
          <p:cNvCxnSpPr/>
          <p:nvPr/>
        </p:nvCxnSpPr>
        <p:spPr bwMode="auto">
          <a:xfrm flipV="1">
            <a:off x="4341185" y="4903976"/>
            <a:ext cx="0" cy="547191"/>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直線矢印コネクタ 49"/>
          <p:cNvCxnSpPr/>
          <p:nvPr/>
        </p:nvCxnSpPr>
        <p:spPr bwMode="auto">
          <a:xfrm flipH="1">
            <a:off x="4777315" y="4688004"/>
            <a:ext cx="394532"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aphicFrame>
        <p:nvGraphicFramePr>
          <p:cNvPr id="51" name="オブジェクト 50"/>
          <p:cNvGraphicFramePr>
            <a:graphicFrameLocks noChangeAspect="1"/>
          </p:cNvGraphicFramePr>
          <p:nvPr>
            <p:extLst>
              <p:ext uri="{D42A27DB-BD31-4B8C-83A1-F6EECF244321}">
                <p14:modId xmlns:p14="http://schemas.microsoft.com/office/powerpoint/2010/main" val="2140468046"/>
              </p:ext>
            </p:extLst>
          </p:nvPr>
        </p:nvGraphicFramePr>
        <p:xfrm>
          <a:off x="4613086" y="3795190"/>
          <a:ext cx="388139" cy="473978"/>
        </p:xfrm>
        <a:graphic>
          <a:graphicData uri="http://schemas.openxmlformats.org/presentationml/2006/ole">
            <mc:AlternateContent xmlns:mc="http://schemas.openxmlformats.org/markup-compatibility/2006">
              <mc:Choice xmlns:v="urn:schemas-microsoft-com:vml" Requires="v">
                <p:oleObj spid="_x0000_s6510" name="数式" r:id="rId8" imgW="177800" imgH="215900" progId="Equation.3">
                  <p:embed/>
                </p:oleObj>
              </mc:Choice>
              <mc:Fallback>
                <p:oleObj name="数式" r:id="rId8" imgW="177800" imgH="215900" progId="Equation.3">
                  <p:embed/>
                  <p:pic>
                    <p:nvPicPr>
                      <p:cNvPr id="0" name=""/>
                      <p:cNvPicPr/>
                      <p:nvPr/>
                    </p:nvPicPr>
                    <p:blipFill>
                      <a:blip r:embed="rId9"/>
                      <a:stretch>
                        <a:fillRect/>
                      </a:stretch>
                    </p:blipFill>
                    <p:spPr>
                      <a:xfrm>
                        <a:off x="4613086" y="3795190"/>
                        <a:ext cx="388139" cy="473978"/>
                      </a:xfrm>
                      <a:prstGeom prst="rect">
                        <a:avLst/>
                      </a:prstGeom>
                    </p:spPr>
                  </p:pic>
                </p:oleObj>
              </mc:Fallback>
            </mc:AlternateContent>
          </a:graphicData>
        </a:graphic>
      </p:graphicFrame>
      <p:sp>
        <p:nvSpPr>
          <p:cNvPr id="52" name="テキスト ボックス 51"/>
          <p:cNvSpPr txBox="1"/>
          <p:nvPr/>
        </p:nvSpPr>
        <p:spPr>
          <a:xfrm>
            <a:off x="7337507" y="1257916"/>
            <a:ext cx="1136819" cy="344543"/>
          </a:xfrm>
          <a:prstGeom prst="rect">
            <a:avLst/>
          </a:prstGeom>
          <a:noFill/>
        </p:spPr>
        <p:txBody>
          <a:bodyPr wrap="none" rtlCol="0">
            <a:spAutoFit/>
          </a:bodyPr>
          <a:lstStyle/>
          <a:p>
            <a:r>
              <a:rPr kumimoji="1" lang="ja-JP" altLang="en-US" dirty="0"/>
              <a:t>ビート信号</a:t>
            </a:r>
          </a:p>
        </p:txBody>
      </p:sp>
      <p:sp>
        <p:nvSpPr>
          <p:cNvPr id="53" name="テキスト ボックス 52"/>
          <p:cNvSpPr txBox="1"/>
          <p:nvPr/>
        </p:nvSpPr>
        <p:spPr>
          <a:xfrm>
            <a:off x="4685599" y="3741320"/>
            <a:ext cx="172485" cy="344543"/>
          </a:xfrm>
          <a:prstGeom prst="rect">
            <a:avLst/>
          </a:prstGeom>
          <a:noFill/>
        </p:spPr>
        <p:txBody>
          <a:bodyPr wrap="none" rtlCol="0">
            <a:spAutoFit/>
          </a:bodyPr>
          <a:lstStyle/>
          <a:p>
            <a:endParaRPr kumimoji="1" lang="ja-JP" altLang="en-US" dirty="0"/>
          </a:p>
        </p:txBody>
      </p:sp>
      <p:graphicFrame>
        <p:nvGraphicFramePr>
          <p:cNvPr id="54" name="オブジェクト 53"/>
          <p:cNvGraphicFramePr>
            <a:graphicFrameLocks noChangeAspect="1"/>
          </p:cNvGraphicFramePr>
          <p:nvPr>
            <p:extLst>
              <p:ext uri="{D42A27DB-BD31-4B8C-83A1-F6EECF244321}">
                <p14:modId xmlns:p14="http://schemas.microsoft.com/office/powerpoint/2010/main" val="2275786992"/>
              </p:ext>
            </p:extLst>
          </p:nvPr>
        </p:nvGraphicFramePr>
        <p:xfrm>
          <a:off x="3225992" y="4903976"/>
          <a:ext cx="395323" cy="479439"/>
        </p:xfrm>
        <a:graphic>
          <a:graphicData uri="http://schemas.openxmlformats.org/presentationml/2006/ole">
            <mc:AlternateContent xmlns:mc="http://schemas.openxmlformats.org/markup-compatibility/2006">
              <mc:Choice xmlns:v="urn:schemas-microsoft-com:vml" Requires="v">
                <p:oleObj spid="_x0000_s6511" name="数式" r:id="rId10" imgW="177800" imgH="215900" progId="Equation.3">
                  <p:embed/>
                </p:oleObj>
              </mc:Choice>
              <mc:Fallback>
                <p:oleObj name="数式" r:id="rId10" imgW="177800" imgH="215900" progId="Equation.3">
                  <p:embed/>
                  <p:pic>
                    <p:nvPicPr>
                      <p:cNvPr id="0" name=""/>
                      <p:cNvPicPr/>
                      <p:nvPr/>
                    </p:nvPicPr>
                    <p:blipFill>
                      <a:blip r:embed="rId9"/>
                      <a:stretch>
                        <a:fillRect/>
                      </a:stretch>
                    </p:blipFill>
                    <p:spPr>
                      <a:xfrm>
                        <a:off x="3225992" y="4903976"/>
                        <a:ext cx="395323" cy="479439"/>
                      </a:xfrm>
                      <a:prstGeom prst="rect">
                        <a:avLst/>
                      </a:prstGeom>
                    </p:spPr>
                  </p:pic>
                </p:oleObj>
              </mc:Fallback>
            </mc:AlternateContent>
          </a:graphicData>
        </a:graphic>
      </p:graphicFrame>
      <p:sp>
        <p:nvSpPr>
          <p:cNvPr id="55" name="テキスト ボックス 54"/>
          <p:cNvSpPr txBox="1"/>
          <p:nvPr/>
        </p:nvSpPr>
        <p:spPr>
          <a:xfrm>
            <a:off x="4973876" y="4903976"/>
            <a:ext cx="843624" cy="344543"/>
          </a:xfrm>
          <a:prstGeom prst="rect">
            <a:avLst/>
          </a:prstGeom>
          <a:noFill/>
        </p:spPr>
        <p:txBody>
          <a:bodyPr wrap="none" rtlCol="0">
            <a:spAutoFit/>
          </a:bodyPr>
          <a:lstStyle/>
          <a:p>
            <a:r>
              <a:rPr kumimoji="1" lang="en-US" altLang="ja-JP" dirty="0"/>
              <a:t>20 MHz</a:t>
            </a:r>
            <a:endParaRPr kumimoji="1" lang="ja-JP" altLang="en-US" dirty="0"/>
          </a:p>
        </p:txBody>
      </p:sp>
      <p:cxnSp>
        <p:nvCxnSpPr>
          <p:cNvPr id="56" name="直線コネクタ 55"/>
          <p:cNvCxnSpPr>
            <a:stCxn id="14" idx="3"/>
          </p:cNvCxnSpPr>
          <p:nvPr/>
        </p:nvCxnSpPr>
        <p:spPr>
          <a:xfrm flipV="1">
            <a:off x="7599866" y="2092872"/>
            <a:ext cx="252765" cy="94808"/>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7" name="オブジェクト 56"/>
          <p:cNvGraphicFramePr>
            <a:graphicFrameLocks noChangeAspect="1"/>
          </p:cNvGraphicFramePr>
          <p:nvPr>
            <p:extLst>
              <p:ext uri="{D42A27DB-BD31-4B8C-83A1-F6EECF244321}">
                <p14:modId xmlns:p14="http://schemas.microsoft.com/office/powerpoint/2010/main" val="2267850488"/>
              </p:ext>
            </p:extLst>
          </p:nvPr>
        </p:nvGraphicFramePr>
        <p:xfrm>
          <a:off x="1469813" y="3234223"/>
          <a:ext cx="341751" cy="390832"/>
        </p:xfrm>
        <a:graphic>
          <a:graphicData uri="http://schemas.openxmlformats.org/presentationml/2006/ole">
            <mc:AlternateContent xmlns:mc="http://schemas.openxmlformats.org/markup-compatibility/2006">
              <mc:Choice xmlns:v="urn:schemas-microsoft-com:vml" Requires="v">
                <p:oleObj spid="_x0000_s6512" name="数式" r:id="rId11" imgW="177800" imgH="203200" progId="Equation.3">
                  <p:embed/>
                </p:oleObj>
              </mc:Choice>
              <mc:Fallback>
                <p:oleObj name="数式" r:id="rId11" imgW="177800" imgH="203200" progId="Equation.3">
                  <p:embed/>
                  <p:pic>
                    <p:nvPicPr>
                      <p:cNvPr id="0" name=""/>
                      <p:cNvPicPr/>
                      <p:nvPr/>
                    </p:nvPicPr>
                    <p:blipFill>
                      <a:blip r:embed="rId12"/>
                      <a:stretch>
                        <a:fillRect/>
                      </a:stretch>
                    </p:blipFill>
                    <p:spPr>
                      <a:xfrm>
                        <a:off x="1469813" y="3234223"/>
                        <a:ext cx="341751" cy="390832"/>
                      </a:xfrm>
                      <a:prstGeom prst="rect">
                        <a:avLst/>
                      </a:prstGeom>
                    </p:spPr>
                  </p:pic>
                </p:oleObj>
              </mc:Fallback>
            </mc:AlternateContent>
          </a:graphicData>
        </a:graphic>
      </p:graphicFrame>
      <p:sp>
        <p:nvSpPr>
          <p:cNvPr id="58" name="テキスト ボックス 57"/>
          <p:cNvSpPr txBox="1"/>
          <p:nvPr/>
        </p:nvSpPr>
        <p:spPr>
          <a:xfrm>
            <a:off x="743543" y="6030979"/>
            <a:ext cx="819305" cy="344543"/>
          </a:xfrm>
          <a:prstGeom prst="rect">
            <a:avLst/>
          </a:prstGeom>
          <a:noFill/>
        </p:spPr>
        <p:txBody>
          <a:bodyPr wrap="none" rtlCol="0">
            <a:spAutoFit/>
          </a:bodyPr>
          <a:lstStyle/>
          <a:p>
            <a:r>
              <a:rPr kumimoji="1" lang="ja-JP" altLang="en-US" dirty="0"/>
              <a:t>凹面鏡</a:t>
            </a:r>
          </a:p>
        </p:txBody>
      </p:sp>
      <p:cxnSp>
        <p:nvCxnSpPr>
          <p:cNvPr id="70" name="直線矢印コネクタ 69">
            <a:extLst>
              <a:ext uri="{FF2B5EF4-FFF2-40B4-BE49-F238E27FC236}">
                <a16:creationId xmlns:a16="http://schemas.microsoft.com/office/drawing/2014/main" id="{302032FC-0384-7F41-87E6-DC89B7A44F65}"/>
              </a:ext>
            </a:extLst>
          </p:cNvPr>
          <p:cNvCxnSpPr>
            <a:cxnSpLocks/>
          </p:cNvCxnSpPr>
          <p:nvPr/>
        </p:nvCxnSpPr>
        <p:spPr>
          <a:xfrm>
            <a:off x="6431923" y="1967497"/>
            <a:ext cx="302616" cy="91060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5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7" grpId="0" animBg="1"/>
      <p:bldP spid="18" grpId="0" animBg="1"/>
      <p:bldP spid="19" grpId="0"/>
      <p:bldP spid="21" grpId="0" animBg="1"/>
      <p:bldP spid="22" grpId="0"/>
      <p:bldP spid="23" grpId="0"/>
      <p:bldP spid="24" grpId="0"/>
      <p:bldP spid="25" grpId="0" animBg="1"/>
      <p:bldP spid="26" grpId="0"/>
      <p:bldP spid="27" grpId="0" animBg="1"/>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音響光学偏向子（</a:t>
            </a:r>
            <a:r>
              <a:rPr lang="en-US" altLang="ja-JP" dirty="0"/>
              <a:t>AOD</a:t>
            </a:r>
            <a:r>
              <a:rPr lang="ja-JP" altLang="en-US" dirty="0"/>
              <a:t>）を用いる利点</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154195" y="1738428"/>
            <a:ext cx="6527115" cy="4093428"/>
          </a:xfrm>
          <a:prstGeom prst="rect">
            <a:avLst/>
          </a:prstGeom>
          <a:noFill/>
        </p:spPr>
        <p:txBody>
          <a:bodyPr wrap="square" rtlCol="0">
            <a:spAutoFit/>
          </a:bodyPr>
          <a:lstStyle/>
          <a:p>
            <a:pPr marL="342900" indent="-342900">
              <a:buFont typeface="Wingdings" charset="2"/>
              <a:buChar char="ü"/>
            </a:pPr>
            <a:endParaRPr kumimoji="1" lang="en-US" altLang="ja-JP" sz="2000" dirty="0"/>
          </a:p>
          <a:p>
            <a:pPr marL="342900" indent="-342900">
              <a:buFont typeface="Wingdings" charset="2"/>
              <a:buChar char="ü"/>
            </a:pPr>
            <a:r>
              <a:rPr lang="ja-JP" altLang="en-US" sz="2000" dirty="0">
                <a:solidFill>
                  <a:srgbClr val="FF0000"/>
                </a:solidFill>
              </a:rPr>
              <a:t>高い空間分解能</a:t>
            </a:r>
            <a:endParaRPr lang="en-US" altLang="ja-JP" sz="2000" dirty="0">
              <a:solidFill>
                <a:srgbClr val="FF0000"/>
              </a:solidFill>
            </a:endParaRPr>
          </a:p>
          <a:p>
            <a:r>
              <a:rPr lang="ja-JP" altLang="en-US" sz="2000" dirty="0"/>
              <a:t>　</a:t>
            </a:r>
            <a:r>
              <a:rPr lang="en-US" altLang="ja-JP" sz="2000" dirty="0"/>
              <a:t>	</a:t>
            </a:r>
            <a:r>
              <a:rPr lang="ja-JP" altLang="en-US" sz="2000" dirty="0"/>
              <a:t>光学的分解能に依存せず、周波数カウント精度に依存</a:t>
            </a:r>
            <a:endParaRPr lang="en-US" altLang="ja-JP" sz="2000" dirty="0"/>
          </a:p>
          <a:p>
            <a:r>
              <a:rPr lang="en-US" altLang="ja-JP" sz="2000" dirty="0"/>
              <a:t>	</a:t>
            </a:r>
            <a:r>
              <a:rPr lang="ja-JP" altLang="en-US" sz="2000" dirty="0"/>
              <a:t>光学的分解能の</a:t>
            </a:r>
            <a:r>
              <a:rPr lang="en-US" altLang="ja-JP" sz="2000" dirty="0"/>
              <a:t>10</a:t>
            </a:r>
            <a:r>
              <a:rPr lang="ja-JP" altLang="en-US" sz="2000" dirty="0"/>
              <a:t>倍の空間分解能</a:t>
            </a:r>
            <a:endParaRPr lang="en-US" altLang="ja-JP" sz="2000" dirty="0"/>
          </a:p>
          <a:p>
            <a:pPr marL="342900" indent="-342900">
              <a:buFont typeface="Wingdings" charset="2"/>
              <a:buChar char="ü"/>
            </a:pPr>
            <a:endParaRPr lang="en-US" altLang="ja-JP" sz="2000" dirty="0"/>
          </a:p>
          <a:p>
            <a:pPr marL="342900" indent="-342900">
              <a:buFont typeface="Wingdings" charset="2"/>
              <a:buChar char="ü"/>
            </a:pPr>
            <a:r>
              <a:rPr kumimoji="1" lang="ja-JP" altLang="en-US" sz="2000" dirty="0">
                <a:solidFill>
                  <a:srgbClr val="FF0000"/>
                </a:solidFill>
              </a:rPr>
              <a:t>機械的駆動部がない</a:t>
            </a:r>
            <a:endParaRPr kumimoji="1" lang="en-US" altLang="ja-JP" sz="2000" dirty="0">
              <a:solidFill>
                <a:srgbClr val="FF0000"/>
              </a:solidFill>
            </a:endParaRPr>
          </a:p>
          <a:p>
            <a:r>
              <a:rPr lang="en-US" altLang="ja-JP" sz="2000" dirty="0"/>
              <a:t>	</a:t>
            </a:r>
            <a:r>
              <a:rPr lang="ja-JP" altLang="en-US" sz="2000" dirty="0"/>
              <a:t>印加周波数により</a:t>
            </a:r>
            <a:r>
              <a:rPr lang="ja-JP" altLang="en-US" sz="2000"/>
              <a:t>回折角を掃引</a:t>
            </a:r>
            <a:endParaRPr lang="en-US" altLang="ja-JP" sz="2000" dirty="0"/>
          </a:p>
          <a:p>
            <a:pPr marL="342900" indent="-342900">
              <a:buFont typeface="Wingdings" charset="2"/>
              <a:buChar char="ü"/>
            </a:pPr>
            <a:endParaRPr kumimoji="1" lang="en-US" altLang="ja-JP" sz="2000" dirty="0"/>
          </a:p>
          <a:p>
            <a:pPr marL="342900" indent="-342900">
              <a:buFont typeface="Wingdings" charset="2"/>
              <a:buChar char="ü"/>
            </a:pPr>
            <a:r>
              <a:rPr lang="ja-JP" altLang="en-US" sz="2000" dirty="0">
                <a:solidFill>
                  <a:srgbClr val="FF0000"/>
                </a:solidFill>
              </a:rPr>
              <a:t>小型</a:t>
            </a:r>
            <a:endParaRPr lang="en-US" altLang="ja-JP" sz="2000" dirty="0">
              <a:solidFill>
                <a:srgbClr val="FF0000"/>
              </a:solidFill>
            </a:endParaRPr>
          </a:p>
          <a:p>
            <a:r>
              <a:rPr lang="en-US" altLang="ja-JP" sz="2000" dirty="0"/>
              <a:t>	450 mm x 600 mm</a:t>
            </a:r>
            <a:r>
              <a:rPr lang="ja-JP" altLang="en-US" sz="2000" dirty="0"/>
              <a:t>のブレッドボード上に収まる</a:t>
            </a:r>
            <a:endParaRPr lang="en-US" altLang="ja-JP" sz="2000" dirty="0"/>
          </a:p>
          <a:p>
            <a:pPr marL="342900" indent="-342900">
              <a:buFont typeface="Wingdings" charset="2"/>
              <a:buChar char="ü"/>
            </a:pPr>
            <a:endParaRPr lang="en-US" altLang="ja-JP" sz="2000" dirty="0"/>
          </a:p>
          <a:p>
            <a:pPr marL="342900" indent="-342900">
              <a:buFont typeface="Wingdings" charset="2"/>
              <a:buChar char="ü"/>
            </a:pPr>
            <a:r>
              <a:rPr kumimoji="1" lang="ja-JP" altLang="en-US" sz="2000" dirty="0">
                <a:solidFill>
                  <a:srgbClr val="FF0000"/>
                </a:solidFill>
              </a:rPr>
              <a:t>光源の周波数揺らぎの影響を受けない</a:t>
            </a:r>
            <a:endParaRPr kumimoji="1" lang="en-US" altLang="ja-JP" sz="2000" dirty="0">
              <a:solidFill>
                <a:srgbClr val="FF0000"/>
              </a:solidFill>
            </a:endParaRPr>
          </a:p>
          <a:p>
            <a:r>
              <a:rPr lang="en-US" altLang="ja-JP" sz="2000" dirty="0"/>
              <a:t>	</a:t>
            </a:r>
            <a:r>
              <a:rPr lang="ja-JP" altLang="en-US" sz="2000" dirty="0"/>
              <a:t>ビート信号を取得し周波数シフトをカウント</a:t>
            </a:r>
            <a:endParaRPr kumimoji="1" lang="en-US" altLang="ja-JP" sz="2000" dirty="0"/>
          </a:p>
        </p:txBody>
      </p:sp>
      <p:sp>
        <p:nvSpPr>
          <p:cNvPr id="6" name="角丸四角形 5"/>
          <p:cNvSpPr/>
          <p:nvPr/>
        </p:nvSpPr>
        <p:spPr>
          <a:xfrm>
            <a:off x="677332" y="1629833"/>
            <a:ext cx="7354323" cy="4492443"/>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5410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DECIGO</a:t>
            </a:r>
            <a:r>
              <a:rPr kumimoji="1" lang="ja-JP" altLang="en-US" dirty="0"/>
              <a:t>への導入にむけて</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4" name="図形グループ 3"/>
          <p:cNvGrpSpPr/>
          <p:nvPr/>
        </p:nvGrpSpPr>
        <p:grpSpPr>
          <a:xfrm>
            <a:off x="1086068" y="2172138"/>
            <a:ext cx="6446346" cy="2972007"/>
            <a:chOff x="1268026" y="1740779"/>
            <a:chExt cx="7090396" cy="3305893"/>
          </a:xfrm>
        </p:grpSpPr>
        <p:sp>
          <p:nvSpPr>
            <p:cNvPr id="5" name="台形 4"/>
            <p:cNvSpPr/>
            <p:nvPr/>
          </p:nvSpPr>
          <p:spPr>
            <a:xfrm rot="16465693">
              <a:off x="2329641" y="2504130"/>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rot="265693">
              <a:off x="3454513" y="3331010"/>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台形 6"/>
            <p:cNvSpPr/>
            <p:nvPr/>
          </p:nvSpPr>
          <p:spPr>
            <a:xfrm rot="16200000">
              <a:off x="2327816" y="2446893"/>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455535" y="3200141"/>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台形 8"/>
            <p:cNvSpPr/>
            <p:nvPr/>
          </p:nvSpPr>
          <p:spPr>
            <a:xfrm rot="15979354">
              <a:off x="2362241" y="2373452"/>
              <a:ext cx="347454" cy="1911902"/>
            </a:xfrm>
            <a:prstGeom prst="trapezoid">
              <a:avLst>
                <a:gd name="adj" fmla="val 3823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rot="21379354">
              <a:off x="3446669" y="3087843"/>
              <a:ext cx="57281" cy="40540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台形 10"/>
            <p:cNvSpPr/>
            <p:nvPr/>
          </p:nvSpPr>
          <p:spPr>
            <a:xfrm rot="16697840">
              <a:off x="4352903" y="2559067"/>
              <a:ext cx="694805" cy="2317566"/>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円/楕円 11"/>
            <p:cNvSpPr/>
            <p:nvPr/>
          </p:nvSpPr>
          <p:spPr>
            <a:xfrm rot="497840" flipH="1">
              <a:off x="5788151" y="3534553"/>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台形 12"/>
            <p:cNvSpPr/>
            <p:nvPr/>
          </p:nvSpPr>
          <p:spPr>
            <a:xfrm rot="16200000">
              <a:off x="4378832" y="2229803"/>
              <a:ext cx="694805" cy="2317566"/>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円/楕円 13"/>
            <p:cNvSpPr/>
            <p:nvPr/>
          </p:nvSpPr>
          <p:spPr>
            <a:xfrm flipH="1">
              <a:off x="5825854" y="3039397"/>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台形 14"/>
            <p:cNvSpPr/>
            <p:nvPr/>
          </p:nvSpPr>
          <p:spPr>
            <a:xfrm rot="15430027">
              <a:off x="4332021" y="1847337"/>
              <a:ext cx="694805" cy="2317566"/>
            </a:xfrm>
            <a:prstGeom prst="trapezoid">
              <a:avLst>
                <a:gd name="adj" fmla="val 26075"/>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円/楕円 15"/>
            <p:cNvSpPr/>
            <p:nvPr/>
          </p:nvSpPr>
          <p:spPr>
            <a:xfrm rot="20830027" flipH="1">
              <a:off x="5749936" y="2416407"/>
              <a:ext cx="99605" cy="694806"/>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409640" y="2911163"/>
              <a:ext cx="172720" cy="955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356600" y="3866291"/>
              <a:ext cx="694120" cy="400110"/>
            </a:xfrm>
            <a:prstGeom prst="rect">
              <a:avLst/>
            </a:prstGeom>
            <a:noFill/>
          </p:spPr>
          <p:txBody>
            <a:bodyPr wrap="none" rtlCol="0">
              <a:spAutoFit/>
            </a:bodyPr>
            <a:lstStyle/>
            <a:p>
              <a:r>
                <a:rPr kumimoji="1" lang="en-US" altLang="ja-JP" sz="2000" dirty="0"/>
                <a:t>1 km</a:t>
              </a:r>
              <a:endParaRPr kumimoji="1" lang="ja-JP" altLang="en-US" sz="2000" dirty="0"/>
            </a:p>
          </p:txBody>
        </p:sp>
        <p:cxnSp>
          <p:nvCxnSpPr>
            <p:cNvPr id="19" name="直線矢印コネクタ 18"/>
            <p:cNvCxnSpPr/>
            <p:nvPr/>
          </p:nvCxnSpPr>
          <p:spPr>
            <a:xfrm>
              <a:off x="5939106" y="3083433"/>
              <a:ext cx="0" cy="63256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6262618" y="2365345"/>
              <a:ext cx="0" cy="190673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rot="20964055">
              <a:off x="1424682" y="3192084"/>
              <a:ext cx="263900" cy="5159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68026" y="2793135"/>
              <a:ext cx="613081" cy="369332"/>
            </a:xfrm>
            <a:prstGeom prst="rect">
              <a:avLst/>
            </a:prstGeom>
            <a:noFill/>
          </p:spPr>
          <p:txBody>
            <a:bodyPr wrap="none" rtlCol="0">
              <a:spAutoFit/>
            </a:bodyPr>
            <a:lstStyle/>
            <a:p>
              <a:r>
                <a:rPr kumimoji="1" lang="en-US" altLang="ja-JP" dirty="0"/>
                <a:t>AOD</a:t>
              </a:r>
              <a:endParaRPr kumimoji="1" lang="ja-JP" altLang="en-US" dirty="0"/>
            </a:p>
          </p:txBody>
        </p:sp>
        <p:sp>
          <p:nvSpPr>
            <p:cNvPr id="23" name="片側の 2 つの角を切り取った四角形 22"/>
            <p:cNvSpPr/>
            <p:nvPr/>
          </p:nvSpPr>
          <p:spPr>
            <a:xfrm rot="5400000">
              <a:off x="6911870" y="3408515"/>
              <a:ext cx="247857" cy="342337"/>
            </a:xfrm>
            <a:prstGeom prst="snip2SameRect">
              <a:avLst>
                <a:gd name="adj1" fmla="val 37777"/>
                <a:gd name="adj2" fmla="val 0"/>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840927" y="3047143"/>
              <a:ext cx="474960" cy="400110"/>
            </a:xfrm>
            <a:prstGeom prst="rect">
              <a:avLst/>
            </a:prstGeom>
            <a:noFill/>
          </p:spPr>
          <p:txBody>
            <a:bodyPr wrap="none" rtlCol="0">
              <a:spAutoFit/>
            </a:bodyPr>
            <a:lstStyle/>
            <a:p>
              <a:r>
                <a:rPr kumimoji="1" lang="en-US" altLang="ja-JP" sz="2000" dirty="0"/>
                <a:t>PD</a:t>
              </a:r>
              <a:endParaRPr kumimoji="1" lang="ja-JP" altLang="en-US" sz="2000" dirty="0"/>
            </a:p>
          </p:txBody>
        </p:sp>
        <p:sp>
          <p:nvSpPr>
            <p:cNvPr id="25" name="テキスト ボックス 24"/>
            <p:cNvSpPr txBox="1"/>
            <p:nvPr/>
          </p:nvSpPr>
          <p:spPr>
            <a:xfrm>
              <a:off x="7234183" y="3370568"/>
              <a:ext cx="1124239" cy="400110"/>
            </a:xfrm>
            <a:prstGeom prst="rect">
              <a:avLst/>
            </a:prstGeom>
            <a:noFill/>
          </p:spPr>
          <p:txBody>
            <a:bodyPr wrap="none" rtlCol="0">
              <a:spAutoFit/>
            </a:bodyPr>
            <a:lstStyle/>
            <a:p>
              <a:r>
                <a:rPr lang="en-US" altLang="ja-JP" sz="2000" i="1" dirty="0" err="1"/>
                <a:t>φ</a:t>
              </a:r>
              <a:r>
                <a:rPr lang="en-US" altLang="ja-JP" sz="2000" dirty="0"/>
                <a:t>=20 cm</a:t>
              </a:r>
              <a:endParaRPr kumimoji="1" lang="ja-JP" altLang="en-US" sz="2000" dirty="0"/>
            </a:p>
          </p:txBody>
        </p:sp>
        <p:sp>
          <p:nvSpPr>
            <p:cNvPr id="26" name="テキスト ボックス 25"/>
            <p:cNvSpPr txBox="1"/>
            <p:nvPr/>
          </p:nvSpPr>
          <p:spPr>
            <a:xfrm>
              <a:off x="6965195" y="2714101"/>
              <a:ext cx="184666" cy="369332"/>
            </a:xfrm>
            <a:prstGeom prst="rect">
              <a:avLst/>
            </a:prstGeom>
            <a:noFill/>
          </p:spPr>
          <p:txBody>
            <a:bodyPr wrap="none" rtlCol="0">
              <a:spAutoFit/>
            </a:bodyPr>
            <a:lstStyle/>
            <a:p>
              <a:endParaRPr kumimoji="1" lang="ja-JP" altLang="en-US" dirty="0"/>
            </a:p>
          </p:txBody>
        </p:sp>
        <p:cxnSp>
          <p:nvCxnSpPr>
            <p:cNvPr id="27" name="直線矢印コネクタ 26"/>
            <p:cNvCxnSpPr/>
            <p:nvPr/>
          </p:nvCxnSpPr>
          <p:spPr>
            <a:xfrm flipH="1">
              <a:off x="1625594" y="2319464"/>
              <a:ext cx="4048424" cy="4588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2639347" y="1740779"/>
              <a:ext cx="1584377" cy="578685"/>
            </a:xfrm>
            <a:prstGeom prst="rect">
              <a:avLst/>
            </a:prstGeom>
            <a:solidFill>
              <a:srgbClr val="FFFFFF"/>
            </a:solidFill>
          </p:spPr>
          <p:txBody>
            <a:bodyPr wrap="none" rtlCol="0">
              <a:spAutoFit/>
            </a:bodyPr>
            <a:lstStyle/>
            <a:p>
              <a:r>
                <a:rPr kumimoji="1" lang="en-US" altLang="ja-JP" sz="2400" dirty="0"/>
                <a:t>1000 km</a:t>
              </a:r>
              <a:r>
                <a:rPr kumimoji="1" lang="ja-JP" altLang="en-US" sz="2400" dirty="0"/>
                <a:t> </a:t>
              </a:r>
            </a:p>
          </p:txBody>
        </p:sp>
        <p:sp>
          <p:nvSpPr>
            <p:cNvPr id="29" name="テキスト ボックス 28"/>
            <p:cNvSpPr txBox="1"/>
            <p:nvPr/>
          </p:nvSpPr>
          <p:spPr>
            <a:xfrm>
              <a:off x="4906304" y="3205438"/>
              <a:ext cx="902260" cy="400110"/>
            </a:xfrm>
            <a:prstGeom prst="rect">
              <a:avLst/>
            </a:prstGeom>
            <a:noFill/>
          </p:spPr>
          <p:txBody>
            <a:bodyPr wrap="none" rtlCol="0">
              <a:spAutoFit/>
            </a:bodyPr>
            <a:lstStyle/>
            <a:p>
              <a:r>
                <a:rPr kumimoji="1" lang="en-US" altLang="ja-JP" sz="2000" dirty="0"/>
                <a:t>28.5 m</a:t>
              </a:r>
              <a:endParaRPr kumimoji="1" lang="ja-JP" altLang="en-US" sz="2000" dirty="0"/>
            </a:p>
          </p:txBody>
        </p:sp>
        <p:sp>
          <p:nvSpPr>
            <p:cNvPr id="31" name="テキスト ボックス 30"/>
            <p:cNvSpPr txBox="1"/>
            <p:nvPr/>
          </p:nvSpPr>
          <p:spPr>
            <a:xfrm>
              <a:off x="2215143" y="4562047"/>
              <a:ext cx="4460822" cy="484625"/>
            </a:xfrm>
            <a:prstGeom prst="rect">
              <a:avLst/>
            </a:prstGeom>
            <a:noFill/>
          </p:spPr>
          <p:txBody>
            <a:bodyPr wrap="none" rtlCol="0">
              <a:spAutoFit/>
            </a:bodyPr>
            <a:lstStyle/>
            <a:p>
              <a:r>
                <a:rPr kumimoji="1" lang="ja-JP" altLang="en-US" sz="2000" dirty="0">
                  <a:solidFill>
                    <a:srgbClr val="FF0000"/>
                  </a:solidFill>
                </a:rPr>
                <a:t>必要な周波数カウント精度</a:t>
              </a:r>
              <a:r>
                <a:rPr kumimoji="1" lang="en-US" altLang="ja-JP" sz="2000" dirty="0">
                  <a:solidFill>
                    <a:srgbClr val="FF0000"/>
                  </a:solidFill>
                </a:rPr>
                <a:t>: 10</a:t>
              </a:r>
              <a:r>
                <a:rPr lang="en-US" altLang="ja-JP" sz="2000" dirty="0">
                  <a:solidFill>
                    <a:srgbClr val="FF0000"/>
                  </a:solidFill>
                </a:rPr>
                <a:t> kHz</a:t>
              </a:r>
              <a:endParaRPr kumimoji="1" lang="ja-JP" altLang="en-US" sz="2000" dirty="0">
                <a:solidFill>
                  <a:srgbClr val="FF0000"/>
                </a:solidFill>
              </a:endParaRPr>
            </a:p>
          </p:txBody>
        </p:sp>
      </p:grpSp>
      <p:sp>
        <p:nvSpPr>
          <p:cNvPr id="32" name="テキスト ボックス 31"/>
          <p:cNvSpPr txBox="1"/>
          <p:nvPr/>
        </p:nvSpPr>
        <p:spPr>
          <a:xfrm>
            <a:off x="426631" y="1489378"/>
            <a:ext cx="8260169" cy="400110"/>
          </a:xfrm>
          <a:prstGeom prst="rect">
            <a:avLst/>
          </a:prstGeom>
          <a:noFill/>
          <a:ln>
            <a:solidFill>
              <a:srgbClr val="FF6600"/>
            </a:solidFill>
          </a:ln>
        </p:spPr>
        <p:txBody>
          <a:bodyPr wrap="none" rtlCol="0">
            <a:spAutoFit/>
          </a:bodyPr>
          <a:lstStyle/>
          <a:p>
            <a:r>
              <a:rPr kumimoji="1" lang="ja-JP" altLang="en-US" sz="2000" dirty="0"/>
              <a:t>１０００</a:t>
            </a:r>
            <a:r>
              <a:rPr kumimoji="1" lang="en-US" altLang="ja-JP" sz="2000" dirty="0"/>
              <a:t> km</a:t>
            </a:r>
            <a:r>
              <a:rPr lang="ja-JP" altLang="en-US" sz="2000" dirty="0"/>
              <a:t>離れた位置において</a:t>
            </a:r>
            <a:r>
              <a:rPr lang="en-US" altLang="ja-JP" sz="2000" dirty="0"/>
              <a:t>1 km </a:t>
            </a:r>
            <a:r>
              <a:rPr lang="ja-JP" altLang="en-US" sz="2000" dirty="0"/>
              <a:t>掃引して</a:t>
            </a:r>
            <a:r>
              <a:rPr lang="en-US" altLang="ja-JP" sz="2000" dirty="0"/>
              <a:t>1m</a:t>
            </a:r>
            <a:r>
              <a:rPr lang="ja-JP" altLang="en-US" sz="2000" dirty="0"/>
              <a:t>の分解能を得る事を想定</a:t>
            </a:r>
            <a:endParaRPr kumimoji="1" lang="ja-JP" altLang="en-US" sz="2000" dirty="0"/>
          </a:p>
        </p:txBody>
      </p:sp>
      <p:sp>
        <p:nvSpPr>
          <p:cNvPr id="35" name="テキスト ボックス 34"/>
          <p:cNvSpPr txBox="1"/>
          <p:nvPr/>
        </p:nvSpPr>
        <p:spPr>
          <a:xfrm>
            <a:off x="3522651" y="5312470"/>
            <a:ext cx="1390124" cy="646331"/>
          </a:xfrm>
          <a:prstGeom prst="rect">
            <a:avLst/>
          </a:prstGeom>
          <a:noFill/>
        </p:spPr>
        <p:txBody>
          <a:bodyPr wrap="none" rtlCol="0">
            <a:spAutoFit/>
          </a:bodyPr>
          <a:lstStyle/>
          <a:p>
            <a:pPr marL="285750" indent="-285750">
              <a:buFont typeface="Arial"/>
              <a:buChar char="•"/>
            </a:pPr>
            <a:r>
              <a:rPr kumimoji="1" lang="ja-JP" altLang="en-US" dirty="0"/>
              <a:t>受光強度</a:t>
            </a:r>
            <a:endParaRPr kumimoji="1" lang="en-US" altLang="ja-JP" dirty="0"/>
          </a:p>
          <a:p>
            <a:pPr marL="285750" indent="-285750">
              <a:buFont typeface="Arial"/>
              <a:buChar char="•"/>
            </a:pPr>
            <a:r>
              <a:rPr lang="ja-JP" altLang="en-US" dirty="0"/>
              <a:t>掃引時間</a:t>
            </a:r>
            <a:endParaRPr kumimoji="1" lang="ja-JP" altLang="en-US" dirty="0"/>
          </a:p>
        </p:txBody>
      </p:sp>
      <p:sp>
        <p:nvSpPr>
          <p:cNvPr id="36" name="屈折矢印 35"/>
          <p:cNvSpPr/>
          <p:nvPr/>
        </p:nvSpPr>
        <p:spPr>
          <a:xfrm rot="5400000">
            <a:off x="2606566" y="5144145"/>
            <a:ext cx="674414" cy="674414"/>
          </a:xfrm>
          <a:prstGeom prst="ben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5B9D21B2-CC5A-024C-8624-88CBDC677DD6}"/>
              </a:ext>
            </a:extLst>
          </p:cNvPr>
          <p:cNvSpPr txBox="1"/>
          <p:nvPr/>
        </p:nvSpPr>
        <p:spPr>
          <a:xfrm>
            <a:off x="2661404" y="4269252"/>
            <a:ext cx="877163" cy="369332"/>
          </a:xfrm>
          <a:prstGeom prst="rect">
            <a:avLst/>
          </a:prstGeom>
          <a:noFill/>
        </p:spPr>
        <p:txBody>
          <a:bodyPr wrap="none" rtlCol="0">
            <a:spAutoFit/>
          </a:bodyPr>
          <a:lstStyle/>
          <a:p>
            <a:r>
              <a:rPr kumimoji="1" lang="ja-JP" altLang="en-US"/>
              <a:t>凹面鏡</a:t>
            </a:r>
          </a:p>
        </p:txBody>
      </p:sp>
    </p:spTree>
    <p:extLst>
      <p:ext uri="{BB962C8B-B14F-4D97-AF65-F5344CB8AC3E}">
        <p14:creationId xmlns:p14="http://schemas.microsoft.com/office/powerpoint/2010/main" val="3315329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受光強度</a:t>
            </a:r>
          </a:p>
        </p:txBody>
      </p:sp>
      <p:sp>
        <p:nvSpPr>
          <p:cNvPr id="3" name="日付プレースホルダー 2"/>
          <p:cNvSpPr>
            <a:spLocks noGrp="1"/>
          </p:cNvSpPr>
          <p:nvPr>
            <p:ph type="dt" sz="half" idx="10"/>
          </p:nvPr>
        </p:nvSpPr>
        <p:spPr/>
        <p:txBody>
          <a:bodyPr/>
          <a:lstStyle/>
          <a:p>
            <a:r>
              <a:rPr lang="en-US" altLang="ja-JP" dirty="0"/>
              <a:t>2018/11/2 DECIGO workshop @</a:t>
            </a:r>
            <a:r>
              <a:rPr lang="ja-JP" altLang="en-US" dirty="0"/>
              <a:t>名古屋大学</a:t>
            </a:r>
          </a:p>
        </p:txBody>
      </p:sp>
      <p:grpSp>
        <p:nvGrpSpPr>
          <p:cNvPr id="26" name="図形グループ 25"/>
          <p:cNvGrpSpPr/>
          <p:nvPr/>
        </p:nvGrpSpPr>
        <p:grpSpPr>
          <a:xfrm>
            <a:off x="5004320" y="1578723"/>
            <a:ext cx="3320485" cy="3071059"/>
            <a:chOff x="5366315" y="1070528"/>
            <a:chExt cx="3320485" cy="3071059"/>
          </a:xfrm>
        </p:grpSpPr>
        <p:pic>
          <p:nvPicPr>
            <p:cNvPr id="25" name="図 24"/>
            <p:cNvPicPr>
              <a:picLocks noChangeAspect="1"/>
            </p:cNvPicPr>
            <p:nvPr/>
          </p:nvPicPr>
          <p:blipFill>
            <a:blip r:embed="rId3"/>
            <a:stretch>
              <a:fillRect/>
            </a:stretch>
          </p:blipFill>
          <p:spPr>
            <a:xfrm>
              <a:off x="5366315" y="1070528"/>
              <a:ext cx="3320485" cy="3071059"/>
            </a:xfrm>
            <a:prstGeom prst="rect">
              <a:avLst/>
            </a:prstGeom>
          </p:spPr>
        </p:pic>
        <p:grpSp>
          <p:nvGrpSpPr>
            <p:cNvPr id="4" name="グループ化 38">
              <a:extLst>
                <a:ext uri="{FF2B5EF4-FFF2-40B4-BE49-F238E27FC236}">
                  <a16:creationId xmlns:a16="http://schemas.microsoft.com/office/drawing/2014/main" id="{C899C96F-118A-E141-AED8-9E9864B0351B}"/>
                </a:ext>
              </a:extLst>
            </p:cNvPr>
            <p:cNvGrpSpPr/>
            <p:nvPr/>
          </p:nvGrpSpPr>
          <p:grpSpPr>
            <a:xfrm>
              <a:off x="5877204" y="1184252"/>
              <a:ext cx="2698217" cy="2609343"/>
              <a:chOff x="5445379" y="982613"/>
              <a:chExt cx="2698217" cy="2609343"/>
            </a:xfrm>
          </p:grpSpPr>
          <p:grpSp>
            <p:nvGrpSpPr>
              <p:cNvPr id="5" name="図形グループ 4"/>
              <p:cNvGrpSpPr/>
              <p:nvPr/>
            </p:nvGrpSpPr>
            <p:grpSpPr>
              <a:xfrm>
                <a:off x="6482690" y="1098462"/>
                <a:ext cx="1523151" cy="379634"/>
                <a:chOff x="7018971" y="3336483"/>
                <a:chExt cx="1523151" cy="338554"/>
              </a:xfrm>
            </p:grpSpPr>
            <p:sp>
              <p:nvSpPr>
                <p:cNvPr id="22" name="円/楕円 21"/>
                <p:cNvSpPr/>
                <p:nvPr/>
              </p:nvSpPr>
              <p:spPr>
                <a:xfrm rot="19059765">
                  <a:off x="7643930" y="3422250"/>
                  <a:ext cx="898192" cy="23114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7018971" y="3336483"/>
                  <a:ext cx="590326" cy="338554"/>
                </a:xfrm>
                <a:prstGeom prst="rect">
                  <a:avLst/>
                </a:prstGeom>
                <a:solidFill>
                  <a:schemeClr val="bg1"/>
                </a:solidFill>
              </p:spPr>
              <p:txBody>
                <a:bodyPr wrap="none" rtlCol="0">
                  <a:spAutoFit/>
                </a:bodyPr>
                <a:lstStyle/>
                <a:p>
                  <a:r>
                    <a:rPr kumimoji="1" lang="en-US" altLang="ja-JP" sz="1600" dirty="0"/>
                    <a:t> 1 Hz</a:t>
                  </a:r>
                  <a:endParaRPr kumimoji="1" lang="ja-JP" altLang="en-US" sz="1600" dirty="0"/>
                </a:p>
              </p:txBody>
            </p:sp>
            <p:cxnSp>
              <p:nvCxnSpPr>
                <p:cNvPr id="24" name="直線矢印コネクタ 23"/>
                <p:cNvCxnSpPr>
                  <a:cxnSpLocks/>
                </p:cNvCxnSpPr>
                <p:nvPr/>
              </p:nvCxnSpPr>
              <p:spPr>
                <a:xfrm flipH="1" flipV="1">
                  <a:off x="7616099" y="3545174"/>
                  <a:ext cx="263319" cy="21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図形グループ 5"/>
              <p:cNvGrpSpPr/>
              <p:nvPr/>
            </p:nvGrpSpPr>
            <p:grpSpPr>
              <a:xfrm>
                <a:off x="5702722" y="1866600"/>
                <a:ext cx="1714117" cy="537819"/>
                <a:chOff x="6304714" y="4006475"/>
                <a:chExt cx="1714117" cy="537819"/>
              </a:xfrm>
            </p:grpSpPr>
            <p:sp>
              <p:nvSpPr>
                <p:cNvPr id="19" name="円/楕円 18"/>
                <p:cNvSpPr/>
                <p:nvPr/>
              </p:nvSpPr>
              <p:spPr>
                <a:xfrm rot="3218988">
                  <a:off x="6785859" y="3525330"/>
                  <a:ext cx="407416" cy="136970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テキスト ボックス 19"/>
                <p:cNvSpPr txBox="1"/>
                <p:nvPr/>
              </p:nvSpPr>
              <p:spPr>
                <a:xfrm>
                  <a:off x="7324510" y="4205740"/>
                  <a:ext cx="694321" cy="338554"/>
                </a:xfrm>
                <a:prstGeom prst="rect">
                  <a:avLst/>
                </a:prstGeom>
                <a:solidFill>
                  <a:schemeClr val="bg1"/>
                </a:solidFill>
              </p:spPr>
              <p:txBody>
                <a:bodyPr wrap="none" rtlCol="0">
                  <a:spAutoFit/>
                </a:bodyPr>
                <a:lstStyle/>
                <a:p>
                  <a:r>
                    <a:rPr kumimoji="1" lang="en-US" altLang="ja-JP" sz="1600" dirty="0"/>
                    <a:t> 10 Hz</a:t>
                  </a:r>
                  <a:endParaRPr kumimoji="1" lang="ja-JP" altLang="en-US" sz="1600" dirty="0"/>
                </a:p>
              </p:txBody>
            </p:sp>
            <p:cxnSp>
              <p:nvCxnSpPr>
                <p:cNvPr id="21" name="直線矢印コネクタ 20"/>
                <p:cNvCxnSpPr>
                  <a:stCxn id="19" idx="6"/>
                </p:cNvCxnSpPr>
                <p:nvPr/>
              </p:nvCxnSpPr>
              <p:spPr>
                <a:xfrm>
                  <a:off x="7110309" y="4374251"/>
                  <a:ext cx="31368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 name="正方形/長方形 6"/>
              <p:cNvSpPr/>
              <p:nvPr/>
            </p:nvSpPr>
            <p:spPr>
              <a:xfrm>
                <a:off x="5455031" y="982613"/>
                <a:ext cx="2688565" cy="645442"/>
              </a:xfrm>
              <a:prstGeom prst="rect">
                <a:avLst/>
              </a:prstGeom>
              <a:solidFill>
                <a:srgbClr val="3366FF">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 name="図形グループ 7"/>
              <p:cNvGrpSpPr/>
              <p:nvPr/>
            </p:nvGrpSpPr>
            <p:grpSpPr>
              <a:xfrm>
                <a:off x="5664404" y="2600945"/>
                <a:ext cx="1295482" cy="435560"/>
                <a:chOff x="6266396" y="4740820"/>
                <a:chExt cx="1295482" cy="435560"/>
              </a:xfrm>
            </p:grpSpPr>
            <p:sp>
              <p:nvSpPr>
                <p:cNvPr id="16" name="円/楕円 15"/>
                <p:cNvSpPr/>
                <p:nvPr/>
              </p:nvSpPr>
              <p:spPr>
                <a:xfrm rot="1843947">
                  <a:off x="6266396" y="4740820"/>
                  <a:ext cx="260749" cy="4355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761659" y="4795767"/>
                  <a:ext cx="800219" cy="338554"/>
                </a:xfrm>
                <a:prstGeom prst="rect">
                  <a:avLst/>
                </a:prstGeom>
                <a:solidFill>
                  <a:schemeClr val="bg1"/>
                </a:solidFill>
              </p:spPr>
              <p:txBody>
                <a:bodyPr wrap="none" rtlCol="0">
                  <a:spAutoFit/>
                </a:bodyPr>
                <a:lstStyle/>
                <a:p>
                  <a:r>
                    <a:rPr kumimoji="1" lang="en-US" altLang="ja-JP" sz="1600" dirty="0"/>
                    <a:t> 100 Hz</a:t>
                  </a:r>
                  <a:endParaRPr kumimoji="1" lang="ja-JP" altLang="en-US" sz="1600" dirty="0"/>
                </a:p>
              </p:txBody>
            </p:sp>
            <p:cxnSp>
              <p:nvCxnSpPr>
                <p:cNvPr id="18" name="直線矢印コネクタ 17"/>
                <p:cNvCxnSpPr>
                  <a:cxnSpLocks/>
                </p:cNvCxnSpPr>
                <p:nvPr/>
              </p:nvCxnSpPr>
              <p:spPr>
                <a:xfrm>
                  <a:off x="6580078" y="4970406"/>
                  <a:ext cx="30833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8"/>
              <p:cNvGrpSpPr/>
              <p:nvPr/>
            </p:nvGrpSpPr>
            <p:grpSpPr>
              <a:xfrm>
                <a:off x="5509879" y="3110391"/>
                <a:ext cx="1255802" cy="376442"/>
                <a:chOff x="6111871" y="5250266"/>
                <a:chExt cx="1255802" cy="376442"/>
              </a:xfrm>
            </p:grpSpPr>
            <p:sp>
              <p:nvSpPr>
                <p:cNvPr id="13" name="円/楕円 12"/>
                <p:cNvSpPr/>
                <p:nvPr/>
              </p:nvSpPr>
              <p:spPr>
                <a:xfrm rot="1561446">
                  <a:off x="6111871" y="5250266"/>
                  <a:ext cx="235266" cy="37644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4" name="テキスト ボックス 13"/>
                <p:cNvSpPr txBox="1"/>
                <p:nvPr/>
              </p:nvSpPr>
              <p:spPr>
                <a:xfrm>
                  <a:off x="6580078" y="5275361"/>
                  <a:ext cx="787595" cy="338554"/>
                </a:xfrm>
                <a:prstGeom prst="rect">
                  <a:avLst/>
                </a:prstGeom>
                <a:solidFill>
                  <a:schemeClr val="bg1"/>
                </a:solidFill>
              </p:spPr>
              <p:txBody>
                <a:bodyPr wrap="none" rtlCol="0">
                  <a:spAutoFit/>
                </a:bodyPr>
                <a:lstStyle/>
                <a:p>
                  <a:r>
                    <a:rPr kumimoji="1" lang="en-US" altLang="ja-JP" sz="1600" dirty="0">
                      <a:solidFill>
                        <a:srgbClr val="FF0000"/>
                      </a:solidFill>
                    </a:rPr>
                    <a:t> 10 kHz</a:t>
                  </a:r>
                  <a:endParaRPr kumimoji="1" lang="ja-JP" altLang="en-US" sz="1600" dirty="0">
                    <a:solidFill>
                      <a:srgbClr val="FF0000"/>
                    </a:solidFill>
                  </a:endParaRPr>
                </a:p>
              </p:txBody>
            </p:sp>
            <p:cxnSp>
              <p:nvCxnSpPr>
                <p:cNvPr id="15" name="直線矢印コネクタ 14"/>
                <p:cNvCxnSpPr>
                  <a:cxnSpLocks/>
                </p:cNvCxnSpPr>
                <p:nvPr/>
              </p:nvCxnSpPr>
              <p:spPr>
                <a:xfrm>
                  <a:off x="6359487" y="5438487"/>
                  <a:ext cx="33322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 name="正方形/長方形 9"/>
              <p:cNvSpPr/>
              <p:nvPr/>
            </p:nvSpPr>
            <p:spPr>
              <a:xfrm>
                <a:off x="5470264" y="3059888"/>
                <a:ext cx="2673332" cy="532068"/>
              </a:xfrm>
              <a:prstGeom prst="rect">
                <a:avLst/>
              </a:prstGeom>
              <a:solidFill>
                <a:schemeClr val="accent2">
                  <a:alpha val="2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455031" y="1628581"/>
                <a:ext cx="2688565" cy="935610"/>
              </a:xfrm>
              <a:prstGeom prst="rect">
                <a:avLst/>
              </a:prstGeom>
              <a:solidFill>
                <a:srgbClr val="008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445379" y="2568404"/>
                <a:ext cx="2673332" cy="491484"/>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30" name="テキスト ボックス 29"/>
          <p:cNvSpPr txBox="1"/>
          <p:nvPr/>
        </p:nvSpPr>
        <p:spPr>
          <a:xfrm>
            <a:off x="4494870" y="1266475"/>
            <a:ext cx="4480714" cy="338554"/>
          </a:xfrm>
          <a:prstGeom prst="rect">
            <a:avLst/>
          </a:prstGeom>
          <a:noFill/>
        </p:spPr>
        <p:txBody>
          <a:bodyPr wrap="none" rtlCol="0">
            <a:spAutoFit/>
          </a:bodyPr>
          <a:lstStyle/>
          <a:p>
            <a:r>
              <a:rPr kumimoji="1" lang="ja-JP" altLang="en-US" sz="1600" dirty="0"/>
              <a:t>受光強度の変化に伴う周波数カウント精度の推移</a:t>
            </a:r>
          </a:p>
        </p:txBody>
      </p:sp>
      <p:grpSp>
        <p:nvGrpSpPr>
          <p:cNvPr id="38" name="図形グループ 37"/>
          <p:cNvGrpSpPr/>
          <p:nvPr/>
        </p:nvGrpSpPr>
        <p:grpSpPr>
          <a:xfrm>
            <a:off x="1112381" y="1414979"/>
            <a:ext cx="2095345" cy="1859759"/>
            <a:chOff x="1278214" y="1616229"/>
            <a:chExt cx="2095345" cy="1859759"/>
          </a:xfrm>
        </p:grpSpPr>
        <p:sp>
          <p:nvSpPr>
            <p:cNvPr id="31" name="テキスト ボックス 30"/>
            <p:cNvSpPr txBox="1"/>
            <p:nvPr/>
          </p:nvSpPr>
          <p:spPr>
            <a:xfrm>
              <a:off x="1738224" y="1616229"/>
              <a:ext cx="1107996" cy="369332"/>
            </a:xfrm>
            <a:prstGeom prst="rect">
              <a:avLst/>
            </a:prstGeom>
            <a:noFill/>
          </p:spPr>
          <p:txBody>
            <a:bodyPr wrap="none" rtlCol="0">
              <a:spAutoFit/>
            </a:bodyPr>
            <a:lstStyle/>
            <a:p>
              <a:r>
                <a:rPr kumimoji="1" lang="ja-JP" altLang="en-US" dirty="0"/>
                <a:t>受光強度</a:t>
              </a:r>
            </a:p>
          </p:txBody>
        </p:sp>
        <p:sp>
          <p:nvSpPr>
            <p:cNvPr id="32" name="下矢印 31"/>
            <p:cNvSpPr/>
            <p:nvPr/>
          </p:nvSpPr>
          <p:spPr>
            <a:xfrm>
              <a:off x="1893839" y="1996554"/>
              <a:ext cx="735838" cy="293184"/>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282913" y="2312928"/>
              <a:ext cx="1924813" cy="369332"/>
            </a:xfrm>
            <a:prstGeom prst="rect">
              <a:avLst/>
            </a:prstGeom>
            <a:noFill/>
          </p:spPr>
          <p:txBody>
            <a:bodyPr wrap="none" rtlCol="0">
              <a:spAutoFit/>
            </a:bodyPr>
            <a:lstStyle/>
            <a:p>
              <a:r>
                <a:rPr kumimoji="1" lang="ja-JP" altLang="en-US" dirty="0"/>
                <a:t>ビート信号の</a:t>
              </a:r>
              <a:r>
                <a:rPr kumimoji="1" lang="en-US" altLang="ja-JP" dirty="0"/>
                <a:t>SN</a:t>
              </a:r>
              <a:r>
                <a:rPr kumimoji="1" lang="ja-JP" altLang="en-US" dirty="0"/>
                <a:t>比</a:t>
              </a:r>
            </a:p>
          </p:txBody>
        </p:sp>
        <p:sp>
          <p:nvSpPr>
            <p:cNvPr id="34" name="下矢印 33"/>
            <p:cNvSpPr/>
            <p:nvPr/>
          </p:nvSpPr>
          <p:spPr>
            <a:xfrm>
              <a:off x="1893839" y="2752536"/>
              <a:ext cx="735838" cy="293184"/>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278214" y="3106656"/>
              <a:ext cx="2095345" cy="369332"/>
            </a:xfrm>
            <a:prstGeom prst="rect">
              <a:avLst/>
            </a:prstGeom>
            <a:noFill/>
          </p:spPr>
          <p:txBody>
            <a:bodyPr wrap="none" rtlCol="0">
              <a:spAutoFit/>
            </a:bodyPr>
            <a:lstStyle/>
            <a:p>
              <a:r>
                <a:rPr kumimoji="1" lang="ja-JP" altLang="en-US" dirty="0"/>
                <a:t>周波数カウント精度</a:t>
              </a:r>
            </a:p>
          </p:txBody>
        </p:sp>
      </p:grpSp>
      <p:sp>
        <p:nvSpPr>
          <p:cNvPr id="36" name="テキスト ボックス 35"/>
          <p:cNvSpPr txBox="1"/>
          <p:nvPr/>
        </p:nvSpPr>
        <p:spPr>
          <a:xfrm>
            <a:off x="5641251" y="5695259"/>
            <a:ext cx="2608406" cy="400110"/>
          </a:xfrm>
          <a:prstGeom prst="rect">
            <a:avLst/>
          </a:prstGeom>
          <a:noFill/>
        </p:spPr>
        <p:txBody>
          <a:bodyPr wrap="none" rtlCol="0">
            <a:spAutoFit/>
          </a:bodyPr>
          <a:lstStyle/>
          <a:p>
            <a:r>
              <a:rPr lang="ja-JP" altLang="en-US" sz="2000" dirty="0"/>
              <a:t>光源必要</a:t>
            </a:r>
            <a:r>
              <a:rPr kumimoji="1" lang="ja-JP" altLang="en-US" sz="2000" dirty="0"/>
              <a:t>出力</a:t>
            </a:r>
            <a:r>
              <a:rPr lang="en-US" altLang="ja-JP" sz="2000" dirty="0"/>
              <a:t>: </a:t>
            </a:r>
            <a:r>
              <a:rPr kumimoji="1" lang="en-US" altLang="ja-JP" sz="2000" dirty="0">
                <a:solidFill>
                  <a:srgbClr val="FF0000"/>
                </a:solidFill>
              </a:rPr>
              <a:t>98 </a:t>
            </a:r>
            <a:r>
              <a:rPr kumimoji="1" lang="en-US" altLang="ja-JP" sz="2000" dirty="0" err="1">
                <a:solidFill>
                  <a:srgbClr val="FF0000"/>
                </a:solidFill>
              </a:rPr>
              <a:t>mW</a:t>
            </a:r>
            <a:endParaRPr kumimoji="1" lang="ja-JP" altLang="en-US" sz="2000" dirty="0">
              <a:solidFill>
                <a:srgbClr val="FF0000"/>
              </a:solidFill>
            </a:endParaRPr>
          </a:p>
        </p:txBody>
      </p:sp>
      <p:sp>
        <p:nvSpPr>
          <p:cNvPr id="37" name="テキスト ボックス 36"/>
          <p:cNvSpPr txBox="1"/>
          <p:nvPr/>
        </p:nvSpPr>
        <p:spPr>
          <a:xfrm>
            <a:off x="5598725" y="5152131"/>
            <a:ext cx="1903085" cy="400110"/>
          </a:xfrm>
          <a:prstGeom prst="rect">
            <a:avLst/>
          </a:prstGeom>
          <a:noFill/>
        </p:spPr>
        <p:txBody>
          <a:bodyPr wrap="none" rtlCol="0">
            <a:spAutoFit/>
          </a:bodyPr>
          <a:lstStyle/>
          <a:p>
            <a:r>
              <a:rPr kumimoji="1" lang="ja-JP" altLang="en-US" sz="2000" dirty="0"/>
              <a:t>受光強度</a:t>
            </a:r>
            <a:r>
              <a:rPr kumimoji="1" lang="en-US" altLang="ja-JP" sz="2000" dirty="0"/>
              <a:t>: 5</a:t>
            </a:r>
            <a:r>
              <a:rPr lang="en-US" altLang="ja-JP" sz="2000" dirty="0"/>
              <a:t> </a:t>
            </a:r>
            <a:r>
              <a:rPr lang="en-US" altLang="ja-JP" sz="2000" dirty="0" err="1"/>
              <a:t>μW</a:t>
            </a:r>
            <a:endParaRPr kumimoji="1" lang="ja-JP" altLang="en-US" sz="2000" dirty="0"/>
          </a:p>
        </p:txBody>
      </p:sp>
      <p:grpSp>
        <p:nvGrpSpPr>
          <p:cNvPr id="70" name="図形グループ 69"/>
          <p:cNvGrpSpPr/>
          <p:nvPr/>
        </p:nvGrpSpPr>
        <p:grpSpPr>
          <a:xfrm>
            <a:off x="78273" y="3540365"/>
            <a:ext cx="4926047" cy="2804736"/>
            <a:chOff x="78273" y="3540365"/>
            <a:chExt cx="4926047" cy="2804736"/>
          </a:xfrm>
        </p:grpSpPr>
        <p:grpSp>
          <p:nvGrpSpPr>
            <p:cNvPr id="69" name="図形グループ 68"/>
            <p:cNvGrpSpPr/>
            <p:nvPr/>
          </p:nvGrpSpPr>
          <p:grpSpPr>
            <a:xfrm>
              <a:off x="323243" y="3610509"/>
              <a:ext cx="4483277" cy="2675953"/>
              <a:chOff x="323243" y="3610509"/>
              <a:chExt cx="4483277" cy="2675953"/>
            </a:xfrm>
          </p:grpSpPr>
          <p:grpSp>
            <p:nvGrpSpPr>
              <p:cNvPr id="39" name="図形グループ 38"/>
              <p:cNvGrpSpPr/>
              <p:nvPr/>
            </p:nvGrpSpPr>
            <p:grpSpPr>
              <a:xfrm>
                <a:off x="323243" y="4144900"/>
                <a:ext cx="4483277" cy="2141562"/>
                <a:chOff x="1268026" y="1740779"/>
                <a:chExt cx="7223263" cy="3096949"/>
              </a:xfrm>
            </p:grpSpPr>
            <p:sp>
              <p:nvSpPr>
                <p:cNvPr id="40" name="台形 39"/>
                <p:cNvSpPr/>
                <p:nvPr/>
              </p:nvSpPr>
              <p:spPr>
                <a:xfrm rot="16465693">
                  <a:off x="2329641" y="2504130"/>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1" name="円/楕円 40"/>
                <p:cNvSpPr/>
                <p:nvPr/>
              </p:nvSpPr>
              <p:spPr>
                <a:xfrm rot="265693">
                  <a:off x="3454513" y="3331010"/>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2" name="台形 41"/>
                <p:cNvSpPr/>
                <p:nvPr/>
              </p:nvSpPr>
              <p:spPr>
                <a:xfrm rot="16200000">
                  <a:off x="2327816" y="2446893"/>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3" name="円/楕円 42"/>
                <p:cNvSpPr/>
                <p:nvPr/>
              </p:nvSpPr>
              <p:spPr>
                <a:xfrm>
                  <a:off x="3455535" y="3200141"/>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4" name="台形 43"/>
                <p:cNvSpPr/>
                <p:nvPr/>
              </p:nvSpPr>
              <p:spPr>
                <a:xfrm rot="15979354">
                  <a:off x="2362241" y="2373452"/>
                  <a:ext cx="347454" cy="1911902"/>
                </a:xfrm>
                <a:prstGeom prst="trapezoid">
                  <a:avLst>
                    <a:gd name="adj" fmla="val 3823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5" name="円/楕円 44"/>
                <p:cNvSpPr/>
                <p:nvPr/>
              </p:nvSpPr>
              <p:spPr>
                <a:xfrm rot="21379354">
                  <a:off x="3446669" y="3087843"/>
                  <a:ext cx="57281" cy="40540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6" name="台形 45"/>
                <p:cNvSpPr/>
                <p:nvPr/>
              </p:nvSpPr>
              <p:spPr>
                <a:xfrm rot="16697840">
                  <a:off x="4352903" y="2559066"/>
                  <a:ext cx="694806" cy="2317565"/>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47" name="円/楕円 46"/>
                <p:cNvSpPr/>
                <p:nvPr/>
              </p:nvSpPr>
              <p:spPr>
                <a:xfrm rot="497840" flipH="1">
                  <a:off x="5788151" y="3534553"/>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8" name="台形 47"/>
                <p:cNvSpPr/>
                <p:nvPr/>
              </p:nvSpPr>
              <p:spPr>
                <a:xfrm rot="16200000">
                  <a:off x="4378832" y="2229803"/>
                  <a:ext cx="694805" cy="2317566"/>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49" name="円/楕円 48"/>
                <p:cNvSpPr/>
                <p:nvPr/>
              </p:nvSpPr>
              <p:spPr>
                <a:xfrm flipH="1">
                  <a:off x="5825854" y="3039397"/>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0" name="台形 49"/>
                <p:cNvSpPr/>
                <p:nvPr/>
              </p:nvSpPr>
              <p:spPr>
                <a:xfrm rot="15430027">
                  <a:off x="4332021" y="1847337"/>
                  <a:ext cx="694805" cy="2317566"/>
                </a:xfrm>
                <a:prstGeom prst="trapezoid">
                  <a:avLst>
                    <a:gd name="adj" fmla="val 26075"/>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51" name="円/楕円 50"/>
                <p:cNvSpPr/>
                <p:nvPr/>
              </p:nvSpPr>
              <p:spPr>
                <a:xfrm rot="20830027" flipH="1">
                  <a:off x="5749936" y="2416407"/>
                  <a:ext cx="99605" cy="694806"/>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2" name="円/楕円 51"/>
                <p:cNvSpPr/>
                <p:nvPr/>
              </p:nvSpPr>
              <p:spPr>
                <a:xfrm>
                  <a:off x="3409640" y="2911163"/>
                  <a:ext cx="172720" cy="955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3" name="テキスト ボックス 52"/>
                <p:cNvSpPr txBox="1"/>
                <p:nvPr/>
              </p:nvSpPr>
              <p:spPr>
                <a:xfrm>
                  <a:off x="6356600" y="3866292"/>
                  <a:ext cx="907655" cy="489589"/>
                </a:xfrm>
                <a:prstGeom prst="rect">
                  <a:avLst/>
                </a:prstGeom>
                <a:noFill/>
              </p:spPr>
              <p:txBody>
                <a:bodyPr wrap="none" rtlCol="0">
                  <a:spAutoFit/>
                </a:bodyPr>
                <a:lstStyle/>
                <a:p>
                  <a:r>
                    <a:rPr kumimoji="1" lang="en-US" altLang="ja-JP" sz="1600" dirty="0"/>
                    <a:t>1 km</a:t>
                  </a:r>
                  <a:endParaRPr kumimoji="1" lang="ja-JP" altLang="en-US" sz="1600" dirty="0"/>
                </a:p>
              </p:txBody>
            </p:sp>
            <p:cxnSp>
              <p:nvCxnSpPr>
                <p:cNvPr id="54" name="直線矢印コネクタ 53"/>
                <p:cNvCxnSpPr/>
                <p:nvPr/>
              </p:nvCxnSpPr>
              <p:spPr>
                <a:xfrm>
                  <a:off x="5939106" y="3083433"/>
                  <a:ext cx="0" cy="63256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6262618" y="2365345"/>
                  <a:ext cx="0" cy="190673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6" name="正方形/長方形 55"/>
                <p:cNvSpPr/>
                <p:nvPr/>
              </p:nvSpPr>
              <p:spPr>
                <a:xfrm rot="20964055">
                  <a:off x="1424682" y="3192084"/>
                  <a:ext cx="263900" cy="5159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7" name="テキスト ボックス 56"/>
                <p:cNvSpPr txBox="1"/>
                <p:nvPr/>
              </p:nvSpPr>
              <p:spPr>
                <a:xfrm>
                  <a:off x="1268026" y="2793134"/>
                  <a:ext cx="866658" cy="489589"/>
                </a:xfrm>
                <a:prstGeom prst="rect">
                  <a:avLst/>
                </a:prstGeom>
                <a:noFill/>
              </p:spPr>
              <p:txBody>
                <a:bodyPr wrap="none" rtlCol="0">
                  <a:spAutoFit/>
                </a:bodyPr>
                <a:lstStyle/>
                <a:p>
                  <a:r>
                    <a:rPr kumimoji="1" lang="en-US" altLang="ja-JP" sz="1600" dirty="0"/>
                    <a:t>AOD</a:t>
                  </a:r>
                  <a:endParaRPr kumimoji="1" lang="ja-JP" altLang="en-US" sz="1600" dirty="0"/>
                </a:p>
              </p:txBody>
            </p:sp>
            <p:sp>
              <p:nvSpPr>
                <p:cNvPr id="58" name="片側の 2 つの角を切り取った四角形 57"/>
                <p:cNvSpPr/>
                <p:nvPr/>
              </p:nvSpPr>
              <p:spPr>
                <a:xfrm rot="5400000">
                  <a:off x="6670098" y="3310451"/>
                  <a:ext cx="247857" cy="342337"/>
                </a:xfrm>
                <a:prstGeom prst="snip2SameRect">
                  <a:avLst>
                    <a:gd name="adj1" fmla="val 37777"/>
                    <a:gd name="adj2" fmla="val 0"/>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9" name="テキスト ボックス 58"/>
                <p:cNvSpPr txBox="1"/>
                <p:nvPr/>
              </p:nvSpPr>
              <p:spPr>
                <a:xfrm>
                  <a:off x="6417323" y="2931198"/>
                  <a:ext cx="638946" cy="489589"/>
                </a:xfrm>
                <a:prstGeom prst="rect">
                  <a:avLst/>
                </a:prstGeom>
                <a:noFill/>
              </p:spPr>
              <p:txBody>
                <a:bodyPr wrap="none" rtlCol="0">
                  <a:spAutoFit/>
                </a:bodyPr>
                <a:lstStyle/>
                <a:p>
                  <a:r>
                    <a:rPr kumimoji="1" lang="en-US" altLang="ja-JP" sz="1600" dirty="0"/>
                    <a:t>PD</a:t>
                  </a:r>
                  <a:endParaRPr kumimoji="1" lang="ja-JP" altLang="en-US" sz="1600" dirty="0"/>
                </a:p>
              </p:txBody>
            </p:sp>
            <p:sp>
              <p:nvSpPr>
                <p:cNvPr id="60" name="テキスト ボックス 59"/>
                <p:cNvSpPr txBox="1"/>
                <p:nvPr/>
              </p:nvSpPr>
              <p:spPr>
                <a:xfrm>
                  <a:off x="7056270" y="3219782"/>
                  <a:ext cx="1435019" cy="489589"/>
                </a:xfrm>
                <a:prstGeom prst="rect">
                  <a:avLst/>
                </a:prstGeom>
                <a:noFill/>
              </p:spPr>
              <p:txBody>
                <a:bodyPr wrap="none" rtlCol="0">
                  <a:spAutoFit/>
                </a:bodyPr>
                <a:lstStyle/>
                <a:p>
                  <a:r>
                    <a:rPr lang="en-US" altLang="ja-JP" sz="1600" i="1" dirty="0" err="1"/>
                    <a:t>φ</a:t>
                  </a:r>
                  <a:r>
                    <a:rPr lang="en-US" altLang="ja-JP" sz="1600" dirty="0"/>
                    <a:t>=20 cm</a:t>
                  </a:r>
                  <a:endParaRPr kumimoji="1" lang="ja-JP" altLang="en-US" sz="1600" dirty="0"/>
                </a:p>
              </p:txBody>
            </p:sp>
            <p:sp>
              <p:nvSpPr>
                <p:cNvPr id="61" name="テキスト ボックス 60"/>
                <p:cNvSpPr txBox="1"/>
                <p:nvPr/>
              </p:nvSpPr>
              <p:spPr>
                <a:xfrm>
                  <a:off x="6965195" y="2714101"/>
                  <a:ext cx="283021" cy="489589"/>
                </a:xfrm>
                <a:prstGeom prst="rect">
                  <a:avLst/>
                </a:prstGeom>
                <a:noFill/>
              </p:spPr>
              <p:txBody>
                <a:bodyPr wrap="none" rtlCol="0">
                  <a:spAutoFit/>
                </a:bodyPr>
                <a:lstStyle/>
                <a:p>
                  <a:endParaRPr kumimoji="1" lang="ja-JP" altLang="en-US" sz="1600" dirty="0"/>
                </a:p>
              </p:txBody>
            </p:sp>
            <p:cxnSp>
              <p:nvCxnSpPr>
                <p:cNvPr id="62" name="直線矢印コネクタ 61"/>
                <p:cNvCxnSpPr/>
                <p:nvPr/>
              </p:nvCxnSpPr>
              <p:spPr>
                <a:xfrm flipH="1">
                  <a:off x="1625594" y="2319464"/>
                  <a:ext cx="4048424" cy="4588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2639347" y="1740779"/>
                  <a:ext cx="1385806" cy="489589"/>
                </a:xfrm>
                <a:prstGeom prst="rect">
                  <a:avLst/>
                </a:prstGeom>
                <a:solidFill>
                  <a:srgbClr val="FFFFFF"/>
                </a:solidFill>
              </p:spPr>
              <p:txBody>
                <a:bodyPr wrap="none" rtlCol="0">
                  <a:spAutoFit/>
                </a:bodyPr>
                <a:lstStyle/>
                <a:p>
                  <a:r>
                    <a:rPr kumimoji="1" lang="en-US" altLang="ja-JP" sz="1600" dirty="0"/>
                    <a:t>1000 km</a:t>
                  </a:r>
                  <a:r>
                    <a:rPr kumimoji="1" lang="ja-JP" altLang="en-US" sz="1600" dirty="0"/>
                    <a:t> </a:t>
                  </a:r>
                </a:p>
              </p:txBody>
            </p:sp>
            <p:sp>
              <p:nvSpPr>
                <p:cNvPr id="64" name="テキスト ボックス 63"/>
                <p:cNvSpPr txBox="1"/>
                <p:nvPr/>
              </p:nvSpPr>
              <p:spPr>
                <a:xfrm>
                  <a:off x="4659440" y="3187586"/>
                  <a:ext cx="1162853" cy="489589"/>
                </a:xfrm>
                <a:prstGeom prst="rect">
                  <a:avLst/>
                </a:prstGeom>
                <a:noFill/>
              </p:spPr>
              <p:txBody>
                <a:bodyPr wrap="none" rtlCol="0">
                  <a:spAutoFit/>
                </a:bodyPr>
                <a:lstStyle/>
                <a:p>
                  <a:r>
                    <a:rPr kumimoji="1" lang="en-US" altLang="ja-JP" sz="1600" dirty="0"/>
                    <a:t>28.5 m</a:t>
                  </a:r>
                  <a:endParaRPr kumimoji="1" lang="ja-JP" altLang="en-US" sz="1600" dirty="0"/>
                </a:p>
              </p:txBody>
            </p:sp>
            <p:sp>
              <p:nvSpPr>
                <p:cNvPr id="65" name="テキスト ボックス 64"/>
                <p:cNvSpPr txBox="1"/>
                <p:nvPr/>
              </p:nvSpPr>
              <p:spPr>
                <a:xfrm>
                  <a:off x="1815992" y="4348139"/>
                  <a:ext cx="4806866" cy="489589"/>
                </a:xfrm>
                <a:prstGeom prst="rect">
                  <a:avLst/>
                </a:prstGeom>
                <a:noFill/>
              </p:spPr>
              <p:txBody>
                <a:bodyPr wrap="none" rtlCol="0">
                  <a:spAutoFit/>
                </a:bodyPr>
                <a:lstStyle/>
                <a:p>
                  <a:r>
                    <a:rPr kumimoji="1" lang="ja-JP" altLang="en-US" sz="1600" dirty="0">
                      <a:solidFill>
                        <a:srgbClr val="FF0000"/>
                      </a:solidFill>
                    </a:rPr>
                    <a:t>必要な周波数カウント精度</a:t>
                  </a:r>
                  <a:r>
                    <a:rPr kumimoji="1" lang="en-US" altLang="ja-JP" sz="1600" dirty="0">
                      <a:solidFill>
                        <a:srgbClr val="FF0000"/>
                      </a:solidFill>
                    </a:rPr>
                    <a:t>: 10</a:t>
                  </a:r>
                  <a:r>
                    <a:rPr lang="en-US" altLang="ja-JP" sz="1600" dirty="0">
                      <a:solidFill>
                        <a:srgbClr val="FF0000"/>
                      </a:solidFill>
                    </a:rPr>
                    <a:t> kHz</a:t>
                  </a:r>
                  <a:endParaRPr kumimoji="1" lang="ja-JP" altLang="en-US" sz="1600" dirty="0">
                    <a:solidFill>
                      <a:srgbClr val="FF0000"/>
                    </a:solidFill>
                  </a:endParaRPr>
                </a:p>
              </p:txBody>
            </p:sp>
          </p:grpSp>
          <p:sp>
            <p:nvSpPr>
              <p:cNvPr id="66" name="テキスト ボックス 65"/>
              <p:cNvSpPr txBox="1"/>
              <p:nvPr/>
            </p:nvSpPr>
            <p:spPr>
              <a:xfrm>
                <a:off x="660137" y="3610509"/>
                <a:ext cx="3374842" cy="584776"/>
              </a:xfrm>
              <a:prstGeom prst="rect">
                <a:avLst/>
              </a:prstGeom>
              <a:noFill/>
              <a:ln>
                <a:noFill/>
              </a:ln>
            </p:spPr>
            <p:txBody>
              <a:bodyPr wrap="none" rtlCol="0">
                <a:spAutoFit/>
              </a:bodyPr>
              <a:lstStyle/>
              <a:p>
                <a:r>
                  <a:rPr kumimoji="1" lang="ja-JP" altLang="en-US" sz="1600" u="sng" dirty="0"/>
                  <a:t>１０００</a:t>
                </a:r>
                <a:r>
                  <a:rPr kumimoji="1" lang="en-US" altLang="ja-JP" sz="1600" u="sng" dirty="0"/>
                  <a:t> km</a:t>
                </a:r>
                <a:r>
                  <a:rPr lang="ja-JP" altLang="en-US" sz="1600" u="sng" dirty="0"/>
                  <a:t>離れた位置において</a:t>
                </a:r>
                <a:r>
                  <a:rPr lang="en-US" altLang="ja-JP" sz="1600" u="sng" dirty="0"/>
                  <a:t>1 km </a:t>
                </a:r>
              </a:p>
              <a:p>
                <a:r>
                  <a:rPr lang="ja-JP" altLang="en-US" sz="1600" u="sng" dirty="0"/>
                  <a:t>掃引して</a:t>
                </a:r>
                <a:r>
                  <a:rPr lang="en-US" altLang="ja-JP" sz="1600" u="sng" dirty="0"/>
                  <a:t>1m</a:t>
                </a:r>
                <a:r>
                  <a:rPr lang="ja-JP" altLang="en-US" sz="1600" u="sng" dirty="0"/>
                  <a:t>の分解能を得る事を想定</a:t>
                </a:r>
                <a:endParaRPr kumimoji="1" lang="ja-JP" altLang="en-US" sz="1600" u="sng" dirty="0"/>
              </a:p>
            </p:txBody>
          </p:sp>
        </p:grpSp>
        <p:sp>
          <p:nvSpPr>
            <p:cNvPr id="68" name="角丸四角形 67"/>
            <p:cNvSpPr/>
            <p:nvPr/>
          </p:nvSpPr>
          <p:spPr>
            <a:xfrm>
              <a:off x="78273" y="3540365"/>
              <a:ext cx="4926047" cy="2804736"/>
            </a:xfrm>
            <a:prstGeom prst="roundRect">
              <a:avLst/>
            </a:prstGeom>
            <a:noFill/>
            <a:ln w="28575"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800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掃引速度</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pic>
        <p:nvPicPr>
          <p:cNvPr id="32" name="図 31"/>
          <p:cNvPicPr>
            <a:picLocks noChangeAspect="1"/>
          </p:cNvPicPr>
          <p:nvPr/>
        </p:nvPicPr>
        <p:blipFill>
          <a:blip r:embed="rId2"/>
          <a:stretch>
            <a:fillRect/>
          </a:stretch>
        </p:blipFill>
        <p:spPr>
          <a:xfrm>
            <a:off x="3954372" y="1417638"/>
            <a:ext cx="5085959" cy="2108812"/>
          </a:xfrm>
          <a:prstGeom prst="rect">
            <a:avLst/>
          </a:prstGeom>
        </p:spPr>
      </p:pic>
      <p:sp>
        <p:nvSpPr>
          <p:cNvPr id="33" name="テキスト ボックス 32"/>
          <p:cNvSpPr txBox="1"/>
          <p:nvPr/>
        </p:nvSpPr>
        <p:spPr>
          <a:xfrm>
            <a:off x="298050" y="1820705"/>
            <a:ext cx="3996106" cy="369332"/>
          </a:xfrm>
          <a:prstGeom prst="rect">
            <a:avLst/>
          </a:prstGeom>
          <a:noFill/>
        </p:spPr>
        <p:txBody>
          <a:bodyPr wrap="none" rtlCol="0">
            <a:spAutoFit/>
          </a:bodyPr>
          <a:lstStyle/>
          <a:p>
            <a:r>
              <a:rPr lang="ja-JP" altLang="en-US" dirty="0"/>
              <a:t>掃引速度は最低受光時間によって制限</a:t>
            </a:r>
            <a:endParaRPr kumimoji="1" lang="ja-JP" altLang="en-US" dirty="0"/>
          </a:p>
        </p:txBody>
      </p:sp>
      <p:sp>
        <p:nvSpPr>
          <p:cNvPr id="34" name="テキスト ボックス 33"/>
          <p:cNvSpPr txBox="1"/>
          <p:nvPr/>
        </p:nvSpPr>
        <p:spPr>
          <a:xfrm>
            <a:off x="298050" y="3106776"/>
            <a:ext cx="2745689" cy="369332"/>
          </a:xfrm>
          <a:prstGeom prst="rect">
            <a:avLst/>
          </a:prstGeom>
          <a:noFill/>
        </p:spPr>
        <p:txBody>
          <a:bodyPr wrap="none" rtlCol="0">
            <a:spAutoFit/>
          </a:bodyPr>
          <a:lstStyle/>
          <a:p>
            <a:r>
              <a:rPr kumimoji="1" lang="ja-JP" altLang="en-US" dirty="0"/>
              <a:t>ゲートタイム　</a:t>
            </a:r>
            <a:r>
              <a:rPr kumimoji="1" lang="en-US" altLang="ja-JP" dirty="0"/>
              <a:t>1 </a:t>
            </a:r>
            <a:r>
              <a:rPr kumimoji="1" lang="en-US" altLang="ja-JP" dirty="0" err="1"/>
              <a:t>ms</a:t>
            </a:r>
            <a:r>
              <a:rPr kumimoji="1" lang="en-US" altLang="ja-JP" dirty="0"/>
              <a:t>(100 Hz)</a:t>
            </a:r>
            <a:endParaRPr kumimoji="1" lang="ja-JP" altLang="en-US" dirty="0"/>
          </a:p>
        </p:txBody>
      </p:sp>
      <p:sp>
        <p:nvSpPr>
          <p:cNvPr id="35" name="テキスト ボックス 34"/>
          <p:cNvSpPr txBox="1"/>
          <p:nvPr/>
        </p:nvSpPr>
        <p:spPr>
          <a:xfrm>
            <a:off x="298050" y="2460445"/>
            <a:ext cx="3335882" cy="646331"/>
          </a:xfrm>
          <a:prstGeom prst="rect">
            <a:avLst/>
          </a:prstGeom>
          <a:noFill/>
        </p:spPr>
        <p:txBody>
          <a:bodyPr wrap="none" rtlCol="0">
            <a:spAutoFit/>
          </a:bodyPr>
          <a:lstStyle/>
          <a:p>
            <a:r>
              <a:rPr kumimoji="1" lang="en-US" altLang="ja-JP" dirty="0"/>
              <a:t>AOD</a:t>
            </a:r>
            <a:r>
              <a:rPr lang="ja-JP" altLang="en-US" dirty="0"/>
              <a:t>のパルススイッチングにより</a:t>
            </a:r>
            <a:endParaRPr lang="en-US" altLang="ja-JP" dirty="0"/>
          </a:p>
          <a:p>
            <a:r>
              <a:rPr kumimoji="1" lang="ja-JP" altLang="en-US" dirty="0"/>
              <a:t>受光時間を制御</a:t>
            </a:r>
          </a:p>
        </p:txBody>
      </p:sp>
      <p:grpSp>
        <p:nvGrpSpPr>
          <p:cNvPr id="37" name="図形グループ 36"/>
          <p:cNvGrpSpPr/>
          <p:nvPr/>
        </p:nvGrpSpPr>
        <p:grpSpPr>
          <a:xfrm>
            <a:off x="78273" y="3565715"/>
            <a:ext cx="4926047" cy="2804736"/>
            <a:chOff x="78273" y="3540365"/>
            <a:chExt cx="4926047" cy="2804736"/>
          </a:xfrm>
        </p:grpSpPr>
        <p:grpSp>
          <p:nvGrpSpPr>
            <p:cNvPr id="38" name="図形グループ 37"/>
            <p:cNvGrpSpPr/>
            <p:nvPr/>
          </p:nvGrpSpPr>
          <p:grpSpPr>
            <a:xfrm>
              <a:off x="323243" y="3610509"/>
              <a:ext cx="4483277" cy="2675953"/>
              <a:chOff x="323243" y="3610509"/>
              <a:chExt cx="4483277" cy="2675953"/>
            </a:xfrm>
          </p:grpSpPr>
          <p:grpSp>
            <p:nvGrpSpPr>
              <p:cNvPr id="40" name="図形グループ 39"/>
              <p:cNvGrpSpPr/>
              <p:nvPr/>
            </p:nvGrpSpPr>
            <p:grpSpPr>
              <a:xfrm>
                <a:off x="323243" y="4144900"/>
                <a:ext cx="4483277" cy="2141562"/>
                <a:chOff x="1268026" y="1740779"/>
                <a:chExt cx="7223263" cy="3096949"/>
              </a:xfrm>
            </p:grpSpPr>
            <p:sp>
              <p:nvSpPr>
                <p:cNvPr id="42" name="台形 41"/>
                <p:cNvSpPr/>
                <p:nvPr/>
              </p:nvSpPr>
              <p:spPr>
                <a:xfrm rot="16465693">
                  <a:off x="2329641" y="2504130"/>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3" name="円/楕円 42"/>
                <p:cNvSpPr/>
                <p:nvPr/>
              </p:nvSpPr>
              <p:spPr>
                <a:xfrm rot="265693">
                  <a:off x="3454513" y="3331010"/>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4" name="台形 43"/>
                <p:cNvSpPr/>
                <p:nvPr/>
              </p:nvSpPr>
              <p:spPr>
                <a:xfrm rot="16200000">
                  <a:off x="2327816" y="2446893"/>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5" name="円/楕円 44"/>
                <p:cNvSpPr/>
                <p:nvPr/>
              </p:nvSpPr>
              <p:spPr>
                <a:xfrm>
                  <a:off x="3455535" y="3200141"/>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6" name="台形 45"/>
                <p:cNvSpPr/>
                <p:nvPr/>
              </p:nvSpPr>
              <p:spPr>
                <a:xfrm rot="15979354">
                  <a:off x="2362241" y="2373452"/>
                  <a:ext cx="347454" cy="1911902"/>
                </a:xfrm>
                <a:prstGeom prst="trapezoid">
                  <a:avLst>
                    <a:gd name="adj" fmla="val 3823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7" name="円/楕円 46"/>
                <p:cNvSpPr/>
                <p:nvPr/>
              </p:nvSpPr>
              <p:spPr>
                <a:xfrm rot="21379354">
                  <a:off x="3446669" y="3087843"/>
                  <a:ext cx="57281" cy="40540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48" name="台形 47"/>
                <p:cNvSpPr/>
                <p:nvPr/>
              </p:nvSpPr>
              <p:spPr>
                <a:xfrm rot="16697840">
                  <a:off x="4352903" y="2559066"/>
                  <a:ext cx="694806" cy="2317565"/>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49" name="円/楕円 48"/>
                <p:cNvSpPr/>
                <p:nvPr/>
              </p:nvSpPr>
              <p:spPr>
                <a:xfrm rot="497840" flipH="1">
                  <a:off x="5788151" y="3534553"/>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0" name="台形 49"/>
                <p:cNvSpPr/>
                <p:nvPr/>
              </p:nvSpPr>
              <p:spPr>
                <a:xfrm rot="16200000">
                  <a:off x="4378832" y="2229803"/>
                  <a:ext cx="694805" cy="2317566"/>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51" name="円/楕円 50"/>
                <p:cNvSpPr/>
                <p:nvPr/>
              </p:nvSpPr>
              <p:spPr>
                <a:xfrm flipH="1">
                  <a:off x="5825854" y="3039397"/>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2" name="台形 51"/>
                <p:cNvSpPr/>
                <p:nvPr/>
              </p:nvSpPr>
              <p:spPr>
                <a:xfrm rot="15430027">
                  <a:off x="4332021" y="1847337"/>
                  <a:ext cx="694805" cy="2317566"/>
                </a:xfrm>
                <a:prstGeom prst="trapezoid">
                  <a:avLst>
                    <a:gd name="adj" fmla="val 26075"/>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53" name="円/楕円 52"/>
                <p:cNvSpPr/>
                <p:nvPr/>
              </p:nvSpPr>
              <p:spPr>
                <a:xfrm rot="20830027" flipH="1">
                  <a:off x="5749936" y="2416407"/>
                  <a:ext cx="99605" cy="694806"/>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4" name="円/楕円 53"/>
                <p:cNvSpPr/>
                <p:nvPr/>
              </p:nvSpPr>
              <p:spPr>
                <a:xfrm>
                  <a:off x="3409640" y="2911163"/>
                  <a:ext cx="172720" cy="955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5" name="テキスト ボックス 54"/>
                <p:cNvSpPr txBox="1"/>
                <p:nvPr/>
              </p:nvSpPr>
              <p:spPr>
                <a:xfrm>
                  <a:off x="6356600" y="3866292"/>
                  <a:ext cx="907655" cy="489589"/>
                </a:xfrm>
                <a:prstGeom prst="rect">
                  <a:avLst/>
                </a:prstGeom>
                <a:noFill/>
              </p:spPr>
              <p:txBody>
                <a:bodyPr wrap="none" rtlCol="0">
                  <a:spAutoFit/>
                </a:bodyPr>
                <a:lstStyle/>
                <a:p>
                  <a:r>
                    <a:rPr kumimoji="1" lang="en-US" altLang="ja-JP" sz="1600" dirty="0"/>
                    <a:t>1 km</a:t>
                  </a:r>
                  <a:endParaRPr kumimoji="1" lang="ja-JP" altLang="en-US" sz="1600" dirty="0"/>
                </a:p>
              </p:txBody>
            </p:sp>
            <p:cxnSp>
              <p:nvCxnSpPr>
                <p:cNvPr id="56" name="直線矢印コネクタ 55"/>
                <p:cNvCxnSpPr/>
                <p:nvPr/>
              </p:nvCxnSpPr>
              <p:spPr>
                <a:xfrm>
                  <a:off x="5939106" y="3083433"/>
                  <a:ext cx="0" cy="63256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p:nvPr/>
              </p:nvCxnSpPr>
              <p:spPr>
                <a:xfrm>
                  <a:off x="6262618" y="2365345"/>
                  <a:ext cx="0" cy="190673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8" name="正方形/長方形 57"/>
                <p:cNvSpPr/>
                <p:nvPr/>
              </p:nvSpPr>
              <p:spPr>
                <a:xfrm rot="20964055">
                  <a:off x="1424682" y="3192084"/>
                  <a:ext cx="263900" cy="5159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59" name="テキスト ボックス 58"/>
                <p:cNvSpPr txBox="1"/>
                <p:nvPr/>
              </p:nvSpPr>
              <p:spPr>
                <a:xfrm>
                  <a:off x="1268026" y="2793134"/>
                  <a:ext cx="866658" cy="489589"/>
                </a:xfrm>
                <a:prstGeom prst="rect">
                  <a:avLst/>
                </a:prstGeom>
                <a:noFill/>
              </p:spPr>
              <p:txBody>
                <a:bodyPr wrap="none" rtlCol="0">
                  <a:spAutoFit/>
                </a:bodyPr>
                <a:lstStyle/>
                <a:p>
                  <a:r>
                    <a:rPr kumimoji="1" lang="en-US" altLang="ja-JP" sz="1600" dirty="0"/>
                    <a:t>AOD</a:t>
                  </a:r>
                  <a:endParaRPr kumimoji="1" lang="ja-JP" altLang="en-US" sz="1600" dirty="0"/>
                </a:p>
              </p:txBody>
            </p:sp>
            <p:sp>
              <p:nvSpPr>
                <p:cNvPr id="60" name="片側の 2 つの角を切り取った四角形 59"/>
                <p:cNvSpPr/>
                <p:nvPr/>
              </p:nvSpPr>
              <p:spPr>
                <a:xfrm rot="5400000">
                  <a:off x="6670098" y="3310451"/>
                  <a:ext cx="247857" cy="342337"/>
                </a:xfrm>
                <a:prstGeom prst="snip2SameRect">
                  <a:avLst>
                    <a:gd name="adj1" fmla="val 37777"/>
                    <a:gd name="adj2" fmla="val 0"/>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61" name="テキスト ボックス 60"/>
                <p:cNvSpPr txBox="1"/>
                <p:nvPr/>
              </p:nvSpPr>
              <p:spPr>
                <a:xfrm>
                  <a:off x="6417323" y="2931198"/>
                  <a:ext cx="638946" cy="489589"/>
                </a:xfrm>
                <a:prstGeom prst="rect">
                  <a:avLst/>
                </a:prstGeom>
                <a:noFill/>
              </p:spPr>
              <p:txBody>
                <a:bodyPr wrap="none" rtlCol="0">
                  <a:spAutoFit/>
                </a:bodyPr>
                <a:lstStyle/>
                <a:p>
                  <a:r>
                    <a:rPr kumimoji="1" lang="en-US" altLang="ja-JP" sz="1600" dirty="0"/>
                    <a:t>PD</a:t>
                  </a:r>
                  <a:endParaRPr kumimoji="1" lang="ja-JP" altLang="en-US" sz="1600" dirty="0"/>
                </a:p>
              </p:txBody>
            </p:sp>
            <p:sp>
              <p:nvSpPr>
                <p:cNvPr id="62" name="テキスト ボックス 61"/>
                <p:cNvSpPr txBox="1"/>
                <p:nvPr/>
              </p:nvSpPr>
              <p:spPr>
                <a:xfrm>
                  <a:off x="7056270" y="3219782"/>
                  <a:ext cx="1435019" cy="489589"/>
                </a:xfrm>
                <a:prstGeom prst="rect">
                  <a:avLst/>
                </a:prstGeom>
                <a:noFill/>
              </p:spPr>
              <p:txBody>
                <a:bodyPr wrap="none" rtlCol="0">
                  <a:spAutoFit/>
                </a:bodyPr>
                <a:lstStyle/>
                <a:p>
                  <a:r>
                    <a:rPr lang="en-US" altLang="ja-JP" sz="1600" i="1" dirty="0" err="1"/>
                    <a:t>φ</a:t>
                  </a:r>
                  <a:r>
                    <a:rPr lang="en-US" altLang="ja-JP" sz="1600" dirty="0"/>
                    <a:t>=20 cm</a:t>
                  </a:r>
                  <a:endParaRPr kumimoji="1" lang="ja-JP" altLang="en-US" sz="1600" dirty="0"/>
                </a:p>
              </p:txBody>
            </p:sp>
            <p:sp>
              <p:nvSpPr>
                <p:cNvPr id="63" name="テキスト ボックス 62"/>
                <p:cNvSpPr txBox="1"/>
                <p:nvPr/>
              </p:nvSpPr>
              <p:spPr>
                <a:xfrm>
                  <a:off x="6965195" y="2714101"/>
                  <a:ext cx="283021" cy="489589"/>
                </a:xfrm>
                <a:prstGeom prst="rect">
                  <a:avLst/>
                </a:prstGeom>
                <a:noFill/>
              </p:spPr>
              <p:txBody>
                <a:bodyPr wrap="none" rtlCol="0">
                  <a:spAutoFit/>
                </a:bodyPr>
                <a:lstStyle/>
                <a:p>
                  <a:endParaRPr kumimoji="1" lang="ja-JP" altLang="en-US" sz="1600" dirty="0"/>
                </a:p>
              </p:txBody>
            </p:sp>
            <p:cxnSp>
              <p:nvCxnSpPr>
                <p:cNvPr id="64" name="直線矢印コネクタ 63"/>
                <p:cNvCxnSpPr/>
                <p:nvPr/>
              </p:nvCxnSpPr>
              <p:spPr>
                <a:xfrm flipH="1">
                  <a:off x="1625594" y="2319464"/>
                  <a:ext cx="4048424" cy="4588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2639347" y="1740779"/>
                  <a:ext cx="1385806" cy="489589"/>
                </a:xfrm>
                <a:prstGeom prst="rect">
                  <a:avLst/>
                </a:prstGeom>
                <a:solidFill>
                  <a:srgbClr val="FFFFFF"/>
                </a:solidFill>
              </p:spPr>
              <p:txBody>
                <a:bodyPr wrap="none" rtlCol="0">
                  <a:spAutoFit/>
                </a:bodyPr>
                <a:lstStyle/>
                <a:p>
                  <a:r>
                    <a:rPr kumimoji="1" lang="en-US" altLang="ja-JP" sz="1600" dirty="0"/>
                    <a:t>1000 km</a:t>
                  </a:r>
                  <a:r>
                    <a:rPr kumimoji="1" lang="ja-JP" altLang="en-US" sz="1600" dirty="0"/>
                    <a:t> </a:t>
                  </a:r>
                </a:p>
              </p:txBody>
            </p:sp>
            <p:sp>
              <p:nvSpPr>
                <p:cNvPr id="66" name="テキスト ボックス 65"/>
                <p:cNvSpPr txBox="1"/>
                <p:nvPr/>
              </p:nvSpPr>
              <p:spPr>
                <a:xfrm>
                  <a:off x="4659440" y="3187586"/>
                  <a:ext cx="1162853" cy="489589"/>
                </a:xfrm>
                <a:prstGeom prst="rect">
                  <a:avLst/>
                </a:prstGeom>
                <a:noFill/>
              </p:spPr>
              <p:txBody>
                <a:bodyPr wrap="none" rtlCol="0">
                  <a:spAutoFit/>
                </a:bodyPr>
                <a:lstStyle/>
                <a:p>
                  <a:r>
                    <a:rPr kumimoji="1" lang="en-US" altLang="ja-JP" sz="1600" dirty="0"/>
                    <a:t>28.5 m</a:t>
                  </a:r>
                  <a:endParaRPr kumimoji="1" lang="ja-JP" altLang="en-US" sz="1600" dirty="0"/>
                </a:p>
              </p:txBody>
            </p:sp>
            <p:sp>
              <p:nvSpPr>
                <p:cNvPr id="67" name="テキスト ボックス 66"/>
                <p:cNvSpPr txBox="1"/>
                <p:nvPr/>
              </p:nvSpPr>
              <p:spPr>
                <a:xfrm>
                  <a:off x="1815992" y="4348139"/>
                  <a:ext cx="4806866" cy="489589"/>
                </a:xfrm>
                <a:prstGeom prst="rect">
                  <a:avLst/>
                </a:prstGeom>
                <a:noFill/>
              </p:spPr>
              <p:txBody>
                <a:bodyPr wrap="none" rtlCol="0">
                  <a:spAutoFit/>
                </a:bodyPr>
                <a:lstStyle/>
                <a:p>
                  <a:r>
                    <a:rPr kumimoji="1" lang="ja-JP" altLang="en-US" sz="1600" dirty="0">
                      <a:solidFill>
                        <a:srgbClr val="FF0000"/>
                      </a:solidFill>
                    </a:rPr>
                    <a:t>必要な周波数カウント精度</a:t>
                  </a:r>
                  <a:r>
                    <a:rPr kumimoji="1" lang="en-US" altLang="ja-JP" sz="1600" dirty="0">
                      <a:solidFill>
                        <a:srgbClr val="FF0000"/>
                      </a:solidFill>
                    </a:rPr>
                    <a:t>: 10</a:t>
                  </a:r>
                  <a:r>
                    <a:rPr lang="en-US" altLang="ja-JP" sz="1600" dirty="0">
                      <a:solidFill>
                        <a:srgbClr val="FF0000"/>
                      </a:solidFill>
                    </a:rPr>
                    <a:t> kHz</a:t>
                  </a:r>
                  <a:endParaRPr kumimoji="1" lang="ja-JP" altLang="en-US" sz="1600" dirty="0">
                    <a:solidFill>
                      <a:srgbClr val="FF0000"/>
                    </a:solidFill>
                  </a:endParaRPr>
                </a:p>
              </p:txBody>
            </p:sp>
          </p:grpSp>
          <p:sp>
            <p:nvSpPr>
              <p:cNvPr id="41" name="テキスト ボックス 40"/>
              <p:cNvSpPr txBox="1"/>
              <p:nvPr/>
            </p:nvSpPr>
            <p:spPr>
              <a:xfrm>
                <a:off x="660137" y="3610509"/>
                <a:ext cx="3374842" cy="584776"/>
              </a:xfrm>
              <a:prstGeom prst="rect">
                <a:avLst/>
              </a:prstGeom>
              <a:noFill/>
              <a:ln>
                <a:noFill/>
              </a:ln>
            </p:spPr>
            <p:txBody>
              <a:bodyPr wrap="none" rtlCol="0">
                <a:spAutoFit/>
              </a:bodyPr>
              <a:lstStyle/>
              <a:p>
                <a:r>
                  <a:rPr kumimoji="1" lang="ja-JP" altLang="en-US" sz="1600" u="sng" dirty="0"/>
                  <a:t>１０００</a:t>
                </a:r>
                <a:r>
                  <a:rPr kumimoji="1" lang="en-US" altLang="ja-JP" sz="1600" u="sng" dirty="0"/>
                  <a:t> km</a:t>
                </a:r>
                <a:r>
                  <a:rPr lang="ja-JP" altLang="en-US" sz="1600" u="sng" dirty="0"/>
                  <a:t>離れた位置において</a:t>
                </a:r>
                <a:r>
                  <a:rPr lang="en-US" altLang="ja-JP" sz="1600" u="sng" dirty="0"/>
                  <a:t>1 km </a:t>
                </a:r>
              </a:p>
              <a:p>
                <a:r>
                  <a:rPr lang="ja-JP" altLang="en-US" sz="1600" u="sng" dirty="0"/>
                  <a:t>掃引して</a:t>
                </a:r>
                <a:r>
                  <a:rPr lang="en-US" altLang="ja-JP" sz="1600" u="sng" dirty="0"/>
                  <a:t>1m</a:t>
                </a:r>
                <a:r>
                  <a:rPr lang="ja-JP" altLang="en-US" sz="1600" u="sng" dirty="0"/>
                  <a:t>の分解能を得る事を想定</a:t>
                </a:r>
                <a:endParaRPr kumimoji="1" lang="ja-JP" altLang="en-US" sz="1600" u="sng" dirty="0"/>
              </a:p>
            </p:txBody>
          </p:sp>
        </p:grpSp>
        <p:sp>
          <p:nvSpPr>
            <p:cNvPr id="39" name="角丸四角形 38"/>
            <p:cNvSpPr/>
            <p:nvPr/>
          </p:nvSpPr>
          <p:spPr>
            <a:xfrm>
              <a:off x="78273" y="3540365"/>
              <a:ext cx="4926047" cy="2804736"/>
            </a:xfrm>
            <a:prstGeom prst="roundRect">
              <a:avLst/>
            </a:prstGeom>
            <a:noFill/>
            <a:ln w="28575"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8" name="テキスト ボックス 67"/>
          <p:cNvSpPr txBox="1"/>
          <p:nvPr/>
        </p:nvSpPr>
        <p:spPr>
          <a:xfrm>
            <a:off x="5572252" y="4260805"/>
            <a:ext cx="2300630" cy="369332"/>
          </a:xfrm>
          <a:prstGeom prst="rect">
            <a:avLst/>
          </a:prstGeom>
          <a:noFill/>
        </p:spPr>
        <p:txBody>
          <a:bodyPr wrap="none" rtlCol="0">
            <a:spAutoFit/>
          </a:bodyPr>
          <a:lstStyle/>
          <a:p>
            <a:r>
              <a:rPr lang="ja-JP" altLang="en-US" dirty="0"/>
              <a:t>最低受光時間：</a:t>
            </a:r>
            <a:r>
              <a:rPr lang="en-US" altLang="ja-JP" dirty="0"/>
              <a:t> 40 </a:t>
            </a:r>
            <a:r>
              <a:rPr lang="en-US" altLang="ja-JP" dirty="0" err="1"/>
              <a:t>ms</a:t>
            </a:r>
            <a:endParaRPr kumimoji="1" lang="ja-JP" altLang="en-US" dirty="0"/>
          </a:p>
        </p:txBody>
      </p:sp>
      <p:sp>
        <p:nvSpPr>
          <p:cNvPr id="69" name="テキスト ボックス 68"/>
          <p:cNvSpPr txBox="1"/>
          <p:nvPr/>
        </p:nvSpPr>
        <p:spPr>
          <a:xfrm>
            <a:off x="5572252" y="5161818"/>
            <a:ext cx="2224399" cy="369332"/>
          </a:xfrm>
          <a:prstGeom prst="rect">
            <a:avLst/>
          </a:prstGeom>
          <a:noFill/>
        </p:spPr>
        <p:txBody>
          <a:bodyPr wrap="none" rtlCol="0">
            <a:spAutoFit/>
          </a:bodyPr>
          <a:lstStyle/>
          <a:p>
            <a:r>
              <a:rPr kumimoji="1" lang="en-US" altLang="ja-JP" dirty="0"/>
              <a:t>1 km</a:t>
            </a:r>
            <a:r>
              <a:rPr kumimoji="1" lang="ja-JP" altLang="en-US" dirty="0"/>
              <a:t>の掃引時間：</a:t>
            </a:r>
            <a:r>
              <a:rPr kumimoji="1" lang="en-US" altLang="ja-JP" dirty="0"/>
              <a:t> 3 </a:t>
            </a:r>
            <a:r>
              <a:rPr lang="en-US" altLang="ja-JP" dirty="0"/>
              <a:t>s</a:t>
            </a:r>
            <a:endParaRPr kumimoji="1" lang="ja-JP" altLang="en-US" dirty="0"/>
          </a:p>
        </p:txBody>
      </p:sp>
      <p:sp>
        <p:nvSpPr>
          <p:cNvPr id="70" name="下矢印 69"/>
          <p:cNvSpPr/>
          <p:nvPr/>
        </p:nvSpPr>
        <p:spPr>
          <a:xfrm>
            <a:off x="6302436" y="4677974"/>
            <a:ext cx="735838" cy="44453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283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まとめと展望</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725689" y="1417638"/>
            <a:ext cx="7661072" cy="2862322"/>
          </a:xfrm>
          <a:prstGeom prst="rect">
            <a:avLst/>
          </a:prstGeom>
          <a:noFill/>
        </p:spPr>
        <p:txBody>
          <a:bodyPr wrap="none" rtlCol="0">
            <a:spAutoFit/>
          </a:bodyPr>
          <a:lstStyle/>
          <a:p>
            <a:pPr marL="285750" indent="-285750">
              <a:buFont typeface="Arial"/>
              <a:buChar char="•"/>
            </a:pPr>
            <a:r>
              <a:rPr kumimoji="1" lang="ja-JP" altLang="en-US" sz="2000" dirty="0"/>
              <a:t>音響光学偏向子を用いた新しい位置決定システムの提案及び開発</a:t>
            </a:r>
            <a:endParaRPr kumimoji="1" lang="en-US" altLang="ja-JP" sz="2000" dirty="0"/>
          </a:p>
          <a:p>
            <a:pPr marL="285750" indent="-285750">
              <a:buFont typeface="Arial"/>
              <a:buChar char="•"/>
            </a:pPr>
            <a:endParaRPr lang="en-US" altLang="ja-JP" sz="2000" dirty="0"/>
          </a:p>
          <a:p>
            <a:pPr marL="285750" indent="-285750">
              <a:buFont typeface="Arial"/>
              <a:buChar char="•"/>
            </a:pPr>
            <a:r>
              <a:rPr lang="ja-JP" altLang="en-US" sz="2000" dirty="0"/>
              <a:t>受光強度</a:t>
            </a:r>
            <a:endParaRPr lang="en-US" altLang="ja-JP" sz="2000" dirty="0"/>
          </a:p>
          <a:p>
            <a:r>
              <a:rPr lang="en-US" altLang="ja-JP" sz="2000" dirty="0"/>
              <a:t>	 </a:t>
            </a:r>
            <a:r>
              <a:rPr lang="ja-JP" altLang="en-US" sz="2000" dirty="0"/>
              <a:t>周波数カウント精度</a:t>
            </a:r>
            <a:r>
              <a:rPr lang="en-US" altLang="ja-JP" sz="2000" dirty="0"/>
              <a:t>10 kHz</a:t>
            </a:r>
            <a:r>
              <a:rPr lang="ja-JP" altLang="en-US" sz="2000" dirty="0"/>
              <a:t>を満たすための受光強度：</a:t>
            </a:r>
            <a:r>
              <a:rPr lang="en-US" altLang="ja-JP" sz="2000" dirty="0"/>
              <a:t>5 µW</a:t>
            </a:r>
          </a:p>
          <a:p>
            <a:r>
              <a:rPr kumimoji="1" lang="en-US" altLang="ja-JP" sz="2000" dirty="0"/>
              <a:t>	→</a:t>
            </a:r>
            <a:r>
              <a:rPr kumimoji="1" lang="ja-JP" altLang="en-US" sz="2000" dirty="0"/>
              <a:t>光源強度</a:t>
            </a:r>
            <a:r>
              <a:rPr kumimoji="1" lang="en-US" altLang="ja-JP" sz="2000" dirty="0"/>
              <a:t>: 98 </a:t>
            </a:r>
            <a:r>
              <a:rPr kumimoji="1" lang="en-US" altLang="ja-JP" sz="2000" dirty="0" err="1"/>
              <a:t>mW</a:t>
            </a:r>
            <a:endParaRPr kumimoji="1" lang="en-US" altLang="ja-JP" sz="2000" dirty="0"/>
          </a:p>
          <a:p>
            <a:endParaRPr lang="en-US" altLang="ja-JP" sz="2000" dirty="0"/>
          </a:p>
          <a:p>
            <a:pPr marL="285750" indent="-285750">
              <a:buFont typeface="Arial"/>
              <a:buChar char="•"/>
            </a:pPr>
            <a:r>
              <a:rPr lang="ja-JP" altLang="en-US" sz="2000" dirty="0"/>
              <a:t>掃引速度</a:t>
            </a:r>
            <a:endParaRPr lang="en-US" altLang="ja-JP" sz="2000" dirty="0"/>
          </a:p>
          <a:p>
            <a:r>
              <a:rPr lang="en-US" altLang="ja-JP" sz="2000" dirty="0"/>
              <a:t>	</a:t>
            </a:r>
            <a:r>
              <a:rPr lang="ja-JP" altLang="en-US" sz="2000" dirty="0"/>
              <a:t>１カウントに必要な受光時間</a:t>
            </a:r>
            <a:r>
              <a:rPr lang="en-US" altLang="ja-JP" sz="2000" dirty="0"/>
              <a:t>: 40 </a:t>
            </a:r>
            <a:r>
              <a:rPr lang="en-US" altLang="ja-JP" sz="2000" dirty="0" err="1"/>
              <a:t>ms</a:t>
            </a:r>
            <a:endParaRPr lang="en-US" altLang="ja-JP" sz="2000" dirty="0"/>
          </a:p>
          <a:p>
            <a:r>
              <a:rPr kumimoji="1" lang="en-US" altLang="ja-JP" sz="2000" dirty="0"/>
              <a:t>	1 km</a:t>
            </a:r>
            <a:r>
              <a:rPr kumimoji="1" lang="ja-JP" altLang="en-US" sz="2000" dirty="0"/>
              <a:t>の掃引</a:t>
            </a:r>
            <a:r>
              <a:rPr kumimoji="1" lang="en-US" altLang="ja-JP" sz="2000" dirty="0"/>
              <a:t>: 3 s</a:t>
            </a:r>
            <a:endParaRPr kumimoji="1" lang="ja-JP" altLang="en-US" sz="2000" dirty="0"/>
          </a:p>
        </p:txBody>
      </p:sp>
      <p:sp>
        <p:nvSpPr>
          <p:cNvPr id="5" name="テキスト ボックス 4"/>
          <p:cNvSpPr txBox="1"/>
          <p:nvPr/>
        </p:nvSpPr>
        <p:spPr>
          <a:xfrm>
            <a:off x="725689" y="1162031"/>
            <a:ext cx="860933" cy="400110"/>
          </a:xfrm>
          <a:prstGeom prst="rect">
            <a:avLst/>
          </a:prstGeom>
          <a:noFill/>
        </p:spPr>
        <p:txBody>
          <a:bodyPr wrap="none" rtlCol="0">
            <a:spAutoFit/>
          </a:bodyPr>
          <a:lstStyle/>
          <a:p>
            <a:r>
              <a:rPr kumimoji="1" lang="ja-JP" altLang="en-US" sz="2000" dirty="0"/>
              <a:t>まとめ</a:t>
            </a:r>
          </a:p>
        </p:txBody>
      </p:sp>
      <p:sp>
        <p:nvSpPr>
          <p:cNvPr id="6" name="テキスト ボックス 5"/>
          <p:cNvSpPr txBox="1"/>
          <p:nvPr/>
        </p:nvSpPr>
        <p:spPr>
          <a:xfrm>
            <a:off x="725689" y="4474003"/>
            <a:ext cx="1467068" cy="400110"/>
          </a:xfrm>
          <a:prstGeom prst="rect">
            <a:avLst/>
          </a:prstGeom>
          <a:noFill/>
        </p:spPr>
        <p:txBody>
          <a:bodyPr wrap="none" rtlCol="0">
            <a:spAutoFit/>
          </a:bodyPr>
          <a:lstStyle/>
          <a:p>
            <a:r>
              <a:rPr kumimoji="1" lang="ja-JP" altLang="en-US" sz="2000" dirty="0"/>
              <a:t>今後の展望</a:t>
            </a:r>
          </a:p>
        </p:txBody>
      </p:sp>
      <p:sp>
        <p:nvSpPr>
          <p:cNvPr id="7" name="テキスト ボックス 6"/>
          <p:cNvSpPr txBox="1"/>
          <p:nvPr/>
        </p:nvSpPr>
        <p:spPr>
          <a:xfrm>
            <a:off x="837974" y="4843335"/>
            <a:ext cx="2262158" cy="1015663"/>
          </a:xfrm>
          <a:prstGeom prst="rect">
            <a:avLst/>
          </a:prstGeom>
          <a:noFill/>
        </p:spPr>
        <p:txBody>
          <a:bodyPr wrap="none" rtlCol="0">
            <a:spAutoFit/>
          </a:bodyPr>
          <a:lstStyle/>
          <a:p>
            <a:pPr marL="285750" indent="-285750">
              <a:buFont typeface="Wingdings" charset="2"/>
              <a:buChar char="Ø"/>
            </a:pPr>
            <a:r>
              <a:rPr kumimoji="1" lang="ja-JP" altLang="en-US" sz="2000" dirty="0"/>
              <a:t>長距離実験</a:t>
            </a:r>
            <a:endParaRPr kumimoji="1" lang="en-US" altLang="ja-JP" sz="2000" dirty="0"/>
          </a:p>
          <a:p>
            <a:pPr marL="285750" indent="-285750">
              <a:buFont typeface="Wingdings" charset="2"/>
              <a:buChar char="Ø"/>
            </a:pPr>
            <a:r>
              <a:rPr kumimoji="1" lang="ja-JP" altLang="en-US" sz="2000" dirty="0"/>
              <a:t>掃引時間の短縮</a:t>
            </a:r>
            <a:endParaRPr kumimoji="1" lang="en-US" altLang="ja-JP" sz="2000" dirty="0"/>
          </a:p>
          <a:p>
            <a:pPr marL="285750" indent="-285750">
              <a:buFont typeface="Wingdings" charset="2"/>
              <a:buChar char="Ø"/>
            </a:pPr>
            <a:r>
              <a:rPr lang="ja-JP" altLang="en-US" sz="2000" dirty="0"/>
              <a:t>２次元空間掃引</a:t>
            </a:r>
            <a:endParaRPr kumimoji="1" lang="ja-JP" altLang="en-US" sz="2000" dirty="0"/>
          </a:p>
        </p:txBody>
      </p:sp>
      <p:grpSp>
        <p:nvGrpSpPr>
          <p:cNvPr id="8" name="図形グループ 7"/>
          <p:cNvGrpSpPr/>
          <p:nvPr/>
        </p:nvGrpSpPr>
        <p:grpSpPr>
          <a:xfrm>
            <a:off x="3903299" y="3964962"/>
            <a:ext cx="4926047" cy="2804736"/>
            <a:chOff x="78273" y="3540365"/>
            <a:chExt cx="4926047" cy="2804736"/>
          </a:xfrm>
        </p:grpSpPr>
        <p:grpSp>
          <p:nvGrpSpPr>
            <p:cNvPr id="9" name="図形グループ 8"/>
            <p:cNvGrpSpPr/>
            <p:nvPr/>
          </p:nvGrpSpPr>
          <p:grpSpPr>
            <a:xfrm>
              <a:off x="323243" y="3610509"/>
              <a:ext cx="4483277" cy="2675953"/>
              <a:chOff x="323243" y="3610509"/>
              <a:chExt cx="4483277" cy="2675953"/>
            </a:xfrm>
          </p:grpSpPr>
          <p:grpSp>
            <p:nvGrpSpPr>
              <p:cNvPr id="11" name="図形グループ 10"/>
              <p:cNvGrpSpPr/>
              <p:nvPr/>
            </p:nvGrpSpPr>
            <p:grpSpPr>
              <a:xfrm>
                <a:off x="323243" y="4144900"/>
                <a:ext cx="4483277" cy="2141562"/>
                <a:chOff x="1268026" y="1740779"/>
                <a:chExt cx="7223263" cy="3096949"/>
              </a:xfrm>
            </p:grpSpPr>
            <p:sp>
              <p:nvSpPr>
                <p:cNvPr id="13" name="台形 12"/>
                <p:cNvSpPr/>
                <p:nvPr/>
              </p:nvSpPr>
              <p:spPr>
                <a:xfrm rot="16465693">
                  <a:off x="2329641" y="2504130"/>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4" name="円/楕円 13"/>
                <p:cNvSpPr/>
                <p:nvPr/>
              </p:nvSpPr>
              <p:spPr>
                <a:xfrm rot="265693">
                  <a:off x="3454513" y="3331010"/>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5" name="台形 14"/>
                <p:cNvSpPr/>
                <p:nvPr/>
              </p:nvSpPr>
              <p:spPr>
                <a:xfrm rot="16200000">
                  <a:off x="2327816" y="2446893"/>
                  <a:ext cx="405406" cy="1911902"/>
                </a:xfrm>
                <a:prstGeom prst="trapezoid">
                  <a:avLst>
                    <a:gd name="adj" fmla="val 38237"/>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6" name="円/楕円 15"/>
                <p:cNvSpPr/>
                <p:nvPr/>
              </p:nvSpPr>
              <p:spPr>
                <a:xfrm>
                  <a:off x="3455535" y="3200141"/>
                  <a:ext cx="57281" cy="40540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7" name="台形 16"/>
                <p:cNvSpPr/>
                <p:nvPr/>
              </p:nvSpPr>
              <p:spPr>
                <a:xfrm rot="15979354">
                  <a:off x="2362241" y="2373452"/>
                  <a:ext cx="347454" cy="1911902"/>
                </a:xfrm>
                <a:prstGeom prst="trapezoid">
                  <a:avLst>
                    <a:gd name="adj" fmla="val 38237"/>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8" name="円/楕円 17"/>
                <p:cNvSpPr/>
                <p:nvPr/>
              </p:nvSpPr>
              <p:spPr>
                <a:xfrm rot="21379354">
                  <a:off x="3446669" y="3087843"/>
                  <a:ext cx="57281" cy="40540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9" name="台形 18"/>
                <p:cNvSpPr/>
                <p:nvPr/>
              </p:nvSpPr>
              <p:spPr>
                <a:xfrm rot="16697840">
                  <a:off x="4352903" y="2559066"/>
                  <a:ext cx="694806" cy="2317565"/>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20" name="円/楕円 19"/>
                <p:cNvSpPr/>
                <p:nvPr/>
              </p:nvSpPr>
              <p:spPr>
                <a:xfrm rot="497840" flipH="1">
                  <a:off x="5788151" y="3534553"/>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21" name="台形 20"/>
                <p:cNvSpPr/>
                <p:nvPr/>
              </p:nvSpPr>
              <p:spPr>
                <a:xfrm rot="16200000">
                  <a:off x="4378832" y="2229803"/>
                  <a:ext cx="694805" cy="2317566"/>
                </a:xfrm>
                <a:prstGeom prst="trapezoid">
                  <a:avLst>
                    <a:gd name="adj" fmla="val 23129"/>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22" name="円/楕円 21"/>
                <p:cNvSpPr/>
                <p:nvPr/>
              </p:nvSpPr>
              <p:spPr>
                <a:xfrm flipH="1">
                  <a:off x="5825854" y="3039397"/>
                  <a:ext cx="99605" cy="694806"/>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23" name="台形 22"/>
                <p:cNvSpPr/>
                <p:nvPr/>
              </p:nvSpPr>
              <p:spPr>
                <a:xfrm rot="15430027">
                  <a:off x="4332021" y="1847337"/>
                  <a:ext cx="694805" cy="2317566"/>
                </a:xfrm>
                <a:prstGeom prst="trapezoid">
                  <a:avLst>
                    <a:gd name="adj" fmla="val 26075"/>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dirty="0"/>
                </a:p>
              </p:txBody>
            </p:sp>
            <p:sp>
              <p:nvSpPr>
                <p:cNvPr id="24" name="円/楕円 23"/>
                <p:cNvSpPr/>
                <p:nvPr/>
              </p:nvSpPr>
              <p:spPr>
                <a:xfrm rot="20830027" flipH="1">
                  <a:off x="5749936" y="2416407"/>
                  <a:ext cx="99605" cy="694806"/>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25" name="円/楕円 24"/>
                <p:cNvSpPr/>
                <p:nvPr/>
              </p:nvSpPr>
              <p:spPr>
                <a:xfrm>
                  <a:off x="3409640" y="2911163"/>
                  <a:ext cx="172720" cy="95512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26" name="テキスト ボックス 25"/>
                <p:cNvSpPr txBox="1"/>
                <p:nvPr/>
              </p:nvSpPr>
              <p:spPr>
                <a:xfrm>
                  <a:off x="6356600" y="3866292"/>
                  <a:ext cx="907655" cy="489589"/>
                </a:xfrm>
                <a:prstGeom prst="rect">
                  <a:avLst/>
                </a:prstGeom>
                <a:noFill/>
              </p:spPr>
              <p:txBody>
                <a:bodyPr wrap="none" rtlCol="0">
                  <a:spAutoFit/>
                </a:bodyPr>
                <a:lstStyle/>
                <a:p>
                  <a:r>
                    <a:rPr kumimoji="1" lang="en-US" altLang="ja-JP" sz="1600" dirty="0"/>
                    <a:t>1 km</a:t>
                  </a:r>
                  <a:endParaRPr kumimoji="1" lang="ja-JP" altLang="en-US" sz="1600" dirty="0"/>
                </a:p>
              </p:txBody>
            </p:sp>
            <p:cxnSp>
              <p:nvCxnSpPr>
                <p:cNvPr id="27" name="直線矢印コネクタ 26"/>
                <p:cNvCxnSpPr/>
                <p:nvPr/>
              </p:nvCxnSpPr>
              <p:spPr>
                <a:xfrm>
                  <a:off x="5939106" y="3083433"/>
                  <a:ext cx="0" cy="63256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a:off x="6262618" y="2365345"/>
                  <a:ext cx="0" cy="190673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9" name="正方形/長方形 28"/>
                <p:cNvSpPr/>
                <p:nvPr/>
              </p:nvSpPr>
              <p:spPr>
                <a:xfrm rot="20964055">
                  <a:off x="1424682" y="3192084"/>
                  <a:ext cx="263900" cy="515993"/>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30" name="テキスト ボックス 29"/>
                <p:cNvSpPr txBox="1"/>
                <p:nvPr/>
              </p:nvSpPr>
              <p:spPr>
                <a:xfrm>
                  <a:off x="1268026" y="2793134"/>
                  <a:ext cx="866658" cy="489589"/>
                </a:xfrm>
                <a:prstGeom prst="rect">
                  <a:avLst/>
                </a:prstGeom>
                <a:noFill/>
              </p:spPr>
              <p:txBody>
                <a:bodyPr wrap="none" rtlCol="0">
                  <a:spAutoFit/>
                </a:bodyPr>
                <a:lstStyle/>
                <a:p>
                  <a:r>
                    <a:rPr kumimoji="1" lang="en-US" altLang="ja-JP" sz="1600" dirty="0"/>
                    <a:t>AOD</a:t>
                  </a:r>
                  <a:endParaRPr kumimoji="1" lang="ja-JP" altLang="en-US" sz="1600" dirty="0"/>
                </a:p>
              </p:txBody>
            </p:sp>
            <p:sp>
              <p:nvSpPr>
                <p:cNvPr id="31" name="片側の 2 つの角を切り取った四角形 30"/>
                <p:cNvSpPr/>
                <p:nvPr/>
              </p:nvSpPr>
              <p:spPr>
                <a:xfrm rot="5400000">
                  <a:off x="6670098" y="3310451"/>
                  <a:ext cx="247857" cy="342337"/>
                </a:xfrm>
                <a:prstGeom prst="snip2SameRect">
                  <a:avLst>
                    <a:gd name="adj1" fmla="val 37777"/>
                    <a:gd name="adj2" fmla="val 0"/>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32" name="テキスト ボックス 31"/>
                <p:cNvSpPr txBox="1"/>
                <p:nvPr/>
              </p:nvSpPr>
              <p:spPr>
                <a:xfrm>
                  <a:off x="6417323" y="2931198"/>
                  <a:ext cx="638946" cy="489589"/>
                </a:xfrm>
                <a:prstGeom prst="rect">
                  <a:avLst/>
                </a:prstGeom>
                <a:noFill/>
              </p:spPr>
              <p:txBody>
                <a:bodyPr wrap="none" rtlCol="0">
                  <a:spAutoFit/>
                </a:bodyPr>
                <a:lstStyle/>
                <a:p>
                  <a:r>
                    <a:rPr kumimoji="1" lang="en-US" altLang="ja-JP" sz="1600" dirty="0"/>
                    <a:t>PD</a:t>
                  </a:r>
                  <a:endParaRPr kumimoji="1" lang="ja-JP" altLang="en-US" sz="1600" dirty="0"/>
                </a:p>
              </p:txBody>
            </p:sp>
            <p:sp>
              <p:nvSpPr>
                <p:cNvPr id="33" name="テキスト ボックス 32"/>
                <p:cNvSpPr txBox="1"/>
                <p:nvPr/>
              </p:nvSpPr>
              <p:spPr>
                <a:xfrm>
                  <a:off x="7056270" y="3219782"/>
                  <a:ext cx="1435019" cy="489589"/>
                </a:xfrm>
                <a:prstGeom prst="rect">
                  <a:avLst/>
                </a:prstGeom>
                <a:noFill/>
              </p:spPr>
              <p:txBody>
                <a:bodyPr wrap="none" rtlCol="0">
                  <a:spAutoFit/>
                </a:bodyPr>
                <a:lstStyle/>
                <a:p>
                  <a:r>
                    <a:rPr lang="en-US" altLang="ja-JP" sz="1600" i="1" dirty="0" err="1"/>
                    <a:t>φ</a:t>
                  </a:r>
                  <a:r>
                    <a:rPr lang="en-US" altLang="ja-JP" sz="1600" dirty="0"/>
                    <a:t>=20 cm</a:t>
                  </a:r>
                  <a:endParaRPr kumimoji="1" lang="ja-JP" altLang="en-US" sz="1600" dirty="0"/>
                </a:p>
              </p:txBody>
            </p:sp>
            <p:sp>
              <p:nvSpPr>
                <p:cNvPr id="34" name="テキスト ボックス 33"/>
                <p:cNvSpPr txBox="1"/>
                <p:nvPr/>
              </p:nvSpPr>
              <p:spPr>
                <a:xfrm>
                  <a:off x="6965195" y="2714101"/>
                  <a:ext cx="283021" cy="489589"/>
                </a:xfrm>
                <a:prstGeom prst="rect">
                  <a:avLst/>
                </a:prstGeom>
                <a:noFill/>
              </p:spPr>
              <p:txBody>
                <a:bodyPr wrap="none" rtlCol="0">
                  <a:spAutoFit/>
                </a:bodyPr>
                <a:lstStyle/>
                <a:p>
                  <a:endParaRPr kumimoji="1" lang="ja-JP" altLang="en-US" sz="1600" dirty="0"/>
                </a:p>
              </p:txBody>
            </p:sp>
            <p:cxnSp>
              <p:nvCxnSpPr>
                <p:cNvPr id="35" name="直線矢印コネクタ 34"/>
                <p:cNvCxnSpPr/>
                <p:nvPr/>
              </p:nvCxnSpPr>
              <p:spPr>
                <a:xfrm flipH="1">
                  <a:off x="1625594" y="2319464"/>
                  <a:ext cx="4048424" cy="4588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639347" y="1740779"/>
                  <a:ext cx="1385806" cy="489589"/>
                </a:xfrm>
                <a:prstGeom prst="rect">
                  <a:avLst/>
                </a:prstGeom>
                <a:solidFill>
                  <a:srgbClr val="FFFFFF"/>
                </a:solidFill>
              </p:spPr>
              <p:txBody>
                <a:bodyPr wrap="none" rtlCol="0">
                  <a:spAutoFit/>
                </a:bodyPr>
                <a:lstStyle/>
                <a:p>
                  <a:r>
                    <a:rPr kumimoji="1" lang="en-US" altLang="ja-JP" sz="1600" dirty="0"/>
                    <a:t>1000 km</a:t>
                  </a:r>
                  <a:r>
                    <a:rPr kumimoji="1" lang="ja-JP" altLang="en-US" sz="1600" dirty="0"/>
                    <a:t> </a:t>
                  </a:r>
                </a:p>
              </p:txBody>
            </p:sp>
            <p:sp>
              <p:nvSpPr>
                <p:cNvPr id="37" name="テキスト ボックス 36"/>
                <p:cNvSpPr txBox="1"/>
                <p:nvPr/>
              </p:nvSpPr>
              <p:spPr>
                <a:xfrm>
                  <a:off x="4659440" y="3187586"/>
                  <a:ext cx="1162853" cy="489589"/>
                </a:xfrm>
                <a:prstGeom prst="rect">
                  <a:avLst/>
                </a:prstGeom>
                <a:noFill/>
              </p:spPr>
              <p:txBody>
                <a:bodyPr wrap="none" rtlCol="0">
                  <a:spAutoFit/>
                </a:bodyPr>
                <a:lstStyle/>
                <a:p>
                  <a:r>
                    <a:rPr kumimoji="1" lang="en-US" altLang="ja-JP" sz="1600" dirty="0"/>
                    <a:t>28.5 m</a:t>
                  </a:r>
                  <a:endParaRPr kumimoji="1" lang="ja-JP" altLang="en-US" sz="1600" dirty="0"/>
                </a:p>
              </p:txBody>
            </p:sp>
            <p:sp>
              <p:nvSpPr>
                <p:cNvPr id="38" name="テキスト ボックス 37"/>
                <p:cNvSpPr txBox="1"/>
                <p:nvPr/>
              </p:nvSpPr>
              <p:spPr>
                <a:xfrm>
                  <a:off x="1815992" y="4348139"/>
                  <a:ext cx="4806866" cy="489589"/>
                </a:xfrm>
                <a:prstGeom prst="rect">
                  <a:avLst/>
                </a:prstGeom>
                <a:noFill/>
              </p:spPr>
              <p:txBody>
                <a:bodyPr wrap="none" rtlCol="0">
                  <a:spAutoFit/>
                </a:bodyPr>
                <a:lstStyle/>
                <a:p>
                  <a:r>
                    <a:rPr kumimoji="1" lang="ja-JP" altLang="en-US" sz="1600" dirty="0">
                      <a:solidFill>
                        <a:srgbClr val="FF0000"/>
                      </a:solidFill>
                    </a:rPr>
                    <a:t>必要な周波数カウント精度</a:t>
                  </a:r>
                  <a:r>
                    <a:rPr kumimoji="1" lang="en-US" altLang="ja-JP" sz="1600" dirty="0">
                      <a:solidFill>
                        <a:srgbClr val="FF0000"/>
                      </a:solidFill>
                    </a:rPr>
                    <a:t>: 10</a:t>
                  </a:r>
                  <a:r>
                    <a:rPr lang="en-US" altLang="ja-JP" sz="1600" dirty="0">
                      <a:solidFill>
                        <a:srgbClr val="FF0000"/>
                      </a:solidFill>
                    </a:rPr>
                    <a:t> kHz</a:t>
                  </a:r>
                  <a:endParaRPr kumimoji="1" lang="ja-JP" altLang="en-US" sz="1600" dirty="0">
                    <a:solidFill>
                      <a:srgbClr val="FF0000"/>
                    </a:solidFill>
                  </a:endParaRPr>
                </a:p>
              </p:txBody>
            </p:sp>
          </p:grpSp>
          <p:sp>
            <p:nvSpPr>
              <p:cNvPr id="12" name="テキスト ボックス 11"/>
              <p:cNvSpPr txBox="1"/>
              <p:nvPr/>
            </p:nvSpPr>
            <p:spPr>
              <a:xfrm>
                <a:off x="660137" y="3610509"/>
                <a:ext cx="3374842" cy="584776"/>
              </a:xfrm>
              <a:prstGeom prst="rect">
                <a:avLst/>
              </a:prstGeom>
              <a:noFill/>
              <a:ln>
                <a:noFill/>
              </a:ln>
            </p:spPr>
            <p:txBody>
              <a:bodyPr wrap="none" rtlCol="0">
                <a:spAutoFit/>
              </a:bodyPr>
              <a:lstStyle/>
              <a:p>
                <a:r>
                  <a:rPr kumimoji="1" lang="ja-JP" altLang="en-US" sz="1600" u="sng" dirty="0"/>
                  <a:t>１０００</a:t>
                </a:r>
                <a:r>
                  <a:rPr kumimoji="1" lang="en-US" altLang="ja-JP" sz="1600" u="sng" dirty="0"/>
                  <a:t> km</a:t>
                </a:r>
                <a:r>
                  <a:rPr lang="ja-JP" altLang="en-US" sz="1600" u="sng" dirty="0"/>
                  <a:t>離れた位置において</a:t>
                </a:r>
                <a:r>
                  <a:rPr lang="en-US" altLang="ja-JP" sz="1600" u="sng" dirty="0"/>
                  <a:t>1 km </a:t>
                </a:r>
              </a:p>
              <a:p>
                <a:r>
                  <a:rPr lang="ja-JP" altLang="en-US" sz="1600" u="sng" dirty="0"/>
                  <a:t>掃引して</a:t>
                </a:r>
                <a:r>
                  <a:rPr lang="en-US" altLang="ja-JP" sz="1600" u="sng" dirty="0"/>
                  <a:t>1m</a:t>
                </a:r>
                <a:r>
                  <a:rPr lang="ja-JP" altLang="en-US" sz="1600" u="sng" dirty="0"/>
                  <a:t>の分解能を得る事を想定</a:t>
                </a:r>
                <a:endParaRPr kumimoji="1" lang="ja-JP" altLang="en-US" sz="1600" u="sng" dirty="0"/>
              </a:p>
            </p:txBody>
          </p:sp>
        </p:grpSp>
        <p:sp>
          <p:nvSpPr>
            <p:cNvPr id="10" name="角丸四角形 9"/>
            <p:cNvSpPr/>
            <p:nvPr/>
          </p:nvSpPr>
          <p:spPr>
            <a:xfrm>
              <a:off x="78273" y="3540365"/>
              <a:ext cx="4926047" cy="2804736"/>
            </a:xfrm>
            <a:prstGeom prst="roundRect">
              <a:avLst/>
            </a:prstGeom>
            <a:noFill/>
            <a:ln w="28575"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46474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4" name="図形グループ 3"/>
          <p:cNvGrpSpPr/>
          <p:nvPr/>
        </p:nvGrpSpPr>
        <p:grpSpPr>
          <a:xfrm>
            <a:off x="578471" y="1209941"/>
            <a:ext cx="5379191" cy="2308325"/>
            <a:chOff x="1047719" y="1693640"/>
            <a:chExt cx="5379191" cy="2308325"/>
          </a:xfrm>
        </p:grpSpPr>
        <p:sp>
          <p:nvSpPr>
            <p:cNvPr id="5" name="テキスト ボックス 4"/>
            <p:cNvSpPr txBox="1"/>
            <p:nvPr/>
          </p:nvSpPr>
          <p:spPr>
            <a:xfrm>
              <a:off x="1047719" y="1693640"/>
              <a:ext cx="1851789" cy="2031325"/>
            </a:xfrm>
            <a:prstGeom prst="rect">
              <a:avLst/>
            </a:prstGeom>
            <a:noFill/>
          </p:spPr>
          <p:txBody>
            <a:bodyPr wrap="none" rtlCol="0">
              <a:spAutoFit/>
            </a:bodyPr>
            <a:lstStyle/>
            <a:p>
              <a:pPr marL="285750" indent="-285750">
                <a:buFont typeface="Wingdings" charset="2"/>
                <a:buChar char="v"/>
              </a:pPr>
              <a:r>
                <a:rPr lang="ja-JP" altLang="en-US" u="sng" dirty="0"/>
                <a:t>周波数安定化</a:t>
              </a:r>
              <a:endParaRPr lang="en-US" altLang="ja-JP" u="sng" dirty="0"/>
            </a:p>
            <a:p>
              <a:pPr marL="285750" indent="-285750">
                <a:buFont typeface="Wingdings" charset="2"/>
                <a:buChar char="v"/>
              </a:pPr>
              <a:endParaRPr kumimoji="1" lang="en-US" altLang="ja-JP" dirty="0"/>
            </a:p>
            <a:p>
              <a:pPr marL="285750" indent="-285750">
                <a:buFont typeface="Wingdings" charset="2"/>
                <a:buChar char="v"/>
              </a:pPr>
              <a:endParaRPr lang="en-US" altLang="ja-JP" dirty="0"/>
            </a:p>
            <a:p>
              <a:pPr marL="285750" indent="-285750">
                <a:buFont typeface="Wingdings" charset="2"/>
                <a:buChar char="v"/>
              </a:pPr>
              <a:endParaRPr lang="en-US" altLang="ja-JP" dirty="0"/>
            </a:p>
            <a:p>
              <a:endParaRPr lang="en-US" altLang="ja-JP" dirty="0"/>
            </a:p>
            <a:p>
              <a:endParaRPr lang="en-US" altLang="ja-JP" dirty="0"/>
            </a:p>
            <a:p>
              <a:pPr marL="285750" indent="-285750">
                <a:buFont typeface="Wingdings" charset="2"/>
                <a:buChar char="v"/>
              </a:pPr>
              <a:r>
                <a:rPr kumimoji="1" lang="ja-JP" altLang="en-US" u="sng" dirty="0"/>
                <a:t>強度安定化</a:t>
              </a:r>
            </a:p>
          </p:txBody>
        </p:sp>
        <p:sp>
          <p:nvSpPr>
            <p:cNvPr id="6" name="テキスト ボックス 5"/>
            <p:cNvSpPr txBox="1"/>
            <p:nvPr/>
          </p:nvSpPr>
          <p:spPr>
            <a:xfrm>
              <a:off x="1433235" y="2051536"/>
              <a:ext cx="4993675" cy="646331"/>
            </a:xfrm>
            <a:prstGeom prst="rect">
              <a:avLst/>
            </a:prstGeom>
            <a:noFill/>
          </p:spPr>
          <p:txBody>
            <a:bodyPr wrap="none" rtlCol="0">
              <a:spAutoFit/>
            </a:bodyPr>
            <a:lstStyle/>
            <a:p>
              <a:r>
                <a:rPr kumimoji="1" lang="en-US" altLang="ja-JP" dirty="0"/>
                <a:t>BBM2, BBM3 </a:t>
              </a:r>
              <a:r>
                <a:rPr kumimoji="1" lang="ja-JP" altLang="en-US" dirty="0"/>
                <a:t>の誤差信号評価で</a:t>
              </a:r>
              <a:r>
                <a:rPr kumimoji="1" lang="en-US" altLang="ja-JP" dirty="0">
                  <a:solidFill>
                    <a:srgbClr val="FF0000"/>
                  </a:solidFill>
                </a:rPr>
                <a:t>1 Hz/</a:t>
              </a:r>
              <a:r>
                <a:rPr lang="en-US" altLang="ja-JP" dirty="0">
                  <a:solidFill>
                    <a:srgbClr val="FF0000"/>
                  </a:solidFill>
                </a:rPr>
                <a:t>√</a:t>
              </a:r>
              <a:r>
                <a:rPr kumimoji="1" lang="en-US" altLang="ja-JP" dirty="0">
                  <a:solidFill>
                    <a:srgbClr val="FF0000"/>
                  </a:solidFill>
                </a:rPr>
                <a:t>Hz</a:t>
              </a:r>
              <a:r>
                <a:rPr kumimoji="1" lang="ja-JP" altLang="en-US" dirty="0"/>
                <a:t>達成　済</a:t>
              </a:r>
              <a:endParaRPr kumimoji="1" lang="en-US" altLang="ja-JP" dirty="0"/>
            </a:p>
            <a:p>
              <a:r>
                <a:rPr lang="en-US" altLang="ja-JP" dirty="0"/>
                <a:t>→beat</a:t>
              </a:r>
              <a:r>
                <a:rPr lang="ja-JP" altLang="en-US" dirty="0"/>
                <a:t>信号測定</a:t>
              </a:r>
              <a:r>
                <a:rPr lang="en-US" altLang="ja-JP" dirty="0"/>
                <a:t>(</a:t>
              </a:r>
              <a:r>
                <a:rPr lang="ja-JP" altLang="en-US" dirty="0">
                  <a:solidFill>
                    <a:srgbClr val="0000FF"/>
                  </a:solidFill>
                </a:rPr>
                <a:t>差動受光</a:t>
              </a:r>
              <a:r>
                <a:rPr lang="ja-JP" altLang="en-US" dirty="0"/>
                <a:t>、</a:t>
              </a:r>
              <a:r>
                <a:rPr lang="en-US" altLang="ja-JP" dirty="0">
                  <a:solidFill>
                    <a:srgbClr val="0000FF"/>
                  </a:solidFill>
                </a:rPr>
                <a:t>RAM</a:t>
              </a:r>
              <a:r>
                <a:rPr lang="ja-JP" altLang="en-US" dirty="0">
                  <a:solidFill>
                    <a:srgbClr val="0000FF"/>
                  </a:solidFill>
                </a:rPr>
                <a:t>対策</a:t>
              </a:r>
              <a:r>
                <a:rPr lang="en-US" altLang="ja-JP" dirty="0"/>
                <a:t>)</a:t>
              </a:r>
              <a:endParaRPr kumimoji="1" lang="ja-JP" altLang="en-US" dirty="0"/>
            </a:p>
          </p:txBody>
        </p:sp>
        <p:sp>
          <p:nvSpPr>
            <p:cNvPr id="7" name="テキスト ボックス 6"/>
            <p:cNvSpPr txBox="1"/>
            <p:nvPr/>
          </p:nvSpPr>
          <p:spPr>
            <a:xfrm>
              <a:off x="1433235" y="3632633"/>
              <a:ext cx="3356696" cy="369332"/>
            </a:xfrm>
            <a:prstGeom prst="rect">
              <a:avLst/>
            </a:prstGeom>
            <a:noFill/>
          </p:spPr>
          <p:txBody>
            <a:bodyPr wrap="none" rtlCol="0">
              <a:spAutoFit/>
            </a:bodyPr>
            <a:lstStyle/>
            <a:p>
              <a:r>
                <a:rPr kumimoji="1" lang="ja-JP" altLang="en-US" dirty="0"/>
                <a:t>強度安定度　</a:t>
              </a:r>
              <a:r>
                <a:rPr kumimoji="1" lang="en-US" altLang="ja-JP" dirty="0">
                  <a:solidFill>
                    <a:srgbClr val="FF0000"/>
                  </a:solidFill>
                </a:rPr>
                <a:t>5.0×10</a:t>
              </a:r>
              <a:r>
                <a:rPr lang="en-US" altLang="ja-JP" baseline="30000" dirty="0">
                  <a:solidFill>
                    <a:srgbClr val="FF0000"/>
                  </a:solidFill>
                </a:rPr>
                <a:t>-8</a:t>
              </a:r>
              <a:r>
                <a:rPr lang="en-US" altLang="ja-JP" dirty="0">
                  <a:solidFill>
                    <a:srgbClr val="FF0000"/>
                  </a:solidFill>
                </a:rPr>
                <a:t>/√Hz</a:t>
              </a:r>
              <a:r>
                <a:rPr lang="ja-JP" altLang="en-US" dirty="0"/>
                <a:t>を達成</a:t>
              </a:r>
              <a:endParaRPr kumimoji="1" lang="ja-JP" altLang="en-US" dirty="0"/>
            </a:p>
          </p:txBody>
        </p:sp>
        <p:sp>
          <p:nvSpPr>
            <p:cNvPr id="8" name="テキスト ボックス 7"/>
            <p:cNvSpPr txBox="1"/>
            <p:nvPr/>
          </p:nvSpPr>
          <p:spPr>
            <a:xfrm>
              <a:off x="1521416" y="2662108"/>
              <a:ext cx="4506362" cy="646331"/>
            </a:xfrm>
            <a:prstGeom prst="rect">
              <a:avLst/>
            </a:prstGeom>
            <a:noFill/>
          </p:spPr>
          <p:txBody>
            <a:bodyPr wrap="none" rtlCol="0">
              <a:spAutoFit/>
            </a:bodyPr>
            <a:lstStyle/>
            <a:p>
              <a:pPr marL="285750" indent="-285750">
                <a:buFont typeface="Arial"/>
                <a:buChar char="•"/>
              </a:pPr>
              <a:r>
                <a:rPr lang="en-US" altLang="ja-JP" dirty="0"/>
                <a:t>A</a:t>
              </a:r>
              <a:r>
                <a:rPr kumimoji="1" lang="en-US" altLang="ja-JP" dirty="0"/>
                <a:t>llan </a:t>
              </a:r>
              <a:r>
                <a:rPr kumimoji="1" lang="ja-JP" altLang="en-US" dirty="0"/>
                <a:t>分散</a:t>
              </a:r>
              <a:r>
                <a:rPr kumimoji="1" lang="en-US" altLang="ja-JP" dirty="0"/>
                <a:t>…</a:t>
              </a:r>
              <a:r>
                <a:rPr lang="ja-JP" altLang="en-US" dirty="0"/>
                <a:t>長期、短期ともに</a:t>
              </a:r>
              <a:r>
                <a:rPr lang="en-US" altLang="ja-JP" i="1" dirty="0" err="1"/>
                <a:t>Δf</a:t>
              </a:r>
              <a:r>
                <a:rPr lang="en-US" altLang="ja-JP" i="1" dirty="0"/>
                <a:t>/f </a:t>
              </a:r>
              <a:r>
                <a:rPr lang="en-US" altLang="ja-JP" dirty="0"/>
                <a:t>= </a:t>
              </a:r>
              <a:r>
                <a:rPr lang="en-US" altLang="ja-JP" dirty="0">
                  <a:solidFill>
                    <a:srgbClr val="FF0000"/>
                  </a:solidFill>
                </a:rPr>
                <a:t>10</a:t>
              </a:r>
              <a:r>
                <a:rPr lang="en-US" altLang="ja-JP" baseline="30000" dirty="0">
                  <a:solidFill>
                    <a:srgbClr val="FF0000"/>
                  </a:solidFill>
                </a:rPr>
                <a:t>-13</a:t>
              </a:r>
              <a:r>
                <a:rPr lang="ja-JP" altLang="en-US" dirty="0"/>
                <a:t>台</a:t>
              </a:r>
              <a:endParaRPr lang="en-US" altLang="ja-JP" dirty="0"/>
            </a:p>
            <a:p>
              <a:pPr marL="285750" indent="-285750">
                <a:buFont typeface="Arial"/>
                <a:buChar char="•"/>
              </a:pPr>
              <a:r>
                <a:rPr lang="ja-JP" altLang="en-US" dirty="0"/>
                <a:t>周波数雑音スペクトル</a:t>
              </a:r>
              <a:r>
                <a:rPr lang="en-US" altLang="ja-JP" dirty="0"/>
                <a:t>…</a:t>
              </a:r>
              <a:r>
                <a:rPr lang="en-US" altLang="ja-JP" dirty="0">
                  <a:solidFill>
                    <a:srgbClr val="FF0000"/>
                  </a:solidFill>
                </a:rPr>
                <a:t>17 Hz/√Hz </a:t>
              </a:r>
              <a:r>
                <a:rPr lang="en-US" altLang="ja-JP" dirty="0"/>
                <a:t>@10Hz</a:t>
              </a:r>
              <a:endParaRPr kumimoji="1" lang="ja-JP" altLang="en-US" dirty="0"/>
            </a:p>
          </p:txBody>
        </p:sp>
      </p:grpSp>
      <p:sp>
        <p:nvSpPr>
          <p:cNvPr id="9" name="テキスト ボックス 8"/>
          <p:cNvSpPr txBox="1"/>
          <p:nvPr/>
        </p:nvSpPr>
        <p:spPr>
          <a:xfrm>
            <a:off x="4572000" y="2801597"/>
            <a:ext cx="4275529" cy="1477328"/>
          </a:xfrm>
          <a:prstGeom prst="rect">
            <a:avLst/>
          </a:prstGeom>
          <a:noFill/>
        </p:spPr>
        <p:txBody>
          <a:bodyPr wrap="none" rtlCol="0">
            <a:spAutoFit/>
          </a:bodyPr>
          <a:lstStyle/>
          <a:p>
            <a:pPr marL="285750" indent="-285750">
              <a:buFont typeface="Wingdings" charset="2"/>
              <a:buChar char="v"/>
            </a:pPr>
            <a:r>
              <a:rPr lang="ja-JP" altLang="en-US" u="sng" dirty="0"/>
              <a:t>高出力化</a:t>
            </a:r>
            <a:endParaRPr lang="en-US" altLang="ja-JP" u="sng" dirty="0"/>
          </a:p>
          <a:p>
            <a:r>
              <a:rPr kumimoji="1" lang="en-US" altLang="ja-JP" dirty="0"/>
              <a:t>	</a:t>
            </a:r>
            <a:r>
              <a:rPr kumimoji="1" lang="ja-JP" altLang="en-US" dirty="0"/>
              <a:t>２段構成の</a:t>
            </a:r>
            <a:r>
              <a:rPr kumimoji="1" lang="en-US" altLang="ja-JP" dirty="0"/>
              <a:t>YDFA</a:t>
            </a:r>
            <a:r>
              <a:rPr kumimoji="1" lang="ja-JP" altLang="en-US" dirty="0"/>
              <a:t>を開発　</a:t>
            </a:r>
            <a:endParaRPr lang="en-US" altLang="ja-JP" dirty="0"/>
          </a:p>
          <a:p>
            <a:pPr marL="1200150" lvl="2" indent="-285750">
              <a:buFont typeface="Arial"/>
              <a:buChar char="•"/>
            </a:pPr>
            <a:r>
              <a:rPr kumimoji="1" lang="ja-JP" altLang="en-US" dirty="0"/>
              <a:t>出力</a:t>
            </a:r>
            <a:r>
              <a:rPr kumimoji="1" lang="en-US" altLang="ja-JP" dirty="0">
                <a:solidFill>
                  <a:srgbClr val="FF0000"/>
                </a:solidFill>
              </a:rPr>
              <a:t>10.1 W</a:t>
            </a:r>
            <a:r>
              <a:rPr kumimoji="1" lang="en-US" altLang="ja-JP" dirty="0"/>
              <a:t>(14 W</a:t>
            </a:r>
            <a:r>
              <a:rPr lang="ja-JP" altLang="en-US" dirty="0"/>
              <a:t>励起</a:t>
            </a:r>
            <a:r>
              <a:rPr kumimoji="1" lang="en-US" altLang="ja-JP" dirty="0"/>
              <a:t>)</a:t>
            </a:r>
            <a:r>
              <a:rPr kumimoji="1" lang="ja-JP" altLang="en-US" dirty="0"/>
              <a:t>を達成</a:t>
            </a:r>
            <a:endParaRPr lang="en-US" altLang="ja-JP" dirty="0"/>
          </a:p>
          <a:p>
            <a:pPr marL="1200150" lvl="2" indent="-285750">
              <a:buFont typeface="Arial"/>
              <a:buChar char="•"/>
            </a:pPr>
            <a:r>
              <a:rPr lang="ja-JP" altLang="en-US" dirty="0"/>
              <a:t>偏波消光比</a:t>
            </a:r>
            <a:r>
              <a:rPr lang="en-US" altLang="ja-JP" dirty="0">
                <a:solidFill>
                  <a:srgbClr val="FF0000"/>
                </a:solidFill>
              </a:rPr>
              <a:t>20 dB</a:t>
            </a:r>
            <a:r>
              <a:rPr lang="ja-JP" altLang="en-US" dirty="0"/>
              <a:t>以上</a:t>
            </a:r>
            <a:endParaRPr lang="en-US" altLang="ja-JP" dirty="0"/>
          </a:p>
          <a:p>
            <a:pPr marL="1200150" lvl="2" indent="-285750">
              <a:buFont typeface="Arial"/>
              <a:buChar char="•"/>
            </a:pPr>
            <a:r>
              <a:rPr kumimoji="1" lang="en-US" altLang="ja-JP" dirty="0"/>
              <a:t>M</a:t>
            </a:r>
            <a:r>
              <a:rPr kumimoji="1" lang="en-US" altLang="ja-JP" baseline="30000" dirty="0"/>
              <a:t>2</a:t>
            </a:r>
            <a:r>
              <a:rPr kumimoji="1" lang="en-US" altLang="ja-JP" dirty="0"/>
              <a:t>&lt;</a:t>
            </a:r>
            <a:r>
              <a:rPr kumimoji="1" lang="en-US" altLang="ja-JP" dirty="0">
                <a:solidFill>
                  <a:srgbClr val="FF0000"/>
                </a:solidFill>
              </a:rPr>
              <a:t>1.1</a:t>
            </a:r>
          </a:p>
        </p:txBody>
      </p:sp>
      <p:sp>
        <p:nvSpPr>
          <p:cNvPr id="15" name="テキスト ボックス 14"/>
          <p:cNvSpPr txBox="1"/>
          <p:nvPr/>
        </p:nvSpPr>
        <p:spPr>
          <a:xfrm>
            <a:off x="578471" y="4420163"/>
            <a:ext cx="6314549" cy="2031325"/>
          </a:xfrm>
          <a:prstGeom prst="rect">
            <a:avLst/>
          </a:prstGeom>
          <a:noFill/>
        </p:spPr>
        <p:txBody>
          <a:bodyPr wrap="none" rtlCol="0">
            <a:spAutoFit/>
          </a:bodyPr>
          <a:lstStyle/>
          <a:p>
            <a:pPr marL="285750" indent="-285750">
              <a:buFont typeface="Wingdings" charset="2"/>
              <a:buChar char="v"/>
            </a:pPr>
            <a:r>
              <a:rPr kumimoji="1" lang="ja-JP" altLang="en-US" u="sng" dirty="0"/>
              <a:t>音響光学偏向子を</a:t>
            </a:r>
            <a:r>
              <a:rPr kumimoji="1" lang="ja-JP" altLang="en-US" u="sng"/>
              <a:t>用いた新しい衛星位置</a:t>
            </a:r>
            <a:r>
              <a:rPr kumimoji="1" lang="ja-JP" altLang="en-US" u="sng" dirty="0"/>
              <a:t>決定システム</a:t>
            </a:r>
            <a:endParaRPr kumimoji="1" lang="en-US" altLang="ja-JP" u="sng" dirty="0"/>
          </a:p>
          <a:p>
            <a:pPr marL="285750" indent="-285750">
              <a:buFont typeface="Arial"/>
              <a:buChar char="•"/>
            </a:pPr>
            <a:r>
              <a:rPr lang="ja-JP" altLang="en-US" dirty="0"/>
              <a:t>受光強度</a:t>
            </a:r>
            <a:endParaRPr lang="en-US" altLang="ja-JP" dirty="0"/>
          </a:p>
          <a:p>
            <a:r>
              <a:rPr lang="en-US" altLang="ja-JP" dirty="0"/>
              <a:t>	 </a:t>
            </a:r>
            <a:r>
              <a:rPr lang="ja-JP" altLang="en-US" dirty="0"/>
              <a:t>周波数カウント精度</a:t>
            </a:r>
            <a:r>
              <a:rPr lang="en-US" altLang="ja-JP" dirty="0"/>
              <a:t>10 kHz</a:t>
            </a:r>
            <a:r>
              <a:rPr lang="ja-JP" altLang="en-US" dirty="0"/>
              <a:t>を満たすための受光強度：</a:t>
            </a:r>
            <a:r>
              <a:rPr lang="en-US" altLang="ja-JP" dirty="0">
                <a:solidFill>
                  <a:srgbClr val="FF0000"/>
                </a:solidFill>
              </a:rPr>
              <a:t>5 µW</a:t>
            </a:r>
          </a:p>
          <a:p>
            <a:r>
              <a:rPr kumimoji="1" lang="en-US" altLang="ja-JP" dirty="0"/>
              <a:t>	→</a:t>
            </a:r>
            <a:r>
              <a:rPr kumimoji="1" lang="ja-JP" altLang="en-US" dirty="0"/>
              <a:t>光源強度</a:t>
            </a:r>
            <a:r>
              <a:rPr kumimoji="1" lang="en-US" altLang="ja-JP" dirty="0"/>
              <a:t>: </a:t>
            </a:r>
            <a:r>
              <a:rPr kumimoji="1" lang="en-US" altLang="ja-JP" dirty="0">
                <a:solidFill>
                  <a:srgbClr val="FF0000"/>
                </a:solidFill>
              </a:rPr>
              <a:t>98 </a:t>
            </a:r>
            <a:r>
              <a:rPr kumimoji="1" lang="en-US" altLang="ja-JP" dirty="0" err="1">
                <a:solidFill>
                  <a:srgbClr val="FF0000"/>
                </a:solidFill>
              </a:rPr>
              <a:t>mW</a:t>
            </a:r>
            <a:endParaRPr lang="en-US" altLang="ja-JP" dirty="0">
              <a:solidFill>
                <a:srgbClr val="FF0000"/>
              </a:solidFill>
            </a:endParaRPr>
          </a:p>
          <a:p>
            <a:pPr marL="285750" indent="-285750">
              <a:buFont typeface="Arial"/>
              <a:buChar char="•"/>
            </a:pPr>
            <a:r>
              <a:rPr lang="ja-JP" altLang="en-US" dirty="0"/>
              <a:t>掃引速度</a:t>
            </a:r>
            <a:endParaRPr lang="en-US" altLang="ja-JP" dirty="0"/>
          </a:p>
          <a:p>
            <a:r>
              <a:rPr lang="en-US" altLang="ja-JP" dirty="0"/>
              <a:t>	</a:t>
            </a:r>
            <a:r>
              <a:rPr lang="ja-JP" altLang="en-US" dirty="0"/>
              <a:t>１カウントに必要な受光時間</a:t>
            </a:r>
            <a:r>
              <a:rPr lang="en-US" altLang="ja-JP" dirty="0"/>
              <a:t>: </a:t>
            </a:r>
            <a:r>
              <a:rPr lang="en-US" altLang="ja-JP" dirty="0">
                <a:solidFill>
                  <a:srgbClr val="FF0000"/>
                </a:solidFill>
              </a:rPr>
              <a:t>40 </a:t>
            </a:r>
            <a:r>
              <a:rPr lang="en-US" altLang="ja-JP" dirty="0" err="1">
                <a:solidFill>
                  <a:srgbClr val="FF0000"/>
                </a:solidFill>
              </a:rPr>
              <a:t>ms</a:t>
            </a:r>
            <a:endParaRPr lang="en-US" altLang="ja-JP" dirty="0">
              <a:solidFill>
                <a:srgbClr val="FF0000"/>
              </a:solidFill>
            </a:endParaRPr>
          </a:p>
          <a:p>
            <a:r>
              <a:rPr kumimoji="1" lang="en-US" altLang="ja-JP" dirty="0"/>
              <a:t>	1 km</a:t>
            </a:r>
            <a:r>
              <a:rPr kumimoji="1" lang="ja-JP" altLang="en-US" dirty="0"/>
              <a:t>の掃引</a:t>
            </a:r>
            <a:r>
              <a:rPr kumimoji="1" lang="en-US" altLang="ja-JP" dirty="0"/>
              <a:t>: </a:t>
            </a:r>
            <a:r>
              <a:rPr kumimoji="1" lang="en-US" altLang="ja-JP" dirty="0">
                <a:solidFill>
                  <a:srgbClr val="FF0000"/>
                </a:solidFill>
              </a:rPr>
              <a:t>3 s</a:t>
            </a:r>
            <a:endParaRPr kumimoji="1" lang="ja-JP" altLang="en-US" dirty="0">
              <a:solidFill>
                <a:srgbClr val="FF0000"/>
              </a:solidFill>
            </a:endParaRPr>
          </a:p>
        </p:txBody>
      </p:sp>
    </p:spTree>
    <p:extLst>
      <p:ext uri="{BB962C8B-B14F-4D97-AF65-F5344CB8AC3E}">
        <p14:creationId xmlns:p14="http://schemas.microsoft.com/office/powerpoint/2010/main" val="303840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16979" y="145722"/>
            <a:ext cx="5715258" cy="558800"/>
          </a:xfrm>
        </p:spPr>
        <p:txBody>
          <a:bodyPr rtlCol="0">
            <a:noAutofit/>
          </a:bodyPr>
          <a:lstStyle/>
          <a:p>
            <a:pPr fontAlgn="auto">
              <a:spcAft>
                <a:spcPts val="0"/>
              </a:spcAft>
              <a:defRPr/>
            </a:pPr>
            <a:r>
              <a:rPr lang="ja-JP" altLang="en-US" sz="3200" i="1" dirty="0">
                <a:cs typeface="+mj-cs"/>
              </a:rPr>
              <a:t>周波数安定化光源の方針</a:t>
            </a:r>
          </a:p>
        </p:txBody>
      </p:sp>
      <p:sp>
        <p:nvSpPr>
          <p:cNvPr id="5" name="AutoShape 84"/>
          <p:cNvSpPr>
            <a:spLocks noChangeArrowheads="1"/>
          </p:cNvSpPr>
          <p:nvPr/>
        </p:nvSpPr>
        <p:spPr bwMode="auto">
          <a:xfrm>
            <a:off x="1143000" y="5073650"/>
            <a:ext cx="7391400" cy="1447800"/>
          </a:xfrm>
          <a:prstGeom prst="roundRect">
            <a:avLst>
              <a:gd name="adj" fmla="val 16667"/>
            </a:avLst>
          </a:prstGeom>
          <a:noFill/>
          <a:ln w="28575">
            <a:solidFill>
              <a:schemeClr val="tx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dirty="0">
              <a:latin typeface="+mn-lt"/>
              <a:ea typeface="+mn-ea"/>
              <a:cs typeface="+mn-cs"/>
            </a:endParaRPr>
          </a:p>
        </p:txBody>
      </p:sp>
      <p:sp>
        <p:nvSpPr>
          <p:cNvPr id="19459" name="Text Box 4"/>
          <p:cNvSpPr txBox="1">
            <a:spLocks noChangeArrowheads="1"/>
          </p:cNvSpPr>
          <p:nvPr/>
        </p:nvSpPr>
        <p:spPr bwMode="auto">
          <a:xfrm>
            <a:off x="2824163" y="2363788"/>
            <a:ext cx="18415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spcBef>
                <a:spcPct val="50000"/>
              </a:spcBef>
            </a:pPr>
            <a:endParaRPr lang="ja-JP" altLang="en-US">
              <a:latin typeface="Times" charset="0"/>
              <a:ea typeface="Osaka" charset="0"/>
              <a:cs typeface="Osaka" charset="0"/>
            </a:endParaRPr>
          </a:p>
        </p:txBody>
      </p:sp>
      <p:sp>
        <p:nvSpPr>
          <p:cNvPr id="19460" name="Text Box 17"/>
          <p:cNvSpPr txBox="1">
            <a:spLocks noChangeArrowheads="1"/>
          </p:cNvSpPr>
          <p:nvPr/>
        </p:nvSpPr>
        <p:spPr bwMode="auto">
          <a:xfrm>
            <a:off x="452438" y="2211388"/>
            <a:ext cx="16843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26C009"/>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Helvetica" charset="0"/>
                <a:ea typeface="Osaka" charset="0"/>
                <a:cs typeface="Osaka" charset="0"/>
              </a:rPr>
              <a:t>• F.P. </a:t>
            </a:r>
            <a:r>
              <a:rPr lang="ja-JP" altLang="en-US" sz="1800">
                <a:latin typeface="Helvetica" charset="0"/>
                <a:ea typeface="Osaka" charset="0"/>
                <a:cs typeface="Osaka" charset="0"/>
              </a:rPr>
              <a:t>光共振器</a:t>
            </a:r>
            <a:endParaRPr lang="en-US" altLang="ja-JP" sz="1800">
              <a:latin typeface="Helvetica" charset="0"/>
              <a:ea typeface="Osaka" charset="0"/>
              <a:cs typeface="Osaka" charset="0"/>
            </a:endParaRPr>
          </a:p>
        </p:txBody>
      </p:sp>
      <p:sp>
        <p:nvSpPr>
          <p:cNvPr id="19461" name="Text Box 18"/>
          <p:cNvSpPr txBox="1">
            <a:spLocks noChangeArrowheads="1"/>
          </p:cNvSpPr>
          <p:nvPr/>
        </p:nvSpPr>
        <p:spPr bwMode="auto">
          <a:xfrm>
            <a:off x="452438" y="3132138"/>
            <a:ext cx="2051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latin typeface="Helvetica" charset="0"/>
                <a:ea typeface="Osaka" charset="0"/>
                <a:cs typeface="Osaka" charset="0"/>
              </a:rPr>
              <a:t>• </a:t>
            </a:r>
            <a:r>
              <a:rPr lang="ja-JP" altLang="en-US" sz="1800">
                <a:latin typeface="Helvetica" charset="0"/>
                <a:ea typeface="Osaka" charset="0"/>
                <a:cs typeface="Osaka" charset="0"/>
              </a:rPr>
              <a:t>原子・分子の共鳴</a:t>
            </a:r>
            <a:endParaRPr lang="en-US" altLang="ja-JP" sz="1800">
              <a:latin typeface="Helvetica" charset="0"/>
              <a:ea typeface="Osaka" charset="0"/>
              <a:cs typeface="Osaka" charset="0"/>
            </a:endParaRPr>
          </a:p>
        </p:txBody>
      </p:sp>
      <p:grpSp>
        <p:nvGrpSpPr>
          <p:cNvPr id="19462" name="Group 26"/>
          <p:cNvGrpSpPr>
            <a:grpSpLocks/>
          </p:cNvGrpSpPr>
          <p:nvPr/>
        </p:nvGrpSpPr>
        <p:grpSpPr bwMode="auto">
          <a:xfrm>
            <a:off x="2824163" y="2243138"/>
            <a:ext cx="685800" cy="304800"/>
            <a:chOff x="3145" y="1680"/>
            <a:chExt cx="432" cy="192"/>
          </a:xfrm>
        </p:grpSpPr>
        <p:sp>
          <p:nvSpPr>
            <p:cNvPr id="19598" name="Rectangle 23"/>
            <p:cNvSpPr>
              <a:spLocks noChangeArrowheads="1"/>
            </p:cNvSpPr>
            <p:nvPr/>
          </p:nvSpPr>
          <p:spPr bwMode="auto">
            <a:xfrm>
              <a:off x="3422" y="1680"/>
              <a:ext cx="48" cy="192"/>
            </a:xfrm>
            <a:prstGeom prst="rect">
              <a:avLst/>
            </a:prstGeom>
            <a:solidFill>
              <a:srgbClr val="FFFECF"/>
            </a:solidFill>
            <a:ln w="9525">
              <a:solidFill>
                <a:schemeClr val="tx1"/>
              </a:solidFill>
              <a:miter lim="800000"/>
              <a:headEnd/>
              <a:tailEnd/>
            </a:ln>
          </p:spPr>
          <p:txBody>
            <a:bodyPr wrap="none" anchor="ctr"/>
            <a:lstStyle/>
            <a:p>
              <a:endParaRPr lang="ja-JP" altLang="en-US"/>
            </a:p>
          </p:txBody>
        </p:sp>
        <p:sp>
          <p:nvSpPr>
            <p:cNvPr id="19599" name="Rectangle 20"/>
            <p:cNvSpPr>
              <a:spLocks noChangeArrowheads="1"/>
            </p:cNvSpPr>
            <p:nvPr/>
          </p:nvSpPr>
          <p:spPr bwMode="auto">
            <a:xfrm>
              <a:off x="3216" y="1680"/>
              <a:ext cx="48" cy="192"/>
            </a:xfrm>
            <a:prstGeom prst="rect">
              <a:avLst/>
            </a:prstGeom>
            <a:solidFill>
              <a:srgbClr val="FFFECF"/>
            </a:solidFill>
            <a:ln w="9525">
              <a:solidFill>
                <a:schemeClr val="tx1"/>
              </a:solidFill>
              <a:miter lim="800000"/>
              <a:headEnd/>
              <a:tailEnd/>
            </a:ln>
          </p:spPr>
          <p:txBody>
            <a:bodyPr wrap="none" anchor="ctr"/>
            <a:lstStyle/>
            <a:p>
              <a:endParaRPr lang="ja-JP" altLang="en-US"/>
            </a:p>
          </p:txBody>
        </p:sp>
        <p:sp>
          <p:nvSpPr>
            <p:cNvPr id="19600" name="Arc 21"/>
            <p:cNvSpPr>
              <a:spLocks/>
            </p:cNvSpPr>
            <p:nvPr/>
          </p:nvSpPr>
          <p:spPr bwMode="auto">
            <a:xfrm>
              <a:off x="3408" y="1680"/>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chemeClr val="bg1"/>
            </a:solidFill>
            <a:ln w="9525">
              <a:solidFill>
                <a:schemeClr val="tx1"/>
              </a:solidFill>
              <a:round/>
              <a:headEnd/>
              <a:tailEnd/>
            </a:ln>
          </p:spPr>
          <p:txBody>
            <a:bodyPr wrap="none" anchor="ctr"/>
            <a:lstStyle/>
            <a:p>
              <a:endParaRPr lang="ja-JP" altLang="en-US"/>
            </a:p>
          </p:txBody>
        </p:sp>
        <p:sp>
          <p:nvSpPr>
            <p:cNvPr id="19601" name="Arc 22"/>
            <p:cNvSpPr>
              <a:spLocks/>
            </p:cNvSpPr>
            <p:nvPr/>
          </p:nvSpPr>
          <p:spPr bwMode="auto">
            <a:xfrm flipV="1">
              <a:off x="3408" y="1776"/>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solidFill>
              <a:schemeClr val="bg1"/>
            </a:solidFill>
            <a:ln w="9525">
              <a:solidFill>
                <a:schemeClr val="tx1"/>
              </a:solidFill>
              <a:round/>
              <a:headEnd/>
              <a:tailEnd/>
            </a:ln>
          </p:spPr>
          <p:txBody>
            <a:bodyPr rot="10800000" wrap="none" anchor="ctr"/>
            <a:lstStyle/>
            <a:p>
              <a:endParaRPr lang="ja-JP" altLang="en-US"/>
            </a:p>
          </p:txBody>
        </p:sp>
        <p:sp>
          <p:nvSpPr>
            <p:cNvPr id="19602" name="Line 24"/>
            <p:cNvSpPr>
              <a:spLocks noChangeShapeType="1"/>
            </p:cNvSpPr>
            <p:nvPr/>
          </p:nvSpPr>
          <p:spPr bwMode="auto">
            <a:xfrm>
              <a:off x="3145" y="1776"/>
              <a:ext cx="432" cy="0"/>
            </a:xfrm>
            <a:prstGeom prst="line">
              <a:avLst/>
            </a:prstGeom>
            <a:noFill/>
            <a:ln w="3175">
              <a:solidFill>
                <a:srgbClr val="FF090C"/>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603" name="Line 25"/>
            <p:cNvSpPr>
              <a:spLocks noChangeShapeType="1"/>
            </p:cNvSpPr>
            <p:nvPr/>
          </p:nvSpPr>
          <p:spPr bwMode="auto">
            <a:xfrm>
              <a:off x="3264" y="1776"/>
              <a:ext cx="192" cy="0"/>
            </a:xfrm>
            <a:prstGeom prst="line">
              <a:avLst/>
            </a:prstGeom>
            <a:noFill/>
            <a:ln w="28575">
              <a:solidFill>
                <a:srgbClr val="FF090C"/>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grpSp>
      <p:grpSp>
        <p:nvGrpSpPr>
          <p:cNvPr id="19463" name="Group 78"/>
          <p:cNvGrpSpPr>
            <a:grpSpLocks/>
          </p:cNvGrpSpPr>
          <p:nvPr/>
        </p:nvGrpSpPr>
        <p:grpSpPr bwMode="auto">
          <a:xfrm>
            <a:off x="2824163" y="3325813"/>
            <a:ext cx="1066800" cy="228600"/>
            <a:chOff x="3168" y="2400"/>
            <a:chExt cx="672" cy="144"/>
          </a:xfrm>
        </p:grpSpPr>
        <p:sp>
          <p:nvSpPr>
            <p:cNvPr id="19596" name="Freeform 28"/>
            <p:cNvSpPr>
              <a:spLocks/>
            </p:cNvSpPr>
            <p:nvPr/>
          </p:nvSpPr>
          <p:spPr bwMode="auto">
            <a:xfrm>
              <a:off x="3264" y="2400"/>
              <a:ext cx="480" cy="144"/>
            </a:xfrm>
            <a:custGeom>
              <a:avLst/>
              <a:gdLst>
                <a:gd name="T0" fmla="*/ 0 w 480"/>
                <a:gd name="T1" fmla="*/ 0 h 144"/>
                <a:gd name="T2" fmla="*/ 480 w 480"/>
                <a:gd name="T3" fmla="*/ 0 h 144"/>
                <a:gd name="T4" fmla="*/ 432 w 480"/>
                <a:gd name="T5" fmla="*/ 96 h 144"/>
                <a:gd name="T6" fmla="*/ 288 w 480"/>
                <a:gd name="T7" fmla="*/ 96 h 144"/>
                <a:gd name="T8" fmla="*/ 288 w 480"/>
                <a:gd name="T9" fmla="*/ 144 h 144"/>
                <a:gd name="T10" fmla="*/ 248 w 480"/>
                <a:gd name="T11" fmla="*/ 126 h 144"/>
                <a:gd name="T12" fmla="*/ 240 w 480"/>
                <a:gd name="T13" fmla="*/ 96 h 144"/>
                <a:gd name="T14" fmla="*/ 48 w 480"/>
                <a:gd name="T15" fmla="*/ 96 h 144"/>
                <a:gd name="T16" fmla="*/ 0 w 480"/>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144"/>
                <a:gd name="T29" fmla="*/ 480 w 480"/>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144">
                  <a:moveTo>
                    <a:pt x="0" y="0"/>
                  </a:moveTo>
                  <a:lnTo>
                    <a:pt x="480" y="0"/>
                  </a:lnTo>
                  <a:lnTo>
                    <a:pt x="432" y="96"/>
                  </a:lnTo>
                  <a:lnTo>
                    <a:pt x="288" y="96"/>
                  </a:lnTo>
                  <a:lnTo>
                    <a:pt x="288" y="144"/>
                  </a:lnTo>
                  <a:cubicBezTo>
                    <a:pt x="274" y="138"/>
                    <a:pt x="261" y="132"/>
                    <a:pt x="248" y="126"/>
                  </a:cubicBezTo>
                  <a:lnTo>
                    <a:pt x="240" y="96"/>
                  </a:lnTo>
                  <a:lnTo>
                    <a:pt x="48" y="96"/>
                  </a:lnTo>
                  <a:lnTo>
                    <a:pt x="0" y="0"/>
                  </a:lnTo>
                  <a:close/>
                </a:path>
              </a:pathLst>
            </a:custGeom>
            <a:solidFill>
              <a:srgbClr val="E4F5FF"/>
            </a:solidFill>
            <a:ln w="9525">
              <a:solidFill>
                <a:schemeClr val="tx1"/>
              </a:solidFill>
              <a:round/>
              <a:headEnd/>
              <a:tailEnd/>
            </a:ln>
          </p:spPr>
          <p:txBody>
            <a:bodyPr wrap="none" anchor="ctr"/>
            <a:lstStyle/>
            <a:p>
              <a:endParaRPr lang="ja-JP" altLang="en-US"/>
            </a:p>
          </p:txBody>
        </p:sp>
        <p:sp>
          <p:nvSpPr>
            <p:cNvPr id="19597" name="Line 29"/>
            <p:cNvSpPr>
              <a:spLocks noChangeShapeType="1"/>
            </p:cNvSpPr>
            <p:nvPr/>
          </p:nvSpPr>
          <p:spPr bwMode="auto">
            <a:xfrm>
              <a:off x="3168" y="2448"/>
              <a:ext cx="672" cy="0"/>
            </a:xfrm>
            <a:prstGeom prst="line">
              <a:avLst/>
            </a:prstGeom>
            <a:noFill/>
            <a:ln w="9525">
              <a:solidFill>
                <a:srgbClr val="FF090C"/>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p>
          </p:txBody>
        </p:sp>
      </p:grpSp>
      <p:sp>
        <p:nvSpPr>
          <p:cNvPr id="19464" name="Text Box 43"/>
          <p:cNvSpPr txBox="1">
            <a:spLocks noChangeArrowheads="1"/>
          </p:cNvSpPr>
          <p:nvPr/>
        </p:nvSpPr>
        <p:spPr bwMode="auto">
          <a:xfrm>
            <a:off x="4195763" y="2263775"/>
            <a:ext cx="1171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FF090C"/>
                </a:solidFill>
                <a:latin typeface="Helvetica" charset="0"/>
                <a:ea typeface="Osaka" charset="0"/>
                <a:cs typeface="Osaka" charset="0"/>
              </a:rPr>
              <a:t>・短期安定度</a:t>
            </a:r>
            <a:endParaRPr lang="en-US" altLang="ja-JP">
              <a:latin typeface="Helvetica" charset="0"/>
              <a:ea typeface="Osaka" charset="0"/>
              <a:cs typeface="Osaka" charset="0"/>
            </a:endParaRPr>
          </a:p>
        </p:txBody>
      </p:sp>
      <p:sp>
        <p:nvSpPr>
          <p:cNvPr id="19465" name="Text Box 44"/>
          <p:cNvSpPr txBox="1">
            <a:spLocks noChangeArrowheads="1"/>
          </p:cNvSpPr>
          <p:nvPr/>
        </p:nvSpPr>
        <p:spPr bwMode="auto">
          <a:xfrm>
            <a:off x="4195763" y="2568575"/>
            <a:ext cx="15081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0022FF"/>
                </a:solidFill>
                <a:latin typeface="Helvetica" charset="0"/>
                <a:ea typeface="Osaka" charset="0"/>
                <a:cs typeface="Osaka" charset="0"/>
              </a:rPr>
              <a:t>・外部擾乱に敏感</a:t>
            </a:r>
            <a:endParaRPr lang="en-US" altLang="ja-JP">
              <a:latin typeface="Helvetica" charset="0"/>
              <a:ea typeface="Osaka" charset="0"/>
              <a:cs typeface="Osaka" charset="0"/>
            </a:endParaRPr>
          </a:p>
        </p:txBody>
      </p:sp>
      <p:sp>
        <p:nvSpPr>
          <p:cNvPr id="19466" name="Text Box 45"/>
          <p:cNvSpPr txBox="1">
            <a:spLocks noChangeArrowheads="1"/>
          </p:cNvSpPr>
          <p:nvPr/>
        </p:nvSpPr>
        <p:spPr bwMode="auto">
          <a:xfrm>
            <a:off x="4195763" y="3463925"/>
            <a:ext cx="1171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FF090C"/>
                </a:solidFill>
                <a:latin typeface="Helvetica" charset="0"/>
                <a:ea typeface="Osaka" charset="0"/>
                <a:cs typeface="Osaka" charset="0"/>
              </a:rPr>
              <a:t>・長期安定度</a:t>
            </a:r>
            <a:endParaRPr lang="en-US" altLang="ja-JP" sz="1400">
              <a:latin typeface="Helvetica" charset="0"/>
              <a:ea typeface="Osaka" charset="0"/>
              <a:cs typeface="Osaka" charset="0"/>
            </a:endParaRPr>
          </a:p>
        </p:txBody>
      </p:sp>
      <p:sp>
        <p:nvSpPr>
          <p:cNvPr id="19467" name="Text Box 46"/>
          <p:cNvSpPr txBox="1">
            <a:spLocks noChangeArrowheads="1"/>
          </p:cNvSpPr>
          <p:nvPr/>
        </p:nvSpPr>
        <p:spPr bwMode="auto">
          <a:xfrm>
            <a:off x="4195763" y="3783013"/>
            <a:ext cx="20462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FF090C"/>
                </a:solidFill>
                <a:latin typeface="Helvetica" charset="0"/>
                <a:ea typeface="Osaka" charset="0"/>
                <a:cs typeface="Osaka" charset="0"/>
              </a:rPr>
              <a:t>・外部擾乱に比較的鈍感</a:t>
            </a:r>
            <a:endParaRPr lang="en-US" altLang="ja-JP" sz="1400">
              <a:latin typeface="Helvetica" charset="0"/>
              <a:ea typeface="Osaka" charset="0"/>
              <a:cs typeface="Osaka" charset="0"/>
            </a:endParaRPr>
          </a:p>
        </p:txBody>
      </p:sp>
      <p:sp>
        <p:nvSpPr>
          <p:cNvPr id="19468" name="Text Box 47"/>
          <p:cNvSpPr txBox="1">
            <a:spLocks noChangeArrowheads="1"/>
          </p:cNvSpPr>
          <p:nvPr/>
        </p:nvSpPr>
        <p:spPr bwMode="auto">
          <a:xfrm>
            <a:off x="4195763" y="4154488"/>
            <a:ext cx="24336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0022FF"/>
                </a:solidFill>
                <a:latin typeface="Helvetica" charset="0"/>
                <a:ea typeface="Osaka" charset="0"/>
                <a:cs typeface="Osaka" charset="0"/>
              </a:rPr>
              <a:t>・信号の</a:t>
            </a:r>
            <a:r>
              <a:rPr lang="en-US" altLang="ja-JP" sz="1400">
                <a:solidFill>
                  <a:srgbClr val="0022FF"/>
                </a:solidFill>
                <a:latin typeface="Helvetica" charset="0"/>
                <a:ea typeface="Osaka" charset="0"/>
                <a:cs typeface="Osaka" charset="0"/>
              </a:rPr>
              <a:t>SNR</a:t>
            </a:r>
            <a:r>
              <a:rPr lang="ja-JP" altLang="en-US" sz="1400">
                <a:solidFill>
                  <a:srgbClr val="0022FF"/>
                </a:solidFill>
                <a:latin typeface="Helvetica" charset="0"/>
                <a:ea typeface="Osaka" charset="0"/>
                <a:cs typeface="Osaka" charset="0"/>
              </a:rPr>
              <a:t>で安定度が制限</a:t>
            </a:r>
            <a:endParaRPr lang="en-US" altLang="ja-JP" sz="1400">
              <a:solidFill>
                <a:srgbClr val="0022FF"/>
              </a:solidFill>
              <a:latin typeface="Helvetica" charset="0"/>
              <a:ea typeface="Osaka" charset="0"/>
              <a:cs typeface="Osaka" charset="0"/>
            </a:endParaRPr>
          </a:p>
        </p:txBody>
      </p:sp>
      <p:grpSp>
        <p:nvGrpSpPr>
          <p:cNvPr id="19469" name="Group 79"/>
          <p:cNvGrpSpPr>
            <a:grpSpLocks/>
          </p:cNvGrpSpPr>
          <p:nvPr/>
        </p:nvGrpSpPr>
        <p:grpSpPr bwMode="auto">
          <a:xfrm>
            <a:off x="2747963" y="3706813"/>
            <a:ext cx="893762" cy="354012"/>
            <a:chOff x="4252" y="2380"/>
            <a:chExt cx="563" cy="223"/>
          </a:xfrm>
        </p:grpSpPr>
        <p:sp>
          <p:nvSpPr>
            <p:cNvPr id="19594" name="Line 42"/>
            <p:cNvSpPr>
              <a:spLocks noChangeShapeType="1"/>
            </p:cNvSpPr>
            <p:nvPr/>
          </p:nvSpPr>
          <p:spPr bwMode="auto">
            <a:xfrm>
              <a:off x="4560" y="2380"/>
              <a:ext cx="0"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595" name="Freeform 53"/>
            <p:cNvSpPr>
              <a:spLocks/>
            </p:cNvSpPr>
            <p:nvPr/>
          </p:nvSpPr>
          <p:spPr bwMode="auto">
            <a:xfrm>
              <a:off x="4252" y="2571"/>
              <a:ext cx="563" cy="32"/>
            </a:xfrm>
            <a:custGeom>
              <a:avLst/>
              <a:gdLst>
                <a:gd name="T0" fmla="*/ 0 w 563"/>
                <a:gd name="T1" fmla="*/ 17 h 32"/>
                <a:gd name="T2" fmla="*/ 94 w 563"/>
                <a:gd name="T3" fmla="*/ 7 h 32"/>
                <a:gd name="T4" fmla="*/ 183 w 563"/>
                <a:gd name="T5" fmla="*/ 17 h 32"/>
                <a:gd name="T6" fmla="*/ 252 w 563"/>
                <a:gd name="T7" fmla="*/ 17 h 32"/>
                <a:gd name="T8" fmla="*/ 351 w 563"/>
                <a:gd name="T9" fmla="*/ 7 h 32"/>
                <a:gd name="T10" fmla="*/ 425 w 563"/>
                <a:gd name="T11" fmla="*/ 32 h 32"/>
                <a:gd name="T12" fmla="*/ 523 w 563"/>
                <a:gd name="T13" fmla="*/ 12 h 32"/>
                <a:gd name="T14" fmla="*/ 563 w 563"/>
                <a:gd name="T15" fmla="*/ 2 h 32"/>
                <a:gd name="T16" fmla="*/ 0 60000 65536"/>
                <a:gd name="T17" fmla="*/ 0 60000 65536"/>
                <a:gd name="T18" fmla="*/ 0 60000 65536"/>
                <a:gd name="T19" fmla="*/ 0 60000 65536"/>
                <a:gd name="T20" fmla="*/ 0 60000 65536"/>
                <a:gd name="T21" fmla="*/ 0 60000 65536"/>
                <a:gd name="T22" fmla="*/ 0 60000 65536"/>
                <a:gd name="T23" fmla="*/ 0 60000 65536"/>
                <a:gd name="T24" fmla="*/ 0 w 563"/>
                <a:gd name="T25" fmla="*/ 0 h 32"/>
                <a:gd name="T26" fmla="*/ 563 w 563"/>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3" h="32">
                  <a:moveTo>
                    <a:pt x="0" y="17"/>
                  </a:moveTo>
                  <a:cubicBezTo>
                    <a:pt x="31" y="6"/>
                    <a:pt x="56" y="19"/>
                    <a:pt x="94" y="7"/>
                  </a:cubicBezTo>
                  <a:cubicBezTo>
                    <a:pt x="122" y="25"/>
                    <a:pt x="151" y="9"/>
                    <a:pt x="183" y="17"/>
                  </a:cubicBezTo>
                  <a:cubicBezTo>
                    <a:pt x="211" y="13"/>
                    <a:pt x="229" y="2"/>
                    <a:pt x="252" y="17"/>
                  </a:cubicBezTo>
                  <a:cubicBezTo>
                    <a:pt x="285" y="14"/>
                    <a:pt x="318" y="3"/>
                    <a:pt x="351" y="7"/>
                  </a:cubicBezTo>
                  <a:cubicBezTo>
                    <a:pt x="369" y="9"/>
                    <a:pt x="404" y="25"/>
                    <a:pt x="425" y="32"/>
                  </a:cubicBezTo>
                  <a:cubicBezTo>
                    <a:pt x="466" y="17"/>
                    <a:pt x="475" y="16"/>
                    <a:pt x="523" y="12"/>
                  </a:cubicBezTo>
                  <a:cubicBezTo>
                    <a:pt x="556" y="0"/>
                    <a:pt x="542" y="2"/>
                    <a:pt x="563" y="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p>
          </p:txBody>
        </p:sp>
      </p:grpSp>
      <p:sp>
        <p:nvSpPr>
          <p:cNvPr id="19470" name="Line 30"/>
          <p:cNvSpPr>
            <a:spLocks noChangeShapeType="1"/>
          </p:cNvSpPr>
          <p:nvPr/>
        </p:nvSpPr>
        <p:spPr bwMode="auto">
          <a:xfrm>
            <a:off x="2671763" y="2906713"/>
            <a:ext cx="1295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1" name="Line 31"/>
          <p:cNvSpPr>
            <a:spLocks noChangeShapeType="1"/>
          </p:cNvSpPr>
          <p:nvPr/>
        </p:nvSpPr>
        <p:spPr bwMode="auto">
          <a:xfrm flipV="1">
            <a:off x="2824163" y="2678113"/>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2" name="Line 33"/>
          <p:cNvSpPr>
            <a:spLocks noChangeShapeType="1"/>
          </p:cNvSpPr>
          <p:nvPr/>
        </p:nvSpPr>
        <p:spPr bwMode="auto">
          <a:xfrm flipV="1">
            <a:off x="3128963" y="2678113"/>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3" name="Line 35"/>
          <p:cNvSpPr>
            <a:spLocks noChangeShapeType="1"/>
          </p:cNvSpPr>
          <p:nvPr/>
        </p:nvSpPr>
        <p:spPr bwMode="auto">
          <a:xfrm flipV="1">
            <a:off x="3433763" y="2678113"/>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4" name="Line 37"/>
          <p:cNvSpPr>
            <a:spLocks noChangeShapeType="1"/>
          </p:cNvSpPr>
          <p:nvPr/>
        </p:nvSpPr>
        <p:spPr bwMode="auto">
          <a:xfrm flipV="1">
            <a:off x="3738563" y="2678113"/>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5" name="Line 54"/>
          <p:cNvSpPr>
            <a:spLocks noChangeShapeType="1"/>
          </p:cNvSpPr>
          <p:nvPr/>
        </p:nvSpPr>
        <p:spPr bwMode="auto">
          <a:xfrm>
            <a:off x="3128963" y="3136900"/>
            <a:ext cx="533400" cy="0"/>
          </a:xfrm>
          <a:prstGeom prst="line">
            <a:avLst/>
          </a:prstGeom>
          <a:noFill/>
          <a:ln w="57150">
            <a:solidFill>
              <a:srgbClr val="1A02FF"/>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9476" name="Rectangle 81"/>
          <p:cNvSpPr>
            <a:spLocks/>
          </p:cNvSpPr>
          <p:nvPr/>
        </p:nvSpPr>
        <p:spPr bwMode="auto">
          <a:xfrm>
            <a:off x="1227138" y="5260975"/>
            <a:ext cx="713581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40639" bIns="0">
            <a:spAutoFit/>
          </a:bodyPr>
          <a:lstStyle/>
          <a:p>
            <a:pPr marL="39688"/>
            <a:r>
              <a:rPr kumimoji="0" lang="en-US" altLang="ja-JP" dirty="0">
                <a:latin typeface="Helvetica" charset="0"/>
                <a:sym typeface="Times" charset="0"/>
              </a:rPr>
              <a:t>I</a:t>
            </a:r>
            <a:r>
              <a:rPr kumimoji="0" lang="en-US" altLang="ja-JP" baseline="-25000" dirty="0">
                <a:latin typeface="Helvetica" charset="0"/>
                <a:sym typeface="Times" charset="0"/>
              </a:rPr>
              <a:t>2</a:t>
            </a:r>
            <a:r>
              <a:rPr kumimoji="0" lang="en-US" altLang="ja-JP" dirty="0">
                <a:latin typeface="Helvetica" charset="0"/>
                <a:sym typeface="Times" charset="0"/>
              </a:rPr>
              <a:t>-</a:t>
            </a:r>
            <a:r>
              <a:rPr kumimoji="0" lang="ja-JP" altLang="en-US" dirty="0">
                <a:latin typeface="Helvetica" charset="0"/>
                <a:sym typeface="Times" charset="0"/>
              </a:rPr>
              <a:t>安定化</a:t>
            </a:r>
            <a:r>
              <a:rPr kumimoji="0" lang="en-US" altLang="ja-JP" dirty="0">
                <a:latin typeface="Helvetica" charset="0"/>
                <a:sym typeface="Times" charset="0"/>
              </a:rPr>
              <a:t> </a:t>
            </a:r>
            <a:r>
              <a:rPr kumimoji="0" lang="en-US" altLang="ja-JP" dirty="0" err="1">
                <a:solidFill>
                  <a:srgbClr val="0000FF"/>
                </a:solidFill>
                <a:latin typeface="Helvetica" charset="0"/>
                <a:sym typeface="Times" charset="0"/>
              </a:rPr>
              <a:t>Nd:YAG</a:t>
            </a:r>
            <a:r>
              <a:rPr kumimoji="0" lang="en-US" altLang="ja-JP" dirty="0">
                <a:solidFill>
                  <a:srgbClr val="0000FF"/>
                </a:solidFill>
                <a:latin typeface="Helvetica" charset="0"/>
                <a:sym typeface="Times" charset="0"/>
              </a:rPr>
              <a:t> laser</a:t>
            </a:r>
            <a:r>
              <a:rPr kumimoji="0" lang="en-US" altLang="ja-JP" dirty="0">
                <a:latin typeface="Helvetica" charset="0"/>
                <a:sym typeface="Times" charset="0"/>
              </a:rPr>
              <a:t>(</a:t>
            </a:r>
            <a:r>
              <a:rPr kumimoji="0" lang="en-US" altLang="ja-JP" i="1" dirty="0">
                <a:latin typeface="Symbol" charset="0"/>
                <a:sym typeface="Synchro LET" charset="0"/>
              </a:rPr>
              <a:t>l</a:t>
            </a:r>
            <a:r>
              <a:rPr kumimoji="0" lang="en-US" altLang="ja-JP" dirty="0">
                <a:latin typeface="Helvetica" charset="0"/>
                <a:sym typeface="Times" charset="0"/>
              </a:rPr>
              <a:t>=</a:t>
            </a:r>
            <a:r>
              <a:rPr kumimoji="0" lang="en-US" altLang="ja-JP" dirty="0">
                <a:solidFill>
                  <a:srgbClr val="0000FF"/>
                </a:solidFill>
                <a:latin typeface="Helvetica" charset="0"/>
                <a:sym typeface="Times" charset="0"/>
              </a:rPr>
              <a:t>1064</a:t>
            </a:r>
            <a:r>
              <a:rPr kumimoji="0" lang="en-US" altLang="ja-JP" dirty="0">
                <a:latin typeface="Helvetica" charset="0"/>
                <a:sym typeface="Times" charset="0"/>
              </a:rPr>
              <a:t>nm)</a:t>
            </a:r>
            <a:r>
              <a:rPr kumimoji="0" lang="ja-JP" altLang="en-US" sz="1600" dirty="0">
                <a:latin typeface="Helvetica" charset="0"/>
                <a:sym typeface="Times" charset="0"/>
              </a:rPr>
              <a:t>　　</a:t>
            </a:r>
            <a:r>
              <a:rPr kumimoji="0" lang="en-US" altLang="ja-JP" sz="1600" dirty="0">
                <a:latin typeface="Helvetica" charset="0"/>
                <a:sym typeface="Times" charset="0"/>
              </a:rPr>
              <a:t>  </a:t>
            </a:r>
            <a:r>
              <a:rPr kumimoji="0" lang="ja-JP" altLang="en-US" sz="1600" dirty="0">
                <a:latin typeface="Helvetica" charset="0"/>
                <a:sym typeface="Times" charset="0"/>
              </a:rPr>
              <a:t>（</a:t>
            </a:r>
            <a:r>
              <a:rPr kumimoji="0" lang="en-US" altLang="ja-JP" sz="1600" dirty="0">
                <a:latin typeface="Helvetica" charset="0"/>
                <a:sym typeface="Times" charset="0"/>
              </a:rPr>
              <a:t> I</a:t>
            </a:r>
            <a:r>
              <a:rPr kumimoji="0" lang="en-US" altLang="ja-JP" sz="1600" baseline="-25000" dirty="0">
                <a:latin typeface="Helvetica" charset="0"/>
                <a:sym typeface="Times" charset="0"/>
              </a:rPr>
              <a:t>2</a:t>
            </a:r>
            <a:r>
              <a:rPr kumimoji="0" lang="en-US" altLang="ja-JP" sz="1600" dirty="0">
                <a:latin typeface="Helvetica" charset="0"/>
                <a:sym typeface="Times" charset="0"/>
              </a:rPr>
              <a:t> </a:t>
            </a:r>
            <a:r>
              <a:rPr kumimoji="0" lang="ja-JP" altLang="en-US" sz="1600" dirty="0">
                <a:latin typeface="Helvetica" charset="0"/>
                <a:sym typeface="Times" charset="0"/>
              </a:rPr>
              <a:t>の</a:t>
            </a:r>
            <a:r>
              <a:rPr kumimoji="0" lang="en-US" altLang="ja-JP" sz="1600" u="sng" dirty="0">
                <a:solidFill>
                  <a:srgbClr val="0022FF"/>
                </a:solidFill>
                <a:latin typeface="Helvetica" charset="0"/>
                <a:sym typeface="Times" charset="0"/>
              </a:rPr>
              <a:t>532nm</a:t>
            </a:r>
            <a:r>
              <a:rPr kumimoji="0" lang="ja-JP" altLang="en-US" sz="1600" u="sng" dirty="0">
                <a:latin typeface="Helvetica" charset="0"/>
                <a:sym typeface="Times" charset="0"/>
              </a:rPr>
              <a:t>の飽和吸収に安定化</a:t>
            </a:r>
            <a:r>
              <a:rPr kumimoji="0" lang="en-US" altLang="ja-JP" sz="1600" u="sng" dirty="0">
                <a:latin typeface="Helvetica" charset="0"/>
                <a:sym typeface="Times" charset="0"/>
              </a:rPr>
              <a:t>)</a:t>
            </a:r>
            <a:endParaRPr kumimoji="0" lang="en-US" altLang="ja-JP" sz="1600" dirty="0">
              <a:latin typeface="Helvetica" charset="0"/>
              <a:sym typeface="Times" charset="0"/>
            </a:endParaRPr>
          </a:p>
        </p:txBody>
      </p:sp>
      <p:grpSp>
        <p:nvGrpSpPr>
          <p:cNvPr id="19478" name="図形グループ 142"/>
          <p:cNvGrpSpPr>
            <a:grpSpLocks/>
          </p:cNvGrpSpPr>
          <p:nvPr/>
        </p:nvGrpSpPr>
        <p:grpSpPr bwMode="auto">
          <a:xfrm>
            <a:off x="6153150" y="1382713"/>
            <a:ext cx="2943225" cy="2257425"/>
            <a:chOff x="6200572" y="2061892"/>
            <a:chExt cx="2943428" cy="2257809"/>
          </a:xfrm>
        </p:grpSpPr>
        <p:grpSp>
          <p:nvGrpSpPr>
            <p:cNvPr id="19490" name="Group 88"/>
            <p:cNvGrpSpPr>
              <a:grpSpLocks/>
            </p:cNvGrpSpPr>
            <p:nvPr/>
          </p:nvGrpSpPr>
          <p:grpSpPr bwMode="auto">
            <a:xfrm>
              <a:off x="6200572" y="2241664"/>
              <a:ext cx="2209800" cy="2078037"/>
              <a:chOff x="864" y="2640"/>
              <a:chExt cx="1589" cy="1494"/>
            </a:xfrm>
          </p:grpSpPr>
          <p:sp>
            <p:nvSpPr>
              <p:cNvPr id="19494" name="Rectangle 89"/>
              <p:cNvSpPr>
                <a:spLocks noChangeArrowheads="1"/>
              </p:cNvSpPr>
              <p:nvPr/>
            </p:nvSpPr>
            <p:spPr bwMode="auto">
              <a:xfrm>
                <a:off x="864" y="2640"/>
                <a:ext cx="1553" cy="14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p>
            </p:txBody>
          </p:sp>
          <p:grpSp>
            <p:nvGrpSpPr>
              <p:cNvPr id="19495" name="Group 90"/>
              <p:cNvGrpSpPr>
                <a:grpSpLocks/>
              </p:cNvGrpSpPr>
              <p:nvPr/>
            </p:nvGrpSpPr>
            <p:grpSpPr bwMode="auto">
              <a:xfrm>
                <a:off x="1018" y="2671"/>
                <a:ext cx="1383" cy="1359"/>
                <a:chOff x="1018" y="2671"/>
                <a:chExt cx="1383" cy="1359"/>
              </a:xfrm>
            </p:grpSpPr>
            <p:grpSp>
              <p:nvGrpSpPr>
                <p:cNvPr id="19506" name="Group 91"/>
                <p:cNvGrpSpPr>
                  <a:grpSpLocks/>
                </p:cNvGrpSpPr>
                <p:nvPr/>
              </p:nvGrpSpPr>
              <p:grpSpPr bwMode="auto">
                <a:xfrm>
                  <a:off x="1151" y="2720"/>
                  <a:ext cx="1203" cy="1203"/>
                  <a:chOff x="1151" y="2720"/>
                  <a:chExt cx="1203" cy="1203"/>
                </a:xfrm>
              </p:grpSpPr>
              <p:sp>
                <p:nvSpPr>
                  <p:cNvPr id="19586" name="Line 92"/>
                  <p:cNvSpPr>
                    <a:spLocks noChangeShapeType="1"/>
                  </p:cNvSpPr>
                  <p:nvPr/>
                </p:nvSpPr>
                <p:spPr bwMode="auto">
                  <a:xfrm>
                    <a:off x="1151" y="3922"/>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7" name="Line 93"/>
                  <p:cNvSpPr>
                    <a:spLocks noChangeShapeType="1"/>
                  </p:cNvSpPr>
                  <p:nvPr/>
                </p:nvSpPr>
                <p:spPr bwMode="auto">
                  <a:xfrm>
                    <a:off x="1151" y="3751"/>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8" name="Line 94"/>
                  <p:cNvSpPr>
                    <a:spLocks noChangeShapeType="1"/>
                  </p:cNvSpPr>
                  <p:nvPr/>
                </p:nvSpPr>
                <p:spPr bwMode="auto">
                  <a:xfrm>
                    <a:off x="1151" y="3579"/>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9" name="Line 95"/>
                  <p:cNvSpPr>
                    <a:spLocks noChangeShapeType="1"/>
                  </p:cNvSpPr>
                  <p:nvPr/>
                </p:nvSpPr>
                <p:spPr bwMode="auto">
                  <a:xfrm>
                    <a:off x="1151" y="3407"/>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90" name="Line 96"/>
                  <p:cNvSpPr>
                    <a:spLocks noChangeShapeType="1"/>
                  </p:cNvSpPr>
                  <p:nvPr/>
                </p:nvSpPr>
                <p:spPr bwMode="auto">
                  <a:xfrm>
                    <a:off x="1151" y="3235"/>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91" name="Line 97"/>
                  <p:cNvSpPr>
                    <a:spLocks noChangeShapeType="1"/>
                  </p:cNvSpPr>
                  <p:nvPr/>
                </p:nvSpPr>
                <p:spPr bwMode="auto">
                  <a:xfrm>
                    <a:off x="1151" y="3064"/>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92" name="Line 98"/>
                  <p:cNvSpPr>
                    <a:spLocks noChangeShapeType="1"/>
                  </p:cNvSpPr>
                  <p:nvPr/>
                </p:nvSpPr>
                <p:spPr bwMode="auto">
                  <a:xfrm>
                    <a:off x="1151" y="2892"/>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93" name="Line 99"/>
                  <p:cNvSpPr>
                    <a:spLocks noChangeShapeType="1"/>
                  </p:cNvSpPr>
                  <p:nvPr/>
                </p:nvSpPr>
                <p:spPr bwMode="auto">
                  <a:xfrm>
                    <a:off x="1151" y="2720"/>
                    <a:ext cx="1203"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grpSp>
              <p:nvGrpSpPr>
                <p:cNvPr id="19507" name="Group 100"/>
                <p:cNvGrpSpPr>
                  <a:grpSpLocks/>
                </p:cNvGrpSpPr>
                <p:nvPr/>
              </p:nvGrpSpPr>
              <p:grpSpPr bwMode="auto">
                <a:xfrm>
                  <a:off x="1151" y="2720"/>
                  <a:ext cx="1204" cy="1202"/>
                  <a:chOff x="1151" y="2720"/>
                  <a:chExt cx="1204" cy="1202"/>
                </a:xfrm>
              </p:grpSpPr>
              <p:sp>
                <p:nvSpPr>
                  <p:cNvPr id="19579" name="Line 101"/>
                  <p:cNvSpPr>
                    <a:spLocks noChangeShapeType="1"/>
                  </p:cNvSpPr>
                  <p:nvPr/>
                </p:nvSpPr>
                <p:spPr bwMode="auto">
                  <a:xfrm>
                    <a:off x="1151"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0" name="Line 102"/>
                  <p:cNvSpPr>
                    <a:spLocks noChangeShapeType="1"/>
                  </p:cNvSpPr>
                  <p:nvPr/>
                </p:nvSpPr>
                <p:spPr bwMode="auto">
                  <a:xfrm>
                    <a:off x="1352"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1" name="Line 103"/>
                  <p:cNvSpPr>
                    <a:spLocks noChangeShapeType="1"/>
                  </p:cNvSpPr>
                  <p:nvPr/>
                </p:nvSpPr>
                <p:spPr bwMode="auto">
                  <a:xfrm>
                    <a:off x="1552"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2" name="Line 104"/>
                  <p:cNvSpPr>
                    <a:spLocks noChangeShapeType="1"/>
                  </p:cNvSpPr>
                  <p:nvPr/>
                </p:nvSpPr>
                <p:spPr bwMode="auto">
                  <a:xfrm>
                    <a:off x="1752"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3" name="Line 105"/>
                  <p:cNvSpPr>
                    <a:spLocks noChangeShapeType="1"/>
                  </p:cNvSpPr>
                  <p:nvPr/>
                </p:nvSpPr>
                <p:spPr bwMode="auto">
                  <a:xfrm>
                    <a:off x="1953"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4" name="Line 106"/>
                  <p:cNvSpPr>
                    <a:spLocks noChangeShapeType="1"/>
                  </p:cNvSpPr>
                  <p:nvPr/>
                </p:nvSpPr>
                <p:spPr bwMode="auto">
                  <a:xfrm>
                    <a:off x="2153"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19585" name="Line 107"/>
                  <p:cNvSpPr>
                    <a:spLocks noChangeShapeType="1"/>
                  </p:cNvSpPr>
                  <p:nvPr/>
                </p:nvSpPr>
                <p:spPr bwMode="auto">
                  <a:xfrm>
                    <a:off x="2354" y="2720"/>
                    <a:ext cx="1" cy="120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grpSp>
            <p:grpSp>
              <p:nvGrpSpPr>
                <p:cNvPr id="19508" name="Group 108"/>
                <p:cNvGrpSpPr>
                  <a:grpSpLocks/>
                </p:cNvGrpSpPr>
                <p:nvPr/>
              </p:nvGrpSpPr>
              <p:grpSpPr bwMode="auto">
                <a:xfrm>
                  <a:off x="1151" y="2720"/>
                  <a:ext cx="20" cy="1203"/>
                  <a:chOff x="1151" y="2720"/>
                  <a:chExt cx="20" cy="1203"/>
                </a:xfrm>
              </p:grpSpPr>
              <p:sp>
                <p:nvSpPr>
                  <p:cNvPr id="19571" name="Line 109"/>
                  <p:cNvSpPr>
                    <a:spLocks noChangeShapeType="1"/>
                  </p:cNvSpPr>
                  <p:nvPr/>
                </p:nvSpPr>
                <p:spPr bwMode="auto">
                  <a:xfrm>
                    <a:off x="1151" y="3922"/>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2" name="Line 110"/>
                  <p:cNvSpPr>
                    <a:spLocks noChangeShapeType="1"/>
                  </p:cNvSpPr>
                  <p:nvPr/>
                </p:nvSpPr>
                <p:spPr bwMode="auto">
                  <a:xfrm>
                    <a:off x="1151" y="3751"/>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3" name="Line 111"/>
                  <p:cNvSpPr>
                    <a:spLocks noChangeShapeType="1"/>
                  </p:cNvSpPr>
                  <p:nvPr/>
                </p:nvSpPr>
                <p:spPr bwMode="auto">
                  <a:xfrm>
                    <a:off x="1151" y="3579"/>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4" name="Line 112"/>
                  <p:cNvSpPr>
                    <a:spLocks noChangeShapeType="1"/>
                  </p:cNvSpPr>
                  <p:nvPr/>
                </p:nvSpPr>
                <p:spPr bwMode="auto">
                  <a:xfrm>
                    <a:off x="1151" y="3407"/>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5" name="Line 113"/>
                  <p:cNvSpPr>
                    <a:spLocks noChangeShapeType="1"/>
                  </p:cNvSpPr>
                  <p:nvPr/>
                </p:nvSpPr>
                <p:spPr bwMode="auto">
                  <a:xfrm>
                    <a:off x="1151" y="3235"/>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6" name="Line 114"/>
                  <p:cNvSpPr>
                    <a:spLocks noChangeShapeType="1"/>
                  </p:cNvSpPr>
                  <p:nvPr/>
                </p:nvSpPr>
                <p:spPr bwMode="auto">
                  <a:xfrm>
                    <a:off x="1151" y="3064"/>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7" name="Line 115"/>
                  <p:cNvSpPr>
                    <a:spLocks noChangeShapeType="1"/>
                  </p:cNvSpPr>
                  <p:nvPr/>
                </p:nvSpPr>
                <p:spPr bwMode="auto">
                  <a:xfrm>
                    <a:off x="1151" y="2892"/>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8" name="Line 116"/>
                  <p:cNvSpPr>
                    <a:spLocks noChangeShapeType="1"/>
                  </p:cNvSpPr>
                  <p:nvPr/>
                </p:nvSpPr>
                <p:spPr bwMode="auto">
                  <a:xfrm>
                    <a:off x="1151" y="2720"/>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grpSp>
              <p:nvGrpSpPr>
                <p:cNvPr id="19509" name="Group 117"/>
                <p:cNvGrpSpPr>
                  <a:grpSpLocks/>
                </p:cNvGrpSpPr>
                <p:nvPr/>
              </p:nvGrpSpPr>
              <p:grpSpPr bwMode="auto">
                <a:xfrm>
                  <a:off x="2334" y="2720"/>
                  <a:ext cx="20" cy="1203"/>
                  <a:chOff x="2334" y="2720"/>
                  <a:chExt cx="20" cy="1203"/>
                </a:xfrm>
              </p:grpSpPr>
              <p:sp>
                <p:nvSpPr>
                  <p:cNvPr id="19563" name="Line 118"/>
                  <p:cNvSpPr>
                    <a:spLocks noChangeShapeType="1"/>
                  </p:cNvSpPr>
                  <p:nvPr/>
                </p:nvSpPr>
                <p:spPr bwMode="auto">
                  <a:xfrm flipH="1">
                    <a:off x="2334" y="3922"/>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4" name="Line 119"/>
                  <p:cNvSpPr>
                    <a:spLocks noChangeShapeType="1"/>
                  </p:cNvSpPr>
                  <p:nvPr/>
                </p:nvSpPr>
                <p:spPr bwMode="auto">
                  <a:xfrm flipH="1">
                    <a:off x="2334" y="3751"/>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5" name="Line 120"/>
                  <p:cNvSpPr>
                    <a:spLocks noChangeShapeType="1"/>
                  </p:cNvSpPr>
                  <p:nvPr/>
                </p:nvSpPr>
                <p:spPr bwMode="auto">
                  <a:xfrm flipH="1">
                    <a:off x="2334" y="3579"/>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6" name="Line 121"/>
                  <p:cNvSpPr>
                    <a:spLocks noChangeShapeType="1"/>
                  </p:cNvSpPr>
                  <p:nvPr/>
                </p:nvSpPr>
                <p:spPr bwMode="auto">
                  <a:xfrm flipH="1">
                    <a:off x="2334" y="3407"/>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7" name="Line 122"/>
                  <p:cNvSpPr>
                    <a:spLocks noChangeShapeType="1"/>
                  </p:cNvSpPr>
                  <p:nvPr/>
                </p:nvSpPr>
                <p:spPr bwMode="auto">
                  <a:xfrm flipH="1">
                    <a:off x="2334" y="3235"/>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8" name="Line 123"/>
                  <p:cNvSpPr>
                    <a:spLocks noChangeShapeType="1"/>
                  </p:cNvSpPr>
                  <p:nvPr/>
                </p:nvSpPr>
                <p:spPr bwMode="auto">
                  <a:xfrm flipH="1">
                    <a:off x="2334" y="3064"/>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9" name="Line 124"/>
                  <p:cNvSpPr>
                    <a:spLocks noChangeShapeType="1"/>
                  </p:cNvSpPr>
                  <p:nvPr/>
                </p:nvSpPr>
                <p:spPr bwMode="auto">
                  <a:xfrm flipH="1">
                    <a:off x="2334" y="2892"/>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70" name="Line 125"/>
                  <p:cNvSpPr>
                    <a:spLocks noChangeShapeType="1"/>
                  </p:cNvSpPr>
                  <p:nvPr/>
                </p:nvSpPr>
                <p:spPr bwMode="auto">
                  <a:xfrm flipH="1">
                    <a:off x="2334" y="2720"/>
                    <a:ext cx="20"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grpSp>
              <p:nvGrpSpPr>
                <p:cNvPr id="19510" name="Group 126"/>
                <p:cNvGrpSpPr>
                  <a:grpSpLocks/>
                </p:cNvGrpSpPr>
                <p:nvPr/>
              </p:nvGrpSpPr>
              <p:grpSpPr bwMode="auto">
                <a:xfrm>
                  <a:off x="1151" y="3902"/>
                  <a:ext cx="1204" cy="20"/>
                  <a:chOff x="1151" y="3902"/>
                  <a:chExt cx="1204" cy="20"/>
                </a:xfrm>
              </p:grpSpPr>
              <p:sp>
                <p:nvSpPr>
                  <p:cNvPr id="19556" name="Line 127"/>
                  <p:cNvSpPr>
                    <a:spLocks noChangeShapeType="1"/>
                  </p:cNvSpPr>
                  <p:nvPr/>
                </p:nvSpPr>
                <p:spPr bwMode="auto">
                  <a:xfrm flipV="1">
                    <a:off x="1151"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7" name="Line 128"/>
                  <p:cNvSpPr>
                    <a:spLocks noChangeShapeType="1"/>
                  </p:cNvSpPr>
                  <p:nvPr/>
                </p:nvSpPr>
                <p:spPr bwMode="auto">
                  <a:xfrm flipV="1">
                    <a:off x="1352"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8" name="Line 129"/>
                  <p:cNvSpPr>
                    <a:spLocks noChangeShapeType="1"/>
                  </p:cNvSpPr>
                  <p:nvPr/>
                </p:nvSpPr>
                <p:spPr bwMode="auto">
                  <a:xfrm flipV="1">
                    <a:off x="1552"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9" name="Line 130"/>
                  <p:cNvSpPr>
                    <a:spLocks noChangeShapeType="1"/>
                  </p:cNvSpPr>
                  <p:nvPr/>
                </p:nvSpPr>
                <p:spPr bwMode="auto">
                  <a:xfrm flipV="1">
                    <a:off x="1752"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0" name="Line 131"/>
                  <p:cNvSpPr>
                    <a:spLocks noChangeShapeType="1"/>
                  </p:cNvSpPr>
                  <p:nvPr/>
                </p:nvSpPr>
                <p:spPr bwMode="auto">
                  <a:xfrm flipV="1">
                    <a:off x="1953"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1" name="Line 132"/>
                  <p:cNvSpPr>
                    <a:spLocks noChangeShapeType="1"/>
                  </p:cNvSpPr>
                  <p:nvPr/>
                </p:nvSpPr>
                <p:spPr bwMode="auto">
                  <a:xfrm flipV="1">
                    <a:off x="2153"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62" name="Line 133"/>
                  <p:cNvSpPr>
                    <a:spLocks noChangeShapeType="1"/>
                  </p:cNvSpPr>
                  <p:nvPr/>
                </p:nvSpPr>
                <p:spPr bwMode="auto">
                  <a:xfrm flipV="1">
                    <a:off x="2354" y="3902"/>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grpSp>
              <p:nvGrpSpPr>
                <p:cNvPr id="19511" name="Group 134"/>
                <p:cNvGrpSpPr>
                  <a:grpSpLocks/>
                </p:cNvGrpSpPr>
                <p:nvPr/>
              </p:nvGrpSpPr>
              <p:grpSpPr bwMode="auto">
                <a:xfrm>
                  <a:off x="1151" y="2720"/>
                  <a:ext cx="1204" cy="20"/>
                  <a:chOff x="1151" y="2720"/>
                  <a:chExt cx="1204" cy="20"/>
                </a:xfrm>
              </p:grpSpPr>
              <p:sp>
                <p:nvSpPr>
                  <p:cNvPr id="19549" name="Line 135"/>
                  <p:cNvSpPr>
                    <a:spLocks noChangeShapeType="1"/>
                  </p:cNvSpPr>
                  <p:nvPr/>
                </p:nvSpPr>
                <p:spPr bwMode="auto">
                  <a:xfrm>
                    <a:off x="1151"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0" name="Line 136"/>
                  <p:cNvSpPr>
                    <a:spLocks noChangeShapeType="1"/>
                  </p:cNvSpPr>
                  <p:nvPr/>
                </p:nvSpPr>
                <p:spPr bwMode="auto">
                  <a:xfrm>
                    <a:off x="1352"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1" name="Line 137"/>
                  <p:cNvSpPr>
                    <a:spLocks noChangeShapeType="1"/>
                  </p:cNvSpPr>
                  <p:nvPr/>
                </p:nvSpPr>
                <p:spPr bwMode="auto">
                  <a:xfrm>
                    <a:off x="1552"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2" name="Line 138"/>
                  <p:cNvSpPr>
                    <a:spLocks noChangeShapeType="1"/>
                  </p:cNvSpPr>
                  <p:nvPr/>
                </p:nvSpPr>
                <p:spPr bwMode="auto">
                  <a:xfrm>
                    <a:off x="1752"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3" name="Line 139"/>
                  <p:cNvSpPr>
                    <a:spLocks noChangeShapeType="1"/>
                  </p:cNvSpPr>
                  <p:nvPr/>
                </p:nvSpPr>
                <p:spPr bwMode="auto">
                  <a:xfrm>
                    <a:off x="1953"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4" name="Line 140"/>
                  <p:cNvSpPr>
                    <a:spLocks noChangeShapeType="1"/>
                  </p:cNvSpPr>
                  <p:nvPr/>
                </p:nvSpPr>
                <p:spPr bwMode="auto">
                  <a:xfrm>
                    <a:off x="2153"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55" name="Line 141"/>
                  <p:cNvSpPr>
                    <a:spLocks noChangeShapeType="1"/>
                  </p:cNvSpPr>
                  <p:nvPr/>
                </p:nvSpPr>
                <p:spPr bwMode="auto">
                  <a:xfrm>
                    <a:off x="2354" y="2720"/>
                    <a:ext cx="1" cy="20"/>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
              <p:nvSpPr>
                <p:cNvPr id="19512" name="Line 142"/>
                <p:cNvSpPr>
                  <a:spLocks noChangeShapeType="1"/>
                </p:cNvSpPr>
                <p:nvPr/>
              </p:nvSpPr>
              <p:spPr bwMode="auto">
                <a:xfrm flipV="1">
                  <a:off x="1151" y="2720"/>
                  <a:ext cx="1" cy="1202"/>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13" name="Line 143"/>
                <p:cNvSpPr>
                  <a:spLocks noChangeShapeType="1"/>
                </p:cNvSpPr>
                <p:nvPr/>
              </p:nvSpPr>
              <p:spPr bwMode="auto">
                <a:xfrm flipV="1">
                  <a:off x="2354" y="2720"/>
                  <a:ext cx="1" cy="1202"/>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14" name="Line 144"/>
                <p:cNvSpPr>
                  <a:spLocks noChangeShapeType="1"/>
                </p:cNvSpPr>
                <p:nvPr/>
              </p:nvSpPr>
              <p:spPr bwMode="auto">
                <a:xfrm>
                  <a:off x="1151" y="3922"/>
                  <a:ext cx="1203"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15" name="Line 145"/>
                <p:cNvSpPr>
                  <a:spLocks noChangeShapeType="1"/>
                </p:cNvSpPr>
                <p:nvPr/>
              </p:nvSpPr>
              <p:spPr bwMode="auto">
                <a:xfrm>
                  <a:off x="1151" y="2720"/>
                  <a:ext cx="1203" cy="1"/>
                </a:xfrm>
                <a:prstGeom prst="line">
                  <a:avLst/>
                </a:prstGeom>
                <a:noFill/>
                <a:ln w="11113">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19516" name="Oval 146"/>
                <p:cNvSpPr>
                  <a:spLocks noChangeArrowheads="1"/>
                </p:cNvSpPr>
                <p:nvPr/>
              </p:nvSpPr>
              <p:spPr bwMode="auto">
                <a:xfrm>
                  <a:off x="1742" y="3345"/>
                  <a:ext cx="21" cy="21"/>
                </a:xfrm>
                <a:prstGeom prst="ellipse">
                  <a:avLst/>
                </a:prstGeom>
                <a:solidFill>
                  <a:srgbClr val="000000"/>
                </a:solidFill>
                <a:ln w="11113">
                  <a:solidFill>
                    <a:srgbClr val="000000"/>
                  </a:solidFill>
                  <a:round/>
                  <a:headEnd/>
                  <a:tailEnd/>
                </a:ln>
              </p:spPr>
              <p:txBody>
                <a:bodyPr/>
                <a:lstStyle/>
                <a:p>
                  <a:endParaRPr lang="ja-JP" altLang="en-US"/>
                </a:p>
              </p:txBody>
            </p:sp>
            <p:grpSp>
              <p:nvGrpSpPr>
                <p:cNvPr id="19517" name="Group 147"/>
                <p:cNvGrpSpPr>
                  <a:grpSpLocks/>
                </p:cNvGrpSpPr>
                <p:nvPr/>
              </p:nvGrpSpPr>
              <p:grpSpPr bwMode="auto">
                <a:xfrm>
                  <a:off x="1018" y="2671"/>
                  <a:ext cx="107" cy="1302"/>
                  <a:chOff x="1018" y="2671"/>
                  <a:chExt cx="107" cy="1302"/>
                </a:xfrm>
              </p:grpSpPr>
              <p:sp>
                <p:nvSpPr>
                  <p:cNvPr id="19533" name="Rectangle 148"/>
                  <p:cNvSpPr>
                    <a:spLocks noChangeArrowheads="1"/>
                  </p:cNvSpPr>
                  <p:nvPr/>
                </p:nvSpPr>
                <p:spPr bwMode="auto">
                  <a:xfrm>
                    <a:off x="1018" y="3885"/>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34" name="Rectangle 149"/>
                  <p:cNvSpPr>
                    <a:spLocks noChangeArrowheads="1"/>
                  </p:cNvSpPr>
                  <p:nvPr/>
                </p:nvSpPr>
                <p:spPr bwMode="auto">
                  <a:xfrm>
                    <a:off x="1085" y="3873"/>
                    <a:ext cx="40"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-3</a:t>
                    </a:r>
                    <a:endParaRPr kumimoji="0" lang="en-US" altLang="ja-JP">
                      <a:solidFill>
                        <a:srgbClr val="000000"/>
                      </a:solidFill>
                      <a:sym typeface="Times" charset="0"/>
                    </a:endParaRPr>
                  </a:p>
                </p:txBody>
              </p:sp>
              <p:sp>
                <p:nvSpPr>
                  <p:cNvPr id="19535" name="Rectangle 150"/>
                  <p:cNvSpPr>
                    <a:spLocks noChangeArrowheads="1"/>
                  </p:cNvSpPr>
                  <p:nvPr/>
                </p:nvSpPr>
                <p:spPr bwMode="auto">
                  <a:xfrm>
                    <a:off x="1018" y="3714"/>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36" name="Rectangle 151"/>
                  <p:cNvSpPr>
                    <a:spLocks noChangeArrowheads="1"/>
                  </p:cNvSpPr>
                  <p:nvPr/>
                </p:nvSpPr>
                <p:spPr bwMode="auto">
                  <a:xfrm>
                    <a:off x="1085" y="3701"/>
                    <a:ext cx="40"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-2</a:t>
                    </a:r>
                    <a:endParaRPr kumimoji="0" lang="en-US" altLang="ja-JP">
                      <a:solidFill>
                        <a:srgbClr val="000000"/>
                      </a:solidFill>
                      <a:sym typeface="Times" charset="0"/>
                    </a:endParaRPr>
                  </a:p>
                </p:txBody>
              </p:sp>
              <p:sp>
                <p:nvSpPr>
                  <p:cNvPr id="19537" name="Rectangle 152"/>
                  <p:cNvSpPr>
                    <a:spLocks noChangeArrowheads="1"/>
                  </p:cNvSpPr>
                  <p:nvPr/>
                </p:nvSpPr>
                <p:spPr bwMode="auto">
                  <a:xfrm>
                    <a:off x="1018" y="35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38" name="Rectangle 153"/>
                  <p:cNvSpPr>
                    <a:spLocks noChangeArrowheads="1"/>
                  </p:cNvSpPr>
                  <p:nvPr/>
                </p:nvSpPr>
                <p:spPr bwMode="auto">
                  <a:xfrm>
                    <a:off x="1085" y="3530"/>
                    <a:ext cx="40"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-1</a:t>
                    </a:r>
                    <a:endParaRPr kumimoji="0" lang="en-US" altLang="ja-JP">
                      <a:solidFill>
                        <a:srgbClr val="000000"/>
                      </a:solidFill>
                      <a:sym typeface="Times" charset="0"/>
                    </a:endParaRPr>
                  </a:p>
                </p:txBody>
              </p:sp>
              <p:sp>
                <p:nvSpPr>
                  <p:cNvPr id="19539" name="Rectangle 154"/>
                  <p:cNvSpPr>
                    <a:spLocks noChangeArrowheads="1"/>
                  </p:cNvSpPr>
                  <p:nvPr/>
                </p:nvSpPr>
                <p:spPr bwMode="auto">
                  <a:xfrm>
                    <a:off x="1032" y="3369"/>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40" name="Rectangle 155"/>
                  <p:cNvSpPr>
                    <a:spLocks noChangeArrowheads="1"/>
                  </p:cNvSpPr>
                  <p:nvPr/>
                </p:nvSpPr>
                <p:spPr bwMode="auto">
                  <a:xfrm>
                    <a:off x="1099" y="3358"/>
                    <a:ext cx="25"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0</a:t>
                    </a:r>
                    <a:endParaRPr kumimoji="0" lang="en-US" altLang="ja-JP">
                      <a:solidFill>
                        <a:srgbClr val="000000"/>
                      </a:solidFill>
                      <a:sym typeface="Times" charset="0"/>
                    </a:endParaRPr>
                  </a:p>
                </p:txBody>
              </p:sp>
              <p:sp>
                <p:nvSpPr>
                  <p:cNvPr id="19541" name="Rectangle 156"/>
                  <p:cNvSpPr>
                    <a:spLocks noChangeArrowheads="1"/>
                  </p:cNvSpPr>
                  <p:nvPr/>
                </p:nvSpPr>
                <p:spPr bwMode="auto">
                  <a:xfrm>
                    <a:off x="1032" y="3198"/>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42" name="Rectangle 157"/>
                  <p:cNvSpPr>
                    <a:spLocks noChangeArrowheads="1"/>
                  </p:cNvSpPr>
                  <p:nvPr/>
                </p:nvSpPr>
                <p:spPr bwMode="auto">
                  <a:xfrm>
                    <a:off x="1099" y="3186"/>
                    <a:ext cx="25"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1</a:t>
                    </a:r>
                    <a:endParaRPr kumimoji="0" lang="en-US" altLang="ja-JP">
                      <a:solidFill>
                        <a:srgbClr val="000000"/>
                      </a:solidFill>
                      <a:sym typeface="Times" charset="0"/>
                    </a:endParaRPr>
                  </a:p>
                </p:txBody>
              </p:sp>
              <p:sp>
                <p:nvSpPr>
                  <p:cNvPr id="19543" name="Rectangle 158"/>
                  <p:cNvSpPr>
                    <a:spLocks noChangeArrowheads="1"/>
                  </p:cNvSpPr>
                  <p:nvPr/>
                </p:nvSpPr>
                <p:spPr bwMode="auto">
                  <a:xfrm>
                    <a:off x="1032" y="3027"/>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44" name="Rectangle 159"/>
                  <p:cNvSpPr>
                    <a:spLocks noChangeArrowheads="1"/>
                  </p:cNvSpPr>
                  <p:nvPr/>
                </p:nvSpPr>
                <p:spPr bwMode="auto">
                  <a:xfrm>
                    <a:off x="1099" y="3014"/>
                    <a:ext cx="25"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2</a:t>
                    </a:r>
                    <a:endParaRPr kumimoji="0" lang="en-US" altLang="ja-JP">
                      <a:solidFill>
                        <a:srgbClr val="000000"/>
                      </a:solidFill>
                      <a:sym typeface="Times" charset="0"/>
                    </a:endParaRPr>
                  </a:p>
                </p:txBody>
              </p:sp>
              <p:sp>
                <p:nvSpPr>
                  <p:cNvPr id="19545" name="Rectangle 160"/>
                  <p:cNvSpPr>
                    <a:spLocks noChangeArrowheads="1"/>
                  </p:cNvSpPr>
                  <p:nvPr/>
                </p:nvSpPr>
                <p:spPr bwMode="auto">
                  <a:xfrm>
                    <a:off x="1032" y="2855"/>
                    <a:ext cx="82"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46" name="Rectangle 161"/>
                  <p:cNvSpPr>
                    <a:spLocks noChangeArrowheads="1"/>
                  </p:cNvSpPr>
                  <p:nvPr/>
                </p:nvSpPr>
                <p:spPr bwMode="auto">
                  <a:xfrm>
                    <a:off x="1099" y="2843"/>
                    <a:ext cx="25"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3</a:t>
                    </a:r>
                    <a:endParaRPr kumimoji="0" lang="en-US" altLang="ja-JP">
                      <a:solidFill>
                        <a:srgbClr val="000000"/>
                      </a:solidFill>
                      <a:sym typeface="Times" charset="0"/>
                    </a:endParaRPr>
                  </a:p>
                </p:txBody>
              </p:sp>
              <p:sp>
                <p:nvSpPr>
                  <p:cNvPr id="19547" name="Rectangle 162"/>
                  <p:cNvSpPr>
                    <a:spLocks noChangeArrowheads="1"/>
                  </p:cNvSpPr>
                  <p:nvPr/>
                </p:nvSpPr>
                <p:spPr bwMode="auto">
                  <a:xfrm>
                    <a:off x="1032" y="2683"/>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48" name="Rectangle 163"/>
                  <p:cNvSpPr>
                    <a:spLocks noChangeArrowheads="1"/>
                  </p:cNvSpPr>
                  <p:nvPr/>
                </p:nvSpPr>
                <p:spPr bwMode="auto">
                  <a:xfrm>
                    <a:off x="1099" y="2671"/>
                    <a:ext cx="25"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4</a:t>
                    </a:r>
                    <a:endParaRPr kumimoji="0" lang="en-US" altLang="ja-JP">
                      <a:solidFill>
                        <a:srgbClr val="000000"/>
                      </a:solidFill>
                      <a:sym typeface="Times" charset="0"/>
                    </a:endParaRPr>
                  </a:p>
                </p:txBody>
              </p:sp>
            </p:grpSp>
            <p:grpSp>
              <p:nvGrpSpPr>
                <p:cNvPr id="19518" name="Group 164"/>
                <p:cNvGrpSpPr>
                  <a:grpSpLocks/>
                </p:cNvGrpSpPr>
                <p:nvPr/>
              </p:nvGrpSpPr>
              <p:grpSpPr bwMode="auto">
                <a:xfrm>
                  <a:off x="1100" y="3930"/>
                  <a:ext cx="1301" cy="100"/>
                  <a:chOff x="1100" y="3930"/>
                  <a:chExt cx="1301" cy="100"/>
                </a:xfrm>
              </p:grpSpPr>
              <p:sp>
                <p:nvSpPr>
                  <p:cNvPr id="19519" name="Rectangle 165"/>
                  <p:cNvSpPr>
                    <a:spLocks noChangeArrowheads="1"/>
                  </p:cNvSpPr>
                  <p:nvPr/>
                </p:nvSpPr>
                <p:spPr bwMode="auto">
                  <a:xfrm>
                    <a:off x="1100"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20" name="Rectangle 166"/>
                  <p:cNvSpPr>
                    <a:spLocks noChangeArrowheads="1"/>
                  </p:cNvSpPr>
                  <p:nvPr/>
                </p:nvSpPr>
                <p:spPr bwMode="auto">
                  <a:xfrm>
                    <a:off x="1168" y="3930"/>
                    <a:ext cx="40"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-3</a:t>
                    </a:r>
                    <a:endParaRPr kumimoji="0" lang="en-US" altLang="ja-JP">
                      <a:solidFill>
                        <a:srgbClr val="000000"/>
                      </a:solidFill>
                      <a:sym typeface="Times" charset="0"/>
                    </a:endParaRPr>
                  </a:p>
                </p:txBody>
              </p:sp>
              <p:sp>
                <p:nvSpPr>
                  <p:cNvPr id="19521" name="Rectangle 167"/>
                  <p:cNvSpPr>
                    <a:spLocks noChangeArrowheads="1"/>
                  </p:cNvSpPr>
                  <p:nvPr/>
                </p:nvSpPr>
                <p:spPr bwMode="auto">
                  <a:xfrm>
                    <a:off x="1301"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22" name="Rectangle 168"/>
                  <p:cNvSpPr>
                    <a:spLocks noChangeArrowheads="1"/>
                  </p:cNvSpPr>
                  <p:nvPr/>
                </p:nvSpPr>
                <p:spPr bwMode="auto">
                  <a:xfrm>
                    <a:off x="1367" y="3930"/>
                    <a:ext cx="40"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-2</a:t>
                    </a:r>
                    <a:endParaRPr kumimoji="0" lang="en-US" altLang="ja-JP">
                      <a:solidFill>
                        <a:srgbClr val="000000"/>
                      </a:solidFill>
                      <a:sym typeface="Times" charset="0"/>
                    </a:endParaRPr>
                  </a:p>
                </p:txBody>
              </p:sp>
              <p:sp>
                <p:nvSpPr>
                  <p:cNvPr id="19523" name="Rectangle 169"/>
                  <p:cNvSpPr>
                    <a:spLocks noChangeArrowheads="1"/>
                  </p:cNvSpPr>
                  <p:nvPr/>
                </p:nvSpPr>
                <p:spPr bwMode="auto">
                  <a:xfrm>
                    <a:off x="1501"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24" name="Rectangle 170"/>
                  <p:cNvSpPr>
                    <a:spLocks noChangeArrowheads="1"/>
                  </p:cNvSpPr>
                  <p:nvPr/>
                </p:nvSpPr>
                <p:spPr bwMode="auto">
                  <a:xfrm>
                    <a:off x="1568" y="3930"/>
                    <a:ext cx="40"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-1</a:t>
                    </a:r>
                    <a:endParaRPr kumimoji="0" lang="en-US" altLang="ja-JP">
                      <a:solidFill>
                        <a:srgbClr val="000000"/>
                      </a:solidFill>
                      <a:sym typeface="Times" charset="0"/>
                    </a:endParaRPr>
                  </a:p>
                </p:txBody>
              </p:sp>
              <p:sp>
                <p:nvSpPr>
                  <p:cNvPr id="19525" name="Rectangle 171"/>
                  <p:cNvSpPr>
                    <a:spLocks noChangeArrowheads="1"/>
                  </p:cNvSpPr>
                  <p:nvPr/>
                </p:nvSpPr>
                <p:spPr bwMode="auto">
                  <a:xfrm>
                    <a:off x="1709"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26" name="Rectangle 172"/>
                  <p:cNvSpPr>
                    <a:spLocks noChangeArrowheads="1"/>
                  </p:cNvSpPr>
                  <p:nvPr/>
                </p:nvSpPr>
                <p:spPr bwMode="auto">
                  <a:xfrm>
                    <a:off x="1775" y="3930"/>
                    <a:ext cx="25"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0</a:t>
                    </a:r>
                    <a:endParaRPr kumimoji="0" lang="en-US" altLang="ja-JP">
                      <a:solidFill>
                        <a:srgbClr val="000000"/>
                      </a:solidFill>
                      <a:sym typeface="Times" charset="0"/>
                    </a:endParaRPr>
                  </a:p>
                </p:txBody>
              </p:sp>
              <p:sp>
                <p:nvSpPr>
                  <p:cNvPr id="19527" name="Rectangle 173"/>
                  <p:cNvSpPr>
                    <a:spLocks noChangeArrowheads="1"/>
                  </p:cNvSpPr>
                  <p:nvPr/>
                </p:nvSpPr>
                <p:spPr bwMode="auto">
                  <a:xfrm>
                    <a:off x="1907" y="3942"/>
                    <a:ext cx="83"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28" name="Rectangle 174"/>
                  <p:cNvSpPr>
                    <a:spLocks noChangeArrowheads="1"/>
                  </p:cNvSpPr>
                  <p:nvPr/>
                </p:nvSpPr>
                <p:spPr bwMode="auto">
                  <a:xfrm>
                    <a:off x="1976" y="3930"/>
                    <a:ext cx="25"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1</a:t>
                    </a:r>
                    <a:endParaRPr kumimoji="0" lang="en-US" altLang="ja-JP">
                      <a:solidFill>
                        <a:srgbClr val="000000"/>
                      </a:solidFill>
                      <a:sym typeface="Times" charset="0"/>
                    </a:endParaRPr>
                  </a:p>
                </p:txBody>
              </p:sp>
              <p:sp>
                <p:nvSpPr>
                  <p:cNvPr id="19529" name="Rectangle 175"/>
                  <p:cNvSpPr>
                    <a:spLocks noChangeArrowheads="1"/>
                  </p:cNvSpPr>
                  <p:nvPr/>
                </p:nvSpPr>
                <p:spPr bwMode="auto">
                  <a:xfrm>
                    <a:off x="2109"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30" name="Rectangle 176"/>
                  <p:cNvSpPr>
                    <a:spLocks noChangeArrowheads="1"/>
                  </p:cNvSpPr>
                  <p:nvPr/>
                </p:nvSpPr>
                <p:spPr bwMode="auto">
                  <a:xfrm>
                    <a:off x="2177" y="3930"/>
                    <a:ext cx="25"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2</a:t>
                    </a:r>
                    <a:endParaRPr kumimoji="0" lang="en-US" altLang="ja-JP">
                      <a:solidFill>
                        <a:srgbClr val="000000"/>
                      </a:solidFill>
                      <a:sym typeface="Times" charset="0"/>
                    </a:endParaRPr>
                  </a:p>
                </p:txBody>
              </p:sp>
              <p:sp>
                <p:nvSpPr>
                  <p:cNvPr id="19531" name="Rectangle 177"/>
                  <p:cNvSpPr>
                    <a:spLocks noChangeArrowheads="1"/>
                  </p:cNvSpPr>
                  <p:nvPr/>
                </p:nvSpPr>
                <p:spPr bwMode="auto">
                  <a:xfrm>
                    <a:off x="2309" y="3942"/>
                    <a:ext cx="82"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10</a:t>
                    </a:r>
                    <a:endParaRPr kumimoji="0" lang="en-US" altLang="ja-JP">
                      <a:solidFill>
                        <a:srgbClr val="000000"/>
                      </a:solidFill>
                      <a:sym typeface="Times" charset="0"/>
                    </a:endParaRPr>
                  </a:p>
                </p:txBody>
              </p:sp>
              <p:sp>
                <p:nvSpPr>
                  <p:cNvPr id="19532" name="Rectangle 178"/>
                  <p:cNvSpPr>
                    <a:spLocks noChangeArrowheads="1"/>
                  </p:cNvSpPr>
                  <p:nvPr/>
                </p:nvSpPr>
                <p:spPr bwMode="auto">
                  <a:xfrm>
                    <a:off x="2376" y="3930"/>
                    <a:ext cx="25" cy="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500">
                        <a:solidFill>
                          <a:srgbClr val="000000"/>
                        </a:solidFill>
                        <a:latin typeface="Arial" charset="0"/>
                        <a:sym typeface="Times" charset="0"/>
                      </a:rPr>
                      <a:t>3</a:t>
                    </a:r>
                    <a:endParaRPr kumimoji="0" lang="en-US" altLang="ja-JP">
                      <a:solidFill>
                        <a:srgbClr val="000000"/>
                      </a:solidFill>
                      <a:sym typeface="Times" charset="0"/>
                    </a:endParaRPr>
                  </a:p>
                </p:txBody>
              </p:sp>
            </p:grpSp>
          </p:grpSp>
          <p:sp>
            <p:nvSpPr>
              <p:cNvPr id="19496" name="Rectangle 179"/>
              <p:cNvSpPr>
                <a:spLocks noChangeArrowheads="1"/>
              </p:cNvSpPr>
              <p:nvPr/>
            </p:nvSpPr>
            <p:spPr bwMode="auto">
              <a:xfrm rot="-5400000">
                <a:off x="655" y="3183"/>
                <a:ext cx="543"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900">
                    <a:solidFill>
                      <a:srgbClr val="000000"/>
                    </a:solidFill>
                    <a:latin typeface="Arial" charset="0"/>
                    <a:sym typeface="Times" charset="0"/>
                  </a:rPr>
                  <a:t>PSD [Hz/√Hz]</a:t>
                </a:r>
                <a:endParaRPr kumimoji="0" lang="en-US" altLang="ja-JP">
                  <a:solidFill>
                    <a:srgbClr val="000000"/>
                  </a:solidFill>
                  <a:sym typeface="Times" charset="0"/>
                </a:endParaRPr>
              </a:p>
            </p:txBody>
          </p:sp>
          <p:sp>
            <p:nvSpPr>
              <p:cNvPr id="19497" name="Rectangle 180"/>
              <p:cNvSpPr>
                <a:spLocks noChangeArrowheads="1"/>
              </p:cNvSpPr>
              <p:nvPr/>
            </p:nvSpPr>
            <p:spPr bwMode="auto">
              <a:xfrm>
                <a:off x="1549" y="4036"/>
                <a:ext cx="530"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900">
                    <a:solidFill>
                      <a:srgbClr val="000000"/>
                    </a:solidFill>
                    <a:latin typeface="Arial" charset="0"/>
                    <a:sym typeface="Times" charset="0"/>
                  </a:rPr>
                  <a:t>frequency [Hz]</a:t>
                </a:r>
                <a:endParaRPr kumimoji="0" lang="en-US" altLang="ja-JP">
                  <a:solidFill>
                    <a:srgbClr val="000000"/>
                  </a:solidFill>
                  <a:sym typeface="Times" charset="0"/>
                </a:endParaRPr>
              </a:p>
            </p:txBody>
          </p:sp>
          <p:sp>
            <p:nvSpPr>
              <p:cNvPr id="19498" name="Oval 181"/>
              <p:cNvSpPr>
                <a:spLocks/>
              </p:cNvSpPr>
              <p:nvPr/>
            </p:nvSpPr>
            <p:spPr bwMode="auto">
              <a:xfrm>
                <a:off x="1728" y="3312"/>
                <a:ext cx="48" cy="48"/>
              </a:xfrm>
              <a:prstGeom prst="ellipse">
                <a:avLst/>
              </a:prstGeom>
              <a:solidFill>
                <a:srgbClr val="FF090C"/>
              </a:solidFill>
              <a:ln w="9525">
                <a:solidFill>
                  <a:schemeClr val="tx1"/>
                </a:solidFill>
                <a:round/>
                <a:headEnd/>
                <a:tailEnd/>
              </a:ln>
            </p:spPr>
            <p:txBody>
              <a:bodyPr lIns="0" tIns="0" rIns="0" bIns="0"/>
              <a:lstStyle/>
              <a:p>
                <a:endParaRPr lang="ja-JP" altLang="en-US"/>
              </a:p>
            </p:txBody>
          </p:sp>
          <p:sp>
            <p:nvSpPr>
              <p:cNvPr id="19499" name="Line 182"/>
              <p:cNvSpPr>
                <a:spLocks noChangeShapeType="1"/>
              </p:cNvSpPr>
              <p:nvPr/>
            </p:nvSpPr>
            <p:spPr bwMode="auto">
              <a:xfrm>
                <a:off x="1152" y="3312"/>
                <a:ext cx="576" cy="96"/>
              </a:xfrm>
              <a:prstGeom prst="line">
                <a:avLst/>
              </a:prstGeom>
              <a:noFill/>
              <a:ln w="19050">
                <a:solidFill>
                  <a:srgbClr val="26C009"/>
                </a:solidFill>
                <a:round/>
                <a:headEnd/>
                <a:tailEnd/>
              </a:ln>
              <a:extLst>
                <a:ext uri="{909E8E84-426E-40dd-AFC4-6F175D3DCCD1}">
                  <a14:hiddenFill xmlns:a14="http://schemas.microsoft.com/office/drawing/2010/main" xmlns="">
                    <a:noFill/>
                  </a14:hiddenFill>
                </a:ext>
              </a:extLst>
            </p:spPr>
            <p:txBody>
              <a:bodyPr lIns="0" tIns="0" rIns="0" bIns="0"/>
              <a:lstStyle/>
              <a:p>
                <a:endParaRPr lang="ja-JP" altLang="en-US"/>
              </a:p>
            </p:txBody>
          </p:sp>
          <p:sp>
            <p:nvSpPr>
              <p:cNvPr id="19500" name="Line 183"/>
              <p:cNvSpPr>
                <a:spLocks noChangeShapeType="1"/>
              </p:cNvSpPr>
              <p:nvPr/>
            </p:nvSpPr>
            <p:spPr bwMode="auto">
              <a:xfrm>
                <a:off x="1728" y="3408"/>
                <a:ext cx="576" cy="1"/>
              </a:xfrm>
              <a:prstGeom prst="line">
                <a:avLst/>
              </a:prstGeom>
              <a:noFill/>
              <a:ln w="19050">
                <a:solidFill>
                  <a:srgbClr val="26C009"/>
                </a:solidFill>
                <a:round/>
                <a:headEnd/>
                <a:tailEnd/>
              </a:ln>
              <a:extLst>
                <a:ext uri="{909E8E84-426E-40dd-AFC4-6F175D3DCCD1}">
                  <a14:hiddenFill xmlns:a14="http://schemas.microsoft.com/office/drawing/2010/main" xmlns="">
                    <a:noFill/>
                  </a14:hiddenFill>
                </a:ext>
              </a:extLst>
            </p:spPr>
            <p:txBody>
              <a:bodyPr lIns="0" tIns="0" rIns="0" bIns="0"/>
              <a:lstStyle/>
              <a:p>
                <a:endParaRPr lang="ja-JP" altLang="en-US"/>
              </a:p>
            </p:txBody>
          </p:sp>
          <p:sp>
            <p:nvSpPr>
              <p:cNvPr id="19501" name="Line 184"/>
              <p:cNvSpPr>
                <a:spLocks noChangeShapeType="1"/>
              </p:cNvSpPr>
              <p:nvPr/>
            </p:nvSpPr>
            <p:spPr bwMode="auto">
              <a:xfrm>
                <a:off x="1152" y="3216"/>
                <a:ext cx="1152" cy="1"/>
              </a:xfrm>
              <a:prstGeom prst="line">
                <a:avLst/>
              </a:prstGeom>
              <a:noFill/>
              <a:ln w="19050">
                <a:solidFill>
                  <a:srgbClr val="FF090C"/>
                </a:solidFill>
                <a:round/>
                <a:headEnd/>
                <a:tailEnd/>
              </a:ln>
              <a:extLst>
                <a:ext uri="{909E8E84-426E-40dd-AFC4-6F175D3DCCD1}">
                  <a14:hiddenFill xmlns:a14="http://schemas.microsoft.com/office/drawing/2010/main" xmlns="">
                    <a:noFill/>
                  </a14:hiddenFill>
                </a:ext>
              </a:extLst>
            </p:spPr>
            <p:txBody>
              <a:bodyPr lIns="0" tIns="0" rIns="0" bIns="0"/>
              <a:lstStyle/>
              <a:p>
                <a:endParaRPr lang="ja-JP" altLang="en-US"/>
              </a:p>
            </p:txBody>
          </p:sp>
          <p:sp>
            <p:nvSpPr>
              <p:cNvPr id="19502" name="Line 185"/>
              <p:cNvSpPr>
                <a:spLocks noChangeShapeType="1"/>
              </p:cNvSpPr>
              <p:nvPr/>
            </p:nvSpPr>
            <p:spPr bwMode="auto">
              <a:xfrm>
                <a:off x="1584" y="2736"/>
                <a:ext cx="768" cy="576"/>
              </a:xfrm>
              <a:prstGeom prst="line">
                <a:avLst/>
              </a:prstGeom>
              <a:noFill/>
              <a:ln w="9525">
                <a:solidFill>
                  <a:srgbClr val="0022FF"/>
                </a:solidFill>
                <a:prstDash val="dash"/>
                <a:round/>
                <a:headEnd/>
                <a:tailEnd/>
              </a:ln>
              <a:extLst>
                <a:ext uri="{909E8E84-426E-40dd-AFC4-6F175D3DCCD1}">
                  <a14:hiddenFill xmlns:a14="http://schemas.microsoft.com/office/drawing/2010/main" xmlns="">
                    <a:noFill/>
                  </a14:hiddenFill>
                </a:ext>
              </a:extLst>
            </p:spPr>
            <p:txBody>
              <a:bodyPr lIns="0" tIns="0" rIns="0" bIns="0"/>
              <a:lstStyle/>
              <a:p>
                <a:endParaRPr lang="ja-JP" altLang="en-US"/>
              </a:p>
            </p:txBody>
          </p:sp>
          <p:sp>
            <p:nvSpPr>
              <p:cNvPr id="45" name="Text Box 186"/>
              <p:cNvSpPr txBox="1">
                <a:spLocks/>
              </p:cNvSpPr>
              <p:nvPr/>
            </p:nvSpPr>
            <p:spPr bwMode="auto">
              <a:xfrm>
                <a:off x="1910" y="2832"/>
                <a:ext cx="543" cy="219"/>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kumimoji="0" lang="en-US" altLang="ja-JP" sz="1400">
                    <a:solidFill>
                      <a:srgbClr val="0017FF"/>
                    </a:solidFill>
                    <a:latin typeface="+mn-lt"/>
                    <a:ea typeface="+mn-ea"/>
                    <a:cs typeface="+mn-cs"/>
                    <a:sym typeface="Times" charset="0"/>
                  </a:rPr>
                  <a:t>free-run</a:t>
                </a:r>
                <a:endParaRPr kumimoji="0" lang="en-US" altLang="ja-JP">
                  <a:solidFill>
                    <a:srgbClr val="000000"/>
                  </a:solidFill>
                  <a:latin typeface="+mn-lt"/>
                  <a:ea typeface="+mn-ea"/>
                  <a:cs typeface="+mn-cs"/>
                  <a:sym typeface="Times" charset="0"/>
                </a:endParaRPr>
              </a:p>
            </p:txBody>
          </p:sp>
          <p:sp>
            <p:nvSpPr>
              <p:cNvPr id="46" name="Text Box 187"/>
              <p:cNvSpPr txBox="1">
                <a:spLocks/>
              </p:cNvSpPr>
              <p:nvPr/>
            </p:nvSpPr>
            <p:spPr bwMode="auto">
              <a:xfrm>
                <a:off x="1249" y="3039"/>
                <a:ext cx="664" cy="194"/>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kumimoji="0" lang="en-US" altLang="ja-JP" sz="1200" dirty="0">
                    <a:solidFill>
                      <a:srgbClr val="FF0000"/>
                    </a:solidFill>
                    <a:latin typeface="+mn-lt"/>
                    <a:ea typeface="+mn-ea"/>
                    <a:cs typeface="+mn-cs"/>
                    <a:sym typeface="Times" charset="0"/>
                  </a:rPr>
                  <a:t>I</a:t>
                </a:r>
                <a:r>
                  <a:rPr kumimoji="0" lang="en-US" altLang="ja-JP" sz="1200" baseline="-25000" dirty="0">
                    <a:solidFill>
                      <a:srgbClr val="FF0000"/>
                    </a:solidFill>
                    <a:latin typeface="+mn-lt"/>
                    <a:ea typeface="+mn-ea"/>
                    <a:cs typeface="+mn-cs"/>
                    <a:sym typeface="Times" charset="0"/>
                  </a:rPr>
                  <a:t>2</a:t>
                </a:r>
                <a:r>
                  <a:rPr kumimoji="0" lang="en-US" altLang="ja-JP" sz="1200" dirty="0">
                    <a:solidFill>
                      <a:srgbClr val="FF0000"/>
                    </a:solidFill>
                    <a:latin typeface="+mn-lt"/>
                    <a:ea typeface="+mn-ea"/>
                    <a:cs typeface="+mn-cs"/>
                    <a:sym typeface="Times" charset="0"/>
                  </a:rPr>
                  <a:t>-stabilized</a:t>
                </a:r>
              </a:p>
            </p:txBody>
          </p:sp>
          <p:sp>
            <p:nvSpPr>
              <p:cNvPr id="47" name="Text Box 188"/>
              <p:cNvSpPr txBox="1">
                <a:spLocks/>
              </p:cNvSpPr>
              <p:nvPr/>
            </p:nvSpPr>
            <p:spPr bwMode="auto">
              <a:xfrm>
                <a:off x="1008" y="3427"/>
                <a:ext cx="917" cy="194"/>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kumimoji="0" lang="en-US" altLang="ja-JP" sz="1200">
                    <a:solidFill>
                      <a:srgbClr val="00DD05"/>
                    </a:solidFill>
                    <a:latin typeface="+mn-lt"/>
                    <a:ea typeface="+mn-ea"/>
                    <a:cs typeface="+mn-cs"/>
                    <a:sym typeface="Times" charset="0"/>
                  </a:rPr>
                  <a:t>F.P.cav.-sabilized</a:t>
                </a:r>
                <a:endParaRPr kumimoji="0" lang="en-US" altLang="ja-JP">
                  <a:solidFill>
                    <a:srgbClr val="000000"/>
                  </a:solidFill>
                  <a:latin typeface="+mn-lt"/>
                  <a:ea typeface="+mn-ea"/>
                  <a:cs typeface="+mn-cs"/>
                  <a:sym typeface="Times" charset="0"/>
                </a:endParaRPr>
              </a:p>
            </p:txBody>
          </p:sp>
        </p:grpSp>
        <p:sp>
          <p:nvSpPr>
            <p:cNvPr id="136" name="Text Box 189"/>
            <p:cNvSpPr txBox="1">
              <a:spLocks noChangeArrowheads="1"/>
            </p:cNvSpPr>
            <p:nvPr/>
          </p:nvSpPr>
          <p:spPr bwMode="auto">
            <a:xfrm>
              <a:off x="6781637" y="2061892"/>
              <a:ext cx="1327242" cy="2746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1200" dirty="0">
                  <a:latin typeface="+mn-lt"/>
                  <a:ea typeface="+mn-ea"/>
                  <a:cs typeface="+mn-cs"/>
                </a:rPr>
                <a:t>frequency stability</a:t>
              </a:r>
              <a:endParaRPr lang="en-US" altLang="ja-JP" dirty="0">
                <a:latin typeface="+mn-lt"/>
                <a:ea typeface="+mn-ea"/>
                <a:cs typeface="+mn-cs"/>
              </a:endParaRPr>
            </a:p>
          </p:txBody>
        </p:sp>
        <p:sp>
          <p:nvSpPr>
            <p:cNvPr id="137" name="Text Box 190"/>
            <p:cNvSpPr txBox="1">
              <a:spLocks noChangeArrowheads="1"/>
            </p:cNvSpPr>
            <p:nvPr/>
          </p:nvSpPr>
          <p:spPr bwMode="auto">
            <a:xfrm>
              <a:off x="8100941" y="3471832"/>
              <a:ext cx="1043059" cy="3048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1400" dirty="0">
                  <a:latin typeface="+mn-lt"/>
                  <a:ea typeface="+mn-ea"/>
                  <a:cs typeface="+mn-cs"/>
                </a:rPr>
                <a:t>requirement</a:t>
              </a:r>
              <a:endParaRPr lang="en-US" altLang="ja-JP" dirty="0">
                <a:latin typeface="+mn-lt"/>
                <a:ea typeface="+mn-ea"/>
                <a:cs typeface="+mn-cs"/>
              </a:endParaRPr>
            </a:p>
          </p:txBody>
        </p:sp>
        <p:sp>
          <p:nvSpPr>
            <p:cNvPr id="138" name="Line 191"/>
            <p:cNvSpPr>
              <a:spLocks noChangeShapeType="1"/>
            </p:cNvSpPr>
            <p:nvPr/>
          </p:nvSpPr>
          <p:spPr bwMode="auto">
            <a:xfrm>
              <a:off x="7467484" y="3174918"/>
              <a:ext cx="685847" cy="457278"/>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latin typeface="+mn-lt"/>
                <a:ea typeface="+mn-ea"/>
                <a:cs typeface="+mn-cs"/>
              </a:endParaRPr>
            </a:p>
          </p:txBody>
        </p:sp>
      </p:grpSp>
      <p:sp>
        <p:nvSpPr>
          <p:cNvPr id="19479" name="Text Box 44"/>
          <p:cNvSpPr txBox="1">
            <a:spLocks noChangeArrowheads="1"/>
          </p:cNvSpPr>
          <p:nvPr/>
        </p:nvSpPr>
        <p:spPr bwMode="auto">
          <a:xfrm>
            <a:off x="4175125" y="2890838"/>
            <a:ext cx="18256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solidFill>
                  <a:srgbClr val="0022FF"/>
                </a:solidFill>
                <a:latin typeface="Helvetica" charset="0"/>
                <a:ea typeface="Osaka" charset="0"/>
                <a:cs typeface="Osaka" charset="0"/>
              </a:rPr>
              <a:t>・アラインメントに敏感</a:t>
            </a:r>
            <a:endParaRPr lang="en-US" altLang="ja-JP">
              <a:latin typeface="Helvetica" charset="0"/>
              <a:ea typeface="Osaka" charset="0"/>
              <a:cs typeface="Osaka" charset="0"/>
            </a:endParaRPr>
          </a:p>
        </p:txBody>
      </p:sp>
      <p:cxnSp>
        <p:nvCxnSpPr>
          <p:cNvPr id="141" name="直線コネクタ 140"/>
          <p:cNvCxnSpPr/>
          <p:nvPr/>
        </p:nvCxnSpPr>
        <p:spPr>
          <a:xfrm>
            <a:off x="3094038" y="3821113"/>
            <a:ext cx="0" cy="431800"/>
          </a:xfrm>
          <a:prstGeom prst="line">
            <a:avLst/>
          </a:prstGeom>
          <a:ln w="38100" cmpd="sng">
            <a:solidFill>
              <a:srgbClr val="1A0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481" name="テキスト ボックス 143"/>
          <p:cNvSpPr txBox="1">
            <a:spLocks noChangeArrowheads="1"/>
          </p:cNvSpPr>
          <p:nvPr/>
        </p:nvSpPr>
        <p:spPr bwMode="auto">
          <a:xfrm>
            <a:off x="1001713" y="4562475"/>
            <a:ext cx="7239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a:t>衛星搭載：外乱に強い、腕の長さの基準となる　　</a:t>
            </a:r>
            <a:r>
              <a:rPr lang="en-US" altLang="ja-JP" sz="2000"/>
              <a:t>⇒</a:t>
            </a:r>
            <a:r>
              <a:rPr lang="ja-JP" altLang="en-US" sz="2000"/>
              <a:t>　分子の共鳴</a:t>
            </a:r>
          </a:p>
        </p:txBody>
      </p:sp>
      <p:grpSp>
        <p:nvGrpSpPr>
          <p:cNvPr id="3" name="図形グループ 2"/>
          <p:cNvGrpSpPr/>
          <p:nvPr/>
        </p:nvGrpSpPr>
        <p:grpSpPr>
          <a:xfrm>
            <a:off x="921544" y="1112302"/>
            <a:ext cx="3805237" cy="755650"/>
            <a:chOff x="2133600" y="793750"/>
            <a:chExt cx="5410200" cy="1149350"/>
          </a:xfrm>
          <a:solidFill>
            <a:schemeClr val="accent6">
              <a:lumMod val="40000"/>
              <a:lumOff val="60000"/>
            </a:schemeClr>
          </a:solidFill>
        </p:grpSpPr>
        <p:sp>
          <p:nvSpPr>
            <p:cNvPr id="148" name="AutoShape 80"/>
            <p:cNvSpPr>
              <a:spLocks noChangeArrowheads="1"/>
            </p:cNvSpPr>
            <p:nvPr/>
          </p:nvSpPr>
          <p:spPr bwMode="auto">
            <a:xfrm>
              <a:off x="2133600" y="793750"/>
              <a:ext cx="5410200" cy="1149350"/>
            </a:xfrm>
            <a:prstGeom prst="roundRect">
              <a:avLst>
                <a:gd name="adj" fmla="val 16667"/>
              </a:avLst>
            </a:prstGeom>
            <a:grpFill/>
            <a:ln>
              <a:noFill/>
            </a:ln>
            <a:effectLst/>
            <a:extLst>
              <a:ext uri="{91240B29-F687-4f45-9708-019B960494DF}">
                <a14:hiddenLine xmlns:a14="http://schemas.microsoft.com/office/drawing/2010/main" xmlns="" w="9525">
                  <a:solidFill>
                    <a:schemeClr val="tx1"/>
                  </a:solidFill>
                  <a:prstDash val="sysDot"/>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grpSp>
          <p:nvGrpSpPr>
            <p:cNvPr id="18462" name="Group 64"/>
            <p:cNvGrpSpPr>
              <a:grpSpLocks/>
            </p:cNvGrpSpPr>
            <p:nvPr/>
          </p:nvGrpSpPr>
          <p:grpSpPr bwMode="auto">
            <a:xfrm>
              <a:off x="4321175" y="958850"/>
              <a:ext cx="762000" cy="228600"/>
              <a:chOff x="3456" y="720"/>
              <a:chExt cx="480" cy="144"/>
            </a:xfrm>
            <a:grpFill/>
          </p:grpSpPr>
          <p:sp>
            <p:nvSpPr>
              <p:cNvPr id="150" name="Line 62"/>
              <p:cNvSpPr>
                <a:spLocks noChangeShapeType="1"/>
              </p:cNvSpPr>
              <p:nvPr/>
            </p:nvSpPr>
            <p:spPr bwMode="auto">
              <a:xfrm>
                <a:off x="3456" y="864"/>
                <a:ext cx="480" cy="0"/>
              </a:xfrm>
              <a:prstGeom prst="line">
                <a:avLst/>
              </a:prstGeom>
              <a:grpFill/>
              <a:ln w="9525">
                <a:solidFill>
                  <a:srgbClr val="0022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1" name="Line 63"/>
              <p:cNvSpPr>
                <a:spLocks noChangeShapeType="1"/>
              </p:cNvSpPr>
              <p:nvPr/>
            </p:nvSpPr>
            <p:spPr bwMode="auto">
              <a:xfrm flipV="1">
                <a:off x="3696" y="720"/>
                <a:ext cx="0" cy="144"/>
              </a:xfrm>
              <a:prstGeom prst="line">
                <a:avLst/>
              </a:prstGeom>
              <a:grpFill/>
              <a:ln w="9525">
                <a:solidFill>
                  <a:srgbClr val="0022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grpSp>
        <p:sp>
          <p:nvSpPr>
            <p:cNvPr id="152" name="Rectangle 65"/>
            <p:cNvSpPr>
              <a:spLocks noChangeArrowheads="1"/>
            </p:cNvSpPr>
            <p:nvPr/>
          </p:nvSpPr>
          <p:spPr bwMode="auto">
            <a:xfrm>
              <a:off x="2448461" y="1260474"/>
              <a:ext cx="653513" cy="339725"/>
            </a:xfrm>
            <a:prstGeom prst="rect">
              <a:avLst/>
            </a:prstGeom>
            <a:gr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ja-JP" sz="1200" dirty="0">
                  <a:latin typeface="Helvetica"/>
                  <a:cs typeface="Helvetica"/>
                </a:rPr>
                <a:t>laser</a:t>
              </a:r>
            </a:p>
          </p:txBody>
        </p:sp>
        <p:sp>
          <p:nvSpPr>
            <p:cNvPr id="153" name="Freeform 67"/>
            <p:cNvSpPr>
              <a:spLocks/>
            </p:cNvSpPr>
            <p:nvPr/>
          </p:nvSpPr>
          <p:spPr bwMode="auto">
            <a:xfrm>
              <a:off x="4625975" y="1260475"/>
              <a:ext cx="119063" cy="219075"/>
            </a:xfrm>
            <a:custGeom>
              <a:avLst/>
              <a:gdLst>
                <a:gd name="T0" fmla="*/ 0 w 208"/>
                <a:gd name="T1" fmla="*/ 138 h 138"/>
                <a:gd name="T2" fmla="*/ 74 w 208"/>
                <a:gd name="T3" fmla="*/ 53 h 138"/>
                <a:gd name="T4" fmla="*/ 106 w 208"/>
                <a:gd name="T5" fmla="*/ 0 h 138"/>
                <a:gd name="T6" fmla="*/ 144 w 208"/>
                <a:gd name="T7" fmla="*/ 90 h 138"/>
                <a:gd name="T8" fmla="*/ 186 w 208"/>
                <a:gd name="T9" fmla="*/ 117 h 138"/>
                <a:gd name="T10" fmla="*/ 208 w 208"/>
                <a:gd name="T11" fmla="*/ 133 h 138"/>
              </a:gdLst>
              <a:ahLst/>
              <a:cxnLst>
                <a:cxn ang="0">
                  <a:pos x="T0" y="T1"/>
                </a:cxn>
                <a:cxn ang="0">
                  <a:pos x="T2" y="T3"/>
                </a:cxn>
                <a:cxn ang="0">
                  <a:pos x="T4" y="T5"/>
                </a:cxn>
                <a:cxn ang="0">
                  <a:pos x="T6" y="T7"/>
                </a:cxn>
                <a:cxn ang="0">
                  <a:pos x="T8" y="T9"/>
                </a:cxn>
                <a:cxn ang="0">
                  <a:pos x="T10" y="T11"/>
                </a:cxn>
              </a:cxnLst>
              <a:rect l="0" t="0" r="r" b="b"/>
              <a:pathLst>
                <a:path w="208" h="138">
                  <a:moveTo>
                    <a:pt x="0" y="138"/>
                  </a:moveTo>
                  <a:cubicBezTo>
                    <a:pt x="38" y="125"/>
                    <a:pt x="56" y="87"/>
                    <a:pt x="74" y="53"/>
                  </a:cubicBezTo>
                  <a:cubicBezTo>
                    <a:pt x="86" y="28"/>
                    <a:pt x="77" y="8"/>
                    <a:pt x="106" y="0"/>
                  </a:cubicBezTo>
                  <a:cubicBezTo>
                    <a:pt x="112" y="32"/>
                    <a:pt x="114" y="71"/>
                    <a:pt x="144" y="90"/>
                  </a:cubicBezTo>
                  <a:cubicBezTo>
                    <a:pt x="156" y="109"/>
                    <a:pt x="164" y="110"/>
                    <a:pt x="186" y="117"/>
                  </a:cubicBezTo>
                  <a:cubicBezTo>
                    <a:pt x="204" y="129"/>
                    <a:pt x="197" y="123"/>
                    <a:pt x="208" y="133"/>
                  </a:cubicBezTo>
                </a:path>
              </a:pathLst>
            </a:custGeom>
            <a:gr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4" name="Line 68"/>
            <p:cNvSpPr>
              <a:spLocks noChangeShapeType="1"/>
            </p:cNvSpPr>
            <p:nvPr/>
          </p:nvSpPr>
          <p:spPr bwMode="auto">
            <a:xfrm flipH="1">
              <a:off x="3101975" y="1479550"/>
              <a:ext cx="1524000" cy="0"/>
            </a:xfrm>
            <a:prstGeom prst="line">
              <a:avLst/>
            </a:prstGeom>
            <a:gr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5" name="Line 69"/>
            <p:cNvSpPr>
              <a:spLocks noChangeShapeType="1"/>
            </p:cNvSpPr>
            <p:nvPr/>
          </p:nvSpPr>
          <p:spPr bwMode="auto">
            <a:xfrm>
              <a:off x="4746625" y="1484313"/>
              <a:ext cx="914400" cy="0"/>
            </a:xfrm>
            <a:prstGeom prst="line">
              <a:avLst/>
            </a:prstGeom>
            <a:grp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6" name="Line 71"/>
            <p:cNvSpPr>
              <a:spLocks noChangeShapeType="1"/>
            </p:cNvSpPr>
            <p:nvPr/>
          </p:nvSpPr>
          <p:spPr bwMode="auto">
            <a:xfrm>
              <a:off x="4702175" y="1524000"/>
              <a:ext cx="0" cy="304800"/>
            </a:xfrm>
            <a:prstGeom prst="line">
              <a:avLst/>
            </a:prstGeom>
            <a:grp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7" name="Line 72"/>
            <p:cNvSpPr>
              <a:spLocks noChangeShapeType="1"/>
            </p:cNvSpPr>
            <p:nvPr/>
          </p:nvSpPr>
          <p:spPr bwMode="auto">
            <a:xfrm flipH="1">
              <a:off x="2873375" y="1828800"/>
              <a:ext cx="1828800" cy="0"/>
            </a:xfrm>
            <a:prstGeom prst="line">
              <a:avLst/>
            </a:prstGeom>
            <a:grp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8" name="Line 73"/>
            <p:cNvSpPr>
              <a:spLocks noChangeShapeType="1"/>
            </p:cNvSpPr>
            <p:nvPr/>
          </p:nvSpPr>
          <p:spPr bwMode="auto">
            <a:xfrm flipV="1">
              <a:off x="2873375" y="1600200"/>
              <a:ext cx="0" cy="228600"/>
            </a:xfrm>
            <a:prstGeom prst="line">
              <a:avLst/>
            </a:prstGeom>
            <a:grpFill/>
            <a:ln w="9525">
              <a:solidFill>
                <a:schemeClr val="tx1"/>
              </a:solidFill>
              <a:prstDash val="dash"/>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Helvetica"/>
                <a:cs typeface="Helvetica"/>
              </a:endParaRPr>
            </a:p>
          </p:txBody>
        </p:sp>
        <p:sp>
          <p:nvSpPr>
            <p:cNvPr id="159" name="Text Box 75"/>
            <p:cNvSpPr txBox="1">
              <a:spLocks noChangeArrowheads="1"/>
            </p:cNvSpPr>
            <p:nvPr/>
          </p:nvSpPr>
          <p:spPr bwMode="auto">
            <a:xfrm>
              <a:off x="5449889" y="914399"/>
              <a:ext cx="2012913" cy="514943"/>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600" dirty="0">
                  <a:solidFill>
                    <a:srgbClr val="0022FF"/>
                  </a:solidFill>
                  <a:latin typeface="Helvetica"/>
                  <a:cs typeface="Helvetica"/>
                </a:rPr>
                <a:t>光周波数基準</a:t>
              </a:r>
              <a:endParaRPr lang="en-US" altLang="ja-JP" sz="1600" dirty="0">
                <a:solidFill>
                  <a:srgbClr val="0022FF"/>
                </a:solidFill>
                <a:latin typeface="Helvetica"/>
                <a:cs typeface="Helvetica"/>
              </a:endParaRPr>
            </a:p>
          </p:txBody>
        </p:sp>
      </p:grpSp>
      <p:sp>
        <p:nvSpPr>
          <p:cNvPr id="19486" name="テキスト ボックス 3"/>
          <p:cNvSpPr txBox="1">
            <a:spLocks noChangeArrowheads="1"/>
          </p:cNvSpPr>
          <p:nvPr/>
        </p:nvSpPr>
        <p:spPr bwMode="auto">
          <a:xfrm>
            <a:off x="1108075" y="920750"/>
            <a:ext cx="1416050" cy="338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600"/>
              <a:t>周波数安定化</a:t>
            </a:r>
          </a:p>
        </p:txBody>
      </p:sp>
      <p:sp>
        <p:nvSpPr>
          <p:cNvPr id="6" name="正方形/長方形 5"/>
          <p:cNvSpPr/>
          <p:nvPr/>
        </p:nvSpPr>
        <p:spPr>
          <a:xfrm>
            <a:off x="1188651" y="6004747"/>
            <a:ext cx="4309255" cy="369332"/>
          </a:xfrm>
          <a:prstGeom prst="rect">
            <a:avLst/>
          </a:prstGeom>
        </p:spPr>
        <p:txBody>
          <a:bodyPr wrap="none">
            <a:spAutoFit/>
          </a:bodyPr>
          <a:lstStyle/>
          <a:p>
            <a:r>
              <a:rPr kumimoji="0" lang="en-US" altLang="ja-JP" dirty="0">
                <a:latin typeface="Helvetica" charset="0"/>
                <a:sym typeface="Times" charset="0"/>
              </a:rPr>
              <a:t>I</a:t>
            </a:r>
            <a:r>
              <a:rPr kumimoji="0" lang="en-US" altLang="ja-JP" baseline="-25000" dirty="0">
                <a:latin typeface="Helvetica" charset="0"/>
                <a:sym typeface="Times" charset="0"/>
              </a:rPr>
              <a:t>2</a:t>
            </a:r>
            <a:r>
              <a:rPr kumimoji="0" lang="en-US" altLang="ja-JP" dirty="0">
                <a:latin typeface="Helvetica" charset="0"/>
                <a:sym typeface="Times" charset="0"/>
              </a:rPr>
              <a:t>-</a:t>
            </a:r>
            <a:r>
              <a:rPr kumimoji="0" lang="ja-JP" altLang="en-US" dirty="0">
                <a:latin typeface="Helvetica" charset="0"/>
                <a:sym typeface="Times" charset="0"/>
              </a:rPr>
              <a:t>安定化</a:t>
            </a:r>
            <a:r>
              <a:rPr kumimoji="0" lang="en-US" altLang="ja-JP" dirty="0">
                <a:latin typeface="Helvetica" charset="0"/>
                <a:sym typeface="Times" charset="0"/>
              </a:rPr>
              <a:t> </a:t>
            </a:r>
            <a:r>
              <a:rPr kumimoji="0" lang="en-US" altLang="ja-JP" dirty="0" err="1">
                <a:solidFill>
                  <a:srgbClr val="FF0000"/>
                </a:solidFill>
                <a:latin typeface="Helvetica" charset="0"/>
                <a:sym typeface="Times" charset="0"/>
              </a:rPr>
              <a:t>Yb:fiberDFB</a:t>
            </a:r>
            <a:r>
              <a:rPr kumimoji="0" lang="en-US" altLang="ja-JP" dirty="0">
                <a:latin typeface="Helvetica" charset="0"/>
                <a:sym typeface="Times" charset="0"/>
              </a:rPr>
              <a:t> laser(</a:t>
            </a:r>
            <a:r>
              <a:rPr kumimoji="0" lang="en-US" altLang="ja-JP" i="1" dirty="0">
                <a:latin typeface="Symbol" charset="0"/>
                <a:sym typeface="Synchro LET" charset="0"/>
              </a:rPr>
              <a:t>l</a:t>
            </a:r>
            <a:r>
              <a:rPr kumimoji="0" lang="en-US" altLang="ja-JP" dirty="0">
                <a:latin typeface="Helvetica" charset="0"/>
                <a:sym typeface="Times" charset="0"/>
              </a:rPr>
              <a:t>=</a:t>
            </a:r>
            <a:r>
              <a:rPr kumimoji="0" lang="en-US" altLang="ja-JP" dirty="0">
                <a:solidFill>
                  <a:srgbClr val="FF0000"/>
                </a:solidFill>
                <a:latin typeface="Helvetica" charset="0"/>
                <a:sym typeface="Times" charset="0"/>
              </a:rPr>
              <a:t>1030</a:t>
            </a:r>
            <a:r>
              <a:rPr kumimoji="0" lang="en-US" altLang="ja-JP" dirty="0">
                <a:latin typeface="Helvetica" charset="0"/>
                <a:sym typeface="Times" charset="0"/>
              </a:rPr>
              <a:t> nm)</a:t>
            </a:r>
            <a:endParaRPr lang="ja-JP" altLang="en-US" dirty="0"/>
          </a:p>
        </p:txBody>
      </p:sp>
      <p:sp>
        <p:nvSpPr>
          <p:cNvPr id="7" name="正方形/長方形 6"/>
          <p:cNvSpPr/>
          <p:nvPr/>
        </p:nvSpPr>
        <p:spPr>
          <a:xfrm>
            <a:off x="5494788" y="5998028"/>
            <a:ext cx="1719829" cy="369332"/>
          </a:xfrm>
          <a:prstGeom prst="rect">
            <a:avLst/>
          </a:prstGeom>
        </p:spPr>
        <p:txBody>
          <a:bodyPr wrap="none">
            <a:spAutoFit/>
          </a:bodyPr>
          <a:lstStyle/>
          <a:p>
            <a:pPr marL="39688"/>
            <a:r>
              <a:rPr kumimoji="0" lang="en-US" altLang="ja-JP" dirty="0">
                <a:latin typeface="Helvetica" charset="0"/>
                <a:sym typeface="Times" charset="0"/>
              </a:rPr>
              <a:t> </a:t>
            </a:r>
            <a:r>
              <a:rPr kumimoji="0" lang="ja-JP" altLang="en-US" dirty="0">
                <a:latin typeface="Helvetica" charset="0"/>
                <a:sym typeface="Times" charset="0"/>
              </a:rPr>
              <a:t>（</a:t>
            </a:r>
            <a:r>
              <a:rPr kumimoji="0" lang="en-US" altLang="ja-JP" dirty="0">
                <a:latin typeface="Helvetica" charset="0"/>
                <a:sym typeface="Times" charset="0"/>
              </a:rPr>
              <a:t> I</a:t>
            </a:r>
            <a:r>
              <a:rPr kumimoji="0" lang="en-US" altLang="ja-JP" baseline="-25000" dirty="0">
                <a:latin typeface="Helvetica" charset="0"/>
                <a:sym typeface="Times" charset="0"/>
              </a:rPr>
              <a:t>2</a:t>
            </a:r>
            <a:r>
              <a:rPr kumimoji="0" lang="en-US" altLang="ja-JP" dirty="0">
                <a:latin typeface="Helvetica" charset="0"/>
                <a:sym typeface="Times" charset="0"/>
              </a:rPr>
              <a:t> </a:t>
            </a:r>
            <a:r>
              <a:rPr kumimoji="0" lang="ja-JP" altLang="en-US" dirty="0">
                <a:latin typeface="Helvetica" charset="0"/>
                <a:sym typeface="Times" charset="0"/>
              </a:rPr>
              <a:t>の</a:t>
            </a:r>
            <a:r>
              <a:rPr kumimoji="0" lang="en-US" altLang="ja-JP" u="sng" dirty="0">
                <a:solidFill>
                  <a:srgbClr val="FF0000"/>
                </a:solidFill>
                <a:latin typeface="Helvetica" charset="0"/>
                <a:sym typeface="Times" charset="0"/>
              </a:rPr>
              <a:t>515nm </a:t>
            </a:r>
            <a:r>
              <a:rPr kumimoji="0" lang="en-US" altLang="ja-JP" u="sng" dirty="0">
                <a:latin typeface="Helvetica" charset="0"/>
                <a:sym typeface="Times" charset="0"/>
              </a:rPr>
              <a:t>)</a:t>
            </a:r>
            <a:endParaRPr kumimoji="0" lang="en-US" altLang="ja-JP" dirty="0">
              <a:latin typeface="Helvetica" charset="0"/>
              <a:sym typeface="Times" charset="0"/>
            </a:endParaRPr>
          </a:p>
        </p:txBody>
      </p:sp>
    </p:spTree>
    <p:extLst>
      <p:ext uri="{BB962C8B-B14F-4D97-AF65-F5344CB8AC3E}">
        <p14:creationId xmlns:p14="http://schemas.microsoft.com/office/powerpoint/2010/main" val="981054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a:xfrm>
            <a:off x="457199" y="6356350"/>
            <a:ext cx="3161212" cy="365125"/>
          </a:xfrm>
        </p:spPr>
        <p:txBody>
          <a:bodyPr/>
          <a:lstStyle/>
          <a:p>
            <a:r>
              <a:rPr lang="en-US" altLang="ja-JP" dirty="0"/>
              <a:t>2018/11/2 DECIGO workshop @</a:t>
            </a:r>
            <a:r>
              <a:rPr lang="ja-JP" altLang="en-US"/>
              <a:t>名古屋大学</a:t>
            </a:r>
            <a:endParaRPr lang="ja-JP" altLang="en-US" dirty="0"/>
          </a:p>
        </p:txBody>
      </p:sp>
      <p:sp>
        <p:nvSpPr>
          <p:cNvPr id="4" name="テキスト ボックス 3"/>
          <p:cNvSpPr txBox="1"/>
          <p:nvPr/>
        </p:nvSpPr>
        <p:spPr>
          <a:xfrm>
            <a:off x="1181300" y="3026499"/>
            <a:ext cx="6522539" cy="707886"/>
          </a:xfrm>
          <a:prstGeom prst="rect">
            <a:avLst/>
          </a:prstGeom>
          <a:noFill/>
        </p:spPr>
        <p:txBody>
          <a:bodyPr wrap="none" rtlCol="0">
            <a:spAutoFit/>
          </a:bodyPr>
          <a:lstStyle/>
          <a:p>
            <a:r>
              <a:rPr kumimoji="1" lang="ja-JP" altLang="en-US" sz="4000" dirty="0"/>
              <a:t>ご静聴ありがとうございました</a:t>
            </a:r>
          </a:p>
        </p:txBody>
      </p:sp>
    </p:spTree>
    <p:extLst>
      <p:ext uri="{BB962C8B-B14F-4D97-AF65-F5344CB8AC3E}">
        <p14:creationId xmlns:p14="http://schemas.microsoft.com/office/powerpoint/2010/main" val="3480875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B44062-17D8-4C43-8F7B-9CECF1FC6002}"/>
              </a:ext>
            </a:extLst>
          </p:cNvPr>
          <p:cNvSpPr>
            <a:spLocks noGrp="1"/>
          </p:cNvSpPr>
          <p:nvPr>
            <p:ph type="title"/>
          </p:nvPr>
        </p:nvSpPr>
        <p:spPr>
          <a:xfrm>
            <a:off x="392806" y="2605714"/>
            <a:ext cx="8229600" cy="1143000"/>
          </a:xfrm>
        </p:spPr>
        <p:txBody>
          <a:bodyPr/>
          <a:lstStyle/>
          <a:p>
            <a:r>
              <a:rPr lang="ja-JP" altLang="en-US"/>
              <a:t>補足資料</a:t>
            </a:r>
            <a:endParaRPr kumimoji="1" lang="ja-JP" altLang="en-US"/>
          </a:p>
        </p:txBody>
      </p:sp>
      <p:sp>
        <p:nvSpPr>
          <p:cNvPr id="3" name="日付プレースホルダー 2">
            <a:extLst>
              <a:ext uri="{FF2B5EF4-FFF2-40B4-BE49-F238E27FC236}">
                <a16:creationId xmlns:a16="http://schemas.microsoft.com/office/drawing/2014/main" id="{3F2BB4ED-3127-D241-8DA6-972A92F08A6E}"/>
              </a:ext>
            </a:extLst>
          </p:cNvPr>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1670912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9200" y="86360"/>
            <a:ext cx="7354716" cy="1143000"/>
          </a:xfrm>
        </p:spPr>
        <p:txBody>
          <a:bodyPr>
            <a:normAutofit/>
          </a:bodyPr>
          <a:lstStyle/>
          <a:p>
            <a:pPr algn="l"/>
            <a:r>
              <a:rPr lang="ja-JP" altLang="en-US" sz="4000" dirty="0"/>
              <a:t>直接変調と</a:t>
            </a:r>
            <a:r>
              <a:rPr lang="ja-JP" altLang="en-US" sz="4000"/>
              <a:t>変調移乗</a:t>
            </a:r>
            <a:r>
              <a:rPr lang="en-US" altLang="ja-JP" sz="4000" dirty="0"/>
              <a:t>①</a:t>
            </a:r>
            <a:endParaRPr kumimoji="1" lang="ja-JP" altLang="en-US" sz="4000" dirty="0"/>
          </a:p>
        </p:txBody>
      </p:sp>
      <p:sp>
        <p:nvSpPr>
          <p:cNvPr id="32" name="テキスト ボックス 31"/>
          <p:cNvSpPr txBox="1"/>
          <p:nvPr/>
        </p:nvSpPr>
        <p:spPr>
          <a:xfrm>
            <a:off x="4687127" y="2973975"/>
            <a:ext cx="4176329" cy="2246769"/>
          </a:xfrm>
          <a:prstGeom prst="rect">
            <a:avLst/>
          </a:prstGeom>
          <a:noFill/>
          <a:ln>
            <a:solidFill>
              <a:srgbClr val="000000"/>
            </a:solidFill>
          </a:ln>
        </p:spPr>
        <p:txBody>
          <a:bodyPr wrap="square" rtlCol="0">
            <a:spAutoFit/>
          </a:bodyPr>
          <a:lstStyle/>
          <a:p>
            <a:r>
              <a:rPr lang="ja-JP" altLang="en-US" sz="2000" b="1" dirty="0"/>
              <a:t>変調移乗</a:t>
            </a:r>
            <a:r>
              <a:rPr kumimoji="1" lang="ja-JP" altLang="en-US" sz="2000" b="1" dirty="0"/>
              <a:t>法（</a:t>
            </a:r>
            <a:r>
              <a:rPr kumimoji="1" lang="en-US" altLang="ja-JP" sz="2000" b="1" dirty="0"/>
              <a:t>MT</a:t>
            </a:r>
            <a:r>
              <a:rPr kumimoji="1" lang="ja-JP" altLang="en-US" sz="2000" b="1" dirty="0"/>
              <a:t>法）</a:t>
            </a:r>
            <a:endParaRPr kumimoji="1" lang="en-US" altLang="ja-JP" sz="2000" b="1" dirty="0"/>
          </a:p>
          <a:p>
            <a:r>
              <a:rPr kumimoji="1" lang="ja-JP" altLang="en-US" sz="2000" dirty="0"/>
              <a:t>　</a:t>
            </a:r>
            <a:r>
              <a:rPr kumimoji="1" lang="ja-JP" altLang="en-US" sz="2000" dirty="0">
                <a:solidFill>
                  <a:srgbClr val="FF6600"/>
                </a:solidFill>
              </a:rPr>
              <a:t>励起光を変調</a:t>
            </a:r>
            <a:endParaRPr kumimoji="1" lang="en-US" altLang="ja-JP" sz="2000" dirty="0">
              <a:solidFill>
                <a:srgbClr val="FF6600"/>
              </a:solidFill>
            </a:endParaRPr>
          </a:p>
          <a:p>
            <a:r>
              <a:rPr lang="ja-JP" altLang="ja-JP" sz="2000" dirty="0"/>
              <a:t>　</a:t>
            </a:r>
            <a:r>
              <a:rPr lang="ja-JP" altLang="en-US" sz="2000" dirty="0"/>
              <a:t>分子を介して信号光を変調する</a:t>
            </a:r>
            <a:endParaRPr kumimoji="1" lang="en-US" altLang="ja-JP" sz="2000" dirty="0"/>
          </a:p>
          <a:p>
            <a:endParaRPr lang="en-US" altLang="ja-JP" sz="2000" dirty="0"/>
          </a:p>
          <a:p>
            <a:r>
              <a:rPr lang="ja-JP" altLang="en-US" sz="2000">
                <a:solidFill>
                  <a:srgbClr val="FF0000"/>
                </a:solidFill>
              </a:rPr>
              <a:t>オフセットフリー</a:t>
            </a:r>
            <a:r>
              <a:rPr lang="ja-JP" altLang="en-US" sz="2000" dirty="0">
                <a:solidFill>
                  <a:srgbClr val="FF0000"/>
                </a:solidFill>
              </a:rPr>
              <a:t>の周波数弁別信号</a:t>
            </a:r>
            <a:endParaRPr lang="en-US" altLang="ja-JP" sz="2000" dirty="0">
              <a:solidFill>
                <a:srgbClr val="FF0000"/>
              </a:solidFill>
            </a:endParaRPr>
          </a:p>
          <a:p>
            <a:r>
              <a:rPr kumimoji="1" lang="ja-JP" altLang="en-US" sz="2000">
                <a:solidFill>
                  <a:srgbClr val="0000FF"/>
                </a:solidFill>
              </a:rPr>
              <a:t>分子</a:t>
            </a:r>
            <a:r>
              <a:rPr kumimoji="1" lang="ja-JP" altLang="en-US" sz="2000" dirty="0">
                <a:solidFill>
                  <a:srgbClr val="0000FF"/>
                </a:solidFill>
              </a:rPr>
              <a:t>吸収線の線幅程度の</a:t>
            </a:r>
            <a:r>
              <a:rPr lang="ja-JP" altLang="en-US" sz="2000" dirty="0">
                <a:solidFill>
                  <a:srgbClr val="0000FF"/>
                </a:solidFill>
              </a:rPr>
              <a:t>変調周波数</a:t>
            </a:r>
            <a:endParaRPr kumimoji="1" lang="ja-JP" altLang="en-US" sz="2000" dirty="0">
              <a:solidFill>
                <a:srgbClr val="0000FF"/>
              </a:solidFill>
            </a:endParaRPr>
          </a:p>
        </p:txBody>
      </p:sp>
      <p:grpSp>
        <p:nvGrpSpPr>
          <p:cNvPr id="5" name="図形グループ 4"/>
          <p:cNvGrpSpPr/>
          <p:nvPr/>
        </p:nvGrpSpPr>
        <p:grpSpPr>
          <a:xfrm>
            <a:off x="887103" y="1992070"/>
            <a:ext cx="4403204" cy="3960440"/>
            <a:chOff x="889200" y="1988840"/>
            <a:chExt cx="4403204" cy="3960440"/>
          </a:xfrm>
        </p:grpSpPr>
        <p:grpSp>
          <p:nvGrpSpPr>
            <p:cNvPr id="30" name="図形グループ 29"/>
            <p:cNvGrpSpPr/>
            <p:nvPr/>
          </p:nvGrpSpPr>
          <p:grpSpPr>
            <a:xfrm>
              <a:off x="889200" y="3284984"/>
              <a:ext cx="3762138" cy="626003"/>
              <a:chOff x="5688206" y="2131677"/>
              <a:chExt cx="3762138" cy="626003"/>
            </a:xfrm>
          </p:grpSpPr>
          <p:grpSp>
            <p:nvGrpSpPr>
              <p:cNvPr id="111" name="図形グループ 110"/>
              <p:cNvGrpSpPr/>
              <p:nvPr/>
            </p:nvGrpSpPr>
            <p:grpSpPr>
              <a:xfrm>
                <a:off x="5688206" y="2131677"/>
                <a:ext cx="2769226" cy="626003"/>
                <a:chOff x="1752241" y="2470745"/>
                <a:chExt cx="2769226" cy="626003"/>
              </a:xfrm>
            </p:grpSpPr>
            <p:sp>
              <p:nvSpPr>
                <p:cNvPr id="8" name="上矢印 7"/>
                <p:cNvSpPr/>
                <p:nvPr/>
              </p:nvSpPr>
              <p:spPr>
                <a:xfrm>
                  <a:off x="4189441" y="2470745"/>
                  <a:ext cx="332026" cy="626003"/>
                </a:xfrm>
                <a:prstGeom prst="up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上矢印 109"/>
                <p:cNvSpPr/>
                <p:nvPr/>
              </p:nvSpPr>
              <p:spPr>
                <a:xfrm>
                  <a:off x="1752241" y="2470745"/>
                  <a:ext cx="332026" cy="626003"/>
                </a:xfrm>
                <a:prstGeom prst="up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8398898" y="2304493"/>
                <a:ext cx="1051446" cy="369332"/>
              </a:xfrm>
              <a:prstGeom prst="rect">
                <a:avLst/>
              </a:prstGeom>
              <a:solidFill>
                <a:srgbClr val="EBF1DE"/>
              </a:solidFill>
            </p:spPr>
            <p:txBody>
              <a:bodyPr wrap="square" rtlCol="0">
                <a:spAutoFit/>
              </a:bodyPr>
              <a:lstStyle/>
              <a:p>
                <a:pPr algn="ctr"/>
                <a:r>
                  <a:rPr kumimoji="1" lang="ja-JP" altLang="en-US" dirty="0"/>
                  <a:t>励起光</a:t>
                </a:r>
              </a:p>
            </p:txBody>
          </p:sp>
          <p:sp>
            <p:nvSpPr>
              <p:cNvPr id="55" name="テキスト ボックス 54"/>
              <p:cNvSpPr txBox="1"/>
              <p:nvPr/>
            </p:nvSpPr>
            <p:spPr>
              <a:xfrm>
                <a:off x="6054216" y="2307051"/>
                <a:ext cx="875204" cy="369332"/>
              </a:xfrm>
              <a:prstGeom prst="rect">
                <a:avLst/>
              </a:prstGeom>
              <a:solidFill>
                <a:srgbClr val="EBF1DE"/>
              </a:solidFill>
            </p:spPr>
            <p:txBody>
              <a:bodyPr wrap="square" rtlCol="0">
                <a:spAutoFit/>
              </a:bodyPr>
              <a:lstStyle/>
              <a:p>
                <a:r>
                  <a:rPr kumimoji="1" lang="ja-JP" altLang="en-US" dirty="0"/>
                  <a:t>信号光</a:t>
                </a:r>
              </a:p>
            </p:txBody>
          </p:sp>
        </p:grpSp>
        <p:grpSp>
          <p:nvGrpSpPr>
            <p:cNvPr id="4" name="図形グループ 3"/>
            <p:cNvGrpSpPr/>
            <p:nvPr/>
          </p:nvGrpSpPr>
          <p:grpSpPr>
            <a:xfrm>
              <a:off x="943089" y="1988840"/>
              <a:ext cx="4349315" cy="3960440"/>
              <a:chOff x="943089" y="1988840"/>
              <a:chExt cx="4349315" cy="3960440"/>
            </a:xfrm>
          </p:grpSpPr>
          <p:sp>
            <p:nvSpPr>
              <p:cNvPr id="7" name="テキスト ボックス 6"/>
              <p:cNvSpPr txBox="1"/>
              <p:nvPr/>
            </p:nvSpPr>
            <p:spPr>
              <a:xfrm>
                <a:off x="1902693" y="2992761"/>
                <a:ext cx="184666" cy="369332"/>
              </a:xfrm>
              <a:prstGeom prst="rect">
                <a:avLst/>
              </a:prstGeom>
              <a:noFill/>
            </p:spPr>
            <p:txBody>
              <a:bodyPr wrap="none" rtlCol="0">
                <a:spAutoFit/>
              </a:bodyPr>
              <a:lstStyle/>
              <a:p>
                <a:endParaRPr kumimoji="1" lang="ja-JP" altLang="en-US" dirty="0"/>
              </a:p>
            </p:txBody>
          </p:sp>
          <p:sp>
            <p:nvSpPr>
              <p:cNvPr id="48" name="正方形/長方形 47"/>
              <p:cNvSpPr/>
              <p:nvPr/>
            </p:nvSpPr>
            <p:spPr>
              <a:xfrm>
                <a:off x="3275856" y="2492896"/>
                <a:ext cx="403374" cy="40324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4283968" y="5445224"/>
                <a:ext cx="1008436" cy="403245"/>
              </a:xfrm>
              <a:prstGeom prst="rect">
                <a:avLst/>
              </a:prstGeom>
              <a:solidFill>
                <a:schemeClr val="accent3">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kumimoji="1" lang="en-US" altLang="ja-JP" dirty="0"/>
                  <a:t>515</a:t>
                </a:r>
                <a:r>
                  <a:rPr kumimoji="1" lang="ja-JP" altLang="en-US" dirty="0"/>
                  <a:t> </a:t>
                </a:r>
                <a:r>
                  <a:rPr lang="ja-JP" altLang="ja-JP" dirty="0"/>
                  <a:t>n</a:t>
                </a:r>
                <a:r>
                  <a:rPr lang="en-US" altLang="ja-JP" dirty="0"/>
                  <a:t>m</a:t>
                </a:r>
                <a:endParaRPr kumimoji="1" lang="ja-JP" altLang="en-US" dirty="0"/>
              </a:p>
            </p:txBody>
          </p:sp>
          <p:sp>
            <p:nvSpPr>
              <p:cNvPr id="50" name="正方形/長方形 49"/>
              <p:cNvSpPr/>
              <p:nvPr/>
            </p:nvSpPr>
            <p:spPr>
              <a:xfrm>
                <a:off x="3275856" y="5445224"/>
                <a:ext cx="403374" cy="40324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cxnSp>
            <p:nvCxnSpPr>
              <p:cNvPr id="51" name="直線コネクタ 50"/>
              <p:cNvCxnSpPr>
                <a:stCxn id="49" idx="1"/>
              </p:cNvCxnSpPr>
              <p:nvPr/>
            </p:nvCxnSpPr>
            <p:spPr>
              <a:xfrm flipH="1">
                <a:off x="1043932" y="5646847"/>
                <a:ext cx="3240036" cy="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275856" y="5445224"/>
                <a:ext cx="403374" cy="403245"/>
              </a:xfrm>
              <a:prstGeom prst="line">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V="1">
                <a:off x="3491880" y="3645024"/>
                <a:ext cx="0" cy="2016224"/>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53" name="正方形/長方形 52"/>
              <p:cNvSpPr/>
              <p:nvPr/>
            </p:nvSpPr>
            <p:spPr>
              <a:xfrm>
                <a:off x="3203848" y="4005064"/>
                <a:ext cx="605062" cy="806490"/>
              </a:xfrm>
              <a:prstGeom prst="rect">
                <a:avLst/>
              </a:prstGeom>
              <a:solidFill>
                <a:srgbClr val="FAC09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7" name="直線コネクタ 56"/>
              <p:cNvCxnSpPr/>
              <p:nvPr/>
            </p:nvCxnSpPr>
            <p:spPr>
              <a:xfrm flipH="1" flipV="1">
                <a:off x="3275856" y="2492896"/>
                <a:ext cx="396000" cy="396000"/>
              </a:xfrm>
              <a:prstGeom prst="line">
                <a:avLst/>
              </a:prstGeom>
              <a:ln>
                <a:tailEnd type="none"/>
              </a:ln>
            </p:spPr>
            <p:style>
              <a:lnRef idx="1">
                <a:schemeClr val="dk1"/>
              </a:lnRef>
              <a:fillRef idx="2">
                <a:schemeClr val="dk1"/>
              </a:fillRef>
              <a:effectRef idx="1">
                <a:schemeClr val="dk1"/>
              </a:effectRef>
              <a:fontRef idx="minor">
                <a:schemeClr val="dk1"/>
              </a:fontRef>
            </p:style>
          </p:cxnSp>
          <p:cxnSp>
            <p:nvCxnSpPr>
              <p:cNvPr id="60" name="直線コネクタ 59"/>
              <p:cNvCxnSpPr/>
              <p:nvPr/>
            </p:nvCxnSpPr>
            <p:spPr>
              <a:xfrm flipV="1">
                <a:off x="3491880" y="2708921"/>
                <a:ext cx="0" cy="936103"/>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1" name="台形 60"/>
              <p:cNvSpPr/>
              <p:nvPr/>
            </p:nvSpPr>
            <p:spPr>
              <a:xfrm rot="10800000">
                <a:off x="1403648" y="2492896"/>
                <a:ext cx="1656184" cy="432047"/>
              </a:xfrm>
              <a:prstGeom prst="trapezoid">
                <a:avLst>
                  <a:gd name="adj" fmla="val 72732"/>
                </a:avLst>
              </a:prstGeom>
              <a:solidFill>
                <a:schemeClr val="accent3">
                  <a:lumMod val="20000"/>
                  <a:lumOff val="8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正方形/長方形 61"/>
              <p:cNvSpPr/>
              <p:nvPr/>
            </p:nvSpPr>
            <p:spPr>
              <a:xfrm>
                <a:off x="1029633" y="5445224"/>
                <a:ext cx="64027" cy="504056"/>
              </a:xfrm>
              <a:prstGeom prst="rect">
                <a:avLst/>
              </a:prstGeom>
              <a:solidFill>
                <a:schemeClr val="accent1">
                  <a:lumMod val="60000"/>
                  <a:lumOff val="40000"/>
                </a:schemeClr>
              </a:solidFill>
              <a:ln>
                <a:solidFill>
                  <a:srgbClr val="000000"/>
                </a:solidFill>
              </a:ln>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V="1">
                <a:off x="1043932" y="2723322"/>
                <a:ext cx="0" cy="2923525"/>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V="1">
                <a:off x="1043932" y="2708920"/>
                <a:ext cx="3312044" cy="14402"/>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943089" y="2521699"/>
                <a:ext cx="64027" cy="403245"/>
              </a:xfrm>
              <a:prstGeom prst="rect">
                <a:avLst/>
              </a:prstGeom>
              <a:solidFill>
                <a:srgbClr val="95B3D7"/>
              </a:solidFill>
              <a:ln>
                <a:solidFill>
                  <a:srgbClr val="000000"/>
                </a:solidFill>
              </a:ln>
              <a:effectLst/>
              <a:scene3d>
                <a:camera prst="orthographicFront">
                  <a:rot lat="0" lon="0" rev="1938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 name="片側の 2 つの角を切り取った四角形 67"/>
              <p:cNvSpPr/>
              <p:nvPr/>
            </p:nvSpPr>
            <p:spPr>
              <a:xfrm rot="5400000">
                <a:off x="4406446" y="2514434"/>
                <a:ext cx="302434" cy="403374"/>
              </a:xfrm>
              <a:prstGeom prst="snip2SameRect">
                <a:avLst>
                  <a:gd name="adj1" fmla="val 39763"/>
                  <a:gd name="adj2" fmla="val 0"/>
                </a:avLst>
              </a:prstGeom>
              <a:solidFill>
                <a:schemeClr val="accent6">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 name="テキスト ボックス 69"/>
              <p:cNvSpPr txBox="1"/>
              <p:nvPr/>
            </p:nvSpPr>
            <p:spPr>
              <a:xfrm>
                <a:off x="3213398" y="4240868"/>
                <a:ext cx="622627" cy="338554"/>
              </a:xfrm>
              <a:prstGeom prst="rect">
                <a:avLst/>
              </a:prstGeom>
              <a:noFill/>
            </p:spPr>
            <p:txBody>
              <a:bodyPr wrap="square" rtlCol="0">
                <a:spAutoFit/>
              </a:bodyPr>
              <a:lstStyle/>
              <a:p>
                <a:r>
                  <a:rPr kumimoji="1" lang="en-US" altLang="ja-JP" sz="1600" dirty="0"/>
                  <a:t>EOM</a:t>
                </a:r>
                <a:endParaRPr kumimoji="1" lang="ja-JP" altLang="en-US" sz="1600" dirty="0"/>
              </a:p>
            </p:txBody>
          </p:sp>
          <p:sp>
            <p:nvSpPr>
              <p:cNvPr id="12" name="円/楕円 11"/>
              <p:cNvSpPr/>
              <p:nvPr/>
            </p:nvSpPr>
            <p:spPr>
              <a:xfrm>
                <a:off x="2051720" y="2564904"/>
                <a:ext cx="234272" cy="218974"/>
              </a:xfrm>
              <a:prstGeom prst="ellipse">
                <a:avLst/>
              </a:prstGeom>
              <a:solidFill>
                <a:srgbClr val="3B18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ボックス 19"/>
              <p:cNvSpPr txBox="1"/>
              <p:nvPr/>
            </p:nvSpPr>
            <p:spPr>
              <a:xfrm>
                <a:off x="1763688" y="1988840"/>
                <a:ext cx="800520" cy="369332"/>
              </a:xfrm>
              <a:prstGeom prst="rect">
                <a:avLst/>
              </a:prstGeom>
              <a:solidFill>
                <a:schemeClr val="accent4">
                  <a:lumMod val="40000"/>
                  <a:lumOff val="60000"/>
                </a:schemeClr>
              </a:solidFill>
            </p:spPr>
            <p:txBody>
              <a:bodyPr wrap="none" rtlCol="0">
                <a:spAutoFit/>
              </a:bodyPr>
              <a:lstStyle/>
              <a:p>
                <a:r>
                  <a:rPr kumimoji="1" lang="ja-JP" altLang="en-US" dirty="0"/>
                  <a:t>ヨウ素</a:t>
                </a:r>
              </a:p>
            </p:txBody>
          </p:sp>
          <p:sp>
            <p:nvSpPr>
              <p:cNvPr id="33" name="テキスト ボックス 32"/>
              <p:cNvSpPr txBox="1"/>
              <p:nvPr/>
            </p:nvSpPr>
            <p:spPr>
              <a:xfrm>
                <a:off x="4243294" y="2106706"/>
                <a:ext cx="445930" cy="369332"/>
              </a:xfrm>
              <a:prstGeom prst="rect">
                <a:avLst/>
              </a:prstGeom>
              <a:noFill/>
            </p:spPr>
            <p:txBody>
              <a:bodyPr wrap="none" rtlCol="0">
                <a:spAutoFit/>
              </a:bodyPr>
              <a:lstStyle/>
              <a:p>
                <a:r>
                  <a:rPr kumimoji="1" lang="en-US" altLang="ja-JP" dirty="0"/>
                  <a:t>PD</a:t>
                </a:r>
                <a:endParaRPr kumimoji="1" lang="ja-JP" altLang="en-US" dirty="0"/>
              </a:p>
            </p:txBody>
          </p:sp>
        </p:grpSp>
      </p:grpSp>
      <p:sp>
        <p:nvSpPr>
          <p:cNvPr id="3" name="日付プレースホルダー 2"/>
          <p:cNvSpPr>
            <a:spLocks noGrp="1"/>
          </p:cNvSpPr>
          <p:nvPr>
            <p:ph type="dt" sz="half" idx="10"/>
          </p:nvPr>
        </p:nvSpPr>
        <p:spPr>
          <a:xfrm>
            <a:off x="457200" y="6356350"/>
            <a:ext cx="2602632" cy="365125"/>
          </a:xfrm>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42794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9200" y="86360"/>
            <a:ext cx="7354716" cy="1143000"/>
          </a:xfrm>
        </p:spPr>
        <p:txBody>
          <a:bodyPr>
            <a:normAutofit/>
          </a:bodyPr>
          <a:lstStyle/>
          <a:p>
            <a:pPr algn="l"/>
            <a:r>
              <a:rPr lang="ja-JP" altLang="en-US" sz="4000" dirty="0"/>
              <a:t>直接変調と</a:t>
            </a:r>
            <a:r>
              <a:rPr lang="ja-JP" altLang="en-US" sz="4000"/>
              <a:t>変調移乗</a:t>
            </a:r>
            <a:r>
              <a:rPr lang="en-US" altLang="ja-JP" sz="4000" dirty="0"/>
              <a:t>②</a:t>
            </a:r>
            <a:endParaRPr kumimoji="1" lang="ja-JP" altLang="en-US" sz="4000" dirty="0"/>
          </a:p>
        </p:txBody>
      </p:sp>
      <p:sp>
        <p:nvSpPr>
          <p:cNvPr id="32" name="テキスト ボックス 31"/>
          <p:cNvSpPr txBox="1"/>
          <p:nvPr/>
        </p:nvSpPr>
        <p:spPr>
          <a:xfrm>
            <a:off x="4687127" y="2959434"/>
            <a:ext cx="4376918" cy="2246769"/>
          </a:xfrm>
          <a:prstGeom prst="rect">
            <a:avLst/>
          </a:prstGeom>
          <a:noFill/>
          <a:ln>
            <a:solidFill>
              <a:srgbClr val="000000"/>
            </a:solidFill>
          </a:ln>
        </p:spPr>
        <p:txBody>
          <a:bodyPr wrap="square" rtlCol="0">
            <a:spAutoFit/>
          </a:bodyPr>
          <a:lstStyle/>
          <a:p>
            <a:r>
              <a:rPr lang="en-US" altLang="en-US" sz="2000" b="1" dirty="0"/>
              <a:t>PDH</a:t>
            </a:r>
            <a:r>
              <a:rPr kumimoji="1" lang="ja-JP" altLang="en-US" sz="2000" b="1" dirty="0"/>
              <a:t>法：</a:t>
            </a:r>
            <a:endParaRPr kumimoji="1" lang="en-US" altLang="ja-JP" sz="2000" b="1" dirty="0"/>
          </a:p>
          <a:p>
            <a:r>
              <a:rPr kumimoji="1" lang="ja-JP" altLang="en-US" sz="2000" dirty="0"/>
              <a:t>　</a:t>
            </a:r>
            <a:r>
              <a:rPr lang="ja-JP" altLang="en-US" sz="2000" dirty="0">
                <a:solidFill>
                  <a:srgbClr val="FF6600"/>
                </a:solidFill>
              </a:rPr>
              <a:t>信号</a:t>
            </a:r>
            <a:r>
              <a:rPr kumimoji="1" lang="ja-JP" altLang="en-US" sz="2000" dirty="0">
                <a:solidFill>
                  <a:srgbClr val="FF6600"/>
                </a:solidFill>
              </a:rPr>
              <a:t>光を変調</a:t>
            </a:r>
            <a:endParaRPr kumimoji="1" lang="en-US" altLang="ja-JP" sz="2000" dirty="0">
              <a:solidFill>
                <a:srgbClr val="FF6600"/>
              </a:solidFill>
            </a:endParaRPr>
          </a:p>
          <a:p>
            <a:r>
              <a:rPr lang="ja-JP" altLang="ja-JP" sz="2000" dirty="0"/>
              <a:t>　</a:t>
            </a:r>
            <a:r>
              <a:rPr lang="ja-JP" altLang="en-US" sz="2000" dirty="0"/>
              <a:t>　　</a:t>
            </a:r>
            <a:endParaRPr lang="en-US" altLang="ja-JP" sz="2000" dirty="0"/>
          </a:p>
          <a:p>
            <a:r>
              <a:rPr lang="ja-JP" altLang="en-US" sz="2000">
                <a:solidFill>
                  <a:srgbClr val="FF0000"/>
                </a:solidFill>
              </a:rPr>
              <a:t>高周波</a:t>
            </a:r>
            <a:r>
              <a:rPr lang="ja-JP" altLang="en-US" sz="2000" dirty="0">
                <a:solidFill>
                  <a:srgbClr val="FF0000"/>
                </a:solidFill>
              </a:rPr>
              <a:t>での変調復調が可能</a:t>
            </a:r>
            <a:endParaRPr lang="en-US" altLang="ja-JP" sz="2000" dirty="0">
              <a:solidFill>
                <a:srgbClr val="FF0000"/>
              </a:solidFill>
            </a:endParaRPr>
          </a:p>
          <a:p>
            <a:r>
              <a:rPr lang="ja-JP" altLang="en-US" sz="2000">
                <a:solidFill>
                  <a:srgbClr val="0000FF"/>
                </a:solidFill>
              </a:rPr>
              <a:t>信号</a:t>
            </a:r>
            <a:r>
              <a:rPr lang="ja-JP" altLang="en-US" sz="2000" dirty="0">
                <a:solidFill>
                  <a:srgbClr val="0000FF"/>
                </a:solidFill>
              </a:rPr>
              <a:t>が弱くなるおそれ</a:t>
            </a:r>
            <a:endParaRPr lang="en-US" altLang="ja-JP" sz="2000" dirty="0">
              <a:solidFill>
                <a:srgbClr val="0000FF"/>
              </a:solidFill>
            </a:endParaRPr>
          </a:p>
          <a:p>
            <a:r>
              <a:rPr kumimoji="1" lang="ja-JP" altLang="en-US" sz="2000">
                <a:solidFill>
                  <a:srgbClr val="0000FF"/>
                </a:solidFill>
              </a:rPr>
              <a:t>線形吸収による弁別</a:t>
            </a:r>
            <a:r>
              <a:rPr kumimoji="1" lang="ja-JP" altLang="en-US" sz="2000" dirty="0">
                <a:solidFill>
                  <a:srgbClr val="0000FF"/>
                </a:solidFill>
              </a:rPr>
              <a:t>信号</a:t>
            </a:r>
            <a:r>
              <a:rPr kumimoji="1" lang="ja-JP" altLang="en-US" sz="2000">
                <a:solidFill>
                  <a:srgbClr val="0000FF"/>
                </a:solidFill>
              </a:rPr>
              <a:t>のオフセット揺らぎ</a:t>
            </a:r>
            <a:endParaRPr kumimoji="1" lang="en-US" altLang="ja-JP" sz="2000" dirty="0">
              <a:solidFill>
                <a:srgbClr val="0000FF"/>
              </a:solidFill>
            </a:endParaRPr>
          </a:p>
        </p:txBody>
      </p:sp>
      <p:sp>
        <p:nvSpPr>
          <p:cNvPr id="3" name="日付プレースホルダー 2"/>
          <p:cNvSpPr>
            <a:spLocks noGrp="1"/>
          </p:cNvSpPr>
          <p:nvPr>
            <p:ph type="dt" sz="half" idx="10"/>
          </p:nvPr>
        </p:nvSpPr>
        <p:spPr>
          <a:xfrm>
            <a:off x="457200" y="6356350"/>
            <a:ext cx="2602632" cy="365125"/>
          </a:xfrm>
        </p:spPr>
        <p:txBody>
          <a:bodyPr/>
          <a:lstStyle/>
          <a:p>
            <a:r>
              <a:rPr lang="en-US" altLang="ja-JP"/>
              <a:t>2018/11/2 DECIGO workshop @</a:t>
            </a:r>
            <a:r>
              <a:rPr lang="ja-JP" altLang="en-US"/>
              <a:t>名古屋大学</a:t>
            </a:r>
            <a:endParaRPr lang="ja-JP" altLang="en-US" dirty="0"/>
          </a:p>
        </p:txBody>
      </p:sp>
      <p:grpSp>
        <p:nvGrpSpPr>
          <p:cNvPr id="6" name="グループ化 5">
            <a:extLst>
              <a:ext uri="{FF2B5EF4-FFF2-40B4-BE49-F238E27FC236}">
                <a16:creationId xmlns:a16="http://schemas.microsoft.com/office/drawing/2014/main" id="{EA76D03D-33CE-1740-8F52-EF3F8ED8B233}"/>
              </a:ext>
            </a:extLst>
          </p:cNvPr>
          <p:cNvGrpSpPr/>
          <p:nvPr/>
        </p:nvGrpSpPr>
        <p:grpSpPr>
          <a:xfrm>
            <a:off x="887103" y="1992070"/>
            <a:ext cx="4403204" cy="3960440"/>
            <a:chOff x="887103" y="1992070"/>
            <a:chExt cx="4403204" cy="3960440"/>
          </a:xfrm>
        </p:grpSpPr>
        <p:grpSp>
          <p:nvGrpSpPr>
            <p:cNvPr id="5" name="図形グループ 4"/>
            <p:cNvGrpSpPr/>
            <p:nvPr/>
          </p:nvGrpSpPr>
          <p:grpSpPr>
            <a:xfrm>
              <a:off x="887103" y="1992070"/>
              <a:ext cx="4403204" cy="3960440"/>
              <a:chOff x="889200" y="1988840"/>
              <a:chExt cx="4403204" cy="3960440"/>
            </a:xfrm>
          </p:grpSpPr>
          <p:grpSp>
            <p:nvGrpSpPr>
              <p:cNvPr id="30" name="図形グループ 29"/>
              <p:cNvGrpSpPr/>
              <p:nvPr/>
            </p:nvGrpSpPr>
            <p:grpSpPr>
              <a:xfrm>
                <a:off x="889200" y="3284984"/>
                <a:ext cx="3705811" cy="626003"/>
                <a:chOff x="5688206" y="2131677"/>
                <a:chExt cx="3705811" cy="626003"/>
              </a:xfrm>
            </p:grpSpPr>
            <p:grpSp>
              <p:nvGrpSpPr>
                <p:cNvPr id="111" name="図形グループ 110"/>
                <p:cNvGrpSpPr/>
                <p:nvPr/>
              </p:nvGrpSpPr>
              <p:grpSpPr>
                <a:xfrm>
                  <a:off x="5688206" y="2131677"/>
                  <a:ext cx="2769226" cy="626003"/>
                  <a:chOff x="1752241" y="2470745"/>
                  <a:chExt cx="2769226" cy="626003"/>
                </a:xfrm>
              </p:grpSpPr>
              <p:sp>
                <p:nvSpPr>
                  <p:cNvPr id="8" name="上矢印 7"/>
                  <p:cNvSpPr/>
                  <p:nvPr/>
                </p:nvSpPr>
                <p:spPr>
                  <a:xfrm>
                    <a:off x="4189441" y="2470745"/>
                    <a:ext cx="332026" cy="626003"/>
                  </a:xfrm>
                  <a:prstGeom prst="up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上矢印 109"/>
                  <p:cNvSpPr/>
                  <p:nvPr/>
                </p:nvSpPr>
                <p:spPr>
                  <a:xfrm>
                    <a:off x="1752241" y="2470745"/>
                    <a:ext cx="332026" cy="626003"/>
                  </a:xfrm>
                  <a:prstGeom prst="up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8493055" y="2289548"/>
                  <a:ext cx="900962" cy="369332"/>
                </a:xfrm>
                <a:prstGeom prst="rect">
                  <a:avLst/>
                </a:prstGeom>
                <a:solidFill>
                  <a:srgbClr val="EBF1DE"/>
                </a:solidFill>
              </p:spPr>
              <p:txBody>
                <a:bodyPr wrap="square" rtlCol="0">
                  <a:spAutoFit/>
                </a:bodyPr>
                <a:lstStyle/>
                <a:p>
                  <a:r>
                    <a:rPr kumimoji="1" lang="ja-JP" altLang="en-US" dirty="0"/>
                    <a:t>励起光</a:t>
                  </a:r>
                </a:p>
              </p:txBody>
            </p:sp>
            <p:sp>
              <p:nvSpPr>
                <p:cNvPr id="55" name="テキスト ボックス 54"/>
                <p:cNvSpPr txBox="1"/>
                <p:nvPr/>
              </p:nvSpPr>
              <p:spPr>
                <a:xfrm>
                  <a:off x="6054216" y="2307051"/>
                  <a:ext cx="875204" cy="369332"/>
                </a:xfrm>
                <a:prstGeom prst="rect">
                  <a:avLst/>
                </a:prstGeom>
                <a:solidFill>
                  <a:srgbClr val="EBF1DE"/>
                </a:solidFill>
              </p:spPr>
              <p:txBody>
                <a:bodyPr wrap="square" rtlCol="0">
                  <a:spAutoFit/>
                </a:bodyPr>
                <a:lstStyle/>
                <a:p>
                  <a:r>
                    <a:rPr kumimoji="1" lang="ja-JP" altLang="en-US" dirty="0"/>
                    <a:t>信号光</a:t>
                  </a:r>
                </a:p>
              </p:txBody>
            </p:sp>
          </p:grpSp>
          <p:grpSp>
            <p:nvGrpSpPr>
              <p:cNvPr id="4" name="図形グループ 3"/>
              <p:cNvGrpSpPr/>
              <p:nvPr/>
            </p:nvGrpSpPr>
            <p:grpSpPr>
              <a:xfrm>
                <a:off x="943089" y="1988840"/>
                <a:ext cx="4349315" cy="3960440"/>
                <a:chOff x="943089" y="1988840"/>
                <a:chExt cx="4349315" cy="3960440"/>
              </a:xfrm>
            </p:grpSpPr>
            <p:sp>
              <p:nvSpPr>
                <p:cNvPr id="7" name="テキスト ボックス 6"/>
                <p:cNvSpPr txBox="1"/>
                <p:nvPr/>
              </p:nvSpPr>
              <p:spPr>
                <a:xfrm>
                  <a:off x="1902693" y="2992761"/>
                  <a:ext cx="184666" cy="369332"/>
                </a:xfrm>
                <a:prstGeom prst="rect">
                  <a:avLst/>
                </a:prstGeom>
                <a:noFill/>
              </p:spPr>
              <p:txBody>
                <a:bodyPr wrap="none" rtlCol="0">
                  <a:spAutoFit/>
                </a:bodyPr>
                <a:lstStyle/>
                <a:p>
                  <a:endParaRPr kumimoji="1" lang="ja-JP" altLang="en-US" dirty="0"/>
                </a:p>
              </p:txBody>
            </p:sp>
            <p:sp>
              <p:nvSpPr>
                <p:cNvPr id="48" name="正方形/長方形 47"/>
                <p:cNvSpPr/>
                <p:nvPr/>
              </p:nvSpPr>
              <p:spPr>
                <a:xfrm>
                  <a:off x="3275856" y="2492896"/>
                  <a:ext cx="403374" cy="40324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4283968" y="5445224"/>
                  <a:ext cx="1008436" cy="403245"/>
                </a:xfrm>
                <a:prstGeom prst="rect">
                  <a:avLst/>
                </a:prstGeom>
                <a:solidFill>
                  <a:schemeClr val="accent3">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kumimoji="1" lang="en-US" altLang="ja-JP" dirty="0"/>
                    <a:t>515</a:t>
                  </a:r>
                  <a:r>
                    <a:rPr kumimoji="1" lang="ja-JP" altLang="en-US" dirty="0"/>
                    <a:t> </a:t>
                  </a:r>
                  <a:r>
                    <a:rPr kumimoji="1" lang="en-US" altLang="ja-JP" dirty="0"/>
                    <a:t>nm</a:t>
                  </a:r>
                  <a:endParaRPr kumimoji="1" lang="ja-JP" altLang="en-US" dirty="0"/>
                </a:p>
              </p:txBody>
            </p:sp>
            <p:sp>
              <p:nvSpPr>
                <p:cNvPr id="50" name="正方形/長方形 49"/>
                <p:cNvSpPr/>
                <p:nvPr/>
              </p:nvSpPr>
              <p:spPr>
                <a:xfrm>
                  <a:off x="3275856" y="5445224"/>
                  <a:ext cx="403374" cy="40324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cxnSp>
              <p:nvCxnSpPr>
                <p:cNvPr id="51" name="直線コネクタ 50"/>
                <p:cNvCxnSpPr>
                  <a:stCxn id="49" idx="1"/>
                </p:cNvCxnSpPr>
                <p:nvPr/>
              </p:nvCxnSpPr>
              <p:spPr>
                <a:xfrm flipH="1">
                  <a:off x="1043932" y="5646847"/>
                  <a:ext cx="3240036" cy="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275856" y="5445224"/>
                  <a:ext cx="403374" cy="403245"/>
                </a:xfrm>
                <a:prstGeom prst="line">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V="1">
                  <a:off x="3491880" y="3645024"/>
                  <a:ext cx="0" cy="2016224"/>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flipH="1" flipV="1">
                  <a:off x="3275856" y="2492896"/>
                  <a:ext cx="396000" cy="396000"/>
                </a:xfrm>
                <a:prstGeom prst="line">
                  <a:avLst/>
                </a:prstGeom>
                <a:ln>
                  <a:tailEnd type="none"/>
                </a:ln>
              </p:spPr>
              <p:style>
                <a:lnRef idx="1">
                  <a:schemeClr val="dk1"/>
                </a:lnRef>
                <a:fillRef idx="2">
                  <a:schemeClr val="dk1"/>
                </a:fillRef>
                <a:effectRef idx="1">
                  <a:schemeClr val="dk1"/>
                </a:effectRef>
                <a:fontRef idx="minor">
                  <a:schemeClr val="dk1"/>
                </a:fontRef>
              </p:style>
            </p:cxnSp>
            <p:cxnSp>
              <p:nvCxnSpPr>
                <p:cNvPr id="60" name="直線コネクタ 59"/>
                <p:cNvCxnSpPr/>
                <p:nvPr/>
              </p:nvCxnSpPr>
              <p:spPr>
                <a:xfrm flipV="1">
                  <a:off x="3491880" y="2708921"/>
                  <a:ext cx="0" cy="936103"/>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1" name="台形 60"/>
                <p:cNvSpPr/>
                <p:nvPr/>
              </p:nvSpPr>
              <p:spPr>
                <a:xfrm rot="10800000">
                  <a:off x="1403648" y="2492896"/>
                  <a:ext cx="1656184" cy="432047"/>
                </a:xfrm>
                <a:prstGeom prst="trapezoid">
                  <a:avLst>
                    <a:gd name="adj" fmla="val 72732"/>
                  </a:avLst>
                </a:prstGeom>
                <a:solidFill>
                  <a:schemeClr val="accent3">
                    <a:lumMod val="20000"/>
                    <a:lumOff val="8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正方形/長方形 61"/>
                <p:cNvSpPr/>
                <p:nvPr/>
              </p:nvSpPr>
              <p:spPr>
                <a:xfrm>
                  <a:off x="1029633" y="5445224"/>
                  <a:ext cx="64027" cy="504056"/>
                </a:xfrm>
                <a:prstGeom prst="rect">
                  <a:avLst/>
                </a:prstGeom>
                <a:solidFill>
                  <a:schemeClr val="accent1">
                    <a:lumMod val="60000"/>
                    <a:lumOff val="40000"/>
                  </a:schemeClr>
                </a:solidFill>
                <a:ln>
                  <a:solidFill>
                    <a:srgbClr val="000000"/>
                  </a:solidFill>
                </a:ln>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V="1">
                  <a:off x="1043932" y="2723322"/>
                  <a:ext cx="0" cy="2923525"/>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V="1">
                  <a:off x="1043932" y="2708920"/>
                  <a:ext cx="3312044" cy="14402"/>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943089" y="2521699"/>
                  <a:ext cx="64027" cy="403245"/>
                </a:xfrm>
                <a:prstGeom prst="rect">
                  <a:avLst/>
                </a:prstGeom>
                <a:solidFill>
                  <a:srgbClr val="95B3D7"/>
                </a:solidFill>
                <a:ln>
                  <a:solidFill>
                    <a:srgbClr val="000000"/>
                  </a:solidFill>
                </a:ln>
                <a:effectLst/>
                <a:scene3d>
                  <a:camera prst="orthographicFront">
                    <a:rot lat="0" lon="0" rev="1938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 name="片側の 2 つの角を切り取った四角形 67"/>
                <p:cNvSpPr/>
                <p:nvPr/>
              </p:nvSpPr>
              <p:spPr>
                <a:xfrm rot="5400000">
                  <a:off x="4406446" y="2514434"/>
                  <a:ext cx="302434" cy="403374"/>
                </a:xfrm>
                <a:prstGeom prst="snip2SameRect">
                  <a:avLst>
                    <a:gd name="adj1" fmla="val 39763"/>
                    <a:gd name="adj2" fmla="val 0"/>
                  </a:avLst>
                </a:prstGeom>
                <a:solidFill>
                  <a:schemeClr val="accent6">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円/楕円 11"/>
                <p:cNvSpPr/>
                <p:nvPr/>
              </p:nvSpPr>
              <p:spPr>
                <a:xfrm>
                  <a:off x="2051720" y="2564904"/>
                  <a:ext cx="234272" cy="218974"/>
                </a:xfrm>
                <a:prstGeom prst="ellipse">
                  <a:avLst/>
                </a:prstGeom>
                <a:solidFill>
                  <a:srgbClr val="3B18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ボックス 19"/>
                <p:cNvSpPr txBox="1"/>
                <p:nvPr/>
              </p:nvSpPr>
              <p:spPr>
                <a:xfrm>
                  <a:off x="1763688" y="1988840"/>
                  <a:ext cx="800520" cy="369332"/>
                </a:xfrm>
                <a:prstGeom prst="rect">
                  <a:avLst/>
                </a:prstGeom>
                <a:solidFill>
                  <a:schemeClr val="accent4">
                    <a:lumMod val="40000"/>
                    <a:lumOff val="60000"/>
                  </a:schemeClr>
                </a:solidFill>
              </p:spPr>
              <p:txBody>
                <a:bodyPr wrap="none" rtlCol="0">
                  <a:spAutoFit/>
                </a:bodyPr>
                <a:lstStyle/>
                <a:p>
                  <a:r>
                    <a:rPr kumimoji="1" lang="ja-JP" altLang="en-US" dirty="0"/>
                    <a:t>ヨウ素</a:t>
                  </a:r>
                </a:p>
              </p:txBody>
            </p:sp>
            <p:sp>
              <p:nvSpPr>
                <p:cNvPr id="33" name="テキスト ボックス 32"/>
                <p:cNvSpPr txBox="1"/>
                <p:nvPr/>
              </p:nvSpPr>
              <p:spPr>
                <a:xfrm>
                  <a:off x="4243294" y="2106706"/>
                  <a:ext cx="445930" cy="369332"/>
                </a:xfrm>
                <a:prstGeom prst="rect">
                  <a:avLst/>
                </a:prstGeom>
                <a:noFill/>
              </p:spPr>
              <p:txBody>
                <a:bodyPr wrap="none" rtlCol="0">
                  <a:spAutoFit/>
                </a:bodyPr>
                <a:lstStyle/>
                <a:p>
                  <a:r>
                    <a:rPr kumimoji="1" lang="en-US" altLang="ja-JP" dirty="0"/>
                    <a:t>PD</a:t>
                  </a:r>
                  <a:endParaRPr kumimoji="1" lang="ja-JP" altLang="en-US" dirty="0"/>
                </a:p>
              </p:txBody>
            </p:sp>
            <p:sp>
              <p:nvSpPr>
                <p:cNvPr id="53" name="正方形/長方形 52"/>
                <p:cNvSpPr/>
                <p:nvPr/>
              </p:nvSpPr>
              <p:spPr>
                <a:xfrm>
                  <a:off x="3203848" y="4005064"/>
                  <a:ext cx="605062" cy="806490"/>
                </a:xfrm>
                <a:prstGeom prst="rect">
                  <a:avLst/>
                </a:prstGeom>
                <a:solidFill>
                  <a:srgbClr val="FAC09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0" name="テキスト ボックス 69"/>
                <p:cNvSpPr txBox="1"/>
                <p:nvPr/>
              </p:nvSpPr>
              <p:spPr>
                <a:xfrm>
                  <a:off x="3218614" y="4240868"/>
                  <a:ext cx="622627" cy="338554"/>
                </a:xfrm>
                <a:prstGeom prst="rect">
                  <a:avLst/>
                </a:prstGeom>
                <a:noFill/>
              </p:spPr>
              <p:txBody>
                <a:bodyPr wrap="square" rtlCol="0">
                  <a:spAutoFit/>
                </a:bodyPr>
                <a:lstStyle/>
                <a:p>
                  <a:r>
                    <a:rPr kumimoji="1" lang="en-US" altLang="ja-JP" sz="1600" dirty="0"/>
                    <a:t>EOM</a:t>
                  </a:r>
                  <a:endParaRPr kumimoji="1" lang="ja-JP" altLang="en-US" sz="1600" dirty="0"/>
                </a:p>
              </p:txBody>
            </p:sp>
          </p:grpSp>
        </p:grpSp>
        <p:sp>
          <p:nvSpPr>
            <p:cNvPr id="35" name="正方形/長方形 34"/>
            <p:cNvSpPr/>
            <p:nvPr/>
          </p:nvSpPr>
          <p:spPr>
            <a:xfrm rot="16200000">
              <a:off x="1856335" y="5246734"/>
              <a:ext cx="605062" cy="806490"/>
            </a:xfrm>
            <a:prstGeom prst="rect">
              <a:avLst/>
            </a:prstGeom>
            <a:solidFill>
              <a:srgbClr val="FAC09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 name="テキスト ボックス 35"/>
            <p:cNvSpPr txBox="1"/>
            <p:nvPr/>
          </p:nvSpPr>
          <p:spPr>
            <a:xfrm>
              <a:off x="1862142" y="5495201"/>
              <a:ext cx="622627" cy="338554"/>
            </a:xfrm>
            <a:prstGeom prst="rect">
              <a:avLst/>
            </a:prstGeom>
            <a:noFill/>
          </p:spPr>
          <p:txBody>
            <a:bodyPr wrap="square" rtlCol="0">
              <a:spAutoFit/>
            </a:bodyPr>
            <a:lstStyle/>
            <a:p>
              <a:r>
                <a:rPr kumimoji="1" lang="en-US" altLang="ja-JP" sz="1600" dirty="0"/>
                <a:t>EOM</a:t>
              </a:r>
              <a:endParaRPr kumimoji="1" lang="ja-JP" altLang="en-US" sz="1600" dirty="0"/>
            </a:p>
          </p:txBody>
        </p:sp>
      </p:grpSp>
      <p:sp>
        <p:nvSpPr>
          <p:cNvPr id="9" name="テキスト ボックス 8">
            <a:extLst>
              <a:ext uri="{FF2B5EF4-FFF2-40B4-BE49-F238E27FC236}">
                <a16:creationId xmlns:a16="http://schemas.microsoft.com/office/drawing/2014/main" id="{2B9A7C85-E013-7E41-92C4-057B6B2F7E3C}"/>
              </a:ext>
            </a:extLst>
          </p:cNvPr>
          <p:cNvSpPr txBox="1"/>
          <p:nvPr/>
        </p:nvSpPr>
        <p:spPr>
          <a:xfrm>
            <a:off x="4955829" y="6093950"/>
            <a:ext cx="3839513" cy="369332"/>
          </a:xfrm>
          <a:prstGeom prst="rect">
            <a:avLst/>
          </a:prstGeom>
          <a:noFill/>
        </p:spPr>
        <p:txBody>
          <a:bodyPr wrap="none" rtlCol="0">
            <a:spAutoFit/>
          </a:bodyPr>
          <a:lstStyle/>
          <a:p>
            <a:r>
              <a:rPr kumimoji="1" lang="ja-JP" altLang="en-US"/>
              <a:t>変調移乗法</a:t>
            </a:r>
            <a:r>
              <a:rPr lang="ja-JP" altLang="en-US"/>
              <a:t>（</a:t>
            </a:r>
            <a:r>
              <a:rPr kumimoji="1" lang="en-US" altLang="ja-JP" dirty="0"/>
              <a:t>MT</a:t>
            </a:r>
            <a:r>
              <a:rPr kumimoji="1" lang="ja-JP" altLang="en-US"/>
              <a:t>法）でオフセットロック</a:t>
            </a:r>
          </a:p>
        </p:txBody>
      </p:sp>
      <p:sp>
        <p:nvSpPr>
          <p:cNvPr id="13" name="右矢印 12">
            <a:extLst>
              <a:ext uri="{FF2B5EF4-FFF2-40B4-BE49-F238E27FC236}">
                <a16:creationId xmlns:a16="http://schemas.microsoft.com/office/drawing/2014/main" id="{764F7F9C-6ECA-3B4D-875C-818465DBC04D}"/>
              </a:ext>
            </a:extLst>
          </p:cNvPr>
          <p:cNvSpPr/>
          <p:nvPr/>
        </p:nvSpPr>
        <p:spPr>
          <a:xfrm rot="16200000">
            <a:off x="5515674" y="5342199"/>
            <a:ext cx="979015" cy="212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3816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t>２００</a:t>
            </a:r>
            <a:r>
              <a:rPr kumimoji="1" lang="en-US" altLang="ja-JP" sz="3600" dirty="0"/>
              <a:t> kHz</a:t>
            </a:r>
            <a:r>
              <a:rPr kumimoji="1" lang="ja-JP" altLang="en-US" sz="3600" dirty="0"/>
              <a:t>での強度</a:t>
            </a:r>
            <a:r>
              <a:rPr lang="ja-JP" altLang="en-US" sz="3600" dirty="0"/>
              <a:t>安定化（能動制御）</a:t>
            </a:r>
            <a:endParaRPr kumimoji="1" lang="ja-JP" altLang="en-US" sz="3600" dirty="0"/>
          </a:p>
        </p:txBody>
      </p:sp>
      <p:sp>
        <p:nvSpPr>
          <p:cNvPr id="3" name="日付プレースホルダー 2"/>
          <p:cNvSpPr>
            <a:spLocks noGrp="1"/>
          </p:cNvSpPr>
          <p:nvPr>
            <p:ph type="dt" sz="half" idx="10"/>
          </p:nvPr>
        </p:nvSpPr>
        <p:spPr/>
        <p:txBody>
          <a:bodyPr/>
          <a:lstStyle/>
          <a:p>
            <a:r>
              <a:rPr lang="en-US" altLang="ja-JP" dirty="0"/>
              <a:t>2018/11/2 DECIGO workshop @</a:t>
            </a:r>
            <a:r>
              <a:rPr lang="ja-JP" altLang="en-US" dirty="0"/>
              <a:t>名古屋大学</a:t>
            </a:r>
          </a:p>
        </p:txBody>
      </p:sp>
      <p:grpSp>
        <p:nvGrpSpPr>
          <p:cNvPr id="24" name="図形グループ 23"/>
          <p:cNvGrpSpPr/>
          <p:nvPr/>
        </p:nvGrpSpPr>
        <p:grpSpPr>
          <a:xfrm>
            <a:off x="2031564" y="1341859"/>
            <a:ext cx="4247349" cy="1043102"/>
            <a:chOff x="2104896" y="1172625"/>
            <a:chExt cx="4247349" cy="1043102"/>
          </a:xfrm>
        </p:grpSpPr>
        <p:sp>
          <p:nvSpPr>
            <p:cNvPr id="6" name="片側の 2 つの角を切り取った四角形 5"/>
            <p:cNvSpPr/>
            <p:nvPr/>
          </p:nvSpPr>
          <p:spPr>
            <a:xfrm rot="5400000">
              <a:off x="2112124" y="1645550"/>
              <a:ext cx="471448" cy="485904"/>
            </a:xfrm>
            <a:prstGeom prst="snip2SameRect">
              <a:avLst>
                <a:gd name="adj1" fmla="val 25679"/>
                <a:gd name="adj2" fmla="val 0"/>
              </a:avLst>
            </a:prstGeom>
            <a:solidFill>
              <a:srgbClr val="FFFFFF"/>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endParaRPr kumimoji="1" lang="ja-JP" altLang="en-US" sz="1600" dirty="0">
                <a:solidFill>
                  <a:srgbClr val="000000"/>
                </a:solidFill>
              </a:endParaRPr>
            </a:p>
          </p:txBody>
        </p:sp>
        <p:grpSp>
          <p:nvGrpSpPr>
            <p:cNvPr id="7" name="図形グループ 6"/>
            <p:cNvGrpSpPr/>
            <p:nvPr/>
          </p:nvGrpSpPr>
          <p:grpSpPr>
            <a:xfrm rot="18900000">
              <a:off x="4223370" y="1736466"/>
              <a:ext cx="304386" cy="304202"/>
              <a:chOff x="10054652" y="635082"/>
              <a:chExt cx="405714" cy="405746"/>
            </a:xfrm>
            <a:effectLst/>
          </p:grpSpPr>
          <p:sp>
            <p:nvSpPr>
              <p:cNvPr id="8" name="円/楕円 7"/>
              <p:cNvSpPr/>
              <p:nvPr/>
            </p:nvSpPr>
            <p:spPr>
              <a:xfrm>
                <a:off x="10054652" y="635082"/>
                <a:ext cx="405714" cy="4057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a:stCxn id="8" idx="0"/>
                <a:endCxn id="8" idx="4"/>
              </p:cNvCxnSpPr>
              <p:nvPr/>
            </p:nvCxnSpPr>
            <p:spPr>
              <a:xfrm>
                <a:off x="10257509" y="635082"/>
                <a:ext cx="0" cy="4057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a:stCxn id="8" idx="2"/>
                <a:endCxn id="8" idx="6"/>
              </p:cNvCxnSpPr>
              <p:nvPr/>
            </p:nvCxnSpPr>
            <p:spPr>
              <a:xfrm>
                <a:off x="10054652" y="837955"/>
                <a:ext cx="4057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 name="直線コネクタ 10"/>
            <p:cNvCxnSpPr>
              <a:stCxn id="6" idx="3"/>
              <a:endCxn id="8" idx="1"/>
            </p:cNvCxnSpPr>
            <p:nvPr/>
          </p:nvCxnSpPr>
          <p:spPr>
            <a:xfrm>
              <a:off x="2590800" y="1888502"/>
              <a:ext cx="1632616" cy="111"/>
            </a:xfrm>
            <a:prstGeom prst="line">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a:stCxn id="8" idx="5"/>
            </p:cNvCxnSpPr>
            <p:nvPr/>
          </p:nvCxnSpPr>
          <p:spPr>
            <a:xfrm flipV="1">
              <a:off x="4527710" y="1888502"/>
              <a:ext cx="1193771" cy="19"/>
            </a:xfrm>
            <a:prstGeom prst="line">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図 12"/>
            <p:cNvPicPr>
              <a:picLocks noChangeAspect="1"/>
            </p:cNvPicPr>
            <p:nvPr/>
          </p:nvPicPr>
          <p:blipFill rotWithShape="1">
            <a:blip r:embed="rId3"/>
            <a:srcRect l="22712" t="21281" r="55140" b="13376"/>
            <a:stretch/>
          </p:blipFill>
          <p:spPr>
            <a:xfrm>
              <a:off x="5509814" y="1465003"/>
              <a:ext cx="842431" cy="750724"/>
            </a:xfrm>
            <a:prstGeom prst="rect">
              <a:avLst/>
            </a:prstGeom>
            <a:solidFill>
              <a:srgbClr val="FFFFFF"/>
            </a:solidFill>
            <a:ln>
              <a:solidFill>
                <a:srgbClr val="000000"/>
              </a:solidFill>
            </a:ln>
          </p:spPr>
        </p:pic>
        <p:grpSp>
          <p:nvGrpSpPr>
            <p:cNvPr id="19" name="図形グループ 18"/>
            <p:cNvGrpSpPr/>
            <p:nvPr/>
          </p:nvGrpSpPr>
          <p:grpSpPr>
            <a:xfrm>
              <a:off x="4227446" y="1172625"/>
              <a:ext cx="300264" cy="292378"/>
              <a:chOff x="4107479" y="2578398"/>
              <a:chExt cx="519509" cy="533101"/>
            </a:xfrm>
          </p:grpSpPr>
          <p:sp>
            <p:nvSpPr>
              <p:cNvPr id="15" name="円/楕円 14"/>
              <p:cNvSpPr/>
              <p:nvPr/>
            </p:nvSpPr>
            <p:spPr>
              <a:xfrm>
                <a:off x="4107479" y="2578398"/>
                <a:ext cx="519509" cy="5331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4220793" y="2730500"/>
                <a:ext cx="306917" cy="231949"/>
              </a:xfrm>
              <a:custGeom>
                <a:avLst/>
                <a:gdLst>
                  <a:gd name="connsiteX0" fmla="*/ 0 w 306917"/>
                  <a:gd name="connsiteY0" fmla="*/ 203695 h 332763"/>
                  <a:gd name="connsiteX1" fmla="*/ 105834 w 306917"/>
                  <a:gd name="connsiteY1" fmla="*/ 2612 h 332763"/>
                  <a:gd name="connsiteX2" fmla="*/ 179917 w 306917"/>
                  <a:gd name="connsiteY2" fmla="*/ 330695 h 332763"/>
                  <a:gd name="connsiteX3" fmla="*/ 306917 w 306917"/>
                  <a:gd name="connsiteY3" fmla="*/ 150778 h 332763"/>
                </a:gdLst>
                <a:ahLst/>
                <a:cxnLst>
                  <a:cxn ang="0">
                    <a:pos x="connsiteX0" y="connsiteY0"/>
                  </a:cxn>
                  <a:cxn ang="0">
                    <a:pos x="connsiteX1" y="connsiteY1"/>
                  </a:cxn>
                  <a:cxn ang="0">
                    <a:pos x="connsiteX2" y="connsiteY2"/>
                  </a:cxn>
                  <a:cxn ang="0">
                    <a:pos x="connsiteX3" y="connsiteY3"/>
                  </a:cxn>
                </a:cxnLst>
                <a:rect l="l" t="t" r="r" b="b"/>
                <a:pathLst>
                  <a:path w="306917" h="332763">
                    <a:moveTo>
                      <a:pt x="0" y="203695"/>
                    </a:moveTo>
                    <a:cubicBezTo>
                      <a:pt x="37924" y="92570"/>
                      <a:pt x="75848" y="-18555"/>
                      <a:pt x="105834" y="2612"/>
                    </a:cubicBezTo>
                    <a:cubicBezTo>
                      <a:pt x="135820" y="23779"/>
                      <a:pt x="146403" y="306001"/>
                      <a:pt x="179917" y="330695"/>
                    </a:cubicBezTo>
                    <a:cubicBezTo>
                      <a:pt x="213431" y="355389"/>
                      <a:pt x="306917" y="150778"/>
                      <a:pt x="306917" y="15077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20" name="直線コネクタ 19"/>
            <p:cNvCxnSpPr>
              <a:stCxn id="15" idx="4"/>
              <a:endCxn id="8" idx="7"/>
            </p:cNvCxnSpPr>
            <p:nvPr/>
          </p:nvCxnSpPr>
          <p:spPr>
            <a:xfrm flipH="1">
              <a:off x="4375609" y="1465003"/>
              <a:ext cx="1969" cy="271417"/>
            </a:xfrm>
            <a:prstGeom prst="line">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3" name="図 22"/>
          <p:cNvPicPr>
            <a:picLocks noChangeAspect="1"/>
          </p:cNvPicPr>
          <p:nvPr/>
        </p:nvPicPr>
        <p:blipFill rotWithShape="1">
          <a:blip r:embed="rId4"/>
          <a:srcRect t="10771"/>
          <a:stretch/>
        </p:blipFill>
        <p:spPr>
          <a:xfrm>
            <a:off x="584908" y="2656918"/>
            <a:ext cx="3502154" cy="2891632"/>
          </a:xfrm>
          <a:prstGeom prst="rect">
            <a:avLst/>
          </a:prstGeom>
        </p:spPr>
      </p:pic>
      <p:pic>
        <p:nvPicPr>
          <p:cNvPr id="25" name="図 24"/>
          <p:cNvPicPr>
            <a:picLocks noChangeAspect="1"/>
          </p:cNvPicPr>
          <p:nvPr/>
        </p:nvPicPr>
        <p:blipFill rotWithShape="1">
          <a:blip r:embed="rId5"/>
          <a:srcRect l="3087" t="17054" r="2227" b="3038"/>
          <a:stretch/>
        </p:blipFill>
        <p:spPr>
          <a:xfrm>
            <a:off x="5081415" y="2656918"/>
            <a:ext cx="3420866" cy="2766705"/>
          </a:xfrm>
          <a:prstGeom prst="rect">
            <a:avLst/>
          </a:prstGeom>
        </p:spPr>
      </p:pic>
      <p:sp>
        <p:nvSpPr>
          <p:cNvPr id="26" name="テキスト ボックス 25"/>
          <p:cNvSpPr txBox="1"/>
          <p:nvPr/>
        </p:nvSpPr>
        <p:spPr>
          <a:xfrm>
            <a:off x="1071950" y="2503029"/>
            <a:ext cx="2891036" cy="307777"/>
          </a:xfrm>
          <a:prstGeom prst="rect">
            <a:avLst/>
          </a:prstGeom>
          <a:noFill/>
        </p:spPr>
        <p:txBody>
          <a:bodyPr wrap="none" rtlCol="0">
            <a:spAutoFit/>
          </a:bodyPr>
          <a:lstStyle/>
          <a:p>
            <a:r>
              <a:rPr kumimoji="1" lang="ja-JP" altLang="en-US" sz="1400" dirty="0"/>
              <a:t>レーザーの相対強度雑音スペクトル</a:t>
            </a:r>
          </a:p>
        </p:txBody>
      </p:sp>
      <p:sp>
        <p:nvSpPr>
          <p:cNvPr id="27" name="テキスト ボックス 26"/>
          <p:cNvSpPr txBox="1"/>
          <p:nvPr/>
        </p:nvSpPr>
        <p:spPr>
          <a:xfrm>
            <a:off x="1876444" y="5384938"/>
            <a:ext cx="1282047" cy="307777"/>
          </a:xfrm>
          <a:prstGeom prst="rect">
            <a:avLst/>
          </a:prstGeom>
          <a:noFill/>
        </p:spPr>
        <p:txBody>
          <a:bodyPr wrap="none" rtlCol="0">
            <a:spAutoFit/>
          </a:bodyPr>
          <a:lstStyle/>
          <a:p>
            <a:r>
              <a:rPr lang="en-US" altLang="ja-JP" sz="1400" dirty="0"/>
              <a:t>Frequency [Hz]</a:t>
            </a:r>
            <a:endParaRPr kumimoji="1" lang="ja-JP" altLang="en-US" sz="1400" dirty="0"/>
          </a:p>
        </p:txBody>
      </p:sp>
      <p:sp>
        <p:nvSpPr>
          <p:cNvPr id="28" name="テキスト ボックス 27"/>
          <p:cNvSpPr txBox="1"/>
          <p:nvPr/>
        </p:nvSpPr>
        <p:spPr>
          <a:xfrm rot="16200000">
            <a:off x="117153" y="3926416"/>
            <a:ext cx="935510" cy="307777"/>
          </a:xfrm>
          <a:prstGeom prst="rect">
            <a:avLst/>
          </a:prstGeom>
          <a:noFill/>
        </p:spPr>
        <p:txBody>
          <a:bodyPr wrap="none" rtlCol="0">
            <a:spAutoFit/>
          </a:bodyPr>
          <a:lstStyle/>
          <a:p>
            <a:r>
              <a:rPr kumimoji="1" lang="en-US" altLang="ja-JP" sz="1400" dirty="0"/>
              <a:t>RIN [/√Hz]</a:t>
            </a:r>
            <a:endParaRPr kumimoji="1" lang="ja-JP" altLang="en-US" sz="1400" dirty="0"/>
          </a:p>
        </p:txBody>
      </p:sp>
      <p:sp>
        <p:nvSpPr>
          <p:cNvPr id="30" name="テキスト ボックス 29"/>
          <p:cNvSpPr txBox="1"/>
          <p:nvPr/>
        </p:nvSpPr>
        <p:spPr>
          <a:xfrm>
            <a:off x="6395330" y="5384938"/>
            <a:ext cx="1282047" cy="307777"/>
          </a:xfrm>
          <a:prstGeom prst="rect">
            <a:avLst/>
          </a:prstGeom>
          <a:noFill/>
        </p:spPr>
        <p:txBody>
          <a:bodyPr wrap="none" rtlCol="0">
            <a:spAutoFit/>
          </a:bodyPr>
          <a:lstStyle/>
          <a:p>
            <a:r>
              <a:rPr lang="en-US" altLang="ja-JP" sz="1400" dirty="0"/>
              <a:t>Frequency [Hz]</a:t>
            </a:r>
            <a:endParaRPr kumimoji="1" lang="ja-JP" altLang="en-US" sz="1400" dirty="0"/>
          </a:p>
        </p:txBody>
      </p:sp>
      <p:sp>
        <p:nvSpPr>
          <p:cNvPr id="31" name="テキスト ボックス 30"/>
          <p:cNvSpPr txBox="1"/>
          <p:nvPr/>
        </p:nvSpPr>
        <p:spPr>
          <a:xfrm rot="16200000">
            <a:off x="4442640" y="3926416"/>
            <a:ext cx="974170" cy="307777"/>
          </a:xfrm>
          <a:prstGeom prst="rect">
            <a:avLst/>
          </a:prstGeom>
          <a:noFill/>
        </p:spPr>
        <p:txBody>
          <a:bodyPr wrap="none" rtlCol="0">
            <a:spAutoFit/>
          </a:bodyPr>
          <a:lstStyle/>
          <a:p>
            <a:r>
              <a:rPr lang="en-US" altLang="ja-JP" sz="1400" dirty="0"/>
              <a:t>voltage</a:t>
            </a:r>
            <a:r>
              <a:rPr kumimoji="1" lang="en-US" altLang="ja-JP" sz="1400" dirty="0"/>
              <a:t> [V]</a:t>
            </a:r>
            <a:endParaRPr kumimoji="1" lang="ja-JP" altLang="en-US" sz="1400" dirty="0"/>
          </a:p>
        </p:txBody>
      </p:sp>
      <p:sp>
        <p:nvSpPr>
          <p:cNvPr id="32" name="テキスト ボックス 31"/>
          <p:cNvSpPr txBox="1"/>
          <p:nvPr/>
        </p:nvSpPr>
        <p:spPr>
          <a:xfrm>
            <a:off x="5767916" y="2503029"/>
            <a:ext cx="2213567" cy="307777"/>
          </a:xfrm>
          <a:prstGeom prst="rect">
            <a:avLst/>
          </a:prstGeom>
          <a:noFill/>
        </p:spPr>
        <p:txBody>
          <a:bodyPr wrap="none" rtlCol="0">
            <a:spAutoFit/>
          </a:bodyPr>
          <a:lstStyle/>
          <a:p>
            <a:r>
              <a:rPr lang="ja-JP" altLang="en-US" sz="1400" dirty="0"/>
              <a:t>復調信号の雑音スペクトル</a:t>
            </a:r>
            <a:endParaRPr kumimoji="1" lang="ja-JP" altLang="en-US" sz="1400" dirty="0"/>
          </a:p>
        </p:txBody>
      </p:sp>
      <p:sp>
        <p:nvSpPr>
          <p:cNvPr id="33" name="テキスト ボックス 32"/>
          <p:cNvSpPr txBox="1"/>
          <p:nvPr/>
        </p:nvSpPr>
        <p:spPr>
          <a:xfrm>
            <a:off x="2477241" y="5692715"/>
            <a:ext cx="3839513" cy="646331"/>
          </a:xfrm>
          <a:prstGeom prst="rect">
            <a:avLst/>
          </a:prstGeom>
          <a:noFill/>
        </p:spPr>
        <p:txBody>
          <a:bodyPr wrap="none" rtlCol="0">
            <a:spAutoFit/>
          </a:bodyPr>
          <a:lstStyle/>
          <a:p>
            <a:pPr marL="285750" indent="-285750">
              <a:buFont typeface="Arial"/>
              <a:buChar char="•"/>
            </a:pPr>
            <a:r>
              <a:rPr kumimoji="1" lang="en-US" altLang="ja-JP" dirty="0"/>
              <a:t>200 kHz</a:t>
            </a:r>
            <a:r>
              <a:rPr kumimoji="1" lang="ja-JP" altLang="en-US" dirty="0"/>
              <a:t>において１桁半の雑音抑制</a:t>
            </a:r>
            <a:endParaRPr kumimoji="1" lang="en-US" altLang="ja-JP" dirty="0"/>
          </a:p>
          <a:p>
            <a:pPr marL="285750" indent="-285750">
              <a:buFont typeface="Arial"/>
              <a:buChar char="•"/>
            </a:pPr>
            <a:r>
              <a:rPr lang="ja-JP" altLang="en-US" dirty="0"/>
              <a:t>しかし信号が弱くなってしまう</a:t>
            </a:r>
            <a:endParaRPr kumimoji="1" lang="ja-JP" altLang="en-US" dirty="0"/>
          </a:p>
        </p:txBody>
      </p:sp>
    </p:spTree>
    <p:extLst>
      <p:ext uri="{BB962C8B-B14F-4D97-AF65-F5344CB8AC3E}">
        <p14:creationId xmlns:p14="http://schemas.microsoft.com/office/powerpoint/2010/main" val="1160693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図形グループ 53"/>
          <p:cNvGrpSpPr/>
          <p:nvPr/>
        </p:nvGrpSpPr>
        <p:grpSpPr>
          <a:xfrm>
            <a:off x="5788735" y="1370479"/>
            <a:ext cx="2338045" cy="1432142"/>
            <a:chOff x="6342727" y="1654189"/>
            <a:chExt cx="2338045" cy="1432142"/>
          </a:xfrm>
        </p:grpSpPr>
        <p:sp>
          <p:nvSpPr>
            <p:cNvPr id="55" name="正方形/長方形 54"/>
            <p:cNvSpPr/>
            <p:nvPr/>
          </p:nvSpPr>
          <p:spPr>
            <a:xfrm>
              <a:off x="6342727" y="1701735"/>
              <a:ext cx="2338045" cy="1384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grpSp>
          <p:nvGrpSpPr>
            <p:cNvPr id="57" name="図形グループ 56"/>
            <p:cNvGrpSpPr/>
            <p:nvPr/>
          </p:nvGrpSpPr>
          <p:grpSpPr>
            <a:xfrm>
              <a:off x="6383643" y="1897404"/>
              <a:ext cx="710657" cy="217215"/>
              <a:chOff x="7082152" y="1785345"/>
              <a:chExt cx="1067946" cy="372335"/>
            </a:xfrm>
            <a:solidFill>
              <a:schemeClr val="bg1"/>
            </a:solidFill>
          </p:grpSpPr>
          <p:sp>
            <p:nvSpPr>
              <p:cNvPr id="78" name="フリーフォーム 77"/>
              <p:cNvSpPr/>
              <p:nvPr/>
            </p:nvSpPr>
            <p:spPr>
              <a:xfrm rot="19898069">
                <a:off x="7082152" y="1785345"/>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sp>
            <p:nvSpPr>
              <p:cNvPr id="79" name="フリーフォーム 78"/>
              <p:cNvSpPr/>
              <p:nvPr/>
            </p:nvSpPr>
            <p:spPr>
              <a:xfrm rot="1701931" flipH="1">
                <a:off x="7469626" y="1786853"/>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grpSp>
        <p:cxnSp>
          <p:nvCxnSpPr>
            <p:cNvPr id="58" name="直線コネクタ 57"/>
            <p:cNvCxnSpPr/>
            <p:nvPr/>
          </p:nvCxnSpPr>
          <p:spPr>
            <a:xfrm flipV="1">
              <a:off x="6745112" y="1798856"/>
              <a:ext cx="0" cy="1215264"/>
            </a:xfrm>
            <a:prstGeom prst="line">
              <a:avLst/>
            </a:prstGeom>
            <a:solidFill>
              <a:schemeClr val="bg1"/>
            </a:solidFill>
            <a:ln w="12700">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6872026" y="1654189"/>
              <a:ext cx="620733" cy="338554"/>
            </a:xfrm>
            <a:prstGeom prst="rect">
              <a:avLst/>
            </a:prstGeom>
            <a:solidFill>
              <a:schemeClr val="bg1"/>
            </a:solidFill>
          </p:spPr>
          <p:txBody>
            <a:bodyPr wrap="none" rtlCol="0">
              <a:spAutoFit/>
            </a:bodyPr>
            <a:lstStyle/>
            <a:p>
              <a:r>
                <a:rPr kumimoji="1" lang="en-US" altLang="ja-JP" sz="1600" i="1" dirty="0"/>
                <a:t>beat</a:t>
              </a:r>
              <a:endParaRPr kumimoji="1" lang="ja-JP" altLang="en-US" sz="1600" i="1" dirty="0"/>
            </a:p>
          </p:txBody>
        </p:sp>
        <p:sp>
          <p:nvSpPr>
            <p:cNvPr id="61" name="テキスト ボックス 60"/>
            <p:cNvSpPr txBox="1"/>
            <p:nvPr/>
          </p:nvSpPr>
          <p:spPr>
            <a:xfrm>
              <a:off x="7253072" y="2180913"/>
              <a:ext cx="561208" cy="338554"/>
            </a:xfrm>
            <a:prstGeom prst="rect">
              <a:avLst/>
            </a:prstGeom>
            <a:solidFill>
              <a:schemeClr val="bg1"/>
            </a:solidFill>
          </p:spPr>
          <p:txBody>
            <a:bodyPr wrap="none" rtlCol="0">
              <a:spAutoFit/>
            </a:bodyPr>
            <a:lstStyle/>
            <a:p>
              <a:r>
                <a:rPr kumimoji="1" lang="en-US" altLang="ja-JP" sz="1600" i="1" dirty="0" err="1"/>
                <a:t>φ</a:t>
              </a:r>
              <a:r>
                <a:rPr kumimoji="1" lang="en-US" altLang="ja-JP" sz="1600" i="1" baseline="-25000" dirty="0" err="1"/>
                <a:t>FFT</a:t>
              </a:r>
              <a:endParaRPr kumimoji="1" lang="ja-JP" altLang="en-US" sz="1600" i="1" dirty="0"/>
            </a:p>
          </p:txBody>
        </p:sp>
        <p:sp>
          <p:nvSpPr>
            <p:cNvPr id="62" name="テキスト ボックス 61"/>
            <p:cNvSpPr txBox="1"/>
            <p:nvPr/>
          </p:nvSpPr>
          <p:spPr>
            <a:xfrm>
              <a:off x="7860653" y="2160012"/>
              <a:ext cx="416905"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φ</a:t>
              </a:r>
              <a:endParaRPr kumimoji="1" lang="ja-JP" altLang="en-US" sz="1600" i="1" dirty="0"/>
            </a:p>
          </p:txBody>
        </p:sp>
        <p:sp>
          <p:nvSpPr>
            <p:cNvPr id="63" name="テキスト ボックス 62"/>
            <p:cNvSpPr txBox="1"/>
            <p:nvPr/>
          </p:nvSpPr>
          <p:spPr>
            <a:xfrm>
              <a:off x="8305892" y="2169939"/>
              <a:ext cx="369216"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f</a:t>
              </a:r>
              <a:endParaRPr kumimoji="1" lang="ja-JP" altLang="en-US" sz="1600" i="1" dirty="0"/>
            </a:p>
          </p:txBody>
        </p:sp>
        <p:grpSp>
          <p:nvGrpSpPr>
            <p:cNvPr id="64" name="図形グループ 63"/>
            <p:cNvGrpSpPr/>
            <p:nvPr/>
          </p:nvGrpSpPr>
          <p:grpSpPr>
            <a:xfrm rot="18900000">
              <a:off x="6592918" y="2196487"/>
              <a:ext cx="304386" cy="304202"/>
              <a:chOff x="10054652" y="635082"/>
              <a:chExt cx="405714" cy="405746"/>
            </a:xfrm>
            <a:solidFill>
              <a:schemeClr val="bg1"/>
            </a:solidFill>
            <a:effectLst/>
          </p:grpSpPr>
          <p:sp>
            <p:nvSpPr>
              <p:cNvPr id="75" name="円/楕円 74"/>
              <p:cNvSpPr/>
              <p:nvPr/>
            </p:nvSpPr>
            <p:spPr>
              <a:xfrm>
                <a:off x="10054652" y="635082"/>
                <a:ext cx="405714" cy="40574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76" name="直線コネクタ 75"/>
              <p:cNvCxnSpPr>
                <a:stCxn id="75" idx="0"/>
                <a:endCxn id="75" idx="4"/>
              </p:cNvCxnSpPr>
              <p:nvPr/>
            </p:nvCxnSpPr>
            <p:spPr>
              <a:xfrm>
                <a:off x="10257509" y="635082"/>
                <a:ext cx="0" cy="405746"/>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a:stCxn id="75" idx="2"/>
                <a:endCxn id="75" idx="6"/>
              </p:cNvCxnSpPr>
              <p:nvPr/>
            </p:nvCxnSpPr>
            <p:spPr>
              <a:xfrm>
                <a:off x="10054652" y="837955"/>
                <a:ext cx="405714" cy="0"/>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5" name="直線矢印コネクタ 64"/>
            <p:cNvCxnSpPr>
              <a:stCxn id="75" idx="5"/>
              <a:endCxn id="61" idx="1"/>
            </p:cNvCxnSpPr>
            <p:nvPr/>
          </p:nvCxnSpPr>
          <p:spPr>
            <a:xfrm>
              <a:off x="6897258" y="2348542"/>
              <a:ext cx="355814" cy="1648"/>
            </a:xfrm>
            <a:prstGeom prst="straightConnector1">
              <a:avLst/>
            </a:prstGeom>
            <a:solidFill>
              <a:schemeClr val="bg1"/>
            </a:solid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右矢印 66"/>
            <p:cNvSpPr/>
            <p:nvPr/>
          </p:nvSpPr>
          <p:spPr>
            <a:xfrm>
              <a:off x="7803106"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68" name="右矢印 67"/>
            <p:cNvSpPr/>
            <p:nvPr/>
          </p:nvSpPr>
          <p:spPr>
            <a:xfrm>
              <a:off x="8233534"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69" name="直線コネクタ 68"/>
            <p:cNvCxnSpPr/>
            <p:nvPr/>
          </p:nvCxnSpPr>
          <p:spPr>
            <a:xfrm>
              <a:off x="6404568" y="2935677"/>
              <a:ext cx="6998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flipV="1">
              <a:off x="6745112" y="2659061"/>
              <a:ext cx="1024" cy="2766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6903797" y="2570317"/>
              <a:ext cx="672530" cy="338554"/>
            </a:xfrm>
            <a:prstGeom prst="rect">
              <a:avLst/>
            </a:prstGeom>
            <a:solidFill>
              <a:schemeClr val="bg1"/>
            </a:solidFill>
          </p:spPr>
          <p:txBody>
            <a:bodyPr wrap="none" rtlCol="0">
              <a:spAutoFit/>
            </a:bodyPr>
            <a:lstStyle/>
            <a:p>
              <a:r>
                <a:rPr kumimoji="1" lang="en-US" altLang="ja-JP" sz="1600" i="1" dirty="0"/>
                <a:t>Local</a:t>
              </a:r>
              <a:endParaRPr kumimoji="1" lang="ja-JP" altLang="en-US" sz="1600" i="1" dirty="0"/>
            </a:p>
          </p:txBody>
        </p:sp>
      </p:grpSp>
      <p:pic>
        <p:nvPicPr>
          <p:cNvPr id="74" name="図 73"/>
          <p:cNvPicPr>
            <a:picLocks noChangeAspect="1"/>
          </p:cNvPicPr>
          <p:nvPr/>
        </p:nvPicPr>
        <p:blipFill rotWithShape="1">
          <a:blip r:embed="rId3"/>
          <a:srcRect l="4567" t="15812" r="2731" b="4580"/>
          <a:stretch/>
        </p:blipFill>
        <p:spPr>
          <a:xfrm>
            <a:off x="4858108" y="2895922"/>
            <a:ext cx="3828692" cy="3151845"/>
          </a:xfrm>
          <a:prstGeom prst="rect">
            <a:avLst/>
          </a:prstGeom>
        </p:spPr>
      </p:pic>
      <p:grpSp>
        <p:nvGrpSpPr>
          <p:cNvPr id="88" name="図形グループ 87"/>
          <p:cNvGrpSpPr/>
          <p:nvPr/>
        </p:nvGrpSpPr>
        <p:grpSpPr>
          <a:xfrm>
            <a:off x="4494474" y="3102913"/>
            <a:ext cx="3107712" cy="3320283"/>
            <a:chOff x="423789" y="3057936"/>
            <a:chExt cx="3303068" cy="3617369"/>
          </a:xfrm>
        </p:grpSpPr>
        <p:sp>
          <p:nvSpPr>
            <p:cNvPr id="70" name="テキスト ボックス 69"/>
            <p:cNvSpPr txBox="1"/>
            <p:nvPr/>
          </p:nvSpPr>
          <p:spPr>
            <a:xfrm>
              <a:off x="2197596" y="6306459"/>
              <a:ext cx="1529261" cy="368846"/>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71" name="テキスト ボックス 70"/>
            <p:cNvSpPr txBox="1"/>
            <p:nvPr/>
          </p:nvSpPr>
          <p:spPr>
            <a:xfrm rot="16200000">
              <a:off x="-699411" y="4181136"/>
              <a:ext cx="2615731" cy="369332"/>
            </a:xfrm>
            <a:prstGeom prst="rect">
              <a:avLst/>
            </a:prstGeom>
            <a:noFill/>
          </p:spPr>
          <p:txBody>
            <a:bodyPr wrap="none" rtlCol="0">
              <a:spAutoFit/>
            </a:bodyPr>
            <a:lstStyle/>
            <a:p>
              <a:r>
                <a:rPr kumimoji="1" lang="en-US" altLang="ja-JP" sz="1600" dirty="0"/>
                <a:t>Frequency Noise [Hz/√Hz]</a:t>
              </a:r>
              <a:endParaRPr kumimoji="1" lang="ja-JP" altLang="en-US" sz="1600" dirty="0"/>
            </a:p>
          </p:txBody>
        </p:sp>
      </p:grpSp>
      <p:sp>
        <p:nvSpPr>
          <p:cNvPr id="86" name="テキスト ボックス 85"/>
          <p:cNvSpPr txBox="1"/>
          <p:nvPr/>
        </p:nvSpPr>
        <p:spPr>
          <a:xfrm>
            <a:off x="435256" y="908251"/>
            <a:ext cx="3082895" cy="400110"/>
          </a:xfrm>
          <a:prstGeom prst="rect">
            <a:avLst/>
          </a:prstGeom>
          <a:noFill/>
        </p:spPr>
        <p:txBody>
          <a:bodyPr wrap="none" rtlCol="0">
            <a:spAutoFit/>
          </a:bodyPr>
          <a:lstStyle/>
          <a:p>
            <a:pPr marL="342900" indent="-342900">
              <a:buFont typeface="Wingdings" charset="2"/>
              <a:buChar char="²"/>
            </a:pPr>
            <a:r>
              <a:rPr lang="ja-JP" altLang="en-US" sz="2000" dirty="0"/>
              <a:t>絶対周波数安定度</a:t>
            </a:r>
            <a:r>
              <a:rPr kumimoji="1" lang="ja-JP" altLang="en-US" sz="2000" dirty="0"/>
              <a:t>評価</a:t>
            </a:r>
          </a:p>
        </p:txBody>
      </p:sp>
      <p:sp>
        <p:nvSpPr>
          <p:cNvPr id="109" name="テキスト ボックス 108"/>
          <p:cNvSpPr txBox="1"/>
          <p:nvPr/>
        </p:nvSpPr>
        <p:spPr>
          <a:xfrm>
            <a:off x="1317143" y="2726645"/>
            <a:ext cx="2892138" cy="338554"/>
          </a:xfrm>
          <a:prstGeom prst="rect">
            <a:avLst/>
          </a:prstGeom>
          <a:noFill/>
        </p:spPr>
        <p:txBody>
          <a:bodyPr wrap="none" rtlCol="0">
            <a:spAutoFit/>
          </a:bodyPr>
          <a:lstStyle/>
          <a:p>
            <a:r>
              <a:rPr lang="ja-JP" altLang="en-US" sz="1600" dirty="0"/>
              <a:t>復調後の周波数雑音スペクトル</a:t>
            </a:r>
            <a:endParaRPr kumimoji="1" lang="ja-JP" altLang="en-US" sz="1600" dirty="0"/>
          </a:p>
        </p:txBody>
      </p:sp>
      <p:sp>
        <p:nvSpPr>
          <p:cNvPr id="110" name="テキスト ボックス 109"/>
          <p:cNvSpPr txBox="1"/>
          <p:nvPr/>
        </p:nvSpPr>
        <p:spPr>
          <a:xfrm>
            <a:off x="1976704" y="6084642"/>
            <a:ext cx="1438815" cy="338554"/>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111" name="テキスト ボックス 110"/>
          <p:cNvSpPr txBox="1"/>
          <p:nvPr/>
        </p:nvSpPr>
        <p:spPr>
          <a:xfrm rot="16200000">
            <a:off x="-512463" y="4381717"/>
            <a:ext cx="2400910" cy="347488"/>
          </a:xfrm>
          <a:prstGeom prst="rect">
            <a:avLst/>
          </a:prstGeom>
          <a:noFill/>
        </p:spPr>
        <p:txBody>
          <a:bodyPr wrap="none" rtlCol="0">
            <a:spAutoFit/>
          </a:bodyPr>
          <a:lstStyle/>
          <a:p>
            <a:r>
              <a:rPr kumimoji="1" lang="en-US" altLang="ja-JP" sz="1600" dirty="0"/>
              <a:t>Frequency Noise [Hz/√Hz]</a:t>
            </a:r>
            <a:endParaRPr kumimoji="1" lang="ja-JP" altLang="en-US" sz="1600" dirty="0"/>
          </a:p>
        </p:txBody>
      </p:sp>
      <p:cxnSp>
        <p:nvCxnSpPr>
          <p:cNvPr id="104" name="直線コネクタ 103"/>
          <p:cNvCxnSpPr/>
          <p:nvPr/>
        </p:nvCxnSpPr>
        <p:spPr>
          <a:xfrm flipH="1">
            <a:off x="1303167" y="4017058"/>
            <a:ext cx="518231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6" name="タイトル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000"/>
              <a:t>絶対周波数評価</a:t>
            </a:r>
            <a:endParaRPr lang="ja-JP" altLang="en-US" sz="4000" dirty="0"/>
          </a:p>
        </p:txBody>
      </p:sp>
      <p:sp>
        <p:nvSpPr>
          <p:cNvPr id="5" name="テキスト ボックス 4"/>
          <p:cNvSpPr txBox="1"/>
          <p:nvPr/>
        </p:nvSpPr>
        <p:spPr>
          <a:xfrm>
            <a:off x="5348190" y="3371344"/>
            <a:ext cx="813043" cy="369332"/>
          </a:xfrm>
          <a:prstGeom prst="rect">
            <a:avLst/>
          </a:prstGeom>
          <a:noFill/>
        </p:spPr>
        <p:txBody>
          <a:bodyPr wrap="none" rtlCol="0">
            <a:spAutoFit/>
          </a:bodyPr>
          <a:lstStyle/>
          <a:p>
            <a:r>
              <a:rPr kumimoji="1" lang="en-US" altLang="ja-JP" dirty="0">
                <a:solidFill>
                  <a:srgbClr val="0000FF"/>
                </a:solidFill>
              </a:rPr>
              <a:t>diff off</a:t>
            </a:r>
            <a:endParaRPr kumimoji="1" lang="ja-JP" altLang="en-US" dirty="0">
              <a:solidFill>
                <a:srgbClr val="0000FF"/>
              </a:solidFill>
            </a:endParaRPr>
          </a:p>
        </p:txBody>
      </p:sp>
      <p:sp>
        <p:nvSpPr>
          <p:cNvPr id="15" name="テキスト ボックス 14"/>
          <p:cNvSpPr txBox="1"/>
          <p:nvPr/>
        </p:nvSpPr>
        <p:spPr>
          <a:xfrm>
            <a:off x="6620122" y="4126899"/>
            <a:ext cx="788798" cy="369332"/>
          </a:xfrm>
          <a:prstGeom prst="rect">
            <a:avLst/>
          </a:prstGeom>
          <a:noFill/>
        </p:spPr>
        <p:txBody>
          <a:bodyPr wrap="none" rtlCol="0">
            <a:spAutoFit/>
          </a:bodyPr>
          <a:lstStyle/>
          <a:p>
            <a:r>
              <a:rPr kumimoji="1" lang="en-US" altLang="ja-JP" dirty="0">
                <a:solidFill>
                  <a:srgbClr val="FF0000"/>
                </a:solidFill>
              </a:rPr>
              <a:t>diff on</a:t>
            </a:r>
            <a:endParaRPr kumimoji="1" lang="ja-JP" altLang="en-US" dirty="0">
              <a:solidFill>
                <a:srgbClr val="FF0000"/>
              </a:solidFill>
            </a:endParaRPr>
          </a:p>
        </p:txBody>
      </p:sp>
      <p:pic>
        <p:nvPicPr>
          <p:cNvPr id="17" name="図 16"/>
          <p:cNvPicPr>
            <a:picLocks noChangeAspect="1"/>
          </p:cNvPicPr>
          <p:nvPr/>
        </p:nvPicPr>
        <p:blipFill rotWithShape="1">
          <a:blip r:embed="rId4"/>
          <a:srcRect l="5408" t="11673" r="3456" b="5104"/>
          <a:stretch/>
        </p:blipFill>
        <p:spPr>
          <a:xfrm>
            <a:off x="861736" y="2918602"/>
            <a:ext cx="3602225" cy="3206203"/>
          </a:xfrm>
          <a:prstGeom prst="rect">
            <a:avLst/>
          </a:prstGeom>
        </p:spPr>
      </p:pic>
      <p:sp>
        <p:nvSpPr>
          <p:cNvPr id="19" name="テキスト ボックス 18"/>
          <p:cNvSpPr txBox="1"/>
          <p:nvPr/>
        </p:nvSpPr>
        <p:spPr>
          <a:xfrm>
            <a:off x="1088945" y="1682103"/>
            <a:ext cx="1222811" cy="338554"/>
          </a:xfrm>
          <a:prstGeom prst="rect">
            <a:avLst/>
          </a:prstGeom>
          <a:noFill/>
          <a:ln>
            <a:solidFill>
              <a:schemeClr val="tx1"/>
            </a:solidFill>
          </a:ln>
          <a:effectLst/>
        </p:spPr>
        <p:txBody>
          <a:bodyPr wrap="none" rtlCol="0">
            <a:spAutoFit/>
          </a:bodyPr>
          <a:lstStyle/>
          <a:p>
            <a:r>
              <a:rPr kumimoji="1" lang="en-US" altLang="ja-JP" sz="1600" dirty="0"/>
              <a:t>BBM2</a:t>
            </a:r>
            <a:r>
              <a:rPr kumimoji="1" lang="ja-JP" altLang="en-US" sz="1600" dirty="0"/>
              <a:t>　</a:t>
            </a:r>
            <a:r>
              <a:rPr kumimoji="1" lang="en-US" altLang="ja-JP" sz="1600" dirty="0"/>
              <a:t>laser</a:t>
            </a:r>
            <a:endParaRPr kumimoji="1" lang="ja-JP" altLang="en-US" sz="1600" dirty="0"/>
          </a:p>
        </p:txBody>
      </p:sp>
      <p:sp>
        <p:nvSpPr>
          <p:cNvPr id="20" name="テキスト ボックス 19"/>
          <p:cNvSpPr txBox="1"/>
          <p:nvPr/>
        </p:nvSpPr>
        <p:spPr>
          <a:xfrm>
            <a:off x="1088945" y="2143960"/>
            <a:ext cx="1225716" cy="338554"/>
          </a:xfrm>
          <a:prstGeom prst="rect">
            <a:avLst/>
          </a:prstGeom>
          <a:noFill/>
          <a:ln>
            <a:solidFill>
              <a:schemeClr val="tx1"/>
            </a:solidFill>
          </a:ln>
          <a:effectLst/>
        </p:spPr>
        <p:txBody>
          <a:bodyPr wrap="none" rtlCol="0">
            <a:spAutoFit/>
          </a:bodyPr>
          <a:lstStyle/>
          <a:p>
            <a:r>
              <a:rPr kumimoji="1" lang="en-US" altLang="ja-JP" sz="1600" dirty="0"/>
              <a:t>BBM3   laser</a:t>
            </a:r>
            <a:endParaRPr kumimoji="1" lang="ja-JP" altLang="en-US" sz="1600" dirty="0"/>
          </a:p>
        </p:txBody>
      </p:sp>
      <p:sp>
        <p:nvSpPr>
          <p:cNvPr id="21" name="円/楕円 20"/>
          <p:cNvSpPr/>
          <p:nvPr/>
        </p:nvSpPr>
        <p:spPr>
          <a:xfrm>
            <a:off x="3721843" y="1948550"/>
            <a:ext cx="434434" cy="185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 name="曲線コネクタ 21"/>
          <p:cNvCxnSpPr>
            <a:stCxn id="19" idx="3"/>
            <a:endCxn id="21" idx="2"/>
          </p:cNvCxnSpPr>
          <p:nvPr/>
        </p:nvCxnSpPr>
        <p:spPr>
          <a:xfrm>
            <a:off x="2311756" y="1851380"/>
            <a:ext cx="1410087" cy="190082"/>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曲線コネクタ 22"/>
          <p:cNvCxnSpPr>
            <a:stCxn id="20" idx="3"/>
            <a:endCxn id="21" idx="2"/>
          </p:cNvCxnSpPr>
          <p:nvPr/>
        </p:nvCxnSpPr>
        <p:spPr>
          <a:xfrm flipV="1">
            <a:off x="2314661" y="2041462"/>
            <a:ext cx="1407182" cy="271775"/>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片側の 2 つの角を切り取った四角形 23"/>
          <p:cNvSpPr/>
          <p:nvPr/>
        </p:nvSpPr>
        <p:spPr>
          <a:xfrm rot="5400000">
            <a:off x="4576809" y="1762083"/>
            <a:ext cx="369331" cy="560755"/>
          </a:xfrm>
          <a:prstGeom prst="snip2SameRect">
            <a:avLst>
              <a:gd name="adj1" fmla="val 25679"/>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dirty="0">
                <a:solidFill>
                  <a:srgbClr val="000000"/>
                </a:solidFill>
              </a:rPr>
              <a:t>PD</a:t>
            </a:r>
            <a:endParaRPr kumimoji="1" lang="ja-JP" altLang="en-US" dirty="0">
              <a:solidFill>
                <a:srgbClr val="000000"/>
              </a:solidFill>
            </a:endParaRPr>
          </a:p>
        </p:txBody>
      </p:sp>
      <p:cxnSp>
        <p:nvCxnSpPr>
          <p:cNvPr id="25" name="直線コネクタ 24"/>
          <p:cNvCxnSpPr>
            <a:stCxn id="21" idx="6"/>
            <a:endCxn id="24" idx="1"/>
          </p:cNvCxnSpPr>
          <p:nvPr/>
        </p:nvCxnSpPr>
        <p:spPr>
          <a:xfrm>
            <a:off x="4156277" y="2041462"/>
            <a:ext cx="324820" cy="9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24" idx="3"/>
          </p:cNvCxnSpPr>
          <p:nvPr/>
        </p:nvCxnSpPr>
        <p:spPr>
          <a:xfrm>
            <a:off x="5041852" y="2042461"/>
            <a:ext cx="889094" cy="5744"/>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4481097" y="1476152"/>
            <a:ext cx="608685" cy="369332"/>
          </a:xfrm>
          <a:prstGeom prst="rect">
            <a:avLst/>
          </a:prstGeom>
          <a:noFill/>
        </p:spPr>
        <p:txBody>
          <a:bodyPr wrap="none" rtlCol="0">
            <a:spAutoFit/>
          </a:bodyPr>
          <a:lstStyle/>
          <a:p>
            <a:r>
              <a:rPr kumimoji="1" lang="en-US" altLang="ja-JP" dirty="0"/>
              <a:t>beat</a:t>
            </a:r>
            <a:endParaRPr kumimoji="1" lang="ja-JP" altLang="en-US" dirty="0"/>
          </a:p>
        </p:txBody>
      </p:sp>
      <p:sp>
        <p:nvSpPr>
          <p:cNvPr id="28" name="テキスト ボックス 27"/>
          <p:cNvSpPr txBox="1"/>
          <p:nvPr/>
        </p:nvSpPr>
        <p:spPr>
          <a:xfrm>
            <a:off x="3116621" y="1480532"/>
            <a:ext cx="1364476" cy="369332"/>
          </a:xfrm>
          <a:prstGeom prst="rect">
            <a:avLst/>
          </a:prstGeom>
          <a:noFill/>
        </p:spPr>
        <p:txBody>
          <a:bodyPr wrap="none" rtlCol="0">
            <a:spAutoFit/>
          </a:bodyPr>
          <a:lstStyle/>
          <a:p>
            <a:r>
              <a:rPr kumimoji="1" lang="en-US" altLang="ja-JP" dirty="0"/>
              <a:t>3 dB coupler</a:t>
            </a:r>
            <a:endParaRPr kumimoji="1" lang="ja-JP" altLang="en-US" dirty="0"/>
          </a:p>
        </p:txBody>
      </p:sp>
      <p:sp>
        <p:nvSpPr>
          <p:cNvPr id="87" name="テキスト ボックス 86"/>
          <p:cNvSpPr txBox="1"/>
          <p:nvPr/>
        </p:nvSpPr>
        <p:spPr>
          <a:xfrm>
            <a:off x="5866003" y="2752045"/>
            <a:ext cx="2095445" cy="338554"/>
          </a:xfrm>
          <a:prstGeom prst="rect">
            <a:avLst/>
          </a:prstGeom>
          <a:noFill/>
        </p:spPr>
        <p:txBody>
          <a:bodyPr wrap="none" rtlCol="0">
            <a:spAutoFit/>
          </a:bodyPr>
          <a:lstStyle/>
          <a:p>
            <a:r>
              <a:rPr lang="ja-JP" altLang="en-US" sz="1600" dirty="0"/>
              <a:t>周波数</a:t>
            </a:r>
            <a:r>
              <a:rPr kumimoji="1" lang="ja-JP" altLang="en-US" sz="1600" dirty="0"/>
              <a:t>雑音スペクトル</a:t>
            </a:r>
          </a:p>
        </p:txBody>
      </p:sp>
      <p:sp>
        <p:nvSpPr>
          <p:cNvPr id="8" name="フリーフォーム 7"/>
          <p:cNvSpPr/>
          <p:nvPr/>
        </p:nvSpPr>
        <p:spPr>
          <a:xfrm>
            <a:off x="5274235" y="3599753"/>
            <a:ext cx="3182471" cy="1569893"/>
          </a:xfrm>
          <a:custGeom>
            <a:avLst/>
            <a:gdLst>
              <a:gd name="connsiteX0" fmla="*/ 3182471 w 3182471"/>
              <a:gd name="connsiteY0" fmla="*/ 688364 h 1569893"/>
              <a:gd name="connsiteX1" fmla="*/ 1852706 w 3182471"/>
              <a:gd name="connsiteY1" fmla="*/ 30952 h 1569893"/>
              <a:gd name="connsiteX2" fmla="*/ 0 w 3182471"/>
              <a:gd name="connsiteY2" fmla="*/ 1569893 h 1569893"/>
            </a:gdLst>
            <a:ahLst/>
            <a:cxnLst>
              <a:cxn ang="0">
                <a:pos x="connsiteX0" y="connsiteY0"/>
              </a:cxn>
              <a:cxn ang="0">
                <a:pos x="connsiteX1" y="connsiteY1"/>
              </a:cxn>
              <a:cxn ang="0">
                <a:pos x="connsiteX2" y="connsiteY2"/>
              </a:cxn>
            </a:cxnLst>
            <a:rect l="l" t="t" r="r" b="b"/>
            <a:pathLst>
              <a:path w="3182471" h="1569893">
                <a:moveTo>
                  <a:pt x="3182471" y="688364"/>
                </a:moveTo>
                <a:cubicBezTo>
                  <a:pt x="2782794" y="286197"/>
                  <a:pt x="2383118" y="-115970"/>
                  <a:pt x="1852706" y="30952"/>
                </a:cubicBezTo>
                <a:cubicBezTo>
                  <a:pt x="1322294" y="177873"/>
                  <a:pt x="0" y="1569893"/>
                  <a:pt x="0" y="1569893"/>
                </a:cubicBezTo>
              </a:path>
            </a:pathLst>
          </a:cu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9" name="直線コネクタ 58"/>
          <p:cNvCxnSpPr/>
          <p:nvPr/>
        </p:nvCxnSpPr>
        <p:spPr>
          <a:xfrm flipH="1">
            <a:off x="5273074" y="5139764"/>
            <a:ext cx="3153750" cy="0"/>
          </a:xfrm>
          <a:prstGeom prst="line">
            <a:avLst/>
          </a:prstGeom>
          <a:ln>
            <a:solidFill>
              <a:srgbClr val="17BC41"/>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6163371" y="4742525"/>
            <a:ext cx="877163" cy="369332"/>
          </a:xfrm>
          <a:prstGeom prst="rect">
            <a:avLst/>
          </a:prstGeom>
          <a:noFill/>
        </p:spPr>
        <p:txBody>
          <a:bodyPr wrap="none" rtlCol="0">
            <a:spAutoFit/>
          </a:bodyPr>
          <a:lstStyle/>
          <a:p>
            <a:r>
              <a:rPr kumimoji="1" lang="ja-JP" altLang="en-US" dirty="0">
                <a:solidFill>
                  <a:srgbClr val="17BC41"/>
                </a:solidFill>
              </a:rPr>
              <a:t>要求値</a:t>
            </a:r>
          </a:p>
        </p:txBody>
      </p:sp>
      <p:sp>
        <p:nvSpPr>
          <p:cNvPr id="18" name="テキスト ボックス 17"/>
          <p:cNvSpPr txBox="1"/>
          <p:nvPr/>
        </p:nvSpPr>
        <p:spPr>
          <a:xfrm>
            <a:off x="5273074" y="4771775"/>
            <a:ext cx="3518912" cy="646331"/>
          </a:xfrm>
          <a:prstGeom prst="rect">
            <a:avLst/>
          </a:prstGeom>
          <a:solidFill>
            <a:schemeClr val="bg1"/>
          </a:solidFill>
          <a:ln w="28575">
            <a:solidFill>
              <a:schemeClr val="tx1"/>
            </a:solidFill>
          </a:ln>
        </p:spPr>
        <p:txBody>
          <a:bodyPr wrap="none" rtlCol="0">
            <a:spAutoFit/>
          </a:bodyPr>
          <a:lstStyle/>
          <a:p>
            <a:pPr marL="285750" indent="-285750">
              <a:buFont typeface="Wingdings" charset="2"/>
              <a:buChar char="ü"/>
            </a:pPr>
            <a:r>
              <a:rPr kumimoji="1" lang="en-US" altLang="ja-JP" dirty="0"/>
              <a:t>17 Hz/√Hz</a:t>
            </a:r>
            <a:r>
              <a:rPr kumimoji="1" lang="ja-JP" altLang="en-US" dirty="0"/>
              <a:t>の周波数雑音を達成</a:t>
            </a:r>
            <a:endParaRPr kumimoji="1" lang="en-US" altLang="ja-JP" dirty="0"/>
          </a:p>
          <a:p>
            <a:pPr marL="285750" indent="-285750">
              <a:buFont typeface="Wingdings" charset="2"/>
              <a:buChar char="ü"/>
            </a:pPr>
            <a:r>
              <a:rPr lang="ja-JP" altLang="en-US" dirty="0"/>
              <a:t>短期的な安定度は</a:t>
            </a:r>
            <a:r>
              <a:rPr lang="en-US" altLang="ja-JP" dirty="0"/>
              <a:t>SNR</a:t>
            </a:r>
            <a:r>
              <a:rPr lang="ja-JP" altLang="en-US" dirty="0"/>
              <a:t>で支配</a:t>
            </a:r>
            <a:endParaRPr kumimoji="1" lang="ja-JP" altLang="en-US" dirty="0"/>
          </a:p>
        </p:txBody>
      </p:sp>
      <p:sp>
        <p:nvSpPr>
          <p:cNvPr id="56" name="下矢印 55"/>
          <p:cNvSpPr/>
          <p:nvPr/>
        </p:nvSpPr>
        <p:spPr>
          <a:xfrm>
            <a:off x="5662820" y="4170465"/>
            <a:ext cx="525029" cy="679276"/>
          </a:xfrm>
          <a:prstGeom prst="downArrow">
            <a:avLst/>
          </a:prstGeom>
          <a:solidFill>
            <a:srgbClr val="17BC41"/>
          </a:solidFill>
          <a:ln>
            <a:solidFill>
              <a:srgbClr val="17BC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3" name="スライド番号プレースホルダー 2"/>
          <p:cNvSpPr>
            <a:spLocks noGrp="1"/>
          </p:cNvSpPr>
          <p:nvPr>
            <p:ph type="sldNum" sz="quarter" idx="12"/>
          </p:nvPr>
        </p:nvSpPr>
        <p:spPr/>
        <p:txBody>
          <a:bodyPr/>
          <a:lstStyle/>
          <a:p>
            <a:endParaRPr kumimoji="1" lang="ja-JP" altLang="en-US"/>
          </a:p>
        </p:txBody>
      </p:sp>
    </p:spTree>
    <p:extLst>
      <p:ext uri="{BB962C8B-B14F-4D97-AF65-F5344CB8AC3E}">
        <p14:creationId xmlns:p14="http://schemas.microsoft.com/office/powerpoint/2010/main" val="186497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linds(horizontal)">
                                      <p:cBhvr>
                                        <p:cTn id="22" dur="500"/>
                                        <p:tgtEl>
                                          <p:spTgt spid="5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linds(horizontal)">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8" grpId="0" animBg="1"/>
      <p:bldP spid="18" grpId="1" animBg="1"/>
      <p:bldP spid="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38"/>
            <a:ext cx="8229600" cy="1143000"/>
          </a:xfrm>
        </p:spPr>
        <p:txBody>
          <a:bodyPr>
            <a:normAutofit/>
          </a:bodyPr>
          <a:lstStyle/>
          <a:p>
            <a:r>
              <a:rPr kumimoji="1" lang="ja-JP" altLang="en-US" sz="4000"/>
              <a:t>差動受光</a:t>
            </a:r>
            <a:endParaRPr kumimoji="1" lang="ja-JP" altLang="en-US" sz="4000" dirty="0"/>
          </a:p>
        </p:txBody>
      </p:sp>
      <p:grpSp>
        <p:nvGrpSpPr>
          <p:cNvPr id="6" name="図形グループ 5"/>
          <p:cNvGrpSpPr/>
          <p:nvPr/>
        </p:nvGrpSpPr>
        <p:grpSpPr>
          <a:xfrm>
            <a:off x="193043" y="1832138"/>
            <a:ext cx="7023510" cy="3384738"/>
            <a:chOff x="2302351" y="1379769"/>
            <a:chExt cx="7023510" cy="3384738"/>
          </a:xfrm>
        </p:grpSpPr>
        <p:grpSp>
          <p:nvGrpSpPr>
            <p:cNvPr id="7" name="図形グループ 6"/>
            <p:cNvGrpSpPr/>
            <p:nvPr/>
          </p:nvGrpSpPr>
          <p:grpSpPr>
            <a:xfrm rot="5400000">
              <a:off x="3263788" y="1720823"/>
              <a:ext cx="371615" cy="492189"/>
              <a:chOff x="2770920" y="9013537"/>
              <a:chExt cx="389031" cy="372702"/>
            </a:xfrm>
            <a:effectLst/>
          </p:grpSpPr>
          <p:sp>
            <p:nvSpPr>
              <p:cNvPr id="21" name="正方形/長方形 20"/>
              <p:cNvSpPr/>
              <p:nvPr/>
            </p:nvSpPr>
            <p:spPr>
              <a:xfrm>
                <a:off x="2781625" y="9013544"/>
                <a:ext cx="378326" cy="364769"/>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 name="直線コネクタ 21"/>
              <p:cNvCxnSpPr/>
              <p:nvPr/>
            </p:nvCxnSpPr>
            <p:spPr>
              <a:xfrm rot="16200000" flipH="1" flipV="1">
                <a:off x="2769828" y="9014629"/>
                <a:ext cx="372702" cy="370517"/>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8" name="台形 7"/>
            <p:cNvSpPr/>
            <p:nvPr/>
          </p:nvSpPr>
          <p:spPr>
            <a:xfrm rot="10800000">
              <a:off x="3880741" y="1750840"/>
              <a:ext cx="2232788" cy="513223"/>
            </a:xfrm>
            <a:prstGeom prst="trapezoid">
              <a:avLst/>
            </a:prstGeom>
            <a:solidFill>
              <a:schemeClr val="accent5">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8"/>
            <p:cNvSpPr/>
            <p:nvPr/>
          </p:nvSpPr>
          <p:spPr>
            <a:xfrm rot="5400000">
              <a:off x="7007589" y="1568020"/>
              <a:ext cx="471449" cy="837108"/>
            </a:xfrm>
            <a:prstGeom prst="snip2SameRect">
              <a:avLst>
                <a:gd name="adj1" fmla="val 25679"/>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dirty="0">
                  <a:solidFill>
                    <a:srgbClr val="000000"/>
                  </a:solidFill>
                </a:rPr>
                <a:t>PD①</a:t>
              </a:r>
              <a:endParaRPr kumimoji="1" lang="ja-JP" altLang="en-US" dirty="0">
                <a:solidFill>
                  <a:srgbClr val="000000"/>
                </a:solidFill>
              </a:endParaRPr>
            </a:p>
          </p:txBody>
        </p:sp>
        <p:sp>
          <p:nvSpPr>
            <p:cNvPr id="10" name="テキスト ボックス 9"/>
            <p:cNvSpPr txBox="1"/>
            <p:nvPr/>
          </p:nvSpPr>
          <p:spPr>
            <a:xfrm>
              <a:off x="4661194" y="1379769"/>
              <a:ext cx="742104" cy="368295"/>
            </a:xfrm>
            <a:prstGeom prst="rect">
              <a:avLst/>
            </a:prstGeom>
            <a:noFill/>
            <a:effectLst/>
          </p:spPr>
          <p:txBody>
            <a:bodyPr wrap="none" rtlCol="0">
              <a:spAutoFit/>
            </a:bodyPr>
            <a:lstStyle/>
            <a:p>
              <a:r>
                <a:rPr kumimoji="1" lang="en-US" altLang="ja-JP" dirty="0"/>
                <a:t>I</a:t>
              </a:r>
              <a:r>
                <a:rPr kumimoji="1" lang="en-US" altLang="ja-JP" baseline="-25000" dirty="0"/>
                <a:t>2</a:t>
              </a:r>
              <a:r>
                <a:rPr kumimoji="1" lang="en-US" altLang="ja-JP" dirty="0"/>
                <a:t>-cell</a:t>
              </a:r>
              <a:endParaRPr kumimoji="1" lang="ja-JP" altLang="en-US" dirty="0"/>
            </a:p>
          </p:txBody>
        </p:sp>
        <p:cxnSp>
          <p:nvCxnSpPr>
            <p:cNvPr id="11" name="直線コネクタ 10"/>
            <p:cNvCxnSpPr>
              <a:stCxn id="9" idx="1"/>
              <a:endCxn id="17" idx="3"/>
            </p:cNvCxnSpPr>
            <p:nvPr/>
          </p:nvCxnSpPr>
          <p:spPr>
            <a:xfrm flipH="1" flipV="1">
              <a:off x="2987154" y="1983401"/>
              <a:ext cx="3837606" cy="3174"/>
            </a:xfrm>
            <a:prstGeom prst="line">
              <a:avLst/>
            </a:prstGeom>
            <a:ln w="38100" cmpd="sng">
              <a:solidFill>
                <a:srgbClr val="008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コネクタ 22"/>
            <p:cNvCxnSpPr>
              <a:endCxn id="13" idx="1"/>
            </p:cNvCxnSpPr>
            <p:nvPr/>
          </p:nvCxnSpPr>
          <p:spPr>
            <a:xfrm>
              <a:off x="3467568" y="1986576"/>
              <a:ext cx="3357191" cy="2386999"/>
            </a:xfrm>
            <a:prstGeom prst="bentConnector3">
              <a:avLst>
                <a:gd name="adj1" fmla="val 84"/>
              </a:avLst>
            </a:prstGeom>
            <a:ln w="38100" cmpd="sng">
              <a:solidFill>
                <a:srgbClr val="003C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片側の 2 つの角を切り取った四角形 12"/>
            <p:cNvSpPr/>
            <p:nvPr/>
          </p:nvSpPr>
          <p:spPr>
            <a:xfrm rot="5400000">
              <a:off x="7007589" y="3955021"/>
              <a:ext cx="471448" cy="837108"/>
            </a:xfrm>
            <a:prstGeom prst="snip2SameRect">
              <a:avLst>
                <a:gd name="adj1" fmla="val 25679"/>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dirty="0">
                  <a:solidFill>
                    <a:srgbClr val="000000"/>
                  </a:solidFill>
                </a:rPr>
                <a:t>PD</a:t>
              </a:r>
              <a:r>
                <a:rPr lang="en-US" altLang="ja-JP" dirty="0">
                  <a:solidFill>
                    <a:srgbClr val="000000"/>
                  </a:solidFill>
                </a:rPr>
                <a:t>②</a:t>
              </a:r>
              <a:endParaRPr kumimoji="1" lang="ja-JP" altLang="en-US" dirty="0">
                <a:solidFill>
                  <a:srgbClr val="000000"/>
                </a:solidFill>
              </a:endParaRPr>
            </a:p>
          </p:txBody>
        </p:sp>
        <p:grpSp>
          <p:nvGrpSpPr>
            <p:cNvPr id="14" name="図形グループ 13"/>
            <p:cNvGrpSpPr/>
            <p:nvPr/>
          </p:nvGrpSpPr>
          <p:grpSpPr>
            <a:xfrm>
              <a:off x="8896472" y="2902031"/>
              <a:ext cx="429389" cy="405746"/>
              <a:chOff x="11669118" y="1542648"/>
              <a:chExt cx="429389" cy="405746"/>
            </a:xfrm>
          </p:grpSpPr>
          <p:sp>
            <p:nvSpPr>
              <p:cNvPr id="18" name="円/楕円 17"/>
              <p:cNvSpPr/>
              <p:nvPr/>
            </p:nvSpPr>
            <p:spPr>
              <a:xfrm>
                <a:off x="11669118" y="1542648"/>
                <a:ext cx="429389" cy="4057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9" name="直線コネクタ 18"/>
              <p:cNvCxnSpPr>
                <a:stCxn id="18" idx="0"/>
                <a:endCxn id="18" idx="4"/>
              </p:cNvCxnSpPr>
              <p:nvPr/>
            </p:nvCxnSpPr>
            <p:spPr>
              <a:xfrm>
                <a:off x="11883813" y="1542648"/>
                <a:ext cx="0" cy="40574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18" idx="2"/>
                <a:endCxn id="18" idx="6"/>
              </p:cNvCxnSpPr>
              <p:nvPr/>
            </p:nvCxnSpPr>
            <p:spPr>
              <a:xfrm>
                <a:off x="11669118" y="1745521"/>
                <a:ext cx="42938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テキスト ボックス 14"/>
            <p:cNvSpPr txBox="1"/>
            <p:nvPr/>
          </p:nvSpPr>
          <p:spPr>
            <a:xfrm flipH="1">
              <a:off x="5403252" y="2287596"/>
              <a:ext cx="810495" cy="369332"/>
            </a:xfrm>
            <a:prstGeom prst="rect">
              <a:avLst/>
            </a:prstGeom>
            <a:noFill/>
          </p:spPr>
          <p:txBody>
            <a:bodyPr wrap="square" rtlCol="0">
              <a:spAutoFit/>
            </a:bodyPr>
            <a:lstStyle/>
            <a:p>
              <a:r>
                <a:rPr kumimoji="1" lang="en-US" altLang="ja-JP" dirty="0">
                  <a:solidFill>
                    <a:srgbClr val="FF0000"/>
                  </a:solidFill>
                </a:rPr>
                <a:t>signal</a:t>
              </a:r>
              <a:endParaRPr kumimoji="1" lang="ja-JP" altLang="en-US" dirty="0">
                <a:solidFill>
                  <a:srgbClr val="FF0000"/>
                </a:solidFill>
              </a:endParaRPr>
            </a:p>
          </p:txBody>
        </p:sp>
        <p:sp>
          <p:nvSpPr>
            <p:cNvPr id="16" name="テキスト ボックス 15"/>
            <p:cNvSpPr txBox="1"/>
            <p:nvPr/>
          </p:nvSpPr>
          <p:spPr>
            <a:xfrm>
              <a:off x="5220466" y="4395175"/>
              <a:ext cx="1094358" cy="369332"/>
            </a:xfrm>
            <a:prstGeom prst="rect">
              <a:avLst/>
            </a:prstGeom>
            <a:noFill/>
          </p:spPr>
          <p:txBody>
            <a:bodyPr wrap="none" rtlCol="0">
              <a:spAutoFit/>
            </a:bodyPr>
            <a:lstStyle/>
            <a:p>
              <a:r>
                <a:rPr kumimoji="1" lang="en-US" altLang="ja-JP" dirty="0">
                  <a:solidFill>
                    <a:srgbClr val="0000FF"/>
                  </a:solidFill>
                </a:rPr>
                <a:t>reference</a:t>
              </a:r>
              <a:endParaRPr kumimoji="1" lang="ja-JP" altLang="en-US" dirty="0">
                <a:solidFill>
                  <a:srgbClr val="0000FF"/>
                </a:solidFill>
              </a:endParaRPr>
            </a:p>
          </p:txBody>
        </p:sp>
        <p:sp>
          <p:nvSpPr>
            <p:cNvPr id="17" name="テキスト ボックス 16"/>
            <p:cNvSpPr txBox="1"/>
            <p:nvPr/>
          </p:nvSpPr>
          <p:spPr>
            <a:xfrm>
              <a:off x="2302351" y="1783346"/>
              <a:ext cx="684803" cy="400110"/>
            </a:xfrm>
            <a:prstGeom prst="rect">
              <a:avLst/>
            </a:prstGeom>
            <a:noFill/>
          </p:spPr>
          <p:txBody>
            <a:bodyPr wrap="none" rtlCol="0">
              <a:spAutoFit/>
            </a:bodyPr>
            <a:lstStyle/>
            <a:p>
              <a:r>
                <a:rPr kumimoji="1" lang="en-US" altLang="ja-JP" sz="2000" dirty="0"/>
                <a:t>laser</a:t>
              </a:r>
              <a:endParaRPr kumimoji="1" lang="ja-JP" altLang="en-US" sz="2000" dirty="0"/>
            </a:p>
          </p:txBody>
        </p:sp>
      </p:grpSp>
      <p:grpSp>
        <p:nvGrpSpPr>
          <p:cNvPr id="23" name="図形グループ 22"/>
          <p:cNvGrpSpPr/>
          <p:nvPr/>
        </p:nvGrpSpPr>
        <p:grpSpPr>
          <a:xfrm>
            <a:off x="4392295" y="2574139"/>
            <a:ext cx="2294531" cy="1696207"/>
            <a:chOff x="4392295" y="2574139"/>
            <a:chExt cx="2294531" cy="1696207"/>
          </a:xfrm>
        </p:grpSpPr>
        <p:sp>
          <p:nvSpPr>
            <p:cNvPr id="24" name="角丸四角形吹き出し 23"/>
            <p:cNvSpPr/>
            <p:nvPr/>
          </p:nvSpPr>
          <p:spPr>
            <a:xfrm>
              <a:off x="4392295" y="2574139"/>
              <a:ext cx="2294531" cy="1696207"/>
            </a:xfrm>
            <a:prstGeom prst="wedgeRoundRectCallout">
              <a:avLst>
                <a:gd name="adj1" fmla="val 27438"/>
                <a:gd name="adj2" fmla="val -56699"/>
                <a:gd name="adj3"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フリーフォーム 24"/>
            <p:cNvSpPr/>
            <p:nvPr/>
          </p:nvSpPr>
          <p:spPr>
            <a:xfrm rot="190190">
              <a:off x="4752418" y="2748235"/>
              <a:ext cx="336810" cy="1362418"/>
            </a:xfrm>
            <a:custGeom>
              <a:avLst/>
              <a:gdLst>
                <a:gd name="connsiteX0" fmla="*/ 4031 w 530985"/>
                <a:gd name="connsiteY0" fmla="*/ 1638383 h 1638383"/>
                <a:gd name="connsiteX1" fmla="*/ 31054 w 530985"/>
                <a:gd name="connsiteY1" fmla="*/ 3677 h 1638383"/>
                <a:gd name="connsiteX2" fmla="*/ 233729 w 530985"/>
                <a:gd name="connsiteY2" fmla="*/ 1165534 h 1638383"/>
                <a:gd name="connsiteX3" fmla="*/ 247240 w 530985"/>
                <a:gd name="connsiteY3" fmla="*/ 165796 h 1638383"/>
                <a:gd name="connsiteX4" fmla="*/ 382357 w 530985"/>
                <a:gd name="connsiteY4" fmla="*/ 881825 h 1638383"/>
                <a:gd name="connsiteX5" fmla="*/ 449915 w 530985"/>
                <a:gd name="connsiteY5" fmla="*/ 246856 h 1638383"/>
                <a:gd name="connsiteX6" fmla="*/ 530985 w 530985"/>
                <a:gd name="connsiteY6" fmla="*/ 1152024 h 16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85" h="1638383">
                  <a:moveTo>
                    <a:pt x="4031" y="1638383"/>
                  </a:moveTo>
                  <a:cubicBezTo>
                    <a:pt x="-1599" y="860434"/>
                    <a:pt x="-7229" y="82485"/>
                    <a:pt x="31054" y="3677"/>
                  </a:cubicBezTo>
                  <a:cubicBezTo>
                    <a:pt x="69337" y="-75131"/>
                    <a:pt x="197698" y="1138514"/>
                    <a:pt x="233729" y="1165534"/>
                  </a:cubicBezTo>
                  <a:cubicBezTo>
                    <a:pt x="269760" y="1192554"/>
                    <a:pt x="222469" y="213081"/>
                    <a:pt x="247240" y="165796"/>
                  </a:cubicBezTo>
                  <a:cubicBezTo>
                    <a:pt x="272011" y="118511"/>
                    <a:pt x="348578" y="868315"/>
                    <a:pt x="382357" y="881825"/>
                  </a:cubicBezTo>
                  <a:cubicBezTo>
                    <a:pt x="416136" y="895335"/>
                    <a:pt x="425144" y="201823"/>
                    <a:pt x="449915" y="246856"/>
                  </a:cubicBezTo>
                  <a:cubicBezTo>
                    <a:pt x="474686" y="291889"/>
                    <a:pt x="530985" y="1152024"/>
                    <a:pt x="530985" y="1152024"/>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テキスト ボックス 25"/>
            <p:cNvSpPr txBox="1"/>
            <p:nvPr/>
          </p:nvSpPr>
          <p:spPr>
            <a:xfrm>
              <a:off x="5763303" y="3557273"/>
              <a:ext cx="737176" cy="369332"/>
            </a:xfrm>
            <a:prstGeom prst="rect">
              <a:avLst/>
            </a:prstGeom>
            <a:noFill/>
          </p:spPr>
          <p:txBody>
            <a:bodyPr wrap="none" rtlCol="0">
              <a:spAutoFit/>
            </a:bodyPr>
            <a:lstStyle/>
            <a:p>
              <a:r>
                <a:rPr lang="en-US" altLang="ja-JP" dirty="0"/>
                <a:t>Signal</a:t>
              </a:r>
              <a:endParaRPr kumimoji="1" lang="ja-JP" altLang="en-US" dirty="0"/>
            </a:p>
          </p:txBody>
        </p:sp>
        <p:sp>
          <p:nvSpPr>
            <p:cNvPr id="27" name="テキスト ボックス 26"/>
            <p:cNvSpPr txBox="1"/>
            <p:nvPr/>
          </p:nvSpPr>
          <p:spPr>
            <a:xfrm>
              <a:off x="5158658" y="3015481"/>
              <a:ext cx="300082" cy="369332"/>
            </a:xfrm>
            <a:prstGeom prst="rect">
              <a:avLst/>
            </a:prstGeom>
            <a:noFill/>
          </p:spPr>
          <p:txBody>
            <a:bodyPr wrap="none" rtlCol="0">
              <a:spAutoFit/>
            </a:bodyPr>
            <a:lstStyle/>
            <a:p>
              <a:r>
                <a:rPr kumimoji="1" lang="en-US" altLang="ja-JP" dirty="0"/>
                <a:t>+</a:t>
              </a:r>
              <a:endParaRPr kumimoji="1" lang="ja-JP" altLang="en-US" dirty="0"/>
            </a:p>
          </p:txBody>
        </p:sp>
        <p:sp>
          <p:nvSpPr>
            <p:cNvPr id="28" name="フリーフォーム 27"/>
            <p:cNvSpPr/>
            <p:nvPr/>
          </p:nvSpPr>
          <p:spPr>
            <a:xfrm rot="1795124">
              <a:off x="5550727" y="2739517"/>
              <a:ext cx="855126" cy="718536"/>
            </a:xfrm>
            <a:custGeom>
              <a:avLst/>
              <a:gdLst>
                <a:gd name="connsiteX0" fmla="*/ 0 w 2053768"/>
                <a:gd name="connsiteY0" fmla="*/ 1229408 h 1439323"/>
                <a:gd name="connsiteX1" fmla="*/ 756651 w 2053768"/>
                <a:gd name="connsiteY1" fmla="*/ 1094308 h 1439323"/>
                <a:gd name="connsiteX2" fmla="*/ 1621396 w 2053768"/>
                <a:gd name="connsiteY2" fmla="*/ 1432057 h 1439323"/>
                <a:gd name="connsiteX3" fmla="*/ 1688954 w 2053768"/>
                <a:gd name="connsiteY3" fmla="*/ 716029 h 1439323"/>
                <a:gd name="connsiteX4" fmla="*/ 2053768 w 2053768"/>
                <a:gd name="connsiteY4" fmla="*/ 0 h 143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768" h="1439323">
                  <a:moveTo>
                    <a:pt x="0" y="1229408"/>
                  </a:moveTo>
                  <a:cubicBezTo>
                    <a:pt x="243209" y="1144970"/>
                    <a:pt x="486418" y="1060533"/>
                    <a:pt x="756651" y="1094308"/>
                  </a:cubicBezTo>
                  <a:cubicBezTo>
                    <a:pt x="1026884" y="1128083"/>
                    <a:pt x="1466012" y="1495104"/>
                    <a:pt x="1621396" y="1432057"/>
                  </a:cubicBezTo>
                  <a:cubicBezTo>
                    <a:pt x="1776780" y="1369011"/>
                    <a:pt x="1616892" y="954705"/>
                    <a:pt x="1688954" y="716029"/>
                  </a:cubicBezTo>
                  <a:cubicBezTo>
                    <a:pt x="1761016" y="477353"/>
                    <a:pt x="2053768" y="0"/>
                    <a:pt x="2053768"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4715007" y="3855678"/>
              <a:ext cx="713507" cy="369332"/>
            </a:xfrm>
            <a:prstGeom prst="rect">
              <a:avLst/>
            </a:prstGeom>
            <a:noFill/>
          </p:spPr>
          <p:txBody>
            <a:bodyPr wrap="none" rtlCol="0">
              <a:spAutoFit/>
            </a:bodyPr>
            <a:lstStyle/>
            <a:p>
              <a:r>
                <a:rPr kumimoji="1" lang="en-US" altLang="ja-JP" dirty="0"/>
                <a:t>Noise</a:t>
              </a:r>
              <a:endParaRPr kumimoji="1" lang="ja-JP" altLang="en-US" dirty="0"/>
            </a:p>
          </p:txBody>
        </p:sp>
      </p:grpSp>
      <p:grpSp>
        <p:nvGrpSpPr>
          <p:cNvPr id="30" name="図形グループ 29"/>
          <p:cNvGrpSpPr/>
          <p:nvPr/>
        </p:nvGrpSpPr>
        <p:grpSpPr>
          <a:xfrm>
            <a:off x="8031628" y="3235010"/>
            <a:ext cx="855126" cy="1253245"/>
            <a:chOff x="8031628" y="3235010"/>
            <a:chExt cx="855126" cy="1253245"/>
          </a:xfrm>
        </p:grpSpPr>
        <p:sp>
          <p:nvSpPr>
            <p:cNvPr id="31" name="フリーフォーム 30"/>
            <p:cNvSpPr/>
            <p:nvPr/>
          </p:nvSpPr>
          <p:spPr>
            <a:xfrm rot="1795124">
              <a:off x="8031628" y="3235010"/>
              <a:ext cx="855126" cy="718536"/>
            </a:xfrm>
            <a:custGeom>
              <a:avLst/>
              <a:gdLst>
                <a:gd name="connsiteX0" fmla="*/ 0 w 2053768"/>
                <a:gd name="connsiteY0" fmla="*/ 1229408 h 1439323"/>
                <a:gd name="connsiteX1" fmla="*/ 756651 w 2053768"/>
                <a:gd name="connsiteY1" fmla="*/ 1094308 h 1439323"/>
                <a:gd name="connsiteX2" fmla="*/ 1621396 w 2053768"/>
                <a:gd name="connsiteY2" fmla="*/ 1432057 h 1439323"/>
                <a:gd name="connsiteX3" fmla="*/ 1688954 w 2053768"/>
                <a:gd name="connsiteY3" fmla="*/ 716029 h 1439323"/>
                <a:gd name="connsiteX4" fmla="*/ 2053768 w 2053768"/>
                <a:gd name="connsiteY4" fmla="*/ 0 h 1439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768" h="1439323">
                  <a:moveTo>
                    <a:pt x="0" y="1229408"/>
                  </a:moveTo>
                  <a:cubicBezTo>
                    <a:pt x="243209" y="1144970"/>
                    <a:pt x="486418" y="1060533"/>
                    <a:pt x="756651" y="1094308"/>
                  </a:cubicBezTo>
                  <a:cubicBezTo>
                    <a:pt x="1026884" y="1128083"/>
                    <a:pt x="1466012" y="1495104"/>
                    <a:pt x="1621396" y="1432057"/>
                  </a:cubicBezTo>
                  <a:cubicBezTo>
                    <a:pt x="1776780" y="1369011"/>
                    <a:pt x="1616892" y="954705"/>
                    <a:pt x="1688954" y="716029"/>
                  </a:cubicBezTo>
                  <a:cubicBezTo>
                    <a:pt x="1761016" y="477353"/>
                    <a:pt x="2053768" y="0"/>
                    <a:pt x="2053768"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8063078" y="4118923"/>
              <a:ext cx="737176" cy="369332"/>
            </a:xfrm>
            <a:prstGeom prst="rect">
              <a:avLst/>
            </a:prstGeom>
            <a:noFill/>
          </p:spPr>
          <p:txBody>
            <a:bodyPr wrap="none" rtlCol="0">
              <a:spAutoFit/>
            </a:bodyPr>
            <a:lstStyle/>
            <a:p>
              <a:r>
                <a:rPr lang="en-US" altLang="ja-JP" dirty="0"/>
                <a:t>Signal</a:t>
              </a:r>
              <a:endParaRPr kumimoji="1" lang="ja-JP" altLang="en-US" dirty="0"/>
            </a:p>
          </p:txBody>
        </p:sp>
      </p:grpSp>
      <p:sp>
        <p:nvSpPr>
          <p:cNvPr id="33" name="テキスト ボックス 32"/>
          <p:cNvSpPr txBox="1"/>
          <p:nvPr/>
        </p:nvSpPr>
        <p:spPr>
          <a:xfrm>
            <a:off x="765691" y="1411938"/>
            <a:ext cx="4181612" cy="369332"/>
          </a:xfrm>
          <a:prstGeom prst="rect">
            <a:avLst/>
          </a:prstGeom>
          <a:noFill/>
        </p:spPr>
        <p:txBody>
          <a:bodyPr wrap="square" rtlCol="0">
            <a:spAutoFit/>
          </a:bodyPr>
          <a:lstStyle/>
          <a:p>
            <a:r>
              <a:rPr kumimoji="1" lang="ja-JP" altLang="en-US" dirty="0"/>
              <a:t>セル前後の</a:t>
            </a:r>
            <a:r>
              <a:rPr kumimoji="1" lang="en-US" altLang="ja-JP" dirty="0"/>
              <a:t>2</a:t>
            </a:r>
            <a:r>
              <a:rPr kumimoji="1" lang="ja-JP" altLang="en-US" dirty="0"/>
              <a:t>つの信号の差をと</a:t>
            </a:r>
            <a:r>
              <a:rPr lang="ja-JP" altLang="en-US" dirty="0"/>
              <a:t>り、</a:t>
            </a:r>
            <a:endParaRPr lang="en-US" altLang="ja-JP" dirty="0"/>
          </a:p>
        </p:txBody>
      </p:sp>
      <p:cxnSp>
        <p:nvCxnSpPr>
          <p:cNvPr id="34" name="直線コネクタ 33"/>
          <p:cNvCxnSpPr>
            <a:stCxn id="9" idx="3"/>
          </p:cNvCxnSpPr>
          <p:nvPr/>
        </p:nvCxnSpPr>
        <p:spPr>
          <a:xfrm flipV="1">
            <a:off x="5552560" y="2435770"/>
            <a:ext cx="1449299" cy="317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a:stCxn id="13" idx="3"/>
          </p:cNvCxnSpPr>
          <p:nvPr/>
        </p:nvCxnSpPr>
        <p:spPr>
          <a:xfrm>
            <a:off x="5552559" y="4825944"/>
            <a:ext cx="1449300" cy="0"/>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flipV="1">
            <a:off x="7001859" y="2438945"/>
            <a:ext cx="0" cy="2386999"/>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7" name="下矢印 36"/>
          <p:cNvSpPr/>
          <p:nvPr/>
        </p:nvSpPr>
        <p:spPr>
          <a:xfrm rot="16200000">
            <a:off x="7338386" y="3368144"/>
            <a:ext cx="442394" cy="439083"/>
          </a:xfrm>
          <a:prstGeom prst="down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4566085" y="1411938"/>
            <a:ext cx="3634328" cy="646331"/>
          </a:xfrm>
          <a:prstGeom prst="rect">
            <a:avLst/>
          </a:prstGeom>
          <a:noFill/>
        </p:spPr>
        <p:txBody>
          <a:bodyPr wrap="none" rtlCol="0">
            <a:spAutoFit/>
          </a:bodyPr>
          <a:lstStyle/>
          <a:p>
            <a:pPr marL="342900" indent="-342900">
              <a:buFont typeface="+mj-lt"/>
              <a:buAutoNum type="arabicPeriod"/>
            </a:pPr>
            <a:r>
              <a:rPr kumimoji="1" lang="en-US" altLang="ja-JP" dirty="0">
                <a:solidFill>
                  <a:srgbClr val="FF0000"/>
                </a:solidFill>
              </a:rPr>
              <a:t>DC</a:t>
            </a:r>
            <a:r>
              <a:rPr kumimoji="1" lang="ja-JP" altLang="en-US" dirty="0">
                <a:solidFill>
                  <a:srgbClr val="FF0000"/>
                </a:solidFill>
              </a:rPr>
              <a:t>電圧レベルをそろえる</a:t>
            </a:r>
            <a:r>
              <a:rPr kumimoji="1" lang="ja-JP" altLang="en-US" dirty="0"/>
              <a:t>　ことで</a:t>
            </a:r>
            <a:endParaRPr kumimoji="1" lang="en-US" altLang="ja-JP" dirty="0"/>
          </a:p>
          <a:p>
            <a:pPr marL="342900" indent="-342900">
              <a:buFont typeface="+mj-lt"/>
              <a:buAutoNum type="arabicPeriod"/>
            </a:pPr>
            <a:r>
              <a:rPr kumimoji="1" lang="ja-JP" altLang="en-US" dirty="0">
                <a:solidFill>
                  <a:srgbClr val="FF0000"/>
                </a:solidFill>
              </a:rPr>
              <a:t>光源由来の同相雑音</a:t>
            </a:r>
            <a:r>
              <a:rPr kumimoji="1" lang="ja-JP" altLang="en-US" dirty="0"/>
              <a:t>を除去</a:t>
            </a:r>
          </a:p>
        </p:txBody>
      </p:sp>
      <p:sp>
        <p:nvSpPr>
          <p:cNvPr id="39" name="テキスト ボックス 38"/>
          <p:cNvSpPr txBox="1"/>
          <p:nvPr/>
        </p:nvSpPr>
        <p:spPr>
          <a:xfrm>
            <a:off x="7267501" y="2878374"/>
            <a:ext cx="877163" cy="369332"/>
          </a:xfrm>
          <a:prstGeom prst="rect">
            <a:avLst/>
          </a:prstGeom>
          <a:noFill/>
        </p:spPr>
        <p:txBody>
          <a:bodyPr wrap="none" rtlCol="0">
            <a:spAutoFit/>
          </a:bodyPr>
          <a:lstStyle/>
          <a:p>
            <a:r>
              <a:rPr kumimoji="1" lang="ja-JP" altLang="en-US" dirty="0"/>
              <a:t>回路へ</a:t>
            </a:r>
          </a:p>
        </p:txBody>
      </p:sp>
      <p:grpSp>
        <p:nvGrpSpPr>
          <p:cNvPr id="40" name="図形グループ 39"/>
          <p:cNvGrpSpPr/>
          <p:nvPr/>
        </p:nvGrpSpPr>
        <p:grpSpPr>
          <a:xfrm>
            <a:off x="4386793" y="4989760"/>
            <a:ext cx="2615066" cy="1289149"/>
            <a:chOff x="4386793" y="4989760"/>
            <a:chExt cx="2615066" cy="1289149"/>
          </a:xfrm>
        </p:grpSpPr>
        <p:sp>
          <p:nvSpPr>
            <p:cNvPr id="41" name="角丸四角形吹き出し 40"/>
            <p:cNvSpPr/>
            <p:nvPr/>
          </p:nvSpPr>
          <p:spPr>
            <a:xfrm>
              <a:off x="4386793" y="4989760"/>
              <a:ext cx="2615066" cy="1289149"/>
            </a:xfrm>
            <a:prstGeom prst="wedgeRoundRectCallout">
              <a:avLst>
                <a:gd name="adj1" fmla="val 25132"/>
                <a:gd name="adj2" fmla="val -62939"/>
                <a:gd name="adj3"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フリーフォーム 41"/>
            <p:cNvSpPr/>
            <p:nvPr/>
          </p:nvSpPr>
          <p:spPr>
            <a:xfrm rot="190190">
              <a:off x="4788460" y="5181496"/>
              <a:ext cx="261484" cy="746836"/>
            </a:xfrm>
            <a:custGeom>
              <a:avLst/>
              <a:gdLst>
                <a:gd name="connsiteX0" fmla="*/ 4031 w 530985"/>
                <a:gd name="connsiteY0" fmla="*/ 1638383 h 1638383"/>
                <a:gd name="connsiteX1" fmla="*/ 31054 w 530985"/>
                <a:gd name="connsiteY1" fmla="*/ 3677 h 1638383"/>
                <a:gd name="connsiteX2" fmla="*/ 233729 w 530985"/>
                <a:gd name="connsiteY2" fmla="*/ 1165534 h 1638383"/>
                <a:gd name="connsiteX3" fmla="*/ 247240 w 530985"/>
                <a:gd name="connsiteY3" fmla="*/ 165796 h 1638383"/>
                <a:gd name="connsiteX4" fmla="*/ 382357 w 530985"/>
                <a:gd name="connsiteY4" fmla="*/ 881825 h 1638383"/>
                <a:gd name="connsiteX5" fmla="*/ 449915 w 530985"/>
                <a:gd name="connsiteY5" fmla="*/ 246856 h 1638383"/>
                <a:gd name="connsiteX6" fmla="*/ 530985 w 530985"/>
                <a:gd name="connsiteY6" fmla="*/ 1152024 h 16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85" h="1638383">
                  <a:moveTo>
                    <a:pt x="4031" y="1638383"/>
                  </a:moveTo>
                  <a:cubicBezTo>
                    <a:pt x="-1599" y="860434"/>
                    <a:pt x="-7229" y="82485"/>
                    <a:pt x="31054" y="3677"/>
                  </a:cubicBezTo>
                  <a:cubicBezTo>
                    <a:pt x="69337" y="-75131"/>
                    <a:pt x="197698" y="1138514"/>
                    <a:pt x="233729" y="1165534"/>
                  </a:cubicBezTo>
                  <a:cubicBezTo>
                    <a:pt x="269760" y="1192554"/>
                    <a:pt x="222469" y="213081"/>
                    <a:pt x="247240" y="165796"/>
                  </a:cubicBezTo>
                  <a:cubicBezTo>
                    <a:pt x="272011" y="118511"/>
                    <a:pt x="348578" y="868315"/>
                    <a:pt x="382357" y="881825"/>
                  </a:cubicBezTo>
                  <a:cubicBezTo>
                    <a:pt x="416136" y="895335"/>
                    <a:pt x="425144" y="201823"/>
                    <a:pt x="449915" y="246856"/>
                  </a:cubicBezTo>
                  <a:cubicBezTo>
                    <a:pt x="474686" y="291889"/>
                    <a:pt x="530985" y="1152024"/>
                    <a:pt x="530985" y="1152024"/>
                  </a:cubicBezTo>
                </a:path>
              </a:pathLst>
            </a:cu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3" name="テキスト ボックス 42"/>
            <p:cNvSpPr txBox="1"/>
            <p:nvPr/>
          </p:nvSpPr>
          <p:spPr>
            <a:xfrm>
              <a:off x="4658761" y="5857429"/>
              <a:ext cx="713507" cy="369332"/>
            </a:xfrm>
            <a:prstGeom prst="rect">
              <a:avLst/>
            </a:prstGeom>
            <a:noFill/>
          </p:spPr>
          <p:txBody>
            <a:bodyPr wrap="none" rtlCol="0">
              <a:spAutoFit/>
            </a:bodyPr>
            <a:lstStyle/>
            <a:p>
              <a:r>
                <a:rPr kumimoji="1" lang="en-US" altLang="ja-JP" dirty="0"/>
                <a:t>Noise</a:t>
              </a:r>
              <a:endParaRPr kumimoji="1" lang="ja-JP" altLang="en-US" dirty="0"/>
            </a:p>
          </p:txBody>
        </p:sp>
        <p:cxnSp>
          <p:nvCxnSpPr>
            <p:cNvPr id="44" name="直線矢印コネクタ 43"/>
            <p:cNvCxnSpPr>
              <a:endCxn id="47" idx="3"/>
            </p:cNvCxnSpPr>
            <p:nvPr/>
          </p:nvCxnSpPr>
          <p:spPr>
            <a:xfrm>
              <a:off x="5269754" y="5582177"/>
              <a:ext cx="483785" cy="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45" name="図形グループ 44"/>
            <p:cNvGrpSpPr/>
            <p:nvPr/>
          </p:nvGrpSpPr>
          <p:grpSpPr>
            <a:xfrm>
              <a:off x="5706885" y="5196338"/>
              <a:ext cx="717135" cy="771677"/>
              <a:chOff x="5706885" y="5196338"/>
              <a:chExt cx="717135" cy="771677"/>
            </a:xfrm>
          </p:grpSpPr>
          <p:sp>
            <p:nvSpPr>
              <p:cNvPr id="47" name="二等辺三角形 46"/>
              <p:cNvSpPr/>
              <p:nvPr/>
            </p:nvSpPr>
            <p:spPr>
              <a:xfrm rot="5400000">
                <a:off x="5702941" y="5246936"/>
                <a:ext cx="771677" cy="670481"/>
              </a:xfrm>
              <a:prstGeom prst="triangle">
                <a:avLst/>
              </a:prstGeom>
              <a:solidFill>
                <a:schemeClr val="bg1">
                  <a:alpha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kumimoji="1" lang="ja-JP" altLang="en-US" sz="1200" dirty="0">
                  <a:solidFill>
                    <a:schemeClr val="tx1"/>
                  </a:solidFill>
                </a:endParaRPr>
              </a:p>
            </p:txBody>
          </p:sp>
          <p:sp>
            <p:nvSpPr>
              <p:cNvPr id="48" name="テキスト ボックス 47"/>
              <p:cNvSpPr txBox="1"/>
              <p:nvPr/>
            </p:nvSpPr>
            <p:spPr>
              <a:xfrm>
                <a:off x="5706885" y="5385392"/>
                <a:ext cx="634834" cy="369332"/>
              </a:xfrm>
              <a:prstGeom prst="rect">
                <a:avLst/>
              </a:prstGeom>
              <a:noFill/>
            </p:spPr>
            <p:txBody>
              <a:bodyPr wrap="none" rtlCol="0">
                <a:spAutoFit/>
              </a:bodyPr>
              <a:lstStyle/>
              <a:p>
                <a:r>
                  <a:rPr kumimoji="1" lang="en-US" altLang="ja-JP" dirty="0"/>
                  <a:t>AMP</a:t>
                </a:r>
                <a:endParaRPr kumimoji="1" lang="ja-JP" altLang="en-US" dirty="0"/>
              </a:p>
            </p:txBody>
          </p:sp>
        </p:grpSp>
        <p:cxnSp>
          <p:nvCxnSpPr>
            <p:cNvPr id="46" name="直線矢印コネクタ 45"/>
            <p:cNvCxnSpPr/>
            <p:nvPr/>
          </p:nvCxnSpPr>
          <p:spPr>
            <a:xfrm>
              <a:off x="6424020" y="5582177"/>
              <a:ext cx="419079" cy="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859013" y="2520410"/>
            <a:ext cx="5435004" cy="3858668"/>
            <a:chOff x="859013" y="2774407"/>
            <a:chExt cx="5435004" cy="3858668"/>
          </a:xfrm>
        </p:grpSpPr>
        <p:grpSp>
          <p:nvGrpSpPr>
            <p:cNvPr id="50" name="図形グループ 49"/>
            <p:cNvGrpSpPr/>
            <p:nvPr/>
          </p:nvGrpSpPr>
          <p:grpSpPr>
            <a:xfrm>
              <a:off x="859013" y="2774407"/>
              <a:ext cx="5435004" cy="3858668"/>
              <a:chOff x="1566855" y="2792048"/>
              <a:chExt cx="5435004" cy="3858668"/>
            </a:xfrm>
          </p:grpSpPr>
          <p:sp>
            <p:nvSpPr>
              <p:cNvPr id="53" name="角丸四角形吹き出し 52"/>
              <p:cNvSpPr/>
              <p:nvPr/>
            </p:nvSpPr>
            <p:spPr>
              <a:xfrm>
                <a:off x="1566855" y="2792048"/>
                <a:ext cx="5435004" cy="3858668"/>
              </a:xfrm>
              <a:prstGeom prst="wedgeRoundRectCallout">
                <a:avLst>
                  <a:gd name="adj1" fmla="val 56671"/>
                  <a:gd name="adj2" fmla="val -21206"/>
                  <a:gd name="adj3" fmla="val 1666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4" name="図 53"/>
              <p:cNvPicPr>
                <a:picLocks noChangeAspect="1"/>
              </p:cNvPicPr>
              <p:nvPr/>
            </p:nvPicPr>
            <p:blipFill>
              <a:blip r:embed="rId3"/>
              <a:stretch>
                <a:fillRect/>
              </a:stretch>
            </p:blipFill>
            <p:spPr>
              <a:xfrm>
                <a:off x="2044091" y="2848396"/>
                <a:ext cx="4338533" cy="3784679"/>
              </a:xfrm>
              <a:prstGeom prst="rect">
                <a:avLst/>
              </a:prstGeom>
            </p:spPr>
          </p:pic>
        </p:grpSp>
        <p:sp>
          <p:nvSpPr>
            <p:cNvPr id="51" name="円/楕円 50"/>
            <p:cNvSpPr/>
            <p:nvPr/>
          </p:nvSpPr>
          <p:spPr>
            <a:xfrm>
              <a:off x="2701706" y="4392647"/>
              <a:ext cx="2456952" cy="196370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004221" y="5979671"/>
              <a:ext cx="2058376" cy="369332"/>
            </a:xfrm>
            <a:prstGeom prst="rect">
              <a:avLst/>
            </a:prstGeom>
            <a:solidFill>
              <a:schemeClr val="bg1"/>
            </a:solidFill>
          </p:spPr>
          <p:txBody>
            <a:bodyPr wrap="none" rtlCol="0">
              <a:spAutoFit/>
            </a:bodyPr>
            <a:lstStyle/>
            <a:p>
              <a:r>
                <a:rPr kumimoji="1" lang="ja-JP" altLang="en-US" dirty="0">
                  <a:solidFill>
                    <a:srgbClr val="FF0000"/>
                  </a:solidFill>
                </a:rPr>
                <a:t>オートバランス制御</a:t>
              </a:r>
            </a:p>
          </p:txBody>
        </p:sp>
      </p:grpSp>
      <p:sp>
        <p:nvSpPr>
          <p:cNvPr id="5" name="テキスト ボックス 4"/>
          <p:cNvSpPr txBox="1"/>
          <p:nvPr/>
        </p:nvSpPr>
        <p:spPr>
          <a:xfrm>
            <a:off x="457200" y="911413"/>
            <a:ext cx="2005677" cy="400110"/>
          </a:xfrm>
          <a:prstGeom prst="rect">
            <a:avLst/>
          </a:prstGeom>
          <a:noFill/>
        </p:spPr>
        <p:txBody>
          <a:bodyPr wrap="none" rtlCol="0">
            <a:spAutoFit/>
          </a:bodyPr>
          <a:lstStyle/>
          <a:p>
            <a:pPr marL="285750" indent="-285750">
              <a:buFont typeface="Wingdings" charset="2"/>
              <a:buChar char="²"/>
            </a:pPr>
            <a:r>
              <a:rPr kumimoji="1" lang="ja-JP" altLang="en-US" sz="2000" dirty="0"/>
              <a:t>差動受光原理</a:t>
            </a:r>
          </a:p>
        </p:txBody>
      </p:sp>
      <p:sp>
        <p:nvSpPr>
          <p:cNvPr id="3" name="日付プレースホルダー 2"/>
          <p:cNvSpPr>
            <a:spLocks noGrp="1"/>
          </p:cNvSpPr>
          <p:nvPr>
            <p:ph type="dt" sz="half" idx="10"/>
          </p:nvPr>
        </p:nvSpPr>
        <p:spPr/>
        <p:txBody>
          <a:bodyPr/>
          <a:lstStyle/>
          <a:p>
            <a:r>
              <a:rPr kumimoji="1" lang="en-US" altLang="ja-JP"/>
              <a:t>2018/11/2 DECIGO workshop @</a:t>
            </a:r>
            <a:r>
              <a:rPr kumimoji="1" lang="ja-JP" altLang="en-US"/>
              <a:t>名古屋大学</a:t>
            </a:r>
          </a:p>
        </p:txBody>
      </p:sp>
    </p:spTree>
    <p:extLst>
      <p:ext uri="{BB962C8B-B14F-4D97-AF65-F5344CB8AC3E}">
        <p14:creationId xmlns:p14="http://schemas.microsoft.com/office/powerpoint/2010/main" val="393885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linds(horizontal)">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図 88"/>
          <p:cNvPicPr>
            <a:picLocks noChangeAspect="1"/>
          </p:cNvPicPr>
          <p:nvPr/>
        </p:nvPicPr>
        <p:blipFill rotWithShape="1">
          <a:blip r:embed="rId3"/>
          <a:srcRect l="3855" t="17933" r="3716" b="4586"/>
          <a:stretch/>
        </p:blipFill>
        <p:spPr>
          <a:xfrm>
            <a:off x="2609605" y="3192367"/>
            <a:ext cx="3976675" cy="3318935"/>
          </a:xfrm>
          <a:prstGeom prst="rect">
            <a:avLst/>
          </a:prstGeom>
          <a:ln>
            <a:noFill/>
          </a:ln>
          <a:effectLst/>
        </p:spPr>
      </p:pic>
      <p:sp>
        <p:nvSpPr>
          <p:cNvPr id="6" name="タイトル 1"/>
          <p:cNvSpPr>
            <a:spLocks noGrp="1"/>
          </p:cNvSpPr>
          <p:nvPr>
            <p:ph type="title"/>
          </p:nvPr>
        </p:nvSpPr>
        <p:spPr>
          <a:xfrm>
            <a:off x="457200" y="13167"/>
            <a:ext cx="8229600" cy="1143000"/>
          </a:xfrm>
        </p:spPr>
        <p:txBody>
          <a:bodyPr>
            <a:normAutofit/>
          </a:bodyPr>
          <a:lstStyle/>
          <a:p>
            <a:r>
              <a:rPr kumimoji="1" lang="ja-JP" altLang="en-US"/>
              <a:t>絶対安定度評価</a:t>
            </a:r>
            <a:endParaRPr kumimoji="1" lang="ja-JP" altLang="en-US" dirty="0"/>
          </a:p>
        </p:txBody>
      </p:sp>
      <p:sp>
        <p:nvSpPr>
          <p:cNvPr id="7" name="テキスト ボックス 6"/>
          <p:cNvSpPr txBox="1"/>
          <p:nvPr/>
        </p:nvSpPr>
        <p:spPr>
          <a:xfrm>
            <a:off x="1851428" y="1773098"/>
            <a:ext cx="1222811" cy="338554"/>
          </a:xfrm>
          <a:prstGeom prst="rect">
            <a:avLst/>
          </a:prstGeom>
          <a:noFill/>
          <a:ln>
            <a:solidFill>
              <a:schemeClr val="tx1"/>
            </a:solidFill>
          </a:ln>
          <a:effectLst/>
        </p:spPr>
        <p:txBody>
          <a:bodyPr wrap="none" rtlCol="0">
            <a:spAutoFit/>
          </a:bodyPr>
          <a:lstStyle/>
          <a:p>
            <a:r>
              <a:rPr kumimoji="1" lang="en-US" altLang="ja-JP" sz="1600" dirty="0"/>
              <a:t>BBM2</a:t>
            </a:r>
            <a:r>
              <a:rPr kumimoji="1" lang="ja-JP" altLang="en-US" sz="1600" dirty="0"/>
              <a:t>　</a:t>
            </a:r>
            <a:r>
              <a:rPr kumimoji="1" lang="en-US" altLang="ja-JP" sz="1600" dirty="0"/>
              <a:t>laser</a:t>
            </a:r>
            <a:endParaRPr kumimoji="1" lang="ja-JP" altLang="en-US" sz="1600" dirty="0"/>
          </a:p>
        </p:txBody>
      </p:sp>
      <p:sp>
        <p:nvSpPr>
          <p:cNvPr id="8" name="テキスト ボックス 7"/>
          <p:cNvSpPr txBox="1"/>
          <p:nvPr/>
        </p:nvSpPr>
        <p:spPr>
          <a:xfrm>
            <a:off x="1848160" y="2523157"/>
            <a:ext cx="1225716" cy="338554"/>
          </a:xfrm>
          <a:prstGeom prst="rect">
            <a:avLst/>
          </a:prstGeom>
          <a:noFill/>
          <a:ln>
            <a:solidFill>
              <a:schemeClr val="tx1"/>
            </a:solidFill>
          </a:ln>
          <a:effectLst/>
        </p:spPr>
        <p:txBody>
          <a:bodyPr wrap="none" rtlCol="0">
            <a:spAutoFit/>
          </a:bodyPr>
          <a:lstStyle/>
          <a:p>
            <a:r>
              <a:rPr kumimoji="1" lang="en-US" altLang="ja-JP" sz="1600" dirty="0"/>
              <a:t>BBM3   laser</a:t>
            </a:r>
            <a:endParaRPr kumimoji="1" lang="ja-JP" altLang="en-US" sz="1600" dirty="0"/>
          </a:p>
        </p:txBody>
      </p:sp>
      <p:sp>
        <p:nvSpPr>
          <p:cNvPr id="9" name="円/楕円 8"/>
          <p:cNvSpPr/>
          <p:nvPr/>
        </p:nvSpPr>
        <p:spPr>
          <a:xfrm>
            <a:off x="4290093" y="2293542"/>
            <a:ext cx="434434" cy="185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758235" y="1606171"/>
            <a:ext cx="1232128" cy="338554"/>
          </a:xfrm>
          <a:prstGeom prst="rect">
            <a:avLst/>
          </a:prstGeom>
          <a:noFill/>
          <a:effectLst/>
        </p:spPr>
        <p:txBody>
          <a:bodyPr wrap="none" rtlCol="0">
            <a:spAutoFit/>
          </a:bodyPr>
          <a:lstStyle/>
          <a:p>
            <a:r>
              <a:rPr kumimoji="1" lang="en-US" altLang="ja-JP" sz="1600" dirty="0"/>
              <a:t>3 dB coupler</a:t>
            </a:r>
            <a:endParaRPr kumimoji="1" lang="ja-JP" altLang="en-US" sz="1600" dirty="0"/>
          </a:p>
        </p:txBody>
      </p:sp>
      <p:cxnSp>
        <p:nvCxnSpPr>
          <p:cNvPr id="11" name="曲線コネクタ 10"/>
          <p:cNvCxnSpPr>
            <a:stCxn id="7" idx="3"/>
            <a:endCxn id="9" idx="2"/>
          </p:cNvCxnSpPr>
          <p:nvPr/>
        </p:nvCxnSpPr>
        <p:spPr>
          <a:xfrm>
            <a:off x="3074239" y="1942375"/>
            <a:ext cx="1215854" cy="444079"/>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曲線コネクタ 11"/>
          <p:cNvCxnSpPr>
            <a:stCxn id="8" idx="3"/>
            <a:endCxn id="9" idx="2"/>
          </p:cNvCxnSpPr>
          <p:nvPr/>
        </p:nvCxnSpPr>
        <p:spPr>
          <a:xfrm flipV="1">
            <a:off x="3073876" y="2386454"/>
            <a:ext cx="1216217" cy="305980"/>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片側の 2 つの角を切り取った四角形 12"/>
          <p:cNvSpPr/>
          <p:nvPr/>
        </p:nvSpPr>
        <p:spPr>
          <a:xfrm rot="5400000">
            <a:off x="5145059" y="2107075"/>
            <a:ext cx="369331" cy="560755"/>
          </a:xfrm>
          <a:prstGeom prst="snip2SameRect">
            <a:avLst>
              <a:gd name="adj1" fmla="val 25679"/>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dirty="0">
                <a:solidFill>
                  <a:srgbClr val="000000"/>
                </a:solidFill>
              </a:rPr>
              <a:t>PD</a:t>
            </a:r>
            <a:endParaRPr kumimoji="1" lang="ja-JP" altLang="en-US" dirty="0">
              <a:solidFill>
                <a:srgbClr val="000000"/>
              </a:solidFill>
            </a:endParaRPr>
          </a:p>
        </p:txBody>
      </p:sp>
      <p:cxnSp>
        <p:nvCxnSpPr>
          <p:cNvPr id="14" name="直線コネクタ 13"/>
          <p:cNvCxnSpPr>
            <a:stCxn id="9" idx="6"/>
            <a:endCxn id="13" idx="1"/>
          </p:cNvCxnSpPr>
          <p:nvPr/>
        </p:nvCxnSpPr>
        <p:spPr>
          <a:xfrm>
            <a:off x="4724527" y="2386454"/>
            <a:ext cx="324820" cy="9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5049347" y="1850167"/>
            <a:ext cx="561572" cy="338554"/>
          </a:xfrm>
          <a:prstGeom prst="rect">
            <a:avLst/>
          </a:prstGeom>
          <a:noFill/>
          <a:effectLst/>
        </p:spPr>
        <p:txBody>
          <a:bodyPr wrap="none" rtlCol="0">
            <a:spAutoFit/>
          </a:bodyPr>
          <a:lstStyle/>
          <a:p>
            <a:r>
              <a:rPr kumimoji="1" lang="en-US" altLang="ja-JP" sz="1600" dirty="0"/>
              <a:t>beat</a:t>
            </a:r>
            <a:endParaRPr kumimoji="1" lang="ja-JP" altLang="en-US" sz="1600" dirty="0"/>
          </a:p>
        </p:txBody>
      </p:sp>
      <p:graphicFrame>
        <p:nvGraphicFramePr>
          <p:cNvPr id="21" name="オブジェクト 20"/>
          <p:cNvGraphicFramePr>
            <a:graphicFrameLocks noChangeAspect="1"/>
          </p:cNvGraphicFramePr>
          <p:nvPr>
            <p:extLst/>
          </p:nvPr>
        </p:nvGraphicFramePr>
        <p:xfrm>
          <a:off x="708860" y="2383973"/>
          <a:ext cx="898525" cy="647700"/>
        </p:xfrm>
        <a:graphic>
          <a:graphicData uri="http://schemas.openxmlformats.org/presentationml/2006/ole">
            <mc:AlternateContent xmlns:mc="http://schemas.openxmlformats.org/markup-compatibility/2006">
              <mc:Choice xmlns:v="urn:schemas-microsoft-com:vml" Requires="v">
                <p:oleObj spid="_x0000_s2369" name="数式" r:id="rId4" imgW="546100" imgH="393700" progId="Equation.3">
                  <p:embed/>
                </p:oleObj>
              </mc:Choice>
              <mc:Fallback>
                <p:oleObj name="数式" r:id="rId4" imgW="546100" imgH="393700" progId="Equation.3">
                  <p:embed/>
                  <p:pic>
                    <p:nvPicPr>
                      <p:cNvPr id="21" name="オブジェクト 20"/>
                      <p:cNvPicPr/>
                      <p:nvPr/>
                    </p:nvPicPr>
                    <p:blipFill>
                      <a:blip r:embed="rId5"/>
                      <a:stretch>
                        <a:fillRect/>
                      </a:stretch>
                    </p:blipFill>
                    <p:spPr>
                      <a:xfrm>
                        <a:off x="708860" y="2383973"/>
                        <a:ext cx="898525" cy="647700"/>
                      </a:xfrm>
                      <a:prstGeom prst="rect">
                        <a:avLst/>
                      </a:prstGeom>
                    </p:spPr>
                  </p:pic>
                </p:oleObj>
              </mc:Fallback>
            </mc:AlternateContent>
          </a:graphicData>
        </a:graphic>
      </p:graphicFrame>
      <p:graphicFrame>
        <p:nvGraphicFramePr>
          <p:cNvPr id="22" name="オブジェクト 21"/>
          <p:cNvGraphicFramePr>
            <a:graphicFrameLocks noChangeAspect="1"/>
          </p:cNvGraphicFramePr>
          <p:nvPr>
            <p:extLst/>
          </p:nvPr>
        </p:nvGraphicFramePr>
        <p:xfrm>
          <a:off x="743785" y="1506754"/>
          <a:ext cx="863600" cy="922337"/>
        </p:xfrm>
        <a:graphic>
          <a:graphicData uri="http://schemas.openxmlformats.org/presentationml/2006/ole">
            <mc:AlternateContent xmlns:mc="http://schemas.openxmlformats.org/markup-compatibility/2006">
              <mc:Choice xmlns:v="urn:schemas-microsoft-com:vml" Requires="v">
                <p:oleObj spid="_x0000_s2370" name="数式" r:id="rId6" imgW="546100" imgH="584200" progId="Equation.3">
                  <p:embed/>
                </p:oleObj>
              </mc:Choice>
              <mc:Fallback>
                <p:oleObj name="数式" r:id="rId6" imgW="546100" imgH="584200" progId="Equation.3">
                  <p:embed/>
                  <p:pic>
                    <p:nvPicPr>
                      <p:cNvPr id="22" name="オブジェクト 21"/>
                      <p:cNvPicPr/>
                      <p:nvPr/>
                    </p:nvPicPr>
                    <p:blipFill>
                      <a:blip r:embed="rId7"/>
                      <a:stretch>
                        <a:fillRect/>
                      </a:stretch>
                    </p:blipFill>
                    <p:spPr>
                      <a:xfrm>
                        <a:off x="743785" y="1506754"/>
                        <a:ext cx="863600" cy="922337"/>
                      </a:xfrm>
                      <a:prstGeom prst="rect">
                        <a:avLst/>
                      </a:prstGeom>
                    </p:spPr>
                  </p:pic>
                </p:oleObj>
              </mc:Fallback>
            </mc:AlternateContent>
          </a:graphicData>
        </a:graphic>
      </p:graphicFrame>
      <p:sp>
        <p:nvSpPr>
          <p:cNvPr id="24" name="テキスト ボックス 23"/>
          <p:cNvSpPr txBox="1"/>
          <p:nvPr/>
        </p:nvSpPr>
        <p:spPr>
          <a:xfrm>
            <a:off x="4724527" y="2608629"/>
            <a:ext cx="1210588" cy="338554"/>
          </a:xfrm>
          <a:prstGeom prst="rect">
            <a:avLst/>
          </a:prstGeom>
          <a:noFill/>
        </p:spPr>
        <p:txBody>
          <a:bodyPr wrap="none" rtlCol="0">
            <a:spAutoFit/>
          </a:bodyPr>
          <a:lstStyle/>
          <a:p>
            <a:r>
              <a:rPr kumimoji="1" lang="ja-JP" altLang="en-US" sz="1600" dirty="0"/>
              <a:t>差周波検出</a:t>
            </a:r>
          </a:p>
        </p:txBody>
      </p:sp>
      <p:cxnSp>
        <p:nvCxnSpPr>
          <p:cNvPr id="45" name="直線コネクタ 44"/>
          <p:cNvCxnSpPr>
            <a:stCxn id="13" idx="3"/>
            <a:endCxn id="46" idx="1"/>
          </p:cNvCxnSpPr>
          <p:nvPr/>
        </p:nvCxnSpPr>
        <p:spPr>
          <a:xfrm>
            <a:off x="5610102" y="2387453"/>
            <a:ext cx="732625" cy="6580"/>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8" name="図形グループ 87"/>
          <p:cNvGrpSpPr/>
          <p:nvPr/>
        </p:nvGrpSpPr>
        <p:grpSpPr>
          <a:xfrm>
            <a:off x="2265012" y="3489801"/>
            <a:ext cx="3272065" cy="3301234"/>
            <a:chOff x="423789" y="3236994"/>
            <a:chExt cx="3477750" cy="3596614"/>
          </a:xfrm>
        </p:grpSpPr>
        <p:sp>
          <p:nvSpPr>
            <p:cNvPr id="70" name="テキスト ボックス 69"/>
            <p:cNvSpPr txBox="1"/>
            <p:nvPr/>
          </p:nvSpPr>
          <p:spPr>
            <a:xfrm>
              <a:off x="2372278" y="6464762"/>
              <a:ext cx="1529261" cy="368846"/>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71" name="テキスト ボックス 70"/>
            <p:cNvSpPr txBox="1"/>
            <p:nvPr/>
          </p:nvSpPr>
          <p:spPr>
            <a:xfrm rot="16200000">
              <a:off x="-699411" y="4360194"/>
              <a:ext cx="2615732" cy="369332"/>
            </a:xfrm>
            <a:prstGeom prst="rect">
              <a:avLst/>
            </a:prstGeom>
            <a:noFill/>
          </p:spPr>
          <p:txBody>
            <a:bodyPr wrap="none" rtlCol="0">
              <a:spAutoFit/>
            </a:bodyPr>
            <a:lstStyle/>
            <a:p>
              <a:r>
                <a:rPr kumimoji="1" lang="en-US" altLang="ja-JP" sz="1600" dirty="0"/>
                <a:t>Frequency Noise [Hz/√Hz]</a:t>
              </a:r>
              <a:endParaRPr kumimoji="1" lang="ja-JP" altLang="en-US" sz="1600" dirty="0"/>
            </a:p>
          </p:txBody>
        </p:sp>
      </p:grpSp>
      <p:sp>
        <p:nvSpPr>
          <p:cNvPr id="86" name="テキスト ボックス 85"/>
          <p:cNvSpPr txBox="1"/>
          <p:nvPr/>
        </p:nvSpPr>
        <p:spPr>
          <a:xfrm>
            <a:off x="457200" y="956112"/>
            <a:ext cx="5622052" cy="400110"/>
          </a:xfrm>
          <a:prstGeom prst="rect">
            <a:avLst/>
          </a:prstGeom>
          <a:noFill/>
        </p:spPr>
        <p:txBody>
          <a:bodyPr wrap="none" rtlCol="0">
            <a:spAutoFit/>
          </a:bodyPr>
          <a:lstStyle/>
          <a:p>
            <a:pPr marL="342900" indent="-342900">
              <a:buFont typeface="Wingdings" charset="2"/>
              <a:buChar char="²"/>
            </a:pPr>
            <a:r>
              <a:rPr lang="ja-JP" altLang="en-US" sz="2000" dirty="0"/>
              <a:t>絶対周波数安定度</a:t>
            </a:r>
            <a:r>
              <a:rPr kumimoji="1" lang="ja-JP" altLang="en-US" sz="2000" dirty="0"/>
              <a:t>評価</a:t>
            </a:r>
            <a:r>
              <a:rPr kumimoji="1" lang="en-US" altLang="ja-JP" sz="2000" dirty="0"/>
              <a:t>(</a:t>
            </a:r>
            <a:r>
              <a:rPr kumimoji="1" lang="ja-JP" altLang="en-US" sz="2000" dirty="0"/>
              <a:t>周波数雑音スペクトル</a:t>
            </a:r>
            <a:r>
              <a:rPr kumimoji="1" lang="en-US" altLang="ja-JP" sz="2000" dirty="0"/>
              <a:t>)</a:t>
            </a:r>
            <a:endParaRPr kumimoji="1" lang="ja-JP" altLang="en-US" sz="2000" dirty="0"/>
          </a:p>
        </p:txBody>
      </p:sp>
      <p:sp>
        <p:nvSpPr>
          <p:cNvPr id="87" name="テキスト ボックス 86"/>
          <p:cNvSpPr txBox="1"/>
          <p:nvPr/>
        </p:nvSpPr>
        <p:spPr>
          <a:xfrm>
            <a:off x="3729499" y="3041508"/>
            <a:ext cx="2095445" cy="338554"/>
          </a:xfrm>
          <a:prstGeom prst="rect">
            <a:avLst/>
          </a:prstGeom>
          <a:noFill/>
        </p:spPr>
        <p:txBody>
          <a:bodyPr wrap="none" rtlCol="0">
            <a:spAutoFit/>
          </a:bodyPr>
          <a:lstStyle/>
          <a:p>
            <a:r>
              <a:rPr lang="ja-JP" altLang="en-US" sz="1600" dirty="0"/>
              <a:t>周波数</a:t>
            </a:r>
            <a:r>
              <a:rPr kumimoji="1" lang="ja-JP" altLang="en-US" sz="1600" dirty="0"/>
              <a:t>雑音スペクトル</a:t>
            </a:r>
          </a:p>
        </p:txBody>
      </p:sp>
      <p:cxnSp>
        <p:nvCxnSpPr>
          <p:cNvPr id="90" name="直線コネクタ 89"/>
          <p:cNvCxnSpPr/>
          <p:nvPr/>
        </p:nvCxnSpPr>
        <p:spPr>
          <a:xfrm flipH="1">
            <a:off x="3029579" y="5528629"/>
            <a:ext cx="3335997" cy="0"/>
          </a:xfrm>
          <a:prstGeom prst="line">
            <a:avLst/>
          </a:prstGeom>
          <a:ln>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p:cNvCxnSpPr/>
          <p:nvPr/>
        </p:nvCxnSpPr>
        <p:spPr>
          <a:xfrm flipH="1">
            <a:off x="3014637" y="4336324"/>
            <a:ext cx="949155"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13" name="左カーブ矢印 112"/>
          <p:cNvSpPr/>
          <p:nvPr/>
        </p:nvSpPr>
        <p:spPr>
          <a:xfrm rot="2648400">
            <a:off x="7271349" y="2742869"/>
            <a:ext cx="1063513" cy="2742918"/>
          </a:xfrm>
          <a:prstGeom prst="curvedLeftArrow">
            <a:avLst>
              <a:gd name="adj1" fmla="val 25000"/>
              <a:gd name="adj2" fmla="val 76465"/>
              <a:gd name="adj3" fmla="val 378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フリーフォーム 24"/>
          <p:cNvSpPr/>
          <p:nvPr/>
        </p:nvSpPr>
        <p:spPr>
          <a:xfrm>
            <a:off x="3062941" y="3694809"/>
            <a:ext cx="3331882" cy="1818487"/>
          </a:xfrm>
          <a:custGeom>
            <a:avLst/>
            <a:gdLst>
              <a:gd name="connsiteX0" fmla="*/ 3331882 w 3331882"/>
              <a:gd name="connsiteY0" fmla="*/ 1280605 h 1818487"/>
              <a:gd name="connsiteX1" fmla="*/ 2211294 w 3331882"/>
              <a:gd name="connsiteY1" fmla="*/ 174958 h 1818487"/>
              <a:gd name="connsiteX2" fmla="*/ 1583765 w 3331882"/>
              <a:gd name="connsiteY2" fmla="*/ 25546 h 1818487"/>
              <a:gd name="connsiteX3" fmla="*/ 1120588 w 3331882"/>
              <a:gd name="connsiteY3" fmla="*/ 414017 h 1818487"/>
              <a:gd name="connsiteX4" fmla="*/ 0 w 3331882"/>
              <a:gd name="connsiteY4" fmla="*/ 1818487 h 1818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882" h="1818487">
                <a:moveTo>
                  <a:pt x="3331882" y="1280605"/>
                </a:moveTo>
                <a:cubicBezTo>
                  <a:pt x="2917264" y="832369"/>
                  <a:pt x="2502647" y="384134"/>
                  <a:pt x="2211294" y="174958"/>
                </a:cubicBezTo>
                <a:cubicBezTo>
                  <a:pt x="1919941" y="-34218"/>
                  <a:pt x="1765549" y="-14297"/>
                  <a:pt x="1583765" y="25546"/>
                </a:cubicBezTo>
                <a:cubicBezTo>
                  <a:pt x="1401981" y="65389"/>
                  <a:pt x="1384549" y="115193"/>
                  <a:pt x="1120588" y="414017"/>
                </a:cubicBezTo>
                <a:cubicBezTo>
                  <a:pt x="856627" y="712840"/>
                  <a:pt x="0" y="1818487"/>
                  <a:pt x="0" y="1818487"/>
                </a:cubicBezTo>
              </a:path>
            </a:pathLst>
          </a:cu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94" name="図形グループ 93"/>
          <p:cNvGrpSpPr/>
          <p:nvPr/>
        </p:nvGrpSpPr>
        <p:grpSpPr>
          <a:xfrm>
            <a:off x="3225347" y="4396090"/>
            <a:ext cx="1713098" cy="1035995"/>
            <a:chOff x="4060613" y="5060799"/>
            <a:chExt cx="1310093" cy="709031"/>
          </a:xfrm>
        </p:grpSpPr>
        <p:sp>
          <p:nvSpPr>
            <p:cNvPr id="96" name="右矢印 95"/>
            <p:cNvSpPr/>
            <p:nvPr/>
          </p:nvSpPr>
          <p:spPr>
            <a:xfrm rot="5400000">
              <a:off x="3905422" y="5215990"/>
              <a:ext cx="709031" cy="398650"/>
            </a:xfrm>
            <a:prstGeom prst="right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4493543" y="5296348"/>
              <a:ext cx="877163" cy="369332"/>
            </a:xfrm>
            <a:prstGeom prst="rect">
              <a:avLst/>
            </a:prstGeom>
            <a:solidFill>
              <a:schemeClr val="bg1"/>
            </a:solidFill>
            <a:ln>
              <a:noFill/>
            </a:ln>
          </p:spPr>
          <p:txBody>
            <a:bodyPr wrap="none" rtlCol="0">
              <a:spAutoFit/>
            </a:bodyPr>
            <a:lstStyle/>
            <a:p>
              <a:r>
                <a:rPr kumimoji="1" lang="ja-JP" altLang="en-US" dirty="0">
                  <a:solidFill>
                    <a:srgbClr val="008000"/>
                  </a:solidFill>
                </a:rPr>
                <a:t>要求値</a:t>
              </a:r>
            </a:p>
          </p:txBody>
        </p:sp>
      </p:grpSp>
      <p:sp>
        <p:nvSpPr>
          <p:cNvPr id="114" name="テキスト ボックス 113"/>
          <p:cNvSpPr txBox="1"/>
          <p:nvPr/>
        </p:nvSpPr>
        <p:spPr>
          <a:xfrm>
            <a:off x="3871546" y="5145698"/>
            <a:ext cx="1945541" cy="646331"/>
          </a:xfrm>
          <a:prstGeom prst="rect">
            <a:avLst/>
          </a:prstGeom>
          <a:solidFill>
            <a:schemeClr val="bg1"/>
          </a:solidFill>
          <a:ln w="38100">
            <a:solidFill>
              <a:srgbClr val="008000"/>
            </a:solidFill>
          </a:ln>
        </p:spPr>
        <p:txBody>
          <a:bodyPr wrap="square" rtlCol="0">
            <a:spAutoFit/>
          </a:bodyPr>
          <a:lstStyle/>
          <a:p>
            <a:pPr marL="285750" indent="-285750">
              <a:buFont typeface="Wingdings" charset="2"/>
              <a:buChar char="ü"/>
            </a:pPr>
            <a:r>
              <a:rPr lang="ja-JP" altLang="en-US" dirty="0"/>
              <a:t>短期的安定度向上の必要</a:t>
            </a:r>
            <a:endParaRPr lang="en-US" altLang="ja-JP" dirty="0"/>
          </a:p>
        </p:txBody>
      </p:sp>
      <p:sp>
        <p:nvSpPr>
          <p:cNvPr id="3" name="テキスト ボックス 2"/>
          <p:cNvSpPr txBox="1"/>
          <p:nvPr/>
        </p:nvSpPr>
        <p:spPr>
          <a:xfrm>
            <a:off x="8314267" y="491067"/>
            <a:ext cx="184666" cy="369332"/>
          </a:xfrm>
          <a:prstGeom prst="rect">
            <a:avLst/>
          </a:prstGeom>
          <a:noFill/>
        </p:spPr>
        <p:txBody>
          <a:bodyPr wrap="none" rtlCol="0">
            <a:spAutoFit/>
          </a:bodyPr>
          <a:lstStyle/>
          <a:p>
            <a:endParaRPr kumimoji="1" lang="ja-JP" altLang="en-US" dirty="0"/>
          </a:p>
        </p:txBody>
      </p:sp>
      <p:sp>
        <p:nvSpPr>
          <p:cNvPr id="2" name="日付プレースホルダー 1"/>
          <p:cNvSpPr>
            <a:spLocks noGrp="1"/>
          </p:cNvSpPr>
          <p:nvPr>
            <p:ph type="dt" sz="half" idx="10"/>
          </p:nvPr>
        </p:nvSpPr>
        <p:spPr/>
        <p:txBody>
          <a:bodyPr/>
          <a:lstStyle/>
          <a:p>
            <a:r>
              <a:rPr kumimoji="1" lang="en-US" altLang="ja-JP"/>
              <a:t>2018/11/2 DECIGO workshop @</a:t>
            </a:r>
            <a:r>
              <a:rPr kumimoji="1" lang="ja-JP" altLang="en-US"/>
              <a:t>名古屋大学</a:t>
            </a:r>
          </a:p>
        </p:txBody>
      </p:sp>
      <p:grpSp>
        <p:nvGrpSpPr>
          <p:cNvPr id="18" name="図形グループ 17"/>
          <p:cNvGrpSpPr/>
          <p:nvPr/>
        </p:nvGrpSpPr>
        <p:grpSpPr>
          <a:xfrm>
            <a:off x="6342727" y="1654189"/>
            <a:ext cx="2338045" cy="1487928"/>
            <a:chOff x="6342727" y="1654189"/>
            <a:chExt cx="2338045" cy="1487928"/>
          </a:xfrm>
        </p:grpSpPr>
        <p:sp>
          <p:nvSpPr>
            <p:cNvPr id="46" name="正方形/長方形 45"/>
            <p:cNvSpPr/>
            <p:nvPr/>
          </p:nvSpPr>
          <p:spPr>
            <a:xfrm>
              <a:off x="6342727" y="1701735"/>
              <a:ext cx="2338045" cy="1384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grpSp>
          <p:nvGrpSpPr>
            <p:cNvPr id="47" name="図形グループ 46"/>
            <p:cNvGrpSpPr/>
            <p:nvPr/>
          </p:nvGrpSpPr>
          <p:grpSpPr>
            <a:xfrm>
              <a:off x="6383643" y="1897404"/>
              <a:ext cx="710657" cy="217215"/>
              <a:chOff x="7082152" y="1785345"/>
              <a:chExt cx="1067946" cy="372335"/>
            </a:xfrm>
            <a:solidFill>
              <a:schemeClr val="bg1"/>
            </a:solidFill>
          </p:grpSpPr>
          <p:sp>
            <p:nvSpPr>
              <p:cNvPr id="48" name="フリーフォーム 47"/>
              <p:cNvSpPr/>
              <p:nvPr/>
            </p:nvSpPr>
            <p:spPr>
              <a:xfrm rot="19898069">
                <a:off x="7082152" y="1785345"/>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sp>
            <p:nvSpPr>
              <p:cNvPr id="49" name="フリーフォーム 48"/>
              <p:cNvSpPr/>
              <p:nvPr/>
            </p:nvSpPr>
            <p:spPr>
              <a:xfrm rot="1701931" flipH="1">
                <a:off x="7469626" y="1786853"/>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grpSp>
        <p:cxnSp>
          <p:nvCxnSpPr>
            <p:cNvPr id="50" name="直線コネクタ 49"/>
            <p:cNvCxnSpPr/>
            <p:nvPr/>
          </p:nvCxnSpPr>
          <p:spPr>
            <a:xfrm flipV="1">
              <a:off x="6745112" y="1798856"/>
              <a:ext cx="0" cy="1215264"/>
            </a:xfrm>
            <a:prstGeom prst="line">
              <a:avLst/>
            </a:prstGeom>
            <a:solidFill>
              <a:schemeClr val="bg1"/>
            </a:solidFill>
            <a:ln w="12700">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6872026" y="1654189"/>
              <a:ext cx="620733" cy="338554"/>
            </a:xfrm>
            <a:prstGeom prst="rect">
              <a:avLst/>
            </a:prstGeom>
            <a:solidFill>
              <a:schemeClr val="bg1"/>
            </a:solidFill>
          </p:spPr>
          <p:txBody>
            <a:bodyPr wrap="none" rtlCol="0">
              <a:spAutoFit/>
            </a:bodyPr>
            <a:lstStyle/>
            <a:p>
              <a:r>
                <a:rPr kumimoji="1" lang="en-US" altLang="ja-JP" sz="1600" i="1" dirty="0"/>
                <a:t>beat</a:t>
              </a:r>
              <a:endParaRPr kumimoji="1" lang="ja-JP" altLang="en-US" sz="1600" i="1" dirty="0"/>
            </a:p>
          </p:txBody>
        </p:sp>
        <p:sp>
          <p:nvSpPr>
            <p:cNvPr id="56" name="テキスト ボックス 55"/>
            <p:cNvSpPr txBox="1"/>
            <p:nvPr/>
          </p:nvSpPr>
          <p:spPr>
            <a:xfrm>
              <a:off x="7253072" y="2180913"/>
              <a:ext cx="561208" cy="338554"/>
            </a:xfrm>
            <a:prstGeom prst="rect">
              <a:avLst/>
            </a:prstGeom>
            <a:solidFill>
              <a:schemeClr val="bg1"/>
            </a:solidFill>
          </p:spPr>
          <p:txBody>
            <a:bodyPr wrap="none" rtlCol="0">
              <a:spAutoFit/>
            </a:bodyPr>
            <a:lstStyle/>
            <a:p>
              <a:r>
                <a:rPr kumimoji="1" lang="en-US" altLang="ja-JP" sz="1600" i="1" dirty="0" err="1"/>
                <a:t>φ</a:t>
              </a:r>
              <a:r>
                <a:rPr kumimoji="1" lang="en-US" altLang="ja-JP" sz="1600" i="1" baseline="-25000" dirty="0" err="1"/>
                <a:t>FFT</a:t>
              </a:r>
              <a:endParaRPr kumimoji="1" lang="ja-JP" altLang="en-US" sz="1600" i="1" dirty="0"/>
            </a:p>
          </p:txBody>
        </p:sp>
        <p:sp>
          <p:nvSpPr>
            <p:cNvPr id="57" name="テキスト ボックス 56"/>
            <p:cNvSpPr txBox="1"/>
            <p:nvPr/>
          </p:nvSpPr>
          <p:spPr>
            <a:xfrm>
              <a:off x="7860653" y="2160012"/>
              <a:ext cx="416905"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φ</a:t>
              </a:r>
              <a:endParaRPr kumimoji="1" lang="ja-JP" altLang="en-US" sz="1600" i="1" dirty="0"/>
            </a:p>
          </p:txBody>
        </p:sp>
        <p:sp>
          <p:nvSpPr>
            <p:cNvPr id="58" name="テキスト ボックス 57"/>
            <p:cNvSpPr txBox="1"/>
            <p:nvPr/>
          </p:nvSpPr>
          <p:spPr>
            <a:xfrm>
              <a:off x="8305892" y="2169939"/>
              <a:ext cx="369216"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f</a:t>
              </a:r>
              <a:endParaRPr kumimoji="1" lang="ja-JP" altLang="en-US" sz="1600" i="1" dirty="0"/>
            </a:p>
          </p:txBody>
        </p:sp>
        <p:grpSp>
          <p:nvGrpSpPr>
            <p:cNvPr id="59" name="図形グループ 58"/>
            <p:cNvGrpSpPr/>
            <p:nvPr/>
          </p:nvGrpSpPr>
          <p:grpSpPr>
            <a:xfrm rot="18900000">
              <a:off x="6592918" y="2196487"/>
              <a:ext cx="304386" cy="304202"/>
              <a:chOff x="10054652" y="635082"/>
              <a:chExt cx="405714" cy="405746"/>
            </a:xfrm>
            <a:solidFill>
              <a:schemeClr val="bg1"/>
            </a:solidFill>
            <a:effectLst/>
          </p:grpSpPr>
          <p:sp>
            <p:nvSpPr>
              <p:cNvPr id="60" name="円/楕円 59"/>
              <p:cNvSpPr/>
              <p:nvPr/>
            </p:nvSpPr>
            <p:spPr>
              <a:xfrm>
                <a:off x="10054652" y="635082"/>
                <a:ext cx="405714" cy="40574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61" name="直線コネクタ 60"/>
              <p:cNvCxnSpPr>
                <a:stCxn id="60" idx="0"/>
                <a:endCxn id="60" idx="4"/>
              </p:cNvCxnSpPr>
              <p:nvPr/>
            </p:nvCxnSpPr>
            <p:spPr>
              <a:xfrm>
                <a:off x="10257509" y="635082"/>
                <a:ext cx="0" cy="405746"/>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60" idx="2"/>
                <a:endCxn id="60" idx="6"/>
              </p:cNvCxnSpPr>
              <p:nvPr/>
            </p:nvCxnSpPr>
            <p:spPr>
              <a:xfrm>
                <a:off x="10054652" y="837955"/>
                <a:ext cx="405714" cy="0"/>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3" name="直線矢印コネクタ 62"/>
            <p:cNvCxnSpPr>
              <a:stCxn id="60" idx="5"/>
              <a:endCxn id="56" idx="1"/>
            </p:cNvCxnSpPr>
            <p:nvPr/>
          </p:nvCxnSpPr>
          <p:spPr>
            <a:xfrm>
              <a:off x="6897258" y="2348542"/>
              <a:ext cx="355814" cy="1648"/>
            </a:xfrm>
            <a:prstGeom prst="straightConnector1">
              <a:avLst/>
            </a:prstGeom>
            <a:solidFill>
              <a:schemeClr val="bg1"/>
            </a:solid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右矢印 63"/>
            <p:cNvSpPr/>
            <p:nvPr/>
          </p:nvSpPr>
          <p:spPr>
            <a:xfrm>
              <a:off x="7803106"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65" name="右矢印 64"/>
            <p:cNvSpPr/>
            <p:nvPr/>
          </p:nvSpPr>
          <p:spPr>
            <a:xfrm>
              <a:off x="8233534"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15" name="直線コネクタ 14"/>
            <p:cNvCxnSpPr/>
            <p:nvPr/>
          </p:nvCxnSpPr>
          <p:spPr>
            <a:xfrm>
              <a:off x="6404568" y="3138327"/>
              <a:ext cx="6998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p:nvPr/>
          </p:nvCxnSpPr>
          <p:spPr>
            <a:xfrm flipV="1">
              <a:off x="6746136" y="2659061"/>
              <a:ext cx="0" cy="4830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6903797" y="2705417"/>
              <a:ext cx="672530" cy="338554"/>
            </a:xfrm>
            <a:prstGeom prst="rect">
              <a:avLst/>
            </a:prstGeom>
            <a:solidFill>
              <a:schemeClr val="bg1"/>
            </a:solidFill>
          </p:spPr>
          <p:txBody>
            <a:bodyPr wrap="none" rtlCol="0">
              <a:spAutoFit/>
            </a:bodyPr>
            <a:lstStyle/>
            <a:p>
              <a:r>
                <a:rPr kumimoji="1" lang="en-US" altLang="ja-JP" sz="1600" i="1" dirty="0"/>
                <a:t>Local</a:t>
              </a:r>
              <a:endParaRPr kumimoji="1" lang="ja-JP" altLang="en-US" sz="1600" i="1" dirty="0"/>
            </a:p>
          </p:txBody>
        </p:sp>
      </p:grpSp>
    </p:spTree>
    <p:extLst>
      <p:ext uri="{BB962C8B-B14F-4D97-AF65-F5344CB8AC3E}">
        <p14:creationId xmlns:p14="http://schemas.microsoft.com/office/powerpoint/2010/main" val="118885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blinds(horizontal)">
                                      <p:cBhvr>
                                        <p:cTn id="1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図形グループ 53"/>
          <p:cNvGrpSpPr/>
          <p:nvPr/>
        </p:nvGrpSpPr>
        <p:grpSpPr>
          <a:xfrm>
            <a:off x="5788735" y="1370479"/>
            <a:ext cx="2338045" cy="1432142"/>
            <a:chOff x="6342727" y="1654189"/>
            <a:chExt cx="2338045" cy="1432142"/>
          </a:xfrm>
        </p:grpSpPr>
        <p:sp>
          <p:nvSpPr>
            <p:cNvPr id="55" name="正方形/長方形 54"/>
            <p:cNvSpPr/>
            <p:nvPr/>
          </p:nvSpPr>
          <p:spPr>
            <a:xfrm>
              <a:off x="6342727" y="1701735"/>
              <a:ext cx="2338045" cy="1384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grpSp>
          <p:nvGrpSpPr>
            <p:cNvPr id="57" name="図形グループ 56"/>
            <p:cNvGrpSpPr/>
            <p:nvPr/>
          </p:nvGrpSpPr>
          <p:grpSpPr>
            <a:xfrm>
              <a:off x="6383643" y="1897404"/>
              <a:ext cx="710657" cy="217215"/>
              <a:chOff x="7082152" y="1785345"/>
              <a:chExt cx="1067946" cy="372335"/>
            </a:xfrm>
            <a:solidFill>
              <a:schemeClr val="bg1"/>
            </a:solidFill>
          </p:grpSpPr>
          <p:sp>
            <p:nvSpPr>
              <p:cNvPr id="78" name="フリーフォーム 77"/>
              <p:cNvSpPr/>
              <p:nvPr/>
            </p:nvSpPr>
            <p:spPr>
              <a:xfrm rot="19898069">
                <a:off x="7082152" y="1785345"/>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sp>
            <p:nvSpPr>
              <p:cNvPr id="79" name="フリーフォーム 78"/>
              <p:cNvSpPr/>
              <p:nvPr/>
            </p:nvSpPr>
            <p:spPr>
              <a:xfrm rot="1701931" flipH="1">
                <a:off x="7469626" y="1786853"/>
                <a:ext cx="680472" cy="370827"/>
              </a:xfrm>
              <a:custGeom>
                <a:avLst/>
                <a:gdLst>
                  <a:gd name="connsiteX0" fmla="*/ 0 w 802154"/>
                  <a:gd name="connsiteY0" fmla="*/ 396301 h 416496"/>
                  <a:gd name="connsiteX1" fmla="*/ 323090 w 802154"/>
                  <a:gd name="connsiteY1" fmla="*/ 374022 h 416496"/>
                  <a:gd name="connsiteX2" fmla="*/ 657321 w 802154"/>
                  <a:gd name="connsiteY2" fmla="*/ 17545 h 416496"/>
                  <a:gd name="connsiteX3" fmla="*/ 802154 w 802154"/>
                  <a:gd name="connsiteY3" fmla="*/ 50965 h 416496"/>
                </a:gdLst>
                <a:ahLst/>
                <a:cxnLst>
                  <a:cxn ang="0">
                    <a:pos x="connsiteX0" y="connsiteY0"/>
                  </a:cxn>
                  <a:cxn ang="0">
                    <a:pos x="connsiteX1" y="connsiteY1"/>
                  </a:cxn>
                  <a:cxn ang="0">
                    <a:pos x="connsiteX2" y="connsiteY2"/>
                  </a:cxn>
                  <a:cxn ang="0">
                    <a:pos x="connsiteX3" y="connsiteY3"/>
                  </a:cxn>
                </a:cxnLst>
                <a:rect l="l" t="t" r="r" b="b"/>
                <a:pathLst>
                  <a:path w="802154" h="416496">
                    <a:moveTo>
                      <a:pt x="0" y="396301"/>
                    </a:moveTo>
                    <a:cubicBezTo>
                      <a:pt x="106768" y="416724"/>
                      <a:pt x="213536" y="437148"/>
                      <a:pt x="323090" y="374022"/>
                    </a:cubicBezTo>
                    <a:cubicBezTo>
                      <a:pt x="432644" y="310896"/>
                      <a:pt x="577477" y="71388"/>
                      <a:pt x="657321" y="17545"/>
                    </a:cubicBezTo>
                    <a:cubicBezTo>
                      <a:pt x="737165" y="-36298"/>
                      <a:pt x="802154" y="50965"/>
                      <a:pt x="802154" y="50965"/>
                    </a:cubicBezTo>
                  </a:path>
                </a:pathLst>
              </a:custGeom>
              <a:grp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grpSp>
        <p:cxnSp>
          <p:nvCxnSpPr>
            <p:cNvPr id="58" name="直線コネクタ 57"/>
            <p:cNvCxnSpPr/>
            <p:nvPr/>
          </p:nvCxnSpPr>
          <p:spPr>
            <a:xfrm flipV="1">
              <a:off x="6745112" y="1798856"/>
              <a:ext cx="0" cy="1215264"/>
            </a:xfrm>
            <a:prstGeom prst="line">
              <a:avLst/>
            </a:prstGeom>
            <a:solidFill>
              <a:schemeClr val="bg1"/>
            </a:solidFill>
            <a:ln w="12700">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p:cNvSpPr txBox="1"/>
            <p:nvPr/>
          </p:nvSpPr>
          <p:spPr>
            <a:xfrm>
              <a:off x="6872026" y="1654189"/>
              <a:ext cx="620733" cy="338554"/>
            </a:xfrm>
            <a:prstGeom prst="rect">
              <a:avLst/>
            </a:prstGeom>
            <a:solidFill>
              <a:schemeClr val="bg1"/>
            </a:solidFill>
          </p:spPr>
          <p:txBody>
            <a:bodyPr wrap="none" rtlCol="0">
              <a:spAutoFit/>
            </a:bodyPr>
            <a:lstStyle/>
            <a:p>
              <a:r>
                <a:rPr kumimoji="1" lang="en-US" altLang="ja-JP" sz="1600" i="1" dirty="0"/>
                <a:t>beat</a:t>
              </a:r>
              <a:endParaRPr kumimoji="1" lang="ja-JP" altLang="en-US" sz="1600" i="1" dirty="0"/>
            </a:p>
          </p:txBody>
        </p:sp>
        <p:sp>
          <p:nvSpPr>
            <p:cNvPr id="61" name="テキスト ボックス 60"/>
            <p:cNvSpPr txBox="1"/>
            <p:nvPr/>
          </p:nvSpPr>
          <p:spPr>
            <a:xfrm>
              <a:off x="7253072" y="2180913"/>
              <a:ext cx="561208" cy="338554"/>
            </a:xfrm>
            <a:prstGeom prst="rect">
              <a:avLst/>
            </a:prstGeom>
            <a:solidFill>
              <a:schemeClr val="bg1"/>
            </a:solidFill>
          </p:spPr>
          <p:txBody>
            <a:bodyPr wrap="none" rtlCol="0">
              <a:spAutoFit/>
            </a:bodyPr>
            <a:lstStyle/>
            <a:p>
              <a:r>
                <a:rPr kumimoji="1" lang="en-US" altLang="ja-JP" sz="1600" i="1" dirty="0" err="1"/>
                <a:t>φ</a:t>
              </a:r>
              <a:r>
                <a:rPr kumimoji="1" lang="en-US" altLang="ja-JP" sz="1600" i="1" baseline="-25000" dirty="0" err="1"/>
                <a:t>FFT</a:t>
              </a:r>
              <a:endParaRPr kumimoji="1" lang="ja-JP" altLang="en-US" sz="1600" i="1" dirty="0"/>
            </a:p>
          </p:txBody>
        </p:sp>
        <p:sp>
          <p:nvSpPr>
            <p:cNvPr id="62" name="テキスト ボックス 61"/>
            <p:cNvSpPr txBox="1"/>
            <p:nvPr/>
          </p:nvSpPr>
          <p:spPr>
            <a:xfrm>
              <a:off x="7860653" y="2160012"/>
              <a:ext cx="416905"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φ</a:t>
              </a:r>
              <a:endParaRPr kumimoji="1" lang="ja-JP" altLang="en-US" sz="1600" i="1" dirty="0"/>
            </a:p>
          </p:txBody>
        </p:sp>
        <p:sp>
          <p:nvSpPr>
            <p:cNvPr id="63" name="テキスト ボックス 62"/>
            <p:cNvSpPr txBox="1"/>
            <p:nvPr/>
          </p:nvSpPr>
          <p:spPr>
            <a:xfrm>
              <a:off x="8305892" y="2169939"/>
              <a:ext cx="369216" cy="338554"/>
            </a:xfrm>
            <a:prstGeom prst="rect">
              <a:avLst/>
            </a:prstGeom>
            <a:solidFill>
              <a:schemeClr val="bg1"/>
            </a:solidFill>
          </p:spPr>
          <p:txBody>
            <a:bodyPr wrap="none" rtlCol="0">
              <a:spAutoFit/>
            </a:bodyPr>
            <a:lstStyle/>
            <a:p>
              <a:r>
                <a:rPr kumimoji="1" lang="en-US" altLang="ja-JP" sz="1600" i="1" dirty="0" err="1"/>
                <a:t>S</a:t>
              </a:r>
              <a:r>
                <a:rPr kumimoji="1" lang="en-US" altLang="ja-JP" sz="1600" i="1" baseline="-25000" dirty="0" err="1"/>
                <a:t>f</a:t>
              </a:r>
              <a:endParaRPr kumimoji="1" lang="ja-JP" altLang="en-US" sz="1600" i="1" dirty="0"/>
            </a:p>
          </p:txBody>
        </p:sp>
        <p:grpSp>
          <p:nvGrpSpPr>
            <p:cNvPr id="64" name="図形グループ 63"/>
            <p:cNvGrpSpPr/>
            <p:nvPr/>
          </p:nvGrpSpPr>
          <p:grpSpPr>
            <a:xfrm rot="18900000">
              <a:off x="6592918" y="2196487"/>
              <a:ext cx="304386" cy="304202"/>
              <a:chOff x="10054652" y="635082"/>
              <a:chExt cx="405714" cy="405746"/>
            </a:xfrm>
            <a:solidFill>
              <a:schemeClr val="bg1"/>
            </a:solidFill>
            <a:effectLst/>
          </p:grpSpPr>
          <p:sp>
            <p:nvSpPr>
              <p:cNvPr id="75" name="円/楕円 74"/>
              <p:cNvSpPr/>
              <p:nvPr/>
            </p:nvSpPr>
            <p:spPr>
              <a:xfrm>
                <a:off x="10054652" y="635082"/>
                <a:ext cx="405714" cy="40574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76" name="直線コネクタ 75"/>
              <p:cNvCxnSpPr>
                <a:stCxn id="75" idx="0"/>
                <a:endCxn id="75" idx="4"/>
              </p:cNvCxnSpPr>
              <p:nvPr/>
            </p:nvCxnSpPr>
            <p:spPr>
              <a:xfrm>
                <a:off x="10257509" y="635082"/>
                <a:ext cx="0" cy="405746"/>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a:stCxn id="75" idx="2"/>
                <a:endCxn id="75" idx="6"/>
              </p:cNvCxnSpPr>
              <p:nvPr/>
            </p:nvCxnSpPr>
            <p:spPr>
              <a:xfrm>
                <a:off x="10054652" y="837955"/>
                <a:ext cx="405714" cy="0"/>
              </a:xfrm>
              <a:prstGeom prst="line">
                <a:avLst/>
              </a:prstGeom>
              <a:grpFill/>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5" name="直線矢印コネクタ 64"/>
            <p:cNvCxnSpPr>
              <a:stCxn id="75" idx="5"/>
              <a:endCxn id="61" idx="1"/>
            </p:cNvCxnSpPr>
            <p:nvPr/>
          </p:nvCxnSpPr>
          <p:spPr>
            <a:xfrm>
              <a:off x="6897258" y="2348542"/>
              <a:ext cx="355814" cy="1648"/>
            </a:xfrm>
            <a:prstGeom prst="straightConnector1">
              <a:avLst/>
            </a:prstGeom>
            <a:solidFill>
              <a:schemeClr val="bg1"/>
            </a:solid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右矢印 66"/>
            <p:cNvSpPr/>
            <p:nvPr/>
          </p:nvSpPr>
          <p:spPr>
            <a:xfrm>
              <a:off x="7803106"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68" name="右矢印 67"/>
            <p:cNvSpPr/>
            <p:nvPr/>
          </p:nvSpPr>
          <p:spPr>
            <a:xfrm>
              <a:off x="8233534" y="2285050"/>
              <a:ext cx="115096" cy="217701"/>
            </a:xfrm>
            <a:prstGeom prst="right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69" name="直線コネクタ 68"/>
            <p:cNvCxnSpPr/>
            <p:nvPr/>
          </p:nvCxnSpPr>
          <p:spPr>
            <a:xfrm>
              <a:off x="6404568" y="2935677"/>
              <a:ext cx="6998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直線コネクタ 71"/>
            <p:cNvCxnSpPr/>
            <p:nvPr/>
          </p:nvCxnSpPr>
          <p:spPr>
            <a:xfrm flipV="1">
              <a:off x="6745112" y="2659061"/>
              <a:ext cx="1024" cy="2766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6903797" y="2570317"/>
              <a:ext cx="672530" cy="338554"/>
            </a:xfrm>
            <a:prstGeom prst="rect">
              <a:avLst/>
            </a:prstGeom>
            <a:solidFill>
              <a:schemeClr val="bg1"/>
            </a:solidFill>
          </p:spPr>
          <p:txBody>
            <a:bodyPr wrap="none" rtlCol="0">
              <a:spAutoFit/>
            </a:bodyPr>
            <a:lstStyle/>
            <a:p>
              <a:r>
                <a:rPr kumimoji="1" lang="en-US" altLang="ja-JP" sz="1600" i="1" dirty="0"/>
                <a:t>Local</a:t>
              </a:r>
              <a:endParaRPr kumimoji="1" lang="ja-JP" altLang="en-US" sz="1600" i="1" dirty="0"/>
            </a:p>
          </p:txBody>
        </p:sp>
      </p:grpSp>
      <p:pic>
        <p:nvPicPr>
          <p:cNvPr id="74" name="図 73"/>
          <p:cNvPicPr>
            <a:picLocks noChangeAspect="1"/>
          </p:cNvPicPr>
          <p:nvPr/>
        </p:nvPicPr>
        <p:blipFill rotWithShape="1">
          <a:blip r:embed="rId3"/>
          <a:srcRect l="4567" t="15812" r="2731" b="4580"/>
          <a:stretch/>
        </p:blipFill>
        <p:spPr>
          <a:xfrm>
            <a:off x="4858108" y="2895922"/>
            <a:ext cx="3828692" cy="3151845"/>
          </a:xfrm>
          <a:prstGeom prst="rect">
            <a:avLst/>
          </a:prstGeom>
        </p:spPr>
      </p:pic>
      <p:grpSp>
        <p:nvGrpSpPr>
          <p:cNvPr id="88" name="図形グループ 87"/>
          <p:cNvGrpSpPr/>
          <p:nvPr/>
        </p:nvGrpSpPr>
        <p:grpSpPr>
          <a:xfrm>
            <a:off x="4494474" y="3102913"/>
            <a:ext cx="3107712" cy="3320283"/>
            <a:chOff x="423789" y="3057936"/>
            <a:chExt cx="3303068" cy="3617369"/>
          </a:xfrm>
        </p:grpSpPr>
        <p:sp>
          <p:nvSpPr>
            <p:cNvPr id="70" name="テキスト ボックス 69"/>
            <p:cNvSpPr txBox="1"/>
            <p:nvPr/>
          </p:nvSpPr>
          <p:spPr>
            <a:xfrm>
              <a:off x="2197596" y="6306459"/>
              <a:ext cx="1529261" cy="368846"/>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71" name="テキスト ボックス 70"/>
            <p:cNvSpPr txBox="1"/>
            <p:nvPr/>
          </p:nvSpPr>
          <p:spPr>
            <a:xfrm rot="16200000">
              <a:off x="-699411" y="4181136"/>
              <a:ext cx="2615731" cy="369332"/>
            </a:xfrm>
            <a:prstGeom prst="rect">
              <a:avLst/>
            </a:prstGeom>
            <a:noFill/>
          </p:spPr>
          <p:txBody>
            <a:bodyPr wrap="none" rtlCol="0">
              <a:spAutoFit/>
            </a:bodyPr>
            <a:lstStyle/>
            <a:p>
              <a:r>
                <a:rPr kumimoji="1" lang="en-US" altLang="ja-JP" sz="1600" dirty="0"/>
                <a:t>Frequency Noise [Hz/√Hz]</a:t>
              </a:r>
              <a:endParaRPr kumimoji="1" lang="ja-JP" altLang="en-US" sz="1600" dirty="0"/>
            </a:p>
          </p:txBody>
        </p:sp>
      </p:grpSp>
      <p:sp>
        <p:nvSpPr>
          <p:cNvPr id="86" name="テキスト ボックス 85"/>
          <p:cNvSpPr txBox="1"/>
          <p:nvPr/>
        </p:nvSpPr>
        <p:spPr>
          <a:xfrm>
            <a:off x="435256" y="908251"/>
            <a:ext cx="3082895" cy="400110"/>
          </a:xfrm>
          <a:prstGeom prst="rect">
            <a:avLst/>
          </a:prstGeom>
          <a:noFill/>
        </p:spPr>
        <p:txBody>
          <a:bodyPr wrap="none" rtlCol="0">
            <a:spAutoFit/>
          </a:bodyPr>
          <a:lstStyle/>
          <a:p>
            <a:pPr marL="342900" indent="-342900">
              <a:buFont typeface="Wingdings" charset="2"/>
              <a:buChar char="²"/>
            </a:pPr>
            <a:r>
              <a:rPr lang="ja-JP" altLang="en-US" sz="2000" dirty="0"/>
              <a:t>絶対周波数安定度</a:t>
            </a:r>
            <a:r>
              <a:rPr kumimoji="1" lang="ja-JP" altLang="en-US" sz="2000" dirty="0"/>
              <a:t>評価</a:t>
            </a:r>
          </a:p>
        </p:txBody>
      </p:sp>
      <p:sp>
        <p:nvSpPr>
          <p:cNvPr id="109" name="テキスト ボックス 108"/>
          <p:cNvSpPr txBox="1"/>
          <p:nvPr/>
        </p:nvSpPr>
        <p:spPr>
          <a:xfrm>
            <a:off x="1317143" y="2726645"/>
            <a:ext cx="2892138" cy="338554"/>
          </a:xfrm>
          <a:prstGeom prst="rect">
            <a:avLst/>
          </a:prstGeom>
          <a:noFill/>
        </p:spPr>
        <p:txBody>
          <a:bodyPr wrap="none" rtlCol="0">
            <a:spAutoFit/>
          </a:bodyPr>
          <a:lstStyle/>
          <a:p>
            <a:r>
              <a:rPr lang="ja-JP" altLang="en-US" sz="1600" dirty="0"/>
              <a:t>復調後の周波数雑音スペクトル</a:t>
            </a:r>
            <a:endParaRPr kumimoji="1" lang="ja-JP" altLang="en-US" sz="1600" dirty="0"/>
          </a:p>
        </p:txBody>
      </p:sp>
      <p:sp>
        <p:nvSpPr>
          <p:cNvPr id="110" name="テキスト ボックス 109"/>
          <p:cNvSpPr txBox="1"/>
          <p:nvPr/>
        </p:nvSpPr>
        <p:spPr>
          <a:xfrm>
            <a:off x="1976704" y="6084642"/>
            <a:ext cx="1438815" cy="338554"/>
          </a:xfrm>
          <a:prstGeom prst="rect">
            <a:avLst/>
          </a:prstGeom>
          <a:noFill/>
        </p:spPr>
        <p:txBody>
          <a:bodyPr wrap="none" rtlCol="0">
            <a:spAutoFit/>
          </a:bodyPr>
          <a:lstStyle/>
          <a:p>
            <a:r>
              <a:rPr kumimoji="1" lang="en-US" altLang="ja-JP" sz="1600" dirty="0"/>
              <a:t>Frequency [Hz]</a:t>
            </a:r>
            <a:endParaRPr kumimoji="1" lang="ja-JP" altLang="en-US" sz="1600" dirty="0"/>
          </a:p>
        </p:txBody>
      </p:sp>
      <p:sp>
        <p:nvSpPr>
          <p:cNvPr id="111" name="テキスト ボックス 110"/>
          <p:cNvSpPr txBox="1"/>
          <p:nvPr/>
        </p:nvSpPr>
        <p:spPr>
          <a:xfrm rot="16200000">
            <a:off x="-512463" y="4381717"/>
            <a:ext cx="2400910" cy="347488"/>
          </a:xfrm>
          <a:prstGeom prst="rect">
            <a:avLst/>
          </a:prstGeom>
          <a:noFill/>
        </p:spPr>
        <p:txBody>
          <a:bodyPr wrap="none" rtlCol="0">
            <a:spAutoFit/>
          </a:bodyPr>
          <a:lstStyle/>
          <a:p>
            <a:r>
              <a:rPr kumimoji="1" lang="en-US" altLang="ja-JP" sz="1600" dirty="0"/>
              <a:t>Frequency Noise [Hz/√Hz]</a:t>
            </a:r>
            <a:endParaRPr kumimoji="1" lang="ja-JP" altLang="en-US" sz="1600" dirty="0"/>
          </a:p>
        </p:txBody>
      </p:sp>
      <p:cxnSp>
        <p:nvCxnSpPr>
          <p:cNvPr id="104" name="直線コネクタ 103"/>
          <p:cNvCxnSpPr/>
          <p:nvPr/>
        </p:nvCxnSpPr>
        <p:spPr>
          <a:xfrm flipH="1">
            <a:off x="1303167" y="4017058"/>
            <a:ext cx="518231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66" name="タイトル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4000"/>
              <a:t>絶対周波数評価</a:t>
            </a:r>
            <a:endParaRPr lang="ja-JP" altLang="en-US" sz="4000" dirty="0"/>
          </a:p>
        </p:txBody>
      </p:sp>
      <p:sp>
        <p:nvSpPr>
          <p:cNvPr id="5" name="テキスト ボックス 4"/>
          <p:cNvSpPr txBox="1"/>
          <p:nvPr/>
        </p:nvSpPr>
        <p:spPr>
          <a:xfrm>
            <a:off x="5348190" y="3371344"/>
            <a:ext cx="813043" cy="369332"/>
          </a:xfrm>
          <a:prstGeom prst="rect">
            <a:avLst/>
          </a:prstGeom>
          <a:noFill/>
        </p:spPr>
        <p:txBody>
          <a:bodyPr wrap="none" rtlCol="0">
            <a:spAutoFit/>
          </a:bodyPr>
          <a:lstStyle/>
          <a:p>
            <a:r>
              <a:rPr kumimoji="1" lang="en-US" altLang="ja-JP" dirty="0">
                <a:solidFill>
                  <a:srgbClr val="0000FF"/>
                </a:solidFill>
              </a:rPr>
              <a:t>diff off</a:t>
            </a:r>
            <a:endParaRPr kumimoji="1" lang="ja-JP" altLang="en-US" dirty="0">
              <a:solidFill>
                <a:srgbClr val="0000FF"/>
              </a:solidFill>
            </a:endParaRPr>
          </a:p>
        </p:txBody>
      </p:sp>
      <p:sp>
        <p:nvSpPr>
          <p:cNvPr id="15" name="テキスト ボックス 14"/>
          <p:cNvSpPr txBox="1"/>
          <p:nvPr/>
        </p:nvSpPr>
        <p:spPr>
          <a:xfrm>
            <a:off x="6620122" y="4126899"/>
            <a:ext cx="788798" cy="369332"/>
          </a:xfrm>
          <a:prstGeom prst="rect">
            <a:avLst/>
          </a:prstGeom>
          <a:noFill/>
        </p:spPr>
        <p:txBody>
          <a:bodyPr wrap="none" rtlCol="0">
            <a:spAutoFit/>
          </a:bodyPr>
          <a:lstStyle/>
          <a:p>
            <a:r>
              <a:rPr kumimoji="1" lang="en-US" altLang="ja-JP" dirty="0">
                <a:solidFill>
                  <a:srgbClr val="FF0000"/>
                </a:solidFill>
              </a:rPr>
              <a:t>diff on</a:t>
            </a:r>
            <a:endParaRPr kumimoji="1" lang="ja-JP" altLang="en-US" dirty="0">
              <a:solidFill>
                <a:srgbClr val="FF0000"/>
              </a:solidFill>
            </a:endParaRPr>
          </a:p>
        </p:txBody>
      </p:sp>
      <p:pic>
        <p:nvPicPr>
          <p:cNvPr id="17" name="図 16"/>
          <p:cNvPicPr>
            <a:picLocks noChangeAspect="1"/>
          </p:cNvPicPr>
          <p:nvPr/>
        </p:nvPicPr>
        <p:blipFill rotWithShape="1">
          <a:blip r:embed="rId4"/>
          <a:srcRect l="5408" t="11673" r="3456" b="5104"/>
          <a:stretch/>
        </p:blipFill>
        <p:spPr>
          <a:xfrm>
            <a:off x="861736" y="2918602"/>
            <a:ext cx="3602225" cy="3206203"/>
          </a:xfrm>
          <a:prstGeom prst="rect">
            <a:avLst/>
          </a:prstGeom>
        </p:spPr>
      </p:pic>
      <p:sp>
        <p:nvSpPr>
          <p:cNvPr id="19" name="テキスト ボックス 18"/>
          <p:cNvSpPr txBox="1"/>
          <p:nvPr/>
        </p:nvSpPr>
        <p:spPr>
          <a:xfrm>
            <a:off x="1088945" y="1682103"/>
            <a:ext cx="1222811" cy="338554"/>
          </a:xfrm>
          <a:prstGeom prst="rect">
            <a:avLst/>
          </a:prstGeom>
          <a:noFill/>
          <a:ln>
            <a:solidFill>
              <a:schemeClr val="tx1"/>
            </a:solidFill>
          </a:ln>
          <a:effectLst/>
        </p:spPr>
        <p:txBody>
          <a:bodyPr wrap="none" rtlCol="0">
            <a:spAutoFit/>
          </a:bodyPr>
          <a:lstStyle/>
          <a:p>
            <a:r>
              <a:rPr kumimoji="1" lang="en-US" altLang="ja-JP" sz="1600" dirty="0"/>
              <a:t>BBM2</a:t>
            </a:r>
            <a:r>
              <a:rPr kumimoji="1" lang="ja-JP" altLang="en-US" sz="1600" dirty="0"/>
              <a:t>　</a:t>
            </a:r>
            <a:r>
              <a:rPr kumimoji="1" lang="en-US" altLang="ja-JP" sz="1600" dirty="0"/>
              <a:t>laser</a:t>
            </a:r>
            <a:endParaRPr kumimoji="1" lang="ja-JP" altLang="en-US" sz="1600" dirty="0"/>
          </a:p>
        </p:txBody>
      </p:sp>
      <p:sp>
        <p:nvSpPr>
          <p:cNvPr id="20" name="テキスト ボックス 19"/>
          <p:cNvSpPr txBox="1"/>
          <p:nvPr/>
        </p:nvSpPr>
        <p:spPr>
          <a:xfrm>
            <a:off x="1088945" y="2143960"/>
            <a:ext cx="1225716" cy="338554"/>
          </a:xfrm>
          <a:prstGeom prst="rect">
            <a:avLst/>
          </a:prstGeom>
          <a:noFill/>
          <a:ln>
            <a:solidFill>
              <a:schemeClr val="tx1"/>
            </a:solidFill>
          </a:ln>
          <a:effectLst/>
        </p:spPr>
        <p:txBody>
          <a:bodyPr wrap="none" rtlCol="0">
            <a:spAutoFit/>
          </a:bodyPr>
          <a:lstStyle/>
          <a:p>
            <a:r>
              <a:rPr kumimoji="1" lang="en-US" altLang="ja-JP" sz="1600" dirty="0"/>
              <a:t>BBM3   laser</a:t>
            </a:r>
            <a:endParaRPr kumimoji="1" lang="ja-JP" altLang="en-US" sz="1600" dirty="0"/>
          </a:p>
        </p:txBody>
      </p:sp>
      <p:sp>
        <p:nvSpPr>
          <p:cNvPr id="21" name="円/楕円 20"/>
          <p:cNvSpPr/>
          <p:nvPr/>
        </p:nvSpPr>
        <p:spPr>
          <a:xfrm>
            <a:off x="3721843" y="1948550"/>
            <a:ext cx="434434" cy="185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 name="曲線コネクタ 21"/>
          <p:cNvCxnSpPr>
            <a:stCxn id="19" idx="3"/>
            <a:endCxn id="21" idx="2"/>
          </p:cNvCxnSpPr>
          <p:nvPr/>
        </p:nvCxnSpPr>
        <p:spPr>
          <a:xfrm>
            <a:off x="2311756" y="1851380"/>
            <a:ext cx="1410087" cy="190082"/>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曲線コネクタ 22"/>
          <p:cNvCxnSpPr>
            <a:stCxn id="20" idx="3"/>
            <a:endCxn id="21" idx="2"/>
          </p:cNvCxnSpPr>
          <p:nvPr/>
        </p:nvCxnSpPr>
        <p:spPr>
          <a:xfrm flipV="1">
            <a:off x="2314661" y="2041462"/>
            <a:ext cx="1407182" cy="271775"/>
          </a:xfrm>
          <a:prstGeom prst="curvedConnector3">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片側の 2 つの角を切り取った四角形 23"/>
          <p:cNvSpPr/>
          <p:nvPr/>
        </p:nvSpPr>
        <p:spPr>
          <a:xfrm rot="5400000">
            <a:off x="4576809" y="1762083"/>
            <a:ext cx="369331" cy="560755"/>
          </a:xfrm>
          <a:prstGeom prst="snip2SameRect">
            <a:avLst>
              <a:gd name="adj1" fmla="val 25679"/>
              <a:gd name="adj2" fmla="val 0"/>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dirty="0">
                <a:solidFill>
                  <a:srgbClr val="000000"/>
                </a:solidFill>
              </a:rPr>
              <a:t>PD</a:t>
            </a:r>
            <a:endParaRPr kumimoji="1" lang="ja-JP" altLang="en-US" dirty="0">
              <a:solidFill>
                <a:srgbClr val="000000"/>
              </a:solidFill>
            </a:endParaRPr>
          </a:p>
        </p:txBody>
      </p:sp>
      <p:cxnSp>
        <p:nvCxnSpPr>
          <p:cNvPr id="25" name="直線コネクタ 24"/>
          <p:cNvCxnSpPr>
            <a:stCxn id="21" idx="6"/>
            <a:endCxn id="24" idx="1"/>
          </p:cNvCxnSpPr>
          <p:nvPr/>
        </p:nvCxnSpPr>
        <p:spPr>
          <a:xfrm>
            <a:off x="4156277" y="2041462"/>
            <a:ext cx="324820" cy="9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24" idx="3"/>
            <a:endCxn id="34" idx="1"/>
          </p:cNvCxnSpPr>
          <p:nvPr/>
        </p:nvCxnSpPr>
        <p:spPr>
          <a:xfrm>
            <a:off x="5041852" y="2042461"/>
            <a:ext cx="889094" cy="5744"/>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4481097" y="1476152"/>
            <a:ext cx="608685" cy="369332"/>
          </a:xfrm>
          <a:prstGeom prst="rect">
            <a:avLst/>
          </a:prstGeom>
          <a:noFill/>
        </p:spPr>
        <p:txBody>
          <a:bodyPr wrap="none" rtlCol="0">
            <a:spAutoFit/>
          </a:bodyPr>
          <a:lstStyle/>
          <a:p>
            <a:r>
              <a:rPr kumimoji="1" lang="en-US" altLang="ja-JP" dirty="0"/>
              <a:t>beat</a:t>
            </a:r>
            <a:endParaRPr kumimoji="1" lang="ja-JP" altLang="en-US" dirty="0"/>
          </a:p>
        </p:txBody>
      </p:sp>
      <p:sp>
        <p:nvSpPr>
          <p:cNvPr id="28" name="テキスト ボックス 27"/>
          <p:cNvSpPr txBox="1"/>
          <p:nvPr/>
        </p:nvSpPr>
        <p:spPr>
          <a:xfrm>
            <a:off x="3116621" y="1480532"/>
            <a:ext cx="1364476" cy="369332"/>
          </a:xfrm>
          <a:prstGeom prst="rect">
            <a:avLst/>
          </a:prstGeom>
          <a:noFill/>
        </p:spPr>
        <p:txBody>
          <a:bodyPr wrap="none" rtlCol="0">
            <a:spAutoFit/>
          </a:bodyPr>
          <a:lstStyle/>
          <a:p>
            <a:r>
              <a:rPr kumimoji="1" lang="en-US" altLang="ja-JP" dirty="0"/>
              <a:t>3 dB coupler</a:t>
            </a:r>
            <a:endParaRPr kumimoji="1" lang="ja-JP" altLang="en-US" dirty="0"/>
          </a:p>
        </p:txBody>
      </p:sp>
      <p:sp>
        <p:nvSpPr>
          <p:cNvPr id="87" name="テキスト ボックス 86"/>
          <p:cNvSpPr txBox="1"/>
          <p:nvPr/>
        </p:nvSpPr>
        <p:spPr>
          <a:xfrm>
            <a:off x="5866003" y="2752045"/>
            <a:ext cx="2095445" cy="338554"/>
          </a:xfrm>
          <a:prstGeom prst="rect">
            <a:avLst/>
          </a:prstGeom>
          <a:noFill/>
        </p:spPr>
        <p:txBody>
          <a:bodyPr wrap="none" rtlCol="0">
            <a:spAutoFit/>
          </a:bodyPr>
          <a:lstStyle/>
          <a:p>
            <a:r>
              <a:rPr lang="ja-JP" altLang="en-US" sz="1600" dirty="0"/>
              <a:t>周波数</a:t>
            </a:r>
            <a:r>
              <a:rPr kumimoji="1" lang="ja-JP" altLang="en-US" sz="1600" dirty="0"/>
              <a:t>雑音スペクトル</a:t>
            </a:r>
          </a:p>
        </p:txBody>
      </p:sp>
      <p:sp>
        <p:nvSpPr>
          <p:cNvPr id="8" name="フリーフォーム 7"/>
          <p:cNvSpPr/>
          <p:nvPr/>
        </p:nvSpPr>
        <p:spPr>
          <a:xfrm>
            <a:off x="5274235" y="3599753"/>
            <a:ext cx="3182471" cy="1569893"/>
          </a:xfrm>
          <a:custGeom>
            <a:avLst/>
            <a:gdLst>
              <a:gd name="connsiteX0" fmla="*/ 3182471 w 3182471"/>
              <a:gd name="connsiteY0" fmla="*/ 688364 h 1569893"/>
              <a:gd name="connsiteX1" fmla="*/ 1852706 w 3182471"/>
              <a:gd name="connsiteY1" fmla="*/ 30952 h 1569893"/>
              <a:gd name="connsiteX2" fmla="*/ 0 w 3182471"/>
              <a:gd name="connsiteY2" fmla="*/ 1569893 h 1569893"/>
            </a:gdLst>
            <a:ahLst/>
            <a:cxnLst>
              <a:cxn ang="0">
                <a:pos x="connsiteX0" y="connsiteY0"/>
              </a:cxn>
              <a:cxn ang="0">
                <a:pos x="connsiteX1" y="connsiteY1"/>
              </a:cxn>
              <a:cxn ang="0">
                <a:pos x="connsiteX2" y="connsiteY2"/>
              </a:cxn>
            </a:cxnLst>
            <a:rect l="l" t="t" r="r" b="b"/>
            <a:pathLst>
              <a:path w="3182471" h="1569893">
                <a:moveTo>
                  <a:pt x="3182471" y="688364"/>
                </a:moveTo>
                <a:cubicBezTo>
                  <a:pt x="2782794" y="286197"/>
                  <a:pt x="2383118" y="-115970"/>
                  <a:pt x="1852706" y="30952"/>
                </a:cubicBezTo>
                <a:cubicBezTo>
                  <a:pt x="1322294" y="177873"/>
                  <a:pt x="0" y="1569893"/>
                  <a:pt x="0" y="1569893"/>
                </a:cubicBezTo>
              </a:path>
            </a:pathLst>
          </a:custGeom>
          <a:ln>
            <a:solidFill>
              <a:schemeClr val="tx1"/>
            </a:solidFill>
            <a:prstDash val="sysDash"/>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9" name="直線コネクタ 58"/>
          <p:cNvCxnSpPr/>
          <p:nvPr/>
        </p:nvCxnSpPr>
        <p:spPr>
          <a:xfrm flipH="1">
            <a:off x="5273074" y="5139764"/>
            <a:ext cx="3153750" cy="0"/>
          </a:xfrm>
          <a:prstGeom prst="line">
            <a:avLst/>
          </a:prstGeom>
          <a:ln>
            <a:solidFill>
              <a:srgbClr val="17BC41"/>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6163371" y="4742525"/>
            <a:ext cx="877163" cy="369332"/>
          </a:xfrm>
          <a:prstGeom prst="rect">
            <a:avLst/>
          </a:prstGeom>
          <a:noFill/>
        </p:spPr>
        <p:txBody>
          <a:bodyPr wrap="none" rtlCol="0">
            <a:spAutoFit/>
          </a:bodyPr>
          <a:lstStyle/>
          <a:p>
            <a:r>
              <a:rPr kumimoji="1" lang="ja-JP" altLang="en-US" dirty="0">
                <a:solidFill>
                  <a:srgbClr val="17BC41"/>
                </a:solidFill>
              </a:rPr>
              <a:t>要求値</a:t>
            </a:r>
          </a:p>
        </p:txBody>
      </p:sp>
      <p:sp>
        <p:nvSpPr>
          <p:cNvPr id="18" name="テキスト ボックス 17"/>
          <p:cNvSpPr txBox="1"/>
          <p:nvPr/>
        </p:nvSpPr>
        <p:spPr>
          <a:xfrm>
            <a:off x="5273074" y="4771775"/>
            <a:ext cx="3518912" cy="646331"/>
          </a:xfrm>
          <a:prstGeom prst="rect">
            <a:avLst/>
          </a:prstGeom>
          <a:solidFill>
            <a:schemeClr val="bg1"/>
          </a:solidFill>
          <a:ln w="28575">
            <a:solidFill>
              <a:schemeClr val="tx1"/>
            </a:solidFill>
          </a:ln>
        </p:spPr>
        <p:txBody>
          <a:bodyPr wrap="none" rtlCol="0">
            <a:spAutoFit/>
          </a:bodyPr>
          <a:lstStyle/>
          <a:p>
            <a:pPr marL="285750" indent="-285750">
              <a:buFont typeface="Wingdings" charset="2"/>
              <a:buChar char="ü"/>
            </a:pPr>
            <a:r>
              <a:rPr kumimoji="1" lang="en-US" altLang="ja-JP" dirty="0"/>
              <a:t>17 Hz/√Hz</a:t>
            </a:r>
            <a:r>
              <a:rPr kumimoji="1" lang="ja-JP" altLang="en-US" dirty="0"/>
              <a:t>の周波数雑音を達成</a:t>
            </a:r>
            <a:endParaRPr kumimoji="1" lang="en-US" altLang="ja-JP" dirty="0"/>
          </a:p>
          <a:p>
            <a:pPr marL="285750" indent="-285750">
              <a:buFont typeface="Wingdings" charset="2"/>
              <a:buChar char="ü"/>
            </a:pPr>
            <a:r>
              <a:rPr lang="ja-JP" altLang="en-US" dirty="0"/>
              <a:t>短期的な安定度は</a:t>
            </a:r>
            <a:r>
              <a:rPr lang="en-US" altLang="ja-JP" dirty="0"/>
              <a:t>SNR</a:t>
            </a:r>
            <a:r>
              <a:rPr lang="ja-JP" altLang="en-US" dirty="0"/>
              <a:t>で支配</a:t>
            </a:r>
            <a:endParaRPr kumimoji="1" lang="ja-JP" altLang="en-US" dirty="0"/>
          </a:p>
        </p:txBody>
      </p:sp>
      <p:sp>
        <p:nvSpPr>
          <p:cNvPr id="56" name="下矢印 55"/>
          <p:cNvSpPr/>
          <p:nvPr/>
        </p:nvSpPr>
        <p:spPr>
          <a:xfrm>
            <a:off x="5700749" y="4351329"/>
            <a:ext cx="525029" cy="679276"/>
          </a:xfrm>
          <a:prstGeom prst="downArrow">
            <a:avLst/>
          </a:prstGeom>
          <a:solidFill>
            <a:srgbClr val="17BC41"/>
          </a:solidFill>
          <a:ln>
            <a:solidFill>
              <a:srgbClr val="17BC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a:p>
        </p:txBody>
      </p:sp>
      <p:sp>
        <p:nvSpPr>
          <p:cNvPr id="2" name="日付プレースホルダー 1"/>
          <p:cNvSpPr>
            <a:spLocks noGrp="1"/>
          </p:cNvSpPr>
          <p:nvPr>
            <p:ph type="dt" sz="half" idx="10"/>
          </p:nvPr>
        </p:nvSpPr>
        <p:spPr/>
        <p:txBody>
          <a:bodyPr/>
          <a:lstStyle/>
          <a:p>
            <a:r>
              <a:rPr kumimoji="1" lang="en-US" altLang="ja-JP"/>
              <a:t>2018/11/2 DECIGO workshop @</a:t>
            </a:r>
            <a:r>
              <a:rPr kumimoji="1" lang="ja-JP" altLang="en-US"/>
              <a:t>名古屋大学</a:t>
            </a:r>
          </a:p>
        </p:txBody>
      </p:sp>
    </p:spTree>
    <p:extLst>
      <p:ext uri="{BB962C8B-B14F-4D97-AF65-F5344CB8AC3E}">
        <p14:creationId xmlns:p14="http://schemas.microsoft.com/office/powerpoint/2010/main" val="1589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linds(horizontal)">
                                      <p:cBhvr>
                                        <p:cTn id="22" dur="500"/>
                                        <p:tgtEl>
                                          <p:spTgt spid="5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linds(horizontal)">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8" grpId="0" animBg="1"/>
      <p:bldP spid="18" grpId="1" animBg="1"/>
      <p:bldP spid="5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さらなる周波数安定度向上にむけて</a:t>
            </a:r>
            <a:endParaRPr kumimoji="1" lang="ja-JP" altLang="en-US" dirty="0"/>
          </a:p>
        </p:txBody>
      </p:sp>
      <p:sp>
        <p:nvSpPr>
          <p:cNvPr id="7" name="日付プレースホルダー 6"/>
          <p:cNvSpPr>
            <a:spLocks noGrp="1"/>
          </p:cNvSpPr>
          <p:nvPr>
            <p:ph type="dt" sz="half" idx="10"/>
          </p:nvPr>
        </p:nvSpPr>
        <p:spPr>
          <a:xfrm>
            <a:off x="457199" y="6356350"/>
            <a:ext cx="2981460" cy="365125"/>
          </a:xfrm>
        </p:spPr>
        <p:txBody>
          <a:bodyPr/>
          <a:lstStyle/>
          <a:p>
            <a:r>
              <a:rPr lang="en-US" altLang="ja-JP" dirty="0"/>
              <a:t>2018/11/2 DECIGO workshop @</a:t>
            </a:r>
            <a:r>
              <a:rPr lang="ja-JP" altLang="en-US"/>
              <a:t>名古屋大学</a:t>
            </a:r>
            <a:endParaRPr lang="ja-JP" altLang="en-US" dirty="0"/>
          </a:p>
        </p:txBody>
      </p:sp>
      <p:sp>
        <p:nvSpPr>
          <p:cNvPr id="3" name="テキスト ボックス 2"/>
          <p:cNvSpPr txBox="1"/>
          <p:nvPr/>
        </p:nvSpPr>
        <p:spPr>
          <a:xfrm>
            <a:off x="247599" y="1417638"/>
            <a:ext cx="7104830" cy="4708981"/>
          </a:xfrm>
          <a:prstGeom prst="rect">
            <a:avLst/>
          </a:prstGeom>
          <a:noFill/>
        </p:spPr>
        <p:txBody>
          <a:bodyPr wrap="none" rtlCol="0">
            <a:spAutoFit/>
          </a:bodyPr>
          <a:lstStyle/>
          <a:p>
            <a:r>
              <a:rPr lang="ja-JP" altLang="en-US" sz="2000" dirty="0">
                <a:solidFill>
                  <a:srgbClr val="FF0000"/>
                </a:solidFill>
              </a:rPr>
              <a:t>周波数弁別信号の</a:t>
            </a:r>
            <a:r>
              <a:rPr lang="en-US" altLang="ja-JP" sz="2000" dirty="0">
                <a:solidFill>
                  <a:srgbClr val="FF0000"/>
                </a:solidFill>
              </a:rPr>
              <a:t>SN</a:t>
            </a:r>
            <a:r>
              <a:rPr lang="ja-JP" altLang="en-US" sz="2000" dirty="0">
                <a:solidFill>
                  <a:srgbClr val="FF0000"/>
                </a:solidFill>
              </a:rPr>
              <a:t>比向上</a:t>
            </a:r>
            <a:r>
              <a:rPr lang="ja-JP" altLang="en-US" sz="2000" dirty="0"/>
              <a:t>によりさらなる周波数安定度が期待</a:t>
            </a:r>
            <a:endParaRPr lang="en-US" altLang="ja-JP" sz="2000" dirty="0"/>
          </a:p>
          <a:p>
            <a:endParaRPr lang="en-US" altLang="ja-JP" sz="2000" dirty="0"/>
          </a:p>
          <a:p>
            <a:pPr marL="742950" lvl="1" indent="-285750">
              <a:buFont typeface="Arial"/>
              <a:buChar char="•"/>
            </a:pPr>
            <a:r>
              <a:rPr lang="ja-JP" altLang="en-US" sz="2000" u="sng" dirty="0"/>
              <a:t>光源の交換</a:t>
            </a:r>
            <a:endParaRPr lang="en-US" altLang="ja-JP" sz="2000" u="sng" dirty="0"/>
          </a:p>
          <a:p>
            <a:r>
              <a:rPr lang="en-US" altLang="ja-JP" sz="2000" dirty="0"/>
              <a:t>		fiber DFB</a:t>
            </a:r>
            <a:r>
              <a:rPr lang="ja-JP" altLang="en-US" sz="2000" dirty="0"/>
              <a:t>レーザー</a:t>
            </a:r>
            <a:endParaRPr lang="en-US" altLang="ja-JP" sz="2000" dirty="0"/>
          </a:p>
          <a:p>
            <a:r>
              <a:rPr lang="en-US" altLang="ja-JP" sz="2000" dirty="0"/>
              <a:t>		</a:t>
            </a:r>
            <a:r>
              <a:rPr lang="ja-JP" altLang="en-US" sz="2000" dirty="0"/>
              <a:t>　　　　</a:t>
            </a:r>
            <a:r>
              <a:rPr lang="ja-JP" altLang="en-US" sz="2000"/>
              <a:t>　</a:t>
            </a:r>
            <a:endParaRPr lang="en-US" altLang="ja-JP" sz="2000" dirty="0"/>
          </a:p>
          <a:p>
            <a:r>
              <a:rPr lang="en-US" altLang="ja-JP" sz="2000" dirty="0"/>
              <a:t>		</a:t>
            </a:r>
            <a:r>
              <a:rPr lang="ja-JP" altLang="en-US" sz="2000" dirty="0"/>
              <a:t>外部共振器型半導体レーザー（</a:t>
            </a:r>
            <a:r>
              <a:rPr lang="en-US" altLang="ja-JP" sz="2000" dirty="0"/>
              <a:t>ECLD)</a:t>
            </a:r>
            <a:r>
              <a:rPr lang="ja-JP" altLang="en-US" sz="2000" dirty="0"/>
              <a:t>へ</a:t>
            </a:r>
            <a:endParaRPr lang="en-US" altLang="ja-JP" sz="2000" dirty="0"/>
          </a:p>
          <a:p>
            <a:pPr marL="1714500" lvl="3" indent="-342900">
              <a:buFont typeface="Wingdings" charset="2"/>
              <a:buChar char="ü"/>
            </a:pPr>
            <a:r>
              <a:rPr lang="ja-JP" altLang="en-US" sz="2000" dirty="0">
                <a:solidFill>
                  <a:srgbClr val="FF0000"/>
                </a:solidFill>
              </a:rPr>
              <a:t>変調帯域</a:t>
            </a:r>
            <a:r>
              <a:rPr lang="en-US" altLang="ja-JP" sz="2000" dirty="0">
                <a:solidFill>
                  <a:srgbClr val="FF0000"/>
                </a:solidFill>
              </a:rPr>
              <a:t>200 kHz</a:t>
            </a:r>
            <a:r>
              <a:rPr lang="ja-JP" altLang="en-US" sz="2000" dirty="0">
                <a:solidFill>
                  <a:srgbClr val="FF0000"/>
                </a:solidFill>
              </a:rPr>
              <a:t>での強度雑音抑制</a:t>
            </a:r>
            <a:endParaRPr lang="en-US" altLang="ja-JP" sz="2000" dirty="0">
              <a:solidFill>
                <a:srgbClr val="FF0000"/>
              </a:solidFill>
            </a:endParaRPr>
          </a:p>
          <a:p>
            <a:pPr marL="1714500" lvl="3" indent="-342900">
              <a:buFont typeface="Wingdings" charset="2"/>
              <a:buChar char="ü"/>
            </a:pPr>
            <a:r>
              <a:rPr lang="ja-JP" altLang="en-US" sz="2000" dirty="0"/>
              <a:t>電流制御による制御帯域の拡大</a:t>
            </a:r>
            <a:endParaRPr lang="en-US" altLang="ja-JP" sz="2000" dirty="0"/>
          </a:p>
          <a:p>
            <a:endParaRPr lang="en-US" altLang="ja-JP" sz="2000" dirty="0"/>
          </a:p>
          <a:p>
            <a:endParaRPr lang="en-US" altLang="ja-JP" sz="2000" dirty="0"/>
          </a:p>
          <a:p>
            <a:pPr marL="742950" lvl="1" indent="-285750">
              <a:buFont typeface="Arial"/>
              <a:buChar char="•"/>
            </a:pPr>
            <a:r>
              <a:rPr lang="en-US" altLang="ja-JP" sz="2000" u="sng" dirty="0"/>
              <a:t>PDH</a:t>
            </a:r>
            <a:r>
              <a:rPr lang="ja-JP" altLang="en-US" sz="2000" u="sng" dirty="0"/>
              <a:t>法の併用</a:t>
            </a:r>
            <a:endParaRPr lang="en-US" altLang="ja-JP" sz="2000" u="sng" dirty="0"/>
          </a:p>
          <a:p>
            <a:pPr marL="1257300" lvl="2" indent="-342900">
              <a:buFont typeface="Wingdings" charset="2"/>
              <a:buChar char="ü"/>
            </a:pPr>
            <a:r>
              <a:rPr lang="ja-JP" altLang="en-US" sz="2000" dirty="0"/>
              <a:t>直接</a:t>
            </a:r>
            <a:r>
              <a:rPr lang="ja-JP" altLang="en-US" sz="2000"/>
              <a:t>変調法（信号光を変調）なので</a:t>
            </a:r>
            <a:endParaRPr lang="en-US" altLang="ja-JP" sz="2000" dirty="0"/>
          </a:p>
          <a:p>
            <a:pPr lvl="2"/>
            <a:r>
              <a:rPr lang="ja-JP" altLang="en-US" sz="2000">
                <a:solidFill>
                  <a:srgbClr val="FF0000"/>
                </a:solidFill>
              </a:rPr>
              <a:t>　　高周波</a:t>
            </a:r>
            <a:r>
              <a:rPr lang="en-US" altLang="ja-JP" sz="2000" dirty="0">
                <a:solidFill>
                  <a:srgbClr val="FF0000"/>
                </a:solidFill>
              </a:rPr>
              <a:t> </a:t>
            </a:r>
            <a:r>
              <a:rPr lang="ja-JP" altLang="en-US" sz="2000" dirty="0">
                <a:solidFill>
                  <a:srgbClr val="FF0000"/>
                </a:solidFill>
              </a:rPr>
              <a:t>（低雑音帯域）での復調</a:t>
            </a:r>
            <a:r>
              <a:rPr lang="ja-JP" altLang="en-US" sz="2000" dirty="0"/>
              <a:t>が可能</a:t>
            </a:r>
            <a:endParaRPr lang="en-US" altLang="ja-JP" sz="2000" dirty="0"/>
          </a:p>
          <a:p>
            <a:pPr lvl="2"/>
            <a:r>
              <a:rPr lang="en-US" altLang="ja-JP" sz="2000" dirty="0">
                <a:solidFill>
                  <a:srgbClr val="0000FF"/>
                </a:solidFill>
              </a:rPr>
              <a:t>      </a:t>
            </a:r>
            <a:r>
              <a:rPr lang="ja-JP" altLang="en-US" sz="2000">
                <a:solidFill>
                  <a:srgbClr val="0000FF"/>
                </a:solidFill>
              </a:rPr>
              <a:t>信号が</a:t>
            </a:r>
            <a:r>
              <a:rPr lang="ja-JP" altLang="en-US" sz="2000" dirty="0">
                <a:solidFill>
                  <a:srgbClr val="0000FF"/>
                </a:solidFill>
              </a:rPr>
              <a:t>弱い可能性がある</a:t>
            </a:r>
            <a:endParaRPr lang="en-US" altLang="ja-JP" sz="2000" dirty="0">
              <a:solidFill>
                <a:srgbClr val="0000FF"/>
              </a:solidFill>
            </a:endParaRPr>
          </a:p>
          <a:p>
            <a:pPr lvl="2"/>
            <a:r>
              <a:rPr lang="ja-JP" altLang="ja-JP" sz="2000" dirty="0">
                <a:solidFill>
                  <a:srgbClr val="0000FF"/>
                </a:solidFill>
              </a:rPr>
              <a:t>　</a:t>
            </a:r>
            <a:r>
              <a:rPr lang="ja-JP" altLang="en-US" sz="2000" dirty="0">
                <a:solidFill>
                  <a:srgbClr val="0000FF"/>
                </a:solidFill>
              </a:rPr>
              <a:t>　オフセット揺らぎ</a:t>
            </a:r>
            <a:r>
              <a:rPr lang="ja-JP" altLang="en-US" sz="2000">
                <a:solidFill>
                  <a:srgbClr val="0000FF"/>
                </a:solidFill>
              </a:rPr>
              <a:t>の影響</a:t>
            </a:r>
            <a:endParaRPr lang="en-US" altLang="ja-JP" sz="2000" dirty="0">
              <a:solidFill>
                <a:srgbClr val="0000FF"/>
              </a:solidFill>
            </a:endParaRPr>
          </a:p>
        </p:txBody>
      </p:sp>
      <p:sp>
        <p:nvSpPr>
          <p:cNvPr id="9" name="テキスト ボックス 8"/>
          <p:cNvSpPr txBox="1"/>
          <p:nvPr/>
        </p:nvSpPr>
        <p:spPr>
          <a:xfrm>
            <a:off x="6776673" y="1687146"/>
            <a:ext cx="1569660" cy="369332"/>
          </a:xfrm>
          <a:prstGeom prst="rect">
            <a:avLst/>
          </a:prstGeom>
          <a:noFill/>
        </p:spPr>
        <p:txBody>
          <a:bodyPr wrap="none" rtlCol="0">
            <a:spAutoFit/>
          </a:bodyPr>
          <a:lstStyle/>
          <a:p>
            <a:r>
              <a:rPr kumimoji="1" lang="ja-JP" altLang="en-US"/>
              <a:t>相対</a:t>
            </a:r>
            <a:r>
              <a:rPr kumimoji="1" lang="ja-JP" altLang="en-US" dirty="0"/>
              <a:t>強度雑音</a:t>
            </a:r>
          </a:p>
        </p:txBody>
      </p:sp>
      <p:grpSp>
        <p:nvGrpSpPr>
          <p:cNvPr id="10" name="図形グループ 4">
            <a:extLst>
              <a:ext uri="{FF2B5EF4-FFF2-40B4-BE49-F238E27FC236}">
                <a16:creationId xmlns:a16="http://schemas.microsoft.com/office/drawing/2014/main" id="{16B8D82F-047A-1645-B7C9-8D23154EBE2A}"/>
              </a:ext>
            </a:extLst>
          </p:cNvPr>
          <p:cNvGrpSpPr/>
          <p:nvPr/>
        </p:nvGrpSpPr>
        <p:grpSpPr>
          <a:xfrm>
            <a:off x="5919443" y="1871812"/>
            <a:ext cx="3224557" cy="2919163"/>
            <a:chOff x="4284826" y="1809727"/>
            <a:chExt cx="4382374" cy="4024564"/>
          </a:xfrm>
        </p:grpSpPr>
        <p:pic>
          <p:nvPicPr>
            <p:cNvPr id="13" name="図 12">
              <a:extLst>
                <a:ext uri="{FF2B5EF4-FFF2-40B4-BE49-F238E27FC236}">
                  <a16:creationId xmlns:a16="http://schemas.microsoft.com/office/drawing/2014/main" id="{FF351C11-832E-3846-90FD-FD846C26A1A6}"/>
                </a:ext>
              </a:extLst>
            </p:cNvPr>
            <p:cNvPicPr>
              <a:picLocks noChangeAspect="1"/>
            </p:cNvPicPr>
            <p:nvPr/>
          </p:nvPicPr>
          <p:blipFill>
            <a:blip r:embed="rId2"/>
            <a:stretch>
              <a:fillRect/>
            </a:stretch>
          </p:blipFill>
          <p:spPr>
            <a:xfrm>
              <a:off x="4284826" y="1809727"/>
              <a:ext cx="4382374" cy="4024564"/>
            </a:xfrm>
            <a:prstGeom prst="rect">
              <a:avLst/>
            </a:prstGeom>
          </p:spPr>
        </p:pic>
        <p:cxnSp>
          <p:nvCxnSpPr>
            <p:cNvPr id="14" name="直線コネクタ 13">
              <a:extLst>
                <a:ext uri="{FF2B5EF4-FFF2-40B4-BE49-F238E27FC236}">
                  <a16:creationId xmlns:a16="http://schemas.microsoft.com/office/drawing/2014/main" id="{5AB0EB0C-0857-3A42-8EFF-CD997B1543B3}"/>
                </a:ext>
              </a:extLst>
            </p:cNvPr>
            <p:cNvCxnSpPr>
              <a:stCxn id="15" idx="3"/>
            </p:cNvCxnSpPr>
            <p:nvPr/>
          </p:nvCxnSpPr>
          <p:spPr>
            <a:xfrm flipV="1">
              <a:off x="6288691" y="4297090"/>
              <a:ext cx="821020" cy="4076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25D3A265-B64E-7540-B3B5-A76C271FFC35}"/>
                </a:ext>
              </a:extLst>
            </p:cNvPr>
            <p:cNvSpPr txBox="1"/>
            <p:nvPr/>
          </p:nvSpPr>
          <p:spPr>
            <a:xfrm>
              <a:off x="5466930" y="4471370"/>
              <a:ext cx="821761" cy="466754"/>
            </a:xfrm>
            <a:prstGeom prst="rect">
              <a:avLst/>
            </a:prstGeom>
            <a:noFill/>
            <a:ln>
              <a:solidFill>
                <a:srgbClr val="FF0000"/>
              </a:solidFill>
            </a:ln>
          </p:spPr>
          <p:txBody>
            <a:bodyPr wrap="none" rtlCol="0">
              <a:spAutoFit/>
            </a:bodyPr>
            <a:lstStyle/>
            <a:p>
              <a:r>
                <a:rPr lang="en-US" altLang="ja-JP" sz="1600" dirty="0">
                  <a:solidFill>
                    <a:srgbClr val="FF0000"/>
                  </a:solidFill>
                </a:rPr>
                <a:t>ECLD</a:t>
              </a:r>
              <a:endParaRPr kumimoji="1" lang="ja-JP" altLang="en-US" sz="1600" dirty="0">
                <a:solidFill>
                  <a:srgbClr val="FF0000"/>
                </a:solidFill>
              </a:endParaRPr>
            </a:p>
          </p:txBody>
        </p:sp>
        <p:cxnSp>
          <p:nvCxnSpPr>
            <p:cNvPr id="16" name="直線コネクタ 15">
              <a:extLst>
                <a:ext uri="{FF2B5EF4-FFF2-40B4-BE49-F238E27FC236}">
                  <a16:creationId xmlns:a16="http://schemas.microsoft.com/office/drawing/2014/main" id="{AD19C16B-80A8-FF4B-92EA-2F362AA13F12}"/>
                </a:ext>
              </a:extLst>
            </p:cNvPr>
            <p:cNvCxnSpPr>
              <a:cxnSpLocks/>
              <a:stCxn id="17" idx="3"/>
            </p:cNvCxnSpPr>
            <p:nvPr/>
          </p:nvCxnSpPr>
          <p:spPr>
            <a:xfrm>
              <a:off x="6901166" y="2550638"/>
              <a:ext cx="304805" cy="157035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2916D6AC-828B-6644-9DAF-0214122E59FC}"/>
                </a:ext>
              </a:extLst>
            </p:cNvPr>
            <p:cNvSpPr txBox="1"/>
            <p:nvPr/>
          </p:nvSpPr>
          <p:spPr>
            <a:xfrm>
              <a:off x="5494370" y="2338476"/>
              <a:ext cx="1406797" cy="424323"/>
            </a:xfrm>
            <a:prstGeom prst="rect">
              <a:avLst/>
            </a:prstGeom>
            <a:noFill/>
            <a:ln>
              <a:solidFill>
                <a:srgbClr val="0000FF"/>
              </a:solidFill>
            </a:ln>
          </p:spPr>
          <p:txBody>
            <a:bodyPr wrap="square" rtlCol="0">
              <a:spAutoFit/>
            </a:bodyPr>
            <a:lstStyle/>
            <a:p>
              <a:r>
                <a:rPr kumimoji="1" lang="en-US" altLang="ja-JP" sz="1400" dirty="0">
                  <a:solidFill>
                    <a:srgbClr val="0000FF"/>
                  </a:solidFill>
                </a:rPr>
                <a:t>Fiber DFB 1</a:t>
              </a:r>
              <a:endParaRPr kumimoji="1" lang="ja-JP" altLang="en-US" sz="1400" dirty="0">
                <a:solidFill>
                  <a:srgbClr val="0000FF"/>
                </a:solidFill>
              </a:endParaRPr>
            </a:p>
          </p:txBody>
        </p:sp>
        <p:sp>
          <p:nvSpPr>
            <p:cNvPr id="18" name="テキスト ボックス 17">
              <a:extLst>
                <a:ext uri="{FF2B5EF4-FFF2-40B4-BE49-F238E27FC236}">
                  <a16:creationId xmlns:a16="http://schemas.microsoft.com/office/drawing/2014/main" id="{D1AAC772-2695-F047-8D88-A00B0298B3CE}"/>
                </a:ext>
              </a:extLst>
            </p:cNvPr>
            <p:cNvSpPr txBox="1"/>
            <p:nvPr/>
          </p:nvSpPr>
          <p:spPr>
            <a:xfrm>
              <a:off x="6986013" y="2217372"/>
              <a:ext cx="1381657" cy="424323"/>
            </a:xfrm>
            <a:prstGeom prst="rect">
              <a:avLst/>
            </a:prstGeom>
            <a:noFill/>
            <a:ln>
              <a:solidFill>
                <a:srgbClr val="008000"/>
              </a:solidFill>
            </a:ln>
          </p:spPr>
          <p:txBody>
            <a:bodyPr wrap="none" rtlCol="0">
              <a:spAutoFit/>
            </a:bodyPr>
            <a:lstStyle/>
            <a:p>
              <a:r>
                <a:rPr kumimoji="1" lang="en-US" altLang="ja-JP" sz="1400" dirty="0">
                  <a:solidFill>
                    <a:srgbClr val="008000"/>
                  </a:solidFill>
                </a:rPr>
                <a:t>Fiber DFB 2</a:t>
              </a:r>
              <a:endParaRPr kumimoji="1" lang="ja-JP" altLang="en-US" sz="1400" dirty="0">
                <a:solidFill>
                  <a:srgbClr val="008000"/>
                </a:solidFill>
              </a:endParaRPr>
            </a:p>
          </p:txBody>
        </p:sp>
        <p:cxnSp>
          <p:nvCxnSpPr>
            <p:cNvPr id="19" name="直線コネクタ 18">
              <a:extLst>
                <a:ext uri="{FF2B5EF4-FFF2-40B4-BE49-F238E27FC236}">
                  <a16:creationId xmlns:a16="http://schemas.microsoft.com/office/drawing/2014/main" id="{BDC5CC25-2F24-F24F-ADD3-89528325E89C}"/>
                </a:ext>
              </a:extLst>
            </p:cNvPr>
            <p:cNvCxnSpPr>
              <a:stCxn id="18" idx="2"/>
            </p:cNvCxnSpPr>
            <p:nvPr/>
          </p:nvCxnSpPr>
          <p:spPr>
            <a:xfrm flipH="1">
              <a:off x="7275166" y="2641695"/>
              <a:ext cx="401676" cy="109019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4" name="下矢印 3">
            <a:extLst>
              <a:ext uri="{FF2B5EF4-FFF2-40B4-BE49-F238E27FC236}">
                <a16:creationId xmlns:a16="http://schemas.microsoft.com/office/drawing/2014/main" id="{EEAB3377-0F5D-514E-9FF3-466CE44E0D11}"/>
              </a:ext>
            </a:extLst>
          </p:cNvPr>
          <p:cNvSpPr/>
          <p:nvPr/>
        </p:nvSpPr>
        <p:spPr>
          <a:xfrm>
            <a:off x="1886673" y="2685327"/>
            <a:ext cx="740780" cy="266217"/>
          </a:xfrm>
          <a:prstGeom prst="down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060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961272" y="1412031"/>
            <a:ext cx="2535237"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周波数基準の選定</a:t>
            </a:r>
          </a:p>
        </p:txBody>
      </p:sp>
      <p:sp>
        <p:nvSpPr>
          <p:cNvPr id="13" name="Text Box 7"/>
          <p:cNvSpPr txBox="1">
            <a:spLocks noChangeArrowheads="1"/>
          </p:cNvSpPr>
          <p:nvPr/>
        </p:nvSpPr>
        <p:spPr bwMode="auto">
          <a:xfrm>
            <a:off x="961272" y="1840656"/>
            <a:ext cx="20224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周波数安定化</a:t>
            </a:r>
          </a:p>
        </p:txBody>
      </p:sp>
      <p:sp>
        <p:nvSpPr>
          <p:cNvPr id="14" name="Text Box 8"/>
          <p:cNvSpPr txBox="1">
            <a:spLocks noChangeArrowheads="1"/>
          </p:cNvSpPr>
          <p:nvPr/>
        </p:nvSpPr>
        <p:spPr bwMode="auto">
          <a:xfrm>
            <a:off x="948572" y="2221656"/>
            <a:ext cx="17653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強度安定化　　</a:t>
            </a:r>
            <a:endParaRPr lang="en-US" altLang="ja-JP" sz="2000" dirty="0">
              <a:latin typeface="+mn-lt"/>
              <a:ea typeface="+mn-ea"/>
              <a:cs typeface="+mn-cs"/>
            </a:endParaRPr>
          </a:p>
        </p:txBody>
      </p:sp>
      <p:sp>
        <p:nvSpPr>
          <p:cNvPr id="15" name="Text Box 9"/>
          <p:cNvSpPr txBox="1">
            <a:spLocks noChangeArrowheads="1"/>
          </p:cNvSpPr>
          <p:nvPr/>
        </p:nvSpPr>
        <p:spPr bwMode="auto">
          <a:xfrm>
            <a:off x="948572" y="2602656"/>
            <a:ext cx="221615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小型・省電力化</a:t>
            </a:r>
          </a:p>
        </p:txBody>
      </p:sp>
      <p:sp>
        <p:nvSpPr>
          <p:cNvPr id="17" name="Text Box 11"/>
          <p:cNvSpPr txBox="1">
            <a:spLocks noChangeArrowheads="1"/>
          </p:cNvSpPr>
          <p:nvPr/>
        </p:nvSpPr>
        <p:spPr bwMode="auto">
          <a:xfrm>
            <a:off x="948572" y="3007468"/>
            <a:ext cx="1252537"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自動化</a:t>
            </a:r>
          </a:p>
        </p:txBody>
      </p:sp>
      <p:sp>
        <p:nvSpPr>
          <p:cNvPr id="22" name="Text Box 17"/>
          <p:cNvSpPr txBox="1">
            <a:spLocks noChangeArrowheads="1"/>
          </p:cNvSpPr>
          <p:nvPr/>
        </p:nvSpPr>
        <p:spPr bwMode="auto">
          <a:xfrm>
            <a:off x="961272" y="3450381"/>
            <a:ext cx="253506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周波数安定度評価　　　　　　</a:t>
            </a:r>
          </a:p>
        </p:txBody>
      </p:sp>
      <p:grpSp>
        <p:nvGrpSpPr>
          <p:cNvPr id="40" name="図形グループ 39"/>
          <p:cNvGrpSpPr>
            <a:grpSpLocks/>
          </p:cNvGrpSpPr>
          <p:nvPr/>
        </p:nvGrpSpPr>
        <p:grpSpPr bwMode="auto">
          <a:xfrm>
            <a:off x="894596" y="1313606"/>
            <a:ext cx="427498" cy="2579687"/>
            <a:chOff x="2021430" y="1365942"/>
            <a:chExt cx="412100" cy="2579228"/>
          </a:xfrm>
        </p:grpSpPr>
        <p:sp>
          <p:nvSpPr>
            <p:cNvPr id="18462" name="テキスト ボックス 32"/>
            <p:cNvSpPr txBox="1">
              <a:spLocks noChangeArrowheads="1"/>
            </p:cNvSpPr>
            <p:nvPr/>
          </p:nvSpPr>
          <p:spPr bwMode="auto">
            <a:xfrm>
              <a:off x="2031983" y="1365942"/>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solidFill>
                    <a:srgbClr val="FF0000"/>
                  </a:solidFill>
                </a:rPr>
                <a:t>●</a:t>
              </a:r>
              <a:endParaRPr lang="ja-JP" altLang="en-US" sz="2800">
                <a:solidFill>
                  <a:srgbClr val="FF0000"/>
                </a:solidFill>
              </a:endParaRPr>
            </a:p>
          </p:txBody>
        </p:sp>
        <p:sp>
          <p:nvSpPr>
            <p:cNvPr id="18463" name="テキスト ボックス 33"/>
            <p:cNvSpPr txBox="1">
              <a:spLocks noChangeArrowheads="1"/>
            </p:cNvSpPr>
            <p:nvPr/>
          </p:nvSpPr>
          <p:spPr bwMode="auto">
            <a:xfrm>
              <a:off x="2023967" y="1799070"/>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solidFill>
                    <a:srgbClr val="FF0000"/>
                  </a:solidFill>
                </a:rPr>
                <a:t>●</a:t>
              </a:r>
              <a:endParaRPr lang="ja-JP" altLang="en-US" sz="2800">
                <a:solidFill>
                  <a:srgbClr val="FF0000"/>
                </a:solidFill>
              </a:endParaRPr>
            </a:p>
          </p:txBody>
        </p:sp>
        <p:sp>
          <p:nvSpPr>
            <p:cNvPr id="18464" name="テキスト ボックス 34"/>
            <p:cNvSpPr txBox="1">
              <a:spLocks noChangeArrowheads="1"/>
            </p:cNvSpPr>
            <p:nvPr/>
          </p:nvSpPr>
          <p:spPr bwMode="auto">
            <a:xfrm>
              <a:off x="2024833" y="2178726"/>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solidFill>
                    <a:srgbClr val="FF0000"/>
                  </a:solidFill>
                </a:rPr>
                <a:t>●</a:t>
              </a:r>
              <a:endParaRPr lang="ja-JP" altLang="en-US" sz="2800">
                <a:solidFill>
                  <a:srgbClr val="FF0000"/>
                </a:solidFill>
              </a:endParaRPr>
            </a:p>
          </p:txBody>
        </p:sp>
        <p:sp>
          <p:nvSpPr>
            <p:cNvPr id="18465" name="テキスト ボックス 35"/>
            <p:cNvSpPr txBox="1">
              <a:spLocks noChangeArrowheads="1"/>
            </p:cNvSpPr>
            <p:nvPr/>
          </p:nvSpPr>
          <p:spPr bwMode="auto">
            <a:xfrm>
              <a:off x="2021430" y="2579766"/>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solidFill>
                    <a:srgbClr val="F5C800"/>
                  </a:solidFill>
                </a:rPr>
                <a:t>●</a:t>
              </a:r>
              <a:endParaRPr lang="ja-JP" altLang="en-US" sz="2800">
                <a:solidFill>
                  <a:srgbClr val="F5C800"/>
                </a:solidFill>
              </a:endParaRPr>
            </a:p>
          </p:txBody>
        </p:sp>
        <p:sp>
          <p:nvSpPr>
            <p:cNvPr id="18466" name="テキスト ボックス 36"/>
            <p:cNvSpPr txBox="1">
              <a:spLocks noChangeArrowheads="1"/>
            </p:cNvSpPr>
            <p:nvPr/>
          </p:nvSpPr>
          <p:spPr bwMode="auto">
            <a:xfrm>
              <a:off x="2024833" y="2954070"/>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a:solidFill>
                    <a:srgbClr val="F5C800"/>
                  </a:solidFill>
                </a:rPr>
                <a:t>●</a:t>
              </a:r>
              <a:endParaRPr lang="ja-JP" altLang="en-US" sz="2800">
                <a:solidFill>
                  <a:srgbClr val="F5C800"/>
                </a:solidFill>
              </a:endParaRPr>
            </a:p>
          </p:txBody>
        </p:sp>
        <p:sp>
          <p:nvSpPr>
            <p:cNvPr id="18467" name="テキスト ボックス 37"/>
            <p:cNvSpPr txBox="1">
              <a:spLocks noChangeArrowheads="1"/>
            </p:cNvSpPr>
            <p:nvPr/>
          </p:nvSpPr>
          <p:spPr bwMode="auto">
            <a:xfrm>
              <a:off x="2029319" y="3421950"/>
              <a:ext cx="40154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dirty="0">
                  <a:solidFill>
                    <a:schemeClr val="accent6">
                      <a:lumMod val="75000"/>
                    </a:schemeClr>
                  </a:solidFill>
                </a:rPr>
                <a:t>●</a:t>
              </a:r>
              <a:endParaRPr lang="ja-JP" altLang="en-US" sz="2800" dirty="0">
                <a:solidFill>
                  <a:schemeClr val="accent6">
                    <a:lumMod val="75000"/>
                  </a:schemeClr>
                </a:solidFill>
              </a:endParaRPr>
            </a:p>
          </p:txBody>
        </p:sp>
      </p:grpSp>
      <p:sp>
        <p:nvSpPr>
          <p:cNvPr id="18440" name="タイトル 1"/>
          <p:cNvSpPr>
            <a:spLocks noGrp="1"/>
          </p:cNvSpPr>
          <p:nvPr>
            <p:ph type="title"/>
          </p:nvPr>
        </p:nvSpPr>
        <p:spPr>
          <a:xfrm>
            <a:off x="4371702" y="196099"/>
            <a:ext cx="4806950" cy="460375"/>
          </a:xfrm>
        </p:spPr>
        <p:txBody>
          <a:bodyPr>
            <a:noAutofit/>
          </a:bodyPr>
          <a:lstStyle/>
          <a:p>
            <a:r>
              <a:rPr lang="en-US" altLang="ja-JP" sz="3200" i="1" dirty="0">
                <a:latin typeface="Calibri" charset="0"/>
                <a:ea typeface="ＭＳ Ｐゴシック" charset="0"/>
              </a:rPr>
              <a:t> </a:t>
            </a:r>
            <a:r>
              <a:rPr lang="ja-JP" altLang="en-US" sz="3200" i="1" dirty="0">
                <a:latin typeface="Calibri" charset="0"/>
                <a:ea typeface="ＭＳ Ｐゴシック" charset="0"/>
              </a:rPr>
              <a:t>光源の開発の歩み</a:t>
            </a:r>
          </a:p>
        </p:txBody>
      </p:sp>
      <p:sp>
        <p:nvSpPr>
          <p:cNvPr id="19" name="AutoShape 13"/>
          <p:cNvSpPr>
            <a:spLocks noChangeArrowheads="1"/>
          </p:cNvSpPr>
          <p:nvPr/>
        </p:nvSpPr>
        <p:spPr bwMode="auto">
          <a:xfrm>
            <a:off x="3806688" y="4102391"/>
            <a:ext cx="792162" cy="587173"/>
          </a:xfrm>
          <a:prstGeom prst="downArrow">
            <a:avLst>
              <a:gd name="adj1" fmla="val 50000"/>
              <a:gd name="adj2" fmla="val 71429"/>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latin typeface="+mn-lt"/>
              <a:ea typeface="+mn-ea"/>
              <a:cs typeface="+mn-cs"/>
            </a:endParaRPr>
          </a:p>
        </p:txBody>
      </p:sp>
      <p:sp>
        <p:nvSpPr>
          <p:cNvPr id="25" name="Text Box 25"/>
          <p:cNvSpPr txBox="1">
            <a:spLocks noChangeArrowheads="1"/>
          </p:cNvSpPr>
          <p:nvPr/>
        </p:nvSpPr>
        <p:spPr bwMode="auto">
          <a:xfrm>
            <a:off x="4878565" y="1446956"/>
            <a:ext cx="402272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Helvetica" charset="0"/>
                <a:ea typeface="+mn-ea"/>
                <a:cs typeface="+mn-cs"/>
              </a:rPr>
              <a:t>　</a:t>
            </a:r>
            <a:r>
              <a:rPr lang="en-US" altLang="ja-JP" sz="2000" dirty="0">
                <a:latin typeface="Helvetica" charset="0"/>
                <a:ea typeface="+mn-ea"/>
                <a:cs typeface="+mn-cs"/>
              </a:rPr>
              <a:t>TTM     :  I</a:t>
            </a:r>
            <a:r>
              <a:rPr lang="en-US" altLang="ja-JP" sz="2000" baseline="-25000" dirty="0">
                <a:latin typeface="Helvetica" charset="0"/>
                <a:ea typeface="+mn-ea"/>
                <a:cs typeface="+mn-cs"/>
              </a:rPr>
              <a:t>2</a:t>
            </a:r>
            <a:r>
              <a:rPr lang="en-US" altLang="ja-JP" sz="2000" dirty="0">
                <a:latin typeface="Helvetica" charset="0"/>
                <a:ea typeface="+mn-ea"/>
                <a:cs typeface="+mn-cs"/>
              </a:rPr>
              <a:t>-Nd:YAG laser </a:t>
            </a:r>
            <a:r>
              <a:rPr lang="en-US" altLang="ja-JP" sz="1200" dirty="0">
                <a:latin typeface="Helvetica" charset="0"/>
                <a:ea typeface="+mn-ea"/>
                <a:cs typeface="+mn-cs"/>
              </a:rPr>
              <a:t>(1064nm)</a:t>
            </a:r>
          </a:p>
        </p:txBody>
      </p:sp>
      <p:sp>
        <p:nvSpPr>
          <p:cNvPr id="26" name="Text Box 26"/>
          <p:cNvSpPr txBox="1">
            <a:spLocks noChangeArrowheads="1"/>
          </p:cNvSpPr>
          <p:nvPr/>
        </p:nvSpPr>
        <p:spPr bwMode="auto">
          <a:xfrm>
            <a:off x="5077003" y="2293093"/>
            <a:ext cx="3586162"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BBM2  :  I</a:t>
            </a:r>
            <a:r>
              <a:rPr lang="en-US" altLang="ja-JP" sz="2000" baseline="-25000" dirty="0">
                <a:latin typeface="Helvetica" charset="0"/>
                <a:ea typeface="+mn-ea"/>
                <a:cs typeface="+mn-cs"/>
              </a:rPr>
              <a:t>2</a:t>
            </a:r>
            <a:r>
              <a:rPr lang="en-US" altLang="ja-JP" sz="2000" dirty="0">
                <a:latin typeface="Helvetica" charset="0"/>
                <a:ea typeface="+mn-ea"/>
                <a:cs typeface="+mn-cs"/>
              </a:rPr>
              <a:t>-Yb:fiber DFB laser</a:t>
            </a:r>
          </a:p>
        </p:txBody>
      </p:sp>
      <p:sp>
        <p:nvSpPr>
          <p:cNvPr id="27" name="Rectangle 27"/>
          <p:cNvSpPr>
            <a:spLocks noChangeArrowheads="1"/>
          </p:cNvSpPr>
          <p:nvPr/>
        </p:nvSpPr>
        <p:spPr bwMode="auto">
          <a:xfrm>
            <a:off x="5077003" y="1864468"/>
            <a:ext cx="3865562"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BBM1  :  I</a:t>
            </a:r>
            <a:r>
              <a:rPr lang="en-US" altLang="ja-JP" sz="2000" baseline="-25000" dirty="0">
                <a:latin typeface="Helvetica" charset="0"/>
                <a:ea typeface="+mn-ea"/>
                <a:cs typeface="+mn-cs"/>
              </a:rPr>
              <a:t>2</a:t>
            </a:r>
            <a:r>
              <a:rPr lang="en-US" altLang="ja-JP" sz="2000" dirty="0">
                <a:latin typeface="Helvetica" charset="0"/>
                <a:ea typeface="+mn-ea"/>
                <a:cs typeface="+mn-cs"/>
              </a:rPr>
              <a:t>-Yb:YAG laser </a:t>
            </a:r>
            <a:r>
              <a:rPr lang="en-US" altLang="ja-JP" sz="1200" dirty="0">
                <a:latin typeface="Helvetica" charset="0"/>
              </a:rPr>
              <a:t>(1030nm)</a:t>
            </a:r>
          </a:p>
          <a:p>
            <a:pPr fontAlgn="auto">
              <a:spcBef>
                <a:spcPts val="0"/>
              </a:spcBef>
              <a:spcAft>
                <a:spcPts val="0"/>
              </a:spcAft>
              <a:defRPr/>
            </a:pPr>
            <a:endParaRPr lang="ja-JP" altLang="en-US" sz="2000" dirty="0">
              <a:latin typeface="Helvetica" charset="0"/>
              <a:ea typeface="+mn-ea"/>
              <a:cs typeface="+mn-cs"/>
            </a:endParaRPr>
          </a:p>
        </p:txBody>
      </p:sp>
      <p:sp>
        <p:nvSpPr>
          <p:cNvPr id="28" name="Text Box 28"/>
          <p:cNvSpPr txBox="1">
            <a:spLocks noChangeArrowheads="1"/>
          </p:cNvSpPr>
          <p:nvPr/>
        </p:nvSpPr>
        <p:spPr bwMode="auto">
          <a:xfrm>
            <a:off x="5118278" y="3223368"/>
            <a:ext cx="8830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BBM3</a:t>
            </a:r>
          </a:p>
        </p:txBody>
      </p:sp>
      <p:sp>
        <p:nvSpPr>
          <p:cNvPr id="29" name="Text Box 26"/>
          <p:cNvSpPr txBox="1">
            <a:spLocks noChangeArrowheads="1"/>
          </p:cNvSpPr>
          <p:nvPr/>
        </p:nvSpPr>
        <p:spPr bwMode="auto">
          <a:xfrm>
            <a:off x="5083353" y="2726481"/>
            <a:ext cx="1125537"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BBM2S:</a:t>
            </a:r>
          </a:p>
        </p:txBody>
      </p:sp>
      <p:sp>
        <p:nvSpPr>
          <p:cNvPr id="18452" name="テキスト ボックス 29"/>
          <p:cNvSpPr txBox="1">
            <a:spLocks noChangeArrowheads="1"/>
          </p:cNvSpPr>
          <p:nvPr/>
        </p:nvSpPr>
        <p:spPr bwMode="auto">
          <a:xfrm>
            <a:off x="5126135" y="5558382"/>
            <a:ext cx="588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dirty="0"/>
              <a:t>FM</a:t>
            </a:r>
            <a:endParaRPr lang="ja-JP" altLang="en-US" dirty="0"/>
          </a:p>
        </p:txBody>
      </p:sp>
      <p:cxnSp>
        <p:nvCxnSpPr>
          <p:cNvPr id="4" name="直線矢印コネクタ 3"/>
          <p:cNvCxnSpPr/>
          <p:nvPr/>
        </p:nvCxnSpPr>
        <p:spPr>
          <a:xfrm>
            <a:off x="5081765" y="1669206"/>
            <a:ext cx="0" cy="479425"/>
          </a:xfrm>
          <a:prstGeom prst="straightConnector1">
            <a:avLst/>
          </a:prstGeom>
          <a:ln>
            <a:solidFill>
              <a:srgbClr val="0000F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正方形/長方形 1"/>
          <p:cNvSpPr/>
          <p:nvPr/>
        </p:nvSpPr>
        <p:spPr>
          <a:xfrm>
            <a:off x="3474042" y="1128940"/>
            <a:ext cx="1244489" cy="369332"/>
          </a:xfrm>
          <a:prstGeom prst="rect">
            <a:avLst/>
          </a:prstGeom>
        </p:spPr>
        <p:txBody>
          <a:bodyPr wrap="none">
            <a:spAutoFit/>
          </a:bodyPr>
          <a:lstStyle/>
          <a:p>
            <a:r>
              <a:rPr lang="en-US" altLang="ja-JP" b="1" dirty="0"/>
              <a:t>DPF</a:t>
            </a:r>
            <a:r>
              <a:rPr lang="ja-JP" altLang="en-US" b="1" dirty="0"/>
              <a:t>用光源</a:t>
            </a:r>
          </a:p>
        </p:txBody>
      </p:sp>
      <p:sp>
        <p:nvSpPr>
          <p:cNvPr id="46" name="正方形/長方形 45"/>
          <p:cNvSpPr/>
          <p:nvPr/>
        </p:nvSpPr>
        <p:spPr>
          <a:xfrm>
            <a:off x="3432364" y="2408461"/>
            <a:ext cx="1576987" cy="369332"/>
          </a:xfrm>
          <a:prstGeom prst="rect">
            <a:avLst/>
          </a:prstGeom>
        </p:spPr>
        <p:txBody>
          <a:bodyPr wrap="none">
            <a:spAutoFit/>
          </a:bodyPr>
          <a:lstStyle/>
          <a:p>
            <a:r>
              <a:rPr lang="en-US" altLang="ja-JP" b="1" dirty="0"/>
              <a:t>B-DECIGO</a:t>
            </a:r>
            <a:r>
              <a:rPr lang="ja-JP" altLang="en-US" b="1" dirty="0"/>
              <a:t>光源</a:t>
            </a:r>
          </a:p>
        </p:txBody>
      </p:sp>
      <p:sp>
        <p:nvSpPr>
          <p:cNvPr id="47" name="Text Box 17"/>
          <p:cNvSpPr txBox="1">
            <a:spLocks noChangeArrowheads="1"/>
          </p:cNvSpPr>
          <p:nvPr/>
        </p:nvSpPr>
        <p:spPr bwMode="auto">
          <a:xfrm>
            <a:off x="959724" y="3936309"/>
            <a:ext cx="150914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a:t>
            </a:r>
            <a:r>
              <a:rPr lang="ja-JP" altLang="en-US" sz="2000" dirty="0"/>
              <a:t>高出力化</a:t>
            </a:r>
            <a:r>
              <a:rPr lang="ja-JP" altLang="en-US" sz="2000" dirty="0">
                <a:latin typeface="+mn-lt"/>
                <a:ea typeface="+mn-ea"/>
                <a:cs typeface="+mn-cs"/>
              </a:rPr>
              <a:t>　　　　　　</a:t>
            </a:r>
          </a:p>
        </p:txBody>
      </p:sp>
      <p:sp>
        <p:nvSpPr>
          <p:cNvPr id="48" name="正方形/長方形 47"/>
          <p:cNvSpPr/>
          <p:nvPr/>
        </p:nvSpPr>
        <p:spPr>
          <a:xfrm>
            <a:off x="3532318" y="4790951"/>
            <a:ext cx="1380757" cy="369332"/>
          </a:xfrm>
          <a:prstGeom prst="rect">
            <a:avLst/>
          </a:prstGeom>
        </p:spPr>
        <p:txBody>
          <a:bodyPr wrap="none">
            <a:spAutoFit/>
          </a:bodyPr>
          <a:lstStyle/>
          <a:p>
            <a:r>
              <a:rPr lang="en-US" altLang="ja-JP" b="1" dirty="0"/>
              <a:t>DECIGO</a:t>
            </a:r>
            <a:r>
              <a:rPr lang="ja-JP" altLang="en-US" b="1" dirty="0"/>
              <a:t>光源</a:t>
            </a:r>
          </a:p>
        </p:txBody>
      </p:sp>
      <p:sp>
        <p:nvSpPr>
          <p:cNvPr id="50" name="Text Box 17"/>
          <p:cNvSpPr txBox="1">
            <a:spLocks noChangeArrowheads="1"/>
          </p:cNvSpPr>
          <p:nvPr/>
        </p:nvSpPr>
        <p:spPr bwMode="auto">
          <a:xfrm>
            <a:off x="983834" y="4944887"/>
            <a:ext cx="23647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ja-JP" altLang="en-US" sz="2000" dirty="0">
                <a:latin typeface="+mn-lt"/>
                <a:ea typeface="+mn-ea"/>
                <a:cs typeface="+mn-cs"/>
              </a:rPr>
              <a:t>・　さらなる</a:t>
            </a:r>
            <a:r>
              <a:rPr lang="ja-JP" altLang="en-US" sz="2000" dirty="0"/>
              <a:t>高出力化</a:t>
            </a:r>
            <a:r>
              <a:rPr lang="ja-JP" altLang="en-US" sz="2000" dirty="0">
                <a:latin typeface="+mn-lt"/>
                <a:ea typeface="+mn-ea"/>
                <a:cs typeface="+mn-cs"/>
              </a:rPr>
              <a:t>　　　　　　</a:t>
            </a:r>
          </a:p>
        </p:txBody>
      </p:sp>
      <p:sp>
        <p:nvSpPr>
          <p:cNvPr id="51" name="テキスト ボックス 37"/>
          <p:cNvSpPr txBox="1">
            <a:spLocks noChangeArrowheads="1"/>
          </p:cNvSpPr>
          <p:nvPr/>
        </p:nvSpPr>
        <p:spPr bwMode="auto">
          <a:xfrm>
            <a:off x="926890" y="3855908"/>
            <a:ext cx="416551" cy="52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dirty="0">
                <a:solidFill>
                  <a:schemeClr val="accent6">
                    <a:lumMod val="75000"/>
                  </a:schemeClr>
                </a:solidFill>
              </a:rPr>
              <a:t>●</a:t>
            </a:r>
            <a:endParaRPr lang="ja-JP" altLang="en-US" sz="2800" dirty="0">
              <a:solidFill>
                <a:schemeClr val="accent6">
                  <a:lumMod val="75000"/>
                </a:schemeClr>
              </a:solidFill>
            </a:endParaRPr>
          </a:p>
        </p:txBody>
      </p:sp>
      <p:sp>
        <p:nvSpPr>
          <p:cNvPr id="52" name="テキスト ボックス 37"/>
          <p:cNvSpPr txBox="1">
            <a:spLocks noChangeArrowheads="1"/>
          </p:cNvSpPr>
          <p:nvPr/>
        </p:nvSpPr>
        <p:spPr bwMode="auto">
          <a:xfrm>
            <a:off x="948572" y="4837166"/>
            <a:ext cx="416551" cy="52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800" dirty="0">
                <a:solidFill>
                  <a:schemeClr val="tx2">
                    <a:lumMod val="20000"/>
                    <a:lumOff val="80000"/>
                  </a:schemeClr>
                </a:solidFill>
              </a:rPr>
              <a:t>●</a:t>
            </a:r>
            <a:endParaRPr lang="ja-JP" altLang="en-US" sz="2800" dirty="0">
              <a:solidFill>
                <a:schemeClr val="tx2">
                  <a:lumMod val="20000"/>
                  <a:lumOff val="80000"/>
                </a:schemeClr>
              </a:solidFill>
            </a:endParaRPr>
          </a:p>
        </p:txBody>
      </p:sp>
      <p:sp>
        <p:nvSpPr>
          <p:cNvPr id="53" name="Text Box 28"/>
          <p:cNvSpPr txBox="1">
            <a:spLocks noChangeArrowheads="1"/>
          </p:cNvSpPr>
          <p:nvPr/>
        </p:nvSpPr>
        <p:spPr bwMode="auto">
          <a:xfrm>
            <a:off x="5079791" y="3936309"/>
            <a:ext cx="132600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BBM3-HP</a:t>
            </a:r>
          </a:p>
        </p:txBody>
      </p:sp>
      <p:sp>
        <p:nvSpPr>
          <p:cNvPr id="54" name="Text Box 28"/>
          <p:cNvSpPr txBox="1">
            <a:spLocks noChangeArrowheads="1"/>
          </p:cNvSpPr>
          <p:nvPr/>
        </p:nvSpPr>
        <p:spPr bwMode="auto">
          <a:xfrm>
            <a:off x="5107710" y="5137307"/>
            <a:ext cx="151002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altLang="ja-JP" sz="2000" dirty="0">
                <a:latin typeface="Helvetica" charset="0"/>
                <a:ea typeface="+mn-ea"/>
                <a:cs typeface="+mn-cs"/>
              </a:rPr>
              <a:t>BBM3-UHP</a:t>
            </a:r>
          </a:p>
        </p:txBody>
      </p:sp>
    </p:spTree>
    <p:extLst>
      <p:ext uri="{BB962C8B-B14F-4D97-AF65-F5344CB8AC3E}">
        <p14:creationId xmlns:p14="http://schemas.microsoft.com/office/powerpoint/2010/main" val="2846498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AB7E58-8524-5347-BF63-3F2B699BBA90}"/>
              </a:ext>
            </a:extLst>
          </p:cNvPr>
          <p:cNvSpPr>
            <a:spLocks noGrp="1"/>
          </p:cNvSpPr>
          <p:nvPr>
            <p:ph type="title"/>
          </p:nvPr>
        </p:nvSpPr>
        <p:spPr/>
        <p:txBody>
          <a:bodyPr>
            <a:normAutofit/>
          </a:bodyPr>
          <a:lstStyle/>
          <a:p>
            <a:r>
              <a:rPr kumimoji="1" lang="ja-JP" altLang="en-US" sz="4000"/>
              <a:t>光源の候補</a:t>
            </a:r>
          </a:p>
        </p:txBody>
      </p:sp>
      <p:sp>
        <p:nvSpPr>
          <p:cNvPr id="3" name="日付プレースホルダー 2">
            <a:extLst>
              <a:ext uri="{FF2B5EF4-FFF2-40B4-BE49-F238E27FC236}">
                <a16:creationId xmlns:a16="http://schemas.microsoft.com/office/drawing/2014/main" id="{1BB48732-54C1-8648-AB5D-E460ECD4592B}"/>
              </a:ext>
            </a:extLst>
          </p:cNvPr>
          <p:cNvSpPr>
            <a:spLocks noGrp="1"/>
          </p:cNvSpPr>
          <p:nvPr>
            <p:ph type="dt" sz="half" idx="10"/>
          </p:nvPr>
        </p:nvSpPr>
        <p:spPr>
          <a:xfrm>
            <a:off x="457199" y="6356350"/>
            <a:ext cx="3071612" cy="365125"/>
          </a:xfrm>
        </p:spPr>
        <p:txBody>
          <a:bodyPr/>
          <a:lstStyle/>
          <a:p>
            <a:r>
              <a:rPr lang="en-US" altLang="ja-JP" dirty="0"/>
              <a:t>2018/11/2 DECIGO workshop @</a:t>
            </a:r>
            <a:r>
              <a:rPr lang="ja-JP" altLang="en-US"/>
              <a:t>名古屋大学</a:t>
            </a:r>
            <a:endParaRPr lang="ja-JP" altLang="en-US" dirty="0"/>
          </a:p>
        </p:txBody>
      </p:sp>
      <p:sp>
        <p:nvSpPr>
          <p:cNvPr id="4" name="テキスト ボックス 3">
            <a:extLst>
              <a:ext uri="{FF2B5EF4-FFF2-40B4-BE49-F238E27FC236}">
                <a16:creationId xmlns:a16="http://schemas.microsoft.com/office/drawing/2014/main" id="{0D16B066-8A23-A247-90EF-E969DBB2788E}"/>
              </a:ext>
            </a:extLst>
          </p:cNvPr>
          <p:cNvSpPr txBox="1"/>
          <p:nvPr/>
        </p:nvSpPr>
        <p:spPr>
          <a:xfrm>
            <a:off x="682907" y="1483328"/>
            <a:ext cx="4852610" cy="1631216"/>
          </a:xfrm>
          <a:prstGeom prst="rect">
            <a:avLst/>
          </a:prstGeom>
          <a:noFill/>
        </p:spPr>
        <p:txBody>
          <a:bodyPr wrap="none" rtlCol="0">
            <a:spAutoFit/>
          </a:bodyPr>
          <a:lstStyle/>
          <a:p>
            <a:r>
              <a:rPr kumimoji="1" lang="ja-JP" altLang="en-US" sz="2000" u="sng"/>
              <a:t>外部共振器型半導体レーザー（</a:t>
            </a:r>
            <a:r>
              <a:rPr kumimoji="1" lang="en-US" altLang="ja-JP" sz="2000" u="sng" dirty="0"/>
              <a:t>ECLD</a:t>
            </a:r>
            <a:r>
              <a:rPr kumimoji="1" lang="ja-JP" altLang="en-US" sz="2000" u="sng"/>
              <a:t>）</a:t>
            </a:r>
            <a:endParaRPr kumimoji="1" lang="en-US" altLang="ja-JP" sz="2000" u="sng" dirty="0"/>
          </a:p>
          <a:p>
            <a:pPr marL="285750" indent="-285750">
              <a:buFont typeface="Arial" panose="020B0604020202020204" pitchFamily="34" charset="0"/>
              <a:buChar char="•"/>
            </a:pPr>
            <a:r>
              <a:rPr lang="ja-JP" altLang="en-US" sz="2000"/>
              <a:t>単一縦モード</a:t>
            </a:r>
            <a:endParaRPr lang="en-US" altLang="ja-JP" sz="2000" dirty="0"/>
          </a:p>
          <a:p>
            <a:pPr marL="285750" indent="-285750">
              <a:buFont typeface="Arial" panose="020B0604020202020204" pitchFamily="34" charset="0"/>
              <a:buChar char="•"/>
            </a:pPr>
            <a:r>
              <a:rPr kumimoji="1" lang="ja-JP" altLang="en-US" sz="2000"/>
              <a:t>狭線幅（</a:t>
            </a:r>
            <a:r>
              <a:rPr lang="en-US" altLang="ja-JP" sz="2000" dirty="0"/>
              <a:t>&lt;100 kHz</a:t>
            </a:r>
            <a:r>
              <a:rPr lang="ja-JP" altLang="en-US" sz="2000"/>
              <a:t>）</a:t>
            </a:r>
            <a:endParaRPr kumimoji="1" lang="en-US" altLang="ja-JP" sz="2000" dirty="0"/>
          </a:p>
          <a:p>
            <a:pPr marL="285750" indent="-285750">
              <a:buFont typeface="Arial" panose="020B0604020202020204" pitchFamily="34" charset="0"/>
              <a:buChar char="•"/>
            </a:pPr>
            <a:r>
              <a:rPr lang="ja-JP" altLang="en-US" sz="2000"/>
              <a:t>低強度雑音</a:t>
            </a:r>
            <a:endParaRPr kumimoji="1" lang="en-US" altLang="ja-JP" sz="2000" dirty="0"/>
          </a:p>
          <a:p>
            <a:pPr marL="285750" indent="-285750">
              <a:buFont typeface="Arial" panose="020B0604020202020204" pitchFamily="34" charset="0"/>
              <a:buChar char="•"/>
            </a:pPr>
            <a:r>
              <a:rPr lang="ja-JP" altLang="en-US" sz="2000"/>
              <a:t>ピエゾ圧電素子と電流による周波数掃引</a:t>
            </a:r>
            <a:endParaRPr kumimoji="1" lang="ja-JP" altLang="en-US" sz="2000"/>
          </a:p>
        </p:txBody>
      </p:sp>
      <p:sp>
        <p:nvSpPr>
          <p:cNvPr id="5" name="テキスト ボックス 4">
            <a:extLst>
              <a:ext uri="{FF2B5EF4-FFF2-40B4-BE49-F238E27FC236}">
                <a16:creationId xmlns:a16="http://schemas.microsoft.com/office/drawing/2014/main" id="{5725010B-8948-CA42-85B7-AE18846E5360}"/>
              </a:ext>
            </a:extLst>
          </p:cNvPr>
          <p:cNvSpPr txBox="1"/>
          <p:nvPr/>
        </p:nvSpPr>
        <p:spPr>
          <a:xfrm>
            <a:off x="682907" y="3403193"/>
            <a:ext cx="5472973" cy="1477328"/>
          </a:xfrm>
          <a:prstGeom prst="rect">
            <a:avLst/>
          </a:prstGeom>
          <a:noFill/>
        </p:spPr>
        <p:txBody>
          <a:bodyPr wrap="none" rtlCol="0">
            <a:spAutoFit/>
          </a:bodyPr>
          <a:lstStyle/>
          <a:p>
            <a:r>
              <a:rPr lang="ja-JP" altLang="en-US" u="sng"/>
              <a:t>超狭帯域外部キャビティーレーザーモジュール（</a:t>
            </a:r>
            <a:r>
              <a:rPr lang="en-US" altLang="ja-JP" u="sng" dirty="0"/>
              <a:t>RIO</a:t>
            </a:r>
            <a:r>
              <a:rPr lang="ja-JP" altLang="en-US" u="sng"/>
              <a:t>社）</a:t>
            </a:r>
            <a:endParaRPr lang="en-US" altLang="ja-JP" u="sng" dirty="0"/>
          </a:p>
          <a:p>
            <a:pPr marL="285750" indent="-285750">
              <a:buFont typeface="Arial" panose="020B0604020202020204" pitchFamily="34" charset="0"/>
              <a:buChar char="•"/>
            </a:pPr>
            <a:r>
              <a:rPr kumimoji="1" lang="ja-JP" altLang="en-US"/>
              <a:t>単一縦モード</a:t>
            </a:r>
            <a:endParaRPr kumimoji="1" lang="en-US" altLang="ja-JP" dirty="0"/>
          </a:p>
          <a:p>
            <a:pPr marL="285750" indent="-285750">
              <a:buFont typeface="Arial" panose="020B0604020202020204" pitchFamily="34" charset="0"/>
              <a:buChar char="•"/>
            </a:pPr>
            <a:r>
              <a:rPr lang="ja-JP" altLang="en-US"/>
              <a:t>狭線幅（</a:t>
            </a:r>
            <a:r>
              <a:rPr lang="en-US" altLang="ja-JP" dirty="0"/>
              <a:t>&lt;3 kHz</a:t>
            </a:r>
            <a:r>
              <a:rPr lang="ja-JP" altLang="en-US"/>
              <a:t>）</a:t>
            </a:r>
            <a:endParaRPr lang="en-US" altLang="ja-JP" dirty="0"/>
          </a:p>
          <a:p>
            <a:pPr marL="285750" indent="-285750">
              <a:buFont typeface="Arial" panose="020B0604020202020204" pitchFamily="34" charset="0"/>
              <a:buChar char="•"/>
            </a:pPr>
            <a:r>
              <a:rPr lang="ja-JP" altLang="en-US"/>
              <a:t>波長掃引（</a:t>
            </a:r>
            <a:r>
              <a:rPr lang="en-US" altLang="ja-JP" dirty="0"/>
              <a:t>3 nm</a:t>
            </a:r>
            <a:r>
              <a:rPr lang="ja-JP" altLang="en-US"/>
              <a:t>程度）</a:t>
            </a:r>
            <a:endParaRPr lang="en-US" altLang="ja-JP" dirty="0"/>
          </a:p>
          <a:p>
            <a:pPr marL="285750" indent="-285750">
              <a:buFont typeface="Arial" panose="020B0604020202020204" pitchFamily="34" charset="0"/>
              <a:buChar char="•"/>
            </a:pPr>
            <a:r>
              <a:rPr lang="ja-JP" altLang="en-US"/>
              <a:t>低強度雑音（</a:t>
            </a:r>
            <a:r>
              <a:rPr lang="en-US" altLang="ja-JP" dirty="0"/>
              <a:t>-135 dB/</a:t>
            </a:r>
            <a:r>
              <a:rPr lang="en-US" altLang="ja-JP" dirty="0" err="1"/>
              <a:t>rtHz</a:t>
            </a:r>
            <a:r>
              <a:rPr lang="ja-JP" altLang="en-US"/>
              <a:t>）</a:t>
            </a:r>
            <a:endParaRPr lang="en-US" altLang="ja-JP" dirty="0"/>
          </a:p>
        </p:txBody>
      </p:sp>
      <p:sp>
        <p:nvSpPr>
          <p:cNvPr id="6" name="テキスト ボックス 5">
            <a:extLst>
              <a:ext uri="{FF2B5EF4-FFF2-40B4-BE49-F238E27FC236}">
                <a16:creationId xmlns:a16="http://schemas.microsoft.com/office/drawing/2014/main" id="{2F17A827-858A-5241-BC68-23D0CA1D6797}"/>
              </a:ext>
            </a:extLst>
          </p:cNvPr>
          <p:cNvSpPr txBox="1"/>
          <p:nvPr/>
        </p:nvSpPr>
        <p:spPr>
          <a:xfrm>
            <a:off x="908367" y="5034955"/>
            <a:ext cx="3195105" cy="369332"/>
          </a:xfrm>
          <a:prstGeom prst="rect">
            <a:avLst/>
          </a:prstGeom>
          <a:noFill/>
        </p:spPr>
        <p:txBody>
          <a:bodyPr wrap="none" rtlCol="0">
            <a:spAutoFit/>
          </a:bodyPr>
          <a:lstStyle/>
          <a:p>
            <a:r>
              <a:rPr kumimoji="1" lang="en-US" altLang="ja-JP" dirty="0"/>
              <a:t>1064 nm</a:t>
            </a:r>
            <a:r>
              <a:rPr kumimoji="1" lang="ja-JP" altLang="en-US"/>
              <a:t>と</a:t>
            </a:r>
            <a:r>
              <a:rPr kumimoji="1" lang="en-US" altLang="ja-JP" dirty="0"/>
              <a:t>1550 nm</a:t>
            </a:r>
            <a:r>
              <a:rPr kumimoji="1" lang="ja-JP" altLang="en-US"/>
              <a:t>しかない・・・</a:t>
            </a:r>
          </a:p>
        </p:txBody>
      </p:sp>
      <p:pic>
        <p:nvPicPr>
          <p:cNvPr id="8" name="図 7">
            <a:extLst>
              <a:ext uri="{FF2B5EF4-FFF2-40B4-BE49-F238E27FC236}">
                <a16:creationId xmlns:a16="http://schemas.microsoft.com/office/drawing/2014/main" id="{0D71FAF3-D0C7-224F-A06C-D70145CBFB19}"/>
              </a:ext>
            </a:extLst>
          </p:cNvPr>
          <p:cNvPicPr>
            <a:picLocks noChangeAspect="1"/>
          </p:cNvPicPr>
          <p:nvPr/>
        </p:nvPicPr>
        <p:blipFill>
          <a:blip r:embed="rId2"/>
          <a:stretch>
            <a:fillRect/>
          </a:stretch>
        </p:blipFill>
        <p:spPr>
          <a:xfrm>
            <a:off x="4317357" y="3806177"/>
            <a:ext cx="4252724" cy="2457556"/>
          </a:xfrm>
          <a:prstGeom prst="rect">
            <a:avLst/>
          </a:prstGeom>
        </p:spPr>
      </p:pic>
      <p:sp>
        <p:nvSpPr>
          <p:cNvPr id="10" name="正方形/長方形 9">
            <a:extLst>
              <a:ext uri="{FF2B5EF4-FFF2-40B4-BE49-F238E27FC236}">
                <a16:creationId xmlns:a16="http://schemas.microsoft.com/office/drawing/2014/main" id="{D94D98DE-0F8E-CF49-A5B7-5DA81F5C211F}"/>
              </a:ext>
            </a:extLst>
          </p:cNvPr>
          <p:cNvSpPr/>
          <p:nvPr/>
        </p:nvSpPr>
        <p:spPr>
          <a:xfrm>
            <a:off x="3709200" y="6211669"/>
            <a:ext cx="5469038" cy="646331"/>
          </a:xfrm>
          <a:prstGeom prst="rect">
            <a:avLst/>
          </a:prstGeom>
        </p:spPr>
        <p:txBody>
          <a:bodyPr wrap="square">
            <a:spAutoFit/>
          </a:bodyPr>
          <a:lstStyle/>
          <a:p>
            <a:r>
              <a:rPr lang="en" altLang="ja-JP" sz="1200" dirty="0"/>
              <a:t>Kenji </a:t>
            </a:r>
            <a:r>
              <a:rPr lang="en" altLang="ja-JP" sz="1200" dirty="0" err="1"/>
              <a:t>Numata</a:t>
            </a:r>
            <a:r>
              <a:rPr lang="en" altLang="ja-JP" sz="1200" dirty="0"/>
              <a:t>, Jordan Camp, Michael A. </a:t>
            </a:r>
            <a:r>
              <a:rPr lang="en" altLang="ja-JP" sz="1200" dirty="0" err="1"/>
              <a:t>Krainak</a:t>
            </a:r>
            <a:r>
              <a:rPr lang="en" altLang="ja-JP" sz="1200" dirty="0"/>
              <a:t>, and Lew </a:t>
            </a:r>
            <a:r>
              <a:rPr lang="en" altLang="ja-JP" sz="1200" dirty="0" err="1"/>
              <a:t>Stolpner</a:t>
            </a:r>
            <a:r>
              <a:rPr lang="en" altLang="ja-JP" sz="1200" dirty="0"/>
              <a:t>. (2010)</a:t>
            </a:r>
          </a:p>
          <a:p>
            <a:r>
              <a:rPr lang="en" altLang="ja-JP" sz="1200" dirty="0"/>
              <a:t>“Performance of planar-waveguide external cavity laser for precision measurements”. </a:t>
            </a:r>
          </a:p>
          <a:p>
            <a:r>
              <a:rPr lang="en" altLang="ja-JP" sz="1200" dirty="0"/>
              <a:t>Optics Express. 18. 22</a:t>
            </a:r>
            <a:endParaRPr lang="ja-JP" altLang="en-US" sz="1200"/>
          </a:p>
        </p:txBody>
      </p:sp>
    </p:spTree>
    <p:extLst>
      <p:ext uri="{BB962C8B-B14F-4D97-AF65-F5344CB8AC3E}">
        <p14:creationId xmlns:p14="http://schemas.microsoft.com/office/powerpoint/2010/main" val="133794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a:t>高出力部セットアップ</a:t>
            </a:r>
            <a:endParaRPr kumimoji="1" lang="ja-JP" altLang="en-US" sz="4000" dirty="0"/>
          </a:p>
        </p:txBody>
      </p:sp>
      <p:sp>
        <p:nvSpPr>
          <p:cNvPr id="3" name="日付プレースホルダー 2"/>
          <p:cNvSpPr>
            <a:spLocks noGrp="1"/>
          </p:cNvSpPr>
          <p:nvPr>
            <p:ph type="dt" sz="half" idx="10"/>
          </p:nvPr>
        </p:nvSpPr>
        <p:spPr>
          <a:xfrm>
            <a:off x="457199" y="6356350"/>
            <a:ext cx="3135013" cy="365125"/>
          </a:xfrm>
        </p:spPr>
        <p:txBody>
          <a:bodyPr/>
          <a:lstStyle/>
          <a:p>
            <a:r>
              <a:rPr lang="en-US" altLang="ja-JP" dirty="0"/>
              <a:t>2018/11/2 DECIGO workshop @</a:t>
            </a:r>
            <a:r>
              <a:rPr lang="ja-JP" altLang="en-US"/>
              <a:t>名古屋大学</a:t>
            </a:r>
            <a:endParaRPr lang="ja-JP" altLang="en-US" dirty="0"/>
          </a:p>
        </p:txBody>
      </p:sp>
      <p:grpSp>
        <p:nvGrpSpPr>
          <p:cNvPr id="19" name="グループ化 18">
            <a:extLst>
              <a:ext uri="{FF2B5EF4-FFF2-40B4-BE49-F238E27FC236}">
                <a16:creationId xmlns:a16="http://schemas.microsoft.com/office/drawing/2014/main" id="{85579EB3-E880-104F-86E5-A43847FF3A67}"/>
              </a:ext>
            </a:extLst>
          </p:cNvPr>
          <p:cNvGrpSpPr/>
          <p:nvPr/>
        </p:nvGrpSpPr>
        <p:grpSpPr>
          <a:xfrm>
            <a:off x="476533" y="1292444"/>
            <a:ext cx="8210267" cy="4725392"/>
            <a:chOff x="457200" y="1361717"/>
            <a:chExt cx="8210267" cy="4725392"/>
          </a:xfrm>
        </p:grpSpPr>
        <p:pic>
          <p:nvPicPr>
            <p:cNvPr id="47" name="図 46" descr="lightsource.png">
              <a:extLst>
                <a:ext uri="{FF2B5EF4-FFF2-40B4-BE49-F238E27FC236}">
                  <a16:creationId xmlns:a16="http://schemas.microsoft.com/office/drawing/2014/main" id="{0223F623-EF63-814E-929E-FC15EBDEE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56" y="2547780"/>
              <a:ext cx="2665968" cy="1475645"/>
            </a:xfrm>
            <a:prstGeom prst="rect">
              <a:avLst/>
            </a:prstGeom>
            <a:ln>
              <a:solidFill>
                <a:schemeClr val="tx1"/>
              </a:solidFill>
            </a:ln>
          </p:spPr>
        </p:pic>
        <p:grpSp>
          <p:nvGrpSpPr>
            <p:cNvPr id="18" name="グループ化 17">
              <a:extLst>
                <a:ext uri="{FF2B5EF4-FFF2-40B4-BE49-F238E27FC236}">
                  <a16:creationId xmlns:a16="http://schemas.microsoft.com/office/drawing/2014/main" id="{0C4F312F-AFD2-4949-9595-604BF9EF8E97}"/>
                </a:ext>
              </a:extLst>
            </p:cNvPr>
            <p:cNvGrpSpPr/>
            <p:nvPr/>
          </p:nvGrpSpPr>
          <p:grpSpPr>
            <a:xfrm>
              <a:off x="457200" y="1361717"/>
              <a:ext cx="8210267" cy="4725392"/>
              <a:chOff x="457200" y="1361717"/>
              <a:chExt cx="8210267" cy="4725392"/>
            </a:xfrm>
          </p:grpSpPr>
          <p:sp>
            <p:nvSpPr>
              <p:cNvPr id="22" name="テキスト ボックス 21"/>
              <p:cNvSpPr txBox="1"/>
              <p:nvPr/>
            </p:nvSpPr>
            <p:spPr>
              <a:xfrm>
                <a:off x="2956354" y="5014570"/>
                <a:ext cx="1010500" cy="369332"/>
              </a:xfrm>
              <a:prstGeom prst="rect">
                <a:avLst/>
              </a:prstGeom>
              <a:noFill/>
            </p:spPr>
            <p:txBody>
              <a:bodyPr wrap="none" rtlCol="0">
                <a:spAutoFit/>
              </a:bodyPr>
              <a:lstStyle/>
              <a:p>
                <a:r>
                  <a:rPr kumimoji="1" lang="en-US" altLang="ja-JP" dirty="0">
                    <a:solidFill>
                      <a:srgbClr val="FF0000"/>
                    </a:solidFill>
                  </a:rPr>
                  <a:t>1030 nm</a:t>
                </a:r>
                <a:endParaRPr kumimoji="1" lang="ja-JP" altLang="en-US" dirty="0">
                  <a:solidFill>
                    <a:srgbClr val="FF0000"/>
                  </a:solidFill>
                </a:endParaRPr>
              </a:p>
            </p:txBody>
          </p:sp>
          <p:grpSp>
            <p:nvGrpSpPr>
              <p:cNvPr id="10" name="グループ化 9">
                <a:extLst>
                  <a:ext uri="{FF2B5EF4-FFF2-40B4-BE49-F238E27FC236}">
                    <a16:creationId xmlns:a16="http://schemas.microsoft.com/office/drawing/2014/main" id="{0B78914D-3CDE-BB4C-AAA4-279675D3ADA9}"/>
                  </a:ext>
                </a:extLst>
              </p:cNvPr>
              <p:cNvGrpSpPr/>
              <p:nvPr/>
            </p:nvGrpSpPr>
            <p:grpSpPr>
              <a:xfrm>
                <a:off x="457200" y="1361717"/>
                <a:ext cx="8210267" cy="4725392"/>
                <a:chOff x="457200" y="1361717"/>
                <a:chExt cx="8210267" cy="4725392"/>
              </a:xfrm>
            </p:grpSpPr>
            <p:grpSp>
              <p:nvGrpSpPr>
                <p:cNvPr id="17" name="図形グループ 16"/>
                <p:cNvGrpSpPr/>
                <p:nvPr/>
              </p:nvGrpSpPr>
              <p:grpSpPr>
                <a:xfrm>
                  <a:off x="457200" y="1361717"/>
                  <a:ext cx="8210267" cy="4725392"/>
                  <a:chOff x="416317" y="1365215"/>
                  <a:chExt cx="8210267" cy="4725392"/>
                </a:xfrm>
              </p:grpSpPr>
              <p:grpSp>
                <p:nvGrpSpPr>
                  <p:cNvPr id="15" name="図形グループ 14"/>
                  <p:cNvGrpSpPr/>
                  <p:nvPr/>
                </p:nvGrpSpPr>
                <p:grpSpPr>
                  <a:xfrm>
                    <a:off x="416317" y="1365215"/>
                    <a:ext cx="8210267" cy="4725392"/>
                    <a:chOff x="73599" y="1217583"/>
                    <a:chExt cx="8210267" cy="4725392"/>
                  </a:xfrm>
                </p:grpSpPr>
                <p:grpSp>
                  <p:nvGrpSpPr>
                    <p:cNvPr id="13" name="図形グループ 12"/>
                    <p:cNvGrpSpPr/>
                    <p:nvPr/>
                  </p:nvGrpSpPr>
                  <p:grpSpPr>
                    <a:xfrm>
                      <a:off x="379960" y="2713514"/>
                      <a:ext cx="7864234" cy="2366703"/>
                      <a:chOff x="379960" y="2713514"/>
                      <a:chExt cx="7864234" cy="2366703"/>
                    </a:xfrm>
                  </p:grpSpPr>
                  <p:grpSp>
                    <p:nvGrpSpPr>
                      <p:cNvPr id="6" name="図形グループ 5"/>
                      <p:cNvGrpSpPr/>
                      <p:nvPr/>
                    </p:nvGrpSpPr>
                    <p:grpSpPr>
                      <a:xfrm>
                        <a:off x="379960" y="3352429"/>
                        <a:ext cx="7864234" cy="1727788"/>
                        <a:chOff x="397187" y="3275205"/>
                        <a:chExt cx="7864234" cy="1727788"/>
                      </a:xfrm>
                    </p:grpSpPr>
                    <p:grpSp>
                      <p:nvGrpSpPr>
                        <p:cNvPr id="110" name="図形グループ 109"/>
                        <p:cNvGrpSpPr/>
                        <p:nvPr/>
                      </p:nvGrpSpPr>
                      <p:grpSpPr>
                        <a:xfrm>
                          <a:off x="397187" y="3275205"/>
                          <a:ext cx="7864234" cy="1727788"/>
                          <a:chOff x="53072" y="3797882"/>
                          <a:chExt cx="7864234" cy="1727788"/>
                        </a:xfrm>
                      </p:grpSpPr>
                      <p:grpSp>
                        <p:nvGrpSpPr>
                          <p:cNvPr id="27" name="図形グループ 26"/>
                          <p:cNvGrpSpPr/>
                          <p:nvPr/>
                        </p:nvGrpSpPr>
                        <p:grpSpPr>
                          <a:xfrm>
                            <a:off x="2862390" y="3797882"/>
                            <a:ext cx="5054916" cy="1554192"/>
                            <a:chOff x="3556278" y="2101142"/>
                            <a:chExt cx="5612475" cy="1683803"/>
                          </a:xfrm>
                        </p:grpSpPr>
                        <p:cxnSp>
                          <p:nvCxnSpPr>
                            <p:cNvPr id="28" name="直線コネクタ 27"/>
                            <p:cNvCxnSpPr>
                              <a:cxnSpLocks/>
                            </p:cNvCxnSpPr>
                            <p:nvPr/>
                          </p:nvCxnSpPr>
                          <p:spPr>
                            <a:xfrm>
                              <a:off x="3556278" y="3593605"/>
                              <a:ext cx="3639774"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円/楕円 29"/>
                            <p:cNvSpPr/>
                            <p:nvPr/>
                          </p:nvSpPr>
                          <p:spPr>
                            <a:xfrm>
                              <a:off x="5952567" y="2742573"/>
                              <a:ext cx="832502" cy="849576"/>
                            </a:xfrm>
                            <a:prstGeom prst="ellipse">
                              <a:avLst/>
                            </a:prstGeom>
                            <a:noFill/>
                            <a:ln w="38100"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35" name="テキスト ボックス 34"/>
                            <p:cNvSpPr txBox="1"/>
                            <p:nvPr/>
                          </p:nvSpPr>
                          <p:spPr>
                            <a:xfrm>
                              <a:off x="6368818" y="2101142"/>
                              <a:ext cx="1733896" cy="400132"/>
                            </a:xfrm>
                            <a:prstGeom prst="rect">
                              <a:avLst/>
                            </a:prstGeom>
                            <a:noFill/>
                            <a:ln w="28575" cmpd="sng">
                              <a:solidFill>
                                <a:schemeClr val="tx1"/>
                              </a:solidFill>
                            </a:ln>
                          </p:spPr>
                          <p:txBody>
                            <a:bodyPr wrap="none" rtlCol="0">
                              <a:spAutoFit/>
                            </a:bodyPr>
                            <a:lstStyle/>
                            <a:p>
                              <a:pPr algn="ctr"/>
                              <a:r>
                                <a:rPr lang="en-US" altLang="ja-JP" dirty="0">
                                  <a:solidFill>
                                    <a:srgbClr val="0000FF"/>
                                  </a:solidFill>
                                </a:rPr>
                                <a:t>Main amplifier</a:t>
                              </a:r>
                              <a:endParaRPr kumimoji="1" lang="en-US" altLang="ja-JP" dirty="0">
                                <a:solidFill>
                                  <a:srgbClr val="0000FF"/>
                                </a:solidFill>
                              </a:endParaRPr>
                            </a:p>
                          </p:txBody>
                        </p:sp>
                        <p:sp>
                          <p:nvSpPr>
                            <p:cNvPr id="37" name="テキスト ボックス 36"/>
                            <p:cNvSpPr txBox="1"/>
                            <p:nvPr/>
                          </p:nvSpPr>
                          <p:spPr>
                            <a:xfrm>
                              <a:off x="8176693" y="3026777"/>
                              <a:ext cx="992060" cy="399206"/>
                            </a:xfrm>
                            <a:prstGeom prst="rect">
                              <a:avLst/>
                            </a:prstGeom>
                            <a:noFill/>
                            <a:ln w="28575" cmpd="sng">
                              <a:noFill/>
                            </a:ln>
                          </p:spPr>
                          <p:txBody>
                            <a:bodyPr wrap="none" rtlCol="0">
                              <a:spAutoFit/>
                            </a:bodyPr>
                            <a:lstStyle/>
                            <a:p>
                              <a:pPr algn="ctr"/>
                              <a:r>
                                <a:rPr kumimoji="1" lang="en-US" altLang="ja-JP" dirty="0">
                                  <a:solidFill>
                                    <a:srgbClr val="008000"/>
                                  </a:solidFill>
                                </a:rPr>
                                <a:t>515 nm</a:t>
                              </a:r>
                            </a:p>
                          </p:txBody>
                        </p:sp>
                        <p:sp>
                          <p:nvSpPr>
                            <p:cNvPr id="38" name="右矢印 37"/>
                            <p:cNvSpPr/>
                            <p:nvPr/>
                          </p:nvSpPr>
                          <p:spPr>
                            <a:xfrm>
                              <a:off x="8205285" y="3423375"/>
                              <a:ext cx="362736" cy="361570"/>
                            </a:xfrm>
                            <a:prstGeom prst="rightArrow">
                              <a:avLst/>
                            </a:prstGeom>
                            <a:solidFill>
                              <a:srgbClr val="008000"/>
                            </a:solidFill>
                            <a:ln w="28575" cmpd="sng">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39" name="正方形/長方形 38"/>
                            <p:cNvSpPr/>
                            <p:nvPr/>
                          </p:nvSpPr>
                          <p:spPr>
                            <a:xfrm>
                              <a:off x="7377912" y="3490076"/>
                              <a:ext cx="567255" cy="205414"/>
                            </a:xfrm>
                            <a:prstGeom prst="rect">
                              <a:avLst/>
                            </a:prstGeom>
                            <a:pattFill prst="ltVert">
                              <a:fgClr>
                                <a:schemeClr val="tx1"/>
                              </a:fgClr>
                              <a:bgClr>
                                <a:prstClr val="white"/>
                              </a:bgClr>
                            </a:patt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40" name="テキスト ボックス 39"/>
                            <p:cNvSpPr txBox="1"/>
                            <p:nvPr/>
                          </p:nvSpPr>
                          <p:spPr>
                            <a:xfrm>
                              <a:off x="7319914" y="3057436"/>
                              <a:ext cx="683249" cy="365939"/>
                            </a:xfrm>
                            <a:prstGeom prst="rect">
                              <a:avLst/>
                            </a:prstGeom>
                            <a:noFill/>
                            <a:ln w="28575" cmpd="sng">
                              <a:solidFill>
                                <a:schemeClr val="tx1"/>
                              </a:solidFill>
                            </a:ln>
                          </p:spPr>
                          <p:txBody>
                            <a:bodyPr wrap="none" rtlCol="0">
                              <a:spAutoFit/>
                            </a:bodyPr>
                            <a:lstStyle/>
                            <a:p>
                              <a:r>
                                <a:rPr kumimoji="1" lang="en-US" altLang="ja-JP" sz="1600" dirty="0">
                                  <a:solidFill>
                                    <a:srgbClr val="0000FF"/>
                                  </a:solidFill>
                                </a:rPr>
                                <a:t>PPLN</a:t>
                              </a:r>
                              <a:endParaRPr kumimoji="1" lang="ja-JP" altLang="en-US" sz="1600" dirty="0">
                                <a:solidFill>
                                  <a:srgbClr val="0000FF"/>
                                </a:solidFill>
                              </a:endParaRPr>
                            </a:p>
                          </p:txBody>
                        </p:sp>
                      </p:grpSp>
                      <p:sp>
                        <p:nvSpPr>
                          <p:cNvPr id="5" name="正方形/長方形 4"/>
                          <p:cNvSpPr/>
                          <p:nvPr/>
                        </p:nvSpPr>
                        <p:spPr>
                          <a:xfrm>
                            <a:off x="53072" y="4842362"/>
                            <a:ext cx="1132757" cy="683308"/>
                          </a:xfrm>
                          <a:prstGeom prst="rect">
                            <a:avLst/>
                          </a:prstGeom>
                          <a:solidFill>
                            <a:schemeClr val="tx2">
                              <a:lumMod val="50000"/>
                            </a:schemeClr>
                          </a:solidFill>
                          <a:ln>
                            <a:solidFill>
                              <a:schemeClr val="tx2">
                                <a:lumMod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ja-JP" dirty="0"/>
                              <a:t>MO</a:t>
                            </a:r>
                          </a:p>
                          <a:p>
                            <a:pPr algn="ctr"/>
                            <a:r>
                              <a:rPr lang="en-US" altLang="ja-JP" dirty="0"/>
                              <a:t>1030 nm</a:t>
                            </a:r>
                            <a:endParaRPr kumimoji="1" lang="ja-JP" altLang="en-US" dirty="0"/>
                          </a:p>
                        </p:txBody>
                      </p:sp>
                      <p:cxnSp>
                        <p:nvCxnSpPr>
                          <p:cNvPr id="94" name="直線コネクタ 93"/>
                          <p:cNvCxnSpPr>
                            <a:stCxn id="5" idx="3"/>
                            <a:endCxn id="11" idx="3"/>
                          </p:cNvCxnSpPr>
                          <p:nvPr/>
                        </p:nvCxnSpPr>
                        <p:spPr>
                          <a:xfrm>
                            <a:off x="1185829" y="5184016"/>
                            <a:ext cx="75689"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1261518" y="4842362"/>
                            <a:ext cx="874848" cy="683308"/>
                            <a:chOff x="1630671" y="4846912"/>
                            <a:chExt cx="874848" cy="683308"/>
                          </a:xfrm>
                        </p:grpSpPr>
                        <p:sp>
                          <p:nvSpPr>
                            <p:cNvPr id="11" name="二等辺三角形 10"/>
                            <p:cNvSpPr/>
                            <p:nvPr/>
                          </p:nvSpPr>
                          <p:spPr>
                            <a:xfrm rot="5400000">
                              <a:off x="1726441" y="4751142"/>
                              <a:ext cx="683308" cy="87484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630671" y="4994587"/>
                              <a:ext cx="678792" cy="369332"/>
                            </a:xfrm>
                            <a:prstGeom prst="rect">
                              <a:avLst/>
                            </a:prstGeom>
                            <a:noFill/>
                          </p:spPr>
                          <p:txBody>
                            <a:bodyPr wrap="none" rtlCol="0">
                              <a:spAutoFit/>
                            </a:bodyPr>
                            <a:lstStyle/>
                            <a:p>
                              <a:r>
                                <a:rPr kumimoji="1" lang="en-US" altLang="ja-JP" dirty="0">
                                  <a:solidFill>
                                    <a:srgbClr val="FFFFFF"/>
                                  </a:solidFill>
                                </a:rPr>
                                <a:t>YDFA</a:t>
                              </a:r>
                              <a:endParaRPr kumimoji="1" lang="ja-JP" altLang="en-US" dirty="0">
                                <a:solidFill>
                                  <a:srgbClr val="FFFFFF"/>
                                </a:solidFill>
                              </a:endParaRPr>
                            </a:p>
                          </p:txBody>
                        </p:sp>
                      </p:grpSp>
                      <p:cxnSp>
                        <p:nvCxnSpPr>
                          <p:cNvPr id="95" name="直線コネクタ 94"/>
                          <p:cNvCxnSpPr>
                            <a:cxnSpLocks/>
                            <a:stCxn id="11" idx="0"/>
                          </p:cNvCxnSpPr>
                          <p:nvPr/>
                        </p:nvCxnSpPr>
                        <p:spPr>
                          <a:xfrm>
                            <a:off x="2136366" y="5184016"/>
                            <a:ext cx="501710"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6" name="円弧 105"/>
                          <p:cNvSpPr/>
                          <p:nvPr/>
                        </p:nvSpPr>
                        <p:spPr>
                          <a:xfrm rot="5400000">
                            <a:off x="2206766" y="3952750"/>
                            <a:ext cx="1311248" cy="1151284"/>
                          </a:xfrm>
                          <a:prstGeom prst="arc">
                            <a:avLst>
                              <a:gd name="adj1" fmla="val 14486930"/>
                              <a:gd name="adj2" fmla="val 0"/>
                            </a:avLst>
                          </a:pr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2" name="円/楕円 31"/>
                        <p:cNvSpPr/>
                        <p:nvPr/>
                      </p:nvSpPr>
                      <p:spPr>
                        <a:xfrm>
                          <a:off x="2915504" y="4589095"/>
                          <a:ext cx="503932" cy="176763"/>
                        </a:xfrm>
                        <a:prstGeom prst="ellipse">
                          <a:avLst/>
                        </a:prstGeom>
                        <a:solidFill>
                          <a:srgbClr val="10253F"/>
                        </a:solidFill>
                        <a:ln w="28575" cmpd="sng">
                          <a:solidFill>
                            <a:srgbClr val="1F497D"/>
                          </a:solidFill>
                        </a:ln>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grpSp>
                  <p:cxnSp>
                    <p:nvCxnSpPr>
                      <p:cNvPr id="34" name="直線コネクタ 33"/>
                      <p:cNvCxnSpPr/>
                      <p:nvPr/>
                    </p:nvCxnSpPr>
                    <p:spPr>
                      <a:xfrm>
                        <a:off x="898129" y="3875795"/>
                        <a:ext cx="0" cy="521114"/>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2862390" y="2713514"/>
                        <a:ext cx="1064916" cy="369332"/>
                      </a:xfrm>
                      <a:prstGeom prst="rect">
                        <a:avLst/>
                      </a:prstGeom>
                      <a:noFill/>
                      <a:ln w="28575" cmpd="sng">
                        <a:noFill/>
                      </a:ln>
                    </p:spPr>
                    <p:txBody>
                      <a:bodyPr wrap="square" rtlCol="0">
                        <a:spAutoFit/>
                      </a:bodyPr>
                      <a:lstStyle/>
                      <a:p>
                        <a:pPr algn="ctr"/>
                        <a:r>
                          <a:rPr kumimoji="1" lang="en-US" altLang="ja-JP" b="1" dirty="0">
                            <a:solidFill>
                              <a:srgbClr val="008000"/>
                            </a:solidFill>
                          </a:rPr>
                          <a:t>515 nm</a:t>
                        </a:r>
                      </a:p>
                    </p:txBody>
                  </p:sp>
                  <p:sp>
                    <p:nvSpPr>
                      <p:cNvPr id="42" name="正方形/長方形 41"/>
                      <p:cNvSpPr/>
                      <p:nvPr/>
                    </p:nvSpPr>
                    <p:spPr>
                      <a:xfrm rot="3324831">
                        <a:off x="3312329" y="3516874"/>
                        <a:ext cx="510902" cy="189602"/>
                      </a:xfrm>
                      <a:prstGeom prst="rect">
                        <a:avLst/>
                      </a:prstGeom>
                      <a:pattFill prst="ltVert">
                        <a:fgClr>
                          <a:schemeClr val="tx1"/>
                        </a:fgClr>
                        <a:bgClr>
                          <a:prstClr val="white"/>
                        </a:bgClr>
                      </a:patt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sp>
                    <p:nvSpPr>
                      <p:cNvPr id="43" name="円弧 42"/>
                      <p:cNvSpPr/>
                      <p:nvPr/>
                    </p:nvSpPr>
                    <p:spPr>
                      <a:xfrm rot="19744040">
                        <a:off x="2242382" y="3153319"/>
                        <a:ext cx="1311248" cy="1151284"/>
                      </a:xfrm>
                      <a:prstGeom prst="arc">
                        <a:avLst>
                          <a:gd name="adj1" fmla="val 17793004"/>
                          <a:gd name="adj2" fmla="val 0"/>
                        </a:avLst>
                      </a:pr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4" name="図形グループ 13"/>
                    <p:cNvGrpSpPr/>
                    <p:nvPr/>
                  </p:nvGrpSpPr>
                  <p:grpSpPr>
                    <a:xfrm>
                      <a:off x="73599" y="1217583"/>
                      <a:ext cx="8210267" cy="4725392"/>
                      <a:chOff x="73599" y="1217583"/>
                      <a:chExt cx="8210267" cy="4725392"/>
                    </a:xfrm>
                  </p:grpSpPr>
                  <p:sp>
                    <p:nvSpPr>
                      <p:cNvPr id="113" name="テキスト ボックス 112"/>
                      <p:cNvSpPr txBox="1"/>
                      <p:nvPr/>
                    </p:nvSpPr>
                    <p:spPr>
                      <a:xfrm>
                        <a:off x="5471028" y="2772136"/>
                        <a:ext cx="1107996" cy="369332"/>
                      </a:xfrm>
                      <a:prstGeom prst="rect">
                        <a:avLst/>
                      </a:prstGeom>
                      <a:noFill/>
                      <a:ln>
                        <a:solidFill>
                          <a:srgbClr val="FF0000"/>
                        </a:solidFill>
                      </a:ln>
                    </p:spPr>
                    <p:txBody>
                      <a:bodyPr wrap="none" rtlCol="0">
                        <a:spAutoFit/>
                      </a:bodyPr>
                      <a:lstStyle/>
                      <a:p>
                        <a:r>
                          <a:rPr kumimoji="1" lang="ja-JP" altLang="en-US" dirty="0">
                            <a:solidFill>
                              <a:srgbClr val="FF0000"/>
                            </a:solidFill>
                          </a:rPr>
                          <a:t>高出力部</a:t>
                        </a:r>
                      </a:p>
                    </p:txBody>
                  </p:sp>
                  <p:sp>
                    <p:nvSpPr>
                      <p:cNvPr id="9" name="テキスト ボックス 8"/>
                      <p:cNvSpPr txBox="1"/>
                      <p:nvPr/>
                    </p:nvSpPr>
                    <p:spPr>
                      <a:xfrm>
                        <a:off x="1252666" y="1342250"/>
                        <a:ext cx="1210588" cy="400110"/>
                      </a:xfrm>
                      <a:prstGeom prst="rect">
                        <a:avLst/>
                      </a:prstGeom>
                      <a:noFill/>
                      <a:ln>
                        <a:solidFill>
                          <a:srgbClr val="008000"/>
                        </a:solidFill>
                      </a:ln>
                    </p:spPr>
                    <p:txBody>
                      <a:bodyPr wrap="none" rtlCol="0">
                        <a:spAutoFit/>
                      </a:bodyPr>
                      <a:lstStyle/>
                      <a:p>
                        <a:r>
                          <a:rPr lang="ja-JP" altLang="en-US" sz="2000" dirty="0">
                            <a:solidFill>
                              <a:srgbClr val="008000"/>
                            </a:solidFill>
                          </a:rPr>
                          <a:t>安定化部</a:t>
                        </a:r>
                        <a:endParaRPr kumimoji="1" lang="ja-JP" altLang="en-US" sz="2000" dirty="0">
                          <a:solidFill>
                            <a:srgbClr val="008000"/>
                          </a:solidFill>
                        </a:endParaRPr>
                      </a:p>
                    </p:txBody>
                  </p:sp>
                  <p:sp>
                    <p:nvSpPr>
                      <p:cNvPr id="8" name="正方形/長方形 7"/>
                      <p:cNvSpPr/>
                      <p:nvPr/>
                    </p:nvSpPr>
                    <p:spPr>
                      <a:xfrm>
                        <a:off x="73599" y="1217583"/>
                        <a:ext cx="3761807" cy="4725392"/>
                      </a:xfrm>
                      <a:prstGeom prst="rect">
                        <a:avLst/>
                      </a:prstGeom>
                      <a:noFill/>
                      <a:ln w="28575"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999199" y="2612921"/>
                        <a:ext cx="4284667" cy="3330054"/>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45" name="テキスト ボックス 44"/>
                  <p:cNvSpPr txBox="1"/>
                  <p:nvPr/>
                </p:nvSpPr>
                <p:spPr>
                  <a:xfrm>
                    <a:off x="3310709" y="3740280"/>
                    <a:ext cx="615373" cy="337771"/>
                  </a:xfrm>
                  <a:prstGeom prst="rect">
                    <a:avLst/>
                  </a:prstGeom>
                  <a:solidFill>
                    <a:srgbClr val="FFFFFF"/>
                  </a:solidFill>
                  <a:ln w="28575" cmpd="sng">
                    <a:solidFill>
                      <a:schemeClr val="tx1"/>
                    </a:solidFill>
                  </a:ln>
                </p:spPr>
                <p:txBody>
                  <a:bodyPr wrap="none" rtlCol="0">
                    <a:spAutoFit/>
                  </a:bodyPr>
                  <a:lstStyle/>
                  <a:p>
                    <a:r>
                      <a:rPr kumimoji="1" lang="en-US" altLang="ja-JP" sz="1600" dirty="0">
                        <a:solidFill>
                          <a:srgbClr val="0000FF"/>
                        </a:solidFill>
                      </a:rPr>
                      <a:t>PPLN</a:t>
                    </a:r>
                    <a:endParaRPr kumimoji="1" lang="ja-JP" altLang="en-US" sz="1600" dirty="0">
                      <a:solidFill>
                        <a:srgbClr val="0000FF"/>
                      </a:solidFill>
                    </a:endParaRPr>
                  </a:p>
                </p:txBody>
              </p:sp>
            </p:grpSp>
            <p:sp>
              <p:nvSpPr>
                <p:cNvPr id="48" name="円/楕円 47">
                  <a:extLst>
                    <a:ext uri="{FF2B5EF4-FFF2-40B4-BE49-F238E27FC236}">
                      <a16:creationId xmlns:a16="http://schemas.microsoft.com/office/drawing/2014/main" id="{24110DCE-FC51-A841-B0B6-45A9798932FD}"/>
                    </a:ext>
                  </a:extLst>
                </p:cNvPr>
                <p:cNvSpPr/>
                <p:nvPr/>
              </p:nvSpPr>
              <p:spPr>
                <a:xfrm>
                  <a:off x="4632946" y="4253346"/>
                  <a:ext cx="618256" cy="622951"/>
                </a:xfrm>
                <a:prstGeom prst="ellipse">
                  <a:avLst/>
                </a:prstGeom>
                <a:noFill/>
                <a:ln w="38100"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00FF"/>
                    </a:solidFill>
                  </a:endParaRPr>
                </a:p>
              </p:txBody>
            </p:sp>
          </p:grpSp>
        </p:grpSp>
      </p:grpSp>
      <p:sp>
        <p:nvSpPr>
          <p:cNvPr id="49" name="テキスト ボックス 48">
            <a:extLst>
              <a:ext uri="{FF2B5EF4-FFF2-40B4-BE49-F238E27FC236}">
                <a16:creationId xmlns:a16="http://schemas.microsoft.com/office/drawing/2014/main" id="{2EFF2302-635B-A049-9176-5CBCB2F3424C}"/>
              </a:ext>
            </a:extLst>
          </p:cNvPr>
          <p:cNvSpPr txBox="1"/>
          <p:nvPr/>
        </p:nvSpPr>
        <p:spPr>
          <a:xfrm>
            <a:off x="4505823" y="3611956"/>
            <a:ext cx="1411157" cy="369332"/>
          </a:xfrm>
          <a:prstGeom prst="rect">
            <a:avLst/>
          </a:prstGeom>
          <a:noFill/>
          <a:ln w="28575" cmpd="sng">
            <a:solidFill>
              <a:schemeClr val="tx1"/>
            </a:solidFill>
          </a:ln>
        </p:spPr>
        <p:txBody>
          <a:bodyPr wrap="none" rtlCol="0">
            <a:spAutoFit/>
          </a:bodyPr>
          <a:lstStyle/>
          <a:p>
            <a:pPr algn="ctr"/>
            <a:r>
              <a:rPr lang="en-US" altLang="ja-JP" dirty="0">
                <a:solidFill>
                  <a:srgbClr val="0000FF"/>
                </a:solidFill>
              </a:rPr>
              <a:t>Pre-amplifier</a:t>
            </a:r>
            <a:endParaRPr kumimoji="1" lang="en-US" altLang="ja-JP" dirty="0">
              <a:solidFill>
                <a:srgbClr val="0000FF"/>
              </a:solidFill>
            </a:endParaRPr>
          </a:p>
        </p:txBody>
      </p:sp>
      <p:sp>
        <p:nvSpPr>
          <p:cNvPr id="21" name="テキスト ボックス 20">
            <a:extLst>
              <a:ext uri="{FF2B5EF4-FFF2-40B4-BE49-F238E27FC236}">
                <a16:creationId xmlns:a16="http://schemas.microsoft.com/office/drawing/2014/main" id="{602EBFB8-C3FA-8040-B848-D24F265BB288}"/>
              </a:ext>
            </a:extLst>
          </p:cNvPr>
          <p:cNvSpPr txBox="1"/>
          <p:nvPr/>
        </p:nvSpPr>
        <p:spPr>
          <a:xfrm>
            <a:off x="4402133" y="1624907"/>
            <a:ext cx="3714478" cy="646331"/>
          </a:xfrm>
          <a:prstGeom prst="rect">
            <a:avLst/>
          </a:prstGeom>
          <a:noFill/>
        </p:spPr>
        <p:txBody>
          <a:bodyPr wrap="none" rtlCol="0">
            <a:spAutoFit/>
          </a:bodyPr>
          <a:lstStyle/>
          <a:p>
            <a:r>
              <a:rPr lang="ja-JP" altLang="en-US"/>
              <a:t>安定化部でも第２高調波発生のため</a:t>
            </a:r>
            <a:endParaRPr lang="en-US" altLang="ja-JP" dirty="0"/>
          </a:p>
          <a:p>
            <a:r>
              <a:rPr kumimoji="1" lang="ja-JP" altLang="en-US"/>
              <a:t>ある程度の出力が必要</a:t>
            </a:r>
          </a:p>
        </p:txBody>
      </p:sp>
      <p:sp>
        <p:nvSpPr>
          <p:cNvPr id="23" name="テキスト ボックス 22">
            <a:extLst>
              <a:ext uri="{FF2B5EF4-FFF2-40B4-BE49-F238E27FC236}">
                <a16:creationId xmlns:a16="http://schemas.microsoft.com/office/drawing/2014/main" id="{6884518C-BBE3-A747-B9CF-1EF9E4D87C21}"/>
              </a:ext>
            </a:extLst>
          </p:cNvPr>
          <p:cNvSpPr txBox="1"/>
          <p:nvPr/>
        </p:nvSpPr>
        <p:spPr>
          <a:xfrm>
            <a:off x="4340978" y="5251432"/>
            <a:ext cx="4406976" cy="369332"/>
          </a:xfrm>
          <a:prstGeom prst="rect">
            <a:avLst/>
          </a:prstGeom>
          <a:noFill/>
        </p:spPr>
        <p:txBody>
          <a:bodyPr wrap="none" rtlCol="0">
            <a:spAutoFit/>
          </a:bodyPr>
          <a:lstStyle/>
          <a:p>
            <a:r>
              <a:rPr kumimoji="1" lang="ja-JP" altLang="en-US"/>
              <a:t>高出力部では安定化部とは別に２段階増幅</a:t>
            </a:r>
          </a:p>
        </p:txBody>
      </p:sp>
    </p:spTree>
    <p:extLst>
      <p:ext uri="{BB962C8B-B14F-4D97-AF65-F5344CB8AC3E}">
        <p14:creationId xmlns:p14="http://schemas.microsoft.com/office/powerpoint/2010/main" val="3776750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E6C91-4D68-D64F-955C-40F54331D7D5}"/>
              </a:ext>
            </a:extLst>
          </p:cNvPr>
          <p:cNvSpPr>
            <a:spLocks noGrp="1"/>
          </p:cNvSpPr>
          <p:nvPr>
            <p:ph type="title"/>
          </p:nvPr>
        </p:nvSpPr>
        <p:spPr/>
        <p:txBody>
          <a:bodyPr/>
          <a:lstStyle/>
          <a:p>
            <a:r>
              <a:rPr kumimoji="1" lang="ja-JP" altLang="en-US"/>
              <a:t>高次モードの抑圧</a:t>
            </a:r>
          </a:p>
        </p:txBody>
      </p:sp>
      <p:sp>
        <p:nvSpPr>
          <p:cNvPr id="10" name="テキスト ボックス 9">
            <a:extLst>
              <a:ext uri="{FF2B5EF4-FFF2-40B4-BE49-F238E27FC236}">
                <a16:creationId xmlns:a16="http://schemas.microsoft.com/office/drawing/2014/main" id="{4C274BAB-532E-2A49-9836-4469DA32FBBA}"/>
              </a:ext>
            </a:extLst>
          </p:cNvPr>
          <p:cNvSpPr txBox="1"/>
          <p:nvPr/>
        </p:nvSpPr>
        <p:spPr>
          <a:xfrm>
            <a:off x="767666" y="1283211"/>
            <a:ext cx="2247731" cy="369332"/>
          </a:xfrm>
          <a:prstGeom prst="rect">
            <a:avLst/>
          </a:prstGeom>
          <a:noFill/>
        </p:spPr>
        <p:txBody>
          <a:bodyPr wrap="none" rtlCol="0">
            <a:spAutoFit/>
          </a:bodyPr>
          <a:lstStyle/>
          <a:p>
            <a:r>
              <a:rPr kumimoji="1" lang="ja-JP" altLang="en-US"/>
              <a:t>曲げ損失の抑圧利得</a:t>
            </a:r>
          </a:p>
        </p:txBody>
      </p:sp>
      <p:sp>
        <p:nvSpPr>
          <p:cNvPr id="11" name="テキスト ボックス 10">
            <a:extLst>
              <a:ext uri="{FF2B5EF4-FFF2-40B4-BE49-F238E27FC236}">
                <a16:creationId xmlns:a16="http://schemas.microsoft.com/office/drawing/2014/main" id="{C0BE0438-DA67-F24D-9113-FA35C639F518}"/>
              </a:ext>
            </a:extLst>
          </p:cNvPr>
          <p:cNvSpPr txBox="1"/>
          <p:nvPr/>
        </p:nvSpPr>
        <p:spPr>
          <a:xfrm>
            <a:off x="1891531" y="3210097"/>
            <a:ext cx="1880643" cy="369332"/>
          </a:xfrm>
          <a:prstGeom prst="rect">
            <a:avLst/>
          </a:prstGeom>
          <a:noFill/>
        </p:spPr>
        <p:txBody>
          <a:bodyPr wrap="none" rtlCol="0">
            <a:spAutoFit/>
          </a:bodyPr>
          <a:lstStyle/>
          <a:p>
            <a:r>
              <a:rPr lang="en-US" altLang="ja-JP" dirty="0"/>
              <a:t>n</a:t>
            </a:r>
            <a:r>
              <a:rPr kumimoji="1" lang="en-US" altLang="ja-JP" dirty="0"/>
              <a:t>1=1.46 n2=1.458</a:t>
            </a:r>
            <a:endParaRPr kumimoji="1" lang="ja-JP" altLang="en-US"/>
          </a:p>
        </p:txBody>
      </p:sp>
      <p:pic>
        <p:nvPicPr>
          <p:cNvPr id="13" name="図 12">
            <a:extLst>
              <a:ext uri="{FF2B5EF4-FFF2-40B4-BE49-F238E27FC236}">
                <a16:creationId xmlns:a16="http://schemas.microsoft.com/office/drawing/2014/main" id="{607DF599-901F-4F42-9537-2D88A07E9E36}"/>
              </a:ext>
            </a:extLst>
          </p:cNvPr>
          <p:cNvPicPr>
            <a:picLocks noChangeAspect="1"/>
          </p:cNvPicPr>
          <p:nvPr/>
        </p:nvPicPr>
        <p:blipFill>
          <a:blip r:embed="rId3"/>
          <a:stretch>
            <a:fillRect/>
          </a:stretch>
        </p:blipFill>
        <p:spPr>
          <a:xfrm>
            <a:off x="1097537" y="3579429"/>
            <a:ext cx="6654800" cy="2552700"/>
          </a:xfrm>
          <a:prstGeom prst="rect">
            <a:avLst/>
          </a:prstGeom>
        </p:spPr>
      </p:pic>
      <p:graphicFrame>
        <p:nvGraphicFramePr>
          <p:cNvPr id="3" name="オブジェクト 2"/>
          <p:cNvGraphicFramePr>
            <a:graphicFrameLocks noChangeAspect="1"/>
          </p:cNvGraphicFramePr>
          <p:nvPr>
            <p:extLst/>
          </p:nvPr>
        </p:nvGraphicFramePr>
        <p:xfrm>
          <a:off x="1224696" y="1915787"/>
          <a:ext cx="3258887" cy="1294310"/>
        </p:xfrm>
        <a:graphic>
          <a:graphicData uri="http://schemas.openxmlformats.org/presentationml/2006/ole">
            <mc:AlternateContent xmlns:mc="http://schemas.openxmlformats.org/markup-compatibility/2006">
              <mc:Choice xmlns:v="urn:schemas-microsoft-com:vml" Requires="v">
                <p:oleObj spid="_x0000_s8211" name="数式" r:id="rId4" imgW="1790700" imgH="711200" progId="Equation.3">
                  <p:embed/>
                </p:oleObj>
              </mc:Choice>
              <mc:Fallback>
                <p:oleObj name="数式" r:id="rId4" imgW="1790700" imgH="711200" progId="Equation.3">
                  <p:embed/>
                  <p:pic>
                    <p:nvPicPr>
                      <p:cNvPr id="3" name="オブジェクト 2"/>
                      <p:cNvPicPr/>
                      <p:nvPr/>
                    </p:nvPicPr>
                    <p:blipFill>
                      <a:blip r:embed="rId5"/>
                      <a:stretch>
                        <a:fillRect/>
                      </a:stretch>
                    </p:blipFill>
                    <p:spPr>
                      <a:xfrm>
                        <a:off x="1224696" y="1915787"/>
                        <a:ext cx="3258887" cy="1294310"/>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nvPr>
        </p:nvGraphicFramePr>
        <p:xfrm>
          <a:off x="5196972" y="1669833"/>
          <a:ext cx="1654596" cy="491907"/>
        </p:xfrm>
        <a:graphic>
          <a:graphicData uri="http://schemas.openxmlformats.org/presentationml/2006/ole">
            <mc:AlternateContent xmlns:mc="http://schemas.openxmlformats.org/markup-compatibility/2006">
              <mc:Choice xmlns:v="urn:schemas-microsoft-com:vml" Requires="v">
                <p:oleObj spid="_x0000_s8212" name="数式" r:id="rId6" imgW="939800" imgH="279400" progId="Equation.3">
                  <p:embed/>
                </p:oleObj>
              </mc:Choice>
              <mc:Fallback>
                <p:oleObj name="数式" r:id="rId6" imgW="939800" imgH="279400" progId="Equation.3">
                  <p:embed/>
                  <p:pic>
                    <p:nvPicPr>
                      <p:cNvPr id="4" name="オブジェクト 3"/>
                      <p:cNvPicPr/>
                      <p:nvPr/>
                    </p:nvPicPr>
                    <p:blipFill>
                      <a:blip r:embed="rId7"/>
                      <a:stretch>
                        <a:fillRect/>
                      </a:stretch>
                    </p:blipFill>
                    <p:spPr>
                      <a:xfrm>
                        <a:off x="5196972" y="1669833"/>
                        <a:ext cx="1654596" cy="491907"/>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5196972" y="2340348"/>
          <a:ext cx="1654596" cy="498645"/>
        </p:xfrm>
        <a:graphic>
          <a:graphicData uri="http://schemas.openxmlformats.org/presentationml/2006/ole">
            <mc:AlternateContent xmlns:mc="http://schemas.openxmlformats.org/markup-compatibility/2006">
              <mc:Choice xmlns:v="urn:schemas-microsoft-com:vml" Requires="v">
                <p:oleObj spid="_x0000_s8213" name="数式" r:id="rId8" imgW="927100" imgH="279400" progId="Equation.3">
                  <p:embed/>
                </p:oleObj>
              </mc:Choice>
              <mc:Fallback>
                <p:oleObj name="数式" r:id="rId8" imgW="927100" imgH="279400" progId="Equation.3">
                  <p:embed/>
                  <p:pic>
                    <p:nvPicPr>
                      <p:cNvPr id="5" name="オブジェクト 4"/>
                      <p:cNvPicPr/>
                      <p:nvPr/>
                    </p:nvPicPr>
                    <p:blipFill>
                      <a:blip r:embed="rId9"/>
                      <a:stretch>
                        <a:fillRect/>
                      </a:stretch>
                    </p:blipFill>
                    <p:spPr>
                      <a:xfrm>
                        <a:off x="5196972" y="2340348"/>
                        <a:ext cx="1654596" cy="498645"/>
                      </a:xfrm>
                      <a:prstGeom prst="rect">
                        <a:avLst/>
                      </a:prstGeom>
                    </p:spPr>
                  </p:pic>
                </p:oleObj>
              </mc:Fallback>
            </mc:AlternateContent>
          </a:graphicData>
        </a:graphic>
      </p:graphicFrame>
    </p:spTree>
    <p:extLst>
      <p:ext uri="{BB962C8B-B14F-4D97-AF65-F5344CB8AC3E}">
        <p14:creationId xmlns:p14="http://schemas.microsoft.com/office/powerpoint/2010/main" val="2913205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B1BAFA-C070-A847-ABA6-B9163770C492}"/>
              </a:ext>
            </a:extLst>
          </p:cNvPr>
          <p:cNvSpPr>
            <a:spLocks noGrp="1"/>
          </p:cNvSpPr>
          <p:nvPr>
            <p:ph type="title"/>
          </p:nvPr>
        </p:nvSpPr>
        <p:spPr/>
        <p:txBody>
          <a:bodyPr/>
          <a:lstStyle/>
          <a:p>
            <a:r>
              <a:rPr kumimoji="1" lang="ja-JP" altLang="en-US"/>
              <a:t>横モード整形</a:t>
            </a:r>
          </a:p>
        </p:txBody>
      </p:sp>
      <p:pic>
        <p:nvPicPr>
          <p:cNvPr id="12" name="図 11">
            <a:extLst>
              <a:ext uri="{FF2B5EF4-FFF2-40B4-BE49-F238E27FC236}">
                <a16:creationId xmlns:a16="http://schemas.microsoft.com/office/drawing/2014/main" id="{C5FF0D1D-D733-0249-9B08-C068C64000CE}"/>
              </a:ext>
            </a:extLst>
          </p:cNvPr>
          <p:cNvPicPr>
            <a:picLocks noChangeAspect="1"/>
          </p:cNvPicPr>
          <p:nvPr/>
        </p:nvPicPr>
        <p:blipFill>
          <a:blip r:embed="rId2"/>
          <a:stretch>
            <a:fillRect/>
          </a:stretch>
        </p:blipFill>
        <p:spPr>
          <a:xfrm>
            <a:off x="6033223" y="1860315"/>
            <a:ext cx="1824409" cy="1936108"/>
          </a:xfrm>
          <a:prstGeom prst="rect">
            <a:avLst/>
          </a:prstGeom>
        </p:spPr>
      </p:pic>
      <p:sp>
        <p:nvSpPr>
          <p:cNvPr id="13" name="テキスト ボックス 12">
            <a:extLst>
              <a:ext uri="{FF2B5EF4-FFF2-40B4-BE49-F238E27FC236}">
                <a16:creationId xmlns:a16="http://schemas.microsoft.com/office/drawing/2014/main" id="{B5A8D989-26CE-3344-9417-8608BFE616BD}"/>
              </a:ext>
            </a:extLst>
          </p:cNvPr>
          <p:cNvSpPr txBox="1"/>
          <p:nvPr/>
        </p:nvSpPr>
        <p:spPr>
          <a:xfrm>
            <a:off x="6122179" y="1469208"/>
            <a:ext cx="1484702" cy="369332"/>
          </a:xfrm>
          <a:prstGeom prst="rect">
            <a:avLst/>
          </a:prstGeom>
          <a:noFill/>
        </p:spPr>
        <p:txBody>
          <a:bodyPr wrap="none" rtlCol="0">
            <a:spAutoFit/>
          </a:bodyPr>
          <a:lstStyle/>
          <a:p>
            <a:r>
              <a:rPr kumimoji="1" lang="ja-JP" altLang="en-US"/>
              <a:t>何もしない時</a:t>
            </a:r>
          </a:p>
        </p:txBody>
      </p:sp>
      <p:pic>
        <p:nvPicPr>
          <p:cNvPr id="15" name="図 14">
            <a:extLst>
              <a:ext uri="{FF2B5EF4-FFF2-40B4-BE49-F238E27FC236}">
                <a16:creationId xmlns:a16="http://schemas.microsoft.com/office/drawing/2014/main" id="{43BF8503-AD4F-E344-8B7E-9945501D4345}"/>
              </a:ext>
            </a:extLst>
          </p:cNvPr>
          <p:cNvPicPr>
            <a:picLocks noChangeAspect="1"/>
          </p:cNvPicPr>
          <p:nvPr/>
        </p:nvPicPr>
        <p:blipFill>
          <a:blip r:embed="rId3"/>
          <a:stretch>
            <a:fillRect/>
          </a:stretch>
        </p:blipFill>
        <p:spPr>
          <a:xfrm>
            <a:off x="3394563" y="1838540"/>
            <a:ext cx="1828546" cy="1936108"/>
          </a:xfrm>
          <a:prstGeom prst="rect">
            <a:avLst/>
          </a:prstGeom>
        </p:spPr>
      </p:pic>
      <p:sp>
        <p:nvSpPr>
          <p:cNvPr id="16" name="テキスト ボックス 15">
            <a:extLst>
              <a:ext uri="{FF2B5EF4-FFF2-40B4-BE49-F238E27FC236}">
                <a16:creationId xmlns:a16="http://schemas.microsoft.com/office/drawing/2014/main" id="{E91C534E-F019-B04F-909E-FB0274C9E1B3}"/>
              </a:ext>
            </a:extLst>
          </p:cNvPr>
          <p:cNvSpPr txBox="1"/>
          <p:nvPr/>
        </p:nvSpPr>
        <p:spPr>
          <a:xfrm>
            <a:off x="3597592" y="1447433"/>
            <a:ext cx="1473480" cy="369332"/>
          </a:xfrm>
          <a:prstGeom prst="rect">
            <a:avLst/>
          </a:prstGeom>
          <a:noFill/>
        </p:spPr>
        <p:txBody>
          <a:bodyPr wrap="none" rtlCol="0">
            <a:spAutoFit/>
          </a:bodyPr>
          <a:lstStyle/>
          <a:p>
            <a:r>
              <a:rPr kumimoji="1" lang="ja-JP" altLang="en-US"/>
              <a:t>巻き径：</a:t>
            </a:r>
            <a:r>
              <a:rPr kumimoji="1" lang="en-US" altLang="ja-JP" dirty="0"/>
              <a:t>10cm</a:t>
            </a:r>
            <a:endParaRPr kumimoji="1" lang="ja-JP" altLang="en-US"/>
          </a:p>
        </p:txBody>
      </p:sp>
      <p:pic>
        <p:nvPicPr>
          <p:cNvPr id="18" name="図 17">
            <a:extLst>
              <a:ext uri="{FF2B5EF4-FFF2-40B4-BE49-F238E27FC236}">
                <a16:creationId xmlns:a16="http://schemas.microsoft.com/office/drawing/2014/main" id="{7B896800-54BE-FE42-9380-538F81913510}"/>
              </a:ext>
            </a:extLst>
          </p:cNvPr>
          <p:cNvPicPr>
            <a:picLocks noChangeAspect="1"/>
          </p:cNvPicPr>
          <p:nvPr/>
        </p:nvPicPr>
        <p:blipFill>
          <a:blip r:embed="rId4"/>
          <a:stretch>
            <a:fillRect/>
          </a:stretch>
        </p:blipFill>
        <p:spPr>
          <a:xfrm>
            <a:off x="656866" y="1830761"/>
            <a:ext cx="1838628" cy="1926182"/>
          </a:xfrm>
          <a:prstGeom prst="rect">
            <a:avLst/>
          </a:prstGeom>
        </p:spPr>
      </p:pic>
      <p:sp>
        <p:nvSpPr>
          <p:cNvPr id="19" name="テキスト ボックス 18">
            <a:extLst>
              <a:ext uri="{FF2B5EF4-FFF2-40B4-BE49-F238E27FC236}">
                <a16:creationId xmlns:a16="http://schemas.microsoft.com/office/drawing/2014/main" id="{4313572A-0361-5947-8666-2ED67680C629}"/>
              </a:ext>
            </a:extLst>
          </p:cNvPr>
          <p:cNvSpPr txBox="1"/>
          <p:nvPr/>
        </p:nvSpPr>
        <p:spPr>
          <a:xfrm>
            <a:off x="862555" y="1469208"/>
            <a:ext cx="1356462" cy="369332"/>
          </a:xfrm>
          <a:prstGeom prst="rect">
            <a:avLst/>
          </a:prstGeom>
          <a:noFill/>
        </p:spPr>
        <p:txBody>
          <a:bodyPr wrap="none" rtlCol="0">
            <a:spAutoFit/>
          </a:bodyPr>
          <a:lstStyle/>
          <a:p>
            <a:r>
              <a:rPr kumimoji="1" lang="ja-JP" altLang="en-US"/>
              <a:t>巻き径：</a:t>
            </a:r>
            <a:r>
              <a:rPr kumimoji="1" lang="en-US" altLang="ja-JP" dirty="0"/>
              <a:t>8cm</a:t>
            </a:r>
            <a:endParaRPr kumimoji="1" lang="ja-JP" altLang="en-US"/>
          </a:p>
        </p:txBody>
      </p:sp>
      <p:pic>
        <p:nvPicPr>
          <p:cNvPr id="9" name="図 8">
            <a:extLst>
              <a:ext uri="{FF2B5EF4-FFF2-40B4-BE49-F238E27FC236}">
                <a16:creationId xmlns:a16="http://schemas.microsoft.com/office/drawing/2014/main" id="{B920CBC6-FE38-E54B-8E4D-E9872677B6FF}"/>
              </a:ext>
            </a:extLst>
          </p:cNvPr>
          <p:cNvPicPr>
            <a:picLocks noChangeAspect="1"/>
          </p:cNvPicPr>
          <p:nvPr/>
        </p:nvPicPr>
        <p:blipFill>
          <a:blip r:embed="rId5"/>
          <a:stretch>
            <a:fillRect/>
          </a:stretch>
        </p:blipFill>
        <p:spPr>
          <a:xfrm>
            <a:off x="955107" y="3917236"/>
            <a:ext cx="7246782" cy="2779777"/>
          </a:xfrm>
          <a:prstGeom prst="rect">
            <a:avLst/>
          </a:prstGeom>
        </p:spPr>
      </p:pic>
      <p:cxnSp>
        <p:nvCxnSpPr>
          <p:cNvPr id="4" name="直線コネクタ 3">
            <a:extLst>
              <a:ext uri="{FF2B5EF4-FFF2-40B4-BE49-F238E27FC236}">
                <a16:creationId xmlns:a16="http://schemas.microsoft.com/office/drawing/2014/main" id="{9105AA17-4478-B04A-A4EE-A639ED24A4CA}"/>
              </a:ext>
            </a:extLst>
          </p:cNvPr>
          <p:cNvCxnSpPr/>
          <p:nvPr/>
        </p:nvCxnSpPr>
        <p:spPr>
          <a:xfrm>
            <a:off x="4185634" y="4211392"/>
            <a:ext cx="0" cy="19060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2783EC68-29F9-374A-A4B4-C16C8D42983D}"/>
              </a:ext>
            </a:extLst>
          </p:cNvPr>
          <p:cNvCxnSpPr>
            <a:cxnSpLocks/>
          </p:cNvCxnSpPr>
          <p:nvPr/>
        </p:nvCxnSpPr>
        <p:spPr>
          <a:xfrm>
            <a:off x="4775915" y="4198513"/>
            <a:ext cx="0" cy="19060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3EA87BBD-64BE-2C42-BDF4-2C20E62FE022}"/>
              </a:ext>
            </a:extLst>
          </p:cNvPr>
          <p:cNvCxnSpPr>
            <a:cxnSpLocks/>
          </p:cNvCxnSpPr>
          <p:nvPr/>
        </p:nvCxnSpPr>
        <p:spPr>
          <a:xfrm>
            <a:off x="1923877" y="3887946"/>
            <a:ext cx="2261757" cy="671175"/>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09522B7F-A1C8-C242-A2D8-D18802D0FBEA}"/>
              </a:ext>
            </a:extLst>
          </p:cNvPr>
          <p:cNvCxnSpPr>
            <a:cxnSpLocks/>
          </p:cNvCxnSpPr>
          <p:nvPr/>
        </p:nvCxnSpPr>
        <p:spPr>
          <a:xfrm>
            <a:off x="4308836" y="3795164"/>
            <a:ext cx="467079" cy="542974"/>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260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テキスト ボックス 91"/>
          <p:cNvSpPr txBox="1"/>
          <p:nvPr/>
        </p:nvSpPr>
        <p:spPr>
          <a:xfrm>
            <a:off x="864208" y="1396828"/>
            <a:ext cx="1210588" cy="400110"/>
          </a:xfrm>
          <a:prstGeom prst="rect">
            <a:avLst/>
          </a:prstGeom>
          <a:noFill/>
          <a:ln>
            <a:solidFill>
              <a:schemeClr val="tx1"/>
            </a:solidFill>
          </a:ln>
        </p:spPr>
        <p:txBody>
          <a:bodyPr wrap="none" rtlCol="0">
            <a:spAutoFit/>
          </a:bodyPr>
          <a:lstStyle/>
          <a:p>
            <a:r>
              <a:rPr lang="ja-JP" altLang="en-US" sz="2000" dirty="0"/>
              <a:t>直接変換</a:t>
            </a:r>
            <a:endParaRPr kumimoji="1" lang="ja-JP" altLang="en-US" sz="2000" dirty="0"/>
          </a:p>
        </p:txBody>
      </p:sp>
      <p:sp>
        <p:nvSpPr>
          <p:cNvPr id="98" name="テキスト ボックス 97"/>
          <p:cNvSpPr txBox="1"/>
          <p:nvPr/>
        </p:nvSpPr>
        <p:spPr>
          <a:xfrm>
            <a:off x="969526" y="1796938"/>
            <a:ext cx="2749471" cy="1754327"/>
          </a:xfrm>
          <a:prstGeom prst="rect">
            <a:avLst/>
          </a:prstGeom>
          <a:noFill/>
        </p:spPr>
        <p:txBody>
          <a:bodyPr wrap="none" rtlCol="0">
            <a:spAutoFit/>
          </a:bodyPr>
          <a:lstStyle/>
          <a:p>
            <a:r>
              <a:rPr lang="ja-JP" altLang="en-US" dirty="0">
                <a:solidFill>
                  <a:srgbClr val="FF0000"/>
                </a:solidFill>
              </a:rPr>
              <a:t>メリット</a:t>
            </a:r>
            <a:endParaRPr lang="en-US" altLang="ja-JP" dirty="0">
              <a:solidFill>
                <a:srgbClr val="FF0000"/>
              </a:solidFill>
            </a:endParaRPr>
          </a:p>
          <a:p>
            <a:pPr marL="285750" indent="-285750">
              <a:buFont typeface="Arial"/>
              <a:buChar char="•"/>
            </a:pPr>
            <a:r>
              <a:rPr lang="ja-JP" altLang="en-US" dirty="0">
                <a:solidFill>
                  <a:srgbClr val="FF0000"/>
                </a:solidFill>
              </a:rPr>
              <a:t>光学系が</a:t>
            </a:r>
            <a:r>
              <a:rPr kumimoji="1" lang="ja-JP" altLang="en-US" dirty="0">
                <a:solidFill>
                  <a:srgbClr val="FF0000"/>
                </a:solidFill>
              </a:rPr>
              <a:t>簡単</a:t>
            </a:r>
            <a:endParaRPr lang="en-US" altLang="ja-JP" dirty="0">
              <a:solidFill>
                <a:srgbClr val="FF0000"/>
              </a:solidFill>
            </a:endParaRPr>
          </a:p>
          <a:p>
            <a:r>
              <a:rPr lang="ja-JP" altLang="en-US" dirty="0">
                <a:solidFill>
                  <a:srgbClr val="0000FF"/>
                </a:solidFill>
              </a:rPr>
              <a:t>デメリット</a:t>
            </a:r>
            <a:endParaRPr lang="en-US" altLang="ja-JP" dirty="0">
              <a:solidFill>
                <a:srgbClr val="0000FF"/>
              </a:solidFill>
            </a:endParaRPr>
          </a:p>
          <a:p>
            <a:pPr marL="285750" indent="-285750">
              <a:buFont typeface="Arial"/>
              <a:buChar char="•"/>
            </a:pPr>
            <a:r>
              <a:rPr lang="ja-JP" altLang="en-US" dirty="0">
                <a:solidFill>
                  <a:srgbClr val="0000FF"/>
                </a:solidFill>
              </a:rPr>
              <a:t>結晶</a:t>
            </a:r>
            <a:r>
              <a:rPr lang="en-US" altLang="ja-JP" dirty="0">
                <a:solidFill>
                  <a:srgbClr val="0000FF"/>
                </a:solidFill>
              </a:rPr>
              <a:t>damage</a:t>
            </a:r>
          </a:p>
          <a:p>
            <a:pPr marL="285750" indent="-285750">
              <a:buFont typeface="Arial"/>
              <a:buChar char="•"/>
            </a:pPr>
            <a:r>
              <a:rPr kumimoji="1" lang="ja-JP" altLang="en-US" dirty="0">
                <a:solidFill>
                  <a:srgbClr val="0000FF"/>
                </a:solidFill>
              </a:rPr>
              <a:t>低ビーム品質</a:t>
            </a:r>
            <a:endParaRPr kumimoji="1" lang="en-US" altLang="ja-JP" dirty="0">
              <a:solidFill>
                <a:srgbClr val="0000FF"/>
              </a:solidFill>
            </a:endParaRPr>
          </a:p>
          <a:p>
            <a:pPr marL="285750" indent="-285750">
              <a:buFont typeface="Arial"/>
              <a:buChar char="•"/>
            </a:pPr>
            <a:r>
              <a:rPr lang="ja-JP" altLang="en-US" dirty="0">
                <a:solidFill>
                  <a:srgbClr val="0000FF"/>
                </a:solidFill>
              </a:rPr>
              <a:t>高出力な基準光が必要</a:t>
            </a:r>
            <a:endParaRPr kumimoji="1" lang="en-US" altLang="ja-JP" dirty="0">
              <a:solidFill>
                <a:srgbClr val="0000FF"/>
              </a:solidFill>
            </a:endParaRPr>
          </a:p>
        </p:txBody>
      </p:sp>
      <p:sp>
        <p:nvSpPr>
          <p:cNvPr id="99" name="テキスト ボックス 98"/>
          <p:cNvSpPr txBox="1"/>
          <p:nvPr/>
        </p:nvSpPr>
        <p:spPr>
          <a:xfrm>
            <a:off x="4895075" y="1796938"/>
            <a:ext cx="1749197" cy="1477328"/>
          </a:xfrm>
          <a:prstGeom prst="rect">
            <a:avLst/>
          </a:prstGeom>
          <a:noFill/>
        </p:spPr>
        <p:txBody>
          <a:bodyPr wrap="none" rtlCol="0">
            <a:spAutoFit/>
          </a:bodyPr>
          <a:lstStyle/>
          <a:p>
            <a:r>
              <a:rPr lang="ja-JP" altLang="en-US" dirty="0">
                <a:solidFill>
                  <a:srgbClr val="FF0000"/>
                </a:solidFill>
              </a:rPr>
              <a:t>メリット</a:t>
            </a:r>
            <a:endParaRPr lang="en-US" altLang="ja-JP" dirty="0">
              <a:solidFill>
                <a:srgbClr val="FF0000"/>
              </a:solidFill>
            </a:endParaRPr>
          </a:p>
          <a:p>
            <a:pPr marL="285750" indent="-285750">
              <a:buFont typeface="Arial"/>
              <a:buChar char="•"/>
            </a:pPr>
            <a:r>
              <a:rPr lang="ja-JP" altLang="en-US" dirty="0">
                <a:solidFill>
                  <a:srgbClr val="FF0000"/>
                </a:solidFill>
              </a:rPr>
              <a:t>高効率</a:t>
            </a:r>
            <a:endParaRPr lang="en-US" altLang="ja-JP" dirty="0">
              <a:solidFill>
                <a:srgbClr val="FF0000"/>
              </a:solidFill>
            </a:endParaRPr>
          </a:p>
          <a:p>
            <a:r>
              <a:rPr kumimoji="1" lang="ja-JP" altLang="en-US" dirty="0">
                <a:solidFill>
                  <a:srgbClr val="0000FF"/>
                </a:solidFill>
              </a:rPr>
              <a:t>デメリット</a:t>
            </a:r>
            <a:endParaRPr kumimoji="1" lang="en-US" altLang="ja-JP" dirty="0">
              <a:solidFill>
                <a:srgbClr val="0000FF"/>
              </a:solidFill>
            </a:endParaRPr>
          </a:p>
          <a:p>
            <a:pPr marL="285750" indent="-285750">
              <a:buFont typeface="Arial"/>
              <a:buChar char="•"/>
            </a:pPr>
            <a:r>
              <a:rPr kumimoji="1" lang="ja-JP" altLang="en-US" dirty="0">
                <a:solidFill>
                  <a:srgbClr val="0000FF"/>
                </a:solidFill>
              </a:rPr>
              <a:t>制御が必要</a:t>
            </a:r>
            <a:endParaRPr kumimoji="1" lang="en-US" altLang="ja-JP" dirty="0">
              <a:solidFill>
                <a:srgbClr val="0000FF"/>
              </a:solidFill>
            </a:endParaRPr>
          </a:p>
          <a:p>
            <a:pPr marL="285750" indent="-285750">
              <a:buFont typeface="Arial"/>
              <a:buChar char="•"/>
            </a:pPr>
            <a:r>
              <a:rPr lang="ja-JP" altLang="en-US" dirty="0">
                <a:solidFill>
                  <a:srgbClr val="0000FF"/>
                </a:solidFill>
              </a:rPr>
              <a:t>結晶</a:t>
            </a:r>
            <a:r>
              <a:rPr lang="en-US" altLang="ja-JP" dirty="0">
                <a:solidFill>
                  <a:srgbClr val="0000FF"/>
                </a:solidFill>
              </a:rPr>
              <a:t> damage</a:t>
            </a:r>
            <a:endParaRPr kumimoji="1" lang="ja-JP" altLang="en-US" dirty="0">
              <a:solidFill>
                <a:srgbClr val="0000FF"/>
              </a:solidFill>
            </a:endParaRPr>
          </a:p>
        </p:txBody>
      </p:sp>
      <p:sp>
        <p:nvSpPr>
          <p:cNvPr id="100" name="テキスト ボックス 99"/>
          <p:cNvSpPr txBox="1"/>
          <p:nvPr/>
        </p:nvSpPr>
        <p:spPr>
          <a:xfrm>
            <a:off x="6533629" y="4469708"/>
            <a:ext cx="2172390" cy="1477328"/>
          </a:xfrm>
          <a:prstGeom prst="rect">
            <a:avLst/>
          </a:prstGeom>
          <a:noFill/>
        </p:spPr>
        <p:txBody>
          <a:bodyPr wrap="none" rtlCol="0">
            <a:spAutoFit/>
          </a:bodyPr>
          <a:lstStyle/>
          <a:p>
            <a:pPr marL="285750" indent="-285750">
              <a:buFont typeface="Arial"/>
              <a:buChar char="•"/>
            </a:pPr>
            <a:r>
              <a:rPr kumimoji="1" lang="ja-JP" altLang="en-US" dirty="0">
                <a:solidFill>
                  <a:srgbClr val="FF0000"/>
                </a:solidFill>
              </a:rPr>
              <a:t>結晶負担減</a:t>
            </a:r>
            <a:endParaRPr kumimoji="1" lang="en-US" altLang="ja-JP" dirty="0">
              <a:solidFill>
                <a:srgbClr val="FF0000"/>
              </a:solidFill>
            </a:endParaRPr>
          </a:p>
          <a:p>
            <a:pPr marL="285750" indent="-285750">
              <a:buFont typeface="Arial"/>
              <a:buChar char="•"/>
            </a:pPr>
            <a:r>
              <a:rPr lang="ja-JP" altLang="en-US" dirty="0">
                <a:solidFill>
                  <a:srgbClr val="FF0000"/>
                </a:solidFill>
              </a:rPr>
              <a:t>ファイバー負担減</a:t>
            </a:r>
            <a:endParaRPr kumimoji="1" lang="en-US" altLang="ja-JP" dirty="0">
              <a:solidFill>
                <a:srgbClr val="FF0000"/>
              </a:solidFill>
            </a:endParaRPr>
          </a:p>
          <a:p>
            <a:pPr marL="285750" indent="-285750">
              <a:buFont typeface="Arial"/>
              <a:buChar char="•"/>
            </a:pPr>
            <a:r>
              <a:rPr lang="ja-JP" altLang="en-US" dirty="0">
                <a:solidFill>
                  <a:srgbClr val="FF0000"/>
                </a:solidFill>
              </a:rPr>
              <a:t>スケーリング</a:t>
            </a:r>
            <a:endParaRPr lang="en-US" altLang="ja-JP" dirty="0">
              <a:solidFill>
                <a:srgbClr val="FF0000"/>
              </a:solidFill>
            </a:endParaRPr>
          </a:p>
          <a:p>
            <a:pPr marL="285750" indent="-285750">
              <a:buFont typeface="Arial"/>
              <a:buChar char="•"/>
            </a:pPr>
            <a:r>
              <a:rPr lang="ja-JP" altLang="en-US" dirty="0">
                <a:solidFill>
                  <a:srgbClr val="FF0000"/>
                </a:solidFill>
              </a:rPr>
              <a:t>冗長性</a:t>
            </a:r>
            <a:endParaRPr lang="en-US" altLang="ja-JP" dirty="0">
              <a:solidFill>
                <a:srgbClr val="FF0000"/>
              </a:solidFill>
            </a:endParaRPr>
          </a:p>
          <a:p>
            <a:pPr marL="285750" indent="-285750">
              <a:buFont typeface="Arial"/>
              <a:buChar char="•"/>
            </a:pPr>
            <a:r>
              <a:rPr kumimoji="1" lang="ja-JP" altLang="en-US" dirty="0">
                <a:solidFill>
                  <a:srgbClr val="0000FF"/>
                </a:solidFill>
              </a:rPr>
              <a:t>制御</a:t>
            </a:r>
            <a:endParaRPr kumimoji="1" lang="en-US" altLang="ja-JP" dirty="0">
              <a:solidFill>
                <a:srgbClr val="0000FF"/>
              </a:solidFill>
            </a:endParaRPr>
          </a:p>
        </p:txBody>
      </p:sp>
      <p:sp>
        <p:nvSpPr>
          <p:cNvPr id="3" name="タイトル 2"/>
          <p:cNvSpPr>
            <a:spLocks noGrp="1"/>
          </p:cNvSpPr>
          <p:nvPr>
            <p:ph type="title"/>
          </p:nvPr>
        </p:nvSpPr>
        <p:spPr/>
        <p:txBody>
          <a:bodyPr>
            <a:normAutofit/>
          </a:bodyPr>
          <a:lstStyle/>
          <a:p>
            <a:r>
              <a:rPr kumimoji="1" lang="ja-JP" altLang="en-US" sz="4000"/>
              <a:t>高出力</a:t>
            </a:r>
            <a:r>
              <a:rPr kumimoji="1" lang="en-US" altLang="ja-JP" sz="4000" dirty="0"/>
              <a:t>SHG</a:t>
            </a:r>
            <a:endParaRPr kumimoji="1" lang="ja-JP" altLang="en-US" sz="4000" dirty="0"/>
          </a:p>
        </p:txBody>
      </p:sp>
      <p:sp>
        <p:nvSpPr>
          <p:cNvPr id="31" name="テキスト ボックス 30"/>
          <p:cNvSpPr txBox="1"/>
          <p:nvPr/>
        </p:nvSpPr>
        <p:spPr>
          <a:xfrm>
            <a:off x="4541422" y="1396828"/>
            <a:ext cx="1725427" cy="400110"/>
          </a:xfrm>
          <a:prstGeom prst="rect">
            <a:avLst/>
          </a:prstGeom>
          <a:noFill/>
          <a:ln>
            <a:solidFill>
              <a:srgbClr val="000000"/>
            </a:solidFill>
          </a:ln>
        </p:spPr>
        <p:txBody>
          <a:bodyPr wrap="none" rtlCol="0">
            <a:spAutoFit/>
          </a:bodyPr>
          <a:lstStyle/>
          <a:p>
            <a:r>
              <a:rPr kumimoji="1" lang="en-US" altLang="ja-JP" sz="2000" dirty="0"/>
              <a:t>Build-up cavity</a:t>
            </a:r>
            <a:endParaRPr kumimoji="1" lang="ja-JP" altLang="en-US" sz="2000" dirty="0"/>
          </a:p>
        </p:txBody>
      </p:sp>
      <p:sp>
        <p:nvSpPr>
          <p:cNvPr id="47" name="テキスト ボックス 46"/>
          <p:cNvSpPr txBox="1"/>
          <p:nvPr/>
        </p:nvSpPr>
        <p:spPr>
          <a:xfrm>
            <a:off x="826006" y="4022663"/>
            <a:ext cx="2390423" cy="400110"/>
          </a:xfrm>
          <a:prstGeom prst="rect">
            <a:avLst/>
          </a:prstGeom>
          <a:noFill/>
          <a:ln>
            <a:solidFill>
              <a:schemeClr val="tx1"/>
            </a:solidFill>
          </a:ln>
        </p:spPr>
        <p:txBody>
          <a:bodyPr wrap="none" rtlCol="0">
            <a:spAutoFit/>
          </a:bodyPr>
          <a:lstStyle/>
          <a:p>
            <a:r>
              <a:rPr kumimoji="1" lang="en-US" altLang="ja-JP" sz="2000" dirty="0"/>
              <a:t>SHG</a:t>
            </a:r>
            <a:r>
              <a:rPr lang="ja-JP" altLang="en-US" sz="2000" dirty="0"/>
              <a:t>コヒーレント加算</a:t>
            </a:r>
            <a:endParaRPr kumimoji="1" lang="ja-JP" altLang="en-US" sz="2000" dirty="0"/>
          </a:p>
        </p:txBody>
      </p:sp>
      <p:sp>
        <p:nvSpPr>
          <p:cNvPr id="2" name="下矢印 1"/>
          <p:cNvSpPr/>
          <p:nvPr/>
        </p:nvSpPr>
        <p:spPr>
          <a:xfrm>
            <a:off x="2918524" y="3503839"/>
            <a:ext cx="2611712" cy="401697"/>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992365" y="6346943"/>
            <a:ext cx="4236857" cy="369332"/>
          </a:xfrm>
          <a:prstGeom prst="rect">
            <a:avLst/>
          </a:prstGeom>
          <a:noFill/>
        </p:spPr>
        <p:txBody>
          <a:bodyPr wrap="none" rtlCol="0">
            <a:spAutoFit/>
          </a:bodyPr>
          <a:lstStyle/>
          <a:p>
            <a:r>
              <a:rPr lang="ja-JP" altLang="en-US" dirty="0"/>
              <a:t>コヒーレント結合による位相雑音</a:t>
            </a:r>
            <a:r>
              <a:rPr lang="en-US" altLang="en-US" dirty="0" err="1"/>
              <a:t>等の</a:t>
            </a:r>
            <a:r>
              <a:rPr lang="ja-JP" altLang="en-US"/>
              <a:t>評価</a:t>
            </a:r>
            <a:endParaRPr kumimoji="1" lang="ja-JP" altLang="en-US" dirty="0"/>
          </a:p>
        </p:txBody>
      </p:sp>
      <p:grpSp>
        <p:nvGrpSpPr>
          <p:cNvPr id="41" name="図形グループ 40"/>
          <p:cNvGrpSpPr/>
          <p:nvPr/>
        </p:nvGrpSpPr>
        <p:grpSpPr>
          <a:xfrm>
            <a:off x="6713342" y="1964605"/>
            <a:ext cx="2111796" cy="1141993"/>
            <a:chOff x="2597423" y="2891137"/>
            <a:chExt cx="2960636" cy="1476692"/>
          </a:xfrm>
        </p:grpSpPr>
        <p:grpSp>
          <p:nvGrpSpPr>
            <p:cNvPr id="42" name="図形グループ 41"/>
            <p:cNvGrpSpPr/>
            <p:nvPr/>
          </p:nvGrpSpPr>
          <p:grpSpPr>
            <a:xfrm>
              <a:off x="2597423" y="2891137"/>
              <a:ext cx="2960636" cy="1473603"/>
              <a:chOff x="2597423" y="2891137"/>
              <a:chExt cx="2960636" cy="1473603"/>
            </a:xfrm>
          </p:grpSpPr>
          <p:grpSp>
            <p:nvGrpSpPr>
              <p:cNvPr id="44" name="図形グループ 43"/>
              <p:cNvGrpSpPr/>
              <p:nvPr/>
            </p:nvGrpSpPr>
            <p:grpSpPr>
              <a:xfrm>
                <a:off x="2597423" y="2891137"/>
                <a:ext cx="2960636" cy="1473603"/>
                <a:chOff x="2597423" y="2891137"/>
                <a:chExt cx="2960636" cy="1473603"/>
              </a:xfrm>
            </p:grpSpPr>
            <p:grpSp>
              <p:nvGrpSpPr>
                <p:cNvPr id="48" name="図形グループ 47"/>
                <p:cNvGrpSpPr/>
                <p:nvPr/>
              </p:nvGrpSpPr>
              <p:grpSpPr>
                <a:xfrm>
                  <a:off x="2597423" y="3076736"/>
                  <a:ext cx="2960636" cy="1288004"/>
                  <a:chOff x="2597423" y="3076736"/>
                  <a:chExt cx="2960636" cy="1288004"/>
                </a:xfrm>
              </p:grpSpPr>
              <p:sp>
                <p:nvSpPr>
                  <p:cNvPr id="51" name="右矢印 50"/>
                  <p:cNvSpPr/>
                  <p:nvPr/>
                </p:nvSpPr>
                <p:spPr>
                  <a:xfrm rot="9023383">
                    <a:off x="2969039" y="3502373"/>
                    <a:ext cx="1664945" cy="318193"/>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右矢印 51"/>
                  <p:cNvSpPr/>
                  <p:nvPr/>
                </p:nvSpPr>
                <p:spPr>
                  <a:xfrm rot="12671076">
                    <a:off x="2930888" y="3523578"/>
                    <a:ext cx="1686579" cy="277705"/>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3" name="図形グループ 52"/>
                  <p:cNvGrpSpPr/>
                  <p:nvPr/>
                </p:nvGrpSpPr>
                <p:grpSpPr>
                  <a:xfrm>
                    <a:off x="2597423" y="3875706"/>
                    <a:ext cx="2960636" cy="372828"/>
                    <a:chOff x="4625425" y="4776618"/>
                    <a:chExt cx="2673134" cy="265037"/>
                  </a:xfrm>
                </p:grpSpPr>
                <p:sp>
                  <p:nvSpPr>
                    <p:cNvPr id="59" name="正方形/長方形 58"/>
                    <p:cNvSpPr/>
                    <p:nvPr/>
                  </p:nvSpPr>
                  <p:spPr>
                    <a:xfrm>
                      <a:off x="5433865" y="4776618"/>
                      <a:ext cx="532570" cy="265037"/>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右矢印 59"/>
                    <p:cNvSpPr/>
                    <p:nvPr/>
                  </p:nvSpPr>
                  <p:spPr>
                    <a:xfrm>
                      <a:off x="4625425" y="4818389"/>
                      <a:ext cx="2490958" cy="173057"/>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5432080" y="4881848"/>
                      <a:ext cx="1866479" cy="144104"/>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4" name="右矢印 53"/>
                  <p:cNvSpPr/>
                  <p:nvPr/>
                </p:nvSpPr>
                <p:spPr>
                  <a:xfrm>
                    <a:off x="3048814" y="3076736"/>
                    <a:ext cx="1597753" cy="30025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rot="3206984">
                    <a:off x="2825070" y="3993693"/>
                    <a:ext cx="578474" cy="163620"/>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sp>
              <p:nvSpPr>
                <p:cNvPr id="49" name="正方形/長方形 48"/>
                <p:cNvSpPr/>
                <p:nvPr/>
              </p:nvSpPr>
              <p:spPr>
                <a:xfrm rot="3397325">
                  <a:off x="4221666" y="3098564"/>
                  <a:ext cx="578474" cy="163620"/>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50" name="正方形/長方形 49"/>
                <p:cNvSpPr/>
                <p:nvPr/>
              </p:nvSpPr>
              <p:spPr>
                <a:xfrm rot="7602678">
                  <a:off x="2854782" y="3104329"/>
                  <a:ext cx="578474" cy="163620"/>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sp>
            <p:nvSpPr>
              <p:cNvPr id="45" name="正方形/長方形 44"/>
              <p:cNvSpPr/>
              <p:nvPr/>
            </p:nvSpPr>
            <p:spPr>
              <a:xfrm rot="7602678">
                <a:off x="2839665" y="3028533"/>
                <a:ext cx="297388" cy="166590"/>
              </a:xfrm>
              <a:prstGeom prst="rect">
                <a:avLst/>
              </a:prstGeom>
              <a:solidFill>
                <a:schemeClr val="tx1">
                  <a:lumMod val="95000"/>
                  <a:lumOff val="5000"/>
                </a:scheme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sp>
          <p:nvSpPr>
            <p:cNvPr id="43" name="正方形/長方形 42"/>
            <p:cNvSpPr/>
            <p:nvPr/>
          </p:nvSpPr>
          <p:spPr>
            <a:xfrm rot="7472293">
              <a:off x="4217734" y="3996782"/>
              <a:ext cx="578474" cy="163620"/>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grpSp>
        <p:nvGrpSpPr>
          <p:cNvPr id="64" name="図形グループ 3">
            <a:extLst>
              <a:ext uri="{FF2B5EF4-FFF2-40B4-BE49-F238E27FC236}">
                <a16:creationId xmlns:a16="http://schemas.microsoft.com/office/drawing/2014/main" id="{DDD802CA-64E1-9149-80DD-7A94C51F85AA}"/>
              </a:ext>
            </a:extLst>
          </p:cNvPr>
          <p:cNvGrpSpPr/>
          <p:nvPr/>
        </p:nvGrpSpPr>
        <p:grpSpPr>
          <a:xfrm>
            <a:off x="823221" y="4425327"/>
            <a:ext cx="5791552" cy="1969084"/>
            <a:chOff x="1501475" y="4317193"/>
            <a:chExt cx="5791552" cy="1969084"/>
          </a:xfrm>
        </p:grpSpPr>
        <p:grpSp>
          <p:nvGrpSpPr>
            <p:cNvPr id="65" name="図形グループ 31">
              <a:extLst>
                <a:ext uri="{FF2B5EF4-FFF2-40B4-BE49-F238E27FC236}">
                  <a16:creationId xmlns:a16="http://schemas.microsoft.com/office/drawing/2014/main" id="{2A73D6E1-3AB9-F945-84CA-2598DDE6F98C}"/>
                </a:ext>
              </a:extLst>
            </p:cNvPr>
            <p:cNvGrpSpPr/>
            <p:nvPr/>
          </p:nvGrpSpPr>
          <p:grpSpPr>
            <a:xfrm>
              <a:off x="1501475" y="4317193"/>
              <a:ext cx="5791552" cy="1969084"/>
              <a:chOff x="909667" y="4306797"/>
              <a:chExt cx="5791552" cy="1969084"/>
            </a:xfrm>
          </p:grpSpPr>
          <p:grpSp>
            <p:nvGrpSpPr>
              <p:cNvPr id="67" name="図形グループ 32">
                <a:extLst>
                  <a:ext uri="{FF2B5EF4-FFF2-40B4-BE49-F238E27FC236}">
                    <a16:creationId xmlns:a16="http://schemas.microsoft.com/office/drawing/2014/main" id="{3CB3CEF2-5962-114C-94FB-0CD01E01BE99}"/>
                  </a:ext>
                </a:extLst>
              </p:cNvPr>
              <p:cNvGrpSpPr/>
              <p:nvPr/>
            </p:nvGrpSpPr>
            <p:grpSpPr>
              <a:xfrm>
                <a:off x="909667" y="4306797"/>
                <a:ext cx="5331748" cy="1969084"/>
                <a:chOff x="985004" y="4629858"/>
                <a:chExt cx="5331748" cy="1969084"/>
              </a:xfrm>
            </p:grpSpPr>
            <p:grpSp>
              <p:nvGrpSpPr>
                <p:cNvPr id="73" name="図形グループ 38">
                  <a:extLst>
                    <a:ext uri="{FF2B5EF4-FFF2-40B4-BE49-F238E27FC236}">
                      <a16:creationId xmlns:a16="http://schemas.microsoft.com/office/drawing/2014/main" id="{845B4DEF-8003-9147-92C6-A6347F7941F3}"/>
                    </a:ext>
                  </a:extLst>
                </p:cNvPr>
                <p:cNvGrpSpPr/>
                <p:nvPr/>
              </p:nvGrpSpPr>
              <p:grpSpPr>
                <a:xfrm>
                  <a:off x="985004" y="4629858"/>
                  <a:ext cx="5331748" cy="1969084"/>
                  <a:chOff x="2369300" y="3399491"/>
                  <a:chExt cx="5331748" cy="1969084"/>
                </a:xfrm>
              </p:grpSpPr>
              <p:sp>
                <p:nvSpPr>
                  <p:cNvPr id="76" name="右矢印 75">
                    <a:extLst>
                      <a:ext uri="{FF2B5EF4-FFF2-40B4-BE49-F238E27FC236}">
                        <a16:creationId xmlns:a16="http://schemas.microsoft.com/office/drawing/2014/main" id="{357B5DE7-5C33-F145-B7C8-1357E89C311A}"/>
                      </a:ext>
                    </a:extLst>
                  </p:cNvPr>
                  <p:cNvSpPr/>
                  <p:nvPr/>
                </p:nvSpPr>
                <p:spPr>
                  <a:xfrm rot="16200000">
                    <a:off x="6677953" y="4132063"/>
                    <a:ext cx="1498316"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円弧 76">
                    <a:extLst>
                      <a:ext uri="{FF2B5EF4-FFF2-40B4-BE49-F238E27FC236}">
                        <a16:creationId xmlns:a16="http://schemas.microsoft.com/office/drawing/2014/main" id="{AF86E3C0-ACDD-544C-9C6B-3CEFF5487514}"/>
                      </a:ext>
                    </a:extLst>
                  </p:cNvPr>
                  <p:cNvSpPr/>
                  <p:nvPr/>
                </p:nvSpPr>
                <p:spPr>
                  <a:xfrm flipV="1">
                    <a:off x="2429159" y="4254523"/>
                    <a:ext cx="789445" cy="685005"/>
                  </a:xfrm>
                  <a:prstGeom prst="arc">
                    <a:avLst>
                      <a:gd name="adj1" fmla="val 15879149"/>
                      <a:gd name="adj2" fmla="val 143602"/>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円弧 77">
                    <a:extLst>
                      <a:ext uri="{FF2B5EF4-FFF2-40B4-BE49-F238E27FC236}">
                        <a16:creationId xmlns:a16="http://schemas.microsoft.com/office/drawing/2014/main" id="{80C3A022-FF53-BA49-954D-507CC4D0470E}"/>
                      </a:ext>
                    </a:extLst>
                  </p:cNvPr>
                  <p:cNvSpPr/>
                  <p:nvPr/>
                </p:nvSpPr>
                <p:spPr>
                  <a:xfrm rot="10800000" flipV="1">
                    <a:off x="3218604" y="4236650"/>
                    <a:ext cx="789445" cy="685005"/>
                  </a:xfrm>
                  <a:prstGeom prst="arc">
                    <a:avLst>
                      <a:gd name="adj1" fmla="val 15879149"/>
                      <a:gd name="adj2" fmla="val 143602"/>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F1E91518-6C42-EA4F-B80F-406A980D1829}"/>
                      </a:ext>
                    </a:extLst>
                  </p:cNvPr>
                  <p:cNvCxnSpPr>
                    <a:stCxn id="78" idx="0"/>
                  </p:cNvCxnSpPr>
                  <p:nvPr/>
                </p:nvCxnSpPr>
                <p:spPr>
                  <a:xfrm flipV="1">
                    <a:off x="3645281" y="4236650"/>
                    <a:ext cx="1273852" cy="1124"/>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B7AE7752-A72C-C041-8B33-FD28FA8E2A28}"/>
                      </a:ext>
                    </a:extLst>
                  </p:cNvPr>
                  <p:cNvCxnSpPr/>
                  <p:nvPr/>
                </p:nvCxnSpPr>
                <p:spPr>
                  <a:xfrm>
                    <a:off x="2369300" y="4939528"/>
                    <a:ext cx="2549833"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81" name="図形グループ 46">
                    <a:extLst>
                      <a:ext uri="{FF2B5EF4-FFF2-40B4-BE49-F238E27FC236}">
                        <a16:creationId xmlns:a16="http://schemas.microsoft.com/office/drawing/2014/main" id="{E45C93B8-85DC-B248-8DB7-D2A689458FC6}"/>
                      </a:ext>
                    </a:extLst>
                  </p:cNvPr>
                  <p:cNvGrpSpPr/>
                  <p:nvPr/>
                </p:nvGrpSpPr>
                <p:grpSpPr>
                  <a:xfrm>
                    <a:off x="4166703" y="3716673"/>
                    <a:ext cx="595807" cy="519977"/>
                    <a:chOff x="5426337" y="3693481"/>
                    <a:chExt cx="724974" cy="723492"/>
                  </a:xfrm>
                </p:grpSpPr>
                <p:sp>
                  <p:nvSpPr>
                    <p:cNvPr id="102" name="円/楕円 101">
                      <a:extLst>
                        <a:ext uri="{FF2B5EF4-FFF2-40B4-BE49-F238E27FC236}">
                          <a16:creationId xmlns:a16="http://schemas.microsoft.com/office/drawing/2014/main" id="{A463F8CD-872F-184A-B52A-529CF41FEB93}"/>
                        </a:ext>
                      </a:extLst>
                    </p:cNvPr>
                    <p:cNvSpPr/>
                    <p:nvPr/>
                  </p:nvSpPr>
                  <p:spPr>
                    <a:xfrm>
                      <a:off x="5474031"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円/楕円 102">
                      <a:extLst>
                        <a:ext uri="{FF2B5EF4-FFF2-40B4-BE49-F238E27FC236}">
                          <a16:creationId xmlns:a16="http://schemas.microsoft.com/office/drawing/2014/main" id="{62DAA5AE-5BF1-A841-B6C6-7E0D4E26B5D3}"/>
                        </a:ext>
                      </a:extLst>
                    </p:cNvPr>
                    <p:cNvSpPr/>
                    <p:nvPr/>
                  </p:nvSpPr>
                  <p:spPr>
                    <a:xfrm>
                      <a:off x="5426337"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円/楕円 103">
                      <a:extLst>
                        <a:ext uri="{FF2B5EF4-FFF2-40B4-BE49-F238E27FC236}">
                          <a16:creationId xmlns:a16="http://schemas.microsoft.com/office/drawing/2014/main" id="{C2DFCEF8-8BF9-2A4A-B068-FC2234917A02}"/>
                        </a:ext>
                      </a:extLst>
                    </p:cNvPr>
                    <p:cNvSpPr/>
                    <p:nvPr/>
                  </p:nvSpPr>
                  <p:spPr>
                    <a:xfrm>
                      <a:off x="5521726"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2" name="図形グループ 47">
                    <a:extLst>
                      <a:ext uri="{FF2B5EF4-FFF2-40B4-BE49-F238E27FC236}">
                        <a16:creationId xmlns:a16="http://schemas.microsoft.com/office/drawing/2014/main" id="{694DE4EC-1C20-AE4D-843A-3A719DC9338E}"/>
                      </a:ext>
                    </a:extLst>
                  </p:cNvPr>
                  <p:cNvGrpSpPr/>
                  <p:nvPr/>
                </p:nvGrpSpPr>
                <p:grpSpPr>
                  <a:xfrm>
                    <a:off x="4166701" y="4401679"/>
                    <a:ext cx="595807" cy="519977"/>
                    <a:chOff x="5426337" y="3693481"/>
                    <a:chExt cx="724974" cy="723492"/>
                  </a:xfrm>
                </p:grpSpPr>
                <p:sp>
                  <p:nvSpPr>
                    <p:cNvPr id="96" name="円/楕円 95">
                      <a:extLst>
                        <a:ext uri="{FF2B5EF4-FFF2-40B4-BE49-F238E27FC236}">
                          <a16:creationId xmlns:a16="http://schemas.microsoft.com/office/drawing/2014/main" id="{9F6D2A68-6A97-0E45-9DB8-59B4240341D7}"/>
                        </a:ext>
                      </a:extLst>
                    </p:cNvPr>
                    <p:cNvSpPr/>
                    <p:nvPr/>
                  </p:nvSpPr>
                  <p:spPr>
                    <a:xfrm>
                      <a:off x="5474031"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円/楕円 96">
                      <a:extLst>
                        <a:ext uri="{FF2B5EF4-FFF2-40B4-BE49-F238E27FC236}">
                          <a16:creationId xmlns:a16="http://schemas.microsoft.com/office/drawing/2014/main" id="{227B2440-EB7E-2C4B-B315-4C8DBDA6116A}"/>
                        </a:ext>
                      </a:extLst>
                    </p:cNvPr>
                    <p:cNvSpPr/>
                    <p:nvPr/>
                  </p:nvSpPr>
                  <p:spPr>
                    <a:xfrm>
                      <a:off x="5426337"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円/楕円 100">
                      <a:extLst>
                        <a:ext uri="{FF2B5EF4-FFF2-40B4-BE49-F238E27FC236}">
                          <a16:creationId xmlns:a16="http://schemas.microsoft.com/office/drawing/2014/main" id="{C066ED7C-FBFC-0545-9D85-858B79F4CCD8}"/>
                        </a:ext>
                      </a:extLst>
                    </p:cNvPr>
                    <p:cNvSpPr/>
                    <p:nvPr/>
                  </p:nvSpPr>
                  <p:spPr>
                    <a:xfrm>
                      <a:off x="5521726" y="3693481"/>
                      <a:ext cx="629585" cy="723492"/>
                    </a:xfrm>
                    <a:prstGeom prst="ellipse">
                      <a:avLst/>
                    </a:prstGeom>
                    <a:noFill/>
                    <a:ln w="28575" cmpd="sng">
                      <a:solidFill>
                        <a:srgbClr val="FF0000"/>
                      </a:solid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3" name="右矢印 82">
                    <a:extLst>
                      <a:ext uri="{FF2B5EF4-FFF2-40B4-BE49-F238E27FC236}">
                        <a16:creationId xmlns:a16="http://schemas.microsoft.com/office/drawing/2014/main" id="{063591D1-5C94-6443-BA89-C4A30C08F194}"/>
                      </a:ext>
                    </a:extLst>
                  </p:cNvPr>
                  <p:cNvSpPr/>
                  <p:nvPr/>
                </p:nvSpPr>
                <p:spPr>
                  <a:xfrm>
                    <a:off x="4972662" y="4062437"/>
                    <a:ext cx="413721" cy="336529"/>
                  </a:xfrm>
                  <a:prstGeom prst="rightArrow">
                    <a:avLst/>
                  </a:prstGeom>
                  <a:solidFill>
                    <a:srgbClr val="FF0000"/>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57D8174D-125A-544E-B4C6-92A985E52439}"/>
                      </a:ext>
                    </a:extLst>
                  </p:cNvPr>
                  <p:cNvSpPr/>
                  <p:nvPr/>
                </p:nvSpPr>
                <p:spPr>
                  <a:xfrm>
                    <a:off x="5470745" y="4062437"/>
                    <a:ext cx="773320" cy="284393"/>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4CCFB2C9-2D40-7F44-97EB-106EDB0EF1D4}"/>
                      </a:ext>
                    </a:extLst>
                  </p:cNvPr>
                  <p:cNvSpPr txBox="1"/>
                  <p:nvPr/>
                </p:nvSpPr>
                <p:spPr>
                  <a:xfrm>
                    <a:off x="5506318" y="4995747"/>
                    <a:ext cx="669211" cy="369332"/>
                  </a:xfrm>
                  <a:prstGeom prst="rect">
                    <a:avLst/>
                  </a:prstGeom>
                  <a:noFill/>
                </p:spPr>
                <p:txBody>
                  <a:bodyPr wrap="none" rtlCol="0">
                    <a:spAutoFit/>
                  </a:bodyPr>
                  <a:lstStyle/>
                  <a:p>
                    <a:r>
                      <a:rPr kumimoji="1" lang="en-US" altLang="ja-JP" dirty="0"/>
                      <a:t>PPLN</a:t>
                    </a:r>
                    <a:endParaRPr kumimoji="1" lang="ja-JP" altLang="en-US" dirty="0"/>
                  </a:p>
                </p:txBody>
              </p:sp>
              <p:sp>
                <p:nvSpPr>
                  <p:cNvPr id="86" name="テキスト ボックス 85">
                    <a:extLst>
                      <a:ext uri="{FF2B5EF4-FFF2-40B4-BE49-F238E27FC236}">
                        <a16:creationId xmlns:a16="http://schemas.microsoft.com/office/drawing/2014/main" id="{BF7969D3-ED11-BE4A-AED2-7CE5205AEFBB}"/>
                      </a:ext>
                    </a:extLst>
                  </p:cNvPr>
                  <p:cNvSpPr txBox="1"/>
                  <p:nvPr/>
                </p:nvSpPr>
                <p:spPr>
                  <a:xfrm>
                    <a:off x="5556107" y="4261236"/>
                    <a:ext cx="669211" cy="369332"/>
                  </a:xfrm>
                  <a:prstGeom prst="rect">
                    <a:avLst/>
                  </a:prstGeom>
                  <a:noFill/>
                </p:spPr>
                <p:txBody>
                  <a:bodyPr wrap="none" rtlCol="0">
                    <a:spAutoFit/>
                  </a:bodyPr>
                  <a:lstStyle/>
                  <a:p>
                    <a:r>
                      <a:rPr kumimoji="1" lang="en-US" altLang="ja-JP" dirty="0"/>
                      <a:t>PPLN</a:t>
                    </a:r>
                    <a:endParaRPr kumimoji="1" lang="ja-JP" altLang="en-US" dirty="0"/>
                  </a:p>
                </p:txBody>
              </p:sp>
              <p:sp>
                <p:nvSpPr>
                  <p:cNvPr id="87" name="テキスト ボックス 86">
                    <a:extLst>
                      <a:ext uri="{FF2B5EF4-FFF2-40B4-BE49-F238E27FC236}">
                        <a16:creationId xmlns:a16="http://schemas.microsoft.com/office/drawing/2014/main" id="{F1F2CFA6-A47E-CD44-9866-FA1BC3C5A3FE}"/>
                      </a:ext>
                    </a:extLst>
                  </p:cNvPr>
                  <p:cNvSpPr txBox="1"/>
                  <p:nvPr/>
                </p:nvSpPr>
                <p:spPr>
                  <a:xfrm>
                    <a:off x="4119382" y="3399491"/>
                    <a:ext cx="736099" cy="400110"/>
                  </a:xfrm>
                  <a:prstGeom prst="rect">
                    <a:avLst/>
                  </a:prstGeom>
                  <a:noFill/>
                </p:spPr>
                <p:txBody>
                  <a:bodyPr wrap="none" rtlCol="0">
                    <a:spAutoFit/>
                  </a:bodyPr>
                  <a:lstStyle/>
                  <a:p>
                    <a:r>
                      <a:rPr kumimoji="1" lang="en-US" altLang="ja-JP" sz="2000" dirty="0"/>
                      <a:t>YDFA</a:t>
                    </a:r>
                    <a:endParaRPr kumimoji="1" lang="ja-JP" altLang="en-US" sz="2000" dirty="0"/>
                  </a:p>
                </p:txBody>
              </p:sp>
              <p:sp>
                <p:nvSpPr>
                  <p:cNvPr id="88" name="テキスト ボックス 87">
                    <a:extLst>
                      <a:ext uri="{FF2B5EF4-FFF2-40B4-BE49-F238E27FC236}">
                        <a16:creationId xmlns:a16="http://schemas.microsoft.com/office/drawing/2014/main" id="{DD2F0E80-E6A0-4F4C-84FA-7FEAA6FFB7A4}"/>
                      </a:ext>
                    </a:extLst>
                  </p:cNvPr>
                  <p:cNvSpPr txBox="1"/>
                  <p:nvPr/>
                </p:nvSpPr>
                <p:spPr>
                  <a:xfrm>
                    <a:off x="4119007" y="4968465"/>
                    <a:ext cx="736099" cy="400110"/>
                  </a:xfrm>
                  <a:prstGeom prst="rect">
                    <a:avLst/>
                  </a:prstGeom>
                  <a:noFill/>
                </p:spPr>
                <p:txBody>
                  <a:bodyPr wrap="none" rtlCol="0">
                    <a:spAutoFit/>
                  </a:bodyPr>
                  <a:lstStyle/>
                  <a:p>
                    <a:r>
                      <a:rPr kumimoji="1" lang="en-US" altLang="ja-JP" sz="2000" dirty="0"/>
                      <a:t>YDFA</a:t>
                    </a:r>
                    <a:endParaRPr kumimoji="1" lang="ja-JP" altLang="en-US" sz="2000" dirty="0"/>
                  </a:p>
                </p:txBody>
              </p:sp>
              <p:sp>
                <p:nvSpPr>
                  <p:cNvPr id="89" name="右矢印 88">
                    <a:extLst>
                      <a:ext uri="{FF2B5EF4-FFF2-40B4-BE49-F238E27FC236}">
                        <a16:creationId xmlns:a16="http://schemas.microsoft.com/office/drawing/2014/main" id="{8A5A4B46-6F51-CB4D-A5EE-C00821E3D412}"/>
                      </a:ext>
                    </a:extLst>
                  </p:cNvPr>
                  <p:cNvSpPr/>
                  <p:nvPr/>
                </p:nvSpPr>
                <p:spPr>
                  <a:xfrm>
                    <a:off x="6506515" y="4828308"/>
                    <a:ext cx="1100646"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右矢印 89">
                    <a:extLst>
                      <a:ext uri="{FF2B5EF4-FFF2-40B4-BE49-F238E27FC236}">
                        <a16:creationId xmlns:a16="http://schemas.microsoft.com/office/drawing/2014/main" id="{2BD1DA06-D674-014E-B307-E9D8777D9569}"/>
                      </a:ext>
                    </a:extLst>
                  </p:cNvPr>
                  <p:cNvSpPr/>
                  <p:nvPr/>
                </p:nvSpPr>
                <p:spPr>
                  <a:xfrm>
                    <a:off x="6506515" y="4130825"/>
                    <a:ext cx="993872" cy="211422"/>
                  </a:xfrm>
                  <a:prstGeom prst="rightArrow">
                    <a:avLst/>
                  </a:prstGeom>
                  <a:solidFill>
                    <a:srgbClr val="008000"/>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1" name="図形グループ 56">
                    <a:extLst>
                      <a:ext uri="{FF2B5EF4-FFF2-40B4-BE49-F238E27FC236}">
                        <a16:creationId xmlns:a16="http://schemas.microsoft.com/office/drawing/2014/main" id="{E057CC45-9FD9-7148-ADEE-2235234C367F}"/>
                      </a:ext>
                    </a:extLst>
                  </p:cNvPr>
                  <p:cNvGrpSpPr/>
                  <p:nvPr/>
                </p:nvGrpSpPr>
                <p:grpSpPr>
                  <a:xfrm>
                    <a:off x="7221940" y="4899263"/>
                    <a:ext cx="479108" cy="220345"/>
                    <a:chOff x="7082889" y="4386752"/>
                    <a:chExt cx="479108" cy="220345"/>
                  </a:xfrm>
                </p:grpSpPr>
                <p:sp>
                  <p:nvSpPr>
                    <p:cNvPr id="94" name="正方形/長方形 93">
                      <a:extLst>
                        <a:ext uri="{FF2B5EF4-FFF2-40B4-BE49-F238E27FC236}">
                          <a16:creationId xmlns:a16="http://schemas.microsoft.com/office/drawing/2014/main" id="{53EA3D89-9116-2148-9FE9-13EA553F6604}"/>
                        </a:ext>
                      </a:extLst>
                    </p:cNvPr>
                    <p:cNvSpPr/>
                    <p:nvPr/>
                  </p:nvSpPr>
                  <p:spPr>
                    <a:xfrm rot="8169985">
                      <a:off x="7082889" y="4386752"/>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95" name="正方形/長方形 94">
                      <a:extLst>
                        <a:ext uri="{FF2B5EF4-FFF2-40B4-BE49-F238E27FC236}">
                          <a16:creationId xmlns:a16="http://schemas.microsoft.com/office/drawing/2014/main" id="{56E2F88B-DA9E-E242-985B-B0C04FEB5813}"/>
                        </a:ext>
                      </a:extLst>
                    </p:cNvPr>
                    <p:cNvSpPr/>
                    <p:nvPr/>
                  </p:nvSpPr>
                  <p:spPr>
                    <a:xfrm rot="18900000">
                      <a:off x="7266305" y="4412680"/>
                      <a:ext cx="295692" cy="194417"/>
                    </a:xfrm>
                    <a:prstGeom prst="rect">
                      <a:avLst/>
                    </a:prstGeom>
                    <a:solidFill>
                      <a:srgbClr val="0D0D0D"/>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dirty="0"/>
                    </a:p>
                  </p:txBody>
                </p:sp>
              </p:grpSp>
              <p:sp>
                <p:nvSpPr>
                  <p:cNvPr id="93" name="正方形/長方形 92">
                    <a:extLst>
                      <a:ext uri="{FF2B5EF4-FFF2-40B4-BE49-F238E27FC236}">
                        <a16:creationId xmlns:a16="http://schemas.microsoft.com/office/drawing/2014/main" id="{A16845DA-AD41-E440-8180-7CAC8B2DFA6E}"/>
                      </a:ext>
                    </a:extLst>
                  </p:cNvPr>
                  <p:cNvSpPr/>
                  <p:nvPr/>
                </p:nvSpPr>
                <p:spPr>
                  <a:xfrm rot="8169985">
                    <a:off x="7193769" y="4205462"/>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dirty="0"/>
                  </a:p>
                </p:txBody>
              </p:sp>
            </p:grpSp>
            <p:sp>
              <p:nvSpPr>
                <p:cNvPr id="74" name="正方形/長方形 73">
                  <a:extLst>
                    <a:ext uri="{FF2B5EF4-FFF2-40B4-BE49-F238E27FC236}">
                      <a16:creationId xmlns:a16="http://schemas.microsoft.com/office/drawing/2014/main" id="{12F041D9-20C4-4C4B-AE24-C48EA5E2FD01}"/>
                    </a:ext>
                  </a:extLst>
                </p:cNvPr>
                <p:cNvSpPr/>
                <p:nvPr/>
              </p:nvSpPr>
              <p:spPr>
                <a:xfrm>
                  <a:off x="4067702" y="6021103"/>
                  <a:ext cx="773320" cy="284393"/>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右矢印 74">
                  <a:extLst>
                    <a:ext uri="{FF2B5EF4-FFF2-40B4-BE49-F238E27FC236}">
                      <a16:creationId xmlns:a16="http://schemas.microsoft.com/office/drawing/2014/main" id="{27045409-7195-6F4E-8D73-D9716E43A967}"/>
                    </a:ext>
                  </a:extLst>
                </p:cNvPr>
                <p:cNvSpPr/>
                <p:nvPr/>
              </p:nvSpPr>
              <p:spPr>
                <a:xfrm>
                  <a:off x="3588366" y="5994734"/>
                  <a:ext cx="413721" cy="336529"/>
                </a:xfrm>
                <a:prstGeom prst="rightArrow">
                  <a:avLst/>
                </a:prstGeom>
                <a:solidFill>
                  <a:srgbClr val="FF0000"/>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8" name="正方形/長方形 67">
                <a:extLst>
                  <a:ext uri="{FF2B5EF4-FFF2-40B4-BE49-F238E27FC236}">
                    <a16:creationId xmlns:a16="http://schemas.microsoft.com/office/drawing/2014/main" id="{4D97535A-4C23-F346-BF97-B670044CAB84}"/>
                  </a:ext>
                </a:extLst>
              </p:cNvPr>
              <p:cNvSpPr/>
              <p:nvPr/>
            </p:nvSpPr>
            <p:spPr>
              <a:xfrm rot="8017312">
                <a:off x="5193109" y="5808922"/>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69" name="テキスト ボックス 68">
                <a:extLst>
                  <a:ext uri="{FF2B5EF4-FFF2-40B4-BE49-F238E27FC236}">
                    <a16:creationId xmlns:a16="http://schemas.microsoft.com/office/drawing/2014/main" id="{CDEEF7EC-E67D-9F43-B65B-57342F3F11DB}"/>
                  </a:ext>
                </a:extLst>
              </p:cNvPr>
              <p:cNvSpPr txBox="1"/>
              <p:nvPr/>
            </p:nvSpPr>
            <p:spPr>
              <a:xfrm>
                <a:off x="5090383" y="5331637"/>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70" name="正方形/長方形 69">
                <a:extLst>
                  <a:ext uri="{FF2B5EF4-FFF2-40B4-BE49-F238E27FC236}">
                    <a16:creationId xmlns:a16="http://schemas.microsoft.com/office/drawing/2014/main" id="{6023CB76-5DDD-2D49-8CCC-441493C98870}"/>
                  </a:ext>
                </a:extLst>
              </p:cNvPr>
              <p:cNvSpPr/>
              <p:nvPr/>
            </p:nvSpPr>
            <p:spPr>
              <a:xfrm rot="8017312">
                <a:off x="5193108" y="5094823"/>
                <a:ext cx="443535" cy="75822"/>
              </a:xfrm>
              <a:prstGeom prst="rect">
                <a:avLst/>
              </a:prstGeom>
              <a:solidFill>
                <a:schemeClr val="bg1"/>
              </a:solidFill>
              <a:ln w="28575"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71" name="テキスト ボックス 70">
                <a:extLst>
                  <a:ext uri="{FF2B5EF4-FFF2-40B4-BE49-F238E27FC236}">
                    <a16:creationId xmlns:a16="http://schemas.microsoft.com/office/drawing/2014/main" id="{C3DD2BCB-491A-9B4C-A07A-B758FE02F38B}"/>
                  </a:ext>
                </a:extLst>
              </p:cNvPr>
              <p:cNvSpPr txBox="1"/>
              <p:nvPr/>
            </p:nvSpPr>
            <p:spPr>
              <a:xfrm>
                <a:off x="5095396" y="4576707"/>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72" name="テキスト ボックス 71">
                <a:extLst>
                  <a:ext uri="{FF2B5EF4-FFF2-40B4-BE49-F238E27FC236}">
                    <a16:creationId xmlns:a16="http://schemas.microsoft.com/office/drawing/2014/main" id="{9BB17345-326D-6043-8C25-9EC7B8BAFE90}"/>
                  </a:ext>
                </a:extLst>
              </p:cNvPr>
              <p:cNvSpPr txBox="1"/>
              <p:nvPr/>
            </p:nvSpPr>
            <p:spPr>
              <a:xfrm>
                <a:off x="6170304" y="5823536"/>
                <a:ext cx="530915"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dirty="0"/>
                  <a:t>PZT</a:t>
                </a:r>
                <a:endParaRPr kumimoji="1" lang="ja-JP" altLang="en-US" dirty="0"/>
              </a:p>
            </p:txBody>
          </p:sp>
        </p:grpSp>
        <p:sp>
          <p:nvSpPr>
            <p:cNvPr id="66" name="円/楕円 65">
              <a:extLst>
                <a:ext uri="{FF2B5EF4-FFF2-40B4-BE49-F238E27FC236}">
                  <a16:creationId xmlns:a16="http://schemas.microsoft.com/office/drawing/2014/main" id="{685607D7-9A1E-9D44-9890-8EA689C43519}"/>
                </a:ext>
              </a:extLst>
            </p:cNvPr>
            <p:cNvSpPr/>
            <p:nvPr/>
          </p:nvSpPr>
          <p:spPr>
            <a:xfrm>
              <a:off x="1717409" y="5745317"/>
              <a:ext cx="415093" cy="188080"/>
            </a:xfrm>
            <a:prstGeom prst="ellipse">
              <a:avLst/>
            </a:prstGeom>
            <a:solidFill>
              <a:srgbClr val="10253F"/>
            </a:solidFill>
            <a:ln w="28575" cmpd="sng">
              <a:solidFill>
                <a:srgbClr val="1F497D"/>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grpSp>
      <p:sp>
        <p:nvSpPr>
          <p:cNvPr id="5" name="日付プレースホルダー 4"/>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3049083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周波数安定化</a:t>
            </a:r>
          </a:p>
        </p:txBody>
      </p:sp>
      <p:grpSp>
        <p:nvGrpSpPr>
          <p:cNvPr id="171" name="図形グループ 170"/>
          <p:cNvGrpSpPr/>
          <p:nvPr/>
        </p:nvGrpSpPr>
        <p:grpSpPr>
          <a:xfrm>
            <a:off x="1134577" y="2157336"/>
            <a:ext cx="6868877" cy="1695324"/>
            <a:chOff x="369612" y="1744906"/>
            <a:chExt cx="6868877" cy="1695324"/>
          </a:xfrm>
        </p:grpSpPr>
        <p:grpSp>
          <p:nvGrpSpPr>
            <p:cNvPr id="101" name="図形グループ 100"/>
            <p:cNvGrpSpPr/>
            <p:nvPr/>
          </p:nvGrpSpPr>
          <p:grpSpPr>
            <a:xfrm>
              <a:off x="1200211" y="1744906"/>
              <a:ext cx="6038278" cy="1695324"/>
              <a:chOff x="710864" y="3809134"/>
              <a:chExt cx="6038278" cy="1695324"/>
            </a:xfrm>
          </p:grpSpPr>
          <p:grpSp>
            <p:nvGrpSpPr>
              <p:cNvPr id="102" name="図形グループ 101"/>
              <p:cNvGrpSpPr/>
              <p:nvPr/>
            </p:nvGrpSpPr>
            <p:grpSpPr>
              <a:xfrm>
                <a:off x="710864" y="3809134"/>
                <a:ext cx="6038278" cy="1695324"/>
                <a:chOff x="710864" y="3809134"/>
                <a:chExt cx="6038278" cy="1695324"/>
              </a:xfrm>
            </p:grpSpPr>
            <p:sp>
              <p:nvSpPr>
                <p:cNvPr id="105" name="テキスト ボックス 104"/>
                <p:cNvSpPr txBox="1"/>
                <p:nvPr/>
              </p:nvSpPr>
              <p:spPr>
                <a:xfrm>
                  <a:off x="710864" y="4772782"/>
                  <a:ext cx="434531" cy="338554"/>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en-US" altLang="ja-JP" sz="1600" dirty="0"/>
                    <a:t>MO</a:t>
                  </a:r>
                  <a:endParaRPr kumimoji="1" lang="ja-JP" altLang="en-US" sz="1600" dirty="0"/>
                </a:p>
              </p:txBody>
            </p:sp>
            <p:cxnSp>
              <p:nvCxnSpPr>
                <p:cNvPr id="106" name="直線コネクタ 105"/>
                <p:cNvCxnSpPr>
                  <a:stCxn id="105" idx="3"/>
                  <a:endCxn id="107" idx="3"/>
                </p:cNvCxnSpPr>
                <p:nvPr/>
              </p:nvCxnSpPr>
              <p:spPr>
                <a:xfrm>
                  <a:off x="1145395" y="4942059"/>
                  <a:ext cx="452798"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07" name="二等辺三角形 106"/>
                <p:cNvSpPr/>
                <p:nvPr/>
              </p:nvSpPr>
              <p:spPr>
                <a:xfrm rot="5400000">
                  <a:off x="1627110" y="4689296"/>
                  <a:ext cx="447691" cy="505525"/>
                </a:xfrm>
                <a:prstGeom prst="triangl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8" name="直線コネクタ 107"/>
                <p:cNvCxnSpPr>
                  <a:stCxn id="107" idx="0"/>
                  <a:endCxn id="109" idx="2"/>
                </p:cNvCxnSpPr>
                <p:nvPr/>
              </p:nvCxnSpPr>
              <p:spPr>
                <a:xfrm>
                  <a:off x="2103718" y="4942059"/>
                  <a:ext cx="325112"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09" name="円/楕円 108"/>
                <p:cNvSpPr/>
                <p:nvPr/>
              </p:nvSpPr>
              <p:spPr>
                <a:xfrm>
                  <a:off x="2428830" y="4869948"/>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cxnSp>
              <p:nvCxnSpPr>
                <p:cNvPr id="110" name="直線コネクタ 109"/>
                <p:cNvCxnSpPr>
                  <a:stCxn id="109" idx="6"/>
                  <a:endCxn id="114" idx="2"/>
                </p:cNvCxnSpPr>
                <p:nvPr/>
              </p:nvCxnSpPr>
              <p:spPr>
                <a:xfrm flipV="1">
                  <a:off x="2770858" y="4939528"/>
                  <a:ext cx="876654"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11" name="円弧 110"/>
                <p:cNvSpPr/>
                <p:nvPr/>
              </p:nvSpPr>
              <p:spPr>
                <a:xfrm flipV="1">
                  <a:off x="2429159" y="4254523"/>
                  <a:ext cx="789445" cy="685005"/>
                </a:xfrm>
                <a:prstGeom prst="arc">
                  <a:avLst>
                    <a:gd name="adj1" fmla="val 15879149"/>
                    <a:gd name="adj2" fmla="val 143602"/>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2" name="円弧 111"/>
                <p:cNvSpPr/>
                <p:nvPr/>
              </p:nvSpPr>
              <p:spPr>
                <a:xfrm rot="10800000" flipH="1" flipV="1">
                  <a:off x="2103717" y="4236650"/>
                  <a:ext cx="1114885" cy="685005"/>
                </a:xfrm>
                <a:prstGeom prst="arc">
                  <a:avLst>
                    <a:gd name="adj1" fmla="val 15327828"/>
                    <a:gd name="adj2" fmla="val 143602"/>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10800000" flipV="1">
                  <a:off x="3281410" y="4939528"/>
                  <a:ext cx="789445" cy="479139"/>
                </a:xfrm>
                <a:prstGeom prst="arc">
                  <a:avLst>
                    <a:gd name="adj1" fmla="val 15879149"/>
                    <a:gd name="adj2" fmla="val 21595866"/>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4" name="円/楕円 113"/>
                <p:cNvSpPr/>
                <p:nvPr/>
              </p:nvSpPr>
              <p:spPr>
                <a:xfrm>
                  <a:off x="3647512" y="4867417"/>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117" name="テキスト ボックス 116"/>
                <p:cNvSpPr txBox="1"/>
                <p:nvPr/>
              </p:nvSpPr>
              <p:spPr>
                <a:xfrm>
                  <a:off x="3090395" y="5165904"/>
                  <a:ext cx="397561"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600" dirty="0"/>
                    <a:t>LD</a:t>
                  </a:r>
                  <a:endParaRPr kumimoji="1" lang="ja-JP" altLang="en-US" sz="1600" dirty="0"/>
                </a:p>
              </p:txBody>
            </p:sp>
            <p:cxnSp>
              <p:nvCxnSpPr>
                <p:cNvPr id="120" name="直線コネクタ 119"/>
                <p:cNvCxnSpPr>
                  <a:stCxn id="114" idx="6"/>
                </p:cNvCxnSpPr>
                <p:nvPr/>
              </p:nvCxnSpPr>
              <p:spPr>
                <a:xfrm>
                  <a:off x="3989540" y="4939528"/>
                  <a:ext cx="929593"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grpSp>
              <p:nvGrpSpPr>
                <p:cNvPr id="122" name="図形グループ 121"/>
                <p:cNvGrpSpPr/>
                <p:nvPr/>
              </p:nvGrpSpPr>
              <p:grpSpPr>
                <a:xfrm>
                  <a:off x="4166701" y="4401679"/>
                  <a:ext cx="595807" cy="519977"/>
                  <a:chOff x="5426337" y="3693481"/>
                  <a:chExt cx="724974" cy="723492"/>
                </a:xfrm>
              </p:grpSpPr>
              <p:sp>
                <p:nvSpPr>
                  <p:cNvPr id="137" name="円/楕円 136"/>
                  <p:cNvSpPr/>
                  <p:nvPr/>
                </p:nvSpPr>
                <p:spPr>
                  <a:xfrm>
                    <a:off x="5474031"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8" name="円/楕円 137"/>
                  <p:cNvSpPr/>
                  <p:nvPr/>
                </p:nvSpPr>
                <p:spPr>
                  <a:xfrm>
                    <a:off x="5426337"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9" name="円/楕円 138"/>
                  <p:cNvSpPr/>
                  <p:nvPr/>
                </p:nvSpPr>
                <p:spPr>
                  <a:xfrm>
                    <a:off x="5521726"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4" name="右矢印 123"/>
                <p:cNvSpPr/>
                <p:nvPr/>
              </p:nvSpPr>
              <p:spPr>
                <a:xfrm>
                  <a:off x="4957901" y="4820036"/>
                  <a:ext cx="296728" cy="21142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6" name="正方形/長方形 125"/>
                <p:cNvSpPr/>
                <p:nvPr/>
              </p:nvSpPr>
              <p:spPr>
                <a:xfrm>
                  <a:off x="5293450" y="4812606"/>
                  <a:ext cx="278447"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7" name="テキスト ボックス 126"/>
                <p:cNvSpPr txBox="1"/>
                <p:nvPr/>
              </p:nvSpPr>
              <p:spPr>
                <a:xfrm>
                  <a:off x="5148564" y="5009553"/>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128" name="テキスト ボックス 127"/>
                <p:cNvSpPr txBox="1"/>
                <p:nvPr/>
              </p:nvSpPr>
              <p:spPr>
                <a:xfrm>
                  <a:off x="2121472" y="3809134"/>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130" name="テキスト ボックス 129"/>
                <p:cNvSpPr txBox="1"/>
                <p:nvPr/>
              </p:nvSpPr>
              <p:spPr>
                <a:xfrm>
                  <a:off x="4060173" y="4981238"/>
                  <a:ext cx="817023" cy="369332"/>
                </a:xfrm>
                <a:prstGeom prst="rect">
                  <a:avLst/>
                </a:prstGeom>
                <a:noFill/>
              </p:spPr>
              <p:txBody>
                <a:bodyPr wrap="none" rtlCol="0">
                  <a:spAutoFit/>
                </a:bodyPr>
                <a:lstStyle/>
                <a:p>
                  <a:r>
                    <a:rPr kumimoji="1" lang="en-US" altLang="ja-JP" dirty="0"/>
                    <a:t>PM-YDF</a:t>
                  </a:r>
                  <a:endParaRPr kumimoji="1" lang="ja-JP" altLang="en-US" dirty="0"/>
                </a:p>
              </p:txBody>
            </p:sp>
            <p:sp>
              <p:nvSpPr>
                <p:cNvPr id="131" name="右矢印 130"/>
                <p:cNvSpPr/>
                <p:nvPr/>
              </p:nvSpPr>
              <p:spPr>
                <a:xfrm>
                  <a:off x="5648496" y="4820036"/>
                  <a:ext cx="1100646" cy="211422"/>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3" name="テキスト ボックス 102"/>
              <p:cNvSpPr txBox="1"/>
              <p:nvPr/>
            </p:nvSpPr>
            <p:spPr>
              <a:xfrm>
                <a:off x="1133718" y="4403450"/>
                <a:ext cx="1549733" cy="369332"/>
              </a:xfrm>
              <a:prstGeom prst="rect">
                <a:avLst/>
              </a:prstGeom>
              <a:noFill/>
            </p:spPr>
            <p:txBody>
              <a:bodyPr wrap="square" rtlCol="0">
                <a:spAutoFit/>
              </a:bodyPr>
              <a:lstStyle/>
              <a:p>
                <a:r>
                  <a:rPr kumimoji="1" lang="en-US" altLang="ja-JP" dirty="0"/>
                  <a:t>Pre-amplifier</a:t>
                </a:r>
                <a:endParaRPr kumimoji="1" lang="ja-JP" altLang="en-US" dirty="0"/>
              </a:p>
            </p:txBody>
          </p:sp>
        </p:grpSp>
        <p:sp>
          <p:nvSpPr>
            <p:cNvPr id="143" name="正方形/長方形 142"/>
            <p:cNvSpPr/>
            <p:nvPr/>
          </p:nvSpPr>
          <p:spPr>
            <a:xfrm>
              <a:off x="2779282" y="2058585"/>
              <a:ext cx="278447"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4" name="右矢印 143"/>
            <p:cNvSpPr/>
            <p:nvPr/>
          </p:nvSpPr>
          <p:spPr>
            <a:xfrm rot="10800000">
              <a:off x="1982765" y="2074836"/>
              <a:ext cx="796517" cy="211423"/>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5" name="片側の 2 つの角を切り取った四角形 144"/>
            <p:cNvSpPr/>
            <p:nvPr/>
          </p:nvSpPr>
          <p:spPr>
            <a:xfrm rot="16200000">
              <a:off x="1494758" y="2037753"/>
              <a:ext cx="338807" cy="305083"/>
            </a:xfrm>
            <a:prstGeom prst="snip2SameRect">
              <a:avLst>
                <a:gd name="adj1" fmla="val 27474"/>
                <a:gd name="adj2"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6" name="直線コネクタ 145"/>
            <p:cNvCxnSpPr>
              <a:stCxn id="145" idx="3"/>
              <a:endCxn id="148" idx="3"/>
            </p:cNvCxnSpPr>
            <p:nvPr/>
          </p:nvCxnSpPr>
          <p:spPr>
            <a:xfrm flipH="1">
              <a:off x="1226975" y="2190294"/>
              <a:ext cx="28464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a:endCxn id="105" idx="1"/>
            </p:cNvCxnSpPr>
            <p:nvPr/>
          </p:nvCxnSpPr>
          <p:spPr>
            <a:xfrm>
              <a:off x="798294" y="2877831"/>
              <a:ext cx="401917" cy="0"/>
            </a:xfrm>
            <a:prstGeom prst="straightConnector1">
              <a:avLst/>
            </a:prstGeom>
            <a:ln>
              <a:solidFill>
                <a:srgbClr val="00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48" name="正方形/長方形 147"/>
            <p:cNvSpPr/>
            <p:nvPr/>
          </p:nvSpPr>
          <p:spPr>
            <a:xfrm>
              <a:off x="369612" y="2008091"/>
              <a:ext cx="857363" cy="36440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ja-JP" kern="1200" dirty="0">
                  <a:solidFill>
                    <a:srgbClr val="000000"/>
                  </a:solidFill>
                </a:rPr>
                <a:t>servo</a:t>
              </a:r>
              <a:endParaRPr kumimoji="1" lang="ja-JP" altLang="en-US" kern="1200" dirty="0">
                <a:solidFill>
                  <a:srgbClr val="000000"/>
                </a:solidFill>
              </a:endParaRPr>
            </a:p>
          </p:txBody>
        </p:sp>
        <p:cxnSp>
          <p:nvCxnSpPr>
            <p:cNvPr id="160" name="直線コネクタ 159"/>
            <p:cNvCxnSpPr>
              <a:endCxn id="148" idx="2"/>
            </p:cNvCxnSpPr>
            <p:nvPr/>
          </p:nvCxnSpPr>
          <p:spPr>
            <a:xfrm flipV="1">
              <a:off x="798294" y="2372497"/>
              <a:ext cx="0" cy="48493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49" name="図形グループ 248"/>
          <p:cNvGrpSpPr/>
          <p:nvPr/>
        </p:nvGrpSpPr>
        <p:grpSpPr>
          <a:xfrm>
            <a:off x="1473517" y="4909870"/>
            <a:ext cx="6440195" cy="1454386"/>
            <a:chOff x="1514606" y="4120990"/>
            <a:chExt cx="6440195" cy="1454386"/>
          </a:xfrm>
        </p:grpSpPr>
        <p:grpSp>
          <p:nvGrpSpPr>
            <p:cNvPr id="205" name="図形グループ 204"/>
            <p:cNvGrpSpPr/>
            <p:nvPr/>
          </p:nvGrpSpPr>
          <p:grpSpPr>
            <a:xfrm>
              <a:off x="1514606" y="4120990"/>
              <a:ext cx="6440195" cy="1454386"/>
              <a:chOff x="798294" y="1985844"/>
              <a:chExt cx="6440195" cy="1454386"/>
            </a:xfrm>
          </p:grpSpPr>
          <p:sp>
            <p:nvSpPr>
              <p:cNvPr id="208" name="右矢印 207"/>
              <p:cNvSpPr/>
              <p:nvPr/>
            </p:nvSpPr>
            <p:spPr>
              <a:xfrm rot="16200000">
                <a:off x="6470152" y="2353458"/>
                <a:ext cx="796517" cy="211423"/>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06" name="図形グループ 205"/>
              <p:cNvGrpSpPr/>
              <p:nvPr/>
            </p:nvGrpSpPr>
            <p:grpSpPr>
              <a:xfrm>
                <a:off x="1200211" y="2337451"/>
                <a:ext cx="6038278" cy="1102779"/>
                <a:chOff x="710864" y="4401679"/>
                <a:chExt cx="6038278" cy="1102779"/>
              </a:xfrm>
            </p:grpSpPr>
            <p:grpSp>
              <p:nvGrpSpPr>
                <p:cNvPr id="214" name="図形グループ 213"/>
                <p:cNvGrpSpPr/>
                <p:nvPr/>
              </p:nvGrpSpPr>
              <p:grpSpPr>
                <a:xfrm>
                  <a:off x="710864" y="4401679"/>
                  <a:ext cx="6038278" cy="1102779"/>
                  <a:chOff x="710864" y="4401679"/>
                  <a:chExt cx="6038278" cy="1102779"/>
                </a:xfrm>
              </p:grpSpPr>
              <p:sp>
                <p:nvSpPr>
                  <p:cNvPr id="216" name="テキスト ボックス 215"/>
                  <p:cNvSpPr txBox="1"/>
                  <p:nvPr/>
                </p:nvSpPr>
                <p:spPr>
                  <a:xfrm>
                    <a:off x="710864" y="4772782"/>
                    <a:ext cx="434531" cy="338554"/>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en-US" altLang="ja-JP" sz="1600" dirty="0"/>
                      <a:t>MO</a:t>
                    </a:r>
                    <a:endParaRPr kumimoji="1" lang="ja-JP" altLang="en-US" sz="1600" dirty="0"/>
                  </a:p>
                </p:txBody>
              </p:sp>
              <p:cxnSp>
                <p:nvCxnSpPr>
                  <p:cNvPr id="217" name="直線コネクタ 216"/>
                  <p:cNvCxnSpPr>
                    <a:stCxn id="216" idx="3"/>
                    <a:endCxn id="218" idx="3"/>
                  </p:cNvCxnSpPr>
                  <p:nvPr/>
                </p:nvCxnSpPr>
                <p:spPr>
                  <a:xfrm>
                    <a:off x="1145395" y="4942059"/>
                    <a:ext cx="452798"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218" name="二等辺三角形 217"/>
                  <p:cNvSpPr/>
                  <p:nvPr/>
                </p:nvSpPr>
                <p:spPr>
                  <a:xfrm rot="5400000">
                    <a:off x="1627110" y="4689296"/>
                    <a:ext cx="447691" cy="505525"/>
                  </a:xfrm>
                  <a:prstGeom prst="triangl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9" name="直線コネクタ 218"/>
                  <p:cNvCxnSpPr>
                    <a:stCxn id="218" idx="0"/>
                    <a:endCxn id="220" idx="2"/>
                  </p:cNvCxnSpPr>
                  <p:nvPr/>
                </p:nvCxnSpPr>
                <p:spPr>
                  <a:xfrm>
                    <a:off x="2103718" y="4942059"/>
                    <a:ext cx="325112"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220" name="円/楕円 219"/>
                  <p:cNvSpPr/>
                  <p:nvPr/>
                </p:nvSpPr>
                <p:spPr>
                  <a:xfrm>
                    <a:off x="2428830" y="4869948"/>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cxnSp>
                <p:nvCxnSpPr>
                  <p:cNvPr id="221" name="直線コネクタ 220"/>
                  <p:cNvCxnSpPr>
                    <a:stCxn id="220" idx="6"/>
                    <a:endCxn id="225" idx="2"/>
                  </p:cNvCxnSpPr>
                  <p:nvPr/>
                </p:nvCxnSpPr>
                <p:spPr>
                  <a:xfrm flipV="1">
                    <a:off x="2770858" y="4939528"/>
                    <a:ext cx="876654"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224" name="円弧 223"/>
                  <p:cNvSpPr/>
                  <p:nvPr/>
                </p:nvSpPr>
                <p:spPr>
                  <a:xfrm rot="10800000" flipV="1">
                    <a:off x="3281410" y="4939528"/>
                    <a:ext cx="789445" cy="479139"/>
                  </a:xfrm>
                  <a:prstGeom prst="arc">
                    <a:avLst>
                      <a:gd name="adj1" fmla="val 15879149"/>
                      <a:gd name="adj2" fmla="val 21595866"/>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5" name="円/楕円 224"/>
                  <p:cNvSpPr/>
                  <p:nvPr/>
                </p:nvSpPr>
                <p:spPr>
                  <a:xfrm>
                    <a:off x="3647512" y="4867417"/>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226" name="テキスト ボックス 225"/>
                  <p:cNvSpPr txBox="1"/>
                  <p:nvPr/>
                </p:nvSpPr>
                <p:spPr>
                  <a:xfrm>
                    <a:off x="3090395" y="5165904"/>
                    <a:ext cx="397561"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600" dirty="0"/>
                      <a:t>LD</a:t>
                    </a:r>
                    <a:endParaRPr kumimoji="1" lang="ja-JP" altLang="en-US" sz="1600" dirty="0"/>
                  </a:p>
                </p:txBody>
              </p:sp>
              <p:cxnSp>
                <p:nvCxnSpPr>
                  <p:cNvPr id="227" name="直線コネクタ 226"/>
                  <p:cNvCxnSpPr>
                    <a:stCxn id="225" idx="6"/>
                  </p:cNvCxnSpPr>
                  <p:nvPr/>
                </p:nvCxnSpPr>
                <p:spPr>
                  <a:xfrm>
                    <a:off x="3989540" y="4939528"/>
                    <a:ext cx="929593"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grpSp>
                <p:nvGrpSpPr>
                  <p:cNvPr id="228" name="図形グループ 227"/>
                  <p:cNvGrpSpPr/>
                  <p:nvPr/>
                </p:nvGrpSpPr>
                <p:grpSpPr>
                  <a:xfrm>
                    <a:off x="4166701" y="4401679"/>
                    <a:ext cx="595807" cy="519977"/>
                    <a:chOff x="5426337" y="3693481"/>
                    <a:chExt cx="724974" cy="723492"/>
                  </a:xfrm>
                </p:grpSpPr>
                <p:sp>
                  <p:nvSpPr>
                    <p:cNvPr id="236" name="円/楕円 235"/>
                    <p:cNvSpPr/>
                    <p:nvPr/>
                  </p:nvSpPr>
                  <p:spPr>
                    <a:xfrm>
                      <a:off x="5474031"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7" name="円/楕円 236"/>
                    <p:cNvSpPr/>
                    <p:nvPr/>
                  </p:nvSpPr>
                  <p:spPr>
                    <a:xfrm>
                      <a:off x="5426337"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8" name="円/楕円 237"/>
                    <p:cNvSpPr/>
                    <p:nvPr/>
                  </p:nvSpPr>
                  <p:spPr>
                    <a:xfrm>
                      <a:off x="5521726"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29" name="右矢印 228"/>
                  <p:cNvSpPr/>
                  <p:nvPr/>
                </p:nvSpPr>
                <p:spPr>
                  <a:xfrm>
                    <a:off x="4957901" y="4820036"/>
                    <a:ext cx="296728" cy="21142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0" name="正方形/長方形 229"/>
                  <p:cNvSpPr/>
                  <p:nvPr/>
                </p:nvSpPr>
                <p:spPr>
                  <a:xfrm>
                    <a:off x="5293450" y="4812606"/>
                    <a:ext cx="278447"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1" name="テキスト ボックス 230"/>
                  <p:cNvSpPr txBox="1"/>
                  <p:nvPr/>
                </p:nvSpPr>
                <p:spPr>
                  <a:xfrm>
                    <a:off x="5148564" y="5009553"/>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233" name="テキスト ボックス 232"/>
                  <p:cNvSpPr txBox="1"/>
                  <p:nvPr/>
                </p:nvSpPr>
                <p:spPr>
                  <a:xfrm>
                    <a:off x="4060173" y="4981238"/>
                    <a:ext cx="817023" cy="369332"/>
                  </a:xfrm>
                  <a:prstGeom prst="rect">
                    <a:avLst/>
                  </a:prstGeom>
                  <a:noFill/>
                </p:spPr>
                <p:txBody>
                  <a:bodyPr wrap="none" rtlCol="0">
                    <a:spAutoFit/>
                  </a:bodyPr>
                  <a:lstStyle/>
                  <a:p>
                    <a:r>
                      <a:rPr kumimoji="1" lang="en-US" altLang="ja-JP" dirty="0"/>
                      <a:t>PM-YDF</a:t>
                    </a:r>
                    <a:endParaRPr kumimoji="1" lang="ja-JP" altLang="en-US" dirty="0"/>
                  </a:p>
                </p:txBody>
              </p:sp>
              <p:sp>
                <p:nvSpPr>
                  <p:cNvPr id="234" name="右矢印 233"/>
                  <p:cNvSpPr/>
                  <p:nvPr/>
                </p:nvSpPr>
                <p:spPr>
                  <a:xfrm>
                    <a:off x="5648496" y="4820036"/>
                    <a:ext cx="1100646" cy="211422"/>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5" name="正方形/長方形 234"/>
                  <p:cNvSpPr/>
                  <p:nvPr/>
                </p:nvSpPr>
                <p:spPr>
                  <a:xfrm rot="8169985">
                    <a:off x="5827865" y="4871603"/>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sp>
              <p:nvSpPr>
                <p:cNvPr id="215" name="テキスト ボックス 214"/>
                <p:cNvSpPr txBox="1"/>
                <p:nvPr/>
              </p:nvSpPr>
              <p:spPr>
                <a:xfrm>
                  <a:off x="1133718" y="4403450"/>
                  <a:ext cx="1549733" cy="369332"/>
                </a:xfrm>
                <a:prstGeom prst="rect">
                  <a:avLst/>
                </a:prstGeom>
                <a:noFill/>
              </p:spPr>
              <p:txBody>
                <a:bodyPr wrap="square" rtlCol="0">
                  <a:spAutoFit/>
                </a:bodyPr>
                <a:lstStyle/>
                <a:p>
                  <a:r>
                    <a:rPr kumimoji="1" lang="en-US" altLang="ja-JP" dirty="0"/>
                    <a:t>Pre-amplifier</a:t>
                  </a:r>
                  <a:endParaRPr kumimoji="1" lang="ja-JP" altLang="en-US" dirty="0"/>
                </a:p>
              </p:txBody>
            </p:sp>
          </p:grpSp>
          <p:sp>
            <p:nvSpPr>
              <p:cNvPr id="209" name="片側の 2 つの角を切り取った四角形 208"/>
              <p:cNvSpPr/>
              <p:nvPr/>
            </p:nvSpPr>
            <p:spPr>
              <a:xfrm rot="16200000">
                <a:off x="5391618" y="2015506"/>
                <a:ext cx="338807" cy="305083"/>
              </a:xfrm>
              <a:prstGeom prst="snip2SameRect">
                <a:avLst>
                  <a:gd name="adj1" fmla="val 27474"/>
                  <a:gd name="adj2"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10" name="直線コネクタ 209"/>
              <p:cNvCxnSpPr>
                <a:stCxn id="209" idx="3"/>
                <a:endCxn id="212" idx="3"/>
              </p:cNvCxnSpPr>
              <p:nvPr/>
            </p:nvCxnSpPr>
            <p:spPr>
              <a:xfrm flipH="1">
                <a:off x="3770756" y="2168047"/>
                <a:ext cx="16377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endCxn id="216" idx="1"/>
              </p:cNvCxnSpPr>
              <p:nvPr/>
            </p:nvCxnSpPr>
            <p:spPr>
              <a:xfrm>
                <a:off x="798294" y="2877831"/>
                <a:ext cx="401917" cy="0"/>
              </a:xfrm>
              <a:prstGeom prst="straightConnector1">
                <a:avLst/>
              </a:prstGeom>
              <a:ln>
                <a:solidFill>
                  <a:srgbClr val="00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2913393" y="1985844"/>
                <a:ext cx="857363" cy="36440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ja-JP" kern="1200" dirty="0">
                    <a:solidFill>
                      <a:srgbClr val="000000"/>
                    </a:solidFill>
                  </a:rPr>
                  <a:t>servo</a:t>
                </a:r>
                <a:endParaRPr kumimoji="1" lang="ja-JP" altLang="en-US" kern="1200" dirty="0">
                  <a:solidFill>
                    <a:srgbClr val="000000"/>
                  </a:solidFill>
                </a:endParaRPr>
              </a:p>
            </p:txBody>
          </p:sp>
          <p:cxnSp>
            <p:nvCxnSpPr>
              <p:cNvPr id="213" name="直線コネクタ 212"/>
              <p:cNvCxnSpPr>
                <a:endCxn id="212" idx="1"/>
              </p:cNvCxnSpPr>
              <p:nvPr/>
            </p:nvCxnSpPr>
            <p:spPr>
              <a:xfrm>
                <a:off x="798294" y="2168047"/>
                <a:ext cx="211509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40" name="右矢印 239"/>
            <p:cNvSpPr/>
            <p:nvPr/>
          </p:nvSpPr>
          <p:spPr>
            <a:xfrm rot="10800000">
              <a:off x="6499108" y="4158672"/>
              <a:ext cx="1163837" cy="211424"/>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正方形/長方形 238"/>
            <p:cNvSpPr/>
            <p:nvPr/>
          </p:nvSpPr>
          <p:spPr>
            <a:xfrm rot="2691658">
              <a:off x="7441179" y="4197773"/>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cxnSp>
          <p:nvCxnSpPr>
            <p:cNvPr id="246" name="直線コネクタ 245"/>
            <p:cNvCxnSpPr/>
            <p:nvPr/>
          </p:nvCxnSpPr>
          <p:spPr>
            <a:xfrm>
              <a:off x="1514606" y="4303193"/>
              <a:ext cx="0" cy="74896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457200" y="1417638"/>
            <a:ext cx="4996680" cy="707886"/>
          </a:xfrm>
          <a:prstGeom prst="rect">
            <a:avLst/>
          </a:prstGeom>
          <a:noFill/>
        </p:spPr>
        <p:txBody>
          <a:bodyPr wrap="none" rtlCol="0">
            <a:spAutoFit/>
          </a:bodyPr>
          <a:lstStyle/>
          <a:p>
            <a:r>
              <a:rPr lang="en-US" altLang="ja-JP" sz="2000" u="sng" dirty="0"/>
              <a:t>MOFPA</a:t>
            </a:r>
            <a:r>
              <a:rPr lang="ja-JP" altLang="en-US" sz="2000" u="sng" dirty="0"/>
              <a:t>による周波数雑音の増加がない</a:t>
            </a:r>
          </a:p>
          <a:p>
            <a:r>
              <a:rPr kumimoji="1" lang="ja-JP" altLang="en-US" sz="2000" dirty="0"/>
              <a:t>増幅前の光をピックオフし周波数安定化系へ</a:t>
            </a:r>
            <a:endParaRPr kumimoji="1" lang="en-US" altLang="ja-JP" sz="2000" dirty="0"/>
          </a:p>
        </p:txBody>
      </p:sp>
      <p:sp>
        <p:nvSpPr>
          <p:cNvPr id="74" name="テキスト ボックス 73"/>
          <p:cNvSpPr txBox="1"/>
          <p:nvPr/>
        </p:nvSpPr>
        <p:spPr>
          <a:xfrm>
            <a:off x="457955" y="3991565"/>
            <a:ext cx="4940951" cy="707886"/>
          </a:xfrm>
          <a:prstGeom prst="rect">
            <a:avLst/>
          </a:prstGeom>
          <a:noFill/>
        </p:spPr>
        <p:txBody>
          <a:bodyPr wrap="none" rtlCol="0">
            <a:spAutoFit/>
          </a:bodyPr>
          <a:lstStyle/>
          <a:p>
            <a:r>
              <a:rPr lang="en-US" altLang="ja-JP" sz="2000" u="sng" dirty="0"/>
              <a:t>MOFPA</a:t>
            </a:r>
            <a:r>
              <a:rPr lang="ja-JP" altLang="en-US" sz="2000" u="sng" dirty="0"/>
              <a:t>による周波数雑音の増加がある場合</a:t>
            </a:r>
          </a:p>
          <a:p>
            <a:r>
              <a:rPr lang="ja-JP" altLang="en-US" sz="2000" dirty="0"/>
              <a:t>第２高調波を</a:t>
            </a:r>
            <a:r>
              <a:rPr kumimoji="1" lang="ja-JP" altLang="en-US" sz="2000" dirty="0"/>
              <a:t>周波数安定化系へ</a:t>
            </a:r>
            <a:endParaRPr kumimoji="1" lang="en-US" altLang="ja-JP" sz="2000" dirty="0"/>
          </a:p>
        </p:txBody>
      </p:sp>
      <p:sp>
        <p:nvSpPr>
          <p:cNvPr id="72" name="正方形/長方形 71"/>
          <p:cNvSpPr/>
          <p:nvPr/>
        </p:nvSpPr>
        <p:spPr>
          <a:xfrm rot="7818165">
            <a:off x="7227732" y="3206163"/>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73" name="テキスト ボックス 72"/>
          <p:cNvSpPr txBox="1"/>
          <p:nvPr/>
        </p:nvSpPr>
        <p:spPr>
          <a:xfrm>
            <a:off x="7281754" y="2625816"/>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75" name="正方形/長方形 74"/>
          <p:cNvSpPr/>
          <p:nvPr/>
        </p:nvSpPr>
        <p:spPr>
          <a:xfrm rot="8079224">
            <a:off x="7380132" y="5737123"/>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76" name="テキスト ボックス 75"/>
          <p:cNvSpPr txBox="1"/>
          <p:nvPr/>
        </p:nvSpPr>
        <p:spPr>
          <a:xfrm>
            <a:off x="6928507" y="5928498"/>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3" name="正方形/長方形 2"/>
          <p:cNvSpPr/>
          <p:nvPr/>
        </p:nvSpPr>
        <p:spPr>
          <a:xfrm>
            <a:off x="311009" y="3991565"/>
            <a:ext cx="8375791" cy="2591078"/>
          </a:xfrm>
          <a:prstGeom prst="rect">
            <a:avLst/>
          </a:prstGeom>
          <a:noFill/>
          <a:ln w="28575" cmpd="sng">
            <a:solidFill>
              <a:schemeClr val="bg1">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日付プレースホルダー 4"/>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3505882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強度安定化</a:t>
            </a:r>
          </a:p>
        </p:txBody>
      </p:sp>
      <p:grpSp>
        <p:nvGrpSpPr>
          <p:cNvPr id="135" name="図形グループ 134"/>
          <p:cNvGrpSpPr/>
          <p:nvPr/>
        </p:nvGrpSpPr>
        <p:grpSpPr>
          <a:xfrm>
            <a:off x="834475" y="4543564"/>
            <a:ext cx="6553712" cy="1727611"/>
            <a:chOff x="1421224" y="4182797"/>
            <a:chExt cx="6553712" cy="1727611"/>
          </a:xfrm>
        </p:grpSpPr>
        <p:sp>
          <p:nvSpPr>
            <p:cNvPr id="129" name="右矢印 128"/>
            <p:cNvSpPr/>
            <p:nvPr/>
          </p:nvSpPr>
          <p:spPr>
            <a:xfrm rot="10800000">
              <a:off x="5182144" y="5623885"/>
              <a:ext cx="2286704" cy="191604"/>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7" name="右矢印 126"/>
            <p:cNvSpPr/>
            <p:nvPr/>
          </p:nvSpPr>
          <p:spPr>
            <a:xfrm rot="5400000">
              <a:off x="6915898" y="5105054"/>
              <a:ext cx="1105899" cy="191602"/>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93" name="図形グループ 92"/>
            <p:cNvGrpSpPr/>
            <p:nvPr/>
          </p:nvGrpSpPr>
          <p:grpSpPr>
            <a:xfrm>
              <a:off x="1421224" y="4182797"/>
              <a:ext cx="6553712" cy="1727611"/>
              <a:chOff x="1021145" y="1905469"/>
              <a:chExt cx="6553712" cy="1727611"/>
            </a:xfrm>
          </p:grpSpPr>
          <p:grpSp>
            <p:nvGrpSpPr>
              <p:cNvPr id="94" name="図形グループ 93"/>
              <p:cNvGrpSpPr/>
              <p:nvPr/>
            </p:nvGrpSpPr>
            <p:grpSpPr>
              <a:xfrm>
                <a:off x="1021145" y="1905469"/>
                <a:ext cx="6553712" cy="1727611"/>
                <a:chOff x="1200211" y="2337451"/>
                <a:chExt cx="6553712" cy="1727611"/>
              </a:xfrm>
            </p:grpSpPr>
            <p:grpSp>
              <p:nvGrpSpPr>
                <p:cNvPr id="99" name="図形グループ 98"/>
                <p:cNvGrpSpPr/>
                <p:nvPr/>
              </p:nvGrpSpPr>
              <p:grpSpPr>
                <a:xfrm>
                  <a:off x="1200211" y="2337451"/>
                  <a:ext cx="6553712" cy="1102779"/>
                  <a:chOff x="710864" y="4401679"/>
                  <a:chExt cx="6553712" cy="1102779"/>
                </a:xfrm>
              </p:grpSpPr>
              <p:grpSp>
                <p:nvGrpSpPr>
                  <p:cNvPr id="104" name="図形グループ 103"/>
                  <p:cNvGrpSpPr/>
                  <p:nvPr/>
                </p:nvGrpSpPr>
                <p:grpSpPr>
                  <a:xfrm>
                    <a:off x="710864" y="4401679"/>
                    <a:ext cx="6553712" cy="1102779"/>
                    <a:chOff x="710864" y="4401679"/>
                    <a:chExt cx="6553712" cy="1102779"/>
                  </a:xfrm>
                </p:grpSpPr>
                <p:sp>
                  <p:nvSpPr>
                    <p:cNvPr id="106" name="テキスト ボックス 105"/>
                    <p:cNvSpPr txBox="1"/>
                    <p:nvPr/>
                  </p:nvSpPr>
                  <p:spPr>
                    <a:xfrm>
                      <a:off x="710864" y="4772782"/>
                      <a:ext cx="434531" cy="338554"/>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en-US" altLang="ja-JP" sz="1600" dirty="0"/>
                        <a:t>MO</a:t>
                      </a:r>
                      <a:endParaRPr kumimoji="1" lang="ja-JP" altLang="en-US" sz="1600" dirty="0"/>
                    </a:p>
                  </p:txBody>
                </p:sp>
                <p:cxnSp>
                  <p:nvCxnSpPr>
                    <p:cNvPr id="107" name="直線コネクタ 106"/>
                    <p:cNvCxnSpPr>
                      <a:stCxn id="106" idx="3"/>
                      <a:endCxn id="108" idx="3"/>
                    </p:cNvCxnSpPr>
                    <p:nvPr/>
                  </p:nvCxnSpPr>
                  <p:spPr>
                    <a:xfrm>
                      <a:off x="1145395" y="4942059"/>
                      <a:ext cx="452798"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08" name="二等辺三角形 107"/>
                    <p:cNvSpPr/>
                    <p:nvPr/>
                  </p:nvSpPr>
                  <p:spPr>
                    <a:xfrm rot="5400000">
                      <a:off x="1627110" y="4689296"/>
                      <a:ext cx="447691" cy="505525"/>
                    </a:xfrm>
                    <a:prstGeom prst="triangl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9" name="直線コネクタ 108"/>
                    <p:cNvCxnSpPr>
                      <a:stCxn id="108" idx="0"/>
                      <a:endCxn id="110" idx="2"/>
                    </p:cNvCxnSpPr>
                    <p:nvPr/>
                  </p:nvCxnSpPr>
                  <p:spPr>
                    <a:xfrm>
                      <a:off x="2103718" y="4942059"/>
                      <a:ext cx="325112"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10" name="円/楕円 109"/>
                    <p:cNvSpPr/>
                    <p:nvPr/>
                  </p:nvSpPr>
                  <p:spPr>
                    <a:xfrm>
                      <a:off x="2428830" y="4869948"/>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cxnSp>
                  <p:nvCxnSpPr>
                    <p:cNvPr id="111" name="直線コネクタ 110"/>
                    <p:cNvCxnSpPr>
                      <a:stCxn id="110" idx="6"/>
                      <a:endCxn id="113" idx="2"/>
                    </p:cNvCxnSpPr>
                    <p:nvPr/>
                  </p:nvCxnSpPr>
                  <p:spPr>
                    <a:xfrm flipV="1">
                      <a:off x="2770858" y="4939528"/>
                      <a:ext cx="876654"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112" name="円弧 111"/>
                    <p:cNvSpPr/>
                    <p:nvPr/>
                  </p:nvSpPr>
                  <p:spPr>
                    <a:xfrm rot="10800000" flipV="1">
                      <a:off x="3281410" y="4939528"/>
                      <a:ext cx="789445" cy="479139"/>
                    </a:xfrm>
                    <a:prstGeom prst="arc">
                      <a:avLst>
                        <a:gd name="adj1" fmla="val 15879149"/>
                        <a:gd name="adj2" fmla="val 21595866"/>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3" name="円/楕円 112"/>
                    <p:cNvSpPr/>
                    <p:nvPr/>
                  </p:nvSpPr>
                  <p:spPr>
                    <a:xfrm>
                      <a:off x="3647512" y="4867417"/>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114" name="テキスト ボックス 113"/>
                    <p:cNvSpPr txBox="1"/>
                    <p:nvPr/>
                  </p:nvSpPr>
                  <p:spPr>
                    <a:xfrm>
                      <a:off x="3090395" y="5165904"/>
                      <a:ext cx="397561"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600" dirty="0"/>
                        <a:t>LD</a:t>
                      </a:r>
                      <a:endParaRPr kumimoji="1" lang="ja-JP" altLang="en-US" sz="1600" dirty="0"/>
                    </a:p>
                  </p:txBody>
                </p:sp>
                <p:cxnSp>
                  <p:nvCxnSpPr>
                    <p:cNvPr id="115" name="直線コネクタ 114"/>
                    <p:cNvCxnSpPr>
                      <a:stCxn id="113" idx="6"/>
                    </p:cNvCxnSpPr>
                    <p:nvPr/>
                  </p:nvCxnSpPr>
                  <p:spPr>
                    <a:xfrm>
                      <a:off x="3989540" y="4939528"/>
                      <a:ext cx="929593"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grpSp>
                  <p:nvGrpSpPr>
                    <p:cNvPr id="116" name="図形グループ 115"/>
                    <p:cNvGrpSpPr/>
                    <p:nvPr/>
                  </p:nvGrpSpPr>
                  <p:grpSpPr>
                    <a:xfrm>
                      <a:off x="4166701" y="4401679"/>
                      <a:ext cx="595807" cy="519977"/>
                      <a:chOff x="5426337" y="3693481"/>
                      <a:chExt cx="724974" cy="723492"/>
                    </a:xfrm>
                  </p:grpSpPr>
                  <p:sp>
                    <p:nvSpPr>
                      <p:cNvPr id="122" name="円/楕円 121"/>
                      <p:cNvSpPr/>
                      <p:nvPr/>
                    </p:nvSpPr>
                    <p:spPr>
                      <a:xfrm>
                        <a:off x="5474031"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3" name="円/楕円 122"/>
                      <p:cNvSpPr/>
                      <p:nvPr/>
                    </p:nvSpPr>
                    <p:spPr>
                      <a:xfrm>
                        <a:off x="5426337"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5521726"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7" name="右矢印 116"/>
                    <p:cNvSpPr/>
                    <p:nvPr/>
                  </p:nvSpPr>
                  <p:spPr>
                    <a:xfrm>
                      <a:off x="4957901" y="4820036"/>
                      <a:ext cx="548234" cy="21142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a:off x="5640558" y="4828222"/>
                      <a:ext cx="278447"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5506135" y="4510995"/>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120" name="テキスト ボックス 119"/>
                    <p:cNvSpPr txBox="1"/>
                    <p:nvPr/>
                  </p:nvSpPr>
                  <p:spPr>
                    <a:xfrm>
                      <a:off x="3990264" y="4952023"/>
                      <a:ext cx="1018227" cy="400110"/>
                    </a:xfrm>
                    <a:prstGeom prst="rect">
                      <a:avLst/>
                    </a:prstGeom>
                    <a:noFill/>
                  </p:spPr>
                  <p:txBody>
                    <a:bodyPr wrap="none" rtlCol="0">
                      <a:spAutoFit/>
                    </a:bodyPr>
                    <a:lstStyle/>
                    <a:p>
                      <a:r>
                        <a:rPr kumimoji="1" lang="en-US" altLang="ja-JP" sz="2000" dirty="0"/>
                        <a:t>PM-YDF</a:t>
                      </a:r>
                      <a:endParaRPr kumimoji="1" lang="ja-JP" altLang="en-US" sz="2000" dirty="0"/>
                    </a:p>
                  </p:txBody>
                </p:sp>
                <p:sp>
                  <p:nvSpPr>
                    <p:cNvPr id="121" name="右矢印 120"/>
                    <p:cNvSpPr/>
                    <p:nvPr/>
                  </p:nvSpPr>
                  <p:spPr>
                    <a:xfrm>
                      <a:off x="5928219" y="4820036"/>
                      <a:ext cx="1336357" cy="211421"/>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5" name="テキスト ボックス 104"/>
                  <p:cNvSpPr txBox="1"/>
                  <p:nvPr/>
                </p:nvSpPr>
                <p:spPr>
                  <a:xfrm>
                    <a:off x="1133718" y="4403450"/>
                    <a:ext cx="1549733" cy="369332"/>
                  </a:xfrm>
                  <a:prstGeom prst="rect">
                    <a:avLst/>
                  </a:prstGeom>
                  <a:noFill/>
                </p:spPr>
                <p:txBody>
                  <a:bodyPr wrap="square" rtlCol="0">
                    <a:spAutoFit/>
                  </a:bodyPr>
                  <a:lstStyle/>
                  <a:p>
                    <a:r>
                      <a:rPr kumimoji="1" lang="en-US" altLang="ja-JP" dirty="0"/>
                      <a:t>Pre-amplifier</a:t>
                    </a:r>
                    <a:endParaRPr kumimoji="1" lang="ja-JP" altLang="en-US" dirty="0"/>
                  </a:p>
                </p:txBody>
              </p:sp>
            </p:grpSp>
            <p:sp>
              <p:nvSpPr>
                <p:cNvPr id="100" name="片側の 2 つの角を切り取った四角形 99"/>
                <p:cNvSpPr/>
                <p:nvPr/>
              </p:nvSpPr>
              <p:spPr>
                <a:xfrm rot="16200000">
                  <a:off x="4632661" y="3730317"/>
                  <a:ext cx="338807" cy="305083"/>
                </a:xfrm>
                <a:prstGeom prst="snip2SameRect">
                  <a:avLst>
                    <a:gd name="adj1" fmla="val 27474"/>
                    <a:gd name="adj2"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1" name="直線コネクタ 100"/>
                <p:cNvCxnSpPr>
                  <a:stCxn id="100" idx="3"/>
                  <a:endCxn id="103" idx="3"/>
                </p:cNvCxnSpPr>
                <p:nvPr/>
              </p:nvCxnSpPr>
              <p:spPr>
                <a:xfrm flipH="1">
                  <a:off x="4199438" y="3882858"/>
                  <a:ext cx="450085" cy="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103" idx="0"/>
                  <a:endCxn id="114" idx="2"/>
                </p:cNvCxnSpPr>
                <p:nvPr/>
              </p:nvCxnSpPr>
              <p:spPr>
                <a:xfrm flipV="1">
                  <a:off x="3770757" y="3440230"/>
                  <a:ext cx="7766" cy="260426"/>
                </a:xfrm>
                <a:prstGeom prst="straightConnector1">
                  <a:avLst/>
                </a:prstGeom>
                <a:ln>
                  <a:solidFill>
                    <a:srgbClr val="00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03" name="正方形/長方形 102"/>
                <p:cNvSpPr/>
                <p:nvPr/>
              </p:nvSpPr>
              <p:spPr>
                <a:xfrm>
                  <a:off x="3342075" y="3700656"/>
                  <a:ext cx="857363" cy="36440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ja-JP" kern="1200" dirty="0">
                      <a:solidFill>
                        <a:srgbClr val="000000"/>
                      </a:solidFill>
                    </a:rPr>
                    <a:t>servo</a:t>
                  </a:r>
                  <a:endParaRPr kumimoji="1" lang="ja-JP" altLang="en-US" kern="1200" dirty="0">
                    <a:solidFill>
                      <a:srgbClr val="000000"/>
                    </a:solidFill>
                  </a:endParaRPr>
                </a:p>
              </p:txBody>
            </p:sp>
          </p:grpSp>
          <p:sp>
            <p:nvSpPr>
              <p:cNvPr id="96" name="正方形/長方形 95"/>
              <p:cNvSpPr/>
              <p:nvPr/>
            </p:nvSpPr>
            <p:spPr>
              <a:xfrm rot="8179450">
                <a:off x="6868593" y="3401801"/>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98" name="正方形/長方形 97"/>
              <p:cNvSpPr/>
              <p:nvPr/>
            </p:nvSpPr>
            <p:spPr>
              <a:xfrm rot="2691658">
                <a:off x="6367137" y="2338793"/>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grpSp>
      <p:sp>
        <p:nvSpPr>
          <p:cNvPr id="3" name="テキスト ボックス 2"/>
          <p:cNvSpPr txBox="1"/>
          <p:nvPr/>
        </p:nvSpPr>
        <p:spPr>
          <a:xfrm>
            <a:off x="6962951" y="1440016"/>
            <a:ext cx="1723849" cy="923330"/>
          </a:xfrm>
          <a:prstGeom prst="rect">
            <a:avLst/>
          </a:prstGeom>
          <a:noFill/>
        </p:spPr>
        <p:txBody>
          <a:bodyPr wrap="none" rtlCol="0">
            <a:spAutoFit/>
          </a:bodyPr>
          <a:lstStyle/>
          <a:p>
            <a:pPr marL="285750" indent="-285750">
              <a:buFont typeface="Arial"/>
              <a:buChar char="•"/>
            </a:pPr>
            <a:r>
              <a:rPr lang="ja-JP" altLang="en-US" dirty="0"/>
              <a:t>温度揺らぎ</a:t>
            </a:r>
            <a:endParaRPr lang="en-US" altLang="ja-JP" dirty="0"/>
          </a:p>
          <a:p>
            <a:pPr marL="285750" indent="-285750">
              <a:buFont typeface="Arial"/>
              <a:buChar char="•"/>
            </a:pPr>
            <a:r>
              <a:rPr lang="ja-JP" altLang="en-US" dirty="0"/>
              <a:t>偏光揺らぎ</a:t>
            </a:r>
            <a:endParaRPr lang="en-US" altLang="ja-JP" dirty="0"/>
          </a:p>
          <a:p>
            <a:r>
              <a:rPr lang="ja-JP" altLang="en-US" dirty="0"/>
              <a:t>による雑音増加</a:t>
            </a:r>
            <a:endParaRPr lang="en-US" altLang="ja-JP" dirty="0"/>
          </a:p>
        </p:txBody>
      </p:sp>
      <p:grpSp>
        <p:nvGrpSpPr>
          <p:cNvPr id="5" name="図形グループ 4"/>
          <p:cNvGrpSpPr/>
          <p:nvPr/>
        </p:nvGrpSpPr>
        <p:grpSpPr>
          <a:xfrm>
            <a:off x="606342" y="1693088"/>
            <a:ext cx="6483925" cy="1753210"/>
            <a:chOff x="836951" y="1915476"/>
            <a:chExt cx="6483925" cy="1753210"/>
          </a:xfrm>
        </p:grpSpPr>
        <p:grpSp>
          <p:nvGrpSpPr>
            <p:cNvPr id="92" name="図形グループ 91"/>
            <p:cNvGrpSpPr/>
            <p:nvPr/>
          </p:nvGrpSpPr>
          <p:grpSpPr>
            <a:xfrm>
              <a:off x="836951" y="1915476"/>
              <a:ext cx="6038278" cy="1753210"/>
              <a:chOff x="1021145" y="1905469"/>
              <a:chExt cx="6038278" cy="1753210"/>
            </a:xfrm>
          </p:grpSpPr>
          <p:grpSp>
            <p:nvGrpSpPr>
              <p:cNvPr id="37" name="図形グループ 36"/>
              <p:cNvGrpSpPr/>
              <p:nvPr/>
            </p:nvGrpSpPr>
            <p:grpSpPr>
              <a:xfrm>
                <a:off x="1021145" y="1905469"/>
                <a:ext cx="6038278" cy="1753210"/>
                <a:chOff x="1200211" y="2337451"/>
                <a:chExt cx="6038278" cy="1753210"/>
              </a:xfrm>
            </p:grpSpPr>
            <p:grpSp>
              <p:nvGrpSpPr>
                <p:cNvPr id="38" name="図形グループ 37"/>
                <p:cNvGrpSpPr/>
                <p:nvPr/>
              </p:nvGrpSpPr>
              <p:grpSpPr>
                <a:xfrm>
                  <a:off x="1200211" y="2337451"/>
                  <a:ext cx="6038278" cy="1102779"/>
                  <a:chOff x="710864" y="4401679"/>
                  <a:chExt cx="6038278" cy="1102779"/>
                </a:xfrm>
              </p:grpSpPr>
              <p:grpSp>
                <p:nvGrpSpPr>
                  <p:cNvPr id="46" name="図形グループ 45"/>
                  <p:cNvGrpSpPr/>
                  <p:nvPr/>
                </p:nvGrpSpPr>
                <p:grpSpPr>
                  <a:xfrm>
                    <a:off x="710864" y="4401679"/>
                    <a:ext cx="6038278" cy="1102779"/>
                    <a:chOff x="710864" y="4401679"/>
                    <a:chExt cx="6038278" cy="1102779"/>
                  </a:xfrm>
                </p:grpSpPr>
                <p:sp>
                  <p:nvSpPr>
                    <p:cNvPr id="48" name="テキスト ボックス 47"/>
                    <p:cNvSpPr txBox="1"/>
                    <p:nvPr/>
                  </p:nvSpPr>
                  <p:spPr>
                    <a:xfrm>
                      <a:off x="710864" y="4772782"/>
                      <a:ext cx="434531" cy="338554"/>
                    </a:xfrm>
                    <a:prstGeom prst="rect">
                      <a:avLst/>
                    </a:prstGeom>
                    <a:ln/>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en-US" altLang="ja-JP" sz="1600" dirty="0"/>
                        <a:t>MO</a:t>
                      </a:r>
                      <a:endParaRPr kumimoji="1" lang="ja-JP" altLang="en-US" sz="1600" dirty="0"/>
                    </a:p>
                  </p:txBody>
                </p:sp>
                <p:cxnSp>
                  <p:nvCxnSpPr>
                    <p:cNvPr id="49" name="直線コネクタ 48"/>
                    <p:cNvCxnSpPr>
                      <a:stCxn id="48" idx="3"/>
                      <a:endCxn id="50" idx="3"/>
                    </p:cNvCxnSpPr>
                    <p:nvPr/>
                  </p:nvCxnSpPr>
                  <p:spPr>
                    <a:xfrm>
                      <a:off x="1145395" y="4942059"/>
                      <a:ext cx="452798"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50" name="二等辺三角形 49"/>
                    <p:cNvSpPr/>
                    <p:nvPr/>
                  </p:nvSpPr>
                  <p:spPr>
                    <a:xfrm rot="5400000">
                      <a:off x="1627110" y="4689296"/>
                      <a:ext cx="447691" cy="505525"/>
                    </a:xfrm>
                    <a:prstGeom prst="triangl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0"/>
                      <a:endCxn id="52" idx="2"/>
                    </p:cNvCxnSpPr>
                    <p:nvPr/>
                  </p:nvCxnSpPr>
                  <p:spPr>
                    <a:xfrm>
                      <a:off x="2103718" y="4942059"/>
                      <a:ext cx="325112" cy="0"/>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52" name="円/楕円 51"/>
                    <p:cNvSpPr/>
                    <p:nvPr/>
                  </p:nvSpPr>
                  <p:spPr>
                    <a:xfrm>
                      <a:off x="2428830" y="4869948"/>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cxnSp>
                  <p:nvCxnSpPr>
                    <p:cNvPr id="53" name="直線コネクタ 52"/>
                    <p:cNvCxnSpPr>
                      <a:stCxn id="52" idx="6"/>
                      <a:endCxn id="57" idx="2"/>
                    </p:cNvCxnSpPr>
                    <p:nvPr/>
                  </p:nvCxnSpPr>
                  <p:spPr>
                    <a:xfrm flipV="1">
                      <a:off x="2770858" y="4939528"/>
                      <a:ext cx="876654"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sp>
                  <p:nvSpPr>
                    <p:cNvPr id="56" name="円弧 55"/>
                    <p:cNvSpPr/>
                    <p:nvPr/>
                  </p:nvSpPr>
                  <p:spPr>
                    <a:xfrm rot="10800000" flipV="1">
                      <a:off x="3281410" y="4939528"/>
                      <a:ext cx="789445" cy="479139"/>
                    </a:xfrm>
                    <a:prstGeom prst="arc">
                      <a:avLst>
                        <a:gd name="adj1" fmla="val 15879149"/>
                        <a:gd name="adj2" fmla="val 21595866"/>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 name="円/楕円 56"/>
                    <p:cNvSpPr/>
                    <p:nvPr/>
                  </p:nvSpPr>
                  <p:spPr>
                    <a:xfrm>
                      <a:off x="3647512" y="4867417"/>
                      <a:ext cx="342028" cy="144221"/>
                    </a:xfrm>
                    <a:prstGeom prst="ellipse">
                      <a:avLst/>
                    </a:prstGeom>
                    <a:solidFill>
                      <a:schemeClr val="bg1"/>
                    </a:solidFill>
                    <a:ln w="28575" cmpd="sng">
                      <a:solidFill>
                        <a:srgbClr val="558ED5"/>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sz="700" b="1" dirty="0">
                        <a:solidFill>
                          <a:schemeClr val="tx1"/>
                        </a:solidFill>
                      </a:endParaRPr>
                    </a:p>
                  </p:txBody>
                </p:sp>
                <p:sp>
                  <p:nvSpPr>
                    <p:cNvPr id="58" name="テキスト ボックス 57"/>
                    <p:cNvSpPr txBox="1"/>
                    <p:nvPr/>
                  </p:nvSpPr>
                  <p:spPr>
                    <a:xfrm>
                      <a:off x="3090395" y="5165904"/>
                      <a:ext cx="397561"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en-US" altLang="ja-JP" sz="1600" dirty="0"/>
                        <a:t>LD</a:t>
                      </a:r>
                      <a:endParaRPr kumimoji="1" lang="ja-JP" altLang="en-US" sz="1600" dirty="0"/>
                    </a:p>
                  </p:txBody>
                </p:sp>
                <p:cxnSp>
                  <p:nvCxnSpPr>
                    <p:cNvPr id="59" name="直線コネクタ 58"/>
                    <p:cNvCxnSpPr>
                      <a:stCxn id="57" idx="6"/>
                    </p:cNvCxnSpPr>
                    <p:nvPr/>
                  </p:nvCxnSpPr>
                  <p:spPr>
                    <a:xfrm>
                      <a:off x="3989540" y="4939528"/>
                      <a:ext cx="929593" cy="2531"/>
                    </a:xfrm>
                    <a:prstGeom prst="line">
                      <a:avLst/>
                    </a:prstGeom>
                    <a:ln w="28575" cmpd="sng">
                      <a:solidFill>
                        <a:srgbClr val="558ED5"/>
                      </a:solidFill>
                    </a:ln>
                    <a:effectLst/>
                  </p:spPr>
                  <p:style>
                    <a:lnRef idx="2">
                      <a:schemeClr val="accent1"/>
                    </a:lnRef>
                    <a:fillRef idx="0">
                      <a:schemeClr val="accent1"/>
                    </a:fillRef>
                    <a:effectRef idx="1">
                      <a:schemeClr val="accent1"/>
                    </a:effectRef>
                    <a:fontRef idx="minor">
                      <a:schemeClr val="tx1"/>
                    </a:fontRef>
                  </p:style>
                </p:cxnSp>
                <p:grpSp>
                  <p:nvGrpSpPr>
                    <p:cNvPr id="60" name="図形グループ 59"/>
                    <p:cNvGrpSpPr/>
                    <p:nvPr/>
                  </p:nvGrpSpPr>
                  <p:grpSpPr>
                    <a:xfrm>
                      <a:off x="4166701" y="4401679"/>
                      <a:ext cx="595807" cy="519977"/>
                      <a:chOff x="5426337" y="3693481"/>
                      <a:chExt cx="724974" cy="723492"/>
                    </a:xfrm>
                  </p:grpSpPr>
                  <p:sp>
                    <p:nvSpPr>
                      <p:cNvPr id="67" name="円/楕円 66"/>
                      <p:cNvSpPr/>
                      <p:nvPr/>
                    </p:nvSpPr>
                    <p:spPr>
                      <a:xfrm>
                        <a:off x="5474031"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5426337"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5521726" y="3693481"/>
                        <a:ext cx="629585" cy="72349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1" name="右矢印 60"/>
                    <p:cNvSpPr/>
                    <p:nvPr/>
                  </p:nvSpPr>
                  <p:spPr>
                    <a:xfrm>
                      <a:off x="4957901" y="4820036"/>
                      <a:ext cx="548234" cy="21142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5640558" y="4828222"/>
                      <a:ext cx="278447" cy="227674"/>
                    </a:xfrm>
                    <a:prstGeom prst="rect">
                      <a:avLst/>
                    </a:prstGeom>
                    <a:pattFill prst="ltVert">
                      <a:fgClr>
                        <a:schemeClr val="tx1"/>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5506135" y="4510995"/>
                      <a:ext cx="615373" cy="338554"/>
                    </a:xfrm>
                    <a:prstGeom prst="rect">
                      <a:avLst/>
                    </a:prstGeom>
                    <a:noFill/>
                  </p:spPr>
                  <p:txBody>
                    <a:bodyPr wrap="none" rtlCol="0">
                      <a:spAutoFit/>
                    </a:bodyPr>
                    <a:lstStyle/>
                    <a:p>
                      <a:r>
                        <a:rPr kumimoji="1" lang="en-US" altLang="ja-JP" sz="1600" dirty="0"/>
                        <a:t>PPLN</a:t>
                      </a:r>
                      <a:endParaRPr kumimoji="1" lang="ja-JP" altLang="en-US" sz="1600" dirty="0"/>
                    </a:p>
                  </p:txBody>
                </p:sp>
                <p:sp>
                  <p:nvSpPr>
                    <p:cNvPr id="65" name="テキスト ボックス 64"/>
                    <p:cNvSpPr txBox="1"/>
                    <p:nvPr/>
                  </p:nvSpPr>
                  <p:spPr>
                    <a:xfrm>
                      <a:off x="3970815" y="4981238"/>
                      <a:ext cx="1018227" cy="400110"/>
                    </a:xfrm>
                    <a:prstGeom prst="rect">
                      <a:avLst/>
                    </a:prstGeom>
                    <a:noFill/>
                  </p:spPr>
                  <p:txBody>
                    <a:bodyPr wrap="none" rtlCol="0">
                      <a:spAutoFit/>
                    </a:bodyPr>
                    <a:lstStyle/>
                    <a:p>
                      <a:r>
                        <a:rPr kumimoji="1" lang="en-US" altLang="ja-JP" sz="2000" dirty="0"/>
                        <a:t>PM-YDF</a:t>
                      </a:r>
                      <a:endParaRPr kumimoji="1" lang="ja-JP" altLang="en-US" sz="2000" dirty="0"/>
                    </a:p>
                  </p:txBody>
                </p:sp>
                <p:sp>
                  <p:nvSpPr>
                    <p:cNvPr id="66" name="右矢印 65"/>
                    <p:cNvSpPr/>
                    <p:nvPr/>
                  </p:nvSpPr>
                  <p:spPr>
                    <a:xfrm>
                      <a:off x="6164596" y="4820036"/>
                      <a:ext cx="584546" cy="194133"/>
                    </a:xfrm>
                    <a:prstGeom prst="rightArrow">
                      <a:avLst/>
                    </a:prstGeom>
                    <a:solidFill>
                      <a:srgbClr val="008000"/>
                    </a:solidFill>
                    <a:ln>
                      <a:noFill/>
                    </a:ln>
                    <a:effectLst>
                      <a:glow rad="1016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7" name="テキスト ボックス 46"/>
                  <p:cNvSpPr txBox="1"/>
                  <p:nvPr/>
                </p:nvSpPr>
                <p:spPr>
                  <a:xfrm>
                    <a:off x="1133718" y="4403450"/>
                    <a:ext cx="1549733" cy="369332"/>
                  </a:xfrm>
                  <a:prstGeom prst="rect">
                    <a:avLst/>
                  </a:prstGeom>
                  <a:noFill/>
                </p:spPr>
                <p:txBody>
                  <a:bodyPr wrap="square" rtlCol="0">
                    <a:spAutoFit/>
                  </a:bodyPr>
                  <a:lstStyle/>
                  <a:p>
                    <a:r>
                      <a:rPr kumimoji="1" lang="en-US" altLang="ja-JP" dirty="0"/>
                      <a:t>Pre-amplifier</a:t>
                    </a:r>
                    <a:endParaRPr kumimoji="1" lang="ja-JP" altLang="en-US" dirty="0"/>
                  </a:p>
                </p:txBody>
              </p:sp>
            </p:grpSp>
            <p:sp>
              <p:nvSpPr>
                <p:cNvPr id="41" name="片側の 2 つの角を切り取った四角形 40"/>
                <p:cNvSpPr/>
                <p:nvPr/>
              </p:nvSpPr>
              <p:spPr>
                <a:xfrm rot="16200000">
                  <a:off x="4639186" y="3755916"/>
                  <a:ext cx="338807" cy="305083"/>
                </a:xfrm>
                <a:prstGeom prst="snip2SameRect">
                  <a:avLst>
                    <a:gd name="adj1" fmla="val 27474"/>
                    <a:gd name="adj2"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 name="直線コネクタ 41"/>
                <p:cNvCxnSpPr>
                  <a:stCxn id="41" idx="3"/>
                  <a:endCxn id="44" idx="3"/>
                </p:cNvCxnSpPr>
                <p:nvPr/>
              </p:nvCxnSpPr>
              <p:spPr>
                <a:xfrm flipH="1">
                  <a:off x="4199438" y="3908457"/>
                  <a:ext cx="456610" cy="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44" idx="0"/>
                  <a:endCxn id="58" idx="2"/>
                </p:cNvCxnSpPr>
                <p:nvPr/>
              </p:nvCxnSpPr>
              <p:spPr>
                <a:xfrm flipV="1">
                  <a:off x="3770757" y="3440230"/>
                  <a:ext cx="7766" cy="286025"/>
                </a:xfrm>
                <a:prstGeom prst="straightConnector1">
                  <a:avLst/>
                </a:prstGeom>
                <a:ln>
                  <a:solidFill>
                    <a:srgbClr val="00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44" name="正方形/長方形 43"/>
                <p:cNvSpPr/>
                <p:nvPr/>
              </p:nvSpPr>
              <p:spPr>
                <a:xfrm>
                  <a:off x="3342075" y="3726255"/>
                  <a:ext cx="857363" cy="364406"/>
                </a:xfrm>
                <a:prstGeom prst="rect">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ja-JP" kern="1200" dirty="0">
                      <a:solidFill>
                        <a:srgbClr val="000000"/>
                      </a:solidFill>
                    </a:rPr>
                    <a:t>servo</a:t>
                  </a:r>
                  <a:endParaRPr kumimoji="1" lang="ja-JP" altLang="en-US" kern="1200" dirty="0">
                    <a:solidFill>
                      <a:srgbClr val="000000"/>
                    </a:solidFill>
                  </a:endParaRPr>
                </a:p>
              </p:txBody>
            </p:sp>
          </p:grpSp>
          <p:sp>
            <p:nvSpPr>
              <p:cNvPr id="88" name="右矢印 87"/>
              <p:cNvSpPr/>
              <p:nvPr/>
            </p:nvSpPr>
            <p:spPr>
              <a:xfrm rot="5400000">
                <a:off x="4976147" y="2836715"/>
                <a:ext cx="1093698" cy="211422"/>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rot="8179450">
                <a:off x="5319398" y="3436929"/>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90" name="右矢印 89"/>
              <p:cNvSpPr/>
              <p:nvPr/>
            </p:nvSpPr>
            <p:spPr>
              <a:xfrm rot="10800000">
                <a:off x="4782065" y="3323307"/>
                <a:ext cx="701325" cy="211424"/>
              </a:xfrm>
              <a:prstGeom prst="rightArrow">
                <a:avLst/>
              </a:prstGeom>
              <a:solidFill>
                <a:srgbClr val="FF0000"/>
              </a:solidFill>
              <a:ln>
                <a:noFill/>
              </a:ln>
              <a:effectLst>
                <a:glow rad="63500">
                  <a:schemeClr val="accent2">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rot="2691658">
                <a:off x="5316757" y="2387534"/>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grpSp>
        <p:sp>
          <p:nvSpPr>
            <p:cNvPr id="71" name="正方形/長方形 70"/>
            <p:cNvSpPr/>
            <p:nvPr/>
          </p:nvSpPr>
          <p:spPr>
            <a:xfrm rot="7818165">
              <a:off x="6275223" y="2415415"/>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4" name="テキスト ボックス 3"/>
            <p:cNvSpPr txBox="1"/>
            <p:nvPr/>
          </p:nvSpPr>
          <p:spPr>
            <a:xfrm>
              <a:off x="5716839" y="2606790"/>
              <a:ext cx="1604037" cy="369332"/>
            </a:xfrm>
            <a:prstGeom prst="rect">
              <a:avLst/>
            </a:prstGeom>
            <a:noFill/>
          </p:spPr>
          <p:txBody>
            <a:bodyPr wrap="none" rtlCol="0">
              <a:spAutoFit/>
            </a:bodyPr>
            <a:lstStyle/>
            <a:p>
              <a:r>
                <a:rPr kumimoji="1" lang="en-US" altLang="ja-JP" dirty="0"/>
                <a:t>Dichroic mirror</a:t>
              </a:r>
              <a:endParaRPr kumimoji="1" lang="ja-JP" altLang="en-US" dirty="0"/>
            </a:p>
          </p:txBody>
        </p:sp>
      </p:grpSp>
      <p:sp>
        <p:nvSpPr>
          <p:cNvPr id="74" name="正方形/長方形 73"/>
          <p:cNvSpPr/>
          <p:nvPr/>
        </p:nvSpPr>
        <p:spPr>
          <a:xfrm rot="2962597">
            <a:off x="6660331" y="5015194"/>
            <a:ext cx="443535" cy="75822"/>
          </a:xfrm>
          <a:prstGeom prst="rect">
            <a:avLst/>
          </a:pr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kumimoji="1" lang="ja-JP" altLang="en-US" sz="1600" kern="1200"/>
          </a:p>
        </p:txBody>
      </p:sp>
      <p:sp>
        <p:nvSpPr>
          <p:cNvPr id="75" name="テキスト ボックス 74"/>
          <p:cNvSpPr txBox="1"/>
          <p:nvPr/>
        </p:nvSpPr>
        <p:spPr>
          <a:xfrm>
            <a:off x="6094024" y="4453670"/>
            <a:ext cx="524039" cy="369332"/>
          </a:xfrm>
          <a:prstGeom prst="rect">
            <a:avLst/>
          </a:prstGeom>
          <a:noFill/>
        </p:spPr>
        <p:txBody>
          <a:bodyPr wrap="none" rtlCol="0">
            <a:spAutoFit/>
          </a:bodyPr>
          <a:lstStyle/>
          <a:p>
            <a:r>
              <a:rPr kumimoji="1" lang="en-US" altLang="ja-JP" dirty="0"/>
              <a:t>DM</a:t>
            </a:r>
            <a:endParaRPr kumimoji="1" lang="ja-JP" altLang="en-US" dirty="0"/>
          </a:p>
        </p:txBody>
      </p:sp>
      <p:sp>
        <p:nvSpPr>
          <p:cNvPr id="76" name="正方形/長方形 75"/>
          <p:cNvSpPr/>
          <p:nvPr/>
        </p:nvSpPr>
        <p:spPr>
          <a:xfrm>
            <a:off x="409975" y="1311251"/>
            <a:ext cx="8375791" cy="2368809"/>
          </a:xfrm>
          <a:prstGeom prst="rect">
            <a:avLst/>
          </a:prstGeom>
          <a:noFill/>
          <a:ln w="28575" cmpd="sng">
            <a:solidFill>
              <a:schemeClr val="bg1">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3696519" y="3848514"/>
            <a:ext cx="1519897" cy="401696"/>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日付プレースホルダー 6"/>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2777689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31523" y="215361"/>
            <a:ext cx="4330700" cy="576262"/>
          </a:xfrm>
        </p:spPr>
        <p:txBody>
          <a:bodyPr>
            <a:noAutofit/>
          </a:bodyPr>
          <a:lstStyle/>
          <a:p>
            <a:pPr>
              <a:defRPr/>
            </a:pPr>
            <a:r>
              <a:rPr lang="en-US" altLang="ja-JP" sz="4000" dirty="0"/>
              <a:t>Pre-DECIGO</a:t>
            </a:r>
            <a:r>
              <a:rPr lang="ja-JP" altLang="en-US" sz="4000" dirty="0"/>
              <a:t>用光源</a:t>
            </a:r>
          </a:p>
        </p:txBody>
      </p:sp>
      <p:sp>
        <p:nvSpPr>
          <p:cNvPr id="40962" name="テキスト ボックス 3"/>
          <p:cNvSpPr txBox="1">
            <a:spLocks noChangeArrowheads="1"/>
          </p:cNvSpPr>
          <p:nvPr/>
        </p:nvSpPr>
        <p:spPr bwMode="auto">
          <a:xfrm>
            <a:off x="728663" y="1376363"/>
            <a:ext cx="3582987" cy="400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b="1"/>
              <a:t>出力</a:t>
            </a:r>
            <a:r>
              <a:rPr lang="en-US" altLang="ja-JP" sz="2000"/>
              <a:t>: </a:t>
            </a:r>
            <a:r>
              <a:rPr lang="ja-JP" altLang="en-US" sz="2000"/>
              <a:t>波長</a:t>
            </a:r>
            <a:r>
              <a:rPr lang="en-US" altLang="ja-JP" sz="2000"/>
              <a:t>0.5μm</a:t>
            </a:r>
            <a:r>
              <a:rPr lang="ja-JP" altLang="en-US" sz="2000"/>
              <a:t>で出力</a:t>
            </a:r>
            <a:r>
              <a:rPr lang="en-US" altLang="ja-JP" sz="2000">
                <a:solidFill>
                  <a:srgbClr val="FF0000"/>
                </a:solidFill>
              </a:rPr>
              <a:t>10W (?)</a:t>
            </a:r>
          </a:p>
        </p:txBody>
      </p:sp>
      <p:sp>
        <p:nvSpPr>
          <p:cNvPr id="40963" name="テキスト ボックス 4"/>
          <p:cNvSpPr txBox="1">
            <a:spLocks noChangeArrowheads="1"/>
          </p:cNvSpPr>
          <p:nvPr/>
        </p:nvSpPr>
        <p:spPr bwMode="auto">
          <a:xfrm>
            <a:off x="1687513" y="1860550"/>
            <a:ext cx="494823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b="1"/>
              <a:t>fiber MOPA</a:t>
            </a:r>
            <a:r>
              <a:rPr lang="ja-JP" altLang="en-US" sz="1800" b="1"/>
              <a:t>による出力増幅</a:t>
            </a:r>
            <a:r>
              <a:rPr lang="ja-JP" altLang="en-US" sz="1800"/>
              <a:t>　　　</a:t>
            </a:r>
            <a:r>
              <a:rPr lang="ja-JP" altLang="en-US" sz="1600"/>
              <a:t>周波数雑音は保存</a:t>
            </a:r>
            <a:endParaRPr lang="en-US" altLang="ja-JP" sz="1600"/>
          </a:p>
          <a:p>
            <a:r>
              <a:rPr lang="ja-JP" altLang="en-US" sz="1600"/>
              <a:t>　　　　　　　　　　　　　　　　　　　　</a:t>
            </a:r>
            <a:r>
              <a:rPr lang="en-US" altLang="ja-JP" sz="1600"/>
              <a:t>         </a:t>
            </a:r>
            <a:r>
              <a:rPr lang="ja-JP" altLang="en-US" sz="1600"/>
              <a:t>強度雑音は増加</a:t>
            </a:r>
          </a:p>
        </p:txBody>
      </p:sp>
      <p:sp>
        <p:nvSpPr>
          <p:cNvPr id="40964" name="テキスト ボックス 5"/>
          <p:cNvSpPr txBox="1">
            <a:spLocks noChangeArrowheads="1"/>
          </p:cNvSpPr>
          <p:nvPr/>
        </p:nvSpPr>
        <p:spPr bwMode="auto">
          <a:xfrm>
            <a:off x="5203825" y="2443163"/>
            <a:ext cx="35147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600"/>
              <a:t>非線形効果</a:t>
            </a:r>
            <a:r>
              <a:rPr lang="en-US" altLang="ja-JP" sz="1600"/>
              <a:t>(SBS,SRS</a:t>
            </a:r>
            <a:r>
              <a:rPr lang="ja-JP" altLang="en-US" sz="1600"/>
              <a:t>が起こらなければ</a:t>
            </a:r>
            <a:r>
              <a:rPr lang="en-US" altLang="ja-JP" sz="1600"/>
              <a:t>)</a:t>
            </a:r>
            <a:endParaRPr lang="ja-JP" altLang="en-US" sz="1600"/>
          </a:p>
        </p:txBody>
      </p:sp>
      <p:sp>
        <p:nvSpPr>
          <p:cNvPr id="40965" name="テキスト ボックス 7"/>
          <p:cNvSpPr txBox="1">
            <a:spLocks noChangeArrowheads="1"/>
          </p:cNvSpPr>
          <p:nvPr/>
        </p:nvSpPr>
        <p:spPr bwMode="auto">
          <a:xfrm>
            <a:off x="1452563" y="5973763"/>
            <a:ext cx="4699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Large Core Fiber </a:t>
            </a:r>
            <a:r>
              <a:rPr lang="ja-JP" altLang="en-US" sz="1400"/>
              <a:t>を使い</a:t>
            </a:r>
            <a:r>
              <a:rPr lang="en-US" altLang="ja-JP" sz="1400"/>
              <a:t>SBS</a:t>
            </a:r>
            <a:r>
              <a:rPr lang="ja-JP" altLang="en-US" sz="1400"/>
              <a:t>抑制</a:t>
            </a:r>
            <a:r>
              <a:rPr lang="en-US" altLang="ja-JP" sz="1400"/>
              <a:t>—fiber</a:t>
            </a:r>
            <a:r>
              <a:rPr lang="ja-JP" altLang="en-US" sz="1400"/>
              <a:t>曲げによるモード整形</a:t>
            </a:r>
            <a:endParaRPr lang="en-US" altLang="ja-JP" sz="1400"/>
          </a:p>
        </p:txBody>
      </p:sp>
      <p:grpSp>
        <p:nvGrpSpPr>
          <p:cNvPr id="40966" name="図形グループ 4"/>
          <p:cNvGrpSpPr>
            <a:grpSpLocks/>
          </p:cNvGrpSpPr>
          <p:nvPr/>
        </p:nvGrpSpPr>
        <p:grpSpPr bwMode="auto">
          <a:xfrm>
            <a:off x="1122363" y="4011613"/>
            <a:ext cx="2597150" cy="1931987"/>
            <a:chOff x="539552" y="1052736"/>
            <a:chExt cx="3225552" cy="2382837"/>
          </a:xfrm>
        </p:grpSpPr>
        <p:sp>
          <p:nvSpPr>
            <p:cNvPr id="40980" name="AutoShape 26"/>
            <p:cNvSpPr>
              <a:spLocks/>
            </p:cNvSpPr>
            <p:nvPr/>
          </p:nvSpPr>
          <p:spPr bwMode="auto">
            <a:xfrm>
              <a:off x="539552" y="1052736"/>
              <a:ext cx="3225552" cy="2335212"/>
            </a:xfrm>
            <a:prstGeom prst="roundRect">
              <a:avLst>
                <a:gd name="adj" fmla="val 16662"/>
              </a:avLst>
            </a:prstGeom>
            <a:solidFill>
              <a:srgbClr val="FFFFFF"/>
            </a:solidFill>
            <a:ln w="9525">
              <a:solidFill>
                <a:srgbClr val="FF090F"/>
              </a:solidFill>
              <a:prstDash val="sysDot"/>
              <a:round/>
              <a:headEnd/>
              <a:tailEnd/>
            </a:ln>
          </p:spPr>
          <p:txBody>
            <a:bodyPr lIns="0" tIns="0" rIns="0" bIns="0"/>
            <a:lstStyle/>
            <a:p>
              <a:endParaRPr lang="ja-JP" altLang="en-US">
                <a:solidFill>
                  <a:srgbClr val="000000"/>
                </a:solidFill>
              </a:endParaRPr>
            </a:p>
          </p:txBody>
        </p:sp>
        <p:sp>
          <p:nvSpPr>
            <p:cNvPr id="40981" name="Freeform 27"/>
            <p:cNvSpPr>
              <a:spLocks/>
            </p:cNvSpPr>
            <p:nvPr/>
          </p:nvSpPr>
          <p:spPr bwMode="auto">
            <a:xfrm>
              <a:off x="1758504" y="2656111"/>
              <a:ext cx="709613" cy="128587"/>
            </a:xfrm>
            <a:custGeom>
              <a:avLst/>
              <a:gdLst>
                <a:gd name="T0" fmla="*/ 2147483647 w 447"/>
                <a:gd name="T1" fmla="*/ 2147483647 h 81"/>
                <a:gd name="T2" fmla="*/ 2147483647 w 447"/>
                <a:gd name="T3" fmla="*/ 2147483647 h 81"/>
                <a:gd name="T4" fmla="*/ 2147483647 w 447"/>
                <a:gd name="T5" fmla="*/ 0 h 81"/>
                <a:gd name="T6" fmla="*/ 0 w 447"/>
                <a:gd name="T7" fmla="*/ 2147483647 h 81"/>
                <a:gd name="T8" fmla="*/ 0 w 447"/>
                <a:gd name="T9" fmla="*/ 2147483647 h 81"/>
                <a:gd name="T10" fmla="*/ 2147483647 w 447"/>
                <a:gd name="T11" fmla="*/ 2147483647 h 81"/>
                <a:gd name="T12" fmla="*/ 2147483647 w 447"/>
                <a:gd name="T13" fmla="*/ 2147483647 h 81"/>
                <a:gd name="T14" fmla="*/ 2147483647 w 447"/>
                <a:gd name="T15" fmla="*/ 2147483647 h 81"/>
                <a:gd name="T16" fmla="*/ 2147483647 w 447"/>
                <a:gd name="T17" fmla="*/ 2147483647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81">
                  <a:moveTo>
                    <a:pt x="442" y="28"/>
                  </a:moveTo>
                  <a:lnTo>
                    <a:pt x="385" y="4"/>
                  </a:lnTo>
                  <a:lnTo>
                    <a:pt x="66" y="0"/>
                  </a:lnTo>
                  <a:lnTo>
                    <a:pt x="0" y="28"/>
                  </a:lnTo>
                  <a:lnTo>
                    <a:pt x="0" y="43"/>
                  </a:lnTo>
                  <a:lnTo>
                    <a:pt x="75" y="77"/>
                  </a:lnTo>
                  <a:lnTo>
                    <a:pt x="380" y="81"/>
                  </a:lnTo>
                  <a:lnTo>
                    <a:pt x="447" y="53"/>
                  </a:lnTo>
                  <a:lnTo>
                    <a:pt x="442" y="28"/>
                  </a:lnTo>
                  <a:close/>
                </a:path>
              </a:pathLst>
            </a:custGeom>
            <a:solidFill>
              <a:srgbClr val="FFCC99"/>
            </a:solidFill>
            <a:ln w="6350">
              <a:solidFill>
                <a:srgbClr val="FF9966"/>
              </a:solidFill>
              <a:prstDash val="solid"/>
              <a:round/>
              <a:headEnd/>
              <a:tailEnd/>
            </a:ln>
          </p:spPr>
          <p:txBody>
            <a:bodyPr/>
            <a:lstStyle/>
            <a:p>
              <a:endParaRPr lang="ja-JP" altLang="en-US"/>
            </a:p>
          </p:txBody>
        </p:sp>
        <p:sp>
          <p:nvSpPr>
            <p:cNvPr id="40982" name="Rectangle 28"/>
            <p:cNvSpPr>
              <a:spLocks noChangeArrowheads="1"/>
            </p:cNvSpPr>
            <p:nvPr/>
          </p:nvSpPr>
          <p:spPr bwMode="auto">
            <a:xfrm>
              <a:off x="2691954" y="1279748"/>
              <a:ext cx="414338" cy="236538"/>
            </a:xfrm>
            <a:prstGeom prst="rect">
              <a:avLst/>
            </a:prstGeom>
            <a:solidFill>
              <a:srgbClr val="3399FF"/>
            </a:solidFill>
            <a:ln w="6350">
              <a:solidFill>
                <a:srgbClr val="666666"/>
              </a:solidFill>
              <a:miter lim="800000"/>
              <a:headEnd/>
              <a:tailEnd/>
            </a:ln>
          </p:spPr>
          <p:txBody>
            <a:bodyPr/>
            <a:lstStyle/>
            <a:p>
              <a:endParaRPr lang="ja-JP" altLang="en-US">
                <a:solidFill>
                  <a:srgbClr val="000000"/>
                </a:solidFill>
              </a:endParaRPr>
            </a:p>
          </p:txBody>
        </p:sp>
        <p:sp>
          <p:nvSpPr>
            <p:cNvPr id="40983" name="Rectangle 29"/>
            <p:cNvSpPr>
              <a:spLocks noChangeArrowheads="1"/>
            </p:cNvSpPr>
            <p:nvPr/>
          </p:nvSpPr>
          <p:spPr bwMode="auto">
            <a:xfrm>
              <a:off x="1933129" y="1249586"/>
              <a:ext cx="42863" cy="282575"/>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sp>
          <p:nvSpPr>
            <p:cNvPr id="40984" name="Freeform 30"/>
            <p:cNvSpPr>
              <a:spLocks/>
            </p:cNvSpPr>
            <p:nvPr/>
          </p:nvSpPr>
          <p:spPr bwMode="auto">
            <a:xfrm>
              <a:off x="1456879" y="1875061"/>
              <a:ext cx="133350" cy="146050"/>
            </a:xfrm>
            <a:custGeom>
              <a:avLst/>
              <a:gdLst>
                <a:gd name="T0" fmla="*/ 2147483647 w 84"/>
                <a:gd name="T1" fmla="*/ 2147483647 h 92"/>
                <a:gd name="T2" fmla="*/ 2147483647 w 84"/>
                <a:gd name="T3" fmla="*/ 0 h 92"/>
                <a:gd name="T4" fmla="*/ 0 w 84"/>
                <a:gd name="T5" fmla="*/ 2147483647 h 92"/>
                <a:gd name="T6" fmla="*/ 2147483647 w 84"/>
                <a:gd name="T7" fmla="*/ 2147483647 h 92"/>
                <a:gd name="T8" fmla="*/ 2147483647 w 84"/>
                <a:gd name="T9" fmla="*/ 2147483647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92">
                  <a:moveTo>
                    <a:pt x="84" y="82"/>
                  </a:moveTo>
                  <a:lnTo>
                    <a:pt x="8" y="0"/>
                  </a:lnTo>
                  <a:lnTo>
                    <a:pt x="0" y="10"/>
                  </a:lnTo>
                  <a:lnTo>
                    <a:pt x="75" y="92"/>
                  </a:lnTo>
                  <a:lnTo>
                    <a:pt x="84" y="82"/>
                  </a:lnTo>
                  <a:close/>
                </a:path>
              </a:pathLst>
            </a:custGeom>
            <a:solidFill>
              <a:srgbClr val="FFFFFF"/>
            </a:solidFill>
            <a:ln w="6350">
              <a:solidFill>
                <a:srgbClr val="000000"/>
              </a:solidFill>
              <a:prstDash val="solid"/>
              <a:round/>
              <a:headEnd/>
              <a:tailEnd/>
            </a:ln>
          </p:spPr>
          <p:txBody>
            <a:bodyPr/>
            <a:lstStyle/>
            <a:p>
              <a:endParaRPr lang="ja-JP" altLang="en-US"/>
            </a:p>
          </p:txBody>
        </p:sp>
        <p:sp>
          <p:nvSpPr>
            <p:cNvPr id="40985" name="Freeform 31"/>
            <p:cNvSpPr>
              <a:spLocks/>
            </p:cNvSpPr>
            <p:nvPr/>
          </p:nvSpPr>
          <p:spPr bwMode="auto">
            <a:xfrm>
              <a:off x="1456879" y="1301973"/>
              <a:ext cx="133350" cy="146050"/>
            </a:xfrm>
            <a:custGeom>
              <a:avLst/>
              <a:gdLst>
                <a:gd name="T0" fmla="*/ 2147483647 w 84"/>
                <a:gd name="T1" fmla="*/ 0 h 92"/>
                <a:gd name="T2" fmla="*/ 0 w 84"/>
                <a:gd name="T3" fmla="*/ 2147483647 h 92"/>
                <a:gd name="T4" fmla="*/ 2147483647 w 84"/>
                <a:gd name="T5" fmla="*/ 2147483647 h 92"/>
                <a:gd name="T6" fmla="*/ 2147483647 w 84"/>
                <a:gd name="T7" fmla="*/ 2147483647 h 92"/>
                <a:gd name="T8" fmla="*/ 2147483647 w 84"/>
                <a:gd name="T9" fmla="*/ 0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92">
                  <a:moveTo>
                    <a:pt x="75" y="0"/>
                  </a:moveTo>
                  <a:lnTo>
                    <a:pt x="0" y="82"/>
                  </a:lnTo>
                  <a:lnTo>
                    <a:pt x="8" y="92"/>
                  </a:lnTo>
                  <a:lnTo>
                    <a:pt x="84" y="10"/>
                  </a:lnTo>
                  <a:lnTo>
                    <a:pt x="75" y="0"/>
                  </a:lnTo>
                  <a:close/>
                </a:path>
              </a:pathLst>
            </a:custGeom>
            <a:solidFill>
              <a:srgbClr val="FFFFFF"/>
            </a:solidFill>
            <a:ln w="6350">
              <a:solidFill>
                <a:srgbClr val="000000"/>
              </a:solidFill>
              <a:prstDash val="solid"/>
              <a:round/>
              <a:headEnd/>
              <a:tailEnd/>
            </a:ln>
          </p:spPr>
          <p:txBody>
            <a:bodyPr/>
            <a:lstStyle/>
            <a:p>
              <a:endParaRPr lang="ja-JP" altLang="en-US"/>
            </a:p>
          </p:txBody>
        </p:sp>
        <p:sp>
          <p:nvSpPr>
            <p:cNvPr id="40986" name="Freeform 32"/>
            <p:cNvSpPr>
              <a:spLocks/>
            </p:cNvSpPr>
            <p:nvPr/>
          </p:nvSpPr>
          <p:spPr bwMode="auto">
            <a:xfrm>
              <a:off x="2453829" y="1914748"/>
              <a:ext cx="701675" cy="44450"/>
            </a:xfrm>
            <a:custGeom>
              <a:avLst/>
              <a:gdLst>
                <a:gd name="T0" fmla="*/ 0 w 442"/>
                <a:gd name="T1" fmla="*/ 0 h 28"/>
                <a:gd name="T2" fmla="*/ 2147483647 w 442"/>
                <a:gd name="T3" fmla="*/ 2147483647 h 28"/>
                <a:gd name="T4" fmla="*/ 2147483647 w 442"/>
                <a:gd name="T5" fmla="*/ 2147483647 h 28"/>
                <a:gd name="T6" fmla="*/ 2147483647 w 442"/>
                <a:gd name="T7" fmla="*/ 0 h 28"/>
                <a:gd name="T8" fmla="*/ 0 w 442"/>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 h="28">
                  <a:moveTo>
                    <a:pt x="0" y="0"/>
                  </a:moveTo>
                  <a:lnTo>
                    <a:pt x="13" y="28"/>
                  </a:lnTo>
                  <a:lnTo>
                    <a:pt x="442" y="28"/>
                  </a:lnTo>
                  <a:lnTo>
                    <a:pt x="442" y="0"/>
                  </a:lnTo>
                  <a:lnTo>
                    <a:pt x="0" y="0"/>
                  </a:lnTo>
                  <a:close/>
                </a:path>
              </a:pathLst>
            </a:custGeom>
            <a:solidFill>
              <a:srgbClr val="CCFFFF"/>
            </a:solidFill>
            <a:ln w="6350">
              <a:solidFill>
                <a:srgbClr val="00FFFF"/>
              </a:solidFill>
              <a:prstDash val="solid"/>
              <a:round/>
              <a:headEnd/>
              <a:tailEnd/>
            </a:ln>
          </p:spPr>
          <p:txBody>
            <a:bodyPr/>
            <a:lstStyle/>
            <a:p>
              <a:endParaRPr lang="ja-JP" altLang="en-US"/>
            </a:p>
          </p:txBody>
        </p:sp>
        <p:sp>
          <p:nvSpPr>
            <p:cNvPr id="40987" name="Freeform 33"/>
            <p:cNvSpPr>
              <a:spLocks/>
            </p:cNvSpPr>
            <p:nvPr/>
          </p:nvSpPr>
          <p:spPr bwMode="auto">
            <a:xfrm>
              <a:off x="2453829" y="2694211"/>
              <a:ext cx="701675" cy="46037"/>
            </a:xfrm>
            <a:custGeom>
              <a:avLst/>
              <a:gdLst>
                <a:gd name="T0" fmla="*/ 0 w 442"/>
                <a:gd name="T1" fmla="*/ 0 h 29"/>
                <a:gd name="T2" fmla="*/ 2147483647 w 442"/>
                <a:gd name="T3" fmla="*/ 2147483647 h 29"/>
                <a:gd name="T4" fmla="*/ 2147483647 w 442"/>
                <a:gd name="T5" fmla="*/ 2147483647 h 29"/>
                <a:gd name="T6" fmla="*/ 2147483647 w 442"/>
                <a:gd name="T7" fmla="*/ 0 h 29"/>
                <a:gd name="T8" fmla="*/ 0 w 44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 h="29">
                  <a:moveTo>
                    <a:pt x="0" y="0"/>
                  </a:moveTo>
                  <a:lnTo>
                    <a:pt x="13" y="29"/>
                  </a:lnTo>
                  <a:lnTo>
                    <a:pt x="442" y="29"/>
                  </a:lnTo>
                  <a:lnTo>
                    <a:pt x="442" y="0"/>
                  </a:lnTo>
                  <a:lnTo>
                    <a:pt x="0" y="0"/>
                  </a:lnTo>
                  <a:close/>
                </a:path>
              </a:pathLst>
            </a:custGeom>
            <a:solidFill>
              <a:srgbClr val="CCFFFF"/>
            </a:solidFill>
            <a:ln w="6350">
              <a:solidFill>
                <a:srgbClr val="00FFFF"/>
              </a:solidFill>
              <a:prstDash val="solid"/>
              <a:round/>
              <a:headEnd/>
              <a:tailEnd/>
            </a:ln>
          </p:spPr>
          <p:txBody>
            <a:bodyPr/>
            <a:lstStyle/>
            <a:p>
              <a:endParaRPr lang="ja-JP" altLang="en-US"/>
            </a:p>
          </p:txBody>
        </p:sp>
        <p:sp>
          <p:nvSpPr>
            <p:cNvPr id="40988" name="Oval 34"/>
            <p:cNvSpPr>
              <a:spLocks noChangeArrowheads="1"/>
            </p:cNvSpPr>
            <p:nvPr/>
          </p:nvSpPr>
          <p:spPr bwMode="auto">
            <a:xfrm>
              <a:off x="2811017" y="1914748"/>
              <a:ext cx="758825" cy="825500"/>
            </a:xfrm>
            <a:prstGeom prst="ellipse">
              <a:avLst/>
            </a:prstGeom>
            <a:solidFill>
              <a:srgbClr val="CCFFFF"/>
            </a:solidFill>
            <a:ln w="6350">
              <a:solidFill>
                <a:srgbClr val="00FFFF"/>
              </a:solidFill>
              <a:round/>
              <a:headEnd/>
              <a:tailEnd/>
            </a:ln>
          </p:spPr>
          <p:txBody>
            <a:bodyPr/>
            <a:lstStyle/>
            <a:p>
              <a:endParaRPr lang="ja-JP" altLang="en-US">
                <a:solidFill>
                  <a:srgbClr val="000000"/>
                </a:solidFill>
              </a:endParaRPr>
            </a:p>
          </p:txBody>
        </p:sp>
        <p:sp>
          <p:nvSpPr>
            <p:cNvPr id="40989" name="Oval 35"/>
            <p:cNvSpPr>
              <a:spLocks noChangeArrowheads="1"/>
            </p:cNvSpPr>
            <p:nvPr/>
          </p:nvSpPr>
          <p:spPr bwMode="auto">
            <a:xfrm>
              <a:off x="2853879" y="1959198"/>
              <a:ext cx="674688" cy="735013"/>
            </a:xfrm>
            <a:prstGeom prst="ellipse">
              <a:avLst/>
            </a:prstGeom>
            <a:solidFill>
              <a:srgbClr val="FFFFFF"/>
            </a:solidFill>
            <a:ln w="6350">
              <a:solidFill>
                <a:srgbClr val="00FFFF"/>
              </a:solidFill>
              <a:round/>
              <a:headEnd/>
              <a:tailEnd/>
            </a:ln>
          </p:spPr>
          <p:txBody>
            <a:bodyPr/>
            <a:lstStyle/>
            <a:p>
              <a:endParaRPr lang="ja-JP" altLang="en-US">
                <a:solidFill>
                  <a:srgbClr val="000000"/>
                </a:solidFill>
              </a:endParaRPr>
            </a:p>
          </p:txBody>
        </p:sp>
        <p:sp>
          <p:nvSpPr>
            <p:cNvPr id="40990" name="Oval 36"/>
            <p:cNvSpPr>
              <a:spLocks noChangeArrowheads="1"/>
            </p:cNvSpPr>
            <p:nvPr/>
          </p:nvSpPr>
          <p:spPr bwMode="auto">
            <a:xfrm>
              <a:off x="2833242" y="1936973"/>
              <a:ext cx="715962" cy="779463"/>
            </a:xfrm>
            <a:prstGeom prst="ellipse">
              <a:avLst/>
            </a:prstGeom>
            <a:noFill/>
            <a:ln w="6350">
              <a:solidFill>
                <a:srgbClr val="0000EE"/>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solidFill>
                  <a:srgbClr val="000000"/>
                </a:solidFill>
              </a:endParaRPr>
            </a:p>
          </p:txBody>
        </p:sp>
        <p:sp>
          <p:nvSpPr>
            <p:cNvPr id="40991" name="Line 37"/>
            <p:cNvSpPr>
              <a:spLocks noChangeShapeType="1"/>
            </p:cNvSpPr>
            <p:nvPr/>
          </p:nvSpPr>
          <p:spPr bwMode="auto">
            <a:xfrm flipH="1">
              <a:off x="2474467" y="1936973"/>
              <a:ext cx="617537" cy="1588"/>
            </a:xfrm>
            <a:prstGeom prst="line">
              <a:avLst/>
            </a:prstGeom>
            <a:noFill/>
            <a:ln w="63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0992" name="Line 38"/>
            <p:cNvSpPr>
              <a:spLocks noChangeShapeType="1"/>
            </p:cNvSpPr>
            <p:nvPr/>
          </p:nvSpPr>
          <p:spPr bwMode="auto">
            <a:xfrm flipH="1">
              <a:off x="2474467" y="2716436"/>
              <a:ext cx="631825" cy="1587"/>
            </a:xfrm>
            <a:prstGeom prst="line">
              <a:avLst/>
            </a:prstGeom>
            <a:noFill/>
            <a:ln w="6350">
              <a:solidFill>
                <a:srgbClr val="0000FF"/>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nvGrpSpPr>
            <p:cNvPr id="40993" name="Group 39"/>
            <p:cNvGrpSpPr>
              <a:grpSpLocks/>
            </p:cNvGrpSpPr>
            <p:nvPr/>
          </p:nvGrpSpPr>
          <p:grpSpPr bwMode="auto">
            <a:xfrm>
              <a:off x="2263329" y="1882998"/>
              <a:ext cx="63500" cy="130175"/>
              <a:chOff x="1694" y="1715"/>
              <a:chExt cx="40" cy="82"/>
            </a:xfrm>
          </p:grpSpPr>
          <p:sp>
            <p:nvSpPr>
              <p:cNvPr id="41037" name="Rectangle 40"/>
              <p:cNvSpPr>
                <a:spLocks noChangeArrowheads="1"/>
              </p:cNvSpPr>
              <p:nvPr/>
            </p:nvSpPr>
            <p:spPr bwMode="auto">
              <a:xfrm>
                <a:off x="1712" y="1715"/>
                <a:ext cx="22" cy="82"/>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sp>
            <p:nvSpPr>
              <p:cNvPr id="41038" name="Arc 41"/>
              <p:cNvSpPr>
                <a:spLocks/>
              </p:cNvSpPr>
              <p:nvPr/>
            </p:nvSpPr>
            <p:spPr bwMode="auto">
              <a:xfrm>
                <a:off x="1694" y="1761"/>
                <a:ext cx="20" cy="3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lnTo>
                      <a:pt x="21600" y="21599"/>
                    </a:lnTo>
                    <a:close/>
                  </a:path>
                </a:pathLst>
              </a:custGeom>
              <a:solidFill>
                <a:srgbClr val="FFFFFF"/>
              </a:solidFill>
              <a:ln w="6350">
                <a:solidFill>
                  <a:srgbClr val="000000"/>
                </a:solidFill>
                <a:round/>
                <a:headEnd/>
                <a:tailEnd/>
              </a:ln>
            </p:spPr>
            <p:txBody>
              <a:bodyPr/>
              <a:lstStyle/>
              <a:p>
                <a:endParaRPr lang="ja-JP" altLang="en-US"/>
              </a:p>
            </p:txBody>
          </p:sp>
          <p:sp>
            <p:nvSpPr>
              <p:cNvPr id="41039" name="Arc 42"/>
              <p:cNvSpPr>
                <a:spLocks/>
              </p:cNvSpPr>
              <p:nvPr/>
            </p:nvSpPr>
            <p:spPr bwMode="auto">
              <a:xfrm>
                <a:off x="1694" y="1715"/>
                <a:ext cx="20" cy="49"/>
              </a:xfrm>
              <a:custGeom>
                <a:avLst/>
                <a:gdLst>
                  <a:gd name="T0" fmla="*/ 0 w 21595"/>
                  <a:gd name="T1" fmla="*/ 0 h 21600"/>
                  <a:gd name="T2" fmla="*/ 0 w 21595"/>
                  <a:gd name="T3" fmla="*/ 0 h 21600"/>
                  <a:gd name="T4" fmla="*/ 0 w 21595"/>
                  <a:gd name="T5" fmla="*/ 0 h 21600"/>
                  <a:gd name="T6" fmla="*/ 0 60000 65536"/>
                  <a:gd name="T7" fmla="*/ 0 60000 65536"/>
                  <a:gd name="T8" fmla="*/ 0 60000 65536"/>
                </a:gdLst>
                <a:ahLst/>
                <a:cxnLst>
                  <a:cxn ang="T6">
                    <a:pos x="T0" y="T1"/>
                  </a:cxn>
                  <a:cxn ang="T7">
                    <a:pos x="T2" y="T3"/>
                  </a:cxn>
                  <a:cxn ang="T8">
                    <a:pos x="T4" y="T5"/>
                  </a:cxn>
                </a:cxnLst>
                <a:rect l="0" t="0" r="r" b="b"/>
                <a:pathLst>
                  <a:path w="21595" h="21600" fill="none" extrusionOk="0">
                    <a:moveTo>
                      <a:pt x="-1" y="21154"/>
                    </a:moveTo>
                    <a:cubicBezTo>
                      <a:pt x="241" y="9401"/>
                      <a:pt x="9839" y="-1"/>
                      <a:pt x="21595" y="-1"/>
                    </a:cubicBezTo>
                  </a:path>
                  <a:path w="21595" h="21600" stroke="0" extrusionOk="0">
                    <a:moveTo>
                      <a:pt x="-1" y="21154"/>
                    </a:moveTo>
                    <a:cubicBezTo>
                      <a:pt x="241" y="9401"/>
                      <a:pt x="9839" y="-1"/>
                      <a:pt x="21595" y="-1"/>
                    </a:cubicBezTo>
                    <a:lnTo>
                      <a:pt x="21595" y="21600"/>
                    </a:lnTo>
                    <a:lnTo>
                      <a:pt x="-1" y="21154"/>
                    </a:lnTo>
                    <a:close/>
                  </a:path>
                </a:pathLst>
              </a:custGeom>
              <a:solidFill>
                <a:srgbClr val="FFFFFF"/>
              </a:solidFill>
              <a:ln w="6350">
                <a:solidFill>
                  <a:srgbClr val="000000"/>
                </a:solidFill>
                <a:round/>
                <a:headEnd/>
                <a:tailEnd/>
              </a:ln>
            </p:spPr>
            <p:txBody>
              <a:bodyPr/>
              <a:lstStyle/>
              <a:p>
                <a:endParaRPr lang="ja-JP" altLang="en-US"/>
              </a:p>
            </p:txBody>
          </p:sp>
        </p:grpSp>
        <p:grpSp>
          <p:nvGrpSpPr>
            <p:cNvPr id="40994" name="Group 43"/>
            <p:cNvGrpSpPr>
              <a:grpSpLocks/>
            </p:cNvGrpSpPr>
            <p:nvPr/>
          </p:nvGrpSpPr>
          <p:grpSpPr bwMode="auto">
            <a:xfrm>
              <a:off x="2298254" y="2656111"/>
              <a:ext cx="63500" cy="128587"/>
              <a:chOff x="1716" y="2202"/>
              <a:chExt cx="40" cy="81"/>
            </a:xfrm>
          </p:grpSpPr>
          <p:sp>
            <p:nvSpPr>
              <p:cNvPr id="41034" name="Rectangle 44"/>
              <p:cNvSpPr>
                <a:spLocks noChangeArrowheads="1"/>
              </p:cNvSpPr>
              <p:nvPr/>
            </p:nvSpPr>
            <p:spPr bwMode="auto">
              <a:xfrm>
                <a:off x="1734" y="2202"/>
                <a:ext cx="22" cy="81"/>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sp>
            <p:nvSpPr>
              <p:cNvPr id="41035" name="Arc 45"/>
              <p:cNvSpPr>
                <a:spLocks/>
              </p:cNvSpPr>
              <p:nvPr/>
            </p:nvSpPr>
            <p:spPr bwMode="auto">
              <a:xfrm>
                <a:off x="1716" y="2247"/>
                <a:ext cx="20" cy="32"/>
              </a:xfrm>
              <a:custGeom>
                <a:avLst/>
                <a:gdLst>
                  <a:gd name="T0" fmla="*/ 0 w 21600"/>
                  <a:gd name="T1" fmla="*/ 0 h 22285"/>
                  <a:gd name="T2" fmla="*/ 0 w 21600"/>
                  <a:gd name="T3" fmla="*/ 0 h 22285"/>
                  <a:gd name="T4" fmla="*/ 0 w 21600"/>
                  <a:gd name="T5" fmla="*/ 0 h 22285"/>
                  <a:gd name="T6" fmla="*/ 0 60000 65536"/>
                  <a:gd name="T7" fmla="*/ 0 60000 65536"/>
                  <a:gd name="T8" fmla="*/ 0 60000 65536"/>
                </a:gdLst>
                <a:ahLst/>
                <a:cxnLst>
                  <a:cxn ang="T6">
                    <a:pos x="T0" y="T1"/>
                  </a:cxn>
                  <a:cxn ang="T7">
                    <a:pos x="T2" y="T3"/>
                  </a:cxn>
                  <a:cxn ang="T8">
                    <a:pos x="T4" y="T5"/>
                  </a:cxn>
                </a:cxnLst>
                <a:rect l="0" t="0" r="r" b="b"/>
                <a:pathLst>
                  <a:path w="21600" h="22285" fill="none" extrusionOk="0">
                    <a:moveTo>
                      <a:pt x="21600" y="22284"/>
                    </a:moveTo>
                    <a:cubicBezTo>
                      <a:pt x="9670" y="22285"/>
                      <a:pt x="0" y="12614"/>
                      <a:pt x="0" y="685"/>
                    </a:cubicBezTo>
                    <a:cubicBezTo>
                      <a:pt x="0" y="456"/>
                      <a:pt x="3" y="228"/>
                      <a:pt x="10" y="-1"/>
                    </a:cubicBezTo>
                  </a:path>
                  <a:path w="21600" h="22285" stroke="0" extrusionOk="0">
                    <a:moveTo>
                      <a:pt x="21600" y="22284"/>
                    </a:moveTo>
                    <a:cubicBezTo>
                      <a:pt x="9670" y="22285"/>
                      <a:pt x="0" y="12614"/>
                      <a:pt x="0" y="685"/>
                    </a:cubicBezTo>
                    <a:cubicBezTo>
                      <a:pt x="0" y="456"/>
                      <a:pt x="3" y="228"/>
                      <a:pt x="10" y="-1"/>
                    </a:cubicBezTo>
                    <a:lnTo>
                      <a:pt x="21600" y="685"/>
                    </a:lnTo>
                    <a:lnTo>
                      <a:pt x="21600" y="22284"/>
                    </a:lnTo>
                    <a:close/>
                  </a:path>
                </a:pathLst>
              </a:custGeom>
              <a:solidFill>
                <a:srgbClr val="FFFFFF"/>
              </a:solidFill>
              <a:ln w="6350">
                <a:solidFill>
                  <a:srgbClr val="000000"/>
                </a:solidFill>
                <a:round/>
                <a:headEnd/>
                <a:tailEnd/>
              </a:ln>
            </p:spPr>
            <p:txBody>
              <a:bodyPr/>
              <a:lstStyle/>
              <a:p>
                <a:endParaRPr lang="ja-JP" altLang="en-US"/>
              </a:p>
            </p:txBody>
          </p:sp>
          <p:sp>
            <p:nvSpPr>
              <p:cNvPr id="41036" name="Arc 46"/>
              <p:cNvSpPr>
                <a:spLocks/>
              </p:cNvSpPr>
              <p:nvPr/>
            </p:nvSpPr>
            <p:spPr bwMode="auto">
              <a:xfrm>
                <a:off x="1716" y="2202"/>
                <a:ext cx="20"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21599"/>
                    </a:moveTo>
                    <a:cubicBezTo>
                      <a:pt x="-1" y="9670"/>
                      <a:pt x="9670" y="-1"/>
                      <a:pt x="21600" y="-1"/>
                    </a:cubicBezTo>
                  </a:path>
                  <a:path w="21600" h="21600" stroke="0" extrusionOk="0">
                    <a:moveTo>
                      <a:pt x="-1" y="21599"/>
                    </a:moveTo>
                    <a:cubicBezTo>
                      <a:pt x="-1" y="9670"/>
                      <a:pt x="9670" y="-1"/>
                      <a:pt x="21600" y="-1"/>
                    </a:cubicBezTo>
                    <a:lnTo>
                      <a:pt x="21600" y="21600"/>
                    </a:lnTo>
                    <a:lnTo>
                      <a:pt x="-1" y="21599"/>
                    </a:lnTo>
                    <a:close/>
                  </a:path>
                </a:pathLst>
              </a:custGeom>
              <a:solidFill>
                <a:srgbClr val="FFFFFF"/>
              </a:solidFill>
              <a:ln w="6350">
                <a:solidFill>
                  <a:srgbClr val="000000"/>
                </a:solidFill>
                <a:round/>
                <a:headEnd/>
                <a:tailEnd/>
              </a:ln>
            </p:spPr>
            <p:txBody>
              <a:bodyPr/>
              <a:lstStyle/>
              <a:p>
                <a:endParaRPr lang="ja-JP" altLang="en-US"/>
              </a:p>
            </p:txBody>
          </p:sp>
        </p:grpSp>
        <p:sp>
          <p:nvSpPr>
            <p:cNvPr id="40995" name="Freeform 47"/>
            <p:cNvSpPr>
              <a:spLocks/>
            </p:cNvSpPr>
            <p:nvPr/>
          </p:nvSpPr>
          <p:spPr bwMode="auto">
            <a:xfrm>
              <a:off x="2066479" y="2610073"/>
              <a:ext cx="147638" cy="152400"/>
            </a:xfrm>
            <a:custGeom>
              <a:avLst/>
              <a:gdLst>
                <a:gd name="T0" fmla="*/ 2147483647 w 93"/>
                <a:gd name="T1" fmla="*/ 0 h 96"/>
                <a:gd name="T2" fmla="*/ 0 w 93"/>
                <a:gd name="T3" fmla="*/ 2147483647 h 96"/>
                <a:gd name="T4" fmla="*/ 2147483647 w 93"/>
                <a:gd name="T5" fmla="*/ 2147483647 h 96"/>
                <a:gd name="T6" fmla="*/ 2147483647 w 93"/>
                <a:gd name="T7" fmla="*/ 2147483647 h 96"/>
                <a:gd name="T8" fmla="*/ 2147483647 w 93"/>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96">
                  <a:moveTo>
                    <a:pt x="85" y="0"/>
                  </a:moveTo>
                  <a:lnTo>
                    <a:pt x="0" y="86"/>
                  </a:lnTo>
                  <a:lnTo>
                    <a:pt x="9" y="96"/>
                  </a:lnTo>
                  <a:lnTo>
                    <a:pt x="93" y="9"/>
                  </a:lnTo>
                  <a:lnTo>
                    <a:pt x="85" y="0"/>
                  </a:lnTo>
                  <a:close/>
                </a:path>
              </a:pathLst>
            </a:custGeom>
            <a:solidFill>
              <a:srgbClr val="FFFFFF"/>
            </a:solidFill>
            <a:ln w="6350">
              <a:solidFill>
                <a:srgbClr val="000000"/>
              </a:solidFill>
              <a:prstDash val="solid"/>
              <a:round/>
              <a:headEnd/>
              <a:tailEnd/>
            </a:ln>
          </p:spPr>
          <p:txBody>
            <a:bodyPr/>
            <a:lstStyle/>
            <a:p>
              <a:endParaRPr lang="ja-JP" altLang="en-US"/>
            </a:p>
          </p:txBody>
        </p:sp>
        <p:grpSp>
          <p:nvGrpSpPr>
            <p:cNvPr id="40996" name="Group 48"/>
            <p:cNvGrpSpPr>
              <a:grpSpLocks/>
            </p:cNvGrpSpPr>
            <p:nvPr/>
          </p:nvGrpSpPr>
          <p:grpSpPr bwMode="auto">
            <a:xfrm>
              <a:off x="1834704" y="2648173"/>
              <a:ext cx="57150" cy="130175"/>
              <a:chOff x="1424" y="2197"/>
              <a:chExt cx="36" cy="82"/>
            </a:xfrm>
          </p:grpSpPr>
          <p:sp>
            <p:nvSpPr>
              <p:cNvPr id="41031" name="Rectangle 49"/>
              <p:cNvSpPr>
                <a:spLocks noChangeArrowheads="1"/>
              </p:cNvSpPr>
              <p:nvPr/>
            </p:nvSpPr>
            <p:spPr bwMode="auto">
              <a:xfrm>
                <a:off x="1424" y="2197"/>
                <a:ext cx="23" cy="82"/>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sp>
            <p:nvSpPr>
              <p:cNvPr id="41032" name="Arc 50"/>
              <p:cNvSpPr>
                <a:spLocks/>
              </p:cNvSpPr>
              <p:nvPr/>
            </p:nvSpPr>
            <p:spPr bwMode="auto">
              <a:xfrm>
                <a:off x="1438" y="2242"/>
                <a:ext cx="22" cy="32"/>
              </a:xfrm>
              <a:custGeom>
                <a:avLst/>
                <a:gdLst>
                  <a:gd name="T0" fmla="*/ 0 w 21600"/>
                  <a:gd name="T1" fmla="*/ 0 h 22285"/>
                  <a:gd name="T2" fmla="*/ 0 w 21600"/>
                  <a:gd name="T3" fmla="*/ 0 h 22285"/>
                  <a:gd name="T4" fmla="*/ 0 w 21600"/>
                  <a:gd name="T5" fmla="*/ 0 h 22285"/>
                  <a:gd name="T6" fmla="*/ 0 60000 65536"/>
                  <a:gd name="T7" fmla="*/ 0 60000 65536"/>
                  <a:gd name="T8" fmla="*/ 0 60000 65536"/>
                </a:gdLst>
                <a:ahLst/>
                <a:cxnLst>
                  <a:cxn ang="T6">
                    <a:pos x="T0" y="T1"/>
                  </a:cxn>
                  <a:cxn ang="T7">
                    <a:pos x="T2" y="T3"/>
                  </a:cxn>
                  <a:cxn ang="T8">
                    <a:pos x="T4" y="T5"/>
                  </a:cxn>
                </a:cxnLst>
                <a:rect l="0" t="0" r="r" b="b"/>
                <a:pathLst>
                  <a:path w="21600" h="22285" fill="none" extrusionOk="0">
                    <a:moveTo>
                      <a:pt x="21589" y="-1"/>
                    </a:moveTo>
                    <a:cubicBezTo>
                      <a:pt x="21596" y="228"/>
                      <a:pt x="21600" y="456"/>
                      <a:pt x="21600" y="685"/>
                    </a:cubicBezTo>
                    <a:cubicBezTo>
                      <a:pt x="21600" y="12614"/>
                      <a:pt x="11929" y="22285"/>
                      <a:pt x="-1" y="22285"/>
                    </a:cubicBezTo>
                  </a:path>
                  <a:path w="21600" h="22285" stroke="0" extrusionOk="0">
                    <a:moveTo>
                      <a:pt x="21589" y="-1"/>
                    </a:moveTo>
                    <a:cubicBezTo>
                      <a:pt x="21596" y="228"/>
                      <a:pt x="21600" y="456"/>
                      <a:pt x="21600" y="685"/>
                    </a:cubicBezTo>
                    <a:cubicBezTo>
                      <a:pt x="21600" y="12614"/>
                      <a:pt x="11929" y="22285"/>
                      <a:pt x="-1" y="22285"/>
                    </a:cubicBezTo>
                    <a:lnTo>
                      <a:pt x="0" y="685"/>
                    </a:lnTo>
                    <a:lnTo>
                      <a:pt x="21589" y="-1"/>
                    </a:lnTo>
                    <a:close/>
                  </a:path>
                </a:pathLst>
              </a:custGeom>
              <a:solidFill>
                <a:srgbClr val="FFFFFF"/>
              </a:solidFill>
              <a:ln w="6350">
                <a:solidFill>
                  <a:srgbClr val="000000"/>
                </a:solidFill>
                <a:round/>
                <a:headEnd/>
                <a:tailEnd/>
              </a:ln>
            </p:spPr>
            <p:txBody>
              <a:bodyPr/>
              <a:lstStyle/>
              <a:p>
                <a:endParaRPr lang="ja-JP" altLang="en-US"/>
              </a:p>
            </p:txBody>
          </p:sp>
          <p:sp>
            <p:nvSpPr>
              <p:cNvPr id="41033" name="Arc 51"/>
              <p:cNvSpPr>
                <a:spLocks/>
              </p:cNvSpPr>
              <p:nvPr/>
            </p:nvSpPr>
            <p:spPr bwMode="auto">
              <a:xfrm>
                <a:off x="1440" y="2197"/>
                <a:ext cx="20" cy="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rgbClr val="FFFFFF"/>
              </a:solidFill>
              <a:ln w="6350">
                <a:solidFill>
                  <a:srgbClr val="000000"/>
                </a:solidFill>
                <a:round/>
                <a:headEnd/>
                <a:tailEnd/>
              </a:ln>
            </p:spPr>
            <p:txBody>
              <a:bodyPr/>
              <a:lstStyle/>
              <a:p>
                <a:endParaRPr lang="ja-JP" altLang="en-US"/>
              </a:p>
            </p:txBody>
          </p:sp>
        </p:grpSp>
        <p:sp>
          <p:nvSpPr>
            <p:cNvPr id="40997" name="Rectangle 52"/>
            <p:cNvSpPr>
              <a:spLocks noChangeArrowheads="1"/>
            </p:cNvSpPr>
            <p:nvPr/>
          </p:nvSpPr>
          <p:spPr bwMode="auto">
            <a:xfrm>
              <a:off x="907604" y="2624361"/>
              <a:ext cx="274638" cy="192087"/>
            </a:xfrm>
            <a:prstGeom prst="rect">
              <a:avLst/>
            </a:prstGeom>
            <a:solidFill>
              <a:srgbClr val="BB0000"/>
            </a:solidFill>
            <a:ln w="6350">
              <a:solidFill>
                <a:srgbClr val="770000"/>
              </a:solidFill>
              <a:miter lim="800000"/>
              <a:headEnd/>
              <a:tailEnd/>
            </a:ln>
          </p:spPr>
          <p:txBody>
            <a:bodyPr/>
            <a:lstStyle/>
            <a:p>
              <a:endParaRPr lang="ja-JP" altLang="en-US">
                <a:solidFill>
                  <a:srgbClr val="000000"/>
                </a:solidFill>
              </a:endParaRPr>
            </a:p>
          </p:txBody>
        </p:sp>
        <p:sp>
          <p:nvSpPr>
            <p:cNvPr id="40998" name="Line 53"/>
            <p:cNvSpPr>
              <a:spLocks noChangeShapeType="1"/>
            </p:cNvSpPr>
            <p:nvPr/>
          </p:nvSpPr>
          <p:spPr bwMode="auto">
            <a:xfrm flipH="1">
              <a:off x="1188592" y="2708498"/>
              <a:ext cx="555625" cy="1588"/>
            </a:xfrm>
            <a:prstGeom prst="line">
              <a:avLst/>
            </a:prstGeom>
            <a:noFill/>
            <a:ln w="20638">
              <a:solidFill>
                <a:srgbClr val="FF66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0999" name="Oval 54"/>
            <p:cNvSpPr>
              <a:spLocks noChangeArrowheads="1"/>
            </p:cNvSpPr>
            <p:nvPr/>
          </p:nvSpPr>
          <p:spPr bwMode="auto">
            <a:xfrm>
              <a:off x="1350517" y="2487836"/>
              <a:ext cx="217487" cy="236537"/>
            </a:xfrm>
            <a:prstGeom prst="ellipse">
              <a:avLst/>
            </a:prstGeom>
            <a:solidFill>
              <a:srgbClr val="FFFFFF"/>
            </a:solidFill>
            <a:ln w="20638">
              <a:solidFill>
                <a:srgbClr val="FF6600"/>
              </a:solidFill>
              <a:round/>
              <a:headEnd/>
              <a:tailEnd/>
            </a:ln>
          </p:spPr>
          <p:txBody>
            <a:bodyPr/>
            <a:lstStyle/>
            <a:p>
              <a:endParaRPr lang="ja-JP" altLang="en-US">
                <a:solidFill>
                  <a:srgbClr val="000000"/>
                </a:solidFill>
              </a:endParaRPr>
            </a:p>
          </p:txBody>
        </p:sp>
        <p:sp>
          <p:nvSpPr>
            <p:cNvPr id="41000" name="Freeform 55"/>
            <p:cNvSpPr>
              <a:spLocks/>
            </p:cNvSpPr>
            <p:nvPr/>
          </p:nvSpPr>
          <p:spPr bwMode="auto">
            <a:xfrm>
              <a:off x="2144267" y="2708498"/>
              <a:ext cx="301625" cy="673100"/>
            </a:xfrm>
            <a:custGeom>
              <a:avLst/>
              <a:gdLst>
                <a:gd name="T0" fmla="*/ 2147483647 w 190"/>
                <a:gd name="T1" fmla="*/ 0 h 424"/>
                <a:gd name="T2" fmla="*/ 0 w 190"/>
                <a:gd name="T3" fmla="*/ 0 h 424"/>
                <a:gd name="T4" fmla="*/ 0 w 190"/>
                <a:gd name="T5" fmla="*/ 2147483647 h 424"/>
                <a:gd name="T6" fmla="*/ 0 60000 65536"/>
                <a:gd name="T7" fmla="*/ 0 60000 65536"/>
                <a:gd name="T8" fmla="*/ 0 60000 65536"/>
              </a:gdLst>
              <a:ahLst/>
              <a:cxnLst>
                <a:cxn ang="T6">
                  <a:pos x="T0" y="T1"/>
                </a:cxn>
                <a:cxn ang="T7">
                  <a:pos x="T2" y="T3"/>
                </a:cxn>
                <a:cxn ang="T8">
                  <a:pos x="T4" y="T5"/>
                </a:cxn>
              </a:cxnLst>
              <a:rect l="0" t="0" r="r" b="b"/>
              <a:pathLst>
                <a:path w="190" h="424">
                  <a:moveTo>
                    <a:pt x="190" y="0"/>
                  </a:moveTo>
                  <a:lnTo>
                    <a:pt x="0" y="0"/>
                  </a:lnTo>
                  <a:lnTo>
                    <a:pt x="0" y="424"/>
                  </a:lnTo>
                </a:path>
              </a:pathLst>
            </a:custGeom>
            <a:noFill/>
            <a:ln w="20638">
              <a:solidFill>
                <a:srgbClr val="EE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41001" name="Line 56"/>
            <p:cNvSpPr>
              <a:spLocks noChangeShapeType="1"/>
            </p:cNvSpPr>
            <p:nvPr/>
          </p:nvSpPr>
          <p:spPr bwMode="auto">
            <a:xfrm flipH="1">
              <a:off x="2010917" y="3060923"/>
              <a:ext cx="112712" cy="1588"/>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1002" name="Line 57"/>
            <p:cNvSpPr>
              <a:spLocks noChangeShapeType="1"/>
            </p:cNvSpPr>
            <p:nvPr/>
          </p:nvSpPr>
          <p:spPr bwMode="auto">
            <a:xfrm flipH="1">
              <a:off x="2179192" y="3060923"/>
              <a:ext cx="141287" cy="1588"/>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1003" name="Rectangle 58"/>
            <p:cNvSpPr>
              <a:spLocks noChangeArrowheads="1"/>
            </p:cNvSpPr>
            <p:nvPr/>
          </p:nvSpPr>
          <p:spPr bwMode="auto">
            <a:xfrm>
              <a:off x="1723579" y="2700561"/>
              <a:ext cx="26988" cy="23812"/>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sp>
          <p:nvSpPr>
            <p:cNvPr id="41004" name="Rectangle 59"/>
            <p:cNvSpPr>
              <a:spLocks noChangeArrowheads="1"/>
            </p:cNvSpPr>
            <p:nvPr/>
          </p:nvSpPr>
          <p:spPr bwMode="auto">
            <a:xfrm>
              <a:off x="2671317" y="1340073"/>
              <a:ext cx="20637" cy="107950"/>
            </a:xfrm>
            <a:prstGeom prst="rect">
              <a:avLst/>
            </a:prstGeom>
            <a:solidFill>
              <a:srgbClr val="0000EE"/>
            </a:solidFill>
            <a:ln w="6350">
              <a:solidFill>
                <a:srgbClr val="000000"/>
              </a:solidFill>
              <a:miter lim="800000"/>
              <a:headEnd/>
              <a:tailEnd/>
            </a:ln>
          </p:spPr>
          <p:txBody>
            <a:bodyPr/>
            <a:lstStyle/>
            <a:p>
              <a:endParaRPr lang="ja-JP" altLang="en-US">
                <a:solidFill>
                  <a:srgbClr val="000000"/>
                </a:solidFill>
              </a:endParaRPr>
            </a:p>
          </p:txBody>
        </p:sp>
        <p:sp>
          <p:nvSpPr>
            <p:cNvPr id="41005" name="Rectangle 60"/>
            <p:cNvSpPr>
              <a:spLocks noChangeArrowheads="1"/>
            </p:cNvSpPr>
            <p:nvPr/>
          </p:nvSpPr>
          <p:spPr bwMode="auto">
            <a:xfrm>
              <a:off x="2714179" y="1333723"/>
              <a:ext cx="371475" cy="160338"/>
            </a:xfrm>
            <a:prstGeom prst="rect">
              <a:avLst/>
            </a:prstGeom>
            <a:solidFill>
              <a:srgbClr val="003399"/>
            </a:solidFill>
            <a:ln w="6350">
              <a:solidFill>
                <a:srgbClr val="000000"/>
              </a:solidFill>
              <a:miter lim="800000"/>
              <a:headEnd/>
              <a:tailEnd/>
            </a:ln>
          </p:spPr>
          <p:txBody>
            <a:bodyPr/>
            <a:lstStyle/>
            <a:p>
              <a:endParaRPr lang="ja-JP" altLang="en-US">
                <a:solidFill>
                  <a:srgbClr val="000000"/>
                </a:solidFill>
              </a:endParaRPr>
            </a:p>
          </p:txBody>
        </p:sp>
        <p:sp>
          <p:nvSpPr>
            <p:cNvPr id="41006" name="Line 61"/>
            <p:cNvSpPr>
              <a:spLocks noChangeShapeType="1"/>
            </p:cNvSpPr>
            <p:nvPr/>
          </p:nvSpPr>
          <p:spPr bwMode="auto">
            <a:xfrm>
              <a:off x="1941067" y="1257523"/>
              <a:ext cx="34925" cy="274638"/>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41007" name="Rectangle 62"/>
            <p:cNvSpPr>
              <a:spLocks noChangeArrowheads="1"/>
            </p:cNvSpPr>
            <p:nvPr/>
          </p:nvSpPr>
          <p:spPr bwMode="auto">
            <a:xfrm>
              <a:off x="2498279" y="1060673"/>
              <a:ext cx="1174229" cy="18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1000">
                  <a:solidFill>
                    <a:srgbClr val="000000"/>
                  </a:solidFill>
                  <a:latin typeface="Arial" charset="0"/>
                  <a:sym typeface="Times" charset="0"/>
                </a:rPr>
                <a:t>MASTER LASER</a:t>
              </a:r>
              <a:endParaRPr kumimoji="0" lang="en-US" altLang="ja-JP">
                <a:solidFill>
                  <a:srgbClr val="000000"/>
                </a:solidFill>
                <a:sym typeface="Times" charset="0"/>
              </a:endParaRPr>
            </a:p>
          </p:txBody>
        </p:sp>
        <p:sp>
          <p:nvSpPr>
            <p:cNvPr id="41008" name="Rectangle 63"/>
            <p:cNvSpPr>
              <a:spLocks noChangeArrowheads="1"/>
            </p:cNvSpPr>
            <p:nvPr/>
          </p:nvSpPr>
          <p:spPr bwMode="auto">
            <a:xfrm>
              <a:off x="1817242" y="1128936"/>
              <a:ext cx="60808" cy="12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700">
                  <a:solidFill>
                    <a:srgbClr val="000000"/>
                  </a:solidFill>
                  <a:latin typeface="Symbol" charset="0"/>
                  <a:sym typeface="Symbol" charset="0"/>
                </a:rPr>
                <a:t>l</a:t>
              </a:r>
              <a:endParaRPr kumimoji="0" lang="en-US" altLang="ja-JP">
                <a:solidFill>
                  <a:srgbClr val="000000"/>
                </a:solidFill>
                <a:sym typeface="Times" charset="0"/>
              </a:endParaRPr>
            </a:p>
          </p:txBody>
        </p:sp>
        <p:sp>
          <p:nvSpPr>
            <p:cNvPr id="41009" name="Rectangle 64"/>
            <p:cNvSpPr>
              <a:spLocks noChangeArrowheads="1"/>
            </p:cNvSpPr>
            <p:nvPr/>
          </p:nvSpPr>
          <p:spPr bwMode="auto">
            <a:xfrm>
              <a:off x="1866454" y="1106711"/>
              <a:ext cx="349649" cy="12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700">
                  <a:solidFill>
                    <a:srgbClr val="000000"/>
                  </a:solidFill>
                  <a:latin typeface="Arial" charset="0"/>
                  <a:sym typeface="Times" charset="0"/>
                </a:rPr>
                <a:t>/2 plate</a:t>
              </a:r>
              <a:endParaRPr kumimoji="0" lang="en-US" altLang="ja-JP">
                <a:solidFill>
                  <a:srgbClr val="000000"/>
                </a:solidFill>
                <a:sym typeface="Times" charset="0"/>
              </a:endParaRPr>
            </a:p>
          </p:txBody>
        </p:sp>
        <p:sp>
          <p:nvSpPr>
            <p:cNvPr id="41010" name="Rectangle 65"/>
            <p:cNvSpPr>
              <a:spLocks noChangeArrowheads="1"/>
            </p:cNvSpPr>
            <p:nvPr/>
          </p:nvSpPr>
          <p:spPr bwMode="auto">
            <a:xfrm>
              <a:off x="2547493" y="2200498"/>
              <a:ext cx="1013968" cy="18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1000">
                  <a:solidFill>
                    <a:srgbClr val="000000"/>
                  </a:solidFill>
                  <a:latin typeface="Arial" charset="0"/>
                  <a:sym typeface="Times" charset="0"/>
                </a:rPr>
                <a:t>Yb-doped DCF</a:t>
              </a:r>
              <a:endParaRPr kumimoji="0" lang="en-US" altLang="ja-JP">
                <a:solidFill>
                  <a:srgbClr val="000000"/>
                </a:solidFill>
                <a:sym typeface="Times" charset="0"/>
              </a:endParaRPr>
            </a:p>
          </p:txBody>
        </p:sp>
        <p:grpSp>
          <p:nvGrpSpPr>
            <p:cNvPr id="41011" name="Group 66"/>
            <p:cNvGrpSpPr>
              <a:grpSpLocks/>
            </p:cNvGrpSpPr>
            <p:nvPr/>
          </p:nvGrpSpPr>
          <p:grpSpPr bwMode="auto">
            <a:xfrm>
              <a:off x="2109342" y="3205386"/>
              <a:ext cx="84137" cy="230187"/>
              <a:chOff x="1597" y="2548"/>
              <a:chExt cx="53" cy="145"/>
            </a:xfrm>
          </p:grpSpPr>
          <p:sp>
            <p:nvSpPr>
              <p:cNvPr id="41029" name="Freeform 67"/>
              <p:cNvSpPr>
                <a:spLocks/>
              </p:cNvSpPr>
              <p:nvPr/>
            </p:nvSpPr>
            <p:spPr bwMode="auto">
              <a:xfrm>
                <a:off x="1597" y="2625"/>
                <a:ext cx="53" cy="68"/>
              </a:xfrm>
              <a:custGeom>
                <a:avLst/>
                <a:gdLst>
                  <a:gd name="T0" fmla="*/ 27 w 53"/>
                  <a:gd name="T1" fmla="*/ 68 h 68"/>
                  <a:gd name="T2" fmla="*/ 0 w 53"/>
                  <a:gd name="T3" fmla="*/ 0 h 68"/>
                  <a:gd name="T4" fmla="*/ 53 w 53"/>
                  <a:gd name="T5" fmla="*/ 0 h 68"/>
                  <a:gd name="T6" fmla="*/ 27 w 53"/>
                  <a:gd name="T7" fmla="*/ 68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68">
                    <a:moveTo>
                      <a:pt x="27" y="68"/>
                    </a:moveTo>
                    <a:lnTo>
                      <a:pt x="0" y="0"/>
                    </a:lnTo>
                    <a:lnTo>
                      <a:pt x="53" y="0"/>
                    </a:lnTo>
                    <a:lnTo>
                      <a:pt x="27" y="68"/>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30" name="Line 68"/>
              <p:cNvSpPr>
                <a:spLocks noChangeShapeType="1"/>
              </p:cNvSpPr>
              <p:nvPr/>
            </p:nvSpPr>
            <p:spPr bwMode="auto">
              <a:xfrm>
                <a:off x="1619" y="2548"/>
                <a:ext cx="1" cy="106"/>
              </a:xfrm>
              <a:prstGeom prst="line">
                <a:avLst/>
              </a:prstGeom>
              <a:noFill/>
              <a:ln w="20638">
                <a:solidFill>
                  <a:srgbClr val="FF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
          <p:nvSpPr>
            <p:cNvPr id="41012" name="Rectangle 69"/>
            <p:cNvSpPr>
              <a:spLocks noChangeArrowheads="1"/>
            </p:cNvSpPr>
            <p:nvPr/>
          </p:nvSpPr>
          <p:spPr bwMode="auto">
            <a:xfrm>
              <a:off x="2231579" y="3192686"/>
              <a:ext cx="349649" cy="14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800">
                  <a:solidFill>
                    <a:srgbClr val="000000"/>
                  </a:solidFill>
                  <a:latin typeface="Arial" charset="0"/>
                  <a:sym typeface="Times" charset="0"/>
                </a:rPr>
                <a:t>output</a:t>
              </a:r>
              <a:endParaRPr kumimoji="0" lang="en-US" altLang="ja-JP">
                <a:solidFill>
                  <a:srgbClr val="000000"/>
                </a:solidFill>
                <a:sym typeface="Times" charset="0"/>
              </a:endParaRPr>
            </a:p>
          </p:txBody>
        </p:sp>
        <p:sp>
          <p:nvSpPr>
            <p:cNvPr id="41013" name="Rectangle 70"/>
            <p:cNvSpPr>
              <a:spLocks noChangeArrowheads="1"/>
            </p:cNvSpPr>
            <p:nvPr/>
          </p:nvSpPr>
          <p:spPr bwMode="auto">
            <a:xfrm>
              <a:off x="1936304" y="2483073"/>
              <a:ext cx="684095" cy="12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700">
                  <a:solidFill>
                    <a:srgbClr val="000000"/>
                  </a:solidFill>
                  <a:latin typeface="Arial" charset="0"/>
                  <a:sym typeface="Times" charset="0"/>
                </a:rPr>
                <a:t>dichroic mirror</a:t>
              </a:r>
              <a:endParaRPr kumimoji="0" lang="en-US" altLang="ja-JP">
                <a:solidFill>
                  <a:srgbClr val="000000"/>
                </a:solidFill>
                <a:sym typeface="Times" charset="0"/>
              </a:endParaRPr>
            </a:p>
          </p:txBody>
        </p:sp>
        <p:sp>
          <p:nvSpPr>
            <p:cNvPr id="41014" name="Rectangle 71"/>
            <p:cNvSpPr>
              <a:spLocks noChangeArrowheads="1"/>
            </p:cNvSpPr>
            <p:nvPr/>
          </p:nvSpPr>
          <p:spPr bwMode="auto">
            <a:xfrm>
              <a:off x="637729" y="2222723"/>
              <a:ext cx="878872" cy="18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1000">
                  <a:solidFill>
                    <a:srgbClr val="000000"/>
                  </a:solidFill>
                  <a:latin typeface="Arial" charset="0"/>
                  <a:sym typeface="Times" charset="0"/>
                </a:rPr>
                <a:t>fiber-coupled</a:t>
              </a:r>
              <a:endParaRPr kumimoji="0" lang="en-US" altLang="ja-JP">
                <a:solidFill>
                  <a:srgbClr val="000000"/>
                </a:solidFill>
                <a:sym typeface="Times" charset="0"/>
              </a:endParaRPr>
            </a:p>
          </p:txBody>
        </p:sp>
        <p:sp>
          <p:nvSpPr>
            <p:cNvPr id="41015" name="Rectangle 72"/>
            <p:cNvSpPr>
              <a:spLocks noChangeArrowheads="1"/>
            </p:cNvSpPr>
            <p:nvPr/>
          </p:nvSpPr>
          <p:spPr bwMode="auto">
            <a:xfrm>
              <a:off x="637729" y="2383061"/>
              <a:ext cx="760253" cy="18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1000">
                  <a:solidFill>
                    <a:srgbClr val="000000"/>
                  </a:solidFill>
                  <a:latin typeface="Arial" charset="0"/>
                  <a:sym typeface="Times" charset="0"/>
                </a:rPr>
                <a:t>    LD-array</a:t>
              </a:r>
              <a:endParaRPr kumimoji="0" lang="en-US" altLang="ja-JP">
                <a:solidFill>
                  <a:srgbClr val="000000"/>
                </a:solidFill>
                <a:sym typeface="Times" charset="0"/>
              </a:endParaRPr>
            </a:p>
          </p:txBody>
        </p:sp>
        <p:sp>
          <p:nvSpPr>
            <p:cNvPr id="41016" name="Rectangle 73"/>
            <p:cNvSpPr>
              <a:spLocks noChangeArrowheads="1"/>
            </p:cNvSpPr>
            <p:nvPr/>
          </p:nvSpPr>
          <p:spPr bwMode="auto">
            <a:xfrm>
              <a:off x="2379217" y="3010123"/>
              <a:ext cx="547276" cy="12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700">
                  <a:solidFill>
                    <a:srgbClr val="000000"/>
                  </a:solidFill>
                  <a:latin typeface="Arial" charset="0"/>
                  <a:sym typeface="Times" charset="0"/>
                </a:rPr>
                <a:t>spatial filter</a:t>
              </a:r>
              <a:endParaRPr kumimoji="0" lang="en-US" altLang="ja-JP">
                <a:solidFill>
                  <a:srgbClr val="000000"/>
                </a:solidFill>
                <a:sym typeface="Times" charset="0"/>
              </a:endParaRPr>
            </a:p>
          </p:txBody>
        </p:sp>
        <p:sp>
          <p:nvSpPr>
            <p:cNvPr id="41017" name="Rectangle 74"/>
            <p:cNvSpPr>
              <a:spLocks noChangeArrowheads="1"/>
            </p:cNvSpPr>
            <p:nvPr/>
          </p:nvSpPr>
          <p:spPr bwMode="auto">
            <a:xfrm>
              <a:off x="1182242" y="2686273"/>
              <a:ext cx="55562" cy="60325"/>
            </a:xfrm>
            <a:prstGeom prst="rect">
              <a:avLst/>
            </a:prstGeom>
            <a:solidFill>
              <a:srgbClr val="BB0000"/>
            </a:solidFill>
            <a:ln w="6350">
              <a:solidFill>
                <a:srgbClr val="AA0000"/>
              </a:solidFill>
              <a:miter lim="800000"/>
              <a:headEnd/>
              <a:tailEnd/>
            </a:ln>
          </p:spPr>
          <p:txBody>
            <a:bodyPr/>
            <a:lstStyle/>
            <a:p>
              <a:endParaRPr lang="ja-JP" altLang="en-US">
                <a:solidFill>
                  <a:srgbClr val="000000"/>
                </a:solidFill>
              </a:endParaRPr>
            </a:p>
          </p:txBody>
        </p:sp>
        <p:sp>
          <p:nvSpPr>
            <p:cNvPr id="41018" name="Rectangle 75"/>
            <p:cNvSpPr>
              <a:spLocks/>
            </p:cNvSpPr>
            <p:nvPr/>
          </p:nvSpPr>
          <p:spPr bwMode="auto">
            <a:xfrm>
              <a:off x="2428429" y="1746473"/>
              <a:ext cx="1201738" cy="1249363"/>
            </a:xfrm>
            <a:prstGeom prst="rect">
              <a:avLst/>
            </a:prstGeom>
            <a:noFill/>
            <a:ln w="9525">
              <a:solidFill>
                <a:schemeClr val="tx1"/>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ja-JP" altLang="en-US">
                <a:solidFill>
                  <a:srgbClr val="000000"/>
                </a:solidFill>
              </a:endParaRPr>
            </a:p>
          </p:txBody>
        </p:sp>
        <p:sp>
          <p:nvSpPr>
            <p:cNvPr id="49" name="Line 79"/>
            <p:cNvSpPr>
              <a:spLocks noChangeShapeType="1"/>
            </p:cNvSpPr>
            <p:nvPr/>
          </p:nvSpPr>
          <p:spPr bwMode="auto">
            <a:xfrm>
              <a:off x="1554930" y="1399294"/>
              <a:ext cx="1068612" cy="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solidFill>
                  <a:srgbClr val="000000"/>
                </a:solidFill>
                <a:latin typeface="+mn-lt"/>
                <a:ea typeface="+mn-ea"/>
                <a:cs typeface="+mn-cs"/>
              </a:endParaRPr>
            </a:p>
          </p:txBody>
        </p:sp>
        <p:sp>
          <p:nvSpPr>
            <p:cNvPr id="50" name="Line 80"/>
            <p:cNvSpPr>
              <a:spLocks noChangeShapeType="1"/>
            </p:cNvSpPr>
            <p:nvPr/>
          </p:nvSpPr>
          <p:spPr bwMode="auto">
            <a:xfrm flipH="1">
              <a:off x="1537186" y="1941650"/>
              <a:ext cx="914826" cy="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solidFill>
                  <a:srgbClr val="000000"/>
                </a:solidFill>
                <a:latin typeface="+mn-lt"/>
                <a:ea typeface="+mn-ea"/>
                <a:cs typeface="+mn-cs"/>
              </a:endParaRPr>
            </a:p>
          </p:txBody>
        </p:sp>
        <p:sp>
          <p:nvSpPr>
            <p:cNvPr id="51" name="Line 81"/>
            <p:cNvSpPr>
              <a:spLocks noChangeShapeType="1"/>
            </p:cNvSpPr>
            <p:nvPr/>
          </p:nvSpPr>
          <p:spPr bwMode="auto">
            <a:xfrm flipV="1">
              <a:off x="1543100" y="1395378"/>
              <a:ext cx="0" cy="534524"/>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solidFill>
                  <a:srgbClr val="000000"/>
                </a:solidFill>
                <a:latin typeface="+mn-lt"/>
                <a:ea typeface="+mn-ea"/>
                <a:cs typeface="+mn-cs"/>
              </a:endParaRPr>
            </a:p>
          </p:txBody>
        </p:sp>
        <p:sp>
          <p:nvSpPr>
            <p:cNvPr id="41022" name="Rectangle 82"/>
            <p:cNvSpPr>
              <a:spLocks noChangeArrowheads="1"/>
            </p:cNvSpPr>
            <p:nvPr/>
          </p:nvSpPr>
          <p:spPr bwMode="auto">
            <a:xfrm>
              <a:off x="2128392" y="1332136"/>
              <a:ext cx="219075" cy="130175"/>
            </a:xfrm>
            <a:prstGeom prst="rect">
              <a:avLst/>
            </a:prstGeom>
            <a:solidFill>
              <a:srgbClr val="FFFFFF"/>
            </a:solidFill>
            <a:ln w="6350">
              <a:solidFill>
                <a:srgbClr val="000000"/>
              </a:solidFill>
              <a:miter lim="800000"/>
              <a:headEnd/>
              <a:tailEnd/>
            </a:ln>
          </p:spPr>
          <p:txBody>
            <a:bodyPr/>
            <a:lstStyle/>
            <a:p>
              <a:endParaRPr kumimoji="0" lang="en-US" altLang="ja-JP">
                <a:solidFill>
                  <a:srgbClr val="000000"/>
                </a:solidFill>
                <a:sym typeface="Times" charset="0"/>
              </a:endParaRPr>
            </a:p>
          </p:txBody>
        </p:sp>
        <p:sp>
          <p:nvSpPr>
            <p:cNvPr id="41023" name="Rectangle 83"/>
            <p:cNvSpPr>
              <a:spLocks noChangeArrowheads="1"/>
            </p:cNvSpPr>
            <p:nvPr/>
          </p:nvSpPr>
          <p:spPr bwMode="auto">
            <a:xfrm>
              <a:off x="2139505" y="1343248"/>
              <a:ext cx="243233" cy="12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kumimoji="0" lang="en-US" altLang="ja-JP" sz="700">
                  <a:solidFill>
                    <a:srgbClr val="000000"/>
                  </a:solidFill>
                  <a:latin typeface="Arial" charset="0"/>
                  <a:sym typeface="Times" charset="0"/>
                </a:rPr>
                <a:t>EOM</a:t>
              </a:r>
              <a:endParaRPr kumimoji="0" lang="en-US" altLang="ja-JP">
                <a:solidFill>
                  <a:srgbClr val="000000"/>
                </a:solidFill>
                <a:sym typeface="Times" charset="0"/>
              </a:endParaRPr>
            </a:p>
          </p:txBody>
        </p:sp>
        <p:sp>
          <p:nvSpPr>
            <p:cNvPr id="41024" name="Rectangle 84"/>
            <p:cNvSpPr>
              <a:spLocks noChangeArrowheads="1"/>
            </p:cNvSpPr>
            <p:nvPr/>
          </p:nvSpPr>
          <p:spPr bwMode="auto">
            <a:xfrm>
              <a:off x="2410967" y="1325786"/>
              <a:ext cx="204787" cy="130175"/>
            </a:xfrm>
            <a:prstGeom prst="rect">
              <a:avLst/>
            </a:prstGeom>
            <a:solidFill>
              <a:srgbClr val="FFFFFF"/>
            </a:solidFill>
            <a:ln w="6350">
              <a:solidFill>
                <a:srgbClr val="000000"/>
              </a:solidFill>
              <a:miter lim="800000"/>
              <a:headEnd/>
              <a:tailEnd/>
            </a:ln>
          </p:spPr>
          <p:txBody>
            <a:bodyPr/>
            <a:lstStyle/>
            <a:p>
              <a:endParaRPr lang="ja-JP" altLang="en-US">
                <a:solidFill>
                  <a:srgbClr val="000000"/>
                </a:solidFill>
              </a:endParaRPr>
            </a:p>
          </p:txBody>
        </p:sp>
        <p:grpSp>
          <p:nvGrpSpPr>
            <p:cNvPr id="41025" name="Group 85"/>
            <p:cNvGrpSpPr>
              <a:grpSpLocks/>
            </p:cNvGrpSpPr>
            <p:nvPr/>
          </p:nvGrpSpPr>
          <p:grpSpPr bwMode="auto">
            <a:xfrm>
              <a:off x="2437954" y="1344836"/>
              <a:ext cx="139700" cy="92075"/>
              <a:chOff x="1801" y="1378"/>
              <a:chExt cx="88" cy="58"/>
            </a:xfrm>
          </p:grpSpPr>
          <p:sp>
            <p:nvSpPr>
              <p:cNvPr id="41027" name="Freeform 86"/>
              <p:cNvSpPr>
                <a:spLocks/>
              </p:cNvSpPr>
              <p:nvPr/>
            </p:nvSpPr>
            <p:spPr bwMode="auto">
              <a:xfrm>
                <a:off x="1801" y="1378"/>
                <a:ext cx="61" cy="58"/>
              </a:xfrm>
              <a:custGeom>
                <a:avLst/>
                <a:gdLst>
                  <a:gd name="T0" fmla="*/ 0 w 61"/>
                  <a:gd name="T1" fmla="*/ 29 h 58"/>
                  <a:gd name="T2" fmla="*/ 61 w 61"/>
                  <a:gd name="T3" fmla="*/ 0 h 58"/>
                  <a:gd name="T4" fmla="*/ 61 w 61"/>
                  <a:gd name="T5" fmla="*/ 58 h 58"/>
                  <a:gd name="T6" fmla="*/ 0 w 61"/>
                  <a:gd name="T7" fmla="*/ 29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8">
                    <a:moveTo>
                      <a:pt x="0" y="29"/>
                    </a:moveTo>
                    <a:lnTo>
                      <a:pt x="61" y="0"/>
                    </a:lnTo>
                    <a:lnTo>
                      <a:pt x="61" y="58"/>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p>
            </p:txBody>
          </p:sp>
          <p:sp>
            <p:nvSpPr>
              <p:cNvPr id="41028" name="Line 87"/>
              <p:cNvSpPr>
                <a:spLocks noChangeShapeType="1"/>
              </p:cNvSpPr>
              <p:nvPr/>
            </p:nvSpPr>
            <p:spPr bwMode="auto">
              <a:xfrm flipH="1">
                <a:off x="1823" y="1402"/>
                <a:ext cx="66" cy="1"/>
              </a:xfrm>
              <a:prstGeom prst="line">
                <a:avLst/>
              </a:prstGeom>
              <a:noFill/>
              <a:ln w="2063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ja-JP" altLang="en-US"/>
              </a:p>
            </p:txBody>
          </p:sp>
        </p:grpSp>
        <p:sp>
          <p:nvSpPr>
            <p:cNvPr id="56" name="Line 88"/>
            <p:cNvSpPr>
              <a:spLocks noChangeShapeType="1"/>
            </p:cNvSpPr>
            <p:nvPr/>
          </p:nvSpPr>
          <p:spPr bwMode="auto">
            <a:xfrm>
              <a:off x="2623542" y="1403210"/>
              <a:ext cx="74921" cy="0"/>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ja-JP" altLang="en-US">
                <a:solidFill>
                  <a:srgbClr val="000000"/>
                </a:solidFill>
                <a:latin typeface="+mn-lt"/>
                <a:ea typeface="+mn-ea"/>
                <a:cs typeface="+mn-cs"/>
              </a:endParaRPr>
            </a:p>
          </p:txBody>
        </p:sp>
      </p:grpSp>
      <p:sp>
        <p:nvSpPr>
          <p:cNvPr id="40967" name="テキスト ボックス 69"/>
          <p:cNvSpPr txBox="1">
            <a:spLocks noChangeArrowheads="1"/>
          </p:cNvSpPr>
          <p:nvPr/>
        </p:nvSpPr>
        <p:spPr bwMode="auto">
          <a:xfrm>
            <a:off x="1419225" y="3754438"/>
            <a:ext cx="1879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200"/>
              <a:t>double-clad D-shaped fiber</a:t>
            </a:r>
            <a:endParaRPr lang="ja-JP" altLang="en-US" sz="1200"/>
          </a:p>
        </p:txBody>
      </p:sp>
      <p:pic>
        <p:nvPicPr>
          <p:cNvPr id="40968" name="Picture 21"/>
          <p:cNvPicPr>
            <a:picLocks noChangeArrowheads="1"/>
          </p:cNvPicPr>
          <p:nvPr/>
        </p:nvPicPr>
        <p:blipFill>
          <a:blip r:embed="rId2">
            <a:extLst>
              <a:ext uri="{28A0092B-C50C-407E-A947-70E740481C1C}">
                <a14:useLocalDpi xmlns:a14="http://schemas.microsoft.com/office/drawing/2010/main" val="0"/>
              </a:ext>
            </a:extLst>
          </a:blip>
          <a:srcRect l="6274" t="15788" r="10146"/>
          <a:stretch>
            <a:fillRect/>
          </a:stretch>
        </p:blipFill>
        <p:spPr bwMode="auto">
          <a:xfrm>
            <a:off x="6070600" y="3869062"/>
            <a:ext cx="2791789" cy="235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69"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0" y="3952875"/>
            <a:ext cx="2101850"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70"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725" y="5414963"/>
            <a:ext cx="574675" cy="43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71"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338" y="5405438"/>
            <a:ext cx="522287"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5" name="AutoShape 100"/>
          <p:cNvSpPr>
            <a:spLocks noChangeArrowheads="1"/>
          </p:cNvSpPr>
          <p:nvPr/>
        </p:nvSpPr>
        <p:spPr bwMode="auto">
          <a:xfrm>
            <a:off x="4883150" y="5543550"/>
            <a:ext cx="260350" cy="209550"/>
          </a:xfrm>
          <a:prstGeom prst="rightArrow">
            <a:avLst>
              <a:gd name="adj1" fmla="val 50000"/>
              <a:gd name="adj2" fmla="val 31250"/>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76" name="Rectangle 1035"/>
          <p:cNvSpPr>
            <a:spLocks/>
          </p:cNvSpPr>
          <p:nvPr/>
        </p:nvSpPr>
        <p:spPr bwMode="auto">
          <a:xfrm>
            <a:off x="6836932" y="3453607"/>
            <a:ext cx="1646237" cy="51276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r>
              <a:rPr lang="en-US" altLang="ja-JP" sz="1600" dirty="0">
                <a:solidFill>
                  <a:srgbClr val="FF0000"/>
                </a:solidFill>
                <a:latin typeface="Helvetica"/>
                <a:ea typeface="+mn-ea"/>
                <a:cs typeface="Helvetica"/>
              </a:rPr>
              <a:t>12W@14W</a:t>
            </a:r>
            <a:endParaRPr lang="ja-JP" altLang="en-US" sz="1600" dirty="0">
              <a:solidFill>
                <a:srgbClr val="FF0000"/>
              </a:solidFill>
              <a:latin typeface="Helvetica"/>
              <a:ea typeface="+mn-ea"/>
              <a:cs typeface="Helvetica"/>
            </a:endParaRPr>
          </a:p>
        </p:txBody>
      </p:sp>
      <p:sp>
        <p:nvSpPr>
          <p:cNvPr id="40974" name="テキスト ボックス 2"/>
          <p:cNvSpPr txBox="1">
            <a:spLocks noChangeArrowheads="1"/>
          </p:cNvSpPr>
          <p:nvPr/>
        </p:nvSpPr>
        <p:spPr bwMode="auto">
          <a:xfrm>
            <a:off x="4403725" y="1393825"/>
            <a:ext cx="2987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a:t>
            </a:r>
            <a:r>
              <a:rPr lang="ja-JP" altLang="en-US" sz="1800"/>
              <a:t>　</a:t>
            </a:r>
            <a:r>
              <a:rPr lang="en-US" altLang="ja-JP" sz="1800"/>
              <a:t>DECIGO</a:t>
            </a:r>
            <a:r>
              <a:rPr lang="ja-JP" altLang="en-US" sz="1800"/>
              <a:t>と同性能が必要？</a:t>
            </a:r>
          </a:p>
        </p:txBody>
      </p:sp>
      <p:sp>
        <p:nvSpPr>
          <p:cNvPr id="77" name="角丸四角形 76"/>
          <p:cNvSpPr/>
          <p:nvPr/>
        </p:nvSpPr>
        <p:spPr>
          <a:xfrm>
            <a:off x="893763" y="2870200"/>
            <a:ext cx="8139112" cy="3573463"/>
          </a:xfrm>
          <a:prstGeom prst="roundRect">
            <a:avLst/>
          </a:prstGeom>
          <a:noFill/>
          <a:ln>
            <a:solidFill>
              <a:srgbClr val="00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0976" name="テキスト ボックス 6"/>
          <p:cNvSpPr txBox="1">
            <a:spLocks noChangeArrowheads="1"/>
          </p:cNvSpPr>
          <p:nvPr/>
        </p:nvSpPr>
        <p:spPr bwMode="auto">
          <a:xfrm>
            <a:off x="1630363" y="2644775"/>
            <a:ext cx="25701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2000"/>
              <a:t>以前の研究　</a:t>
            </a:r>
            <a:r>
              <a:rPr lang="en-US" altLang="ja-JP" sz="2000"/>
              <a:t>(2006</a:t>
            </a:r>
            <a:r>
              <a:rPr lang="ja-JP" altLang="en-US" sz="2000"/>
              <a:t>年</a:t>
            </a:r>
            <a:r>
              <a:rPr lang="en-US" altLang="ja-JP" sz="2000"/>
              <a:t>)</a:t>
            </a:r>
            <a:endParaRPr lang="ja-JP" altLang="en-US" sz="2000"/>
          </a:p>
        </p:txBody>
      </p:sp>
      <p:sp>
        <p:nvSpPr>
          <p:cNvPr id="40977" name="テキスト ボックス 77"/>
          <p:cNvSpPr txBox="1">
            <a:spLocks noChangeArrowheads="1"/>
          </p:cNvSpPr>
          <p:nvPr/>
        </p:nvSpPr>
        <p:spPr bwMode="auto">
          <a:xfrm>
            <a:off x="1925638" y="3063875"/>
            <a:ext cx="4254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a:t>fiber-MOPA</a:t>
            </a:r>
            <a:r>
              <a:rPr lang="ja-JP" altLang="en-US" sz="1800"/>
              <a:t>で　</a:t>
            </a:r>
            <a:r>
              <a:rPr lang="en-US" altLang="ja-JP" sz="1800">
                <a:solidFill>
                  <a:srgbClr val="FF0000"/>
                </a:solidFill>
              </a:rPr>
              <a:t>12W@1μm</a:t>
            </a:r>
            <a:r>
              <a:rPr lang="en-US" altLang="ja-JP" sz="1800"/>
              <a:t>,   </a:t>
            </a:r>
            <a:r>
              <a:rPr lang="en-US" altLang="ja-JP" sz="1800">
                <a:solidFill>
                  <a:srgbClr val="008000"/>
                </a:solidFill>
              </a:rPr>
              <a:t>2.6W@0.5μm</a:t>
            </a:r>
            <a:endParaRPr lang="ja-JP" altLang="en-US" sz="1800">
              <a:solidFill>
                <a:srgbClr val="008000"/>
              </a:solidFill>
            </a:endParaRPr>
          </a:p>
        </p:txBody>
      </p:sp>
      <p:sp>
        <p:nvSpPr>
          <p:cNvPr id="40978" name="テキスト ボックス 78"/>
          <p:cNvSpPr txBox="1">
            <a:spLocks noChangeArrowheads="1"/>
          </p:cNvSpPr>
          <p:nvPr/>
        </p:nvSpPr>
        <p:spPr bwMode="auto">
          <a:xfrm>
            <a:off x="1930400" y="3371850"/>
            <a:ext cx="19288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600"/>
              <a:t>周波数・強度安定化</a:t>
            </a:r>
          </a:p>
        </p:txBody>
      </p:sp>
      <p:sp>
        <p:nvSpPr>
          <p:cNvPr id="40979" name="テキスト ボックス 2"/>
          <p:cNvSpPr txBox="1">
            <a:spLocks noChangeArrowheads="1"/>
          </p:cNvSpPr>
          <p:nvPr/>
        </p:nvSpPr>
        <p:spPr bwMode="auto">
          <a:xfrm>
            <a:off x="536575" y="803275"/>
            <a:ext cx="4546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i="1" dirty="0"/>
              <a:t>Pre-DECIGO ( </a:t>
            </a:r>
            <a:r>
              <a:rPr lang="en-US" altLang="ja-JP" b="1" i="1" dirty="0" err="1"/>
              <a:t>iDECIGO</a:t>
            </a:r>
            <a:r>
              <a:rPr lang="en-US" altLang="ja-JP" b="1" i="1" dirty="0"/>
              <a:t>?)</a:t>
            </a:r>
            <a:r>
              <a:rPr lang="ja-JP" altLang="en-US" b="1" i="1"/>
              <a:t>用の光源</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3248925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3" descr="int-stab                                                       0018DE7BMacintosh HD                   BFF37B83:"/>
          <p:cNvPicPr>
            <a:picLocks noChangeAspect="1" noChangeArrowheads="1"/>
          </p:cNvPicPr>
          <p:nvPr/>
        </p:nvPicPr>
        <p:blipFill>
          <a:blip r:embed="rId2">
            <a:extLst>
              <a:ext uri="{28A0092B-C50C-407E-A947-70E740481C1C}">
                <a14:useLocalDpi xmlns:a14="http://schemas.microsoft.com/office/drawing/2010/main" val="0"/>
              </a:ext>
            </a:extLst>
          </a:blip>
          <a:srcRect l="5508" t="12154" r="8112"/>
          <a:stretch>
            <a:fillRect/>
          </a:stretch>
        </p:blipFill>
        <p:spPr bwMode="auto">
          <a:xfrm>
            <a:off x="4748213" y="2217738"/>
            <a:ext cx="2151062" cy="205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タイトル 1"/>
          <p:cNvSpPr>
            <a:spLocks noGrp="1"/>
          </p:cNvSpPr>
          <p:nvPr>
            <p:ph type="title"/>
          </p:nvPr>
        </p:nvSpPr>
        <p:spPr>
          <a:xfrm>
            <a:off x="1824038" y="392907"/>
            <a:ext cx="5319712" cy="401637"/>
          </a:xfrm>
        </p:spPr>
        <p:txBody>
          <a:bodyPr>
            <a:noAutofit/>
          </a:bodyPr>
          <a:lstStyle/>
          <a:p>
            <a:pPr>
              <a:defRPr/>
            </a:pPr>
            <a:r>
              <a:rPr lang="en-US" altLang="ja-JP" sz="4000" dirty="0"/>
              <a:t>fiber-MOPA</a:t>
            </a:r>
            <a:r>
              <a:rPr lang="ja-JP" altLang="en-US" sz="4000" dirty="0"/>
              <a:t>の特性</a:t>
            </a:r>
          </a:p>
        </p:txBody>
      </p:sp>
      <p:sp>
        <p:nvSpPr>
          <p:cNvPr id="41987" name="テキスト ボックス 3"/>
          <p:cNvSpPr txBox="1">
            <a:spLocks noChangeArrowheads="1"/>
          </p:cNvSpPr>
          <p:nvPr/>
        </p:nvSpPr>
        <p:spPr bwMode="auto">
          <a:xfrm>
            <a:off x="703263" y="1106488"/>
            <a:ext cx="39433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b="1"/>
              <a:t> </a:t>
            </a:r>
            <a:r>
              <a:rPr lang="ja-JP" altLang="en-US" sz="2000" b="1"/>
              <a:t>周波数雑音</a:t>
            </a:r>
            <a:r>
              <a:rPr lang="en-US" altLang="ja-JP" sz="2000" b="1"/>
              <a:t> </a:t>
            </a:r>
            <a:r>
              <a:rPr lang="en-US" altLang="ja-JP" sz="1800"/>
              <a:t>--- </a:t>
            </a:r>
            <a:r>
              <a:rPr lang="ja-JP" altLang="en-US" sz="1800">
                <a:solidFill>
                  <a:srgbClr val="FF0000"/>
                </a:solidFill>
              </a:rPr>
              <a:t>主レーザーが支配</a:t>
            </a:r>
          </a:p>
        </p:txBody>
      </p:sp>
      <p:sp>
        <p:nvSpPr>
          <p:cNvPr id="41988" name="テキスト ボックス 4"/>
          <p:cNvSpPr txBox="1">
            <a:spLocks noChangeArrowheads="1"/>
          </p:cNvSpPr>
          <p:nvPr/>
        </p:nvSpPr>
        <p:spPr bwMode="auto">
          <a:xfrm>
            <a:off x="711200" y="2246313"/>
            <a:ext cx="57292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b="1"/>
              <a:t> </a:t>
            </a:r>
            <a:r>
              <a:rPr lang="ja-JP" altLang="en-US" sz="2000" b="1"/>
              <a:t>強度雑音</a:t>
            </a:r>
            <a:r>
              <a:rPr lang="en-US" altLang="ja-JP" sz="2000" b="1"/>
              <a:t> </a:t>
            </a:r>
            <a:r>
              <a:rPr lang="en-US" altLang="ja-JP" sz="1800"/>
              <a:t>--- </a:t>
            </a:r>
            <a:r>
              <a:rPr lang="ja-JP" altLang="en-US" sz="1800">
                <a:solidFill>
                  <a:srgbClr val="FF0000"/>
                </a:solidFill>
              </a:rPr>
              <a:t>増幅器が支配</a:t>
            </a:r>
          </a:p>
        </p:txBody>
      </p:sp>
      <p:sp>
        <p:nvSpPr>
          <p:cNvPr id="41989" name="テキスト ボックス 5"/>
          <p:cNvSpPr txBox="1">
            <a:spLocks noChangeArrowheads="1"/>
          </p:cNvSpPr>
          <p:nvPr/>
        </p:nvSpPr>
        <p:spPr bwMode="auto">
          <a:xfrm>
            <a:off x="722313" y="4235450"/>
            <a:ext cx="4686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b="1"/>
              <a:t> </a:t>
            </a:r>
            <a:r>
              <a:rPr lang="ja-JP" altLang="en-US" sz="2000"/>
              <a:t>第</a:t>
            </a:r>
            <a:r>
              <a:rPr lang="en-US" altLang="ja-JP" sz="2000"/>
              <a:t>2</a:t>
            </a:r>
            <a:r>
              <a:rPr lang="ja-JP" altLang="en-US" sz="2000"/>
              <a:t>高調波発生</a:t>
            </a:r>
            <a:r>
              <a:rPr lang="ja-JP" altLang="en-US" sz="1800"/>
              <a:t>　　</a:t>
            </a:r>
            <a:r>
              <a:rPr lang="en-US" altLang="ja-JP" sz="1800"/>
              <a:t>bulk</a:t>
            </a:r>
            <a:r>
              <a:rPr lang="ja-JP" altLang="en-US" sz="1800"/>
              <a:t>型</a:t>
            </a:r>
            <a:r>
              <a:rPr lang="en-US" altLang="ja-JP" sz="1800"/>
              <a:t>PPLN</a:t>
            </a:r>
            <a:r>
              <a:rPr lang="ja-JP" altLang="en-US" sz="1800"/>
              <a:t>結晶で変換</a:t>
            </a:r>
          </a:p>
        </p:txBody>
      </p:sp>
      <p:pic>
        <p:nvPicPr>
          <p:cNvPr id="41990" name="Picture 4" descr="fn.jpg                                                         0056E5E6Macintosh HD                   BFF37B83:"/>
          <p:cNvPicPr>
            <a:picLocks noChangeAspect="1" noChangeArrowheads="1"/>
          </p:cNvPicPr>
          <p:nvPr/>
        </p:nvPicPr>
        <p:blipFill>
          <a:blip r:embed="rId3">
            <a:extLst>
              <a:ext uri="{28A0092B-C50C-407E-A947-70E740481C1C}">
                <a14:useLocalDpi xmlns:a14="http://schemas.microsoft.com/office/drawing/2010/main" val="0"/>
              </a:ext>
            </a:extLst>
          </a:blip>
          <a:srcRect t="15227" r="8784"/>
          <a:stretch>
            <a:fillRect/>
          </a:stretch>
        </p:blipFill>
        <p:spPr bwMode="auto">
          <a:xfrm>
            <a:off x="6831013" y="892175"/>
            <a:ext cx="2011362" cy="187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テキスト ボックス 8"/>
          <p:cNvSpPr txBox="1">
            <a:spLocks noChangeArrowheads="1"/>
          </p:cNvSpPr>
          <p:nvPr/>
        </p:nvSpPr>
        <p:spPr bwMode="auto">
          <a:xfrm>
            <a:off x="2574925" y="2762250"/>
            <a:ext cx="1068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増加する</a:t>
            </a:r>
          </a:p>
        </p:txBody>
      </p:sp>
      <p:sp>
        <p:nvSpPr>
          <p:cNvPr id="41992" name="テキスト ボックス 9"/>
          <p:cNvSpPr txBox="1">
            <a:spLocks noChangeArrowheads="1"/>
          </p:cNvSpPr>
          <p:nvPr/>
        </p:nvSpPr>
        <p:spPr bwMode="auto">
          <a:xfrm>
            <a:off x="2622550" y="1449388"/>
            <a:ext cx="12588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800"/>
              <a:t>変わらない</a:t>
            </a:r>
          </a:p>
        </p:txBody>
      </p:sp>
      <p:pic>
        <p:nvPicPr>
          <p:cNvPr id="41993" name="Picture 10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0" y="4657725"/>
            <a:ext cx="236855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994" name="Picture 1029"/>
          <p:cNvPicPr>
            <a:picLocks noChangeArrowheads="1"/>
          </p:cNvPicPr>
          <p:nvPr/>
        </p:nvPicPr>
        <p:blipFill>
          <a:blip r:embed="rId5">
            <a:extLst>
              <a:ext uri="{28A0092B-C50C-407E-A947-70E740481C1C}">
                <a14:useLocalDpi xmlns:a14="http://schemas.microsoft.com/office/drawing/2010/main" val="0"/>
              </a:ext>
            </a:extLst>
          </a:blip>
          <a:srcRect l="6812" r="14590" b="35927"/>
          <a:stretch>
            <a:fillRect/>
          </a:stretch>
        </p:blipFill>
        <p:spPr bwMode="auto">
          <a:xfrm>
            <a:off x="4856163" y="5348288"/>
            <a:ext cx="1752600"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995" name="正方形/長方形 16"/>
          <p:cNvSpPr>
            <a:spLocks noChangeArrowheads="1"/>
          </p:cNvSpPr>
          <p:nvPr/>
        </p:nvSpPr>
        <p:spPr bwMode="auto">
          <a:xfrm>
            <a:off x="1578768" y="3256756"/>
            <a:ext cx="30845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ym typeface="Wingdings" charset="0"/>
              </a:rPr>
              <a:t>   </a:t>
            </a:r>
            <a:r>
              <a:rPr lang="ja-JP" altLang="en-US">
                <a:sym typeface="Wingdings" charset="0"/>
              </a:rPr>
              <a:t>増幅器の励起光源で制御</a:t>
            </a:r>
            <a:endParaRPr lang="ja-JP" altLang="en-US"/>
          </a:p>
        </p:txBody>
      </p:sp>
      <p:sp>
        <p:nvSpPr>
          <p:cNvPr id="41996" name="正方形/長方形 17"/>
          <p:cNvSpPr>
            <a:spLocks noChangeArrowheads="1"/>
          </p:cNvSpPr>
          <p:nvPr/>
        </p:nvSpPr>
        <p:spPr bwMode="auto">
          <a:xfrm>
            <a:off x="3073400" y="1752600"/>
            <a:ext cx="2644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sym typeface="Wingdings" charset="0"/>
              </a:rPr>
              <a:t></a:t>
            </a:r>
            <a:r>
              <a:rPr lang="ja-JP" altLang="en-US">
                <a:sym typeface="Wingdings" charset="0"/>
              </a:rPr>
              <a:t>主レーザー制御で抑圧</a:t>
            </a:r>
            <a:endParaRPr lang="ja-JP" altLang="en-US"/>
          </a:p>
        </p:txBody>
      </p:sp>
      <p:sp>
        <p:nvSpPr>
          <p:cNvPr id="41997" name="Rectangle 1042"/>
          <p:cNvSpPr>
            <a:spLocks/>
          </p:cNvSpPr>
          <p:nvPr/>
        </p:nvSpPr>
        <p:spPr bwMode="auto">
          <a:xfrm>
            <a:off x="5822950" y="4586288"/>
            <a:ext cx="25717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40639" bIns="0">
            <a:spAutoFit/>
          </a:bodyPr>
          <a:lstStyle/>
          <a:p>
            <a:pPr marL="39688"/>
            <a:r>
              <a:rPr kumimoji="0" lang="en-US" altLang="ja-JP" sz="2000" b="1">
                <a:solidFill>
                  <a:srgbClr val="008000"/>
                </a:solidFill>
                <a:latin typeface="Helvetica" charset="0"/>
                <a:cs typeface="Helvetica" charset="0"/>
                <a:sym typeface="Times" charset="0"/>
              </a:rPr>
              <a:t>2.7W@10.5W</a:t>
            </a:r>
            <a:r>
              <a:rPr kumimoji="0" lang="ja-JP" altLang="en-US" sz="2000" b="1">
                <a:solidFill>
                  <a:srgbClr val="008000"/>
                </a:solidFill>
                <a:latin typeface="Helvetica" charset="0"/>
                <a:cs typeface="Helvetica" charset="0"/>
                <a:sym typeface="Times" charset="0"/>
              </a:rPr>
              <a:t>（</a:t>
            </a:r>
            <a:r>
              <a:rPr kumimoji="0" lang="en-US" altLang="ja-JP" sz="2000" b="1">
                <a:solidFill>
                  <a:srgbClr val="008000"/>
                </a:solidFill>
                <a:latin typeface="Helvetica" charset="0"/>
                <a:cs typeface="Helvetica" charset="0"/>
                <a:sym typeface="Times" charset="0"/>
              </a:rPr>
              <a:t>25.7%)</a:t>
            </a:r>
          </a:p>
        </p:txBody>
      </p:sp>
      <p:sp>
        <p:nvSpPr>
          <p:cNvPr id="41998" name="Rectangle 1043"/>
          <p:cNvSpPr>
            <a:spLocks/>
          </p:cNvSpPr>
          <p:nvPr/>
        </p:nvSpPr>
        <p:spPr bwMode="auto">
          <a:xfrm>
            <a:off x="6772275" y="5116513"/>
            <a:ext cx="1998663"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40639" bIns="0">
            <a:spAutoFit/>
          </a:bodyPr>
          <a:lstStyle/>
          <a:p>
            <a:pPr marL="39688"/>
            <a:r>
              <a:rPr kumimoji="0" lang="en-US" altLang="ja-JP" i="1">
                <a:latin typeface="Helvetica" charset="0"/>
                <a:cs typeface="Helvetica" charset="0"/>
                <a:sym typeface="Times" charset="0"/>
              </a:rPr>
              <a:t>P</a:t>
            </a:r>
            <a:r>
              <a:rPr kumimoji="0" lang="en-US" altLang="ja-JP" i="1" baseline="-25000">
                <a:latin typeface="Helvetica" charset="0"/>
                <a:cs typeface="Helvetica" charset="0"/>
                <a:sym typeface="Times" charset="0"/>
              </a:rPr>
              <a:t>SHG</a:t>
            </a:r>
            <a:r>
              <a:rPr kumimoji="0" lang="en-US" altLang="ja-JP">
                <a:latin typeface="Helvetica" charset="0"/>
                <a:cs typeface="Helvetica" charset="0"/>
                <a:sym typeface="Times" charset="0"/>
              </a:rPr>
              <a:t>/</a:t>
            </a:r>
            <a:r>
              <a:rPr kumimoji="0" lang="en-US" altLang="ja-JP" i="1">
                <a:latin typeface="Helvetica" charset="0"/>
                <a:cs typeface="Helvetica" charset="0"/>
                <a:sym typeface="Times" charset="0"/>
              </a:rPr>
              <a:t>P</a:t>
            </a:r>
            <a:r>
              <a:rPr kumimoji="0" lang="en-US" altLang="ja-JP" i="1" baseline="-25000">
                <a:latin typeface="Helvetica" charset="0"/>
                <a:cs typeface="Helvetica" charset="0"/>
                <a:sym typeface="Times" charset="0"/>
              </a:rPr>
              <a:t>fund</a:t>
            </a:r>
            <a:r>
              <a:rPr kumimoji="0" lang="en-US" altLang="ja-JP" i="1" baseline="30000">
                <a:latin typeface="Helvetica" charset="0"/>
                <a:cs typeface="Helvetica" charset="0"/>
                <a:sym typeface="Times" charset="0"/>
              </a:rPr>
              <a:t>2</a:t>
            </a:r>
            <a:r>
              <a:rPr kumimoji="0" lang="en-US" altLang="ja-JP">
                <a:latin typeface="Helvetica" charset="0"/>
                <a:cs typeface="Helvetica" charset="0"/>
                <a:sym typeface="Times" charset="0"/>
              </a:rPr>
              <a:t>=0.0245</a:t>
            </a:r>
          </a:p>
        </p:txBody>
      </p:sp>
      <p:sp>
        <p:nvSpPr>
          <p:cNvPr id="41999" name="テキスト ボックス 20"/>
          <p:cNvSpPr txBox="1">
            <a:spLocks noChangeArrowheads="1"/>
          </p:cNvSpPr>
          <p:nvPr/>
        </p:nvSpPr>
        <p:spPr bwMode="auto">
          <a:xfrm>
            <a:off x="6973888" y="5497513"/>
            <a:ext cx="14287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単体の結晶では</a:t>
            </a:r>
            <a:endParaRPr lang="en-US" altLang="ja-JP" sz="1400"/>
          </a:p>
          <a:p>
            <a:r>
              <a:rPr lang="ja-JP" altLang="en-US" sz="1400"/>
              <a:t>出力限界</a:t>
            </a:r>
          </a:p>
        </p:txBody>
      </p:sp>
      <p:sp>
        <p:nvSpPr>
          <p:cNvPr id="42000" name="テキスト ボックス 21"/>
          <p:cNvSpPr txBox="1">
            <a:spLocks noChangeArrowheads="1"/>
          </p:cNvSpPr>
          <p:nvPr/>
        </p:nvSpPr>
        <p:spPr bwMode="auto">
          <a:xfrm>
            <a:off x="7143750" y="6043613"/>
            <a:ext cx="7239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ja-JP" altLang="en-US" sz="1400"/>
              <a:t>熱分布</a:t>
            </a:r>
            <a:endParaRPr lang="en-US" altLang="ja-JP" sz="1400"/>
          </a:p>
        </p:txBody>
      </p:sp>
      <p:sp>
        <p:nvSpPr>
          <p:cNvPr id="42001" name="テキスト ボックス 22"/>
          <p:cNvSpPr txBox="1">
            <a:spLocks noChangeArrowheads="1"/>
          </p:cNvSpPr>
          <p:nvPr/>
        </p:nvSpPr>
        <p:spPr bwMode="auto">
          <a:xfrm>
            <a:off x="7143750" y="6281738"/>
            <a:ext cx="19462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400"/>
              <a:t>Photorefractive damage</a:t>
            </a:r>
            <a:endParaRPr lang="ja-JP" altLang="en-US" sz="140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1880325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4201" y="-8762"/>
            <a:ext cx="3046203" cy="1143000"/>
          </a:xfrm>
        </p:spPr>
        <p:txBody>
          <a:bodyPr>
            <a:normAutofit/>
          </a:bodyPr>
          <a:lstStyle/>
          <a:p>
            <a:pPr algn="l"/>
            <a:r>
              <a:rPr kumimoji="1" lang="ja-JP" altLang="en-US" dirty="0"/>
              <a:t>研究背景</a:t>
            </a:r>
          </a:p>
        </p:txBody>
      </p:sp>
      <p:sp>
        <p:nvSpPr>
          <p:cNvPr id="7" name="テキスト ボックス 6"/>
          <p:cNvSpPr txBox="1"/>
          <p:nvPr/>
        </p:nvSpPr>
        <p:spPr>
          <a:xfrm>
            <a:off x="1902693" y="2992761"/>
            <a:ext cx="184666" cy="369332"/>
          </a:xfrm>
          <a:prstGeom prst="rect">
            <a:avLst/>
          </a:prstGeom>
          <a:noFill/>
        </p:spPr>
        <p:txBody>
          <a:bodyPr wrap="none" rtlCol="0">
            <a:spAutoFit/>
          </a:bodyPr>
          <a:lstStyle/>
          <a:p>
            <a:endParaRPr kumimoji="1" lang="ja-JP" altLang="en-US" dirty="0"/>
          </a:p>
        </p:txBody>
      </p:sp>
      <p:sp>
        <p:nvSpPr>
          <p:cNvPr id="107" name="テキスト ボックス 106"/>
          <p:cNvSpPr txBox="1"/>
          <p:nvPr/>
        </p:nvSpPr>
        <p:spPr>
          <a:xfrm>
            <a:off x="398371" y="1229360"/>
            <a:ext cx="2440091" cy="461665"/>
          </a:xfrm>
          <a:prstGeom prst="rect">
            <a:avLst/>
          </a:prstGeom>
          <a:solidFill>
            <a:schemeClr val="accent6"/>
          </a:solidFill>
        </p:spPr>
        <p:txBody>
          <a:bodyPr wrap="none" rtlCol="0">
            <a:spAutoFit/>
          </a:bodyPr>
          <a:lstStyle/>
          <a:p>
            <a:r>
              <a:rPr kumimoji="1" lang="ja-JP" altLang="en-US" sz="2400" dirty="0"/>
              <a:t>周波数安定化</a:t>
            </a:r>
            <a:r>
              <a:rPr kumimoji="1" lang="en-US" altLang="ja-JP" sz="2400" dirty="0"/>
              <a:t>①</a:t>
            </a:r>
            <a:endParaRPr kumimoji="1" lang="ja-JP" altLang="en-US" sz="2400" dirty="0"/>
          </a:p>
        </p:txBody>
      </p:sp>
      <p:sp>
        <p:nvSpPr>
          <p:cNvPr id="108" name="テキスト ボックス 107"/>
          <p:cNvSpPr txBox="1"/>
          <p:nvPr/>
        </p:nvSpPr>
        <p:spPr>
          <a:xfrm>
            <a:off x="3671312" y="2915920"/>
            <a:ext cx="184666" cy="369332"/>
          </a:xfrm>
          <a:prstGeom prst="rect">
            <a:avLst/>
          </a:prstGeom>
          <a:noFill/>
        </p:spPr>
        <p:txBody>
          <a:bodyPr wrap="none" rtlCol="0">
            <a:spAutoFit/>
          </a:bodyPr>
          <a:lstStyle/>
          <a:p>
            <a:endParaRPr kumimoji="1" lang="ja-JP" altLang="en-US" dirty="0"/>
          </a:p>
        </p:txBody>
      </p:sp>
      <p:sp>
        <p:nvSpPr>
          <p:cNvPr id="9" name="テキスト ボックス 8"/>
          <p:cNvSpPr txBox="1"/>
          <p:nvPr/>
        </p:nvSpPr>
        <p:spPr>
          <a:xfrm>
            <a:off x="6932333" y="3788468"/>
            <a:ext cx="762636" cy="307777"/>
          </a:xfrm>
          <a:prstGeom prst="rect">
            <a:avLst/>
          </a:prstGeom>
          <a:noFill/>
        </p:spPr>
        <p:txBody>
          <a:bodyPr wrap="none" rtlCol="0">
            <a:spAutoFit/>
          </a:bodyPr>
          <a:lstStyle/>
          <a:p>
            <a:r>
              <a:rPr kumimoji="1" lang="en-US" altLang="ja-JP" sz="1400" dirty="0"/>
              <a:t>200 kHz</a:t>
            </a:r>
            <a:endParaRPr kumimoji="1" lang="ja-JP" altLang="en-US" sz="1400" dirty="0"/>
          </a:p>
        </p:txBody>
      </p:sp>
      <p:grpSp>
        <p:nvGrpSpPr>
          <p:cNvPr id="30" name="図形グループ 29"/>
          <p:cNvGrpSpPr/>
          <p:nvPr/>
        </p:nvGrpSpPr>
        <p:grpSpPr>
          <a:xfrm>
            <a:off x="4355976" y="4365104"/>
            <a:ext cx="3229708" cy="1737484"/>
            <a:chOff x="6706710" y="3139789"/>
            <a:chExt cx="3229708" cy="1737484"/>
          </a:xfrm>
        </p:grpSpPr>
        <p:grpSp>
          <p:nvGrpSpPr>
            <p:cNvPr id="111" name="図形グループ 110"/>
            <p:cNvGrpSpPr/>
            <p:nvPr/>
          </p:nvGrpSpPr>
          <p:grpSpPr>
            <a:xfrm>
              <a:off x="6850726" y="3139789"/>
              <a:ext cx="2132226" cy="1268130"/>
              <a:chOff x="2914761" y="3478857"/>
              <a:chExt cx="2132226" cy="1268130"/>
            </a:xfrm>
          </p:grpSpPr>
          <p:sp>
            <p:nvSpPr>
              <p:cNvPr id="8" name="上矢印 7"/>
              <p:cNvSpPr/>
              <p:nvPr/>
            </p:nvSpPr>
            <p:spPr>
              <a:xfrm>
                <a:off x="4714961" y="3478857"/>
                <a:ext cx="332026" cy="626003"/>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上矢印 109"/>
              <p:cNvSpPr/>
              <p:nvPr/>
            </p:nvSpPr>
            <p:spPr>
              <a:xfrm rot="16200000">
                <a:off x="3061750" y="4267972"/>
                <a:ext cx="332026" cy="626003"/>
              </a:xfrm>
              <a:prstGeom prst="upArrow">
                <a:avLst/>
              </a:prstGeom>
              <a:solidFill>
                <a:srgbClr val="FF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9010966" y="3427821"/>
              <a:ext cx="925452" cy="369332"/>
            </a:xfrm>
            <a:prstGeom prst="rect">
              <a:avLst/>
            </a:prstGeom>
            <a:solidFill>
              <a:schemeClr val="accent6">
                <a:lumMod val="40000"/>
                <a:lumOff val="60000"/>
              </a:schemeClr>
            </a:solidFill>
          </p:spPr>
          <p:txBody>
            <a:bodyPr wrap="none" rtlCol="0">
              <a:spAutoFit/>
            </a:bodyPr>
            <a:lstStyle/>
            <a:p>
              <a:r>
                <a:rPr kumimoji="1" lang="ja-JP" altLang="en-US" dirty="0"/>
                <a:t>励起光</a:t>
              </a:r>
            </a:p>
          </p:txBody>
        </p:sp>
        <p:sp>
          <p:nvSpPr>
            <p:cNvPr id="55" name="テキスト ボックス 54"/>
            <p:cNvSpPr txBox="1"/>
            <p:nvPr/>
          </p:nvSpPr>
          <p:spPr>
            <a:xfrm>
              <a:off x="6706710" y="4507941"/>
              <a:ext cx="925452" cy="369332"/>
            </a:xfrm>
            <a:prstGeom prst="rect">
              <a:avLst/>
            </a:prstGeom>
            <a:solidFill>
              <a:srgbClr val="FCD5B5"/>
            </a:solidFill>
          </p:spPr>
          <p:txBody>
            <a:bodyPr wrap="none" rtlCol="0">
              <a:spAutoFit/>
            </a:bodyPr>
            <a:lstStyle/>
            <a:p>
              <a:r>
                <a:rPr kumimoji="1" lang="ja-JP" altLang="en-US" dirty="0"/>
                <a:t>信号光</a:t>
              </a:r>
            </a:p>
          </p:txBody>
        </p:sp>
      </p:grpSp>
      <p:grpSp>
        <p:nvGrpSpPr>
          <p:cNvPr id="47" name="図形グループ 46"/>
          <p:cNvGrpSpPr/>
          <p:nvPr/>
        </p:nvGrpSpPr>
        <p:grpSpPr>
          <a:xfrm>
            <a:off x="971600" y="2420888"/>
            <a:ext cx="7776864" cy="3528392"/>
            <a:chOff x="1547664" y="3068960"/>
            <a:chExt cx="5553118" cy="2520280"/>
          </a:xfrm>
        </p:grpSpPr>
        <p:sp>
          <p:nvSpPr>
            <p:cNvPr id="48" name="正方形/長方形 47"/>
            <p:cNvSpPr/>
            <p:nvPr/>
          </p:nvSpPr>
          <p:spPr>
            <a:xfrm>
              <a:off x="4932040" y="3789040"/>
              <a:ext cx="288032" cy="288032"/>
            </a:xfrm>
            <a:prstGeom prst="rect">
              <a:avLst/>
            </a:prstGeom>
            <a:solidFill>
              <a:srgbClr val="95B3D7"/>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49" name="正方形/長方形 48"/>
            <p:cNvSpPr/>
            <p:nvPr/>
          </p:nvSpPr>
          <p:spPr>
            <a:xfrm>
              <a:off x="6228184" y="5229200"/>
              <a:ext cx="720080" cy="288032"/>
            </a:xfrm>
            <a:prstGeom prst="rect">
              <a:avLst/>
            </a:prstGeom>
            <a:solidFill>
              <a:schemeClr val="accent3">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 name="正方形/長方形 49"/>
            <p:cNvSpPr/>
            <p:nvPr/>
          </p:nvSpPr>
          <p:spPr>
            <a:xfrm>
              <a:off x="4932040" y="5229200"/>
              <a:ext cx="288032" cy="288032"/>
            </a:xfrm>
            <a:prstGeom prst="rect">
              <a:avLst/>
            </a:prstGeom>
            <a:solidFill>
              <a:schemeClr val="accent1">
                <a:lumMod val="60000"/>
                <a:lumOff val="40000"/>
              </a:schemeClr>
            </a:solid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1" name="直線コネクタ 50"/>
            <p:cNvCxnSpPr>
              <a:stCxn id="49" idx="1"/>
            </p:cNvCxnSpPr>
            <p:nvPr/>
          </p:nvCxnSpPr>
          <p:spPr>
            <a:xfrm flipH="1">
              <a:off x="2267744" y="5373216"/>
              <a:ext cx="3960440" cy="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4932040" y="5229200"/>
              <a:ext cx="288032" cy="288032"/>
            </a:xfrm>
            <a:prstGeom prst="line">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sp>
          <p:nvSpPr>
            <p:cNvPr id="53" name="正方形/長方形 52"/>
            <p:cNvSpPr/>
            <p:nvPr/>
          </p:nvSpPr>
          <p:spPr>
            <a:xfrm>
              <a:off x="4860032" y="4365104"/>
              <a:ext cx="432048" cy="576064"/>
            </a:xfrm>
            <a:prstGeom prst="rect">
              <a:avLst/>
            </a:prstGeom>
            <a:solidFill>
              <a:srgbClr val="FAC090"/>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56" name="直線コネクタ 55"/>
            <p:cNvCxnSpPr/>
            <p:nvPr/>
          </p:nvCxnSpPr>
          <p:spPr>
            <a:xfrm flipV="1">
              <a:off x="5076056" y="3933056"/>
              <a:ext cx="0" cy="144016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flipV="1">
              <a:off x="4932040" y="3789040"/>
              <a:ext cx="288032" cy="288032"/>
            </a:xfrm>
            <a:prstGeom prst="line">
              <a:avLst/>
            </a:prstGeom>
            <a:ln>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5076056" y="3933056"/>
              <a:ext cx="1362333" cy="10287"/>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59" name="正方形/長方形 58"/>
            <p:cNvSpPr/>
            <p:nvPr/>
          </p:nvSpPr>
          <p:spPr>
            <a:xfrm>
              <a:off x="6444208" y="3789040"/>
              <a:ext cx="45719" cy="288032"/>
            </a:xfrm>
            <a:prstGeom prst="rect">
              <a:avLst/>
            </a:prstGeom>
            <a:solidFill>
              <a:srgbClr val="95B3D7"/>
            </a:solidFill>
            <a:ln>
              <a:solidFill>
                <a:srgbClr val="000000"/>
              </a:solidFill>
            </a:ln>
            <a:effectLst/>
            <a:scene3d>
              <a:camera prst="orthographicFront">
                <a:rot lat="0" lon="0" rev="1938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0" name="直線コネクタ 59"/>
            <p:cNvCxnSpPr/>
            <p:nvPr/>
          </p:nvCxnSpPr>
          <p:spPr>
            <a:xfrm flipV="1">
              <a:off x="6444208" y="3284984"/>
              <a:ext cx="0" cy="648072"/>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1" name="台形 60"/>
            <p:cNvSpPr/>
            <p:nvPr/>
          </p:nvSpPr>
          <p:spPr>
            <a:xfrm rot="10800000">
              <a:off x="2555776" y="3068960"/>
              <a:ext cx="3600400" cy="432048"/>
            </a:xfrm>
            <a:prstGeom prst="trapezoid">
              <a:avLst>
                <a:gd name="adj" fmla="val 108987"/>
              </a:avLst>
            </a:prstGeom>
            <a:solidFill>
              <a:srgbClr val="95B3D7"/>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正方形/長方形 61"/>
            <p:cNvSpPr/>
            <p:nvPr/>
          </p:nvSpPr>
          <p:spPr>
            <a:xfrm>
              <a:off x="2267744" y="5229200"/>
              <a:ext cx="45719" cy="360040"/>
            </a:xfrm>
            <a:prstGeom prst="rect">
              <a:avLst/>
            </a:prstGeom>
            <a:solidFill>
              <a:schemeClr val="accent1">
                <a:lumMod val="60000"/>
                <a:lumOff val="40000"/>
              </a:schemeClr>
            </a:solidFill>
            <a:ln>
              <a:solidFill>
                <a:srgbClr val="000000"/>
              </a:solidFill>
            </a:ln>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3" name="直線コネクタ 62"/>
            <p:cNvCxnSpPr/>
            <p:nvPr/>
          </p:nvCxnSpPr>
          <p:spPr>
            <a:xfrm flipV="1">
              <a:off x="2267744" y="3284984"/>
              <a:ext cx="0" cy="2088232"/>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2267744" y="3284984"/>
              <a:ext cx="4176464" cy="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2195736" y="3140968"/>
              <a:ext cx="45719" cy="288032"/>
            </a:xfrm>
            <a:prstGeom prst="rect">
              <a:avLst/>
            </a:prstGeom>
            <a:solidFill>
              <a:srgbClr val="95B3D7"/>
            </a:solidFill>
            <a:ln>
              <a:solidFill>
                <a:srgbClr val="000000"/>
              </a:solidFill>
            </a:ln>
            <a:effectLst/>
            <a:scene3d>
              <a:camera prst="orthographicFront">
                <a:rot lat="0" lon="0" rev="1938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 name="正方形/長方形 65"/>
            <p:cNvSpPr/>
            <p:nvPr/>
          </p:nvSpPr>
          <p:spPr>
            <a:xfrm>
              <a:off x="6444208" y="3068960"/>
              <a:ext cx="45719" cy="360040"/>
            </a:xfrm>
            <a:prstGeom prst="rect">
              <a:avLst/>
            </a:prstGeom>
            <a:solidFill>
              <a:srgbClr val="95B3D7"/>
            </a:solidFill>
            <a:ln>
              <a:solidFill>
                <a:srgbClr val="000000"/>
              </a:solidFill>
            </a:ln>
            <a:effectLst/>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67" name="直線コネクタ 66"/>
            <p:cNvCxnSpPr/>
            <p:nvPr/>
          </p:nvCxnSpPr>
          <p:spPr>
            <a:xfrm flipH="1">
              <a:off x="1835696" y="3933056"/>
              <a:ext cx="3240360" cy="0"/>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68" name="片側の 2 つの角を切り取った四角形 67"/>
            <p:cNvSpPr/>
            <p:nvPr/>
          </p:nvSpPr>
          <p:spPr>
            <a:xfrm rot="16200000">
              <a:off x="1583668" y="3787368"/>
              <a:ext cx="216024" cy="288032"/>
            </a:xfrm>
            <a:prstGeom prst="snip2SameRect">
              <a:avLst>
                <a:gd name="adj1" fmla="val 39763"/>
                <a:gd name="adj2" fmla="val 0"/>
              </a:avLst>
            </a:prstGeom>
            <a:solidFill>
              <a:schemeClr val="accent6">
                <a:lumMod val="60000"/>
                <a:lumOff val="40000"/>
              </a:schemeClr>
            </a:solid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9" name="テキスト ボックス 68"/>
            <p:cNvSpPr txBox="1"/>
            <p:nvPr/>
          </p:nvSpPr>
          <p:spPr>
            <a:xfrm>
              <a:off x="6259461" y="5177766"/>
              <a:ext cx="841321" cy="369332"/>
            </a:xfrm>
            <a:prstGeom prst="rect">
              <a:avLst/>
            </a:prstGeom>
            <a:noFill/>
          </p:spPr>
          <p:txBody>
            <a:bodyPr wrap="none" rtlCol="0">
              <a:spAutoFit/>
            </a:bodyPr>
            <a:lstStyle/>
            <a:p>
              <a:r>
                <a:rPr kumimoji="1" lang="en-US" altLang="ja-JP" dirty="0"/>
                <a:t>515nm</a:t>
              </a:r>
              <a:endParaRPr kumimoji="1" lang="ja-JP" altLang="en-US" dirty="0"/>
            </a:p>
          </p:txBody>
        </p:sp>
        <p:sp>
          <p:nvSpPr>
            <p:cNvPr id="70" name="テキスト ボックス 69"/>
            <p:cNvSpPr txBox="1"/>
            <p:nvPr/>
          </p:nvSpPr>
          <p:spPr>
            <a:xfrm>
              <a:off x="3501539" y="4457686"/>
              <a:ext cx="1285653" cy="263809"/>
            </a:xfrm>
            <a:prstGeom prst="rect">
              <a:avLst/>
            </a:prstGeom>
            <a:noFill/>
          </p:spPr>
          <p:txBody>
            <a:bodyPr wrap="none" rtlCol="0">
              <a:spAutoFit/>
            </a:bodyPr>
            <a:lstStyle/>
            <a:p>
              <a:r>
                <a:rPr kumimoji="1" lang="ja-JP" altLang="en-US" dirty="0"/>
                <a:t>電気光学変調子</a:t>
              </a:r>
            </a:p>
          </p:txBody>
        </p:sp>
      </p:grpSp>
      <p:grpSp>
        <p:nvGrpSpPr>
          <p:cNvPr id="17" name="図形グループ 16"/>
          <p:cNvGrpSpPr/>
          <p:nvPr/>
        </p:nvGrpSpPr>
        <p:grpSpPr>
          <a:xfrm>
            <a:off x="3059832" y="2141789"/>
            <a:ext cx="3673410" cy="729679"/>
            <a:chOff x="3530953" y="296965"/>
            <a:chExt cx="3481735" cy="729679"/>
          </a:xfrm>
        </p:grpSpPr>
        <p:sp>
          <p:nvSpPr>
            <p:cNvPr id="10" name="左矢印 9"/>
            <p:cNvSpPr/>
            <p:nvPr/>
          </p:nvSpPr>
          <p:spPr>
            <a:xfrm>
              <a:off x="5510223" y="720080"/>
              <a:ext cx="1239523" cy="306564"/>
            </a:xfrm>
            <a:prstGeom prst="left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3803956" y="720080"/>
              <a:ext cx="1270048" cy="306564"/>
            </a:xfrm>
            <a:prstGeom prst="right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198475" y="794623"/>
              <a:ext cx="222048" cy="218974"/>
            </a:xfrm>
            <a:prstGeom prst="ellipse">
              <a:avLst/>
            </a:prstGeom>
            <a:solidFill>
              <a:srgbClr val="3B183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ボックス 14"/>
            <p:cNvSpPr txBox="1"/>
            <p:nvPr/>
          </p:nvSpPr>
          <p:spPr>
            <a:xfrm>
              <a:off x="3530953" y="299695"/>
              <a:ext cx="831393" cy="369332"/>
            </a:xfrm>
            <a:prstGeom prst="rect">
              <a:avLst/>
            </a:prstGeom>
            <a:solidFill>
              <a:srgbClr val="FCD5B5"/>
            </a:solidFill>
          </p:spPr>
          <p:txBody>
            <a:bodyPr wrap="none" rtlCol="0">
              <a:spAutoFit/>
            </a:bodyPr>
            <a:lstStyle/>
            <a:p>
              <a:r>
                <a:rPr lang="ja-JP" altLang="en-US" dirty="0"/>
                <a:t>信号</a:t>
              </a:r>
              <a:r>
                <a:rPr kumimoji="1" lang="ja-JP" altLang="en-US" dirty="0"/>
                <a:t>光</a:t>
              </a:r>
            </a:p>
          </p:txBody>
        </p:sp>
        <p:sp>
          <p:nvSpPr>
            <p:cNvPr id="16" name="テキスト ボックス 15"/>
            <p:cNvSpPr txBox="1"/>
            <p:nvPr/>
          </p:nvSpPr>
          <p:spPr>
            <a:xfrm>
              <a:off x="6135525" y="296965"/>
              <a:ext cx="877163" cy="369332"/>
            </a:xfrm>
            <a:prstGeom prst="rect">
              <a:avLst/>
            </a:prstGeom>
            <a:solidFill>
              <a:schemeClr val="accent6">
                <a:lumMod val="40000"/>
                <a:lumOff val="60000"/>
              </a:schemeClr>
            </a:solidFill>
          </p:spPr>
          <p:txBody>
            <a:bodyPr wrap="none" rtlCol="0">
              <a:spAutoFit/>
            </a:bodyPr>
            <a:lstStyle/>
            <a:p>
              <a:r>
                <a:rPr kumimoji="1" lang="ja-JP" altLang="en-US" dirty="0"/>
                <a:t>励起光</a:t>
              </a:r>
            </a:p>
          </p:txBody>
        </p:sp>
      </p:grpSp>
      <p:sp>
        <p:nvSpPr>
          <p:cNvPr id="18" name="テキスト ボックス 17"/>
          <p:cNvSpPr txBox="1"/>
          <p:nvPr/>
        </p:nvSpPr>
        <p:spPr>
          <a:xfrm>
            <a:off x="971600" y="3717032"/>
            <a:ext cx="445930" cy="369332"/>
          </a:xfrm>
          <a:prstGeom prst="rect">
            <a:avLst/>
          </a:prstGeom>
          <a:noFill/>
        </p:spPr>
        <p:txBody>
          <a:bodyPr wrap="none" rtlCol="0">
            <a:spAutoFit/>
          </a:bodyPr>
          <a:lstStyle/>
          <a:p>
            <a:r>
              <a:rPr kumimoji="1" lang="en-US" altLang="ja-JP" dirty="0"/>
              <a:t>PD</a:t>
            </a:r>
            <a:endParaRPr kumimoji="1" lang="ja-JP" altLang="en-US" dirty="0"/>
          </a:p>
        </p:txBody>
      </p:sp>
      <p:sp>
        <p:nvSpPr>
          <p:cNvPr id="6" name="テキスト ボックス 5"/>
          <p:cNvSpPr txBox="1"/>
          <p:nvPr/>
        </p:nvSpPr>
        <p:spPr>
          <a:xfrm>
            <a:off x="4427984" y="3933056"/>
            <a:ext cx="1107996" cy="369332"/>
          </a:xfrm>
          <a:prstGeom prst="rect">
            <a:avLst/>
          </a:prstGeom>
          <a:solidFill>
            <a:srgbClr val="F79646"/>
          </a:solidFill>
        </p:spPr>
        <p:txBody>
          <a:bodyPr wrap="none" rtlCol="0">
            <a:spAutoFit/>
          </a:bodyPr>
          <a:lstStyle/>
          <a:p>
            <a:r>
              <a:rPr kumimoji="1" lang="ja-JP" altLang="en-US" dirty="0"/>
              <a:t>位相変調</a:t>
            </a:r>
          </a:p>
        </p:txBody>
      </p:sp>
      <p:sp>
        <p:nvSpPr>
          <p:cNvPr id="20" name="テキスト ボックス 19"/>
          <p:cNvSpPr txBox="1"/>
          <p:nvPr/>
        </p:nvSpPr>
        <p:spPr>
          <a:xfrm>
            <a:off x="4572000" y="2996952"/>
            <a:ext cx="800520" cy="369332"/>
          </a:xfrm>
          <a:prstGeom prst="rect">
            <a:avLst/>
          </a:prstGeom>
          <a:solidFill>
            <a:schemeClr val="accent4">
              <a:lumMod val="40000"/>
              <a:lumOff val="60000"/>
            </a:schemeClr>
          </a:solidFill>
        </p:spPr>
        <p:txBody>
          <a:bodyPr wrap="none" rtlCol="0">
            <a:spAutoFit/>
          </a:bodyPr>
          <a:lstStyle/>
          <a:p>
            <a:r>
              <a:rPr kumimoji="1" lang="ja-JP" altLang="en-US" dirty="0"/>
              <a:t>ヨウ素</a:t>
            </a:r>
          </a:p>
        </p:txBody>
      </p:sp>
      <p:sp>
        <p:nvSpPr>
          <p:cNvPr id="28" name="テキスト ボックス 27"/>
          <p:cNvSpPr txBox="1"/>
          <p:nvPr/>
        </p:nvSpPr>
        <p:spPr>
          <a:xfrm>
            <a:off x="179512" y="4221088"/>
            <a:ext cx="1728358" cy="646331"/>
          </a:xfrm>
          <a:prstGeom prst="rect">
            <a:avLst/>
          </a:prstGeom>
          <a:noFill/>
        </p:spPr>
        <p:txBody>
          <a:bodyPr wrap="none" rtlCol="0">
            <a:spAutoFit/>
          </a:bodyPr>
          <a:lstStyle/>
          <a:p>
            <a:r>
              <a:rPr lang="ja-JP" altLang="en-US" dirty="0"/>
              <a:t>位相変調された</a:t>
            </a:r>
            <a:endParaRPr lang="en-US" altLang="ja-JP" dirty="0"/>
          </a:p>
          <a:p>
            <a:r>
              <a:rPr kumimoji="1" lang="ja-JP" altLang="en-US" dirty="0"/>
              <a:t>信号光</a:t>
            </a:r>
            <a:endParaRPr kumimoji="1" lang="en-US" altLang="ja-JP" dirty="0"/>
          </a:p>
        </p:txBody>
      </p:sp>
      <p:cxnSp>
        <p:nvCxnSpPr>
          <p:cNvPr id="31" name="直線矢印コネクタ 30"/>
          <p:cNvCxnSpPr/>
          <p:nvPr/>
        </p:nvCxnSpPr>
        <p:spPr>
          <a:xfrm flipH="1">
            <a:off x="1368000" y="3632400"/>
            <a:ext cx="1224136"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V="1">
            <a:off x="6516216" y="2316642"/>
            <a:ext cx="2091261" cy="3223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日付プレースホルダー 2"/>
          <p:cNvSpPr>
            <a:spLocks noGrp="1"/>
          </p:cNvSpPr>
          <p:nvPr>
            <p:ph type="dt" sz="half" idx="10"/>
          </p:nvPr>
        </p:nvSpPr>
        <p:spPr>
          <a:xfrm>
            <a:off x="457200" y="6356350"/>
            <a:ext cx="2602632" cy="365125"/>
          </a:xfrm>
        </p:spPr>
        <p:txBody>
          <a:bodyPr/>
          <a:lstStyle/>
          <a:p>
            <a:r>
              <a:rPr lang="en-US" altLang="ja-JP"/>
              <a:t>2018/11/2 DECIGO workshop @</a:t>
            </a:r>
            <a:r>
              <a:rPr lang="ja-JP" altLang="en-US"/>
              <a:t>名古屋大学</a:t>
            </a:r>
            <a:endParaRPr lang="ja-JP" altLang="en-US" dirty="0"/>
          </a:p>
        </p:txBody>
      </p:sp>
    </p:spTree>
    <p:extLst>
      <p:ext uri="{BB962C8B-B14F-4D97-AF65-F5344CB8AC3E}">
        <p14:creationId xmlns:p14="http://schemas.microsoft.com/office/powerpoint/2010/main" val="17043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3" presetClass="entr" presetSubtype="1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blinds(horizontal)">
                                      <p:cBhvr>
                                        <p:cTn id="9" dur="500"/>
                                        <p:tgtEl>
                                          <p:spTgt spid="47"/>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3"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6"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36109" y="43797"/>
            <a:ext cx="2916838" cy="732711"/>
          </a:xfrm>
        </p:spPr>
        <p:txBody>
          <a:bodyPr>
            <a:normAutofit fontScale="90000"/>
          </a:bodyPr>
          <a:lstStyle/>
          <a:p>
            <a:r>
              <a:rPr kumimoji="1" lang="en-US" altLang="ja-JP" i="1" dirty="0"/>
              <a:t>Outline</a:t>
            </a:r>
            <a:endParaRPr kumimoji="1" lang="ja-JP" altLang="en-US" i="1"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342227" y="1794213"/>
            <a:ext cx="3965449" cy="523220"/>
          </a:xfrm>
          <a:prstGeom prst="rect">
            <a:avLst/>
          </a:prstGeom>
          <a:noFill/>
        </p:spPr>
        <p:txBody>
          <a:bodyPr wrap="none" rtlCol="0">
            <a:spAutoFit/>
          </a:bodyPr>
          <a:lstStyle/>
          <a:p>
            <a:r>
              <a:rPr kumimoji="1" lang="ja-JP" altLang="en-US" sz="2800" dirty="0"/>
              <a:t>１　</a:t>
            </a:r>
            <a:r>
              <a:rPr kumimoji="1" lang="en-US" altLang="ja-JP" sz="2800" dirty="0"/>
              <a:t>DECIGO</a:t>
            </a:r>
            <a:r>
              <a:rPr kumimoji="1" lang="ja-JP" altLang="en-US" sz="2800" dirty="0"/>
              <a:t>用光源の概要</a:t>
            </a:r>
          </a:p>
        </p:txBody>
      </p:sp>
      <p:sp>
        <p:nvSpPr>
          <p:cNvPr id="5" name="テキスト ボックス 4"/>
          <p:cNvSpPr txBox="1"/>
          <p:nvPr/>
        </p:nvSpPr>
        <p:spPr>
          <a:xfrm>
            <a:off x="1342227" y="2762670"/>
            <a:ext cx="6832945" cy="523220"/>
          </a:xfrm>
          <a:prstGeom prst="rect">
            <a:avLst/>
          </a:prstGeom>
          <a:noFill/>
        </p:spPr>
        <p:txBody>
          <a:bodyPr wrap="none" rtlCol="0">
            <a:spAutoFit/>
          </a:bodyPr>
          <a:lstStyle/>
          <a:p>
            <a:r>
              <a:rPr kumimoji="1" lang="ja-JP" altLang="en-US" sz="2800" dirty="0"/>
              <a:t>２　</a:t>
            </a:r>
            <a:r>
              <a:rPr kumimoji="1" lang="en-US" altLang="ja-JP" sz="2800" dirty="0">
                <a:latin typeface="Helvetica"/>
                <a:cs typeface="Helvetica"/>
              </a:rPr>
              <a:t>DECIGO/B-DECIGO</a:t>
            </a:r>
            <a:r>
              <a:rPr kumimoji="1" lang="ja-JP" altLang="en-US" sz="2800" dirty="0"/>
              <a:t>用光源の開発状況</a:t>
            </a:r>
          </a:p>
        </p:txBody>
      </p:sp>
      <p:sp>
        <p:nvSpPr>
          <p:cNvPr id="6" name="テキスト ボックス 5"/>
          <p:cNvSpPr txBox="1"/>
          <p:nvPr/>
        </p:nvSpPr>
        <p:spPr>
          <a:xfrm>
            <a:off x="1861540" y="3356535"/>
            <a:ext cx="3032175" cy="523220"/>
          </a:xfrm>
          <a:prstGeom prst="rect">
            <a:avLst/>
          </a:prstGeom>
          <a:noFill/>
        </p:spPr>
        <p:txBody>
          <a:bodyPr wrap="none" rtlCol="0">
            <a:spAutoFit/>
          </a:bodyPr>
          <a:lstStyle/>
          <a:p>
            <a:r>
              <a:rPr kumimoji="1" lang="en-US" altLang="ja-JP" sz="2800" dirty="0"/>
              <a:t>2.1</a:t>
            </a:r>
            <a:r>
              <a:rPr lang="ja-JP" altLang="en-US" sz="2800" dirty="0"/>
              <a:t>　周波数安定化</a:t>
            </a:r>
            <a:endParaRPr kumimoji="1" lang="en-US" altLang="ja-JP" sz="2800" dirty="0"/>
          </a:p>
        </p:txBody>
      </p:sp>
      <p:sp>
        <p:nvSpPr>
          <p:cNvPr id="7" name="テキスト ボックス 6"/>
          <p:cNvSpPr txBox="1"/>
          <p:nvPr/>
        </p:nvSpPr>
        <p:spPr>
          <a:xfrm>
            <a:off x="1861540" y="3975856"/>
            <a:ext cx="2314030" cy="523220"/>
          </a:xfrm>
          <a:prstGeom prst="rect">
            <a:avLst/>
          </a:prstGeom>
          <a:noFill/>
        </p:spPr>
        <p:txBody>
          <a:bodyPr wrap="none" rtlCol="0">
            <a:spAutoFit/>
          </a:bodyPr>
          <a:lstStyle/>
          <a:p>
            <a:r>
              <a:rPr kumimoji="1" lang="en-US" altLang="ja-JP" sz="2800" dirty="0">
                <a:solidFill>
                  <a:srgbClr val="000000"/>
                </a:solidFill>
              </a:rPr>
              <a:t>2.2</a:t>
            </a:r>
            <a:r>
              <a:rPr lang="ja-JP" altLang="en-US" sz="2800" dirty="0">
                <a:solidFill>
                  <a:srgbClr val="000000"/>
                </a:solidFill>
              </a:rPr>
              <a:t>　高出力化</a:t>
            </a:r>
            <a:endParaRPr kumimoji="1" lang="en-US" altLang="ja-JP" sz="2800" dirty="0">
              <a:solidFill>
                <a:srgbClr val="000000"/>
              </a:solidFill>
            </a:endParaRPr>
          </a:p>
        </p:txBody>
      </p:sp>
      <p:sp>
        <p:nvSpPr>
          <p:cNvPr id="8" name="テキスト ボックス 7"/>
          <p:cNvSpPr txBox="1"/>
          <p:nvPr/>
        </p:nvSpPr>
        <p:spPr>
          <a:xfrm>
            <a:off x="1342227" y="4864549"/>
            <a:ext cx="5870567" cy="523220"/>
          </a:xfrm>
          <a:prstGeom prst="rect">
            <a:avLst/>
          </a:prstGeom>
          <a:noFill/>
        </p:spPr>
        <p:txBody>
          <a:bodyPr wrap="none" rtlCol="0">
            <a:spAutoFit/>
          </a:bodyPr>
          <a:lstStyle/>
          <a:p>
            <a:r>
              <a:rPr kumimoji="1" lang="en-US" altLang="ja-JP" sz="2800" dirty="0"/>
              <a:t>3</a:t>
            </a:r>
            <a:r>
              <a:rPr kumimoji="1" lang="ja-JP" altLang="en-US" sz="2800" dirty="0"/>
              <a:t>　衛星位置決定システムの開発状況</a:t>
            </a:r>
          </a:p>
        </p:txBody>
      </p:sp>
      <p:sp>
        <p:nvSpPr>
          <p:cNvPr id="9" name="テキスト ボックス 8"/>
          <p:cNvSpPr txBox="1"/>
          <p:nvPr/>
        </p:nvSpPr>
        <p:spPr>
          <a:xfrm>
            <a:off x="6897743" y="776508"/>
            <a:ext cx="1617751" cy="400110"/>
          </a:xfrm>
          <a:prstGeom prst="rect">
            <a:avLst/>
          </a:prstGeom>
          <a:noFill/>
        </p:spPr>
        <p:txBody>
          <a:bodyPr wrap="none" rtlCol="0">
            <a:spAutoFit/>
          </a:bodyPr>
          <a:lstStyle/>
          <a:p>
            <a:r>
              <a:rPr kumimoji="1" lang="ja-JP" altLang="en-US" sz="2000"/>
              <a:t>中森真輝</a:t>
            </a:r>
            <a:r>
              <a:rPr kumimoji="1" lang="en-US" altLang="ja-JP" sz="2000" dirty="0"/>
              <a:t> M2</a:t>
            </a:r>
            <a:endParaRPr kumimoji="1" lang="ja-JP" altLang="en-US" sz="2000" dirty="0"/>
          </a:p>
        </p:txBody>
      </p:sp>
    </p:spTree>
    <p:extLst>
      <p:ext uri="{BB962C8B-B14F-4D97-AF65-F5344CB8AC3E}">
        <p14:creationId xmlns:p14="http://schemas.microsoft.com/office/powerpoint/2010/main" val="299953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sz="3600" dirty="0"/>
              <a:t>現在の衛星位置決定</a:t>
            </a:r>
          </a:p>
        </p:txBody>
      </p:sp>
      <p:sp>
        <p:nvSpPr>
          <p:cNvPr id="5" name="テキスト ボックス 4"/>
          <p:cNvSpPr txBox="1"/>
          <p:nvPr/>
        </p:nvSpPr>
        <p:spPr>
          <a:xfrm>
            <a:off x="457200" y="1180103"/>
            <a:ext cx="4301253" cy="400110"/>
          </a:xfrm>
          <a:prstGeom prst="rect">
            <a:avLst/>
          </a:prstGeom>
          <a:noFill/>
        </p:spPr>
        <p:txBody>
          <a:bodyPr wrap="none" rtlCol="0">
            <a:spAutoFit/>
          </a:bodyPr>
          <a:lstStyle/>
          <a:p>
            <a:r>
              <a:rPr lang="en-US" altLang="ja-JP" sz="2000" dirty="0"/>
              <a:t>○ </a:t>
            </a:r>
            <a:r>
              <a:rPr kumimoji="1" lang="ja-JP" altLang="en-US" sz="2000" dirty="0"/>
              <a:t>電波による衛星位置検出</a:t>
            </a:r>
            <a:r>
              <a:rPr kumimoji="1" lang="en-US" altLang="ja-JP" sz="2000" dirty="0"/>
              <a:t>(</a:t>
            </a:r>
            <a:r>
              <a:rPr kumimoji="1" lang="ja-JP" altLang="en-US" sz="2000" dirty="0"/>
              <a:t>絶対位置</a:t>
            </a:r>
            <a:r>
              <a:rPr kumimoji="1" lang="en-US" altLang="ja-JP" sz="2000" dirty="0"/>
              <a:t>)</a:t>
            </a:r>
            <a:r>
              <a:rPr kumimoji="1" lang="ja-JP" altLang="en-US" sz="2000" dirty="0"/>
              <a:t>　</a:t>
            </a:r>
          </a:p>
        </p:txBody>
      </p:sp>
      <p:sp>
        <p:nvSpPr>
          <p:cNvPr id="6" name="テキスト ボックス 5"/>
          <p:cNvSpPr txBox="1"/>
          <p:nvPr/>
        </p:nvSpPr>
        <p:spPr>
          <a:xfrm>
            <a:off x="445347" y="2005849"/>
            <a:ext cx="4712774" cy="400110"/>
          </a:xfrm>
          <a:prstGeom prst="rect">
            <a:avLst/>
          </a:prstGeom>
          <a:noFill/>
        </p:spPr>
        <p:txBody>
          <a:bodyPr wrap="none" rtlCol="0">
            <a:spAutoFit/>
          </a:bodyPr>
          <a:lstStyle/>
          <a:p>
            <a:r>
              <a:rPr lang="en-US" altLang="ja-JP" sz="2000" dirty="0"/>
              <a:t>○ </a:t>
            </a:r>
            <a:r>
              <a:rPr kumimoji="1" lang="ja-JP" altLang="en-US" sz="2000" dirty="0"/>
              <a:t>衛星間捕捉　　衛星間光通信により実現</a:t>
            </a:r>
          </a:p>
        </p:txBody>
      </p:sp>
      <p:sp>
        <p:nvSpPr>
          <p:cNvPr id="8" name="テキスト ボックス 7"/>
          <p:cNvSpPr txBox="1"/>
          <p:nvPr/>
        </p:nvSpPr>
        <p:spPr>
          <a:xfrm>
            <a:off x="1228512" y="5549161"/>
            <a:ext cx="7816112" cy="461665"/>
          </a:xfrm>
          <a:prstGeom prst="rect">
            <a:avLst/>
          </a:prstGeom>
          <a:noFill/>
        </p:spPr>
        <p:txBody>
          <a:bodyPr wrap="none" rtlCol="0">
            <a:spAutoFit/>
          </a:bodyPr>
          <a:lstStyle/>
          <a:p>
            <a:r>
              <a:rPr lang="ja-JP" altLang="en-US" sz="2400" u="sng" dirty="0"/>
              <a:t>相手の衛星に光を正確に当てる</a:t>
            </a:r>
            <a:r>
              <a:rPr lang="en-US" altLang="ja-JP" sz="2400" u="sng" dirty="0"/>
              <a:t>(</a:t>
            </a:r>
            <a:r>
              <a:rPr lang="ja-JP" altLang="en-US" sz="2400" u="sng" dirty="0">
                <a:solidFill>
                  <a:srgbClr val="FF0000"/>
                </a:solidFill>
              </a:rPr>
              <a:t>相手の位置情報を取得</a:t>
            </a:r>
            <a:r>
              <a:rPr lang="en-US" altLang="ja-JP" sz="2400" dirty="0"/>
              <a:t>)</a:t>
            </a:r>
            <a:endParaRPr kumimoji="1" lang="ja-JP" altLang="en-US" sz="2400" dirty="0"/>
          </a:p>
        </p:txBody>
      </p:sp>
      <p:sp>
        <p:nvSpPr>
          <p:cNvPr id="9" name="正方形/長方形 8"/>
          <p:cNvSpPr/>
          <p:nvPr/>
        </p:nvSpPr>
        <p:spPr>
          <a:xfrm>
            <a:off x="1494287" y="1548650"/>
            <a:ext cx="6637377" cy="369332"/>
          </a:xfrm>
          <a:prstGeom prst="rect">
            <a:avLst/>
          </a:prstGeom>
        </p:spPr>
        <p:txBody>
          <a:bodyPr wrap="square">
            <a:spAutoFit/>
          </a:bodyPr>
          <a:lstStyle/>
          <a:p>
            <a:r>
              <a:rPr lang="en-US" altLang="ja-JP" dirty="0">
                <a:latin typeface="+mj-lt"/>
              </a:rPr>
              <a:t>ILRS</a:t>
            </a:r>
            <a:r>
              <a:rPr lang="en-US" altLang="ja-JP" dirty="0"/>
              <a:t>(International Laser Ranging service)</a:t>
            </a:r>
            <a:r>
              <a:rPr lang="ja-JP" altLang="en-US" dirty="0"/>
              <a:t>の軌道情報（数</a:t>
            </a:r>
            <a:r>
              <a:rPr lang="en-US" altLang="ja-JP" dirty="0"/>
              <a:t>10km</a:t>
            </a:r>
            <a:r>
              <a:rPr lang="ja-JP" altLang="en-US" dirty="0"/>
              <a:t>誤差）</a:t>
            </a:r>
            <a:endParaRPr lang="en-US" altLang="ja-JP" dirty="0"/>
          </a:p>
        </p:txBody>
      </p:sp>
      <p:sp>
        <p:nvSpPr>
          <p:cNvPr id="38" name="テキスト ボックス 37"/>
          <p:cNvSpPr txBox="1"/>
          <p:nvPr/>
        </p:nvSpPr>
        <p:spPr>
          <a:xfrm>
            <a:off x="4148776" y="2549185"/>
            <a:ext cx="589659" cy="323133"/>
          </a:xfrm>
          <a:prstGeom prst="rect">
            <a:avLst/>
          </a:prstGeom>
          <a:noFill/>
        </p:spPr>
        <p:txBody>
          <a:bodyPr wrap="none" rtlCol="0">
            <a:spAutoFit/>
          </a:bodyPr>
          <a:lstStyle/>
          <a:p>
            <a:r>
              <a:rPr kumimoji="1" lang="en-US" altLang="ja-JP" dirty="0"/>
              <a:t>CCD</a:t>
            </a:r>
            <a:endParaRPr kumimoji="1" lang="ja-JP" altLang="en-US" dirty="0"/>
          </a:p>
        </p:txBody>
      </p:sp>
      <p:grpSp>
        <p:nvGrpSpPr>
          <p:cNvPr id="10" name="図形グループ 9"/>
          <p:cNvGrpSpPr/>
          <p:nvPr/>
        </p:nvGrpSpPr>
        <p:grpSpPr>
          <a:xfrm>
            <a:off x="304349" y="2775443"/>
            <a:ext cx="4464496" cy="2356966"/>
            <a:chOff x="304349" y="2775443"/>
            <a:chExt cx="4464496" cy="2356966"/>
          </a:xfrm>
        </p:grpSpPr>
        <p:sp>
          <p:nvSpPr>
            <p:cNvPr id="7" name="テキスト ボックス 6"/>
            <p:cNvSpPr txBox="1"/>
            <p:nvPr/>
          </p:nvSpPr>
          <p:spPr>
            <a:xfrm>
              <a:off x="457200" y="2819233"/>
              <a:ext cx="3059922" cy="307777"/>
            </a:xfrm>
            <a:prstGeom prst="rect">
              <a:avLst/>
            </a:prstGeom>
            <a:noFill/>
          </p:spPr>
          <p:txBody>
            <a:bodyPr wrap="square" rtlCol="0">
              <a:spAutoFit/>
            </a:bodyPr>
            <a:lstStyle/>
            <a:p>
              <a:r>
                <a:rPr kumimoji="1" lang="en-US" altLang="ja-JP" sz="1400" dirty="0"/>
                <a:t>OICETS(JAXA/NICT)-ALTEMIS(ESA)</a:t>
              </a:r>
              <a:endParaRPr kumimoji="1" lang="ja-JP" altLang="en-US" sz="1400" dirty="0"/>
            </a:p>
          </p:txBody>
        </p:sp>
        <p:grpSp>
          <p:nvGrpSpPr>
            <p:cNvPr id="15" name="図形グループ 14"/>
            <p:cNvGrpSpPr/>
            <p:nvPr/>
          </p:nvGrpSpPr>
          <p:grpSpPr>
            <a:xfrm>
              <a:off x="317579" y="3538483"/>
              <a:ext cx="357800" cy="1219572"/>
              <a:chOff x="1377789" y="817901"/>
              <a:chExt cx="1399318" cy="6040099"/>
            </a:xfrm>
          </p:grpSpPr>
          <p:sp>
            <p:nvSpPr>
              <p:cNvPr id="16" name="正方形/長方形 15"/>
              <p:cNvSpPr/>
              <p:nvPr/>
            </p:nvSpPr>
            <p:spPr>
              <a:xfrm>
                <a:off x="1377789" y="3271608"/>
                <a:ext cx="1399318" cy="109771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図形グループ 16"/>
              <p:cNvGrpSpPr/>
              <p:nvPr/>
            </p:nvGrpSpPr>
            <p:grpSpPr>
              <a:xfrm>
                <a:off x="1550013" y="817901"/>
                <a:ext cx="624311" cy="1894089"/>
                <a:chOff x="1593069" y="796378"/>
                <a:chExt cx="624311" cy="1894089"/>
              </a:xfrm>
            </p:grpSpPr>
            <p:sp>
              <p:nvSpPr>
                <p:cNvPr id="23" name="正方形/長方形 22"/>
                <p:cNvSpPr/>
                <p:nvPr/>
              </p:nvSpPr>
              <p:spPr>
                <a:xfrm>
                  <a:off x="1593069" y="1764946"/>
                  <a:ext cx="624311" cy="925521"/>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593069" y="796378"/>
                  <a:ext cx="624311" cy="968568"/>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 name="図形グループ 17"/>
              <p:cNvGrpSpPr/>
              <p:nvPr/>
            </p:nvGrpSpPr>
            <p:grpSpPr>
              <a:xfrm>
                <a:off x="1551137" y="4963911"/>
                <a:ext cx="624311" cy="1894089"/>
                <a:chOff x="1593069" y="796378"/>
                <a:chExt cx="624311" cy="1894089"/>
              </a:xfrm>
            </p:grpSpPr>
            <p:sp>
              <p:nvSpPr>
                <p:cNvPr id="21" name="正方形/長方形 20"/>
                <p:cNvSpPr/>
                <p:nvPr/>
              </p:nvSpPr>
              <p:spPr>
                <a:xfrm>
                  <a:off x="1593069" y="1764946"/>
                  <a:ext cx="624311" cy="925521"/>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593069" y="796378"/>
                  <a:ext cx="624311" cy="968568"/>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9" name="直線コネクタ 18"/>
              <p:cNvCxnSpPr>
                <a:stCxn id="23" idx="2"/>
              </p:cNvCxnSpPr>
              <p:nvPr/>
            </p:nvCxnSpPr>
            <p:spPr>
              <a:xfrm>
                <a:off x="1862169" y="2711990"/>
                <a:ext cx="0" cy="581141"/>
              </a:xfrm>
              <a:prstGeom prst="line">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22" idx="0"/>
              </p:cNvCxnSpPr>
              <p:nvPr/>
            </p:nvCxnSpPr>
            <p:spPr>
              <a:xfrm flipV="1">
                <a:off x="1863293" y="4369318"/>
                <a:ext cx="0" cy="594593"/>
              </a:xfrm>
              <a:prstGeom prst="line">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grpSp>
        <p:sp>
          <p:nvSpPr>
            <p:cNvPr id="25" name="二等辺三角形 24"/>
            <p:cNvSpPr/>
            <p:nvPr/>
          </p:nvSpPr>
          <p:spPr>
            <a:xfrm rot="16200000">
              <a:off x="1235491" y="2890324"/>
              <a:ext cx="1477243" cy="2480276"/>
            </a:xfrm>
            <a:prstGeom prst="triangle">
              <a:avLst/>
            </a:prstGeom>
            <a:gradFill flip="none" rotWithShape="1">
              <a:gsLst>
                <a:gs pos="35000">
                  <a:srgbClr val="FF0000"/>
                </a:gs>
                <a:gs pos="100000">
                  <a:srgbClr val="FFFFFF"/>
                </a:gs>
              </a:gsLst>
              <a:path path="circle">
                <a:fillToRect l="100000" b="100000"/>
              </a:path>
              <a:tileRect t="-100000" r="-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6" name="図形グループ 25"/>
            <p:cNvGrpSpPr/>
            <p:nvPr/>
          </p:nvGrpSpPr>
          <p:grpSpPr>
            <a:xfrm rot="20685865">
              <a:off x="3523389" y="2775443"/>
              <a:ext cx="444494" cy="1459185"/>
              <a:chOff x="3982574" y="4764317"/>
              <a:chExt cx="516187" cy="1667809"/>
            </a:xfrm>
          </p:grpSpPr>
          <p:grpSp>
            <p:nvGrpSpPr>
              <p:cNvPr id="27" name="図形グループ 26"/>
              <p:cNvGrpSpPr/>
              <p:nvPr/>
            </p:nvGrpSpPr>
            <p:grpSpPr>
              <a:xfrm rot="11483138">
                <a:off x="3994925" y="5898482"/>
                <a:ext cx="268077" cy="533644"/>
                <a:chOff x="1593069" y="796378"/>
                <a:chExt cx="624311" cy="1894089"/>
              </a:xfrm>
            </p:grpSpPr>
            <p:sp>
              <p:nvSpPr>
                <p:cNvPr id="34" name="正方形/長方形 33"/>
                <p:cNvSpPr/>
                <p:nvPr/>
              </p:nvSpPr>
              <p:spPr>
                <a:xfrm>
                  <a:off x="1593069" y="1764946"/>
                  <a:ext cx="624311" cy="925521"/>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593069" y="796378"/>
                  <a:ext cx="624311" cy="968568"/>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8" name="図形グループ 27"/>
              <p:cNvGrpSpPr/>
              <p:nvPr/>
            </p:nvGrpSpPr>
            <p:grpSpPr>
              <a:xfrm rot="11483138">
                <a:off x="4259847" y="4764317"/>
                <a:ext cx="238914" cy="510276"/>
                <a:chOff x="1593069" y="796378"/>
                <a:chExt cx="624311" cy="1894089"/>
              </a:xfrm>
            </p:grpSpPr>
            <p:sp>
              <p:nvSpPr>
                <p:cNvPr id="32" name="正方形/長方形 31"/>
                <p:cNvSpPr/>
                <p:nvPr/>
              </p:nvSpPr>
              <p:spPr>
                <a:xfrm>
                  <a:off x="1593069" y="1764946"/>
                  <a:ext cx="624311" cy="925521"/>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1593069" y="796378"/>
                  <a:ext cx="624311" cy="968568"/>
                </a:xfrm>
                <a:prstGeom prst="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9" name="直線コネクタ 28"/>
              <p:cNvCxnSpPr>
                <a:stCxn id="34" idx="2"/>
              </p:cNvCxnSpPr>
              <p:nvPr/>
            </p:nvCxnSpPr>
            <p:spPr>
              <a:xfrm flipV="1">
                <a:off x="4181636" y="5697984"/>
                <a:ext cx="54521" cy="205749"/>
              </a:xfrm>
              <a:prstGeom prst="line">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33" idx="0"/>
              </p:cNvCxnSpPr>
              <p:nvPr/>
            </p:nvCxnSpPr>
            <p:spPr>
              <a:xfrm flipH="1">
                <a:off x="4288930" y="5269572"/>
                <a:ext cx="40007" cy="152561"/>
              </a:xfrm>
              <a:prstGeom prst="line">
                <a:avLst/>
              </a:prstGeom>
              <a:ln>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sp>
            <p:nvSpPr>
              <p:cNvPr id="31" name="正方形/長方形 30"/>
              <p:cNvSpPr/>
              <p:nvPr/>
            </p:nvSpPr>
            <p:spPr>
              <a:xfrm rot="586200">
                <a:off x="3982574" y="5413076"/>
                <a:ext cx="493735" cy="28032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36" name="直線矢印コネクタ 35"/>
            <p:cNvCxnSpPr>
              <a:endCxn id="16" idx="3"/>
            </p:cNvCxnSpPr>
            <p:nvPr/>
          </p:nvCxnSpPr>
          <p:spPr>
            <a:xfrm flipH="1">
              <a:off x="675379" y="3599136"/>
              <a:ext cx="2728360" cy="545602"/>
            </a:xfrm>
            <a:prstGeom prst="straightConnector1">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37" name="円/楕円 36"/>
            <p:cNvSpPr/>
            <p:nvPr/>
          </p:nvSpPr>
          <p:spPr bwMode="auto">
            <a:xfrm>
              <a:off x="4086769" y="2864188"/>
              <a:ext cx="682076" cy="693007"/>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cxnSp>
          <p:nvCxnSpPr>
            <p:cNvPr id="39" name="直線コネクタ 38"/>
            <p:cNvCxnSpPr>
              <a:stCxn id="37" idx="2"/>
              <a:endCxn id="37" idx="6"/>
            </p:cNvCxnSpPr>
            <p:nvPr/>
          </p:nvCxnSpPr>
          <p:spPr bwMode="auto">
            <a:xfrm>
              <a:off x="4086769" y="3210691"/>
              <a:ext cx="68207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直線コネクタ 39"/>
            <p:cNvCxnSpPr>
              <a:stCxn id="37" idx="0"/>
              <a:endCxn id="37" idx="4"/>
            </p:cNvCxnSpPr>
            <p:nvPr/>
          </p:nvCxnSpPr>
          <p:spPr bwMode="auto">
            <a:xfrm>
              <a:off x="4427807" y="2864188"/>
              <a:ext cx="0" cy="69300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1" name="円/楕円 40"/>
            <p:cNvSpPr/>
            <p:nvPr/>
          </p:nvSpPr>
          <p:spPr bwMode="auto">
            <a:xfrm>
              <a:off x="4303793" y="2986544"/>
              <a:ext cx="62007" cy="6300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42" name="片側の 2 つの角を切り取った四角形 41"/>
            <p:cNvSpPr/>
            <p:nvPr/>
          </p:nvSpPr>
          <p:spPr bwMode="auto">
            <a:xfrm rot="5112143">
              <a:off x="3472757" y="3347476"/>
              <a:ext cx="182779" cy="296025"/>
            </a:xfrm>
            <a:prstGeom prst="snip2Same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43" name="片側の 2 つの角を切り取った四角形 42"/>
            <p:cNvSpPr/>
            <p:nvPr/>
          </p:nvSpPr>
          <p:spPr bwMode="auto">
            <a:xfrm rot="4334396">
              <a:off x="3496181" y="3383621"/>
              <a:ext cx="191146" cy="294317"/>
            </a:xfrm>
            <a:prstGeom prst="snip2Same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44" name="テキスト ボックス 43"/>
            <p:cNvSpPr txBox="1"/>
            <p:nvPr/>
          </p:nvSpPr>
          <p:spPr>
            <a:xfrm>
              <a:off x="3496193" y="4375060"/>
              <a:ext cx="761956" cy="321096"/>
            </a:xfrm>
            <a:prstGeom prst="rect">
              <a:avLst/>
            </a:prstGeom>
            <a:noFill/>
            <a:effectLst/>
          </p:spPr>
          <p:txBody>
            <a:bodyPr wrap="none" rtlCol="0">
              <a:spAutoFit/>
            </a:bodyPr>
            <a:lstStyle/>
            <a:p>
              <a:pPr algn="ctr"/>
              <a:r>
                <a:rPr kumimoji="1" lang="en-US" altLang="ja-JP" sz="2000" dirty="0">
                  <a:solidFill>
                    <a:srgbClr val="800000"/>
                  </a:solidFill>
                </a:rPr>
                <a:t>OICETS</a:t>
              </a:r>
              <a:endParaRPr kumimoji="1" lang="ja-JP" altLang="en-US" sz="2000" dirty="0">
                <a:solidFill>
                  <a:srgbClr val="800000"/>
                </a:solidFill>
              </a:endParaRPr>
            </a:p>
          </p:txBody>
        </p:sp>
        <p:sp>
          <p:nvSpPr>
            <p:cNvPr id="45" name="テキスト ボックス 44"/>
            <p:cNvSpPr txBox="1"/>
            <p:nvPr/>
          </p:nvSpPr>
          <p:spPr>
            <a:xfrm>
              <a:off x="304349" y="4811313"/>
              <a:ext cx="927203" cy="321096"/>
            </a:xfrm>
            <a:prstGeom prst="rect">
              <a:avLst/>
            </a:prstGeom>
            <a:noFill/>
            <a:effectLst/>
          </p:spPr>
          <p:txBody>
            <a:bodyPr wrap="none" rtlCol="0">
              <a:spAutoFit/>
            </a:bodyPr>
            <a:lstStyle/>
            <a:p>
              <a:pPr algn="ctr"/>
              <a:r>
                <a:rPr kumimoji="1" lang="en-US" altLang="ja-JP" sz="2000" dirty="0">
                  <a:solidFill>
                    <a:srgbClr val="000090"/>
                  </a:solidFill>
                </a:rPr>
                <a:t>ARTEMIS</a:t>
              </a:r>
              <a:endParaRPr kumimoji="1" lang="ja-JP" altLang="en-US" sz="2000" dirty="0">
                <a:solidFill>
                  <a:srgbClr val="000090"/>
                </a:solidFill>
              </a:endParaRPr>
            </a:p>
          </p:txBody>
        </p:sp>
      </p:grpSp>
      <p:sp>
        <p:nvSpPr>
          <p:cNvPr id="46" name="テキスト ボックス 45"/>
          <p:cNvSpPr txBox="1"/>
          <p:nvPr/>
        </p:nvSpPr>
        <p:spPr>
          <a:xfrm>
            <a:off x="4906390" y="3110319"/>
            <a:ext cx="4339650" cy="1477328"/>
          </a:xfrm>
          <a:prstGeom prst="rect">
            <a:avLst/>
          </a:prstGeom>
          <a:noFill/>
        </p:spPr>
        <p:txBody>
          <a:bodyPr wrap="none" rtlCol="0">
            <a:spAutoFit/>
          </a:bodyPr>
          <a:lstStyle/>
          <a:p>
            <a:pPr marL="342900" indent="-342900">
              <a:buFont typeface="+mj-lt"/>
              <a:buAutoNum type="arabicPeriod"/>
            </a:pPr>
            <a:r>
              <a:rPr lang="en-US" altLang="ja-JP" dirty="0">
                <a:solidFill>
                  <a:srgbClr val="000090"/>
                </a:solidFill>
              </a:rPr>
              <a:t>beacon</a:t>
            </a:r>
            <a:r>
              <a:rPr lang="ja-JP" altLang="en-US" dirty="0">
                <a:solidFill>
                  <a:srgbClr val="000090"/>
                </a:solidFill>
              </a:rPr>
              <a:t>光出射</a:t>
            </a:r>
            <a:endParaRPr lang="en-US" altLang="ja-JP" dirty="0">
              <a:solidFill>
                <a:srgbClr val="000090"/>
              </a:solidFill>
            </a:endParaRPr>
          </a:p>
          <a:p>
            <a:pPr marL="342900" indent="-342900">
              <a:buFont typeface="+mj-lt"/>
              <a:buAutoNum type="arabicPeriod"/>
            </a:pPr>
            <a:r>
              <a:rPr lang="en-US" altLang="ja-JP" dirty="0">
                <a:solidFill>
                  <a:srgbClr val="800000"/>
                </a:solidFill>
              </a:rPr>
              <a:t>25cm</a:t>
            </a:r>
            <a:r>
              <a:rPr lang="ja-JP" altLang="en-US" dirty="0">
                <a:solidFill>
                  <a:srgbClr val="800000"/>
                </a:solidFill>
              </a:rPr>
              <a:t>カセグレン型反射光学系で受光</a:t>
            </a:r>
            <a:endParaRPr lang="en-US" altLang="ja-JP" dirty="0">
              <a:solidFill>
                <a:srgbClr val="800000"/>
              </a:solidFill>
            </a:endParaRPr>
          </a:p>
          <a:p>
            <a:pPr marL="342900" indent="-342900">
              <a:buFont typeface="+mj-lt"/>
              <a:buAutoNum type="arabicPeriod"/>
            </a:pPr>
            <a:r>
              <a:rPr lang="en-US" altLang="ja-JP" dirty="0">
                <a:solidFill>
                  <a:srgbClr val="800000"/>
                </a:solidFill>
              </a:rPr>
              <a:t>CCD</a:t>
            </a:r>
            <a:r>
              <a:rPr lang="ja-JP" altLang="en-US" dirty="0">
                <a:solidFill>
                  <a:srgbClr val="800000"/>
                </a:solidFill>
              </a:rPr>
              <a:t>で受光</a:t>
            </a:r>
            <a:endParaRPr lang="en-US" altLang="ja-JP" dirty="0">
              <a:solidFill>
                <a:srgbClr val="800000"/>
              </a:solidFill>
            </a:endParaRPr>
          </a:p>
          <a:p>
            <a:pPr marL="342900" indent="-342900">
              <a:buFont typeface="+mj-lt"/>
              <a:buAutoNum type="arabicPeriod"/>
            </a:pPr>
            <a:r>
              <a:rPr lang="ja-JP" altLang="en-US" dirty="0">
                <a:solidFill>
                  <a:srgbClr val="800000"/>
                </a:solidFill>
              </a:rPr>
              <a:t>輝点が中心にくるように光学系を動かし</a:t>
            </a:r>
            <a:endParaRPr lang="en-US" altLang="ja-JP" dirty="0">
              <a:solidFill>
                <a:srgbClr val="800000"/>
              </a:solidFill>
            </a:endParaRPr>
          </a:p>
          <a:p>
            <a:r>
              <a:rPr lang="en-US" altLang="ja-JP" dirty="0">
                <a:solidFill>
                  <a:srgbClr val="800000"/>
                </a:solidFill>
              </a:rPr>
              <a:t>      </a:t>
            </a:r>
            <a:r>
              <a:rPr lang="ja-JP" altLang="en-US" dirty="0">
                <a:solidFill>
                  <a:srgbClr val="800000"/>
                </a:solidFill>
              </a:rPr>
              <a:t>同軸で出射</a:t>
            </a:r>
            <a:r>
              <a:rPr lang="en-US" altLang="ja-JP" dirty="0">
                <a:solidFill>
                  <a:srgbClr val="800000"/>
                </a:solidFill>
              </a:rPr>
              <a:t>(</a:t>
            </a:r>
            <a:r>
              <a:rPr lang="ja-JP" altLang="en-US" dirty="0">
                <a:solidFill>
                  <a:srgbClr val="800000"/>
                </a:solidFill>
              </a:rPr>
              <a:t>補正つき</a:t>
            </a:r>
            <a:r>
              <a:rPr lang="en-US" altLang="ja-JP" dirty="0">
                <a:solidFill>
                  <a:srgbClr val="800000"/>
                </a:solidFill>
              </a:rPr>
              <a:t>)</a:t>
            </a:r>
          </a:p>
        </p:txBody>
      </p:sp>
      <p:sp>
        <p:nvSpPr>
          <p:cNvPr id="3" name="テキスト ボックス 2"/>
          <p:cNvSpPr txBox="1"/>
          <p:nvPr/>
        </p:nvSpPr>
        <p:spPr>
          <a:xfrm>
            <a:off x="6113434" y="4730584"/>
            <a:ext cx="3033478" cy="276999"/>
          </a:xfrm>
          <a:prstGeom prst="rect">
            <a:avLst/>
          </a:prstGeom>
          <a:noFill/>
        </p:spPr>
        <p:txBody>
          <a:bodyPr wrap="none" rtlCol="0">
            <a:spAutoFit/>
          </a:bodyPr>
          <a:lstStyle/>
          <a:p>
            <a:r>
              <a:rPr lang="ja-JP" altLang="en-US" sz="1200" dirty="0">
                <a:solidFill>
                  <a:schemeClr val="tx1">
                    <a:lumMod val="50000"/>
                    <a:lumOff val="50000"/>
                  </a:schemeClr>
                </a:solidFill>
              </a:rPr>
              <a:t>情報通信研究機構季報</a:t>
            </a:r>
            <a:r>
              <a:rPr lang="en-US" altLang="ja-JP" sz="1200" dirty="0">
                <a:solidFill>
                  <a:schemeClr val="tx1">
                    <a:lumMod val="50000"/>
                    <a:lumOff val="50000"/>
                  </a:schemeClr>
                </a:solidFill>
              </a:rPr>
              <a:t> Vol.58 Nos.1/2 2012</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4294049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二等辺三角形 116"/>
          <p:cNvSpPr/>
          <p:nvPr/>
        </p:nvSpPr>
        <p:spPr>
          <a:xfrm rot="16200000">
            <a:off x="2180329" y="2149075"/>
            <a:ext cx="443667" cy="2130219"/>
          </a:xfrm>
          <a:prstGeom prst="triangle">
            <a:avLst/>
          </a:prstGeom>
          <a:solidFill>
            <a:srgbClr val="FF0000">
              <a:alpha val="48000"/>
            </a:srgbClr>
          </a:solidFill>
          <a:ln>
            <a:noFill/>
          </a:ln>
          <a:effectLst/>
          <a:scene3d>
            <a:camera prst="orthographicFront">
              <a:rot lat="0" lon="0" rev="21594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200" y="274638"/>
            <a:ext cx="8686800" cy="559161"/>
          </a:xfrm>
        </p:spPr>
        <p:txBody>
          <a:bodyPr>
            <a:normAutofit fontScale="90000"/>
          </a:bodyPr>
          <a:lstStyle/>
          <a:p>
            <a:r>
              <a:rPr kumimoji="1" lang="ja-JP" altLang="en-US" dirty="0"/>
              <a:t>捕捉帯域の拡大・縮小</a:t>
            </a:r>
          </a:p>
        </p:txBody>
      </p:sp>
      <p:sp>
        <p:nvSpPr>
          <p:cNvPr id="4" name="テキスト ボックス 3"/>
          <p:cNvSpPr txBox="1"/>
          <p:nvPr/>
        </p:nvSpPr>
        <p:spPr>
          <a:xfrm>
            <a:off x="398790" y="4332351"/>
            <a:ext cx="8011597"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回折拡がりに関係なく周波数カウント精度によって分解能は決定される</a:t>
            </a:r>
            <a:endParaRPr lang="en-US" altLang="ja-JP" dirty="0"/>
          </a:p>
          <a:p>
            <a:pPr marL="285750" indent="-285750">
              <a:buFont typeface="Arial" panose="020B0604020202020204" pitchFamily="34" charset="0"/>
              <a:buChar char="•"/>
            </a:pPr>
            <a:r>
              <a:rPr kumimoji="1" lang="ja-JP" altLang="en-US" dirty="0"/>
              <a:t>拡大時</a:t>
            </a:r>
            <a:r>
              <a:rPr lang="ja-JP" altLang="en-US" dirty="0"/>
              <a:t>でも高い</a:t>
            </a:r>
            <a:r>
              <a:rPr kumimoji="1" lang="ja-JP" altLang="en-US" dirty="0"/>
              <a:t>周波数カウント精度でカウントできれば高分解能が可能</a:t>
            </a:r>
            <a:endParaRPr kumimoji="1" lang="en-US" altLang="ja-JP" dirty="0"/>
          </a:p>
        </p:txBody>
      </p:sp>
      <p:grpSp>
        <p:nvGrpSpPr>
          <p:cNvPr id="5" name="図形グループ 98"/>
          <p:cNvGrpSpPr/>
          <p:nvPr/>
        </p:nvGrpSpPr>
        <p:grpSpPr>
          <a:xfrm>
            <a:off x="2787337" y="2839398"/>
            <a:ext cx="4421525" cy="747571"/>
            <a:chOff x="2445576" y="5313129"/>
            <a:chExt cx="4421525" cy="747571"/>
          </a:xfrm>
        </p:grpSpPr>
        <p:grpSp>
          <p:nvGrpSpPr>
            <p:cNvPr id="6" name="図形グループ 51"/>
            <p:cNvGrpSpPr/>
            <p:nvPr/>
          </p:nvGrpSpPr>
          <p:grpSpPr>
            <a:xfrm>
              <a:off x="2445576" y="5313129"/>
              <a:ext cx="4421525" cy="747571"/>
              <a:chOff x="2142143" y="4754138"/>
              <a:chExt cx="4421525" cy="747571"/>
            </a:xfrm>
          </p:grpSpPr>
          <p:sp>
            <p:nvSpPr>
              <p:cNvPr id="20" name="台形 19"/>
              <p:cNvSpPr/>
              <p:nvPr/>
            </p:nvSpPr>
            <p:spPr>
              <a:xfrm rot="16200000">
                <a:off x="3979120" y="2917162"/>
                <a:ext cx="747571" cy="4421524"/>
              </a:xfrm>
              <a:prstGeom prst="trapezoid">
                <a:avLst>
                  <a:gd name="adj" fmla="val 24383"/>
                </a:avLst>
              </a:prstGeom>
              <a:solidFill>
                <a:srgbClr val="FF0000">
                  <a:alpha val="47000"/>
                </a:srgbClr>
              </a:solidFill>
              <a:ln>
                <a:solidFill>
                  <a:srgbClr val="FFCA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12"/>
              <p:cNvSpPr/>
              <p:nvPr/>
            </p:nvSpPr>
            <p:spPr>
              <a:xfrm>
                <a:off x="2142143" y="4834511"/>
                <a:ext cx="125116" cy="587593"/>
              </a:xfrm>
              <a:prstGeom prst="ellipse">
                <a:avLst/>
              </a:prstGeom>
              <a:solidFill>
                <a:schemeClr val="accent1">
                  <a:lumMod val="20000"/>
                  <a:lumOff val="8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 name="図形グループ 83"/>
            <p:cNvGrpSpPr/>
            <p:nvPr/>
          </p:nvGrpSpPr>
          <p:grpSpPr>
            <a:xfrm rot="16200000">
              <a:off x="6327711" y="5500140"/>
              <a:ext cx="711690" cy="354932"/>
              <a:chOff x="6954566" y="2965245"/>
              <a:chExt cx="1458531" cy="539467"/>
            </a:xfrm>
          </p:grpSpPr>
          <p:grpSp>
            <p:nvGrpSpPr>
              <p:cNvPr id="8" name="図形グループ 84"/>
              <p:cNvGrpSpPr/>
              <p:nvPr/>
            </p:nvGrpSpPr>
            <p:grpSpPr>
              <a:xfrm>
                <a:off x="6954566" y="2981591"/>
                <a:ext cx="549286" cy="523121"/>
                <a:chOff x="6954566" y="2981591"/>
                <a:chExt cx="549286" cy="523121"/>
              </a:xfrm>
            </p:grpSpPr>
            <p:sp>
              <p:nvSpPr>
                <p:cNvPr id="18" name="フリーフォーム 17"/>
                <p:cNvSpPr/>
                <p:nvPr/>
              </p:nvSpPr>
              <p:spPr>
                <a:xfrm flipH="1">
                  <a:off x="7208080" y="2981592"/>
                  <a:ext cx="295772" cy="523120"/>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フリーフォーム 18"/>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9" name="図形グループ 85"/>
              <p:cNvGrpSpPr/>
              <p:nvPr/>
            </p:nvGrpSpPr>
            <p:grpSpPr>
              <a:xfrm>
                <a:off x="7229209" y="2968161"/>
                <a:ext cx="549286" cy="523121"/>
                <a:chOff x="6954566" y="2981591"/>
                <a:chExt cx="549286" cy="523121"/>
              </a:xfrm>
            </p:grpSpPr>
            <p:sp>
              <p:nvSpPr>
                <p:cNvPr id="16" name="フリーフォーム 15"/>
                <p:cNvSpPr/>
                <p:nvPr/>
              </p:nvSpPr>
              <p:spPr>
                <a:xfrm flipH="1">
                  <a:off x="7208080" y="2984355"/>
                  <a:ext cx="295772" cy="520357"/>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フリーフォーム 16"/>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0" name="図形グループ 86"/>
              <p:cNvGrpSpPr/>
              <p:nvPr/>
            </p:nvGrpSpPr>
            <p:grpSpPr>
              <a:xfrm>
                <a:off x="7568791" y="2970924"/>
                <a:ext cx="549286" cy="523121"/>
                <a:chOff x="6954566" y="2981591"/>
                <a:chExt cx="549286" cy="523121"/>
              </a:xfrm>
            </p:grpSpPr>
            <p:sp>
              <p:nvSpPr>
                <p:cNvPr id="14" name="フリーフォーム 13"/>
                <p:cNvSpPr/>
                <p:nvPr/>
              </p:nvSpPr>
              <p:spPr>
                <a:xfrm flipH="1">
                  <a:off x="7214106" y="2981592"/>
                  <a:ext cx="289746" cy="523120"/>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 name="フリーフォーム 14"/>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1" name="図形グループ 87"/>
              <p:cNvGrpSpPr/>
              <p:nvPr/>
            </p:nvGrpSpPr>
            <p:grpSpPr>
              <a:xfrm>
                <a:off x="7863810" y="2965245"/>
                <a:ext cx="549287" cy="523222"/>
                <a:chOff x="6954566" y="2981490"/>
                <a:chExt cx="549287" cy="523222"/>
              </a:xfrm>
            </p:grpSpPr>
            <p:sp>
              <p:nvSpPr>
                <p:cNvPr id="12" name="フリーフォーム 11"/>
                <p:cNvSpPr/>
                <p:nvPr/>
              </p:nvSpPr>
              <p:spPr>
                <a:xfrm flipH="1">
                  <a:off x="7208081" y="2981490"/>
                  <a:ext cx="295772" cy="523222"/>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フリーフォーム 12"/>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cxnSp>
        <p:nvCxnSpPr>
          <p:cNvPr id="23" name="直線矢印コネクタ 22"/>
          <p:cNvCxnSpPr/>
          <p:nvPr/>
        </p:nvCxnSpPr>
        <p:spPr>
          <a:xfrm flipH="1">
            <a:off x="2112565" y="2695637"/>
            <a:ext cx="67477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4" name="図形グループ 112"/>
          <p:cNvGrpSpPr/>
          <p:nvPr/>
        </p:nvGrpSpPr>
        <p:grpSpPr>
          <a:xfrm>
            <a:off x="2112565" y="2498875"/>
            <a:ext cx="5079530" cy="1451045"/>
            <a:chOff x="2137173" y="4703413"/>
            <a:chExt cx="3724823" cy="1451045"/>
          </a:xfrm>
        </p:grpSpPr>
        <p:grpSp>
          <p:nvGrpSpPr>
            <p:cNvPr id="25" name="図形グループ 50"/>
            <p:cNvGrpSpPr/>
            <p:nvPr/>
          </p:nvGrpSpPr>
          <p:grpSpPr>
            <a:xfrm>
              <a:off x="2137173" y="4703414"/>
              <a:ext cx="3712570" cy="1451044"/>
              <a:chOff x="1389641" y="4396322"/>
              <a:chExt cx="5174027" cy="1451044"/>
            </a:xfrm>
          </p:grpSpPr>
          <p:sp>
            <p:nvSpPr>
              <p:cNvPr id="39" name="台形 38"/>
              <p:cNvSpPr/>
              <p:nvPr/>
            </p:nvSpPr>
            <p:spPr>
              <a:xfrm rot="16200000">
                <a:off x="3306920" y="2590617"/>
                <a:ext cx="1451044" cy="5062453"/>
              </a:xfrm>
              <a:prstGeom prst="trapezoid">
                <a:avLst>
                  <a:gd name="adj" fmla="val 42745"/>
                </a:avLst>
              </a:prstGeom>
              <a:solidFill>
                <a:srgbClr val="FFB9C5"/>
              </a:solidFill>
              <a:ln>
                <a:solidFill>
                  <a:srgbClr val="FFCA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円/楕円 47"/>
              <p:cNvSpPr/>
              <p:nvPr/>
            </p:nvSpPr>
            <p:spPr>
              <a:xfrm>
                <a:off x="1389641" y="4834511"/>
                <a:ext cx="185661" cy="587593"/>
              </a:xfrm>
              <a:prstGeom prst="ellipse">
                <a:avLst/>
              </a:prstGeom>
              <a:solidFill>
                <a:schemeClr val="accent1">
                  <a:lumMod val="20000"/>
                  <a:lumOff val="8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6" name="図形グループ 65"/>
            <p:cNvGrpSpPr/>
            <p:nvPr/>
          </p:nvGrpSpPr>
          <p:grpSpPr>
            <a:xfrm rot="16200000">
              <a:off x="5022338" y="5288394"/>
              <a:ext cx="1424639" cy="254677"/>
              <a:chOff x="6954566" y="2965245"/>
              <a:chExt cx="1458531" cy="539467"/>
            </a:xfrm>
          </p:grpSpPr>
          <p:grpSp>
            <p:nvGrpSpPr>
              <p:cNvPr id="27" name="図形グループ 55"/>
              <p:cNvGrpSpPr/>
              <p:nvPr/>
            </p:nvGrpSpPr>
            <p:grpSpPr>
              <a:xfrm>
                <a:off x="6954566" y="2981591"/>
                <a:ext cx="549286" cy="523121"/>
                <a:chOff x="6954566" y="2981591"/>
                <a:chExt cx="549286" cy="523121"/>
              </a:xfrm>
            </p:grpSpPr>
            <p:sp>
              <p:nvSpPr>
                <p:cNvPr id="37" name="フリーフォーム 36"/>
                <p:cNvSpPr/>
                <p:nvPr/>
              </p:nvSpPr>
              <p:spPr>
                <a:xfrm flipH="1">
                  <a:off x="7208080" y="2981592"/>
                  <a:ext cx="295772" cy="523120"/>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8" name="フリーフォーム 37"/>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28" name="図形グループ 56"/>
              <p:cNvGrpSpPr/>
              <p:nvPr/>
            </p:nvGrpSpPr>
            <p:grpSpPr>
              <a:xfrm>
                <a:off x="7229209" y="2968161"/>
                <a:ext cx="549286" cy="523121"/>
                <a:chOff x="6954566" y="2981591"/>
                <a:chExt cx="549286" cy="523121"/>
              </a:xfrm>
            </p:grpSpPr>
            <p:sp>
              <p:nvSpPr>
                <p:cNvPr id="35" name="フリーフォーム 34"/>
                <p:cNvSpPr/>
                <p:nvPr/>
              </p:nvSpPr>
              <p:spPr>
                <a:xfrm flipH="1">
                  <a:off x="7208080" y="2984355"/>
                  <a:ext cx="295772" cy="520357"/>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 name="フリーフォーム 35"/>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29" name="図形グループ 59"/>
              <p:cNvGrpSpPr/>
              <p:nvPr/>
            </p:nvGrpSpPr>
            <p:grpSpPr>
              <a:xfrm>
                <a:off x="7568791" y="2970924"/>
                <a:ext cx="549286" cy="523121"/>
                <a:chOff x="6954566" y="2981591"/>
                <a:chExt cx="549286" cy="523121"/>
              </a:xfrm>
            </p:grpSpPr>
            <p:sp>
              <p:nvSpPr>
                <p:cNvPr id="33" name="フリーフォーム 32"/>
                <p:cNvSpPr/>
                <p:nvPr/>
              </p:nvSpPr>
              <p:spPr>
                <a:xfrm flipH="1">
                  <a:off x="7214106" y="2981592"/>
                  <a:ext cx="289746" cy="523120"/>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4" name="フリーフォーム 33"/>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0" name="図形グループ 62"/>
              <p:cNvGrpSpPr/>
              <p:nvPr/>
            </p:nvGrpSpPr>
            <p:grpSpPr>
              <a:xfrm>
                <a:off x="7863810" y="2965245"/>
                <a:ext cx="549287" cy="523222"/>
                <a:chOff x="6954566" y="2981490"/>
                <a:chExt cx="549287" cy="523222"/>
              </a:xfrm>
            </p:grpSpPr>
            <p:sp>
              <p:nvSpPr>
                <p:cNvPr id="31" name="フリーフォーム 30"/>
                <p:cNvSpPr/>
                <p:nvPr/>
              </p:nvSpPr>
              <p:spPr>
                <a:xfrm flipH="1">
                  <a:off x="7208081" y="2981490"/>
                  <a:ext cx="295772" cy="523222"/>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2" name="フリーフォーム 31"/>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cxnSp>
        <p:nvCxnSpPr>
          <p:cNvPr id="41" name="直線矢印コネクタ 40"/>
          <p:cNvCxnSpPr/>
          <p:nvPr/>
        </p:nvCxnSpPr>
        <p:spPr>
          <a:xfrm>
            <a:off x="2912453" y="2694105"/>
            <a:ext cx="63487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265564" y="1637670"/>
            <a:ext cx="8589211" cy="738664"/>
          </a:xfrm>
          <a:prstGeom prst="rect">
            <a:avLst/>
          </a:prstGeom>
          <a:noFill/>
        </p:spPr>
        <p:txBody>
          <a:bodyPr wrap="none" rtlCol="0">
            <a:spAutoFit/>
          </a:bodyPr>
          <a:lstStyle/>
          <a:p>
            <a:r>
              <a:rPr lang="ja-JP" altLang="en-US" sz="2400" dirty="0"/>
              <a:t>コリメートレンズを動かすことによって捕捉帯域を拡大縮小が可能</a:t>
            </a:r>
          </a:p>
          <a:p>
            <a:endParaRPr kumimoji="1" lang="ja-JP" altLang="en-US" dirty="0"/>
          </a:p>
        </p:txBody>
      </p:sp>
      <p:grpSp>
        <p:nvGrpSpPr>
          <p:cNvPr id="43" name="図形グループ 114"/>
          <p:cNvGrpSpPr/>
          <p:nvPr/>
        </p:nvGrpSpPr>
        <p:grpSpPr>
          <a:xfrm>
            <a:off x="3467271" y="2935478"/>
            <a:ext cx="3741591" cy="614466"/>
            <a:chOff x="3491879" y="5126506"/>
            <a:chExt cx="3741591" cy="614466"/>
          </a:xfrm>
        </p:grpSpPr>
        <p:grpSp>
          <p:nvGrpSpPr>
            <p:cNvPr id="44" name="図形グループ 52"/>
            <p:cNvGrpSpPr/>
            <p:nvPr/>
          </p:nvGrpSpPr>
          <p:grpSpPr>
            <a:xfrm>
              <a:off x="3491879" y="5126506"/>
              <a:ext cx="3741591" cy="614466"/>
              <a:chOff x="2804306" y="4834511"/>
              <a:chExt cx="3748943" cy="587593"/>
            </a:xfrm>
          </p:grpSpPr>
          <p:sp>
            <p:nvSpPr>
              <p:cNvPr id="58" name="円/楕円 48"/>
              <p:cNvSpPr/>
              <p:nvPr/>
            </p:nvSpPr>
            <p:spPr>
              <a:xfrm>
                <a:off x="2804306" y="4834511"/>
                <a:ext cx="94339" cy="587593"/>
              </a:xfrm>
              <a:prstGeom prst="ellipse">
                <a:avLst/>
              </a:prstGeom>
              <a:solidFill>
                <a:schemeClr val="accent1">
                  <a:lumMod val="20000"/>
                  <a:lumOff val="8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台形 58"/>
              <p:cNvSpPr/>
              <p:nvPr/>
            </p:nvSpPr>
            <p:spPr>
              <a:xfrm rot="5400000">
                <a:off x="4490242" y="3285218"/>
                <a:ext cx="428387" cy="3697627"/>
              </a:xfrm>
              <a:prstGeom prst="trapezoid">
                <a:avLst>
                  <a:gd name="adj" fmla="val 15347"/>
                </a:avLst>
              </a:prstGeom>
              <a:solidFill>
                <a:srgbClr val="FF0000">
                  <a:alpha val="47000"/>
                </a:srgbClr>
              </a:solidFill>
              <a:ln>
                <a:solidFill>
                  <a:srgbClr val="FFCA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grpSp>
          <p:nvGrpSpPr>
            <p:cNvPr id="45" name="図形グループ 66"/>
            <p:cNvGrpSpPr/>
            <p:nvPr/>
          </p:nvGrpSpPr>
          <p:grpSpPr>
            <a:xfrm rot="16200000">
              <a:off x="6966744" y="5366595"/>
              <a:ext cx="303388" cy="203871"/>
              <a:chOff x="6954566" y="2948999"/>
              <a:chExt cx="1458531" cy="555713"/>
            </a:xfrm>
          </p:grpSpPr>
          <p:grpSp>
            <p:nvGrpSpPr>
              <p:cNvPr id="46" name="図形グループ 67"/>
              <p:cNvGrpSpPr/>
              <p:nvPr/>
            </p:nvGrpSpPr>
            <p:grpSpPr>
              <a:xfrm>
                <a:off x="6954566" y="2965244"/>
                <a:ext cx="549287" cy="539468"/>
                <a:chOff x="6954566" y="2965244"/>
                <a:chExt cx="549287" cy="539468"/>
              </a:xfrm>
            </p:grpSpPr>
            <p:sp>
              <p:nvSpPr>
                <p:cNvPr id="56" name="フリーフォーム 55"/>
                <p:cNvSpPr/>
                <p:nvPr/>
              </p:nvSpPr>
              <p:spPr>
                <a:xfrm flipH="1">
                  <a:off x="7208083" y="2965244"/>
                  <a:ext cx="295770" cy="539468"/>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 name="フリーフォーム 56"/>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7" name="図形グループ 68"/>
              <p:cNvGrpSpPr/>
              <p:nvPr/>
            </p:nvGrpSpPr>
            <p:grpSpPr>
              <a:xfrm>
                <a:off x="7229209" y="2951814"/>
                <a:ext cx="549287" cy="539468"/>
                <a:chOff x="6954566" y="2965244"/>
                <a:chExt cx="549287" cy="539468"/>
              </a:xfrm>
            </p:grpSpPr>
            <p:sp>
              <p:nvSpPr>
                <p:cNvPr id="54" name="フリーフォーム 53"/>
                <p:cNvSpPr/>
                <p:nvPr/>
              </p:nvSpPr>
              <p:spPr>
                <a:xfrm flipH="1">
                  <a:off x="7208083" y="2965244"/>
                  <a:ext cx="295770" cy="539468"/>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フリーフォーム 54"/>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8" name="図形グループ 69"/>
              <p:cNvGrpSpPr/>
              <p:nvPr/>
            </p:nvGrpSpPr>
            <p:grpSpPr>
              <a:xfrm>
                <a:off x="7568791" y="2954577"/>
                <a:ext cx="549287" cy="539468"/>
                <a:chOff x="6954566" y="2965244"/>
                <a:chExt cx="549287" cy="539468"/>
              </a:xfrm>
            </p:grpSpPr>
            <p:sp>
              <p:nvSpPr>
                <p:cNvPr id="52" name="フリーフォーム 51"/>
                <p:cNvSpPr/>
                <p:nvPr/>
              </p:nvSpPr>
              <p:spPr>
                <a:xfrm flipH="1">
                  <a:off x="7208083" y="2965244"/>
                  <a:ext cx="295770" cy="539468"/>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3" name="フリーフォーム 52"/>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49" name="図形グループ 70"/>
              <p:cNvGrpSpPr/>
              <p:nvPr/>
            </p:nvGrpSpPr>
            <p:grpSpPr>
              <a:xfrm>
                <a:off x="7863810" y="2948999"/>
                <a:ext cx="549287" cy="539468"/>
                <a:chOff x="6954566" y="2965244"/>
                <a:chExt cx="549287" cy="539468"/>
              </a:xfrm>
            </p:grpSpPr>
            <p:sp>
              <p:nvSpPr>
                <p:cNvPr id="50" name="フリーフォーム 49"/>
                <p:cNvSpPr/>
                <p:nvPr/>
              </p:nvSpPr>
              <p:spPr>
                <a:xfrm flipH="1">
                  <a:off x="7208083" y="2965244"/>
                  <a:ext cx="295770" cy="539468"/>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51" name="フリーフォーム 50"/>
                <p:cNvSpPr/>
                <p:nvPr/>
              </p:nvSpPr>
              <p:spPr>
                <a:xfrm>
                  <a:off x="6954566" y="2981591"/>
                  <a:ext cx="253517" cy="523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2222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sp>
        <p:nvSpPr>
          <p:cNvPr id="115" name="正方形/長方形 114"/>
          <p:cNvSpPr/>
          <p:nvPr/>
        </p:nvSpPr>
        <p:spPr>
          <a:xfrm rot="20972186">
            <a:off x="1204947" y="3084929"/>
            <a:ext cx="289013" cy="41770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6" name="テキスト ボックス 115"/>
          <p:cNvSpPr txBox="1"/>
          <p:nvPr/>
        </p:nvSpPr>
        <p:spPr>
          <a:xfrm>
            <a:off x="739350" y="2788350"/>
            <a:ext cx="610103" cy="369332"/>
          </a:xfrm>
          <a:prstGeom prst="rect">
            <a:avLst/>
          </a:prstGeom>
          <a:noFill/>
        </p:spPr>
        <p:txBody>
          <a:bodyPr wrap="none" rtlCol="0">
            <a:spAutoFit/>
          </a:bodyPr>
          <a:lstStyle/>
          <a:p>
            <a:r>
              <a:rPr kumimoji="1" lang="en-US" altLang="ja-JP" dirty="0"/>
              <a:t>AOD</a:t>
            </a:r>
          </a:p>
        </p:txBody>
      </p:sp>
      <p:sp>
        <p:nvSpPr>
          <p:cNvPr id="120" name="テキスト ボックス 119"/>
          <p:cNvSpPr txBox="1"/>
          <p:nvPr/>
        </p:nvSpPr>
        <p:spPr>
          <a:xfrm>
            <a:off x="398790" y="5381981"/>
            <a:ext cx="5036956" cy="830997"/>
          </a:xfrm>
          <a:prstGeom prst="rect">
            <a:avLst/>
          </a:prstGeom>
          <a:noFill/>
        </p:spPr>
        <p:txBody>
          <a:bodyPr wrap="none" rtlCol="0">
            <a:spAutoFit/>
          </a:bodyPr>
          <a:lstStyle/>
          <a:p>
            <a:pPr marL="285750" indent="-285750">
              <a:buFont typeface="Wingdings" panose="05000000000000000000" pitchFamily="2" charset="2"/>
              <a:buChar char="Ø"/>
            </a:pPr>
            <a:r>
              <a:rPr lang="ja-JP" altLang="en-US" sz="2400" dirty="0"/>
              <a:t>どこまで拡大・縮小ができるか</a:t>
            </a:r>
            <a:endParaRPr lang="en-US" altLang="ja-JP" sz="2400" dirty="0"/>
          </a:p>
          <a:p>
            <a:pPr marL="285750" indent="-285750">
              <a:buFont typeface="Wingdings" panose="05000000000000000000" pitchFamily="2" charset="2"/>
              <a:buChar char="Ø"/>
            </a:pPr>
            <a:r>
              <a:rPr lang="ja-JP" altLang="en-US" sz="2400" dirty="0"/>
              <a:t>また拡大・縮小によって分解能変化</a:t>
            </a:r>
            <a:endParaRPr kumimoji="1" lang="ja-JP" altLang="en-US" sz="2400" dirty="0"/>
          </a:p>
        </p:txBody>
      </p:sp>
    </p:spTree>
    <p:extLst>
      <p:ext uri="{BB962C8B-B14F-4D97-AF65-F5344CB8AC3E}">
        <p14:creationId xmlns:p14="http://schemas.microsoft.com/office/powerpoint/2010/main" val="224721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30529" y="1161365"/>
            <a:ext cx="8819643" cy="2594395"/>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a:t>Δ</a:t>
            </a:r>
            <a:endParaRPr kumimoji="1" lang="ja-JP" altLang="en-US" dirty="0"/>
          </a:p>
        </p:txBody>
      </p:sp>
      <p:grpSp>
        <p:nvGrpSpPr>
          <p:cNvPr id="73" name="図形グループ 72"/>
          <p:cNvGrpSpPr/>
          <p:nvPr/>
        </p:nvGrpSpPr>
        <p:grpSpPr>
          <a:xfrm rot="265693">
            <a:off x="546518" y="2528963"/>
            <a:ext cx="4403849" cy="514392"/>
            <a:chOff x="2879382" y="2335270"/>
            <a:chExt cx="4027160" cy="744439"/>
          </a:xfrm>
        </p:grpSpPr>
        <p:sp>
          <p:nvSpPr>
            <p:cNvPr id="74" name="台形 73"/>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3"/>
          <p:cNvSpPr>
            <a:spLocks noGrp="1"/>
          </p:cNvSpPr>
          <p:nvPr>
            <p:ph type="title"/>
          </p:nvPr>
        </p:nvSpPr>
        <p:spPr/>
        <p:txBody>
          <a:bodyPr/>
          <a:lstStyle/>
          <a:p>
            <a:r>
              <a:rPr lang="ja-JP" altLang="en-US" dirty="0"/>
              <a:t>位置決定システムの分解能</a:t>
            </a:r>
            <a:endParaRPr kumimoji="1" lang="ja-JP" altLang="en-US" dirty="0"/>
          </a:p>
        </p:txBody>
      </p:sp>
      <p:sp>
        <p:nvSpPr>
          <p:cNvPr id="5" name="テキスト ボックス 4"/>
          <p:cNvSpPr txBox="1"/>
          <p:nvPr/>
        </p:nvSpPr>
        <p:spPr>
          <a:xfrm>
            <a:off x="381000" y="1092146"/>
            <a:ext cx="1976272" cy="400110"/>
          </a:xfrm>
          <a:prstGeom prst="rect">
            <a:avLst/>
          </a:prstGeom>
          <a:solidFill>
            <a:srgbClr val="FFFFFF"/>
          </a:solidFill>
        </p:spPr>
        <p:txBody>
          <a:bodyPr wrap="none" rtlCol="0">
            <a:spAutoFit/>
          </a:bodyPr>
          <a:lstStyle/>
          <a:p>
            <a:r>
              <a:rPr kumimoji="1" lang="en-US" altLang="ja-JP" sz="2000" dirty="0"/>
              <a:t>1. </a:t>
            </a:r>
            <a:r>
              <a:rPr kumimoji="1" lang="ja-JP" altLang="en-US" sz="2000" dirty="0"/>
              <a:t>光学的分解能</a:t>
            </a:r>
          </a:p>
        </p:txBody>
      </p:sp>
      <p:sp>
        <p:nvSpPr>
          <p:cNvPr id="7" name="テキスト ボックス 6"/>
          <p:cNvSpPr txBox="1"/>
          <p:nvPr/>
        </p:nvSpPr>
        <p:spPr>
          <a:xfrm>
            <a:off x="643674" y="1497313"/>
            <a:ext cx="2552502" cy="369332"/>
          </a:xfrm>
          <a:prstGeom prst="rect">
            <a:avLst/>
          </a:prstGeom>
          <a:noFill/>
        </p:spPr>
        <p:txBody>
          <a:bodyPr wrap="none" rtlCol="0">
            <a:spAutoFit/>
          </a:bodyPr>
          <a:lstStyle/>
          <a:p>
            <a:r>
              <a:rPr lang="ja-JP" altLang="en-US" dirty="0"/>
              <a:t>回折拡がりによって決定</a:t>
            </a:r>
            <a:endParaRPr kumimoji="1" lang="ja-JP" altLang="en-US" dirty="0"/>
          </a:p>
        </p:txBody>
      </p:sp>
      <p:sp>
        <p:nvSpPr>
          <p:cNvPr id="8" name="テキスト ボックス 7"/>
          <p:cNvSpPr txBox="1"/>
          <p:nvPr/>
        </p:nvSpPr>
        <p:spPr>
          <a:xfrm>
            <a:off x="324357" y="3814202"/>
            <a:ext cx="2174769" cy="400110"/>
          </a:xfrm>
          <a:prstGeom prst="rect">
            <a:avLst/>
          </a:prstGeom>
          <a:noFill/>
        </p:spPr>
        <p:txBody>
          <a:bodyPr wrap="none" rtlCol="0">
            <a:spAutoFit/>
          </a:bodyPr>
          <a:lstStyle/>
          <a:p>
            <a:r>
              <a:rPr kumimoji="1" lang="en-US" altLang="ja-JP" sz="2000" dirty="0"/>
              <a:t>2.</a:t>
            </a:r>
            <a:r>
              <a:rPr kumimoji="1" lang="ja-JP" altLang="en-US" sz="2000" dirty="0"/>
              <a:t>周波数的分解能</a:t>
            </a:r>
          </a:p>
        </p:txBody>
      </p:sp>
      <p:grpSp>
        <p:nvGrpSpPr>
          <p:cNvPr id="70" name="図形グループ 69"/>
          <p:cNvGrpSpPr/>
          <p:nvPr/>
        </p:nvGrpSpPr>
        <p:grpSpPr>
          <a:xfrm>
            <a:off x="552619" y="2375689"/>
            <a:ext cx="4403849" cy="514392"/>
            <a:chOff x="2879382" y="2335270"/>
            <a:chExt cx="4027160" cy="744439"/>
          </a:xfrm>
        </p:grpSpPr>
        <p:sp>
          <p:nvSpPr>
            <p:cNvPr id="71" name="台形 70"/>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0" name="図形グループ 49"/>
          <p:cNvGrpSpPr/>
          <p:nvPr/>
        </p:nvGrpSpPr>
        <p:grpSpPr>
          <a:xfrm rot="21379354">
            <a:off x="546647" y="2244528"/>
            <a:ext cx="4403849" cy="514392"/>
            <a:chOff x="2879382" y="2335270"/>
            <a:chExt cx="4027160" cy="744439"/>
          </a:xfrm>
          <a:solidFill>
            <a:srgbClr val="008000"/>
          </a:solidFill>
          <a:effectLst/>
        </p:grpSpPr>
        <p:sp>
          <p:nvSpPr>
            <p:cNvPr id="48" name="台形 47"/>
            <p:cNvSpPr/>
            <p:nvPr/>
          </p:nvSpPr>
          <p:spPr>
            <a:xfrm rot="16200000">
              <a:off x="4493373" y="721279"/>
              <a:ext cx="744438" cy="3972420"/>
            </a:xfrm>
            <a:prstGeom prst="trapezoid">
              <a:avLst>
                <a:gd name="adj" fmla="val 3823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6787527" y="2335270"/>
              <a:ext cx="119015"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58" name="直線矢印コネクタ 57"/>
          <p:cNvCxnSpPr/>
          <p:nvPr/>
        </p:nvCxnSpPr>
        <p:spPr>
          <a:xfrm flipV="1">
            <a:off x="6027947" y="1904768"/>
            <a:ext cx="16370" cy="154126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2" name="図形グループ 61"/>
          <p:cNvGrpSpPr/>
          <p:nvPr/>
        </p:nvGrpSpPr>
        <p:grpSpPr>
          <a:xfrm rot="16200000">
            <a:off x="5452286" y="2179730"/>
            <a:ext cx="633693" cy="391461"/>
            <a:chOff x="4902639" y="4597982"/>
            <a:chExt cx="432904" cy="566121"/>
          </a:xfrm>
        </p:grpSpPr>
        <p:sp>
          <p:nvSpPr>
            <p:cNvPr id="59" name="フリーフォーム 58"/>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フリーフォーム 59"/>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76" name="図形グループ 75"/>
          <p:cNvGrpSpPr/>
          <p:nvPr/>
        </p:nvGrpSpPr>
        <p:grpSpPr>
          <a:xfrm rot="16200000">
            <a:off x="5457433" y="2443689"/>
            <a:ext cx="623014" cy="391461"/>
            <a:chOff x="4902639" y="4597982"/>
            <a:chExt cx="432904" cy="566121"/>
          </a:xfrm>
        </p:grpSpPr>
        <p:sp>
          <p:nvSpPr>
            <p:cNvPr id="77" name="フリーフォーム 76"/>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8" name="フリーフォーム 77"/>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79" name="図形グループ 78"/>
          <p:cNvGrpSpPr/>
          <p:nvPr/>
        </p:nvGrpSpPr>
        <p:grpSpPr>
          <a:xfrm rot="16200000">
            <a:off x="5505838" y="2704758"/>
            <a:ext cx="544728" cy="391461"/>
            <a:chOff x="4891690" y="4597982"/>
            <a:chExt cx="443853" cy="566121"/>
          </a:xfrm>
        </p:grpSpPr>
        <p:sp>
          <p:nvSpPr>
            <p:cNvPr id="80" name="フリーフォーム 79"/>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1" name="フリーフォーム 80"/>
            <p:cNvSpPr/>
            <p:nvPr/>
          </p:nvSpPr>
          <p:spPr>
            <a:xfrm>
              <a:off x="4891690"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3" name="テキスト ボックス 82"/>
          <p:cNvSpPr txBox="1"/>
          <p:nvPr/>
        </p:nvSpPr>
        <p:spPr>
          <a:xfrm>
            <a:off x="586031" y="2904512"/>
            <a:ext cx="613081" cy="369332"/>
          </a:xfrm>
          <a:prstGeom prst="rect">
            <a:avLst/>
          </a:prstGeom>
          <a:noFill/>
        </p:spPr>
        <p:txBody>
          <a:bodyPr wrap="none" rtlCol="0">
            <a:spAutoFit/>
          </a:bodyPr>
          <a:lstStyle/>
          <a:p>
            <a:r>
              <a:rPr kumimoji="1" lang="en-US" altLang="ja-JP" dirty="0"/>
              <a:t>AOD</a:t>
            </a:r>
            <a:endParaRPr kumimoji="1" lang="ja-JP" altLang="en-US" dirty="0"/>
          </a:p>
        </p:txBody>
      </p:sp>
      <p:grpSp>
        <p:nvGrpSpPr>
          <p:cNvPr id="42" name="図形グループ 41"/>
          <p:cNvGrpSpPr/>
          <p:nvPr/>
        </p:nvGrpSpPr>
        <p:grpSpPr>
          <a:xfrm>
            <a:off x="-4881437" y="3641865"/>
            <a:ext cx="2921953" cy="3216135"/>
            <a:chOff x="4585846" y="1241992"/>
            <a:chExt cx="4675141" cy="4869316"/>
          </a:xfrm>
        </p:grpSpPr>
        <p:cxnSp>
          <p:nvCxnSpPr>
            <p:cNvPr id="9" name="直線コネクタ 8"/>
            <p:cNvCxnSpPr/>
            <p:nvPr/>
          </p:nvCxnSpPr>
          <p:spPr>
            <a:xfrm>
              <a:off x="6384847" y="5670628"/>
              <a:ext cx="2337374" cy="4854"/>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6384847" y="3949937"/>
              <a:ext cx="11043" cy="1725544"/>
            </a:xfrm>
            <a:prstGeom prst="line">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7987930" y="5618168"/>
              <a:ext cx="734292" cy="493140"/>
            </a:xfrm>
            <a:prstGeom prst="rect">
              <a:avLst/>
            </a:prstGeom>
            <a:noFill/>
          </p:spPr>
          <p:txBody>
            <a:bodyPr wrap="none" rtlCol="0">
              <a:spAutoFit/>
            </a:bodyPr>
            <a:lstStyle/>
            <a:p>
              <a:r>
                <a:rPr kumimoji="1" lang="en-US" altLang="ja-JP" dirty="0"/>
                <a:t>Time</a:t>
              </a:r>
              <a:endParaRPr kumimoji="1" lang="ja-JP" altLang="en-US" dirty="0"/>
            </a:p>
          </p:txBody>
        </p:sp>
        <p:cxnSp>
          <p:nvCxnSpPr>
            <p:cNvPr id="12" name="直線コネクタ 11"/>
            <p:cNvCxnSpPr/>
            <p:nvPr/>
          </p:nvCxnSpPr>
          <p:spPr>
            <a:xfrm>
              <a:off x="7025116" y="4346868"/>
              <a:ext cx="586541" cy="1071669"/>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円/楕円 15"/>
            <p:cNvSpPr/>
            <p:nvPr/>
          </p:nvSpPr>
          <p:spPr>
            <a:xfrm>
              <a:off x="6843708" y="1491423"/>
              <a:ext cx="906148" cy="853727"/>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7"/>
            <p:cNvSpPr/>
            <p:nvPr/>
          </p:nvSpPr>
          <p:spPr>
            <a:xfrm>
              <a:off x="7230915" y="1527698"/>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5" name="直線コネクタ 14"/>
            <p:cNvCxnSpPr/>
            <p:nvPr/>
          </p:nvCxnSpPr>
          <p:spPr>
            <a:xfrm>
              <a:off x="7025814" y="2243540"/>
              <a:ext cx="23979" cy="3427087"/>
            </a:xfrm>
            <a:prstGeom prst="line">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7308882" y="2240620"/>
              <a:ext cx="7820" cy="2628373"/>
            </a:xfrm>
            <a:prstGeom prst="straightConnector1">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14" idx="4"/>
            </p:cNvCxnSpPr>
            <p:nvPr/>
          </p:nvCxnSpPr>
          <p:spPr>
            <a:xfrm>
              <a:off x="7610281" y="2243540"/>
              <a:ext cx="31521" cy="3431942"/>
            </a:xfrm>
            <a:prstGeom prst="straightConnector1">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H="1">
              <a:off x="6417399" y="4314383"/>
              <a:ext cx="614996" cy="2671"/>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flipH="1" flipV="1">
              <a:off x="6402147" y="4863386"/>
              <a:ext cx="902459" cy="5607"/>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H="1" flipV="1">
              <a:off x="6384847" y="5418537"/>
              <a:ext cx="1257644" cy="13338"/>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8286072" y="1241992"/>
              <a:ext cx="711647" cy="343221"/>
            </a:xfrm>
            <a:prstGeom prst="rect">
              <a:avLst/>
            </a:prstGeom>
            <a:noFill/>
          </p:spPr>
          <p:txBody>
            <a:bodyPr wrap="none" rtlCol="0">
              <a:spAutoFit/>
            </a:bodyPr>
            <a:lstStyle/>
            <a:p>
              <a:r>
                <a:rPr kumimoji="1" lang="ja-JP" altLang="en-US" dirty="0"/>
                <a:t>波面</a:t>
              </a:r>
            </a:p>
          </p:txBody>
        </p:sp>
        <p:graphicFrame>
          <p:nvGraphicFramePr>
            <p:cNvPr id="22" name="オブジェクト 21"/>
            <p:cNvGraphicFramePr>
              <a:graphicFrameLocks noChangeAspect="1"/>
            </p:cNvGraphicFramePr>
            <p:nvPr>
              <p:extLst/>
            </p:nvPr>
          </p:nvGraphicFramePr>
          <p:xfrm>
            <a:off x="5128253" y="4670924"/>
            <a:ext cx="1247616" cy="585972"/>
          </p:xfrm>
          <a:graphic>
            <a:graphicData uri="http://schemas.openxmlformats.org/presentationml/2006/ole">
              <mc:AlternateContent xmlns:mc="http://schemas.openxmlformats.org/markup-compatibility/2006">
                <mc:Choice xmlns:v="urn:schemas-microsoft-com:vml" Requires="v">
                  <p:oleObj spid="_x0000_s10249" name="数式" r:id="rId5" imgW="889000" imgH="393700" progId="Equation.3">
                    <p:embed/>
                  </p:oleObj>
                </mc:Choice>
                <mc:Fallback>
                  <p:oleObj name="数式" r:id="rId5" imgW="889000" imgH="393700" progId="Equation.3">
                    <p:embed/>
                    <p:pic>
                      <p:nvPicPr>
                        <p:cNvPr id="22" name="オブジェクト 21"/>
                        <p:cNvPicPr/>
                        <p:nvPr/>
                      </p:nvPicPr>
                      <p:blipFill>
                        <a:blip r:embed="rId6"/>
                        <a:stretch>
                          <a:fillRect/>
                        </a:stretch>
                      </p:blipFill>
                      <p:spPr>
                        <a:xfrm>
                          <a:off x="5128253" y="4670924"/>
                          <a:ext cx="1247616" cy="585972"/>
                        </a:xfrm>
                        <a:prstGeom prst="rect">
                          <a:avLst/>
                        </a:prstGeom>
                      </p:spPr>
                    </p:pic>
                  </p:oleObj>
                </mc:Fallback>
              </mc:AlternateContent>
            </a:graphicData>
          </a:graphic>
        </p:graphicFrame>
        <p:graphicFrame>
          <p:nvGraphicFramePr>
            <p:cNvPr id="23" name="オブジェクト 22"/>
            <p:cNvGraphicFramePr>
              <a:graphicFrameLocks noChangeAspect="1"/>
            </p:cNvGraphicFramePr>
            <p:nvPr>
              <p:extLst/>
            </p:nvPr>
          </p:nvGraphicFramePr>
          <p:xfrm>
            <a:off x="5693841" y="4135112"/>
            <a:ext cx="638555" cy="371330"/>
          </p:xfrm>
          <a:graphic>
            <a:graphicData uri="http://schemas.openxmlformats.org/presentationml/2006/ole">
              <mc:AlternateContent xmlns:mc="http://schemas.openxmlformats.org/markup-compatibility/2006">
                <mc:Choice xmlns:v="urn:schemas-microsoft-com:vml" Requires="v">
                  <p:oleObj spid="_x0000_s10250" name="数式" r:id="rId7" imgW="381000" imgH="215900" progId="Equation.3">
                    <p:embed/>
                  </p:oleObj>
                </mc:Choice>
                <mc:Fallback>
                  <p:oleObj name="数式" r:id="rId7" imgW="381000" imgH="215900" progId="Equation.3">
                    <p:embed/>
                    <p:pic>
                      <p:nvPicPr>
                        <p:cNvPr id="23" name="オブジェクト 22"/>
                        <p:cNvPicPr/>
                        <p:nvPr/>
                      </p:nvPicPr>
                      <p:blipFill>
                        <a:blip r:embed="rId8"/>
                        <a:stretch>
                          <a:fillRect/>
                        </a:stretch>
                      </p:blipFill>
                      <p:spPr>
                        <a:xfrm>
                          <a:off x="5693841" y="4135112"/>
                          <a:ext cx="638555" cy="371330"/>
                        </a:xfrm>
                        <a:prstGeom prst="rect">
                          <a:avLst/>
                        </a:prstGeom>
                      </p:spPr>
                    </p:pic>
                  </p:oleObj>
                </mc:Fallback>
              </mc:AlternateContent>
            </a:graphicData>
          </a:graphic>
        </p:graphicFrame>
        <p:graphicFrame>
          <p:nvGraphicFramePr>
            <p:cNvPr id="24" name="オブジェクト 23"/>
            <p:cNvGraphicFramePr>
              <a:graphicFrameLocks noChangeAspect="1"/>
            </p:cNvGraphicFramePr>
            <p:nvPr>
              <p:extLst/>
            </p:nvPr>
          </p:nvGraphicFramePr>
          <p:xfrm>
            <a:off x="5693842" y="5270297"/>
            <a:ext cx="676248" cy="347871"/>
          </p:xfrm>
          <a:graphic>
            <a:graphicData uri="http://schemas.openxmlformats.org/presentationml/2006/ole">
              <mc:AlternateContent xmlns:mc="http://schemas.openxmlformats.org/markup-compatibility/2006">
                <mc:Choice xmlns:v="urn:schemas-microsoft-com:vml" Requires="v">
                  <p:oleObj spid="_x0000_s10251" name="数式" r:id="rId9" imgW="406400" imgH="215900" progId="Equation.3">
                    <p:embed/>
                  </p:oleObj>
                </mc:Choice>
                <mc:Fallback>
                  <p:oleObj name="数式" r:id="rId9" imgW="406400" imgH="215900" progId="Equation.3">
                    <p:embed/>
                    <p:pic>
                      <p:nvPicPr>
                        <p:cNvPr id="24" name="オブジェクト 23"/>
                        <p:cNvPicPr/>
                        <p:nvPr/>
                      </p:nvPicPr>
                      <p:blipFill>
                        <a:blip r:embed="rId10"/>
                        <a:stretch>
                          <a:fillRect/>
                        </a:stretch>
                      </p:blipFill>
                      <p:spPr>
                        <a:xfrm>
                          <a:off x="5693842" y="5270297"/>
                          <a:ext cx="676248" cy="347871"/>
                        </a:xfrm>
                        <a:prstGeom prst="rect">
                          <a:avLst/>
                        </a:prstGeom>
                      </p:spPr>
                    </p:pic>
                  </p:oleObj>
                </mc:Fallback>
              </mc:AlternateContent>
            </a:graphicData>
          </a:graphic>
        </p:graphicFrame>
        <p:cxnSp>
          <p:nvCxnSpPr>
            <p:cNvPr id="25" name="直線矢印コネクタ 24"/>
            <p:cNvCxnSpPr/>
            <p:nvPr/>
          </p:nvCxnSpPr>
          <p:spPr bwMode="auto">
            <a:xfrm flipV="1">
              <a:off x="6335085" y="2085069"/>
              <a:ext cx="0" cy="153489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直線矢印コネクタ 25"/>
            <p:cNvCxnSpPr/>
            <p:nvPr/>
          </p:nvCxnSpPr>
          <p:spPr bwMode="auto">
            <a:xfrm>
              <a:off x="6335084" y="3619964"/>
              <a:ext cx="2222507"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7" name="図形グループ 31"/>
            <p:cNvGrpSpPr/>
            <p:nvPr/>
          </p:nvGrpSpPr>
          <p:grpSpPr>
            <a:xfrm>
              <a:off x="6377785" y="2647589"/>
              <a:ext cx="1975562" cy="883908"/>
              <a:chOff x="2272425" y="992915"/>
              <a:chExt cx="4923070" cy="3052805"/>
            </a:xfrm>
          </p:grpSpPr>
          <p:sp>
            <p:nvSpPr>
              <p:cNvPr id="28" name="フリーフォーム 27"/>
              <p:cNvSpPr/>
              <p:nvPr/>
            </p:nvSpPr>
            <p:spPr>
              <a:xfrm flipH="1">
                <a:off x="4544611" y="992915"/>
                <a:ext cx="2650884" cy="3052805"/>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 name="フリーフォーム 28"/>
              <p:cNvSpPr/>
              <p:nvPr/>
            </p:nvSpPr>
            <p:spPr>
              <a:xfrm>
                <a:off x="2272425" y="992915"/>
                <a:ext cx="2272186" cy="2960295"/>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30" name="テキスト ボックス 29"/>
            <p:cNvSpPr txBox="1"/>
            <p:nvPr/>
          </p:nvSpPr>
          <p:spPr>
            <a:xfrm>
              <a:off x="4585846" y="2187838"/>
              <a:ext cx="1107996" cy="369332"/>
            </a:xfrm>
            <a:prstGeom prst="rect">
              <a:avLst/>
            </a:prstGeom>
            <a:noFill/>
          </p:spPr>
          <p:txBody>
            <a:bodyPr wrap="none" rtlCol="0">
              <a:spAutoFit/>
            </a:bodyPr>
            <a:lstStyle/>
            <a:p>
              <a:r>
                <a:rPr lang="ja-JP" altLang="en-US" dirty="0"/>
                <a:t>受光</a:t>
              </a:r>
              <a:r>
                <a:rPr kumimoji="1" lang="ja-JP" altLang="en-US" dirty="0"/>
                <a:t>強度</a:t>
              </a:r>
            </a:p>
          </p:txBody>
        </p:sp>
        <p:sp>
          <p:nvSpPr>
            <p:cNvPr id="31" name="テキスト ボックス 30"/>
            <p:cNvSpPr txBox="1"/>
            <p:nvPr/>
          </p:nvSpPr>
          <p:spPr>
            <a:xfrm>
              <a:off x="8522143" y="2315454"/>
              <a:ext cx="738844" cy="453752"/>
            </a:xfrm>
            <a:prstGeom prst="rect">
              <a:avLst/>
            </a:prstGeom>
            <a:noFill/>
          </p:spPr>
          <p:txBody>
            <a:bodyPr wrap="none" rtlCol="0">
              <a:spAutoFit/>
            </a:bodyPr>
            <a:lstStyle/>
            <a:p>
              <a:r>
                <a:rPr kumimoji="1" lang="ja-JP" altLang="en-US" dirty="0"/>
                <a:t>閾値</a:t>
              </a:r>
            </a:p>
          </p:txBody>
        </p:sp>
        <p:cxnSp>
          <p:nvCxnSpPr>
            <p:cNvPr id="32" name="直線コネクタ 31"/>
            <p:cNvCxnSpPr/>
            <p:nvPr/>
          </p:nvCxnSpPr>
          <p:spPr bwMode="auto">
            <a:xfrm>
              <a:off x="6335084" y="2784338"/>
              <a:ext cx="23068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3" name="円/楕円 37"/>
            <p:cNvSpPr/>
            <p:nvPr/>
          </p:nvSpPr>
          <p:spPr>
            <a:xfrm>
              <a:off x="6622254" y="1533848"/>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テキスト ボックス 33"/>
            <p:cNvSpPr txBox="1"/>
            <p:nvPr/>
          </p:nvSpPr>
          <p:spPr>
            <a:xfrm>
              <a:off x="8002450" y="3619966"/>
              <a:ext cx="734292" cy="493140"/>
            </a:xfrm>
            <a:prstGeom prst="rect">
              <a:avLst/>
            </a:prstGeom>
            <a:noFill/>
          </p:spPr>
          <p:txBody>
            <a:bodyPr wrap="none" rtlCol="0">
              <a:spAutoFit/>
            </a:bodyPr>
            <a:lstStyle/>
            <a:p>
              <a:r>
                <a:rPr kumimoji="1" lang="en-US" altLang="ja-JP" dirty="0"/>
                <a:t>Time</a:t>
              </a:r>
              <a:endParaRPr kumimoji="1" lang="ja-JP" altLang="en-US" dirty="0"/>
            </a:p>
          </p:txBody>
        </p:sp>
        <p:cxnSp>
          <p:nvCxnSpPr>
            <p:cNvPr id="35" name="直線矢印コネクタ 34"/>
            <p:cNvCxnSpPr/>
            <p:nvPr/>
          </p:nvCxnSpPr>
          <p:spPr>
            <a:xfrm flipH="1">
              <a:off x="7308882" y="1384300"/>
              <a:ext cx="313499" cy="769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7629790" y="1384300"/>
              <a:ext cx="59854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a:off x="6853376" y="1885619"/>
              <a:ext cx="896480" cy="0"/>
            </a:xfrm>
            <a:prstGeom prst="straightConnector1">
              <a:avLst/>
            </a:prstGeom>
            <a:ln w="25400">
              <a:solidFill>
                <a:schemeClr val="bg1">
                  <a:lumMod val="85000"/>
                </a:schemeClr>
              </a:solidFill>
              <a:prstDash val="sysDot"/>
              <a:tailEnd type="triangle"/>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7510572" y="1893709"/>
              <a:ext cx="683200" cy="261610"/>
            </a:xfrm>
            <a:prstGeom prst="rect">
              <a:avLst/>
            </a:prstGeom>
            <a:noFill/>
          </p:spPr>
          <p:txBody>
            <a:bodyPr wrap="none" rtlCol="0">
              <a:spAutoFit/>
            </a:bodyPr>
            <a:lstStyle/>
            <a:p>
              <a:r>
                <a:rPr kumimoji="1" lang="ja-JP" altLang="en-US" sz="1100" dirty="0"/>
                <a:t>スキャン</a:t>
              </a:r>
            </a:p>
          </p:txBody>
        </p:sp>
        <p:sp>
          <p:nvSpPr>
            <p:cNvPr id="39" name="テキスト ボックス 38"/>
            <p:cNvSpPr txBox="1"/>
            <p:nvPr/>
          </p:nvSpPr>
          <p:spPr>
            <a:xfrm>
              <a:off x="6797140" y="5731962"/>
              <a:ext cx="492443" cy="276999"/>
            </a:xfrm>
            <a:prstGeom prst="rect">
              <a:avLst/>
            </a:prstGeom>
            <a:noFill/>
          </p:spPr>
          <p:txBody>
            <a:bodyPr wrap="none" rtlCol="0">
              <a:spAutoFit/>
            </a:bodyPr>
            <a:lstStyle/>
            <a:p>
              <a:r>
                <a:rPr kumimoji="1" lang="ja-JP" altLang="en-US" sz="1200" dirty="0"/>
                <a:t>開始</a:t>
              </a:r>
            </a:p>
          </p:txBody>
        </p:sp>
        <p:sp>
          <p:nvSpPr>
            <p:cNvPr id="40" name="テキスト ボックス 39"/>
            <p:cNvSpPr txBox="1"/>
            <p:nvPr/>
          </p:nvSpPr>
          <p:spPr>
            <a:xfrm>
              <a:off x="7424404" y="5730533"/>
              <a:ext cx="492443" cy="276999"/>
            </a:xfrm>
            <a:prstGeom prst="rect">
              <a:avLst/>
            </a:prstGeom>
            <a:noFill/>
          </p:spPr>
          <p:txBody>
            <a:bodyPr wrap="none" rtlCol="0">
              <a:spAutoFit/>
            </a:bodyPr>
            <a:lstStyle/>
            <a:p>
              <a:r>
                <a:rPr lang="ja-JP" altLang="en-US" sz="1200" dirty="0"/>
                <a:t>終了</a:t>
              </a:r>
              <a:endParaRPr kumimoji="1" lang="ja-JP" altLang="en-US" sz="1200" dirty="0"/>
            </a:p>
          </p:txBody>
        </p:sp>
        <p:sp>
          <p:nvSpPr>
            <p:cNvPr id="41" name="円/楕円 37"/>
            <p:cNvSpPr/>
            <p:nvPr/>
          </p:nvSpPr>
          <p:spPr>
            <a:xfrm>
              <a:off x="6627498" y="1535788"/>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sp>
        <p:nvSpPr>
          <p:cNvPr id="2" name="テキスト ボックス 1"/>
          <p:cNvSpPr txBox="1"/>
          <p:nvPr/>
        </p:nvSpPr>
        <p:spPr>
          <a:xfrm>
            <a:off x="6044317" y="1127981"/>
            <a:ext cx="287258" cy="369332"/>
          </a:xfrm>
          <a:prstGeom prst="rect">
            <a:avLst/>
          </a:prstGeom>
          <a:noFill/>
        </p:spPr>
        <p:txBody>
          <a:bodyPr wrap="none" rtlCol="0">
            <a:spAutoFit/>
          </a:bodyPr>
          <a:lstStyle/>
          <a:p>
            <a:r>
              <a:rPr kumimoji="1" lang="en-US" altLang="ja-JP" dirty="0"/>
              <a:t>L</a:t>
            </a:r>
            <a:endParaRPr kumimoji="1" lang="ja-JP" altLang="en-US" dirty="0"/>
          </a:p>
        </p:txBody>
      </p:sp>
      <p:grpSp>
        <p:nvGrpSpPr>
          <p:cNvPr id="145" name="図形グループ 144"/>
          <p:cNvGrpSpPr/>
          <p:nvPr/>
        </p:nvGrpSpPr>
        <p:grpSpPr>
          <a:xfrm rot="265693">
            <a:off x="544504" y="5094828"/>
            <a:ext cx="4403849" cy="514392"/>
            <a:chOff x="2879382" y="2335270"/>
            <a:chExt cx="4027160" cy="744439"/>
          </a:xfrm>
        </p:grpSpPr>
        <p:sp>
          <p:nvSpPr>
            <p:cNvPr id="146" name="台形 145"/>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7" name="円/楕円 146"/>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48" name="図形グループ 147"/>
          <p:cNvGrpSpPr/>
          <p:nvPr/>
        </p:nvGrpSpPr>
        <p:grpSpPr>
          <a:xfrm>
            <a:off x="550605" y="4941554"/>
            <a:ext cx="4403849" cy="514392"/>
            <a:chOff x="2879382" y="2335270"/>
            <a:chExt cx="4027160" cy="744439"/>
          </a:xfrm>
        </p:grpSpPr>
        <p:sp>
          <p:nvSpPr>
            <p:cNvPr id="149" name="台形 148"/>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0" name="円/楕円 149"/>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1" name="図形グループ 150"/>
          <p:cNvGrpSpPr/>
          <p:nvPr/>
        </p:nvGrpSpPr>
        <p:grpSpPr>
          <a:xfrm rot="21379354">
            <a:off x="544633" y="4810393"/>
            <a:ext cx="4403849" cy="514392"/>
            <a:chOff x="2879382" y="2335270"/>
            <a:chExt cx="4027160" cy="744439"/>
          </a:xfrm>
          <a:solidFill>
            <a:srgbClr val="008000"/>
          </a:solidFill>
          <a:effectLst/>
        </p:grpSpPr>
        <p:sp>
          <p:nvSpPr>
            <p:cNvPr id="152" name="台形 151"/>
            <p:cNvSpPr/>
            <p:nvPr/>
          </p:nvSpPr>
          <p:spPr>
            <a:xfrm rot="16200000">
              <a:off x="4493373" y="721279"/>
              <a:ext cx="744438" cy="3972420"/>
            </a:xfrm>
            <a:prstGeom prst="trapezoid">
              <a:avLst>
                <a:gd name="adj" fmla="val 3823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3" name="円/楕円 152"/>
            <p:cNvSpPr/>
            <p:nvPr/>
          </p:nvSpPr>
          <p:spPr>
            <a:xfrm>
              <a:off x="6787527" y="2335270"/>
              <a:ext cx="119015"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54" name="直線矢印コネクタ 153"/>
          <p:cNvCxnSpPr/>
          <p:nvPr/>
        </p:nvCxnSpPr>
        <p:spPr>
          <a:xfrm flipV="1">
            <a:off x="6040044" y="4470633"/>
            <a:ext cx="16370" cy="154126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55" name="図形グループ 154"/>
          <p:cNvGrpSpPr/>
          <p:nvPr/>
        </p:nvGrpSpPr>
        <p:grpSpPr>
          <a:xfrm rot="16200000">
            <a:off x="5464383" y="4745595"/>
            <a:ext cx="633693" cy="391461"/>
            <a:chOff x="4902639" y="4597982"/>
            <a:chExt cx="432904" cy="566121"/>
          </a:xfrm>
        </p:grpSpPr>
        <p:sp>
          <p:nvSpPr>
            <p:cNvPr id="156" name="フリーフォーム 155"/>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7" name="フリーフォーム 156"/>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58" name="図形グループ 157"/>
          <p:cNvGrpSpPr/>
          <p:nvPr/>
        </p:nvGrpSpPr>
        <p:grpSpPr>
          <a:xfrm rot="16200000">
            <a:off x="5469530" y="5009554"/>
            <a:ext cx="623014" cy="391461"/>
            <a:chOff x="4902639" y="4597982"/>
            <a:chExt cx="432904" cy="566121"/>
          </a:xfrm>
        </p:grpSpPr>
        <p:sp>
          <p:nvSpPr>
            <p:cNvPr id="159" name="フリーフォーム 158"/>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0" name="フリーフォーム 159"/>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61" name="図形グループ 160"/>
          <p:cNvGrpSpPr/>
          <p:nvPr/>
        </p:nvGrpSpPr>
        <p:grpSpPr>
          <a:xfrm rot="16200000">
            <a:off x="5517935" y="5270623"/>
            <a:ext cx="544728" cy="391461"/>
            <a:chOff x="4891690" y="4597982"/>
            <a:chExt cx="443853" cy="566121"/>
          </a:xfrm>
        </p:grpSpPr>
        <p:sp>
          <p:nvSpPr>
            <p:cNvPr id="162" name="フリーフォーム 161"/>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3" name="フリーフォーム 162"/>
            <p:cNvSpPr/>
            <p:nvPr/>
          </p:nvSpPr>
          <p:spPr>
            <a:xfrm>
              <a:off x="4891690"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164" name="テキスト ボックス 163"/>
          <p:cNvSpPr txBox="1"/>
          <p:nvPr/>
        </p:nvSpPr>
        <p:spPr>
          <a:xfrm>
            <a:off x="589608" y="5593797"/>
            <a:ext cx="613081" cy="369332"/>
          </a:xfrm>
          <a:prstGeom prst="rect">
            <a:avLst/>
          </a:prstGeom>
          <a:noFill/>
        </p:spPr>
        <p:txBody>
          <a:bodyPr wrap="none" rtlCol="0">
            <a:spAutoFit/>
          </a:bodyPr>
          <a:lstStyle/>
          <a:p>
            <a:r>
              <a:rPr kumimoji="1" lang="en-US" altLang="ja-JP" dirty="0"/>
              <a:t>AOD</a:t>
            </a:r>
            <a:endParaRPr kumimoji="1" lang="ja-JP" altLang="en-US" dirty="0"/>
          </a:p>
        </p:txBody>
      </p:sp>
      <p:grpSp>
        <p:nvGrpSpPr>
          <p:cNvPr id="166" name="図形グループ 165"/>
          <p:cNvGrpSpPr/>
          <p:nvPr/>
        </p:nvGrpSpPr>
        <p:grpSpPr>
          <a:xfrm>
            <a:off x="533972" y="3870684"/>
            <a:ext cx="5522442" cy="2348727"/>
            <a:chOff x="2972154" y="2645168"/>
            <a:chExt cx="5522442" cy="2348727"/>
          </a:xfrm>
        </p:grpSpPr>
        <p:grpSp>
          <p:nvGrpSpPr>
            <p:cNvPr id="167" name="図形グループ 166"/>
            <p:cNvGrpSpPr/>
            <p:nvPr/>
          </p:nvGrpSpPr>
          <p:grpSpPr>
            <a:xfrm>
              <a:off x="2972154" y="3238220"/>
              <a:ext cx="4357820" cy="1379998"/>
              <a:chOff x="2921463" y="4072220"/>
              <a:chExt cx="4357820" cy="1379998"/>
            </a:xfrm>
          </p:grpSpPr>
          <p:grpSp>
            <p:nvGrpSpPr>
              <p:cNvPr id="179" name="図形グループ 178"/>
              <p:cNvGrpSpPr/>
              <p:nvPr/>
            </p:nvGrpSpPr>
            <p:grpSpPr>
              <a:xfrm rot="265693">
                <a:off x="2930178" y="4642434"/>
                <a:ext cx="1938248" cy="405407"/>
                <a:chOff x="2879382" y="2335270"/>
                <a:chExt cx="4027160" cy="744439"/>
              </a:xfrm>
            </p:grpSpPr>
            <p:sp>
              <p:nvSpPr>
                <p:cNvPr id="196" name="台形 195"/>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7" name="円/楕円 196"/>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0" name="図形グループ 179"/>
              <p:cNvGrpSpPr/>
              <p:nvPr/>
            </p:nvGrpSpPr>
            <p:grpSpPr>
              <a:xfrm>
                <a:off x="2928392" y="4584180"/>
                <a:ext cx="1938248" cy="405407"/>
                <a:chOff x="2879382" y="2335270"/>
                <a:chExt cx="4027160" cy="744439"/>
              </a:xfrm>
            </p:grpSpPr>
            <p:sp>
              <p:nvSpPr>
                <p:cNvPr id="194" name="台形 193"/>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5" name="円/楕円 194"/>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1" name="図形グループ 180"/>
              <p:cNvGrpSpPr/>
              <p:nvPr/>
            </p:nvGrpSpPr>
            <p:grpSpPr>
              <a:xfrm rot="21379354">
                <a:off x="2921463" y="4532204"/>
                <a:ext cx="1938248" cy="405407"/>
                <a:chOff x="2879382" y="2335270"/>
                <a:chExt cx="4027160" cy="744439"/>
              </a:xfrm>
              <a:solidFill>
                <a:srgbClr val="008000"/>
              </a:solidFill>
              <a:effectLst/>
            </p:grpSpPr>
            <p:sp>
              <p:nvSpPr>
                <p:cNvPr id="192" name="台形 191"/>
                <p:cNvSpPr/>
                <p:nvPr/>
              </p:nvSpPr>
              <p:spPr>
                <a:xfrm rot="16200000">
                  <a:off x="4493373" y="721279"/>
                  <a:ext cx="744438" cy="3972420"/>
                </a:xfrm>
                <a:prstGeom prst="trapezoid">
                  <a:avLst>
                    <a:gd name="adj" fmla="val 3823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円/楕円 192"/>
                <p:cNvSpPr/>
                <p:nvPr/>
              </p:nvSpPr>
              <p:spPr>
                <a:xfrm>
                  <a:off x="6787527" y="2335270"/>
                  <a:ext cx="119015"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2" name="図形グループ 181"/>
              <p:cNvGrpSpPr/>
              <p:nvPr/>
            </p:nvGrpSpPr>
            <p:grpSpPr>
              <a:xfrm rot="497840">
                <a:off x="4895264" y="4755627"/>
                <a:ext cx="2358007" cy="696591"/>
                <a:chOff x="6258317" y="1716833"/>
                <a:chExt cx="4041738" cy="746351"/>
              </a:xfrm>
              <a:solidFill>
                <a:schemeClr val="bg1"/>
              </a:solidFill>
              <a:effectLst/>
            </p:grpSpPr>
            <p:sp>
              <p:nvSpPr>
                <p:cNvPr id="190" name="台形 189"/>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1" name="円/楕円 190"/>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3" name="図形グループ 182"/>
              <p:cNvGrpSpPr/>
              <p:nvPr/>
            </p:nvGrpSpPr>
            <p:grpSpPr>
              <a:xfrm>
                <a:off x="4921276" y="4423436"/>
                <a:ext cx="2358007" cy="696591"/>
                <a:chOff x="6258317" y="1716833"/>
                <a:chExt cx="4041738" cy="746351"/>
              </a:xfrm>
              <a:solidFill>
                <a:schemeClr val="bg1"/>
              </a:solidFill>
              <a:effectLst/>
            </p:grpSpPr>
            <p:sp>
              <p:nvSpPr>
                <p:cNvPr id="188" name="台形 187"/>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9" name="円/楕円 188"/>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84" name="図形グループ 183"/>
              <p:cNvGrpSpPr/>
              <p:nvPr/>
            </p:nvGrpSpPr>
            <p:grpSpPr>
              <a:xfrm rot="20830027">
                <a:off x="4873761" y="4072220"/>
                <a:ext cx="2358007" cy="696591"/>
                <a:chOff x="6258317" y="1716833"/>
                <a:chExt cx="4041738" cy="746351"/>
              </a:xfrm>
              <a:solidFill>
                <a:srgbClr val="008000"/>
              </a:solidFill>
              <a:effectLst/>
            </p:grpSpPr>
            <p:sp>
              <p:nvSpPr>
                <p:cNvPr id="186" name="台形 185"/>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7" name="円/楕円 186"/>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5" name="円/楕円 184"/>
              <p:cNvSpPr/>
              <p:nvPr/>
            </p:nvSpPr>
            <p:spPr>
              <a:xfrm>
                <a:off x="4785360" y="4295202"/>
                <a:ext cx="172720" cy="955128"/>
              </a:xfrm>
              <a:prstGeom prst="ellipse">
                <a:avLst/>
              </a:prstGeom>
              <a:solidFill>
                <a:schemeClr val="tx2">
                  <a:lumMod val="60000"/>
                  <a:lumOff val="4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68" name="図形グループ 167"/>
            <p:cNvGrpSpPr/>
            <p:nvPr/>
          </p:nvGrpSpPr>
          <p:grpSpPr>
            <a:xfrm>
              <a:off x="7891378" y="2645168"/>
              <a:ext cx="603218" cy="2348727"/>
              <a:chOff x="7891378" y="2645168"/>
              <a:chExt cx="603218" cy="2348727"/>
            </a:xfrm>
          </p:grpSpPr>
          <p:cxnSp>
            <p:nvCxnSpPr>
              <p:cNvPr id="169" name="直線矢印コネクタ 168"/>
              <p:cNvCxnSpPr/>
              <p:nvPr/>
            </p:nvCxnSpPr>
            <p:spPr>
              <a:xfrm flipV="1">
                <a:off x="8482081" y="2671739"/>
                <a:ext cx="12515" cy="23221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0" name="図形グループ 169"/>
              <p:cNvGrpSpPr/>
              <p:nvPr/>
            </p:nvGrpSpPr>
            <p:grpSpPr>
              <a:xfrm rot="16200000">
                <a:off x="7523018" y="3020725"/>
                <a:ext cx="1192625" cy="441511"/>
                <a:chOff x="4902639" y="4597982"/>
                <a:chExt cx="432904" cy="566121"/>
              </a:xfrm>
            </p:grpSpPr>
            <p:sp>
              <p:nvSpPr>
                <p:cNvPr id="177" name="フリーフォーム 176"/>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8" name="フリーフォーム 177"/>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71" name="図形グループ 170"/>
              <p:cNvGrpSpPr/>
              <p:nvPr/>
            </p:nvGrpSpPr>
            <p:grpSpPr>
              <a:xfrm rot="16200000">
                <a:off x="7524050" y="3660412"/>
                <a:ext cx="1192625" cy="441512"/>
                <a:chOff x="4902639" y="4597982"/>
                <a:chExt cx="432904" cy="566121"/>
              </a:xfrm>
            </p:grpSpPr>
            <p:sp>
              <p:nvSpPr>
                <p:cNvPr id="175" name="フリーフォーム 174"/>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6" name="フリーフォーム 175"/>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72" name="図形グループ 171"/>
              <p:cNvGrpSpPr/>
              <p:nvPr/>
            </p:nvGrpSpPr>
            <p:grpSpPr>
              <a:xfrm rot="16200000">
                <a:off x="7500738" y="4161743"/>
                <a:ext cx="1222789" cy="441510"/>
                <a:chOff x="4891690" y="4597982"/>
                <a:chExt cx="443853" cy="566121"/>
              </a:xfrm>
            </p:grpSpPr>
            <p:sp>
              <p:nvSpPr>
                <p:cNvPr id="173" name="フリーフォーム 172"/>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4" name="フリーフォーム 173"/>
                <p:cNvSpPr/>
                <p:nvPr/>
              </p:nvSpPr>
              <p:spPr>
                <a:xfrm>
                  <a:off x="4891690"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sp>
        <p:nvSpPr>
          <p:cNvPr id="198" name="正方形/長方形 197"/>
          <p:cNvSpPr/>
          <p:nvPr/>
        </p:nvSpPr>
        <p:spPr>
          <a:xfrm rot="20964055">
            <a:off x="1039291" y="4755760"/>
            <a:ext cx="419516" cy="69892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199" name="オブジェクト 198"/>
          <p:cNvGraphicFramePr>
            <a:graphicFrameLocks noChangeAspect="1"/>
          </p:cNvGraphicFramePr>
          <p:nvPr>
            <p:extLst/>
          </p:nvPr>
        </p:nvGraphicFramePr>
        <p:xfrm>
          <a:off x="7446389" y="1304819"/>
          <a:ext cx="1081881" cy="884150"/>
        </p:xfrm>
        <a:graphic>
          <a:graphicData uri="http://schemas.openxmlformats.org/presentationml/2006/ole">
            <mc:AlternateContent xmlns:mc="http://schemas.openxmlformats.org/markup-compatibility/2006">
              <mc:Choice xmlns:v="urn:schemas-microsoft-com:vml" Requires="v">
                <p:oleObj spid="_x0000_s10252" name="数式" r:id="rId11" imgW="508000" imgH="406400" progId="Equation.3">
                  <p:embed/>
                </p:oleObj>
              </mc:Choice>
              <mc:Fallback>
                <p:oleObj name="数式" r:id="rId11" imgW="508000" imgH="406400" progId="Equation.3">
                  <p:embed/>
                  <p:pic>
                    <p:nvPicPr>
                      <p:cNvPr id="199" name="オブジェクト 198"/>
                      <p:cNvPicPr/>
                      <p:nvPr/>
                    </p:nvPicPr>
                    <p:blipFill>
                      <a:blip r:embed="rId12"/>
                      <a:stretch>
                        <a:fillRect/>
                      </a:stretch>
                    </p:blipFill>
                    <p:spPr>
                      <a:xfrm>
                        <a:off x="7446389" y="1304819"/>
                        <a:ext cx="1081881" cy="884150"/>
                      </a:xfrm>
                      <a:prstGeom prst="rect">
                        <a:avLst/>
                      </a:prstGeom>
                    </p:spPr>
                  </p:pic>
                </p:oleObj>
              </mc:Fallback>
            </mc:AlternateContent>
          </a:graphicData>
        </a:graphic>
      </p:graphicFrame>
      <p:sp>
        <p:nvSpPr>
          <p:cNvPr id="57" name="テキスト ボックス 56"/>
          <p:cNvSpPr txBox="1"/>
          <p:nvPr/>
        </p:nvSpPr>
        <p:spPr>
          <a:xfrm>
            <a:off x="6861477" y="2035779"/>
            <a:ext cx="800219" cy="461665"/>
          </a:xfrm>
          <a:prstGeom prst="rect">
            <a:avLst/>
          </a:prstGeom>
          <a:noFill/>
        </p:spPr>
        <p:txBody>
          <a:bodyPr wrap="none" rtlCol="0">
            <a:spAutoFit/>
          </a:bodyPr>
          <a:lstStyle/>
          <a:p>
            <a:r>
              <a:rPr kumimoji="1" lang="ja-JP" altLang="en-US" sz="2400" dirty="0">
                <a:solidFill>
                  <a:srgbClr val="FF0000"/>
                </a:solidFill>
              </a:rPr>
              <a:t>保存</a:t>
            </a:r>
          </a:p>
        </p:txBody>
      </p:sp>
      <p:sp>
        <p:nvSpPr>
          <p:cNvPr id="61" name="テキスト ボックス 60"/>
          <p:cNvSpPr txBox="1"/>
          <p:nvPr/>
        </p:nvSpPr>
        <p:spPr>
          <a:xfrm>
            <a:off x="6107561" y="1575174"/>
            <a:ext cx="1338828" cy="369332"/>
          </a:xfrm>
          <a:prstGeom prst="rect">
            <a:avLst/>
          </a:prstGeom>
          <a:noFill/>
        </p:spPr>
        <p:txBody>
          <a:bodyPr wrap="none" rtlCol="0">
            <a:spAutoFit/>
          </a:bodyPr>
          <a:lstStyle/>
          <a:p>
            <a:r>
              <a:rPr lang="ja-JP" altLang="en-US" dirty="0"/>
              <a:t>光学</a:t>
            </a:r>
            <a:r>
              <a:rPr kumimoji="1" lang="ja-JP" altLang="en-US" dirty="0"/>
              <a:t>分解数</a:t>
            </a:r>
          </a:p>
        </p:txBody>
      </p:sp>
      <p:sp>
        <p:nvSpPr>
          <p:cNvPr id="69" name="テキスト ボックス 68"/>
          <p:cNvSpPr txBox="1"/>
          <p:nvPr/>
        </p:nvSpPr>
        <p:spPr>
          <a:xfrm>
            <a:off x="6199839" y="2751338"/>
            <a:ext cx="1800493" cy="369332"/>
          </a:xfrm>
          <a:prstGeom prst="rect">
            <a:avLst/>
          </a:prstGeom>
          <a:noFill/>
        </p:spPr>
        <p:txBody>
          <a:bodyPr wrap="none" rtlCol="0">
            <a:spAutoFit/>
          </a:bodyPr>
          <a:lstStyle/>
          <a:p>
            <a:r>
              <a:rPr lang="ja-JP" altLang="en-US" dirty="0"/>
              <a:t>相対角度分解能</a:t>
            </a:r>
            <a:endParaRPr kumimoji="1" lang="en-US" altLang="ja-JP" dirty="0"/>
          </a:p>
        </p:txBody>
      </p:sp>
      <p:sp>
        <p:nvSpPr>
          <p:cNvPr id="84" name="テキスト ボックス 83"/>
          <p:cNvSpPr txBox="1"/>
          <p:nvPr/>
        </p:nvSpPr>
        <p:spPr>
          <a:xfrm>
            <a:off x="7005159" y="3120670"/>
            <a:ext cx="1344464" cy="369332"/>
          </a:xfrm>
          <a:prstGeom prst="rect">
            <a:avLst/>
          </a:prstGeom>
          <a:noFill/>
        </p:spPr>
        <p:txBody>
          <a:bodyPr wrap="none" rtlCol="0">
            <a:spAutoFit/>
          </a:bodyPr>
          <a:lstStyle/>
          <a:p>
            <a:r>
              <a:rPr kumimoji="1" lang="en-US" altLang="ja-JP" dirty="0" err="1"/>
              <a:t>δΘ</a:t>
            </a:r>
            <a:r>
              <a:rPr kumimoji="1" lang="en-US" altLang="ja-JP" dirty="0"/>
              <a:t>/ΔΘ</a:t>
            </a:r>
            <a:r>
              <a:rPr lang="ja-JP" altLang="en-US" dirty="0"/>
              <a:t> </a:t>
            </a:r>
            <a:r>
              <a:rPr kumimoji="1" lang="ja-JP" altLang="en-US" dirty="0"/>
              <a:t>一定</a:t>
            </a:r>
          </a:p>
        </p:txBody>
      </p:sp>
      <p:sp>
        <p:nvSpPr>
          <p:cNvPr id="85" name="テキスト ボックス 84"/>
          <p:cNvSpPr txBox="1"/>
          <p:nvPr/>
        </p:nvSpPr>
        <p:spPr>
          <a:xfrm>
            <a:off x="6411224" y="4834219"/>
            <a:ext cx="2307643" cy="1015663"/>
          </a:xfrm>
          <a:prstGeom prst="rect">
            <a:avLst/>
          </a:prstGeom>
          <a:solidFill>
            <a:srgbClr val="FFFFFF"/>
          </a:solidFill>
        </p:spPr>
        <p:txBody>
          <a:bodyPr wrap="none" rtlCol="0">
            <a:spAutoFit/>
          </a:bodyPr>
          <a:lstStyle/>
          <a:p>
            <a:r>
              <a:rPr kumimoji="1" lang="ja-JP" altLang="en-US" sz="2000" dirty="0"/>
              <a:t>周波数カウント精度</a:t>
            </a:r>
            <a:endParaRPr kumimoji="1" lang="en-US" altLang="ja-JP" sz="2000" dirty="0"/>
          </a:p>
          <a:p>
            <a:endParaRPr lang="en-US" altLang="ja-JP" sz="2000" dirty="0"/>
          </a:p>
          <a:p>
            <a:r>
              <a:rPr kumimoji="1" lang="en-US" altLang="ja-JP" sz="2000" dirty="0"/>
              <a:t>→</a:t>
            </a:r>
            <a:r>
              <a:rPr kumimoji="1" lang="ja-JP" altLang="en-US" sz="2000" dirty="0"/>
              <a:t> 位置分解能</a:t>
            </a:r>
          </a:p>
        </p:txBody>
      </p:sp>
      <p:grpSp>
        <p:nvGrpSpPr>
          <p:cNvPr id="202" name="図形グループ 201"/>
          <p:cNvGrpSpPr/>
          <p:nvPr/>
        </p:nvGrpSpPr>
        <p:grpSpPr>
          <a:xfrm>
            <a:off x="5047685" y="2566672"/>
            <a:ext cx="402674" cy="411258"/>
            <a:chOff x="4905716" y="2086186"/>
            <a:chExt cx="402674" cy="411258"/>
          </a:xfrm>
        </p:grpSpPr>
        <p:cxnSp>
          <p:nvCxnSpPr>
            <p:cNvPr id="90" name="直線矢印コネクタ 89"/>
            <p:cNvCxnSpPr/>
            <p:nvPr/>
          </p:nvCxnSpPr>
          <p:spPr>
            <a:xfrm>
              <a:off x="5308390" y="2120853"/>
              <a:ext cx="0" cy="376591"/>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1" name="テキスト ボックス 200"/>
            <p:cNvSpPr txBox="1"/>
            <p:nvPr/>
          </p:nvSpPr>
          <p:spPr>
            <a:xfrm>
              <a:off x="4905716" y="2086186"/>
              <a:ext cx="402674" cy="369332"/>
            </a:xfrm>
            <a:prstGeom prst="rect">
              <a:avLst/>
            </a:prstGeom>
            <a:noFill/>
          </p:spPr>
          <p:txBody>
            <a:bodyPr wrap="none" rtlCol="0">
              <a:spAutoFit/>
            </a:bodyPr>
            <a:lstStyle/>
            <a:p>
              <a:r>
                <a:rPr kumimoji="1" lang="en-US" altLang="ja-JP" dirty="0" err="1"/>
                <a:t>δL</a:t>
              </a:r>
              <a:endParaRPr kumimoji="1" lang="ja-JP" altLang="en-US" dirty="0"/>
            </a:p>
          </p:txBody>
        </p:sp>
      </p:grpSp>
      <p:grpSp>
        <p:nvGrpSpPr>
          <p:cNvPr id="213" name="図形グループ 212"/>
          <p:cNvGrpSpPr/>
          <p:nvPr/>
        </p:nvGrpSpPr>
        <p:grpSpPr>
          <a:xfrm>
            <a:off x="564208" y="1276812"/>
            <a:ext cx="5467592" cy="2376732"/>
            <a:chOff x="564208" y="1276812"/>
            <a:chExt cx="5467592" cy="2376732"/>
          </a:xfrm>
        </p:grpSpPr>
        <p:grpSp>
          <p:nvGrpSpPr>
            <p:cNvPr id="6" name="図形グループ 5"/>
            <p:cNvGrpSpPr/>
            <p:nvPr/>
          </p:nvGrpSpPr>
          <p:grpSpPr>
            <a:xfrm>
              <a:off x="564208" y="1897871"/>
              <a:ext cx="4357820" cy="1379998"/>
              <a:chOff x="2921463" y="4072220"/>
              <a:chExt cx="4357820" cy="1379998"/>
            </a:xfrm>
          </p:grpSpPr>
          <p:grpSp>
            <p:nvGrpSpPr>
              <p:cNvPr id="95" name="図形グループ 94"/>
              <p:cNvGrpSpPr/>
              <p:nvPr/>
            </p:nvGrpSpPr>
            <p:grpSpPr>
              <a:xfrm rot="265693">
                <a:off x="2930178" y="4642434"/>
                <a:ext cx="1938248" cy="405407"/>
                <a:chOff x="2879382" y="2335270"/>
                <a:chExt cx="4027160" cy="744439"/>
              </a:xfrm>
            </p:grpSpPr>
            <p:sp>
              <p:nvSpPr>
                <p:cNvPr id="96" name="台形 95"/>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8" name="図形グループ 97"/>
              <p:cNvGrpSpPr/>
              <p:nvPr/>
            </p:nvGrpSpPr>
            <p:grpSpPr>
              <a:xfrm>
                <a:off x="2928392" y="4584180"/>
                <a:ext cx="1938248" cy="405407"/>
                <a:chOff x="2879382" y="2335270"/>
                <a:chExt cx="4027160" cy="744439"/>
              </a:xfrm>
            </p:grpSpPr>
            <p:sp>
              <p:nvSpPr>
                <p:cNvPr id="99" name="台形 98"/>
                <p:cNvSpPr/>
                <p:nvPr/>
              </p:nvSpPr>
              <p:spPr>
                <a:xfrm rot="16200000">
                  <a:off x="4493373" y="721279"/>
                  <a:ext cx="744438" cy="3972420"/>
                </a:xfrm>
                <a:prstGeom prst="trapezoid">
                  <a:avLst>
                    <a:gd name="adj" fmla="val 38237"/>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6787527" y="2335270"/>
                  <a:ext cx="119015" cy="744439"/>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1" name="図形グループ 100"/>
              <p:cNvGrpSpPr/>
              <p:nvPr/>
            </p:nvGrpSpPr>
            <p:grpSpPr>
              <a:xfrm rot="21379354">
                <a:off x="2921463" y="4532204"/>
                <a:ext cx="1938248" cy="405407"/>
                <a:chOff x="2879382" y="2335270"/>
                <a:chExt cx="4027160" cy="744439"/>
              </a:xfrm>
              <a:solidFill>
                <a:srgbClr val="008000"/>
              </a:solidFill>
              <a:effectLst/>
            </p:grpSpPr>
            <p:sp>
              <p:nvSpPr>
                <p:cNvPr id="102" name="台形 101"/>
                <p:cNvSpPr/>
                <p:nvPr/>
              </p:nvSpPr>
              <p:spPr>
                <a:xfrm rot="16200000">
                  <a:off x="4493373" y="721279"/>
                  <a:ext cx="744438" cy="3972420"/>
                </a:xfrm>
                <a:prstGeom prst="trapezoid">
                  <a:avLst>
                    <a:gd name="adj" fmla="val 3823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6787527" y="2335270"/>
                  <a:ext cx="119015"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8" name="図形グループ 117"/>
              <p:cNvGrpSpPr/>
              <p:nvPr/>
            </p:nvGrpSpPr>
            <p:grpSpPr>
              <a:xfrm rot="497840">
                <a:off x="4895264" y="4755627"/>
                <a:ext cx="2358007" cy="696591"/>
                <a:chOff x="6258317" y="1716833"/>
                <a:chExt cx="4041738" cy="746351"/>
              </a:xfrm>
              <a:solidFill>
                <a:schemeClr val="bg1"/>
              </a:solidFill>
              <a:effectLst/>
            </p:grpSpPr>
            <p:sp>
              <p:nvSpPr>
                <p:cNvPr id="130" name="台形 129"/>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3" name="円/楕円 132"/>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7" name="図形グループ 106"/>
              <p:cNvGrpSpPr/>
              <p:nvPr/>
            </p:nvGrpSpPr>
            <p:grpSpPr>
              <a:xfrm>
                <a:off x="4921276" y="4423436"/>
                <a:ext cx="2358007" cy="696591"/>
                <a:chOff x="6258317" y="1716833"/>
                <a:chExt cx="4041738" cy="746351"/>
              </a:xfrm>
              <a:solidFill>
                <a:schemeClr val="bg1"/>
              </a:solidFill>
              <a:effectLst/>
            </p:grpSpPr>
            <p:sp>
              <p:nvSpPr>
                <p:cNvPr id="108" name="台形 107"/>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9" name="円/楕円 108"/>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4" name="図形グループ 103"/>
              <p:cNvGrpSpPr/>
              <p:nvPr/>
            </p:nvGrpSpPr>
            <p:grpSpPr>
              <a:xfrm rot="20830027">
                <a:off x="4873761" y="4072220"/>
                <a:ext cx="2358007" cy="696591"/>
                <a:chOff x="6258317" y="1716833"/>
                <a:chExt cx="4041738" cy="746351"/>
              </a:xfrm>
              <a:solidFill>
                <a:srgbClr val="008000"/>
              </a:solidFill>
              <a:effectLst/>
            </p:grpSpPr>
            <p:sp>
              <p:nvSpPr>
                <p:cNvPr id="105" name="台形 104"/>
                <p:cNvSpPr/>
                <p:nvPr/>
              </p:nvSpPr>
              <p:spPr>
                <a:xfrm rot="16200000">
                  <a:off x="7872308" y="104756"/>
                  <a:ext cx="744437" cy="3972420"/>
                </a:xfrm>
                <a:prstGeom prst="trapezoid">
                  <a:avLst>
                    <a:gd name="adj" fmla="val 23129"/>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6" name="円/楕円 105"/>
                <p:cNvSpPr/>
                <p:nvPr/>
              </p:nvSpPr>
              <p:spPr>
                <a:xfrm flipH="1">
                  <a:off x="10129328" y="1716833"/>
                  <a:ext cx="170727" cy="744439"/>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円/楕円 2"/>
              <p:cNvSpPr/>
              <p:nvPr/>
            </p:nvSpPr>
            <p:spPr>
              <a:xfrm>
                <a:off x="4785360" y="4295202"/>
                <a:ext cx="172720" cy="955128"/>
              </a:xfrm>
              <a:prstGeom prst="ellipse">
                <a:avLst/>
              </a:prstGeom>
              <a:solidFill>
                <a:schemeClr val="tx2">
                  <a:lumMod val="60000"/>
                  <a:lumOff val="4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5" name="図形グループ 44"/>
            <p:cNvGrpSpPr/>
            <p:nvPr/>
          </p:nvGrpSpPr>
          <p:grpSpPr>
            <a:xfrm>
              <a:off x="5441099" y="1276812"/>
              <a:ext cx="590701" cy="2376732"/>
              <a:chOff x="7891378" y="2617161"/>
              <a:chExt cx="590701" cy="2376732"/>
            </a:xfrm>
          </p:grpSpPr>
          <p:cxnSp>
            <p:nvCxnSpPr>
              <p:cNvPr id="135" name="直線矢印コネクタ 134"/>
              <p:cNvCxnSpPr/>
              <p:nvPr/>
            </p:nvCxnSpPr>
            <p:spPr>
              <a:xfrm flipH="1" flipV="1">
                <a:off x="8471132" y="2617161"/>
                <a:ext cx="10947" cy="23767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36" name="図形グループ 135"/>
              <p:cNvGrpSpPr/>
              <p:nvPr/>
            </p:nvGrpSpPr>
            <p:grpSpPr>
              <a:xfrm rot="16200000">
                <a:off x="7523018" y="3020725"/>
                <a:ext cx="1192625" cy="441511"/>
                <a:chOff x="4902639" y="4597982"/>
                <a:chExt cx="432904" cy="566121"/>
              </a:xfrm>
            </p:grpSpPr>
            <p:sp>
              <p:nvSpPr>
                <p:cNvPr id="137" name="フリーフォーム 136"/>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8" name="フリーフォーム 137"/>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39" name="図形グループ 138"/>
              <p:cNvGrpSpPr/>
              <p:nvPr/>
            </p:nvGrpSpPr>
            <p:grpSpPr>
              <a:xfrm rot="16200000">
                <a:off x="7524050" y="3660412"/>
                <a:ext cx="1192625" cy="441512"/>
                <a:chOff x="4902639" y="4597982"/>
                <a:chExt cx="432904" cy="566121"/>
              </a:xfrm>
            </p:grpSpPr>
            <p:sp>
              <p:nvSpPr>
                <p:cNvPr id="140" name="フリーフォーム 139"/>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1" name="フリーフォーム 140"/>
                <p:cNvSpPr/>
                <p:nvPr/>
              </p:nvSpPr>
              <p:spPr>
                <a:xfrm>
                  <a:off x="4902639"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42" name="図形グループ 141"/>
              <p:cNvGrpSpPr/>
              <p:nvPr/>
            </p:nvGrpSpPr>
            <p:grpSpPr>
              <a:xfrm rot="16200000">
                <a:off x="7500738" y="4161743"/>
                <a:ext cx="1222789" cy="441510"/>
                <a:chOff x="4891690" y="4597982"/>
                <a:chExt cx="443853" cy="566121"/>
              </a:xfrm>
            </p:grpSpPr>
            <p:sp>
              <p:nvSpPr>
                <p:cNvPr id="143" name="フリーフォーム 142"/>
                <p:cNvSpPr/>
                <p:nvPr/>
              </p:nvSpPr>
              <p:spPr>
                <a:xfrm flipH="1">
                  <a:off x="5096546" y="4597982"/>
                  <a:ext cx="238997" cy="566121"/>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4" name="フリーフォーム 143"/>
                <p:cNvSpPr/>
                <p:nvPr/>
              </p:nvSpPr>
              <p:spPr>
                <a:xfrm>
                  <a:off x="4891690" y="4599305"/>
                  <a:ext cx="204855" cy="548966"/>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solidFill>
                  <a:srgbClr val="008000"/>
                </a:solidFill>
                <a:ln w="762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grpSp>
        </p:grpSp>
        <p:grpSp>
          <p:nvGrpSpPr>
            <p:cNvPr id="207" name="図形グループ 206"/>
            <p:cNvGrpSpPr/>
            <p:nvPr/>
          </p:nvGrpSpPr>
          <p:grpSpPr>
            <a:xfrm>
              <a:off x="4942258" y="2521374"/>
              <a:ext cx="406354" cy="686602"/>
              <a:chOff x="4905716" y="1810842"/>
              <a:chExt cx="406354" cy="686602"/>
            </a:xfrm>
          </p:grpSpPr>
          <p:cxnSp>
            <p:nvCxnSpPr>
              <p:cNvPr id="208" name="直線矢印コネクタ 207"/>
              <p:cNvCxnSpPr>
                <a:stCxn id="137" idx="3"/>
              </p:cNvCxnSpPr>
              <p:nvPr/>
            </p:nvCxnSpPr>
            <p:spPr>
              <a:xfrm flipH="1">
                <a:off x="5294279" y="1810842"/>
                <a:ext cx="1617" cy="68660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9" name="テキスト ボックス 208"/>
              <p:cNvSpPr txBox="1"/>
              <p:nvPr/>
            </p:nvSpPr>
            <p:spPr>
              <a:xfrm>
                <a:off x="4905716" y="2086185"/>
                <a:ext cx="406354" cy="369332"/>
              </a:xfrm>
              <a:prstGeom prst="rect">
                <a:avLst/>
              </a:prstGeom>
              <a:noFill/>
            </p:spPr>
            <p:txBody>
              <a:bodyPr wrap="square" rtlCol="0">
                <a:spAutoFit/>
              </a:bodyPr>
              <a:lstStyle/>
              <a:p>
                <a:r>
                  <a:rPr kumimoji="1" lang="en-US" altLang="ja-JP" dirty="0" err="1"/>
                  <a:t>δL</a:t>
                </a:r>
                <a:endParaRPr kumimoji="1" lang="ja-JP" altLang="en-US" dirty="0"/>
              </a:p>
            </p:txBody>
          </p:sp>
        </p:grpSp>
      </p:grpSp>
      <p:sp>
        <p:nvSpPr>
          <p:cNvPr id="82" name="正方形/長方形 81"/>
          <p:cNvSpPr/>
          <p:nvPr/>
        </p:nvSpPr>
        <p:spPr>
          <a:xfrm rot="20964055">
            <a:off x="1002750" y="2216767"/>
            <a:ext cx="419516" cy="698924"/>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47" name="図形グループ 46"/>
          <p:cNvGrpSpPr/>
          <p:nvPr/>
        </p:nvGrpSpPr>
        <p:grpSpPr>
          <a:xfrm>
            <a:off x="5890840" y="4772406"/>
            <a:ext cx="624536" cy="312836"/>
            <a:chOff x="10790541" y="4534159"/>
            <a:chExt cx="691243" cy="681946"/>
          </a:xfrm>
        </p:grpSpPr>
        <p:sp>
          <p:nvSpPr>
            <p:cNvPr id="43" name="片側の 2 つの角を切り取った四角形 42"/>
            <p:cNvSpPr/>
            <p:nvPr/>
          </p:nvSpPr>
          <p:spPr>
            <a:xfrm rot="5400000">
              <a:off x="10780353" y="4679094"/>
              <a:ext cx="547199" cy="526823"/>
            </a:xfrm>
            <a:prstGeom prst="snip2Same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4" name="テキスト ボックス 43"/>
            <p:cNvSpPr txBox="1"/>
            <p:nvPr/>
          </p:nvSpPr>
          <p:spPr>
            <a:xfrm>
              <a:off x="10805303" y="4534159"/>
              <a:ext cx="676481" cy="369332"/>
            </a:xfrm>
            <a:prstGeom prst="rect">
              <a:avLst/>
            </a:prstGeom>
            <a:noFill/>
          </p:spPr>
          <p:txBody>
            <a:bodyPr wrap="square" rtlCol="0">
              <a:spAutoFit/>
            </a:bodyPr>
            <a:lstStyle/>
            <a:p>
              <a:r>
                <a:rPr kumimoji="1" lang="en-US" altLang="ja-JP" dirty="0"/>
                <a:t>PD</a:t>
              </a:r>
              <a:endParaRPr kumimoji="1" lang="ja-JP" altLang="en-US" dirty="0"/>
            </a:p>
          </p:txBody>
        </p:sp>
      </p:grpSp>
      <p:sp>
        <p:nvSpPr>
          <p:cNvPr id="46" name="テキスト ボックス 45"/>
          <p:cNvSpPr txBox="1"/>
          <p:nvPr/>
        </p:nvSpPr>
        <p:spPr>
          <a:xfrm>
            <a:off x="6451161" y="4431126"/>
            <a:ext cx="1107996" cy="369332"/>
          </a:xfrm>
          <a:prstGeom prst="rect">
            <a:avLst/>
          </a:prstGeom>
          <a:noFill/>
        </p:spPr>
        <p:txBody>
          <a:bodyPr wrap="none" rtlCol="0">
            <a:spAutoFit/>
          </a:bodyPr>
          <a:lstStyle/>
          <a:p>
            <a:r>
              <a:rPr kumimoji="1" lang="ja-JP" altLang="en-US" dirty="0"/>
              <a:t>受光直径</a:t>
            </a:r>
          </a:p>
        </p:txBody>
      </p:sp>
      <p:grpSp>
        <p:nvGrpSpPr>
          <p:cNvPr id="200" name="図形グループ 199"/>
          <p:cNvGrpSpPr/>
          <p:nvPr/>
        </p:nvGrpSpPr>
        <p:grpSpPr>
          <a:xfrm>
            <a:off x="5925086" y="2249087"/>
            <a:ext cx="624536" cy="312836"/>
            <a:chOff x="10790541" y="4534159"/>
            <a:chExt cx="691243" cy="681946"/>
          </a:xfrm>
        </p:grpSpPr>
        <p:sp>
          <p:nvSpPr>
            <p:cNvPr id="203" name="片側の 2 つの角を切り取った四角形 202"/>
            <p:cNvSpPr/>
            <p:nvPr/>
          </p:nvSpPr>
          <p:spPr>
            <a:xfrm rot="5400000">
              <a:off x="10780353" y="4679094"/>
              <a:ext cx="547199" cy="526823"/>
            </a:xfrm>
            <a:prstGeom prst="snip2Same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4" name="テキスト ボックス 203"/>
            <p:cNvSpPr txBox="1"/>
            <p:nvPr/>
          </p:nvSpPr>
          <p:spPr>
            <a:xfrm>
              <a:off x="10805303" y="4534159"/>
              <a:ext cx="676481" cy="369332"/>
            </a:xfrm>
            <a:prstGeom prst="rect">
              <a:avLst/>
            </a:prstGeom>
            <a:noFill/>
          </p:spPr>
          <p:txBody>
            <a:bodyPr wrap="square" rtlCol="0">
              <a:spAutoFit/>
            </a:bodyPr>
            <a:lstStyle/>
            <a:p>
              <a:r>
                <a:rPr kumimoji="1" lang="en-US" altLang="ja-JP" dirty="0"/>
                <a:t>PD</a:t>
              </a:r>
              <a:endParaRPr kumimoji="1" lang="ja-JP" altLang="en-US" dirty="0"/>
            </a:p>
          </p:txBody>
        </p:sp>
      </p:grpSp>
      <p:sp>
        <p:nvSpPr>
          <p:cNvPr id="51" name="テキスト ボックス 50"/>
          <p:cNvSpPr txBox="1"/>
          <p:nvPr/>
        </p:nvSpPr>
        <p:spPr>
          <a:xfrm>
            <a:off x="323800" y="6224576"/>
            <a:ext cx="4789367" cy="369332"/>
          </a:xfrm>
          <a:prstGeom prst="rect">
            <a:avLst/>
          </a:prstGeom>
          <a:noFill/>
        </p:spPr>
        <p:txBody>
          <a:bodyPr wrap="none" rtlCol="0">
            <a:spAutoFit/>
          </a:bodyPr>
          <a:lstStyle/>
          <a:p>
            <a:r>
              <a:rPr lang="ja-JP" altLang="en-US" dirty="0"/>
              <a:t>カウント精度を常に保障　</a:t>
            </a:r>
            <a:r>
              <a:rPr lang="en-US" altLang="ja-JP" dirty="0"/>
              <a:t>→</a:t>
            </a:r>
            <a:r>
              <a:rPr lang="ja-JP" altLang="en-US" dirty="0"/>
              <a:t> 一定の位置分解能</a:t>
            </a:r>
            <a:endParaRPr kumimoji="1" lang="ja-JP" altLang="en-US" dirty="0"/>
          </a:p>
        </p:txBody>
      </p:sp>
    </p:spTree>
    <p:custDataLst>
      <p:tags r:id="rId2"/>
    </p:custDataLst>
    <p:extLst>
      <p:ext uri="{BB962C8B-B14F-4D97-AF65-F5344CB8AC3E}">
        <p14:creationId xmlns:p14="http://schemas.microsoft.com/office/powerpoint/2010/main" val="4230310681"/>
      </p:ext>
    </p:extLst>
  </p:cSld>
  <p:clrMapOvr>
    <a:masterClrMapping/>
  </p:clrMapOvr>
  <mc:AlternateContent xmlns:mc="http://schemas.openxmlformats.org/markup-compatibility/2006" xmlns:p14="http://schemas.microsoft.com/office/powerpoint/2010/main">
    <mc:Choice Requires="p14">
      <p:transition spd="slow" p14:dur="2000" advTm="97090"/>
    </mc:Choice>
    <mc:Fallback xmlns="">
      <p:transition xmlns:p14="http://schemas.microsoft.com/office/powerpoint/2010/main" spd="slow" advTm="97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6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56333" y="3678511"/>
            <a:ext cx="4026315" cy="930744"/>
          </a:xfrm>
          <a:prstGeom prst="roundRect">
            <a:avLst/>
          </a:prstGeom>
          <a:solidFill>
            <a:schemeClr val="accent5">
              <a:lumMod val="20000"/>
              <a:lumOff val="80000"/>
            </a:schemeClr>
          </a:solidFill>
          <a:ln w="317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円形吹き出し 39"/>
          <p:cNvSpPr/>
          <p:nvPr/>
        </p:nvSpPr>
        <p:spPr>
          <a:xfrm>
            <a:off x="356333" y="2587905"/>
            <a:ext cx="4292144" cy="1110735"/>
          </a:xfrm>
          <a:prstGeom prst="wedgeEllipseCallout">
            <a:avLst>
              <a:gd name="adj1" fmla="val 56997"/>
              <a:gd name="adj2" fmla="val 59096"/>
            </a:avLst>
          </a:prstGeom>
          <a:solidFill>
            <a:srgbClr val="DBEEF4"/>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形吹き出し 60"/>
          <p:cNvSpPr/>
          <p:nvPr/>
        </p:nvSpPr>
        <p:spPr>
          <a:xfrm>
            <a:off x="752573" y="1394119"/>
            <a:ext cx="2722880" cy="1110735"/>
          </a:xfrm>
          <a:prstGeom prst="wedgeEllipseCallout">
            <a:avLst>
              <a:gd name="adj1" fmla="val 119266"/>
              <a:gd name="adj2" fmla="val 64805"/>
            </a:avLst>
          </a:prstGeom>
          <a:solidFill>
            <a:srgbClr val="DBEEF4"/>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489163" y="32512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a:t>分解能　</a:t>
            </a:r>
            <a:r>
              <a:rPr lang="en-US" altLang="ja-JP" sz="2400" dirty="0"/>
              <a:t>-</a:t>
            </a:r>
            <a:r>
              <a:rPr lang="ja-JP" altLang="en-US" sz="2400"/>
              <a:t>衛星</a:t>
            </a:r>
            <a:r>
              <a:rPr lang="ja-JP" altLang="en-US" sz="2400" dirty="0"/>
              <a:t>位置決定システム</a:t>
            </a:r>
            <a:r>
              <a:rPr lang="en-US" altLang="ja-JP" sz="2400" dirty="0"/>
              <a:t>-</a:t>
            </a:r>
            <a:endParaRPr lang="ja-JP" altLang="en-US" sz="2400" dirty="0"/>
          </a:p>
        </p:txBody>
      </p:sp>
      <p:cxnSp>
        <p:nvCxnSpPr>
          <p:cNvPr id="6" name="直線コネクタ 5"/>
          <p:cNvCxnSpPr/>
          <p:nvPr/>
        </p:nvCxnSpPr>
        <p:spPr>
          <a:xfrm>
            <a:off x="6173108" y="5722988"/>
            <a:ext cx="2337374" cy="4854"/>
          </a:xfrm>
          <a:prstGeom prst="line">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6173108" y="4002297"/>
            <a:ext cx="11043" cy="1725544"/>
          </a:xfrm>
          <a:prstGeom prst="line">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4652396" y="3799272"/>
            <a:ext cx="1472679" cy="338554"/>
          </a:xfrm>
          <a:prstGeom prst="rect">
            <a:avLst/>
          </a:prstGeom>
          <a:noFill/>
        </p:spPr>
        <p:txBody>
          <a:bodyPr wrap="none" rtlCol="0">
            <a:spAutoFit/>
          </a:bodyPr>
          <a:lstStyle/>
          <a:p>
            <a:r>
              <a:rPr kumimoji="1" lang="ja-JP" altLang="en-US" sz="1600" dirty="0"/>
              <a:t>カウント周波数</a:t>
            </a:r>
          </a:p>
        </p:txBody>
      </p:sp>
      <p:sp>
        <p:nvSpPr>
          <p:cNvPr id="9" name="テキスト ボックス 8"/>
          <p:cNvSpPr txBox="1"/>
          <p:nvPr/>
        </p:nvSpPr>
        <p:spPr>
          <a:xfrm>
            <a:off x="7776191" y="5670528"/>
            <a:ext cx="734292" cy="493140"/>
          </a:xfrm>
          <a:prstGeom prst="rect">
            <a:avLst/>
          </a:prstGeom>
          <a:noFill/>
        </p:spPr>
        <p:txBody>
          <a:bodyPr wrap="none" rtlCol="0">
            <a:spAutoFit/>
          </a:bodyPr>
          <a:lstStyle/>
          <a:p>
            <a:r>
              <a:rPr kumimoji="1" lang="en-US" altLang="ja-JP" dirty="0"/>
              <a:t>Time</a:t>
            </a:r>
            <a:endParaRPr kumimoji="1" lang="ja-JP" altLang="en-US" dirty="0"/>
          </a:p>
        </p:txBody>
      </p:sp>
      <p:cxnSp>
        <p:nvCxnSpPr>
          <p:cNvPr id="10" name="直線コネクタ 9"/>
          <p:cNvCxnSpPr/>
          <p:nvPr/>
        </p:nvCxnSpPr>
        <p:spPr>
          <a:xfrm>
            <a:off x="6813377" y="4399228"/>
            <a:ext cx="586541" cy="1071669"/>
          </a:xfrm>
          <a:prstGeom prst="line">
            <a:avLst/>
          </a:prstGeom>
          <a:ln>
            <a:solidFill>
              <a:srgbClr val="008000"/>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円/楕円 15"/>
          <p:cNvSpPr/>
          <p:nvPr/>
        </p:nvSpPr>
        <p:spPr>
          <a:xfrm>
            <a:off x="6633698" y="1297213"/>
            <a:ext cx="906148" cy="853727"/>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6815804" y="2049330"/>
            <a:ext cx="23979" cy="3427087"/>
          </a:xfrm>
          <a:prstGeom prst="line">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11" idx="4"/>
          </p:cNvCxnSpPr>
          <p:nvPr/>
        </p:nvCxnSpPr>
        <p:spPr>
          <a:xfrm>
            <a:off x="7086772" y="2150940"/>
            <a:ext cx="19920" cy="2764806"/>
          </a:xfrm>
          <a:prstGeom prst="straightConnector1">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7432481" y="2047276"/>
            <a:ext cx="31521" cy="3421799"/>
          </a:xfrm>
          <a:prstGeom prst="straightConnector1">
            <a:avLst/>
          </a:prstGeom>
          <a:ln>
            <a:solidFill>
              <a:schemeClr val="bg1">
                <a:lumMod val="50000"/>
              </a:schemeClr>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H="1">
            <a:off x="6205660" y="4366743"/>
            <a:ext cx="614996" cy="2671"/>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flipV="1">
            <a:off x="6190408" y="4915746"/>
            <a:ext cx="902459" cy="5607"/>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H="1" flipV="1">
            <a:off x="6173108" y="5470897"/>
            <a:ext cx="1257644" cy="13338"/>
          </a:xfrm>
          <a:prstGeom prst="line">
            <a:avLst/>
          </a:prstGeom>
          <a:ln>
            <a:solidFill>
              <a:schemeClr val="bg1">
                <a:lumMod val="50000"/>
              </a:schemeClr>
            </a:solidFill>
            <a:prstDash val="sysDash"/>
            <a:headEnd type="oval"/>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20" name="オブジェクト 19"/>
          <p:cNvGraphicFramePr>
            <a:graphicFrameLocks noChangeAspect="1"/>
          </p:cNvGraphicFramePr>
          <p:nvPr>
            <p:extLst/>
          </p:nvPr>
        </p:nvGraphicFramePr>
        <p:xfrm>
          <a:off x="4916514" y="4723284"/>
          <a:ext cx="1247616" cy="585972"/>
        </p:xfrm>
        <a:graphic>
          <a:graphicData uri="http://schemas.openxmlformats.org/presentationml/2006/ole">
            <mc:AlternateContent xmlns:mc="http://schemas.openxmlformats.org/markup-compatibility/2006">
              <mc:Choice xmlns:v="urn:schemas-microsoft-com:vml" Requires="v">
                <p:oleObj spid="_x0000_s11268" name="数式" r:id="rId3" imgW="889000" imgH="393700" progId="Equation.3">
                  <p:embed/>
                </p:oleObj>
              </mc:Choice>
              <mc:Fallback>
                <p:oleObj name="数式" r:id="rId3" imgW="889000" imgH="393700" progId="Equation.3">
                  <p:embed/>
                  <p:pic>
                    <p:nvPicPr>
                      <p:cNvPr id="20" name="オブジェクト 19"/>
                      <p:cNvPicPr/>
                      <p:nvPr/>
                    </p:nvPicPr>
                    <p:blipFill>
                      <a:blip r:embed="rId4"/>
                      <a:stretch>
                        <a:fillRect/>
                      </a:stretch>
                    </p:blipFill>
                    <p:spPr>
                      <a:xfrm>
                        <a:off x="4916514" y="4723284"/>
                        <a:ext cx="1247616" cy="585972"/>
                      </a:xfrm>
                      <a:prstGeom prst="rect">
                        <a:avLst/>
                      </a:prstGeom>
                    </p:spPr>
                  </p:pic>
                </p:oleObj>
              </mc:Fallback>
            </mc:AlternateContent>
          </a:graphicData>
        </a:graphic>
      </p:graphicFrame>
      <p:graphicFrame>
        <p:nvGraphicFramePr>
          <p:cNvPr id="21" name="オブジェクト 20"/>
          <p:cNvGraphicFramePr>
            <a:graphicFrameLocks noChangeAspect="1"/>
          </p:cNvGraphicFramePr>
          <p:nvPr>
            <p:extLst/>
          </p:nvPr>
        </p:nvGraphicFramePr>
        <p:xfrm>
          <a:off x="5482102" y="4187472"/>
          <a:ext cx="638555" cy="371330"/>
        </p:xfrm>
        <a:graphic>
          <a:graphicData uri="http://schemas.openxmlformats.org/presentationml/2006/ole">
            <mc:AlternateContent xmlns:mc="http://schemas.openxmlformats.org/markup-compatibility/2006">
              <mc:Choice xmlns:v="urn:schemas-microsoft-com:vml" Requires="v">
                <p:oleObj spid="_x0000_s11269" name="数式" r:id="rId5" imgW="381000" imgH="215900" progId="Equation.3">
                  <p:embed/>
                </p:oleObj>
              </mc:Choice>
              <mc:Fallback>
                <p:oleObj name="数式" r:id="rId5" imgW="381000" imgH="215900" progId="Equation.3">
                  <p:embed/>
                  <p:pic>
                    <p:nvPicPr>
                      <p:cNvPr id="21" name="オブジェクト 20"/>
                      <p:cNvPicPr/>
                      <p:nvPr/>
                    </p:nvPicPr>
                    <p:blipFill>
                      <a:blip r:embed="rId6"/>
                      <a:stretch>
                        <a:fillRect/>
                      </a:stretch>
                    </p:blipFill>
                    <p:spPr>
                      <a:xfrm>
                        <a:off x="5482102" y="4187472"/>
                        <a:ext cx="638555" cy="371330"/>
                      </a:xfrm>
                      <a:prstGeom prst="rect">
                        <a:avLst/>
                      </a:prstGeom>
                    </p:spPr>
                  </p:pic>
                </p:oleObj>
              </mc:Fallback>
            </mc:AlternateContent>
          </a:graphicData>
        </a:graphic>
      </p:graphicFrame>
      <p:graphicFrame>
        <p:nvGraphicFramePr>
          <p:cNvPr id="22" name="オブジェクト 21"/>
          <p:cNvGraphicFramePr>
            <a:graphicFrameLocks noChangeAspect="1"/>
          </p:cNvGraphicFramePr>
          <p:nvPr>
            <p:extLst/>
          </p:nvPr>
        </p:nvGraphicFramePr>
        <p:xfrm>
          <a:off x="5482103" y="5322657"/>
          <a:ext cx="676248" cy="347871"/>
        </p:xfrm>
        <a:graphic>
          <a:graphicData uri="http://schemas.openxmlformats.org/presentationml/2006/ole">
            <mc:AlternateContent xmlns:mc="http://schemas.openxmlformats.org/markup-compatibility/2006">
              <mc:Choice xmlns:v="urn:schemas-microsoft-com:vml" Requires="v">
                <p:oleObj spid="_x0000_s11270" name="数式" r:id="rId7" imgW="406400" imgH="215900" progId="Equation.3">
                  <p:embed/>
                </p:oleObj>
              </mc:Choice>
              <mc:Fallback>
                <p:oleObj name="数式" r:id="rId7" imgW="406400" imgH="215900" progId="Equation.3">
                  <p:embed/>
                  <p:pic>
                    <p:nvPicPr>
                      <p:cNvPr id="22" name="オブジェクト 21"/>
                      <p:cNvPicPr/>
                      <p:nvPr/>
                    </p:nvPicPr>
                    <p:blipFill>
                      <a:blip r:embed="rId8"/>
                      <a:stretch>
                        <a:fillRect/>
                      </a:stretch>
                    </p:blipFill>
                    <p:spPr>
                      <a:xfrm>
                        <a:off x="5482103" y="5322657"/>
                        <a:ext cx="676248" cy="347871"/>
                      </a:xfrm>
                      <a:prstGeom prst="rect">
                        <a:avLst/>
                      </a:prstGeom>
                    </p:spPr>
                  </p:pic>
                </p:oleObj>
              </mc:Fallback>
            </mc:AlternateContent>
          </a:graphicData>
        </a:graphic>
      </p:graphicFrame>
      <p:cxnSp>
        <p:nvCxnSpPr>
          <p:cNvPr id="23" name="直線矢印コネクタ 22"/>
          <p:cNvCxnSpPr/>
          <p:nvPr/>
        </p:nvCxnSpPr>
        <p:spPr bwMode="auto">
          <a:xfrm flipV="1">
            <a:off x="6125075" y="1987706"/>
            <a:ext cx="0" cy="153489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直線矢印コネクタ 23"/>
          <p:cNvCxnSpPr/>
          <p:nvPr/>
        </p:nvCxnSpPr>
        <p:spPr bwMode="auto">
          <a:xfrm>
            <a:off x="6120657" y="3522603"/>
            <a:ext cx="2222507"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フリーフォーム 25"/>
          <p:cNvSpPr/>
          <p:nvPr/>
        </p:nvSpPr>
        <p:spPr>
          <a:xfrm flipH="1">
            <a:off x="7079573" y="2550226"/>
            <a:ext cx="1063764" cy="883908"/>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p:cNvSpPr txBox="1"/>
          <p:nvPr/>
        </p:nvSpPr>
        <p:spPr>
          <a:xfrm>
            <a:off x="4918243" y="2033425"/>
            <a:ext cx="1107996" cy="369332"/>
          </a:xfrm>
          <a:prstGeom prst="rect">
            <a:avLst/>
          </a:prstGeom>
          <a:noFill/>
        </p:spPr>
        <p:txBody>
          <a:bodyPr wrap="none" rtlCol="0">
            <a:spAutoFit/>
          </a:bodyPr>
          <a:lstStyle/>
          <a:p>
            <a:r>
              <a:rPr lang="ja-JP" altLang="en-US" dirty="0"/>
              <a:t>受光</a:t>
            </a:r>
            <a:r>
              <a:rPr kumimoji="1" lang="ja-JP" altLang="en-US" dirty="0"/>
              <a:t>強度</a:t>
            </a:r>
          </a:p>
        </p:txBody>
      </p:sp>
      <p:sp>
        <p:nvSpPr>
          <p:cNvPr id="29" name="テキスト ボックス 28"/>
          <p:cNvSpPr txBox="1"/>
          <p:nvPr/>
        </p:nvSpPr>
        <p:spPr>
          <a:xfrm>
            <a:off x="7978157" y="2218091"/>
            <a:ext cx="738845" cy="453753"/>
          </a:xfrm>
          <a:prstGeom prst="rect">
            <a:avLst/>
          </a:prstGeom>
          <a:noFill/>
        </p:spPr>
        <p:txBody>
          <a:bodyPr wrap="none" rtlCol="0">
            <a:spAutoFit/>
          </a:bodyPr>
          <a:lstStyle/>
          <a:p>
            <a:r>
              <a:rPr kumimoji="1" lang="ja-JP" altLang="en-US" dirty="0"/>
              <a:t>閾値</a:t>
            </a:r>
          </a:p>
        </p:txBody>
      </p:sp>
      <p:cxnSp>
        <p:nvCxnSpPr>
          <p:cNvPr id="30" name="直線コネクタ 29"/>
          <p:cNvCxnSpPr/>
          <p:nvPr/>
        </p:nvCxnSpPr>
        <p:spPr bwMode="auto">
          <a:xfrm>
            <a:off x="6125074" y="2686975"/>
            <a:ext cx="23068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円/楕円 37"/>
          <p:cNvSpPr/>
          <p:nvPr/>
        </p:nvSpPr>
        <p:spPr>
          <a:xfrm>
            <a:off x="6122386" y="1352662"/>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2" name="テキスト ボックス 31"/>
          <p:cNvSpPr txBox="1"/>
          <p:nvPr/>
        </p:nvSpPr>
        <p:spPr>
          <a:xfrm>
            <a:off x="7790711" y="3552702"/>
            <a:ext cx="734292" cy="493140"/>
          </a:xfrm>
          <a:prstGeom prst="rect">
            <a:avLst/>
          </a:prstGeom>
          <a:noFill/>
        </p:spPr>
        <p:txBody>
          <a:bodyPr wrap="none" rtlCol="0">
            <a:spAutoFit/>
          </a:bodyPr>
          <a:lstStyle/>
          <a:p>
            <a:r>
              <a:rPr kumimoji="1" lang="en-US" altLang="ja-JP" dirty="0"/>
              <a:t>Time</a:t>
            </a:r>
            <a:endParaRPr kumimoji="1" lang="ja-JP" altLang="en-US" dirty="0"/>
          </a:p>
        </p:txBody>
      </p:sp>
      <p:sp>
        <p:nvSpPr>
          <p:cNvPr id="37" name="テキスト ボックス 36"/>
          <p:cNvSpPr txBox="1"/>
          <p:nvPr/>
        </p:nvSpPr>
        <p:spPr>
          <a:xfrm>
            <a:off x="6585401" y="5784322"/>
            <a:ext cx="492443" cy="276999"/>
          </a:xfrm>
          <a:prstGeom prst="rect">
            <a:avLst/>
          </a:prstGeom>
          <a:noFill/>
        </p:spPr>
        <p:txBody>
          <a:bodyPr wrap="none" rtlCol="0">
            <a:spAutoFit/>
          </a:bodyPr>
          <a:lstStyle/>
          <a:p>
            <a:r>
              <a:rPr kumimoji="1" lang="ja-JP" altLang="en-US" sz="1200" dirty="0"/>
              <a:t>開始</a:t>
            </a:r>
          </a:p>
        </p:txBody>
      </p:sp>
      <p:sp>
        <p:nvSpPr>
          <p:cNvPr id="38" name="テキスト ボックス 37"/>
          <p:cNvSpPr txBox="1"/>
          <p:nvPr/>
        </p:nvSpPr>
        <p:spPr>
          <a:xfrm>
            <a:off x="7212665" y="5782893"/>
            <a:ext cx="492443" cy="276999"/>
          </a:xfrm>
          <a:prstGeom prst="rect">
            <a:avLst/>
          </a:prstGeom>
          <a:noFill/>
        </p:spPr>
        <p:txBody>
          <a:bodyPr wrap="none" rtlCol="0">
            <a:spAutoFit/>
          </a:bodyPr>
          <a:lstStyle/>
          <a:p>
            <a:r>
              <a:rPr lang="ja-JP" altLang="en-US" sz="1200" dirty="0"/>
              <a:t>終了</a:t>
            </a:r>
            <a:endParaRPr kumimoji="1" lang="ja-JP" altLang="en-US" sz="1200" dirty="0"/>
          </a:p>
        </p:txBody>
      </p:sp>
      <p:sp>
        <p:nvSpPr>
          <p:cNvPr id="39" name="テキスト ボックス 38"/>
          <p:cNvSpPr txBox="1"/>
          <p:nvPr/>
        </p:nvSpPr>
        <p:spPr>
          <a:xfrm>
            <a:off x="7592874" y="1005424"/>
            <a:ext cx="877163" cy="369332"/>
          </a:xfrm>
          <a:prstGeom prst="rect">
            <a:avLst/>
          </a:prstGeom>
          <a:noFill/>
        </p:spPr>
        <p:txBody>
          <a:bodyPr wrap="none" rtlCol="0">
            <a:spAutoFit/>
          </a:bodyPr>
          <a:lstStyle/>
          <a:p>
            <a:r>
              <a:rPr kumimoji="1" lang="ja-JP" altLang="en-US" dirty="0"/>
              <a:t>受光部</a:t>
            </a:r>
          </a:p>
        </p:txBody>
      </p:sp>
      <p:sp>
        <p:nvSpPr>
          <p:cNvPr id="42" name="テキスト ボックス 41"/>
          <p:cNvSpPr txBox="1"/>
          <p:nvPr/>
        </p:nvSpPr>
        <p:spPr>
          <a:xfrm>
            <a:off x="893245" y="1780186"/>
            <a:ext cx="2470448" cy="369332"/>
          </a:xfrm>
          <a:prstGeom prst="rect">
            <a:avLst/>
          </a:prstGeom>
          <a:noFill/>
        </p:spPr>
        <p:txBody>
          <a:bodyPr wrap="none" rtlCol="0">
            <a:spAutoFit/>
          </a:bodyPr>
          <a:lstStyle/>
          <a:p>
            <a:r>
              <a:rPr kumimoji="1" lang="ja-JP" altLang="en-US" dirty="0"/>
              <a:t>受光パワーの閾値設定</a:t>
            </a:r>
          </a:p>
        </p:txBody>
      </p:sp>
      <p:sp>
        <p:nvSpPr>
          <p:cNvPr id="43" name="テキスト ボックス 42"/>
          <p:cNvSpPr txBox="1"/>
          <p:nvPr/>
        </p:nvSpPr>
        <p:spPr>
          <a:xfrm>
            <a:off x="599341" y="2949329"/>
            <a:ext cx="3931184" cy="369332"/>
          </a:xfrm>
          <a:prstGeom prst="rect">
            <a:avLst/>
          </a:prstGeom>
          <a:noFill/>
        </p:spPr>
        <p:txBody>
          <a:bodyPr wrap="none" rtlCol="0">
            <a:spAutoFit/>
          </a:bodyPr>
          <a:lstStyle/>
          <a:p>
            <a:r>
              <a:rPr kumimoji="1" lang="ja-JP" altLang="en-US" dirty="0"/>
              <a:t>閾値以上の受光時に周波数をカウント</a:t>
            </a:r>
          </a:p>
        </p:txBody>
      </p:sp>
      <p:sp>
        <p:nvSpPr>
          <p:cNvPr id="47" name="テキスト ボックス 46"/>
          <p:cNvSpPr txBox="1"/>
          <p:nvPr/>
        </p:nvSpPr>
        <p:spPr>
          <a:xfrm>
            <a:off x="599341" y="3728157"/>
            <a:ext cx="2523648" cy="369332"/>
          </a:xfrm>
          <a:prstGeom prst="rect">
            <a:avLst/>
          </a:prstGeom>
          <a:noFill/>
        </p:spPr>
        <p:txBody>
          <a:bodyPr wrap="none" rtlCol="0">
            <a:spAutoFit/>
          </a:bodyPr>
          <a:lstStyle/>
          <a:p>
            <a:r>
              <a:rPr kumimoji="1" lang="ja-JP" altLang="en-US" dirty="0"/>
              <a:t>カウント周波数を平均化</a:t>
            </a:r>
          </a:p>
        </p:txBody>
      </p:sp>
      <p:sp>
        <p:nvSpPr>
          <p:cNvPr id="48" name="テキスト ボックス 47"/>
          <p:cNvSpPr txBox="1"/>
          <p:nvPr/>
        </p:nvSpPr>
        <p:spPr>
          <a:xfrm>
            <a:off x="599341" y="4097489"/>
            <a:ext cx="3783307" cy="369332"/>
          </a:xfrm>
          <a:prstGeom prst="rect">
            <a:avLst/>
          </a:prstGeom>
          <a:noFill/>
        </p:spPr>
        <p:txBody>
          <a:bodyPr wrap="none" rtlCol="0">
            <a:spAutoFit/>
          </a:bodyPr>
          <a:lstStyle/>
          <a:p>
            <a:r>
              <a:rPr kumimoji="1" lang="ja-JP" altLang="en-US" dirty="0"/>
              <a:t>受光部中心でのビート周波数の算出</a:t>
            </a:r>
          </a:p>
        </p:txBody>
      </p:sp>
      <p:sp>
        <p:nvSpPr>
          <p:cNvPr id="49" name="テキスト ボックス 48"/>
          <p:cNvSpPr txBox="1"/>
          <p:nvPr/>
        </p:nvSpPr>
        <p:spPr>
          <a:xfrm>
            <a:off x="138235" y="5584267"/>
            <a:ext cx="4679085" cy="400110"/>
          </a:xfrm>
          <a:prstGeom prst="rect">
            <a:avLst/>
          </a:prstGeom>
          <a:noFill/>
        </p:spPr>
        <p:txBody>
          <a:bodyPr wrap="none" rtlCol="0">
            <a:spAutoFit/>
          </a:bodyPr>
          <a:lstStyle/>
          <a:p>
            <a:r>
              <a:rPr kumimoji="1" lang="ja-JP" altLang="en-US" sz="2000" dirty="0"/>
              <a:t>光回折による分解能以上の分解能を達成</a:t>
            </a:r>
          </a:p>
        </p:txBody>
      </p:sp>
      <p:cxnSp>
        <p:nvCxnSpPr>
          <p:cNvPr id="52" name="直線矢印コネクタ 51"/>
          <p:cNvCxnSpPr/>
          <p:nvPr/>
        </p:nvCxnSpPr>
        <p:spPr>
          <a:xfrm flipH="1">
            <a:off x="7464002" y="1207169"/>
            <a:ext cx="176454" cy="180087"/>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テキスト ボックス 54"/>
          <p:cNvSpPr txBox="1"/>
          <p:nvPr/>
        </p:nvSpPr>
        <p:spPr>
          <a:xfrm>
            <a:off x="1186379" y="5939817"/>
            <a:ext cx="3202319" cy="276999"/>
          </a:xfrm>
          <a:prstGeom prst="rect">
            <a:avLst/>
          </a:prstGeom>
          <a:noFill/>
        </p:spPr>
        <p:txBody>
          <a:bodyPr wrap="none" rtlCol="0">
            <a:spAutoFit/>
          </a:bodyPr>
          <a:lstStyle/>
          <a:p>
            <a:r>
              <a:rPr kumimoji="1" lang="en-US" altLang="ja-JP" sz="1200" dirty="0"/>
              <a:t>(</a:t>
            </a:r>
            <a:r>
              <a:rPr kumimoji="1" lang="ja-JP" altLang="en-US" sz="1200" dirty="0"/>
              <a:t>第</a:t>
            </a:r>
            <a:r>
              <a:rPr kumimoji="1" lang="en-US" altLang="ja-JP" sz="1200" dirty="0"/>
              <a:t>61</a:t>
            </a:r>
            <a:r>
              <a:rPr kumimoji="1" lang="ja-JP" altLang="en-US" sz="1200" dirty="0"/>
              <a:t>回宇宙科学技術連合講演会　</a:t>
            </a:r>
            <a:r>
              <a:rPr kumimoji="1" lang="en-US" altLang="ja-JP" sz="1200" dirty="0"/>
              <a:t>1A12 </a:t>
            </a:r>
            <a:r>
              <a:rPr kumimoji="1" lang="ja-JP" altLang="en-US" sz="1200" dirty="0"/>
              <a:t>赤見</a:t>
            </a:r>
            <a:r>
              <a:rPr kumimoji="1" lang="en-US" altLang="ja-JP" sz="1200" dirty="0"/>
              <a:t>)</a:t>
            </a:r>
            <a:endParaRPr kumimoji="1" lang="ja-JP" altLang="en-US" sz="1200" dirty="0"/>
          </a:p>
        </p:txBody>
      </p:sp>
      <p:sp>
        <p:nvSpPr>
          <p:cNvPr id="57" name="テキスト ボックス 56"/>
          <p:cNvSpPr txBox="1"/>
          <p:nvPr/>
        </p:nvSpPr>
        <p:spPr>
          <a:xfrm>
            <a:off x="1322496" y="5050951"/>
            <a:ext cx="1800493" cy="369332"/>
          </a:xfrm>
          <a:prstGeom prst="rect">
            <a:avLst/>
          </a:prstGeom>
          <a:noFill/>
        </p:spPr>
        <p:txBody>
          <a:bodyPr wrap="none" rtlCol="0">
            <a:spAutoFit/>
          </a:bodyPr>
          <a:lstStyle/>
          <a:p>
            <a:r>
              <a:rPr kumimoji="1" lang="ja-JP" altLang="en-US" dirty="0"/>
              <a:t>角度情報の取得</a:t>
            </a:r>
          </a:p>
        </p:txBody>
      </p:sp>
      <p:sp>
        <p:nvSpPr>
          <p:cNvPr id="3" name="ドーナツ 2"/>
          <p:cNvSpPr/>
          <p:nvPr/>
        </p:nvSpPr>
        <p:spPr>
          <a:xfrm>
            <a:off x="4710642" y="4558802"/>
            <a:ext cx="1664757" cy="790162"/>
          </a:xfrm>
          <a:prstGeom prst="donut">
            <a:avLst>
              <a:gd name="adj" fmla="val 8072"/>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矢印 18"/>
          <p:cNvSpPr/>
          <p:nvPr/>
        </p:nvSpPr>
        <p:spPr>
          <a:xfrm>
            <a:off x="1671597" y="4658901"/>
            <a:ext cx="985520" cy="371330"/>
          </a:xfrm>
          <a:prstGeom prst="down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円/楕円 37"/>
          <p:cNvSpPr/>
          <p:nvPr/>
        </p:nvSpPr>
        <p:spPr>
          <a:xfrm>
            <a:off x="6460417" y="1352662"/>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1" name="円/楕円 37"/>
          <p:cNvSpPr/>
          <p:nvPr/>
        </p:nvSpPr>
        <p:spPr>
          <a:xfrm>
            <a:off x="6769131" y="1352662"/>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0" name="円/楕円 37"/>
          <p:cNvSpPr/>
          <p:nvPr/>
        </p:nvSpPr>
        <p:spPr>
          <a:xfrm>
            <a:off x="7077844" y="1352662"/>
            <a:ext cx="758731" cy="715842"/>
          </a:xfrm>
          <a:prstGeom prst="ellipse">
            <a:avLst/>
          </a:prstGeom>
          <a:gradFill flip="none" rotWithShape="1">
            <a:gsLst>
              <a:gs pos="16000">
                <a:srgbClr val="FF0000"/>
              </a:gs>
              <a:gs pos="100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フリーフォーム 26"/>
          <p:cNvSpPr/>
          <p:nvPr/>
        </p:nvSpPr>
        <p:spPr>
          <a:xfrm>
            <a:off x="6177799" y="2550226"/>
            <a:ext cx="911798" cy="857123"/>
          </a:xfrm>
          <a:custGeom>
            <a:avLst/>
            <a:gdLst>
              <a:gd name="connsiteX0" fmla="*/ 0 w 1817305"/>
              <a:gd name="connsiteY0" fmla="*/ 1532514 h 1532514"/>
              <a:gd name="connsiteX1" fmla="*/ 744438 w 1817305"/>
              <a:gd name="connsiteY1" fmla="*/ 1116546 h 1532514"/>
              <a:gd name="connsiteX2" fmla="*/ 1269924 w 1817305"/>
              <a:gd name="connsiteY2" fmla="*/ 197038 h 1532514"/>
              <a:gd name="connsiteX3" fmla="*/ 1817305 w 1817305"/>
              <a:gd name="connsiteY3" fmla="*/ 0 h 1532514"/>
            </a:gdLst>
            <a:ahLst/>
            <a:cxnLst>
              <a:cxn ang="0">
                <a:pos x="connsiteX0" y="connsiteY0"/>
              </a:cxn>
              <a:cxn ang="0">
                <a:pos x="connsiteX1" y="connsiteY1"/>
              </a:cxn>
              <a:cxn ang="0">
                <a:pos x="connsiteX2" y="connsiteY2"/>
              </a:cxn>
              <a:cxn ang="0">
                <a:pos x="connsiteX3" y="connsiteY3"/>
              </a:cxn>
            </a:cxnLst>
            <a:rect l="l" t="t" r="r" b="b"/>
            <a:pathLst>
              <a:path w="1817305" h="1532514">
                <a:moveTo>
                  <a:pt x="0" y="1532514"/>
                </a:moveTo>
                <a:cubicBezTo>
                  <a:pt x="266392" y="1435819"/>
                  <a:pt x="532784" y="1339125"/>
                  <a:pt x="744438" y="1116546"/>
                </a:cubicBezTo>
                <a:cubicBezTo>
                  <a:pt x="956092" y="893967"/>
                  <a:pt x="1091113" y="383129"/>
                  <a:pt x="1269924" y="197038"/>
                </a:cubicBezTo>
                <a:cubicBezTo>
                  <a:pt x="1448735" y="10947"/>
                  <a:pt x="1817305" y="0"/>
                  <a:pt x="1817305" y="0"/>
                </a:cubicBezTo>
              </a:path>
            </a:pathLst>
          </a:cu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01682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42" presetClass="path" presetSubtype="0" accel="50000" decel="50000" fill="hold" grpId="0" nodeType="withEffect">
                                  <p:stCondLst>
                                    <p:cond delay="0"/>
                                  </p:stCondLst>
                                  <p:childTnLst>
                                    <p:animMotion origin="layout" path="M -0.07555 0.00486 L 0.17384 0.0044 " pathEditMode="relative" rAng="0" ptsTypes="AA">
                                      <p:cBhvr>
                                        <p:cTn id="14" dur="3000" fill="hold"/>
                                        <p:tgtEl>
                                          <p:spTgt spid="31"/>
                                        </p:tgtEl>
                                        <p:attrNameLst>
                                          <p:attrName>ppt_x</p:attrName>
                                          <p:attrName>ppt_y</p:attrName>
                                        </p:attrNameLst>
                                      </p:cBhvr>
                                      <p:rCtr x="12470" y="-23"/>
                                    </p:animMotion>
                                  </p:childTnLst>
                                </p:cTn>
                              </p:par>
                            </p:childTnLst>
                          </p:cTn>
                        </p:par>
                        <p:par>
                          <p:cTn id="15" fill="hold">
                            <p:stCondLst>
                              <p:cond delay="3000"/>
                            </p:stCondLst>
                            <p:childTnLst>
                              <p:par>
                                <p:cTn id="16" presetID="1" presetClass="exit" presetSubtype="0" fill="hold" grpId="1" nodeType="afterEffect">
                                  <p:stCondLst>
                                    <p:cond delay="0"/>
                                  </p:stCondLst>
                                  <p:childTnLst>
                                    <p:set>
                                      <p:cBhvr>
                                        <p:cTn id="17" dur="1" fill="hold">
                                          <p:stCondLst>
                                            <p:cond delay="0"/>
                                          </p:stCondLst>
                                        </p:cTn>
                                        <p:tgtEl>
                                          <p:spTgt spid="31"/>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P spid="40" grpId="1" animBg="1"/>
      <p:bldP spid="61" grpId="0" animBg="1"/>
      <p:bldP spid="61" grpId="1" animBg="1"/>
      <p:bldP spid="31" grpId="0" animBg="1"/>
      <p:bldP spid="31" grpId="1" animBg="1"/>
      <p:bldP spid="31" grpId="2" animBg="1"/>
      <p:bldP spid="42" grpId="0"/>
      <p:bldP spid="43" grpId="0"/>
      <p:bldP spid="47" grpId="0"/>
      <p:bldP spid="48" grpId="0"/>
      <p:bldP spid="49" grpId="0"/>
      <p:bldP spid="55" grpId="0"/>
      <p:bldP spid="57" grpId="0"/>
      <p:bldP spid="3" grpId="0" animBg="1"/>
      <p:bldP spid="19" grpId="0" animBg="1"/>
      <p:bldP spid="46" grpId="0" animBg="1"/>
      <p:bldP spid="51" grpId="0" animBg="1"/>
      <p:bldP spid="50"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600" dirty="0"/>
              <a:t>PDH</a:t>
            </a:r>
            <a:r>
              <a:rPr kumimoji="1" lang="ja-JP" altLang="en-US" sz="3600" dirty="0"/>
              <a:t>法の併用における周波数安定化</a:t>
            </a:r>
          </a:p>
        </p:txBody>
      </p:sp>
      <p:sp>
        <p:nvSpPr>
          <p:cNvPr id="4" name="日付プレースホルダー 3"/>
          <p:cNvSpPr>
            <a:spLocks noGrp="1"/>
          </p:cNvSpPr>
          <p:nvPr>
            <p:ph type="dt" sz="half" idx="10"/>
          </p:nvPr>
        </p:nvSpPr>
        <p:spPr>
          <a:xfrm>
            <a:off x="457199" y="6356350"/>
            <a:ext cx="2646219" cy="365125"/>
          </a:xfrm>
        </p:spPr>
        <p:txBody>
          <a:bodyPr/>
          <a:lstStyle/>
          <a:p>
            <a:r>
              <a:rPr lang="en-US" altLang="ja-JP"/>
              <a:t>2018/11/2 DECIGO workshop @</a:t>
            </a:r>
            <a:r>
              <a:rPr lang="ja-JP" altLang="en-US"/>
              <a:t>名古屋大学</a:t>
            </a:r>
            <a:endParaRPr lang="ja-JP" altLang="en-US" dirty="0"/>
          </a:p>
        </p:txBody>
      </p:sp>
      <p:sp>
        <p:nvSpPr>
          <p:cNvPr id="3" name="テキスト ボックス 2"/>
          <p:cNvSpPr txBox="1"/>
          <p:nvPr/>
        </p:nvSpPr>
        <p:spPr>
          <a:xfrm>
            <a:off x="457199" y="1417638"/>
            <a:ext cx="5933949" cy="923330"/>
          </a:xfrm>
          <a:prstGeom prst="rect">
            <a:avLst/>
          </a:prstGeom>
          <a:noFill/>
        </p:spPr>
        <p:txBody>
          <a:bodyPr wrap="none" rtlCol="0">
            <a:spAutoFit/>
          </a:bodyPr>
          <a:lstStyle/>
          <a:p>
            <a:r>
              <a:rPr kumimoji="1" lang="en-US" altLang="ja-JP" dirty="0"/>
              <a:t>DC</a:t>
            </a:r>
            <a:r>
              <a:rPr lang="ja-JP" altLang="en-US" dirty="0"/>
              <a:t>オフセットを</a:t>
            </a:r>
            <a:r>
              <a:rPr lang="en-US" altLang="ja-JP" dirty="0"/>
              <a:t>MT</a:t>
            </a:r>
            <a:r>
              <a:rPr lang="ja-JP" altLang="en-US" dirty="0"/>
              <a:t>法で、</a:t>
            </a:r>
            <a:r>
              <a:rPr lang="en-US" altLang="ja-JP" dirty="0"/>
              <a:t>1 Hz</a:t>
            </a:r>
            <a:r>
              <a:rPr lang="ja-JP" altLang="en-US" dirty="0"/>
              <a:t>における安定化を</a:t>
            </a:r>
            <a:r>
              <a:rPr lang="en-US" altLang="ja-JP" dirty="0"/>
              <a:t>PDH</a:t>
            </a:r>
            <a:r>
              <a:rPr lang="ja-JP" altLang="en-US" dirty="0"/>
              <a:t>法で担保</a:t>
            </a:r>
            <a:endParaRPr lang="en-US" altLang="ja-JP" dirty="0"/>
          </a:p>
          <a:p>
            <a:endParaRPr kumimoji="1" lang="en-US" altLang="ja-JP" dirty="0"/>
          </a:p>
          <a:p>
            <a:r>
              <a:rPr lang="ja-JP" altLang="en-US" dirty="0"/>
              <a:t>周波数弁別信号の評価</a:t>
            </a:r>
            <a:endParaRPr kumimoji="1" lang="ja-JP" altLang="en-US" dirty="0"/>
          </a:p>
        </p:txBody>
      </p:sp>
      <p:pic>
        <p:nvPicPr>
          <p:cNvPr id="5" name="図 4"/>
          <p:cNvPicPr>
            <a:picLocks noChangeAspect="1"/>
          </p:cNvPicPr>
          <p:nvPr/>
        </p:nvPicPr>
        <p:blipFill>
          <a:blip r:embed="rId2"/>
          <a:stretch>
            <a:fillRect/>
          </a:stretch>
        </p:blipFill>
        <p:spPr>
          <a:xfrm>
            <a:off x="2452329" y="1914896"/>
            <a:ext cx="4727108" cy="4441454"/>
          </a:xfrm>
          <a:prstGeom prst="rect">
            <a:avLst/>
          </a:prstGeom>
        </p:spPr>
      </p:pic>
    </p:spTree>
    <p:extLst>
      <p:ext uri="{BB962C8B-B14F-4D97-AF65-F5344CB8AC3E}">
        <p14:creationId xmlns:p14="http://schemas.microsoft.com/office/powerpoint/2010/main" val="16147410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a:xfrm>
            <a:off x="457200" y="6356350"/>
            <a:ext cx="2484032" cy="365125"/>
          </a:xfrm>
        </p:spPr>
        <p:txBody>
          <a:bodyPr/>
          <a:lstStyle/>
          <a:p>
            <a:r>
              <a:rPr lang="en-US" altLang="ja-JP"/>
              <a:t>2018/11/2 DECIGO workshop @</a:t>
            </a:r>
            <a:r>
              <a:rPr lang="ja-JP" altLang="en-US"/>
              <a:t>名古屋大学</a:t>
            </a:r>
            <a:endParaRPr lang="ja-JP" altLang="en-US" dirty="0"/>
          </a:p>
        </p:txBody>
      </p:sp>
      <p:sp>
        <p:nvSpPr>
          <p:cNvPr id="5" name="テキスト ボックス 4"/>
          <p:cNvSpPr txBox="1"/>
          <p:nvPr/>
        </p:nvSpPr>
        <p:spPr>
          <a:xfrm>
            <a:off x="512487" y="1860363"/>
            <a:ext cx="6032421" cy="1015663"/>
          </a:xfrm>
          <a:prstGeom prst="rect">
            <a:avLst/>
          </a:prstGeom>
          <a:noFill/>
        </p:spPr>
        <p:txBody>
          <a:bodyPr wrap="none" rtlCol="0">
            <a:spAutoFit/>
          </a:bodyPr>
          <a:lstStyle/>
          <a:p>
            <a:r>
              <a:rPr kumimoji="1" lang="en-US" altLang="ja-JP" sz="2000" dirty="0"/>
              <a:t>MT</a:t>
            </a:r>
            <a:r>
              <a:rPr kumimoji="1" lang="ja-JP" altLang="en-US" sz="2000" dirty="0"/>
              <a:t>法</a:t>
            </a:r>
            <a:endParaRPr kumimoji="1" lang="en-US" altLang="ja-JP" sz="2000" dirty="0"/>
          </a:p>
          <a:p>
            <a:pPr marL="285750" indent="-285750">
              <a:buFont typeface="Arial"/>
              <a:buChar char="•"/>
            </a:pPr>
            <a:r>
              <a:rPr lang="ja-JP" altLang="en-US" sz="2000" dirty="0"/>
              <a:t>原子の吸収を介して変調を移乗</a:t>
            </a:r>
            <a:endParaRPr lang="en-US" altLang="ja-JP" sz="2000" dirty="0"/>
          </a:p>
          <a:p>
            <a:pPr marL="285750" indent="-285750">
              <a:buFont typeface="Arial"/>
              <a:buChar char="•"/>
            </a:pPr>
            <a:r>
              <a:rPr lang="ja-JP" altLang="en-US" sz="2000" dirty="0"/>
              <a:t>原子の吸収線幅に制限され、変調周波数は低くなる</a:t>
            </a:r>
            <a:endParaRPr kumimoji="1" lang="ja-JP" altLang="en-US" sz="2000" dirty="0"/>
          </a:p>
        </p:txBody>
      </p:sp>
      <p:sp>
        <p:nvSpPr>
          <p:cNvPr id="6" name="テキスト ボックス 5"/>
          <p:cNvSpPr txBox="1"/>
          <p:nvPr/>
        </p:nvSpPr>
        <p:spPr>
          <a:xfrm>
            <a:off x="668462" y="3709586"/>
            <a:ext cx="6635150" cy="1323439"/>
          </a:xfrm>
          <a:prstGeom prst="rect">
            <a:avLst/>
          </a:prstGeom>
          <a:noFill/>
        </p:spPr>
        <p:txBody>
          <a:bodyPr wrap="none" rtlCol="0">
            <a:spAutoFit/>
          </a:bodyPr>
          <a:lstStyle/>
          <a:p>
            <a:r>
              <a:rPr kumimoji="1" lang="ja-JP" altLang="en-US" sz="2000" dirty="0"/>
              <a:t>直接変調（</a:t>
            </a:r>
            <a:r>
              <a:rPr kumimoji="1" lang="en-US" altLang="ja-JP" sz="2000" dirty="0"/>
              <a:t>PDH</a:t>
            </a:r>
            <a:r>
              <a:rPr kumimoji="1" lang="ja-JP" altLang="en-US" sz="2000" dirty="0"/>
              <a:t>法）</a:t>
            </a:r>
            <a:endParaRPr kumimoji="1" lang="en-US" altLang="ja-JP" sz="2000" dirty="0"/>
          </a:p>
          <a:p>
            <a:pPr marL="285750" indent="-285750">
              <a:buFont typeface="Arial"/>
              <a:buChar char="•"/>
            </a:pPr>
            <a:r>
              <a:rPr lang="ja-JP" altLang="en-US" sz="2000" dirty="0"/>
              <a:t>シグナル光に直接変調を行うため高周波での変調が可能</a:t>
            </a:r>
            <a:endParaRPr lang="en-US" altLang="ja-JP" sz="2000" dirty="0"/>
          </a:p>
          <a:p>
            <a:pPr marL="285750" indent="-285750">
              <a:buFont typeface="Arial"/>
              <a:buChar char="•"/>
            </a:pPr>
            <a:r>
              <a:rPr lang="ja-JP" altLang="en-US" sz="2000" dirty="0"/>
              <a:t>信号の雑音レベルが低い</a:t>
            </a:r>
            <a:endParaRPr lang="en-US" altLang="ja-JP" sz="2000" dirty="0"/>
          </a:p>
          <a:p>
            <a:pPr marL="285750" indent="-285750">
              <a:buFont typeface="Arial"/>
              <a:buChar char="•"/>
            </a:pPr>
            <a:r>
              <a:rPr lang="ja-JP" altLang="en-US" sz="2000" dirty="0"/>
              <a:t>信号のパワーが弱くなる可能性</a:t>
            </a:r>
            <a:endParaRPr lang="en-US" altLang="ja-JP" sz="2000" dirty="0"/>
          </a:p>
        </p:txBody>
      </p:sp>
    </p:spTree>
    <p:extLst>
      <p:ext uri="{BB962C8B-B14F-4D97-AF65-F5344CB8AC3E}">
        <p14:creationId xmlns:p14="http://schemas.microsoft.com/office/powerpoint/2010/main" val="1829304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Feed-forward</a:t>
            </a:r>
            <a:r>
              <a:rPr kumimoji="1" lang="ja-JP" altLang="en-US" dirty="0"/>
              <a:t>制御</a:t>
            </a:r>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grpSp>
        <p:nvGrpSpPr>
          <p:cNvPr id="86" name="図形グループ 85"/>
          <p:cNvGrpSpPr/>
          <p:nvPr/>
        </p:nvGrpSpPr>
        <p:grpSpPr>
          <a:xfrm>
            <a:off x="524936" y="2299741"/>
            <a:ext cx="4131727" cy="3169836"/>
            <a:chOff x="1327754" y="1669284"/>
            <a:chExt cx="4131727" cy="3169836"/>
          </a:xfrm>
        </p:grpSpPr>
        <p:grpSp>
          <p:nvGrpSpPr>
            <p:cNvPr id="81" name="図形グループ 80"/>
            <p:cNvGrpSpPr/>
            <p:nvPr/>
          </p:nvGrpSpPr>
          <p:grpSpPr>
            <a:xfrm>
              <a:off x="1327754" y="1669284"/>
              <a:ext cx="4131727" cy="2857920"/>
              <a:chOff x="731773" y="1373960"/>
              <a:chExt cx="4131727" cy="2857920"/>
            </a:xfrm>
          </p:grpSpPr>
          <p:grpSp>
            <p:nvGrpSpPr>
              <p:cNvPr id="26" name="図形グループ 25"/>
              <p:cNvGrpSpPr/>
              <p:nvPr/>
            </p:nvGrpSpPr>
            <p:grpSpPr>
              <a:xfrm>
                <a:off x="1694823" y="1797496"/>
                <a:ext cx="442349" cy="401681"/>
                <a:chOff x="931334" y="1524001"/>
                <a:chExt cx="518583" cy="518583"/>
              </a:xfrm>
            </p:grpSpPr>
            <p:sp>
              <p:nvSpPr>
                <p:cNvPr id="44" name="正方形/長方形 43"/>
                <p:cNvSpPr/>
                <p:nvPr/>
              </p:nvSpPr>
              <p:spPr>
                <a:xfrm>
                  <a:off x="931334" y="1524001"/>
                  <a:ext cx="518583" cy="518583"/>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a:off x="931334" y="1524001"/>
                  <a:ext cx="518583" cy="518583"/>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27" name="直線矢印コネクタ 26"/>
              <p:cNvCxnSpPr/>
              <p:nvPr/>
            </p:nvCxnSpPr>
            <p:spPr>
              <a:xfrm>
                <a:off x="731773" y="1987997"/>
                <a:ext cx="3970866" cy="0"/>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V="1">
                <a:off x="3065535" y="4034067"/>
                <a:ext cx="327483"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1894417" y="1987997"/>
                <a:ext cx="0" cy="1449971"/>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41" idx="3"/>
              </p:cNvCxnSpPr>
              <p:nvPr/>
            </p:nvCxnSpPr>
            <p:spPr>
              <a:xfrm>
                <a:off x="1912031" y="3652493"/>
                <a:ext cx="0" cy="3815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正方形/長方形 42"/>
              <p:cNvSpPr/>
              <p:nvPr/>
            </p:nvSpPr>
            <p:spPr>
              <a:xfrm>
                <a:off x="2271784" y="3848975"/>
                <a:ext cx="793751" cy="382905"/>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rPr>
                  <a:t>servo</a:t>
                </a:r>
                <a:endParaRPr kumimoji="1" lang="ja-JP" altLang="en-US" dirty="0">
                  <a:solidFill>
                    <a:schemeClr val="tx1"/>
                  </a:solidFill>
                </a:endParaRPr>
              </a:p>
            </p:txBody>
          </p:sp>
          <p:sp>
            <p:nvSpPr>
              <p:cNvPr id="41" name="片側の 2 つの角を切り取った四角形 40"/>
              <p:cNvSpPr/>
              <p:nvPr/>
            </p:nvSpPr>
            <p:spPr>
              <a:xfrm rot="10800000">
                <a:off x="1676307" y="3166589"/>
                <a:ext cx="471448" cy="485904"/>
              </a:xfrm>
              <a:prstGeom prst="snip2SameRect">
                <a:avLst>
                  <a:gd name="adj1" fmla="val 25679"/>
                  <a:gd name="adj2" fmla="val 0"/>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kumimoji="1" lang="en-US" altLang="ja-JP" sz="1600" dirty="0">
                    <a:solidFill>
                      <a:srgbClr val="000000"/>
                    </a:solidFill>
                  </a:rPr>
                  <a:t>PD</a:t>
                </a:r>
                <a:endParaRPr kumimoji="1" lang="ja-JP" altLang="en-US" sz="1600" dirty="0">
                  <a:solidFill>
                    <a:srgbClr val="000000"/>
                  </a:solidFill>
                </a:endParaRPr>
              </a:p>
            </p:txBody>
          </p:sp>
          <p:cxnSp>
            <p:nvCxnSpPr>
              <p:cNvPr id="54" name="直線コネクタ 53"/>
              <p:cNvCxnSpPr>
                <a:stCxn id="43" idx="1"/>
              </p:cNvCxnSpPr>
              <p:nvPr/>
            </p:nvCxnSpPr>
            <p:spPr>
              <a:xfrm flipH="1">
                <a:off x="1912031" y="4040428"/>
                <a:ext cx="35975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3033785" y="1373960"/>
                <a:ext cx="718465" cy="1157178"/>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solidFill>
                      <a:schemeClr val="tx1"/>
                    </a:solidFill>
                  </a:rPr>
                  <a:t>AOM</a:t>
                </a:r>
                <a:endParaRPr kumimoji="1" lang="ja-JP" altLang="en-US" dirty="0">
                  <a:solidFill>
                    <a:schemeClr val="tx1"/>
                  </a:solidFill>
                </a:endParaRPr>
              </a:p>
            </p:txBody>
          </p:sp>
          <p:cxnSp>
            <p:nvCxnSpPr>
              <p:cNvPr id="58" name="直線矢印コネクタ 57"/>
              <p:cNvCxnSpPr>
                <a:stCxn id="57" idx="3"/>
              </p:cNvCxnSpPr>
              <p:nvPr/>
            </p:nvCxnSpPr>
            <p:spPr>
              <a:xfrm flipV="1">
                <a:off x="3752250" y="1608347"/>
                <a:ext cx="1111250" cy="344202"/>
              </a:xfrm>
              <a:prstGeom prst="straightConnector1">
                <a:avLst/>
              </a:prstGeom>
              <a:ln>
                <a:solidFill>
                  <a:srgbClr val="008000"/>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63" name="正方形/長方形 62"/>
              <p:cNvSpPr/>
              <p:nvPr/>
            </p:nvSpPr>
            <p:spPr>
              <a:xfrm>
                <a:off x="2938994" y="2819473"/>
                <a:ext cx="908048" cy="723975"/>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solidFill>
                      <a:schemeClr val="tx1"/>
                    </a:solidFill>
                  </a:rPr>
                  <a:t>AOM</a:t>
                </a:r>
              </a:p>
              <a:p>
                <a:pPr algn="ctr"/>
                <a:r>
                  <a:rPr kumimoji="1" lang="en-US" altLang="ja-JP" dirty="0">
                    <a:solidFill>
                      <a:schemeClr val="tx1"/>
                    </a:solidFill>
                  </a:rPr>
                  <a:t>Driver</a:t>
                </a:r>
                <a:endParaRPr kumimoji="1" lang="ja-JP" altLang="en-US" dirty="0">
                  <a:solidFill>
                    <a:schemeClr val="tx1"/>
                  </a:solidFill>
                </a:endParaRPr>
              </a:p>
            </p:txBody>
          </p:sp>
          <p:cxnSp>
            <p:nvCxnSpPr>
              <p:cNvPr id="64" name="直線コネクタ 63"/>
              <p:cNvCxnSpPr>
                <a:endCxn id="63" idx="2"/>
              </p:cNvCxnSpPr>
              <p:nvPr/>
            </p:nvCxnSpPr>
            <p:spPr>
              <a:xfrm flipV="1">
                <a:off x="3393018" y="3543448"/>
                <a:ext cx="0" cy="48425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a:stCxn id="63" idx="0"/>
                <a:endCxn id="57" idx="2"/>
              </p:cNvCxnSpPr>
              <p:nvPr/>
            </p:nvCxnSpPr>
            <p:spPr>
              <a:xfrm flipV="1">
                <a:off x="3393018" y="2531138"/>
                <a:ext cx="0" cy="2883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7" name="図形グループ 76"/>
              <p:cNvGrpSpPr/>
              <p:nvPr/>
            </p:nvGrpSpPr>
            <p:grpSpPr>
              <a:xfrm>
                <a:off x="4254495" y="2950582"/>
                <a:ext cx="460219" cy="455637"/>
                <a:chOff x="4154114" y="1341859"/>
                <a:chExt cx="300264" cy="292378"/>
              </a:xfrm>
            </p:grpSpPr>
            <p:sp>
              <p:nvSpPr>
                <p:cNvPr id="75" name="円/楕円 74"/>
                <p:cNvSpPr/>
                <p:nvPr/>
              </p:nvSpPr>
              <p:spPr>
                <a:xfrm>
                  <a:off x="4154114" y="1341859"/>
                  <a:ext cx="300264" cy="292378"/>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4219607" y="1425279"/>
                  <a:ext cx="177391" cy="127212"/>
                </a:xfrm>
                <a:custGeom>
                  <a:avLst/>
                  <a:gdLst>
                    <a:gd name="connsiteX0" fmla="*/ 0 w 306917"/>
                    <a:gd name="connsiteY0" fmla="*/ 203695 h 332763"/>
                    <a:gd name="connsiteX1" fmla="*/ 105834 w 306917"/>
                    <a:gd name="connsiteY1" fmla="*/ 2612 h 332763"/>
                    <a:gd name="connsiteX2" fmla="*/ 179917 w 306917"/>
                    <a:gd name="connsiteY2" fmla="*/ 330695 h 332763"/>
                    <a:gd name="connsiteX3" fmla="*/ 306917 w 306917"/>
                    <a:gd name="connsiteY3" fmla="*/ 150778 h 332763"/>
                  </a:gdLst>
                  <a:ahLst/>
                  <a:cxnLst>
                    <a:cxn ang="0">
                      <a:pos x="connsiteX0" y="connsiteY0"/>
                    </a:cxn>
                    <a:cxn ang="0">
                      <a:pos x="connsiteX1" y="connsiteY1"/>
                    </a:cxn>
                    <a:cxn ang="0">
                      <a:pos x="connsiteX2" y="connsiteY2"/>
                    </a:cxn>
                    <a:cxn ang="0">
                      <a:pos x="connsiteX3" y="connsiteY3"/>
                    </a:cxn>
                  </a:cxnLst>
                  <a:rect l="l" t="t" r="r" b="b"/>
                  <a:pathLst>
                    <a:path w="306917" h="332763">
                      <a:moveTo>
                        <a:pt x="0" y="203695"/>
                      </a:moveTo>
                      <a:cubicBezTo>
                        <a:pt x="37924" y="92570"/>
                        <a:pt x="75848" y="-18555"/>
                        <a:pt x="105834" y="2612"/>
                      </a:cubicBezTo>
                      <a:cubicBezTo>
                        <a:pt x="135820" y="23779"/>
                        <a:pt x="146403" y="306001"/>
                        <a:pt x="179917" y="330695"/>
                      </a:cubicBezTo>
                      <a:cubicBezTo>
                        <a:pt x="213431" y="355389"/>
                        <a:pt x="306917" y="150778"/>
                        <a:pt x="306917" y="150778"/>
                      </a:cubicBez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cxnSp>
            <p:nvCxnSpPr>
              <p:cNvPr id="78" name="直線コネクタ 77"/>
              <p:cNvCxnSpPr>
                <a:stCxn id="63" idx="3"/>
                <a:endCxn id="75" idx="2"/>
              </p:cNvCxnSpPr>
              <p:nvPr/>
            </p:nvCxnSpPr>
            <p:spPr>
              <a:xfrm flipV="1">
                <a:off x="3847042" y="3178401"/>
                <a:ext cx="407453" cy="30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2" name="フリーフォーム 81"/>
            <p:cNvSpPr/>
            <p:nvPr/>
          </p:nvSpPr>
          <p:spPr>
            <a:xfrm rot="20680723">
              <a:off x="1864443" y="3969524"/>
              <a:ext cx="407844" cy="483479"/>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3" name="フリーフォーム 82"/>
            <p:cNvSpPr/>
            <p:nvPr/>
          </p:nvSpPr>
          <p:spPr>
            <a:xfrm rot="944581" flipV="1">
              <a:off x="4205832" y="3969524"/>
              <a:ext cx="407844" cy="511932"/>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4" name="テキスト ボックス 83"/>
            <p:cNvSpPr txBox="1"/>
            <p:nvPr/>
          </p:nvSpPr>
          <p:spPr>
            <a:xfrm>
              <a:off x="4025065" y="4469788"/>
              <a:ext cx="646331" cy="369332"/>
            </a:xfrm>
            <a:prstGeom prst="rect">
              <a:avLst/>
            </a:prstGeom>
            <a:noFill/>
          </p:spPr>
          <p:txBody>
            <a:bodyPr wrap="none" rtlCol="0">
              <a:spAutoFit/>
            </a:bodyPr>
            <a:lstStyle/>
            <a:p>
              <a:r>
                <a:rPr lang="ja-JP" altLang="en-US" dirty="0"/>
                <a:t>逆相</a:t>
              </a:r>
              <a:endParaRPr kumimoji="1" lang="ja-JP" altLang="en-US" dirty="0"/>
            </a:p>
          </p:txBody>
        </p:sp>
        <p:sp>
          <p:nvSpPr>
            <p:cNvPr id="85" name="フリーフォーム 84"/>
            <p:cNvSpPr/>
            <p:nvPr/>
          </p:nvSpPr>
          <p:spPr>
            <a:xfrm rot="20795899">
              <a:off x="3032843" y="1764394"/>
              <a:ext cx="407844" cy="483479"/>
            </a:xfrm>
            <a:custGeom>
              <a:avLst/>
              <a:gdLst>
                <a:gd name="connsiteX0" fmla="*/ 0 w 391583"/>
                <a:gd name="connsiteY0" fmla="*/ 646131 h 829857"/>
                <a:gd name="connsiteX1" fmla="*/ 148166 w 391583"/>
                <a:gd name="connsiteY1" fmla="*/ 138131 h 829857"/>
                <a:gd name="connsiteX2" fmla="*/ 105833 w 391583"/>
                <a:gd name="connsiteY2" fmla="*/ 699048 h 829857"/>
                <a:gd name="connsiteX3" fmla="*/ 232833 w 391583"/>
                <a:gd name="connsiteY3" fmla="*/ 42881 h 829857"/>
                <a:gd name="connsiteX4" fmla="*/ 179916 w 391583"/>
                <a:gd name="connsiteY4" fmla="*/ 688464 h 829857"/>
                <a:gd name="connsiteX5" fmla="*/ 317500 w 391583"/>
                <a:gd name="connsiteY5" fmla="*/ 548 h 829857"/>
                <a:gd name="connsiteX6" fmla="*/ 264583 w 391583"/>
                <a:gd name="connsiteY6" fmla="*/ 826048 h 829857"/>
                <a:gd name="connsiteX7" fmla="*/ 391583 w 391583"/>
                <a:gd name="connsiteY7" fmla="*/ 328631 h 8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829857">
                  <a:moveTo>
                    <a:pt x="0" y="646131"/>
                  </a:moveTo>
                  <a:cubicBezTo>
                    <a:pt x="65263" y="387721"/>
                    <a:pt x="130527" y="129312"/>
                    <a:pt x="148166" y="138131"/>
                  </a:cubicBezTo>
                  <a:cubicBezTo>
                    <a:pt x="165805" y="146950"/>
                    <a:pt x="91722" y="714923"/>
                    <a:pt x="105833" y="699048"/>
                  </a:cubicBezTo>
                  <a:cubicBezTo>
                    <a:pt x="119944" y="683173"/>
                    <a:pt x="220486" y="44645"/>
                    <a:pt x="232833" y="42881"/>
                  </a:cubicBezTo>
                  <a:cubicBezTo>
                    <a:pt x="245180" y="41117"/>
                    <a:pt x="165805" y="695519"/>
                    <a:pt x="179916" y="688464"/>
                  </a:cubicBezTo>
                  <a:cubicBezTo>
                    <a:pt x="194027" y="681409"/>
                    <a:pt x="303389" y="-22383"/>
                    <a:pt x="317500" y="548"/>
                  </a:cubicBezTo>
                  <a:cubicBezTo>
                    <a:pt x="331611" y="23479"/>
                    <a:pt x="252236" y="771368"/>
                    <a:pt x="264583" y="826048"/>
                  </a:cubicBezTo>
                  <a:cubicBezTo>
                    <a:pt x="276930" y="880729"/>
                    <a:pt x="391583" y="328631"/>
                    <a:pt x="391583" y="32863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7" name="テキスト ボックス 86"/>
          <p:cNvSpPr txBox="1"/>
          <p:nvPr/>
        </p:nvSpPr>
        <p:spPr>
          <a:xfrm>
            <a:off x="613624" y="1590636"/>
            <a:ext cx="4562818" cy="369332"/>
          </a:xfrm>
          <a:prstGeom prst="rect">
            <a:avLst/>
          </a:prstGeom>
          <a:noFill/>
        </p:spPr>
        <p:txBody>
          <a:bodyPr wrap="none" rtlCol="0">
            <a:spAutoFit/>
          </a:bodyPr>
          <a:lstStyle/>
          <a:p>
            <a:r>
              <a:rPr kumimoji="1" lang="en-US" altLang="ja-JP" dirty="0"/>
              <a:t>AOM</a:t>
            </a:r>
            <a:r>
              <a:rPr kumimoji="1" lang="ja-JP" altLang="en-US" dirty="0"/>
              <a:t>をアクチュエータとして</a:t>
            </a:r>
            <a:r>
              <a:rPr lang="en-US" altLang="ja-JP" dirty="0"/>
              <a:t>Feed-forward</a:t>
            </a:r>
            <a:r>
              <a:rPr lang="ja-JP" altLang="en-US" dirty="0"/>
              <a:t>制御</a:t>
            </a:r>
            <a:endParaRPr kumimoji="1" lang="ja-JP" altLang="en-US" dirty="0"/>
          </a:p>
        </p:txBody>
      </p:sp>
      <p:grpSp>
        <p:nvGrpSpPr>
          <p:cNvPr id="88" name="グループ化 8">
            <a:extLst>
              <a:ext uri="{FF2B5EF4-FFF2-40B4-BE49-F238E27FC236}">
                <a16:creationId xmlns:a16="http://schemas.microsoft.com/office/drawing/2014/main" id="{25AFC6BB-4E7D-9A44-9CEC-59A8620734ED}"/>
              </a:ext>
            </a:extLst>
          </p:cNvPr>
          <p:cNvGrpSpPr/>
          <p:nvPr/>
        </p:nvGrpSpPr>
        <p:grpSpPr>
          <a:xfrm>
            <a:off x="5092950" y="2009469"/>
            <a:ext cx="3623899" cy="3563674"/>
            <a:chOff x="4974645" y="2448046"/>
            <a:chExt cx="3623899" cy="3563674"/>
          </a:xfrm>
        </p:grpSpPr>
        <p:pic>
          <p:nvPicPr>
            <p:cNvPr id="89" name="図 88"/>
            <p:cNvPicPr>
              <a:picLocks noChangeAspect="1"/>
            </p:cNvPicPr>
            <p:nvPr/>
          </p:nvPicPr>
          <p:blipFill rotWithShape="1">
            <a:blip r:embed="rId2"/>
            <a:srcRect l="3671" t="10908" r="3937" b="3287"/>
            <a:stretch/>
          </p:blipFill>
          <p:spPr>
            <a:xfrm>
              <a:off x="5343977" y="2738318"/>
              <a:ext cx="3254567" cy="2924989"/>
            </a:xfrm>
            <a:prstGeom prst="rect">
              <a:avLst/>
            </a:prstGeom>
          </p:spPr>
        </p:pic>
        <p:sp>
          <p:nvSpPr>
            <p:cNvPr id="90" name="テキスト ボックス 89"/>
            <p:cNvSpPr txBox="1"/>
            <p:nvPr/>
          </p:nvSpPr>
          <p:spPr>
            <a:xfrm>
              <a:off x="6297830" y="5642388"/>
              <a:ext cx="1694060" cy="369332"/>
            </a:xfrm>
            <a:prstGeom prst="rect">
              <a:avLst/>
            </a:prstGeom>
            <a:noFill/>
          </p:spPr>
          <p:txBody>
            <a:bodyPr wrap="square" rtlCol="0">
              <a:spAutoFit/>
            </a:bodyPr>
            <a:lstStyle/>
            <a:p>
              <a:pPr algn="ctr"/>
              <a:r>
                <a:rPr kumimoji="1" lang="en-US" altLang="ja-JP" dirty="0"/>
                <a:t>Frequency [Hz]</a:t>
              </a:r>
              <a:endParaRPr kumimoji="1" lang="ja-JP" altLang="en-US" dirty="0"/>
            </a:p>
          </p:txBody>
        </p:sp>
        <p:sp>
          <p:nvSpPr>
            <p:cNvPr id="91" name="テキスト ボックス 90"/>
            <p:cNvSpPr txBox="1"/>
            <p:nvPr/>
          </p:nvSpPr>
          <p:spPr>
            <a:xfrm rot="16200000">
              <a:off x="4565655" y="3867823"/>
              <a:ext cx="1187312" cy="369332"/>
            </a:xfrm>
            <a:prstGeom prst="rect">
              <a:avLst/>
            </a:prstGeom>
            <a:noFill/>
          </p:spPr>
          <p:txBody>
            <a:bodyPr wrap="square" rtlCol="0">
              <a:spAutoFit/>
            </a:bodyPr>
            <a:lstStyle/>
            <a:p>
              <a:r>
                <a:rPr kumimoji="1" lang="en-US" altLang="ja-JP" dirty="0"/>
                <a:t>RIN [√Hz]</a:t>
              </a:r>
              <a:endParaRPr kumimoji="1" lang="ja-JP" altLang="en-US" dirty="0"/>
            </a:p>
          </p:txBody>
        </p:sp>
        <p:grpSp>
          <p:nvGrpSpPr>
            <p:cNvPr id="92" name="図形グループ 91"/>
            <p:cNvGrpSpPr/>
            <p:nvPr/>
          </p:nvGrpSpPr>
          <p:grpSpPr>
            <a:xfrm>
              <a:off x="5681369" y="4148129"/>
              <a:ext cx="1185380" cy="659260"/>
              <a:chOff x="5682420" y="4847091"/>
              <a:chExt cx="1185380" cy="659260"/>
            </a:xfrm>
          </p:grpSpPr>
          <p:sp>
            <p:nvSpPr>
              <p:cNvPr id="94" name="テキスト ボックス 93"/>
              <p:cNvSpPr txBox="1"/>
              <p:nvPr/>
            </p:nvSpPr>
            <p:spPr>
              <a:xfrm>
                <a:off x="5682420" y="5137019"/>
                <a:ext cx="1185380" cy="369332"/>
              </a:xfrm>
              <a:prstGeom prst="rect">
                <a:avLst/>
              </a:prstGeom>
              <a:noFill/>
            </p:spPr>
            <p:txBody>
              <a:bodyPr wrap="square" rtlCol="0">
                <a:spAutoFit/>
              </a:bodyPr>
              <a:lstStyle/>
              <a:p>
                <a:r>
                  <a:rPr kumimoji="1" lang="ja-JP" altLang="en-US" dirty="0">
                    <a:solidFill>
                      <a:srgbClr val="0000E2"/>
                    </a:solidFill>
                  </a:rPr>
                  <a:t>無制御時</a:t>
                </a:r>
              </a:p>
            </p:txBody>
          </p:sp>
          <p:sp>
            <p:nvSpPr>
              <p:cNvPr id="95" name="テキスト ボックス 94"/>
              <p:cNvSpPr txBox="1"/>
              <p:nvPr/>
            </p:nvSpPr>
            <p:spPr>
              <a:xfrm>
                <a:off x="5682420" y="4847091"/>
                <a:ext cx="930748" cy="369332"/>
              </a:xfrm>
              <a:prstGeom prst="rect">
                <a:avLst/>
              </a:prstGeom>
              <a:noFill/>
            </p:spPr>
            <p:txBody>
              <a:bodyPr wrap="square" rtlCol="0">
                <a:spAutoFit/>
              </a:bodyPr>
              <a:lstStyle/>
              <a:p>
                <a:r>
                  <a:rPr kumimoji="1" lang="ja-JP" altLang="en-US" dirty="0">
                    <a:solidFill>
                      <a:srgbClr val="FF0000"/>
                    </a:solidFill>
                  </a:rPr>
                  <a:t>制御時</a:t>
                </a:r>
              </a:p>
            </p:txBody>
          </p:sp>
        </p:grpSp>
        <p:sp>
          <p:nvSpPr>
            <p:cNvPr id="93" name="テキスト ボックス 92"/>
            <p:cNvSpPr txBox="1"/>
            <p:nvPr/>
          </p:nvSpPr>
          <p:spPr>
            <a:xfrm>
              <a:off x="6297830" y="2448046"/>
              <a:ext cx="1569660" cy="369332"/>
            </a:xfrm>
            <a:prstGeom prst="rect">
              <a:avLst/>
            </a:prstGeom>
            <a:noFill/>
          </p:spPr>
          <p:txBody>
            <a:bodyPr wrap="none" rtlCol="0">
              <a:spAutoFit/>
            </a:bodyPr>
            <a:lstStyle/>
            <a:p>
              <a:r>
                <a:rPr lang="ja-JP" altLang="en-US" dirty="0"/>
                <a:t>相対強度雑音</a:t>
              </a:r>
              <a:endParaRPr kumimoji="1" lang="en-US" altLang="ja-JP" dirty="0"/>
            </a:p>
          </p:txBody>
        </p:sp>
      </p:grpSp>
      <p:grpSp>
        <p:nvGrpSpPr>
          <p:cNvPr id="96" name="グループ化 9">
            <a:extLst>
              <a:ext uri="{FF2B5EF4-FFF2-40B4-BE49-F238E27FC236}">
                <a16:creationId xmlns:a16="http://schemas.microsoft.com/office/drawing/2014/main" id="{AB7344EA-28D6-7D48-94FC-5AD101DEDA61}"/>
              </a:ext>
            </a:extLst>
          </p:cNvPr>
          <p:cNvGrpSpPr/>
          <p:nvPr/>
        </p:nvGrpSpPr>
        <p:grpSpPr>
          <a:xfrm>
            <a:off x="7156653" y="2497674"/>
            <a:ext cx="1041813" cy="2468535"/>
            <a:chOff x="7027610" y="3009922"/>
            <a:chExt cx="1041813" cy="2468535"/>
          </a:xfrm>
        </p:grpSpPr>
        <p:sp>
          <p:nvSpPr>
            <p:cNvPr id="97" name="テキスト ボックス 96"/>
            <p:cNvSpPr txBox="1"/>
            <p:nvPr/>
          </p:nvSpPr>
          <p:spPr>
            <a:xfrm>
              <a:off x="7027610" y="3235525"/>
              <a:ext cx="961791" cy="338554"/>
            </a:xfrm>
            <a:prstGeom prst="rect">
              <a:avLst/>
            </a:prstGeom>
            <a:noFill/>
            <a:ln>
              <a:solidFill>
                <a:srgbClr val="008000"/>
              </a:solidFill>
            </a:ln>
          </p:spPr>
          <p:txBody>
            <a:bodyPr wrap="square" rtlCol="0">
              <a:spAutoFit/>
            </a:bodyPr>
            <a:lstStyle/>
            <a:p>
              <a:pPr algn="ctr"/>
              <a:r>
                <a:rPr kumimoji="1" lang="en-US" altLang="ja-JP" sz="1600" kern="1200" dirty="0">
                  <a:solidFill>
                    <a:srgbClr val="008000"/>
                  </a:solidFill>
                </a:rPr>
                <a:t>200 kHz</a:t>
              </a:r>
              <a:endParaRPr kumimoji="1" lang="ja-JP" altLang="en-US" sz="1600" kern="1200" dirty="0">
                <a:solidFill>
                  <a:srgbClr val="008000"/>
                </a:solidFill>
              </a:endParaRPr>
            </a:p>
          </p:txBody>
        </p:sp>
        <p:cxnSp>
          <p:nvCxnSpPr>
            <p:cNvPr id="98" name="直線コネクタ 97"/>
            <p:cNvCxnSpPr/>
            <p:nvPr/>
          </p:nvCxnSpPr>
          <p:spPr>
            <a:xfrm>
              <a:off x="8069422" y="3009922"/>
              <a:ext cx="1" cy="2468535"/>
            </a:xfrm>
            <a:prstGeom prst="line">
              <a:avLst/>
            </a:prstGeom>
            <a:ln w="38100" cmpd="sng">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99" name="テキスト ボックス 98"/>
          <p:cNvSpPr txBox="1"/>
          <p:nvPr/>
        </p:nvSpPr>
        <p:spPr>
          <a:xfrm>
            <a:off x="3930965" y="6233888"/>
            <a:ext cx="3225688" cy="369332"/>
          </a:xfrm>
          <a:prstGeom prst="rect">
            <a:avLst/>
          </a:prstGeom>
          <a:noFill/>
        </p:spPr>
        <p:txBody>
          <a:bodyPr wrap="none" rtlCol="0">
            <a:spAutoFit/>
          </a:bodyPr>
          <a:lstStyle/>
          <a:p>
            <a:r>
              <a:rPr kumimoji="1" lang="en-US" altLang="ja-JP" dirty="0">
                <a:solidFill>
                  <a:srgbClr val="FF0000"/>
                </a:solidFill>
              </a:rPr>
              <a:t>1.7×10</a:t>
            </a:r>
            <a:r>
              <a:rPr kumimoji="1" lang="en-US" altLang="ja-JP" baseline="30000" dirty="0">
                <a:solidFill>
                  <a:srgbClr val="FF0000"/>
                </a:solidFill>
              </a:rPr>
              <a:t>-7 </a:t>
            </a:r>
            <a:r>
              <a:rPr kumimoji="1" lang="en-US" altLang="ja-JP" dirty="0">
                <a:solidFill>
                  <a:srgbClr val="FF0000"/>
                </a:solidFill>
              </a:rPr>
              <a:t>/√Hz (@200 kHz)</a:t>
            </a:r>
            <a:r>
              <a:rPr kumimoji="1" lang="ja-JP" altLang="en-US" dirty="0">
                <a:solidFill>
                  <a:srgbClr val="FF0000"/>
                </a:solidFill>
              </a:rPr>
              <a:t>を達成</a:t>
            </a:r>
          </a:p>
        </p:txBody>
      </p:sp>
      <p:sp>
        <p:nvSpPr>
          <p:cNvPr id="4" name="テキスト ボックス 3"/>
          <p:cNvSpPr txBox="1"/>
          <p:nvPr/>
        </p:nvSpPr>
        <p:spPr>
          <a:xfrm>
            <a:off x="2126570" y="5218225"/>
            <a:ext cx="928459" cy="646331"/>
          </a:xfrm>
          <a:prstGeom prst="rect">
            <a:avLst/>
          </a:prstGeom>
          <a:noFill/>
        </p:spPr>
        <p:txBody>
          <a:bodyPr wrap="none" rtlCol="0">
            <a:spAutoFit/>
          </a:bodyPr>
          <a:lstStyle/>
          <a:p>
            <a:pPr marL="285750" indent="-285750">
              <a:buFont typeface="Arial"/>
              <a:buChar char="•"/>
            </a:pPr>
            <a:r>
              <a:rPr kumimoji="1" lang="ja-JP" altLang="en-US" dirty="0"/>
              <a:t>強度</a:t>
            </a:r>
            <a:endParaRPr kumimoji="1" lang="en-US" altLang="ja-JP" dirty="0"/>
          </a:p>
          <a:p>
            <a:pPr marL="285750" indent="-285750">
              <a:buFont typeface="Arial"/>
              <a:buChar char="•"/>
            </a:pPr>
            <a:r>
              <a:rPr lang="ja-JP" altLang="en-US" dirty="0"/>
              <a:t>位相</a:t>
            </a:r>
            <a:endParaRPr kumimoji="1" lang="ja-JP" altLang="en-US" dirty="0"/>
          </a:p>
        </p:txBody>
      </p:sp>
      <p:sp>
        <p:nvSpPr>
          <p:cNvPr id="5" name="テキスト ボックス 4"/>
          <p:cNvSpPr txBox="1"/>
          <p:nvPr/>
        </p:nvSpPr>
        <p:spPr>
          <a:xfrm>
            <a:off x="4029142" y="5727562"/>
            <a:ext cx="2701280" cy="369332"/>
          </a:xfrm>
          <a:prstGeom prst="rect">
            <a:avLst/>
          </a:prstGeom>
          <a:noFill/>
        </p:spPr>
        <p:txBody>
          <a:bodyPr wrap="none" rtlCol="0">
            <a:spAutoFit/>
          </a:bodyPr>
          <a:lstStyle/>
          <a:p>
            <a:r>
              <a:rPr kumimoji="1" lang="ja-JP" altLang="en-US" dirty="0"/>
              <a:t>狭帯域で雑音低減が可能</a:t>
            </a:r>
          </a:p>
        </p:txBody>
      </p:sp>
    </p:spTree>
    <p:extLst>
      <p:ext uri="{BB962C8B-B14F-4D97-AF65-F5344CB8AC3E}">
        <p14:creationId xmlns:p14="http://schemas.microsoft.com/office/powerpoint/2010/main" val="5328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Outline</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532001" y="1662822"/>
            <a:ext cx="4810163" cy="461665"/>
          </a:xfrm>
          <a:prstGeom prst="rect">
            <a:avLst/>
          </a:prstGeom>
          <a:noFill/>
        </p:spPr>
        <p:txBody>
          <a:bodyPr wrap="none" rtlCol="0">
            <a:spAutoFit/>
          </a:bodyPr>
          <a:lstStyle/>
          <a:p>
            <a:r>
              <a:rPr kumimoji="1" lang="ja-JP" altLang="en-US" sz="2400" dirty="0"/>
              <a:t>１</a:t>
            </a:r>
            <a:r>
              <a:rPr kumimoji="1" lang="ja-JP" altLang="en-US" sz="2400"/>
              <a:t>　</a:t>
            </a:r>
            <a:r>
              <a:rPr kumimoji="1" lang="en-US" altLang="ja-JP" sz="2400" dirty="0"/>
              <a:t>DECIGO</a:t>
            </a:r>
            <a:r>
              <a:rPr kumimoji="1" lang="ja-JP" altLang="en-US" sz="2400"/>
              <a:t>・</a:t>
            </a:r>
            <a:r>
              <a:rPr kumimoji="1" lang="en-US" altLang="ja-JP" sz="2400"/>
              <a:t>B-DECIGO</a:t>
            </a:r>
            <a:r>
              <a:rPr kumimoji="1" lang="ja-JP" altLang="en-US" sz="2400"/>
              <a:t>用</a:t>
            </a:r>
            <a:r>
              <a:rPr kumimoji="1" lang="ja-JP" altLang="en-US" sz="2400" dirty="0"/>
              <a:t>光源の概要</a:t>
            </a:r>
          </a:p>
        </p:txBody>
      </p:sp>
      <p:sp>
        <p:nvSpPr>
          <p:cNvPr id="5" name="テキスト ボックス 4"/>
          <p:cNvSpPr txBox="1"/>
          <p:nvPr/>
        </p:nvSpPr>
        <p:spPr>
          <a:xfrm>
            <a:off x="1532001" y="2631279"/>
            <a:ext cx="6048050" cy="461665"/>
          </a:xfrm>
          <a:prstGeom prst="rect">
            <a:avLst/>
          </a:prstGeom>
          <a:noFill/>
        </p:spPr>
        <p:txBody>
          <a:bodyPr wrap="none" rtlCol="0">
            <a:spAutoFit/>
          </a:bodyPr>
          <a:lstStyle/>
          <a:p>
            <a:r>
              <a:rPr kumimoji="1" lang="ja-JP" altLang="en-US" sz="2400" dirty="0">
                <a:solidFill>
                  <a:schemeClr val="bg1">
                    <a:lumMod val="65000"/>
                  </a:schemeClr>
                </a:solidFill>
              </a:rPr>
              <a:t>２　</a:t>
            </a:r>
            <a:r>
              <a:rPr kumimoji="1" lang="en-US" altLang="ja-JP" sz="2400" dirty="0">
                <a:solidFill>
                  <a:schemeClr val="bg1">
                    <a:lumMod val="65000"/>
                  </a:schemeClr>
                </a:solidFill>
                <a:latin typeface="Century"/>
                <a:cs typeface="Century"/>
              </a:rPr>
              <a:t>DECIGO/B-DECIGO</a:t>
            </a:r>
            <a:r>
              <a:rPr kumimoji="1" lang="ja-JP" altLang="en-US" sz="2400" dirty="0">
                <a:solidFill>
                  <a:schemeClr val="bg1">
                    <a:lumMod val="65000"/>
                  </a:schemeClr>
                </a:solidFill>
              </a:rPr>
              <a:t>用光源の開発状況</a:t>
            </a:r>
          </a:p>
        </p:txBody>
      </p:sp>
      <p:sp>
        <p:nvSpPr>
          <p:cNvPr id="6" name="テキスト ボックス 5"/>
          <p:cNvSpPr txBox="1"/>
          <p:nvPr/>
        </p:nvSpPr>
        <p:spPr>
          <a:xfrm>
            <a:off x="2051314" y="3225144"/>
            <a:ext cx="2625388" cy="461665"/>
          </a:xfrm>
          <a:prstGeom prst="rect">
            <a:avLst/>
          </a:prstGeom>
          <a:noFill/>
        </p:spPr>
        <p:txBody>
          <a:bodyPr wrap="none" rtlCol="0">
            <a:spAutoFit/>
          </a:bodyPr>
          <a:lstStyle/>
          <a:p>
            <a:r>
              <a:rPr kumimoji="1" lang="en-US" altLang="ja-JP" sz="2400" dirty="0">
                <a:solidFill>
                  <a:schemeClr val="bg1">
                    <a:lumMod val="65000"/>
                  </a:schemeClr>
                </a:solidFill>
              </a:rPr>
              <a:t>2.1</a:t>
            </a:r>
            <a:r>
              <a:rPr lang="ja-JP" altLang="en-US" sz="2400" dirty="0">
                <a:solidFill>
                  <a:schemeClr val="bg1">
                    <a:lumMod val="65000"/>
                  </a:schemeClr>
                </a:solidFill>
              </a:rPr>
              <a:t>　周波数安定化</a:t>
            </a:r>
            <a:endParaRPr kumimoji="1" lang="en-US" altLang="ja-JP" sz="2400" dirty="0">
              <a:solidFill>
                <a:schemeClr val="bg1">
                  <a:lumMod val="65000"/>
                </a:schemeClr>
              </a:solidFill>
            </a:endParaRPr>
          </a:p>
        </p:txBody>
      </p:sp>
      <p:sp>
        <p:nvSpPr>
          <p:cNvPr id="7" name="テキスト ボックス 6"/>
          <p:cNvSpPr txBox="1"/>
          <p:nvPr/>
        </p:nvSpPr>
        <p:spPr>
          <a:xfrm>
            <a:off x="2051314" y="3844465"/>
            <a:ext cx="2009835" cy="461665"/>
          </a:xfrm>
          <a:prstGeom prst="rect">
            <a:avLst/>
          </a:prstGeom>
          <a:noFill/>
        </p:spPr>
        <p:txBody>
          <a:bodyPr wrap="none" rtlCol="0">
            <a:spAutoFit/>
          </a:bodyPr>
          <a:lstStyle/>
          <a:p>
            <a:r>
              <a:rPr kumimoji="1" lang="en-US" altLang="ja-JP" sz="2400" dirty="0">
                <a:solidFill>
                  <a:schemeClr val="bg1">
                    <a:lumMod val="65000"/>
                  </a:schemeClr>
                </a:solidFill>
              </a:rPr>
              <a:t>2.2</a:t>
            </a:r>
            <a:r>
              <a:rPr lang="ja-JP" altLang="en-US" sz="2400" dirty="0">
                <a:solidFill>
                  <a:schemeClr val="bg1">
                    <a:lumMod val="65000"/>
                  </a:schemeClr>
                </a:solidFill>
              </a:rPr>
              <a:t>　高出力化</a:t>
            </a:r>
            <a:endParaRPr kumimoji="1" lang="en-US" altLang="ja-JP" sz="2400" dirty="0">
              <a:solidFill>
                <a:schemeClr val="bg1">
                  <a:lumMod val="65000"/>
                </a:schemeClr>
              </a:solidFill>
            </a:endParaRPr>
          </a:p>
        </p:txBody>
      </p:sp>
      <p:sp>
        <p:nvSpPr>
          <p:cNvPr id="8" name="テキスト ボックス 7"/>
          <p:cNvSpPr txBox="1"/>
          <p:nvPr/>
        </p:nvSpPr>
        <p:spPr>
          <a:xfrm>
            <a:off x="1532001" y="4733158"/>
            <a:ext cx="5058296" cy="461665"/>
          </a:xfrm>
          <a:prstGeom prst="rect">
            <a:avLst/>
          </a:prstGeom>
          <a:noFill/>
        </p:spPr>
        <p:txBody>
          <a:bodyPr wrap="none" rtlCol="0">
            <a:spAutoFit/>
          </a:bodyPr>
          <a:lstStyle/>
          <a:p>
            <a:r>
              <a:rPr kumimoji="1" lang="en-US" altLang="ja-JP" sz="2400" dirty="0">
                <a:solidFill>
                  <a:schemeClr val="bg1">
                    <a:lumMod val="65000"/>
                  </a:schemeClr>
                </a:solidFill>
              </a:rPr>
              <a:t>3</a:t>
            </a:r>
            <a:r>
              <a:rPr kumimoji="1" lang="ja-JP" altLang="en-US" sz="2400" dirty="0">
                <a:solidFill>
                  <a:schemeClr val="bg1">
                    <a:lumMod val="65000"/>
                  </a:schemeClr>
                </a:solidFill>
              </a:rPr>
              <a:t>　衛星位置決定システムの開発状況</a:t>
            </a:r>
          </a:p>
        </p:txBody>
      </p:sp>
    </p:spTree>
    <p:extLst>
      <p:ext uri="{BB962C8B-B14F-4D97-AF65-F5344CB8AC3E}">
        <p14:creationId xmlns:p14="http://schemas.microsoft.com/office/powerpoint/2010/main" val="360658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sz="4000" dirty="0"/>
              <a:t>DECIGO</a:t>
            </a:r>
            <a:r>
              <a:rPr kumimoji="1" lang="ja-JP" altLang="en-US" sz="4000" dirty="0"/>
              <a:t>・</a:t>
            </a:r>
            <a:r>
              <a:rPr kumimoji="1" lang="en-US" altLang="ja-JP" sz="4000" dirty="0"/>
              <a:t>B-DECIGO</a:t>
            </a:r>
            <a:r>
              <a:rPr kumimoji="1" lang="ja-JP" altLang="en-US" sz="4000" dirty="0"/>
              <a:t>用光源</a:t>
            </a:r>
          </a:p>
        </p:txBody>
      </p:sp>
      <p:sp>
        <p:nvSpPr>
          <p:cNvPr id="2" name="日付プレースホルダー 1"/>
          <p:cNvSpPr>
            <a:spLocks noGrp="1"/>
          </p:cNvSpPr>
          <p:nvPr>
            <p:ph type="dt" sz="half" idx="10"/>
          </p:nvPr>
        </p:nvSpPr>
        <p:spPr>
          <a:xfrm>
            <a:off x="457199" y="6356350"/>
            <a:ext cx="2965323" cy="365125"/>
          </a:xfrm>
        </p:spPr>
        <p:txBody>
          <a:bodyPr/>
          <a:lstStyle/>
          <a:p>
            <a:r>
              <a:rPr lang="en-US" altLang="ja-JP" dirty="0"/>
              <a:t>2018/11/2 DECIGO workshop @</a:t>
            </a:r>
            <a:r>
              <a:rPr lang="ja-JP" altLang="en-US"/>
              <a:t>名古屋大学</a:t>
            </a:r>
            <a:endParaRPr lang="ja-JP" altLang="en-US" dirty="0"/>
          </a:p>
        </p:txBody>
      </p:sp>
      <p:grpSp>
        <p:nvGrpSpPr>
          <p:cNvPr id="3" name="図形グループ 2"/>
          <p:cNvGrpSpPr/>
          <p:nvPr/>
        </p:nvGrpSpPr>
        <p:grpSpPr>
          <a:xfrm>
            <a:off x="1315980" y="4825269"/>
            <a:ext cx="6077562" cy="1379086"/>
            <a:chOff x="2258676" y="5029996"/>
            <a:chExt cx="6304588" cy="1737195"/>
          </a:xfrm>
        </p:grpSpPr>
        <p:sp>
          <p:nvSpPr>
            <p:cNvPr id="5" name="正方形/長方形 4"/>
            <p:cNvSpPr/>
            <p:nvPr/>
          </p:nvSpPr>
          <p:spPr>
            <a:xfrm>
              <a:off x="2258676" y="5033734"/>
              <a:ext cx="6304588" cy="16884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solidFill>
                  <a:schemeClr val="tx1"/>
                </a:solidFill>
              </a:endParaRPr>
            </a:p>
          </p:txBody>
        </p:sp>
        <p:cxnSp>
          <p:nvCxnSpPr>
            <p:cNvPr id="6" name="直線コネクタ 5"/>
            <p:cNvCxnSpPr/>
            <p:nvPr/>
          </p:nvCxnSpPr>
          <p:spPr>
            <a:xfrm>
              <a:off x="3762504" y="5033734"/>
              <a:ext cx="2457" cy="167913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4443907" y="5029996"/>
              <a:ext cx="1" cy="1682870"/>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H="1">
              <a:off x="5909771" y="5033734"/>
              <a:ext cx="16080" cy="1673515"/>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flipH="1">
              <a:off x="7632017" y="5033734"/>
              <a:ext cx="13774" cy="1673515"/>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H="1">
              <a:off x="2258676" y="5684051"/>
              <a:ext cx="624887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H="1">
              <a:off x="2258676" y="6196064"/>
              <a:ext cx="6289839"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3253121" y="5033733"/>
              <a:ext cx="5158595" cy="426467"/>
            </a:xfrm>
            <a:prstGeom prst="rect">
              <a:avLst/>
            </a:prstGeom>
            <a:noFill/>
            <a:effectLst/>
          </p:spPr>
          <p:txBody>
            <a:bodyPr wrap="none" rtlCol="0">
              <a:spAutoFit/>
            </a:bodyPr>
            <a:lstStyle/>
            <a:p>
              <a:pPr algn="ctr"/>
              <a:r>
                <a:rPr kumimoji="1" lang="en-US" altLang="ja-JP" sz="1600" dirty="0"/>
                <a:t>          </a:t>
              </a:r>
              <a:r>
                <a:rPr kumimoji="1" lang="ja-JP" altLang="en-US" sz="1600" dirty="0"/>
                <a:t>波長　</a:t>
              </a:r>
              <a:r>
                <a:rPr kumimoji="1" lang="en-US" altLang="ja-JP" sz="1600" dirty="0"/>
                <a:t>   </a:t>
              </a:r>
              <a:r>
                <a:rPr kumimoji="1" lang="ja-JP" altLang="en-US" sz="1600"/>
                <a:t>周波数安定度</a:t>
              </a:r>
              <a:r>
                <a:rPr kumimoji="1" lang="en-US" altLang="ja-JP" sz="1600" dirty="0"/>
                <a:t>  </a:t>
              </a:r>
              <a:r>
                <a:rPr kumimoji="1" lang="ja-JP" altLang="en-US" sz="1600" dirty="0"/>
                <a:t>　</a:t>
              </a:r>
              <a:r>
                <a:rPr kumimoji="1" lang="en-US" altLang="ja-JP" sz="1600" dirty="0"/>
                <a:t>   </a:t>
              </a:r>
              <a:r>
                <a:rPr kumimoji="1" lang="ja-JP" altLang="en-US" sz="1600"/>
                <a:t>強度</a:t>
              </a:r>
              <a:r>
                <a:rPr kumimoji="1" lang="ja-JP" altLang="en-US" sz="1600" dirty="0"/>
                <a:t>安定度　</a:t>
              </a:r>
              <a:r>
                <a:rPr kumimoji="1" lang="en-US" altLang="ja-JP" sz="1600" dirty="0"/>
                <a:t>         </a:t>
              </a:r>
              <a:r>
                <a:rPr kumimoji="1" lang="ja-JP" altLang="en-US" sz="1600"/>
                <a:t>出力</a:t>
              </a:r>
              <a:endParaRPr kumimoji="1" lang="ja-JP" altLang="en-US" sz="1600" dirty="0"/>
            </a:p>
          </p:txBody>
        </p:sp>
        <p:sp>
          <p:nvSpPr>
            <p:cNvPr id="13" name="テキスト ボックス 12"/>
            <p:cNvSpPr txBox="1"/>
            <p:nvPr/>
          </p:nvSpPr>
          <p:spPr>
            <a:xfrm>
              <a:off x="6328747" y="5727636"/>
              <a:ext cx="926558" cy="504007"/>
            </a:xfrm>
            <a:prstGeom prst="rect">
              <a:avLst/>
            </a:prstGeom>
            <a:noFill/>
            <a:effectLst/>
          </p:spPr>
          <p:txBody>
            <a:bodyPr wrap="none" rtlCol="0">
              <a:spAutoFit/>
            </a:bodyPr>
            <a:lstStyle/>
            <a:p>
              <a:pPr algn="ctr"/>
              <a:r>
                <a:rPr lang="en-US" altLang="ja-JP" sz="2000" dirty="0">
                  <a:latin typeface="Helvetica" charset="0"/>
                  <a:cs typeface="Helvetica" charset="0"/>
                </a:rPr>
                <a:t>1x10</a:t>
              </a:r>
              <a:r>
                <a:rPr lang="en-US" altLang="ja-JP" sz="2000" baseline="30000" dirty="0">
                  <a:latin typeface="Helvetica" charset="0"/>
                  <a:cs typeface="Helvetica" charset="0"/>
                </a:rPr>
                <a:t>-</a:t>
              </a:r>
              <a:r>
                <a:rPr lang="ja-JP" altLang="ja-JP" sz="2000" baseline="30000" dirty="0">
                  <a:latin typeface="Helvetica" charset="0"/>
                  <a:cs typeface="Helvetica" charset="0"/>
                </a:rPr>
                <a:t>8</a:t>
              </a:r>
              <a:endParaRPr kumimoji="1" lang="ja-JP" altLang="en-US" sz="2000" dirty="0"/>
            </a:p>
          </p:txBody>
        </p:sp>
        <p:sp>
          <p:nvSpPr>
            <p:cNvPr id="14" name="テキスト ボックス 13"/>
            <p:cNvSpPr txBox="1"/>
            <p:nvPr/>
          </p:nvSpPr>
          <p:spPr>
            <a:xfrm>
              <a:off x="4965343" y="5727636"/>
              <a:ext cx="326413" cy="504007"/>
            </a:xfrm>
            <a:prstGeom prst="rect">
              <a:avLst/>
            </a:prstGeom>
            <a:noFill/>
            <a:effectLst/>
          </p:spPr>
          <p:txBody>
            <a:bodyPr wrap="none" rtlCol="0">
              <a:spAutoFit/>
            </a:bodyPr>
            <a:lstStyle/>
            <a:p>
              <a:pPr algn="ctr"/>
              <a:r>
                <a:rPr lang="en-US" altLang="ja-JP" sz="2000" dirty="0"/>
                <a:t>1</a:t>
              </a:r>
              <a:endParaRPr kumimoji="1" lang="ja-JP" altLang="en-US" sz="2000" dirty="0"/>
            </a:p>
          </p:txBody>
        </p:sp>
        <p:sp>
          <p:nvSpPr>
            <p:cNvPr id="15" name="テキスト ボックス 14"/>
            <p:cNvSpPr txBox="1"/>
            <p:nvPr/>
          </p:nvSpPr>
          <p:spPr>
            <a:xfrm>
              <a:off x="7958524" y="5727636"/>
              <a:ext cx="373441" cy="504007"/>
            </a:xfrm>
            <a:prstGeom prst="rect">
              <a:avLst/>
            </a:prstGeom>
            <a:noFill/>
            <a:effectLst/>
          </p:spPr>
          <p:txBody>
            <a:bodyPr wrap="none" rtlCol="0">
              <a:spAutoFit/>
            </a:bodyPr>
            <a:lstStyle/>
            <a:p>
              <a:pPr algn="ctr"/>
              <a:r>
                <a:rPr lang="ja-JP" altLang="en-US" sz="2000" dirty="0"/>
                <a:t>１</a:t>
              </a:r>
              <a:endParaRPr kumimoji="1" lang="ja-JP" altLang="en-US" sz="2000" dirty="0"/>
            </a:p>
          </p:txBody>
        </p:sp>
        <p:sp>
          <p:nvSpPr>
            <p:cNvPr id="16" name="テキスト ボックス 15"/>
            <p:cNvSpPr txBox="1"/>
            <p:nvPr/>
          </p:nvSpPr>
          <p:spPr>
            <a:xfrm>
              <a:off x="3859835" y="6263184"/>
              <a:ext cx="528427" cy="504007"/>
            </a:xfrm>
            <a:prstGeom prst="rect">
              <a:avLst/>
            </a:prstGeom>
            <a:noFill/>
            <a:effectLst/>
          </p:spPr>
          <p:txBody>
            <a:bodyPr wrap="none" rtlCol="0">
              <a:spAutoFit/>
            </a:bodyPr>
            <a:lstStyle/>
            <a:p>
              <a:pPr algn="ctr"/>
              <a:r>
                <a:rPr kumimoji="1" lang="en-US" altLang="ja-JP" sz="2000" dirty="0"/>
                <a:t>0.5</a:t>
              </a:r>
              <a:endParaRPr kumimoji="1" lang="ja-JP" altLang="en-US" sz="2000" dirty="0"/>
            </a:p>
          </p:txBody>
        </p:sp>
        <p:sp>
          <p:nvSpPr>
            <p:cNvPr id="17" name="テキスト ボックス 16"/>
            <p:cNvSpPr txBox="1"/>
            <p:nvPr/>
          </p:nvSpPr>
          <p:spPr>
            <a:xfrm>
              <a:off x="6329610" y="6228540"/>
              <a:ext cx="926558" cy="504007"/>
            </a:xfrm>
            <a:prstGeom prst="rect">
              <a:avLst/>
            </a:prstGeom>
            <a:noFill/>
            <a:ln w="19050" cmpd="sng">
              <a:noFill/>
            </a:ln>
            <a:effectLst/>
          </p:spPr>
          <p:txBody>
            <a:bodyPr wrap="none" rtlCol="0">
              <a:spAutoFit/>
            </a:bodyPr>
            <a:lstStyle/>
            <a:p>
              <a:pPr algn="ctr"/>
              <a:r>
                <a:rPr lang="en-US" altLang="ja-JP" sz="2000" dirty="0">
                  <a:latin typeface="Helvetica"/>
                  <a:cs typeface="Helvetica"/>
                </a:rPr>
                <a:t>1x10</a:t>
              </a:r>
              <a:r>
                <a:rPr lang="en-US" altLang="ja-JP" sz="2000" baseline="30000" dirty="0">
                  <a:latin typeface="Helvetica"/>
                  <a:cs typeface="Helvetica"/>
                </a:rPr>
                <a:t>-</a:t>
              </a:r>
              <a:r>
                <a:rPr lang="ja-JP" altLang="ja-JP" sz="2000" baseline="30000" dirty="0">
                  <a:latin typeface="Helvetica"/>
                  <a:cs typeface="Helvetica"/>
                </a:rPr>
                <a:t>8</a:t>
              </a:r>
              <a:endParaRPr kumimoji="1" lang="ja-JP" altLang="en-US" sz="2000" dirty="0">
                <a:latin typeface="Helvetica"/>
                <a:cs typeface="Helvetica"/>
              </a:endParaRPr>
            </a:p>
          </p:txBody>
        </p:sp>
        <p:sp>
          <p:nvSpPr>
            <p:cNvPr id="18" name="テキスト ボックス 17"/>
            <p:cNvSpPr txBox="1"/>
            <p:nvPr/>
          </p:nvSpPr>
          <p:spPr>
            <a:xfrm>
              <a:off x="7884302" y="6230195"/>
              <a:ext cx="461263" cy="504007"/>
            </a:xfrm>
            <a:prstGeom prst="rect">
              <a:avLst/>
            </a:prstGeom>
            <a:noFill/>
            <a:effectLst/>
          </p:spPr>
          <p:txBody>
            <a:bodyPr wrap="none" rtlCol="0">
              <a:spAutoFit/>
            </a:bodyPr>
            <a:lstStyle/>
            <a:p>
              <a:pPr algn="ctr"/>
              <a:r>
                <a:rPr kumimoji="1" lang="en-US" altLang="ja-JP" sz="2000" dirty="0"/>
                <a:t>10</a:t>
              </a:r>
              <a:endParaRPr kumimoji="1" lang="ja-JP" altLang="en-US" sz="2000" dirty="0"/>
            </a:p>
          </p:txBody>
        </p:sp>
        <p:sp>
          <p:nvSpPr>
            <p:cNvPr id="19" name="テキスト ボックス 18"/>
            <p:cNvSpPr txBox="1"/>
            <p:nvPr/>
          </p:nvSpPr>
          <p:spPr>
            <a:xfrm>
              <a:off x="2369344" y="5740286"/>
              <a:ext cx="1049716" cy="426467"/>
            </a:xfrm>
            <a:prstGeom prst="rect">
              <a:avLst/>
            </a:prstGeom>
            <a:noFill/>
            <a:effectLst/>
          </p:spPr>
          <p:txBody>
            <a:bodyPr wrap="none" rtlCol="0">
              <a:spAutoFit/>
            </a:bodyPr>
            <a:lstStyle/>
            <a:p>
              <a:pPr algn="ctr"/>
              <a:r>
                <a:rPr kumimoji="1" lang="en-US" altLang="ja-JP" sz="1600" dirty="0"/>
                <a:t>B-DECIGO</a:t>
              </a:r>
              <a:endParaRPr kumimoji="1" lang="ja-JP" altLang="en-US" sz="1600" dirty="0"/>
            </a:p>
          </p:txBody>
        </p:sp>
        <p:sp>
          <p:nvSpPr>
            <p:cNvPr id="20" name="テキスト ボックス 19"/>
            <p:cNvSpPr txBox="1"/>
            <p:nvPr/>
          </p:nvSpPr>
          <p:spPr>
            <a:xfrm>
              <a:off x="2470060" y="6287936"/>
              <a:ext cx="868773" cy="426467"/>
            </a:xfrm>
            <a:prstGeom prst="rect">
              <a:avLst/>
            </a:prstGeom>
            <a:noFill/>
            <a:effectLst/>
          </p:spPr>
          <p:txBody>
            <a:bodyPr wrap="none" rtlCol="0">
              <a:spAutoFit/>
            </a:bodyPr>
            <a:lstStyle/>
            <a:p>
              <a:pPr algn="ctr"/>
              <a:r>
                <a:rPr kumimoji="1" lang="en-US" altLang="ja-JP" sz="1600" dirty="0"/>
                <a:t>DECIGO</a:t>
              </a:r>
              <a:endParaRPr kumimoji="1" lang="ja-JP" altLang="en-US" sz="1600" dirty="0"/>
            </a:p>
          </p:txBody>
        </p:sp>
        <p:sp>
          <p:nvSpPr>
            <p:cNvPr id="21" name="テキスト ボックス 20"/>
            <p:cNvSpPr txBox="1"/>
            <p:nvPr/>
          </p:nvSpPr>
          <p:spPr>
            <a:xfrm flipH="1">
              <a:off x="3905198" y="5363483"/>
              <a:ext cx="480449" cy="387698"/>
            </a:xfrm>
            <a:prstGeom prst="rect">
              <a:avLst/>
            </a:prstGeom>
            <a:noFill/>
            <a:effectLst/>
          </p:spPr>
          <p:txBody>
            <a:bodyPr wrap="square" rtlCol="0">
              <a:spAutoFit/>
            </a:bodyPr>
            <a:lstStyle/>
            <a:p>
              <a:pPr algn="ctr"/>
              <a:r>
                <a:rPr kumimoji="1" lang="en-US" altLang="ja-JP" sz="1400" dirty="0" err="1"/>
                <a:t>μm</a:t>
              </a:r>
              <a:endParaRPr kumimoji="1" lang="ja-JP" altLang="en-US" sz="1400" dirty="0"/>
            </a:p>
          </p:txBody>
        </p:sp>
        <p:sp>
          <p:nvSpPr>
            <p:cNvPr id="22" name="テキスト ボックス 21"/>
            <p:cNvSpPr txBox="1"/>
            <p:nvPr/>
          </p:nvSpPr>
          <p:spPr>
            <a:xfrm>
              <a:off x="4501085" y="5350293"/>
              <a:ext cx="1328482" cy="387698"/>
            </a:xfrm>
            <a:prstGeom prst="rect">
              <a:avLst/>
            </a:prstGeom>
            <a:noFill/>
            <a:effectLst/>
          </p:spPr>
          <p:txBody>
            <a:bodyPr wrap="none" rtlCol="0">
              <a:spAutoFit/>
            </a:bodyPr>
            <a:lstStyle/>
            <a:p>
              <a:pPr algn="ctr"/>
              <a:r>
                <a:rPr lang="en-US" altLang="ja-JP" sz="1400" dirty="0">
                  <a:latin typeface="Helvetica" charset="0"/>
                  <a:cs typeface="Helvetica" charset="0"/>
                </a:rPr>
                <a:t>Hz/√Hz</a:t>
              </a:r>
              <a:r>
                <a:rPr lang="ja-JP" altLang="en-US" sz="1400" dirty="0">
                  <a:latin typeface="Helvetica" charset="0"/>
                  <a:cs typeface="Helvetica" charset="0"/>
                </a:rPr>
                <a:t>＠</a:t>
              </a:r>
              <a:r>
                <a:rPr lang="en-US" altLang="ja-JP" sz="1400" dirty="0">
                  <a:latin typeface="Helvetica" charset="0"/>
                  <a:cs typeface="Helvetica" charset="0"/>
                </a:rPr>
                <a:t>1</a:t>
              </a:r>
              <a:r>
                <a:rPr lang="ja-JP" altLang="en-US" sz="1400" dirty="0">
                  <a:latin typeface="Helvetica" charset="0"/>
                  <a:cs typeface="Helvetica" charset="0"/>
                </a:rPr>
                <a:t>Ｈｚ</a:t>
              </a:r>
            </a:p>
          </p:txBody>
        </p:sp>
        <p:sp>
          <p:nvSpPr>
            <p:cNvPr id="23" name="テキスト ボックス 22"/>
            <p:cNvSpPr txBox="1"/>
            <p:nvPr/>
          </p:nvSpPr>
          <p:spPr>
            <a:xfrm>
              <a:off x="6140247" y="5378829"/>
              <a:ext cx="1204442" cy="387698"/>
            </a:xfrm>
            <a:prstGeom prst="rect">
              <a:avLst/>
            </a:prstGeom>
            <a:noFill/>
            <a:effectLst/>
          </p:spPr>
          <p:txBody>
            <a:bodyPr wrap="none" rtlCol="0">
              <a:spAutoFit/>
            </a:bodyPr>
            <a:lstStyle/>
            <a:p>
              <a:pPr algn="ctr"/>
              <a:r>
                <a:rPr lang="en-US" altLang="ja-JP" sz="1400" dirty="0">
                  <a:latin typeface="Helvetica" charset="0"/>
                  <a:cs typeface="Helvetica" charset="0"/>
                </a:rPr>
                <a:t>1/√Hz</a:t>
              </a:r>
              <a:r>
                <a:rPr lang="ja-JP" altLang="en-US" sz="1400" dirty="0">
                  <a:latin typeface="Helvetica" charset="0"/>
                  <a:cs typeface="Helvetica" charset="0"/>
                </a:rPr>
                <a:t>＠</a:t>
              </a:r>
              <a:r>
                <a:rPr lang="en-US" altLang="ja-JP" sz="1400" dirty="0">
                  <a:latin typeface="Helvetica" charset="0"/>
                  <a:cs typeface="Helvetica" charset="0"/>
                </a:rPr>
                <a:t>1</a:t>
              </a:r>
              <a:r>
                <a:rPr lang="ja-JP" altLang="en-US" sz="1400" dirty="0">
                  <a:latin typeface="Helvetica" charset="0"/>
                  <a:cs typeface="Helvetica" charset="0"/>
                </a:rPr>
                <a:t>Ｈｚ</a:t>
              </a:r>
            </a:p>
          </p:txBody>
        </p:sp>
        <p:sp>
          <p:nvSpPr>
            <p:cNvPr id="24" name="テキスト ボックス 23"/>
            <p:cNvSpPr txBox="1"/>
            <p:nvPr/>
          </p:nvSpPr>
          <p:spPr>
            <a:xfrm>
              <a:off x="7928343" y="5376275"/>
              <a:ext cx="357255" cy="387698"/>
            </a:xfrm>
            <a:prstGeom prst="rect">
              <a:avLst/>
            </a:prstGeom>
            <a:noFill/>
            <a:effectLst/>
          </p:spPr>
          <p:txBody>
            <a:bodyPr wrap="none" rtlCol="0">
              <a:spAutoFit/>
            </a:bodyPr>
            <a:lstStyle/>
            <a:p>
              <a:pPr algn="ctr"/>
              <a:r>
                <a:rPr kumimoji="1" lang="en-US" altLang="ja-JP" sz="1400" dirty="0"/>
                <a:t>W</a:t>
              </a:r>
              <a:endParaRPr kumimoji="1" lang="ja-JP" altLang="en-US" sz="1400" dirty="0"/>
            </a:p>
          </p:txBody>
        </p:sp>
        <p:sp>
          <p:nvSpPr>
            <p:cNvPr id="25" name="テキスト ボックス 24"/>
            <p:cNvSpPr txBox="1"/>
            <p:nvPr/>
          </p:nvSpPr>
          <p:spPr>
            <a:xfrm>
              <a:off x="3860178" y="5740286"/>
              <a:ext cx="528427" cy="504007"/>
            </a:xfrm>
            <a:prstGeom prst="rect">
              <a:avLst/>
            </a:prstGeom>
            <a:noFill/>
            <a:effectLst/>
          </p:spPr>
          <p:txBody>
            <a:bodyPr wrap="none" rtlCol="0">
              <a:spAutoFit/>
            </a:bodyPr>
            <a:lstStyle/>
            <a:p>
              <a:pPr algn="ctr"/>
              <a:r>
                <a:rPr kumimoji="1" lang="en-US" altLang="ja-JP" sz="2000" dirty="0"/>
                <a:t>0.5</a:t>
              </a:r>
              <a:endParaRPr kumimoji="1" lang="ja-JP" altLang="en-US" sz="2000" dirty="0"/>
            </a:p>
          </p:txBody>
        </p:sp>
        <p:sp>
          <p:nvSpPr>
            <p:cNvPr id="26" name="テキスト ボックス 25"/>
            <p:cNvSpPr txBox="1"/>
            <p:nvPr/>
          </p:nvSpPr>
          <p:spPr>
            <a:xfrm>
              <a:off x="4965343" y="6260491"/>
              <a:ext cx="326413" cy="504007"/>
            </a:xfrm>
            <a:prstGeom prst="rect">
              <a:avLst/>
            </a:prstGeom>
            <a:noFill/>
            <a:effectLst/>
          </p:spPr>
          <p:txBody>
            <a:bodyPr wrap="none" rtlCol="0">
              <a:spAutoFit/>
            </a:bodyPr>
            <a:lstStyle/>
            <a:p>
              <a:pPr algn="ctr"/>
              <a:r>
                <a:rPr lang="en-US" altLang="ja-JP" sz="2000" dirty="0"/>
                <a:t>1</a:t>
              </a:r>
              <a:endParaRPr kumimoji="1" lang="ja-JP" altLang="en-US" sz="2000" dirty="0"/>
            </a:p>
          </p:txBody>
        </p:sp>
      </p:grpSp>
      <p:grpSp>
        <p:nvGrpSpPr>
          <p:cNvPr id="241" name="Group 248"/>
          <p:cNvGrpSpPr>
            <a:grpSpLocks noChangeAspect="1"/>
          </p:cNvGrpSpPr>
          <p:nvPr/>
        </p:nvGrpSpPr>
        <p:grpSpPr bwMode="auto">
          <a:xfrm>
            <a:off x="5384227" y="2266314"/>
            <a:ext cx="2769707" cy="1966736"/>
            <a:chOff x="1594" y="1200"/>
            <a:chExt cx="1930" cy="1387"/>
          </a:xfrm>
        </p:grpSpPr>
        <p:grpSp>
          <p:nvGrpSpPr>
            <p:cNvPr id="242" name="Group 61"/>
            <p:cNvGrpSpPr>
              <a:grpSpLocks/>
            </p:cNvGrpSpPr>
            <p:nvPr/>
          </p:nvGrpSpPr>
          <p:grpSpPr bwMode="auto">
            <a:xfrm>
              <a:off x="2016" y="1200"/>
              <a:ext cx="1488" cy="1355"/>
              <a:chOff x="2048" y="917"/>
              <a:chExt cx="3363" cy="3064"/>
            </a:xfrm>
          </p:grpSpPr>
          <p:sp>
            <p:nvSpPr>
              <p:cNvPr id="249" name="Freeform 62"/>
              <p:cNvSpPr>
                <a:spLocks/>
              </p:cNvSpPr>
              <p:nvPr/>
            </p:nvSpPr>
            <p:spPr bwMode="auto">
              <a:xfrm rot="-7202271">
                <a:off x="3599" y="2511"/>
                <a:ext cx="1364" cy="24"/>
              </a:xfrm>
              <a:custGeom>
                <a:avLst/>
                <a:gdLst>
                  <a:gd name="T0" fmla="*/ 0 w 1884"/>
                  <a:gd name="T1" fmla="*/ 0 h 58"/>
                  <a:gd name="T2" fmla="*/ 66 w 1884"/>
                  <a:gd name="T3" fmla="*/ 1 h 58"/>
                  <a:gd name="T4" fmla="*/ 151 w 1884"/>
                  <a:gd name="T5" fmla="*/ 2 h 58"/>
                  <a:gd name="T6" fmla="*/ 221 w 1884"/>
                  <a:gd name="T7" fmla="*/ 2 h 58"/>
                  <a:gd name="T8" fmla="*/ 287 w 1884"/>
                  <a:gd name="T9" fmla="*/ 2 h 58"/>
                  <a:gd name="T10" fmla="*/ 354 w 1884"/>
                  <a:gd name="T11" fmla="*/ 2 h 58"/>
                  <a:gd name="T12" fmla="*/ 423 w 1884"/>
                  <a:gd name="T13" fmla="*/ 1 h 58"/>
                  <a:gd name="T14" fmla="*/ 478 w 1884"/>
                  <a:gd name="T15" fmla="*/ 0 h 58"/>
                  <a:gd name="T16" fmla="*/ 518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250" name="Freeform 63"/>
              <p:cNvSpPr>
                <a:spLocks/>
              </p:cNvSpPr>
              <p:nvPr/>
            </p:nvSpPr>
            <p:spPr bwMode="auto">
              <a:xfrm rot="14397729" flipV="1">
                <a:off x="3682" y="2465"/>
                <a:ext cx="1364" cy="24"/>
              </a:xfrm>
              <a:custGeom>
                <a:avLst/>
                <a:gdLst>
                  <a:gd name="T0" fmla="*/ 0 w 1884"/>
                  <a:gd name="T1" fmla="*/ 0 h 58"/>
                  <a:gd name="T2" fmla="*/ 66 w 1884"/>
                  <a:gd name="T3" fmla="*/ 1 h 58"/>
                  <a:gd name="T4" fmla="*/ 151 w 1884"/>
                  <a:gd name="T5" fmla="*/ 2 h 58"/>
                  <a:gd name="T6" fmla="*/ 221 w 1884"/>
                  <a:gd name="T7" fmla="*/ 2 h 58"/>
                  <a:gd name="T8" fmla="*/ 287 w 1884"/>
                  <a:gd name="T9" fmla="*/ 2 h 58"/>
                  <a:gd name="T10" fmla="*/ 354 w 1884"/>
                  <a:gd name="T11" fmla="*/ 2 h 58"/>
                  <a:gd name="T12" fmla="*/ 423 w 1884"/>
                  <a:gd name="T13" fmla="*/ 1 h 58"/>
                  <a:gd name="T14" fmla="*/ 478 w 1884"/>
                  <a:gd name="T15" fmla="*/ 0 h 58"/>
                  <a:gd name="T16" fmla="*/ 518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251" name="Freeform 64"/>
              <p:cNvSpPr>
                <a:spLocks/>
              </p:cNvSpPr>
              <p:nvPr/>
            </p:nvSpPr>
            <p:spPr bwMode="auto">
              <a:xfrm rot="-7202271">
                <a:off x="3652" y="2372"/>
                <a:ext cx="1264" cy="120"/>
              </a:xfrm>
              <a:custGeom>
                <a:avLst/>
                <a:gdLst>
                  <a:gd name="T0" fmla="*/ 1 w 3705"/>
                  <a:gd name="T1" fmla="*/ 0 h 365"/>
                  <a:gd name="T2" fmla="*/ 0 w 3705"/>
                  <a:gd name="T3" fmla="*/ 2 h 365"/>
                  <a:gd name="T4" fmla="*/ 1 w 3705"/>
                  <a:gd name="T5" fmla="*/ 4 h 365"/>
                  <a:gd name="T6" fmla="*/ 2 w 3705"/>
                  <a:gd name="T7" fmla="*/ 4 h 365"/>
                  <a:gd name="T8" fmla="*/ 10 w 3705"/>
                  <a:gd name="T9" fmla="*/ 4 h 365"/>
                  <a:gd name="T10" fmla="*/ 22 w 3705"/>
                  <a:gd name="T11" fmla="*/ 3 h 365"/>
                  <a:gd name="T12" fmla="*/ 35 w 3705"/>
                  <a:gd name="T13" fmla="*/ 4 h 365"/>
                  <a:gd name="T14" fmla="*/ 45 w 3705"/>
                  <a:gd name="T15" fmla="*/ 4 h 365"/>
                  <a:gd name="T16" fmla="*/ 49 w 3705"/>
                  <a:gd name="T17" fmla="*/ 4 h 365"/>
                  <a:gd name="T18" fmla="*/ 50 w 3705"/>
                  <a:gd name="T19" fmla="*/ 3 h 365"/>
                  <a:gd name="T20" fmla="*/ 50 w 3705"/>
                  <a:gd name="T21" fmla="*/ 2 h 365"/>
                  <a:gd name="T22" fmla="*/ 50 w 3705"/>
                  <a:gd name="T23" fmla="*/ 0 h 365"/>
                  <a:gd name="T24" fmla="*/ 49 w 3705"/>
                  <a:gd name="T25" fmla="*/ 0 h 365"/>
                  <a:gd name="T26" fmla="*/ 49 w 3705"/>
                  <a:gd name="T27" fmla="*/ 0 h 365"/>
                  <a:gd name="T28" fmla="*/ 41 w 3705"/>
                  <a:gd name="T29" fmla="*/ 1 h 365"/>
                  <a:gd name="T30" fmla="*/ 26 w 3705"/>
                  <a:gd name="T31" fmla="*/ 1 h 365"/>
                  <a:gd name="T32" fmla="*/ 14 w 3705"/>
                  <a:gd name="T33" fmla="*/ 1 h 365"/>
                  <a:gd name="T34" fmla="*/ 4 w 3705"/>
                  <a:gd name="T35" fmla="*/ 1 h 365"/>
                  <a:gd name="T36" fmla="*/ 1 w 3705"/>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C0C0C0"/>
              </a:solidFill>
              <a:ln w="3175">
                <a:solidFill>
                  <a:srgbClr val="C0C0C0"/>
                </a:solidFill>
                <a:round/>
                <a:headEnd/>
                <a:tailEnd/>
              </a:ln>
            </p:spPr>
            <p:txBody>
              <a:bodyPr vert="eaVert" lIns="74295" tIns="8890" rIns="74295" bIns="8890"/>
              <a:lstStyle/>
              <a:p>
                <a:endParaRPr lang="ja-JP" altLang="en-US" sz="1400"/>
              </a:p>
            </p:txBody>
          </p:sp>
          <p:sp>
            <p:nvSpPr>
              <p:cNvPr id="252" name="Rectangle 65"/>
              <p:cNvSpPr>
                <a:spLocks noChangeArrowheads="1"/>
              </p:cNvSpPr>
              <p:nvPr/>
            </p:nvSpPr>
            <p:spPr bwMode="auto">
              <a:xfrm rot="-9855440">
                <a:off x="3801" y="1550"/>
                <a:ext cx="24" cy="112"/>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253" name="Rectangle 66"/>
              <p:cNvSpPr>
                <a:spLocks noChangeArrowheads="1"/>
              </p:cNvSpPr>
              <p:nvPr/>
            </p:nvSpPr>
            <p:spPr bwMode="auto">
              <a:xfrm rot="9888311">
                <a:off x="3648" y="1545"/>
                <a:ext cx="25" cy="112"/>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254" name="Rectangle 67"/>
              <p:cNvSpPr>
                <a:spLocks noChangeArrowheads="1"/>
              </p:cNvSpPr>
              <p:nvPr/>
            </p:nvSpPr>
            <p:spPr bwMode="auto">
              <a:xfrm rot="10780961">
                <a:off x="3709" y="1361"/>
                <a:ext cx="26" cy="221"/>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255" name="Line 68"/>
              <p:cNvSpPr>
                <a:spLocks noChangeShapeType="1"/>
              </p:cNvSpPr>
              <p:nvPr/>
            </p:nvSpPr>
            <p:spPr bwMode="auto">
              <a:xfrm rot="7209001" flipV="1">
                <a:off x="3287" y="1489"/>
                <a:ext cx="880" cy="1"/>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56" name="Rectangle 69"/>
              <p:cNvSpPr>
                <a:spLocks noChangeArrowheads="1"/>
              </p:cNvSpPr>
              <p:nvPr/>
            </p:nvSpPr>
            <p:spPr bwMode="auto">
              <a:xfrm rot="7209001">
                <a:off x="3795" y="1129"/>
                <a:ext cx="221" cy="116"/>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sp>
            <p:nvSpPr>
              <p:cNvPr id="257" name="Freeform 70"/>
              <p:cNvSpPr>
                <a:spLocks/>
              </p:cNvSpPr>
              <p:nvPr/>
            </p:nvSpPr>
            <p:spPr bwMode="auto">
              <a:xfrm rot="7209001">
                <a:off x="3581" y="1655"/>
                <a:ext cx="50"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258" name="Line 71"/>
              <p:cNvSpPr>
                <a:spLocks noChangeShapeType="1"/>
              </p:cNvSpPr>
              <p:nvPr/>
            </p:nvSpPr>
            <p:spPr bwMode="auto">
              <a:xfrm rot="7209001">
                <a:off x="3618" y="1720"/>
                <a:ext cx="44"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59" name="Line 72"/>
              <p:cNvSpPr>
                <a:spLocks noChangeShapeType="1"/>
              </p:cNvSpPr>
              <p:nvPr/>
            </p:nvSpPr>
            <p:spPr bwMode="auto">
              <a:xfrm rot="7209001">
                <a:off x="3547" y="1682"/>
                <a:ext cx="43"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260" name="Group 73"/>
              <p:cNvGrpSpPr>
                <a:grpSpLocks/>
              </p:cNvGrpSpPr>
              <p:nvPr/>
            </p:nvGrpSpPr>
            <p:grpSpPr bwMode="auto">
              <a:xfrm rot="7209001">
                <a:off x="3246" y="1840"/>
                <a:ext cx="378" cy="314"/>
                <a:chOff x="4785" y="11039"/>
                <a:chExt cx="829" cy="688"/>
              </a:xfrm>
            </p:grpSpPr>
            <p:sp>
              <p:nvSpPr>
                <p:cNvPr id="450" name="Freeform 74"/>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rot="10800000" vert="eaVert" lIns="74295" tIns="8890" rIns="74295" bIns="8890"/>
                <a:lstStyle/>
                <a:p>
                  <a:endParaRPr lang="ja-JP" altLang="en-US" sz="1400"/>
                </a:p>
              </p:txBody>
            </p:sp>
            <p:sp>
              <p:nvSpPr>
                <p:cNvPr id="451" name="Line 75"/>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52" name="Line 76"/>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53" name="Line 77"/>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54" name="Arc 78"/>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grpSp>
          <p:sp>
            <p:nvSpPr>
              <p:cNvPr id="261" name="Freeform 79"/>
              <p:cNvSpPr>
                <a:spLocks/>
              </p:cNvSpPr>
              <p:nvPr/>
            </p:nvSpPr>
            <p:spPr bwMode="auto">
              <a:xfrm rot="9872463">
                <a:off x="3483" y="1720"/>
                <a:ext cx="137" cy="135"/>
              </a:xfrm>
              <a:custGeom>
                <a:avLst/>
                <a:gdLst>
                  <a:gd name="T0" fmla="*/ 1 w 205"/>
                  <a:gd name="T1" fmla="*/ 1 h 204"/>
                  <a:gd name="T2" fmla="*/ 4 w 205"/>
                  <a:gd name="T3" fmla="*/ 13 h 204"/>
                  <a:gd name="T4" fmla="*/ 17 w 205"/>
                  <a:gd name="T5" fmla="*/ 27 h 204"/>
                  <a:gd name="T6" fmla="*/ 31 w 205"/>
                  <a:gd name="T7" fmla="*/ 36 h 204"/>
                  <a:gd name="T8" fmla="*/ 41 w 205"/>
                  <a:gd name="T9" fmla="*/ 37 h 204"/>
                  <a:gd name="T10" fmla="*/ 34 w 205"/>
                  <a:gd name="T11" fmla="*/ 23 h 204"/>
                  <a:gd name="T12" fmla="*/ 23 w 205"/>
                  <a:gd name="T13" fmla="*/ 11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rot="10800000" lIns="74295" tIns="8890" rIns="74295" bIns="8890"/>
              <a:lstStyle/>
              <a:p>
                <a:endParaRPr lang="ja-JP" altLang="en-US" sz="1400"/>
              </a:p>
            </p:txBody>
          </p:sp>
          <p:sp>
            <p:nvSpPr>
              <p:cNvPr id="262" name="Freeform 80"/>
              <p:cNvSpPr>
                <a:spLocks/>
              </p:cNvSpPr>
              <p:nvPr/>
            </p:nvSpPr>
            <p:spPr bwMode="auto">
              <a:xfrm rot="7209001">
                <a:off x="3407" y="1726"/>
                <a:ext cx="284" cy="143"/>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7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7 w 835"/>
                  <a:gd name="T47" fmla="*/ 5 h 420"/>
                  <a:gd name="T48" fmla="*/ 6 w 835"/>
                  <a:gd name="T49" fmla="*/ 5 h 420"/>
                  <a:gd name="T50" fmla="*/ 5 w 835"/>
                  <a:gd name="T51" fmla="*/ 5 h 420"/>
                  <a:gd name="T52" fmla="*/ 5 w 835"/>
                  <a:gd name="T53" fmla="*/ 5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a:solidFill>
                  <a:srgbClr val="C0C0C0"/>
                </a:solidFill>
                <a:round/>
                <a:headEnd/>
                <a:tailEnd/>
              </a:ln>
            </p:spPr>
            <p:txBody>
              <a:bodyPr rot="10800000" vert="eaVert" lIns="74295" tIns="8890" rIns="74295" bIns="8890"/>
              <a:lstStyle/>
              <a:p>
                <a:endParaRPr lang="ja-JP" altLang="en-US" sz="1400"/>
              </a:p>
            </p:txBody>
          </p:sp>
          <p:sp>
            <p:nvSpPr>
              <p:cNvPr id="263" name="Arc 81"/>
              <p:cNvSpPr>
                <a:spLocks/>
              </p:cNvSpPr>
              <p:nvPr/>
            </p:nvSpPr>
            <p:spPr bwMode="auto">
              <a:xfrm rot="-7453501">
                <a:off x="3600" y="1650"/>
                <a:ext cx="182" cy="212"/>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264" name="Arc 82"/>
              <p:cNvSpPr>
                <a:spLocks/>
              </p:cNvSpPr>
              <p:nvPr/>
            </p:nvSpPr>
            <p:spPr bwMode="auto">
              <a:xfrm rot="271502" flipV="1">
                <a:off x="3421" y="1548"/>
                <a:ext cx="184" cy="211"/>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grpSp>
            <p:nvGrpSpPr>
              <p:cNvPr id="265" name="Group 83"/>
              <p:cNvGrpSpPr>
                <a:grpSpLocks/>
              </p:cNvGrpSpPr>
              <p:nvPr/>
            </p:nvGrpSpPr>
            <p:grpSpPr bwMode="auto">
              <a:xfrm rot="7209001">
                <a:off x="3246" y="1839"/>
                <a:ext cx="378" cy="315"/>
                <a:chOff x="4785" y="11039"/>
                <a:chExt cx="829" cy="688"/>
              </a:xfrm>
            </p:grpSpPr>
            <p:sp>
              <p:nvSpPr>
                <p:cNvPr id="445" name="Freeform 84"/>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446" name="Line 85"/>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7" name="Line 86"/>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8" name="Line 87"/>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9" name="Arc 88"/>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grpSp>
          <p:sp>
            <p:nvSpPr>
              <p:cNvPr id="266" name="Arc 89"/>
              <p:cNvSpPr>
                <a:spLocks/>
              </p:cNvSpPr>
              <p:nvPr/>
            </p:nvSpPr>
            <p:spPr bwMode="auto">
              <a:xfrm rot="9872463" flipH="1" flipV="1">
                <a:off x="3419" y="1718"/>
                <a:ext cx="222"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267" name="Arc 90"/>
              <p:cNvSpPr>
                <a:spLocks/>
              </p:cNvSpPr>
              <p:nvPr/>
            </p:nvSpPr>
            <p:spPr bwMode="auto">
              <a:xfrm rot="9872463">
                <a:off x="3465" y="1631"/>
                <a:ext cx="220"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268" name="Arc 91"/>
              <p:cNvSpPr>
                <a:spLocks/>
              </p:cNvSpPr>
              <p:nvPr/>
            </p:nvSpPr>
            <p:spPr bwMode="auto">
              <a:xfrm rot="9872463">
                <a:off x="3581" y="1619"/>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269" name="Arc 92"/>
              <p:cNvSpPr>
                <a:spLocks/>
              </p:cNvSpPr>
              <p:nvPr/>
            </p:nvSpPr>
            <p:spPr bwMode="auto">
              <a:xfrm rot="9872463" flipH="1" flipV="1">
                <a:off x="3539" y="1693"/>
                <a:ext cx="89" cy="89"/>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270" name="Line 93"/>
              <p:cNvSpPr>
                <a:spLocks noChangeShapeType="1"/>
              </p:cNvSpPr>
              <p:nvPr/>
            </p:nvSpPr>
            <p:spPr bwMode="auto">
              <a:xfrm rot="9016332" flipV="1">
                <a:off x="3851" y="1445"/>
                <a:ext cx="0" cy="462"/>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1" name="Freeform 94"/>
              <p:cNvSpPr>
                <a:spLocks/>
              </p:cNvSpPr>
              <p:nvPr/>
            </p:nvSpPr>
            <p:spPr bwMode="auto">
              <a:xfrm rot="3616332">
                <a:off x="3836" y="1655"/>
                <a:ext cx="49"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272" name="Line 95"/>
              <p:cNvSpPr>
                <a:spLocks noChangeShapeType="1"/>
              </p:cNvSpPr>
              <p:nvPr/>
            </p:nvSpPr>
            <p:spPr bwMode="auto">
              <a:xfrm rot="3616332">
                <a:off x="3875" y="1680"/>
                <a:ext cx="44"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3" name="Line 96"/>
              <p:cNvSpPr>
                <a:spLocks noChangeShapeType="1"/>
              </p:cNvSpPr>
              <p:nvPr/>
            </p:nvSpPr>
            <p:spPr bwMode="auto">
              <a:xfrm rot="3616332">
                <a:off x="3805" y="1723"/>
                <a:ext cx="44"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4" name="Freeform 97"/>
              <p:cNvSpPr>
                <a:spLocks/>
              </p:cNvSpPr>
              <p:nvPr/>
            </p:nvSpPr>
            <p:spPr bwMode="auto">
              <a:xfrm rot="3616332">
                <a:off x="3914" y="1769"/>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275" name="Line 98"/>
              <p:cNvSpPr>
                <a:spLocks noChangeShapeType="1"/>
              </p:cNvSpPr>
              <p:nvPr/>
            </p:nvSpPr>
            <p:spPr bwMode="auto">
              <a:xfrm rot="3616332">
                <a:off x="3940" y="1714"/>
                <a:ext cx="0" cy="25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6" name="Line 99"/>
              <p:cNvSpPr>
                <a:spLocks noChangeShapeType="1"/>
              </p:cNvSpPr>
              <p:nvPr/>
            </p:nvSpPr>
            <p:spPr bwMode="auto">
              <a:xfrm rot="3616332">
                <a:off x="4011" y="1825"/>
                <a:ext cx="114"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7" name="Line 100"/>
              <p:cNvSpPr>
                <a:spLocks noChangeShapeType="1"/>
              </p:cNvSpPr>
              <p:nvPr/>
            </p:nvSpPr>
            <p:spPr bwMode="auto">
              <a:xfrm rot="3616332">
                <a:off x="3805" y="1943"/>
                <a:ext cx="118"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78" name="Arc 101"/>
              <p:cNvSpPr>
                <a:spLocks/>
              </p:cNvSpPr>
              <p:nvPr/>
            </p:nvSpPr>
            <p:spPr bwMode="auto">
              <a:xfrm rot="-4455168">
                <a:off x="3888" y="1861"/>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279" name="Freeform 102"/>
              <p:cNvSpPr>
                <a:spLocks/>
              </p:cNvSpPr>
              <p:nvPr/>
            </p:nvSpPr>
            <p:spPr bwMode="auto">
              <a:xfrm rot="6279794">
                <a:off x="3843" y="1724"/>
                <a:ext cx="137" cy="136"/>
              </a:xfrm>
              <a:custGeom>
                <a:avLst/>
                <a:gdLst>
                  <a:gd name="T0" fmla="*/ 1 w 205"/>
                  <a:gd name="T1" fmla="*/ 1 h 204"/>
                  <a:gd name="T2" fmla="*/ 4 w 205"/>
                  <a:gd name="T3" fmla="*/ 14 h 204"/>
                  <a:gd name="T4" fmla="*/ 17 w 205"/>
                  <a:gd name="T5" fmla="*/ 28 h 204"/>
                  <a:gd name="T6" fmla="*/ 31 w 205"/>
                  <a:gd name="T7" fmla="*/ 37 h 204"/>
                  <a:gd name="T8" fmla="*/ 41 w 205"/>
                  <a:gd name="T9" fmla="*/ 38 h 204"/>
                  <a:gd name="T10" fmla="*/ 34 w 205"/>
                  <a:gd name="T11" fmla="*/ 23 h 204"/>
                  <a:gd name="T12" fmla="*/ 23 w 205"/>
                  <a:gd name="T13" fmla="*/ 12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280" name="Freeform 103"/>
              <p:cNvSpPr>
                <a:spLocks/>
              </p:cNvSpPr>
              <p:nvPr/>
            </p:nvSpPr>
            <p:spPr bwMode="auto">
              <a:xfrm rot="3616332">
                <a:off x="3775" y="1727"/>
                <a:ext cx="285" cy="144"/>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8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8 w 835"/>
                  <a:gd name="T47" fmla="*/ 5 h 420"/>
                  <a:gd name="T48" fmla="*/ 6 w 835"/>
                  <a:gd name="T49" fmla="*/ 5 h 420"/>
                  <a:gd name="T50" fmla="*/ 5 w 835"/>
                  <a:gd name="T51" fmla="*/ 6 h 420"/>
                  <a:gd name="T52" fmla="*/ 5 w 835"/>
                  <a:gd name="T53" fmla="*/ 6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a:solidFill>
                  <a:srgbClr val="C0C0C0"/>
                </a:solidFill>
                <a:round/>
                <a:headEnd/>
                <a:tailEnd/>
              </a:ln>
            </p:spPr>
            <p:txBody>
              <a:bodyPr rot="10800000" vert="eaVert" lIns="74295" tIns="8890" rIns="74295" bIns="8890"/>
              <a:lstStyle/>
              <a:p>
                <a:endParaRPr lang="ja-JP" altLang="en-US" sz="1400"/>
              </a:p>
            </p:txBody>
          </p:sp>
          <p:sp>
            <p:nvSpPr>
              <p:cNvPr id="281" name="Arc 104"/>
              <p:cNvSpPr>
                <a:spLocks/>
              </p:cNvSpPr>
              <p:nvPr/>
            </p:nvSpPr>
            <p:spPr bwMode="auto">
              <a:xfrm rot="10553830">
                <a:off x="3862" y="1548"/>
                <a:ext cx="183" cy="212"/>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282" name="Arc 105"/>
              <p:cNvSpPr>
                <a:spLocks/>
              </p:cNvSpPr>
              <p:nvPr/>
            </p:nvSpPr>
            <p:spPr bwMode="auto">
              <a:xfrm rot="18278834" flipV="1">
                <a:off x="3683" y="1653"/>
                <a:ext cx="185" cy="210"/>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grpSp>
            <p:nvGrpSpPr>
              <p:cNvPr id="283" name="Group 106"/>
              <p:cNvGrpSpPr>
                <a:grpSpLocks/>
              </p:cNvGrpSpPr>
              <p:nvPr/>
            </p:nvGrpSpPr>
            <p:grpSpPr bwMode="auto">
              <a:xfrm rot="3616332">
                <a:off x="3844" y="1839"/>
                <a:ext cx="378" cy="316"/>
                <a:chOff x="4785" y="11039"/>
                <a:chExt cx="829" cy="688"/>
              </a:xfrm>
            </p:grpSpPr>
            <p:sp>
              <p:nvSpPr>
                <p:cNvPr id="440" name="Freeform 107"/>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441" name="Line 108"/>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2" name="Line 109"/>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3" name="Line 110"/>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44" name="Arc 111"/>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grpSp>
          <p:sp>
            <p:nvSpPr>
              <p:cNvPr id="284" name="Arc 112"/>
              <p:cNvSpPr>
                <a:spLocks/>
              </p:cNvSpPr>
              <p:nvPr/>
            </p:nvSpPr>
            <p:spPr bwMode="auto">
              <a:xfrm rot="6279794" flipH="1" flipV="1">
                <a:off x="3826" y="1720"/>
                <a:ext cx="221"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285" name="Arc 113"/>
              <p:cNvSpPr>
                <a:spLocks/>
              </p:cNvSpPr>
              <p:nvPr/>
            </p:nvSpPr>
            <p:spPr bwMode="auto">
              <a:xfrm rot="6279794">
                <a:off x="3774" y="1637"/>
                <a:ext cx="220"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286" name="Arc 114"/>
              <p:cNvSpPr>
                <a:spLocks/>
              </p:cNvSpPr>
              <p:nvPr/>
            </p:nvSpPr>
            <p:spPr bwMode="auto">
              <a:xfrm rot="6279794">
                <a:off x="3798" y="1621"/>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287" name="Arc 115"/>
              <p:cNvSpPr>
                <a:spLocks/>
              </p:cNvSpPr>
              <p:nvPr/>
            </p:nvSpPr>
            <p:spPr bwMode="auto">
              <a:xfrm rot="6279794" flipH="1" flipV="1">
                <a:off x="3839" y="1693"/>
                <a:ext cx="89"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288" name="Line 116"/>
              <p:cNvSpPr>
                <a:spLocks noChangeShapeType="1"/>
              </p:cNvSpPr>
              <p:nvPr/>
            </p:nvSpPr>
            <p:spPr bwMode="auto">
              <a:xfrm rot="7209001">
                <a:off x="3524" y="1375"/>
                <a:ext cx="1" cy="328"/>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89" name="Line 117"/>
              <p:cNvSpPr>
                <a:spLocks noChangeShapeType="1"/>
              </p:cNvSpPr>
              <p:nvPr/>
            </p:nvSpPr>
            <p:spPr bwMode="auto">
              <a:xfrm rot="-7170716">
                <a:off x="3947" y="1380"/>
                <a:ext cx="0" cy="327"/>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290" name="Group 118"/>
              <p:cNvGrpSpPr>
                <a:grpSpLocks/>
              </p:cNvGrpSpPr>
              <p:nvPr/>
            </p:nvGrpSpPr>
            <p:grpSpPr bwMode="auto">
              <a:xfrm rot="-7137703">
                <a:off x="4063" y="1396"/>
                <a:ext cx="141" cy="92"/>
                <a:chOff x="5508" y="8189"/>
                <a:chExt cx="291" cy="191"/>
              </a:xfrm>
            </p:grpSpPr>
            <p:sp>
              <p:nvSpPr>
                <p:cNvPr id="438" name="Rectangle 119"/>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439" name="Rectangle 120"/>
                <p:cNvSpPr>
                  <a:spLocks noChangeArrowheads="1"/>
                </p:cNvSpPr>
                <p:nvPr/>
              </p:nvSpPr>
              <p:spPr bwMode="auto">
                <a:xfrm>
                  <a:off x="5508" y="8189"/>
                  <a:ext cx="291" cy="106"/>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grpSp>
          <p:grpSp>
            <p:nvGrpSpPr>
              <p:cNvPr id="291" name="Group 121"/>
              <p:cNvGrpSpPr>
                <a:grpSpLocks/>
              </p:cNvGrpSpPr>
              <p:nvPr/>
            </p:nvGrpSpPr>
            <p:grpSpPr bwMode="auto">
              <a:xfrm rot="7209001">
                <a:off x="3277" y="1375"/>
                <a:ext cx="142" cy="114"/>
                <a:chOff x="5504" y="8144"/>
                <a:chExt cx="291" cy="236"/>
              </a:xfrm>
            </p:grpSpPr>
            <p:sp>
              <p:nvSpPr>
                <p:cNvPr id="436" name="Rectangle 12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sp>
              <p:nvSpPr>
                <p:cNvPr id="437" name="Rectangle 12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grpSp>
          <p:sp>
            <p:nvSpPr>
              <p:cNvPr id="292" name="Rectangle 124"/>
              <p:cNvSpPr>
                <a:spLocks noChangeArrowheads="1"/>
              </p:cNvSpPr>
              <p:nvPr/>
            </p:nvSpPr>
            <p:spPr bwMode="auto">
              <a:xfrm rot="10780961">
                <a:off x="3707" y="1360"/>
                <a:ext cx="27" cy="221"/>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latin typeface="Calibri" charset="0"/>
                </a:endParaRPr>
              </a:p>
            </p:txBody>
          </p:sp>
          <p:sp>
            <p:nvSpPr>
              <p:cNvPr id="293" name="Rectangle 125"/>
              <p:cNvSpPr>
                <a:spLocks noChangeArrowheads="1"/>
              </p:cNvSpPr>
              <p:nvPr/>
            </p:nvSpPr>
            <p:spPr bwMode="auto">
              <a:xfrm rot="9888311">
                <a:off x="3648" y="1545"/>
                <a:ext cx="25" cy="112"/>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latin typeface="Calibri" charset="0"/>
                </a:endParaRPr>
              </a:p>
            </p:txBody>
          </p:sp>
          <p:sp>
            <p:nvSpPr>
              <p:cNvPr id="294" name="Rectangle 126"/>
              <p:cNvSpPr>
                <a:spLocks noChangeArrowheads="1"/>
              </p:cNvSpPr>
              <p:nvPr/>
            </p:nvSpPr>
            <p:spPr bwMode="auto">
              <a:xfrm rot="-9855440">
                <a:off x="3801" y="1550"/>
                <a:ext cx="24" cy="112"/>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latin typeface="Calibri" charset="0"/>
                </a:endParaRPr>
              </a:p>
            </p:txBody>
          </p:sp>
          <p:sp>
            <p:nvSpPr>
              <p:cNvPr id="295" name="Rectangle 127"/>
              <p:cNvSpPr>
                <a:spLocks noChangeArrowheads="1"/>
              </p:cNvSpPr>
              <p:nvPr/>
            </p:nvSpPr>
            <p:spPr bwMode="auto">
              <a:xfrm rot="17064441" flipH="1">
                <a:off x="4770" y="3222"/>
                <a:ext cx="24" cy="112"/>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296" name="Rectangle 128"/>
              <p:cNvSpPr>
                <a:spLocks noChangeArrowheads="1"/>
              </p:cNvSpPr>
              <p:nvPr/>
            </p:nvSpPr>
            <p:spPr bwMode="auto">
              <a:xfrm rot="18920690" flipH="1">
                <a:off x="4698" y="3356"/>
                <a:ext cx="25" cy="112"/>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sp>
            <p:nvSpPr>
              <p:cNvPr id="297" name="Rectangle 129"/>
              <p:cNvSpPr>
                <a:spLocks noChangeArrowheads="1"/>
              </p:cNvSpPr>
              <p:nvPr/>
            </p:nvSpPr>
            <p:spPr bwMode="auto">
              <a:xfrm rot="18028040" flipH="1">
                <a:off x="4840" y="3313"/>
                <a:ext cx="26" cy="221"/>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298" name="Line 130"/>
              <p:cNvSpPr>
                <a:spLocks noChangeShapeType="1"/>
              </p:cNvSpPr>
              <p:nvPr/>
            </p:nvSpPr>
            <p:spPr bwMode="auto">
              <a:xfrm flipH="1" flipV="1">
                <a:off x="4399" y="3410"/>
                <a:ext cx="880" cy="1"/>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299" name="Rectangle 131"/>
              <p:cNvSpPr>
                <a:spLocks noChangeArrowheads="1"/>
              </p:cNvSpPr>
              <p:nvPr/>
            </p:nvSpPr>
            <p:spPr bwMode="auto">
              <a:xfrm flipH="1">
                <a:off x="5081" y="3350"/>
                <a:ext cx="221" cy="116"/>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sp>
            <p:nvSpPr>
              <p:cNvPr id="300" name="Freeform 132"/>
              <p:cNvSpPr>
                <a:spLocks/>
              </p:cNvSpPr>
              <p:nvPr/>
            </p:nvSpPr>
            <p:spPr bwMode="auto">
              <a:xfrm flipH="1">
                <a:off x="4572" y="3365"/>
                <a:ext cx="50"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endParaRPr lang="ja-JP" altLang="en-US" sz="1400"/>
              </a:p>
            </p:txBody>
          </p:sp>
          <p:sp>
            <p:nvSpPr>
              <p:cNvPr id="301" name="Line 133"/>
              <p:cNvSpPr>
                <a:spLocks noChangeShapeType="1"/>
              </p:cNvSpPr>
              <p:nvPr/>
            </p:nvSpPr>
            <p:spPr bwMode="auto">
              <a:xfrm flipH="1">
                <a:off x="4574" y="3370"/>
                <a:ext cx="44"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02" name="Line 134"/>
              <p:cNvSpPr>
                <a:spLocks noChangeShapeType="1"/>
              </p:cNvSpPr>
              <p:nvPr/>
            </p:nvSpPr>
            <p:spPr bwMode="auto">
              <a:xfrm flipH="1">
                <a:off x="4573" y="3451"/>
                <a:ext cx="43"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303" name="Group 135"/>
              <p:cNvGrpSpPr>
                <a:grpSpLocks/>
              </p:cNvGrpSpPr>
              <p:nvPr/>
            </p:nvGrpSpPr>
            <p:grpSpPr bwMode="auto">
              <a:xfrm flipH="1">
                <a:off x="4065" y="3252"/>
                <a:ext cx="378" cy="314"/>
                <a:chOff x="4785" y="11039"/>
                <a:chExt cx="829" cy="688"/>
              </a:xfrm>
            </p:grpSpPr>
            <p:sp>
              <p:nvSpPr>
                <p:cNvPr id="431" name="Freeform 136"/>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endParaRPr lang="ja-JP" altLang="en-US" sz="1400"/>
                </a:p>
              </p:txBody>
            </p:sp>
            <p:sp>
              <p:nvSpPr>
                <p:cNvPr id="432" name="Line 137"/>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33" name="Line 138"/>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34" name="Line 139"/>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35" name="Arc 140"/>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grpSp>
          <p:sp>
            <p:nvSpPr>
              <p:cNvPr id="304" name="Freeform 141"/>
              <p:cNvSpPr>
                <a:spLocks/>
              </p:cNvSpPr>
              <p:nvPr/>
            </p:nvSpPr>
            <p:spPr bwMode="auto">
              <a:xfrm rot="18936538" flipH="1">
                <a:off x="4425" y="3344"/>
                <a:ext cx="137" cy="135"/>
              </a:xfrm>
              <a:custGeom>
                <a:avLst/>
                <a:gdLst>
                  <a:gd name="T0" fmla="*/ 1 w 205"/>
                  <a:gd name="T1" fmla="*/ 1 h 204"/>
                  <a:gd name="T2" fmla="*/ 4 w 205"/>
                  <a:gd name="T3" fmla="*/ 13 h 204"/>
                  <a:gd name="T4" fmla="*/ 17 w 205"/>
                  <a:gd name="T5" fmla="*/ 27 h 204"/>
                  <a:gd name="T6" fmla="*/ 31 w 205"/>
                  <a:gd name="T7" fmla="*/ 36 h 204"/>
                  <a:gd name="T8" fmla="*/ 41 w 205"/>
                  <a:gd name="T9" fmla="*/ 37 h 204"/>
                  <a:gd name="T10" fmla="*/ 34 w 205"/>
                  <a:gd name="T11" fmla="*/ 23 h 204"/>
                  <a:gd name="T12" fmla="*/ 23 w 205"/>
                  <a:gd name="T13" fmla="*/ 11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endParaRPr lang="ja-JP" altLang="en-US" sz="1400"/>
              </a:p>
            </p:txBody>
          </p:sp>
          <p:sp>
            <p:nvSpPr>
              <p:cNvPr id="305" name="Freeform 142"/>
              <p:cNvSpPr>
                <a:spLocks/>
              </p:cNvSpPr>
              <p:nvPr/>
            </p:nvSpPr>
            <p:spPr bwMode="auto">
              <a:xfrm flipH="1">
                <a:off x="4341" y="3338"/>
                <a:ext cx="284" cy="143"/>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7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7 w 835"/>
                  <a:gd name="T47" fmla="*/ 5 h 420"/>
                  <a:gd name="T48" fmla="*/ 6 w 835"/>
                  <a:gd name="T49" fmla="*/ 5 h 420"/>
                  <a:gd name="T50" fmla="*/ 5 w 835"/>
                  <a:gd name="T51" fmla="*/ 5 h 420"/>
                  <a:gd name="T52" fmla="*/ 5 w 835"/>
                  <a:gd name="T53" fmla="*/ 5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a:solidFill>
                  <a:srgbClr val="C0C0C0"/>
                </a:solidFill>
                <a:round/>
                <a:headEnd/>
                <a:tailEnd/>
              </a:ln>
            </p:spPr>
            <p:txBody>
              <a:bodyPr lIns="74295" tIns="8890" rIns="74295" bIns="8890"/>
              <a:lstStyle/>
              <a:p>
                <a:endParaRPr lang="ja-JP" altLang="en-US" sz="1400"/>
              </a:p>
            </p:txBody>
          </p:sp>
          <p:sp>
            <p:nvSpPr>
              <p:cNvPr id="306" name="Arc 143"/>
              <p:cNvSpPr>
                <a:spLocks/>
              </p:cNvSpPr>
              <p:nvPr/>
            </p:nvSpPr>
            <p:spPr bwMode="auto">
              <a:xfrm rot="14662502" flipH="1">
                <a:off x="4500" y="3202"/>
                <a:ext cx="182" cy="212"/>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307" name="Arc 144"/>
              <p:cNvSpPr>
                <a:spLocks/>
              </p:cNvSpPr>
              <p:nvPr/>
            </p:nvSpPr>
            <p:spPr bwMode="auto">
              <a:xfrm rot="6937498" flipH="1" flipV="1">
                <a:off x="4499" y="3407"/>
                <a:ext cx="184" cy="211"/>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grpSp>
            <p:nvGrpSpPr>
              <p:cNvPr id="308" name="Group 145"/>
              <p:cNvGrpSpPr>
                <a:grpSpLocks/>
              </p:cNvGrpSpPr>
              <p:nvPr/>
            </p:nvGrpSpPr>
            <p:grpSpPr bwMode="auto">
              <a:xfrm flipH="1">
                <a:off x="4065" y="3251"/>
                <a:ext cx="378" cy="315"/>
                <a:chOff x="4785" y="11039"/>
                <a:chExt cx="829" cy="688"/>
              </a:xfrm>
            </p:grpSpPr>
            <p:sp>
              <p:nvSpPr>
                <p:cNvPr id="426" name="Freeform 146"/>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427" name="Line 147"/>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28" name="Line 148"/>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29" name="Line 149"/>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30" name="Arc 150"/>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grpSp>
          <p:sp>
            <p:nvSpPr>
              <p:cNvPr id="309" name="Arc 151"/>
              <p:cNvSpPr>
                <a:spLocks/>
              </p:cNvSpPr>
              <p:nvPr/>
            </p:nvSpPr>
            <p:spPr bwMode="auto">
              <a:xfrm rot="18936538" flipV="1">
                <a:off x="4335" y="3298"/>
                <a:ext cx="222"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10" name="Arc 152"/>
              <p:cNvSpPr>
                <a:spLocks/>
              </p:cNvSpPr>
              <p:nvPr/>
            </p:nvSpPr>
            <p:spPr bwMode="auto">
              <a:xfrm rot="18936538" flipH="1">
                <a:off x="4434" y="3303"/>
                <a:ext cx="220"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11" name="Arc 153"/>
              <p:cNvSpPr>
                <a:spLocks/>
              </p:cNvSpPr>
              <p:nvPr/>
            </p:nvSpPr>
            <p:spPr bwMode="auto">
              <a:xfrm rot="18936538" flipH="1">
                <a:off x="4593" y="3366"/>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12" name="Arc 154"/>
              <p:cNvSpPr>
                <a:spLocks/>
              </p:cNvSpPr>
              <p:nvPr/>
            </p:nvSpPr>
            <p:spPr bwMode="auto">
              <a:xfrm rot="18936538" flipV="1">
                <a:off x="4509" y="3365"/>
                <a:ext cx="89" cy="89"/>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13" name="Line 155"/>
              <p:cNvSpPr>
                <a:spLocks noChangeShapeType="1"/>
              </p:cNvSpPr>
              <p:nvPr/>
            </p:nvSpPr>
            <p:spPr bwMode="auto">
              <a:xfrm rot="-1807332" flipH="1" flipV="1">
                <a:off x="4740" y="2979"/>
                <a:ext cx="0" cy="462"/>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14" name="Freeform 156"/>
              <p:cNvSpPr>
                <a:spLocks/>
              </p:cNvSpPr>
              <p:nvPr/>
            </p:nvSpPr>
            <p:spPr bwMode="auto">
              <a:xfrm rot="3592668" flipH="1">
                <a:off x="4701" y="3144"/>
                <a:ext cx="49"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315" name="Line 157"/>
              <p:cNvSpPr>
                <a:spLocks noChangeShapeType="1"/>
              </p:cNvSpPr>
              <p:nvPr/>
            </p:nvSpPr>
            <p:spPr bwMode="auto">
              <a:xfrm rot="3592668" flipH="1">
                <a:off x="4738" y="3168"/>
                <a:ext cx="44" cy="0"/>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16" name="Line 158"/>
              <p:cNvSpPr>
                <a:spLocks noChangeShapeType="1"/>
              </p:cNvSpPr>
              <p:nvPr/>
            </p:nvSpPr>
            <p:spPr bwMode="auto">
              <a:xfrm rot="3592668" flipH="1">
                <a:off x="4666" y="3206"/>
                <a:ext cx="44"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17" name="Freeform 159"/>
              <p:cNvSpPr>
                <a:spLocks/>
              </p:cNvSpPr>
              <p:nvPr/>
            </p:nvSpPr>
            <p:spPr bwMode="auto">
              <a:xfrm rot="3592668" flipH="1">
                <a:off x="4564" y="2886"/>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rot="10800000" vert="eaVert" lIns="74295" tIns="8890" rIns="74295" bIns="8890"/>
              <a:lstStyle/>
              <a:p>
                <a:endParaRPr lang="ja-JP" altLang="en-US" sz="1400"/>
              </a:p>
            </p:txBody>
          </p:sp>
          <p:sp>
            <p:nvSpPr>
              <p:cNvPr id="318" name="Line 160"/>
              <p:cNvSpPr>
                <a:spLocks noChangeShapeType="1"/>
              </p:cNvSpPr>
              <p:nvPr/>
            </p:nvSpPr>
            <p:spPr bwMode="auto">
              <a:xfrm rot="3592668" flipH="1">
                <a:off x="4644" y="2924"/>
                <a:ext cx="0" cy="25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19" name="Line 161"/>
              <p:cNvSpPr>
                <a:spLocks noChangeShapeType="1"/>
              </p:cNvSpPr>
              <p:nvPr/>
            </p:nvSpPr>
            <p:spPr bwMode="auto">
              <a:xfrm rot="3592668" flipH="1">
                <a:off x="4663" y="2945"/>
                <a:ext cx="114"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20" name="Line 162"/>
              <p:cNvSpPr>
                <a:spLocks noChangeShapeType="1"/>
              </p:cNvSpPr>
              <p:nvPr/>
            </p:nvSpPr>
            <p:spPr bwMode="auto">
              <a:xfrm rot="3592668" flipH="1">
                <a:off x="4456" y="3062"/>
                <a:ext cx="118" cy="1"/>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21" name="Arc 163"/>
              <p:cNvSpPr>
                <a:spLocks/>
              </p:cNvSpPr>
              <p:nvPr/>
            </p:nvSpPr>
            <p:spPr bwMode="auto">
              <a:xfrm rot="11664170" flipH="1">
                <a:off x="4381" y="2705"/>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22" name="Freeform 164"/>
              <p:cNvSpPr>
                <a:spLocks/>
              </p:cNvSpPr>
              <p:nvPr/>
            </p:nvSpPr>
            <p:spPr bwMode="auto">
              <a:xfrm rot="929206" flipH="1">
                <a:off x="4603" y="3031"/>
                <a:ext cx="137" cy="136"/>
              </a:xfrm>
              <a:custGeom>
                <a:avLst/>
                <a:gdLst>
                  <a:gd name="T0" fmla="*/ 1 w 205"/>
                  <a:gd name="T1" fmla="*/ 1 h 204"/>
                  <a:gd name="T2" fmla="*/ 4 w 205"/>
                  <a:gd name="T3" fmla="*/ 14 h 204"/>
                  <a:gd name="T4" fmla="*/ 17 w 205"/>
                  <a:gd name="T5" fmla="*/ 28 h 204"/>
                  <a:gd name="T6" fmla="*/ 31 w 205"/>
                  <a:gd name="T7" fmla="*/ 37 h 204"/>
                  <a:gd name="T8" fmla="*/ 41 w 205"/>
                  <a:gd name="T9" fmla="*/ 38 h 204"/>
                  <a:gd name="T10" fmla="*/ 34 w 205"/>
                  <a:gd name="T11" fmla="*/ 23 h 204"/>
                  <a:gd name="T12" fmla="*/ 23 w 205"/>
                  <a:gd name="T13" fmla="*/ 12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endParaRPr lang="ja-JP" altLang="en-US" sz="1400"/>
              </a:p>
            </p:txBody>
          </p:sp>
          <p:sp>
            <p:nvSpPr>
              <p:cNvPr id="323" name="Freeform 165"/>
              <p:cNvSpPr>
                <a:spLocks/>
              </p:cNvSpPr>
              <p:nvPr/>
            </p:nvSpPr>
            <p:spPr bwMode="auto">
              <a:xfrm rot="3592668" flipH="1">
                <a:off x="4525" y="3018"/>
                <a:ext cx="285" cy="144"/>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8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8 w 835"/>
                  <a:gd name="T47" fmla="*/ 5 h 420"/>
                  <a:gd name="T48" fmla="*/ 6 w 835"/>
                  <a:gd name="T49" fmla="*/ 5 h 420"/>
                  <a:gd name="T50" fmla="*/ 5 w 835"/>
                  <a:gd name="T51" fmla="*/ 6 h 420"/>
                  <a:gd name="T52" fmla="*/ 5 w 835"/>
                  <a:gd name="T53" fmla="*/ 6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a:solidFill>
                  <a:srgbClr val="C0C0C0"/>
                </a:solidFill>
                <a:round/>
                <a:headEnd/>
                <a:tailEnd/>
              </a:ln>
            </p:spPr>
            <p:txBody>
              <a:bodyPr rot="10800000" vert="eaVert" lIns="74295" tIns="8890" rIns="74295" bIns="8890"/>
              <a:lstStyle/>
              <a:p>
                <a:endParaRPr lang="ja-JP" altLang="en-US" sz="1400"/>
              </a:p>
            </p:txBody>
          </p:sp>
          <p:sp>
            <p:nvSpPr>
              <p:cNvPr id="324" name="Arc 166"/>
              <p:cNvSpPr>
                <a:spLocks/>
              </p:cNvSpPr>
              <p:nvPr/>
            </p:nvSpPr>
            <p:spPr bwMode="auto">
              <a:xfrm rot="18255170" flipH="1">
                <a:off x="4719" y="3026"/>
                <a:ext cx="183" cy="212"/>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325" name="Arc 167"/>
              <p:cNvSpPr>
                <a:spLocks/>
              </p:cNvSpPr>
              <p:nvPr/>
            </p:nvSpPr>
            <p:spPr bwMode="auto">
              <a:xfrm rot="10530167" flipH="1" flipV="1">
                <a:off x="4540" y="3129"/>
                <a:ext cx="185" cy="210"/>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grpSp>
            <p:nvGrpSpPr>
              <p:cNvPr id="326" name="Group 168"/>
              <p:cNvGrpSpPr>
                <a:grpSpLocks/>
              </p:cNvGrpSpPr>
              <p:nvPr/>
            </p:nvGrpSpPr>
            <p:grpSpPr bwMode="auto">
              <a:xfrm rot="3592668" flipH="1">
                <a:off x="4365" y="2733"/>
                <a:ext cx="378" cy="316"/>
                <a:chOff x="4785" y="11039"/>
                <a:chExt cx="829" cy="688"/>
              </a:xfrm>
            </p:grpSpPr>
            <p:sp>
              <p:nvSpPr>
                <p:cNvPr id="421" name="Freeform 169"/>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422" name="Line 170"/>
                <p:cNvSpPr>
                  <a:spLocks noChangeShapeType="1"/>
                </p:cNvSpPr>
                <p:nvPr/>
              </p:nvSpPr>
              <p:spPr bwMode="auto">
                <a:xfrm>
                  <a:off x="4798" y="11113"/>
                  <a:ext cx="1" cy="549"/>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23" name="Line 171"/>
                <p:cNvSpPr>
                  <a:spLocks noChangeShapeType="1"/>
                </p:cNvSpPr>
                <p:nvPr/>
              </p:nvSpPr>
              <p:spPr bwMode="auto">
                <a:xfrm>
                  <a:off x="4787" y="11129"/>
                  <a:ext cx="250"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24" name="Line 172"/>
                <p:cNvSpPr>
                  <a:spLocks noChangeShapeType="1"/>
                </p:cNvSpPr>
                <p:nvPr/>
              </p:nvSpPr>
              <p:spPr bwMode="auto">
                <a:xfrm>
                  <a:off x="4785" y="11645"/>
                  <a:ext cx="259" cy="2"/>
                </a:xfrm>
                <a:prstGeom prst="line">
                  <a:avLst/>
                </a:prstGeom>
                <a:noFill/>
                <a:ln w="28575">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25" name="Arc 173"/>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grpSp>
          <p:sp>
            <p:nvSpPr>
              <p:cNvPr id="327" name="Arc 174"/>
              <p:cNvSpPr>
                <a:spLocks/>
              </p:cNvSpPr>
              <p:nvPr/>
            </p:nvSpPr>
            <p:spPr bwMode="auto">
              <a:xfrm rot="929206" flipV="1">
                <a:off x="4539" y="2945"/>
                <a:ext cx="221"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28" name="Arc 175"/>
              <p:cNvSpPr>
                <a:spLocks/>
              </p:cNvSpPr>
              <p:nvPr/>
            </p:nvSpPr>
            <p:spPr bwMode="auto">
              <a:xfrm rot="929206" flipH="1">
                <a:off x="4584" y="3033"/>
                <a:ext cx="220"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29" name="Arc 176"/>
              <p:cNvSpPr>
                <a:spLocks/>
              </p:cNvSpPr>
              <p:nvPr/>
            </p:nvSpPr>
            <p:spPr bwMode="auto">
              <a:xfrm rot="929206" flipH="1">
                <a:off x="4700" y="3178"/>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30" name="Arc 177"/>
              <p:cNvSpPr>
                <a:spLocks/>
              </p:cNvSpPr>
              <p:nvPr/>
            </p:nvSpPr>
            <p:spPr bwMode="auto">
              <a:xfrm rot="929206" flipV="1">
                <a:off x="4659" y="3105"/>
                <a:ext cx="89"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C0C0C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31" name="Line 178"/>
              <p:cNvSpPr>
                <a:spLocks noChangeShapeType="1"/>
              </p:cNvSpPr>
              <p:nvPr/>
            </p:nvSpPr>
            <p:spPr bwMode="auto">
              <a:xfrm flipH="1">
                <a:off x="4695" y="3397"/>
                <a:ext cx="1" cy="328"/>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32" name="Line 179"/>
              <p:cNvSpPr>
                <a:spLocks noChangeShapeType="1"/>
              </p:cNvSpPr>
              <p:nvPr/>
            </p:nvSpPr>
            <p:spPr bwMode="auto">
              <a:xfrm rot="14379716" flipH="1">
                <a:off x="4904" y="3029"/>
                <a:ext cx="0" cy="327"/>
              </a:xfrm>
              <a:prstGeom prst="line">
                <a:avLst/>
              </a:prstGeom>
              <a:noFill/>
              <a:ln w="57150">
                <a:solidFill>
                  <a:srgbClr val="C0C0C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333" name="Group 180"/>
              <p:cNvGrpSpPr>
                <a:grpSpLocks/>
              </p:cNvGrpSpPr>
              <p:nvPr/>
            </p:nvGrpSpPr>
            <p:grpSpPr bwMode="auto">
              <a:xfrm rot="14346703" flipH="1">
                <a:off x="5014" y="3024"/>
                <a:ext cx="141" cy="114"/>
                <a:chOff x="5504" y="8144"/>
                <a:chExt cx="291" cy="236"/>
              </a:xfrm>
            </p:grpSpPr>
            <p:sp>
              <p:nvSpPr>
                <p:cNvPr id="419" name="Rectangle 181"/>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sp>
              <p:nvSpPr>
                <p:cNvPr id="420" name="Rectangle 182"/>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rot="10800000" lIns="74295" tIns="8890" rIns="74295" bIns="8890"/>
                <a:lstStyle/>
                <a:p>
                  <a:endParaRPr lang="ja-JP" altLang="en-US" sz="1400">
                    <a:latin typeface="Calibri" charset="0"/>
                  </a:endParaRPr>
                </a:p>
              </p:txBody>
            </p:sp>
          </p:grpSp>
          <p:grpSp>
            <p:nvGrpSpPr>
              <p:cNvPr id="334" name="Group 183"/>
              <p:cNvGrpSpPr>
                <a:grpSpLocks/>
              </p:cNvGrpSpPr>
              <p:nvPr/>
            </p:nvGrpSpPr>
            <p:grpSpPr bwMode="auto">
              <a:xfrm flipH="1">
                <a:off x="4628" y="3711"/>
                <a:ext cx="142" cy="114"/>
                <a:chOff x="5504" y="8144"/>
                <a:chExt cx="291" cy="236"/>
              </a:xfrm>
            </p:grpSpPr>
            <p:sp>
              <p:nvSpPr>
                <p:cNvPr id="417" name="Rectangle 18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sp>
              <p:nvSpPr>
                <p:cNvPr id="418" name="Rectangle 18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endParaRPr lang="ja-JP" altLang="en-US" sz="1400">
                    <a:latin typeface="Calibri" charset="0"/>
                  </a:endParaRPr>
                </a:p>
              </p:txBody>
            </p:sp>
          </p:grpSp>
          <p:sp>
            <p:nvSpPr>
              <p:cNvPr id="335" name="Rectangle 186"/>
              <p:cNvSpPr>
                <a:spLocks noChangeArrowheads="1"/>
              </p:cNvSpPr>
              <p:nvPr/>
            </p:nvSpPr>
            <p:spPr bwMode="auto">
              <a:xfrm rot="18028040" flipH="1">
                <a:off x="4839" y="3314"/>
                <a:ext cx="27" cy="221"/>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latin typeface="Calibri" charset="0"/>
                </a:endParaRPr>
              </a:p>
            </p:txBody>
          </p:sp>
          <p:sp>
            <p:nvSpPr>
              <p:cNvPr id="336" name="Rectangle 187"/>
              <p:cNvSpPr>
                <a:spLocks noChangeArrowheads="1"/>
              </p:cNvSpPr>
              <p:nvPr/>
            </p:nvSpPr>
            <p:spPr bwMode="auto">
              <a:xfrm rot="18920690" flipH="1">
                <a:off x="4698" y="3356"/>
                <a:ext cx="25" cy="112"/>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latin typeface="Calibri" charset="0"/>
                </a:endParaRPr>
              </a:p>
            </p:txBody>
          </p:sp>
          <p:sp>
            <p:nvSpPr>
              <p:cNvPr id="337" name="Rectangle 188"/>
              <p:cNvSpPr>
                <a:spLocks noChangeArrowheads="1"/>
              </p:cNvSpPr>
              <p:nvPr/>
            </p:nvSpPr>
            <p:spPr bwMode="auto">
              <a:xfrm rot="17064441" flipH="1">
                <a:off x="4770" y="3222"/>
                <a:ext cx="24" cy="112"/>
              </a:xfrm>
              <a:prstGeom prst="rect">
                <a:avLst/>
              </a:prstGeom>
              <a:noFill/>
              <a:ln w="28575">
                <a:solidFill>
                  <a:srgbClr val="C0C0C0"/>
                </a:solidFill>
                <a:miter lim="800000"/>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latin typeface="Calibri" charset="0"/>
                </a:endParaRPr>
              </a:p>
            </p:txBody>
          </p:sp>
          <p:sp>
            <p:nvSpPr>
              <p:cNvPr id="338" name="Rectangle 189"/>
              <p:cNvSpPr>
                <a:spLocks noChangeArrowheads="1"/>
              </p:cNvSpPr>
              <p:nvPr/>
            </p:nvSpPr>
            <p:spPr bwMode="auto">
              <a:xfrm rot="4535559">
                <a:off x="2674" y="3226"/>
                <a:ext cx="24" cy="112"/>
              </a:xfrm>
              <a:prstGeom prst="rect">
                <a:avLst/>
              </a:prstGeom>
              <a:solidFill>
                <a:srgbClr val="00CC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339" name="Rectangle 190"/>
              <p:cNvSpPr>
                <a:spLocks noChangeArrowheads="1"/>
              </p:cNvSpPr>
              <p:nvPr/>
            </p:nvSpPr>
            <p:spPr bwMode="auto">
              <a:xfrm rot="2679310">
                <a:off x="2745" y="3359"/>
                <a:ext cx="25" cy="112"/>
              </a:xfrm>
              <a:prstGeom prst="rect">
                <a:avLst/>
              </a:prstGeom>
              <a:solidFill>
                <a:srgbClr val="00CC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340" name="Rectangle 191"/>
              <p:cNvSpPr>
                <a:spLocks noChangeArrowheads="1"/>
              </p:cNvSpPr>
              <p:nvPr/>
            </p:nvSpPr>
            <p:spPr bwMode="auto">
              <a:xfrm rot="3571960">
                <a:off x="2603" y="3317"/>
                <a:ext cx="26" cy="221"/>
              </a:xfrm>
              <a:prstGeom prst="rect">
                <a:avLst/>
              </a:prstGeom>
              <a:solidFill>
                <a:srgbClr val="00CC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341" name="Line 192"/>
              <p:cNvSpPr>
                <a:spLocks noChangeShapeType="1"/>
              </p:cNvSpPr>
              <p:nvPr/>
            </p:nvSpPr>
            <p:spPr bwMode="auto">
              <a:xfrm flipV="1">
                <a:off x="2189" y="3413"/>
                <a:ext cx="2071" cy="1"/>
              </a:xfrm>
              <a:prstGeom prst="line">
                <a:avLst/>
              </a:prstGeom>
              <a:noFill/>
              <a:ln w="57150">
                <a:solidFill>
                  <a:srgbClr val="00FF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42" name="Rectangle 193"/>
              <p:cNvSpPr>
                <a:spLocks noChangeArrowheads="1"/>
              </p:cNvSpPr>
              <p:nvPr/>
            </p:nvSpPr>
            <p:spPr bwMode="auto">
              <a:xfrm>
                <a:off x="2166" y="3354"/>
                <a:ext cx="221" cy="116"/>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343" name="Oval 194"/>
              <p:cNvSpPr>
                <a:spLocks noChangeArrowheads="1"/>
              </p:cNvSpPr>
              <p:nvPr/>
            </p:nvSpPr>
            <p:spPr bwMode="auto">
              <a:xfrm>
                <a:off x="2048" y="2846"/>
                <a:ext cx="1137" cy="1135"/>
              </a:xfrm>
              <a:prstGeom prst="ellipse">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latin typeface="Calibri" charset="0"/>
                </a:endParaRPr>
              </a:p>
            </p:txBody>
          </p:sp>
          <p:sp>
            <p:nvSpPr>
              <p:cNvPr id="344" name="Freeform 195"/>
              <p:cNvSpPr>
                <a:spLocks/>
              </p:cNvSpPr>
              <p:nvPr/>
            </p:nvSpPr>
            <p:spPr bwMode="auto">
              <a:xfrm>
                <a:off x="2846" y="3369"/>
                <a:ext cx="50"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endParaRPr lang="ja-JP" altLang="en-US" sz="1400"/>
              </a:p>
            </p:txBody>
          </p:sp>
          <p:sp>
            <p:nvSpPr>
              <p:cNvPr id="345" name="Line 196"/>
              <p:cNvSpPr>
                <a:spLocks noChangeShapeType="1"/>
              </p:cNvSpPr>
              <p:nvPr/>
            </p:nvSpPr>
            <p:spPr bwMode="auto">
              <a:xfrm>
                <a:off x="2850" y="3373"/>
                <a:ext cx="43"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46" name="Line 197"/>
              <p:cNvSpPr>
                <a:spLocks noChangeShapeType="1"/>
              </p:cNvSpPr>
              <p:nvPr/>
            </p:nvSpPr>
            <p:spPr bwMode="auto">
              <a:xfrm>
                <a:off x="2852" y="3455"/>
                <a:ext cx="43"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347" name="Group 198"/>
              <p:cNvGrpSpPr>
                <a:grpSpLocks/>
              </p:cNvGrpSpPr>
              <p:nvPr/>
            </p:nvGrpSpPr>
            <p:grpSpPr bwMode="auto">
              <a:xfrm>
                <a:off x="3025" y="3256"/>
                <a:ext cx="378" cy="315"/>
                <a:chOff x="4785" y="11039"/>
                <a:chExt cx="829" cy="688"/>
              </a:xfrm>
            </p:grpSpPr>
            <p:sp>
              <p:nvSpPr>
                <p:cNvPr id="412" name="Freeform 199"/>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endParaRPr lang="ja-JP" altLang="en-US" sz="1400"/>
                </a:p>
              </p:txBody>
            </p:sp>
            <p:sp>
              <p:nvSpPr>
                <p:cNvPr id="413" name="Line 200"/>
                <p:cNvSpPr>
                  <a:spLocks noChangeShapeType="1"/>
                </p:cNvSpPr>
                <p:nvPr/>
              </p:nvSpPr>
              <p:spPr bwMode="auto">
                <a:xfrm>
                  <a:off x="4798" y="11113"/>
                  <a:ext cx="1" cy="549"/>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14" name="Line 201"/>
                <p:cNvSpPr>
                  <a:spLocks noChangeShapeType="1"/>
                </p:cNvSpPr>
                <p:nvPr/>
              </p:nvSpPr>
              <p:spPr bwMode="auto">
                <a:xfrm>
                  <a:off x="4787" y="11129"/>
                  <a:ext cx="250" cy="2"/>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15" name="Line 202"/>
                <p:cNvSpPr>
                  <a:spLocks noChangeShapeType="1"/>
                </p:cNvSpPr>
                <p:nvPr/>
              </p:nvSpPr>
              <p:spPr bwMode="auto">
                <a:xfrm>
                  <a:off x="4785" y="11645"/>
                  <a:ext cx="259" cy="2"/>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16" name="Arc 203"/>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grpSp>
          <p:sp>
            <p:nvSpPr>
              <p:cNvPr id="348" name="Freeform 204"/>
              <p:cNvSpPr>
                <a:spLocks/>
              </p:cNvSpPr>
              <p:nvPr/>
            </p:nvSpPr>
            <p:spPr bwMode="auto">
              <a:xfrm>
                <a:off x="2973" y="3354"/>
                <a:ext cx="1364" cy="25"/>
              </a:xfrm>
              <a:custGeom>
                <a:avLst/>
                <a:gdLst>
                  <a:gd name="T0" fmla="*/ 0 w 1884"/>
                  <a:gd name="T1" fmla="*/ 0 h 58"/>
                  <a:gd name="T2" fmla="*/ 66 w 1884"/>
                  <a:gd name="T3" fmla="*/ 1 h 58"/>
                  <a:gd name="T4" fmla="*/ 151 w 1884"/>
                  <a:gd name="T5" fmla="*/ 2 h 58"/>
                  <a:gd name="T6" fmla="*/ 221 w 1884"/>
                  <a:gd name="T7" fmla="*/ 2 h 58"/>
                  <a:gd name="T8" fmla="*/ 287 w 1884"/>
                  <a:gd name="T9" fmla="*/ 2 h 58"/>
                  <a:gd name="T10" fmla="*/ 354 w 1884"/>
                  <a:gd name="T11" fmla="*/ 2 h 58"/>
                  <a:gd name="T12" fmla="*/ 423 w 1884"/>
                  <a:gd name="T13" fmla="*/ 1 h 58"/>
                  <a:gd name="T14" fmla="*/ 478 w 1884"/>
                  <a:gd name="T15" fmla="*/ 0 h 58"/>
                  <a:gd name="T16" fmla="*/ 518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339933"/>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49" name="Freeform 205"/>
              <p:cNvSpPr>
                <a:spLocks/>
              </p:cNvSpPr>
              <p:nvPr/>
            </p:nvSpPr>
            <p:spPr bwMode="auto">
              <a:xfrm flipV="1">
                <a:off x="2972" y="3451"/>
                <a:ext cx="1365" cy="25"/>
              </a:xfrm>
              <a:custGeom>
                <a:avLst/>
                <a:gdLst>
                  <a:gd name="T0" fmla="*/ 0 w 1884"/>
                  <a:gd name="T1" fmla="*/ 0 h 58"/>
                  <a:gd name="T2" fmla="*/ 66 w 1884"/>
                  <a:gd name="T3" fmla="*/ 1 h 58"/>
                  <a:gd name="T4" fmla="*/ 151 w 1884"/>
                  <a:gd name="T5" fmla="*/ 2 h 58"/>
                  <a:gd name="T6" fmla="*/ 222 w 1884"/>
                  <a:gd name="T7" fmla="*/ 2 h 58"/>
                  <a:gd name="T8" fmla="*/ 288 w 1884"/>
                  <a:gd name="T9" fmla="*/ 2 h 58"/>
                  <a:gd name="T10" fmla="*/ 356 w 1884"/>
                  <a:gd name="T11" fmla="*/ 2 h 58"/>
                  <a:gd name="T12" fmla="*/ 424 w 1884"/>
                  <a:gd name="T13" fmla="*/ 1 h 58"/>
                  <a:gd name="T14" fmla="*/ 478 w 1884"/>
                  <a:gd name="T15" fmla="*/ 0 h 58"/>
                  <a:gd name="T16" fmla="*/ 519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339933"/>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50" name="Freeform 206"/>
              <p:cNvSpPr>
                <a:spLocks/>
              </p:cNvSpPr>
              <p:nvPr/>
            </p:nvSpPr>
            <p:spPr bwMode="auto">
              <a:xfrm rot="2663462">
                <a:off x="2906" y="3348"/>
                <a:ext cx="137" cy="136"/>
              </a:xfrm>
              <a:custGeom>
                <a:avLst/>
                <a:gdLst>
                  <a:gd name="T0" fmla="*/ 1 w 205"/>
                  <a:gd name="T1" fmla="*/ 1 h 204"/>
                  <a:gd name="T2" fmla="*/ 4 w 205"/>
                  <a:gd name="T3" fmla="*/ 14 h 204"/>
                  <a:gd name="T4" fmla="*/ 17 w 205"/>
                  <a:gd name="T5" fmla="*/ 28 h 204"/>
                  <a:gd name="T6" fmla="*/ 31 w 205"/>
                  <a:gd name="T7" fmla="*/ 37 h 204"/>
                  <a:gd name="T8" fmla="*/ 41 w 205"/>
                  <a:gd name="T9" fmla="*/ 38 h 204"/>
                  <a:gd name="T10" fmla="*/ 34 w 205"/>
                  <a:gd name="T11" fmla="*/ 23 h 204"/>
                  <a:gd name="T12" fmla="*/ 23 w 205"/>
                  <a:gd name="T13" fmla="*/ 12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endParaRPr lang="ja-JP" altLang="en-US" sz="1400"/>
              </a:p>
            </p:txBody>
          </p:sp>
          <p:sp>
            <p:nvSpPr>
              <p:cNvPr id="351" name="Freeform 207"/>
              <p:cNvSpPr>
                <a:spLocks/>
              </p:cNvSpPr>
              <p:nvPr/>
            </p:nvSpPr>
            <p:spPr bwMode="auto">
              <a:xfrm>
                <a:off x="3094" y="3354"/>
                <a:ext cx="1265" cy="125"/>
              </a:xfrm>
              <a:custGeom>
                <a:avLst/>
                <a:gdLst>
                  <a:gd name="T0" fmla="*/ 1 w 3705"/>
                  <a:gd name="T1" fmla="*/ 0 h 365"/>
                  <a:gd name="T2" fmla="*/ 0 w 3705"/>
                  <a:gd name="T3" fmla="*/ 2 h 365"/>
                  <a:gd name="T4" fmla="*/ 1 w 3705"/>
                  <a:gd name="T5" fmla="*/ 4 h 365"/>
                  <a:gd name="T6" fmla="*/ 2 w 3705"/>
                  <a:gd name="T7" fmla="*/ 4 h 365"/>
                  <a:gd name="T8" fmla="*/ 10 w 3705"/>
                  <a:gd name="T9" fmla="*/ 4 h 365"/>
                  <a:gd name="T10" fmla="*/ 22 w 3705"/>
                  <a:gd name="T11" fmla="*/ 4 h 365"/>
                  <a:gd name="T12" fmla="*/ 36 w 3705"/>
                  <a:gd name="T13" fmla="*/ 4 h 365"/>
                  <a:gd name="T14" fmla="*/ 45 w 3705"/>
                  <a:gd name="T15" fmla="*/ 4 h 365"/>
                  <a:gd name="T16" fmla="*/ 50 w 3705"/>
                  <a:gd name="T17" fmla="*/ 5 h 365"/>
                  <a:gd name="T18" fmla="*/ 50 w 3705"/>
                  <a:gd name="T19" fmla="*/ 3 h 365"/>
                  <a:gd name="T20" fmla="*/ 50 w 3705"/>
                  <a:gd name="T21" fmla="*/ 2 h 365"/>
                  <a:gd name="T22" fmla="*/ 50 w 3705"/>
                  <a:gd name="T23" fmla="*/ 0 h 365"/>
                  <a:gd name="T24" fmla="*/ 50 w 3705"/>
                  <a:gd name="T25" fmla="*/ 0 h 365"/>
                  <a:gd name="T26" fmla="*/ 49 w 3705"/>
                  <a:gd name="T27" fmla="*/ 0 h 365"/>
                  <a:gd name="T28" fmla="*/ 41 w 3705"/>
                  <a:gd name="T29" fmla="*/ 1 h 365"/>
                  <a:gd name="T30" fmla="*/ 26 w 3705"/>
                  <a:gd name="T31" fmla="*/ 1 h 365"/>
                  <a:gd name="T32" fmla="*/ 14 w 3705"/>
                  <a:gd name="T33" fmla="*/ 1 h 365"/>
                  <a:gd name="T34" fmla="*/ 4 w 3705"/>
                  <a:gd name="T35" fmla="*/ 1 h 365"/>
                  <a:gd name="T36" fmla="*/ 1 w 3705"/>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a:solidFill>
                  <a:srgbClr val="339933"/>
                </a:solidFill>
                <a:round/>
                <a:headEnd/>
                <a:tailEnd/>
              </a:ln>
            </p:spPr>
            <p:txBody>
              <a:bodyPr lIns="74295" tIns="8890" rIns="74295" bIns="8890"/>
              <a:lstStyle/>
              <a:p>
                <a:endParaRPr lang="ja-JP" altLang="en-US" sz="1400"/>
              </a:p>
            </p:txBody>
          </p:sp>
          <p:sp>
            <p:nvSpPr>
              <p:cNvPr id="352" name="Freeform 208"/>
              <p:cNvSpPr>
                <a:spLocks/>
              </p:cNvSpPr>
              <p:nvPr/>
            </p:nvSpPr>
            <p:spPr bwMode="auto">
              <a:xfrm>
                <a:off x="2843" y="3342"/>
                <a:ext cx="284" cy="143"/>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7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7 w 835"/>
                  <a:gd name="T47" fmla="*/ 5 h 420"/>
                  <a:gd name="T48" fmla="*/ 6 w 835"/>
                  <a:gd name="T49" fmla="*/ 5 h 420"/>
                  <a:gd name="T50" fmla="*/ 5 w 835"/>
                  <a:gd name="T51" fmla="*/ 5 h 420"/>
                  <a:gd name="T52" fmla="*/ 5 w 835"/>
                  <a:gd name="T53" fmla="*/ 5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a:solidFill>
                  <a:srgbClr val="00FF00"/>
                </a:solidFill>
                <a:round/>
                <a:headEnd/>
                <a:tailEnd/>
              </a:ln>
            </p:spPr>
            <p:txBody>
              <a:bodyPr lIns="74295" tIns="8890" rIns="74295" bIns="8890"/>
              <a:lstStyle/>
              <a:p>
                <a:endParaRPr lang="ja-JP" altLang="en-US" sz="1400"/>
              </a:p>
            </p:txBody>
          </p:sp>
          <p:sp>
            <p:nvSpPr>
              <p:cNvPr id="353" name="Arc 209"/>
              <p:cNvSpPr>
                <a:spLocks/>
              </p:cNvSpPr>
              <p:nvPr/>
            </p:nvSpPr>
            <p:spPr bwMode="auto">
              <a:xfrm rot="6937498">
                <a:off x="2785" y="3206"/>
                <a:ext cx="183" cy="212"/>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54" name="Arc 210"/>
              <p:cNvSpPr>
                <a:spLocks/>
              </p:cNvSpPr>
              <p:nvPr/>
            </p:nvSpPr>
            <p:spPr bwMode="auto">
              <a:xfrm rot="14662502" flipV="1">
                <a:off x="2785" y="3411"/>
                <a:ext cx="185" cy="211"/>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55" name="Freeform 211"/>
              <p:cNvSpPr>
                <a:spLocks/>
              </p:cNvSpPr>
              <p:nvPr/>
            </p:nvSpPr>
            <p:spPr bwMode="auto">
              <a:xfrm flipH="1">
                <a:off x="4330" y="3294"/>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endParaRPr lang="ja-JP" altLang="en-US" sz="1400"/>
              </a:p>
            </p:txBody>
          </p:sp>
          <p:sp>
            <p:nvSpPr>
              <p:cNvPr id="356" name="Line 212"/>
              <p:cNvSpPr>
                <a:spLocks noChangeShapeType="1"/>
              </p:cNvSpPr>
              <p:nvPr/>
            </p:nvSpPr>
            <p:spPr bwMode="auto">
              <a:xfrm flipH="1">
                <a:off x="4437" y="3285"/>
                <a:ext cx="0" cy="25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57" name="Line 213"/>
              <p:cNvSpPr>
                <a:spLocks noChangeShapeType="1"/>
              </p:cNvSpPr>
              <p:nvPr/>
            </p:nvSpPr>
            <p:spPr bwMode="auto">
              <a:xfrm flipH="1">
                <a:off x="4328" y="3292"/>
                <a:ext cx="114"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58" name="Line 214"/>
              <p:cNvSpPr>
                <a:spLocks noChangeShapeType="1"/>
              </p:cNvSpPr>
              <p:nvPr/>
            </p:nvSpPr>
            <p:spPr bwMode="auto">
              <a:xfrm flipH="1">
                <a:off x="4325" y="3528"/>
                <a:ext cx="118"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59" name="Arc 215"/>
              <p:cNvSpPr>
                <a:spLocks/>
              </p:cNvSpPr>
              <p:nvPr/>
            </p:nvSpPr>
            <p:spPr bwMode="auto">
              <a:xfrm rot="8071501" flipH="1">
                <a:off x="4068" y="3248"/>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60" name="Freeform 216"/>
              <p:cNvSpPr>
                <a:spLocks/>
              </p:cNvSpPr>
              <p:nvPr/>
            </p:nvSpPr>
            <p:spPr bwMode="auto">
              <a:xfrm>
                <a:off x="3032" y="3298"/>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endParaRPr lang="ja-JP" altLang="en-US" sz="1400"/>
              </a:p>
            </p:txBody>
          </p:sp>
          <p:sp>
            <p:nvSpPr>
              <p:cNvPr id="361" name="Line 217"/>
              <p:cNvSpPr>
                <a:spLocks noChangeShapeType="1"/>
              </p:cNvSpPr>
              <p:nvPr/>
            </p:nvSpPr>
            <p:spPr bwMode="auto">
              <a:xfrm>
                <a:off x="3031" y="3289"/>
                <a:ext cx="0" cy="25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62" name="Line 218"/>
              <p:cNvSpPr>
                <a:spLocks noChangeShapeType="1"/>
              </p:cNvSpPr>
              <p:nvPr/>
            </p:nvSpPr>
            <p:spPr bwMode="auto">
              <a:xfrm>
                <a:off x="3025" y="3532"/>
                <a:ext cx="118"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63" name="Arc 219"/>
              <p:cNvSpPr>
                <a:spLocks/>
              </p:cNvSpPr>
              <p:nvPr/>
            </p:nvSpPr>
            <p:spPr bwMode="auto">
              <a:xfrm rot="-8071501">
                <a:off x="3084" y="3252"/>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364" name="Arc 220"/>
              <p:cNvSpPr>
                <a:spLocks/>
              </p:cNvSpPr>
              <p:nvPr/>
            </p:nvSpPr>
            <p:spPr bwMode="auto">
              <a:xfrm rot="2663462" flipH="1" flipV="1">
                <a:off x="2911" y="3301"/>
                <a:ext cx="222" cy="225"/>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65" name="Arc 221"/>
              <p:cNvSpPr>
                <a:spLocks/>
              </p:cNvSpPr>
              <p:nvPr/>
            </p:nvSpPr>
            <p:spPr bwMode="auto">
              <a:xfrm rot="2663462">
                <a:off x="2813" y="3307"/>
                <a:ext cx="221"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66" name="Arc 222"/>
              <p:cNvSpPr>
                <a:spLocks/>
              </p:cNvSpPr>
              <p:nvPr/>
            </p:nvSpPr>
            <p:spPr bwMode="auto">
              <a:xfrm rot="2663462">
                <a:off x="2787" y="3370"/>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67" name="Arc 223"/>
              <p:cNvSpPr>
                <a:spLocks/>
              </p:cNvSpPr>
              <p:nvPr/>
            </p:nvSpPr>
            <p:spPr bwMode="auto">
              <a:xfrm rot="2663462" flipH="1" flipV="1">
                <a:off x="2870" y="3369"/>
                <a:ext cx="89" cy="89"/>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68" name="Line 224"/>
              <p:cNvSpPr>
                <a:spLocks noChangeShapeType="1"/>
              </p:cNvSpPr>
              <p:nvPr/>
            </p:nvSpPr>
            <p:spPr bwMode="auto">
              <a:xfrm rot="1807332" flipV="1">
                <a:off x="2781" y="2785"/>
                <a:ext cx="1" cy="674"/>
              </a:xfrm>
              <a:prstGeom prst="line">
                <a:avLst/>
              </a:prstGeom>
              <a:noFill/>
              <a:ln w="57150">
                <a:solidFill>
                  <a:srgbClr val="00FF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69" name="Freeform 225"/>
              <p:cNvSpPr>
                <a:spLocks/>
              </p:cNvSpPr>
              <p:nvPr/>
            </p:nvSpPr>
            <p:spPr bwMode="auto">
              <a:xfrm rot="-3592668">
                <a:off x="2718" y="3147"/>
                <a:ext cx="50" cy="89"/>
              </a:xfrm>
              <a:custGeom>
                <a:avLst/>
                <a:gdLst>
                  <a:gd name="T0" fmla="*/ 0 w 183"/>
                  <a:gd name="T1" fmla="*/ 0 h 331"/>
                  <a:gd name="T2" fmla="*/ 1 w 183"/>
                  <a:gd name="T3" fmla="*/ 0 h 331"/>
                  <a:gd name="T4" fmla="*/ 1 w 183"/>
                  <a:gd name="T5" fmla="*/ 1 h 331"/>
                  <a:gd name="T6" fmla="*/ 1 w 183"/>
                  <a:gd name="T7" fmla="*/ 1 h 331"/>
                  <a:gd name="T8" fmla="*/ 1 w 183"/>
                  <a:gd name="T9" fmla="*/ 2 h 331"/>
                  <a:gd name="T10" fmla="*/ 1 w 183"/>
                  <a:gd name="T11" fmla="*/ 2 h 331"/>
                  <a:gd name="T12" fmla="*/ 0 w 183"/>
                  <a:gd name="T13" fmla="*/ 2 h 331"/>
                  <a:gd name="T14" fmla="*/ 0 w 183"/>
                  <a:gd name="T15" fmla="*/ 2 h 331"/>
                  <a:gd name="T16" fmla="*/ 0 w 183"/>
                  <a:gd name="T17" fmla="*/ 1 h 331"/>
                  <a:gd name="T18" fmla="*/ 0 w 183"/>
                  <a:gd name="T19" fmla="*/ 1 h 331"/>
                  <a:gd name="T20" fmla="*/ 0 w 183"/>
                  <a:gd name="T21" fmla="*/ 0 h 331"/>
                  <a:gd name="T22" fmla="*/ 0 w 183"/>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
                  <a:gd name="T37" fmla="*/ 0 h 331"/>
                  <a:gd name="T38" fmla="*/ 183 w 183"/>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vert="eaVert" lIns="74295" tIns="8890" rIns="74295" bIns="8890"/>
              <a:lstStyle/>
              <a:p>
                <a:endParaRPr lang="ja-JP" altLang="en-US" sz="1400"/>
              </a:p>
            </p:txBody>
          </p:sp>
          <p:sp>
            <p:nvSpPr>
              <p:cNvPr id="370" name="Line 226"/>
              <p:cNvSpPr>
                <a:spLocks noChangeShapeType="1"/>
              </p:cNvSpPr>
              <p:nvPr/>
            </p:nvSpPr>
            <p:spPr bwMode="auto">
              <a:xfrm rot="-3592668">
                <a:off x="2687" y="3170"/>
                <a:ext cx="43"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71" name="Line 227"/>
              <p:cNvSpPr>
                <a:spLocks noChangeShapeType="1"/>
              </p:cNvSpPr>
              <p:nvPr/>
            </p:nvSpPr>
            <p:spPr bwMode="auto">
              <a:xfrm rot="-3592668">
                <a:off x="2759" y="3209"/>
                <a:ext cx="43"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372" name="Group 228"/>
              <p:cNvGrpSpPr>
                <a:grpSpLocks/>
              </p:cNvGrpSpPr>
              <p:nvPr/>
            </p:nvGrpSpPr>
            <p:grpSpPr bwMode="auto">
              <a:xfrm rot="-3592668">
                <a:off x="2726" y="2737"/>
                <a:ext cx="378" cy="315"/>
                <a:chOff x="4785" y="11039"/>
                <a:chExt cx="829" cy="688"/>
              </a:xfrm>
            </p:grpSpPr>
            <p:sp>
              <p:nvSpPr>
                <p:cNvPr id="407" name="Freeform 229"/>
                <p:cNvSpPr>
                  <a:spLocks/>
                </p:cNvSpPr>
                <p:nvPr/>
              </p:nvSpPr>
              <p:spPr bwMode="auto">
                <a:xfrm>
                  <a:off x="4800" y="11132"/>
                  <a:ext cx="233" cy="513"/>
                </a:xfrm>
                <a:custGeom>
                  <a:avLst/>
                  <a:gdLst>
                    <a:gd name="T0" fmla="*/ 0 w 312"/>
                    <a:gd name="T1" fmla="*/ 0 h 687"/>
                    <a:gd name="T2" fmla="*/ 1 w 312"/>
                    <a:gd name="T3" fmla="*/ 214 h 687"/>
                    <a:gd name="T4" fmla="*/ 97 w 312"/>
                    <a:gd name="T5" fmla="*/ 214 h 687"/>
                    <a:gd name="T6" fmla="*/ 81 w 312"/>
                    <a:gd name="T7" fmla="*/ 155 h 687"/>
                    <a:gd name="T8" fmla="*/ 76 w 312"/>
                    <a:gd name="T9" fmla="*/ 108 h 687"/>
                    <a:gd name="T10" fmla="*/ 81 w 312"/>
                    <a:gd name="T11" fmla="*/ 54 h 687"/>
                    <a:gd name="T12" fmla="*/ 96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vert="eaVert" lIns="74295" tIns="8890" rIns="74295" bIns="8890"/>
                <a:lstStyle/>
                <a:p>
                  <a:endParaRPr lang="ja-JP" altLang="en-US" sz="1400"/>
                </a:p>
              </p:txBody>
            </p:sp>
            <p:sp>
              <p:nvSpPr>
                <p:cNvPr id="408" name="Line 230"/>
                <p:cNvSpPr>
                  <a:spLocks noChangeShapeType="1"/>
                </p:cNvSpPr>
                <p:nvPr/>
              </p:nvSpPr>
              <p:spPr bwMode="auto">
                <a:xfrm>
                  <a:off x="4798" y="11113"/>
                  <a:ext cx="1" cy="549"/>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09" name="Line 231"/>
                <p:cNvSpPr>
                  <a:spLocks noChangeShapeType="1"/>
                </p:cNvSpPr>
                <p:nvPr/>
              </p:nvSpPr>
              <p:spPr bwMode="auto">
                <a:xfrm>
                  <a:off x="4787" y="11129"/>
                  <a:ext cx="250" cy="2"/>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10" name="Line 232"/>
                <p:cNvSpPr>
                  <a:spLocks noChangeShapeType="1"/>
                </p:cNvSpPr>
                <p:nvPr/>
              </p:nvSpPr>
              <p:spPr bwMode="auto">
                <a:xfrm>
                  <a:off x="4785" y="11645"/>
                  <a:ext cx="259" cy="2"/>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411" name="Arc 233"/>
                <p:cNvSpPr>
                  <a:spLocks/>
                </p:cNvSpPr>
                <p:nvPr/>
              </p:nvSpPr>
              <p:spPr bwMode="auto">
                <a:xfrm rot="-8071501">
                  <a:off x="4917" y="11030"/>
                  <a:ext cx="688" cy="706"/>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grpSp>
          <p:sp>
            <p:nvSpPr>
              <p:cNvPr id="373" name="Freeform 234"/>
              <p:cNvSpPr>
                <a:spLocks/>
              </p:cNvSpPr>
              <p:nvPr/>
            </p:nvSpPr>
            <p:spPr bwMode="auto">
              <a:xfrm rot="-3592668">
                <a:off x="2414" y="2477"/>
                <a:ext cx="1364" cy="25"/>
              </a:xfrm>
              <a:custGeom>
                <a:avLst/>
                <a:gdLst>
                  <a:gd name="T0" fmla="*/ 0 w 1884"/>
                  <a:gd name="T1" fmla="*/ 0 h 58"/>
                  <a:gd name="T2" fmla="*/ 66 w 1884"/>
                  <a:gd name="T3" fmla="*/ 1 h 58"/>
                  <a:gd name="T4" fmla="*/ 151 w 1884"/>
                  <a:gd name="T5" fmla="*/ 2 h 58"/>
                  <a:gd name="T6" fmla="*/ 221 w 1884"/>
                  <a:gd name="T7" fmla="*/ 2 h 58"/>
                  <a:gd name="T8" fmla="*/ 287 w 1884"/>
                  <a:gd name="T9" fmla="*/ 2 h 58"/>
                  <a:gd name="T10" fmla="*/ 354 w 1884"/>
                  <a:gd name="T11" fmla="*/ 2 h 58"/>
                  <a:gd name="T12" fmla="*/ 423 w 1884"/>
                  <a:gd name="T13" fmla="*/ 1 h 58"/>
                  <a:gd name="T14" fmla="*/ 478 w 1884"/>
                  <a:gd name="T15" fmla="*/ 0 h 58"/>
                  <a:gd name="T16" fmla="*/ 518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339933"/>
                </a:solidFill>
                <a:round/>
                <a:headEnd/>
                <a:tailEnd/>
              </a:ln>
              <a:extLst>
                <a:ext uri="{909E8E84-426E-40dd-AFC4-6F175D3DCCD1}">
                  <a14:hiddenFill xmlns:a14="http://schemas.microsoft.com/office/drawing/2010/main" xmlns="">
                    <a:solidFill>
                      <a:srgbClr val="FFFFFF"/>
                    </a:solidFill>
                  </a14:hiddenFill>
                </a:ext>
              </a:extLst>
            </p:spPr>
            <p:txBody>
              <a:bodyPr vert="eaVert" lIns="74295" tIns="8890" rIns="74295" bIns="8890"/>
              <a:lstStyle/>
              <a:p>
                <a:endParaRPr lang="ja-JP" altLang="en-US" sz="1400"/>
              </a:p>
            </p:txBody>
          </p:sp>
          <p:sp>
            <p:nvSpPr>
              <p:cNvPr id="374" name="Freeform 235"/>
              <p:cNvSpPr>
                <a:spLocks/>
              </p:cNvSpPr>
              <p:nvPr/>
            </p:nvSpPr>
            <p:spPr bwMode="auto">
              <a:xfrm rot="18007332" flipV="1">
                <a:off x="2496" y="2526"/>
                <a:ext cx="1365" cy="25"/>
              </a:xfrm>
              <a:custGeom>
                <a:avLst/>
                <a:gdLst>
                  <a:gd name="T0" fmla="*/ 0 w 1884"/>
                  <a:gd name="T1" fmla="*/ 0 h 58"/>
                  <a:gd name="T2" fmla="*/ 66 w 1884"/>
                  <a:gd name="T3" fmla="*/ 1 h 58"/>
                  <a:gd name="T4" fmla="*/ 151 w 1884"/>
                  <a:gd name="T5" fmla="*/ 2 h 58"/>
                  <a:gd name="T6" fmla="*/ 222 w 1884"/>
                  <a:gd name="T7" fmla="*/ 2 h 58"/>
                  <a:gd name="T8" fmla="*/ 288 w 1884"/>
                  <a:gd name="T9" fmla="*/ 2 h 58"/>
                  <a:gd name="T10" fmla="*/ 356 w 1884"/>
                  <a:gd name="T11" fmla="*/ 2 h 58"/>
                  <a:gd name="T12" fmla="*/ 424 w 1884"/>
                  <a:gd name="T13" fmla="*/ 1 h 58"/>
                  <a:gd name="T14" fmla="*/ 478 w 1884"/>
                  <a:gd name="T15" fmla="*/ 0 h 58"/>
                  <a:gd name="T16" fmla="*/ 519 w 188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84"/>
                  <a:gd name="T28" fmla="*/ 0 h 58"/>
                  <a:gd name="T29" fmla="*/ 1884 w 188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a:solidFill>
                  <a:srgbClr val="339933"/>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75" name="Freeform 236"/>
              <p:cNvSpPr>
                <a:spLocks/>
              </p:cNvSpPr>
              <p:nvPr/>
            </p:nvSpPr>
            <p:spPr bwMode="auto">
              <a:xfrm rot="-929206">
                <a:off x="2728" y="3035"/>
                <a:ext cx="137" cy="136"/>
              </a:xfrm>
              <a:custGeom>
                <a:avLst/>
                <a:gdLst>
                  <a:gd name="T0" fmla="*/ 1 w 205"/>
                  <a:gd name="T1" fmla="*/ 1 h 204"/>
                  <a:gd name="T2" fmla="*/ 4 w 205"/>
                  <a:gd name="T3" fmla="*/ 14 h 204"/>
                  <a:gd name="T4" fmla="*/ 17 w 205"/>
                  <a:gd name="T5" fmla="*/ 28 h 204"/>
                  <a:gd name="T6" fmla="*/ 31 w 205"/>
                  <a:gd name="T7" fmla="*/ 37 h 204"/>
                  <a:gd name="T8" fmla="*/ 41 w 205"/>
                  <a:gd name="T9" fmla="*/ 38 h 204"/>
                  <a:gd name="T10" fmla="*/ 34 w 205"/>
                  <a:gd name="T11" fmla="*/ 23 h 204"/>
                  <a:gd name="T12" fmla="*/ 23 w 205"/>
                  <a:gd name="T13" fmla="*/ 12 h 204"/>
                  <a:gd name="T14" fmla="*/ 13 w 205"/>
                  <a:gd name="T15" fmla="*/ 6 h 204"/>
                  <a:gd name="T16" fmla="*/ 1 w 205"/>
                  <a:gd name="T17" fmla="*/ 1 h 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5"/>
                  <a:gd name="T28" fmla="*/ 0 h 204"/>
                  <a:gd name="T29" fmla="*/ 205 w 205"/>
                  <a:gd name="T30" fmla="*/ 204 h 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endParaRPr lang="ja-JP" altLang="en-US" sz="1400"/>
              </a:p>
            </p:txBody>
          </p:sp>
          <p:sp>
            <p:nvSpPr>
              <p:cNvPr id="376" name="Freeform 237"/>
              <p:cNvSpPr>
                <a:spLocks/>
              </p:cNvSpPr>
              <p:nvPr/>
            </p:nvSpPr>
            <p:spPr bwMode="auto">
              <a:xfrm rot="-3592668">
                <a:off x="2545" y="2380"/>
                <a:ext cx="1264" cy="125"/>
              </a:xfrm>
              <a:custGeom>
                <a:avLst/>
                <a:gdLst>
                  <a:gd name="T0" fmla="*/ 1 w 3705"/>
                  <a:gd name="T1" fmla="*/ 0 h 365"/>
                  <a:gd name="T2" fmla="*/ 0 w 3705"/>
                  <a:gd name="T3" fmla="*/ 2 h 365"/>
                  <a:gd name="T4" fmla="*/ 1 w 3705"/>
                  <a:gd name="T5" fmla="*/ 4 h 365"/>
                  <a:gd name="T6" fmla="*/ 2 w 3705"/>
                  <a:gd name="T7" fmla="*/ 4 h 365"/>
                  <a:gd name="T8" fmla="*/ 10 w 3705"/>
                  <a:gd name="T9" fmla="*/ 4 h 365"/>
                  <a:gd name="T10" fmla="*/ 22 w 3705"/>
                  <a:gd name="T11" fmla="*/ 4 h 365"/>
                  <a:gd name="T12" fmla="*/ 35 w 3705"/>
                  <a:gd name="T13" fmla="*/ 4 h 365"/>
                  <a:gd name="T14" fmla="*/ 45 w 3705"/>
                  <a:gd name="T15" fmla="*/ 4 h 365"/>
                  <a:gd name="T16" fmla="*/ 49 w 3705"/>
                  <a:gd name="T17" fmla="*/ 5 h 365"/>
                  <a:gd name="T18" fmla="*/ 50 w 3705"/>
                  <a:gd name="T19" fmla="*/ 3 h 365"/>
                  <a:gd name="T20" fmla="*/ 50 w 3705"/>
                  <a:gd name="T21" fmla="*/ 2 h 365"/>
                  <a:gd name="T22" fmla="*/ 50 w 3705"/>
                  <a:gd name="T23" fmla="*/ 0 h 365"/>
                  <a:gd name="T24" fmla="*/ 49 w 3705"/>
                  <a:gd name="T25" fmla="*/ 0 h 365"/>
                  <a:gd name="T26" fmla="*/ 49 w 3705"/>
                  <a:gd name="T27" fmla="*/ 0 h 365"/>
                  <a:gd name="T28" fmla="*/ 41 w 3705"/>
                  <a:gd name="T29" fmla="*/ 1 h 365"/>
                  <a:gd name="T30" fmla="*/ 26 w 3705"/>
                  <a:gd name="T31" fmla="*/ 1 h 365"/>
                  <a:gd name="T32" fmla="*/ 14 w 3705"/>
                  <a:gd name="T33" fmla="*/ 1 h 365"/>
                  <a:gd name="T34" fmla="*/ 4 w 3705"/>
                  <a:gd name="T35" fmla="*/ 1 h 365"/>
                  <a:gd name="T36" fmla="*/ 1 w 3705"/>
                  <a:gd name="T37" fmla="*/ 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05"/>
                  <a:gd name="T58" fmla="*/ 0 h 365"/>
                  <a:gd name="T59" fmla="*/ 3705 w 3705"/>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a:solidFill>
                  <a:srgbClr val="339933"/>
                </a:solidFill>
                <a:round/>
                <a:headEnd/>
                <a:tailEnd/>
              </a:ln>
            </p:spPr>
            <p:txBody>
              <a:bodyPr vert="eaVert" lIns="74295" tIns="8890" rIns="74295" bIns="8890"/>
              <a:lstStyle/>
              <a:p>
                <a:endParaRPr lang="ja-JP" altLang="en-US" sz="1400"/>
              </a:p>
            </p:txBody>
          </p:sp>
          <p:sp>
            <p:nvSpPr>
              <p:cNvPr id="377" name="Freeform 238"/>
              <p:cNvSpPr>
                <a:spLocks/>
              </p:cNvSpPr>
              <p:nvPr/>
            </p:nvSpPr>
            <p:spPr bwMode="auto">
              <a:xfrm rot="-3592668">
                <a:off x="2658" y="3021"/>
                <a:ext cx="284" cy="143"/>
              </a:xfrm>
              <a:custGeom>
                <a:avLst/>
                <a:gdLst>
                  <a:gd name="T0" fmla="*/ 0 w 835"/>
                  <a:gd name="T1" fmla="*/ 2 h 420"/>
                  <a:gd name="T2" fmla="*/ 1 w 835"/>
                  <a:gd name="T3" fmla="*/ 2 h 420"/>
                  <a:gd name="T4" fmla="*/ 2 w 835"/>
                  <a:gd name="T5" fmla="*/ 2 h 420"/>
                  <a:gd name="T6" fmla="*/ 3 w 835"/>
                  <a:gd name="T7" fmla="*/ 2 h 420"/>
                  <a:gd name="T8" fmla="*/ 4 w 835"/>
                  <a:gd name="T9" fmla="*/ 1 h 420"/>
                  <a:gd name="T10" fmla="*/ 4 w 835"/>
                  <a:gd name="T11" fmla="*/ 1 h 420"/>
                  <a:gd name="T12" fmla="*/ 5 w 835"/>
                  <a:gd name="T13" fmla="*/ 1 h 420"/>
                  <a:gd name="T14" fmla="*/ 5 w 835"/>
                  <a:gd name="T15" fmla="*/ 0 h 420"/>
                  <a:gd name="T16" fmla="*/ 5 w 835"/>
                  <a:gd name="T17" fmla="*/ 0 h 420"/>
                  <a:gd name="T18" fmla="*/ 6 w 835"/>
                  <a:gd name="T19" fmla="*/ 0 h 420"/>
                  <a:gd name="T20" fmla="*/ 7 w 835"/>
                  <a:gd name="T21" fmla="*/ 0 h 420"/>
                  <a:gd name="T22" fmla="*/ 10 w 835"/>
                  <a:gd name="T23" fmla="*/ 0 h 420"/>
                  <a:gd name="T24" fmla="*/ 11 w 835"/>
                  <a:gd name="T25" fmla="*/ 1 h 420"/>
                  <a:gd name="T26" fmla="*/ 11 w 835"/>
                  <a:gd name="T27" fmla="*/ 1 h 420"/>
                  <a:gd name="T28" fmla="*/ 11 w 835"/>
                  <a:gd name="T29" fmla="*/ 2 h 420"/>
                  <a:gd name="T30" fmla="*/ 11 w 835"/>
                  <a:gd name="T31" fmla="*/ 2 h 420"/>
                  <a:gd name="T32" fmla="*/ 11 w 835"/>
                  <a:gd name="T33" fmla="*/ 3 h 420"/>
                  <a:gd name="T34" fmla="*/ 11 w 835"/>
                  <a:gd name="T35" fmla="*/ 4 h 420"/>
                  <a:gd name="T36" fmla="*/ 11 w 835"/>
                  <a:gd name="T37" fmla="*/ 5 h 420"/>
                  <a:gd name="T38" fmla="*/ 11 w 835"/>
                  <a:gd name="T39" fmla="*/ 5 h 420"/>
                  <a:gd name="T40" fmla="*/ 11 w 835"/>
                  <a:gd name="T41" fmla="*/ 5 h 420"/>
                  <a:gd name="T42" fmla="*/ 10 w 835"/>
                  <a:gd name="T43" fmla="*/ 5 h 420"/>
                  <a:gd name="T44" fmla="*/ 9 w 835"/>
                  <a:gd name="T45" fmla="*/ 5 h 420"/>
                  <a:gd name="T46" fmla="*/ 7 w 835"/>
                  <a:gd name="T47" fmla="*/ 5 h 420"/>
                  <a:gd name="T48" fmla="*/ 6 w 835"/>
                  <a:gd name="T49" fmla="*/ 5 h 420"/>
                  <a:gd name="T50" fmla="*/ 5 w 835"/>
                  <a:gd name="T51" fmla="*/ 5 h 420"/>
                  <a:gd name="T52" fmla="*/ 5 w 835"/>
                  <a:gd name="T53" fmla="*/ 5 h 420"/>
                  <a:gd name="T54" fmla="*/ 4 w 835"/>
                  <a:gd name="T55" fmla="*/ 5 h 420"/>
                  <a:gd name="T56" fmla="*/ 4 w 835"/>
                  <a:gd name="T57" fmla="*/ 4 h 420"/>
                  <a:gd name="T58" fmla="*/ 3 w 835"/>
                  <a:gd name="T59" fmla="*/ 4 h 420"/>
                  <a:gd name="T60" fmla="*/ 3 w 835"/>
                  <a:gd name="T61" fmla="*/ 4 h 420"/>
                  <a:gd name="T62" fmla="*/ 2 w 835"/>
                  <a:gd name="T63" fmla="*/ 3 h 420"/>
                  <a:gd name="T64" fmla="*/ 1 w 835"/>
                  <a:gd name="T65" fmla="*/ 3 h 420"/>
                  <a:gd name="T66" fmla="*/ 1 w 835"/>
                  <a:gd name="T67" fmla="*/ 3 h 420"/>
                  <a:gd name="T68" fmla="*/ 0 w 835"/>
                  <a:gd name="T69" fmla="*/ 3 h 420"/>
                  <a:gd name="T70" fmla="*/ 0 w 835"/>
                  <a:gd name="T71" fmla="*/ 2 h 4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5"/>
                  <a:gd name="T109" fmla="*/ 0 h 420"/>
                  <a:gd name="T110" fmla="*/ 835 w 835"/>
                  <a:gd name="T111" fmla="*/ 420 h 4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a:solidFill>
                  <a:srgbClr val="00FF00"/>
                </a:solidFill>
                <a:round/>
                <a:headEnd/>
                <a:tailEnd/>
              </a:ln>
            </p:spPr>
            <p:txBody>
              <a:bodyPr vert="eaVert" lIns="74295" tIns="8890" rIns="74295" bIns="8890"/>
              <a:lstStyle/>
              <a:p>
                <a:endParaRPr lang="ja-JP" altLang="en-US" sz="1400"/>
              </a:p>
            </p:txBody>
          </p:sp>
          <p:sp>
            <p:nvSpPr>
              <p:cNvPr id="378" name="Arc 239"/>
              <p:cNvSpPr>
                <a:spLocks/>
              </p:cNvSpPr>
              <p:nvPr/>
            </p:nvSpPr>
            <p:spPr bwMode="auto">
              <a:xfrm rot="3344830">
                <a:off x="2566" y="3029"/>
                <a:ext cx="183" cy="211"/>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79" name="Arc 240"/>
              <p:cNvSpPr>
                <a:spLocks/>
              </p:cNvSpPr>
              <p:nvPr/>
            </p:nvSpPr>
            <p:spPr bwMode="auto">
              <a:xfrm rot="11069833" flipV="1">
                <a:off x="2743" y="3131"/>
                <a:ext cx="185" cy="211"/>
              </a:xfrm>
              <a:custGeom>
                <a:avLst/>
                <a:gdLst>
                  <a:gd name="T0" fmla="*/ 0 w 17311"/>
                  <a:gd name="T1" fmla="*/ 0 h 20060"/>
                  <a:gd name="T2" fmla="*/ 0 w 17311"/>
                  <a:gd name="T3" fmla="*/ 0 h 20060"/>
                  <a:gd name="T4" fmla="*/ 0 w 17311"/>
                  <a:gd name="T5" fmla="*/ 0 h 20060"/>
                  <a:gd name="T6" fmla="*/ 0 60000 65536"/>
                  <a:gd name="T7" fmla="*/ 0 60000 65536"/>
                  <a:gd name="T8" fmla="*/ 0 60000 65536"/>
                  <a:gd name="T9" fmla="*/ 0 w 17311"/>
                  <a:gd name="T10" fmla="*/ 0 h 20060"/>
                  <a:gd name="T11" fmla="*/ 17311 w 17311"/>
                  <a:gd name="T12" fmla="*/ 20060 h 20060"/>
                </a:gdLst>
                <a:ahLst/>
                <a:cxnLst>
                  <a:cxn ang="T6">
                    <a:pos x="T0" y="T1"/>
                  </a:cxn>
                  <a:cxn ang="T7">
                    <a:pos x="T2" y="T3"/>
                  </a:cxn>
                  <a:cxn ang="T8">
                    <a:pos x="T4" y="T5"/>
                  </a:cxn>
                </a:cxnLst>
                <a:rect l="T9" t="T10" r="T11" b="T12"/>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lnTo>
                      <a:pt x="8009" y="0"/>
                    </a:lnTo>
                    <a:close/>
                  </a:path>
                </a:pathLst>
              </a:custGeom>
              <a:noFill/>
              <a:ln w="28575">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80" name="Freeform 241"/>
              <p:cNvSpPr>
                <a:spLocks/>
              </p:cNvSpPr>
              <p:nvPr/>
            </p:nvSpPr>
            <p:spPr bwMode="auto">
              <a:xfrm rot="18007332" flipH="1">
                <a:off x="3446" y="1766"/>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vert="eaVert" lIns="74295" tIns="8890" rIns="74295" bIns="8890"/>
              <a:lstStyle/>
              <a:p>
                <a:endParaRPr lang="ja-JP" altLang="en-US" sz="1400"/>
              </a:p>
            </p:txBody>
          </p:sp>
          <p:sp>
            <p:nvSpPr>
              <p:cNvPr id="381" name="Line 242"/>
              <p:cNvSpPr>
                <a:spLocks noChangeShapeType="1"/>
              </p:cNvSpPr>
              <p:nvPr/>
            </p:nvSpPr>
            <p:spPr bwMode="auto">
              <a:xfrm rot="18007332" flipH="1">
                <a:off x="3526" y="1710"/>
                <a:ext cx="0" cy="25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2" name="Line 243"/>
              <p:cNvSpPr>
                <a:spLocks noChangeShapeType="1"/>
              </p:cNvSpPr>
              <p:nvPr/>
            </p:nvSpPr>
            <p:spPr bwMode="auto">
              <a:xfrm rot="18007332" flipH="1">
                <a:off x="3341" y="1821"/>
                <a:ext cx="114"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3" name="Line 244"/>
              <p:cNvSpPr>
                <a:spLocks noChangeShapeType="1"/>
              </p:cNvSpPr>
              <p:nvPr/>
            </p:nvSpPr>
            <p:spPr bwMode="auto">
              <a:xfrm rot="18007332" flipH="1">
                <a:off x="3543" y="1940"/>
                <a:ext cx="118"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4" name="Arc 245"/>
              <p:cNvSpPr>
                <a:spLocks/>
              </p:cNvSpPr>
              <p:nvPr/>
            </p:nvSpPr>
            <p:spPr bwMode="auto">
              <a:xfrm rot="4478833" flipH="1">
                <a:off x="3260" y="1857"/>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vert="eaVert" lIns="74295" tIns="8890" rIns="74295" bIns="8890"/>
              <a:lstStyle/>
              <a:p>
                <a:endParaRPr lang="ja-JP" altLang="en-US" sz="1400"/>
              </a:p>
            </p:txBody>
          </p:sp>
          <p:sp>
            <p:nvSpPr>
              <p:cNvPr id="385" name="Freeform 246"/>
              <p:cNvSpPr>
                <a:spLocks/>
              </p:cNvSpPr>
              <p:nvPr/>
            </p:nvSpPr>
            <p:spPr bwMode="auto">
              <a:xfrm rot="-3592668">
                <a:off x="2798" y="2889"/>
                <a:ext cx="106" cy="234"/>
              </a:xfrm>
              <a:custGeom>
                <a:avLst/>
                <a:gdLst>
                  <a:gd name="T0" fmla="*/ 0 w 312"/>
                  <a:gd name="T1" fmla="*/ 0 h 687"/>
                  <a:gd name="T2" fmla="*/ 0 w 312"/>
                  <a:gd name="T3" fmla="*/ 9 h 687"/>
                  <a:gd name="T4" fmla="*/ 4 w 312"/>
                  <a:gd name="T5" fmla="*/ 9 h 687"/>
                  <a:gd name="T6" fmla="*/ 3 w 312"/>
                  <a:gd name="T7" fmla="*/ 7 h 687"/>
                  <a:gd name="T8" fmla="*/ 3 w 312"/>
                  <a:gd name="T9" fmla="*/ 5 h 687"/>
                  <a:gd name="T10" fmla="*/ 3 w 312"/>
                  <a:gd name="T11" fmla="*/ 2 h 687"/>
                  <a:gd name="T12" fmla="*/ 4 w 312"/>
                  <a:gd name="T13" fmla="*/ 0 h 687"/>
                  <a:gd name="T14" fmla="*/ 0 w 312"/>
                  <a:gd name="T15" fmla="*/ 0 h 687"/>
                  <a:gd name="T16" fmla="*/ 0 60000 65536"/>
                  <a:gd name="T17" fmla="*/ 0 60000 65536"/>
                  <a:gd name="T18" fmla="*/ 0 60000 65536"/>
                  <a:gd name="T19" fmla="*/ 0 60000 65536"/>
                  <a:gd name="T20" fmla="*/ 0 60000 65536"/>
                  <a:gd name="T21" fmla="*/ 0 60000 65536"/>
                  <a:gd name="T22" fmla="*/ 0 60000 65536"/>
                  <a:gd name="T23" fmla="*/ 0 60000 65536"/>
                  <a:gd name="T24" fmla="*/ 0 w 312"/>
                  <a:gd name="T25" fmla="*/ 0 h 687"/>
                  <a:gd name="T26" fmla="*/ 312 w 312"/>
                  <a:gd name="T27" fmla="*/ 687 h 6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vert="eaVert" lIns="74295" tIns="8890" rIns="74295" bIns="8890"/>
              <a:lstStyle/>
              <a:p>
                <a:endParaRPr lang="ja-JP" altLang="en-US" sz="1400"/>
              </a:p>
            </p:txBody>
          </p:sp>
          <p:sp>
            <p:nvSpPr>
              <p:cNvPr id="386" name="Line 247"/>
              <p:cNvSpPr>
                <a:spLocks noChangeShapeType="1"/>
              </p:cNvSpPr>
              <p:nvPr/>
            </p:nvSpPr>
            <p:spPr bwMode="auto">
              <a:xfrm rot="-3592668">
                <a:off x="2824" y="2927"/>
                <a:ext cx="0" cy="25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7" name="Line 248"/>
              <p:cNvSpPr>
                <a:spLocks noChangeShapeType="1"/>
              </p:cNvSpPr>
              <p:nvPr/>
            </p:nvSpPr>
            <p:spPr bwMode="auto">
              <a:xfrm rot="-3592668">
                <a:off x="2691" y="2948"/>
                <a:ext cx="114"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8" name="Line 249"/>
              <p:cNvSpPr>
                <a:spLocks noChangeShapeType="1"/>
              </p:cNvSpPr>
              <p:nvPr/>
            </p:nvSpPr>
            <p:spPr bwMode="auto">
              <a:xfrm rot="-3592668">
                <a:off x="2894" y="3065"/>
                <a:ext cx="118" cy="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89" name="Arc 250"/>
              <p:cNvSpPr>
                <a:spLocks/>
              </p:cNvSpPr>
              <p:nvPr/>
            </p:nvSpPr>
            <p:spPr bwMode="auto">
              <a:xfrm rot="9935830">
                <a:off x="2771" y="2708"/>
                <a:ext cx="315" cy="322"/>
              </a:xfrm>
              <a:custGeom>
                <a:avLst/>
                <a:gdLst>
                  <a:gd name="T0" fmla="*/ 0 w 19558"/>
                  <a:gd name="T1" fmla="*/ 0 h 19786"/>
                  <a:gd name="T2" fmla="*/ 0 w 19558"/>
                  <a:gd name="T3" fmla="*/ 0 h 19786"/>
                  <a:gd name="T4" fmla="*/ 0 w 19558"/>
                  <a:gd name="T5" fmla="*/ 0 h 19786"/>
                  <a:gd name="T6" fmla="*/ 0 60000 65536"/>
                  <a:gd name="T7" fmla="*/ 0 60000 65536"/>
                  <a:gd name="T8" fmla="*/ 0 60000 65536"/>
                  <a:gd name="T9" fmla="*/ 0 w 19558"/>
                  <a:gd name="T10" fmla="*/ 0 h 19786"/>
                  <a:gd name="T11" fmla="*/ 19558 w 19558"/>
                  <a:gd name="T12" fmla="*/ 19786 h 19786"/>
                </a:gdLst>
                <a:ahLst/>
                <a:cxnLst>
                  <a:cxn ang="T6">
                    <a:pos x="T0" y="T1"/>
                  </a:cxn>
                  <a:cxn ang="T7">
                    <a:pos x="T2" y="T3"/>
                  </a:cxn>
                  <a:cxn ang="T8">
                    <a:pos x="T4" y="T5"/>
                  </a:cxn>
                </a:cxnLst>
                <a:rect l="T9" t="T10" r="T11" b="T12"/>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lnTo>
                      <a:pt x="8664"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90" name="Arc 251"/>
              <p:cNvSpPr>
                <a:spLocks/>
              </p:cNvSpPr>
              <p:nvPr/>
            </p:nvSpPr>
            <p:spPr bwMode="auto">
              <a:xfrm rot="-929206" flipH="1" flipV="1">
                <a:off x="2708" y="2948"/>
                <a:ext cx="222" cy="225"/>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91" name="Arc 252"/>
              <p:cNvSpPr>
                <a:spLocks/>
              </p:cNvSpPr>
              <p:nvPr/>
            </p:nvSpPr>
            <p:spPr bwMode="auto">
              <a:xfrm rot="-929206">
                <a:off x="2663" y="3036"/>
                <a:ext cx="221" cy="224"/>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92" name="Arc 253"/>
              <p:cNvSpPr>
                <a:spLocks/>
              </p:cNvSpPr>
              <p:nvPr/>
            </p:nvSpPr>
            <p:spPr bwMode="auto">
              <a:xfrm rot="-929206">
                <a:off x="2680" y="3182"/>
                <a:ext cx="88" cy="90"/>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p>
            </p:txBody>
          </p:sp>
          <p:sp>
            <p:nvSpPr>
              <p:cNvPr id="393" name="Arc 254"/>
              <p:cNvSpPr>
                <a:spLocks/>
              </p:cNvSpPr>
              <p:nvPr/>
            </p:nvSpPr>
            <p:spPr bwMode="auto">
              <a:xfrm rot="-929206" flipH="1" flipV="1">
                <a:off x="2720" y="3109"/>
                <a:ext cx="89" cy="89"/>
              </a:xfrm>
              <a:custGeom>
                <a:avLst/>
                <a:gdLst>
                  <a:gd name="T0" fmla="*/ 0 w 20700"/>
                  <a:gd name="T1" fmla="*/ 0 h 20823"/>
                  <a:gd name="T2" fmla="*/ 0 w 20700"/>
                  <a:gd name="T3" fmla="*/ 0 h 20823"/>
                  <a:gd name="T4" fmla="*/ 0 w 20700"/>
                  <a:gd name="T5" fmla="*/ 0 h 20823"/>
                  <a:gd name="T6" fmla="*/ 0 60000 65536"/>
                  <a:gd name="T7" fmla="*/ 0 60000 65536"/>
                  <a:gd name="T8" fmla="*/ 0 60000 65536"/>
                  <a:gd name="T9" fmla="*/ 0 w 20700"/>
                  <a:gd name="T10" fmla="*/ 0 h 20823"/>
                  <a:gd name="T11" fmla="*/ 20700 w 20700"/>
                  <a:gd name="T12" fmla="*/ 20823 h 20823"/>
                </a:gdLst>
                <a:ahLst/>
                <a:cxnLst>
                  <a:cxn ang="T6">
                    <a:pos x="T0" y="T1"/>
                  </a:cxn>
                  <a:cxn ang="T7">
                    <a:pos x="T2" y="T3"/>
                  </a:cxn>
                  <a:cxn ang="T8">
                    <a:pos x="T4" y="T5"/>
                  </a:cxn>
                </a:cxnLst>
                <a:rect l="T9" t="T10" r="T11" b="T12"/>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lnTo>
                      <a:pt x="5742" y="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rot="10800000" lIns="74295" tIns="8890" rIns="74295" bIns="8890"/>
              <a:lstStyle/>
              <a:p>
                <a:endParaRPr lang="ja-JP" altLang="en-US" sz="1400"/>
              </a:p>
            </p:txBody>
          </p:sp>
          <p:sp>
            <p:nvSpPr>
              <p:cNvPr id="394" name="Line 255"/>
              <p:cNvSpPr>
                <a:spLocks noChangeShapeType="1"/>
              </p:cNvSpPr>
              <p:nvPr/>
            </p:nvSpPr>
            <p:spPr bwMode="auto">
              <a:xfrm>
                <a:off x="2772" y="3401"/>
                <a:ext cx="1" cy="328"/>
              </a:xfrm>
              <a:prstGeom prst="line">
                <a:avLst/>
              </a:prstGeom>
              <a:noFill/>
              <a:ln w="57150">
                <a:solidFill>
                  <a:srgbClr val="00FF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sp>
            <p:nvSpPr>
              <p:cNvPr id="395" name="Line 256"/>
              <p:cNvSpPr>
                <a:spLocks noChangeShapeType="1"/>
              </p:cNvSpPr>
              <p:nvPr/>
            </p:nvSpPr>
            <p:spPr bwMode="auto">
              <a:xfrm rot="7220284">
                <a:off x="2565" y="3033"/>
                <a:ext cx="0" cy="328"/>
              </a:xfrm>
              <a:prstGeom prst="line">
                <a:avLst/>
              </a:prstGeom>
              <a:noFill/>
              <a:ln w="57150">
                <a:solidFill>
                  <a:srgbClr val="00FF00"/>
                </a:solidFill>
                <a:round/>
                <a:headEnd/>
                <a:tailEnd/>
              </a:ln>
              <a:extLst>
                <a:ext uri="{909E8E84-426E-40dd-AFC4-6F175D3DCCD1}">
                  <a14:hiddenFill xmlns:a14="http://schemas.microsoft.com/office/drawing/2010/main" xmlns="">
                    <a:noFill/>
                  </a14:hiddenFill>
                </a:ext>
              </a:extLst>
            </p:spPr>
            <p:txBody>
              <a:bodyPr lIns="74295" tIns="8890" rIns="74295" bIns="8890"/>
              <a:lstStyle/>
              <a:p>
                <a:endParaRPr lang="ja-JP" altLang="en-US" sz="1400"/>
              </a:p>
            </p:txBody>
          </p:sp>
          <p:grpSp>
            <p:nvGrpSpPr>
              <p:cNvPr id="396" name="Group 257"/>
              <p:cNvGrpSpPr>
                <a:grpSpLocks/>
              </p:cNvGrpSpPr>
              <p:nvPr/>
            </p:nvGrpSpPr>
            <p:grpSpPr bwMode="auto">
              <a:xfrm rot="7253297">
                <a:off x="2312" y="3027"/>
                <a:ext cx="142" cy="114"/>
                <a:chOff x="5504" y="8144"/>
                <a:chExt cx="291" cy="236"/>
              </a:xfrm>
            </p:grpSpPr>
            <p:sp>
              <p:nvSpPr>
                <p:cNvPr id="405" name="Rectangle 258"/>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406" name="Rectangle 259"/>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grpSp>
          <p:grpSp>
            <p:nvGrpSpPr>
              <p:cNvPr id="397" name="Group 260"/>
              <p:cNvGrpSpPr>
                <a:grpSpLocks/>
              </p:cNvGrpSpPr>
              <p:nvPr/>
            </p:nvGrpSpPr>
            <p:grpSpPr bwMode="auto">
              <a:xfrm>
                <a:off x="2699" y="3715"/>
                <a:ext cx="141" cy="114"/>
                <a:chOff x="5504" y="8144"/>
                <a:chExt cx="291" cy="236"/>
              </a:xfrm>
            </p:grpSpPr>
            <p:sp>
              <p:nvSpPr>
                <p:cNvPr id="403" name="Rectangle 26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404" name="Rectangle 26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grpSp>
          <p:sp>
            <p:nvSpPr>
              <p:cNvPr id="398" name="Rectangle 263"/>
              <p:cNvSpPr>
                <a:spLocks noChangeArrowheads="1"/>
              </p:cNvSpPr>
              <p:nvPr/>
            </p:nvSpPr>
            <p:spPr bwMode="auto">
              <a:xfrm rot="3571960">
                <a:off x="2602" y="3317"/>
                <a:ext cx="27" cy="221"/>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399" name="Rectangle 264"/>
              <p:cNvSpPr>
                <a:spLocks noChangeArrowheads="1"/>
              </p:cNvSpPr>
              <p:nvPr/>
            </p:nvSpPr>
            <p:spPr bwMode="auto">
              <a:xfrm rot="2679310">
                <a:off x="2745" y="3359"/>
                <a:ext cx="25" cy="112"/>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400" name="Rectangle 265"/>
              <p:cNvSpPr>
                <a:spLocks noChangeArrowheads="1"/>
              </p:cNvSpPr>
              <p:nvPr/>
            </p:nvSpPr>
            <p:spPr bwMode="auto">
              <a:xfrm rot="4535559">
                <a:off x="2674" y="3225"/>
                <a:ext cx="24" cy="112"/>
              </a:xfrm>
              <a:prstGeom prst="rect">
                <a:avLst/>
              </a:prstGeom>
              <a:solidFill>
                <a:srgbClr val="00FFFF"/>
              </a:solidFill>
              <a:ln w="28575">
                <a:solidFill>
                  <a:srgbClr val="000000"/>
                </a:solidFill>
                <a:miter lim="800000"/>
                <a:headEnd/>
                <a:tailEnd/>
              </a:ln>
            </p:spPr>
            <p:txBody>
              <a:bodyPr lIns="74295" tIns="8890" rIns="74295" bIns="8890"/>
              <a:lstStyle/>
              <a:p>
                <a:endParaRPr lang="ja-JP" altLang="en-US" sz="1400">
                  <a:latin typeface="Calibri" charset="0"/>
                </a:endParaRPr>
              </a:p>
            </p:txBody>
          </p:sp>
          <p:sp>
            <p:nvSpPr>
              <p:cNvPr id="401" name="Oval 266"/>
              <p:cNvSpPr>
                <a:spLocks noChangeArrowheads="1"/>
              </p:cNvSpPr>
              <p:nvPr/>
            </p:nvSpPr>
            <p:spPr bwMode="auto">
              <a:xfrm>
                <a:off x="3159" y="917"/>
                <a:ext cx="1137" cy="1135"/>
              </a:xfrm>
              <a:prstGeom prst="ellipse">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latin typeface="Calibri" charset="0"/>
                </a:endParaRPr>
              </a:p>
            </p:txBody>
          </p:sp>
          <p:sp>
            <p:nvSpPr>
              <p:cNvPr id="402" name="Oval 267"/>
              <p:cNvSpPr>
                <a:spLocks noChangeArrowheads="1"/>
              </p:cNvSpPr>
              <p:nvPr/>
            </p:nvSpPr>
            <p:spPr bwMode="auto">
              <a:xfrm>
                <a:off x="4274" y="2846"/>
                <a:ext cx="1137" cy="1135"/>
              </a:xfrm>
              <a:prstGeom prst="ellipse">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74295" tIns="8890" rIns="74295" bIns="8890"/>
              <a:lstStyle/>
              <a:p>
                <a:endParaRPr lang="ja-JP" altLang="en-US" sz="1400">
                  <a:latin typeface="Calibri" charset="0"/>
                </a:endParaRPr>
              </a:p>
            </p:txBody>
          </p:sp>
        </p:grpSp>
        <p:sp>
          <p:nvSpPr>
            <p:cNvPr id="243" name="Text Box 268"/>
            <p:cNvSpPr txBox="1">
              <a:spLocks noChangeArrowheads="1"/>
            </p:cNvSpPr>
            <p:nvPr/>
          </p:nvSpPr>
          <p:spPr bwMode="auto">
            <a:xfrm>
              <a:off x="1698" y="2436"/>
              <a:ext cx="613"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4295" tIns="8890" rIns="74295" bIns="8890"/>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just"/>
              <a:r>
                <a:rPr lang="en-US" altLang="ja-JP" sz="1400" dirty="0">
                  <a:solidFill>
                    <a:srgbClr val="000000"/>
                  </a:solidFill>
                  <a:latin typeface="Arial" charset="0"/>
                </a:rPr>
                <a:t>Laser</a:t>
              </a:r>
              <a:endParaRPr lang="en-US" altLang="ja-JP" sz="1400" b="1" dirty="0">
                <a:latin typeface="Arial" charset="0"/>
              </a:endParaRPr>
            </a:p>
          </p:txBody>
        </p:sp>
        <p:sp>
          <p:nvSpPr>
            <p:cNvPr id="244" name="Text Box 269"/>
            <p:cNvSpPr txBox="1">
              <a:spLocks noChangeArrowheads="1"/>
            </p:cNvSpPr>
            <p:nvPr/>
          </p:nvSpPr>
          <p:spPr bwMode="auto">
            <a:xfrm>
              <a:off x="2350" y="1883"/>
              <a:ext cx="841" cy="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a:r>
                <a:rPr lang="en-US" altLang="ja-JP" sz="1400" dirty="0">
                  <a:solidFill>
                    <a:srgbClr val="000000"/>
                  </a:solidFill>
                  <a:latin typeface="Arial" charset="0"/>
                </a:rPr>
                <a:t>Photo-detector</a:t>
              </a:r>
              <a:endParaRPr lang="en-US" altLang="ja-JP" sz="1400" b="1" dirty="0">
                <a:latin typeface="Arial" charset="0"/>
              </a:endParaRPr>
            </a:p>
          </p:txBody>
        </p:sp>
        <p:sp>
          <p:nvSpPr>
            <p:cNvPr id="245" name="Text Box 507"/>
            <p:cNvSpPr txBox="1">
              <a:spLocks noChangeArrowheads="1"/>
            </p:cNvSpPr>
            <p:nvPr/>
          </p:nvSpPr>
          <p:spPr bwMode="auto">
            <a:xfrm>
              <a:off x="1594" y="1459"/>
              <a:ext cx="703" cy="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r>
                <a:rPr lang="en-US" altLang="ja-JP" sz="1400" dirty="0">
                  <a:solidFill>
                    <a:srgbClr val="000000"/>
                  </a:solidFill>
                  <a:latin typeface="Arial" charset="0"/>
                  <a:ea typeface="Osaka" charset="0"/>
                  <a:cs typeface="Osaka" charset="0"/>
                </a:rPr>
                <a:t>     mirror</a:t>
              </a:r>
            </a:p>
            <a:p>
              <a:r>
                <a:rPr lang="en-US" altLang="ja-JP" sz="1400" dirty="0">
                  <a:solidFill>
                    <a:srgbClr val="000000"/>
                  </a:solidFill>
                  <a:latin typeface="Arial" charset="0"/>
                  <a:ea typeface="Osaka" charset="0"/>
                  <a:cs typeface="Osaka" charset="0"/>
                </a:rPr>
                <a:t>(test mass)</a:t>
              </a:r>
              <a:endParaRPr lang="en-US" altLang="ja-JP" sz="1400" dirty="0">
                <a:solidFill>
                  <a:srgbClr val="000000"/>
                </a:solidFill>
                <a:latin typeface="Times" charset="0"/>
                <a:ea typeface="Osaka" charset="0"/>
                <a:cs typeface="Osaka" charset="0"/>
              </a:endParaRPr>
            </a:p>
          </p:txBody>
        </p:sp>
        <p:sp>
          <p:nvSpPr>
            <p:cNvPr id="246" name="Line 508"/>
            <p:cNvSpPr>
              <a:spLocks noChangeShapeType="1"/>
            </p:cNvSpPr>
            <p:nvPr/>
          </p:nvSpPr>
          <p:spPr bwMode="auto">
            <a:xfrm flipV="1">
              <a:off x="2352" y="1632"/>
              <a:ext cx="240" cy="4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sz="1400"/>
            </a:p>
          </p:txBody>
        </p:sp>
        <p:sp>
          <p:nvSpPr>
            <p:cNvPr id="247" name="Line 509"/>
            <p:cNvSpPr>
              <a:spLocks noChangeShapeType="1"/>
            </p:cNvSpPr>
            <p:nvPr/>
          </p:nvSpPr>
          <p:spPr bwMode="auto">
            <a:xfrm>
              <a:off x="2352" y="168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sz="1400"/>
            </a:p>
          </p:txBody>
        </p:sp>
        <p:sp>
          <p:nvSpPr>
            <p:cNvPr id="248" name="Text Box 247"/>
            <p:cNvSpPr txBox="1">
              <a:spLocks noChangeArrowheads="1"/>
            </p:cNvSpPr>
            <p:nvPr/>
          </p:nvSpPr>
          <p:spPr bwMode="auto">
            <a:xfrm>
              <a:off x="3017" y="1692"/>
              <a:ext cx="507" cy="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lang="en-US" altLang="ja-JP" sz="1400" dirty="0">
                  <a:solidFill>
                    <a:srgbClr val="000000"/>
                  </a:solidFill>
                  <a:latin typeface="Calibri" charset="0"/>
                </a:rPr>
                <a:t>1000km</a:t>
              </a:r>
            </a:p>
          </p:txBody>
        </p:sp>
      </p:grpSp>
      <p:sp>
        <p:nvSpPr>
          <p:cNvPr id="27" name="テキスト ボックス 26"/>
          <p:cNvSpPr txBox="1"/>
          <p:nvPr/>
        </p:nvSpPr>
        <p:spPr>
          <a:xfrm>
            <a:off x="1907743" y="4432406"/>
            <a:ext cx="4705134" cy="369332"/>
          </a:xfrm>
          <a:prstGeom prst="rect">
            <a:avLst/>
          </a:prstGeom>
          <a:noFill/>
        </p:spPr>
        <p:txBody>
          <a:bodyPr wrap="none" rtlCol="0">
            <a:spAutoFit/>
          </a:bodyPr>
          <a:lstStyle/>
          <a:p>
            <a:r>
              <a:rPr kumimoji="1" lang="ja-JP" altLang="en-US"/>
              <a:t>　</a:t>
            </a:r>
            <a:r>
              <a:rPr kumimoji="1" lang="en-US" altLang="ja-JP" dirty="0"/>
              <a:t>DECIGO</a:t>
            </a:r>
            <a:r>
              <a:rPr kumimoji="1" lang="ja-JP" altLang="en-US"/>
              <a:t>及び</a:t>
            </a:r>
            <a:r>
              <a:rPr kumimoji="1" lang="en-US" altLang="ja-JP" dirty="0"/>
              <a:t>B-DECIGO</a:t>
            </a:r>
            <a:r>
              <a:rPr kumimoji="1" lang="ja-JP" altLang="en-US" dirty="0"/>
              <a:t>の光源に対する要求値</a:t>
            </a:r>
          </a:p>
        </p:txBody>
      </p:sp>
      <p:sp>
        <p:nvSpPr>
          <p:cNvPr id="28" name="テキスト ボックス 27"/>
          <p:cNvSpPr txBox="1"/>
          <p:nvPr/>
        </p:nvSpPr>
        <p:spPr>
          <a:xfrm>
            <a:off x="737511" y="1645701"/>
            <a:ext cx="6602320" cy="400110"/>
          </a:xfrm>
          <a:prstGeom prst="rect">
            <a:avLst/>
          </a:prstGeom>
          <a:noFill/>
          <a:ln>
            <a:noFill/>
          </a:ln>
        </p:spPr>
        <p:txBody>
          <a:bodyPr wrap="none" rtlCol="0">
            <a:spAutoFit/>
          </a:bodyPr>
          <a:lstStyle/>
          <a:p>
            <a:r>
              <a:rPr lang="ja-JP" altLang="en-US" sz="2000" dirty="0"/>
              <a:t>D</a:t>
            </a:r>
            <a:r>
              <a:rPr lang="en-US" altLang="ja-JP" sz="2000" dirty="0"/>
              <a:t>ECIGO(</a:t>
            </a:r>
            <a:r>
              <a:rPr lang="ja-JP" altLang="en-US" sz="2000" dirty="0"/>
              <a:t>D</a:t>
            </a:r>
            <a:r>
              <a:rPr lang="ja-JP" altLang="ja-JP" sz="2000" dirty="0"/>
              <a:t>e</a:t>
            </a:r>
            <a:r>
              <a:rPr lang="en-US" altLang="ja-JP" sz="2000" dirty="0"/>
              <a:t>ci-Hertz Interferometer Gravitational Observatory)</a:t>
            </a:r>
          </a:p>
        </p:txBody>
      </p:sp>
      <p:sp>
        <p:nvSpPr>
          <p:cNvPr id="29" name="テキスト ボックス 28"/>
          <p:cNvSpPr txBox="1"/>
          <p:nvPr/>
        </p:nvSpPr>
        <p:spPr>
          <a:xfrm>
            <a:off x="855861" y="2551932"/>
            <a:ext cx="3994753" cy="1200329"/>
          </a:xfrm>
          <a:prstGeom prst="rect">
            <a:avLst/>
          </a:prstGeom>
          <a:noFill/>
        </p:spPr>
        <p:txBody>
          <a:bodyPr wrap="none" rtlCol="0">
            <a:spAutoFit/>
          </a:bodyPr>
          <a:lstStyle/>
          <a:p>
            <a:r>
              <a:rPr lang="ja-JP" altLang="en-US" dirty="0"/>
              <a:t>F</a:t>
            </a:r>
            <a:r>
              <a:rPr lang="en-US" altLang="ja-JP" dirty="0"/>
              <a:t>.P.</a:t>
            </a:r>
            <a:r>
              <a:rPr lang="ja-JP" altLang="en-US" dirty="0"/>
              <a:t>マイケルソン干渉計</a:t>
            </a:r>
            <a:endParaRPr lang="en-US" altLang="ja-JP" dirty="0"/>
          </a:p>
          <a:p>
            <a:r>
              <a:rPr lang="ja-JP" altLang="en-US" dirty="0"/>
              <a:t>基線長</a:t>
            </a:r>
            <a:r>
              <a:rPr lang="en-US" altLang="ja-JP" dirty="0"/>
              <a:t>DECIGO    :1000 km</a:t>
            </a:r>
          </a:p>
          <a:p>
            <a:r>
              <a:rPr lang="en-US" altLang="ja-JP" dirty="0"/>
              <a:t>             B-DECIGO:100 km</a:t>
            </a:r>
          </a:p>
          <a:p>
            <a:r>
              <a:rPr kumimoji="1" lang="en-US" altLang="ja-JP" dirty="0"/>
              <a:t>0.1 ~10 Hz</a:t>
            </a:r>
            <a:r>
              <a:rPr kumimoji="1" lang="ja-JP" altLang="en-US" dirty="0"/>
              <a:t>における重力波の検出を狙う</a:t>
            </a:r>
          </a:p>
        </p:txBody>
      </p:sp>
      <p:sp>
        <p:nvSpPr>
          <p:cNvPr id="30" name="テキスト ボックス 29"/>
          <p:cNvSpPr txBox="1"/>
          <p:nvPr/>
        </p:nvSpPr>
        <p:spPr>
          <a:xfrm>
            <a:off x="1211108" y="4029652"/>
            <a:ext cx="3877985" cy="369332"/>
          </a:xfrm>
          <a:prstGeom prst="rect">
            <a:avLst/>
          </a:prstGeom>
          <a:noFill/>
        </p:spPr>
        <p:txBody>
          <a:bodyPr wrap="none" rtlCol="0">
            <a:spAutoFit/>
          </a:bodyPr>
          <a:lstStyle/>
          <a:p>
            <a:r>
              <a:rPr lang="ja-JP" altLang="en-US" dirty="0">
                <a:solidFill>
                  <a:srgbClr val="FF0000"/>
                </a:solidFill>
              </a:rPr>
              <a:t>衛星搭載用高出力高安定光源の開発</a:t>
            </a:r>
            <a:endParaRPr kumimoji="1" lang="ja-JP" altLang="en-US" dirty="0">
              <a:solidFill>
                <a:srgbClr val="FF0000"/>
              </a:solidFill>
            </a:endParaRPr>
          </a:p>
        </p:txBody>
      </p:sp>
    </p:spTree>
    <p:extLst>
      <p:ext uri="{BB962C8B-B14F-4D97-AF65-F5344CB8AC3E}">
        <p14:creationId xmlns:p14="http://schemas.microsoft.com/office/powerpoint/2010/main" val="343757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Out line</a:t>
            </a:r>
            <a:endParaRPr kumimoji="1" lang="ja-JP" altLang="en-US" dirty="0"/>
          </a:p>
        </p:txBody>
      </p:sp>
      <p:sp>
        <p:nvSpPr>
          <p:cNvPr id="3" name="日付プレースホルダー 2"/>
          <p:cNvSpPr>
            <a:spLocks noGrp="1"/>
          </p:cNvSpPr>
          <p:nvPr>
            <p:ph type="dt" sz="half" idx="10"/>
          </p:nvPr>
        </p:nvSpPr>
        <p:spPr/>
        <p:txBody>
          <a:bodyPr/>
          <a:lstStyle/>
          <a:p>
            <a:r>
              <a:rPr lang="en-US" altLang="ja-JP"/>
              <a:t>2018/11/2 DECIGO workshop @</a:t>
            </a:r>
            <a:r>
              <a:rPr lang="ja-JP" altLang="en-US"/>
              <a:t>名古屋大学</a:t>
            </a:r>
            <a:endParaRPr lang="ja-JP" altLang="en-US" dirty="0"/>
          </a:p>
        </p:txBody>
      </p:sp>
      <p:sp>
        <p:nvSpPr>
          <p:cNvPr id="4" name="テキスト ボックス 3"/>
          <p:cNvSpPr txBox="1"/>
          <p:nvPr/>
        </p:nvSpPr>
        <p:spPr>
          <a:xfrm>
            <a:off x="1532001" y="1662822"/>
            <a:ext cx="3425337" cy="461665"/>
          </a:xfrm>
          <a:prstGeom prst="rect">
            <a:avLst/>
          </a:prstGeom>
          <a:noFill/>
        </p:spPr>
        <p:txBody>
          <a:bodyPr wrap="none" rtlCol="0">
            <a:spAutoFit/>
          </a:bodyPr>
          <a:lstStyle/>
          <a:p>
            <a:r>
              <a:rPr kumimoji="1" lang="ja-JP" altLang="en-US" sz="2400" dirty="0">
                <a:solidFill>
                  <a:schemeClr val="bg1">
                    <a:lumMod val="65000"/>
                  </a:schemeClr>
                </a:solidFill>
              </a:rPr>
              <a:t>１　</a:t>
            </a:r>
            <a:r>
              <a:rPr lang="en-US" altLang="ja-JP" sz="2400" dirty="0">
                <a:solidFill>
                  <a:schemeClr val="bg1">
                    <a:lumMod val="65000"/>
                  </a:schemeClr>
                </a:solidFill>
              </a:rPr>
              <a:t>DECIGO</a:t>
            </a:r>
            <a:r>
              <a:rPr lang="ja-JP" altLang="en-US" sz="2400" dirty="0">
                <a:solidFill>
                  <a:schemeClr val="bg1">
                    <a:lumMod val="65000"/>
                  </a:schemeClr>
                </a:solidFill>
              </a:rPr>
              <a:t>用光源の概要</a:t>
            </a:r>
          </a:p>
        </p:txBody>
      </p:sp>
      <p:sp>
        <p:nvSpPr>
          <p:cNvPr id="5" name="テキスト ボックス 4"/>
          <p:cNvSpPr txBox="1"/>
          <p:nvPr/>
        </p:nvSpPr>
        <p:spPr>
          <a:xfrm>
            <a:off x="1532001" y="2631279"/>
            <a:ext cx="6048050" cy="461665"/>
          </a:xfrm>
          <a:prstGeom prst="rect">
            <a:avLst/>
          </a:prstGeom>
          <a:noFill/>
        </p:spPr>
        <p:txBody>
          <a:bodyPr wrap="none" rtlCol="0">
            <a:spAutoFit/>
          </a:bodyPr>
          <a:lstStyle/>
          <a:p>
            <a:r>
              <a:rPr kumimoji="1" lang="ja-JP" altLang="en-US" sz="2400" dirty="0"/>
              <a:t>２　</a:t>
            </a:r>
            <a:r>
              <a:rPr kumimoji="1" lang="en-US" altLang="ja-JP" sz="2400" dirty="0">
                <a:latin typeface="Century"/>
                <a:cs typeface="Century"/>
              </a:rPr>
              <a:t>DECIGO/B-DECIGO</a:t>
            </a:r>
            <a:r>
              <a:rPr kumimoji="1" lang="ja-JP" altLang="en-US" sz="2400" dirty="0"/>
              <a:t>用光源の開発状況</a:t>
            </a:r>
          </a:p>
        </p:txBody>
      </p:sp>
      <p:sp>
        <p:nvSpPr>
          <p:cNvPr id="6" name="テキスト ボックス 5"/>
          <p:cNvSpPr txBox="1"/>
          <p:nvPr/>
        </p:nvSpPr>
        <p:spPr>
          <a:xfrm>
            <a:off x="2051314" y="3225144"/>
            <a:ext cx="2625388" cy="461665"/>
          </a:xfrm>
          <a:prstGeom prst="rect">
            <a:avLst/>
          </a:prstGeom>
          <a:noFill/>
        </p:spPr>
        <p:txBody>
          <a:bodyPr wrap="none" rtlCol="0">
            <a:spAutoFit/>
          </a:bodyPr>
          <a:lstStyle/>
          <a:p>
            <a:r>
              <a:rPr kumimoji="1" lang="en-US" altLang="ja-JP" sz="2400" dirty="0"/>
              <a:t>2.1</a:t>
            </a:r>
            <a:r>
              <a:rPr lang="ja-JP" altLang="en-US" sz="2400" dirty="0"/>
              <a:t>　周波数安定化</a:t>
            </a:r>
            <a:endParaRPr kumimoji="1" lang="en-US" altLang="ja-JP" sz="2400" dirty="0"/>
          </a:p>
        </p:txBody>
      </p:sp>
      <p:sp>
        <p:nvSpPr>
          <p:cNvPr id="7" name="テキスト ボックス 6"/>
          <p:cNvSpPr txBox="1"/>
          <p:nvPr/>
        </p:nvSpPr>
        <p:spPr>
          <a:xfrm>
            <a:off x="2051314" y="3844465"/>
            <a:ext cx="2009835" cy="461665"/>
          </a:xfrm>
          <a:prstGeom prst="rect">
            <a:avLst/>
          </a:prstGeom>
          <a:noFill/>
        </p:spPr>
        <p:txBody>
          <a:bodyPr wrap="none" rtlCol="0">
            <a:spAutoFit/>
          </a:bodyPr>
          <a:lstStyle/>
          <a:p>
            <a:r>
              <a:rPr kumimoji="1" lang="en-US" altLang="ja-JP" sz="2400" dirty="0">
                <a:solidFill>
                  <a:srgbClr val="A6A6A6"/>
                </a:solidFill>
              </a:rPr>
              <a:t>2.2</a:t>
            </a:r>
            <a:r>
              <a:rPr lang="ja-JP" altLang="en-US" sz="2400" dirty="0">
                <a:solidFill>
                  <a:srgbClr val="A6A6A6"/>
                </a:solidFill>
              </a:rPr>
              <a:t>　高出力化</a:t>
            </a:r>
            <a:endParaRPr kumimoji="1" lang="en-US" altLang="ja-JP" sz="2400" dirty="0">
              <a:solidFill>
                <a:srgbClr val="A6A6A6"/>
              </a:solidFill>
            </a:endParaRPr>
          </a:p>
        </p:txBody>
      </p:sp>
      <p:sp>
        <p:nvSpPr>
          <p:cNvPr id="8" name="テキスト ボックス 7"/>
          <p:cNvSpPr txBox="1"/>
          <p:nvPr/>
        </p:nvSpPr>
        <p:spPr>
          <a:xfrm>
            <a:off x="1532001" y="4733158"/>
            <a:ext cx="5058296" cy="461665"/>
          </a:xfrm>
          <a:prstGeom prst="rect">
            <a:avLst/>
          </a:prstGeom>
          <a:noFill/>
        </p:spPr>
        <p:txBody>
          <a:bodyPr wrap="none" rtlCol="0">
            <a:spAutoFit/>
          </a:bodyPr>
          <a:lstStyle/>
          <a:p>
            <a:r>
              <a:rPr kumimoji="1" lang="en-US" altLang="ja-JP" sz="2400" dirty="0">
                <a:solidFill>
                  <a:srgbClr val="A6A6A6"/>
                </a:solidFill>
              </a:rPr>
              <a:t>3</a:t>
            </a:r>
            <a:r>
              <a:rPr kumimoji="1" lang="ja-JP" altLang="en-US" sz="2400" dirty="0">
                <a:solidFill>
                  <a:srgbClr val="A6A6A6"/>
                </a:solidFill>
              </a:rPr>
              <a:t>　衛星位置決定システムの開発状況</a:t>
            </a:r>
          </a:p>
        </p:txBody>
      </p:sp>
    </p:spTree>
    <p:extLst>
      <p:ext uri="{BB962C8B-B14F-4D97-AF65-F5344CB8AC3E}">
        <p14:creationId xmlns:p14="http://schemas.microsoft.com/office/powerpoint/2010/main" val="3606587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9|48"/>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3213</TotalTime>
  <Words>4326</Words>
  <Application>Microsoft Macintosh PowerPoint</Application>
  <PresentationFormat>画面に合わせる (4:3)</PresentationFormat>
  <Paragraphs>1138</Paragraphs>
  <Slides>66</Slides>
  <Notes>29</Notes>
  <HiddenSlides>4</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66</vt:i4>
      </vt:variant>
    </vt:vector>
  </HeadingPairs>
  <TitlesOfParts>
    <vt:vector size="79" baseType="lpstr">
      <vt:lpstr>ＭＳ Ｐゴシック</vt:lpstr>
      <vt:lpstr>Osaka</vt:lpstr>
      <vt:lpstr>STHeiti</vt:lpstr>
      <vt:lpstr>Synchro LET</vt:lpstr>
      <vt:lpstr>Arial</vt:lpstr>
      <vt:lpstr>Calibri</vt:lpstr>
      <vt:lpstr>Century</vt:lpstr>
      <vt:lpstr>Helvetica</vt:lpstr>
      <vt:lpstr>Symbol</vt:lpstr>
      <vt:lpstr>Times</vt:lpstr>
      <vt:lpstr>Wingdings</vt:lpstr>
      <vt:lpstr>ホワイト</vt:lpstr>
      <vt:lpstr>数式</vt:lpstr>
      <vt:lpstr>高出力安定化光源と 衛星位置決定システムの開発</vt:lpstr>
      <vt:lpstr>  重力波検出器用光源の開発 (電通大レーザー研)</vt:lpstr>
      <vt:lpstr>DECIGO用光源</vt:lpstr>
      <vt:lpstr>周波数安定化光源の方針</vt:lpstr>
      <vt:lpstr> 光源の開発の歩み</vt:lpstr>
      <vt:lpstr>Outline</vt:lpstr>
      <vt:lpstr>Outline</vt:lpstr>
      <vt:lpstr>DECIGO・B-DECIGO用光源</vt:lpstr>
      <vt:lpstr>Out line</vt:lpstr>
      <vt:lpstr>ヨウ素安定化Fiber DFBレーザー</vt:lpstr>
      <vt:lpstr>ヨウ素安定化Fiber DFB laser</vt:lpstr>
      <vt:lpstr>ヨウ素安定化Fiber DFB laser</vt:lpstr>
      <vt:lpstr>光源開発と評価について</vt:lpstr>
      <vt:lpstr>周波数雑音スペクトル（in-loop）</vt:lpstr>
      <vt:lpstr>周波数基準の安定度（out of loop）</vt:lpstr>
      <vt:lpstr>200 kHzでの強度安定化（能動制御）</vt:lpstr>
      <vt:lpstr>受動制御：差動受光</vt:lpstr>
      <vt:lpstr>差動受光後の周波数雑音スペクトル</vt:lpstr>
      <vt:lpstr>長期周波数安定度</vt:lpstr>
      <vt:lpstr>残留強度変調（RAM）の抑制</vt:lpstr>
      <vt:lpstr>まとめと今後の展望</vt:lpstr>
      <vt:lpstr>Outline</vt:lpstr>
      <vt:lpstr>安定光源の高出力化</vt:lpstr>
      <vt:lpstr>MOFPA (Master Oscillator fiber Power Amplifier)</vt:lpstr>
      <vt:lpstr> 前段増幅器（pre-amplifier）</vt:lpstr>
      <vt:lpstr>後段増幅器（main-amplifier）</vt:lpstr>
      <vt:lpstr>横モード整形</vt:lpstr>
      <vt:lpstr>偏光特性</vt:lpstr>
      <vt:lpstr>今後の展望</vt:lpstr>
      <vt:lpstr>Out line</vt:lpstr>
      <vt:lpstr>衛星位置決定システム</vt:lpstr>
      <vt:lpstr>音響光学偏向子衛星位置決定システム</vt:lpstr>
      <vt:lpstr>衛星位置決定システム</vt:lpstr>
      <vt:lpstr>音響光学偏向子（AOD）を用いる利点</vt:lpstr>
      <vt:lpstr>DECIGOへの導入にむけて</vt:lpstr>
      <vt:lpstr>受光強度</vt:lpstr>
      <vt:lpstr>掃引速度</vt:lpstr>
      <vt:lpstr>まとめと展望</vt:lpstr>
      <vt:lpstr>まとめ</vt:lpstr>
      <vt:lpstr>PowerPoint プレゼンテーション</vt:lpstr>
      <vt:lpstr>補足資料</vt:lpstr>
      <vt:lpstr>直接変調と変調移乗①</vt:lpstr>
      <vt:lpstr>直接変調と変調移乗②</vt:lpstr>
      <vt:lpstr>２００ kHzでの強度安定化（能動制御）</vt:lpstr>
      <vt:lpstr>PowerPoint プレゼンテーション</vt:lpstr>
      <vt:lpstr>差動受光</vt:lpstr>
      <vt:lpstr>絶対安定度評価</vt:lpstr>
      <vt:lpstr>PowerPoint プレゼンテーション</vt:lpstr>
      <vt:lpstr>さらなる周波数安定度向上にむけて</vt:lpstr>
      <vt:lpstr>光源の候補</vt:lpstr>
      <vt:lpstr>高出力部セットアップ</vt:lpstr>
      <vt:lpstr>高次モードの抑圧</vt:lpstr>
      <vt:lpstr>横モード整形</vt:lpstr>
      <vt:lpstr>高出力SHG</vt:lpstr>
      <vt:lpstr>周波数安定化</vt:lpstr>
      <vt:lpstr>強度安定化</vt:lpstr>
      <vt:lpstr>Pre-DECIGO用光源</vt:lpstr>
      <vt:lpstr>fiber-MOPAの特性</vt:lpstr>
      <vt:lpstr>研究背景</vt:lpstr>
      <vt:lpstr>現在の衛星位置決定</vt:lpstr>
      <vt:lpstr>捕捉帯域の拡大・縮小</vt:lpstr>
      <vt:lpstr>位置決定システムの分解能</vt:lpstr>
      <vt:lpstr>PowerPoint プレゼンテーション</vt:lpstr>
      <vt:lpstr>PDH法の併用における周波数安定化</vt:lpstr>
      <vt:lpstr>PowerPoint プレゼンテーション</vt:lpstr>
      <vt:lpstr>Feed-forward制御</vt:lpstr>
    </vt:vector>
  </TitlesOfParts>
  <Company>ILS/UEC</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スペース重力波アンテナDECIGO計画(95) 高出力安定化光源</dc:title>
  <dc:creator>musha musha-lab</dc:creator>
  <cp:lastModifiedBy>中森真輝</cp:lastModifiedBy>
  <cp:revision>396</cp:revision>
  <dcterms:created xsi:type="dcterms:W3CDTF">2018-08-30T06:10:15Z</dcterms:created>
  <dcterms:modified xsi:type="dcterms:W3CDTF">2018-11-02T01:28:35Z</dcterms:modified>
</cp:coreProperties>
</file>