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495" r:id="rId3"/>
    <p:sldId id="526" r:id="rId4"/>
    <p:sldId id="497" r:id="rId5"/>
    <p:sldId id="498" r:id="rId6"/>
    <p:sldId id="541" r:id="rId7"/>
    <p:sldId id="529" r:id="rId8"/>
    <p:sldId id="530" r:id="rId9"/>
    <p:sldId id="539" r:id="rId10"/>
    <p:sldId id="528" r:id="rId11"/>
    <p:sldId id="533" r:id="rId12"/>
    <p:sldId id="534" r:id="rId13"/>
    <p:sldId id="512" r:id="rId14"/>
    <p:sldId id="536" r:id="rId15"/>
    <p:sldId id="510" r:id="rId1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40"/>
    <a:srgbClr val="FF00FF"/>
    <a:srgbClr val="800040"/>
    <a:srgbClr val="66FF66"/>
    <a:srgbClr val="00FF80"/>
    <a:srgbClr val="00FF00"/>
    <a:srgbClr val="FF6666"/>
    <a:srgbClr val="D0B876"/>
    <a:srgbClr val="6E1E4E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22" autoAdjust="0"/>
    <p:restoredTop sz="93552" autoAdjust="0"/>
  </p:normalViewPr>
  <p:slideViewPr>
    <p:cSldViewPr>
      <p:cViewPr varScale="1">
        <p:scale>
          <a:sx n="140" d="100"/>
          <a:sy n="140" d="100"/>
        </p:scale>
        <p:origin x="21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6F0F4F-2B5D-F74F-AEF0-18A213EECC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8100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-128"/>
        <a:cs typeface="Osaka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-128"/>
        <a:cs typeface="Osaka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-128"/>
        <a:cs typeface="Osaka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-128"/>
        <a:cs typeface="Osaka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-128"/>
        <a:cs typeface="Osaka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99208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63979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48898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8909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3552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4722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2780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5351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9810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57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147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51966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6" descr="kagaya1_top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6019800" y="6581775"/>
            <a:ext cx="28729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sz="1200" b="0" i="0" dirty="0">
                <a:latin typeface="Hiragino Sans W1" charset="-128"/>
              </a:rPr>
              <a:t>Barcelona, Spain / 16-20 June, 2008</a:t>
            </a:r>
          </a:p>
        </p:txBody>
      </p:sp>
      <p:pic>
        <p:nvPicPr>
          <p:cNvPr id="1028" name="図 5" descr="logoz.png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 descr="6a00d8341bf7f753ef0162fc1e48e3970d-800wi.jpg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14534" r="17949" b="13056"/>
          <a:stretch/>
        </p:blipFill>
        <p:spPr>
          <a:xfrm rot="18626767">
            <a:off x="4320504" y="815943"/>
            <a:ext cx="2114280" cy="182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円/楕円 8"/>
          <p:cNvSpPr/>
          <p:nvPr userDrawn="1"/>
        </p:nvSpPr>
        <p:spPr>
          <a:xfrm>
            <a:off x="4067944" y="908720"/>
            <a:ext cx="2952328" cy="1728192"/>
          </a:xfrm>
          <a:prstGeom prst="ellipse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90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6968083" y="6581001"/>
            <a:ext cx="22108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0" i="0" dirty="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02 Nov. 2018 @ Nagoya-U</a:t>
            </a:r>
            <a:endParaRPr lang="ja-JP" sz="1200" b="0" i="0" dirty="0">
              <a:solidFill>
                <a:schemeClr val="bg1"/>
              </a:solidFill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  <p:sp>
        <p:nvSpPr>
          <p:cNvPr id="1034" name="Rectangle 16"/>
          <p:cNvSpPr>
            <a:spLocks noChangeArrowheads="1"/>
          </p:cNvSpPr>
          <p:nvPr userDrawn="1"/>
        </p:nvSpPr>
        <p:spPr bwMode="auto">
          <a:xfrm>
            <a:off x="-36513" y="6581775"/>
            <a:ext cx="2071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0" i="0" dirty="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2018</a:t>
            </a:r>
            <a:r>
              <a:rPr lang="en-US" altLang="en-US" sz="1200" b="0" i="0" dirty="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 DECIGO Workshop</a:t>
            </a:r>
            <a:endParaRPr lang="ja-JP" sz="1200" b="0" i="0" dirty="0">
              <a:solidFill>
                <a:schemeClr val="bg1"/>
              </a:solidFill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80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31640" y="3062286"/>
            <a:ext cx="6636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>
                <a:latin typeface="Hiragino Sans W1" charset="-128"/>
                <a:ea typeface="Hiragino Sans W1" charset="-128"/>
                <a:cs typeface="Hiragino Sans W1" charset="-128"/>
              </a:rPr>
              <a:t>ドラッグフリー 制御の開発</a:t>
            </a:r>
            <a:endParaRPr lang="ja-JP" altLang="en-US" sz="4000" dirty="0"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  <p:sp>
        <p:nvSpPr>
          <p:cNvPr id="3074" name="Text Box 15"/>
          <p:cNvSpPr txBox="1">
            <a:spLocks noChangeArrowheads="1"/>
          </p:cNvSpPr>
          <p:nvPr/>
        </p:nvSpPr>
        <p:spPr bwMode="auto">
          <a:xfrm>
            <a:off x="8093075" y="-26988"/>
            <a:ext cx="1158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ja-JP" sz="100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KAGAYA studio</a:t>
            </a:r>
            <a:endParaRPr lang="en-US" altLang="ja-JP" sz="1000">
              <a:solidFill>
                <a:schemeClr val="bg1"/>
              </a:solidFill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1310480" y="3043998"/>
            <a:ext cx="6636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ja-JP" altLang="en-US" sz="400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ドラッグフリー制御の開発 </a:t>
            </a:r>
            <a:endParaRPr lang="ja-JP" altLang="en-US" sz="4000" dirty="0">
              <a:solidFill>
                <a:schemeClr val="bg1"/>
              </a:solidFill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54359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dirty="0">
                <a:solidFill>
                  <a:srgbClr val="000000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佐藤修一（法政理工）</a:t>
            </a:r>
            <a:endParaRPr lang="ja-JP" altLang="ja-JP" sz="1800" baseline="30000" dirty="0">
              <a:solidFill>
                <a:srgbClr val="000000"/>
              </a:solidFill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  <p:sp>
        <p:nvSpPr>
          <p:cNvPr id="3077" name="Rectangle 16"/>
          <p:cNvSpPr>
            <a:spLocks noChangeArrowheads="1"/>
          </p:cNvSpPr>
          <p:nvPr/>
        </p:nvSpPr>
        <p:spPr bwMode="auto">
          <a:xfrm>
            <a:off x="344756" y="5415279"/>
            <a:ext cx="838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佐藤修一（</a:t>
            </a:r>
            <a:r>
              <a:rPr lang="en-US" altLang="ja-JP" sz="1000" dirty="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 </a:t>
            </a:r>
            <a:r>
              <a:rPr lang="ja-JP" altLang="en-US" sz="1800" dirty="0">
                <a:solidFill>
                  <a:schemeClr val="bg1"/>
                </a:solidFill>
                <a:latin typeface="Hiragino Sans W1" charset="-128"/>
                <a:ea typeface="Hiragino Sans W1" charset="-128"/>
                <a:cs typeface="Hiragino Sans W1" charset="-128"/>
              </a:rPr>
              <a:t>法政理工）</a:t>
            </a:r>
            <a:endParaRPr lang="ja-JP" sz="1800" baseline="30000" dirty="0">
              <a:solidFill>
                <a:schemeClr val="bg1"/>
              </a:solidFill>
              <a:latin typeface="Hiragino Sans W1" charset="-128"/>
              <a:ea typeface="Hiragino Sans W1" charset="-128"/>
              <a:cs typeface="Hiragino Sans W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7159DF86-1EE7-D541-B37E-2AFB70B85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4752528" cy="3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285750" indent="-28575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開発目的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742950" lvl="1" indent="-28575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衛星</a:t>
            </a: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ドラッグフリーの地上実証</a:t>
            </a:r>
            <a:endParaRPr lang="en-US" altLang="ja-JP" sz="14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lvl="1">
              <a:spcBef>
                <a:spcPct val="20000"/>
              </a:spcBef>
              <a:buSzPct val="100000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　（およびそれを補助する機構の開発）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開発方針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スラスタの連続推進による位置（精密）制御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制御系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単振り子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に吊った並進１自由度系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変位センサ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：フォトセンサ（外部）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アクチュエータ：スラスタ機構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外部制御：</a:t>
            </a:r>
            <a:r>
              <a:rPr lang="en-US" altLang="ja-JP" sz="1400" dirty="0" err="1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cRIO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デジタル制御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lvl="1">
              <a:spcBef>
                <a:spcPct val="20000"/>
              </a:spcBef>
              <a:buSzPct val="100000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	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（細いワイヤでリンク）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lvl="1">
              <a:spcBef>
                <a:spcPct val="20000"/>
              </a:spcBef>
              <a:buSzPct val="100000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	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（ワンパッケージの独立制御系）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pic>
        <p:nvPicPr>
          <p:cNvPr id="4" name="図 9">
            <a:extLst>
              <a:ext uri="{FF2B5EF4-FFF2-40B4-BE49-F238E27FC236}">
                <a16:creationId xmlns:a16="http://schemas.microsoft.com/office/drawing/2014/main" id="{67D66EA5-7572-2941-984D-CDA075461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99" y="3441163"/>
            <a:ext cx="4536201" cy="341470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C133FA1-39F6-0041-A49B-C0BA37F18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4017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開発プログラム（３）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pic>
        <p:nvPicPr>
          <p:cNvPr id="1025" name="Picture 1" descr="page11image2922784">
            <a:extLst>
              <a:ext uri="{FF2B5EF4-FFF2-40B4-BE49-F238E27FC236}">
                <a16:creationId xmlns:a16="http://schemas.microsoft.com/office/drawing/2014/main" id="{E51D2164-598F-7643-A2CD-225FD059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627784" cy="34571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C51E1-F6BD-9840-9926-61BD3E255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66" y="4229093"/>
            <a:ext cx="3396168" cy="26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9">
            <a:extLst>
              <a:ext uri="{FF2B5EF4-FFF2-40B4-BE49-F238E27FC236}">
                <a16:creationId xmlns:a16="http://schemas.microsoft.com/office/drawing/2014/main" id="{F7D71D0A-8948-6945-8535-BF91D6791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95" y="21246"/>
            <a:ext cx="4735694" cy="3551770"/>
          </a:xfrm>
          <a:prstGeom prst="rect">
            <a:avLst/>
          </a:prstGeom>
        </p:spPr>
      </p:pic>
      <p:pic>
        <p:nvPicPr>
          <p:cNvPr id="4" name="図 4">
            <a:extLst>
              <a:ext uri="{FF2B5EF4-FFF2-40B4-BE49-F238E27FC236}">
                <a16:creationId xmlns:a16="http://schemas.microsoft.com/office/drawing/2014/main" id="{9A899A2E-C1BE-DC4B-AC05-4D99F3CAC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77072"/>
            <a:ext cx="4639196" cy="2780928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DE10669-8749-CD4E-88DF-25494E6FF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4968552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スラスタ機構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コールドガスジェットスラスタを想定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推力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媒体：ミニガスカートリッジ（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CO</a:t>
            </a:r>
            <a:r>
              <a:rPr lang="en-US" altLang="ja-JP" sz="1400" baseline="-25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カートリッジ容量：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98cc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32-40L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１次調圧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：レギュレータ（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0.05~0.35MPa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可変調圧：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ピエゾバルブ（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HORIBA PV-2000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スラスタ特性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効率：数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en-US" altLang="ja-JP" sz="1400" dirty="0" err="1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mN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/V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非線形性・ヒステリシスあり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98CDABA-FAB5-BE4E-B176-D897D0821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3772207"/>
            <a:ext cx="32403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スラスタ特性（推力</a:t>
            </a:r>
            <a:r>
              <a:rPr lang="en-US" altLang="ja-JP" sz="16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/</a:t>
            </a:r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入力電圧）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8A7A94-0FD4-F54B-988B-BFE11D3D6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4017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開発プログラム（３）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2DFCB-9729-9E4C-8703-C3CA0786D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77072"/>
            <a:ext cx="4499081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497127-FA18-5149-A3B2-50168FEA4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945" y="246531"/>
            <a:ext cx="4438587" cy="3148057"/>
          </a:xfrm>
          <a:prstGeom prst="rect">
            <a:avLst/>
          </a:prstGeom>
        </p:spPr>
      </p:pic>
      <p:pic>
        <p:nvPicPr>
          <p:cNvPr id="3" name="図 6">
            <a:extLst>
              <a:ext uri="{FF2B5EF4-FFF2-40B4-BE49-F238E27FC236}">
                <a16:creationId xmlns:a16="http://schemas.microsoft.com/office/drawing/2014/main" id="{285EA293-F43F-CB46-9304-5B5847FA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" y="3429000"/>
            <a:ext cx="4562654" cy="3158483"/>
          </a:xfrm>
          <a:prstGeom prst="rect">
            <a:avLst/>
          </a:prstGeom>
        </p:spPr>
      </p:pic>
      <p:cxnSp>
        <p:nvCxnSpPr>
          <p:cNvPr id="9" name="直線コネクタ 10">
            <a:extLst>
              <a:ext uri="{FF2B5EF4-FFF2-40B4-BE49-F238E27FC236}">
                <a16:creationId xmlns:a16="http://schemas.microsoft.com/office/drawing/2014/main" id="{87514101-06C0-D240-B40C-F84B305DA09A}"/>
              </a:ext>
            </a:extLst>
          </p:cNvPr>
          <p:cNvCxnSpPr>
            <a:cxnSpLocks/>
          </p:cNvCxnSpPr>
          <p:nvPr/>
        </p:nvCxnSpPr>
        <p:spPr>
          <a:xfrm>
            <a:off x="4860032" y="4221088"/>
            <a:ext cx="1548172" cy="0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>
            <a:extLst>
              <a:ext uri="{FF2B5EF4-FFF2-40B4-BE49-F238E27FC236}">
                <a16:creationId xmlns:a16="http://schemas.microsoft.com/office/drawing/2014/main" id="{22AFE48A-46B3-D348-88C3-731F57AD2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5544616" cy="216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制御実験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振り子の共振をダンプする程度には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lvl="1">
              <a:spcBef>
                <a:spcPct val="20000"/>
              </a:spcBef>
              <a:buSzPct val="100000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　　ゆるく制御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UGF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は十分低い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</a:p>
          <a:p>
            <a:pPr lvl="1">
              <a:spcBef>
                <a:spcPct val="20000"/>
              </a:spcBef>
              <a:buSzPct val="100000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　　⇨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オープンループゲインを上げる余地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現状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742950" lvl="2" indent="-285750">
              <a:buSzPct val="70000"/>
              <a:buFont typeface="Wingdings" pitchFamily="2" charset="2"/>
              <a:buChar char="v"/>
            </a:pPr>
            <a:r>
              <a:rPr lang="en-US" altLang="ja-JP" sz="14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1D</a:t>
            </a: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でのスラスタ連続制御成功</a:t>
            </a:r>
            <a:endParaRPr lang="en-US" altLang="ja-JP" sz="14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742950" lvl="2" indent="-285750">
              <a:buSzPct val="70000"/>
              <a:buFont typeface="Wingdings" pitchFamily="2" charset="2"/>
              <a:buChar char="v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今年度：感度評価と</a:t>
            </a:r>
            <a:r>
              <a:rPr lang="en-US" altLang="ja-JP" sz="14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6D</a:t>
            </a: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制御実験</a:t>
            </a:r>
            <a:endParaRPr lang="en-US" altLang="ja-JP" sz="14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cxnSp>
        <p:nvCxnSpPr>
          <p:cNvPr id="10" name="直線コネクタ 10">
            <a:extLst>
              <a:ext uri="{FF2B5EF4-FFF2-40B4-BE49-F238E27FC236}">
                <a16:creationId xmlns:a16="http://schemas.microsoft.com/office/drawing/2014/main" id="{241BEFB0-D095-A948-83B6-89BAD33D5B4C}"/>
              </a:ext>
            </a:extLst>
          </p:cNvPr>
          <p:cNvCxnSpPr>
            <a:cxnSpLocks/>
          </p:cNvCxnSpPr>
          <p:nvPr/>
        </p:nvCxnSpPr>
        <p:spPr>
          <a:xfrm>
            <a:off x="1187624" y="4365104"/>
            <a:ext cx="2232248" cy="0"/>
          </a:xfrm>
          <a:prstGeom prst="line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>
            <a:extLst>
              <a:ext uri="{FF2B5EF4-FFF2-40B4-BE49-F238E27FC236}">
                <a16:creationId xmlns:a16="http://schemas.microsoft.com/office/drawing/2014/main" id="{3FC70585-B5F7-CE4B-85E3-C319BD8E4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708" y="4477644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20000"/>
              </a:spcBef>
              <a:buSzPct val="100000"/>
            </a:pPr>
            <a:r>
              <a:rPr lang="en-US" altLang="ja-JP" sz="2000" dirty="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Loop closed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F6D632D-2EBD-174C-B937-FB24C133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62" y="4165049"/>
            <a:ext cx="1656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20000"/>
              </a:spcBef>
              <a:buSzPct val="100000"/>
            </a:pPr>
            <a:r>
              <a:rPr lang="en-US" altLang="ja-JP" sz="2000" dirty="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Unity gain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3BD48EFE-F1FD-9E43-B42F-495E95A1C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3100872"/>
            <a:ext cx="2520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誤差・制御信号の振舞い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B8D04EA-6854-8B48-8D77-87D720560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506" y="-46996"/>
            <a:ext cx="2520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オープンループ伝達関数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F46831D-3727-B04F-A602-8C36F3D3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4017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開発プログラム（３）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pic>
        <p:nvPicPr>
          <p:cNvPr id="13" name="図 3">
            <a:extLst>
              <a:ext uri="{FF2B5EF4-FFF2-40B4-BE49-F238E27FC236}">
                <a16:creationId xmlns:a16="http://schemas.microsoft.com/office/drawing/2014/main" id="{6A01B6D9-16C2-6A40-ACDA-753E8BE34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45" y="3439426"/>
            <a:ext cx="4438587" cy="3148057"/>
          </a:xfrm>
          <a:prstGeom prst="rect">
            <a:avLst/>
          </a:prstGeom>
        </p:spPr>
      </p:pic>
      <p:sp>
        <p:nvSpPr>
          <p:cNvPr id="15" name="円/楕円 4">
            <a:extLst>
              <a:ext uri="{FF2B5EF4-FFF2-40B4-BE49-F238E27FC236}">
                <a16:creationId xmlns:a16="http://schemas.microsoft.com/office/drawing/2014/main" id="{CF90651D-4735-AC48-89D1-65E4A2A34048}"/>
              </a:ext>
            </a:extLst>
          </p:cNvPr>
          <p:cNvSpPr/>
          <p:nvPr/>
        </p:nvSpPr>
        <p:spPr>
          <a:xfrm>
            <a:off x="6156176" y="3560481"/>
            <a:ext cx="415835" cy="12711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58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3">
            <a:extLst>
              <a:ext uri="{FF2B5EF4-FFF2-40B4-BE49-F238E27FC236}">
                <a16:creationId xmlns:a16="http://schemas.microsoft.com/office/drawing/2014/main" id="{5982A2C7-4663-DD45-B39E-551A0579D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986" y="4709032"/>
            <a:ext cx="2968920" cy="1329020"/>
          </a:xfrm>
          <a:prstGeom prst="rect">
            <a:avLst/>
          </a:prstGeom>
        </p:spPr>
      </p:pic>
      <p:pic>
        <p:nvPicPr>
          <p:cNvPr id="4" name="図 1">
            <a:extLst>
              <a:ext uri="{FF2B5EF4-FFF2-40B4-BE49-F238E27FC236}">
                <a16:creationId xmlns:a16="http://schemas.microsoft.com/office/drawing/2014/main" id="{8D6DE8F6-634A-354C-BF78-997A36B9C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" y="3889082"/>
            <a:ext cx="3976468" cy="2982351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1F2BEF4-81F6-DE48-97F5-760486909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8352928" cy="343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開発目的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微小推力雑音スラスタの開発・性能評価，感度実証</a:t>
            </a:r>
          </a:p>
          <a:p>
            <a:pPr marL="342900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開発方針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-7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N/</a:t>
            </a:r>
            <a:r>
              <a:rPr lang="en-US" altLang="ja-JP" sz="1400" dirty="0" err="1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rHz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の推力雑音を測定できる系の構築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プロトタイプ（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Phase1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 ⇨ 推力雑音測定系（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Phase2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（ねじれ振り子）測定系雑音測定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系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⇨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スラスタ機構搭載系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変位センサ：フォトセンサ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⇨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マイケルソン干渉計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アクチュエータ：コイルマグネット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スラスタ機構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コールドガスジェットを想定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ミニガスカートリッジ（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CO</a:t>
            </a:r>
            <a:r>
              <a:rPr lang="en-US" altLang="ja-JP" sz="1400" baseline="-25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98cc/32~40L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１次減圧系（レギュレータ）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pic>
        <p:nvPicPr>
          <p:cNvPr id="9" name="図 2">
            <a:extLst>
              <a:ext uri="{FF2B5EF4-FFF2-40B4-BE49-F238E27FC236}">
                <a16:creationId xmlns:a16="http://schemas.microsoft.com/office/drawing/2014/main" id="{FEC91FA4-A321-1B4F-A0E4-FE841656A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60" y="3861048"/>
            <a:ext cx="3808640" cy="299695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DA1B068-5D8A-AF4F-98C2-1E02101C8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4017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開発プログラム（４）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pic>
        <p:nvPicPr>
          <p:cNvPr id="3073" name="Picture 1" descr="page24image2928384">
            <a:extLst>
              <a:ext uri="{FF2B5EF4-FFF2-40B4-BE49-F238E27FC236}">
                <a16:creationId xmlns:a16="http://schemas.microsoft.com/office/drawing/2014/main" id="{986AC6EA-DD1B-F846-8C0A-E51AF2C1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843808" cy="38315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292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71F2BEF4-81F6-DE48-97F5-760486909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4896544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システム雑音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低周波：地面振動カップリング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高周波：電気系雑音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スラスタ推力雑音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DC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的スラスト（数</a:t>
            </a:r>
            <a:r>
              <a:rPr lang="en-US" altLang="ja-JP" sz="1400" dirty="0" err="1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mN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程度）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現状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Hiragino Sans W1" charset="-128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これまで： </a:t>
            </a:r>
            <a:r>
              <a:rPr lang="en-US" altLang="ja-JP" sz="14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DPF</a:t>
            </a: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相当の感度要求は満たせる目処</a:t>
            </a:r>
            <a:endParaRPr lang="en-US" altLang="ja-JP" sz="14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Hiragino Sans W1" charset="-128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今年度：引き続きスラスタ搭載型の開発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962D9-7297-0F49-AB40-BC30648E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3235511"/>
            <a:ext cx="4355976" cy="33618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4F4811-0230-8C47-9B73-481F30CCD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97" y="3235510"/>
            <a:ext cx="4376172" cy="33618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直線コネクタ 10">
            <a:extLst>
              <a:ext uri="{FF2B5EF4-FFF2-40B4-BE49-F238E27FC236}">
                <a16:creationId xmlns:a16="http://schemas.microsoft.com/office/drawing/2014/main" id="{CAA09377-1F9C-B747-A459-711BFE8F5DA3}"/>
              </a:ext>
            </a:extLst>
          </p:cNvPr>
          <p:cNvCxnSpPr>
            <a:cxnSpLocks/>
          </p:cNvCxnSpPr>
          <p:nvPr/>
        </p:nvCxnSpPr>
        <p:spPr>
          <a:xfrm>
            <a:off x="755576" y="5085184"/>
            <a:ext cx="1080120" cy="0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>
            <a:extLst>
              <a:ext uri="{FF2B5EF4-FFF2-40B4-BE49-F238E27FC236}">
                <a16:creationId xmlns:a16="http://schemas.microsoft.com/office/drawing/2014/main" id="{7316B548-09A3-1A4A-A8A3-D8051F64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02" y="4685074"/>
            <a:ext cx="1998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20000"/>
              </a:spcBef>
              <a:buSzPct val="100000"/>
            </a:pPr>
            <a:r>
              <a:rPr lang="en-US" altLang="ja-JP" sz="2000" dirty="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Requirement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2F121C5E-370A-F94B-A6E7-4E424DF43C47}"/>
              </a:ext>
            </a:extLst>
          </p:cNvPr>
          <p:cNvSpPr txBox="1">
            <a:spLocks noChangeArrowheads="1"/>
          </p:cNvSpPr>
          <p:nvPr/>
        </p:nvSpPr>
        <p:spPr bwMode="auto">
          <a:xfrm rot="1484743">
            <a:off x="5428081" y="5429255"/>
            <a:ext cx="1998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20000"/>
              </a:spcBef>
              <a:buSzPct val="100000"/>
            </a:pPr>
            <a:r>
              <a:rPr lang="en-US" altLang="ja-JP" sz="2000" dirty="0">
                <a:solidFill>
                  <a:srgbClr val="0432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Preliminary</a:t>
            </a:r>
            <a:endParaRPr lang="en-US" altLang="ja-JP" sz="1600" dirty="0">
              <a:solidFill>
                <a:srgbClr val="0432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4A7BB26-34AF-2F44-864D-569BB47E1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4017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開発プログラム（４）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7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ChangeArrowheads="1"/>
          </p:cNvSpPr>
          <p:nvPr/>
        </p:nvSpPr>
        <p:spPr bwMode="auto">
          <a:xfrm>
            <a:off x="914400" y="177800"/>
            <a:ext cx="1281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まとめ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762000" y="1293813"/>
            <a:ext cx="7770440" cy="283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 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→</a:t>
            </a: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DECIGO</a:t>
            </a: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6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最初に提案する科学衛星として再定義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 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の開発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6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ミッション・システム要求の設定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6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開発戦略の策定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6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</a:t>
            </a:r>
            <a:endParaRPr lang="en-US" altLang="ja-JP" sz="16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3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ChangeArrowheads="1"/>
          </p:cNvSpPr>
          <p:nvPr/>
        </p:nvSpPr>
        <p:spPr bwMode="auto">
          <a:xfrm>
            <a:off x="914400" y="177800"/>
            <a:ext cx="2377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アウトライン</a:t>
            </a:r>
          </a:p>
        </p:txBody>
      </p:sp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762000" y="1293813"/>
            <a:ext cx="791445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buFont typeface="Wingdings" charset="2"/>
              <a:buChar char="v"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ミッションの概要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buFont typeface="Wingdings" charset="2"/>
              <a:buChar char="v"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開発方針と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</a:t>
            </a: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の現状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</a:t>
            </a: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の技術課題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技術開発プログラム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主に軌道設計・</a:t>
            </a: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FF</a:t>
            </a: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・</a:t>
            </a: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DF</a:t>
            </a: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制御について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ja-JP" altLang="en-US" sz="20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まとめ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0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314"/>
            <a:ext cx="5796136" cy="3544419"/>
          </a:xfrm>
          <a:prstGeom prst="rect">
            <a:avLst/>
          </a:prstGeom>
        </p:spPr>
      </p:pic>
      <p:pic>
        <p:nvPicPr>
          <p:cNvPr id="2" name="図 1" descr="b132962c85f5953093a24c052ecec0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353" y="3212976"/>
            <a:ext cx="3051625" cy="364502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177800"/>
            <a:ext cx="5588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</a:t>
            </a:r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ミッション</a:t>
            </a:r>
            <a:r>
              <a:rPr lang="ja-JP" altLang="en-US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設計：概要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5536" y="882579"/>
            <a:ext cx="7194376" cy="534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20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干渉計トポロジー</a:t>
            </a:r>
            <a:endParaRPr lang="en-US" altLang="ja-JP" sz="20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742950" lvl="1" indent="-28575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“Differential FP interferometer”</a:t>
            </a:r>
          </a:p>
          <a:p>
            <a:pPr marL="742950" lvl="1" indent="-28575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冗長性のための３基構成</a:t>
            </a:r>
            <a:endParaRPr lang="en-US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742950" lvl="1" indent="-28575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ドラッグフリー制御・</a:t>
            </a:r>
            <a:endParaRPr lang="en-US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lvl="1">
              <a:spcBef>
                <a:spcPct val="20000"/>
              </a:spcBef>
              <a:buSzPct val="100000"/>
            </a:pPr>
            <a:r>
              <a:rPr lang="ja-JP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　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　　　フォーメーションフライト制御された衛星</a:t>
            </a:r>
            <a:endParaRPr lang="en-US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742950" lvl="1" indent="-28575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20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コンステレーション</a:t>
            </a:r>
            <a:endParaRPr lang="en-US" altLang="ja-JP" sz="20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742950" lvl="1" indent="-28575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  <a:sym typeface="Wingdings" charset="0"/>
              </a:rPr>
              <a:t>1 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  <a:sym typeface="Wingdings" charset="0"/>
              </a:rPr>
              <a:t>ユニットのみ</a:t>
            </a:r>
            <a:endParaRPr lang="en-US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干渉計主要諸元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600" dirty="0" err="1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λ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= 5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15</a:t>
            </a: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10</a:t>
            </a:r>
            <a:r>
              <a:rPr lang="es-ES_tradnl" altLang="ja-JP" sz="1600" baseline="300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-9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[m]</a:t>
            </a:r>
            <a:endParaRPr lang="es-ES_tradnl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P</a:t>
            </a:r>
            <a:r>
              <a:rPr lang="en-US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= 1.0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[W]</a:t>
            </a:r>
            <a:endParaRPr lang="es-ES_tradnl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600" dirty="0" err="1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η</a:t>
            </a: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= 0.9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[A/W]</a:t>
            </a:r>
            <a:endParaRPr lang="es-ES_tradnl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f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c</a:t>
            </a: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= 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24.5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[Hz]</a:t>
            </a:r>
            <a:endParaRPr lang="es-ES_tradnl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F = 30.6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endParaRPr lang="es-ES_tradnl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M = 30</a:t>
            </a:r>
            <a:r>
              <a:rPr lang="ja-JP" altLang="en-US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 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[kg]</a:t>
            </a:r>
            <a:endParaRPr lang="es-ES_tradnl" altLang="ja-JP" sz="16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s-ES_tradnl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L = 100 </a:t>
            </a:r>
            <a:r>
              <a:rPr lang="ja-JP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[</a:t>
            </a:r>
            <a:r>
              <a:rPr lang="en-US" altLang="ja-JP" sz="16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km]</a:t>
            </a:r>
          </a:p>
        </p:txBody>
      </p:sp>
      <p:pic>
        <p:nvPicPr>
          <p:cNvPr id="9" name="図 2" descr="deci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22218"/>
            <a:ext cx="2856146" cy="258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7"/>
          <p:cNvSpPr txBox="1">
            <a:spLocks noChangeAspect="1" noChangeArrowheads="1"/>
          </p:cNvSpPr>
          <p:nvPr/>
        </p:nvSpPr>
        <p:spPr bwMode="auto">
          <a:xfrm>
            <a:off x="4373724" y="3446544"/>
            <a:ext cx="144016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just"/>
            <a:r>
              <a:rPr lang="en-US" altLang="ja-JP" sz="1600" dirty="0">
                <a:solidFill>
                  <a:srgbClr val="FF8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</a:t>
            </a:r>
          </a:p>
        </p:txBody>
      </p:sp>
      <p:sp>
        <p:nvSpPr>
          <p:cNvPr id="11" name="Text Box 27"/>
          <p:cNvSpPr txBox="1">
            <a:spLocks noChangeAspect="1" noChangeArrowheads="1"/>
          </p:cNvSpPr>
          <p:nvPr/>
        </p:nvSpPr>
        <p:spPr bwMode="auto">
          <a:xfrm>
            <a:off x="4025276" y="5910164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just"/>
            <a:r>
              <a:rPr lang="en-US" altLang="ja-JP" sz="1600" dirty="0">
                <a:solidFill>
                  <a:srgbClr val="FF8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100km</a:t>
            </a:r>
          </a:p>
        </p:txBody>
      </p:sp>
    </p:spTree>
    <p:extLst>
      <p:ext uri="{BB962C8B-B14F-4D97-AF65-F5344CB8AC3E}">
        <p14:creationId xmlns:p14="http://schemas.microsoft.com/office/powerpoint/2010/main" val="270369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177800"/>
            <a:ext cx="3792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B-DECIGO</a:t>
            </a:r>
            <a:r>
              <a:rPr lang="ja-JP" altLang="en-US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の技術課題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536" y="908720"/>
            <a:ext cx="8208912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(1) 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長基線長レーザー干渉計技術 </a:t>
            </a: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 </a:t>
            </a: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en-US" altLang="ja-JP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100km</a:t>
            </a: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の長基線技術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（長曲率半径鏡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.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鏡変形の補正）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低周波数雑音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双方向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FP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共振器の</a:t>
            </a: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光学系設計・安定化光源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とその制御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光軸・衛星姿勢の初期捕捉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>
              <a:buClr>
                <a:schemeClr val="bg1"/>
              </a:buClr>
              <a:buSzPct val="100000"/>
              <a:defRPr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(2) 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外力雑音の低減 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重力・磁場変動・静電気力・残留気体・熱輻射・宇宙線</a:t>
            </a: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衝突・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lvl="1">
              <a:buClr>
                <a:schemeClr val="bg1"/>
              </a:buClr>
              <a:buSzPct val="100000"/>
              <a:defRPr/>
            </a:pP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   </a:t>
            </a: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支持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・制御起因の雑音</a:t>
            </a: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などあらゆる雑音源対策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>
              <a:buClr>
                <a:schemeClr val="bg1"/>
              </a:buClr>
              <a:buSzPct val="100000"/>
              <a:defRPr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(3) 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衛星変動の低減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ドラッグフリーフリー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技術・低雑音スラスタ技術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受動的外乱低減技術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>
              <a:buClr>
                <a:schemeClr val="bg1"/>
              </a:buClr>
              <a:buSzPct val="100000"/>
              <a:defRPr/>
            </a:pPr>
            <a:r>
              <a:rPr lang="en-US" altLang="ja-JP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(4) </a:t>
            </a: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衛星システム設計      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フォーメーションフライト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と軌道設計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衛星のリソース配分・打ち上げ手段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初期ミッションシーケンス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C3C9E5A4-6472-0845-9A8D-A5899F74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1916832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→電通大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20B0BCCB-0297-5846-8519-99CBB64A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5229200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→東大工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9FF649F-CA80-0C41-B764-503C6EB6F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4139606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→法政大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09207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177800"/>
            <a:ext cx="5197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技術課題（</a:t>
            </a:r>
            <a:r>
              <a:rPr lang="en-US" altLang="ja-JP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3</a:t>
            </a:r>
            <a:r>
              <a:rPr lang="ja-JP" altLang="en-US" sz="2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）衛星変動の低減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536" y="908720"/>
            <a:ext cx="828092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衛星変動の低減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1x10</a:t>
            </a:r>
            <a:r>
              <a:rPr lang="en-US" altLang="ja-JP" sz="18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-9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m/Hz</a:t>
            </a:r>
            <a:r>
              <a:rPr lang="en-US" altLang="ja-JP" sz="18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1/2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＠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0.1Hz</a:t>
            </a:r>
          </a:p>
          <a:p>
            <a:pPr lvl="2" indent="0">
              <a:buClr>
                <a:schemeClr val="bg1"/>
              </a:buClr>
              <a:buSzPct val="100000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外力雑音とのトレードオフ関係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lvl="2" indent="0">
              <a:buClr>
                <a:schemeClr val="bg1"/>
              </a:buClr>
              <a:buSzPct val="100000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地球上の地下坑道内など、最も静寂な環境程度の安定度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2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具体的な課題      </a:t>
            </a:r>
            <a:endParaRPr lang="en-US" altLang="ja-JP" sz="2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観測時に機械的動作を行う部品はほぼ搭載不可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低推力雑音・連続推力可変・高ダイナミックレンジなスラスタ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ドラッグフリー以外の衛星変動抑圧技術も必要となる可能性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開発プログラム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ドラッグフリーのシミュレーション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軌道設計、シミュレーション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衛星ドラッグフリーの地上実証     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lvl="2" indent="0">
              <a:buClr>
                <a:schemeClr val="bg1"/>
              </a:buClr>
              <a:buSzPct val="100000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（およびそれを補助する機構の開発感度実証）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rgbClr val="00B05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微小推力雑音スラスタの開発・性能評価</a:t>
            </a:r>
            <a:endParaRPr lang="en-US" altLang="ja-JP" sz="1800" dirty="0">
              <a:solidFill>
                <a:srgbClr val="00B05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buClr>
                <a:schemeClr val="bg1"/>
              </a:buClr>
              <a:buSzPct val="100000"/>
              <a:buFont typeface="Wingdings" charset="2"/>
              <a:buChar char="v"/>
              <a:defRPr/>
            </a:pPr>
            <a:r>
              <a:rPr lang="ja-JP" altLang="en-US" sz="1800" dirty="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航空機・微小重力下におけるドラッグフリーの動作実証</a:t>
            </a:r>
            <a:endParaRPr lang="en-US" altLang="ja-JP" sz="1800" dirty="0">
              <a:solidFill>
                <a:schemeClr val="bg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AE07858-5E55-6546-A704-08B055687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344" y="2955433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→法政大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CC203C-46D9-1149-87A6-D474FE5A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344" y="3978790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→東大工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8B516C9-1DA4-244D-80B8-13418A67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344" y="4532500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→東大理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1263F7-0DC0-E846-B4C0-F945627B3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344" y="5129318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buClr>
                <a:schemeClr val="bg1"/>
              </a:buClr>
              <a:buSzPct val="100000"/>
              <a:defRPr/>
            </a:pPr>
            <a:r>
              <a:rPr lang="ja-JP" altLang="en-US" sz="200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→</a:t>
            </a:r>
            <a:r>
              <a:rPr lang="en-US" altLang="ja-JP" sz="2000" dirty="0">
                <a:solidFill>
                  <a:srgbClr val="FF8000"/>
                </a:solidFill>
                <a:latin typeface="メイリオ"/>
                <a:ea typeface="メイリオ"/>
                <a:cs typeface="メイリオ"/>
              </a:rPr>
              <a:t>ISAS</a:t>
            </a:r>
            <a:endParaRPr lang="en-US" altLang="ja-JP" sz="1800" dirty="0">
              <a:solidFill>
                <a:srgbClr val="FF8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5991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365B61A9-B114-994E-BEB2-43FF939D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3839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開発プログラム（１）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2B7EE66-81B1-8140-A3B1-76C4BE423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792088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285750" indent="-28575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開発目的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ドラッグフリーのシミュレーション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開発方針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フォーメーションフライト＋ドラッグフリー制御の成立性の立証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干渉計感度とドラッグフリー制御の成立性の立証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→統合して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DECIGO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simulator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を構築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FA8D1-4957-4D4D-9394-0241B57F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07169"/>
            <a:ext cx="7113984" cy="36472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096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AF9CD89F-8745-5B4F-854D-D914B28C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8352928" cy="30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285750" indent="-285750">
              <a:spcBef>
                <a:spcPct val="20000"/>
              </a:spcBef>
              <a:buSzPct val="100000"/>
              <a:buFont typeface="Wingdings" pitchFamily="2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開発目的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Tahom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ja-JP" altLang="en-US" sz="1400">
                <a:solidFill>
                  <a:schemeClr val="bg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Hiragino Sans W1" charset="-128"/>
              </a:rPr>
              <a:t>軌道設計とシミュレーション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設計方針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３機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のフォーメーションフライト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外力擾乱が少なく軌道修正</a:t>
            </a:r>
            <a:r>
              <a:rPr lang="en-US" altLang="ja-JP" sz="1400" dirty="0" err="1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Δv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がないのが理想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lvl="2" indent="0">
              <a:spcBef>
                <a:spcPct val="20000"/>
              </a:spcBef>
              <a:buSzPct val="100000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⇧スラスタリソースの制約から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全日照：日照日陰の熱ステップがない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開発方針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基線長変動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0.5%</a:t>
            </a:r>
            <a:r>
              <a:rPr lang="ja-JP" altLang="en-US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以下と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なる軌道（制御せず）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lvl="2" indent="0">
              <a:spcBef>
                <a:spcPct val="20000"/>
              </a:spcBef>
              <a:buSzPct val="100000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⇧光源の周波数変調の制約から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基線長変動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0.5%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以下に抑えるために必要な推力の算定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pic>
        <p:nvPicPr>
          <p:cNvPr id="10" name="図 7" descr="太陽周回.png">
            <a:extLst>
              <a:ext uri="{FF2B5EF4-FFF2-40B4-BE49-F238E27FC236}">
                <a16:creationId xmlns:a16="http://schemas.microsoft.com/office/drawing/2014/main" id="{BF9B2AE2-F0AB-0544-A231-CB5A4EC5A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-3481" r="4538" b="29835"/>
          <a:stretch/>
        </p:blipFill>
        <p:spPr>
          <a:xfrm>
            <a:off x="0" y="4440642"/>
            <a:ext cx="3262611" cy="2206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図 8" descr="地球周回.png">
            <a:extLst>
              <a:ext uri="{FF2B5EF4-FFF2-40B4-BE49-F238E27FC236}">
                <a16:creationId xmlns:a16="http://schemas.microsoft.com/office/drawing/2014/main" id="{5F14F49D-E96D-9441-8A00-08D45E1A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3" r="1743" b="34240"/>
          <a:stretch/>
        </p:blipFill>
        <p:spPr>
          <a:xfrm>
            <a:off x="3317716" y="4440642"/>
            <a:ext cx="3076282" cy="220611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12" name="図 9" descr="ラグランジュ点.png">
            <a:extLst>
              <a:ext uri="{FF2B5EF4-FFF2-40B4-BE49-F238E27FC236}">
                <a16:creationId xmlns:a16="http://schemas.microsoft.com/office/drawing/2014/main" id="{DD056653-C8B6-0041-9649-15275056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" r="1878" b="2393"/>
          <a:stretch/>
        </p:blipFill>
        <p:spPr>
          <a:xfrm>
            <a:off x="6449103" y="4443194"/>
            <a:ext cx="2631999" cy="22129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185EA9F-C560-9C43-8926-2EC348F1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105" y="4440642"/>
            <a:ext cx="2016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太陽との２体問題系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A2D059A-D6FE-434C-A5B5-B91A4AB82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233" y="5661248"/>
            <a:ext cx="2016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地球との２体問題系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AE51D14-BD0B-0D43-9A96-A2D7147D9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4779196"/>
            <a:ext cx="201622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太陽・地球との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>
              <a:spcBef>
                <a:spcPct val="20000"/>
              </a:spcBef>
              <a:buSzPct val="100000"/>
            </a:pPr>
            <a:r>
              <a:rPr lang="ja-JP" altLang="en-US" sz="1600">
                <a:solidFill>
                  <a:srgbClr val="FF0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　　　３体問題系</a:t>
            </a:r>
            <a:endParaRPr lang="en-US" altLang="ja-JP" sz="1600" dirty="0">
              <a:solidFill>
                <a:srgbClr val="FF0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A4DA78-B8ED-D240-8156-1DABD4A0A3FF}"/>
              </a:ext>
            </a:extLst>
          </p:cNvPr>
          <p:cNvSpPr/>
          <p:nvPr/>
        </p:nvSpPr>
        <p:spPr>
          <a:xfrm>
            <a:off x="755576" y="4122799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</a:rPr>
              <a:t>太陽周回軌道</a:t>
            </a:r>
            <a:endParaRPr lang="en-US" sz="1600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4E0C0B-ED06-CB40-A06C-186BD41F994F}"/>
              </a:ext>
            </a:extLst>
          </p:cNvPr>
          <p:cNvSpPr/>
          <p:nvPr/>
        </p:nvSpPr>
        <p:spPr>
          <a:xfrm>
            <a:off x="4147971" y="4122799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</a:rPr>
              <a:t>地球周回軌道</a:t>
            </a:r>
            <a:endParaRPr lang="en-US" sz="1600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D6858C-32FB-CE43-9BEB-E47836BD95F2}"/>
              </a:ext>
            </a:extLst>
          </p:cNvPr>
          <p:cNvSpPr/>
          <p:nvPr/>
        </p:nvSpPr>
        <p:spPr>
          <a:xfrm>
            <a:off x="6888450" y="4130892"/>
            <a:ext cx="165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</a:rPr>
              <a:t>ラグランジュ点</a:t>
            </a:r>
            <a:endParaRPr lang="en-US" sz="1600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281D4B2-E8E6-8E44-97FD-68F9021D1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3839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開発プログラム（２）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699D3-E13D-564B-878F-204216E3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912" y="0"/>
            <a:ext cx="4390087" cy="40242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F9CD89F-8745-5B4F-854D-D914B28C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4032448" cy="465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太陽周回軌道（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LISA-like</a:t>
            </a: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全日照が成立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軌道半径：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1AU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軌道周期：１年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基線長変動：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~2x10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-6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400" baseline="30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地球周回軌道（</a:t>
            </a:r>
            <a:r>
              <a:rPr lang="en-US" altLang="ja-JP" sz="18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2,000km</a:t>
            </a: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全日照は成立しない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軌道高度：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2,000km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軌道周期：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~2h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基線長変動：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~5x10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-3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400" baseline="30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地球周回軌道（静止軌道）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全日照は成立しない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軌道高度：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36,000km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軌道周期：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24h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基線長変動：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~7x10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-4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400" baseline="30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A9346C1-8C83-DF4E-B824-4DA574BC792F}"/>
              </a:ext>
            </a:extLst>
          </p:cNvPr>
          <p:cNvSpPr/>
          <p:nvPr/>
        </p:nvSpPr>
        <p:spPr>
          <a:xfrm>
            <a:off x="4034553" y="2564904"/>
            <a:ext cx="668491" cy="504056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cxnSp>
        <p:nvCxnSpPr>
          <p:cNvPr id="13" name="直線コネクタ 10">
            <a:extLst>
              <a:ext uri="{FF2B5EF4-FFF2-40B4-BE49-F238E27FC236}">
                <a16:creationId xmlns:a16="http://schemas.microsoft.com/office/drawing/2014/main" id="{C930CBF0-7534-DA40-AE73-5BD35DAA5545}"/>
              </a:ext>
            </a:extLst>
          </p:cNvPr>
          <p:cNvCxnSpPr>
            <a:cxnSpLocks/>
          </p:cNvCxnSpPr>
          <p:nvPr/>
        </p:nvCxnSpPr>
        <p:spPr>
          <a:xfrm>
            <a:off x="4753912" y="1700808"/>
            <a:ext cx="432048" cy="0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">
            <a:extLst>
              <a:ext uri="{FF2B5EF4-FFF2-40B4-BE49-F238E27FC236}">
                <a16:creationId xmlns:a16="http://schemas.microsoft.com/office/drawing/2014/main" id="{F25F014A-E6C0-004D-A9DD-96559A85E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3654914"/>
            <a:ext cx="3291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800">
                <a:solidFill>
                  <a:srgbClr val="0432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軌道修正</a:t>
            </a:r>
            <a:r>
              <a:rPr lang="en-US" altLang="ja-JP" sz="1800" dirty="0">
                <a:solidFill>
                  <a:srgbClr val="0432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en-US" altLang="ja-JP" sz="1800" dirty="0" err="1">
                <a:solidFill>
                  <a:srgbClr val="0432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Δv</a:t>
            </a:r>
            <a:r>
              <a:rPr lang="en-US" altLang="ja-JP" sz="1800" dirty="0">
                <a:solidFill>
                  <a:srgbClr val="0432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800">
                <a:solidFill>
                  <a:srgbClr val="0432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なしで十分成立</a:t>
            </a:r>
            <a:endParaRPr lang="en-US" altLang="ja-JP" sz="1400" dirty="0">
              <a:solidFill>
                <a:srgbClr val="0432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98F6339-4EC5-E74B-B2F6-311A6FD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3839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開発プログラム（２）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BFB2CB1-6C40-0747-A155-B2A9BF529CDC}"/>
              </a:ext>
            </a:extLst>
          </p:cNvPr>
          <p:cNvSpPr/>
          <p:nvPr/>
        </p:nvSpPr>
        <p:spPr>
          <a:xfrm>
            <a:off x="4034554" y="1706796"/>
            <a:ext cx="668491" cy="504056"/>
          </a:xfrm>
          <a:prstGeom prst="rightArrow">
            <a:avLst/>
          </a:prstGeom>
          <a:solidFill>
            <a:srgbClr val="0090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126E257-A0B7-4641-BBBE-26538039BA0C}"/>
              </a:ext>
            </a:extLst>
          </p:cNvPr>
          <p:cNvSpPr/>
          <p:nvPr/>
        </p:nvSpPr>
        <p:spPr>
          <a:xfrm>
            <a:off x="4034553" y="1471999"/>
            <a:ext cx="668491" cy="504056"/>
          </a:xfrm>
          <a:prstGeom prst="rightArrow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27DCDD18-6202-9A4C-8FD5-E72073CE2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1331476"/>
            <a:ext cx="2808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800">
                <a:solidFill>
                  <a:srgbClr val="00905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軌道修正</a:t>
            </a:r>
            <a:r>
              <a:rPr lang="en-US" altLang="ja-JP" sz="1800" dirty="0">
                <a:solidFill>
                  <a:srgbClr val="00905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en-US" altLang="ja-JP" sz="1800" dirty="0" err="1">
                <a:solidFill>
                  <a:srgbClr val="00905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Δv</a:t>
            </a:r>
            <a:r>
              <a:rPr lang="en-US" altLang="ja-JP" sz="1800" dirty="0">
                <a:solidFill>
                  <a:srgbClr val="00905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800">
                <a:solidFill>
                  <a:srgbClr val="009051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なしで成立</a:t>
            </a:r>
            <a:endParaRPr lang="en-US" altLang="ja-JP" sz="1400" dirty="0">
              <a:solidFill>
                <a:srgbClr val="009051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B8C3E8-C768-5B46-B42A-688855EB4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913" y="4024247"/>
            <a:ext cx="4390087" cy="29163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7006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2D2158-60BE-5B4F-AE30-38A5AD16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0"/>
            <a:ext cx="4122898" cy="3779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F9CD89F-8745-5B4F-854D-D914B28C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08720"/>
            <a:ext cx="6264696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地球周回太陽同期軌道（</a:t>
            </a:r>
            <a:r>
              <a:rPr lang="en-US" altLang="ja-JP" sz="1800" dirty="0" err="1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Dawndusk+Cartwheel</a:t>
            </a: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）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J2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項を考慮した軌道面回転系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全日照が実現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軌道高度：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2,000km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軌道周期：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~2h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基線長変動：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~2x10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endParaRPr lang="en-US" altLang="ja-JP" sz="1400" baseline="30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342900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ラグランジュ点</a:t>
            </a:r>
            <a:endParaRPr lang="en-US" altLang="ja-JP" sz="1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3</a:t>
            </a: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体問題の系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全日照が実現</a:t>
            </a:r>
            <a:endParaRPr lang="en-US" altLang="ja-JP" sz="14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基線長変動：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~2x10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2</a:t>
            </a:r>
          </a:p>
          <a:p>
            <a:pPr marL="800100" lvl="1" indent="-342900">
              <a:spcBef>
                <a:spcPct val="20000"/>
              </a:spcBef>
              <a:buSzPct val="100000"/>
              <a:buFont typeface="Wingdings" charset="2"/>
              <a:buChar char="v"/>
            </a:pPr>
            <a:r>
              <a:rPr lang="ja-JP" altLang="en-US" sz="14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基線長変動：</a:t>
            </a:r>
            <a:r>
              <a:rPr lang="en-US" altLang="ja-JP" sz="14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~5x10</a:t>
            </a:r>
            <a:r>
              <a:rPr lang="en-US" altLang="ja-JP" sz="1400" baseline="30000" dirty="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-1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16E1BF1-9DD0-D047-88FA-BD300280E1AE}"/>
              </a:ext>
            </a:extLst>
          </p:cNvPr>
          <p:cNvSpPr/>
          <p:nvPr/>
        </p:nvSpPr>
        <p:spPr>
          <a:xfrm>
            <a:off x="4315113" y="172759"/>
            <a:ext cx="668491" cy="5040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W1" panose="020B0300000000000000" pitchFamily="34" charset="-128"/>
              <a:ea typeface="Hiragino Sans W1" panose="020B0300000000000000" pitchFamily="34" charset="-128"/>
            </a:endParaRPr>
          </a:p>
        </p:txBody>
      </p:sp>
      <p:cxnSp>
        <p:nvCxnSpPr>
          <p:cNvPr id="13" name="直線コネクタ 10">
            <a:extLst>
              <a:ext uri="{FF2B5EF4-FFF2-40B4-BE49-F238E27FC236}">
                <a16:creationId xmlns:a16="http://schemas.microsoft.com/office/drawing/2014/main" id="{25815AC1-B22A-134D-9D26-BDB66412D5F3}"/>
              </a:ext>
            </a:extLst>
          </p:cNvPr>
          <p:cNvCxnSpPr>
            <a:cxnSpLocks/>
          </p:cNvCxnSpPr>
          <p:nvPr/>
        </p:nvCxnSpPr>
        <p:spPr>
          <a:xfrm>
            <a:off x="4572000" y="4797152"/>
            <a:ext cx="432048" cy="0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>
            <a:extLst>
              <a:ext uri="{FF2B5EF4-FFF2-40B4-BE49-F238E27FC236}">
                <a16:creationId xmlns:a16="http://schemas.microsoft.com/office/drawing/2014/main" id="{3B7BDB7D-453D-0142-A545-FB604C14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232510"/>
            <a:ext cx="2361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ja-JP" altLang="en-US" sz="1800">
                <a:solidFill>
                  <a:srgbClr val="FFC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軌道修正</a:t>
            </a:r>
            <a:r>
              <a:rPr lang="en-US" altLang="ja-JP" sz="1800" dirty="0">
                <a:solidFill>
                  <a:srgbClr val="FFC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en-US" altLang="ja-JP" sz="1800" dirty="0" err="1">
                <a:solidFill>
                  <a:srgbClr val="FFC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Δv</a:t>
            </a:r>
            <a:r>
              <a:rPr lang="en-US" altLang="ja-JP" sz="1800" dirty="0">
                <a:solidFill>
                  <a:srgbClr val="FFC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 </a:t>
            </a:r>
            <a:r>
              <a:rPr lang="ja-JP" altLang="en-US" sz="1800">
                <a:solidFill>
                  <a:srgbClr val="FFC000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/>
              </a:rPr>
              <a:t>が必要</a:t>
            </a:r>
            <a:endParaRPr lang="en-US" altLang="ja-JP" sz="1400" dirty="0">
              <a:solidFill>
                <a:srgbClr val="FFC000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64E6BED-D076-AF42-9CD1-CF15D1E8C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7800"/>
            <a:ext cx="3839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FFFF"/>
                </a:solidFill>
                <a:latin typeface="Hiragino Sans W1" panose="020B0300000000000000" pitchFamily="34" charset="-128"/>
                <a:ea typeface="Hiragino Sans W1" panose="020B0300000000000000" pitchFamily="34" charset="-128"/>
                <a:cs typeface="メイリオ" charset="0"/>
              </a:rPr>
              <a:t>開発プログラム（２）</a:t>
            </a:r>
            <a:endParaRPr lang="en-US" altLang="ja-JP" sz="28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454B3C6-DBD1-354A-8E14-9F96CDECF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23" y="3429000"/>
            <a:ext cx="31199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lvl="1">
              <a:spcBef>
                <a:spcPct val="20000"/>
              </a:spcBef>
              <a:buSzPct val="100000"/>
            </a:pPr>
            <a:endParaRPr lang="en-US" altLang="ja-JP" sz="1600" baseline="30000" dirty="0">
              <a:solidFill>
                <a:srgbClr val="FFFFFF"/>
              </a:solidFill>
              <a:latin typeface="Hiragino Sans W1" panose="020B0300000000000000" pitchFamily="34" charset="-128"/>
              <a:ea typeface="Hiragino Sans W1" panose="020B0300000000000000" pitchFamily="34" charset="-128"/>
              <a:cs typeface="メイリオ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1C53F1-44E9-EF4A-9F19-EC6EF060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573016"/>
            <a:ext cx="4129648" cy="3267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EF1B62D6-9338-5046-B3C9-B58E6C827846}"/>
              </a:ext>
            </a:extLst>
          </p:cNvPr>
          <p:cNvSpPr/>
          <p:nvPr/>
        </p:nvSpPr>
        <p:spPr>
          <a:xfrm>
            <a:off x="3805706" y="3724931"/>
            <a:ext cx="668491" cy="5040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L1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C20EC1A-1ED6-6E4D-86BA-A07CF2779C54}"/>
              </a:ext>
            </a:extLst>
          </p:cNvPr>
          <p:cNvSpPr/>
          <p:nvPr/>
        </p:nvSpPr>
        <p:spPr>
          <a:xfrm>
            <a:off x="4307489" y="4316365"/>
            <a:ext cx="668491" cy="504056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L4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7711FBB-382C-CF41-98FC-7034BDEB1892}"/>
              </a:ext>
            </a:extLst>
          </p:cNvPr>
          <p:cNvSpPr/>
          <p:nvPr/>
        </p:nvSpPr>
        <p:spPr>
          <a:xfrm>
            <a:off x="4304126" y="3725163"/>
            <a:ext cx="668491" cy="504056"/>
          </a:xfrm>
          <a:prstGeom prst="rightArrow">
            <a:avLst/>
          </a:prstGeom>
          <a:solidFill>
            <a:srgbClr val="0090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iragino Sans W1" panose="020B0300000000000000" pitchFamily="34" charset="-128"/>
                <a:ea typeface="Hiragino Sans W1" panose="020B0300000000000000" pitchFamily="34" charset="-128"/>
                <a:cs typeface="Tahoma" panose="020B0604030504040204" pitchFamily="34" charset="0"/>
              </a:rPr>
              <a:t>L2</a:t>
            </a:r>
          </a:p>
        </p:txBody>
      </p:sp>
      <p:pic>
        <p:nvPicPr>
          <p:cNvPr id="20" name="図 16" descr="地球周回_J2全体.png">
            <a:extLst>
              <a:ext uri="{FF2B5EF4-FFF2-40B4-BE49-F238E27FC236}">
                <a16:creationId xmlns:a16="http://schemas.microsoft.com/office/drawing/2014/main" id="{79FA6999-1BE4-1F46-80FD-D9C69A021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6"/>
          <a:stretch/>
        </p:blipFill>
        <p:spPr>
          <a:xfrm>
            <a:off x="369810" y="4341147"/>
            <a:ext cx="3672753" cy="21605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44475941"/>
      </p:ext>
    </p:extLst>
  </p:cSld>
  <p:clrMapOvr>
    <a:masterClrMapping/>
  </p:clrMapOvr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60965</TotalTime>
  <Words>892</Words>
  <Application>Microsoft Macintosh PowerPoint</Application>
  <PresentationFormat>On-screen Show (4:3)</PresentationFormat>
  <Paragraphs>212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Hiragino Sans W1</vt:lpstr>
      <vt:lpstr>メイリオ</vt:lpstr>
      <vt:lpstr>Osaka</vt:lpstr>
      <vt:lpstr>Tahoma</vt:lpstr>
      <vt:lpstr>Times</vt:lpstr>
      <vt:lpstr>Wingdings</vt:lpstr>
      <vt:lpstr>新しいプレゼンテーション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NAOJ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Sato Shuichi</dc:creator>
  <cp:lastModifiedBy>佐藤　修一</cp:lastModifiedBy>
  <cp:revision>697</cp:revision>
  <cp:lastPrinted>2010-07-01T05:48:10Z</cp:lastPrinted>
  <dcterms:created xsi:type="dcterms:W3CDTF">2010-07-01T20:37:02Z</dcterms:created>
  <dcterms:modified xsi:type="dcterms:W3CDTF">2018-11-02T04:54:02Z</dcterms:modified>
</cp:coreProperties>
</file>